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 id="2147483984" r:id="rId2"/>
  </p:sldMasterIdLst>
  <p:notesMasterIdLst>
    <p:notesMasterId r:id="rId104"/>
  </p:notesMasterIdLst>
  <p:sldIdLst>
    <p:sldId id="277" r:id="rId3"/>
    <p:sldId id="696" r:id="rId4"/>
    <p:sldId id="788" r:id="rId5"/>
    <p:sldId id="699" r:id="rId6"/>
    <p:sldId id="700" r:id="rId7"/>
    <p:sldId id="787" r:id="rId8"/>
    <p:sldId id="701" r:id="rId9"/>
    <p:sldId id="702" r:id="rId10"/>
    <p:sldId id="703" r:id="rId11"/>
    <p:sldId id="705" r:id="rId12"/>
    <p:sldId id="706" r:id="rId13"/>
    <p:sldId id="708" r:id="rId14"/>
    <p:sldId id="709" r:id="rId15"/>
    <p:sldId id="710" r:id="rId16"/>
    <p:sldId id="786" r:id="rId17"/>
    <p:sldId id="711" r:id="rId18"/>
    <p:sldId id="712" r:id="rId19"/>
    <p:sldId id="774" r:id="rId20"/>
    <p:sldId id="714" r:id="rId21"/>
    <p:sldId id="715" r:id="rId22"/>
    <p:sldId id="716" r:id="rId23"/>
    <p:sldId id="718" r:id="rId24"/>
    <p:sldId id="719" r:id="rId25"/>
    <p:sldId id="720" r:id="rId26"/>
    <p:sldId id="721" r:id="rId27"/>
    <p:sldId id="776" r:id="rId28"/>
    <p:sldId id="723" r:id="rId29"/>
    <p:sldId id="803" r:id="rId30"/>
    <p:sldId id="725" r:id="rId31"/>
    <p:sldId id="726" r:id="rId32"/>
    <p:sldId id="728" r:id="rId33"/>
    <p:sldId id="729" r:id="rId34"/>
    <p:sldId id="730" r:id="rId35"/>
    <p:sldId id="821" r:id="rId36"/>
    <p:sldId id="822" r:id="rId37"/>
    <p:sldId id="823" r:id="rId38"/>
    <p:sldId id="734" r:id="rId39"/>
    <p:sldId id="737" r:id="rId40"/>
    <p:sldId id="738" r:id="rId41"/>
    <p:sldId id="739" r:id="rId42"/>
    <p:sldId id="740" r:id="rId43"/>
    <p:sldId id="789" r:id="rId44"/>
    <p:sldId id="835" r:id="rId45"/>
    <p:sldId id="836" r:id="rId46"/>
    <p:sldId id="837" r:id="rId47"/>
    <p:sldId id="838" r:id="rId48"/>
    <p:sldId id="747" r:id="rId49"/>
    <p:sldId id="748" r:id="rId50"/>
    <p:sldId id="597" r:id="rId51"/>
    <p:sldId id="598" r:id="rId52"/>
    <p:sldId id="599" r:id="rId53"/>
    <p:sldId id="600" r:id="rId54"/>
    <p:sldId id="601" r:id="rId55"/>
    <p:sldId id="607" r:id="rId56"/>
    <p:sldId id="608" r:id="rId57"/>
    <p:sldId id="609" r:id="rId58"/>
    <p:sldId id="750" r:id="rId59"/>
    <p:sldId id="751" r:id="rId60"/>
    <p:sldId id="827" r:id="rId61"/>
    <p:sldId id="830" r:id="rId62"/>
    <p:sldId id="831" r:id="rId63"/>
    <p:sldId id="832" r:id="rId64"/>
    <p:sldId id="833" r:id="rId65"/>
    <p:sldId id="800" r:id="rId66"/>
    <p:sldId id="814" r:id="rId67"/>
    <p:sldId id="792" r:id="rId68"/>
    <p:sldId id="793" r:id="rId69"/>
    <p:sldId id="797" r:id="rId70"/>
    <p:sldId id="801" r:id="rId71"/>
    <p:sldId id="812" r:id="rId72"/>
    <p:sldId id="790" r:id="rId73"/>
    <p:sldId id="802" r:id="rId74"/>
    <p:sldId id="813" r:id="rId75"/>
    <p:sldId id="637" r:id="rId76"/>
    <p:sldId id="779" r:id="rId77"/>
    <p:sldId id="807" r:id="rId78"/>
    <p:sldId id="808" r:id="rId79"/>
    <p:sldId id="809" r:id="rId80"/>
    <p:sldId id="761" r:id="rId81"/>
    <p:sldId id="762" r:id="rId82"/>
    <p:sldId id="795" r:id="rId83"/>
    <p:sldId id="780" r:id="rId84"/>
    <p:sldId id="763" r:id="rId85"/>
    <p:sldId id="765" r:id="rId86"/>
    <p:sldId id="766" r:id="rId87"/>
    <p:sldId id="767" r:id="rId88"/>
    <p:sldId id="764" r:id="rId89"/>
    <p:sldId id="768" r:id="rId90"/>
    <p:sldId id="781" r:id="rId91"/>
    <p:sldId id="648" r:id="rId92"/>
    <p:sldId id="769" r:id="rId93"/>
    <p:sldId id="650" r:id="rId94"/>
    <p:sldId id="651" r:id="rId95"/>
    <p:sldId id="652" r:id="rId96"/>
    <p:sldId id="654" r:id="rId97"/>
    <p:sldId id="659" r:id="rId98"/>
    <p:sldId id="798" r:id="rId99"/>
    <p:sldId id="799" r:id="rId100"/>
    <p:sldId id="666" r:id="rId101"/>
    <p:sldId id="805" r:id="rId102"/>
    <p:sldId id="771" r:id="rId10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宋体" charset="-122"/>
        <a:cs typeface="+mn-cs"/>
      </a:defRPr>
    </a:lvl1pPr>
    <a:lvl2pPr marL="457200" algn="l" defTabSz="457200" rtl="0" fontAlgn="base">
      <a:spcBef>
        <a:spcPct val="0"/>
      </a:spcBef>
      <a:spcAft>
        <a:spcPct val="0"/>
      </a:spcAft>
      <a:defRPr kern="1200">
        <a:solidFill>
          <a:schemeClr val="tx1"/>
        </a:solidFill>
        <a:latin typeface="Arial" charset="0"/>
        <a:ea typeface="宋体" charset="-122"/>
        <a:cs typeface="+mn-cs"/>
      </a:defRPr>
    </a:lvl2pPr>
    <a:lvl3pPr marL="914400" algn="l" defTabSz="457200" rtl="0" fontAlgn="base">
      <a:spcBef>
        <a:spcPct val="0"/>
      </a:spcBef>
      <a:spcAft>
        <a:spcPct val="0"/>
      </a:spcAft>
      <a:defRPr kern="1200">
        <a:solidFill>
          <a:schemeClr val="tx1"/>
        </a:solidFill>
        <a:latin typeface="Arial" charset="0"/>
        <a:ea typeface="宋体" charset="-122"/>
        <a:cs typeface="+mn-cs"/>
      </a:defRPr>
    </a:lvl3pPr>
    <a:lvl4pPr marL="1371600" algn="l" defTabSz="457200" rtl="0" fontAlgn="base">
      <a:spcBef>
        <a:spcPct val="0"/>
      </a:spcBef>
      <a:spcAft>
        <a:spcPct val="0"/>
      </a:spcAft>
      <a:defRPr kern="1200">
        <a:solidFill>
          <a:schemeClr val="tx1"/>
        </a:solidFill>
        <a:latin typeface="Arial" charset="0"/>
        <a:ea typeface="宋体" charset="-122"/>
        <a:cs typeface="+mn-cs"/>
      </a:defRPr>
    </a:lvl4pPr>
    <a:lvl5pPr marL="1828800" algn="l" defTabSz="45720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4650"/>
    <a:srgbClr val="1E1CE3"/>
    <a:srgbClr val="3366CC"/>
    <a:srgbClr val="FFFF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8516" autoAdjust="0"/>
  </p:normalViewPr>
  <p:slideViewPr>
    <p:cSldViewPr snapToGrid="0">
      <p:cViewPr varScale="1">
        <p:scale>
          <a:sx n="87" d="100"/>
          <a:sy n="87" d="100"/>
        </p:scale>
        <p:origin x="-876"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heme" Target="theme/theme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F6B8D145-805F-4224-8D7E-82A66EAF93BE}" type="datetimeFigureOut">
              <a:rPr lang="zh-CN" altLang="en-US"/>
              <a:pPr>
                <a:defRPr/>
              </a:pPr>
              <a:t>2023/9/21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2F304AE3-E790-45FF-8848-1A4119DE415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1AD40AE5-24A5-425B-A77E-9B191791D4ED}" type="datetime1">
              <a:rPr lang="zh-CN" altLang="en-US"/>
              <a:pPr>
                <a:defRPr/>
              </a:pPr>
              <a:t>2023/9/21</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41E994E3-37C6-4782-90F2-D895EF12354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39DA12EF-BC00-4655-90D0-8E5872950161}" type="datetime1">
              <a:rPr lang="zh-CN" altLang="en-US"/>
              <a:pPr>
                <a:defRPr/>
              </a:pPr>
              <a:t>2023/9/21</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74D22497-6BD9-403F-B0EB-0D76BE3E8861}"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E6505A1F-1A20-4FB7-991C-A21C06CCB284}" type="datetime1">
              <a:rPr lang="zh-CN" altLang="en-US"/>
              <a:pPr>
                <a:defRPr/>
              </a:pPr>
              <a:t>2023/9/21</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50C948B9-3E1E-447B-A112-A16D39266CD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fld id="{32FB60F8-7CB2-46FB-A109-B311E4A6BAE0}" type="datetime1">
              <a:rPr lang="zh-CN" altLang="en-US"/>
              <a:pPr>
                <a:defRPr/>
              </a:pPr>
              <a:t>2023/9/21</a:t>
            </a:fld>
            <a:endParaRPr lang="zh-CN" altLang="en-US"/>
          </a:p>
        </p:txBody>
      </p:sp>
      <p:sp>
        <p:nvSpPr>
          <p:cNvPr id="5" name="页脚占位符 18"/>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6" name="灯片编号占位符 26"/>
          <p:cNvSpPr>
            <a:spLocks noGrp="1"/>
          </p:cNvSpPr>
          <p:nvPr>
            <p:ph type="sldNum" sz="quarter" idx="12"/>
          </p:nvPr>
        </p:nvSpPr>
        <p:spPr/>
        <p:txBody>
          <a:bodyPr/>
          <a:lstStyle>
            <a:lvl1pPr>
              <a:defRPr/>
            </a:lvl1pPr>
          </a:lstStyle>
          <a:p>
            <a:pPr>
              <a:defRPr/>
            </a:pPr>
            <a:fld id="{35AC00F0-1CC4-4D15-A0FB-A368AB5A305D}"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descr="屏幕剪辑"/>
          <p:cNvPicPr>
            <a:picLocks noChangeAspect="1"/>
          </p:cNvPicPr>
          <p:nvPr userDrawn="1"/>
        </p:nvPicPr>
        <p:blipFill>
          <a:blip r:embed="rId2"/>
          <a:srcRect/>
          <a:stretch>
            <a:fillRect/>
          </a:stretch>
        </p:blipFill>
        <p:spPr bwMode="auto">
          <a:xfrm>
            <a:off x="488950" y="815975"/>
            <a:ext cx="8234363" cy="1920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fld id="{E6F71E70-D655-41AC-A43F-FE8A83174418}" type="datetime1">
              <a:rPr lang="zh-CN" altLang="en-US"/>
              <a:pPr>
                <a:defRPr/>
              </a:pPr>
              <a:t>2023/9/21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copyright © 2019 by Xu Dezhi</a:t>
            </a:r>
            <a:endParaRPr lang="zh-CN" altLang="en-US" dirty="0"/>
          </a:p>
        </p:txBody>
      </p:sp>
      <p:sp>
        <p:nvSpPr>
          <p:cNvPr id="7" name="灯片编号占位符 5"/>
          <p:cNvSpPr>
            <a:spLocks noGrp="1"/>
          </p:cNvSpPr>
          <p:nvPr>
            <p:ph type="sldNum" sz="quarter" idx="12"/>
          </p:nvPr>
        </p:nvSpPr>
        <p:spPr/>
        <p:txBody>
          <a:bodyPr/>
          <a:lstStyle>
            <a:lvl1pPr>
              <a:defRPr/>
            </a:lvl1pPr>
          </a:lstStyle>
          <a:p>
            <a:pPr>
              <a:defRPr/>
            </a:pPr>
            <a:fld id="{FD8CFD0D-8A8C-4759-936C-0EAA7665530D}"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30555D4-76F2-46E7-BAB0-EF16D5C93AF8}" type="datetime1">
              <a:rPr lang="zh-CN" altLang="en-US"/>
              <a:pPr>
                <a:defRPr/>
              </a:pPr>
              <a:t>2023/9/21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8557D4-CAA7-4BA7-B39A-14EC512AB1D7}"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fld id="{09EF2667-56D8-439C-B472-118994D3E765}" type="datetime1">
              <a:rPr lang="zh-CN" altLang="en-US"/>
              <a:pPr>
                <a:defRPr/>
              </a:pPr>
              <a:t>2023/9/21</a:t>
            </a:fld>
            <a:endParaRPr lang="zh-CN" altLang="en-US"/>
          </a:p>
        </p:txBody>
      </p:sp>
      <p:sp>
        <p:nvSpPr>
          <p:cNvPr id="6" name="页脚占位符 21"/>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87238BF9-3427-4BC7-8E6C-45ACF2486E58}"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fld id="{828A6D88-9EC6-44B5-9BED-52F54CB6B537}" type="datetime1">
              <a:rPr lang="zh-CN" altLang="en-US"/>
              <a:pPr>
                <a:defRPr/>
              </a:pPr>
              <a:t>2023/9/21</a:t>
            </a:fld>
            <a:endParaRPr lang="zh-CN" altLang="en-US"/>
          </a:p>
        </p:txBody>
      </p:sp>
      <p:sp>
        <p:nvSpPr>
          <p:cNvPr id="8" name="页脚占位符 21"/>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9" name="灯片编号占位符 17"/>
          <p:cNvSpPr>
            <a:spLocks noGrp="1"/>
          </p:cNvSpPr>
          <p:nvPr>
            <p:ph type="sldNum" sz="quarter" idx="12"/>
          </p:nvPr>
        </p:nvSpPr>
        <p:spPr/>
        <p:txBody>
          <a:bodyPr/>
          <a:lstStyle>
            <a:lvl1pPr>
              <a:defRPr/>
            </a:lvl1pPr>
          </a:lstStyle>
          <a:p>
            <a:pPr>
              <a:defRPr/>
            </a:pPr>
            <a:fld id="{A1194320-617D-465C-865B-9192CC9A24D0}"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D823B7A7-C354-4231-9562-7D175C3DA4B7}" type="datetime1">
              <a:rPr lang="zh-CN" altLang="en-US"/>
              <a:pPr>
                <a:defRPr/>
              </a:pPr>
              <a:t>2023/9/21</a:t>
            </a:fld>
            <a:endParaRPr lang="zh-CN" altLang="en-US"/>
          </a:p>
        </p:txBody>
      </p:sp>
      <p:sp>
        <p:nvSpPr>
          <p:cNvPr id="4" name="页脚占位符 21"/>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5" name="灯片编号占位符 17"/>
          <p:cNvSpPr>
            <a:spLocks noGrp="1"/>
          </p:cNvSpPr>
          <p:nvPr>
            <p:ph type="sldNum" sz="quarter" idx="12"/>
          </p:nvPr>
        </p:nvSpPr>
        <p:spPr/>
        <p:txBody>
          <a:bodyPr/>
          <a:lstStyle>
            <a:lvl1pPr>
              <a:defRPr/>
            </a:lvl1pPr>
          </a:lstStyle>
          <a:p>
            <a:pPr>
              <a:defRPr/>
            </a:pPr>
            <a:fld id="{F99769C6-076B-451F-9DC5-4A285B3E9E7D}"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35D761C2-94C4-421B-AAE5-E360320DF9EF}" type="datetime1">
              <a:rPr lang="zh-CN" altLang="en-US"/>
              <a:pPr>
                <a:defRPr/>
              </a:pPr>
              <a:t>2023/9/21</a:t>
            </a:fld>
            <a:endParaRPr lang="zh-CN" altLang="en-US"/>
          </a:p>
        </p:txBody>
      </p:sp>
      <p:sp>
        <p:nvSpPr>
          <p:cNvPr id="3" name="页脚占位符 21"/>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DCA58192-D309-46A3-BCE0-A574513BB198}"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fld id="{C373A2CF-1B14-4102-A712-9ED96CA3FE2E}" type="datetime1">
              <a:rPr lang="zh-CN" altLang="en-US"/>
              <a:pPr>
                <a:defRPr/>
              </a:pPr>
              <a:t>2023/9/21</a:t>
            </a:fld>
            <a:endParaRPr lang="zh-CN" altLang="en-US"/>
          </a:p>
        </p:txBody>
      </p:sp>
      <p:sp>
        <p:nvSpPr>
          <p:cNvPr id="6" name="页脚占位符 21"/>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A183E760-29A4-4471-8B5D-088DFBCEBEDB}"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7" descr="屏幕剪辑"/>
          <p:cNvPicPr>
            <a:picLocks noChangeAspect="1"/>
          </p:cNvPicPr>
          <p:nvPr userDrawn="1"/>
        </p:nvPicPr>
        <p:blipFill>
          <a:blip r:embed="rId2"/>
          <a:srcRect/>
          <a:stretch>
            <a:fillRect/>
          </a:stretch>
        </p:blipFill>
        <p:spPr bwMode="auto">
          <a:xfrm>
            <a:off x="488950" y="815975"/>
            <a:ext cx="8234363" cy="192088"/>
          </a:xfrm>
          <a:prstGeom prst="rect">
            <a:avLst/>
          </a:prstGeom>
          <a:noFill/>
          <a:ln w="9525">
            <a:noFill/>
            <a:miter lim="800000"/>
            <a:headEnd/>
            <a:tailEnd/>
          </a:ln>
        </p:spPr>
      </p:pic>
      <p:sp>
        <p:nvSpPr>
          <p:cNvPr id="2" name="Title 1"/>
          <p:cNvSpPr>
            <a:spLocks noGrp="1"/>
          </p:cNvSpPr>
          <p:nvPr>
            <p:ph type="title"/>
          </p:nvPr>
        </p:nvSpPr>
        <p:spPr>
          <a:xfrm>
            <a:off x="628650" y="105814"/>
            <a:ext cx="7886700" cy="726696"/>
          </a:xfrm>
        </p:spPr>
        <p:txBody>
          <a:bodyPr/>
          <a:lstStyle>
            <a:lvl1pPr algn="ctr">
              <a:defRPr sz="3600">
                <a:solidFill>
                  <a:srgbClr val="1E1CE3"/>
                </a:solidFill>
                <a:latin typeface="华文行楷" pitchFamily="2" charset="-122"/>
                <a:ea typeface="华文行楷" pitchFamily="2"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504967" y="1160060"/>
            <a:ext cx="8147714" cy="5016903"/>
          </a:xfrm>
        </p:spPr>
        <p:txBody>
          <a:bodyPr/>
          <a:lstStyle>
            <a:lvl1pPr>
              <a:lnSpc>
                <a:spcPct val="110000"/>
              </a:lnSpc>
              <a:spcBef>
                <a:spcPts val="0"/>
              </a:spcBef>
              <a:spcAft>
                <a:spcPts val="600"/>
              </a:spcAft>
              <a:buSzPct val="50000"/>
              <a:buFont typeface="Wingdings" pitchFamily="2" charset="2"/>
              <a:buChar char="n"/>
              <a:defRPr sz="2400">
                <a:solidFill>
                  <a:srgbClr val="1E1CE3"/>
                </a:solidFill>
                <a:latin typeface="楷体" pitchFamily="49" charset="-122"/>
                <a:ea typeface="楷体" pitchFamily="49" charset="-122"/>
              </a:defRPr>
            </a:lvl1pPr>
            <a:lvl2pPr marL="536575" indent="-228600">
              <a:lnSpc>
                <a:spcPct val="110000"/>
              </a:lnSpc>
              <a:spcBef>
                <a:spcPts val="0"/>
              </a:spcBef>
              <a:spcAft>
                <a:spcPts val="600"/>
              </a:spcAft>
              <a:buClr>
                <a:srgbClr val="1E1CE3"/>
              </a:buClr>
              <a:buSzPct val="65000"/>
              <a:buFont typeface="Wingdings" pitchFamily="2" charset="2"/>
              <a:buChar char="Ø"/>
              <a:defRPr sz="2200">
                <a:solidFill>
                  <a:srgbClr val="1E1CE3"/>
                </a:solidFill>
                <a:latin typeface="楷体" pitchFamily="49" charset="-122"/>
                <a:ea typeface="楷体" pitchFamily="49" charset="-122"/>
              </a:defRPr>
            </a:lvl2pPr>
            <a:lvl3pPr marL="828000">
              <a:lnSpc>
                <a:spcPct val="110000"/>
              </a:lnSpc>
              <a:spcBef>
                <a:spcPts val="0"/>
              </a:spcBef>
              <a:spcAft>
                <a:spcPts val="600"/>
              </a:spcAft>
              <a:buClr>
                <a:srgbClr val="1E1CE3"/>
              </a:buClr>
              <a:buSzPct val="60000"/>
              <a:buFont typeface="Wingdings" pitchFamily="2" charset="2"/>
              <a:buChar char="l"/>
              <a:defRPr sz="2200">
                <a:solidFill>
                  <a:srgbClr val="1E1CE3"/>
                </a:solidFill>
                <a:latin typeface="楷体" pitchFamily="49" charset="-122"/>
                <a:ea typeface="楷体" pitchFamily="49" charset="-122"/>
              </a:defRPr>
            </a:lvl3pPr>
            <a:lvl4pPr>
              <a:lnSpc>
                <a:spcPct val="110000"/>
              </a:lnSpc>
              <a:spcBef>
                <a:spcPts val="0"/>
              </a:spcBef>
              <a:spcAft>
                <a:spcPts val="600"/>
              </a:spcAft>
              <a:buSzPct val="50000"/>
              <a:buFont typeface="Wingdings" pitchFamily="2" charset="2"/>
              <a:buChar char="n"/>
              <a:defRPr sz="2000">
                <a:solidFill>
                  <a:srgbClr val="1E1CE3"/>
                </a:solidFill>
                <a:latin typeface="楷体" pitchFamily="49" charset="-122"/>
                <a:ea typeface="楷体" pitchFamily="49" charset="-122"/>
              </a:defRPr>
            </a:lvl4pPr>
            <a:lvl5pPr>
              <a:lnSpc>
                <a:spcPct val="110000"/>
              </a:lnSpc>
              <a:spcBef>
                <a:spcPts val="0"/>
              </a:spcBef>
              <a:spcAft>
                <a:spcPts val="600"/>
              </a:spcAft>
              <a:buSzPct val="50000"/>
              <a:buFont typeface="Wingdings" pitchFamily="2" charset="2"/>
              <a:buChar char="n"/>
              <a:defRPr sz="2000">
                <a:solidFill>
                  <a:srgbClr val="1E1CE3"/>
                </a:solidFill>
                <a:latin typeface="楷体" pitchFamily="49" charset="-122"/>
                <a:ea typeface="楷体" pitchFamily="49"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ABF8FE38-5AAB-4FBB-A2A8-704DEAA36DA2}" type="datetime1">
              <a:rPr lang="zh-CN" altLang="en-US"/>
              <a:pPr>
                <a:defRPr/>
              </a:pPr>
              <a:t>2023/9/21</a:t>
            </a:fld>
            <a:endParaRPr lang="zh-CN" altLang="en-US"/>
          </a:p>
        </p:txBody>
      </p:sp>
      <p:sp>
        <p:nvSpPr>
          <p:cNvPr id="6" name="Footer Placeholder 4"/>
          <p:cNvSpPr>
            <a:spLocks noGrp="1"/>
          </p:cNvSpPr>
          <p:nvPr>
            <p:ph type="ftr" sz="quarter" idx="11"/>
          </p:nvPr>
        </p:nvSpPr>
        <p:spPr/>
        <p:txBody>
          <a:bodyPr/>
          <a:lstStyle>
            <a:lvl1pPr>
              <a:defRPr sz="1800">
                <a:solidFill>
                  <a:srgbClr val="1E1CE3"/>
                </a:solidFill>
              </a:defRPr>
            </a:lvl1pPr>
          </a:lstStyle>
          <a:p>
            <a:pPr>
              <a:defRPr/>
            </a:pPr>
            <a:r>
              <a:rPr lang="en-US" altLang="zh-CN"/>
              <a:t>copyright © 2019 by Xu Dezhi</a:t>
            </a:r>
            <a:endParaRPr lang="zh-CN" altLang="en-US"/>
          </a:p>
        </p:txBody>
      </p:sp>
      <p:sp>
        <p:nvSpPr>
          <p:cNvPr id="7" name="Slide Number Placeholder 5"/>
          <p:cNvSpPr>
            <a:spLocks noGrp="1"/>
          </p:cNvSpPr>
          <p:nvPr>
            <p:ph type="sldNum" sz="quarter" idx="12"/>
          </p:nvPr>
        </p:nvSpPr>
        <p:spPr>
          <a:xfrm>
            <a:off x="8175625" y="6438900"/>
            <a:ext cx="763588" cy="365125"/>
          </a:xfrm>
        </p:spPr>
        <p:txBody>
          <a:bodyPr/>
          <a:lstStyle>
            <a:lvl1pPr>
              <a:defRPr sz="1400"/>
            </a:lvl1pPr>
          </a:lstStyle>
          <a:p>
            <a:pPr>
              <a:defRPr/>
            </a:pPr>
            <a:fld id="{62D51891-7F30-4A2F-A298-515B30CE20AF}"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直角三角形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8"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fld id="{3807137B-900D-4BE0-B5DE-B052705303C3}" type="datetime1">
              <a:rPr lang="zh-CN" altLang="en-US"/>
              <a:pPr>
                <a:defRPr/>
              </a:pPr>
              <a:t>2023/9/21</a:t>
            </a:fld>
            <a:endParaRPr lang="zh-CN" altLang="en-US"/>
          </a:p>
        </p:txBody>
      </p:sp>
      <p:sp>
        <p:nvSpPr>
          <p:cNvPr id="10" name="页脚占位符 5"/>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F25DEB95-3BB6-4F63-A8AE-CFD76DB91F73}"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571CD6C4-547E-4282-A615-ADD6DEECB03A}" type="datetime1">
              <a:rPr lang="zh-CN" altLang="en-US"/>
              <a:pPr>
                <a:defRPr/>
              </a:pPr>
              <a:t>2023/9/21</a:t>
            </a:fld>
            <a:endParaRPr lang="zh-CN" altLang="en-US"/>
          </a:p>
        </p:txBody>
      </p:sp>
      <p:sp>
        <p:nvSpPr>
          <p:cNvPr id="5" name="页脚占位符 21"/>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2F1E60CE-FC17-414E-8992-63942384BABA}"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A1A73A73-FA60-4E8F-A184-D4717693AFB8}" type="datetime1">
              <a:rPr lang="zh-CN" altLang="en-US"/>
              <a:pPr>
                <a:defRPr/>
              </a:pPr>
              <a:t>2023/9/21</a:t>
            </a:fld>
            <a:endParaRPr lang="zh-CN" altLang="en-US"/>
          </a:p>
        </p:txBody>
      </p:sp>
      <p:sp>
        <p:nvSpPr>
          <p:cNvPr id="5" name="页脚占位符 21"/>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087DA334-EF98-47EB-9E85-8FC18FA2FCCD}" type="slidenum">
              <a:rPr lang="zh-CN" altLang="en-US"/>
              <a:pPr>
                <a:defRPr/>
              </a:pPr>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fld id="{053451D3-78B1-4AF3-A83B-DCA4CE7B5DE1}" type="datetime1">
              <a:rPr lang="zh-CN" altLang="en-US"/>
              <a:pPr>
                <a:defRPr/>
              </a:pPr>
              <a:t>2023/9/21</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FD50EB7-5B4C-41BC-ACCB-3B70DC343B1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FC41343C-2F30-47A2-BDAA-6F373EA45163}" type="datetime1">
              <a:rPr lang="zh-CN" altLang="en-US"/>
              <a:pPr>
                <a:defRPr/>
              </a:pPr>
              <a:t>2023/9/21</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A950F425-E266-48B7-91DD-BCC90763BA7B}"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AE4B9426-9041-46DC-AD75-C92BA380EE15}" type="datetime1">
              <a:rPr lang="zh-CN" altLang="en-US"/>
              <a:pPr>
                <a:defRPr/>
              </a:pPr>
              <a:t>2023/9/21</a:t>
            </a:fld>
            <a:endParaRPr lang="zh-CN" altLang="en-US"/>
          </a:p>
        </p:txBody>
      </p:sp>
      <p:sp>
        <p:nvSpPr>
          <p:cNvPr id="8"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5EDFE3D2-EA86-4A5F-A0C4-EEB4D05DDF47}"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7" descr="屏幕剪辑"/>
          <p:cNvPicPr>
            <a:picLocks noChangeAspect="1"/>
          </p:cNvPicPr>
          <p:nvPr userDrawn="1"/>
        </p:nvPicPr>
        <p:blipFill>
          <a:blip r:embed="rId2"/>
          <a:srcRect/>
          <a:stretch>
            <a:fillRect/>
          </a:stretch>
        </p:blipFill>
        <p:spPr bwMode="auto">
          <a:xfrm>
            <a:off x="474663" y="3240088"/>
            <a:ext cx="8234362" cy="192087"/>
          </a:xfrm>
          <a:prstGeom prst="rect">
            <a:avLst/>
          </a:prstGeom>
          <a:noFill/>
          <a:ln w="9525">
            <a:noFill/>
            <a:miter lim="800000"/>
            <a:headEnd/>
            <a:tailEnd/>
          </a:ln>
        </p:spPr>
      </p:pic>
      <p:sp>
        <p:nvSpPr>
          <p:cNvPr id="2" name="Title 1"/>
          <p:cNvSpPr>
            <a:spLocks noGrp="1"/>
          </p:cNvSpPr>
          <p:nvPr>
            <p:ph type="title"/>
          </p:nvPr>
        </p:nvSpPr>
        <p:spPr>
          <a:xfrm>
            <a:off x="744764" y="2368097"/>
            <a:ext cx="7886700" cy="984703"/>
          </a:xfrm>
        </p:spPr>
        <p:txBody>
          <a:bodyPr/>
          <a:lstStyle>
            <a:lvl1pPr algn="ctr">
              <a:defRPr sz="4000">
                <a:solidFill>
                  <a:srgbClr val="1E1CE3"/>
                </a:solidFill>
                <a:latin typeface="华文行楷" pitchFamily="2" charset="-122"/>
                <a:ea typeface="华文行楷" pitchFamily="2" charset="-122"/>
              </a:defRPr>
            </a:lvl1pPr>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38CF8BA2-A050-4970-B1EE-8A1E99B80CA4}" type="datetime1">
              <a:rPr lang="zh-CN" altLang="en-US"/>
              <a:pPr>
                <a:defRPr/>
              </a:pPr>
              <a:t>2023/9/21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6645520-FAFA-47F2-84DE-065B6A475679}" type="datetime1">
              <a:rPr lang="zh-CN" altLang="en-US"/>
              <a:pPr>
                <a:defRPr/>
              </a:pPr>
              <a:t>2023/9/21</a:t>
            </a:fld>
            <a:endParaRPr lang="zh-CN" altLang="en-US"/>
          </a:p>
        </p:txBody>
      </p:sp>
      <p:sp>
        <p:nvSpPr>
          <p:cNvPr id="3"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2BD37FD2-DAE3-4A46-A02B-1C643631A33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fld id="{D4D07201-F101-4591-8389-64F9B1A68294}" type="datetime1">
              <a:rPr lang="zh-CN" altLang="en-US"/>
              <a:pPr>
                <a:defRPr/>
              </a:pPr>
              <a:t>2023/9/21</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3EC3E7D7-6974-4E36-8518-A4E0562C44E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fld id="{EDE37CE6-4813-4776-B3CB-2C1033B451E6}" type="datetime1">
              <a:rPr lang="zh-CN" altLang="en-US"/>
              <a:pPr>
                <a:defRPr/>
              </a:pPr>
              <a:t>2023/9/21</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9A3C76C9-BD80-435A-9704-8FE7E683CCA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17BAFE4-73CC-4F3D-B1AF-306CEDA1E183}" type="datetime1">
              <a:rPr lang="zh-CN" altLang="en-US"/>
              <a:pPr>
                <a:defRPr/>
              </a:pPr>
              <a:t>2023/9/21</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en-US" altLang="zh-CN"/>
              <a:t>copyright © 2018 by Xu Dezhi</a:t>
            </a: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FB974CE7-0BB9-401B-A967-7CA6229A082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99" r:id="rId1"/>
    <p:sldLayoutId id="2147484007" r:id="rId2"/>
    <p:sldLayoutId id="2147483998" r:id="rId3"/>
    <p:sldLayoutId id="2147483997" r:id="rId4"/>
    <p:sldLayoutId id="2147483996" r:id="rId5"/>
    <p:sldLayoutId id="2147484008" r:id="rId6"/>
    <p:sldLayoutId id="2147483995" r:id="rId7"/>
    <p:sldLayoutId id="2147483994" r:id="rId8"/>
    <p:sldLayoutId id="2147483993" r:id="rId9"/>
    <p:sldLayoutId id="2147483992" r:id="rId10"/>
    <p:sldLayoutId id="2147483991"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13316"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smtClean="0"/>
              <a:t>单击此处编辑母版标题样式</a:t>
            </a:r>
          </a:p>
        </p:txBody>
      </p:sp>
      <p:sp>
        <p:nvSpPr>
          <p:cNvPr id="13317"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itchFamily="34" charset="0"/>
                <a:ea typeface="宋体" pitchFamily="2" charset="-122"/>
              </a:defRPr>
            </a:lvl1pPr>
          </a:lstStyle>
          <a:p>
            <a:pPr>
              <a:defRPr/>
            </a:pPr>
            <a:fld id="{B0347F35-DC85-48FD-9C07-7038D03E2397}" type="datetime1">
              <a:rPr lang="zh-CN" altLang="en-US"/>
              <a:pPr>
                <a:defRPr/>
              </a:pPr>
              <a:t>2023/9/21</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itchFamily="34" charset="0"/>
                <a:ea typeface="宋体" pitchFamily="2" charset="-122"/>
              </a:defRPr>
            </a:lvl1pPr>
          </a:lstStyle>
          <a:p>
            <a:pPr>
              <a:defRPr/>
            </a:pPr>
            <a:r>
              <a:rPr lang="en-US" altLang="zh-CN"/>
              <a:t>copyright © 2018 by Xu Dezhi</a:t>
            </a:r>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pitchFamily="34" charset="0"/>
                <a:ea typeface="宋体" pitchFamily="2" charset="-122"/>
              </a:defRPr>
            </a:lvl1pPr>
          </a:lstStyle>
          <a:p>
            <a:pPr>
              <a:defRPr/>
            </a:pPr>
            <a:fld id="{1E83B9AC-AAEF-466F-A575-1FED462EDD62}" type="slidenum">
              <a:rPr lang="zh-CN" altLang="en-US"/>
              <a:pPr>
                <a:defRPr/>
              </a:pPr>
              <a:t>‹#›</a:t>
            </a:fld>
            <a:endParaRPr lang="zh-CN" altLang="en-US"/>
          </a:p>
        </p:txBody>
      </p:sp>
      <p:grpSp>
        <p:nvGrpSpPr>
          <p:cNvPr id="13321"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atin typeface="Arial" pitchFamily="34" charset="0"/>
                <a:ea typeface="宋体" pitchFamily="2" charset="-122"/>
              </a:endParaRPr>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atin typeface="Arial" pitchFamily="34" charset="0"/>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06" r:id="rId4"/>
    <p:sldLayoutId id="2147484005" r:id="rId5"/>
    <p:sldLayoutId id="2147484004" r:id="rId6"/>
    <p:sldLayoutId id="2147484003" r:id="rId7"/>
    <p:sldLayoutId id="2147484002" r:id="rId8"/>
    <p:sldLayoutId id="2147484012" r:id="rId9"/>
    <p:sldLayoutId id="2147484001" r:id="rId10"/>
    <p:sldLayoutId id="2147484000"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oleObject" Target="../embeddings/oleObject7.bin"/><Relationship Id="rId10" Type="http://schemas.openxmlformats.org/officeDocument/2006/relationships/oleObject" Target="../embeddings/oleObject12.bin"/><Relationship Id="rId4" Type="http://schemas.openxmlformats.org/officeDocument/2006/relationships/oleObject" Target="../embeddings/oleObject6.bin"/><Relationship Id="rId9"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ctrTitle"/>
          </p:nvPr>
        </p:nvSpPr>
        <p:spPr>
          <a:xfrm>
            <a:off x="1206500" y="1727200"/>
            <a:ext cx="6858000" cy="1292225"/>
          </a:xfrm>
        </p:spPr>
        <p:txBody>
          <a:bodyPr/>
          <a:lstStyle/>
          <a:p>
            <a:pPr eaLnBrk="1" hangingPunct="1"/>
            <a:r>
              <a:rPr lang="zh-CN" altLang="en-US" sz="4400" smtClean="0">
                <a:solidFill>
                  <a:srgbClr val="1E1CE3"/>
                </a:solidFill>
                <a:latin typeface="华文行楷" pitchFamily="2" charset="-122"/>
                <a:ea typeface="华文行楷" pitchFamily="2" charset="-122"/>
              </a:rPr>
              <a:t>第</a:t>
            </a:r>
            <a:r>
              <a:rPr lang="en-US" altLang="zh-CN" sz="4400" smtClean="0">
                <a:solidFill>
                  <a:srgbClr val="1E1CE3"/>
                </a:solidFill>
                <a:latin typeface="华文行楷" pitchFamily="2" charset="-122"/>
                <a:ea typeface="华文行楷" pitchFamily="2" charset="-122"/>
              </a:rPr>
              <a:t>1</a:t>
            </a:r>
            <a:r>
              <a:rPr lang="zh-CN" altLang="en-US" sz="4400" smtClean="0">
                <a:solidFill>
                  <a:srgbClr val="1E1CE3"/>
                </a:solidFill>
                <a:latin typeface="华文行楷" pitchFamily="2" charset="-122"/>
                <a:ea typeface="华文行楷" pitchFamily="2" charset="-122"/>
              </a:rPr>
              <a:t>章 数理逻辑</a:t>
            </a:r>
          </a:p>
        </p:txBody>
      </p:sp>
      <p:sp>
        <p:nvSpPr>
          <p:cNvPr id="26626" name="文本框 3"/>
          <p:cNvSpPr txBox="1">
            <a:spLocks noChangeArrowheads="1"/>
          </p:cNvSpPr>
          <p:nvPr/>
        </p:nvSpPr>
        <p:spPr bwMode="auto">
          <a:xfrm>
            <a:off x="6357938" y="4384675"/>
            <a:ext cx="1930400" cy="1401763"/>
          </a:xfrm>
          <a:prstGeom prst="rect">
            <a:avLst/>
          </a:prstGeom>
          <a:noFill/>
          <a:ln w="9525">
            <a:noFill/>
            <a:miter lim="800000"/>
            <a:headEnd/>
            <a:tailEnd/>
          </a:ln>
        </p:spPr>
        <p:txBody>
          <a:bodyPr>
            <a:spAutoFit/>
          </a:bodyPr>
          <a:lstStyle/>
          <a:p>
            <a:pPr algn="ctr">
              <a:spcAft>
                <a:spcPts val="1800"/>
              </a:spcAft>
            </a:pPr>
            <a:r>
              <a:rPr lang="zh-CN" altLang="en-US" sz="2200">
                <a:solidFill>
                  <a:srgbClr val="0070C0"/>
                </a:solidFill>
                <a:latin typeface="华文楷体" pitchFamily="2" charset="-122"/>
                <a:ea typeface="华文楷体" pitchFamily="2" charset="-122"/>
              </a:rPr>
              <a:t>郑瑾</a:t>
            </a:r>
          </a:p>
          <a:p>
            <a:pPr algn="ctr">
              <a:spcAft>
                <a:spcPts val="600"/>
              </a:spcAft>
            </a:pPr>
            <a:r>
              <a:rPr lang="zh-CN" altLang="en-US" sz="2200">
                <a:solidFill>
                  <a:srgbClr val="2F5597"/>
                </a:solidFill>
                <a:latin typeface="Calibri" pitchFamily="34" charset="0"/>
                <a:ea typeface="等线"/>
                <a:cs typeface="等线"/>
              </a:rPr>
              <a:t>中南大学</a:t>
            </a:r>
            <a:endParaRPr lang="en-US" altLang="zh-CN" sz="2200">
              <a:solidFill>
                <a:srgbClr val="2F5597"/>
              </a:solidFill>
              <a:latin typeface="Calibri" pitchFamily="34" charset="0"/>
              <a:ea typeface="等线"/>
              <a:cs typeface="等线"/>
            </a:endParaRPr>
          </a:p>
          <a:p>
            <a:pPr algn="ctr">
              <a:spcAft>
                <a:spcPts val="600"/>
              </a:spcAft>
            </a:pPr>
            <a:r>
              <a:rPr lang="en-US" altLang="zh-CN" sz="2200">
                <a:solidFill>
                  <a:srgbClr val="2F5597"/>
                </a:solidFill>
                <a:latin typeface="Calibri" pitchFamily="34" charset="0"/>
                <a:ea typeface="等线"/>
                <a:cs typeface="等线"/>
              </a:rPr>
              <a:t>2023</a:t>
            </a:r>
            <a:r>
              <a:rPr lang="zh-CN" altLang="en-US" sz="2200">
                <a:solidFill>
                  <a:srgbClr val="2F5597"/>
                </a:solidFill>
                <a:latin typeface="Calibri" pitchFamily="34" charset="0"/>
                <a:ea typeface="等线"/>
                <a:cs typeface="等线"/>
              </a:rPr>
              <a:t>年</a:t>
            </a:r>
          </a:p>
        </p:txBody>
      </p:sp>
      <p:pic>
        <p:nvPicPr>
          <p:cNvPr id="26627" name="图片 7" descr="屏幕剪辑"/>
          <p:cNvPicPr>
            <a:picLocks noChangeAspect="1"/>
          </p:cNvPicPr>
          <p:nvPr/>
        </p:nvPicPr>
        <p:blipFill>
          <a:blip r:embed="rId2"/>
          <a:srcRect/>
          <a:stretch>
            <a:fillRect/>
          </a:stretch>
        </p:blipFill>
        <p:spPr bwMode="auto">
          <a:xfrm>
            <a:off x="598488" y="3149600"/>
            <a:ext cx="8234362" cy="192088"/>
          </a:xfrm>
          <a:prstGeom prst="rect">
            <a:avLst/>
          </a:prstGeom>
          <a:noFill/>
          <a:ln w="9525">
            <a:noFill/>
            <a:miter lim="800000"/>
            <a:headEnd/>
            <a:tailEnd/>
          </a:ln>
        </p:spPr>
      </p:pic>
      <p:sp>
        <p:nvSpPr>
          <p:cNvPr id="6" name="标题 1"/>
          <p:cNvSpPr txBox="1">
            <a:spLocks/>
          </p:cNvSpPr>
          <p:nvPr/>
        </p:nvSpPr>
        <p:spPr bwMode="auto">
          <a:xfrm>
            <a:off x="1206500" y="3541713"/>
            <a:ext cx="6858000" cy="623887"/>
          </a:xfrm>
          <a:prstGeom prst="rect">
            <a:avLst/>
          </a:prstGeom>
          <a:noFill/>
          <a:ln w="9525">
            <a:noFill/>
            <a:miter lim="800000"/>
            <a:headEnd/>
            <a:tailEnd/>
          </a:ln>
        </p:spPr>
        <p:txBody>
          <a:bodyPr anchor="b"/>
          <a:lstStyle/>
          <a:p>
            <a:pPr algn="ctr" defTabSz="914400">
              <a:lnSpc>
                <a:spcPct val="90000"/>
              </a:lnSpc>
              <a:defRPr/>
            </a:pPr>
            <a:r>
              <a:rPr lang="zh-CN" altLang="en-US" sz="3200" dirty="0">
                <a:solidFill>
                  <a:srgbClr val="002060"/>
                </a:solidFill>
                <a:latin typeface="华文行楷" pitchFamily="2" charset="-122"/>
                <a:ea typeface="华文行楷" pitchFamily="2" charset="-122"/>
                <a:cs typeface="+mj-cs"/>
              </a:rPr>
              <a:t>第二部分 谓词逻辑</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628650" y="106363"/>
            <a:ext cx="7886700" cy="725487"/>
          </a:xfrm>
        </p:spPr>
        <p:txBody>
          <a:bodyPr/>
          <a:lstStyle/>
          <a:p>
            <a:r>
              <a:rPr lang="en-US" altLang="zh-CN" smtClean="0"/>
              <a:t>1.6.1</a:t>
            </a:r>
            <a:r>
              <a:rPr lang="zh-CN" altLang="en-US" smtClean="0"/>
              <a:t>、谓词</a:t>
            </a:r>
          </a:p>
        </p:txBody>
      </p:sp>
      <p:sp>
        <p:nvSpPr>
          <p:cNvPr id="35842" name="内容占位符 2"/>
          <p:cNvSpPr>
            <a:spLocks noGrp="1"/>
          </p:cNvSpPr>
          <p:nvPr>
            <p:ph idx="1"/>
          </p:nvPr>
        </p:nvSpPr>
        <p:spPr>
          <a:xfrm>
            <a:off x="504825" y="1092200"/>
            <a:ext cx="8148638" cy="2782888"/>
          </a:xfrm>
        </p:spPr>
        <p:txBody>
          <a:bodyPr/>
          <a:lstStyle/>
          <a:p>
            <a:pPr>
              <a:spcBef>
                <a:spcPts val="600"/>
              </a:spcBef>
            </a:pPr>
            <a:r>
              <a:rPr kumimoji="1" lang="zh-CN" altLang="en-US" smtClean="0"/>
              <a:t>单独的谓词或客体都不是完整的命题，必须在谓词字母后填以客体，称这样得到的式子为</a:t>
            </a:r>
            <a:r>
              <a:rPr kumimoji="1" lang="zh-CN" altLang="en-US" u="sng" smtClean="0"/>
              <a:t>谓词填式</a:t>
            </a:r>
            <a:r>
              <a:rPr kumimoji="1" lang="zh-CN" altLang="en-US" smtClean="0"/>
              <a:t>。</a:t>
            </a:r>
            <a:endParaRPr kumimoji="1" lang="en-US" altLang="zh-CN" smtClean="0"/>
          </a:p>
          <a:p>
            <a:pPr>
              <a:spcBef>
                <a:spcPts val="600"/>
              </a:spcBef>
            </a:pPr>
            <a:r>
              <a:rPr kumimoji="1" lang="zh-CN" altLang="en-US" smtClean="0"/>
              <a:t>格式：</a:t>
            </a:r>
            <a:r>
              <a:rPr lang="zh-CN" altLang="en-US" smtClean="0">
                <a:latin typeface="黑体" pitchFamily="49" charset="-122"/>
              </a:rPr>
              <a:t>一个谓词（如</a:t>
            </a:r>
            <a:r>
              <a:rPr lang="en-US" altLang="zh-CN" smtClean="0">
                <a:latin typeface="黑体" pitchFamily="49" charset="-122"/>
              </a:rPr>
              <a:t>A）</a:t>
            </a:r>
            <a:r>
              <a:rPr lang="zh-CN" altLang="en-US" smtClean="0">
                <a:latin typeface="黑体" pitchFamily="49" charset="-122"/>
              </a:rPr>
              <a:t>和</a:t>
            </a:r>
            <a:r>
              <a:rPr lang="en-US" altLang="zh-CN" smtClean="0">
                <a:latin typeface="黑体" pitchFamily="49" charset="-122"/>
              </a:rPr>
              <a:t>n</a:t>
            </a:r>
            <a:r>
              <a:rPr lang="zh-CN" altLang="en-US" smtClean="0">
                <a:latin typeface="黑体" pitchFamily="49" charset="-122"/>
              </a:rPr>
              <a:t>个有次序的客体</a:t>
            </a:r>
            <a:r>
              <a:rPr lang="en-US" altLang="zh-CN" smtClean="0">
                <a:latin typeface="黑体" pitchFamily="49" charset="-122"/>
              </a:rPr>
              <a:t>(</a:t>
            </a:r>
            <a:r>
              <a:rPr lang="zh-CN" altLang="en-US" smtClean="0">
                <a:latin typeface="黑体" pitchFamily="49" charset="-122"/>
              </a:rPr>
              <a:t>如</a:t>
            </a:r>
            <a:r>
              <a:rPr lang="en-US" altLang="zh-CN" smtClean="0">
                <a:latin typeface="黑体" pitchFamily="49" charset="-122"/>
              </a:rPr>
              <a:t>a</a:t>
            </a:r>
            <a:r>
              <a:rPr lang="en-US" altLang="zh-CN" baseline="-10000" smtClean="0">
                <a:latin typeface="黑体" pitchFamily="49" charset="-122"/>
              </a:rPr>
              <a:t>1</a:t>
            </a:r>
            <a:r>
              <a:rPr lang="en-US" altLang="zh-CN" smtClean="0">
                <a:latin typeface="黑体" pitchFamily="49" charset="-122"/>
              </a:rPr>
              <a:t>,a</a:t>
            </a:r>
            <a:r>
              <a:rPr lang="en-US" altLang="zh-CN" baseline="-10000" smtClean="0">
                <a:latin typeface="黑体" pitchFamily="49" charset="-122"/>
              </a:rPr>
              <a:t>2</a:t>
            </a:r>
            <a:r>
              <a:rPr lang="en-US" altLang="zh-CN" smtClean="0">
                <a:latin typeface="黑体" pitchFamily="49" charset="-122"/>
              </a:rPr>
              <a:t>,</a:t>
            </a:r>
            <a:r>
              <a:rPr lang="en-US" altLang="zh-CN" smtClean="0">
                <a:latin typeface="Arial" charset="0"/>
              </a:rPr>
              <a:t>…</a:t>
            </a:r>
            <a:r>
              <a:rPr lang="en-US" altLang="zh-CN" smtClean="0">
                <a:latin typeface="黑体" pitchFamily="49" charset="-122"/>
              </a:rPr>
              <a:t>, a</a:t>
            </a:r>
            <a:r>
              <a:rPr lang="en-US" altLang="zh-CN" baseline="-10000" smtClean="0">
                <a:latin typeface="黑体" pitchFamily="49" charset="-122"/>
              </a:rPr>
              <a:t>n</a:t>
            </a:r>
            <a:r>
              <a:rPr lang="en-US" altLang="zh-CN" smtClean="0">
                <a:latin typeface="黑体" pitchFamily="49" charset="-122"/>
              </a:rPr>
              <a:t>)</a:t>
            </a:r>
            <a:r>
              <a:rPr lang="zh-CN" altLang="en-US" smtClean="0">
                <a:latin typeface="黑体" pitchFamily="49" charset="-122"/>
              </a:rPr>
              <a:t>表示成</a:t>
            </a:r>
            <a:r>
              <a:rPr lang="en-US" altLang="zh-CN" smtClean="0">
                <a:latin typeface="黑体" pitchFamily="49" charset="-122"/>
              </a:rPr>
              <a:t>A(a</a:t>
            </a:r>
            <a:r>
              <a:rPr lang="en-US" altLang="zh-CN" baseline="-10000" smtClean="0">
                <a:latin typeface="黑体" pitchFamily="49" charset="-122"/>
              </a:rPr>
              <a:t>1</a:t>
            </a:r>
            <a:r>
              <a:rPr lang="en-US" altLang="zh-CN" smtClean="0">
                <a:latin typeface="黑体" pitchFamily="49" charset="-122"/>
              </a:rPr>
              <a:t>,a</a:t>
            </a:r>
            <a:r>
              <a:rPr lang="en-US" altLang="zh-CN" baseline="-10000" smtClean="0">
                <a:latin typeface="黑体" pitchFamily="49" charset="-122"/>
              </a:rPr>
              <a:t>2</a:t>
            </a:r>
            <a:r>
              <a:rPr lang="en-US" altLang="zh-CN" smtClean="0">
                <a:latin typeface="黑体" pitchFamily="49" charset="-122"/>
              </a:rPr>
              <a:t>,</a:t>
            </a:r>
            <a:r>
              <a:rPr lang="en-US" altLang="zh-CN" smtClean="0">
                <a:latin typeface="Arial" charset="0"/>
              </a:rPr>
              <a:t>…</a:t>
            </a:r>
            <a:r>
              <a:rPr lang="en-US" altLang="zh-CN" smtClean="0">
                <a:latin typeface="黑体" pitchFamily="49" charset="-122"/>
              </a:rPr>
              <a:t>,a</a:t>
            </a:r>
            <a:r>
              <a:rPr lang="en-US" altLang="zh-CN" baseline="-10000" smtClean="0">
                <a:latin typeface="黑体" pitchFamily="49" charset="-122"/>
              </a:rPr>
              <a:t>n</a:t>
            </a:r>
            <a:r>
              <a:rPr lang="en-US" altLang="zh-CN" smtClean="0">
                <a:latin typeface="黑体" pitchFamily="49" charset="-122"/>
              </a:rPr>
              <a:t>), </a:t>
            </a:r>
            <a:r>
              <a:rPr lang="zh-CN" altLang="en-US" smtClean="0">
                <a:latin typeface="黑体" pitchFamily="49" charset="-122"/>
              </a:rPr>
              <a:t>称它为该原子命题的谓词形式或</a:t>
            </a:r>
            <a:r>
              <a:rPr lang="zh-CN" altLang="en-US" smtClean="0">
                <a:solidFill>
                  <a:srgbClr val="FF0000"/>
                </a:solidFill>
                <a:latin typeface="黑体" pitchFamily="49" charset="-122"/>
              </a:rPr>
              <a:t>命题的谓词形式</a:t>
            </a:r>
            <a:r>
              <a:rPr lang="zh-CN" altLang="en-US" smtClean="0">
                <a:latin typeface="黑体" pitchFamily="49" charset="-122"/>
              </a:rPr>
              <a:t>。</a:t>
            </a:r>
            <a:endParaRPr kumimoji="1" lang="zh-CN" altLang="en-US" smtClean="0"/>
          </a:p>
          <a:p>
            <a:pPr>
              <a:spcBef>
                <a:spcPts val="600"/>
              </a:spcBef>
            </a:pPr>
            <a:r>
              <a:rPr kumimoji="1" lang="en-US" altLang="zh-CN" smtClean="0"/>
              <a:t>A(x)</a:t>
            </a:r>
            <a:r>
              <a:rPr kumimoji="1" lang="zh-CN" altLang="en-US" smtClean="0"/>
              <a:t>：</a:t>
            </a:r>
            <a:r>
              <a:rPr kumimoji="1" lang="en-US" altLang="zh-CN" smtClean="0"/>
              <a:t>x</a:t>
            </a:r>
            <a:r>
              <a:rPr lang="zh-CN" altLang="en-US" smtClean="0"/>
              <a:t>是大学生。</a:t>
            </a:r>
            <a:endParaRPr kumimoji="1" lang="en-US" altLang="zh-CN" smtClean="0"/>
          </a:p>
          <a:p>
            <a:pPr>
              <a:spcBef>
                <a:spcPts val="600"/>
              </a:spcBef>
            </a:pPr>
            <a:endParaRPr lang="zh-CN" altLang="en-US" smtClean="0"/>
          </a:p>
        </p:txBody>
      </p:sp>
      <p:sp>
        <p:nvSpPr>
          <p:cNvPr id="4" name="灯片编号占位符 3"/>
          <p:cNvSpPr>
            <a:spLocks noGrp="1"/>
          </p:cNvSpPr>
          <p:nvPr>
            <p:ph type="sldNum" sz="quarter" idx="12"/>
          </p:nvPr>
        </p:nvSpPr>
        <p:spPr/>
        <p:txBody>
          <a:bodyPr/>
          <a:lstStyle/>
          <a:p>
            <a:pPr>
              <a:defRPr/>
            </a:pPr>
            <a:fld id="{142E51FB-BA1C-43D9-AA33-DA0A368DBA7A}" type="slidenum">
              <a:rPr lang="zh-CN" altLang="en-US"/>
              <a:pPr>
                <a:defRPr/>
              </a:pPr>
              <a:t>10</a:t>
            </a:fld>
            <a:endParaRPr lang="zh-CN" altLang="en-US"/>
          </a:p>
        </p:txBody>
      </p:sp>
      <p:grpSp>
        <p:nvGrpSpPr>
          <p:cNvPr id="35844" name="组合 4"/>
          <p:cNvGrpSpPr>
            <a:grpSpLocks/>
          </p:cNvGrpSpPr>
          <p:nvPr/>
        </p:nvGrpSpPr>
        <p:grpSpPr bwMode="auto">
          <a:xfrm>
            <a:off x="1127125" y="3824288"/>
            <a:ext cx="7019925" cy="2489200"/>
            <a:chOff x="2124075" y="2924175"/>
            <a:chExt cx="7019924" cy="2489260"/>
          </a:xfrm>
        </p:grpSpPr>
        <p:sp>
          <p:nvSpPr>
            <p:cNvPr id="35845" name="Text Box 4"/>
            <p:cNvSpPr txBox="1">
              <a:spLocks noChangeArrowheads="1"/>
            </p:cNvSpPr>
            <p:nvPr/>
          </p:nvSpPr>
          <p:spPr bwMode="auto">
            <a:xfrm>
              <a:off x="5724525" y="2924175"/>
              <a:ext cx="1943100" cy="400110"/>
            </a:xfrm>
            <a:prstGeom prst="rect">
              <a:avLst/>
            </a:prstGeom>
            <a:noFill/>
            <a:ln w="9525" algn="ctr">
              <a:noFill/>
              <a:miter lim="800000"/>
              <a:headEnd/>
              <a:tailEnd/>
            </a:ln>
          </p:spPr>
          <p:txBody>
            <a:bodyPr>
              <a:spAutoFit/>
            </a:bodyPr>
            <a:lstStyle/>
            <a:p>
              <a:pPr eaLnBrk="0" hangingPunct="0"/>
              <a:r>
                <a:rPr lang="en-US" altLang="zh-CN" sz="2000">
                  <a:latin typeface="楷体" pitchFamily="49" charset="-122"/>
                  <a:ea typeface="楷体" pitchFamily="49" charset="-122"/>
                </a:rPr>
                <a:t>x</a:t>
              </a:r>
              <a:r>
                <a:rPr lang="zh-CN" altLang="en-US" sz="2000">
                  <a:latin typeface="楷体" pitchFamily="49" charset="-122"/>
                  <a:ea typeface="楷体" pitchFamily="49" charset="-122"/>
                </a:rPr>
                <a:t>：客体</a:t>
              </a:r>
              <a:endParaRPr lang="en-US" altLang="zh-CN" sz="2000">
                <a:latin typeface="楷体" pitchFamily="49" charset="-122"/>
                <a:ea typeface="楷体" pitchFamily="49" charset="-122"/>
              </a:endParaRPr>
            </a:p>
          </p:txBody>
        </p:sp>
        <p:sp>
          <p:nvSpPr>
            <p:cNvPr id="35846" name="Text Box 5"/>
            <p:cNvSpPr txBox="1">
              <a:spLocks noChangeArrowheads="1"/>
            </p:cNvSpPr>
            <p:nvPr/>
          </p:nvSpPr>
          <p:spPr bwMode="auto">
            <a:xfrm>
              <a:off x="6113463" y="4029075"/>
              <a:ext cx="1771650" cy="400110"/>
            </a:xfrm>
            <a:prstGeom prst="rect">
              <a:avLst/>
            </a:prstGeom>
            <a:noFill/>
            <a:ln w="9525" algn="ctr">
              <a:noFill/>
              <a:miter lim="800000"/>
              <a:headEnd/>
              <a:tailEnd/>
            </a:ln>
          </p:spPr>
          <p:txBody>
            <a:bodyPr>
              <a:spAutoFit/>
            </a:bodyPr>
            <a:lstStyle/>
            <a:p>
              <a:pPr eaLnBrk="0" hangingPunct="0"/>
              <a:r>
                <a:rPr lang="en-US" altLang="zh-CN" sz="2000">
                  <a:latin typeface="楷体" pitchFamily="49" charset="-122"/>
                  <a:ea typeface="楷体" pitchFamily="49" charset="-122"/>
                </a:rPr>
                <a:t>A</a:t>
              </a:r>
              <a:r>
                <a:rPr lang="zh-CN" altLang="en-US" sz="2000">
                  <a:latin typeface="楷体" pitchFamily="49" charset="-122"/>
                  <a:ea typeface="楷体" pitchFamily="49" charset="-122"/>
                </a:rPr>
                <a:t>：谓词</a:t>
              </a:r>
            </a:p>
          </p:txBody>
        </p:sp>
        <p:sp>
          <p:nvSpPr>
            <p:cNvPr id="35847" name="Text Box 6"/>
            <p:cNvSpPr txBox="1">
              <a:spLocks noChangeArrowheads="1"/>
            </p:cNvSpPr>
            <p:nvPr/>
          </p:nvSpPr>
          <p:spPr bwMode="auto">
            <a:xfrm>
              <a:off x="5795962" y="5013325"/>
              <a:ext cx="3348037" cy="400110"/>
            </a:xfrm>
            <a:prstGeom prst="rect">
              <a:avLst/>
            </a:prstGeom>
            <a:noFill/>
            <a:ln w="9525" algn="ctr">
              <a:noFill/>
              <a:miter lim="800000"/>
              <a:headEnd/>
              <a:tailEnd/>
            </a:ln>
          </p:spPr>
          <p:txBody>
            <a:bodyPr>
              <a:spAutoFit/>
            </a:bodyPr>
            <a:lstStyle/>
            <a:p>
              <a:pPr eaLnBrk="0" hangingPunct="0"/>
              <a:r>
                <a:rPr lang="en-US" altLang="zh-CN" sz="2000">
                  <a:latin typeface="楷体" pitchFamily="49" charset="-122"/>
                  <a:ea typeface="楷体" pitchFamily="49" charset="-122"/>
                </a:rPr>
                <a:t>A(x):</a:t>
              </a:r>
              <a:r>
                <a:rPr lang="zh-CN" altLang="en-US" sz="2000">
                  <a:solidFill>
                    <a:srgbClr val="000000"/>
                  </a:solidFill>
                  <a:latin typeface="楷体" pitchFamily="49" charset="-122"/>
                  <a:ea typeface="楷体" pitchFamily="49" charset="-122"/>
                </a:rPr>
                <a:t>原子命题的谓词填式</a:t>
              </a:r>
              <a:endParaRPr lang="en-US" altLang="zh-CN" sz="2000">
                <a:solidFill>
                  <a:srgbClr val="000000"/>
                </a:solidFill>
                <a:latin typeface="楷体" pitchFamily="49" charset="-122"/>
                <a:ea typeface="楷体" pitchFamily="49" charset="-122"/>
              </a:endParaRPr>
            </a:p>
          </p:txBody>
        </p:sp>
        <p:grpSp>
          <p:nvGrpSpPr>
            <p:cNvPr id="35848" name="Group 7"/>
            <p:cNvGrpSpPr>
              <a:grpSpLocks/>
            </p:cNvGrpSpPr>
            <p:nvPr/>
          </p:nvGrpSpPr>
          <p:grpSpPr bwMode="auto">
            <a:xfrm>
              <a:off x="2124075" y="3138489"/>
              <a:ext cx="3922713" cy="2157413"/>
              <a:chOff x="1338" y="1977"/>
              <a:chExt cx="2471" cy="1359"/>
            </a:xfrm>
          </p:grpSpPr>
          <p:sp>
            <p:nvSpPr>
              <p:cNvPr id="35849" name="AutoShape 8"/>
              <p:cNvSpPr>
                <a:spLocks noChangeArrowheads="1"/>
              </p:cNvSpPr>
              <p:nvPr/>
            </p:nvSpPr>
            <p:spPr bwMode="gray">
              <a:xfrm rot="-1309863">
                <a:off x="2782" y="2114"/>
                <a:ext cx="681" cy="169"/>
              </a:xfrm>
              <a:prstGeom prst="rightArrow">
                <a:avLst>
                  <a:gd name="adj1" fmla="val 35167"/>
                  <a:gd name="adj2" fmla="val 163180"/>
                </a:avLst>
              </a:prstGeom>
              <a:solidFill>
                <a:srgbClr val="CC99FF"/>
              </a:solidFill>
              <a:ln w="0" algn="ctr">
                <a:noFill/>
                <a:miter lim="800000"/>
                <a:headEnd/>
                <a:tailEnd/>
              </a:ln>
            </p:spPr>
            <p:txBody>
              <a:bodyPr wrap="none" anchor="ctr"/>
              <a:lstStyle/>
              <a:p>
                <a:endParaRPr lang="zh-CN" altLang="en-US" sz="2000">
                  <a:latin typeface="楷体" pitchFamily="49" charset="-122"/>
                  <a:ea typeface="楷体" pitchFamily="49" charset="-122"/>
                </a:endParaRPr>
              </a:p>
            </p:txBody>
          </p:sp>
          <p:sp>
            <p:nvSpPr>
              <p:cNvPr id="35850" name="AutoShape 9"/>
              <p:cNvSpPr>
                <a:spLocks noChangeArrowheads="1"/>
              </p:cNvSpPr>
              <p:nvPr/>
            </p:nvSpPr>
            <p:spPr bwMode="gray">
              <a:xfrm rot="1231059">
                <a:off x="2784" y="3053"/>
                <a:ext cx="635" cy="169"/>
              </a:xfrm>
              <a:prstGeom prst="rightArrow">
                <a:avLst>
                  <a:gd name="adj1" fmla="val 35167"/>
                  <a:gd name="adj2" fmla="val 152157"/>
                </a:avLst>
              </a:prstGeom>
              <a:solidFill>
                <a:srgbClr val="CC99FF"/>
              </a:solidFill>
              <a:ln w="0" algn="ctr">
                <a:noFill/>
                <a:miter lim="800000"/>
                <a:headEnd/>
                <a:tailEnd/>
              </a:ln>
            </p:spPr>
            <p:txBody>
              <a:bodyPr wrap="none" anchor="ctr"/>
              <a:lstStyle/>
              <a:p>
                <a:endParaRPr lang="zh-CN" altLang="en-US" sz="2000">
                  <a:latin typeface="楷体" pitchFamily="49" charset="-122"/>
                  <a:ea typeface="楷体" pitchFamily="49" charset="-122"/>
                </a:endParaRPr>
              </a:p>
            </p:txBody>
          </p:sp>
          <p:sp>
            <p:nvSpPr>
              <p:cNvPr id="35851" name="AutoShape 10"/>
              <p:cNvSpPr>
                <a:spLocks noChangeArrowheads="1"/>
              </p:cNvSpPr>
              <p:nvPr/>
            </p:nvSpPr>
            <p:spPr bwMode="gray">
              <a:xfrm>
                <a:off x="3049" y="2599"/>
                <a:ext cx="602" cy="169"/>
              </a:xfrm>
              <a:prstGeom prst="rightArrow">
                <a:avLst>
                  <a:gd name="adj1" fmla="val 50000"/>
                  <a:gd name="adj2" fmla="val 89053"/>
                </a:avLst>
              </a:prstGeom>
              <a:solidFill>
                <a:srgbClr val="CC99FF"/>
              </a:solidFill>
              <a:ln w="0" algn="ctr">
                <a:noFill/>
                <a:miter lim="800000"/>
                <a:headEnd/>
                <a:tailEnd/>
              </a:ln>
            </p:spPr>
            <p:txBody>
              <a:bodyPr wrap="none" anchor="ctr"/>
              <a:lstStyle/>
              <a:p>
                <a:endParaRPr lang="zh-CN" altLang="en-US" sz="2000">
                  <a:latin typeface="楷体" pitchFamily="49" charset="-122"/>
                  <a:ea typeface="楷体" pitchFamily="49" charset="-122"/>
                </a:endParaRPr>
              </a:p>
            </p:txBody>
          </p:sp>
          <p:sp>
            <p:nvSpPr>
              <p:cNvPr id="35852" name="Oval 11"/>
              <p:cNvSpPr>
                <a:spLocks noChangeArrowheads="1"/>
              </p:cNvSpPr>
              <p:nvPr/>
            </p:nvSpPr>
            <p:spPr bwMode="auto">
              <a:xfrm>
                <a:off x="1355" y="2482"/>
                <a:ext cx="2358" cy="354"/>
              </a:xfrm>
              <a:prstGeom prst="ellipse">
                <a:avLst/>
              </a:prstGeom>
              <a:noFill/>
              <a:ln w="38100" algn="ctr">
                <a:solidFill>
                  <a:schemeClr val="bg2"/>
                </a:solidFill>
                <a:round/>
                <a:headEnd/>
                <a:tailEnd/>
              </a:ln>
            </p:spPr>
            <p:txBody>
              <a:bodyPr anchor="ctr">
                <a:spAutoFit/>
              </a:bodyPr>
              <a:lstStyle/>
              <a:p>
                <a:endParaRPr lang="zh-CN" altLang="en-US" sz="2000">
                  <a:latin typeface="楷体" pitchFamily="49" charset="-122"/>
                  <a:ea typeface="楷体" pitchFamily="49" charset="-122"/>
                </a:endParaRPr>
              </a:p>
            </p:txBody>
          </p:sp>
          <p:sp>
            <p:nvSpPr>
              <p:cNvPr id="35853" name="Oval 12"/>
              <p:cNvSpPr>
                <a:spLocks noChangeArrowheads="1"/>
              </p:cNvSpPr>
              <p:nvPr/>
            </p:nvSpPr>
            <p:spPr bwMode="gray">
              <a:xfrm>
                <a:off x="3424" y="1977"/>
                <a:ext cx="192" cy="179"/>
              </a:xfrm>
              <a:prstGeom prst="ellipse">
                <a:avLst/>
              </a:prstGeom>
              <a:gradFill rotWithShape="1">
                <a:gsLst>
                  <a:gs pos="0">
                    <a:srgbClr val="FF6600"/>
                  </a:gs>
                  <a:gs pos="100000">
                    <a:srgbClr val="762F00"/>
                  </a:gs>
                </a:gsLst>
                <a:path path="shape">
                  <a:fillToRect l="50000" t="50000" r="50000" b="50000"/>
                </a:path>
              </a:gradFill>
              <a:ln w="9525">
                <a:noFill/>
                <a:round/>
                <a:headEnd/>
                <a:tailEnd/>
              </a:ln>
            </p:spPr>
            <p:txBody>
              <a:bodyPr wrap="none" anchor="ctr"/>
              <a:lstStyle/>
              <a:p>
                <a:endParaRPr lang="zh-CN" altLang="en-US" sz="2000">
                  <a:latin typeface="楷体" pitchFamily="49" charset="-122"/>
                  <a:ea typeface="楷体" pitchFamily="49" charset="-122"/>
                </a:endParaRPr>
              </a:p>
            </p:txBody>
          </p:sp>
          <p:sp>
            <p:nvSpPr>
              <p:cNvPr id="35854" name="Oval 13"/>
              <p:cNvSpPr>
                <a:spLocks noChangeArrowheads="1"/>
              </p:cNvSpPr>
              <p:nvPr/>
            </p:nvSpPr>
            <p:spPr bwMode="gray">
              <a:xfrm>
                <a:off x="3379" y="3158"/>
                <a:ext cx="192" cy="178"/>
              </a:xfrm>
              <a:prstGeom prst="ellipse">
                <a:avLst/>
              </a:prstGeom>
              <a:gradFill rotWithShape="1">
                <a:gsLst>
                  <a:gs pos="0">
                    <a:srgbClr val="FF6600"/>
                  </a:gs>
                  <a:gs pos="100000">
                    <a:srgbClr val="762F00"/>
                  </a:gs>
                </a:gsLst>
                <a:path path="shape">
                  <a:fillToRect l="50000" t="50000" r="50000" b="50000"/>
                </a:path>
              </a:gradFill>
              <a:ln w="9525">
                <a:noFill/>
                <a:round/>
                <a:headEnd/>
                <a:tailEnd/>
              </a:ln>
            </p:spPr>
            <p:txBody>
              <a:bodyPr wrap="none" anchor="ctr"/>
              <a:lstStyle/>
              <a:p>
                <a:endParaRPr lang="zh-CN" altLang="en-US" sz="2000">
                  <a:latin typeface="楷体" pitchFamily="49" charset="-122"/>
                  <a:ea typeface="楷体" pitchFamily="49" charset="-122"/>
                </a:endParaRPr>
              </a:p>
            </p:txBody>
          </p:sp>
          <p:sp>
            <p:nvSpPr>
              <p:cNvPr id="35855" name="Oval 14"/>
              <p:cNvSpPr>
                <a:spLocks noChangeArrowheads="1"/>
              </p:cNvSpPr>
              <p:nvPr/>
            </p:nvSpPr>
            <p:spPr bwMode="gray">
              <a:xfrm>
                <a:off x="3617" y="2604"/>
                <a:ext cx="192" cy="178"/>
              </a:xfrm>
              <a:prstGeom prst="ellipse">
                <a:avLst/>
              </a:prstGeom>
              <a:gradFill rotWithShape="1">
                <a:gsLst>
                  <a:gs pos="0">
                    <a:srgbClr val="FF6600"/>
                  </a:gs>
                  <a:gs pos="100000">
                    <a:srgbClr val="762F00"/>
                  </a:gs>
                </a:gsLst>
                <a:path path="shape">
                  <a:fillToRect l="50000" t="50000" r="50000" b="50000"/>
                </a:path>
              </a:gradFill>
              <a:ln w="9525">
                <a:noFill/>
                <a:round/>
                <a:headEnd/>
                <a:tailEnd/>
              </a:ln>
            </p:spPr>
            <p:txBody>
              <a:bodyPr wrap="none" anchor="ctr"/>
              <a:lstStyle/>
              <a:p>
                <a:endParaRPr lang="zh-CN" altLang="en-US" sz="2000">
                  <a:latin typeface="楷体" pitchFamily="49" charset="-122"/>
                  <a:ea typeface="楷体" pitchFamily="49" charset="-122"/>
                </a:endParaRPr>
              </a:p>
            </p:txBody>
          </p:sp>
          <p:sp>
            <p:nvSpPr>
              <p:cNvPr id="17" name="Oval 15"/>
              <p:cNvSpPr>
                <a:spLocks noChangeArrowheads="1"/>
              </p:cNvSpPr>
              <p:nvPr/>
            </p:nvSpPr>
            <p:spPr bwMode="gray">
              <a:xfrm>
                <a:off x="1338" y="2490"/>
                <a:ext cx="1745" cy="354"/>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anchor="ctr">
                <a:spAutoFit/>
              </a:bodyPr>
              <a:lstStyle/>
              <a:p>
                <a:pPr>
                  <a:defRPr/>
                </a:pPr>
                <a:endParaRPr lang="zh-CN" altLang="en-US" sz="2000">
                  <a:latin typeface="楷体" pitchFamily="49" charset="-122"/>
                  <a:ea typeface="楷体" pitchFamily="49" charset="-122"/>
                </a:endParaRPr>
              </a:p>
            </p:txBody>
          </p:sp>
          <p:sp>
            <p:nvSpPr>
              <p:cNvPr id="18" name="Oval 16"/>
              <p:cNvSpPr>
                <a:spLocks noChangeArrowheads="1"/>
              </p:cNvSpPr>
              <p:nvPr/>
            </p:nvSpPr>
            <p:spPr bwMode="gray">
              <a:xfrm>
                <a:off x="1383" y="2505"/>
                <a:ext cx="1791" cy="354"/>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anchor="ctr">
                <a:spAutoFit/>
              </a:bodyPr>
              <a:lstStyle/>
              <a:p>
                <a:pPr>
                  <a:defRPr/>
                </a:pPr>
                <a:endParaRPr lang="zh-CN" altLang="en-US" sz="2000">
                  <a:latin typeface="楷体" pitchFamily="49" charset="-122"/>
                  <a:ea typeface="楷体" pitchFamily="49" charset="-122"/>
                </a:endParaRPr>
              </a:p>
            </p:txBody>
          </p:sp>
          <p:sp>
            <p:nvSpPr>
              <p:cNvPr id="19" name="Oval 17"/>
              <p:cNvSpPr>
                <a:spLocks noChangeArrowheads="1"/>
              </p:cNvSpPr>
              <p:nvPr/>
            </p:nvSpPr>
            <p:spPr bwMode="gray">
              <a:xfrm>
                <a:off x="1338" y="2489"/>
                <a:ext cx="1675" cy="35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zh-CN" altLang="en-US" sz="2000">
                  <a:latin typeface="楷体" pitchFamily="49" charset="-122"/>
                  <a:ea typeface="楷体" pitchFamily="49" charset="-122"/>
                </a:endParaRPr>
              </a:p>
            </p:txBody>
          </p:sp>
          <p:sp>
            <p:nvSpPr>
              <p:cNvPr id="20" name="Oval 18"/>
              <p:cNvSpPr>
                <a:spLocks noChangeArrowheads="1"/>
              </p:cNvSpPr>
              <p:nvPr/>
            </p:nvSpPr>
            <p:spPr bwMode="gray">
              <a:xfrm>
                <a:off x="1383" y="2491"/>
                <a:ext cx="1631" cy="354"/>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endParaRPr lang="zh-CN" altLang="en-US" sz="2000">
                  <a:latin typeface="楷体" pitchFamily="49" charset="-122"/>
                  <a:ea typeface="楷体" pitchFamily="49" charset="-122"/>
                </a:endParaRPr>
              </a:p>
            </p:txBody>
          </p:sp>
          <p:sp>
            <p:nvSpPr>
              <p:cNvPr id="35860" name="Oval 19"/>
              <p:cNvSpPr>
                <a:spLocks noChangeArrowheads="1"/>
              </p:cNvSpPr>
              <p:nvPr/>
            </p:nvSpPr>
            <p:spPr bwMode="gray">
              <a:xfrm>
                <a:off x="1383" y="2491"/>
                <a:ext cx="1542" cy="354"/>
              </a:xfrm>
              <a:prstGeom prst="ellipse">
                <a:avLst/>
              </a:prstGeom>
              <a:solidFill>
                <a:srgbClr val="333333"/>
              </a:solidFill>
              <a:ln w="38100" algn="ctr">
                <a:noFill/>
                <a:round/>
                <a:headEnd/>
                <a:tailEnd/>
              </a:ln>
            </p:spPr>
            <p:txBody>
              <a:bodyPr anchor="ctr">
                <a:spAutoFit/>
              </a:bodyPr>
              <a:lstStyle/>
              <a:p>
                <a:endParaRPr lang="zh-CN" altLang="en-US" sz="2000">
                  <a:latin typeface="楷体" pitchFamily="49" charset="-122"/>
                  <a:ea typeface="楷体" pitchFamily="49" charset="-122"/>
                </a:endParaRPr>
              </a:p>
            </p:txBody>
          </p:sp>
          <p:grpSp>
            <p:nvGrpSpPr>
              <p:cNvPr id="35861" name="Group 20"/>
              <p:cNvGrpSpPr>
                <a:grpSpLocks/>
              </p:cNvGrpSpPr>
              <p:nvPr/>
            </p:nvGrpSpPr>
            <p:grpSpPr bwMode="auto">
              <a:xfrm>
                <a:off x="1474" y="2315"/>
                <a:ext cx="1388" cy="663"/>
                <a:chOff x="4166" y="1706"/>
                <a:chExt cx="1252" cy="1252"/>
              </a:xfrm>
            </p:grpSpPr>
            <p:sp>
              <p:nvSpPr>
                <p:cNvPr id="35863" name="Oval 21"/>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sz="2000">
                    <a:latin typeface="楷体" pitchFamily="49" charset="-122"/>
                    <a:ea typeface="楷体" pitchFamily="49" charset="-122"/>
                  </a:endParaRPr>
                </a:p>
              </p:txBody>
            </p:sp>
            <p:sp>
              <p:nvSpPr>
                <p:cNvPr id="35864" name="Oval 22"/>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sz="2000">
                    <a:latin typeface="楷体" pitchFamily="49" charset="-122"/>
                    <a:ea typeface="楷体" pitchFamily="49" charset="-122"/>
                  </a:endParaRPr>
                </a:p>
              </p:txBody>
            </p:sp>
            <p:sp>
              <p:nvSpPr>
                <p:cNvPr id="35865" name="Oval 23"/>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sz="2000">
                    <a:latin typeface="楷体" pitchFamily="49" charset="-122"/>
                    <a:ea typeface="楷体" pitchFamily="49" charset="-122"/>
                  </a:endParaRPr>
                </a:p>
              </p:txBody>
            </p:sp>
            <p:sp>
              <p:nvSpPr>
                <p:cNvPr id="35866" name="Oval 24"/>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sz="2000">
                    <a:latin typeface="楷体" pitchFamily="49" charset="-122"/>
                    <a:ea typeface="楷体" pitchFamily="49" charset="-122"/>
                  </a:endParaRPr>
                </a:p>
              </p:txBody>
            </p:sp>
          </p:grpSp>
          <p:sp>
            <p:nvSpPr>
              <p:cNvPr id="35862" name="Text Box 25"/>
              <p:cNvSpPr txBox="1">
                <a:spLocks noChangeArrowheads="1"/>
              </p:cNvSpPr>
              <p:nvPr/>
            </p:nvSpPr>
            <p:spPr bwMode="gray">
              <a:xfrm>
                <a:off x="1610" y="2441"/>
                <a:ext cx="1089" cy="252"/>
              </a:xfrm>
              <a:prstGeom prst="rect">
                <a:avLst/>
              </a:prstGeom>
              <a:noFill/>
              <a:ln w="9525" algn="ctr">
                <a:noFill/>
                <a:miter lim="800000"/>
                <a:headEnd/>
                <a:tailEnd/>
              </a:ln>
            </p:spPr>
            <p:txBody>
              <a:bodyPr>
                <a:spAutoFit/>
              </a:bodyPr>
              <a:lstStyle/>
              <a:p>
                <a:pPr algn="ctr" eaLnBrk="0" hangingPunct="0"/>
                <a:r>
                  <a:rPr lang="en-US" altLang="zh-CN" sz="2000">
                    <a:latin typeface="楷体" pitchFamily="49" charset="-122"/>
                    <a:ea typeface="楷体" pitchFamily="49" charset="-122"/>
                  </a:rPr>
                  <a:t>A(x)</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 calcmode="lin" valueType="num">
                                      <p:cBhvr additive="base">
                                        <p:cTn id="7" dur="500" fill="hold"/>
                                        <p:tgtEl>
                                          <p:spTgt spid="358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2">
                                            <p:txEl>
                                              <p:pRg st="1" end="1"/>
                                            </p:txEl>
                                          </p:spTgt>
                                        </p:tgtEl>
                                        <p:attrNameLst>
                                          <p:attrName>style.visibility</p:attrName>
                                        </p:attrNameLst>
                                      </p:cBhvr>
                                      <p:to>
                                        <p:strVal val="visible"/>
                                      </p:to>
                                    </p:set>
                                    <p:anim calcmode="lin" valueType="num">
                                      <p:cBhvr additive="base">
                                        <p:cTn id="13" dur="500" fill="hold"/>
                                        <p:tgtEl>
                                          <p:spTgt spid="3584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2">
                                            <p:txEl>
                                              <p:pRg st="2" end="2"/>
                                            </p:txEl>
                                          </p:spTgt>
                                        </p:tgtEl>
                                        <p:attrNameLst>
                                          <p:attrName>style.visibility</p:attrName>
                                        </p:attrNameLst>
                                      </p:cBhvr>
                                      <p:to>
                                        <p:strVal val="visible"/>
                                      </p:to>
                                    </p:set>
                                    <p:anim calcmode="lin" valueType="num">
                                      <p:cBhvr additive="base">
                                        <p:cTn id="19" dur="500" fill="hold"/>
                                        <p:tgtEl>
                                          <p:spTgt spid="3584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844"/>
                                        </p:tgtEl>
                                        <p:attrNameLst>
                                          <p:attrName>style.visibility</p:attrName>
                                        </p:attrNameLst>
                                      </p:cBhvr>
                                      <p:to>
                                        <p:strVal val="visible"/>
                                      </p:to>
                                    </p:set>
                                    <p:anim calcmode="lin" valueType="num">
                                      <p:cBhvr additive="base">
                                        <p:cTn id="25" dur="500" fill="hold"/>
                                        <p:tgtEl>
                                          <p:spTgt spid="35844"/>
                                        </p:tgtEl>
                                        <p:attrNameLst>
                                          <p:attrName>ppt_x</p:attrName>
                                        </p:attrNameLst>
                                      </p:cBhvr>
                                      <p:tavLst>
                                        <p:tav tm="0">
                                          <p:val>
                                            <p:strVal val="#ppt_x"/>
                                          </p:val>
                                        </p:tav>
                                        <p:tav tm="100000">
                                          <p:val>
                                            <p:strVal val="#ppt_x"/>
                                          </p:val>
                                        </p:tav>
                                      </p:tavLst>
                                    </p:anim>
                                    <p:anim calcmode="lin" valueType="num">
                                      <p:cBhvr additive="base">
                                        <p:cTn id="26"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标题 1"/>
          <p:cNvSpPr>
            <a:spLocks noGrp="1"/>
          </p:cNvSpPr>
          <p:nvPr>
            <p:ph type="title"/>
          </p:nvPr>
        </p:nvSpPr>
        <p:spPr>
          <a:xfrm>
            <a:off x="628650" y="106363"/>
            <a:ext cx="7886700" cy="725487"/>
          </a:xfrm>
        </p:spPr>
        <p:txBody>
          <a:bodyPr/>
          <a:lstStyle/>
          <a:p>
            <a:r>
              <a:rPr lang="zh-CN" altLang="en-US" sz="3400" smtClean="0"/>
              <a:t>习题</a:t>
            </a:r>
            <a:r>
              <a:rPr lang="en-US" altLang="zh-CN" sz="3400" smtClean="0"/>
              <a:t>-</a:t>
            </a:r>
            <a:r>
              <a:rPr lang="zh-CN" altLang="en-US" sz="3400" smtClean="0"/>
              <a:t>请将下列问题符号化并形式化证明</a:t>
            </a:r>
          </a:p>
        </p:txBody>
      </p:sp>
      <p:sp>
        <p:nvSpPr>
          <p:cNvPr id="203778" name="内容占位符 2"/>
          <p:cNvSpPr>
            <a:spLocks noGrp="1"/>
          </p:cNvSpPr>
          <p:nvPr>
            <p:ph idx="1"/>
          </p:nvPr>
        </p:nvSpPr>
        <p:spPr>
          <a:xfrm>
            <a:off x="504825" y="1217613"/>
            <a:ext cx="8148638" cy="5018087"/>
          </a:xfrm>
        </p:spPr>
        <p:txBody>
          <a:bodyPr/>
          <a:lstStyle/>
          <a:p>
            <a:pPr marL="457200" indent="-457200">
              <a:spcBef>
                <a:spcPct val="0"/>
              </a:spcBef>
              <a:spcAft>
                <a:spcPts val="1200"/>
              </a:spcAft>
              <a:buSzTx/>
              <a:buFont typeface="Calibri Light" pitchFamily="34" charset="0"/>
              <a:buAutoNum type="arabicPeriod"/>
            </a:pPr>
            <a:r>
              <a:rPr lang="zh-CN" altLang="en-US" smtClean="0"/>
              <a:t>所有听老师课的人都很努力，刘备是个学生并且是个听老师课的人。因此，有些学生很努力。</a:t>
            </a:r>
            <a:endParaRPr lang="en-US" altLang="zh-CN" smtClean="0"/>
          </a:p>
          <a:p>
            <a:pPr marL="457200" indent="-457200">
              <a:spcBef>
                <a:spcPct val="0"/>
              </a:spcBef>
              <a:spcAft>
                <a:spcPts val="1200"/>
              </a:spcAft>
              <a:buSzTx/>
              <a:buFont typeface="Calibri Light" pitchFamily="34" charset="0"/>
              <a:buAutoNum type="arabicPeriod"/>
            </a:pPr>
            <a:r>
              <a:rPr lang="zh-CN" altLang="en-US" smtClean="0"/>
              <a:t>所有的香蕉都是水果，某些香蕉是粮食，因此，某些粮食是水果。</a:t>
            </a:r>
            <a:endParaRPr lang="en-US" altLang="zh-CN" smtClean="0"/>
          </a:p>
          <a:p>
            <a:pPr marL="457200" indent="-457200">
              <a:spcBef>
                <a:spcPct val="0"/>
              </a:spcBef>
              <a:spcAft>
                <a:spcPts val="1200"/>
              </a:spcAft>
              <a:buSzTx/>
              <a:buFont typeface="Calibri Light" pitchFamily="34" charset="0"/>
              <a:buAutoNum type="arabicPeriod"/>
            </a:pPr>
            <a:r>
              <a:rPr lang="zh-CN" altLang="en-US" smtClean="0"/>
              <a:t>凡是</a:t>
            </a:r>
            <a:r>
              <a:rPr lang="en-US" altLang="zh-CN" smtClean="0"/>
              <a:t>15</a:t>
            </a:r>
            <a:r>
              <a:rPr lang="zh-CN" altLang="en-US" smtClean="0"/>
              <a:t>的倍数都是</a:t>
            </a:r>
            <a:r>
              <a:rPr lang="en-US" altLang="zh-CN" smtClean="0"/>
              <a:t>3</a:t>
            </a:r>
            <a:r>
              <a:rPr lang="zh-CN" altLang="en-US" smtClean="0"/>
              <a:t>的倍数，凡是</a:t>
            </a:r>
            <a:r>
              <a:rPr lang="en-US" altLang="zh-CN" smtClean="0"/>
              <a:t>15</a:t>
            </a:r>
            <a:r>
              <a:rPr lang="zh-CN" altLang="en-US" smtClean="0"/>
              <a:t>的倍数也都是</a:t>
            </a:r>
            <a:r>
              <a:rPr lang="en-US" altLang="zh-CN" smtClean="0"/>
              <a:t>5</a:t>
            </a:r>
            <a:r>
              <a:rPr lang="zh-CN" altLang="en-US" smtClean="0"/>
              <a:t>的倍数，有些数确实是</a:t>
            </a:r>
            <a:r>
              <a:rPr lang="en-US" altLang="zh-CN" smtClean="0"/>
              <a:t>15</a:t>
            </a:r>
            <a:r>
              <a:rPr lang="zh-CN" altLang="en-US" smtClean="0"/>
              <a:t>的倍数，所以，有些</a:t>
            </a:r>
            <a:r>
              <a:rPr lang="en-US" altLang="zh-CN" smtClean="0"/>
              <a:t>5</a:t>
            </a:r>
            <a:r>
              <a:rPr lang="zh-CN" altLang="en-US" smtClean="0"/>
              <a:t>的倍数也是</a:t>
            </a:r>
            <a:r>
              <a:rPr lang="en-US" altLang="zh-CN" smtClean="0"/>
              <a:t>3</a:t>
            </a:r>
            <a:r>
              <a:rPr lang="zh-CN" altLang="en-US" smtClean="0"/>
              <a:t>的倍数。</a:t>
            </a:r>
            <a:endParaRPr lang="en-US" altLang="zh-CN" smtClean="0"/>
          </a:p>
          <a:p>
            <a:pPr marL="457200" indent="-457200">
              <a:spcBef>
                <a:spcPct val="0"/>
              </a:spcBef>
              <a:spcAft>
                <a:spcPts val="1200"/>
              </a:spcAft>
              <a:buSzTx/>
              <a:buFont typeface="Calibri Light" pitchFamily="34" charset="0"/>
              <a:buAutoNum type="arabicPeriod"/>
            </a:pPr>
            <a:r>
              <a:rPr lang="zh-CN" altLang="en-US" smtClean="0"/>
              <a:t>只要今天天气不好，就一定有考生不能提前进入考场，当且仅当所有考生提前进入考场，考试才能准时进行，故若考试准时进行，那么天气就好。</a:t>
            </a:r>
          </a:p>
        </p:txBody>
      </p:sp>
      <p:sp>
        <p:nvSpPr>
          <p:cNvPr id="4" name="灯片编号占位符 3"/>
          <p:cNvSpPr>
            <a:spLocks noGrp="1"/>
          </p:cNvSpPr>
          <p:nvPr>
            <p:ph type="sldNum" sz="quarter" idx="12"/>
          </p:nvPr>
        </p:nvSpPr>
        <p:spPr/>
        <p:txBody>
          <a:bodyPr/>
          <a:lstStyle/>
          <a:p>
            <a:pPr>
              <a:defRPr/>
            </a:pPr>
            <a:fld id="{48A57FCA-EF72-4722-B389-25000255895A}" type="slidenum">
              <a:rPr lang="zh-CN" altLang="en-US"/>
              <a:pPr>
                <a:defRPr/>
              </a:pPr>
              <a:t>100</a:t>
            </a:fld>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标题 1"/>
          <p:cNvSpPr>
            <a:spLocks noGrp="1"/>
          </p:cNvSpPr>
          <p:nvPr>
            <p:ph type="title"/>
          </p:nvPr>
        </p:nvSpPr>
        <p:spPr>
          <a:xfrm>
            <a:off x="744538" y="2368550"/>
            <a:ext cx="7886700" cy="984250"/>
          </a:xfrm>
        </p:spPr>
        <p:txBody>
          <a:bodyPr/>
          <a:lstStyle/>
          <a:p>
            <a:r>
              <a:rPr lang="en-US" altLang="zh-CN" sz="4400" smtClean="0">
                <a:latin typeface="Comic Sans MS" pitchFamily="66" charset="0"/>
              </a:rPr>
              <a:t>End</a:t>
            </a:r>
            <a:endParaRPr lang="zh-CN" altLang="en-US" sz="44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628650" y="106363"/>
            <a:ext cx="7886700" cy="725487"/>
          </a:xfrm>
        </p:spPr>
        <p:txBody>
          <a:bodyPr/>
          <a:lstStyle/>
          <a:p>
            <a:r>
              <a:rPr lang="zh-CN" altLang="en-US" smtClean="0"/>
              <a:t>客体</a:t>
            </a:r>
            <a:r>
              <a:rPr lang="en-US" altLang="zh-CN" smtClean="0"/>
              <a:t>(</a:t>
            </a:r>
            <a:r>
              <a:rPr lang="zh-CN" altLang="en-US" smtClean="0"/>
              <a:t>个体）词和谓词的分类</a:t>
            </a:r>
          </a:p>
        </p:txBody>
      </p:sp>
      <p:sp>
        <p:nvSpPr>
          <p:cNvPr id="3" name="内容占位符 2"/>
          <p:cNvSpPr>
            <a:spLocks noGrp="1"/>
          </p:cNvSpPr>
          <p:nvPr>
            <p:ph idx="1"/>
          </p:nvPr>
        </p:nvSpPr>
        <p:spPr>
          <a:xfrm>
            <a:off x="504825" y="1065213"/>
            <a:ext cx="8148638" cy="5403850"/>
          </a:xfrm>
        </p:spPr>
        <p:txBody>
          <a:bodyPr/>
          <a:lstStyle/>
          <a:p>
            <a:pPr marL="457200" indent="-457200">
              <a:spcBef>
                <a:spcPct val="0"/>
              </a:spcBef>
              <a:buSzTx/>
              <a:buFont typeface="Calibri Light" pitchFamily="34" charset="0"/>
              <a:buAutoNum type="arabicPeriod"/>
            </a:pPr>
            <a:r>
              <a:rPr lang="zh-CN" altLang="en-US" smtClean="0">
                <a:solidFill>
                  <a:srgbClr val="FF0000"/>
                </a:solidFill>
              </a:rPr>
              <a:t>客体常量</a:t>
            </a:r>
            <a:r>
              <a:rPr lang="en-US" altLang="zh-CN" smtClean="0">
                <a:solidFill>
                  <a:srgbClr val="FF0000"/>
                </a:solidFill>
              </a:rPr>
              <a:t>(</a:t>
            </a:r>
            <a:r>
              <a:rPr lang="zh-CN" altLang="en-US" smtClean="0">
                <a:solidFill>
                  <a:srgbClr val="FF0000"/>
                </a:solidFill>
              </a:rPr>
              <a:t>元</a:t>
            </a:r>
            <a:r>
              <a:rPr lang="en-US" altLang="zh-CN" smtClean="0">
                <a:solidFill>
                  <a:srgbClr val="FF0000"/>
                </a:solidFill>
              </a:rPr>
              <a:t>)</a:t>
            </a:r>
            <a:r>
              <a:rPr lang="zh-CN" altLang="en-US" smtClean="0">
                <a:solidFill>
                  <a:srgbClr val="FF0000"/>
                </a:solidFill>
              </a:rPr>
              <a:t>：</a:t>
            </a:r>
            <a:endParaRPr lang="en-US" altLang="zh-CN" smtClean="0">
              <a:solidFill>
                <a:srgbClr val="FF0000"/>
              </a:solidFill>
            </a:endParaRPr>
          </a:p>
          <a:p>
            <a:pPr lvl="1">
              <a:spcBef>
                <a:spcPct val="0"/>
              </a:spcBef>
              <a:spcAft>
                <a:spcPts val="1200"/>
              </a:spcAft>
            </a:pPr>
            <a:r>
              <a:rPr lang="zh-CN" altLang="en-US" smtClean="0"/>
              <a:t>表示</a:t>
            </a:r>
            <a:r>
              <a:rPr lang="zh-CN" altLang="en-US" smtClean="0">
                <a:solidFill>
                  <a:srgbClr val="0000FF"/>
                </a:solidFill>
              </a:rPr>
              <a:t>具体的或特定</a:t>
            </a:r>
            <a:r>
              <a:rPr lang="zh-CN" altLang="en-US" smtClean="0"/>
              <a:t>的客体，一般用</a:t>
            </a:r>
            <a:r>
              <a:rPr lang="en-US" altLang="zh-CN" smtClean="0"/>
              <a:t>a,b,c,…</a:t>
            </a:r>
            <a:r>
              <a:rPr lang="zh-CN" altLang="en-US" smtClean="0"/>
              <a:t>等表示；</a:t>
            </a:r>
            <a:endParaRPr lang="en-US" altLang="zh-CN" smtClean="0"/>
          </a:p>
          <a:p>
            <a:pPr marL="457200" indent="-457200">
              <a:spcBef>
                <a:spcPct val="0"/>
              </a:spcBef>
              <a:buSzTx/>
              <a:buFont typeface="Calibri Light" pitchFamily="34" charset="0"/>
              <a:buAutoNum type="arabicPeriod"/>
            </a:pPr>
            <a:r>
              <a:rPr lang="zh-CN" altLang="en-US" smtClean="0">
                <a:solidFill>
                  <a:srgbClr val="FF0000"/>
                </a:solidFill>
              </a:rPr>
              <a:t>客体变量</a:t>
            </a:r>
            <a:r>
              <a:rPr lang="en-US" altLang="zh-CN" smtClean="0">
                <a:solidFill>
                  <a:srgbClr val="FF0000"/>
                </a:solidFill>
              </a:rPr>
              <a:t>(</a:t>
            </a:r>
            <a:r>
              <a:rPr lang="zh-CN" altLang="en-US" smtClean="0">
                <a:solidFill>
                  <a:srgbClr val="FF0000"/>
                </a:solidFill>
              </a:rPr>
              <a:t>元</a:t>
            </a:r>
            <a:r>
              <a:rPr lang="en-US" altLang="zh-CN" smtClean="0">
                <a:solidFill>
                  <a:srgbClr val="FF0000"/>
                </a:solidFill>
              </a:rPr>
              <a:t>)</a:t>
            </a:r>
            <a:r>
              <a:rPr lang="zh-CN" altLang="en-US" smtClean="0">
                <a:solidFill>
                  <a:srgbClr val="FF0000"/>
                </a:solidFill>
              </a:rPr>
              <a:t>：</a:t>
            </a:r>
            <a:endParaRPr lang="en-US" altLang="zh-CN" smtClean="0">
              <a:solidFill>
                <a:srgbClr val="FF0000"/>
              </a:solidFill>
            </a:endParaRPr>
          </a:p>
          <a:p>
            <a:pPr lvl="1">
              <a:spcBef>
                <a:spcPct val="0"/>
              </a:spcBef>
              <a:spcAft>
                <a:spcPts val="1200"/>
              </a:spcAft>
            </a:pPr>
            <a:r>
              <a:rPr lang="zh-CN" altLang="en-US" smtClean="0"/>
              <a:t>表示</a:t>
            </a:r>
            <a:r>
              <a:rPr lang="zh-CN" altLang="en-US" smtClean="0">
                <a:solidFill>
                  <a:srgbClr val="0000FF"/>
                </a:solidFill>
              </a:rPr>
              <a:t>抽象的或泛指</a:t>
            </a:r>
            <a:r>
              <a:rPr lang="zh-CN" altLang="en-US" smtClean="0"/>
              <a:t>的客体，一般用</a:t>
            </a:r>
            <a:r>
              <a:rPr lang="en-US" altLang="zh-CN" smtClean="0"/>
              <a:t>x, y, z,...</a:t>
            </a:r>
            <a:r>
              <a:rPr lang="zh-CN" altLang="en-US" smtClean="0"/>
              <a:t>等表示。</a:t>
            </a:r>
            <a:endParaRPr lang="en-US" altLang="zh-CN" smtClean="0"/>
          </a:p>
          <a:p>
            <a:pPr marL="457200" indent="-457200">
              <a:spcBef>
                <a:spcPct val="0"/>
              </a:spcBef>
            </a:pPr>
            <a:r>
              <a:rPr lang="zh-CN" altLang="en-US" smtClean="0">
                <a:solidFill>
                  <a:srgbClr val="FF0000"/>
                </a:solidFill>
              </a:rPr>
              <a:t>谓词常量</a:t>
            </a:r>
            <a:r>
              <a:rPr lang="en-US" altLang="zh-CN" smtClean="0">
                <a:solidFill>
                  <a:srgbClr val="FF0000"/>
                </a:solidFill>
              </a:rPr>
              <a:t>(</a:t>
            </a:r>
            <a:r>
              <a:rPr lang="zh-CN" altLang="en-US" smtClean="0">
                <a:solidFill>
                  <a:srgbClr val="FF0000"/>
                </a:solidFill>
              </a:rPr>
              <a:t>元</a:t>
            </a:r>
            <a:r>
              <a:rPr lang="en-US" altLang="zh-CN" smtClean="0">
                <a:solidFill>
                  <a:srgbClr val="FF0000"/>
                </a:solidFill>
              </a:rPr>
              <a:t>)</a:t>
            </a:r>
            <a:r>
              <a:rPr lang="zh-CN" altLang="en-US" smtClean="0">
                <a:solidFill>
                  <a:srgbClr val="FF0000"/>
                </a:solidFill>
              </a:rPr>
              <a:t>：</a:t>
            </a:r>
            <a:endParaRPr lang="en-US" altLang="zh-CN" smtClean="0">
              <a:solidFill>
                <a:srgbClr val="FF0000"/>
              </a:solidFill>
            </a:endParaRPr>
          </a:p>
          <a:p>
            <a:pPr lvl="1">
              <a:spcBef>
                <a:spcPct val="0"/>
              </a:spcBef>
              <a:spcAft>
                <a:spcPts val="1200"/>
              </a:spcAft>
            </a:pPr>
            <a:r>
              <a:rPr lang="zh-CN" altLang="en-US" smtClean="0"/>
              <a:t>表示具体性质或关系的谓词，一般用大写字母表示。</a:t>
            </a:r>
            <a:r>
              <a:rPr kumimoji="1" lang="en-US" altLang="zh-CN" smtClean="0">
                <a:solidFill>
                  <a:schemeClr val="tx1"/>
                </a:solidFill>
              </a:rPr>
              <a:t>P:“</a:t>
            </a:r>
            <a:r>
              <a:rPr kumimoji="1" lang="zh-CN" altLang="en-US" smtClean="0">
                <a:solidFill>
                  <a:schemeClr val="tx1"/>
                </a:solidFill>
              </a:rPr>
              <a:t>是大学生”</a:t>
            </a:r>
            <a:endParaRPr kumimoji="1" lang="en-US" altLang="zh-CN" smtClean="0">
              <a:solidFill>
                <a:schemeClr val="tx1"/>
              </a:solidFill>
            </a:endParaRPr>
          </a:p>
          <a:p>
            <a:pPr marL="457200" indent="-457200">
              <a:spcBef>
                <a:spcPct val="0"/>
              </a:spcBef>
            </a:pPr>
            <a:r>
              <a:rPr lang="zh-CN" altLang="en-US" smtClean="0">
                <a:solidFill>
                  <a:srgbClr val="FF0000"/>
                </a:solidFill>
              </a:rPr>
              <a:t>谓词变量</a:t>
            </a:r>
            <a:r>
              <a:rPr lang="en-US" altLang="zh-CN" smtClean="0">
                <a:solidFill>
                  <a:srgbClr val="FF0000"/>
                </a:solidFill>
              </a:rPr>
              <a:t>(</a:t>
            </a:r>
            <a:r>
              <a:rPr lang="zh-CN" altLang="en-US" smtClean="0">
                <a:solidFill>
                  <a:srgbClr val="FF0000"/>
                </a:solidFill>
              </a:rPr>
              <a:t>元</a:t>
            </a:r>
            <a:r>
              <a:rPr lang="en-US" altLang="zh-CN" smtClean="0">
                <a:solidFill>
                  <a:srgbClr val="FF0000"/>
                </a:solidFill>
              </a:rPr>
              <a:t>)</a:t>
            </a:r>
            <a:r>
              <a:rPr lang="zh-CN" altLang="en-US" smtClean="0">
                <a:solidFill>
                  <a:srgbClr val="FF0000"/>
                </a:solidFill>
              </a:rPr>
              <a:t>：</a:t>
            </a:r>
            <a:endParaRPr lang="en-US" altLang="zh-CN" smtClean="0">
              <a:solidFill>
                <a:srgbClr val="FF0000"/>
              </a:solidFill>
            </a:endParaRPr>
          </a:p>
          <a:p>
            <a:pPr lvl="1">
              <a:spcBef>
                <a:spcPct val="0"/>
              </a:spcBef>
            </a:pPr>
            <a:r>
              <a:rPr lang="zh-CN" altLang="en-US" smtClean="0"/>
              <a:t>表示抽象的、泛指的性质或关系的谓词</a:t>
            </a:r>
            <a:r>
              <a:rPr lang="zh-CN" altLang="en-US" smtClean="0">
                <a:solidFill>
                  <a:srgbClr val="CC3300"/>
                </a:solidFill>
              </a:rPr>
              <a:t>。</a:t>
            </a:r>
            <a:endParaRPr lang="en-US" altLang="zh-CN" smtClean="0">
              <a:solidFill>
                <a:srgbClr val="CC3300"/>
              </a:solidFill>
            </a:endParaRPr>
          </a:p>
          <a:p>
            <a:pPr lvl="1">
              <a:spcBef>
                <a:spcPct val="0"/>
              </a:spcBef>
              <a:spcAft>
                <a:spcPts val="1200"/>
              </a:spcAft>
            </a:pPr>
            <a:r>
              <a:rPr lang="zh-CN" altLang="en-US" smtClean="0"/>
              <a:t>如：</a:t>
            </a:r>
            <a:r>
              <a:rPr lang="en-US" altLang="zh-CN" smtClean="0"/>
              <a:t>x</a:t>
            </a:r>
            <a:r>
              <a:rPr lang="zh-CN" altLang="en-US" smtClean="0"/>
              <a:t>与</a:t>
            </a:r>
            <a:r>
              <a:rPr lang="en-US" altLang="zh-CN" smtClean="0"/>
              <a:t>y</a:t>
            </a:r>
            <a:r>
              <a:rPr lang="zh-CN" altLang="en-US" smtClean="0"/>
              <a:t>具有</a:t>
            </a:r>
            <a:r>
              <a:rPr lang="zh-CN" altLang="en-US" smtClean="0">
                <a:solidFill>
                  <a:srgbClr val="FF0000"/>
                </a:solidFill>
              </a:rPr>
              <a:t>关系</a:t>
            </a:r>
            <a:r>
              <a:rPr lang="en-US" altLang="zh-CN" smtClean="0">
                <a:solidFill>
                  <a:srgbClr val="FF0000"/>
                </a:solidFill>
              </a:rPr>
              <a:t>L</a:t>
            </a:r>
            <a:r>
              <a:rPr lang="zh-CN" altLang="en-US" smtClean="0">
                <a:solidFill>
                  <a:srgbClr val="FF0000"/>
                </a:solidFill>
              </a:rPr>
              <a:t>，</a:t>
            </a:r>
            <a:r>
              <a:rPr lang="en-US" altLang="zh-CN" smtClean="0"/>
              <a:t>x</a:t>
            </a:r>
            <a:r>
              <a:rPr lang="zh-CN" altLang="en-US" smtClean="0"/>
              <a:t>，</a:t>
            </a:r>
            <a:r>
              <a:rPr lang="en-US" altLang="zh-CN" smtClean="0"/>
              <a:t>y</a:t>
            </a:r>
            <a:r>
              <a:rPr lang="zh-CN" altLang="en-US" smtClean="0"/>
              <a:t>都是客体变元，谓词为</a:t>
            </a:r>
            <a:r>
              <a:rPr lang="en-US" altLang="zh-CN" smtClean="0"/>
              <a:t>L</a:t>
            </a:r>
            <a:r>
              <a:rPr lang="zh-CN" altLang="en-US" smtClean="0"/>
              <a:t>。</a:t>
            </a:r>
            <a:endParaRPr lang="en-US" altLang="zh-CN" smtClean="0"/>
          </a:p>
          <a:p>
            <a:pPr marL="457200" indent="-457200">
              <a:spcBef>
                <a:spcPct val="0"/>
              </a:spcBef>
            </a:pPr>
            <a:endParaRPr lang="zh-CN" altLang="en-US" smtClean="0"/>
          </a:p>
        </p:txBody>
      </p:sp>
      <p:sp>
        <p:nvSpPr>
          <p:cNvPr id="4" name="灯片编号占位符 3"/>
          <p:cNvSpPr>
            <a:spLocks noGrp="1"/>
          </p:cNvSpPr>
          <p:nvPr>
            <p:ph type="sldNum" sz="quarter" idx="12"/>
          </p:nvPr>
        </p:nvSpPr>
        <p:spPr/>
        <p:txBody>
          <a:bodyPr/>
          <a:lstStyle/>
          <a:p>
            <a:pPr>
              <a:defRPr/>
            </a:pPr>
            <a:fld id="{6516150E-BDA7-4744-87F6-E732137541D0}" type="slidenum">
              <a:rPr lang="zh-CN" altLang="en-US"/>
              <a:pPr>
                <a:defRPr/>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628650" y="106363"/>
            <a:ext cx="7886700" cy="725487"/>
          </a:xfrm>
        </p:spPr>
        <p:txBody>
          <a:bodyPr/>
          <a:lstStyle/>
          <a:p>
            <a:r>
              <a:rPr lang="en-US" altLang="zh-CN" smtClean="0">
                <a:latin typeface="Comic Sans MS" pitchFamily="66" charset="0"/>
              </a:rPr>
              <a:t>n</a:t>
            </a:r>
            <a:r>
              <a:rPr lang="zh-CN" altLang="en-US" smtClean="0"/>
              <a:t>元谓词</a:t>
            </a:r>
          </a:p>
        </p:txBody>
      </p:sp>
      <p:sp>
        <p:nvSpPr>
          <p:cNvPr id="3" name="内容占位符 2"/>
          <p:cNvSpPr>
            <a:spLocks noGrp="1"/>
          </p:cNvSpPr>
          <p:nvPr>
            <p:ph idx="1"/>
          </p:nvPr>
        </p:nvSpPr>
        <p:spPr>
          <a:xfrm>
            <a:off x="504825" y="1160463"/>
            <a:ext cx="8148638" cy="5130800"/>
          </a:xfrm>
        </p:spPr>
        <p:txBody>
          <a:bodyPr/>
          <a:lstStyle/>
          <a:p>
            <a:pPr>
              <a:spcBef>
                <a:spcPct val="0"/>
              </a:spcBef>
            </a:pPr>
            <a:r>
              <a:rPr lang="zh-CN" altLang="en-US" smtClean="0">
                <a:solidFill>
                  <a:srgbClr val="FF0000"/>
                </a:solidFill>
              </a:rPr>
              <a:t>定义：</a:t>
            </a:r>
            <a:endParaRPr lang="en-US" altLang="zh-CN" smtClean="0">
              <a:solidFill>
                <a:srgbClr val="FF0000"/>
              </a:solidFill>
            </a:endParaRPr>
          </a:p>
          <a:p>
            <a:pPr lvl="1">
              <a:spcBef>
                <a:spcPct val="0"/>
              </a:spcBef>
            </a:pPr>
            <a:r>
              <a:rPr lang="en-US" altLang="zh-CN" smtClean="0">
                <a:solidFill>
                  <a:srgbClr val="CC3300"/>
                </a:solidFill>
                <a:sym typeface="Symbol" pitchFamily="18" charset="2"/>
              </a:rPr>
              <a:t>n</a:t>
            </a:r>
            <a:r>
              <a:rPr lang="zh-CN" altLang="en-US" smtClean="0">
                <a:solidFill>
                  <a:srgbClr val="CC3300"/>
                </a:solidFill>
                <a:sym typeface="Symbol" pitchFamily="18" charset="2"/>
              </a:rPr>
              <a:t>元谓词，</a:t>
            </a:r>
            <a:r>
              <a:rPr lang="zh-CN" altLang="en-US" smtClean="0">
                <a:solidFill>
                  <a:srgbClr val="000000"/>
                </a:solidFill>
                <a:sym typeface="Symbol" pitchFamily="18" charset="2"/>
              </a:rPr>
              <a:t>含</a:t>
            </a:r>
            <a:r>
              <a:rPr lang="en-US" altLang="zh-CN" smtClean="0">
                <a:solidFill>
                  <a:srgbClr val="000000"/>
                </a:solidFill>
                <a:sym typeface="Symbol" pitchFamily="18" charset="2"/>
              </a:rPr>
              <a:t>n</a:t>
            </a:r>
            <a:r>
              <a:rPr lang="zh-CN" altLang="en-US" smtClean="0">
                <a:solidFill>
                  <a:srgbClr val="000000"/>
                </a:solidFill>
                <a:sym typeface="Symbol" pitchFamily="18" charset="2"/>
              </a:rPr>
              <a:t>个客体变元的谓词。</a:t>
            </a:r>
            <a:endParaRPr lang="en-US" altLang="zh-CN" smtClean="0">
              <a:solidFill>
                <a:srgbClr val="000000"/>
              </a:solidFill>
              <a:sym typeface="Symbol" pitchFamily="18" charset="2"/>
            </a:endParaRPr>
          </a:p>
          <a:p>
            <a:pPr lvl="1">
              <a:spcBef>
                <a:spcPct val="0"/>
              </a:spcBef>
            </a:pPr>
            <a:r>
              <a:rPr lang="zh-CN" altLang="en-US" smtClean="0">
                <a:solidFill>
                  <a:srgbClr val="000000"/>
                </a:solidFill>
                <a:sym typeface="Symbol" pitchFamily="18" charset="2"/>
              </a:rPr>
              <a:t>用</a:t>
            </a:r>
            <a:r>
              <a:rPr lang="en-US" altLang="zh-CN" smtClean="0">
                <a:solidFill>
                  <a:srgbClr val="000000"/>
                </a:solidFill>
                <a:sym typeface="Symbol" pitchFamily="18" charset="2"/>
              </a:rPr>
              <a:t>P(x</a:t>
            </a:r>
            <a:r>
              <a:rPr lang="en-US" altLang="zh-CN" baseline="-30000" smtClean="0">
                <a:solidFill>
                  <a:srgbClr val="000000"/>
                </a:solidFill>
                <a:sym typeface="Symbol" pitchFamily="18" charset="2"/>
              </a:rPr>
              <a:t>1</a:t>
            </a:r>
            <a:r>
              <a:rPr lang="en-US" altLang="zh-CN" smtClean="0">
                <a:solidFill>
                  <a:srgbClr val="000000"/>
                </a:solidFill>
                <a:sym typeface="Symbol" pitchFamily="18" charset="2"/>
              </a:rPr>
              <a:t>,x</a:t>
            </a:r>
            <a:r>
              <a:rPr lang="en-US" altLang="zh-CN" baseline="-30000" smtClean="0">
                <a:solidFill>
                  <a:srgbClr val="000000"/>
                </a:solidFill>
                <a:sym typeface="Symbol" pitchFamily="18" charset="2"/>
              </a:rPr>
              <a:t>2</a:t>
            </a:r>
            <a:r>
              <a:rPr lang="en-US" altLang="zh-CN" smtClean="0">
                <a:solidFill>
                  <a:srgbClr val="000000"/>
                </a:solidFill>
                <a:sym typeface="Symbol" pitchFamily="18" charset="2"/>
              </a:rPr>
              <a:t>,…,x</a:t>
            </a:r>
            <a:r>
              <a:rPr lang="en-US" altLang="zh-CN" baseline="-30000" smtClean="0">
                <a:solidFill>
                  <a:srgbClr val="000000"/>
                </a:solidFill>
                <a:sym typeface="Symbol" pitchFamily="18" charset="2"/>
              </a:rPr>
              <a:t>n</a:t>
            </a:r>
            <a:r>
              <a:rPr lang="en-US" altLang="zh-CN" smtClean="0">
                <a:solidFill>
                  <a:srgbClr val="000000"/>
                </a:solidFill>
                <a:sym typeface="Symbol" pitchFamily="18" charset="2"/>
              </a:rPr>
              <a:t>)</a:t>
            </a:r>
            <a:r>
              <a:rPr lang="zh-CN" altLang="en-US" smtClean="0">
                <a:solidFill>
                  <a:srgbClr val="000000"/>
                </a:solidFill>
                <a:sym typeface="Symbol" pitchFamily="18" charset="2"/>
              </a:rPr>
              <a:t>表示。</a:t>
            </a:r>
            <a:endParaRPr lang="en-US" altLang="zh-CN" smtClean="0">
              <a:solidFill>
                <a:srgbClr val="000000"/>
              </a:solidFill>
              <a:sym typeface="Symbol" pitchFamily="18" charset="2"/>
            </a:endParaRPr>
          </a:p>
          <a:p>
            <a:pPr lvl="1">
              <a:spcBef>
                <a:spcPct val="0"/>
              </a:spcBef>
            </a:pPr>
            <a:r>
              <a:rPr lang="en-US" altLang="zh-CN" smtClean="0">
                <a:solidFill>
                  <a:srgbClr val="000000"/>
                </a:solidFill>
              </a:rPr>
              <a:t>P(x</a:t>
            </a:r>
            <a:r>
              <a:rPr lang="en-US" altLang="zh-CN" baseline="-25000" smtClean="0">
                <a:solidFill>
                  <a:srgbClr val="000000"/>
                </a:solidFill>
              </a:rPr>
              <a:t>1</a:t>
            </a:r>
            <a:r>
              <a:rPr lang="en-US" altLang="zh-CN" smtClean="0">
                <a:solidFill>
                  <a:srgbClr val="000000"/>
                </a:solidFill>
              </a:rPr>
              <a:t>,x</a:t>
            </a:r>
            <a:r>
              <a:rPr lang="en-US" altLang="zh-CN" baseline="-25000" smtClean="0">
                <a:solidFill>
                  <a:srgbClr val="000000"/>
                </a:solidFill>
              </a:rPr>
              <a:t>2</a:t>
            </a:r>
            <a:r>
              <a:rPr lang="en-US" altLang="zh-CN" smtClean="0">
                <a:solidFill>
                  <a:srgbClr val="000000"/>
                </a:solidFill>
              </a:rPr>
              <a:t>,…,x</a:t>
            </a:r>
            <a:r>
              <a:rPr lang="en-US" altLang="zh-CN" baseline="-25000" smtClean="0">
                <a:solidFill>
                  <a:srgbClr val="000000"/>
                </a:solidFill>
              </a:rPr>
              <a:t>n</a:t>
            </a:r>
            <a:r>
              <a:rPr lang="en-US" altLang="zh-CN" smtClean="0">
                <a:solidFill>
                  <a:srgbClr val="000000"/>
                </a:solidFill>
              </a:rPr>
              <a:t>)</a:t>
            </a:r>
            <a:r>
              <a:rPr lang="zh-CN" altLang="en-US" smtClean="0">
                <a:solidFill>
                  <a:srgbClr val="000000"/>
                </a:solidFill>
              </a:rPr>
              <a:t>的</a:t>
            </a:r>
            <a:r>
              <a:rPr lang="zh-CN" altLang="en-US" smtClean="0">
                <a:solidFill>
                  <a:srgbClr val="800000"/>
                </a:solidFill>
              </a:rPr>
              <a:t>值</a:t>
            </a:r>
            <a:r>
              <a:rPr lang="zh-CN" altLang="en-US" smtClean="0">
                <a:solidFill>
                  <a:srgbClr val="000000"/>
                </a:solidFill>
              </a:rPr>
              <a:t>为</a:t>
            </a:r>
            <a:r>
              <a:rPr lang="en-US" altLang="zh-CN" smtClean="0">
                <a:solidFill>
                  <a:srgbClr val="000000"/>
                </a:solidFill>
              </a:rPr>
              <a:t>0</a:t>
            </a:r>
            <a:r>
              <a:rPr lang="zh-CN" altLang="en-US" smtClean="0">
                <a:solidFill>
                  <a:srgbClr val="000000"/>
                </a:solidFill>
              </a:rPr>
              <a:t>或</a:t>
            </a:r>
            <a:r>
              <a:rPr lang="en-US" altLang="zh-CN" smtClean="0">
                <a:solidFill>
                  <a:srgbClr val="000000"/>
                </a:solidFill>
              </a:rPr>
              <a:t>1</a:t>
            </a:r>
            <a:r>
              <a:rPr lang="zh-CN" altLang="en-US" smtClean="0">
                <a:solidFill>
                  <a:srgbClr val="000000"/>
                </a:solidFill>
              </a:rPr>
              <a:t>。</a:t>
            </a:r>
            <a:endParaRPr lang="en-US" altLang="zh-CN" smtClean="0">
              <a:solidFill>
                <a:srgbClr val="000000"/>
              </a:solidFill>
            </a:endParaRPr>
          </a:p>
          <a:p>
            <a:pPr>
              <a:spcBef>
                <a:spcPct val="0"/>
              </a:spcBef>
            </a:pPr>
            <a:r>
              <a:rPr lang="zh-CN" altLang="en-US" smtClean="0">
                <a:sym typeface="Symbol" pitchFamily="18" charset="2"/>
              </a:rPr>
              <a:t>一元谓词：</a:t>
            </a:r>
            <a:endParaRPr lang="en-US" altLang="zh-CN" smtClean="0">
              <a:sym typeface="Symbol" pitchFamily="18" charset="2"/>
            </a:endParaRPr>
          </a:p>
          <a:p>
            <a:pPr lvl="1">
              <a:spcBef>
                <a:spcPct val="0"/>
              </a:spcBef>
            </a:pPr>
            <a:r>
              <a:rPr lang="en-US" altLang="zh-CN" smtClean="0">
                <a:solidFill>
                  <a:srgbClr val="000000"/>
                </a:solidFill>
                <a:sym typeface="Symbol" pitchFamily="18" charset="2"/>
              </a:rPr>
              <a:t>n=1</a:t>
            </a:r>
            <a:r>
              <a:rPr lang="zh-CN" altLang="en-US" smtClean="0">
                <a:solidFill>
                  <a:srgbClr val="000000"/>
                </a:solidFill>
                <a:sym typeface="Symbol" pitchFamily="18" charset="2"/>
              </a:rPr>
              <a:t>时，表示</a:t>
            </a:r>
            <a:r>
              <a:rPr lang="en-US" altLang="zh-CN" smtClean="0">
                <a:solidFill>
                  <a:srgbClr val="000000"/>
                </a:solidFill>
                <a:sym typeface="Symbol" pitchFamily="18" charset="2"/>
              </a:rPr>
              <a:t>x</a:t>
            </a:r>
            <a:r>
              <a:rPr lang="en-US" altLang="zh-CN" baseline="-30000" smtClean="0">
                <a:solidFill>
                  <a:srgbClr val="000000"/>
                </a:solidFill>
                <a:sym typeface="Symbol" pitchFamily="18" charset="2"/>
              </a:rPr>
              <a:t>1</a:t>
            </a:r>
            <a:r>
              <a:rPr lang="zh-CN" altLang="en-US" smtClean="0">
                <a:solidFill>
                  <a:srgbClr val="000000"/>
                </a:solidFill>
                <a:sym typeface="Symbol" pitchFamily="18" charset="2"/>
              </a:rPr>
              <a:t>具有性质</a:t>
            </a:r>
            <a:r>
              <a:rPr lang="en-US" altLang="zh-CN" smtClean="0">
                <a:solidFill>
                  <a:srgbClr val="000000"/>
                </a:solidFill>
                <a:sym typeface="Symbol" pitchFamily="18" charset="2"/>
              </a:rPr>
              <a:t>P</a:t>
            </a:r>
            <a:r>
              <a:rPr lang="zh-CN" altLang="en-US" smtClean="0">
                <a:solidFill>
                  <a:srgbClr val="000000"/>
                </a:solidFill>
                <a:sym typeface="Symbol" pitchFamily="18" charset="2"/>
              </a:rPr>
              <a:t>。</a:t>
            </a:r>
            <a:endParaRPr lang="en-US" altLang="zh-CN" smtClean="0">
              <a:solidFill>
                <a:srgbClr val="000000"/>
              </a:solidFill>
              <a:sym typeface="Symbol" pitchFamily="18" charset="2"/>
            </a:endParaRPr>
          </a:p>
          <a:p>
            <a:pPr>
              <a:spcBef>
                <a:spcPct val="0"/>
              </a:spcBef>
            </a:pPr>
            <a:r>
              <a:rPr lang="zh-CN" altLang="en-US" smtClean="0">
                <a:sym typeface="Symbol" pitchFamily="18" charset="2"/>
              </a:rPr>
              <a:t>多元谓词：</a:t>
            </a:r>
            <a:endParaRPr lang="en-US" altLang="zh-CN" smtClean="0">
              <a:sym typeface="Symbol" pitchFamily="18" charset="2"/>
            </a:endParaRPr>
          </a:p>
          <a:p>
            <a:pPr lvl="1">
              <a:spcBef>
                <a:spcPct val="0"/>
              </a:spcBef>
            </a:pPr>
            <a:r>
              <a:rPr lang="en-US" altLang="zh-CN" smtClean="0">
                <a:solidFill>
                  <a:srgbClr val="000000"/>
                </a:solidFill>
                <a:sym typeface="Symbol" pitchFamily="18" charset="2"/>
              </a:rPr>
              <a:t>n≥2</a:t>
            </a:r>
            <a:r>
              <a:rPr lang="zh-CN" altLang="en-US" smtClean="0">
                <a:solidFill>
                  <a:srgbClr val="000000"/>
                </a:solidFill>
                <a:sym typeface="Symbol" pitchFamily="18" charset="2"/>
              </a:rPr>
              <a:t>时，表示</a:t>
            </a:r>
            <a:r>
              <a:rPr lang="en-US" altLang="zh-CN" smtClean="0">
                <a:solidFill>
                  <a:srgbClr val="000000"/>
                </a:solidFill>
                <a:sym typeface="Symbol" pitchFamily="18" charset="2"/>
              </a:rPr>
              <a:t>x</a:t>
            </a:r>
            <a:r>
              <a:rPr lang="en-US" altLang="zh-CN" baseline="-30000" smtClean="0">
                <a:solidFill>
                  <a:srgbClr val="000000"/>
                </a:solidFill>
                <a:sym typeface="Symbol" pitchFamily="18" charset="2"/>
              </a:rPr>
              <a:t>1</a:t>
            </a:r>
            <a:r>
              <a:rPr lang="en-US" altLang="zh-CN" smtClean="0">
                <a:solidFill>
                  <a:srgbClr val="000000"/>
                </a:solidFill>
                <a:sym typeface="Symbol" pitchFamily="18" charset="2"/>
              </a:rPr>
              <a:t>,x</a:t>
            </a:r>
            <a:r>
              <a:rPr lang="en-US" altLang="zh-CN" baseline="-30000" smtClean="0">
                <a:solidFill>
                  <a:srgbClr val="000000"/>
                </a:solidFill>
                <a:sym typeface="Symbol" pitchFamily="18" charset="2"/>
              </a:rPr>
              <a:t>2</a:t>
            </a:r>
            <a:r>
              <a:rPr lang="en-US" altLang="zh-CN" smtClean="0">
                <a:solidFill>
                  <a:srgbClr val="000000"/>
                </a:solidFill>
                <a:sym typeface="Symbol" pitchFamily="18" charset="2"/>
              </a:rPr>
              <a:t>,…,x</a:t>
            </a:r>
            <a:r>
              <a:rPr lang="en-US" altLang="zh-CN" baseline="-30000" smtClean="0">
                <a:solidFill>
                  <a:srgbClr val="000000"/>
                </a:solidFill>
                <a:sym typeface="Symbol" pitchFamily="18" charset="2"/>
              </a:rPr>
              <a:t>n</a:t>
            </a:r>
            <a:r>
              <a:rPr lang="zh-CN" altLang="en-US" smtClean="0">
                <a:solidFill>
                  <a:srgbClr val="000000"/>
                </a:solidFill>
                <a:sym typeface="Symbol" pitchFamily="18" charset="2"/>
              </a:rPr>
              <a:t>具有关系</a:t>
            </a:r>
            <a:r>
              <a:rPr lang="en-US" altLang="zh-CN" smtClean="0">
                <a:solidFill>
                  <a:srgbClr val="000000"/>
                </a:solidFill>
                <a:sym typeface="Symbol" pitchFamily="18" charset="2"/>
              </a:rPr>
              <a:t>P</a:t>
            </a:r>
            <a:r>
              <a:rPr lang="zh-CN" altLang="en-US" smtClean="0">
                <a:solidFill>
                  <a:srgbClr val="000000"/>
                </a:solidFill>
                <a:sym typeface="Symbol" pitchFamily="18" charset="2"/>
              </a:rPr>
              <a:t>。</a:t>
            </a:r>
            <a:endParaRPr lang="en-US" altLang="zh-CN" smtClean="0">
              <a:solidFill>
                <a:srgbClr val="000000"/>
              </a:solidFill>
              <a:sym typeface="Symbol" pitchFamily="18" charset="2"/>
            </a:endParaRPr>
          </a:p>
          <a:p>
            <a:pPr>
              <a:spcBef>
                <a:spcPct val="0"/>
              </a:spcBef>
            </a:pPr>
            <a:r>
              <a:rPr lang="en-US" altLang="zh-CN" smtClean="0">
                <a:solidFill>
                  <a:srgbClr val="0000FF"/>
                </a:solidFill>
                <a:sym typeface="Symbol" pitchFamily="18" charset="2"/>
              </a:rPr>
              <a:t>0</a:t>
            </a:r>
            <a:r>
              <a:rPr lang="zh-CN" altLang="en-US" smtClean="0">
                <a:solidFill>
                  <a:srgbClr val="0000FF"/>
                </a:solidFill>
                <a:sym typeface="Symbol" pitchFamily="18" charset="2"/>
              </a:rPr>
              <a:t>元谓词：</a:t>
            </a:r>
            <a:endParaRPr lang="en-US" altLang="zh-CN" smtClean="0">
              <a:solidFill>
                <a:srgbClr val="0000FF"/>
              </a:solidFill>
              <a:sym typeface="Symbol" pitchFamily="18" charset="2"/>
            </a:endParaRPr>
          </a:p>
          <a:p>
            <a:pPr lvl="1">
              <a:spcBef>
                <a:spcPct val="0"/>
              </a:spcBef>
            </a:pPr>
            <a:r>
              <a:rPr lang="zh-CN" altLang="en-US" smtClean="0">
                <a:sym typeface="Symbol" pitchFamily="18" charset="2"/>
              </a:rPr>
              <a:t>不含客体变元的谓词</a:t>
            </a:r>
            <a:r>
              <a:rPr lang="zh-CN" altLang="en-US" smtClean="0">
                <a:solidFill>
                  <a:srgbClr val="000000"/>
                </a:solidFill>
                <a:sym typeface="Symbol" pitchFamily="18" charset="2"/>
              </a:rPr>
              <a:t>。如</a:t>
            </a:r>
            <a:r>
              <a:rPr lang="en-US" altLang="zh-CN" smtClean="0">
                <a:solidFill>
                  <a:srgbClr val="000000"/>
                </a:solidFill>
                <a:sym typeface="Symbol" pitchFamily="18" charset="2"/>
              </a:rPr>
              <a:t>F(x)</a:t>
            </a:r>
            <a:r>
              <a:rPr lang="zh-CN" altLang="en-US" smtClean="0">
                <a:solidFill>
                  <a:srgbClr val="000000"/>
                </a:solidFill>
                <a:sym typeface="Symbol" pitchFamily="18" charset="2"/>
              </a:rPr>
              <a:t>为一元谓词、</a:t>
            </a:r>
            <a:r>
              <a:rPr lang="en-US" altLang="zh-CN" smtClean="0">
                <a:solidFill>
                  <a:srgbClr val="000000"/>
                </a:solidFill>
                <a:sym typeface="Symbol" pitchFamily="18" charset="2"/>
              </a:rPr>
              <a:t>P(x,y)</a:t>
            </a:r>
            <a:r>
              <a:rPr lang="zh-CN" altLang="en-US" smtClean="0">
                <a:solidFill>
                  <a:srgbClr val="000000"/>
                </a:solidFill>
                <a:sym typeface="Symbol" pitchFamily="18" charset="2"/>
              </a:rPr>
              <a:t>为二元谓词，而</a:t>
            </a:r>
            <a:r>
              <a:rPr lang="en-US" altLang="zh-CN" smtClean="0">
                <a:solidFill>
                  <a:srgbClr val="000000"/>
                </a:solidFill>
                <a:sym typeface="Symbol" pitchFamily="18" charset="2"/>
              </a:rPr>
              <a:t>F(a)</a:t>
            </a:r>
            <a:r>
              <a:rPr lang="zh-CN" altLang="en-US" smtClean="0">
                <a:solidFill>
                  <a:srgbClr val="000000"/>
                </a:solidFill>
                <a:sym typeface="Symbol" pitchFamily="18" charset="2"/>
              </a:rPr>
              <a:t>、</a:t>
            </a:r>
            <a:r>
              <a:rPr lang="en-US" altLang="zh-CN" smtClean="0">
                <a:solidFill>
                  <a:srgbClr val="000000"/>
                </a:solidFill>
                <a:sym typeface="Symbol" pitchFamily="18" charset="2"/>
              </a:rPr>
              <a:t>G(a,b)</a:t>
            </a:r>
            <a:r>
              <a:rPr lang="zh-CN" altLang="en-US" smtClean="0">
                <a:solidFill>
                  <a:srgbClr val="000000"/>
                </a:solidFill>
                <a:sym typeface="Symbol" pitchFamily="18" charset="2"/>
              </a:rPr>
              <a:t>为</a:t>
            </a:r>
            <a:r>
              <a:rPr lang="en-US" altLang="zh-CN" smtClean="0">
                <a:solidFill>
                  <a:srgbClr val="000000"/>
                </a:solidFill>
                <a:sym typeface="Symbol" pitchFamily="18" charset="2"/>
              </a:rPr>
              <a:t>0</a:t>
            </a:r>
            <a:r>
              <a:rPr lang="zh-CN" altLang="en-US" smtClean="0">
                <a:solidFill>
                  <a:srgbClr val="000000"/>
                </a:solidFill>
                <a:sym typeface="Symbol" pitchFamily="18" charset="2"/>
              </a:rPr>
              <a:t>元谓词，即</a:t>
            </a:r>
            <a:r>
              <a:rPr lang="zh-CN" altLang="en-US" smtClean="0"/>
              <a:t>一般的命题</a:t>
            </a:r>
            <a:r>
              <a:rPr lang="zh-CN" altLang="en-US" smtClean="0">
                <a:solidFill>
                  <a:srgbClr val="000000"/>
                </a:solidFill>
                <a:sym typeface="Symbol" pitchFamily="18" charset="2"/>
              </a:rPr>
              <a:t>。</a:t>
            </a:r>
            <a:endParaRPr lang="zh-CN" altLang="en-US" smtClean="0"/>
          </a:p>
        </p:txBody>
      </p:sp>
      <p:sp>
        <p:nvSpPr>
          <p:cNvPr id="4" name="灯片编号占位符 3"/>
          <p:cNvSpPr>
            <a:spLocks noGrp="1"/>
          </p:cNvSpPr>
          <p:nvPr>
            <p:ph type="sldNum" sz="quarter" idx="12"/>
          </p:nvPr>
        </p:nvSpPr>
        <p:spPr/>
        <p:txBody>
          <a:bodyPr/>
          <a:lstStyle/>
          <a:p>
            <a:pPr>
              <a:defRPr/>
            </a:pPr>
            <a:fld id="{B5D88C1D-C32A-409A-AA03-F5618BA6E2B3}" type="slidenum">
              <a:rPr lang="zh-CN" altLang="en-US"/>
              <a:pPr>
                <a:defRPr/>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628650" y="106363"/>
            <a:ext cx="7886700" cy="725487"/>
          </a:xfrm>
        </p:spPr>
        <p:txBody>
          <a:bodyPr/>
          <a:lstStyle/>
          <a:p>
            <a:r>
              <a:rPr lang="zh-CN" altLang="en-US" smtClean="0"/>
              <a:t>示例</a:t>
            </a:r>
          </a:p>
        </p:txBody>
      </p:sp>
      <p:sp>
        <p:nvSpPr>
          <p:cNvPr id="3" name="内容占位符 2"/>
          <p:cNvSpPr>
            <a:spLocks noGrp="1"/>
          </p:cNvSpPr>
          <p:nvPr>
            <p:ph idx="1"/>
          </p:nvPr>
        </p:nvSpPr>
        <p:spPr>
          <a:xfrm>
            <a:off x="504825" y="1160463"/>
            <a:ext cx="8148638" cy="4652962"/>
          </a:xfrm>
        </p:spPr>
        <p:txBody>
          <a:bodyPr/>
          <a:lstStyle/>
          <a:p>
            <a:pPr>
              <a:spcBef>
                <a:spcPct val="0"/>
              </a:spcBef>
            </a:pPr>
            <a:r>
              <a:rPr lang="zh-CN" altLang="en-US" smtClean="0"/>
              <a:t>设有如下命题，并用谓词进行表示。</a:t>
            </a:r>
            <a:endParaRPr lang="en-US" altLang="zh-CN" smtClean="0"/>
          </a:p>
          <a:p>
            <a:pPr>
              <a:spcBef>
                <a:spcPct val="0"/>
              </a:spcBef>
            </a:pPr>
            <a:r>
              <a:rPr lang="zh-CN" altLang="en-US" smtClean="0">
                <a:solidFill>
                  <a:srgbClr val="FF0000"/>
                </a:solidFill>
              </a:rPr>
              <a:t>王童</a:t>
            </a:r>
            <a:r>
              <a:rPr lang="zh-CN" altLang="en-US" smtClean="0">
                <a:solidFill>
                  <a:srgbClr val="0000FF"/>
                </a:solidFill>
              </a:rPr>
              <a:t>是三好学生</a:t>
            </a:r>
            <a:r>
              <a:rPr lang="zh-CN" altLang="en-US" smtClean="0"/>
              <a:t>；  </a:t>
            </a:r>
            <a:endParaRPr lang="en-US" altLang="zh-CN" smtClean="0"/>
          </a:p>
          <a:p>
            <a:pPr lvl="1">
              <a:spcBef>
                <a:spcPct val="0"/>
              </a:spcBef>
            </a:pPr>
            <a:r>
              <a:rPr lang="en-US" altLang="zh-CN" smtClean="0">
                <a:latin typeface="黑体" pitchFamily="49" charset="-122"/>
              </a:rPr>
              <a:t>S</a:t>
            </a:r>
            <a:r>
              <a:rPr lang="zh-CN" altLang="en-US" smtClean="0">
                <a:latin typeface="黑体" pitchFamily="49" charset="-122"/>
              </a:rPr>
              <a:t>（</a:t>
            </a:r>
            <a:r>
              <a:rPr lang="en-US" altLang="zh-CN" smtClean="0">
                <a:latin typeface="黑体" pitchFamily="49" charset="-122"/>
              </a:rPr>
              <a:t>x)</a:t>
            </a:r>
            <a:r>
              <a:rPr lang="zh-CN" altLang="en-US" smtClean="0">
                <a:latin typeface="黑体" pitchFamily="49" charset="-122"/>
              </a:rPr>
              <a:t>：</a:t>
            </a:r>
            <a:r>
              <a:rPr lang="en-US" altLang="zh-CN" smtClean="0">
                <a:latin typeface="黑体" pitchFamily="49" charset="-122"/>
              </a:rPr>
              <a:t>x</a:t>
            </a:r>
            <a:r>
              <a:rPr lang="zh-CN" altLang="en-US" smtClean="0">
                <a:latin typeface="黑体" pitchFamily="49" charset="-122"/>
              </a:rPr>
              <a:t>是三好学生</a:t>
            </a:r>
            <a:endParaRPr lang="en-US" altLang="zh-CN" smtClean="0">
              <a:latin typeface="黑体" pitchFamily="49" charset="-122"/>
            </a:endParaRPr>
          </a:p>
          <a:p>
            <a:pPr lvl="1">
              <a:spcBef>
                <a:spcPct val="0"/>
              </a:spcBef>
            </a:pPr>
            <a:r>
              <a:rPr lang="en-US" altLang="zh-CN" smtClean="0">
                <a:latin typeface="黑体" pitchFamily="49" charset="-122"/>
              </a:rPr>
              <a:t>a</a:t>
            </a:r>
            <a:r>
              <a:rPr lang="zh-CN" altLang="en-US" smtClean="0">
                <a:latin typeface="黑体" pitchFamily="49" charset="-122"/>
              </a:rPr>
              <a:t>：王童</a:t>
            </a:r>
            <a:endParaRPr lang="en-US" altLang="zh-CN" smtClean="0">
              <a:latin typeface="黑体" pitchFamily="49" charset="-122"/>
            </a:endParaRPr>
          </a:p>
          <a:p>
            <a:pPr lvl="1">
              <a:spcBef>
                <a:spcPct val="0"/>
              </a:spcBef>
              <a:spcAft>
                <a:spcPts val="1200"/>
              </a:spcAft>
            </a:pPr>
            <a:r>
              <a:rPr lang="zh-CN" altLang="en-US" smtClean="0">
                <a:latin typeface="黑体" pitchFamily="49" charset="-122"/>
              </a:rPr>
              <a:t>命题可表示为：</a:t>
            </a:r>
            <a:r>
              <a:rPr lang="pt-BR" altLang="zh-CN" smtClean="0">
                <a:latin typeface="黑体" pitchFamily="49" charset="-122"/>
              </a:rPr>
              <a:t>S(a)</a:t>
            </a:r>
          </a:p>
          <a:p>
            <a:pPr algn="just">
              <a:lnSpc>
                <a:spcPct val="120000"/>
              </a:lnSpc>
              <a:spcBef>
                <a:spcPct val="20000"/>
              </a:spcBef>
            </a:pPr>
            <a:r>
              <a:rPr lang="zh-CN" altLang="en-US" smtClean="0">
                <a:solidFill>
                  <a:srgbClr val="FF0000"/>
                </a:solidFill>
              </a:rPr>
              <a:t>武汉</a:t>
            </a:r>
            <a:r>
              <a:rPr lang="zh-CN" altLang="en-US" smtClean="0">
                <a:solidFill>
                  <a:srgbClr val="0000FF"/>
                </a:solidFill>
              </a:rPr>
              <a:t>位于</a:t>
            </a:r>
            <a:r>
              <a:rPr lang="zh-CN" altLang="en-US" smtClean="0">
                <a:solidFill>
                  <a:srgbClr val="FF0000"/>
                </a:solidFill>
              </a:rPr>
              <a:t>北京</a:t>
            </a:r>
            <a:r>
              <a:rPr lang="zh-CN" altLang="en-US" smtClean="0">
                <a:solidFill>
                  <a:srgbClr val="0000FF"/>
                </a:solidFill>
              </a:rPr>
              <a:t>和</a:t>
            </a:r>
            <a:r>
              <a:rPr lang="zh-CN" altLang="en-US" smtClean="0">
                <a:solidFill>
                  <a:srgbClr val="FF0000"/>
                </a:solidFill>
              </a:rPr>
              <a:t>广州</a:t>
            </a:r>
            <a:r>
              <a:rPr lang="zh-CN" altLang="en-US" smtClean="0">
                <a:solidFill>
                  <a:srgbClr val="0000FF"/>
                </a:solidFill>
              </a:rPr>
              <a:t>之间</a:t>
            </a:r>
            <a:r>
              <a:rPr lang="zh-CN" altLang="en-US" smtClean="0"/>
              <a:t>。</a:t>
            </a:r>
            <a:endParaRPr lang="en-US" altLang="zh-CN" smtClean="0"/>
          </a:p>
          <a:p>
            <a:pPr lvl="1" algn="just">
              <a:lnSpc>
                <a:spcPct val="120000"/>
              </a:lnSpc>
              <a:spcBef>
                <a:spcPct val="20000"/>
              </a:spcBef>
            </a:pPr>
            <a:r>
              <a:rPr lang="en-US" altLang="zh-CN" smtClean="0">
                <a:latin typeface="黑体" pitchFamily="49" charset="-122"/>
              </a:rPr>
              <a:t>B</a:t>
            </a:r>
            <a:r>
              <a:rPr lang="zh-CN" altLang="en-US" smtClean="0">
                <a:latin typeface="黑体" pitchFamily="49" charset="-122"/>
              </a:rPr>
              <a:t>：</a:t>
            </a:r>
            <a:r>
              <a:rPr lang="en-US" altLang="zh-CN" smtClean="0">
                <a:latin typeface="黑体" pitchFamily="49" charset="-122"/>
              </a:rPr>
              <a:t>...</a:t>
            </a:r>
            <a:r>
              <a:rPr lang="zh-CN" altLang="en-US" smtClean="0">
                <a:latin typeface="黑体" pitchFamily="49" charset="-122"/>
              </a:rPr>
              <a:t>位于</a:t>
            </a:r>
            <a:r>
              <a:rPr lang="en-US" altLang="zh-CN" smtClean="0">
                <a:latin typeface="黑体" pitchFamily="49" charset="-122"/>
              </a:rPr>
              <a:t>...</a:t>
            </a:r>
            <a:r>
              <a:rPr lang="zh-CN" altLang="en-US" smtClean="0">
                <a:latin typeface="黑体" pitchFamily="49" charset="-122"/>
              </a:rPr>
              <a:t>和</a:t>
            </a:r>
            <a:r>
              <a:rPr lang="en-US" altLang="zh-CN" smtClean="0">
                <a:latin typeface="黑体" pitchFamily="49" charset="-122"/>
              </a:rPr>
              <a:t>...</a:t>
            </a:r>
            <a:r>
              <a:rPr lang="zh-CN" altLang="en-US" smtClean="0">
                <a:latin typeface="黑体" pitchFamily="49" charset="-122"/>
              </a:rPr>
              <a:t>之间</a:t>
            </a:r>
          </a:p>
          <a:p>
            <a:pPr lvl="1" algn="just">
              <a:spcBef>
                <a:spcPct val="0"/>
              </a:spcBef>
            </a:pPr>
            <a:r>
              <a:rPr lang="en-US" altLang="zh-CN" smtClean="0">
                <a:latin typeface="黑体" pitchFamily="49" charset="-122"/>
              </a:rPr>
              <a:t>w</a:t>
            </a:r>
            <a:r>
              <a:rPr lang="zh-CN" altLang="en-US" smtClean="0">
                <a:latin typeface="黑体" pitchFamily="49" charset="-122"/>
              </a:rPr>
              <a:t>：武汉；</a:t>
            </a:r>
            <a:r>
              <a:rPr lang="en-US" altLang="zh-CN" smtClean="0">
                <a:latin typeface="黑体" pitchFamily="49" charset="-122"/>
              </a:rPr>
              <a:t>b</a:t>
            </a:r>
            <a:r>
              <a:rPr lang="zh-CN" altLang="en-US" smtClean="0">
                <a:latin typeface="黑体" pitchFamily="49" charset="-122"/>
              </a:rPr>
              <a:t>：北京；</a:t>
            </a:r>
            <a:r>
              <a:rPr lang="en-US" altLang="zh-CN" smtClean="0">
                <a:latin typeface="黑体" pitchFamily="49" charset="-122"/>
              </a:rPr>
              <a:t>g</a:t>
            </a:r>
            <a:r>
              <a:rPr lang="zh-CN" altLang="en-US" smtClean="0">
                <a:latin typeface="黑体" pitchFamily="49" charset="-122"/>
              </a:rPr>
              <a:t>：广州</a:t>
            </a:r>
          </a:p>
          <a:p>
            <a:pPr lvl="1" algn="just">
              <a:spcBef>
                <a:spcPct val="0"/>
              </a:spcBef>
            </a:pPr>
            <a:r>
              <a:rPr lang="zh-CN" altLang="en-US" smtClean="0">
                <a:latin typeface="黑体" pitchFamily="49" charset="-122"/>
              </a:rPr>
              <a:t>命题可表示为：</a:t>
            </a:r>
            <a:r>
              <a:rPr lang="pt-BR" altLang="zh-CN" smtClean="0">
                <a:latin typeface="黑体" pitchFamily="49" charset="-122"/>
              </a:rPr>
              <a:t>B(w</a:t>
            </a:r>
            <a:r>
              <a:rPr lang="en-US" altLang="zh-CN" smtClean="0">
                <a:latin typeface="黑体" pitchFamily="49" charset="-122"/>
              </a:rPr>
              <a:t>,</a:t>
            </a:r>
            <a:r>
              <a:rPr lang="pt-BR" altLang="zh-CN" smtClean="0">
                <a:latin typeface="黑体" pitchFamily="49" charset="-122"/>
              </a:rPr>
              <a:t>b,g)</a:t>
            </a:r>
            <a:endParaRPr lang="zh-CN" altLang="en-US" smtClean="0"/>
          </a:p>
        </p:txBody>
      </p:sp>
      <p:sp>
        <p:nvSpPr>
          <p:cNvPr id="4" name="灯片编号占位符 3"/>
          <p:cNvSpPr>
            <a:spLocks noGrp="1"/>
          </p:cNvSpPr>
          <p:nvPr>
            <p:ph type="sldNum" sz="quarter" idx="12"/>
          </p:nvPr>
        </p:nvSpPr>
        <p:spPr/>
        <p:txBody>
          <a:bodyPr/>
          <a:lstStyle/>
          <a:p>
            <a:pPr>
              <a:defRPr/>
            </a:pPr>
            <a:fld id="{32ECBE0B-EFC9-4FDB-AF21-98DB8C99C550}" type="slidenum">
              <a:rPr lang="zh-CN" altLang="en-US"/>
              <a:pPr>
                <a:defRPr/>
              </a:pPr>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628650" y="106363"/>
            <a:ext cx="7886700" cy="725487"/>
          </a:xfrm>
        </p:spPr>
        <p:txBody>
          <a:bodyPr/>
          <a:lstStyle/>
          <a:p>
            <a:r>
              <a:rPr lang="zh-CN" altLang="en-US" smtClean="0"/>
              <a:t>总结</a:t>
            </a:r>
          </a:p>
        </p:txBody>
      </p:sp>
      <p:sp>
        <p:nvSpPr>
          <p:cNvPr id="3" name="内容占位符 2"/>
          <p:cNvSpPr>
            <a:spLocks noGrp="1"/>
          </p:cNvSpPr>
          <p:nvPr>
            <p:ph idx="1"/>
          </p:nvPr>
        </p:nvSpPr>
        <p:spPr>
          <a:xfrm>
            <a:off x="504825" y="1092200"/>
            <a:ext cx="8148638" cy="5335588"/>
          </a:xfrm>
        </p:spPr>
        <p:txBody>
          <a:bodyPr/>
          <a:lstStyle/>
          <a:p>
            <a:pPr marL="457200" indent="-457200">
              <a:spcBef>
                <a:spcPct val="0"/>
              </a:spcBef>
              <a:buSzTx/>
              <a:buFont typeface="Calibri Light" pitchFamily="34" charset="0"/>
              <a:buAutoNum type="arabicPeriod"/>
            </a:pPr>
            <a:r>
              <a:rPr lang="zh-CN" altLang="en-US" smtClean="0"/>
              <a:t>谓词中</a:t>
            </a:r>
            <a:r>
              <a:rPr lang="zh-CN" altLang="en-US" smtClean="0">
                <a:solidFill>
                  <a:srgbClr val="FF0000"/>
                </a:solidFill>
              </a:rPr>
              <a:t>客体词的顺序十分重要</a:t>
            </a:r>
            <a:r>
              <a:rPr lang="zh-CN" altLang="en-US" smtClean="0"/>
              <a:t>，不能随意变更。</a:t>
            </a:r>
            <a:endParaRPr lang="en-US" altLang="zh-CN" smtClean="0"/>
          </a:p>
          <a:p>
            <a:pPr lvl="1">
              <a:spcBef>
                <a:spcPct val="0"/>
              </a:spcBef>
            </a:pPr>
            <a:r>
              <a:rPr lang="en-US" altLang="zh-CN" smtClean="0">
                <a:solidFill>
                  <a:srgbClr val="0000FF"/>
                </a:solidFill>
              </a:rPr>
              <a:t>F(x,y)</a:t>
            </a:r>
            <a:r>
              <a:rPr lang="zh-CN" altLang="en-US" smtClean="0">
                <a:solidFill>
                  <a:srgbClr val="0000FF"/>
                </a:solidFill>
              </a:rPr>
              <a:t>：</a:t>
            </a:r>
            <a:r>
              <a:rPr lang="en-US" altLang="zh-CN" smtClean="0">
                <a:solidFill>
                  <a:srgbClr val="0000FF"/>
                </a:solidFill>
              </a:rPr>
              <a:t>x</a:t>
            </a:r>
            <a:r>
              <a:rPr lang="zh-CN" altLang="en-US" smtClean="0">
                <a:solidFill>
                  <a:srgbClr val="0000FF"/>
                </a:solidFill>
              </a:rPr>
              <a:t>是</a:t>
            </a:r>
            <a:r>
              <a:rPr lang="en-US" altLang="zh-CN" smtClean="0">
                <a:solidFill>
                  <a:srgbClr val="0000FF"/>
                </a:solidFill>
              </a:rPr>
              <a:t>y</a:t>
            </a:r>
            <a:r>
              <a:rPr lang="zh-CN" altLang="en-US" smtClean="0">
                <a:solidFill>
                  <a:srgbClr val="0000FF"/>
                </a:solidFill>
              </a:rPr>
              <a:t>的父亲</a:t>
            </a:r>
            <a:endParaRPr lang="en-US" altLang="zh-CN" smtClean="0">
              <a:solidFill>
                <a:srgbClr val="0000FF"/>
              </a:solidFill>
            </a:endParaRPr>
          </a:p>
          <a:p>
            <a:pPr lvl="1">
              <a:spcBef>
                <a:spcPct val="0"/>
              </a:spcBef>
            </a:pPr>
            <a:r>
              <a:rPr lang="zh-CN" altLang="en-US" smtClean="0"/>
              <a:t>若命题</a:t>
            </a:r>
            <a:r>
              <a:rPr lang="en-US" altLang="zh-CN" smtClean="0"/>
              <a:t>F(b,c)</a:t>
            </a:r>
            <a:r>
              <a:rPr lang="zh-CN" altLang="en-US" smtClean="0"/>
              <a:t>为“真”，但命题</a:t>
            </a:r>
            <a:r>
              <a:rPr lang="en-US" altLang="zh-CN" smtClean="0"/>
              <a:t>F(c,b)</a:t>
            </a:r>
            <a:r>
              <a:rPr lang="zh-CN" altLang="en-US" smtClean="0"/>
              <a:t>为“假”</a:t>
            </a:r>
            <a:r>
              <a:rPr lang="en-US" altLang="zh-CN" smtClean="0"/>
              <a:t>;</a:t>
            </a:r>
          </a:p>
          <a:p>
            <a:pPr marL="457200" indent="-457200">
              <a:spcBef>
                <a:spcPct val="0"/>
              </a:spcBef>
              <a:buSzTx/>
              <a:buFont typeface="Calibri Light" pitchFamily="34" charset="0"/>
              <a:buAutoNum type="arabicPeriod"/>
            </a:pPr>
            <a:r>
              <a:rPr lang="en-US" altLang="zh-CN" smtClean="0">
                <a:solidFill>
                  <a:srgbClr val="9900CC"/>
                </a:solidFill>
              </a:rPr>
              <a:t>S(a)</a:t>
            </a:r>
            <a:r>
              <a:rPr lang="zh-CN" altLang="en-US" smtClean="0"/>
              <a:t>与</a:t>
            </a:r>
            <a:r>
              <a:rPr lang="en-US" altLang="zh-CN" smtClean="0"/>
              <a:t>S(x)</a:t>
            </a:r>
            <a:r>
              <a:rPr lang="zh-CN" altLang="en-US" smtClean="0">
                <a:solidFill>
                  <a:srgbClr val="9900CC"/>
                </a:solidFill>
              </a:rPr>
              <a:t>的不同：</a:t>
            </a:r>
            <a:endParaRPr lang="en-US" altLang="zh-CN" smtClean="0">
              <a:solidFill>
                <a:srgbClr val="9900CC"/>
              </a:solidFill>
            </a:endParaRPr>
          </a:p>
          <a:p>
            <a:pPr lvl="1">
              <a:spcBef>
                <a:spcPct val="0"/>
              </a:spcBef>
            </a:pPr>
            <a:r>
              <a:rPr lang="zh-CN" altLang="en-US" smtClean="0"/>
              <a:t>如上例中</a:t>
            </a:r>
            <a:r>
              <a:rPr lang="en-US" altLang="zh-CN" smtClean="0"/>
              <a:t>S(x)</a:t>
            </a:r>
            <a:r>
              <a:rPr lang="zh-CN" altLang="en-US" smtClean="0"/>
              <a:t>：</a:t>
            </a:r>
            <a:r>
              <a:rPr lang="en-US" altLang="zh-CN" smtClean="0"/>
              <a:t>x</a:t>
            </a:r>
            <a:r>
              <a:rPr lang="zh-CN" altLang="en-US" smtClean="0"/>
              <a:t>是三好学生，</a:t>
            </a:r>
            <a:r>
              <a:rPr lang="en-US" altLang="zh-CN" smtClean="0"/>
              <a:t>a</a:t>
            </a:r>
            <a:r>
              <a:rPr lang="zh-CN" altLang="en-US" smtClean="0"/>
              <a:t>为王童；</a:t>
            </a:r>
            <a:endParaRPr lang="en-US" altLang="zh-CN" smtClean="0"/>
          </a:p>
          <a:p>
            <a:pPr lvl="1">
              <a:spcBef>
                <a:spcPct val="0"/>
              </a:spcBef>
            </a:pPr>
            <a:r>
              <a:rPr lang="en-US" altLang="zh-CN" smtClean="0">
                <a:solidFill>
                  <a:srgbClr val="9900CC"/>
                </a:solidFill>
              </a:rPr>
              <a:t>S(a)</a:t>
            </a:r>
            <a:r>
              <a:rPr lang="zh-CN" altLang="en-US" smtClean="0"/>
              <a:t>是有真值的，但</a:t>
            </a:r>
            <a:r>
              <a:rPr lang="en-US" altLang="zh-CN" smtClean="0">
                <a:solidFill>
                  <a:srgbClr val="9900CC"/>
                </a:solidFill>
              </a:rPr>
              <a:t>S(x)</a:t>
            </a:r>
            <a:r>
              <a:rPr lang="zh-CN" altLang="en-US" smtClean="0"/>
              <a:t>却没有真值。</a:t>
            </a:r>
            <a:endParaRPr lang="en-US" altLang="zh-CN" smtClean="0"/>
          </a:p>
          <a:p>
            <a:pPr lvl="1">
              <a:spcBef>
                <a:spcPct val="0"/>
              </a:spcBef>
            </a:pPr>
            <a:r>
              <a:rPr lang="zh-CN" altLang="en-US" smtClean="0">
                <a:solidFill>
                  <a:srgbClr val="0000FF"/>
                </a:solidFill>
              </a:rPr>
              <a:t>具体命题的谓词表示形式和</a:t>
            </a:r>
            <a:r>
              <a:rPr lang="en-US" altLang="zh-CN" smtClean="0">
                <a:solidFill>
                  <a:srgbClr val="0000FF"/>
                </a:solidFill>
              </a:rPr>
              <a:t>n</a:t>
            </a:r>
            <a:r>
              <a:rPr lang="zh-CN" altLang="en-US" smtClean="0">
                <a:solidFill>
                  <a:srgbClr val="0000FF"/>
                </a:solidFill>
              </a:rPr>
              <a:t>元谓词是不同的</a:t>
            </a:r>
            <a:r>
              <a:rPr lang="zh-CN" altLang="en-US" smtClean="0"/>
              <a:t>，前者是有真值的，而</a:t>
            </a:r>
            <a:r>
              <a:rPr lang="zh-CN" altLang="en-US" u="sng" smtClean="0"/>
              <a:t>后者不是命题</a:t>
            </a:r>
            <a:r>
              <a:rPr lang="zh-CN" altLang="en-US" smtClean="0"/>
              <a:t>，它的真值是不确定的。</a:t>
            </a:r>
            <a:endParaRPr lang="en-US" altLang="zh-CN" smtClean="0"/>
          </a:p>
          <a:p>
            <a:pPr marL="457200" indent="-457200">
              <a:spcBef>
                <a:spcPct val="0"/>
              </a:spcBef>
              <a:buSzTx/>
              <a:buFont typeface="Calibri Light" pitchFamily="34" charset="0"/>
              <a:buAutoNum type="arabicPeriod"/>
            </a:pPr>
            <a:r>
              <a:rPr lang="en-US" altLang="zh-CN" smtClean="0">
                <a:solidFill>
                  <a:srgbClr val="FF0000"/>
                </a:solidFill>
              </a:rPr>
              <a:t>n</a:t>
            </a:r>
            <a:r>
              <a:rPr lang="zh-CN" altLang="en-US" smtClean="0">
                <a:solidFill>
                  <a:srgbClr val="FF0000"/>
                </a:solidFill>
              </a:rPr>
              <a:t>元谓词与命题的区别： </a:t>
            </a:r>
            <a:endParaRPr lang="en-US" altLang="zh-CN" smtClean="0">
              <a:solidFill>
                <a:srgbClr val="FF0000"/>
              </a:solidFill>
            </a:endParaRPr>
          </a:p>
          <a:p>
            <a:pPr lvl="1">
              <a:spcBef>
                <a:spcPct val="0"/>
              </a:spcBef>
            </a:pPr>
            <a:r>
              <a:rPr lang="zh-CN" altLang="en-US" smtClean="0">
                <a:solidFill>
                  <a:srgbClr val="FF0000"/>
                </a:solidFill>
              </a:rPr>
              <a:t>一个</a:t>
            </a:r>
            <a:r>
              <a:rPr lang="en-US" altLang="zh-CN" smtClean="0">
                <a:solidFill>
                  <a:srgbClr val="FF0000"/>
                </a:solidFill>
              </a:rPr>
              <a:t>n</a:t>
            </a:r>
            <a:r>
              <a:rPr lang="zh-CN" altLang="en-US" smtClean="0">
                <a:solidFill>
                  <a:srgbClr val="FF0000"/>
                </a:solidFill>
              </a:rPr>
              <a:t>元谓词不是一个命题（是命题函数）</a:t>
            </a:r>
            <a:r>
              <a:rPr lang="zh-CN" altLang="en-US" smtClean="0"/>
              <a:t>，但</a:t>
            </a:r>
            <a:r>
              <a:rPr lang="zh-CN" altLang="en-US" smtClean="0">
                <a:solidFill>
                  <a:srgbClr val="0000FF"/>
                </a:solidFill>
              </a:rPr>
              <a:t>将</a:t>
            </a:r>
            <a:r>
              <a:rPr lang="en-US" altLang="zh-CN" smtClean="0">
                <a:solidFill>
                  <a:srgbClr val="0000FF"/>
                </a:solidFill>
              </a:rPr>
              <a:t>n</a:t>
            </a:r>
            <a:r>
              <a:rPr lang="zh-CN" altLang="en-US" smtClean="0">
                <a:solidFill>
                  <a:srgbClr val="0000FF"/>
                </a:solidFill>
              </a:rPr>
              <a:t>元谓词中的客体变元都用具体的客体取代</a:t>
            </a:r>
            <a:r>
              <a:rPr lang="zh-CN" altLang="en-US" smtClean="0"/>
              <a:t>后，才</a:t>
            </a:r>
            <a:r>
              <a:rPr lang="zh-CN" altLang="en-US" smtClean="0">
                <a:solidFill>
                  <a:srgbClr val="FF0000"/>
                </a:solidFill>
              </a:rPr>
              <a:t>成为一个命题</a:t>
            </a:r>
            <a:r>
              <a:rPr lang="zh-CN" altLang="en-US" smtClean="0"/>
              <a:t>。</a:t>
            </a:r>
          </a:p>
        </p:txBody>
      </p:sp>
      <p:sp>
        <p:nvSpPr>
          <p:cNvPr id="4" name="灯片编号占位符 3"/>
          <p:cNvSpPr>
            <a:spLocks noGrp="1"/>
          </p:cNvSpPr>
          <p:nvPr>
            <p:ph type="sldNum" sz="quarter" idx="12"/>
          </p:nvPr>
        </p:nvSpPr>
        <p:spPr/>
        <p:txBody>
          <a:bodyPr/>
          <a:lstStyle/>
          <a:p>
            <a:pPr>
              <a:defRPr/>
            </a:pPr>
            <a:fld id="{16DE9B2C-8820-4C2A-9CC5-53C24D789220}" type="slidenum">
              <a:rPr lang="zh-CN" altLang="en-US"/>
              <a:pPr>
                <a:defRPr/>
              </a:pPr>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0250" y="2440666"/>
            <a:ext cx="7886700" cy="999218"/>
          </a:xfrm>
        </p:spPr>
        <p:txBody>
          <a:bodyPr/>
          <a:lstStyle/>
          <a:p>
            <a:pPr algn="ctr" eaLnBrk="1" fontAlgn="auto" hangingPunct="1">
              <a:spcAft>
                <a:spcPts val="0"/>
              </a:spcAft>
              <a:defRPr/>
            </a:pPr>
            <a:r>
              <a:rPr lang="zh-CN" altLang="en-US" sz="4000" dirty="0">
                <a:solidFill>
                  <a:srgbClr val="1E1CE3"/>
                </a:solidFill>
                <a:latin typeface="华文隶书" pitchFamily="2" charset="-122"/>
                <a:ea typeface="华文隶书" pitchFamily="2" charset="-122"/>
              </a:rPr>
              <a:t>命题函数与量词</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628650" y="106363"/>
            <a:ext cx="7886700" cy="725487"/>
          </a:xfrm>
        </p:spPr>
        <p:txBody>
          <a:bodyPr/>
          <a:lstStyle/>
          <a:p>
            <a:r>
              <a:rPr lang="zh-CN" altLang="en-US" smtClean="0"/>
              <a:t>命题函数</a:t>
            </a:r>
          </a:p>
        </p:txBody>
      </p:sp>
      <p:sp>
        <p:nvSpPr>
          <p:cNvPr id="3" name="内容占位符 2"/>
          <p:cNvSpPr>
            <a:spLocks noGrp="1"/>
          </p:cNvSpPr>
          <p:nvPr>
            <p:ph idx="1"/>
          </p:nvPr>
        </p:nvSpPr>
        <p:spPr>
          <a:xfrm>
            <a:off x="504825" y="1160463"/>
            <a:ext cx="8148638" cy="5016500"/>
          </a:xfrm>
        </p:spPr>
        <p:txBody>
          <a:bodyPr/>
          <a:lstStyle/>
          <a:p>
            <a:pPr>
              <a:spcBef>
                <a:spcPts val="600"/>
              </a:spcBef>
            </a:pPr>
            <a:r>
              <a:rPr lang="zh-CN" altLang="en-US" smtClean="0"/>
              <a:t>命题函数</a:t>
            </a:r>
          </a:p>
          <a:p>
            <a:pPr lvl="1" eaLnBrk="1" hangingPunct="1">
              <a:spcBef>
                <a:spcPts val="600"/>
              </a:spcBef>
            </a:pPr>
            <a:r>
              <a:rPr lang="zh-CN" altLang="en-US" smtClean="0">
                <a:solidFill>
                  <a:srgbClr val="CC3300"/>
                </a:solidFill>
              </a:rPr>
              <a:t>单独一个谓词不是命题</a:t>
            </a:r>
            <a:r>
              <a:rPr lang="zh-CN" altLang="en-US" smtClean="0"/>
              <a:t>，只有当这个谓词后面紧跟具体客体后才是命题。</a:t>
            </a:r>
            <a:endParaRPr lang="en-US" altLang="zh-CN" smtClean="0"/>
          </a:p>
          <a:p>
            <a:pPr eaLnBrk="1" hangingPunct="1">
              <a:spcBef>
                <a:spcPts val="600"/>
              </a:spcBef>
            </a:pPr>
            <a:r>
              <a:rPr lang="zh-CN" altLang="en-US" smtClean="0">
                <a:solidFill>
                  <a:srgbClr val="FF0000"/>
                </a:solidFill>
              </a:rPr>
              <a:t>例：</a:t>
            </a:r>
            <a:r>
              <a:rPr lang="zh-CN" altLang="en-US" smtClean="0"/>
              <a:t>设</a:t>
            </a:r>
            <a:r>
              <a:rPr lang="en-US" altLang="zh-CN" smtClean="0"/>
              <a:t>P</a:t>
            </a:r>
            <a:r>
              <a:rPr lang="zh-CN" altLang="en-US" smtClean="0"/>
              <a:t>表示“是大学生”，</a:t>
            </a:r>
            <a:endParaRPr lang="en-US" altLang="zh-CN" smtClean="0"/>
          </a:p>
          <a:p>
            <a:pPr lvl="1" eaLnBrk="1" hangingPunct="1">
              <a:spcBef>
                <a:spcPts val="600"/>
              </a:spcBef>
            </a:pPr>
            <a:r>
              <a:rPr lang="en-US" altLang="zh-CN" smtClean="0"/>
              <a:t>a</a:t>
            </a:r>
            <a:r>
              <a:rPr lang="zh-CN" altLang="en-US" smtClean="0"/>
              <a:t>：张三；</a:t>
            </a:r>
            <a:r>
              <a:rPr lang="en-US" altLang="zh-CN" smtClean="0"/>
              <a:t>b</a:t>
            </a:r>
            <a:r>
              <a:rPr lang="zh-CN" altLang="en-US" smtClean="0"/>
              <a:t>：老虎；</a:t>
            </a:r>
            <a:r>
              <a:rPr lang="en-US" altLang="zh-CN" smtClean="0"/>
              <a:t>c</a:t>
            </a:r>
            <a:r>
              <a:rPr lang="zh-CN" altLang="en-US" smtClean="0"/>
              <a:t>：桌子。</a:t>
            </a:r>
            <a:endParaRPr lang="en-US" altLang="zh-CN" smtClean="0"/>
          </a:p>
          <a:p>
            <a:pPr lvl="1" eaLnBrk="1" hangingPunct="1">
              <a:spcBef>
                <a:spcPts val="600"/>
              </a:spcBef>
            </a:pPr>
            <a:r>
              <a:rPr lang="zh-CN" altLang="en-US" smtClean="0"/>
              <a:t>则</a:t>
            </a:r>
            <a:r>
              <a:rPr lang="en-US" altLang="zh-CN" smtClean="0"/>
              <a:t>P(a)</a:t>
            </a:r>
            <a:r>
              <a:rPr lang="zh-CN" altLang="en-US" smtClean="0"/>
              <a:t>、 </a:t>
            </a:r>
            <a:r>
              <a:rPr lang="en-US" altLang="zh-CN" smtClean="0"/>
              <a:t>P(b)</a:t>
            </a:r>
            <a:r>
              <a:rPr lang="zh-CN" altLang="en-US" smtClean="0"/>
              <a:t>和</a:t>
            </a:r>
            <a:r>
              <a:rPr lang="en-US" altLang="zh-CN" smtClean="0"/>
              <a:t>P(c)</a:t>
            </a:r>
            <a:r>
              <a:rPr lang="zh-CN" altLang="en-US" smtClean="0"/>
              <a:t>均表达了命题。</a:t>
            </a:r>
            <a:endParaRPr lang="en-US" altLang="zh-CN" smtClean="0"/>
          </a:p>
          <a:p>
            <a:pPr eaLnBrk="1" hangingPunct="1">
              <a:spcBef>
                <a:spcPts val="600"/>
              </a:spcBef>
            </a:pPr>
            <a:r>
              <a:rPr lang="en-US" altLang="zh-CN" smtClean="0"/>
              <a:t>P</a:t>
            </a:r>
            <a:r>
              <a:rPr lang="zh-CN" altLang="en-US" smtClean="0"/>
              <a:t>表示“是大学生”，</a:t>
            </a:r>
            <a:r>
              <a:rPr lang="en-US" altLang="zh-CN" smtClean="0"/>
              <a:t>x</a:t>
            </a:r>
            <a:r>
              <a:rPr lang="zh-CN" altLang="en-US" smtClean="0"/>
              <a:t>表示变元</a:t>
            </a:r>
            <a:r>
              <a:rPr lang="en-US" altLang="zh-CN" smtClean="0"/>
              <a:t>(</a:t>
            </a:r>
            <a:r>
              <a:rPr lang="zh-CN" altLang="en-US" smtClean="0"/>
              <a:t>客体变元</a:t>
            </a:r>
            <a:r>
              <a:rPr lang="en-US" altLang="zh-CN" smtClean="0"/>
              <a:t>)</a:t>
            </a:r>
          </a:p>
          <a:p>
            <a:pPr lvl="1" eaLnBrk="1" hangingPunct="1">
              <a:spcBef>
                <a:spcPts val="600"/>
              </a:spcBef>
            </a:pPr>
            <a:r>
              <a:rPr lang="zh-CN" altLang="en-US" smtClean="0"/>
              <a:t>则</a:t>
            </a:r>
            <a:r>
              <a:rPr lang="en-US" altLang="zh-CN" smtClean="0"/>
              <a:t>P(x)</a:t>
            </a:r>
            <a:r>
              <a:rPr lang="zh-CN" altLang="en-US" smtClean="0"/>
              <a:t>表示“</a:t>
            </a:r>
            <a:r>
              <a:rPr lang="en-US" altLang="zh-CN" smtClean="0"/>
              <a:t>x</a:t>
            </a:r>
            <a:r>
              <a:rPr lang="zh-CN" altLang="en-US" smtClean="0"/>
              <a:t>是大学生”，称</a:t>
            </a:r>
            <a:r>
              <a:rPr lang="en-US" altLang="zh-CN" smtClean="0">
                <a:solidFill>
                  <a:srgbClr val="FF0000"/>
                </a:solidFill>
              </a:rPr>
              <a:t>P(x)</a:t>
            </a:r>
            <a:r>
              <a:rPr lang="zh-CN" altLang="en-US" smtClean="0">
                <a:solidFill>
                  <a:srgbClr val="FF0000"/>
                </a:solidFill>
              </a:rPr>
              <a:t>是命题函数</a:t>
            </a:r>
            <a:r>
              <a:rPr lang="zh-CN" altLang="en-US" smtClean="0"/>
              <a:t>，不是命题。</a:t>
            </a:r>
          </a:p>
        </p:txBody>
      </p:sp>
      <p:sp>
        <p:nvSpPr>
          <p:cNvPr id="4" name="灯片编号占位符 3"/>
          <p:cNvSpPr>
            <a:spLocks noGrp="1"/>
          </p:cNvSpPr>
          <p:nvPr>
            <p:ph type="sldNum" sz="quarter" idx="12"/>
          </p:nvPr>
        </p:nvSpPr>
        <p:spPr/>
        <p:txBody>
          <a:bodyPr/>
          <a:lstStyle/>
          <a:p>
            <a:pPr>
              <a:defRPr/>
            </a:pPr>
            <a:fld id="{7B20D944-7856-4CCA-B28A-B42F3812CE8F}" type="slidenum">
              <a:rPr lang="zh-CN" altLang="en-US"/>
              <a:pPr>
                <a:defRPr/>
              </a:pPr>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628650" y="106363"/>
            <a:ext cx="7886700" cy="725487"/>
          </a:xfrm>
        </p:spPr>
        <p:txBody>
          <a:bodyPr/>
          <a:lstStyle/>
          <a:p>
            <a:r>
              <a:rPr lang="zh-CN" altLang="en-US" smtClean="0"/>
              <a:t>命题函数（续）</a:t>
            </a:r>
          </a:p>
        </p:txBody>
      </p:sp>
      <p:sp>
        <p:nvSpPr>
          <p:cNvPr id="43010" name="内容占位符 2"/>
          <p:cNvSpPr>
            <a:spLocks noGrp="1"/>
          </p:cNvSpPr>
          <p:nvPr>
            <p:ph idx="1"/>
          </p:nvPr>
        </p:nvSpPr>
        <p:spPr>
          <a:xfrm>
            <a:off x="504825" y="1077913"/>
            <a:ext cx="8148638" cy="4625975"/>
          </a:xfrm>
        </p:spPr>
        <p:txBody>
          <a:bodyPr/>
          <a:lstStyle/>
          <a:p>
            <a:pPr eaLnBrk="1" hangingPunct="1">
              <a:lnSpc>
                <a:spcPct val="120000"/>
              </a:lnSpc>
              <a:spcBef>
                <a:spcPts val="600"/>
              </a:spcBef>
            </a:pPr>
            <a:r>
              <a:rPr lang="zh-CN" altLang="en-US" smtClean="0"/>
              <a:t>命题函数的一般形式</a:t>
            </a:r>
            <a:endParaRPr lang="en-US" altLang="zh-CN" smtClean="0"/>
          </a:p>
          <a:p>
            <a:pPr lvl="1" eaLnBrk="1" hangingPunct="1">
              <a:lnSpc>
                <a:spcPct val="120000"/>
              </a:lnSpc>
              <a:spcBef>
                <a:spcPts val="600"/>
              </a:spcBef>
            </a:pPr>
            <a:r>
              <a:rPr lang="zh-CN" altLang="en-US" smtClean="0"/>
              <a:t>一个谓词和一些客体变元组成的表达式，实质是</a:t>
            </a:r>
            <a:r>
              <a:rPr lang="en-US" altLang="zh-CN" smtClean="0">
                <a:solidFill>
                  <a:srgbClr val="FF0000"/>
                </a:solidFill>
              </a:rPr>
              <a:t>n</a:t>
            </a:r>
            <a:r>
              <a:rPr lang="zh-CN" altLang="zh-CN" smtClean="0">
                <a:solidFill>
                  <a:srgbClr val="FF0000"/>
                </a:solidFill>
              </a:rPr>
              <a:t>元谓词</a:t>
            </a:r>
            <a:r>
              <a:rPr lang="en-US" altLang="zh-CN" smtClean="0"/>
              <a:t>P(x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n</a:t>
            </a:r>
            <a:r>
              <a:rPr lang="en-US" altLang="zh-CN" smtClean="0"/>
              <a:t>)</a:t>
            </a:r>
            <a:r>
              <a:rPr lang="zh-CN" altLang="en-US" smtClean="0"/>
              <a:t>。</a:t>
            </a:r>
            <a:endParaRPr lang="en-US" altLang="zh-CN" smtClean="0"/>
          </a:p>
          <a:p>
            <a:pPr eaLnBrk="1" hangingPunct="1">
              <a:lnSpc>
                <a:spcPct val="120000"/>
              </a:lnSpc>
              <a:spcBef>
                <a:spcPts val="600"/>
              </a:spcBef>
            </a:pPr>
            <a:r>
              <a:rPr lang="zh-CN" altLang="en-US" smtClean="0"/>
              <a:t>复合命题函数</a:t>
            </a:r>
            <a:endParaRPr lang="en-US" altLang="zh-CN" smtClean="0"/>
          </a:p>
          <a:p>
            <a:pPr lvl="1" eaLnBrk="1" hangingPunct="1">
              <a:lnSpc>
                <a:spcPct val="120000"/>
              </a:lnSpc>
              <a:spcBef>
                <a:spcPts val="600"/>
              </a:spcBef>
            </a:pPr>
            <a:r>
              <a:rPr lang="zh-CN" altLang="en-US" smtClean="0"/>
              <a:t>将若干个简单命题函数用逻辑联结词联结起来，构成的表达式，称之为复合命题函数；</a:t>
            </a:r>
            <a:endParaRPr lang="en-US" altLang="zh-CN" smtClean="0"/>
          </a:p>
          <a:p>
            <a:pPr lvl="1" eaLnBrk="1" hangingPunct="1">
              <a:lnSpc>
                <a:spcPct val="120000"/>
              </a:lnSpc>
              <a:spcBef>
                <a:spcPts val="600"/>
              </a:spcBef>
            </a:pPr>
            <a:r>
              <a:rPr lang="zh-CN" altLang="en-US" smtClean="0">
                <a:solidFill>
                  <a:srgbClr val="FF0000"/>
                </a:solidFill>
              </a:rPr>
              <a:t>例如：</a:t>
            </a:r>
            <a:r>
              <a:rPr lang="en-US" altLang="zh-CN" smtClean="0"/>
              <a:t>P(x,y)</a:t>
            </a:r>
            <a:r>
              <a:rPr lang="zh-CN" altLang="en-US" sz="2000" smtClean="0"/>
              <a:t>∧</a:t>
            </a:r>
            <a:r>
              <a:rPr lang="en-US" altLang="zh-CN" smtClean="0"/>
              <a:t>Q(z)</a:t>
            </a:r>
            <a:r>
              <a:rPr lang="zh-CN" altLang="en-US" sz="2000" smtClean="0"/>
              <a:t>∨</a:t>
            </a:r>
            <a:r>
              <a:rPr lang="en-US" altLang="zh-CN" sz="2000" smtClean="0"/>
              <a:t>R(x)</a:t>
            </a:r>
            <a:endParaRPr lang="en-US" altLang="zh-CN" smtClean="0"/>
          </a:p>
          <a:p>
            <a:pPr eaLnBrk="1" hangingPunct="1">
              <a:lnSpc>
                <a:spcPct val="120000"/>
              </a:lnSpc>
              <a:spcBef>
                <a:spcPts val="600"/>
              </a:spcBef>
            </a:pPr>
            <a:r>
              <a:rPr lang="zh-CN" altLang="en-US" smtClean="0"/>
              <a:t>逻辑联结词┐、∧、∨、</a:t>
            </a:r>
            <a:r>
              <a:rPr lang="zh-CN" altLang="en-US" smtClean="0">
                <a:latin typeface="Comic Sans MS" pitchFamily="66" charset="0"/>
              </a:rPr>
              <a:t>→</a:t>
            </a:r>
            <a:r>
              <a:rPr lang="zh-CN" altLang="en-US" smtClean="0"/>
              <a:t>、 </a:t>
            </a:r>
            <a:r>
              <a:rPr lang="zh-CN" altLang="en-US" smtClean="0">
                <a:sym typeface="Symbol" pitchFamily="18" charset="2"/>
              </a:rPr>
              <a:t></a:t>
            </a:r>
            <a:r>
              <a:rPr lang="zh-CN" altLang="en-US" smtClean="0"/>
              <a:t> 的意义与命题演算中的解释完全一样。</a:t>
            </a:r>
          </a:p>
        </p:txBody>
      </p:sp>
      <p:sp>
        <p:nvSpPr>
          <p:cNvPr id="4" name="灯片编号占位符 3"/>
          <p:cNvSpPr>
            <a:spLocks noGrp="1"/>
          </p:cNvSpPr>
          <p:nvPr>
            <p:ph type="sldNum" sz="quarter" idx="12"/>
          </p:nvPr>
        </p:nvSpPr>
        <p:spPr/>
        <p:txBody>
          <a:bodyPr/>
          <a:lstStyle/>
          <a:p>
            <a:pPr>
              <a:defRPr/>
            </a:pPr>
            <a:fld id="{433B3982-4EC4-4087-B58A-3C7D66BAAE11}" type="slidenum">
              <a:rPr lang="zh-CN" altLang="en-US"/>
              <a:pPr>
                <a:defRPr/>
              </a:pPr>
              <a:t>17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 calcmode="lin" valueType="num">
                                      <p:cBhvr additive="base">
                                        <p:cTn id="7" dur="500" fill="hold"/>
                                        <p:tgtEl>
                                          <p:spTgt spid="430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anim calcmode="lin" valueType="num">
                                      <p:cBhvr additive="base">
                                        <p:cTn id="11" dur="500" fill="hold"/>
                                        <p:tgtEl>
                                          <p:spTgt spid="430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3010">
                                            <p:txEl>
                                              <p:pRg st="2" end="2"/>
                                            </p:txEl>
                                          </p:spTgt>
                                        </p:tgtEl>
                                        <p:attrNameLst>
                                          <p:attrName>style.visibility</p:attrName>
                                        </p:attrNameLst>
                                      </p:cBhvr>
                                      <p:to>
                                        <p:strVal val="visible"/>
                                      </p:to>
                                    </p:set>
                                    <p:anim calcmode="lin" valueType="num">
                                      <p:cBhvr additive="base">
                                        <p:cTn id="17" dur="500" fill="hold"/>
                                        <p:tgtEl>
                                          <p:spTgt spid="430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01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010">
                                            <p:txEl>
                                              <p:pRg st="3" end="3"/>
                                            </p:txEl>
                                          </p:spTgt>
                                        </p:tgtEl>
                                        <p:attrNameLst>
                                          <p:attrName>style.visibility</p:attrName>
                                        </p:attrNameLst>
                                      </p:cBhvr>
                                      <p:to>
                                        <p:strVal val="visible"/>
                                      </p:to>
                                    </p:set>
                                    <p:anim calcmode="lin" valueType="num">
                                      <p:cBhvr additive="base">
                                        <p:cTn id="21" dur="500" fill="hold"/>
                                        <p:tgtEl>
                                          <p:spTgt spid="4301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010">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3010">
                                            <p:txEl>
                                              <p:pRg st="4" end="4"/>
                                            </p:txEl>
                                          </p:spTgt>
                                        </p:tgtEl>
                                        <p:attrNameLst>
                                          <p:attrName>style.visibility</p:attrName>
                                        </p:attrNameLst>
                                      </p:cBhvr>
                                      <p:to>
                                        <p:strVal val="visible"/>
                                      </p:to>
                                    </p:set>
                                    <p:anim calcmode="lin" valueType="num">
                                      <p:cBhvr additive="base">
                                        <p:cTn id="25" dur="500" fill="hold"/>
                                        <p:tgtEl>
                                          <p:spTgt spid="430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0">
                                            <p:txEl>
                                              <p:pRg st="5" end="5"/>
                                            </p:txEl>
                                          </p:spTgt>
                                        </p:tgtEl>
                                        <p:attrNameLst>
                                          <p:attrName>style.visibility</p:attrName>
                                        </p:attrNameLst>
                                      </p:cBhvr>
                                      <p:to>
                                        <p:strVal val="visible"/>
                                      </p:to>
                                    </p:set>
                                    <p:anim calcmode="lin" valueType="num">
                                      <p:cBhvr additive="base">
                                        <p:cTn id="31" dur="500" fill="hold"/>
                                        <p:tgtEl>
                                          <p:spTgt spid="4301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628650" y="106363"/>
            <a:ext cx="7886700" cy="725487"/>
          </a:xfrm>
        </p:spPr>
        <p:txBody>
          <a:bodyPr/>
          <a:lstStyle/>
          <a:p>
            <a:r>
              <a:rPr lang="zh-CN" altLang="en-US" smtClean="0"/>
              <a:t>个体域</a:t>
            </a:r>
          </a:p>
        </p:txBody>
      </p:sp>
      <p:sp>
        <p:nvSpPr>
          <p:cNvPr id="3" name="内容占位符 2"/>
          <p:cNvSpPr>
            <a:spLocks noGrp="1"/>
          </p:cNvSpPr>
          <p:nvPr>
            <p:ph idx="1"/>
          </p:nvPr>
        </p:nvSpPr>
        <p:spPr>
          <a:xfrm>
            <a:off x="504825" y="1160463"/>
            <a:ext cx="8148638" cy="4978400"/>
          </a:xfrm>
        </p:spPr>
        <p:txBody>
          <a:bodyPr/>
          <a:lstStyle/>
          <a:p>
            <a:pPr>
              <a:spcBef>
                <a:spcPts val="200"/>
              </a:spcBef>
            </a:pPr>
            <a:r>
              <a:rPr lang="zh-CN" altLang="en-US" smtClean="0"/>
              <a:t>命题函数不是一个命题，</a:t>
            </a:r>
            <a:r>
              <a:rPr lang="zh-CN" altLang="en-US" u="sng" smtClean="0"/>
              <a:t>只有客体变元取定特定客体时，才能成为一个命题</a:t>
            </a:r>
            <a:r>
              <a:rPr lang="zh-CN" altLang="en-US" smtClean="0"/>
              <a:t>。</a:t>
            </a:r>
          </a:p>
          <a:p>
            <a:pPr>
              <a:spcBef>
                <a:spcPts val="200"/>
              </a:spcBef>
            </a:pPr>
            <a:r>
              <a:rPr lang="zh-CN" altLang="en-US" smtClean="0">
                <a:solidFill>
                  <a:srgbClr val="FF0000"/>
                </a:solidFill>
              </a:rPr>
              <a:t>定义</a:t>
            </a:r>
            <a:endParaRPr lang="en-US" altLang="zh-CN" smtClean="0">
              <a:solidFill>
                <a:srgbClr val="FF0000"/>
              </a:solidFill>
            </a:endParaRPr>
          </a:p>
          <a:p>
            <a:pPr lvl="1">
              <a:spcBef>
                <a:spcPts val="200"/>
              </a:spcBef>
            </a:pPr>
            <a:r>
              <a:rPr lang="zh-CN" altLang="en-US" smtClean="0"/>
              <a:t>在命题函数中，客体变元的</a:t>
            </a:r>
            <a:r>
              <a:rPr lang="zh-CN" altLang="en-US" smtClean="0">
                <a:solidFill>
                  <a:srgbClr val="FF0000"/>
                </a:solidFill>
              </a:rPr>
              <a:t>取值范围</a:t>
            </a:r>
            <a:r>
              <a:rPr lang="zh-CN" altLang="en-US" smtClean="0"/>
              <a:t>称为</a:t>
            </a:r>
            <a:r>
              <a:rPr lang="zh-CN" altLang="en-US" smtClean="0">
                <a:solidFill>
                  <a:srgbClr val="FF0000"/>
                </a:solidFill>
              </a:rPr>
              <a:t>个体域</a:t>
            </a:r>
            <a:r>
              <a:rPr lang="zh-CN" altLang="en-US" u="sng" smtClean="0">
                <a:solidFill>
                  <a:srgbClr val="FF0000"/>
                </a:solidFill>
              </a:rPr>
              <a:t>（论域）</a:t>
            </a:r>
            <a:r>
              <a:rPr lang="zh-CN" altLang="en-US" smtClean="0"/>
              <a:t>。</a:t>
            </a:r>
          </a:p>
          <a:p>
            <a:pPr>
              <a:spcBef>
                <a:spcPts val="200"/>
              </a:spcBef>
            </a:pPr>
            <a:r>
              <a:rPr lang="zh-CN" altLang="en-US" smtClean="0">
                <a:solidFill>
                  <a:srgbClr val="FF0000"/>
                </a:solidFill>
              </a:rPr>
              <a:t>例：</a:t>
            </a:r>
            <a:r>
              <a:rPr lang="en-US" altLang="zh-CN" smtClean="0"/>
              <a:t>P(x)=</a:t>
            </a:r>
            <a:r>
              <a:rPr lang="zh-CN" altLang="en-US" smtClean="0"/>
              <a:t>“</a:t>
            </a:r>
            <a:r>
              <a:rPr lang="en-US" altLang="zh-CN" smtClean="0"/>
              <a:t>x</a:t>
            </a:r>
            <a:r>
              <a:rPr lang="zh-CN" altLang="en-US" smtClean="0"/>
              <a:t>是大学生”</a:t>
            </a:r>
            <a:endParaRPr lang="en-US" altLang="zh-CN" smtClean="0"/>
          </a:p>
          <a:p>
            <a:pPr lvl="1">
              <a:spcBef>
                <a:spcPts val="200"/>
              </a:spcBef>
            </a:pPr>
            <a:r>
              <a:rPr lang="zh-CN" altLang="en-US" smtClean="0"/>
              <a:t>若</a:t>
            </a:r>
            <a:r>
              <a:rPr lang="en-US" altLang="zh-CN" smtClean="0"/>
              <a:t>x</a:t>
            </a:r>
            <a:r>
              <a:rPr lang="zh-CN" altLang="en-US" smtClean="0"/>
              <a:t>在某大学的一个班级内取值</a:t>
            </a:r>
            <a:r>
              <a:rPr lang="en-US" altLang="zh-CN" smtClean="0"/>
              <a:t>,</a:t>
            </a:r>
            <a:r>
              <a:rPr lang="zh-CN" altLang="en-US" smtClean="0"/>
              <a:t>则</a:t>
            </a:r>
            <a:r>
              <a:rPr lang="en-US" altLang="zh-CN" smtClean="0"/>
              <a:t>P(x)</a:t>
            </a:r>
            <a:r>
              <a:rPr lang="zh-CN" altLang="en-US" smtClean="0"/>
              <a:t>为真。</a:t>
            </a:r>
          </a:p>
          <a:p>
            <a:pPr lvl="1">
              <a:spcBef>
                <a:spcPts val="200"/>
              </a:spcBef>
            </a:pPr>
            <a:r>
              <a:rPr lang="zh-CN" altLang="en-US" smtClean="0"/>
              <a:t>若</a:t>
            </a:r>
            <a:r>
              <a:rPr lang="en-US" altLang="zh-CN" smtClean="0"/>
              <a:t>x</a:t>
            </a:r>
            <a:r>
              <a:rPr lang="zh-CN" altLang="en-US" smtClean="0"/>
              <a:t>在某中学的一个班级内取值</a:t>
            </a:r>
            <a:r>
              <a:rPr lang="en-US" altLang="zh-CN" smtClean="0"/>
              <a:t>,</a:t>
            </a:r>
            <a:r>
              <a:rPr lang="zh-CN" altLang="en-US" smtClean="0"/>
              <a:t>则</a:t>
            </a:r>
            <a:r>
              <a:rPr lang="en-US" altLang="zh-CN" smtClean="0"/>
              <a:t>P(x)</a:t>
            </a:r>
            <a:r>
              <a:rPr lang="zh-CN" altLang="en-US" smtClean="0"/>
              <a:t>为假。</a:t>
            </a:r>
          </a:p>
          <a:p>
            <a:pPr lvl="1">
              <a:spcBef>
                <a:spcPts val="200"/>
              </a:spcBef>
            </a:pPr>
            <a:r>
              <a:rPr lang="zh-CN" altLang="en-US" smtClean="0"/>
              <a:t>若</a:t>
            </a:r>
            <a:r>
              <a:rPr lang="en-US" altLang="zh-CN" smtClean="0"/>
              <a:t>x</a:t>
            </a:r>
            <a:r>
              <a:rPr lang="zh-CN" altLang="en-US" smtClean="0"/>
              <a:t>在一个剧场中的观众内取</a:t>
            </a:r>
            <a:r>
              <a:rPr lang="en-US" altLang="zh-CN" smtClean="0"/>
              <a:t>,</a:t>
            </a:r>
            <a:r>
              <a:rPr lang="zh-CN" altLang="en-US" smtClean="0"/>
              <a:t>则</a:t>
            </a:r>
            <a:r>
              <a:rPr lang="en-US" altLang="zh-CN" smtClean="0"/>
              <a:t>P(x)</a:t>
            </a:r>
            <a:r>
              <a:rPr lang="zh-CN" altLang="en-US" smtClean="0"/>
              <a:t>可能真假不定。</a:t>
            </a:r>
            <a:endParaRPr lang="en-US" altLang="zh-CN" smtClean="0"/>
          </a:p>
          <a:p>
            <a:pPr lvl="1">
              <a:spcBef>
                <a:spcPts val="200"/>
              </a:spcBef>
            </a:pPr>
            <a:r>
              <a:rPr lang="zh-CN" altLang="en-US" smtClean="0"/>
              <a:t>个体域可具体给定，如：</a:t>
            </a:r>
            <a:r>
              <a:rPr lang="en-US" altLang="zh-CN" smtClean="0"/>
              <a:t>{a,b,c}</a:t>
            </a:r>
            <a:r>
              <a:rPr lang="zh-CN" altLang="en-US" smtClean="0"/>
              <a:t>；</a:t>
            </a:r>
            <a:endParaRPr lang="en-US" altLang="zh-CN" smtClean="0"/>
          </a:p>
          <a:p>
            <a:pPr lvl="1">
              <a:spcBef>
                <a:spcPts val="200"/>
              </a:spcBef>
            </a:pPr>
            <a:r>
              <a:rPr lang="zh-CN" altLang="en-US" smtClean="0"/>
              <a:t>也可用</a:t>
            </a:r>
            <a:r>
              <a:rPr lang="zh-CN" altLang="en-US" smtClean="0">
                <a:solidFill>
                  <a:srgbClr val="FF0000"/>
                </a:solidFill>
              </a:rPr>
              <a:t>全总个体域</a:t>
            </a:r>
            <a:r>
              <a:rPr lang="zh-CN" altLang="en-US" smtClean="0"/>
              <a:t>，即，所有个体域的总和，即世间一切万物的主体。简称全域，用</a:t>
            </a:r>
            <a:r>
              <a:rPr lang="en-US" altLang="zh-CN" smtClean="0">
                <a:solidFill>
                  <a:srgbClr val="CC0099"/>
                </a:solidFill>
              </a:rPr>
              <a:t>U</a:t>
            </a:r>
            <a:r>
              <a:rPr lang="zh-CN" altLang="en-US" smtClean="0"/>
              <a:t>表示。</a:t>
            </a:r>
          </a:p>
        </p:txBody>
      </p:sp>
      <p:sp>
        <p:nvSpPr>
          <p:cNvPr id="4" name="灯片编号占位符 3"/>
          <p:cNvSpPr>
            <a:spLocks noGrp="1"/>
          </p:cNvSpPr>
          <p:nvPr>
            <p:ph type="sldNum" sz="quarter" idx="12"/>
          </p:nvPr>
        </p:nvSpPr>
        <p:spPr/>
        <p:txBody>
          <a:bodyPr/>
          <a:lstStyle/>
          <a:p>
            <a:pPr>
              <a:defRPr/>
            </a:pPr>
            <a:fld id="{A1E60D73-E513-4A04-9ABB-2FD2997A6322}" type="slidenum">
              <a:rPr lang="zh-CN" altLang="en-US"/>
              <a:pPr>
                <a:defRPr/>
              </a:pPr>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628650" y="106363"/>
            <a:ext cx="7886700" cy="725487"/>
          </a:xfrm>
        </p:spPr>
        <p:txBody>
          <a:bodyPr/>
          <a:lstStyle/>
          <a:p>
            <a:r>
              <a:rPr lang="en-US" altLang="zh-CN" smtClean="0"/>
              <a:t>1.6.2</a:t>
            </a:r>
            <a:r>
              <a:rPr lang="zh-CN" altLang="en-US" smtClean="0"/>
              <a:t>、量词</a:t>
            </a:r>
          </a:p>
        </p:txBody>
      </p:sp>
      <p:sp>
        <p:nvSpPr>
          <p:cNvPr id="45058" name="内容占位符 2"/>
          <p:cNvSpPr>
            <a:spLocks noGrp="1"/>
          </p:cNvSpPr>
          <p:nvPr>
            <p:ph idx="1"/>
          </p:nvPr>
        </p:nvSpPr>
        <p:spPr>
          <a:xfrm>
            <a:off x="463550" y="1092200"/>
            <a:ext cx="8148638" cy="5164138"/>
          </a:xfrm>
        </p:spPr>
        <p:txBody>
          <a:bodyPr/>
          <a:lstStyle/>
          <a:p>
            <a:pPr>
              <a:spcBef>
                <a:spcPct val="0"/>
              </a:spcBef>
            </a:pPr>
            <a:r>
              <a:rPr lang="zh-CN" altLang="en-US" smtClean="0">
                <a:solidFill>
                  <a:srgbClr val="FF0000"/>
                </a:solidFill>
              </a:rPr>
              <a:t>量词：</a:t>
            </a:r>
            <a:r>
              <a:rPr lang="zh-CN" altLang="en-US" smtClean="0">
                <a:latin typeface="Times New Roman" pitchFamily="18" charset="0"/>
              </a:rPr>
              <a:t>在命题中表示客体数量的词，称之为量词。</a:t>
            </a:r>
            <a:endParaRPr lang="en-US" altLang="zh-CN" smtClean="0">
              <a:latin typeface="Times New Roman" pitchFamily="18" charset="0"/>
            </a:endParaRPr>
          </a:p>
          <a:p>
            <a:pPr>
              <a:spcBef>
                <a:spcPct val="0"/>
              </a:spcBef>
            </a:pPr>
            <a:r>
              <a:rPr lang="zh-CN" altLang="en-US" smtClean="0">
                <a:solidFill>
                  <a:srgbClr val="FF0000"/>
                </a:solidFill>
                <a:latin typeface="Times New Roman" pitchFamily="18" charset="0"/>
              </a:rPr>
              <a:t>全称量词</a:t>
            </a:r>
            <a:endParaRPr lang="en-US" altLang="zh-CN" smtClean="0">
              <a:solidFill>
                <a:srgbClr val="FF0000"/>
              </a:solidFill>
              <a:latin typeface="Times New Roman" pitchFamily="18" charset="0"/>
            </a:endParaRPr>
          </a:p>
          <a:p>
            <a:pPr lvl="1">
              <a:spcBef>
                <a:spcPct val="0"/>
              </a:spcBef>
            </a:pPr>
            <a:r>
              <a:rPr lang="en-US" altLang="zh-CN" smtClean="0">
                <a:sym typeface="Symbol" pitchFamily="18" charset="2"/>
              </a:rPr>
              <a:t>x</a:t>
            </a:r>
            <a:r>
              <a:rPr lang="zh-CN" altLang="en-US" smtClean="0">
                <a:sym typeface="Symbol" pitchFamily="18" charset="2"/>
              </a:rPr>
              <a:t>：</a:t>
            </a:r>
            <a:r>
              <a:rPr lang="zh-CN" altLang="en-US" smtClean="0">
                <a:latin typeface="黑体" pitchFamily="49" charset="-122"/>
              </a:rPr>
              <a:t>所有的</a:t>
            </a:r>
            <a:r>
              <a:rPr lang="en-US" altLang="zh-CN" smtClean="0">
                <a:latin typeface="黑体" pitchFamily="49" charset="-122"/>
              </a:rPr>
              <a:t>x</a:t>
            </a:r>
            <a:r>
              <a:rPr lang="zh-CN" altLang="en-US" smtClean="0">
                <a:latin typeface="黑体" pitchFamily="49" charset="-122"/>
              </a:rPr>
              <a:t>；任意的</a:t>
            </a:r>
            <a:r>
              <a:rPr lang="en-US" altLang="zh-CN" smtClean="0">
                <a:latin typeface="黑体" pitchFamily="49" charset="-122"/>
              </a:rPr>
              <a:t>x</a:t>
            </a:r>
            <a:r>
              <a:rPr lang="zh-CN" altLang="en-US" smtClean="0">
                <a:latin typeface="黑体" pitchFamily="49" charset="-122"/>
              </a:rPr>
              <a:t>；一切的</a:t>
            </a:r>
            <a:r>
              <a:rPr lang="en-US" altLang="zh-CN" smtClean="0">
                <a:latin typeface="黑体" pitchFamily="49" charset="-122"/>
              </a:rPr>
              <a:t>x</a:t>
            </a:r>
            <a:r>
              <a:rPr lang="zh-CN" altLang="en-US" smtClean="0">
                <a:latin typeface="黑体" pitchFamily="49" charset="-122"/>
              </a:rPr>
              <a:t>；每一个</a:t>
            </a:r>
            <a:r>
              <a:rPr lang="en-US" altLang="zh-CN" smtClean="0">
                <a:latin typeface="黑体" pitchFamily="49" charset="-122"/>
              </a:rPr>
              <a:t>x</a:t>
            </a:r>
            <a:r>
              <a:rPr lang="zh-CN" altLang="en-US" smtClean="0">
                <a:latin typeface="黑体" pitchFamily="49" charset="-122"/>
              </a:rPr>
              <a:t>；等等。</a:t>
            </a:r>
            <a:endParaRPr lang="en-US" altLang="zh-CN" smtClean="0">
              <a:latin typeface="黑体" pitchFamily="49" charset="-122"/>
            </a:endParaRPr>
          </a:p>
          <a:p>
            <a:pPr>
              <a:spcBef>
                <a:spcPct val="0"/>
              </a:spcBef>
            </a:pPr>
            <a:r>
              <a:rPr lang="zh-CN" altLang="en-US" smtClean="0">
                <a:solidFill>
                  <a:srgbClr val="FF0000"/>
                </a:solidFill>
                <a:latin typeface="Times New Roman" pitchFamily="18" charset="0"/>
              </a:rPr>
              <a:t>存在量词</a:t>
            </a:r>
            <a:endParaRPr lang="en-US" altLang="zh-CN" smtClean="0">
              <a:solidFill>
                <a:srgbClr val="FF0000"/>
              </a:solidFill>
              <a:latin typeface="Times New Roman" pitchFamily="18" charset="0"/>
            </a:endParaRPr>
          </a:p>
          <a:p>
            <a:pPr lvl="1">
              <a:spcBef>
                <a:spcPct val="0"/>
              </a:spcBef>
            </a:pPr>
            <a:r>
              <a:rPr lang="en-US" altLang="zh-CN" smtClean="0">
                <a:sym typeface="Symbol" pitchFamily="18" charset="2"/>
              </a:rPr>
              <a:t></a:t>
            </a:r>
            <a:r>
              <a:rPr lang="en-US" altLang="zh-CN" smtClean="0"/>
              <a:t>x</a:t>
            </a:r>
            <a:r>
              <a:rPr lang="zh-CN" altLang="en-US" smtClean="0"/>
              <a:t>：</a:t>
            </a:r>
            <a:r>
              <a:rPr lang="zh-CN" altLang="en-US" smtClean="0">
                <a:latin typeface="黑体" pitchFamily="49" charset="-122"/>
              </a:rPr>
              <a:t>有些</a:t>
            </a:r>
            <a:r>
              <a:rPr lang="en-US" altLang="zh-CN" smtClean="0">
                <a:latin typeface="黑体" pitchFamily="49" charset="-122"/>
              </a:rPr>
              <a:t>x</a:t>
            </a:r>
            <a:r>
              <a:rPr lang="zh-CN" altLang="en-US" smtClean="0">
                <a:latin typeface="黑体" pitchFamily="49" charset="-122"/>
              </a:rPr>
              <a:t>；至少有一个</a:t>
            </a:r>
            <a:r>
              <a:rPr lang="en-US" altLang="zh-CN" smtClean="0">
                <a:latin typeface="黑体" pitchFamily="49" charset="-122"/>
              </a:rPr>
              <a:t>x</a:t>
            </a:r>
            <a:r>
              <a:rPr lang="zh-CN" altLang="en-US" smtClean="0">
                <a:latin typeface="黑体" pitchFamily="49" charset="-122"/>
              </a:rPr>
              <a:t>；某一些</a:t>
            </a:r>
            <a:r>
              <a:rPr lang="en-US" altLang="zh-CN" smtClean="0">
                <a:latin typeface="黑体" pitchFamily="49" charset="-122"/>
              </a:rPr>
              <a:t>x</a:t>
            </a:r>
            <a:r>
              <a:rPr lang="zh-CN" altLang="en-US" smtClean="0">
                <a:latin typeface="黑体" pitchFamily="49" charset="-122"/>
              </a:rPr>
              <a:t>；存在</a:t>
            </a:r>
            <a:r>
              <a:rPr lang="en-US" altLang="zh-CN" smtClean="0">
                <a:latin typeface="黑体" pitchFamily="49" charset="-122"/>
              </a:rPr>
              <a:t>x</a:t>
            </a:r>
            <a:r>
              <a:rPr lang="zh-CN" altLang="en-US" smtClean="0">
                <a:latin typeface="黑体" pitchFamily="49" charset="-122"/>
              </a:rPr>
              <a:t>；等等。</a:t>
            </a:r>
            <a:endParaRPr lang="en-US" altLang="zh-CN" smtClean="0">
              <a:latin typeface="Times New Roman" pitchFamily="18" charset="0"/>
            </a:endParaRPr>
          </a:p>
          <a:p>
            <a:pPr>
              <a:spcBef>
                <a:spcPct val="0"/>
              </a:spcBef>
            </a:pPr>
            <a:r>
              <a:rPr lang="zh-CN" altLang="en-US" smtClean="0">
                <a:sym typeface="Symbol" pitchFamily="18" charset="2"/>
              </a:rPr>
              <a:t>若</a:t>
            </a:r>
            <a:r>
              <a:rPr lang="en-US" altLang="zh-CN" smtClean="0">
                <a:sym typeface="Symbol" pitchFamily="18" charset="2"/>
              </a:rPr>
              <a:t>x∈M</a:t>
            </a:r>
            <a:r>
              <a:rPr lang="zh-CN" altLang="en-US" smtClean="0">
                <a:sym typeface="Symbol" pitchFamily="18" charset="2"/>
              </a:rPr>
              <a:t>（个体域）</a:t>
            </a:r>
          </a:p>
          <a:p>
            <a:pPr lvl="1">
              <a:spcBef>
                <a:spcPct val="0"/>
              </a:spcBef>
            </a:pPr>
            <a:r>
              <a:rPr lang="en-US" altLang="zh-CN" smtClean="0">
                <a:sym typeface="Symbol" pitchFamily="18" charset="2"/>
              </a:rPr>
              <a:t>(x)F(x)</a:t>
            </a:r>
            <a:r>
              <a:rPr lang="zh-CN" altLang="en-US" smtClean="0">
                <a:sym typeface="Symbol" pitchFamily="18" charset="2"/>
              </a:rPr>
              <a:t>读作：属于</a:t>
            </a:r>
            <a:r>
              <a:rPr lang="en-US" altLang="zh-CN" smtClean="0">
                <a:sym typeface="Symbol" pitchFamily="18" charset="2"/>
              </a:rPr>
              <a:t>M</a:t>
            </a:r>
            <a:r>
              <a:rPr lang="zh-CN" altLang="en-US" smtClean="0">
                <a:sym typeface="Symbol" pitchFamily="18" charset="2"/>
              </a:rPr>
              <a:t>的任意</a:t>
            </a:r>
            <a:r>
              <a:rPr lang="en-US" altLang="zh-CN" smtClean="0">
                <a:sym typeface="Symbol" pitchFamily="18" charset="2"/>
              </a:rPr>
              <a:t>x </a:t>
            </a:r>
            <a:r>
              <a:rPr lang="zh-CN" altLang="en-US" smtClean="0">
                <a:sym typeface="Symbol" pitchFamily="18" charset="2"/>
              </a:rPr>
              <a:t>，都有</a:t>
            </a:r>
            <a:r>
              <a:rPr lang="en-US" altLang="zh-CN" smtClean="0">
                <a:sym typeface="Symbol" pitchFamily="18" charset="2"/>
              </a:rPr>
              <a:t>F(x)</a:t>
            </a:r>
            <a:r>
              <a:rPr lang="zh-CN" altLang="en-US" smtClean="0">
                <a:sym typeface="Symbol" pitchFamily="18" charset="2"/>
              </a:rPr>
              <a:t>成立。</a:t>
            </a:r>
          </a:p>
          <a:p>
            <a:pPr lvl="1">
              <a:spcBef>
                <a:spcPct val="0"/>
              </a:spcBef>
            </a:pPr>
            <a:r>
              <a:rPr lang="en-US" altLang="zh-CN" smtClean="0"/>
              <a:t>(</a:t>
            </a:r>
            <a:r>
              <a:rPr lang="en-US" altLang="zh-CN" smtClean="0">
                <a:sym typeface="Symbol" pitchFamily="18" charset="2"/>
              </a:rPr>
              <a:t></a:t>
            </a:r>
            <a:r>
              <a:rPr lang="en-US" altLang="zh-CN" smtClean="0"/>
              <a:t>x)F(x)</a:t>
            </a:r>
            <a:r>
              <a:rPr lang="zh-CN" altLang="en-US" smtClean="0">
                <a:sym typeface="Symbol" pitchFamily="18" charset="2"/>
              </a:rPr>
              <a:t>读作：存在一个</a:t>
            </a:r>
            <a:r>
              <a:rPr lang="en-US" altLang="zh-CN" smtClean="0">
                <a:sym typeface="Symbol" pitchFamily="18" charset="2"/>
              </a:rPr>
              <a:t>x</a:t>
            </a:r>
            <a:r>
              <a:rPr lang="zh-CN" altLang="en-US" smtClean="0">
                <a:sym typeface="Symbol" pitchFamily="18" charset="2"/>
              </a:rPr>
              <a:t>，</a:t>
            </a:r>
            <a:r>
              <a:rPr lang="en-US" altLang="zh-CN" smtClean="0">
                <a:sym typeface="Symbol" pitchFamily="18" charset="2"/>
              </a:rPr>
              <a:t>x</a:t>
            </a:r>
            <a:r>
              <a:rPr lang="zh-CN" altLang="en-US" smtClean="0">
                <a:sym typeface="Symbol" pitchFamily="18" charset="2"/>
              </a:rPr>
              <a:t>属于</a:t>
            </a:r>
            <a:r>
              <a:rPr lang="en-US" altLang="zh-CN" smtClean="0">
                <a:sym typeface="Symbol" pitchFamily="18" charset="2"/>
              </a:rPr>
              <a:t>M</a:t>
            </a:r>
            <a:r>
              <a:rPr lang="zh-CN" altLang="en-US" smtClean="0">
                <a:sym typeface="Symbol" pitchFamily="18" charset="2"/>
              </a:rPr>
              <a:t>，使得</a:t>
            </a:r>
            <a:r>
              <a:rPr lang="en-US" altLang="zh-CN" smtClean="0">
                <a:sym typeface="Symbol" pitchFamily="18" charset="2"/>
              </a:rPr>
              <a:t>F(x)</a:t>
            </a:r>
            <a:r>
              <a:rPr lang="zh-CN" altLang="en-US" smtClean="0">
                <a:sym typeface="Symbol" pitchFamily="18" charset="2"/>
              </a:rPr>
              <a:t>成立。</a:t>
            </a:r>
            <a:endParaRPr lang="en-US" altLang="zh-CN" smtClean="0">
              <a:sym typeface="Symbol" pitchFamily="18" charset="2"/>
            </a:endParaRPr>
          </a:p>
          <a:p>
            <a:pPr lvl="1">
              <a:spcBef>
                <a:spcPct val="0"/>
              </a:spcBef>
            </a:pPr>
            <a:r>
              <a:rPr lang="en-US" altLang="zh-CN" smtClean="0">
                <a:latin typeface="黑体" pitchFamily="49" charset="-122"/>
              </a:rPr>
              <a:t>x</a:t>
            </a:r>
            <a:r>
              <a:rPr lang="zh-CN" altLang="en-US" smtClean="0">
                <a:latin typeface="黑体" pitchFamily="49" charset="-122"/>
              </a:rPr>
              <a:t>：客体词，称为量词的</a:t>
            </a:r>
            <a:r>
              <a:rPr lang="zh-CN" altLang="en-US" smtClean="0">
                <a:solidFill>
                  <a:srgbClr val="FF0000"/>
                </a:solidFill>
                <a:latin typeface="黑体" pitchFamily="49" charset="-122"/>
              </a:rPr>
              <a:t>作用变元</a:t>
            </a:r>
            <a:r>
              <a:rPr lang="zh-CN" altLang="en-US" smtClean="0">
                <a:latin typeface="黑体" pitchFamily="49" charset="-122"/>
              </a:rPr>
              <a:t>或</a:t>
            </a:r>
            <a:r>
              <a:rPr lang="zh-CN" altLang="en-US" smtClean="0">
                <a:solidFill>
                  <a:srgbClr val="FF0000"/>
                </a:solidFill>
                <a:latin typeface="黑体" pitchFamily="49" charset="-122"/>
              </a:rPr>
              <a:t>约束变元。</a:t>
            </a:r>
            <a:endParaRPr lang="en-US" altLang="zh-CN" smtClean="0">
              <a:solidFill>
                <a:srgbClr val="FF0000"/>
              </a:solidFill>
              <a:latin typeface="黑体" pitchFamily="49" charset="-122"/>
            </a:endParaRPr>
          </a:p>
          <a:p>
            <a:pPr>
              <a:spcBef>
                <a:spcPct val="0"/>
              </a:spcBef>
            </a:pPr>
            <a:r>
              <a:rPr lang="zh-CN" altLang="en-US" smtClean="0">
                <a:solidFill>
                  <a:srgbClr val="FF0000"/>
                </a:solidFill>
                <a:latin typeface="Times New Roman" pitchFamily="18" charset="0"/>
              </a:rPr>
              <a:t>量词的辖域</a:t>
            </a:r>
            <a:endParaRPr lang="en-US" altLang="zh-CN" smtClean="0">
              <a:solidFill>
                <a:srgbClr val="FF0000"/>
              </a:solidFill>
              <a:latin typeface="Times New Roman" pitchFamily="18" charset="0"/>
            </a:endParaRPr>
          </a:p>
          <a:p>
            <a:pPr lvl="1">
              <a:spcBef>
                <a:spcPct val="0"/>
              </a:spcBef>
            </a:pPr>
            <a:r>
              <a:rPr lang="zh-CN" altLang="en-US" smtClean="0"/>
              <a:t>量词作用其之后范围。</a:t>
            </a:r>
            <a:r>
              <a:rPr lang="zh-CN" altLang="en-US" smtClean="0">
                <a:solidFill>
                  <a:srgbClr val="FF0000"/>
                </a:solidFill>
              </a:rPr>
              <a:t>例如：</a:t>
            </a:r>
            <a:r>
              <a:rPr lang="zh-CN" altLang="en-US" smtClean="0"/>
              <a:t>上面</a:t>
            </a:r>
            <a:r>
              <a:rPr lang="en-US" altLang="zh-CN" smtClean="0">
                <a:sym typeface="Symbol" pitchFamily="18" charset="2"/>
              </a:rPr>
              <a:t>(x)</a:t>
            </a:r>
            <a:r>
              <a:rPr lang="zh-CN" altLang="en-US" smtClean="0">
                <a:sym typeface="Symbol" pitchFamily="18" charset="2"/>
              </a:rPr>
              <a:t>的辖域是</a:t>
            </a:r>
            <a:r>
              <a:rPr lang="en-US" altLang="zh-CN" smtClean="0">
                <a:sym typeface="Symbol" pitchFamily="18" charset="2"/>
              </a:rPr>
              <a:t>F(x)</a:t>
            </a:r>
            <a:r>
              <a:rPr lang="zh-CN" altLang="en-US" smtClean="0">
                <a:sym typeface="Symbol" pitchFamily="18" charset="2"/>
              </a:rPr>
              <a:t>。</a:t>
            </a:r>
            <a:endParaRPr lang="en-US" altLang="zh-CN" smtClean="0"/>
          </a:p>
          <a:p>
            <a:pPr algn="just">
              <a:lnSpc>
                <a:spcPct val="120000"/>
              </a:lnSpc>
              <a:spcBef>
                <a:spcPct val="0"/>
              </a:spcBef>
              <a:buClr>
                <a:srgbClr val="FF3300"/>
              </a:buClr>
              <a:buFont typeface="Wingdings" pitchFamily="2" charset="2"/>
              <a:buNone/>
            </a:pPr>
            <a:endParaRPr lang="zh-CN" altLang="en-US" sz="2000" smtClean="0">
              <a:latin typeface="黑体" pitchFamily="49" charset="-122"/>
            </a:endParaRPr>
          </a:p>
          <a:p>
            <a:pPr>
              <a:spcBef>
                <a:spcPct val="0"/>
              </a:spcBef>
            </a:pPr>
            <a:endParaRPr lang="zh-CN" altLang="en-US" sz="2000" smtClean="0">
              <a:sym typeface="Symbol" pitchFamily="18" charset="2"/>
            </a:endParaRPr>
          </a:p>
          <a:p>
            <a:pPr>
              <a:spcBef>
                <a:spcPct val="0"/>
              </a:spcBef>
            </a:pPr>
            <a:endParaRPr lang="zh-CN" altLang="en-US" sz="2000" smtClean="0"/>
          </a:p>
        </p:txBody>
      </p:sp>
      <p:sp>
        <p:nvSpPr>
          <p:cNvPr id="4" name="灯片编号占位符 3"/>
          <p:cNvSpPr>
            <a:spLocks noGrp="1"/>
          </p:cNvSpPr>
          <p:nvPr>
            <p:ph type="sldNum" sz="quarter" idx="12"/>
          </p:nvPr>
        </p:nvSpPr>
        <p:spPr/>
        <p:txBody>
          <a:bodyPr/>
          <a:lstStyle/>
          <a:p>
            <a:pPr>
              <a:defRPr/>
            </a:pPr>
            <a:fld id="{013D4CB6-5BD3-4D5F-99CB-E4FE1D74B914}" type="slidenum">
              <a:rPr lang="zh-CN" altLang="en-US"/>
              <a:pPr>
                <a:defRPr/>
              </a:pPr>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 calcmode="lin" valueType="num">
                                      <p:cBhvr additive="base">
                                        <p:cTn id="7" dur="500" fill="hold"/>
                                        <p:tgtEl>
                                          <p:spTgt spid="450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8">
                                            <p:txEl>
                                              <p:pRg st="1" end="1"/>
                                            </p:txEl>
                                          </p:spTgt>
                                        </p:tgtEl>
                                        <p:attrNameLst>
                                          <p:attrName>style.visibility</p:attrName>
                                        </p:attrNameLst>
                                      </p:cBhvr>
                                      <p:to>
                                        <p:strVal val="visible"/>
                                      </p:to>
                                    </p:set>
                                    <p:anim calcmode="lin" valueType="num">
                                      <p:cBhvr additive="base">
                                        <p:cTn id="13" dur="500" fill="hold"/>
                                        <p:tgtEl>
                                          <p:spTgt spid="450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5058">
                                            <p:txEl>
                                              <p:pRg st="2" end="2"/>
                                            </p:txEl>
                                          </p:spTgt>
                                        </p:tgtEl>
                                        <p:attrNameLst>
                                          <p:attrName>style.visibility</p:attrName>
                                        </p:attrNameLst>
                                      </p:cBhvr>
                                      <p:to>
                                        <p:strVal val="visible"/>
                                      </p:to>
                                    </p:set>
                                    <p:anim calcmode="lin" valueType="num">
                                      <p:cBhvr additive="base">
                                        <p:cTn id="17" dur="500" fill="hold"/>
                                        <p:tgtEl>
                                          <p:spTgt spid="4505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05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5058">
                                            <p:txEl>
                                              <p:pRg st="3" end="3"/>
                                            </p:txEl>
                                          </p:spTgt>
                                        </p:tgtEl>
                                        <p:attrNameLst>
                                          <p:attrName>style.visibility</p:attrName>
                                        </p:attrNameLst>
                                      </p:cBhvr>
                                      <p:to>
                                        <p:strVal val="visible"/>
                                      </p:to>
                                    </p:set>
                                    <p:anim calcmode="lin" valueType="num">
                                      <p:cBhvr additive="base">
                                        <p:cTn id="21" dur="500" fill="hold"/>
                                        <p:tgtEl>
                                          <p:spTgt spid="4505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05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5058">
                                            <p:txEl>
                                              <p:pRg st="4" end="4"/>
                                            </p:txEl>
                                          </p:spTgt>
                                        </p:tgtEl>
                                        <p:attrNameLst>
                                          <p:attrName>style.visibility</p:attrName>
                                        </p:attrNameLst>
                                      </p:cBhvr>
                                      <p:to>
                                        <p:strVal val="visible"/>
                                      </p:to>
                                    </p:set>
                                    <p:anim calcmode="lin" valueType="num">
                                      <p:cBhvr additive="base">
                                        <p:cTn id="25" dur="500" fill="hold"/>
                                        <p:tgtEl>
                                          <p:spTgt spid="4505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058">
                                            <p:txEl>
                                              <p:pRg st="5" end="5"/>
                                            </p:txEl>
                                          </p:spTgt>
                                        </p:tgtEl>
                                        <p:attrNameLst>
                                          <p:attrName>style.visibility</p:attrName>
                                        </p:attrNameLst>
                                      </p:cBhvr>
                                      <p:to>
                                        <p:strVal val="visible"/>
                                      </p:to>
                                    </p:set>
                                    <p:anim calcmode="lin" valueType="num">
                                      <p:cBhvr additive="base">
                                        <p:cTn id="31" dur="500" fill="hold"/>
                                        <p:tgtEl>
                                          <p:spTgt spid="4505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58">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5058">
                                            <p:txEl>
                                              <p:pRg st="6" end="6"/>
                                            </p:txEl>
                                          </p:spTgt>
                                        </p:tgtEl>
                                        <p:attrNameLst>
                                          <p:attrName>style.visibility</p:attrName>
                                        </p:attrNameLst>
                                      </p:cBhvr>
                                      <p:to>
                                        <p:strVal val="visible"/>
                                      </p:to>
                                    </p:set>
                                    <p:anim calcmode="lin" valueType="num">
                                      <p:cBhvr additive="base">
                                        <p:cTn id="35" dur="500" fill="hold"/>
                                        <p:tgtEl>
                                          <p:spTgt spid="45058">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5058">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5058">
                                            <p:txEl>
                                              <p:pRg st="7" end="7"/>
                                            </p:txEl>
                                          </p:spTgt>
                                        </p:tgtEl>
                                        <p:attrNameLst>
                                          <p:attrName>style.visibility</p:attrName>
                                        </p:attrNameLst>
                                      </p:cBhvr>
                                      <p:to>
                                        <p:strVal val="visible"/>
                                      </p:to>
                                    </p:set>
                                    <p:anim calcmode="lin" valueType="num">
                                      <p:cBhvr additive="base">
                                        <p:cTn id="39" dur="500" fill="hold"/>
                                        <p:tgtEl>
                                          <p:spTgt spid="45058">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5058">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5058">
                                            <p:txEl>
                                              <p:pRg st="8" end="8"/>
                                            </p:txEl>
                                          </p:spTgt>
                                        </p:tgtEl>
                                        <p:attrNameLst>
                                          <p:attrName>style.visibility</p:attrName>
                                        </p:attrNameLst>
                                      </p:cBhvr>
                                      <p:to>
                                        <p:strVal val="visible"/>
                                      </p:to>
                                    </p:set>
                                    <p:anim calcmode="lin" valueType="num">
                                      <p:cBhvr additive="base">
                                        <p:cTn id="43" dur="500" fill="hold"/>
                                        <p:tgtEl>
                                          <p:spTgt spid="4505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0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5058">
                                            <p:txEl>
                                              <p:pRg st="9" end="9"/>
                                            </p:txEl>
                                          </p:spTgt>
                                        </p:tgtEl>
                                        <p:attrNameLst>
                                          <p:attrName>style.visibility</p:attrName>
                                        </p:attrNameLst>
                                      </p:cBhvr>
                                      <p:to>
                                        <p:strVal val="visible"/>
                                      </p:to>
                                    </p:set>
                                    <p:anim calcmode="lin" valueType="num">
                                      <p:cBhvr additive="base">
                                        <p:cTn id="49" dur="500" fill="hold"/>
                                        <p:tgtEl>
                                          <p:spTgt spid="4505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5058">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5058">
                                            <p:txEl>
                                              <p:pRg st="10" end="10"/>
                                            </p:txEl>
                                          </p:spTgt>
                                        </p:tgtEl>
                                        <p:attrNameLst>
                                          <p:attrName>style.visibility</p:attrName>
                                        </p:attrNameLst>
                                      </p:cBhvr>
                                      <p:to>
                                        <p:strVal val="visible"/>
                                      </p:to>
                                    </p:set>
                                    <p:anim calcmode="lin" valueType="num">
                                      <p:cBhvr additive="base">
                                        <p:cTn id="53" dur="500" fill="hold"/>
                                        <p:tgtEl>
                                          <p:spTgt spid="45058">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50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628650" y="106363"/>
            <a:ext cx="7886700" cy="725487"/>
          </a:xfrm>
        </p:spPr>
        <p:txBody>
          <a:bodyPr/>
          <a:lstStyle/>
          <a:p>
            <a:r>
              <a:rPr lang="zh-CN" altLang="en-US" smtClean="0"/>
              <a:t>目录</a:t>
            </a:r>
          </a:p>
        </p:txBody>
      </p:sp>
      <p:sp>
        <p:nvSpPr>
          <p:cNvPr id="27650" name="内容占位符 2"/>
          <p:cNvSpPr>
            <a:spLocks noGrp="1"/>
          </p:cNvSpPr>
          <p:nvPr>
            <p:ph idx="1"/>
          </p:nvPr>
        </p:nvSpPr>
        <p:spPr>
          <a:xfrm>
            <a:off x="504825" y="1065213"/>
            <a:ext cx="8148638" cy="5103812"/>
          </a:xfrm>
        </p:spPr>
        <p:txBody>
          <a:bodyPr/>
          <a:lstStyle/>
          <a:p>
            <a:pPr>
              <a:spcBef>
                <a:spcPts val="600"/>
              </a:spcBef>
            </a:pPr>
            <a:r>
              <a:rPr lang="en-US" altLang="zh-CN" sz="2800" smtClean="0"/>
              <a:t>1.6</a:t>
            </a:r>
            <a:r>
              <a:rPr lang="zh-CN" altLang="en-US" sz="2800" smtClean="0"/>
              <a:t>、谓词和量词</a:t>
            </a:r>
            <a:endParaRPr lang="en-US" altLang="zh-CN" sz="2800" smtClean="0"/>
          </a:p>
          <a:p>
            <a:pPr lvl="1" eaLnBrk="1" hangingPunct="1">
              <a:spcBef>
                <a:spcPts val="600"/>
              </a:spcBef>
            </a:pPr>
            <a:r>
              <a:rPr lang="zh-CN" altLang="en-US" sz="2400" smtClean="0">
                <a:latin typeface="宋体" charset="-122"/>
              </a:rPr>
              <a:t>谓词的概念与表示</a:t>
            </a:r>
          </a:p>
          <a:p>
            <a:pPr lvl="1" eaLnBrk="1" hangingPunct="1">
              <a:spcBef>
                <a:spcPts val="600"/>
              </a:spcBef>
            </a:pPr>
            <a:r>
              <a:rPr lang="zh-CN" altLang="en-US" sz="2400" smtClean="0"/>
              <a:t>命题函数与量词</a:t>
            </a:r>
          </a:p>
          <a:p>
            <a:pPr lvl="1" eaLnBrk="1" hangingPunct="1">
              <a:spcBef>
                <a:spcPts val="600"/>
              </a:spcBef>
              <a:spcAft>
                <a:spcPts val="1200"/>
              </a:spcAft>
            </a:pPr>
            <a:r>
              <a:rPr lang="zh-CN" altLang="en-US" sz="2400" smtClean="0"/>
              <a:t>变元的约束</a:t>
            </a:r>
          </a:p>
          <a:p>
            <a:pPr eaLnBrk="1" hangingPunct="1">
              <a:spcBef>
                <a:spcPts val="600"/>
              </a:spcBef>
            </a:pPr>
            <a:r>
              <a:rPr lang="en-US" altLang="zh-CN" sz="2800" smtClean="0"/>
              <a:t>1.7</a:t>
            </a:r>
            <a:r>
              <a:rPr lang="zh-CN" altLang="en-US" sz="2800" smtClean="0"/>
              <a:t>、谓词演算的永真公式</a:t>
            </a:r>
            <a:endParaRPr lang="en-US" altLang="zh-CN" sz="2800" smtClean="0"/>
          </a:p>
          <a:p>
            <a:pPr lvl="1" eaLnBrk="1" hangingPunct="1">
              <a:spcBef>
                <a:spcPts val="600"/>
              </a:spcBef>
              <a:spcAft>
                <a:spcPts val="1200"/>
              </a:spcAft>
            </a:pPr>
            <a:r>
              <a:rPr lang="zh-CN" altLang="en-US" sz="2400" smtClean="0"/>
              <a:t>谓词演算的等价与蕴含式</a:t>
            </a:r>
          </a:p>
          <a:p>
            <a:pPr>
              <a:spcBef>
                <a:spcPts val="600"/>
              </a:spcBef>
            </a:pPr>
            <a:r>
              <a:rPr lang="en-US" altLang="zh-CN" sz="2800" smtClean="0"/>
              <a:t>1.8</a:t>
            </a:r>
            <a:r>
              <a:rPr lang="zh-CN" altLang="en-US" sz="2800" smtClean="0"/>
              <a:t>、谓词演算的推理规则</a:t>
            </a:r>
            <a:endParaRPr lang="en-US" altLang="zh-CN" sz="2800" smtClean="0"/>
          </a:p>
          <a:p>
            <a:pPr lvl="1" eaLnBrk="1" hangingPunct="1">
              <a:spcBef>
                <a:spcPts val="600"/>
              </a:spcBef>
            </a:pPr>
            <a:r>
              <a:rPr lang="zh-CN" altLang="en-US" sz="2400" smtClean="0"/>
              <a:t>谓词演算的推理理论</a:t>
            </a:r>
          </a:p>
        </p:txBody>
      </p:sp>
      <p:sp>
        <p:nvSpPr>
          <p:cNvPr id="4" name="灯片编号占位符 3"/>
          <p:cNvSpPr>
            <a:spLocks noGrp="1"/>
          </p:cNvSpPr>
          <p:nvPr>
            <p:ph type="sldNum" sz="quarter" idx="12"/>
          </p:nvPr>
        </p:nvSpPr>
        <p:spPr/>
        <p:txBody>
          <a:bodyPr/>
          <a:lstStyle/>
          <a:p>
            <a:pPr>
              <a:defRPr/>
            </a:pPr>
            <a:fld id="{0B0C05C6-0126-4FB2-8CD1-E7786E1BC496}" type="slidenum">
              <a:rPr lang="zh-CN" altLang="en-US"/>
              <a:pPr>
                <a:defRPr/>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628650" y="106363"/>
            <a:ext cx="7886700" cy="725487"/>
          </a:xfrm>
        </p:spPr>
        <p:txBody>
          <a:bodyPr/>
          <a:lstStyle/>
          <a:p>
            <a:r>
              <a:rPr lang="zh-CN" altLang="en-US" smtClean="0"/>
              <a:t>示例</a:t>
            </a:r>
          </a:p>
        </p:txBody>
      </p:sp>
      <p:sp>
        <p:nvSpPr>
          <p:cNvPr id="3" name="内容占位符 2"/>
          <p:cNvSpPr>
            <a:spLocks noGrp="1"/>
          </p:cNvSpPr>
          <p:nvPr>
            <p:ph idx="1"/>
          </p:nvPr>
        </p:nvSpPr>
        <p:spPr>
          <a:xfrm>
            <a:off x="504825" y="1119188"/>
            <a:ext cx="8148638" cy="5319712"/>
          </a:xfrm>
        </p:spPr>
        <p:txBody>
          <a:bodyPr/>
          <a:lstStyle/>
          <a:p>
            <a:pPr>
              <a:spcBef>
                <a:spcPct val="0"/>
              </a:spcBef>
            </a:pPr>
            <a:r>
              <a:rPr lang="en-US" altLang="zh-CN" smtClean="0"/>
              <a:t>P(x)</a:t>
            </a:r>
            <a:r>
              <a:rPr lang="zh-CN" altLang="en-US" smtClean="0"/>
              <a:t>：</a:t>
            </a:r>
            <a:r>
              <a:rPr lang="en-US" altLang="zh-CN" smtClean="0"/>
              <a:t>x</a:t>
            </a:r>
            <a:r>
              <a:rPr lang="zh-CN" altLang="en-US" smtClean="0"/>
              <a:t>会吃人</a:t>
            </a:r>
            <a:endParaRPr lang="en-US" altLang="zh-CN" smtClean="0"/>
          </a:p>
          <a:p>
            <a:pPr lvl="1">
              <a:spcBef>
                <a:spcPct val="0"/>
              </a:spcBef>
              <a:spcAft>
                <a:spcPts val="1200"/>
              </a:spcAft>
            </a:pPr>
            <a:r>
              <a:rPr lang="en-US" altLang="zh-CN" smtClean="0"/>
              <a:t>x</a:t>
            </a:r>
            <a:r>
              <a:rPr lang="zh-CN" altLang="en-US" smtClean="0"/>
              <a:t>∈</a:t>
            </a:r>
            <a:r>
              <a:rPr lang="en-US" altLang="zh-CN" smtClean="0"/>
              <a:t>{</a:t>
            </a:r>
            <a:r>
              <a:rPr lang="zh-CN" altLang="en-US" smtClean="0"/>
              <a:t>老虎</a:t>
            </a:r>
            <a:r>
              <a:rPr lang="en-US" altLang="zh-CN" smtClean="0"/>
              <a:t>}</a:t>
            </a:r>
            <a:r>
              <a:rPr lang="zh-CN" altLang="en-US" smtClean="0"/>
              <a:t>，所有的</a:t>
            </a:r>
            <a:r>
              <a:rPr lang="en-US" altLang="zh-CN" smtClean="0"/>
              <a:t>x</a:t>
            </a:r>
            <a:r>
              <a:rPr lang="zh-CN" altLang="en-US" smtClean="0"/>
              <a:t>，</a:t>
            </a:r>
            <a:r>
              <a:rPr lang="en-US" altLang="zh-CN" smtClean="0"/>
              <a:t>P(x)</a:t>
            </a:r>
            <a:r>
              <a:rPr lang="zh-CN" altLang="en-US" smtClean="0"/>
              <a:t>，</a:t>
            </a:r>
            <a:r>
              <a:rPr lang="en-US" altLang="zh-CN" smtClean="0"/>
              <a:t>(</a:t>
            </a:r>
            <a:r>
              <a:rPr lang="en-US" altLang="zh-CN" smtClean="0">
                <a:sym typeface="Symbol" pitchFamily="18" charset="2"/>
              </a:rPr>
              <a:t>x</a:t>
            </a:r>
            <a:r>
              <a:rPr lang="en-US" altLang="zh-CN" smtClean="0"/>
              <a:t>)P(x) </a:t>
            </a:r>
          </a:p>
          <a:p>
            <a:pPr>
              <a:spcBef>
                <a:spcPct val="0"/>
              </a:spcBef>
            </a:pPr>
            <a:r>
              <a:rPr lang="en-US" altLang="zh-CN" smtClean="0"/>
              <a:t>Q(x)</a:t>
            </a:r>
            <a:r>
              <a:rPr lang="zh-CN" altLang="en-US" smtClean="0"/>
              <a:t>：</a:t>
            </a:r>
            <a:r>
              <a:rPr lang="en-US" altLang="zh-CN" smtClean="0"/>
              <a:t>x</a:t>
            </a:r>
            <a:r>
              <a:rPr lang="zh-CN" altLang="en-US" smtClean="0"/>
              <a:t>会说英语</a:t>
            </a:r>
            <a:endParaRPr lang="en-US" altLang="zh-CN" smtClean="0"/>
          </a:p>
          <a:p>
            <a:pPr lvl="1">
              <a:spcBef>
                <a:spcPct val="0"/>
              </a:spcBef>
              <a:spcAft>
                <a:spcPts val="1200"/>
              </a:spcAft>
            </a:pPr>
            <a:r>
              <a:rPr lang="en-US" altLang="zh-CN" smtClean="0"/>
              <a:t>x</a:t>
            </a:r>
            <a:r>
              <a:rPr lang="zh-CN" altLang="en-US" smtClean="0"/>
              <a:t>∈</a:t>
            </a:r>
            <a:r>
              <a:rPr lang="en-US" altLang="zh-CN" smtClean="0"/>
              <a:t>{</a:t>
            </a:r>
            <a:r>
              <a:rPr lang="zh-CN" altLang="en-US" smtClean="0"/>
              <a:t>大学生</a:t>
            </a:r>
            <a:r>
              <a:rPr lang="en-US" altLang="zh-CN" smtClean="0"/>
              <a:t>}</a:t>
            </a:r>
            <a:r>
              <a:rPr lang="zh-CN" altLang="en-US" smtClean="0"/>
              <a:t>，每一个</a:t>
            </a:r>
            <a:r>
              <a:rPr lang="en-US" altLang="zh-CN" smtClean="0"/>
              <a:t>x</a:t>
            </a:r>
            <a:r>
              <a:rPr lang="zh-CN" altLang="en-US" smtClean="0"/>
              <a:t>，</a:t>
            </a:r>
            <a:r>
              <a:rPr lang="en-US" altLang="zh-CN" smtClean="0"/>
              <a:t>Q(x)</a:t>
            </a:r>
            <a:r>
              <a:rPr lang="zh-CN" altLang="en-US" smtClean="0"/>
              <a:t>，</a:t>
            </a:r>
            <a:r>
              <a:rPr lang="en-US" altLang="zh-CN" smtClean="0"/>
              <a:t>(</a:t>
            </a:r>
            <a:r>
              <a:rPr lang="en-US" altLang="zh-CN" smtClean="0">
                <a:sym typeface="Symbol" pitchFamily="18" charset="2"/>
              </a:rPr>
              <a:t>x</a:t>
            </a:r>
            <a:r>
              <a:rPr lang="en-US" altLang="zh-CN" smtClean="0"/>
              <a:t>)Q(x) </a:t>
            </a:r>
          </a:p>
          <a:p>
            <a:pPr>
              <a:spcBef>
                <a:spcPct val="0"/>
              </a:spcBef>
            </a:pPr>
            <a:r>
              <a:rPr lang="en-US" altLang="zh-CN" smtClean="0"/>
              <a:t>R(x)</a:t>
            </a:r>
            <a:r>
              <a:rPr lang="zh-CN" altLang="en-US" smtClean="0"/>
              <a:t>：</a:t>
            </a:r>
            <a:r>
              <a:rPr lang="en-US" altLang="zh-CN" smtClean="0"/>
              <a:t>x</a:t>
            </a:r>
            <a:r>
              <a:rPr lang="zh-CN" altLang="en-US" smtClean="0"/>
              <a:t>长着黑头发</a:t>
            </a:r>
            <a:endParaRPr lang="en-US" altLang="zh-CN" smtClean="0"/>
          </a:p>
          <a:p>
            <a:pPr lvl="1">
              <a:spcBef>
                <a:spcPct val="0"/>
              </a:spcBef>
              <a:spcAft>
                <a:spcPts val="1200"/>
              </a:spcAft>
            </a:pPr>
            <a:r>
              <a:rPr lang="en-US" altLang="zh-CN" smtClean="0"/>
              <a:t>x</a:t>
            </a:r>
            <a:r>
              <a:rPr lang="zh-CN" altLang="en-US" smtClean="0"/>
              <a:t>∈</a:t>
            </a:r>
            <a:r>
              <a:rPr lang="en-US" altLang="zh-CN" smtClean="0"/>
              <a:t>{</a:t>
            </a:r>
            <a:r>
              <a:rPr lang="zh-CN" altLang="en-US" smtClean="0"/>
              <a:t>人</a:t>
            </a:r>
            <a:r>
              <a:rPr lang="en-US" altLang="zh-CN" smtClean="0"/>
              <a:t>}</a:t>
            </a:r>
            <a:r>
              <a:rPr lang="zh-CN" altLang="en-US" smtClean="0"/>
              <a:t>，所有的</a:t>
            </a:r>
            <a:r>
              <a:rPr lang="en-US" altLang="zh-CN" smtClean="0"/>
              <a:t>x</a:t>
            </a:r>
            <a:r>
              <a:rPr lang="zh-CN" altLang="en-US" smtClean="0"/>
              <a:t>，</a:t>
            </a:r>
            <a:r>
              <a:rPr lang="en-US" altLang="zh-CN" smtClean="0"/>
              <a:t>R(x)</a:t>
            </a:r>
            <a:r>
              <a:rPr lang="zh-CN" altLang="en-US" smtClean="0"/>
              <a:t>，</a:t>
            </a:r>
            <a:r>
              <a:rPr lang="en-US" altLang="zh-CN" smtClean="0"/>
              <a:t> (</a:t>
            </a:r>
            <a:r>
              <a:rPr lang="en-US" altLang="zh-CN" smtClean="0">
                <a:sym typeface="Symbol" pitchFamily="18" charset="2"/>
              </a:rPr>
              <a:t>x</a:t>
            </a:r>
            <a:r>
              <a:rPr lang="en-US" altLang="zh-CN" smtClean="0"/>
              <a:t>)R(x) </a:t>
            </a:r>
          </a:p>
          <a:p>
            <a:pPr>
              <a:spcBef>
                <a:spcPct val="0"/>
              </a:spcBef>
            </a:pPr>
            <a:r>
              <a:rPr lang="en-US" altLang="zh-CN" smtClean="0"/>
              <a:t>S(x)</a:t>
            </a:r>
            <a:r>
              <a:rPr lang="zh-CN" altLang="en-US" smtClean="0"/>
              <a:t>：</a:t>
            </a:r>
            <a:r>
              <a:rPr lang="en-US" altLang="zh-CN" smtClean="0"/>
              <a:t>x</a:t>
            </a:r>
            <a:r>
              <a:rPr lang="zh-CN" altLang="en-US" smtClean="0"/>
              <a:t>登上过月球</a:t>
            </a:r>
            <a:endParaRPr lang="en-US" altLang="zh-CN" smtClean="0"/>
          </a:p>
          <a:p>
            <a:pPr lvl="1">
              <a:spcBef>
                <a:spcPct val="0"/>
              </a:spcBef>
              <a:spcAft>
                <a:spcPts val="1200"/>
              </a:spcAft>
            </a:pPr>
            <a:r>
              <a:rPr lang="en-US" altLang="zh-CN" smtClean="0"/>
              <a:t>x</a:t>
            </a:r>
            <a:r>
              <a:rPr lang="zh-CN" altLang="en-US" smtClean="0"/>
              <a:t>∈</a:t>
            </a:r>
            <a:r>
              <a:rPr lang="en-US" altLang="zh-CN" smtClean="0"/>
              <a:t>{</a:t>
            </a:r>
            <a:r>
              <a:rPr lang="zh-CN" altLang="en-US" smtClean="0"/>
              <a:t>人</a:t>
            </a:r>
            <a:r>
              <a:rPr lang="en-US" altLang="zh-CN" smtClean="0"/>
              <a:t>}</a:t>
            </a:r>
            <a:r>
              <a:rPr lang="zh-CN" altLang="en-US" smtClean="0"/>
              <a:t>，有一些</a:t>
            </a:r>
            <a:r>
              <a:rPr lang="en-US" altLang="zh-CN" smtClean="0"/>
              <a:t>x</a:t>
            </a:r>
            <a:r>
              <a:rPr lang="zh-CN" altLang="en-US" smtClean="0"/>
              <a:t>，</a:t>
            </a:r>
            <a:r>
              <a:rPr lang="en-US" altLang="zh-CN" smtClean="0"/>
              <a:t>S(x)</a:t>
            </a:r>
            <a:r>
              <a:rPr lang="zh-CN" altLang="en-US" smtClean="0"/>
              <a:t>，</a:t>
            </a:r>
            <a:r>
              <a:rPr lang="en-US" altLang="zh-CN" smtClean="0"/>
              <a:t>(</a:t>
            </a:r>
            <a:r>
              <a:rPr lang="en-US" altLang="zh-CN" smtClean="0">
                <a:sym typeface="Symbol" pitchFamily="18" charset="2"/>
              </a:rPr>
              <a:t></a:t>
            </a:r>
            <a:r>
              <a:rPr lang="en-US" altLang="zh-CN" smtClean="0"/>
              <a:t>x) S(x) </a:t>
            </a:r>
          </a:p>
          <a:p>
            <a:pPr>
              <a:spcBef>
                <a:spcPct val="0"/>
              </a:spcBef>
            </a:pPr>
            <a:r>
              <a:rPr lang="zh-CN" altLang="en-US" smtClean="0">
                <a:solidFill>
                  <a:srgbClr val="C00000"/>
                </a:solidFill>
              </a:rPr>
              <a:t>将命题函数转变成命题有两种方法：</a:t>
            </a:r>
            <a:endParaRPr lang="en-US" altLang="zh-CN" smtClean="0">
              <a:solidFill>
                <a:srgbClr val="C00000"/>
              </a:solidFill>
            </a:endParaRPr>
          </a:p>
          <a:p>
            <a:pPr lvl="1" eaLnBrk="1" hangingPunct="1">
              <a:spcBef>
                <a:spcPct val="0"/>
              </a:spcBef>
              <a:buSzTx/>
              <a:buFontTx/>
              <a:buAutoNum type="circleNumDbPlain"/>
            </a:pPr>
            <a:r>
              <a:rPr lang="zh-CN" altLang="en-US" smtClean="0"/>
              <a:t>将客体变元取定具体的值，如</a:t>
            </a:r>
            <a:r>
              <a:rPr lang="en-US" altLang="zh-CN" smtClean="0"/>
              <a:t>P(a)</a:t>
            </a:r>
            <a:r>
              <a:rPr lang="zh-CN" altLang="en-US" smtClean="0"/>
              <a:t>，</a:t>
            </a:r>
            <a:r>
              <a:rPr lang="en-US" altLang="zh-CN" smtClean="0"/>
              <a:t>P(b)</a:t>
            </a:r>
            <a:r>
              <a:rPr lang="zh-CN" altLang="en-US" smtClean="0"/>
              <a:t>。</a:t>
            </a:r>
          </a:p>
          <a:p>
            <a:pPr lvl="1" eaLnBrk="1" hangingPunct="1">
              <a:spcBef>
                <a:spcPct val="0"/>
              </a:spcBef>
              <a:buSzTx/>
              <a:buFontTx/>
              <a:buAutoNum type="circleNumDbPlain"/>
            </a:pPr>
            <a:r>
              <a:rPr lang="zh-CN" altLang="en-US" smtClean="0"/>
              <a:t>将谓词量化。如</a:t>
            </a:r>
            <a:r>
              <a:rPr lang="en-US" altLang="zh-CN" smtClean="0"/>
              <a:t>(</a:t>
            </a:r>
            <a:r>
              <a:rPr lang="en-US" altLang="zh-CN" smtClean="0">
                <a:sym typeface="Symbol" pitchFamily="18" charset="2"/>
              </a:rPr>
              <a:t>x)</a:t>
            </a:r>
            <a:r>
              <a:rPr lang="en-US" altLang="zh-CN" smtClean="0"/>
              <a:t>P(x)</a:t>
            </a:r>
            <a:r>
              <a:rPr lang="zh-CN" altLang="en-US" smtClean="0"/>
              <a:t>，</a:t>
            </a:r>
            <a:r>
              <a:rPr lang="en-US" altLang="zh-CN" smtClean="0"/>
              <a:t>(</a:t>
            </a:r>
            <a:r>
              <a:rPr lang="en-US" altLang="zh-CN" smtClean="0">
                <a:sym typeface="Symbol" pitchFamily="18" charset="2"/>
              </a:rPr>
              <a:t>x)P(x)</a:t>
            </a:r>
            <a:r>
              <a:rPr lang="zh-CN" altLang="en-US" smtClean="0">
                <a:sym typeface="Symbol" pitchFamily="18" charset="2"/>
              </a:rPr>
              <a:t>。</a:t>
            </a:r>
            <a:endParaRPr lang="en-US" altLang="zh-CN" smtClean="0"/>
          </a:p>
        </p:txBody>
      </p:sp>
      <p:sp>
        <p:nvSpPr>
          <p:cNvPr id="4" name="灯片编号占位符 3"/>
          <p:cNvSpPr>
            <a:spLocks noGrp="1"/>
          </p:cNvSpPr>
          <p:nvPr>
            <p:ph type="sldNum" sz="quarter" idx="12"/>
          </p:nvPr>
        </p:nvSpPr>
        <p:spPr/>
        <p:txBody>
          <a:bodyPr/>
          <a:lstStyle/>
          <a:p>
            <a:pPr>
              <a:defRPr/>
            </a:pPr>
            <a:fld id="{F8E28A56-2442-420F-857F-198073A920A8}" type="slidenum">
              <a:rPr lang="zh-CN" altLang="en-US"/>
              <a:pPr>
                <a:defRPr/>
              </a:pPr>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628650" y="106363"/>
            <a:ext cx="7886700" cy="725487"/>
          </a:xfrm>
        </p:spPr>
        <p:txBody>
          <a:bodyPr/>
          <a:lstStyle/>
          <a:p>
            <a:r>
              <a:rPr lang="zh-CN" altLang="en-US" smtClean="0"/>
              <a:t>个体域表示的缺点</a:t>
            </a:r>
          </a:p>
        </p:txBody>
      </p:sp>
      <p:sp>
        <p:nvSpPr>
          <p:cNvPr id="3" name="内容占位符 2"/>
          <p:cNvSpPr>
            <a:spLocks noGrp="1"/>
          </p:cNvSpPr>
          <p:nvPr>
            <p:ph idx="1"/>
          </p:nvPr>
        </p:nvSpPr>
        <p:spPr>
          <a:xfrm>
            <a:off x="504825" y="1160463"/>
            <a:ext cx="8012113" cy="5002212"/>
          </a:xfrm>
        </p:spPr>
        <p:txBody>
          <a:bodyPr/>
          <a:lstStyle/>
          <a:p>
            <a:pPr>
              <a:spcBef>
                <a:spcPts val="200"/>
              </a:spcBef>
              <a:spcAft>
                <a:spcPts val="1800"/>
              </a:spcAft>
            </a:pPr>
            <a:r>
              <a:rPr lang="zh-CN" altLang="en-US" smtClean="0">
                <a:latin typeface="黑体" pitchFamily="49" charset="-122"/>
              </a:rPr>
              <a:t>个体域表示法，需要</a:t>
            </a:r>
            <a:r>
              <a:rPr lang="zh-CN" altLang="en-US" smtClean="0">
                <a:solidFill>
                  <a:srgbClr val="C00000"/>
                </a:solidFill>
                <a:latin typeface="黑体" pitchFamily="49" charset="-122"/>
              </a:rPr>
              <a:t>额外特别标注出每个谓词的个体域</a:t>
            </a:r>
            <a:endParaRPr lang="en-US" altLang="zh-CN" smtClean="0">
              <a:solidFill>
                <a:srgbClr val="C00000"/>
              </a:solidFill>
              <a:latin typeface="黑体" pitchFamily="49" charset="-122"/>
            </a:endParaRPr>
          </a:p>
          <a:p>
            <a:pPr>
              <a:spcBef>
                <a:spcPts val="200"/>
              </a:spcBef>
            </a:pPr>
            <a:r>
              <a:rPr lang="zh-CN" altLang="en-US" smtClean="0">
                <a:solidFill>
                  <a:srgbClr val="C00000"/>
                </a:solidFill>
                <a:latin typeface="黑体" pitchFamily="49" charset="-122"/>
              </a:rPr>
              <a:t>克服缺点的方法：</a:t>
            </a:r>
            <a:endParaRPr lang="en-US" altLang="zh-CN" smtClean="0">
              <a:solidFill>
                <a:srgbClr val="C00000"/>
              </a:solidFill>
              <a:latin typeface="黑体" pitchFamily="49" charset="-122"/>
            </a:endParaRPr>
          </a:p>
          <a:p>
            <a:pPr lvl="1">
              <a:spcBef>
                <a:spcPts val="200"/>
              </a:spcBef>
            </a:pPr>
            <a:r>
              <a:rPr lang="zh-CN" altLang="en-US" smtClean="0"/>
              <a:t>用谓词指出客体变元的取值范围；</a:t>
            </a:r>
            <a:endParaRPr lang="en-US" altLang="zh-CN" smtClean="0"/>
          </a:p>
          <a:p>
            <a:pPr marL="827088" lvl="2">
              <a:spcBef>
                <a:spcPts val="200"/>
              </a:spcBef>
              <a:spcAft>
                <a:spcPts val="1200"/>
              </a:spcAft>
            </a:pPr>
            <a:r>
              <a:rPr lang="zh-CN" altLang="en-US" smtClean="0"/>
              <a:t>描述客体变元特性</a:t>
            </a:r>
            <a:r>
              <a:rPr lang="en-US" altLang="zh-CN" smtClean="0"/>
              <a:t>-</a:t>
            </a:r>
            <a:r>
              <a:rPr lang="zh-CN" altLang="en-US" smtClean="0">
                <a:solidFill>
                  <a:srgbClr val="C00000"/>
                </a:solidFill>
              </a:rPr>
              <a:t>特性谓词</a:t>
            </a:r>
            <a:r>
              <a:rPr lang="zh-CN" altLang="en-US" smtClean="0"/>
              <a:t>。</a:t>
            </a:r>
          </a:p>
          <a:p>
            <a:pPr>
              <a:spcBef>
                <a:spcPts val="200"/>
              </a:spcBef>
            </a:pPr>
            <a:r>
              <a:rPr lang="zh-CN" altLang="en-US" smtClean="0"/>
              <a:t>所有的老虎都要吃人。</a:t>
            </a:r>
          </a:p>
          <a:p>
            <a:pPr lvl="1">
              <a:spcBef>
                <a:spcPts val="200"/>
              </a:spcBef>
            </a:pPr>
            <a:r>
              <a:rPr lang="en-US" altLang="zh-CN" smtClean="0"/>
              <a:t>(</a:t>
            </a:r>
            <a:r>
              <a:rPr lang="en-US" altLang="zh-CN" smtClean="0">
                <a:sym typeface="Symbol" pitchFamily="18" charset="2"/>
              </a:rPr>
              <a:t>x</a:t>
            </a:r>
            <a:r>
              <a:rPr lang="en-US" altLang="zh-CN" smtClean="0"/>
              <a:t>)P(x)</a:t>
            </a:r>
            <a:r>
              <a:rPr lang="zh-CN" altLang="en-US" smtClean="0"/>
              <a:t>，</a:t>
            </a:r>
            <a:r>
              <a:rPr lang="en-US" altLang="zh-CN" smtClean="0"/>
              <a:t>x</a:t>
            </a:r>
            <a:r>
              <a:rPr lang="zh-CN" altLang="en-US" smtClean="0"/>
              <a:t>∈</a:t>
            </a:r>
            <a:r>
              <a:rPr lang="en-US" altLang="zh-CN" smtClean="0"/>
              <a:t>{</a:t>
            </a:r>
            <a:r>
              <a:rPr lang="zh-CN" altLang="en-US" smtClean="0"/>
              <a:t>老虎</a:t>
            </a:r>
            <a:r>
              <a:rPr lang="en-US" altLang="zh-CN" smtClean="0"/>
              <a:t>}</a:t>
            </a:r>
          </a:p>
          <a:p>
            <a:pPr lvl="1">
              <a:spcBef>
                <a:spcPts val="200"/>
              </a:spcBef>
            </a:pPr>
            <a:r>
              <a:rPr lang="zh-CN" altLang="en-US" smtClean="0"/>
              <a:t>引入特性谓词，则无须</a:t>
            </a:r>
            <a:r>
              <a:rPr lang="en-US" altLang="zh-CN" smtClean="0"/>
              <a:t>x</a:t>
            </a:r>
            <a:r>
              <a:rPr lang="zh-CN" altLang="en-US" smtClean="0"/>
              <a:t>在</a:t>
            </a:r>
            <a:r>
              <a:rPr lang="en-US" altLang="zh-CN" smtClean="0"/>
              <a:t>{</a:t>
            </a:r>
            <a:r>
              <a:rPr lang="zh-CN" altLang="en-US" smtClean="0"/>
              <a:t>老虎</a:t>
            </a:r>
            <a:r>
              <a:rPr lang="en-US" altLang="zh-CN" smtClean="0"/>
              <a:t>}</a:t>
            </a:r>
            <a:r>
              <a:rPr lang="zh-CN" altLang="en-US" smtClean="0"/>
              <a:t>域中取值，</a:t>
            </a:r>
            <a:r>
              <a:rPr lang="en-US" altLang="zh-CN" smtClean="0"/>
              <a:t>x</a:t>
            </a:r>
            <a:r>
              <a:rPr lang="zh-CN" altLang="en-US" smtClean="0"/>
              <a:t>∈全总域</a:t>
            </a:r>
          </a:p>
          <a:p>
            <a:pPr marL="827088" lvl="2">
              <a:spcBef>
                <a:spcPts val="200"/>
              </a:spcBef>
              <a:spcAft>
                <a:spcPts val="1200"/>
              </a:spcAft>
            </a:pPr>
            <a:r>
              <a:rPr lang="en-US" altLang="zh-CN" smtClean="0">
                <a:solidFill>
                  <a:srgbClr val="C00000"/>
                </a:solidFill>
              </a:rPr>
              <a:t>T(x)</a:t>
            </a:r>
            <a:r>
              <a:rPr lang="zh-CN" altLang="en-US" smtClean="0">
                <a:solidFill>
                  <a:srgbClr val="C00000"/>
                </a:solidFill>
              </a:rPr>
              <a:t>：</a:t>
            </a:r>
            <a:r>
              <a:rPr lang="en-US" altLang="zh-CN" smtClean="0">
                <a:solidFill>
                  <a:srgbClr val="C00000"/>
                </a:solidFill>
              </a:rPr>
              <a:t>x</a:t>
            </a:r>
            <a:r>
              <a:rPr lang="zh-CN" altLang="en-US" smtClean="0">
                <a:solidFill>
                  <a:srgbClr val="C00000"/>
                </a:solidFill>
              </a:rPr>
              <a:t>是老虎</a:t>
            </a:r>
            <a:r>
              <a:rPr lang="en-US" altLang="zh-CN" smtClean="0"/>
              <a:t>+(</a:t>
            </a:r>
            <a:r>
              <a:rPr lang="en-US" altLang="zh-CN" smtClean="0">
                <a:sym typeface="Symbol" pitchFamily="18" charset="2"/>
              </a:rPr>
              <a:t>x</a:t>
            </a:r>
            <a:r>
              <a:rPr lang="en-US" altLang="zh-CN" smtClean="0"/>
              <a:t>)P(x)</a:t>
            </a:r>
          </a:p>
          <a:p>
            <a:pPr>
              <a:spcBef>
                <a:spcPts val="200"/>
              </a:spcBef>
            </a:pPr>
            <a:r>
              <a:rPr lang="zh-CN" altLang="en-US" smtClean="0">
                <a:solidFill>
                  <a:srgbClr val="CC0099"/>
                </a:solidFill>
              </a:rPr>
              <a:t>问题：</a:t>
            </a:r>
            <a:r>
              <a:rPr lang="en-US" altLang="zh-CN" smtClean="0">
                <a:solidFill>
                  <a:srgbClr val="CC0099"/>
                </a:solidFill>
              </a:rPr>
              <a:t>T(x)</a:t>
            </a:r>
            <a:r>
              <a:rPr lang="zh-CN" altLang="en-US" smtClean="0">
                <a:solidFill>
                  <a:srgbClr val="CC0099"/>
                </a:solidFill>
              </a:rPr>
              <a:t>如何与</a:t>
            </a:r>
            <a:r>
              <a:rPr lang="en-US" altLang="zh-CN" smtClean="0">
                <a:solidFill>
                  <a:srgbClr val="CC0099"/>
                </a:solidFill>
              </a:rPr>
              <a:t>(</a:t>
            </a:r>
            <a:r>
              <a:rPr lang="en-US" altLang="zh-CN" smtClean="0">
                <a:solidFill>
                  <a:srgbClr val="CC0099"/>
                </a:solidFill>
                <a:sym typeface="Symbol" pitchFamily="18" charset="2"/>
              </a:rPr>
              <a:t>x</a:t>
            </a:r>
            <a:r>
              <a:rPr lang="en-US" altLang="zh-CN" smtClean="0">
                <a:solidFill>
                  <a:srgbClr val="CC0099"/>
                </a:solidFill>
              </a:rPr>
              <a:t>)P(x)</a:t>
            </a:r>
            <a:r>
              <a:rPr lang="zh-CN" altLang="en-US" smtClean="0">
                <a:solidFill>
                  <a:srgbClr val="CC0099"/>
                </a:solidFill>
              </a:rPr>
              <a:t>结合才符合逻辑呢？</a:t>
            </a:r>
          </a:p>
        </p:txBody>
      </p:sp>
      <p:sp>
        <p:nvSpPr>
          <p:cNvPr id="4" name="灯片编号占位符 3"/>
          <p:cNvSpPr>
            <a:spLocks noGrp="1"/>
          </p:cNvSpPr>
          <p:nvPr>
            <p:ph type="sldNum" sz="quarter" idx="12"/>
          </p:nvPr>
        </p:nvSpPr>
        <p:spPr/>
        <p:txBody>
          <a:bodyPr/>
          <a:lstStyle/>
          <a:p>
            <a:pPr>
              <a:defRPr/>
            </a:pPr>
            <a:fld id="{0E7FB5B5-CAE7-42B4-9C81-A0697EF2A2EA}" type="slidenum">
              <a:rPr lang="zh-CN" altLang="en-US"/>
              <a:pPr>
                <a:defRPr/>
              </a:pPr>
              <a:t>21</a:t>
            </a:fld>
            <a:endParaRPr lang="zh-CN" altLang="en-US"/>
          </a:p>
        </p:txBody>
      </p:sp>
      <p:grpSp>
        <p:nvGrpSpPr>
          <p:cNvPr id="5" name="Group 15"/>
          <p:cNvGrpSpPr>
            <a:grpSpLocks/>
          </p:cNvGrpSpPr>
          <p:nvPr/>
        </p:nvGrpSpPr>
        <p:grpSpPr bwMode="auto">
          <a:xfrm>
            <a:off x="5395913" y="1849438"/>
            <a:ext cx="3024187" cy="1944687"/>
            <a:chOff x="3878" y="981"/>
            <a:chExt cx="1678" cy="1326"/>
          </a:xfrm>
        </p:grpSpPr>
        <p:sp>
          <p:nvSpPr>
            <p:cNvPr id="47109" name="Oval 16"/>
            <p:cNvSpPr>
              <a:spLocks noChangeArrowheads="1"/>
            </p:cNvSpPr>
            <p:nvPr/>
          </p:nvSpPr>
          <p:spPr bwMode="gray">
            <a:xfrm>
              <a:off x="3878" y="981"/>
              <a:ext cx="1678" cy="1326"/>
            </a:xfrm>
            <a:prstGeom prst="ellipse">
              <a:avLst/>
            </a:prstGeom>
            <a:solidFill>
              <a:srgbClr val="99FFCC"/>
            </a:solidFill>
            <a:ln w="9525">
              <a:noFill/>
              <a:round/>
              <a:headEnd/>
              <a:tailEnd/>
            </a:ln>
          </p:spPr>
          <p:txBody>
            <a:bodyPr wrap="none" anchor="ctr"/>
            <a:lstStyle/>
            <a:p>
              <a:endParaRPr lang="zh-CN" altLang="en-US" sz="2000" b="1">
                <a:latin typeface="楷体" pitchFamily="49" charset="-122"/>
                <a:ea typeface="楷体" pitchFamily="49" charset="-122"/>
              </a:endParaRPr>
            </a:p>
          </p:txBody>
        </p:sp>
        <p:sp>
          <p:nvSpPr>
            <p:cNvPr id="7" name="Freeform 17"/>
            <p:cNvSpPr>
              <a:spLocks/>
            </p:cNvSpPr>
            <p:nvPr/>
          </p:nvSpPr>
          <p:spPr bwMode="gray">
            <a:xfrm>
              <a:off x="4070" y="1003"/>
              <a:ext cx="1294" cy="501"/>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a:defRPr/>
              </a:pPr>
              <a:endParaRPr lang="zh-CN" altLang="en-US" sz="2000" b="1">
                <a:latin typeface="楷体" pitchFamily="49" charset="-122"/>
                <a:ea typeface="楷体" pitchFamily="49" charset="-122"/>
              </a:endParaRPr>
            </a:p>
          </p:txBody>
        </p:sp>
        <p:sp>
          <p:nvSpPr>
            <p:cNvPr id="47111" name="Text Box 18"/>
            <p:cNvSpPr txBox="1">
              <a:spLocks noChangeArrowheads="1"/>
            </p:cNvSpPr>
            <p:nvPr/>
          </p:nvSpPr>
          <p:spPr bwMode="gray">
            <a:xfrm>
              <a:off x="4330" y="1571"/>
              <a:ext cx="818" cy="273"/>
            </a:xfrm>
            <a:prstGeom prst="rect">
              <a:avLst/>
            </a:prstGeom>
            <a:noFill/>
            <a:ln w="9525">
              <a:noFill/>
              <a:miter lim="800000"/>
              <a:headEnd/>
              <a:tailEnd/>
            </a:ln>
          </p:spPr>
          <p:txBody>
            <a:bodyPr wrap="none">
              <a:spAutoFit/>
            </a:bodyPr>
            <a:lstStyle/>
            <a:p>
              <a:pPr algn="ctr" eaLnBrk="0" hangingPunct="0"/>
              <a:r>
                <a:rPr lang="zh-CN" altLang="en-US" sz="2000" b="1">
                  <a:solidFill>
                    <a:schemeClr val="accent2"/>
                  </a:solidFill>
                  <a:latin typeface="楷体" pitchFamily="49" charset="-122"/>
                  <a:ea typeface="楷体" pitchFamily="49" charset="-122"/>
                </a:rPr>
                <a:t>全总个体域</a:t>
              </a:r>
              <a:endParaRPr lang="en-US" altLang="zh-CN" sz="2000" b="1">
                <a:solidFill>
                  <a:schemeClr val="accent2"/>
                </a:solidFill>
                <a:latin typeface="楷体" pitchFamily="49" charset="-122"/>
                <a:ea typeface="楷体" pitchFamily="49" charset="-122"/>
              </a:endParaRPr>
            </a:p>
          </p:txBody>
        </p:sp>
        <p:sp>
          <p:nvSpPr>
            <p:cNvPr id="47112" name="Rectangle 19"/>
            <p:cNvSpPr>
              <a:spLocks noChangeArrowheads="1"/>
            </p:cNvSpPr>
            <p:nvPr/>
          </p:nvSpPr>
          <p:spPr bwMode="auto">
            <a:xfrm>
              <a:off x="4369" y="1098"/>
              <a:ext cx="675" cy="273"/>
            </a:xfrm>
            <a:prstGeom prst="rect">
              <a:avLst/>
            </a:prstGeom>
            <a:noFill/>
            <a:ln w="12700" algn="ctr">
              <a:noFill/>
              <a:miter lim="800000"/>
              <a:headEnd/>
              <a:tailEnd/>
            </a:ln>
          </p:spPr>
          <p:txBody>
            <a:bodyPr wrap="none">
              <a:spAutoFit/>
            </a:bodyPr>
            <a:lstStyle/>
            <a:p>
              <a:r>
                <a:rPr lang="zh-CN" altLang="en-US" sz="2000" b="1">
                  <a:latin typeface="楷体" pitchFamily="49" charset="-122"/>
                  <a:ea typeface="楷体" pitchFamily="49" charset="-122"/>
                </a:rPr>
                <a:t>老虎集合</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628650" y="106363"/>
            <a:ext cx="7886700" cy="725487"/>
          </a:xfrm>
        </p:spPr>
        <p:txBody>
          <a:bodyPr/>
          <a:lstStyle/>
          <a:p>
            <a:r>
              <a:rPr lang="zh-CN" altLang="en-US" smtClean="0"/>
              <a:t>引入特性谓词</a:t>
            </a:r>
            <a:endParaRPr lang="en-US" altLang="zh-CN" smtClean="0"/>
          </a:p>
        </p:txBody>
      </p:sp>
      <p:sp>
        <p:nvSpPr>
          <p:cNvPr id="3" name="内容占位符 2"/>
          <p:cNvSpPr>
            <a:spLocks noGrp="1"/>
          </p:cNvSpPr>
          <p:nvPr>
            <p:ph idx="1"/>
          </p:nvPr>
        </p:nvSpPr>
        <p:spPr>
          <a:xfrm>
            <a:off x="504825" y="1160463"/>
            <a:ext cx="8148638" cy="5037137"/>
          </a:xfrm>
        </p:spPr>
        <p:txBody>
          <a:bodyPr/>
          <a:lstStyle/>
          <a:p>
            <a:pPr>
              <a:lnSpc>
                <a:spcPct val="114000"/>
              </a:lnSpc>
              <a:spcBef>
                <a:spcPct val="0"/>
              </a:spcBef>
            </a:pPr>
            <a:r>
              <a:rPr lang="zh-CN" altLang="en-US" smtClean="0"/>
              <a:t>原命题的含义：</a:t>
            </a:r>
            <a:endParaRPr lang="en-US" altLang="zh-CN" smtClean="0"/>
          </a:p>
          <a:p>
            <a:pPr lvl="1">
              <a:lnSpc>
                <a:spcPct val="114000"/>
              </a:lnSpc>
              <a:spcBef>
                <a:spcPct val="0"/>
              </a:spcBef>
            </a:pPr>
            <a:r>
              <a:rPr lang="zh-CN" altLang="en-US" smtClean="0"/>
              <a:t>“对于任意的</a:t>
            </a:r>
            <a:r>
              <a:rPr lang="en-US" altLang="zh-CN" smtClean="0"/>
              <a:t>x</a:t>
            </a:r>
            <a:r>
              <a:rPr lang="zh-CN" altLang="en-US" smtClean="0"/>
              <a:t>（全域），如果</a:t>
            </a:r>
            <a:r>
              <a:rPr lang="en-US" altLang="zh-CN" smtClean="0"/>
              <a:t>x</a:t>
            </a:r>
            <a:r>
              <a:rPr lang="zh-CN" altLang="en-US" smtClean="0"/>
              <a:t>是老虎，则</a:t>
            </a:r>
            <a:r>
              <a:rPr lang="en-US" altLang="zh-CN" smtClean="0"/>
              <a:t>x</a:t>
            </a:r>
            <a:r>
              <a:rPr lang="zh-CN" altLang="en-US" smtClean="0"/>
              <a:t>会吃人。</a:t>
            </a:r>
            <a:endParaRPr lang="en-US" altLang="zh-CN" smtClean="0"/>
          </a:p>
          <a:p>
            <a:pPr lvl="1">
              <a:lnSpc>
                <a:spcPct val="114000"/>
              </a:lnSpc>
              <a:spcBef>
                <a:spcPct val="0"/>
              </a:spcBef>
            </a:pPr>
            <a:r>
              <a:rPr lang="en-US" altLang="zh-CN" smtClean="0"/>
              <a:t>P(x)</a:t>
            </a:r>
            <a:r>
              <a:rPr lang="zh-CN" altLang="en-US" smtClean="0"/>
              <a:t>：</a:t>
            </a:r>
            <a:r>
              <a:rPr lang="en-US" altLang="zh-CN" smtClean="0"/>
              <a:t>x</a:t>
            </a:r>
            <a:r>
              <a:rPr lang="zh-CN" altLang="en-US" smtClean="0"/>
              <a:t>会吃人。</a:t>
            </a:r>
            <a:endParaRPr lang="en-US" altLang="zh-CN" smtClean="0"/>
          </a:p>
          <a:p>
            <a:pPr lvl="1">
              <a:lnSpc>
                <a:spcPct val="114000"/>
              </a:lnSpc>
              <a:spcBef>
                <a:spcPct val="0"/>
              </a:spcBef>
            </a:pPr>
            <a:r>
              <a:rPr lang="en-US" altLang="zh-CN" smtClean="0"/>
              <a:t>T(x)</a:t>
            </a:r>
            <a:r>
              <a:rPr lang="zh-CN" altLang="en-US" smtClean="0"/>
              <a:t>：</a:t>
            </a:r>
            <a:r>
              <a:rPr lang="en-US" altLang="zh-CN" smtClean="0"/>
              <a:t>x</a:t>
            </a:r>
            <a:r>
              <a:rPr lang="zh-CN" altLang="en-US" smtClean="0"/>
              <a:t>是老虎。</a:t>
            </a:r>
            <a:endParaRPr lang="en-US" altLang="zh-CN" smtClean="0"/>
          </a:p>
          <a:p>
            <a:pPr>
              <a:lnSpc>
                <a:spcPct val="114000"/>
              </a:lnSpc>
              <a:spcBef>
                <a:spcPct val="0"/>
              </a:spcBef>
            </a:pPr>
            <a:r>
              <a:rPr lang="zh-CN" altLang="en-US" smtClean="0"/>
              <a:t>则符号化的正确形式应该是</a:t>
            </a:r>
            <a:endParaRPr lang="en-US" altLang="zh-CN" smtClean="0"/>
          </a:p>
          <a:p>
            <a:pPr lvl="1">
              <a:lnSpc>
                <a:spcPct val="114000"/>
              </a:lnSpc>
              <a:spcBef>
                <a:spcPct val="0"/>
              </a:spcBef>
              <a:spcAft>
                <a:spcPts val="1200"/>
              </a:spcAft>
            </a:pPr>
            <a:r>
              <a:rPr lang="en-US" altLang="zh-CN" smtClean="0">
                <a:solidFill>
                  <a:srgbClr val="C00000"/>
                </a:solidFill>
              </a:rPr>
              <a:t>(</a:t>
            </a:r>
            <a:r>
              <a:rPr lang="en-US" altLang="zh-CN" smtClean="0">
                <a:solidFill>
                  <a:srgbClr val="C00000"/>
                </a:solidFill>
                <a:sym typeface="Symbol" pitchFamily="18" charset="2"/>
              </a:rPr>
              <a:t>x</a:t>
            </a:r>
            <a:r>
              <a:rPr lang="en-US" altLang="zh-CN" smtClean="0">
                <a:solidFill>
                  <a:srgbClr val="C00000"/>
                </a:solidFill>
              </a:rPr>
              <a:t>)(T(x)</a:t>
            </a:r>
            <a:r>
              <a:rPr lang="zh-CN" altLang="en-US" smtClean="0">
                <a:solidFill>
                  <a:srgbClr val="C00000"/>
                </a:solidFill>
                <a:sym typeface="Symbol" pitchFamily="18" charset="2"/>
              </a:rPr>
              <a:t></a:t>
            </a:r>
            <a:r>
              <a:rPr lang="en-US" altLang="zh-CN" smtClean="0">
                <a:solidFill>
                  <a:srgbClr val="C00000"/>
                </a:solidFill>
              </a:rPr>
              <a:t>P(x))</a:t>
            </a:r>
            <a:r>
              <a:rPr lang="zh-CN" altLang="en-US" smtClean="0">
                <a:solidFill>
                  <a:srgbClr val="C00000"/>
                </a:solidFill>
              </a:rPr>
              <a:t> </a:t>
            </a:r>
            <a:endParaRPr lang="en-US" altLang="zh-CN" smtClean="0">
              <a:solidFill>
                <a:srgbClr val="C00000"/>
              </a:solidFill>
            </a:endParaRPr>
          </a:p>
          <a:p>
            <a:pPr>
              <a:lnSpc>
                <a:spcPct val="114000"/>
              </a:lnSpc>
              <a:spcBef>
                <a:spcPct val="0"/>
              </a:spcBef>
            </a:pPr>
            <a:r>
              <a:rPr lang="zh-CN" altLang="en-US" smtClean="0"/>
              <a:t>若符号化为</a:t>
            </a:r>
            <a:r>
              <a:rPr lang="en-US" altLang="zh-CN" smtClean="0"/>
              <a:t>(</a:t>
            </a:r>
            <a:r>
              <a:rPr lang="en-US" altLang="zh-CN" smtClean="0">
                <a:sym typeface="Symbol" pitchFamily="18" charset="2"/>
              </a:rPr>
              <a:t>x</a:t>
            </a:r>
            <a:r>
              <a:rPr lang="en-US" altLang="zh-CN" smtClean="0"/>
              <a:t>)(T(x)∧P(x))</a:t>
            </a:r>
            <a:r>
              <a:rPr lang="zh-CN" altLang="en-US" smtClean="0"/>
              <a:t>，它的含义是：</a:t>
            </a:r>
            <a:endParaRPr lang="en-US" altLang="zh-CN" smtClean="0"/>
          </a:p>
          <a:p>
            <a:pPr lvl="1">
              <a:lnSpc>
                <a:spcPct val="114000"/>
              </a:lnSpc>
              <a:spcBef>
                <a:spcPct val="0"/>
              </a:spcBef>
            </a:pPr>
            <a:r>
              <a:rPr lang="zh-CN" altLang="en-US" smtClean="0"/>
              <a:t>“对于任意的</a:t>
            </a:r>
            <a:r>
              <a:rPr lang="en-US" altLang="zh-CN" smtClean="0"/>
              <a:t>x</a:t>
            </a:r>
            <a:r>
              <a:rPr lang="zh-CN" altLang="en-US" smtClean="0"/>
              <a:t>，</a:t>
            </a:r>
            <a:r>
              <a:rPr lang="en-US" altLang="zh-CN" smtClean="0"/>
              <a:t>x</a:t>
            </a:r>
            <a:r>
              <a:rPr lang="zh-CN" altLang="en-US" smtClean="0"/>
              <a:t>是老虎，并且</a:t>
            </a:r>
            <a:r>
              <a:rPr lang="en-US" altLang="zh-CN" smtClean="0"/>
              <a:t>x</a:t>
            </a:r>
            <a:r>
              <a:rPr lang="zh-CN" altLang="en-US" smtClean="0"/>
              <a:t>会吃人</a:t>
            </a:r>
            <a:r>
              <a:rPr lang="en-US" altLang="zh-CN" smtClean="0"/>
              <a:t>”</a:t>
            </a:r>
            <a:r>
              <a:rPr lang="zh-CN" altLang="en-US" smtClean="0"/>
              <a:t>。</a:t>
            </a:r>
            <a:endParaRPr lang="en-US" altLang="zh-CN" smtClean="0"/>
          </a:p>
          <a:p>
            <a:pPr lvl="1">
              <a:lnSpc>
                <a:spcPct val="114000"/>
              </a:lnSpc>
              <a:spcBef>
                <a:spcPct val="0"/>
              </a:spcBef>
            </a:pPr>
            <a:r>
              <a:rPr lang="zh-CN" altLang="en-US" smtClean="0"/>
              <a:t>与原命题“所有的老虎都要吃人</a:t>
            </a:r>
            <a:r>
              <a:rPr lang="en-US" altLang="zh-CN" smtClean="0"/>
              <a:t>”</a:t>
            </a:r>
            <a:r>
              <a:rPr lang="zh-CN" altLang="en-US" smtClean="0"/>
              <a:t>的逻辑含义不符，“老虎”和“吃人”没有</a:t>
            </a:r>
            <a:r>
              <a:rPr lang="zh-CN" altLang="en-US" smtClean="0">
                <a:solidFill>
                  <a:srgbClr val="C00000"/>
                </a:solidFill>
              </a:rPr>
              <a:t>必然的逻辑</a:t>
            </a:r>
            <a:r>
              <a:rPr lang="zh-CN" altLang="en-US" smtClean="0"/>
              <a:t>联系了，只不过是并列同时发生的两件事情。</a:t>
            </a:r>
          </a:p>
        </p:txBody>
      </p:sp>
      <p:sp>
        <p:nvSpPr>
          <p:cNvPr id="4" name="灯片编号占位符 3"/>
          <p:cNvSpPr>
            <a:spLocks noGrp="1"/>
          </p:cNvSpPr>
          <p:nvPr>
            <p:ph type="sldNum" sz="quarter" idx="12"/>
          </p:nvPr>
        </p:nvSpPr>
        <p:spPr/>
        <p:txBody>
          <a:bodyPr/>
          <a:lstStyle/>
          <a:p>
            <a:pPr>
              <a:defRPr/>
            </a:pPr>
            <a:fld id="{FC0B5D45-F704-4B36-849F-06AD5D104C6D}" type="slidenum">
              <a:rPr lang="zh-CN" altLang="en-US"/>
              <a:pPr>
                <a:defRPr/>
              </a:pPr>
              <a:t>22</a:t>
            </a:fld>
            <a:endParaRPr lang="zh-CN" altLang="en-US"/>
          </a:p>
        </p:txBody>
      </p:sp>
      <p:grpSp>
        <p:nvGrpSpPr>
          <p:cNvPr id="9" name="组合 8"/>
          <p:cNvGrpSpPr/>
          <p:nvPr/>
        </p:nvGrpSpPr>
        <p:grpSpPr>
          <a:xfrm>
            <a:off x="6279887" y="2386186"/>
            <a:ext cx="1800225" cy="1196975"/>
            <a:chOff x="6443663" y="1667830"/>
            <a:chExt cx="1800225" cy="1196975"/>
          </a:xfrm>
          <a:solidFill>
            <a:schemeClr val="hlink">
              <a:alpha val="20000"/>
            </a:schemeClr>
          </a:solidFill>
        </p:grpSpPr>
        <p:sp>
          <p:nvSpPr>
            <p:cNvPr id="5" name="Rectangle 16"/>
            <p:cNvSpPr>
              <a:spLocks noChangeArrowheads="1"/>
            </p:cNvSpPr>
            <p:nvPr/>
          </p:nvSpPr>
          <p:spPr bwMode="auto">
            <a:xfrm>
              <a:off x="6443663" y="1667830"/>
              <a:ext cx="1800225" cy="1196975"/>
            </a:xfrm>
            <a:prstGeom prst="rect">
              <a:avLst/>
            </a:prstGeom>
            <a:grpFill/>
            <a:ln w="12700" algn="ctr">
              <a:solidFill>
                <a:srgbClr val="003300"/>
              </a:solidFill>
              <a:miter lim="800000"/>
              <a:headEnd/>
              <a:tailEnd/>
            </a:ln>
          </p:spPr>
          <p:txBody>
            <a:bodyPr wrap="none" anchor="ctr"/>
            <a:lstStyle/>
            <a:p>
              <a:pPr>
                <a:defRPr/>
              </a:pPr>
              <a:endParaRPr lang="zh-CN" altLang="en-US" sz="2000">
                <a:solidFill>
                  <a:srgbClr val="FF0000"/>
                </a:solidFill>
                <a:latin typeface="楷体" pitchFamily="49" charset="-122"/>
                <a:ea typeface="楷体" pitchFamily="49" charset="-122"/>
              </a:endParaRPr>
            </a:p>
          </p:txBody>
        </p:sp>
        <p:sp>
          <p:nvSpPr>
            <p:cNvPr id="6" name="Oval 17"/>
            <p:cNvSpPr>
              <a:spLocks noChangeArrowheads="1"/>
            </p:cNvSpPr>
            <p:nvPr/>
          </p:nvSpPr>
          <p:spPr bwMode="auto">
            <a:xfrm>
              <a:off x="6659563" y="1812292"/>
              <a:ext cx="1368425" cy="981075"/>
            </a:xfrm>
            <a:prstGeom prst="ellipse">
              <a:avLst/>
            </a:prstGeom>
            <a:grpFill/>
            <a:ln w="12700" algn="ctr">
              <a:solidFill>
                <a:srgbClr val="003300"/>
              </a:solidFill>
              <a:round/>
              <a:headEnd/>
              <a:tailEnd/>
            </a:ln>
          </p:spPr>
          <p:txBody>
            <a:bodyPr wrap="none" lIns="0" rIns="0" anchor="ctr"/>
            <a:lstStyle/>
            <a:p>
              <a:pPr algn="r">
                <a:defRPr/>
              </a:pPr>
              <a:r>
                <a:rPr lang="en-US" altLang="zh-CN" sz="2000">
                  <a:solidFill>
                    <a:srgbClr val="FF0000"/>
                  </a:solidFill>
                  <a:latin typeface="楷体" pitchFamily="49" charset="-122"/>
                  <a:ea typeface="楷体" pitchFamily="49" charset="-122"/>
                </a:rPr>
                <a:t>P</a:t>
              </a:r>
            </a:p>
          </p:txBody>
        </p:sp>
        <p:sp>
          <p:nvSpPr>
            <p:cNvPr id="7" name="Oval 18"/>
            <p:cNvSpPr>
              <a:spLocks noChangeArrowheads="1"/>
            </p:cNvSpPr>
            <p:nvPr/>
          </p:nvSpPr>
          <p:spPr bwMode="auto">
            <a:xfrm>
              <a:off x="6877050" y="2072642"/>
              <a:ext cx="595313" cy="546100"/>
            </a:xfrm>
            <a:prstGeom prst="ellipse">
              <a:avLst/>
            </a:prstGeom>
            <a:solidFill>
              <a:srgbClr val="00B050">
                <a:alpha val="43000"/>
              </a:srgbClr>
            </a:solidFill>
            <a:ln w="12700" algn="ctr">
              <a:solidFill>
                <a:srgbClr val="003300"/>
              </a:solidFill>
              <a:round/>
              <a:headEnd/>
              <a:tailEnd/>
            </a:ln>
          </p:spPr>
          <p:txBody>
            <a:bodyPr wrap="none" anchor="ctr"/>
            <a:lstStyle/>
            <a:p>
              <a:pPr algn="ctr">
                <a:defRPr/>
              </a:pPr>
              <a:r>
                <a:rPr lang="en-US" altLang="zh-CN" sz="2000" dirty="0">
                  <a:solidFill>
                    <a:srgbClr val="FF0000"/>
                  </a:solidFill>
                  <a:latin typeface="楷体" pitchFamily="49" charset="-122"/>
                  <a:ea typeface="楷体" pitchFamily="49" charset="-122"/>
                </a:rPr>
                <a:t>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628650" y="106363"/>
            <a:ext cx="7886700" cy="725487"/>
          </a:xfrm>
        </p:spPr>
        <p:txBody>
          <a:bodyPr/>
          <a:lstStyle/>
          <a:p>
            <a:r>
              <a:rPr lang="zh-CN" altLang="en-US" smtClean="0"/>
              <a:t>特性谓词（续）</a:t>
            </a:r>
          </a:p>
        </p:txBody>
      </p:sp>
      <p:sp>
        <p:nvSpPr>
          <p:cNvPr id="3" name="内容占位符 2"/>
          <p:cNvSpPr>
            <a:spLocks noGrp="1"/>
          </p:cNvSpPr>
          <p:nvPr>
            <p:ph idx="1"/>
          </p:nvPr>
        </p:nvSpPr>
        <p:spPr>
          <a:xfrm>
            <a:off x="504825" y="1116013"/>
            <a:ext cx="8148638" cy="5284787"/>
          </a:xfrm>
        </p:spPr>
        <p:txBody>
          <a:bodyPr/>
          <a:lstStyle/>
          <a:p>
            <a:pPr>
              <a:lnSpc>
                <a:spcPct val="120000"/>
              </a:lnSpc>
              <a:spcBef>
                <a:spcPct val="0"/>
              </a:spcBef>
            </a:pPr>
            <a:r>
              <a:rPr lang="zh-CN" altLang="en-US" smtClean="0"/>
              <a:t>有一些大学生吸烟。</a:t>
            </a:r>
            <a:endParaRPr lang="en-US" altLang="zh-CN" smtClean="0"/>
          </a:p>
          <a:p>
            <a:pPr marL="539750" lvl="2">
              <a:lnSpc>
                <a:spcPct val="120000"/>
              </a:lnSpc>
              <a:spcBef>
                <a:spcPct val="0"/>
              </a:spcBef>
              <a:buClrTx/>
              <a:buSzPct val="65000"/>
              <a:buFont typeface="Wingdings" pitchFamily="2" charset="2"/>
              <a:buChar char="ü"/>
            </a:pPr>
            <a:r>
              <a:rPr lang="en-US" altLang="zh-CN" smtClean="0"/>
              <a:t>S(x)</a:t>
            </a:r>
            <a:r>
              <a:rPr lang="zh-CN" altLang="en-US" smtClean="0"/>
              <a:t>：</a:t>
            </a:r>
            <a:r>
              <a:rPr lang="en-US" altLang="zh-CN" smtClean="0"/>
              <a:t>x</a:t>
            </a:r>
            <a:r>
              <a:rPr lang="zh-CN" altLang="en-US" smtClean="0"/>
              <a:t>吸烟；</a:t>
            </a:r>
            <a:r>
              <a:rPr lang="en-US" altLang="zh-CN" smtClean="0"/>
              <a:t>U(x)</a:t>
            </a:r>
            <a:r>
              <a:rPr lang="zh-CN" altLang="en-US" smtClean="0"/>
              <a:t>：</a:t>
            </a:r>
            <a:r>
              <a:rPr lang="en-US" altLang="zh-CN" smtClean="0"/>
              <a:t>x</a:t>
            </a:r>
            <a:r>
              <a:rPr lang="zh-CN" altLang="en-US" smtClean="0"/>
              <a:t>是大学生。</a:t>
            </a:r>
            <a:endParaRPr lang="en-US" altLang="zh-CN" smtClean="0"/>
          </a:p>
          <a:p>
            <a:pPr marL="539750" lvl="2">
              <a:lnSpc>
                <a:spcPct val="120000"/>
              </a:lnSpc>
              <a:spcBef>
                <a:spcPct val="0"/>
              </a:spcBef>
              <a:buClrTx/>
              <a:buSzPct val="65000"/>
              <a:buFont typeface="Wingdings" pitchFamily="2" charset="2"/>
              <a:buChar char="ü"/>
            </a:pPr>
            <a:r>
              <a:rPr lang="zh-CN" altLang="en-US" smtClean="0"/>
              <a:t>命题含义是：“存在一些</a:t>
            </a:r>
            <a:r>
              <a:rPr lang="en-US" altLang="zh-CN" smtClean="0"/>
              <a:t>x,</a:t>
            </a:r>
            <a:r>
              <a:rPr lang="zh-CN" altLang="en-US" smtClean="0"/>
              <a:t> </a:t>
            </a:r>
            <a:r>
              <a:rPr lang="en-US" altLang="zh-CN" smtClean="0"/>
              <a:t>x</a:t>
            </a:r>
            <a:r>
              <a:rPr lang="zh-CN" altLang="en-US" smtClean="0"/>
              <a:t>是大学生，且</a:t>
            </a:r>
            <a:r>
              <a:rPr lang="en-US" altLang="zh-CN" smtClean="0"/>
              <a:t>x</a:t>
            </a:r>
            <a:r>
              <a:rPr lang="zh-CN" altLang="en-US" smtClean="0"/>
              <a:t>吸烟”。</a:t>
            </a:r>
            <a:endParaRPr lang="en-US" altLang="zh-CN" smtClean="0"/>
          </a:p>
          <a:p>
            <a:pPr>
              <a:lnSpc>
                <a:spcPct val="120000"/>
              </a:lnSpc>
              <a:spcBef>
                <a:spcPct val="0"/>
              </a:spcBef>
            </a:pPr>
            <a:r>
              <a:rPr lang="zh-CN" altLang="en-US" smtClean="0"/>
              <a:t>符号化的正确形式应该是</a:t>
            </a:r>
            <a:endParaRPr lang="en-US" altLang="zh-CN" smtClean="0"/>
          </a:p>
          <a:p>
            <a:pPr lvl="1">
              <a:lnSpc>
                <a:spcPct val="120000"/>
              </a:lnSpc>
              <a:spcBef>
                <a:spcPct val="0"/>
              </a:spcBef>
              <a:spcAft>
                <a:spcPts val="1200"/>
              </a:spcAft>
            </a:pPr>
            <a:r>
              <a:rPr lang="en-US" altLang="zh-CN" smtClean="0">
                <a:sym typeface="Symbol" pitchFamily="18" charset="2"/>
              </a:rPr>
              <a:t>(</a:t>
            </a:r>
            <a:r>
              <a:rPr lang="en-US" altLang="zh-CN" smtClean="0"/>
              <a:t>x)(U(x)∧S(x))</a:t>
            </a:r>
          </a:p>
          <a:p>
            <a:pPr>
              <a:lnSpc>
                <a:spcPct val="120000"/>
              </a:lnSpc>
              <a:spcBef>
                <a:spcPct val="0"/>
              </a:spcBef>
            </a:pPr>
            <a:r>
              <a:rPr lang="zh-CN" altLang="en-US" smtClean="0"/>
              <a:t>若符号化为</a:t>
            </a:r>
            <a:endParaRPr lang="en-US" altLang="zh-CN" smtClean="0"/>
          </a:p>
          <a:p>
            <a:pPr lvl="1">
              <a:lnSpc>
                <a:spcPct val="120000"/>
              </a:lnSpc>
              <a:spcBef>
                <a:spcPct val="0"/>
              </a:spcBef>
            </a:pPr>
            <a:r>
              <a:rPr lang="en-US" altLang="zh-CN" smtClean="0">
                <a:sym typeface="Symbol" pitchFamily="18" charset="2"/>
              </a:rPr>
              <a:t>(x)</a:t>
            </a:r>
            <a:r>
              <a:rPr lang="en-US" altLang="zh-CN" smtClean="0"/>
              <a:t>(U(x)</a:t>
            </a:r>
            <a:r>
              <a:rPr lang="en-US" altLang="zh-CN" smtClean="0">
                <a:latin typeface="Comic Sans MS" pitchFamily="66" charset="0"/>
              </a:rPr>
              <a:t>→</a:t>
            </a:r>
            <a:r>
              <a:rPr lang="en-US" altLang="zh-CN" smtClean="0"/>
              <a:t>P(x))</a:t>
            </a:r>
          </a:p>
          <a:p>
            <a:pPr lvl="1">
              <a:lnSpc>
                <a:spcPct val="120000"/>
              </a:lnSpc>
              <a:spcBef>
                <a:spcPct val="0"/>
              </a:spcBef>
            </a:pPr>
            <a:r>
              <a:rPr lang="zh-CN" altLang="en-US" smtClean="0"/>
              <a:t>它的含义是：“存在一些</a:t>
            </a:r>
            <a:r>
              <a:rPr lang="en-US" altLang="zh-CN" smtClean="0"/>
              <a:t>x,</a:t>
            </a:r>
            <a:r>
              <a:rPr lang="zh-CN" altLang="en-US" smtClean="0"/>
              <a:t>若</a:t>
            </a:r>
            <a:r>
              <a:rPr lang="en-US" altLang="zh-CN" smtClean="0"/>
              <a:t>x</a:t>
            </a:r>
            <a:r>
              <a:rPr lang="zh-CN" altLang="en-US" smtClean="0"/>
              <a:t>是大学生，则</a:t>
            </a:r>
            <a:r>
              <a:rPr lang="en-US" altLang="zh-CN" smtClean="0"/>
              <a:t>x</a:t>
            </a:r>
            <a:r>
              <a:rPr lang="zh-CN" altLang="en-US" smtClean="0"/>
              <a:t>吸烟</a:t>
            </a:r>
            <a:r>
              <a:rPr lang="en-US" altLang="zh-CN" smtClean="0"/>
              <a:t>”</a:t>
            </a:r>
            <a:r>
              <a:rPr lang="zh-CN" altLang="en-US" smtClean="0"/>
              <a:t>，与原命题“有些大学生吸烟</a:t>
            </a:r>
            <a:r>
              <a:rPr lang="en-US" altLang="zh-CN" smtClean="0"/>
              <a:t>”</a:t>
            </a:r>
            <a:r>
              <a:rPr lang="zh-CN" altLang="en-US" smtClean="0"/>
              <a:t>的逻辑含义不符；</a:t>
            </a:r>
            <a:endParaRPr lang="en-US" altLang="zh-CN" smtClean="0"/>
          </a:p>
          <a:p>
            <a:pPr lvl="1">
              <a:lnSpc>
                <a:spcPct val="120000"/>
              </a:lnSpc>
              <a:spcBef>
                <a:spcPct val="0"/>
              </a:spcBef>
            </a:pPr>
            <a:r>
              <a:rPr lang="zh-CN" altLang="en-US" smtClean="0"/>
              <a:t>“大学生”和“吸烟”之间</a:t>
            </a:r>
            <a:r>
              <a:rPr lang="zh-CN" altLang="en-US" smtClean="0">
                <a:solidFill>
                  <a:srgbClr val="C00000"/>
                </a:solidFill>
              </a:rPr>
              <a:t>没有必然联系</a:t>
            </a:r>
            <a:r>
              <a:rPr lang="zh-CN" altLang="en-US" smtClean="0"/>
              <a:t>，只是“有些大学生”“吸烟”，</a:t>
            </a:r>
            <a:r>
              <a:rPr lang="zh-CN" altLang="en-US" smtClean="0">
                <a:solidFill>
                  <a:srgbClr val="C00000"/>
                </a:solidFill>
              </a:rPr>
              <a:t>并发关系</a:t>
            </a:r>
            <a:r>
              <a:rPr lang="zh-CN" altLang="en-US" smtClean="0"/>
              <a:t>。</a:t>
            </a:r>
            <a:endParaRPr lang="en-US" altLang="zh-CN" smtClean="0"/>
          </a:p>
          <a:p>
            <a:pPr>
              <a:lnSpc>
                <a:spcPct val="120000"/>
              </a:lnSpc>
              <a:spcBef>
                <a:spcPct val="0"/>
              </a:spcBef>
            </a:pPr>
            <a:endParaRPr lang="en-US" altLang="zh-CN" smtClean="0"/>
          </a:p>
          <a:p>
            <a:pPr>
              <a:lnSpc>
                <a:spcPct val="120000"/>
              </a:lnSpc>
              <a:spcBef>
                <a:spcPct val="0"/>
              </a:spcBef>
            </a:pPr>
            <a:endParaRPr lang="zh-CN" altLang="en-US" smtClean="0"/>
          </a:p>
        </p:txBody>
      </p:sp>
      <p:sp>
        <p:nvSpPr>
          <p:cNvPr id="4" name="灯片编号占位符 3"/>
          <p:cNvSpPr>
            <a:spLocks noGrp="1"/>
          </p:cNvSpPr>
          <p:nvPr>
            <p:ph type="sldNum" sz="quarter" idx="12"/>
          </p:nvPr>
        </p:nvSpPr>
        <p:spPr/>
        <p:txBody>
          <a:bodyPr/>
          <a:lstStyle/>
          <a:p>
            <a:pPr>
              <a:defRPr/>
            </a:pPr>
            <a:fld id="{61825450-3960-43FD-8DEC-790163108DD3}" type="slidenum">
              <a:rPr lang="zh-CN" altLang="en-US"/>
              <a:pPr>
                <a:defRPr/>
              </a:pPr>
              <a:t>23</a:t>
            </a:fld>
            <a:endParaRPr lang="zh-CN" altLang="en-US"/>
          </a:p>
        </p:txBody>
      </p:sp>
      <p:grpSp>
        <p:nvGrpSpPr>
          <p:cNvPr id="12" name="组合 11"/>
          <p:cNvGrpSpPr>
            <a:grpSpLocks/>
          </p:cNvGrpSpPr>
          <p:nvPr/>
        </p:nvGrpSpPr>
        <p:grpSpPr bwMode="auto">
          <a:xfrm>
            <a:off x="5241925" y="3048000"/>
            <a:ext cx="2160588" cy="1081088"/>
            <a:chOff x="6300788" y="2349500"/>
            <a:chExt cx="2160587" cy="1081088"/>
          </a:xfrm>
        </p:grpSpPr>
        <p:sp>
          <p:nvSpPr>
            <p:cNvPr id="49157" name="Rectangle 5"/>
            <p:cNvSpPr>
              <a:spLocks noChangeArrowheads="1"/>
            </p:cNvSpPr>
            <p:nvPr/>
          </p:nvSpPr>
          <p:spPr bwMode="auto">
            <a:xfrm>
              <a:off x="6300788" y="2349500"/>
              <a:ext cx="2160587" cy="1081088"/>
            </a:xfrm>
            <a:prstGeom prst="rect">
              <a:avLst/>
            </a:prstGeom>
            <a:solidFill>
              <a:srgbClr val="99FFCC">
                <a:alpha val="89803"/>
              </a:srgbClr>
            </a:solidFill>
            <a:ln w="12700" algn="ctr">
              <a:solidFill>
                <a:srgbClr val="003300"/>
              </a:solidFill>
              <a:miter lim="800000"/>
              <a:headEnd/>
              <a:tailEnd/>
            </a:ln>
          </p:spPr>
          <p:txBody>
            <a:bodyPr wrap="none" anchor="ctr"/>
            <a:lstStyle/>
            <a:p>
              <a:endParaRPr lang="zh-CN" altLang="en-US" sz="2000"/>
            </a:p>
          </p:txBody>
        </p:sp>
        <p:sp>
          <p:nvSpPr>
            <p:cNvPr id="49158" name="Oval 6"/>
            <p:cNvSpPr>
              <a:spLocks noChangeArrowheads="1"/>
            </p:cNvSpPr>
            <p:nvPr/>
          </p:nvSpPr>
          <p:spPr bwMode="auto">
            <a:xfrm>
              <a:off x="6516688" y="2493963"/>
              <a:ext cx="936625" cy="720725"/>
            </a:xfrm>
            <a:prstGeom prst="ellipse">
              <a:avLst/>
            </a:prstGeom>
            <a:solidFill>
              <a:srgbClr val="00B050">
                <a:alpha val="61176"/>
              </a:srgbClr>
            </a:solidFill>
            <a:ln w="12700" algn="ctr">
              <a:solidFill>
                <a:srgbClr val="003300"/>
              </a:solidFill>
              <a:round/>
              <a:headEnd/>
              <a:tailEnd/>
            </a:ln>
          </p:spPr>
          <p:txBody>
            <a:bodyPr wrap="none" anchor="ctr"/>
            <a:lstStyle/>
            <a:p>
              <a:pPr algn="ctr"/>
              <a:r>
                <a:rPr lang="en-US" altLang="zh-CN" sz="2000"/>
                <a:t>U</a:t>
              </a:r>
            </a:p>
          </p:txBody>
        </p:sp>
        <p:sp>
          <p:nvSpPr>
            <p:cNvPr id="49159" name="Oval 7"/>
            <p:cNvSpPr>
              <a:spLocks noChangeArrowheads="1"/>
            </p:cNvSpPr>
            <p:nvPr/>
          </p:nvSpPr>
          <p:spPr bwMode="auto">
            <a:xfrm>
              <a:off x="7165975" y="2493963"/>
              <a:ext cx="936625" cy="720725"/>
            </a:xfrm>
            <a:prstGeom prst="ellipse">
              <a:avLst/>
            </a:prstGeom>
            <a:solidFill>
              <a:srgbClr val="00B050">
                <a:alpha val="58038"/>
              </a:srgbClr>
            </a:solidFill>
            <a:ln w="12700" algn="ctr">
              <a:solidFill>
                <a:srgbClr val="003300"/>
              </a:solidFill>
              <a:round/>
              <a:headEnd/>
              <a:tailEnd/>
            </a:ln>
          </p:spPr>
          <p:txBody>
            <a:bodyPr wrap="none" anchor="ctr"/>
            <a:lstStyle/>
            <a:p>
              <a:pPr algn="ctr"/>
              <a:r>
                <a:rPr lang="en-US" altLang="zh-CN" sz="2000"/>
                <a: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628650" y="106363"/>
            <a:ext cx="7886700" cy="725487"/>
          </a:xfrm>
        </p:spPr>
        <p:txBody>
          <a:bodyPr/>
          <a:lstStyle/>
          <a:p>
            <a:r>
              <a:rPr lang="zh-CN" altLang="en-US" smtClean="0"/>
              <a:t>总结：特性谓词引入形式</a:t>
            </a:r>
            <a:endParaRPr lang="en-US" altLang="zh-CN" smtClean="0"/>
          </a:p>
        </p:txBody>
      </p:sp>
      <p:sp>
        <p:nvSpPr>
          <p:cNvPr id="3" name="内容占位符 2"/>
          <p:cNvSpPr>
            <a:spLocks noGrp="1"/>
          </p:cNvSpPr>
          <p:nvPr>
            <p:ph idx="1"/>
          </p:nvPr>
        </p:nvSpPr>
        <p:spPr>
          <a:xfrm>
            <a:off x="504825" y="1160463"/>
            <a:ext cx="8148638" cy="4949825"/>
          </a:xfrm>
        </p:spPr>
        <p:txBody>
          <a:bodyPr/>
          <a:lstStyle/>
          <a:p>
            <a:pPr>
              <a:spcBef>
                <a:spcPts val="600"/>
              </a:spcBef>
            </a:pPr>
            <a:r>
              <a:rPr lang="zh-CN" altLang="en-US" smtClean="0"/>
              <a:t>当论域为全域时，需对每一个句子中客体变量的变化范围用一元特性谓词刻划。</a:t>
            </a:r>
            <a:endParaRPr lang="en-US" altLang="zh-CN" smtClean="0"/>
          </a:p>
          <a:p>
            <a:pPr>
              <a:spcBef>
                <a:spcPts val="600"/>
              </a:spcBef>
            </a:pPr>
            <a:r>
              <a:rPr lang="zh-CN" altLang="en-US" smtClean="0"/>
              <a:t>这种特性谓词在加入时遵循如下原则：</a:t>
            </a:r>
            <a:endParaRPr lang="en-US" altLang="zh-CN" smtClean="0"/>
          </a:p>
          <a:p>
            <a:pPr marL="765175" lvl="1" indent="-457200">
              <a:spcBef>
                <a:spcPts val="600"/>
              </a:spcBef>
              <a:buSzTx/>
              <a:buFontTx/>
              <a:buAutoNum type="circleNumDbPlain"/>
            </a:pPr>
            <a:r>
              <a:rPr lang="zh-CN" altLang="en-US" smtClean="0"/>
              <a:t>对于全称量词</a:t>
            </a:r>
            <a:r>
              <a:rPr lang="en-US" altLang="zh-CN" smtClean="0"/>
              <a:t> (</a:t>
            </a:r>
            <a:r>
              <a:rPr lang="en-US" altLang="zh-CN" smtClean="0">
                <a:sym typeface="Symbol" pitchFamily="18" charset="2"/>
              </a:rPr>
              <a:t>x</a:t>
            </a:r>
            <a:r>
              <a:rPr lang="en-US" altLang="zh-CN" smtClean="0"/>
              <a:t>)</a:t>
            </a:r>
            <a:r>
              <a:rPr lang="zh-CN" altLang="en-US" smtClean="0"/>
              <a:t>，刻划其对应个体域的特性谓词作为</a:t>
            </a:r>
            <a:r>
              <a:rPr lang="zh-CN" altLang="en-US" u="sng" smtClean="0">
                <a:solidFill>
                  <a:srgbClr val="C00000"/>
                </a:solidFill>
              </a:rPr>
              <a:t>条件式之前件</a:t>
            </a:r>
            <a:r>
              <a:rPr lang="zh-CN" altLang="en-US" smtClean="0"/>
              <a:t>加入；</a:t>
            </a:r>
            <a:endParaRPr lang="en-US" altLang="zh-CN" smtClean="0"/>
          </a:p>
          <a:p>
            <a:pPr marL="765175" lvl="1" indent="-457200">
              <a:spcBef>
                <a:spcPts val="600"/>
              </a:spcBef>
              <a:buSzTx/>
              <a:buFontTx/>
              <a:buAutoNum type="circleNumDbPlain"/>
            </a:pPr>
            <a:r>
              <a:rPr lang="zh-CN" altLang="en-US" smtClean="0"/>
              <a:t>对于存在量词</a:t>
            </a:r>
            <a:r>
              <a:rPr lang="en-US" altLang="zh-CN" smtClean="0"/>
              <a:t>(</a:t>
            </a:r>
            <a:r>
              <a:rPr lang="en-US" altLang="zh-CN" smtClean="0">
                <a:sym typeface="Symbol" pitchFamily="18" charset="2"/>
              </a:rPr>
              <a:t></a:t>
            </a:r>
            <a:r>
              <a:rPr lang="en-US" altLang="zh-CN" smtClean="0"/>
              <a:t>x)</a:t>
            </a:r>
            <a:r>
              <a:rPr lang="zh-CN" altLang="en-US" smtClean="0"/>
              <a:t> ，刻划其对应个体域的特性谓词作为</a:t>
            </a:r>
            <a:r>
              <a:rPr lang="zh-CN" altLang="en-US" u="sng" smtClean="0">
                <a:solidFill>
                  <a:srgbClr val="C00000"/>
                </a:solidFill>
              </a:rPr>
              <a:t>合取式之合取项</a:t>
            </a:r>
            <a:r>
              <a:rPr lang="zh-CN" altLang="en-US" smtClean="0"/>
              <a:t>加入。</a:t>
            </a:r>
            <a:endParaRPr lang="en-US" altLang="zh-CN" smtClean="0"/>
          </a:p>
          <a:p>
            <a:pPr>
              <a:spcBef>
                <a:spcPts val="600"/>
              </a:spcBef>
            </a:pPr>
            <a:r>
              <a:rPr lang="zh-CN" altLang="en-US" smtClean="0"/>
              <a:t>从语义上说</a:t>
            </a:r>
            <a:endParaRPr lang="en-US" altLang="zh-CN" smtClean="0"/>
          </a:p>
          <a:p>
            <a:pPr marL="765175" lvl="1" indent="-457200">
              <a:spcBef>
                <a:spcPts val="600"/>
              </a:spcBef>
            </a:pPr>
            <a:r>
              <a:rPr lang="zh-CN" altLang="en-US" smtClean="0">
                <a:solidFill>
                  <a:srgbClr val="C00000"/>
                </a:solidFill>
              </a:rPr>
              <a:t>“所有的”</a:t>
            </a:r>
            <a:r>
              <a:rPr lang="zh-CN" altLang="en-US" smtClean="0"/>
              <a:t>往往是阐述一种规律，是必然；</a:t>
            </a:r>
            <a:endParaRPr lang="en-US" altLang="zh-CN" smtClean="0"/>
          </a:p>
          <a:p>
            <a:pPr marL="765175" lvl="1" indent="-457200">
              <a:spcBef>
                <a:spcPts val="600"/>
              </a:spcBef>
            </a:pPr>
            <a:r>
              <a:rPr lang="zh-CN" altLang="en-US" smtClean="0">
                <a:solidFill>
                  <a:srgbClr val="C00000"/>
                </a:solidFill>
              </a:rPr>
              <a:t>“有一些”</a:t>
            </a:r>
            <a:r>
              <a:rPr lang="zh-CN" altLang="en-US" smtClean="0"/>
              <a:t>是描述非必然的并发现象。</a:t>
            </a:r>
          </a:p>
        </p:txBody>
      </p:sp>
      <p:sp>
        <p:nvSpPr>
          <p:cNvPr id="4" name="灯片编号占位符 3"/>
          <p:cNvSpPr>
            <a:spLocks noGrp="1"/>
          </p:cNvSpPr>
          <p:nvPr>
            <p:ph type="sldNum" sz="quarter" idx="12"/>
          </p:nvPr>
        </p:nvSpPr>
        <p:spPr/>
        <p:txBody>
          <a:bodyPr/>
          <a:lstStyle/>
          <a:p>
            <a:pPr>
              <a:defRPr/>
            </a:pPr>
            <a:fld id="{E62858F7-CCDE-4E78-9F14-0DF94F3166E0}" type="slidenum">
              <a:rPr lang="zh-CN" altLang="en-US"/>
              <a:pPr>
                <a:defRPr/>
              </a:pPr>
              <a:t>24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628650" y="106363"/>
            <a:ext cx="7886700" cy="725487"/>
          </a:xfrm>
        </p:spPr>
        <p:txBody>
          <a:bodyPr/>
          <a:lstStyle/>
          <a:p>
            <a:r>
              <a:rPr lang="en-US" altLang="zh-CN" smtClean="0"/>
              <a:t>1.6.3</a:t>
            </a:r>
            <a:r>
              <a:rPr lang="zh-CN" altLang="en-US" smtClean="0"/>
              <a:t>、量化断言和命题的关系</a:t>
            </a:r>
          </a:p>
        </p:txBody>
      </p:sp>
      <p:sp>
        <p:nvSpPr>
          <p:cNvPr id="3" name="内容占位符 2"/>
          <p:cNvSpPr>
            <a:spLocks noGrp="1"/>
          </p:cNvSpPr>
          <p:nvPr>
            <p:ph idx="1"/>
          </p:nvPr>
        </p:nvSpPr>
        <p:spPr>
          <a:xfrm>
            <a:off x="504825" y="1160463"/>
            <a:ext cx="8148638" cy="5016500"/>
          </a:xfrm>
        </p:spPr>
        <p:txBody>
          <a:bodyPr/>
          <a:lstStyle/>
          <a:p>
            <a:pPr eaLnBrk="1" hangingPunct="1">
              <a:spcBef>
                <a:spcPts val="200"/>
              </a:spcBef>
              <a:defRPr/>
            </a:pPr>
            <a:r>
              <a:rPr lang="zh-CN" altLang="en-US" dirty="0"/>
              <a:t>量词展开式</a:t>
            </a:r>
            <a:endParaRPr lang="en-US" altLang="zh-CN" dirty="0"/>
          </a:p>
          <a:p>
            <a:pPr lvl="1" eaLnBrk="1" hangingPunct="1">
              <a:spcBef>
                <a:spcPts val="200"/>
              </a:spcBef>
              <a:defRPr/>
            </a:pPr>
            <a:r>
              <a:rPr lang="zh-CN" altLang="en-US" dirty="0"/>
              <a:t>个体域有限时，可去掉量词公式；</a:t>
            </a:r>
            <a:endParaRPr lang="en-US" altLang="zh-CN" dirty="0"/>
          </a:p>
          <a:p>
            <a:pPr lvl="1" eaLnBrk="1" hangingPunct="1">
              <a:spcBef>
                <a:spcPts val="200"/>
              </a:spcBef>
              <a:defRPr/>
            </a:pPr>
            <a:r>
              <a:rPr lang="zh-CN" altLang="en-US" dirty="0"/>
              <a:t>如个体域</a:t>
            </a:r>
            <a:r>
              <a:rPr lang="en-US" altLang="zh-CN" dirty="0"/>
              <a:t>D={a</a:t>
            </a:r>
            <a:r>
              <a:rPr lang="en-US" altLang="zh-CN" baseline="-25000" dirty="0"/>
              <a:t>1</a:t>
            </a:r>
            <a:r>
              <a:rPr lang="zh-CN" altLang="en-US" dirty="0"/>
              <a:t>，</a:t>
            </a:r>
            <a:r>
              <a:rPr lang="en-US" altLang="zh-CN" dirty="0"/>
              <a:t>…</a:t>
            </a:r>
            <a:r>
              <a:rPr lang="zh-CN" altLang="en-US" dirty="0"/>
              <a:t>，</a:t>
            </a:r>
            <a:r>
              <a:rPr lang="en-US" altLang="zh-CN" dirty="0"/>
              <a:t>a</a:t>
            </a:r>
            <a:r>
              <a:rPr lang="en-US" altLang="zh-CN" baseline="-8000" dirty="0"/>
              <a:t>n</a:t>
            </a:r>
            <a:r>
              <a:rPr lang="en-US" altLang="zh-CN" dirty="0"/>
              <a:t>}</a:t>
            </a:r>
            <a:r>
              <a:rPr lang="zh-CN" altLang="en-US" dirty="0"/>
              <a:t>，由量词意义可知，对任意</a:t>
            </a:r>
            <a:r>
              <a:rPr lang="en-US" altLang="zh-CN" dirty="0"/>
              <a:t>A(x)</a:t>
            </a:r>
            <a:r>
              <a:rPr lang="zh-CN" altLang="en-US" dirty="0"/>
              <a:t>，都有：</a:t>
            </a:r>
            <a:endParaRPr lang="en-US" altLang="zh-CN" dirty="0"/>
          </a:p>
          <a:p>
            <a:pPr marL="900113" lvl="2" indent="-319088" eaLnBrk="1" hangingPunct="1">
              <a:spcBef>
                <a:spcPts val="200"/>
              </a:spcBef>
              <a:buSzPct val="100000"/>
              <a:buFont typeface="+mj-lt"/>
              <a:buAutoNum type="arabicPeriod"/>
              <a:defRPr/>
            </a:pPr>
            <a:r>
              <a:rPr lang="en-US" altLang="zh-CN" dirty="0">
                <a:sym typeface="Symbol" pitchFamily="18" charset="2"/>
              </a:rPr>
              <a:t>(x)</a:t>
            </a:r>
            <a:r>
              <a:rPr lang="en-US" altLang="zh-CN" dirty="0"/>
              <a:t>A(x)</a:t>
            </a:r>
            <a:r>
              <a:rPr lang="en-US" altLang="zh-CN" dirty="0">
                <a:sym typeface="Symbol" pitchFamily="18" charset="2"/>
              </a:rPr>
              <a:t></a:t>
            </a:r>
            <a:r>
              <a:rPr lang="en-US" altLang="zh-CN" dirty="0"/>
              <a:t>A(a</a:t>
            </a:r>
            <a:r>
              <a:rPr lang="en-US" altLang="zh-CN" baseline="-25000" dirty="0"/>
              <a:t>1</a:t>
            </a:r>
            <a:r>
              <a:rPr lang="en-US" altLang="zh-CN" dirty="0"/>
              <a:t>)∧A(a</a:t>
            </a:r>
            <a:r>
              <a:rPr lang="en-US" altLang="zh-CN" baseline="-25000" dirty="0"/>
              <a:t>2</a:t>
            </a:r>
            <a:r>
              <a:rPr lang="en-US" altLang="zh-CN" dirty="0"/>
              <a:t>)∧......∧A(a</a:t>
            </a:r>
            <a:r>
              <a:rPr lang="en-US" altLang="zh-CN" baseline="-25000" dirty="0"/>
              <a:t>n</a:t>
            </a:r>
            <a:r>
              <a:rPr lang="en-US" altLang="zh-CN" dirty="0"/>
              <a:t>)</a:t>
            </a:r>
          </a:p>
          <a:p>
            <a:pPr marL="900113" lvl="2" indent="-319088" eaLnBrk="1" hangingPunct="1">
              <a:spcBef>
                <a:spcPts val="200"/>
              </a:spcBef>
              <a:buSzPct val="100000"/>
              <a:buFont typeface="+mj-lt"/>
              <a:buAutoNum type="arabicPeriod"/>
              <a:defRPr/>
            </a:pPr>
            <a:r>
              <a:rPr lang="en-US" altLang="zh-CN" dirty="0">
                <a:sym typeface="Symbol" pitchFamily="18" charset="2"/>
              </a:rPr>
              <a:t>(x)</a:t>
            </a:r>
            <a:r>
              <a:rPr lang="en-US" altLang="zh-CN" dirty="0"/>
              <a:t>B(x)</a:t>
            </a:r>
            <a:r>
              <a:rPr lang="en-US" altLang="zh-CN" dirty="0">
                <a:sym typeface="Symbol" pitchFamily="18" charset="2"/>
              </a:rPr>
              <a:t></a:t>
            </a:r>
            <a:r>
              <a:rPr lang="en-US" altLang="zh-CN" dirty="0"/>
              <a:t>B(a</a:t>
            </a:r>
            <a:r>
              <a:rPr lang="en-US" altLang="zh-CN" baseline="-25000" dirty="0"/>
              <a:t>1</a:t>
            </a:r>
            <a:r>
              <a:rPr lang="en-US" altLang="zh-CN" dirty="0"/>
              <a:t>)∨B(a</a:t>
            </a:r>
            <a:r>
              <a:rPr lang="en-US" altLang="zh-CN" baseline="-25000" dirty="0"/>
              <a:t>2</a:t>
            </a:r>
            <a:r>
              <a:rPr lang="en-US" altLang="zh-CN" dirty="0"/>
              <a:t>)∨......∨B(a</a:t>
            </a:r>
            <a:r>
              <a:rPr lang="en-US" altLang="zh-CN" baseline="-25000" dirty="0"/>
              <a:t>n</a:t>
            </a:r>
            <a:r>
              <a:rPr lang="en-US" altLang="zh-CN" dirty="0"/>
              <a:t>)</a:t>
            </a:r>
          </a:p>
          <a:p>
            <a:pPr marL="261938" indent="-261938" eaLnBrk="1" hangingPunct="1">
              <a:spcBef>
                <a:spcPts val="200"/>
              </a:spcBef>
              <a:defRPr/>
            </a:pPr>
            <a:r>
              <a:rPr lang="zh-CN" altLang="en-US" dirty="0">
                <a:solidFill>
                  <a:srgbClr val="C00000"/>
                </a:solidFill>
              </a:rPr>
              <a:t>例如：</a:t>
            </a:r>
            <a:endParaRPr lang="en-US" altLang="zh-CN" dirty="0">
              <a:solidFill>
                <a:srgbClr val="C00000"/>
              </a:solidFill>
            </a:endParaRPr>
          </a:p>
          <a:p>
            <a:pPr marL="569913" lvl="1" indent="-261938">
              <a:spcBef>
                <a:spcPts val="200"/>
              </a:spcBef>
              <a:defRPr/>
            </a:pPr>
            <a:r>
              <a:rPr lang="en-US" altLang="zh-CN" dirty="0"/>
              <a:t>x∈{1,2,3}</a:t>
            </a:r>
            <a:r>
              <a:rPr lang="zh-CN" altLang="en-US" dirty="0"/>
              <a:t>；</a:t>
            </a:r>
            <a:r>
              <a:rPr lang="en-US" altLang="zh-CN" dirty="0"/>
              <a:t>y∈{</a:t>
            </a:r>
            <a:r>
              <a:rPr lang="en-US" altLang="zh-CN" dirty="0" err="1"/>
              <a:t>a,b,c</a:t>
            </a:r>
            <a:r>
              <a:rPr lang="en-US" altLang="zh-CN" dirty="0"/>
              <a:t>}</a:t>
            </a:r>
          </a:p>
          <a:p>
            <a:pPr marL="900113" lvl="2" indent="-327025">
              <a:spcBef>
                <a:spcPts val="200"/>
              </a:spcBef>
              <a:defRPr/>
            </a:pPr>
            <a:r>
              <a:rPr lang="en-US" altLang="zh-CN" sz="2100" dirty="0">
                <a:sym typeface="Symbol" pitchFamily="18" charset="2"/>
              </a:rPr>
              <a:t>(</a:t>
            </a:r>
            <a:r>
              <a:rPr lang="en-US" altLang="zh-CN" sz="2100" dirty="0"/>
              <a:t>x)(∀y)P(</a:t>
            </a:r>
            <a:r>
              <a:rPr lang="en-US" altLang="zh-CN" sz="2100" dirty="0" err="1"/>
              <a:t>x,y</a:t>
            </a:r>
            <a:r>
              <a:rPr lang="en-US" altLang="zh-CN" sz="2100" dirty="0"/>
              <a:t>)</a:t>
            </a:r>
            <a:r>
              <a:rPr lang="en-US" altLang="zh-CN" sz="2100" dirty="0">
                <a:sym typeface="Symbol" pitchFamily="18" charset="2"/>
              </a:rPr>
              <a:t>(</a:t>
            </a:r>
            <a:r>
              <a:rPr lang="en-US" altLang="zh-CN" sz="2100" dirty="0"/>
              <a:t>∀y)P(1,y)∨(∀y)P(2,y)∨(∀y)P(3,y) </a:t>
            </a:r>
          </a:p>
          <a:p>
            <a:pPr marL="1160463" lvl="3" indent="-309563">
              <a:spcBef>
                <a:spcPts val="200"/>
              </a:spcBef>
              <a:buSzPct val="60000"/>
              <a:buFont typeface="Wingdings" pitchFamily="2" charset="2"/>
              <a:buChar char="Ø"/>
              <a:defRPr/>
            </a:pPr>
            <a:r>
              <a:rPr lang="en-US" altLang="zh-CN" dirty="0">
                <a:solidFill>
                  <a:schemeClr val="tx1"/>
                </a:solidFill>
              </a:rPr>
              <a:t>(∀y)P(1,y)</a:t>
            </a:r>
            <a:r>
              <a:rPr lang="en-US" altLang="zh-CN" dirty="0">
                <a:solidFill>
                  <a:schemeClr val="tx1"/>
                </a:solidFill>
                <a:sym typeface="Symbol" pitchFamily="18" charset="2"/>
              </a:rPr>
              <a:t></a:t>
            </a:r>
            <a:r>
              <a:rPr lang="en-US" altLang="zh-CN" dirty="0">
                <a:solidFill>
                  <a:schemeClr val="tx1"/>
                </a:solidFill>
              </a:rPr>
              <a:t>P(1,a)∧P(1,b)∧P(1,c)</a:t>
            </a:r>
          </a:p>
          <a:p>
            <a:pPr marL="900113" lvl="2" indent="-327025">
              <a:spcBef>
                <a:spcPts val="200"/>
              </a:spcBef>
              <a:defRPr/>
            </a:pPr>
            <a:r>
              <a:rPr lang="en-US" altLang="zh-CN" sz="2100" dirty="0"/>
              <a:t>(∀x)(</a:t>
            </a:r>
            <a:r>
              <a:rPr lang="en-US" altLang="zh-CN" sz="2100" dirty="0">
                <a:sym typeface="Symbol" pitchFamily="18" charset="2"/>
              </a:rPr>
              <a:t></a:t>
            </a:r>
            <a:r>
              <a:rPr lang="en-US" altLang="zh-CN" sz="2100" dirty="0"/>
              <a:t>y)P(</a:t>
            </a:r>
            <a:r>
              <a:rPr lang="en-US" altLang="zh-CN" sz="2100" dirty="0" err="1"/>
              <a:t>x,y</a:t>
            </a:r>
            <a:r>
              <a:rPr lang="en-US" altLang="zh-CN" sz="2100" dirty="0"/>
              <a:t>)</a:t>
            </a:r>
            <a:r>
              <a:rPr lang="en-US" altLang="zh-CN" sz="2100" dirty="0">
                <a:sym typeface="Symbol" pitchFamily="18" charset="2"/>
              </a:rPr>
              <a:t>(</a:t>
            </a:r>
            <a:r>
              <a:rPr lang="en-US" altLang="zh-CN" sz="2100" dirty="0"/>
              <a:t>y)P(1,y)∧(</a:t>
            </a:r>
            <a:r>
              <a:rPr lang="en-US" altLang="zh-CN" sz="2100" dirty="0">
                <a:sym typeface="Symbol" pitchFamily="18" charset="2"/>
              </a:rPr>
              <a:t></a:t>
            </a:r>
            <a:r>
              <a:rPr lang="en-US" altLang="zh-CN" sz="2100" dirty="0"/>
              <a:t>y)P(2,y)∧(</a:t>
            </a:r>
            <a:r>
              <a:rPr lang="en-US" altLang="zh-CN" sz="2100" dirty="0">
                <a:sym typeface="Symbol" pitchFamily="18" charset="2"/>
              </a:rPr>
              <a:t></a:t>
            </a:r>
            <a:r>
              <a:rPr lang="en-US" altLang="zh-CN" sz="2100" dirty="0"/>
              <a:t>y)P(3,y) </a:t>
            </a:r>
          </a:p>
          <a:p>
            <a:pPr marL="261938" indent="-261938" eaLnBrk="1" hangingPunct="1">
              <a:spcBef>
                <a:spcPts val="200"/>
              </a:spcBef>
              <a:defRPr/>
            </a:pPr>
            <a:endParaRPr lang="zh-CN" altLang="en-US" dirty="0"/>
          </a:p>
        </p:txBody>
      </p:sp>
      <p:sp>
        <p:nvSpPr>
          <p:cNvPr id="4" name="灯片编号占位符 3"/>
          <p:cNvSpPr>
            <a:spLocks noGrp="1"/>
          </p:cNvSpPr>
          <p:nvPr>
            <p:ph type="sldNum" sz="quarter" idx="12"/>
          </p:nvPr>
        </p:nvSpPr>
        <p:spPr/>
        <p:txBody>
          <a:bodyPr/>
          <a:lstStyle/>
          <a:p>
            <a:pPr>
              <a:defRPr/>
            </a:pPr>
            <a:fld id="{C3FEBCAD-8301-48CE-BE1D-CC0B951F4F7F}" type="slidenum">
              <a:rPr lang="zh-CN" altLang="en-US"/>
              <a:pPr>
                <a:defRPr/>
              </a:pPr>
              <a:t>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0250" y="2281012"/>
            <a:ext cx="7886700" cy="999218"/>
          </a:xfrm>
        </p:spPr>
        <p:txBody>
          <a:bodyPr/>
          <a:lstStyle/>
          <a:p>
            <a:pPr algn="ctr" eaLnBrk="1" fontAlgn="auto" hangingPunct="1">
              <a:spcAft>
                <a:spcPts val="0"/>
              </a:spcAft>
              <a:defRPr/>
            </a:pPr>
            <a:r>
              <a:rPr lang="zh-CN" altLang="en-US" sz="4000" dirty="0">
                <a:solidFill>
                  <a:srgbClr val="1E1CE3"/>
                </a:solidFill>
                <a:latin typeface="华文隶书" pitchFamily="2" charset="-122"/>
                <a:ea typeface="华文隶书" pitchFamily="2" charset="-122"/>
              </a:rPr>
              <a:t>谓词公式及命题符号化</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628650" y="106363"/>
            <a:ext cx="7886700" cy="725487"/>
          </a:xfrm>
        </p:spPr>
        <p:txBody>
          <a:bodyPr/>
          <a:lstStyle/>
          <a:p>
            <a:r>
              <a:rPr lang="zh-CN" altLang="en-US" smtClean="0"/>
              <a:t>谓词相关符号</a:t>
            </a:r>
          </a:p>
        </p:txBody>
      </p:sp>
      <p:sp>
        <p:nvSpPr>
          <p:cNvPr id="53250" name="内容占位符 2"/>
          <p:cNvSpPr>
            <a:spLocks noGrp="1"/>
          </p:cNvSpPr>
          <p:nvPr>
            <p:ph idx="1"/>
          </p:nvPr>
        </p:nvSpPr>
        <p:spPr>
          <a:xfrm>
            <a:off x="504825" y="1190625"/>
            <a:ext cx="8148638" cy="5065713"/>
          </a:xfrm>
        </p:spPr>
        <p:txBody>
          <a:bodyPr/>
          <a:lstStyle/>
          <a:p>
            <a:pPr>
              <a:spcBef>
                <a:spcPct val="0"/>
              </a:spcBef>
            </a:pPr>
            <a:r>
              <a:rPr lang="zh-CN" altLang="en-US" smtClean="0"/>
              <a:t>谓词公式涉及的符号有七种：</a:t>
            </a:r>
            <a:endParaRPr lang="en-US" altLang="zh-CN" smtClean="0"/>
          </a:p>
          <a:p>
            <a:pPr marL="765175" lvl="1" indent="-457200">
              <a:spcBef>
                <a:spcPct val="0"/>
              </a:spcBef>
              <a:buSzTx/>
              <a:buFontTx/>
              <a:buAutoNum type="circleNumDbPlain"/>
            </a:pPr>
            <a:r>
              <a:rPr lang="zh-CN" altLang="en-US" smtClean="0"/>
              <a:t>联结词：</a:t>
            </a:r>
            <a:r>
              <a:rPr lang="zh-CN" altLang="en-US" smtClean="0">
                <a:sym typeface="Symbol" pitchFamily="18" charset="2"/>
              </a:rPr>
              <a:t>、</a:t>
            </a:r>
            <a:r>
              <a:rPr kumimoji="1" lang="en-US" altLang="zh-CN" smtClean="0">
                <a:sym typeface="Symbol" pitchFamily="18" charset="2"/>
              </a:rPr>
              <a:t>∧</a:t>
            </a:r>
            <a:r>
              <a:rPr kumimoji="1" lang="zh-CN" altLang="en-US" smtClean="0">
                <a:sym typeface="Symbol" pitchFamily="18" charset="2"/>
              </a:rPr>
              <a:t>、∨、、</a:t>
            </a:r>
            <a:endParaRPr kumimoji="1" lang="en-US" altLang="zh-CN" smtClean="0">
              <a:sym typeface="Symbol" pitchFamily="18" charset="2"/>
            </a:endParaRPr>
          </a:p>
          <a:p>
            <a:pPr marL="765175" lvl="1" indent="-457200">
              <a:spcBef>
                <a:spcPct val="0"/>
              </a:spcBef>
              <a:buSzTx/>
              <a:buFontTx/>
              <a:buAutoNum type="circleNumDbPlain"/>
            </a:pPr>
            <a:r>
              <a:rPr lang="zh-CN" altLang="en-US" smtClean="0"/>
              <a:t>量词：</a:t>
            </a:r>
            <a:r>
              <a:rPr lang="en-US" altLang="zh-CN" smtClean="0">
                <a:sym typeface="Symbol" pitchFamily="18" charset="2"/>
              </a:rPr>
              <a:t></a:t>
            </a:r>
            <a:r>
              <a:rPr lang="zh-CN" altLang="en-US" smtClean="0">
                <a:sym typeface="Symbol" pitchFamily="18" charset="2"/>
              </a:rPr>
              <a:t>、</a:t>
            </a:r>
            <a:endParaRPr lang="en-US" altLang="zh-CN" smtClean="0">
              <a:sym typeface="Symbol" pitchFamily="18" charset="2"/>
            </a:endParaRPr>
          </a:p>
          <a:p>
            <a:pPr marL="765175" lvl="1" indent="-457200">
              <a:spcBef>
                <a:spcPct val="0"/>
              </a:spcBef>
              <a:buSzTx/>
              <a:buFontTx/>
              <a:buAutoNum type="circleNumDbPlain"/>
            </a:pPr>
            <a:r>
              <a:rPr lang="zh-CN" altLang="en-US" smtClean="0"/>
              <a:t>括号、逗号：逗号用以区分客体。</a:t>
            </a:r>
            <a:endParaRPr lang="en-US" altLang="zh-CN" smtClean="0"/>
          </a:p>
          <a:p>
            <a:pPr marL="765175" lvl="1" indent="-457200">
              <a:spcBef>
                <a:spcPct val="0"/>
              </a:spcBef>
              <a:buSzTx/>
              <a:buFontTx/>
              <a:buAutoNum type="circleNumDbPlain"/>
            </a:pPr>
            <a:r>
              <a:rPr lang="zh-CN" altLang="en-US" smtClean="0"/>
              <a:t>客体常量符号：</a:t>
            </a:r>
            <a:r>
              <a:rPr lang="en-US" altLang="zh-CN" smtClean="0"/>
              <a:t>a,b,c</a:t>
            </a:r>
            <a:r>
              <a:rPr lang="zh-CN" altLang="en-US" smtClean="0"/>
              <a:t>，</a:t>
            </a:r>
            <a:r>
              <a:rPr lang="en-US" altLang="zh-CN" smtClean="0"/>
              <a:t>...</a:t>
            </a:r>
          </a:p>
          <a:p>
            <a:pPr marL="765175" lvl="1" indent="-457200">
              <a:spcBef>
                <a:spcPct val="0"/>
              </a:spcBef>
              <a:buSzTx/>
              <a:buFontTx/>
              <a:buAutoNum type="circleNumDbPlain"/>
            </a:pPr>
            <a:r>
              <a:rPr lang="zh-CN" altLang="en-US" smtClean="0"/>
              <a:t>客体变量符号：</a:t>
            </a:r>
            <a:r>
              <a:rPr lang="en-US" altLang="zh-CN" smtClean="0"/>
              <a:t>x,y,z,…</a:t>
            </a:r>
          </a:p>
          <a:p>
            <a:pPr marL="765175" lvl="1" indent="-457200">
              <a:spcBef>
                <a:spcPct val="0"/>
              </a:spcBef>
              <a:buSzTx/>
              <a:buFontTx/>
              <a:buAutoNum type="circleNumDbPlain"/>
            </a:pPr>
            <a:r>
              <a:rPr lang="zh-CN" altLang="en-US" smtClean="0"/>
              <a:t>谓词符号：大写英文字母</a:t>
            </a:r>
            <a:r>
              <a:rPr lang="en-US" altLang="zh-CN" smtClean="0"/>
              <a:t>P,Q,R,...</a:t>
            </a:r>
          </a:p>
          <a:p>
            <a:pPr marL="765175" lvl="1" indent="-457200">
              <a:spcBef>
                <a:spcPct val="0"/>
              </a:spcBef>
              <a:buSzTx/>
              <a:buFontTx/>
              <a:buAutoNum type="circleNumDbPlain"/>
            </a:pPr>
            <a:r>
              <a:rPr lang="zh-CN" altLang="en-US" smtClean="0"/>
              <a:t>客体函数符号</a:t>
            </a:r>
            <a:r>
              <a:rPr lang="en-US" altLang="zh-CN" smtClean="0"/>
              <a:t>(</a:t>
            </a:r>
            <a:r>
              <a:rPr lang="zh-CN" altLang="en-US" sz="2600" smtClean="0"/>
              <a:t>函词）</a:t>
            </a:r>
            <a:r>
              <a:rPr lang="zh-CN" altLang="en-US" smtClean="0"/>
              <a:t>：</a:t>
            </a:r>
            <a:r>
              <a:rPr lang="en-US" altLang="zh-CN" smtClean="0"/>
              <a:t>f,g,h,...</a:t>
            </a:r>
          </a:p>
          <a:p>
            <a:pPr marL="827088" lvl="2">
              <a:spcBef>
                <a:spcPct val="0"/>
              </a:spcBef>
            </a:pPr>
            <a:r>
              <a:rPr lang="zh-CN" altLang="en-US" smtClean="0"/>
              <a:t>当个体域名称集合</a:t>
            </a:r>
            <a:r>
              <a:rPr lang="en-US" altLang="zh-CN" smtClean="0"/>
              <a:t>D</a:t>
            </a:r>
            <a:r>
              <a:rPr lang="zh-CN" altLang="en-US" smtClean="0"/>
              <a:t>给出时，</a:t>
            </a:r>
            <a:r>
              <a:rPr lang="en-US" altLang="zh-CN" smtClean="0"/>
              <a:t>n</a:t>
            </a:r>
            <a:r>
              <a:rPr lang="zh-CN" altLang="en-US" smtClean="0"/>
              <a:t>元函数符号</a:t>
            </a:r>
            <a:r>
              <a:rPr lang="en-US" altLang="zh-CN" smtClean="0"/>
              <a:t>f(x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n</a:t>
            </a:r>
            <a:r>
              <a:rPr lang="en-US" altLang="zh-CN" smtClean="0"/>
              <a:t>)</a:t>
            </a:r>
            <a:r>
              <a:rPr lang="zh-CN" altLang="en-US" smtClean="0"/>
              <a:t>可以是</a:t>
            </a:r>
            <a:r>
              <a:rPr lang="en-US" altLang="zh-CN" smtClean="0"/>
              <a:t>D</a:t>
            </a:r>
            <a:r>
              <a:rPr lang="en-US" altLang="zh-CN" baseline="30000" smtClean="0"/>
              <a:t>n</a:t>
            </a:r>
            <a:r>
              <a:rPr lang="en-US" altLang="zh-CN" smtClean="0">
                <a:latin typeface="Comic Sans MS" pitchFamily="66" charset="0"/>
              </a:rPr>
              <a:t>→</a:t>
            </a:r>
            <a:r>
              <a:rPr lang="en-US" altLang="zh-CN" smtClean="0"/>
              <a:t>D</a:t>
            </a:r>
            <a:r>
              <a:rPr lang="zh-CN" altLang="en-US" smtClean="0"/>
              <a:t>的任意一个函数。</a:t>
            </a:r>
            <a:endParaRPr lang="en-US" altLang="zh-CN" smtClean="0"/>
          </a:p>
          <a:p>
            <a:pPr marL="827088" lvl="2">
              <a:spcBef>
                <a:spcPct val="0"/>
              </a:spcBef>
            </a:pPr>
            <a:r>
              <a:rPr lang="zh-CN" altLang="en-US" smtClean="0"/>
              <a:t>描述客体间的关系</a:t>
            </a:r>
          </a:p>
        </p:txBody>
      </p:sp>
      <p:sp>
        <p:nvSpPr>
          <p:cNvPr id="4" name="灯片编号占位符 3"/>
          <p:cNvSpPr>
            <a:spLocks noGrp="1"/>
          </p:cNvSpPr>
          <p:nvPr>
            <p:ph type="sldNum" sz="quarter" idx="12"/>
          </p:nvPr>
        </p:nvSpPr>
        <p:spPr/>
        <p:txBody>
          <a:bodyPr/>
          <a:lstStyle/>
          <a:p>
            <a:pPr>
              <a:defRPr/>
            </a:pPr>
            <a:fld id="{C777FC46-75B2-47CE-A53B-E90AADEECAEA}" type="slidenum">
              <a:rPr lang="zh-CN" altLang="en-US"/>
              <a:pPr>
                <a:defRPr/>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628650" y="106363"/>
            <a:ext cx="7886700" cy="725487"/>
          </a:xfrm>
        </p:spPr>
        <p:txBody>
          <a:bodyPr/>
          <a:lstStyle/>
          <a:p>
            <a:r>
              <a:rPr lang="zh-CN" altLang="en-US" smtClean="0"/>
              <a:t>示例</a:t>
            </a:r>
            <a:r>
              <a:rPr lang="en-US" altLang="zh-CN" smtClean="0"/>
              <a:t>1</a:t>
            </a:r>
            <a:endParaRPr lang="zh-CN" altLang="en-US" smtClean="0"/>
          </a:p>
        </p:txBody>
      </p:sp>
      <p:sp>
        <p:nvSpPr>
          <p:cNvPr id="3" name="内容占位符 2"/>
          <p:cNvSpPr>
            <a:spLocks noGrp="1"/>
          </p:cNvSpPr>
          <p:nvPr>
            <p:ph idx="1"/>
          </p:nvPr>
        </p:nvSpPr>
        <p:spPr>
          <a:xfrm>
            <a:off x="504825" y="1160463"/>
            <a:ext cx="8148638" cy="5016500"/>
          </a:xfrm>
        </p:spPr>
        <p:txBody>
          <a:bodyPr/>
          <a:lstStyle/>
          <a:p>
            <a:pPr>
              <a:lnSpc>
                <a:spcPct val="120000"/>
              </a:lnSpc>
              <a:spcBef>
                <a:spcPct val="0"/>
              </a:spcBef>
            </a:pPr>
            <a:r>
              <a:rPr lang="zh-CN" altLang="en-US" smtClean="0"/>
              <a:t>形式化（符号化）下列语句：</a:t>
            </a:r>
            <a:endParaRPr lang="en-US" altLang="zh-CN" smtClean="0"/>
          </a:p>
          <a:p>
            <a:pPr>
              <a:lnSpc>
                <a:spcPct val="120000"/>
              </a:lnSpc>
              <a:spcBef>
                <a:spcPct val="0"/>
              </a:spcBef>
            </a:pPr>
            <a:r>
              <a:rPr lang="zh-CN" altLang="en-US" smtClean="0"/>
              <a:t>任何人如果身体不好，则学习和工作都不好。</a:t>
            </a:r>
            <a:endParaRPr lang="en-US" altLang="zh-CN" smtClean="0"/>
          </a:p>
          <a:p>
            <a:pPr lvl="1" indent="0">
              <a:lnSpc>
                <a:spcPct val="120000"/>
              </a:lnSpc>
              <a:spcBef>
                <a:spcPct val="0"/>
              </a:spcBef>
              <a:buFont typeface="Wingdings" pitchFamily="2" charset="2"/>
              <a:buNone/>
            </a:pPr>
            <a:r>
              <a:rPr lang="en-US" altLang="zh-CN" smtClean="0"/>
              <a:t>A(x)</a:t>
            </a:r>
            <a:r>
              <a:rPr lang="zh-CN" altLang="en-US" smtClean="0"/>
              <a:t>：</a:t>
            </a:r>
            <a:r>
              <a:rPr lang="en-US" altLang="zh-CN" smtClean="0"/>
              <a:t>x</a:t>
            </a:r>
            <a:r>
              <a:rPr lang="zh-CN" altLang="en-US" smtClean="0"/>
              <a:t>身体好；</a:t>
            </a:r>
            <a:endParaRPr lang="en-US" altLang="zh-CN" smtClean="0"/>
          </a:p>
          <a:p>
            <a:pPr lvl="1" indent="0">
              <a:lnSpc>
                <a:spcPct val="120000"/>
              </a:lnSpc>
              <a:spcBef>
                <a:spcPct val="0"/>
              </a:spcBef>
              <a:buFont typeface="Wingdings" pitchFamily="2" charset="2"/>
              <a:buNone/>
            </a:pPr>
            <a:r>
              <a:rPr lang="en-US" altLang="zh-CN" smtClean="0"/>
              <a:t>B(x)</a:t>
            </a:r>
            <a:r>
              <a:rPr lang="zh-CN" altLang="en-US" smtClean="0"/>
              <a:t>：</a:t>
            </a:r>
            <a:r>
              <a:rPr lang="en-US" altLang="zh-CN" smtClean="0"/>
              <a:t>x</a:t>
            </a:r>
            <a:r>
              <a:rPr lang="zh-CN" altLang="en-US" smtClean="0"/>
              <a:t>学习好；</a:t>
            </a:r>
            <a:endParaRPr lang="en-US" altLang="zh-CN" smtClean="0"/>
          </a:p>
          <a:p>
            <a:pPr lvl="1" indent="0">
              <a:lnSpc>
                <a:spcPct val="120000"/>
              </a:lnSpc>
              <a:spcBef>
                <a:spcPct val="0"/>
              </a:spcBef>
              <a:buFont typeface="Wingdings" pitchFamily="2" charset="2"/>
              <a:buNone/>
            </a:pPr>
            <a:r>
              <a:rPr lang="en-US" altLang="zh-CN" smtClean="0"/>
              <a:t>C(x)</a:t>
            </a:r>
            <a:r>
              <a:rPr lang="zh-CN" altLang="en-US" smtClean="0"/>
              <a:t>：</a:t>
            </a:r>
            <a:r>
              <a:rPr lang="en-US" altLang="zh-CN" smtClean="0"/>
              <a:t>x</a:t>
            </a:r>
            <a:r>
              <a:rPr lang="zh-CN" altLang="en-US" smtClean="0"/>
              <a:t>工作好；</a:t>
            </a:r>
            <a:endParaRPr lang="en-US" altLang="zh-CN" smtClean="0"/>
          </a:p>
          <a:p>
            <a:pPr lvl="1" indent="0">
              <a:lnSpc>
                <a:spcPct val="120000"/>
              </a:lnSpc>
              <a:spcBef>
                <a:spcPct val="0"/>
              </a:spcBef>
              <a:buFont typeface="Wingdings" pitchFamily="2" charset="2"/>
              <a:buNone/>
            </a:pPr>
            <a:r>
              <a:rPr lang="en-US" altLang="zh-CN" smtClean="0">
                <a:sym typeface="Symbol" pitchFamily="18" charset="2"/>
              </a:rPr>
              <a:t>x(</a:t>
            </a:r>
            <a:r>
              <a:rPr lang="zh-CN" altLang="en-US" smtClean="0">
                <a:sym typeface="Symbol" pitchFamily="18" charset="2"/>
              </a:rPr>
              <a:t></a:t>
            </a:r>
            <a:r>
              <a:rPr lang="en-US" altLang="zh-CN" smtClean="0"/>
              <a:t>A(x)</a:t>
            </a:r>
            <a:r>
              <a:rPr lang="en-US" altLang="zh-CN" smtClean="0">
                <a:sym typeface="Symbol" pitchFamily="18" charset="2"/>
              </a:rPr>
              <a:t></a:t>
            </a:r>
            <a:r>
              <a:rPr lang="zh-CN" altLang="en-US" smtClean="0">
                <a:sym typeface="Symbol" pitchFamily="18" charset="2"/>
              </a:rPr>
              <a:t> </a:t>
            </a:r>
            <a:r>
              <a:rPr lang="en-US" altLang="zh-CN" smtClean="0"/>
              <a:t>B(x)</a:t>
            </a:r>
            <a:r>
              <a:rPr lang="el-GR" altLang="zh-CN" smtClean="0"/>
              <a:t>∧</a:t>
            </a:r>
            <a:r>
              <a:rPr lang="zh-CN" altLang="en-US" smtClean="0">
                <a:sym typeface="Symbol" pitchFamily="18" charset="2"/>
              </a:rPr>
              <a:t></a:t>
            </a:r>
            <a:r>
              <a:rPr lang="en-US" altLang="zh-CN" smtClean="0"/>
              <a:t>C(x))</a:t>
            </a:r>
            <a:r>
              <a:rPr lang="zh-CN" altLang="en-US" smtClean="0"/>
              <a:t>，</a:t>
            </a:r>
            <a:r>
              <a:rPr lang="en-US" altLang="zh-CN" smtClean="0"/>
              <a:t>x</a:t>
            </a:r>
            <a:r>
              <a:rPr lang="zh-CN" altLang="en-US" smtClean="0">
                <a:sym typeface="Symbol" pitchFamily="18" charset="2"/>
              </a:rPr>
              <a:t>∈</a:t>
            </a:r>
            <a:r>
              <a:rPr lang="en-US" altLang="zh-CN" smtClean="0"/>
              <a:t>{</a:t>
            </a:r>
            <a:r>
              <a:rPr lang="zh-CN" altLang="en-US" smtClean="0"/>
              <a:t>人</a:t>
            </a:r>
            <a:r>
              <a:rPr lang="en-US" altLang="zh-CN" smtClean="0"/>
              <a:t>}</a:t>
            </a:r>
          </a:p>
          <a:p>
            <a:pPr>
              <a:lnSpc>
                <a:spcPct val="120000"/>
              </a:lnSpc>
              <a:spcBef>
                <a:spcPct val="0"/>
              </a:spcBef>
            </a:pPr>
            <a:r>
              <a:rPr lang="zh-CN" altLang="en-US" smtClean="0"/>
              <a:t>若</a:t>
            </a:r>
            <a:r>
              <a:rPr lang="en-US" altLang="zh-CN" smtClean="0"/>
              <a:t>x</a:t>
            </a:r>
            <a:r>
              <a:rPr lang="zh-CN" altLang="en-US" smtClean="0">
                <a:sym typeface="Symbol" pitchFamily="18" charset="2"/>
              </a:rPr>
              <a:t>∈全域</a:t>
            </a:r>
            <a:r>
              <a:rPr lang="en-US" altLang="zh-CN" smtClean="0">
                <a:sym typeface="Symbol" pitchFamily="18" charset="2"/>
              </a:rPr>
              <a:t>(U)</a:t>
            </a:r>
          </a:p>
          <a:p>
            <a:pPr lvl="1" indent="0">
              <a:lnSpc>
                <a:spcPct val="120000"/>
              </a:lnSpc>
              <a:spcBef>
                <a:spcPct val="0"/>
              </a:spcBef>
              <a:buFont typeface="Wingdings" pitchFamily="2" charset="2"/>
              <a:buNone/>
            </a:pPr>
            <a:r>
              <a:rPr lang="en-US" altLang="zh-CN" smtClean="0">
                <a:sym typeface="Symbol" pitchFamily="18" charset="2"/>
              </a:rPr>
              <a:t>M(x):x</a:t>
            </a:r>
            <a:r>
              <a:rPr lang="zh-CN" altLang="en-US" smtClean="0">
                <a:sym typeface="Symbol" pitchFamily="18" charset="2"/>
              </a:rPr>
              <a:t>是人；</a:t>
            </a:r>
            <a:endParaRPr lang="en-US" altLang="zh-CN" smtClean="0">
              <a:sym typeface="Symbol" pitchFamily="18" charset="2"/>
            </a:endParaRPr>
          </a:p>
          <a:p>
            <a:pPr lvl="1" indent="0">
              <a:lnSpc>
                <a:spcPct val="120000"/>
              </a:lnSpc>
              <a:spcBef>
                <a:spcPct val="0"/>
              </a:spcBef>
              <a:buFont typeface="Wingdings" pitchFamily="2" charset="2"/>
              <a:buNone/>
            </a:pPr>
            <a:r>
              <a:rPr lang="en-US" altLang="zh-CN" smtClean="0">
                <a:sym typeface="Symbol" pitchFamily="18" charset="2"/>
              </a:rPr>
              <a:t>x(M(x)(</a:t>
            </a:r>
            <a:r>
              <a:rPr lang="zh-CN" altLang="en-US" smtClean="0">
                <a:sym typeface="Symbol" pitchFamily="18" charset="2"/>
              </a:rPr>
              <a:t></a:t>
            </a:r>
            <a:r>
              <a:rPr lang="en-US" altLang="zh-CN" smtClean="0"/>
              <a:t>A(x)</a:t>
            </a:r>
            <a:r>
              <a:rPr lang="en-US" altLang="zh-CN" smtClean="0">
                <a:sym typeface="Symbol" pitchFamily="18" charset="2"/>
              </a:rPr>
              <a:t></a:t>
            </a:r>
            <a:r>
              <a:rPr lang="zh-CN" altLang="en-US" smtClean="0">
                <a:sym typeface="Symbol" pitchFamily="18" charset="2"/>
              </a:rPr>
              <a:t></a:t>
            </a:r>
            <a:r>
              <a:rPr lang="en-US" altLang="zh-CN" smtClean="0"/>
              <a:t>B(x)</a:t>
            </a:r>
            <a:r>
              <a:rPr lang="el-GR" altLang="zh-CN" smtClean="0"/>
              <a:t>∧</a:t>
            </a:r>
            <a:r>
              <a:rPr lang="zh-CN" altLang="en-US" smtClean="0">
                <a:sym typeface="Symbol" pitchFamily="18" charset="2"/>
              </a:rPr>
              <a:t></a:t>
            </a:r>
            <a:r>
              <a:rPr lang="en-US" altLang="zh-CN" smtClean="0"/>
              <a:t>C(x))</a:t>
            </a:r>
            <a:endParaRPr lang="zh-CN" altLang="en-US" smtClean="0"/>
          </a:p>
        </p:txBody>
      </p:sp>
      <p:sp>
        <p:nvSpPr>
          <p:cNvPr id="4" name="灯片编号占位符 3"/>
          <p:cNvSpPr>
            <a:spLocks noGrp="1"/>
          </p:cNvSpPr>
          <p:nvPr>
            <p:ph type="sldNum" sz="quarter" idx="12"/>
          </p:nvPr>
        </p:nvSpPr>
        <p:spPr/>
        <p:txBody>
          <a:bodyPr/>
          <a:lstStyle/>
          <a:p>
            <a:pPr>
              <a:defRPr/>
            </a:pPr>
            <a:fld id="{EB4A9B1C-3A98-4B84-A4E7-6313E9D7BF35}" type="slidenum">
              <a:rPr lang="zh-CN" altLang="en-US"/>
              <a:pPr>
                <a:defRPr/>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628650" y="106363"/>
            <a:ext cx="7886700" cy="725487"/>
          </a:xfrm>
        </p:spPr>
        <p:txBody>
          <a:bodyPr/>
          <a:lstStyle/>
          <a:p>
            <a:r>
              <a:rPr lang="zh-CN" altLang="en-US" smtClean="0"/>
              <a:t>示例</a:t>
            </a:r>
            <a:r>
              <a:rPr lang="en-US" altLang="zh-CN" smtClean="0"/>
              <a:t>2</a:t>
            </a:r>
            <a:r>
              <a:rPr lang="zh-CN" altLang="en-US" smtClean="0"/>
              <a:t>（函词）</a:t>
            </a:r>
          </a:p>
        </p:txBody>
      </p:sp>
      <p:sp>
        <p:nvSpPr>
          <p:cNvPr id="3" name="内容占位符 2"/>
          <p:cNvSpPr>
            <a:spLocks noGrp="1"/>
          </p:cNvSpPr>
          <p:nvPr>
            <p:ph idx="1"/>
          </p:nvPr>
        </p:nvSpPr>
        <p:spPr>
          <a:xfrm>
            <a:off x="504825" y="1160463"/>
            <a:ext cx="8148638" cy="5065712"/>
          </a:xfrm>
        </p:spPr>
        <p:txBody>
          <a:bodyPr/>
          <a:lstStyle/>
          <a:p>
            <a:pPr>
              <a:spcBef>
                <a:spcPct val="0"/>
              </a:spcBef>
            </a:pPr>
            <a:r>
              <a:rPr lang="zh-CN" altLang="en-US" smtClean="0">
                <a:solidFill>
                  <a:srgbClr val="C00000"/>
                </a:solidFill>
              </a:rPr>
              <a:t>例如：</a:t>
            </a:r>
            <a:r>
              <a:rPr lang="zh-CN" altLang="en-US" smtClean="0"/>
              <a:t>符号化“小王比他的父亲高”：</a:t>
            </a:r>
            <a:endParaRPr lang="en-US" altLang="zh-CN" smtClean="0"/>
          </a:p>
          <a:p>
            <a:pPr lvl="1">
              <a:spcBef>
                <a:spcPct val="0"/>
              </a:spcBef>
            </a:pPr>
            <a:r>
              <a:rPr lang="en-US" altLang="zh-CN" smtClean="0"/>
              <a:t>T(x</a:t>
            </a:r>
            <a:r>
              <a:rPr lang="zh-CN" altLang="en-US" smtClean="0"/>
              <a:t>，</a:t>
            </a:r>
            <a:r>
              <a:rPr lang="en-US" altLang="zh-CN" smtClean="0"/>
              <a:t>y)</a:t>
            </a:r>
            <a:r>
              <a:rPr lang="zh-CN" altLang="en-US" smtClean="0"/>
              <a:t>：</a:t>
            </a:r>
            <a:r>
              <a:rPr lang="en-US" altLang="zh-CN" smtClean="0"/>
              <a:t>x</a:t>
            </a:r>
            <a:r>
              <a:rPr lang="zh-CN" altLang="en-US" smtClean="0"/>
              <a:t>比</a:t>
            </a:r>
            <a:r>
              <a:rPr lang="en-US" altLang="zh-CN" smtClean="0"/>
              <a:t>y</a:t>
            </a:r>
            <a:r>
              <a:rPr lang="zh-CN" altLang="en-US" smtClean="0"/>
              <a:t>高</a:t>
            </a:r>
            <a:endParaRPr lang="en-US" altLang="zh-CN" smtClean="0"/>
          </a:p>
          <a:p>
            <a:pPr lvl="1">
              <a:spcBef>
                <a:spcPct val="0"/>
              </a:spcBef>
            </a:pPr>
            <a:r>
              <a:rPr lang="en-US" altLang="zh-CN" smtClean="0"/>
              <a:t>a</a:t>
            </a:r>
            <a:r>
              <a:rPr lang="zh-CN" altLang="en-US" smtClean="0"/>
              <a:t>：小王；</a:t>
            </a:r>
            <a:r>
              <a:rPr lang="en-US" altLang="zh-CN" smtClean="0"/>
              <a:t>b</a:t>
            </a:r>
            <a:r>
              <a:rPr lang="zh-CN" altLang="en-US" smtClean="0"/>
              <a:t>：小王的父亲</a:t>
            </a:r>
            <a:endParaRPr lang="en-US" altLang="zh-CN" smtClean="0"/>
          </a:p>
          <a:p>
            <a:pPr lvl="1">
              <a:spcBef>
                <a:spcPct val="0"/>
              </a:spcBef>
            </a:pPr>
            <a:r>
              <a:rPr lang="en-US" altLang="zh-CN" smtClean="0"/>
              <a:t>T(a</a:t>
            </a:r>
            <a:r>
              <a:rPr lang="zh-CN" altLang="en-US" smtClean="0"/>
              <a:t>，</a:t>
            </a:r>
            <a:r>
              <a:rPr lang="en-US" altLang="zh-CN" smtClean="0"/>
              <a:t>b)</a:t>
            </a:r>
          </a:p>
          <a:p>
            <a:pPr lvl="1">
              <a:spcBef>
                <a:spcPct val="0"/>
              </a:spcBef>
              <a:spcAft>
                <a:spcPts val="1200"/>
              </a:spcAft>
            </a:pPr>
            <a:r>
              <a:rPr lang="en-US" altLang="zh-CN" smtClean="0"/>
              <a:t> </a:t>
            </a:r>
            <a:r>
              <a:rPr lang="zh-CN" altLang="en-US" smtClean="0"/>
              <a:t>无法显示客体之间的依赖关系</a:t>
            </a:r>
            <a:endParaRPr lang="en-US" altLang="zh-CN" smtClean="0"/>
          </a:p>
          <a:p>
            <a:pPr>
              <a:spcBef>
                <a:spcPct val="0"/>
              </a:spcBef>
            </a:pPr>
            <a:r>
              <a:rPr lang="zh-CN" altLang="en-US" smtClean="0">
                <a:solidFill>
                  <a:srgbClr val="FF0000"/>
                </a:solidFill>
              </a:rPr>
              <a:t>解决方法</a:t>
            </a:r>
            <a:r>
              <a:rPr lang="zh-CN" altLang="en-US" smtClean="0"/>
              <a:t>：体现客体与客体关系的函数，即</a:t>
            </a:r>
            <a:r>
              <a:rPr lang="zh-CN" altLang="en-US" smtClean="0">
                <a:solidFill>
                  <a:srgbClr val="FF0000"/>
                </a:solidFill>
              </a:rPr>
              <a:t>客体函数（函词）</a:t>
            </a:r>
            <a:r>
              <a:rPr lang="zh-CN" altLang="en-US" smtClean="0"/>
              <a:t>。</a:t>
            </a:r>
            <a:endParaRPr lang="en-US" altLang="zh-CN" smtClean="0"/>
          </a:p>
          <a:p>
            <a:pPr lvl="1">
              <a:spcBef>
                <a:spcPct val="0"/>
              </a:spcBef>
            </a:pPr>
            <a:r>
              <a:rPr lang="zh-CN" altLang="en-US" smtClean="0"/>
              <a:t>令：</a:t>
            </a:r>
            <a:r>
              <a:rPr lang="en-US" altLang="zh-CN" smtClean="0"/>
              <a:t>f(x)=x</a:t>
            </a:r>
            <a:r>
              <a:rPr lang="zh-CN" altLang="en-US" smtClean="0"/>
              <a:t>的父亲</a:t>
            </a:r>
            <a:endParaRPr lang="en-US" altLang="zh-CN" smtClean="0"/>
          </a:p>
          <a:p>
            <a:pPr lvl="1">
              <a:spcBef>
                <a:spcPct val="0"/>
              </a:spcBef>
              <a:spcAft>
                <a:spcPts val="1200"/>
              </a:spcAft>
            </a:pPr>
            <a:r>
              <a:rPr lang="zh-CN" altLang="en-US" smtClean="0"/>
              <a:t>则该命题表示为：</a:t>
            </a:r>
            <a:r>
              <a:rPr lang="en-US" altLang="zh-CN" smtClean="0"/>
              <a:t>T(a</a:t>
            </a:r>
            <a:r>
              <a:rPr lang="zh-CN" altLang="en-US" smtClean="0"/>
              <a:t>，</a:t>
            </a:r>
            <a:r>
              <a:rPr lang="en-US" altLang="zh-CN" smtClean="0"/>
              <a:t>f(a))</a:t>
            </a:r>
          </a:p>
        </p:txBody>
      </p:sp>
      <p:sp>
        <p:nvSpPr>
          <p:cNvPr id="4" name="灯片编号占位符 3"/>
          <p:cNvSpPr>
            <a:spLocks noGrp="1"/>
          </p:cNvSpPr>
          <p:nvPr>
            <p:ph type="sldNum" sz="quarter" idx="12"/>
          </p:nvPr>
        </p:nvSpPr>
        <p:spPr/>
        <p:txBody>
          <a:bodyPr/>
          <a:lstStyle/>
          <a:p>
            <a:pPr>
              <a:defRPr/>
            </a:pPr>
            <a:fld id="{04D0C4C9-65D9-4228-8FC5-18C43FDE829B}" type="slidenum">
              <a:rPr lang="zh-CN" altLang="en-US"/>
              <a:pPr>
                <a:defRPr/>
              </a:pPr>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4"/>
          <p:cNvSpPr>
            <a:spLocks noGrp="1"/>
          </p:cNvSpPr>
          <p:nvPr>
            <p:ph type="title"/>
          </p:nvPr>
        </p:nvSpPr>
        <p:spPr>
          <a:xfrm>
            <a:off x="744538" y="2368550"/>
            <a:ext cx="7886700" cy="984250"/>
          </a:xfrm>
        </p:spPr>
        <p:txBody>
          <a:bodyPr/>
          <a:lstStyle/>
          <a:p>
            <a:r>
              <a:rPr lang="en-US" altLang="zh-CN" smtClean="0"/>
              <a:t>1.6</a:t>
            </a:r>
            <a:r>
              <a:rPr lang="zh-CN" altLang="en-US" smtClean="0"/>
              <a:t>、谓词和量词</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628650" y="106363"/>
            <a:ext cx="7886700" cy="725487"/>
          </a:xfrm>
        </p:spPr>
        <p:txBody>
          <a:bodyPr/>
          <a:lstStyle/>
          <a:p>
            <a:r>
              <a:rPr lang="zh-CN" altLang="en-US" smtClean="0">
                <a:solidFill>
                  <a:srgbClr val="0000FF"/>
                </a:solidFill>
                <a:latin typeface="Times New Roman" pitchFamily="18" charset="0"/>
              </a:rPr>
              <a:t>客体函数（函词）与谓词的区别</a:t>
            </a:r>
            <a:endParaRPr lang="zh-CN" altLang="en-US" smtClean="0"/>
          </a:p>
        </p:txBody>
      </p:sp>
      <p:sp>
        <p:nvSpPr>
          <p:cNvPr id="58370" name="内容占位符 2"/>
          <p:cNvSpPr>
            <a:spLocks noGrp="1"/>
          </p:cNvSpPr>
          <p:nvPr>
            <p:ph idx="1"/>
          </p:nvPr>
        </p:nvSpPr>
        <p:spPr>
          <a:xfrm>
            <a:off x="504825" y="1044575"/>
            <a:ext cx="8148638" cy="4906963"/>
          </a:xfrm>
        </p:spPr>
        <p:txBody>
          <a:bodyPr/>
          <a:lstStyle/>
          <a:p>
            <a:pPr>
              <a:spcBef>
                <a:spcPct val="0"/>
              </a:spcBef>
            </a:pPr>
            <a:r>
              <a:rPr lang="zh-CN" altLang="en-US" smtClean="0"/>
              <a:t>客体函数中的</a:t>
            </a:r>
            <a:r>
              <a:rPr lang="zh-CN" altLang="en-US" smtClean="0">
                <a:solidFill>
                  <a:srgbClr val="C00000"/>
                </a:solidFill>
              </a:rPr>
              <a:t>客体变元</a:t>
            </a:r>
            <a:r>
              <a:rPr lang="zh-CN" altLang="en-US" smtClean="0"/>
              <a:t>用客体带入后的</a:t>
            </a:r>
            <a:r>
              <a:rPr lang="zh-CN" altLang="en-US" smtClean="0">
                <a:solidFill>
                  <a:srgbClr val="C00000"/>
                </a:solidFill>
              </a:rPr>
              <a:t>结果依然是客体</a:t>
            </a:r>
            <a:r>
              <a:rPr lang="zh-CN" altLang="en-US" smtClean="0"/>
              <a:t>。</a:t>
            </a:r>
            <a:endParaRPr lang="en-US" altLang="zh-CN" smtClean="0"/>
          </a:p>
          <a:p>
            <a:pPr lvl="1">
              <a:spcBef>
                <a:spcPct val="0"/>
              </a:spcBef>
              <a:spcAft>
                <a:spcPts val="1200"/>
              </a:spcAft>
            </a:pPr>
            <a:r>
              <a:rPr lang="en-US" altLang="zh-CN" smtClean="0"/>
              <a:t>f(a)=</a:t>
            </a:r>
            <a:r>
              <a:rPr lang="zh-CN" altLang="en-US" smtClean="0"/>
              <a:t>小王的父亲</a:t>
            </a:r>
            <a:endParaRPr lang="en-US" altLang="zh-CN" smtClean="0"/>
          </a:p>
          <a:p>
            <a:pPr>
              <a:spcBef>
                <a:spcPct val="0"/>
              </a:spcBef>
            </a:pPr>
            <a:r>
              <a:rPr lang="zh-CN" altLang="en-US" smtClean="0"/>
              <a:t>谓词中的个体变元用确定的个体带入后就</a:t>
            </a:r>
            <a:r>
              <a:rPr lang="zh-CN" altLang="en-US" smtClean="0">
                <a:solidFill>
                  <a:srgbClr val="C00000"/>
                </a:solidFill>
              </a:rPr>
              <a:t>变成了命题</a:t>
            </a:r>
            <a:r>
              <a:rPr lang="zh-CN" altLang="en-US" smtClean="0"/>
              <a:t>，其真值为</a:t>
            </a:r>
            <a:r>
              <a:rPr lang="en-US" altLang="zh-CN" smtClean="0"/>
              <a:t>T</a:t>
            </a:r>
            <a:r>
              <a:rPr lang="zh-CN" altLang="en-US" smtClean="0"/>
              <a:t>或者为</a:t>
            </a:r>
            <a:r>
              <a:rPr lang="en-US" altLang="zh-CN" smtClean="0"/>
              <a:t>F</a:t>
            </a:r>
            <a:r>
              <a:rPr lang="zh-CN" altLang="en-US" smtClean="0"/>
              <a:t>。</a:t>
            </a:r>
            <a:endParaRPr lang="en-US" altLang="zh-CN" smtClean="0"/>
          </a:p>
          <a:p>
            <a:pPr lvl="1">
              <a:spcBef>
                <a:spcPct val="0"/>
              </a:spcBef>
            </a:pPr>
            <a:r>
              <a:rPr kumimoji="1" lang="en-US" altLang="zh-CN" smtClean="0"/>
              <a:t>M(x)</a:t>
            </a:r>
            <a:r>
              <a:rPr kumimoji="1" lang="zh-CN" altLang="en-US" smtClean="0"/>
              <a:t>：</a:t>
            </a:r>
            <a:r>
              <a:rPr kumimoji="1" lang="en-US" altLang="zh-CN" smtClean="0"/>
              <a:t>x</a:t>
            </a:r>
            <a:r>
              <a:rPr kumimoji="1" lang="zh-CN" altLang="en-US" smtClean="0"/>
              <a:t>是人</a:t>
            </a:r>
            <a:endParaRPr kumimoji="1" lang="en-US" altLang="zh-CN" smtClean="0"/>
          </a:p>
          <a:p>
            <a:pPr lvl="1">
              <a:spcBef>
                <a:spcPct val="0"/>
              </a:spcBef>
              <a:spcAft>
                <a:spcPts val="1200"/>
              </a:spcAft>
            </a:pPr>
            <a:r>
              <a:rPr kumimoji="1" lang="en-US" altLang="zh-CN" smtClean="0"/>
              <a:t>M(a)</a:t>
            </a:r>
            <a:r>
              <a:rPr kumimoji="1" lang="zh-CN" altLang="en-US" smtClean="0"/>
              <a:t>：</a:t>
            </a:r>
            <a:r>
              <a:rPr lang="zh-CN" altLang="en-US" smtClean="0"/>
              <a:t>小王</a:t>
            </a:r>
            <a:r>
              <a:rPr kumimoji="1" lang="zh-CN" altLang="en-US" smtClean="0"/>
              <a:t>是人</a:t>
            </a:r>
            <a:endParaRPr kumimoji="1" lang="en-US" altLang="zh-CN" smtClean="0"/>
          </a:p>
          <a:p>
            <a:pPr>
              <a:spcBef>
                <a:spcPct val="0"/>
              </a:spcBef>
            </a:pPr>
            <a:r>
              <a:rPr lang="zh-CN" altLang="en-US" smtClean="0"/>
              <a:t>客体函数是</a:t>
            </a:r>
            <a:r>
              <a:rPr lang="zh-CN" altLang="en-US" u="sng" smtClean="0"/>
              <a:t>个体域到个体域</a:t>
            </a:r>
            <a:r>
              <a:rPr lang="zh-CN" altLang="en-US" smtClean="0"/>
              <a:t>的映射</a:t>
            </a:r>
            <a:endParaRPr lang="en-US" altLang="zh-CN" smtClean="0"/>
          </a:p>
          <a:p>
            <a:pPr lvl="1">
              <a:spcBef>
                <a:spcPct val="0"/>
              </a:spcBef>
              <a:spcAft>
                <a:spcPts val="1200"/>
              </a:spcAft>
            </a:pPr>
            <a:r>
              <a:rPr lang="en-US" altLang="zh-CN" smtClean="0"/>
              <a:t>f : D</a:t>
            </a:r>
            <a:r>
              <a:rPr lang="en-US" altLang="zh-CN" smtClean="0">
                <a:latin typeface="Comic Sans MS" pitchFamily="66" charset="0"/>
              </a:rPr>
              <a:t>→</a:t>
            </a:r>
            <a:r>
              <a:rPr lang="en-US" altLang="zh-CN" smtClean="0"/>
              <a:t>D</a:t>
            </a:r>
          </a:p>
          <a:p>
            <a:pPr>
              <a:spcBef>
                <a:spcPct val="0"/>
              </a:spcBef>
            </a:pPr>
            <a:r>
              <a:rPr lang="zh-CN" altLang="en-US" smtClean="0"/>
              <a:t>谓词是从</a:t>
            </a:r>
            <a:r>
              <a:rPr lang="zh-CN" altLang="en-US" u="sng" smtClean="0"/>
              <a:t>个体域到</a:t>
            </a:r>
            <a:r>
              <a:rPr lang="en-US" altLang="zh-CN" u="sng" smtClean="0"/>
              <a:t>{T,F}</a:t>
            </a:r>
            <a:r>
              <a:rPr lang="zh-CN" altLang="en-US" smtClean="0"/>
              <a:t>的映射</a:t>
            </a:r>
            <a:endParaRPr lang="en-US" altLang="zh-CN" smtClean="0"/>
          </a:p>
          <a:p>
            <a:pPr lvl="1">
              <a:spcBef>
                <a:spcPct val="0"/>
              </a:spcBef>
            </a:pPr>
            <a:r>
              <a:rPr lang="en-US" altLang="zh-CN" smtClean="0"/>
              <a:t>M</a:t>
            </a:r>
            <a:r>
              <a:rPr lang="zh-CN" altLang="en-US" smtClean="0"/>
              <a:t>：</a:t>
            </a:r>
            <a:r>
              <a:rPr lang="en-US" altLang="zh-CN" smtClean="0"/>
              <a:t>D</a:t>
            </a:r>
            <a:r>
              <a:rPr lang="en-US" altLang="zh-CN" smtClean="0">
                <a:latin typeface="Comic Sans MS" pitchFamily="66" charset="0"/>
              </a:rPr>
              <a:t>→</a:t>
            </a:r>
            <a:r>
              <a:rPr lang="en-US" altLang="zh-CN" smtClean="0"/>
              <a:t>{T,F}</a:t>
            </a:r>
            <a:endParaRPr lang="zh-CN" altLang="en-US" smtClean="0"/>
          </a:p>
        </p:txBody>
      </p:sp>
      <p:sp>
        <p:nvSpPr>
          <p:cNvPr id="4" name="灯片编号占位符 3"/>
          <p:cNvSpPr>
            <a:spLocks noGrp="1"/>
          </p:cNvSpPr>
          <p:nvPr>
            <p:ph type="sldNum" sz="quarter" idx="12"/>
          </p:nvPr>
        </p:nvSpPr>
        <p:spPr/>
        <p:txBody>
          <a:bodyPr/>
          <a:lstStyle/>
          <a:p>
            <a:pPr>
              <a:defRPr/>
            </a:pPr>
            <a:fld id="{47F3482B-A9CE-4A7E-9542-913E2910C23F}" type="slidenum">
              <a:rPr lang="zh-CN" altLang="en-US"/>
              <a:pPr>
                <a:defRPr/>
              </a:pPr>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 calcmode="lin" valueType="num">
                                      <p:cBhvr additive="base">
                                        <p:cTn id="7" dur="500" fill="hold"/>
                                        <p:tgtEl>
                                          <p:spTgt spid="583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anim calcmode="lin" valueType="num">
                                      <p:cBhvr additive="base">
                                        <p:cTn id="11" dur="500" fill="hold"/>
                                        <p:tgtEl>
                                          <p:spTgt spid="5837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83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8370">
                                            <p:txEl>
                                              <p:pRg st="2" end="2"/>
                                            </p:txEl>
                                          </p:spTgt>
                                        </p:tgtEl>
                                        <p:attrNameLst>
                                          <p:attrName>style.visibility</p:attrName>
                                        </p:attrNameLst>
                                      </p:cBhvr>
                                      <p:to>
                                        <p:strVal val="visible"/>
                                      </p:to>
                                    </p:set>
                                    <p:anim calcmode="lin" valueType="num">
                                      <p:cBhvr additive="base">
                                        <p:cTn id="17" dur="500" fill="hold"/>
                                        <p:tgtEl>
                                          <p:spTgt spid="5837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37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8370">
                                            <p:txEl>
                                              <p:pRg st="3" end="3"/>
                                            </p:txEl>
                                          </p:spTgt>
                                        </p:tgtEl>
                                        <p:attrNameLst>
                                          <p:attrName>style.visibility</p:attrName>
                                        </p:attrNameLst>
                                      </p:cBhvr>
                                      <p:to>
                                        <p:strVal val="visible"/>
                                      </p:to>
                                    </p:set>
                                    <p:anim calcmode="lin" valueType="num">
                                      <p:cBhvr additive="base">
                                        <p:cTn id="21" dur="500" fill="hold"/>
                                        <p:tgtEl>
                                          <p:spTgt spid="5837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8370">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8370">
                                            <p:txEl>
                                              <p:pRg st="4" end="4"/>
                                            </p:txEl>
                                          </p:spTgt>
                                        </p:tgtEl>
                                        <p:attrNameLst>
                                          <p:attrName>style.visibility</p:attrName>
                                        </p:attrNameLst>
                                      </p:cBhvr>
                                      <p:to>
                                        <p:strVal val="visible"/>
                                      </p:to>
                                    </p:set>
                                    <p:anim calcmode="lin" valueType="num">
                                      <p:cBhvr additive="base">
                                        <p:cTn id="25" dur="500" fill="hold"/>
                                        <p:tgtEl>
                                          <p:spTgt spid="5837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370">
                                            <p:txEl>
                                              <p:pRg st="5" end="5"/>
                                            </p:txEl>
                                          </p:spTgt>
                                        </p:tgtEl>
                                        <p:attrNameLst>
                                          <p:attrName>style.visibility</p:attrName>
                                        </p:attrNameLst>
                                      </p:cBhvr>
                                      <p:to>
                                        <p:strVal val="visible"/>
                                      </p:to>
                                    </p:set>
                                    <p:anim calcmode="lin" valueType="num">
                                      <p:cBhvr additive="base">
                                        <p:cTn id="31" dur="500" fill="hold"/>
                                        <p:tgtEl>
                                          <p:spTgt spid="5837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0">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8370">
                                            <p:txEl>
                                              <p:pRg st="6" end="6"/>
                                            </p:txEl>
                                          </p:spTgt>
                                        </p:tgtEl>
                                        <p:attrNameLst>
                                          <p:attrName>style.visibility</p:attrName>
                                        </p:attrNameLst>
                                      </p:cBhvr>
                                      <p:to>
                                        <p:strVal val="visible"/>
                                      </p:to>
                                    </p:set>
                                    <p:anim calcmode="lin" valueType="num">
                                      <p:cBhvr additive="base">
                                        <p:cTn id="35" dur="500" fill="hold"/>
                                        <p:tgtEl>
                                          <p:spTgt spid="5837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837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8370">
                                            <p:txEl>
                                              <p:pRg st="7" end="7"/>
                                            </p:txEl>
                                          </p:spTgt>
                                        </p:tgtEl>
                                        <p:attrNameLst>
                                          <p:attrName>style.visibility</p:attrName>
                                        </p:attrNameLst>
                                      </p:cBhvr>
                                      <p:to>
                                        <p:strVal val="visible"/>
                                      </p:to>
                                    </p:set>
                                    <p:anim calcmode="lin" valueType="num">
                                      <p:cBhvr additive="base">
                                        <p:cTn id="41" dur="500" fill="hold"/>
                                        <p:tgtEl>
                                          <p:spTgt spid="58370">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8370">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8370">
                                            <p:txEl>
                                              <p:pRg st="8" end="8"/>
                                            </p:txEl>
                                          </p:spTgt>
                                        </p:tgtEl>
                                        <p:attrNameLst>
                                          <p:attrName>style.visibility</p:attrName>
                                        </p:attrNameLst>
                                      </p:cBhvr>
                                      <p:to>
                                        <p:strVal val="visible"/>
                                      </p:to>
                                    </p:set>
                                    <p:anim calcmode="lin" valueType="num">
                                      <p:cBhvr additive="base">
                                        <p:cTn id="45" dur="500" fill="hold"/>
                                        <p:tgtEl>
                                          <p:spTgt spid="58370">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837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628650" y="106363"/>
            <a:ext cx="7886700" cy="725487"/>
          </a:xfrm>
        </p:spPr>
        <p:txBody>
          <a:bodyPr/>
          <a:lstStyle/>
          <a:p>
            <a:r>
              <a:rPr lang="en-US" altLang="zh-CN" smtClean="0"/>
              <a:t>1.6.4</a:t>
            </a:r>
            <a:r>
              <a:rPr lang="zh-CN" altLang="en-US" smtClean="0"/>
              <a:t>、谓词公式</a:t>
            </a:r>
          </a:p>
        </p:txBody>
      </p:sp>
      <p:sp>
        <p:nvSpPr>
          <p:cNvPr id="3" name="内容占位符 2"/>
          <p:cNvSpPr>
            <a:spLocks noGrp="1"/>
          </p:cNvSpPr>
          <p:nvPr>
            <p:ph idx="1"/>
          </p:nvPr>
        </p:nvSpPr>
        <p:spPr>
          <a:xfrm>
            <a:off x="476250" y="1116013"/>
            <a:ext cx="8147050" cy="5116512"/>
          </a:xfrm>
        </p:spPr>
        <p:txBody>
          <a:bodyPr/>
          <a:lstStyle/>
          <a:p>
            <a:pPr marL="514350" indent="-514350">
              <a:spcBef>
                <a:spcPct val="0"/>
              </a:spcBef>
              <a:buSzTx/>
              <a:buFontTx/>
              <a:buAutoNum type="ea1JpnChsDbPeriod"/>
            </a:pPr>
            <a:r>
              <a:rPr lang="zh-CN" altLang="en-US" smtClean="0"/>
              <a:t>谓词演算的</a:t>
            </a:r>
            <a:r>
              <a:rPr lang="zh-CN" altLang="en-US" smtClean="0">
                <a:solidFill>
                  <a:srgbClr val="FF0000"/>
                </a:solidFill>
              </a:rPr>
              <a:t>原子公式</a:t>
            </a:r>
            <a:endParaRPr lang="en-US" altLang="zh-CN" smtClean="0">
              <a:solidFill>
                <a:srgbClr val="FF0000"/>
              </a:solidFill>
            </a:endParaRPr>
          </a:p>
          <a:p>
            <a:pPr marL="514350" indent="-514350">
              <a:spcBef>
                <a:spcPct val="0"/>
              </a:spcBef>
            </a:pPr>
            <a:r>
              <a:rPr lang="zh-CN" altLang="en-US" smtClean="0">
                <a:solidFill>
                  <a:srgbClr val="FF0000"/>
                </a:solidFill>
              </a:rPr>
              <a:t>定义</a:t>
            </a:r>
            <a:r>
              <a:rPr lang="zh-CN" altLang="en-US" smtClean="0"/>
              <a:t>：称</a:t>
            </a:r>
            <a:r>
              <a:rPr lang="en-US" altLang="zh-CN" smtClean="0"/>
              <a:t>n</a:t>
            </a:r>
            <a:r>
              <a:rPr lang="zh-CN" altLang="en-US" smtClean="0"/>
              <a:t>元谓词</a:t>
            </a:r>
            <a:r>
              <a:rPr lang="en-US" altLang="zh-CN" smtClean="0"/>
              <a:t>P(x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n</a:t>
            </a:r>
            <a:r>
              <a:rPr lang="en-US" altLang="zh-CN" smtClean="0"/>
              <a:t>)</a:t>
            </a:r>
            <a:r>
              <a:rPr lang="zh-CN" altLang="en-US" smtClean="0">
                <a:solidFill>
                  <a:schemeClr val="hlink"/>
                </a:solidFill>
              </a:rPr>
              <a:t>为</a:t>
            </a:r>
            <a:r>
              <a:rPr lang="zh-CN" altLang="en-US" smtClean="0">
                <a:solidFill>
                  <a:srgbClr val="C00000"/>
                </a:solidFill>
              </a:rPr>
              <a:t>原子谓词公式</a:t>
            </a:r>
            <a:r>
              <a:rPr lang="zh-CN" altLang="en-US" smtClean="0">
                <a:solidFill>
                  <a:schemeClr val="hlink"/>
                </a:solidFill>
              </a:rPr>
              <a:t>，简称原子公式</a:t>
            </a:r>
            <a:r>
              <a:rPr lang="zh-CN" altLang="en-US" smtClean="0"/>
              <a:t>。</a:t>
            </a:r>
            <a:endParaRPr lang="en-US" altLang="zh-CN" smtClean="0"/>
          </a:p>
          <a:p>
            <a:pPr lvl="1">
              <a:spcBef>
                <a:spcPct val="0"/>
              </a:spcBef>
              <a:spcAft>
                <a:spcPts val="1800"/>
              </a:spcAft>
            </a:pPr>
            <a:r>
              <a:rPr lang="zh-CN" altLang="en-US" smtClean="0"/>
              <a:t>例如：</a:t>
            </a:r>
            <a:r>
              <a:rPr lang="en-US" altLang="zh-CN" smtClean="0"/>
              <a:t>P</a:t>
            </a:r>
            <a:r>
              <a:rPr lang="zh-CN" altLang="en-US" smtClean="0"/>
              <a:t>、</a:t>
            </a:r>
            <a:r>
              <a:rPr lang="en-US" altLang="zh-CN" smtClean="0"/>
              <a:t>Q(x)</a:t>
            </a:r>
            <a:r>
              <a:rPr lang="zh-CN" altLang="en-US" smtClean="0"/>
              <a:t>、</a:t>
            </a:r>
            <a:r>
              <a:rPr lang="en-US" altLang="zh-CN" smtClean="0"/>
              <a:t>A(x,f(x),a)</a:t>
            </a:r>
            <a:r>
              <a:rPr lang="zh-CN" altLang="en-US" smtClean="0"/>
              <a:t>都是谓词演算的原子公式。</a:t>
            </a:r>
            <a:endParaRPr lang="en-US" altLang="zh-CN" smtClean="0"/>
          </a:p>
          <a:p>
            <a:pPr marL="514350" indent="-514350">
              <a:spcBef>
                <a:spcPct val="0"/>
              </a:spcBef>
              <a:buSzTx/>
              <a:buFontTx/>
              <a:buAutoNum type="ea1JpnChsDbPeriod" startAt="2"/>
            </a:pPr>
            <a:r>
              <a:rPr lang="zh-CN" altLang="en-US" smtClean="0"/>
              <a:t>谓词</a:t>
            </a:r>
            <a:r>
              <a:rPr lang="zh-CN" altLang="en-US" smtClean="0">
                <a:solidFill>
                  <a:srgbClr val="C00000"/>
                </a:solidFill>
              </a:rPr>
              <a:t>公式（简称公式）</a:t>
            </a:r>
            <a:endParaRPr lang="en-US" altLang="zh-CN" smtClean="0">
              <a:solidFill>
                <a:srgbClr val="C00000"/>
              </a:solidFill>
            </a:endParaRPr>
          </a:p>
          <a:p>
            <a:pPr marL="514350" indent="-514350">
              <a:spcBef>
                <a:spcPct val="0"/>
              </a:spcBef>
            </a:pPr>
            <a:r>
              <a:rPr lang="zh-CN" altLang="en-US" smtClean="0">
                <a:solidFill>
                  <a:srgbClr val="FF0000"/>
                </a:solidFill>
              </a:rPr>
              <a:t>定义</a:t>
            </a:r>
            <a:r>
              <a:rPr lang="zh-CN" altLang="en-US" smtClean="0"/>
              <a:t>：谓词公式递归定义如下：</a:t>
            </a:r>
            <a:endParaRPr lang="en-US" altLang="zh-CN" smtClean="0"/>
          </a:p>
          <a:p>
            <a:pPr lvl="1">
              <a:spcBef>
                <a:spcPct val="0"/>
              </a:spcBef>
              <a:buSzTx/>
              <a:buFontTx/>
              <a:buAutoNum type="circleNumDbPlain"/>
            </a:pPr>
            <a:r>
              <a:rPr lang="zh-CN" altLang="en-US" smtClean="0"/>
              <a:t>原子谓词公式是公式；</a:t>
            </a:r>
            <a:endParaRPr lang="en-US" altLang="zh-CN" smtClean="0"/>
          </a:p>
          <a:p>
            <a:pPr lvl="1">
              <a:spcBef>
                <a:spcPct val="0"/>
              </a:spcBef>
              <a:buSzTx/>
              <a:buFontTx/>
              <a:buAutoNum type="circleNumDbPlain"/>
            </a:pPr>
            <a:r>
              <a:rPr lang="zh-CN" altLang="en-US" smtClean="0"/>
              <a:t>如果</a:t>
            </a:r>
            <a:r>
              <a:rPr lang="en-US" altLang="zh-CN" smtClean="0"/>
              <a:t>A </a:t>
            </a:r>
            <a:r>
              <a:rPr lang="zh-CN" altLang="en-US" smtClean="0"/>
              <a:t>、</a:t>
            </a:r>
            <a:r>
              <a:rPr lang="en-US" altLang="zh-CN" smtClean="0"/>
              <a:t>B</a:t>
            </a:r>
            <a:r>
              <a:rPr lang="zh-CN" altLang="en-US" smtClean="0"/>
              <a:t>是公式，则</a:t>
            </a:r>
            <a:r>
              <a:rPr lang="zh-CN" altLang="en-US" smtClean="0">
                <a:sym typeface="Symbol" pitchFamily="18" charset="2"/>
              </a:rPr>
              <a:t></a:t>
            </a:r>
            <a:r>
              <a:rPr lang="en-US" altLang="zh-CN" smtClean="0"/>
              <a:t>A</a:t>
            </a:r>
            <a:r>
              <a:rPr lang="zh-CN" altLang="en-US" smtClean="0"/>
              <a:t>、</a:t>
            </a:r>
            <a:r>
              <a:rPr lang="en-US" altLang="zh-CN" smtClean="0"/>
              <a:t>(A∧B)</a:t>
            </a:r>
            <a:r>
              <a:rPr lang="zh-CN" altLang="en-US" smtClean="0"/>
              <a:t>、</a:t>
            </a:r>
            <a:r>
              <a:rPr lang="en-US" altLang="zh-CN" smtClean="0"/>
              <a:t>(A∨B)</a:t>
            </a:r>
            <a:r>
              <a:rPr lang="zh-CN" altLang="en-US" smtClean="0"/>
              <a:t>、</a:t>
            </a:r>
            <a:r>
              <a:rPr lang="en-US" altLang="zh-CN" smtClean="0"/>
              <a:t> (A</a:t>
            </a:r>
            <a:r>
              <a:rPr lang="en-US" altLang="zh-CN" smtClean="0">
                <a:latin typeface="Comic Sans MS" pitchFamily="66" charset="0"/>
              </a:rPr>
              <a:t>→</a:t>
            </a:r>
            <a:r>
              <a:rPr lang="en-US" altLang="zh-CN" smtClean="0"/>
              <a:t>B)</a:t>
            </a:r>
            <a:r>
              <a:rPr lang="zh-CN" altLang="en-US" smtClean="0"/>
              <a:t>、</a:t>
            </a:r>
            <a:r>
              <a:rPr lang="en-US" altLang="zh-CN" smtClean="0"/>
              <a:t>(A</a:t>
            </a:r>
            <a:r>
              <a:rPr lang="en-US" altLang="zh-CN" smtClean="0">
                <a:sym typeface="Symbol" pitchFamily="18" charset="2"/>
              </a:rPr>
              <a:t></a:t>
            </a:r>
            <a:r>
              <a:rPr lang="en-US" altLang="zh-CN" smtClean="0"/>
              <a:t>B)</a:t>
            </a:r>
            <a:r>
              <a:rPr lang="zh-CN" altLang="en-US" smtClean="0"/>
              <a:t>、</a:t>
            </a:r>
            <a:r>
              <a:rPr lang="en-US" altLang="zh-CN" smtClean="0"/>
              <a:t>(</a:t>
            </a:r>
            <a:r>
              <a:rPr lang="zh-CN" altLang="en-US" smtClean="0">
                <a:sym typeface="Symbol" pitchFamily="18" charset="2"/>
              </a:rPr>
              <a:t></a:t>
            </a:r>
            <a:r>
              <a:rPr lang="en-US" altLang="zh-CN" smtClean="0"/>
              <a:t>x)</a:t>
            </a:r>
            <a:r>
              <a:rPr lang="zh-CN" altLang="en-US" smtClean="0"/>
              <a:t>Ａ和</a:t>
            </a:r>
            <a:r>
              <a:rPr lang="en-US" altLang="zh-CN" smtClean="0"/>
              <a:t>(</a:t>
            </a:r>
            <a:r>
              <a:rPr lang="en-US" altLang="zh-CN" smtClean="0">
                <a:sym typeface="Symbol" pitchFamily="18" charset="2"/>
              </a:rPr>
              <a:t>x)A</a:t>
            </a:r>
            <a:r>
              <a:rPr lang="zh-CN" altLang="en-US" smtClean="0"/>
              <a:t>都是公式；</a:t>
            </a:r>
            <a:endParaRPr lang="en-US" altLang="zh-CN" smtClean="0"/>
          </a:p>
          <a:p>
            <a:pPr lvl="1">
              <a:spcBef>
                <a:spcPct val="0"/>
              </a:spcBef>
              <a:buSzTx/>
              <a:buFontTx/>
              <a:buAutoNum type="circleNumDbPlain"/>
            </a:pPr>
            <a:r>
              <a:rPr lang="zh-CN" altLang="en-US" smtClean="0"/>
              <a:t>只有有限次地按规则①</a:t>
            </a:r>
            <a:r>
              <a:rPr lang="en-US" altLang="zh-CN" smtClean="0"/>
              <a:t>-</a:t>
            </a:r>
            <a:r>
              <a:rPr lang="zh-CN" altLang="en-US" smtClean="0"/>
              <a:t>②求得的公式才是公式。</a:t>
            </a:r>
          </a:p>
          <a:p>
            <a:pPr lvl="1">
              <a:spcBef>
                <a:spcPct val="0"/>
              </a:spcBef>
              <a:buSzTx/>
              <a:buFontTx/>
              <a:buNone/>
            </a:pPr>
            <a:r>
              <a:rPr lang="zh-CN" altLang="en-US" smtClean="0"/>
              <a:t>如： </a:t>
            </a:r>
            <a:r>
              <a:rPr lang="en-US" altLang="zh-CN" smtClean="0">
                <a:sym typeface="Symbol" pitchFamily="18" charset="2"/>
              </a:rPr>
              <a:t>(x)</a:t>
            </a:r>
            <a:r>
              <a:rPr lang="en-US" altLang="zh-CN" smtClean="0"/>
              <a:t>(</a:t>
            </a:r>
            <a:r>
              <a:rPr lang="en-US" altLang="zh-CN" smtClean="0">
                <a:sym typeface="Symbol" pitchFamily="18" charset="2"/>
              </a:rPr>
              <a:t></a:t>
            </a:r>
            <a:r>
              <a:rPr lang="en-US" altLang="zh-CN" smtClean="0"/>
              <a:t>y)(</a:t>
            </a:r>
            <a:r>
              <a:rPr lang="en-US" altLang="zh-CN" smtClean="0">
                <a:sym typeface="Symbol" pitchFamily="18" charset="2"/>
              </a:rPr>
              <a:t></a:t>
            </a:r>
            <a:r>
              <a:rPr lang="en-US" altLang="zh-CN" smtClean="0"/>
              <a:t>z)(A(x,y)</a:t>
            </a:r>
            <a:r>
              <a:rPr lang="en-US" altLang="zh-CN" smtClean="0">
                <a:latin typeface="Comic Sans MS" pitchFamily="66" charset="0"/>
              </a:rPr>
              <a:t>→</a:t>
            </a:r>
            <a:r>
              <a:rPr lang="en-US" altLang="zh-CN" smtClean="0"/>
              <a:t>B(x,y,z))∧C(x)</a:t>
            </a:r>
            <a:endParaRPr lang="zh-CN" altLang="en-US" smtClean="0"/>
          </a:p>
          <a:p>
            <a:pPr marL="514350" indent="-514350">
              <a:spcBef>
                <a:spcPct val="0"/>
              </a:spcBef>
            </a:pPr>
            <a:endParaRPr lang="zh-CN" altLang="en-US" smtClean="0"/>
          </a:p>
        </p:txBody>
      </p:sp>
      <p:sp>
        <p:nvSpPr>
          <p:cNvPr id="4" name="灯片编号占位符 3"/>
          <p:cNvSpPr>
            <a:spLocks noGrp="1"/>
          </p:cNvSpPr>
          <p:nvPr>
            <p:ph type="sldNum" sz="quarter" idx="12"/>
          </p:nvPr>
        </p:nvSpPr>
        <p:spPr/>
        <p:txBody>
          <a:bodyPr/>
          <a:lstStyle/>
          <a:p>
            <a:pPr>
              <a:defRPr/>
            </a:pPr>
            <a:fld id="{37F722EC-69DD-48B4-B7AD-AFA2E536EC24}" type="slidenum">
              <a:rPr lang="zh-CN" altLang="en-US"/>
              <a:pPr>
                <a:defRPr/>
              </a:pPr>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628650" y="106363"/>
            <a:ext cx="7886700" cy="725487"/>
          </a:xfrm>
        </p:spPr>
        <p:txBody>
          <a:bodyPr/>
          <a:lstStyle/>
          <a:p>
            <a:r>
              <a:rPr lang="zh-CN" altLang="en-US" smtClean="0"/>
              <a:t>谓词逻辑的翻译（符号化）</a:t>
            </a:r>
          </a:p>
        </p:txBody>
      </p:sp>
      <p:sp>
        <p:nvSpPr>
          <p:cNvPr id="3" name="内容占位符 2"/>
          <p:cNvSpPr>
            <a:spLocks noGrp="1"/>
          </p:cNvSpPr>
          <p:nvPr>
            <p:ph idx="1"/>
          </p:nvPr>
        </p:nvSpPr>
        <p:spPr>
          <a:xfrm>
            <a:off x="504825" y="1000125"/>
            <a:ext cx="8148638" cy="5438775"/>
          </a:xfrm>
        </p:spPr>
        <p:txBody>
          <a:bodyPr/>
          <a:lstStyle/>
          <a:p>
            <a:pPr>
              <a:spcBef>
                <a:spcPct val="0"/>
              </a:spcBef>
              <a:spcAft>
                <a:spcPts val="1200"/>
              </a:spcAft>
            </a:pPr>
            <a:r>
              <a:rPr lang="zh-CN" altLang="en-US" smtClean="0"/>
              <a:t>把一个文字叙述的命题，用谓词公式表示出来，称为</a:t>
            </a:r>
            <a:r>
              <a:rPr lang="zh-CN" altLang="en-US" u="sng" smtClean="0"/>
              <a:t>谓词逻辑的翻译或符号化</a:t>
            </a:r>
            <a:r>
              <a:rPr lang="zh-CN" altLang="en-US" smtClean="0"/>
              <a:t>。符号化的步骤如下：</a:t>
            </a:r>
            <a:endParaRPr lang="en-US" altLang="zh-CN" smtClean="0"/>
          </a:p>
          <a:p>
            <a:pPr>
              <a:spcBef>
                <a:spcPct val="0"/>
              </a:spcBef>
              <a:buSzTx/>
              <a:buFont typeface="Calibri Light" pitchFamily="34" charset="0"/>
              <a:buAutoNum type="arabicPeriod"/>
            </a:pPr>
            <a:r>
              <a:rPr lang="zh-CN" altLang="en-US" smtClean="0">
                <a:solidFill>
                  <a:srgbClr val="FF0000"/>
                </a:solidFill>
              </a:rPr>
              <a:t>正确理解给定命题：</a:t>
            </a:r>
            <a:endParaRPr lang="en-US" altLang="zh-CN" smtClean="0">
              <a:solidFill>
                <a:srgbClr val="FF0000"/>
              </a:solidFill>
            </a:endParaRPr>
          </a:p>
          <a:p>
            <a:pPr lvl="1">
              <a:spcBef>
                <a:spcPct val="0"/>
              </a:spcBef>
            </a:pPr>
            <a:r>
              <a:rPr lang="zh-CN" altLang="en-US" smtClean="0"/>
              <a:t>把命题中的每个</a:t>
            </a:r>
            <a:r>
              <a:rPr lang="zh-CN" altLang="en-US" smtClean="0">
                <a:solidFill>
                  <a:srgbClr val="0000FF"/>
                </a:solidFill>
              </a:rPr>
              <a:t>原子命题及原子命题之间的关系</a:t>
            </a:r>
            <a:r>
              <a:rPr lang="zh-CN" altLang="en-US" smtClean="0"/>
              <a:t>能明显表达出来。</a:t>
            </a:r>
            <a:endParaRPr lang="en-US" altLang="zh-CN" smtClean="0"/>
          </a:p>
          <a:p>
            <a:pPr>
              <a:spcBef>
                <a:spcPct val="0"/>
              </a:spcBef>
              <a:buSzTx/>
              <a:buFont typeface="Calibri Light" pitchFamily="34" charset="0"/>
              <a:buAutoNum type="arabicPeriod"/>
            </a:pPr>
            <a:r>
              <a:rPr lang="zh-CN" altLang="en-US" smtClean="0">
                <a:solidFill>
                  <a:srgbClr val="FF0000"/>
                </a:solidFill>
              </a:rPr>
              <a:t>分析原子命题：</a:t>
            </a:r>
            <a:endParaRPr lang="en-US" altLang="zh-CN" smtClean="0">
              <a:solidFill>
                <a:srgbClr val="FF0000"/>
              </a:solidFill>
            </a:endParaRPr>
          </a:p>
          <a:p>
            <a:pPr lvl="1">
              <a:spcBef>
                <a:spcPct val="0"/>
              </a:spcBef>
            </a:pPr>
            <a:r>
              <a:rPr lang="zh-CN" altLang="en-US" smtClean="0"/>
              <a:t>把每个原子命题分解成</a:t>
            </a:r>
            <a:r>
              <a:rPr lang="zh-CN" altLang="en-US" smtClean="0">
                <a:solidFill>
                  <a:srgbClr val="0000FF"/>
                </a:solidFill>
              </a:rPr>
              <a:t>客体、谓词和量词</a:t>
            </a:r>
            <a:r>
              <a:rPr lang="zh-CN" altLang="en-US" smtClean="0"/>
              <a:t>，在全总论域中讨论时，要给出</a:t>
            </a:r>
            <a:r>
              <a:rPr lang="zh-CN" altLang="en-US" smtClean="0">
                <a:solidFill>
                  <a:srgbClr val="0000FF"/>
                </a:solidFill>
              </a:rPr>
              <a:t>特性谓词</a:t>
            </a:r>
            <a:r>
              <a:rPr lang="zh-CN" altLang="en-US" smtClean="0">
                <a:solidFill>
                  <a:srgbClr val="FF0000"/>
                </a:solidFill>
              </a:rPr>
              <a:t>。</a:t>
            </a:r>
            <a:endParaRPr lang="en-US" altLang="zh-CN" smtClean="0">
              <a:solidFill>
                <a:srgbClr val="FF0000"/>
              </a:solidFill>
            </a:endParaRPr>
          </a:p>
          <a:p>
            <a:pPr lvl="1">
              <a:spcBef>
                <a:spcPct val="0"/>
              </a:spcBef>
            </a:pPr>
            <a:r>
              <a:rPr lang="zh-CN" altLang="en-US" smtClean="0"/>
              <a:t>注意</a:t>
            </a:r>
            <a:r>
              <a:rPr lang="zh-CN" altLang="en-US" smtClean="0">
                <a:solidFill>
                  <a:schemeClr val="tx1"/>
                </a:solidFill>
              </a:rPr>
              <a:t>全称量词</a:t>
            </a:r>
            <a:r>
              <a:rPr lang="en-US" altLang="zh-CN" smtClean="0">
                <a:solidFill>
                  <a:schemeClr val="tx1"/>
                </a:solidFill>
              </a:rPr>
              <a:t>(</a:t>
            </a:r>
            <a:r>
              <a:rPr lang="en-US" altLang="zh-CN" smtClean="0">
                <a:solidFill>
                  <a:schemeClr val="tx1"/>
                </a:solidFill>
                <a:sym typeface="Symbol" pitchFamily="18" charset="2"/>
              </a:rPr>
              <a:t>x</a:t>
            </a:r>
            <a:r>
              <a:rPr lang="en-US" altLang="zh-CN" smtClean="0">
                <a:solidFill>
                  <a:schemeClr val="tx1"/>
                </a:solidFill>
              </a:rPr>
              <a:t>)</a:t>
            </a:r>
            <a:r>
              <a:rPr lang="zh-CN" altLang="en-US" smtClean="0">
                <a:solidFill>
                  <a:schemeClr val="tx1"/>
                </a:solidFill>
              </a:rPr>
              <a:t>后跟条件式，存在量词</a:t>
            </a:r>
            <a:r>
              <a:rPr lang="en-US" altLang="zh-CN" smtClean="0">
                <a:solidFill>
                  <a:schemeClr val="tx1"/>
                </a:solidFill>
              </a:rPr>
              <a:t>(</a:t>
            </a:r>
            <a:r>
              <a:rPr lang="en-US" altLang="zh-CN" smtClean="0">
                <a:solidFill>
                  <a:schemeClr val="tx1"/>
                </a:solidFill>
                <a:sym typeface="Symbol" pitchFamily="18" charset="2"/>
              </a:rPr>
              <a:t></a:t>
            </a:r>
            <a:r>
              <a:rPr lang="en-US" altLang="zh-CN" smtClean="0">
                <a:solidFill>
                  <a:schemeClr val="tx1"/>
                </a:solidFill>
              </a:rPr>
              <a:t>x)</a:t>
            </a:r>
            <a:r>
              <a:rPr lang="zh-CN" altLang="en-US" smtClean="0">
                <a:solidFill>
                  <a:schemeClr val="tx1"/>
                </a:solidFill>
              </a:rPr>
              <a:t>后跟合取式</a:t>
            </a:r>
            <a:r>
              <a:rPr lang="zh-CN" altLang="en-US" smtClean="0"/>
              <a:t>。</a:t>
            </a:r>
            <a:endParaRPr lang="en-US" altLang="zh-CN" smtClean="0"/>
          </a:p>
          <a:p>
            <a:pPr lvl="1">
              <a:spcBef>
                <a:spcPct val="0"/>
              </a:spcBef>
            </a:pPr>
            <a:r>
              <a:rPr lang="zh-CN" altLang="en-US" smtClean="0"/>
              <a:t>多个量词出现时，顺序不可随意调换。</a:t>
            </a:r>
            <a:endParaRPr lang="en-US" altLang="zh-CN" smtClean="0"/>
          </a:p>
          <a:p>
            <a:pPr>
              <a:spcBef>
                <a:spcPct val="0"/>
              </a:spcBef>
              <a:buSzTx/>
              <a:buFont typeface="Calibri Light" pitchFamily="34" charset="0"/>
              <a:buAutoNum type="arabicPeriod"/>
            </a:pPr>
            <a:r>
              <a:rPr lang="zh-CN" altLang="en-US" smtClean="0">
                <a:solidFill>
                  <a:srgbClr val="FF0000"/>
                </a:solidFill>
              </a:rPr>
              <a:t>用恰当的联结词把给定命题表示出来。</a:t>
            </a:r>
            <a:endParaRPr lang="en-US" altLang="zh-CN" smtClean="0">
              <a:solidFill>
                <a:srgbClr val="FF0000"/>
              </a:solidFill>
            </a:endParaRPr>
          </a:p>
          <a:p>
            <a:pPr lvl="1">
              <a:spcBef>
                <a:spcPct val="0"/>
              </a:spcBef>
            </a:pPr>
            <a:r>
              <a:rPr lang="zh-CN" altLang="en-US" smtClean="0">
                <a:solidFill>
                  <a:srgbClr val="0000FF"/>
                </a:solidFill>
              </a:rPr>
              <a:t>注意：</a:t>
            </a:r>
            <a:r>
              <a:rPr lang="zh-CN" altLang="en-US" smtClean="0">
                <a:solidFill>
                  <a:schemeClr val="tx1"/>
                </a:solidFill>
              </a:rPr>
              <a:t>符号化形式不唯一</a:t>
            </a:r>
            <a:r>
              <a:rPr lang="zh-CN" altLang="en-US" smtClean="0">
                <a:solidFill>
                  <a:srgbClr val="0000FF"/>
                </a:solidFill>
              </a:rPr>
              <a:t>。</a:t>
            </a:r>
          </a:p>
          <a:p>
            <a:pPr>
              <a:spcBef>
                <a:spcPct val="0"/>
              </a:spcBef>
            </a:pPr>
            <a:endParaRPr lang="zh-CN" altLang="en-US" smtClean="0"/>
          </a:p>
        </p:txBody>
      </p:sp>
      <p:sp>
        <p:nvSpPr>
          <p:cNvPr id="4" name="灯片编号占位符 3"/>
          <p:cNvSpPr>
            <a:spLocks noGrp="1"/>
          </p:cNvSpPr>
          <p:nvPr>
            <p:ph type="sldNum" sz="quarter" idx="12"/>
          </p:nvPr>
        </p:nvSpPr>
        <p:spPr/>
        <p:txBody>
          <a:bodyPr/>
          <a:lstStyle/>
          <a:p>
            <a:pPr>
              <a:defRPr/>
            </a:pPr>
            <a:fld id="{26B50D57-E924-4E90-9A78-561E8602473E}" type="slidenum">
              <a:rPr lang="zh-CN" altLang="en-US"/>
              <a:pPr>
                <a:defRPr/>
              </a:pPr>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628650" y="106363"/>
            <a:ext cx="7886700" cy="725487"/>
          </a:xfrm>
        </p:spPr>
        <p:txBody>
          <a:bodyPr/>
          <a:lstStyle/>
          <a:p>
            <a:r>
              <a:rPr lang="zh-CN" altLang="en-US" smtClean="0"/>
              <a:t>谓词符号化示例</a:t>
            </a:r>
          </a:p>
        </p:txBody>
      </p:sp>
      <p:sp>
        <p:nvSpPr>
          <p:cNvPr id="3" name="内容占位符 2"/>
          <p:cNvSpPr>
            <a:spLocks noGrp="1"/>
          </p:cNvSpPr>
          <p:nvPr>
            <p:ph idx="1"/>
          </p:nvPr>
        </p:nvSpPr>
        <p:spPr>
          <a:xfrm>
            <a:off x="504825" y="1160463"/>
            <a:ext cx="8148638" cy="5016500"/>
          </a:xfrm>
        </p:spPr>
        <p:txBody>
          <a:bodyPr/>
          <a:lstStyle/>
          <a:p>
            <a:pPr marL="457200" indent="-457200">
              <a:buSzPct val="100000"/>
              <a:buFont typeface="+mj-lt"/>
              <a:buAutoNum type="arabicPeriod"/>
              <a:defRPr/>
            </a:pPr>
            <a:r>
              <a:rPr lang="zh-CN" altLang="en-US" dirty="0"/>
              <a:t>没有人登上过木星。</a:t>
            </a:r>
            <a:endParaRPr lang="en-US" altLang="zh-CN" dirty="0"/>
          </a:p>
          <a:p>
            <a:pPr lvl="1">
              <a:defRPr/>
            </a:pPr>
            <a:r>
              <a:rPr lang="en-US" altLang="zh-CN" dirty="0"/>
              <a:t>M(x)</a:t>
            </a:r>
            <a:r>
              <a:rPr lang="zh-CN" altLang="en-US" dirty="0"/>
              <a:t>：</a:t>
            </a:r>
            <a:r>
              <a:rPr lang="en-US" altLang="zh-CN" dirty="0"/>
              <a:t>x</a:t>
            </a:r>
            <a:r>
              <a:rPr lang="zh-CN" altLang="en-US" dirty="0"/>
              <a:t>登上过木星；</a:t>
            </a:r>
            <a:endParaRPr lang="en-US" altLang="zh-CN" dirty="0"/>
          </a:p>
          <a:p>
            <a:pPr lvl="1">
              <a:defRPr/>
            </a:pPr>
            <a:r>
              <a:rPr lang="en-US" altLang="zh-CN" dirty="0"/>
              <a:t>H(x)</a:t>
            </a:r>
            <a:r>
              <a:rPr lang="zh-CN" altLang="en-US" dirty="0"/>
              <a:t>：</a:t>
            </a:r>
            <a:r>
              <a:rPr lang="en-US" altLang="zh-CN" dirty="0"/>
              <a:t>x</a:t>
            </a:r>
            <a:r>
              <a:rPr lang="zh-CN" altLang="en-US" dirty="0"/>
              <a:t>是人</a:t>
            </a:r>
            <a:endParaRPr lang="en-US" altLang="zh-CN" dirty="0"/>
          </a:p>
          <a:p>
            <a:pPr lvl="1">
              <a:defRPr/>
            </a:pPr>
            <a:r>
              <a:rPr lang="zh-CN" altLang="en-US" dirty="0">
                <a:sym typeface="Symbol" pitchFamily="18" charset="2"/>
              </a:rPr>
              <a:t></a:t>
            </a:r>
            <a:r>
              <a:rPr lang="en-US" altLang="zh-CN" dirty="0"/>
              <a:t>(</a:t>
            </a:r>
            <a:r>
              <a:rPr lang="en-US" altLang="zh-CN" dirty="0">
                <a:sym typeface="Symbol" pitchFamily="18" charset="2"/>
              </a:rPr>
              <a:t></a:t>
            </a:r>
            <a:r>
              <a:rPr lang="en-US" altLang="zh-CN" dirty="0"/>
              <a:t>x)</a:t>
            </a:r>
            <a:r>
              <a:rPr lang="fr-FR" altLang="zh-CN" dirty="0"/>
              <a:t>(H(x)∧M(x)) </a:t>
            </a:r>
          </a:p>
          <a:p>
            <a:pPr lvl="1">
              <a:spcAft>
                <a:spcPts val="1800"/>
              </a:spcAft>
              <a:defRPr/>
            </a:pPr>
            <a:r>
              <a:rPr lang="zh-CN" altLang="fr-FR" dirty="0"/>
              <a:t>或者</a:t>
            </a:r>
            <a:r>
              <a:rPr lang="en-US" altLang="zh-CN" dirty="0"/>
              <a:t>(</a:t>
            </a:r>
            <a:r>
              <a:rPr lang="en-US" altLang="zh-CN" dirty="0">
                <a:sym typeface="Symbol" pitchFamily="18" charset="2"/>
              </a:rPr>
              <a:t>x</a:t>
            </a:r>
            <a:r>
              <a:rPr lang="en-US" altLang="zh-CN" dirty="0"/>
              <a:t>)</a:t>
            </a:r>
            <a:r>
              <a:rPr lang="fr-FR" altLang="zh-CN" dirty="0"/>
              <a:t>(H(x)</a:t>
            </a:r>
            <a:r>
              <a:rPr lang="fr-FR" altLang="zh-CN" dirty="0">
                <a:latin typeface="Comic Sans MS" pitchFamily="66" charset="0"/>
              </a:rPr>
              <a:t>→</a:t>
            </a:r>
            <a:r>
              <a:rPr lang="zh-CN" altLang="en-US" dirty="0">
                <a:sym typeface="Symbol" pitchFamily="18" charset="2"/>
              </a:rPr>
              <a:t></a:t>
            </a:r>
            <a:r>
              <a:rPr lang="fr-FR" altLang="zh-CN" dirty="0"/>
              <a:t>M(x))</a:t>
            </a:r>
            <a:r>
              <a:rPr lang="zh-CN" altLang="fr-FR" dirty="0"/>
              <a:t>；</a:t>
            </a:r>
            <a:endParaRPr lang="en-US" altLang="zh-CN" dirty="0"/>
          </a:p>
          <a:p>
            <a:pPr marL="457200" indent="-457200">
              <a:buSzPct val="100000"/>
              <a:buFont typeface="+mj-lt"/>
              <a:buAutoNum type="arabicPeriod"/>
              <a:defRPr/>
            </a:pPr>
            <a:r>
              <a:rPr lang="zh-CN" altLang="en-US" dirty="0"/>
              <a:t>在美国留学的学生未必都是亚洲人。</a:t>
            </a:r>
            <a:endParaRPr lang="en-US" altLang="zh-CN" dirty="0"/>
          </a:p>
          <a:p>
            <a:pPr lvl="1">
              <a:defRPr/>
            </a:pPr>
            <a:r>
              <a:rPr lang="en-US" altLang="zh-CN" dirty="0"/>
              <a:t>A(x)</a:t>
            </a:r>
            <a:r>
              <a:rPr lang="zh-CN" altLang="en-US" dirty="0"/>
              <a:t>：</a:t>
            </a:r>
            <a:r>
              <a:rPr lang="en-US" altLang="zh-CN" dirty="0"/>
              <a:t>x</a:t>
            </a:r>
            <a:r>
              <a:rPr lang="zh-CN" altLang="en-US" dirty="0"/>
              <a:t>是亚洲人</a:t>
            </a:r>
            <a:endParaRPr lang="en-US" altLang="zh-CN" dirty="0"/>
          </a:p>
          <a:p>
            <a:pPr lvl="1">
              <a:defRPr/>
            </a:pPr>
            <a:r>
              <a:rPr lang="en-US" altLang="zh-CN" dirty="0"/>
              <a:t>H(x)</a:t>
            </a:r>
            <a:r>
              <a:rPr lang="zh-CN" altLang="en-US" dirty="0"/>
              <a:t>：</a:t>
            </a:r>
            <a:r>
              <a:rPr lang="en-US" altLang="zh-CN" dirty="0"/>
              <a:t>x</a:t>
            </a:r>
            <a:r>
              <a:rPr lang="zh-CN" altLang="en-US" dirty="0"/>
              <a:t>是在美国留学的学生</a:t>
            </a:r>
            <a:endParaRPr lang="en-US" altLang="zh-CN" dirty="0"/>
          </a:p>
          <a:p>
            <a:pPr lvl="1">
              <a:defRPr/>
            </a:pPr>
            <a:r>
              <a:rPr lang="zh-CN" altLang="en-US" dirty="0">
                <a:sym typeface="Symbol" pitchFamily="18" charset="2"/>
              </a:rPr>
              <a:t></a:t>
            </a:r>
            <a:r>
              <a:rPr lang="en-US" altLang="zh-CN" dirty="0"/>
              <a:t>(</a:t>
            </a:r>
            <a:r>
              <a:rPr lang="en-US" altLang="zh-CN" dirty="0">
                <a:sym typeface="Symbol" pitchFamily="18" charset="2"/>
              </a:rPr>
              <a:t>x</a:t>
            </a:r>
            <a:r>
              <a:rPr lang="en-US" altLang="zh-CN" dirty="0"/>
              <a:t>)</a:t>
            </a:r>
            <a:r>
              <a:rPr lang="fr-FR" altLang="zh-CN" dirty="0"/>
              <a:t>(H(x)</a:t>
            </a:r>
            <a:r>
              <a:rPr lang="fr-FR" altLang="zh-CN" dirty="0">
                <a:latin typeface="Comic Sans MS" pitchFamily="66" charset="0"/>
              </a:rPr>
              <a:t>→</a:t>
            </a:r>
            <a:r>
              <a:rPr lang="fr-FR" altLang="zh-CN" dirty="0"/>
              <a:t>A(x)) </a:t>
            </a:r>
          </a:p>
          <a:p>
            <a:pPr lvl="1">
              <a:defRPr/>
            </a:pPr>
            <a:r>
              <a:rPr lang="zh-CN" altLang="fr-FR" dirty="0"/>
              <a:t>或者</a:t>
            </a:r>
            <a:r>
              <a:rPr lang="en-US" altLang="zh-CN" dirty="0"/>
              <a:t>(</a:t>
            </a:r>
            <a:r>
              <a:rPr lang="en-US" altLang="zh-CN" dirty="0">
                <a:sym typeface="Symbol" pitchFamily="18" charset="2"/>
              </a:rPr>
              <a:t></a:t>
            </a:r>
            <a:r>
              <a:rPr lang="en-US" altLang="zh-CN" dirty="0"/>
              <a:t>x)</a:t>
            </a:r>
            <a:r>
              <a:rPr lang="fr-FR" altLang="zh-CN" dirty="0"/>
              <a:t>(H(x)∧</a:t>
            </a:r>
            <a:r>
              <a:rPr lang="zh-CN" altLang="en-US" dirty="0">
                <a:sym typeface="Symbol" pitchFamily="18" charset="2"/>
              </a:rPr>
              <a:t></a:t>
            </a:r>
            <a:r>
              <a:rPr lang="fr-FR" altLang="zh-CN" dirty="0"/>
              <a:t>A(x))</a:t>
            </a:r>
            <a:r>
              <a:rPr lang="zh-CN" altLang="fr-FR" dirty="0"/>
              <a:t>；</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27CD173E-2E7A-4F77-A355-AB8E3326A995}" type="slidenum">
              <a:rPr lang="zh-CN" altLang="en-US"/>
              <a:pPr>
                <a:defRPr/>
              </a:pPr>
              <a:t>33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00" name="日期占位符 1"/>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D149E119-A849-4F3F-B886-AF54C7675A0E}" type="datetime1">
              <a:rPr lang="zh-CN" altLang="en-US" sz="1100">
                <a:latin typeface="Calibri" pitchFamily="34" charset="0"/>
              </a:rPr>
              <a:pPr defTabSz="914400">
                <a:lnSpc>
                  <a:spcPct val="90000"/>
                </a:lnSpc>
              </a:pPr>
              <a:t>2023/9/21</a:t>
            </a:fld>
            <a:endParaRPr lang="en-US" altLang="zh-CN" sz="1100">
              <a:latin typeface="Calibri" pitchFamily="34" charset="0"/>
            </a:endParaRPr>
          </a:p>
        </p:txBody>
      </p:sp>
      <p:sp>
        <p:nvSpPr>
          <p:cNvPr id="136201" name="灯片编号占位符 3"/>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73D6212E-3849-4B48-963A-362862D2E310}" type="slidenum">
              <a:rPr lang="en-US" altLang="zh-CN" sz="1100">
                <a:latin typeface="Calibri" pitchFamily="34" charset="0"/>
              </a:rPr>
              <a:pPr algn="r" defTabSz="914400">
                <a:lnSpc>
                  <a:spcPct val="90000"/>
                </a:lnSpc>
              </a:pPr>
              <a:t>34</a:t>
            </a:fld>
            <a:endParaRPr lang="en-US" altLang="zh-CN" sz="1100">
              <a:latin typeface="Calibri" pitchFamily="34" charset="0"/>
            </a:endParaRPr>
          </a:p>
        </p:txBody>
      </p:sp>
      <p:sp>
        <p:nvSpPr>
          <p:cNvPr id="159747" name="Text Box 3"/>
          <p:cNvSpPr txBox="1">
            <a:spLocks noChangeArrowheads="1"/>
          </p:cNvSpPr>
          <p:nvPr/>
        </p:nvSpPr>
        <p:spPr bwMode="auto">
          <a:xfrm>
            <a:off x="827088" y="1844675"/>
            <a:ext cx="8640762" cy="890588"/>
          </a:xfrm>
          <a:prstGeom prst="rect">
            <a:avLst/>
          </a:prstGeom>
          <a:noFill/>
          <a:ln w="9525">
            <a:noFill/>
            <a:miter lim="800000"/>
            <a:headEnd/>
            <a:tailEnd/>
          </a:ln>
        </p:spPr>
        <p:txBody>
          <a:bodyPr>
            <a:spAutoFit/>
          </a:bodyPr>
          <a:lstStyle/>
          <a:p>
            <a:pPr defTabSz="914400">
              <a:lnSpc>
                <a:spcPct val="90000"/>
              </a:lnSpc>
              <a:spcBef>
                <a:spcPct val="50000"/>
              </a:spcBef>
            </a:pPr>
            <a:r>
              <a:rPr lang="en-US" altLang="zh-CN" sz="2400">
                <a:solidFill>
                  <a:srgbClr val="1E1CE3"/>
                </a:solidFill>
                <a:latin typeface="楷体" pitchFamily="49" charset="-122"/>
                <a:ea typeface="楷体" pitchFamily="49" charset="-122"/>
              </a:rPr>
              <a:t>3</a:t>
            </a:r>
            <a:r>
              <a:rPr lang="zh-CN" altLang="en-US" sz="2400">
                <a:solidFill>
                  <a:srgbClr val="1E1CE3"/>
                </a:solidFill>
                <a:latin typeface="楷体" pitchFamily="49" charset="-122"/>
                <a:ea typeface="楷体" pitchFamily="49" charset="-122"/>
              </a:rPr>
              <a:t>：没有不犯错误的人 </a:t>
            </a:r>
            <a:r>
              <a:rPr lang="en-US" altLang="zh-CN" sz="2400">
                <a:solidFill>
                  <a:srgbClr val="1E1CE3"/>
                </a:solidFill>
                <a:latin typeface="楷体" pitchFamily="49" charset="-122"/>
                <a:ea typeface="楷体" pitchFamily="49" charset="-122"/>
              </a:rPr>
              <a:t>(</a:t>
            </a:r>
            <a:r>
              <a:rPr lang="zh-CN" altLang="en-US" sz="2400">
                <a:solidFill>
                  <a:srgbClr val="1E1CE3"/>
                </a:solidFill>
                <a:latin typeface="楷体" pitchFamily="49" charset="-122"/>
                <a:ea typeface="楷体" pitchFamily="49" charset="-122"/>
              </a:rPr>
              <a:t>人无完人）</a:t>
            </a:r>
          </a:p>
          <a:p>
            <a:pPr defTabSz="914400">
              <a:lnSpc>
                <a:spcPct val="90000"/>
              </a:lnSpc>
              <a:spcBef>
                <a:spcPct val="50000"/>
              </a:spcBef>
            </a:pPr>
            <a:r>
              <a:rPr kumimoji="1" lang="zh-CN" altLang="en-US" sz="2200">
                <a:solidFill>
                  <a:srgbClr val="1E1CE3"/>
                </a:solidFill>
                <a:latin typeface="Times New Roman" pitchFamily="18" charset="0"/>
                <a:ea typeface="楷体" pitchFamily="49" charset="-122"/>
              </a:rPr>
              <a:t>令  </a:t>
            </a:r>
            <a:r>
              <a:rPr kumimoji="1" lang="en-US" altLang="zh-CN" sz="2200">
                <a:solidFill>
                  <a:srgbClr val="1E1CE3"/>
                </a:solidFill>
                <a:latin typeface="Times New Roman" pitchFamily="18" charset="0"/>
                <a:ea typeface="楷体" pitchFamily="49" charset="-122"/>
              </a:rPr>
              <a:t>H</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 </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是人， </a:t>
            </a:r>
            <a:r>
              <a:rPr kumimoji="1" lang="en-US" altLang="zh-CN" sz="2200">
                <a:solidFill>
                  <a:srgbClr val="1E1CE3"/>
                </a:solidFill>
                <a:latin typeface="Times New Roman" pitchFamily="18" charset="0"/>
                <a:ea typeface="楷体" pitchFamily="49" charset="-122"/>
              </a:rPr>
              <a:t>M</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 </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犯错误</a:t>
            </a:r>
            <a:endParaRPr kumimoji="1" lang="zh-CN" altLang="en-US" sz="2200" b="1">
              <a:solidFill>
                <a:srgbClr val="1E1CE3"/>
              </a:solidFill>
              <a:latin typeface="Times New Roman" pitchFamily="18" charset="0"/>
              <a:ea typeface="楷体" pitchFamily="49" charset="-122"/>
            </a:endParaRPr>
          </a:p>
        </p:txBody>
      </p:sp>
      <p:graphicFrame>
        <p:nvGraphicFramePr>
          <p:cNvPr id="159760" name="Object 16"/>
          <p:cNvGraphicFramePr>
            <a:graphicFrameLocks noChangeAspect="1"/>
          </p:cNvGraphicFramePr>
          <p:nvPr/>
        </p:nvGraphicFramePr>
        <p:xfrm>
          <a:off x="971550" y="2924175"/>
          <a:ext cx="7099300" cy="468313"/>
        </p:xfrm>
        <a:graphic>
          <a:graphicData uri="http://schemas.openxmlformats.org/presentationml/2006/ole">
            <p:oleObj spid="_x0000_s136199" name="Microsoft 公式 3.0" r:id="rId3" imgW="3213100" imgH="215900" progId="Equation.3">
              <p:embed/>
            </p:oleObj>
          </a:graphicData>
        </a:graphic>
      </p:graphicFrame>
      <p:sp>
        <p:nvSpPr>
          <p:cNvPr id="136203" name="Rectangle 8"/>
          <p:cNvSpPr>
            <a:spLocks noChangeArrowheads="1"/>
          </p:cNvSpPr>
          <p:nvPr/>
        </p:nvSpPr>
        <p:spPr bwMode="auto">
          <a:xfrm>
            <a:off x="2395538" y="265113"/>
            <a:ext cx="3384550" cy="641350"/>
          </a:xfrm>
          <a:prstGeom prst="rect">
            <a:avLst/>
          </a:prstGeom>
          <a:noFill/>
          <a:ln w="9525">
            <a:noFill/>
            <a:miter lim="800000"/>
            <a:headEnd/>
            <a:tailEnd/>
          </a:ln>
        </p:spPr>
        <p:txBody>
          <a:bodyPr wrap="none">
            <a:spAutoFit/>
          </a:bodyPr>
          <a:lstStyle/>
          <a:p>
            <a:pPr defTabSz="914400"/>
            <a:r>
              <a:rPr lang="zh-CN" altLang="en-US" sz="3600">
                <a:solidFill>
                  <a:srgbClr val="1E1CE3"/>
                </a:solidFill>
                <a:ea typeface="华文行楷" pitchFamily="2" charset="-122"/>
              </a:rPr>
              <a:t>谓词符号化示例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9760"/>
                                        </p:tgtEl>
                                        <p:attrNameLst>
                                          <p:attrName>style.visibility</p:attrName>
                                        </p:attrNameLst>
                                      </p:cBhvr>
                                      <p:to>
                                        <p:strVal val="visible"/>
                                      </p:to>
                                    </p:set>
                                    <p:anim calcmode="lin" valueType="num">
                                      <p:cBhvr additive="base">
                                        <p:cTn id="19" dur="500" fill="hold"/>
                                        <p:tgtEl>
                                          <p:spTgt spid="159760"/>
                                        </p:tgtEl>
                                        <p:attrNameLst>
                                          <p:attrName>ppt_x</p:attrName>
                                        </p:attrNameLst>
                                      </p:cBhvr>
                                      <p:tavLst>
                                        <p:tav tm="0">
                                          <p:val>
                                            <p:strVal val="#ppt_x"/>
                                          </p:val>
                                        </p:tav>
                                        <p:tav tm="100000">
                                          <p:val>
                                            <p:strVal val="#ppt_x"/>
                                          </p:val>
                                        </p:tav>
                                      </p:tavLst>
                                    </p:anim>
                                    <p:anim calcmode="lin" valueType="num">
                                      <p:cBhvr additive="base">
                                        <p:cTn id="20" dur="500" fill="hold"/>
                                        <p:tgtEl>
                                          <p:spTgt spid="1597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8" name="日期占位符 1"/>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2D467EC7-FF14-4421-BD96-2158F49BBE04}" type="datetime1">
              <a:rPr lang="zh-CN" altLang="en-US" sz="1100">
                <a:latin typeface="Calibri" pitchFamily="34" charset="0"/>
              </a:rPr>
              <a:pPr defTabSz="914400">
                <a:lnSpc>
                  <a:spcPct val="90000"/>
                </a:lnSpc>
              </a:pPr>
              <a:t>2023/9/21</a:t>
            </a:fld>
            <a:endParaRPr lang="en-US" altLang="zh-CN" sz="1100">
              <a:latin typeface="Calibri" pitchFamily="34" charset="0"/>
            </a:endParaRPr>
          </a:p>
        </p:txBody>
      </p:sp>
      <p:sp>
        <p:nvSpPr>
          <p:cNvPr id="137229" name="灯片编号占位符 3"/>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4178E69D-4285-4AB2-81E1-9FF0D30CBED4}" type="slidenum">
              <a:rPr lang="en-US" altLang="zh-CN" sz="1100">
                <a:latin typeface="Calibri" pitchFamily="34" charset="0"/>
              </a:rPr>
              <a:pPr algn="r" defTabSz="914400">
                <a:lnSpc>
                  <a:spcPct val="90000"/>
                </a:lnSpc>
              </a:pPr>
              <a:t>35</a:t>
            </a:fld>
            <a:endParaRPr lang="en-US" altLang="zh-CN" sz="1100">
              <a:latin typeface="Calibri" pitchFamily="34" charset="0"/>
            </a:endParaRPr>
          </a:p>
        </p:txBody>
      </p:sp>
      <p:sp>
        <p:nvSpPr>
          <p:cNvPr id="160770" name="Text Box 2"/>
          <p:cNvSpPr txBox="1">
            <a:spLocks noChangeArrowheads="1"/>
          </p:cNvSpPr>
          <p:nvPr/>
        </p:nvSpPr>
        <p:spPr bwMode="auto">
          <a:xfrm>
            <a:off x="517525" y="1252538"/>
            <a:ext cx="7632700" cy="1833562"/>
          </a:xfrm>
          <a:prstGeom prst="rect">
            <a:avLst/>
          </a:prstGeom>
          <a:noFill/>
          <a:ln w="9525">
            <a:noFill/>
            <a:miter lim="800000"/>
            <a:headEnd/>
            <a:tailEnd/>
          </a:ln>
        </p:spPr>
        <p:txBody>
          <a:bodyPr>
            <a:spAutoFit/>
          </a:bodyPr>
          <a:lstStyle/>
          <a:p>
            <a:pPr defTabSz="914400">
              <a:lnSpc>
                <a:spcPct val="90000"/>
              </a:lnSpc>
            </a:pPr>
            <a:r>
              <a:rPr kumimoji="1" lang="en-US" altLang="zh-CN" sz="2200">
                <a:solidFill>
                  <a:srgbClr val="1E1CE3"/>
                </a:solidFill>
                <a:latin typeface="Times New Roman" pitchFamily="18" charset="0"/>
                <a:ea typeface="楷体" pitchFamily="49" charset="-122"/>
              </a:rPr>
              <a:t>4</a:t>
            </a:r>
            <a:r>
              <a:rPr kumimoji="1" lang="zh-CN" altLang="en-US" sz="2200">
                <a:solidFill>
                  <a:srgbClr val="1E1CE3"/>
                </a:solidFill>
                <a:latin typeface="Times New Roman" pitchFamily="18" charset="0"/>
                <a:ea typeface="楷体" pitchFamily="49" charset="-122"/>
              </a:rPr>
              <a:t>：</a:t>
            </a:r>
            <a:r>
              <a:rPr kumimoji="1" lang="zh-CN" altLang="en-US" sz="2200" b="1">
                <a:solidFill>
                  <a:srgbClr val="1E1CE3"/>
                </a:solidFill>
                <a:latin typeface="Times New Roman" pitchFamily="18" charset="0"/>
                <a:ea typeface="楷体" pitchFamily="49" charset="-122"/>
              </a:rPr>
              <a:t>每个自然数都有后继数</a:t>
            </a:r>
          </a:p>
          <a:p>
            <a:pPr defTabSz="914400">
              <a:lnSpc>
                <a:spcPct val="90000"/>
              </a:lnSpc>
            </a:pPr>
            <a:endParaRPr kumimoji="1" lang="zh-CN" altLang="en-US" sz="1700">
              <a:solidFill>
                <a:srgbClr val="1E1CE3"/>
              </a:solidFill>
              <a:latin typeface="Times New Roman" pitchFamily="18" charset="0"/>
              <a:ea typeface="楷体" pitchFamily="49" charset="-122"/>
            </a:endParaRPr>
          </a:p>
          <a:p>
            <a:pPr defTabSz="914400">
              <a:lnSpc>
                <a:spcPct val="90000"/>
              </a:lnSpc>
            </a:pPr>
            <a:r>
              <a:rPr kumimoji="1" lang="zh-CN" altLang="en-US" sz="2200">
                <a:solidFill>
                  <a:srgbClr val="1E1CE3"/>
                </a:solidFill>
                <a:latin typeface="Times New Roman" pitchFamily="18" charset="0"/>
                <a:ea typeface="楷体" pitchFamily="49" charset="-122"/>
              </a:rPr>
              <a:t>若令：</a:t>
            </a:r>
            <a:r>
              <a:rPr kumimoji="1" lang="en-US" altLang="zh-CN" sz="2200">
                <a:solidFill>
                  <a:srgbClr val="1E1CE3"/>
                </a:solidFill>
                <a:latin typeface="Times New Roman" pitchFamily="18" charset="0"/>
                <a:ea typeface="楷体" pitchFamily="49" charset="-122"/>
              </a:rPr>
              <a:t>N</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x </a:t>
            </a:r>
            <a:r>
              <a:rPr kumimoji="1" lang="zh-CN" altLang="en-US" sz="2200">
                <a:solidFill>
                  <a:srgbClr val="1E1CE3"/>
                </a:solidFill>
                <a:latin typeface="Times New Roman" pitchFamily="18" charset="0"/>
                <a:ea typeface="楷体" pitchFamily="49" charset="-122"/>
              </a:rPr>
              <a:t>是自然数， </a:t>
            </a:r>
            <a:r>
              <a:rPr kumimoji="1" lang="en-US" altLang="zh-CN" sz="2200">
                <a:solidFill>
                  <a:srgbClr val="1E1CE3"/>
                </a:solidFill>
                <a:latin typeface="Times New Roman" pitchFamily="18" charset="0"/>
                <a:ea typeface="楷体" pitchFamily="49" charset="-122"/>
              </a:rPr>
              <a:t>H</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y</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y</a:t>
            </a:r>
            <a:r>
              <a:rPr kumimoji="1" lang="zh-CN" altLang="en-US" sz="2200">
                <a:solidFill>
                  <a:srgbClr val="1E1CE3"/>
                </a:solidFill>
                <a:latin typeface="Times New Roman" pitchFamily="18" charset="0"/>
                <a:ea typeface="楷体" pitchFamily="49" charset="-122"/>
              </a:rPr>
              <a:t>是</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的后继数</a:t>
            </a:r>
          </a:p>
          <a:p>
            <a:pPr defTabSz="914400">
              <a:lnSpc>
                <a:spcPct val="90000"/>
              </a:lnSpc>
            </a:pPr>
            <a:endParaRPr kumimoji="1" lang="zh-CN" altLang="en-US" sz="2200" b="1">
              <a:solidFill>
                <a:srgbClr val="1E1CE3"/>
              </a:solidFill>
              <a:latin typeface="Times New Roman" pitchFamily="18" charset="0"/>
              <a:ea typeface="楷体" pitchFamily="49" charset="-122"/>
            </a:endParaRPr>
          </a:p>
          <a:p>
            <a:pPr defTabSz="914400">
              <a:lnSpc>
                <a:spcPct val="90000"/>
              </a:lnSpc>
            </a:pPr>
            <a:endParaRPr kumimoji="1" lang="zh-CN" altLang="en-US" sz="2200" b="1">
              <a:solidFill>
                <a:srgbClr val="1E1CE3"/>
              </a:solidFill>
              <a:latin typeface="Times New Roman" pitchFamily="18" charset="0"/>
              <a:ea typeface="楷体" pitchFamily="49" charset="-122"/>
            </a:endParaRPr>
          </a:p>
          <a:p>
            <a:pPr defTabSz="914400">
              <a:lnSpc>
                <a:spcPct val="90000"/>
              </a:lnSpc>
            </a:pPr>
            <a:endParaRPr kumimoji="1" lang="en-US" altLang="zh-CN" sz="2200" b="1">
              <a:solidFill>
                <a:srgbClr val="1E1CE3"/>
              </a:solidFill>
              <a:latin typeface="Times New Roman" pitchFamily="18" charset="0"/>
              <a:ea typeface="楷体" pitchFamily="49" charset="-122"/>
            </a:endParaRPr>
          </a:p>
        </p:txBody>
      </p:sp>
      <p:sp>
        <p:nvSpPr>
          <p:cNvPr id="160773" name="Text Box 5"/>
          <p:cNvSpPr txBox="1">
            <a:spLocks noChangeArrowheads="1"/>
          </p:cNvSpPr>
          <p:nvPr/>
        </p:nvSpPr>
        <p:spPr bwMode="auto">
          <a:xfrm>
            <a:off x="539750" y="3357563"/>
            <a:ext cx="8153400" cy="393700"/>
          </a:xfrm>
          <a:prstGeom prst="rect">
            <a:avLst/>
          </a:prstGeom>
          <a:noFill/>
          <a:ln w="9525">
            <a:noFill/>
            <a:miter lim="800000"/>
            <a:headEnd/>
            <a:tailEnd/>
          </a:ln>
        </p:spPr>
        <p:txBody>
          <a:bodyPr>
            <a:spAutoFit/>
          </a:bodyPr>
          <a:lstStyle/>
          <a:p>
            <a:pPr defTabSz="914400">
              <a:lnSpc>
                <a:spcPct val="90000"/>
              </a:lnSpc>
              <a:spcBef>
                <a:spcPct val="50000"/>
              </a:spcBef>
            </a:pPr>
            <a:r>
              <a:rPr kumimoji="1" lang="en-US" altLang="zh-CN" sz="2200" b="1">
                <a:solidFill>
                  <a:srgbClr val="1E1CE3"/>
                </a:solidFill>
                <a:latin typeface="楷体" pitchFamily="49" charset="-122"/>
                <a:ea typeface="楷体" pitchFamily="49" charset="-122"/>
              </a:rPr>
              <a:t>5</a:t>
            </a:r>
            <a:r>
              <a:rPr kumimoji="1" lang="zh-CN" altLang="en-US" sz="2200" b="1">
                <a:solidFill>
                  <a:srgbClr val="1E1CE3"/>
                </a:solidFill>
                <a:latin typeface="楷体" pitchFamily="49" charset="-122"/>
                <a:ea typeface="楷体" pitchFamily="49" charset="-122"/>
              </a:rPr>
              <a:t>：对平面上的任意两点，有且仅有一条直线通过这两点。</a:t>
            </a:r>
          </a:p>
        </p:txBody>
      </p:sp>
      <p:sp>
        <p:nvSpPr>
          <p:cNvPr id="160774" name="Text Box 6"/>
          <p:cNvSpPr txBox="1">
            <a:spLocks noChangeArrowheads="1"/>
          </p:cNvSpPr>
          <p:nvPr/>
        </p:nvSpPr>
        <p:spPr bwMode="auto">
          <a:xfrm>
            <a:off x="684213" y="3933825"/>
            <a:ext cx="3962400" cy="393700"/>
          </a:xfrm>
          <a:prstGeom prst="rect">
            <a:avLst/>
          </a:prstGeom>
          <a:noFill/>
          <a:ln w="9525">
            <a:noFill/>
            <a:miter lim="800000"/>
            <a:headEnd/>
            <a:tailEnd/>
          </a:ln>
        </p:spPr>
        <p:txBody>
          <a:bodyPr>
            <a:spAutoFit/>
          </a:bodyPr>
          <a:lstStyle/>
          <a:p>
            <a:pPr defTabSz="914400">
              <a:lnSpc>
                <a:spcPct val="90000"/>
              </a:lnSpc>
              <a:spcBef>
                <a:spcPct val="50000"/>
              </a:spcBef>
            </a:pPr>
            <a:r>
              <a:rPr kumimoji="1" lang="zh-CN" altLang="en-US" sz="2200">
                <a:solidFill>
                  <a:srgbClr val="1E1CE3"/>
                </a:solidFill>
                <a:latin typeface="Times New Roman" pitchFamily="18" charset="0"/>
                <a:ea typeface="楷体" pitchFamily="49" charset="-122"/>
              </a:rPr>
              <a:t>若令</a:t>
            </a:r>
            <a:r>
              <a:rPr kumimoji="1" lang="en-US" altLang="zh-CN" sz="2200">
                <a:solidFill>
                  <a:srgbClr val="1E1CE3"/>
                </a:solidFill>
                <a:latin typeface="Times New Roman" pitchFamily="18" charset="0"/>
                <a:ea typeface="楷体" pitchFamily="49" charset="-122"/>
              </a:rPr>
              <a:t>P</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 </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是一个点，</a:t>
            </a:r>
          </a:p>
        </p:txBody>
      </p:sp>
      <p:sp>
        <p:nvSpPr>
          <p:cNvPr id="160775" name="Text Box 7"/>
          <p:cNvSpPr txBox="1">
            <a:spLocks noChangeArrowheads="1"/>
          </p:cNvSpPr>
          <p:nvPr/>
        </p:nvSpPr>
        <p:spPr bwMode="auto">
          <a:xfrm>
            <a:off x="4356100" y="3933825"/>
            <a:ext cx="3149600" cy="393700"/>
          </a:xfrm>
          <a:prstGeom prst="rect">
            <a:avLst/>
          </a:prstGeom>
          <a:noFill/>
          <a:ln w="9525">
            <a:noFill/>
            <a:miter lim="800000"/>
            <a:headEnd/>
            <a:tailEnd/>
          </a:ln>
        </p:spPr>
        <p:txBody>
          <a:bodyPr wrap="none">
            <a:spAutoFit/>
          </a:bodyPr>
          <a:lstStyle/>
          <a:p>
            <a:pPr defTabSz="914400">
              <a:lnSpc>
                <a:spcPct val="90000"/>
              </a:lnSpc>
            </a:pPr>
            <a:r>
              <a:rPr kumimoji="1" lang="en-US" altLang="zh-CN" sz="2200">
                <a:solidFill>
                  <a:srgbClr val="1E1CE3"/>
                </a:solidFill>
                <a:latin typeface="Times New Roman" pitchFamily="18" charset="0"/>
                <a:ea typeface="楷体" pitchFamily="49" charset="-122"/>
              </a:rPr>
              <a:t>L</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是一条直线，</a:t>
            </a:r>
          </a:p>
        </p:txBody>
      </p:sp>
      <p:sp>
        <p:nvSpPr>
          <p:cNvPr id="160776" name="Text Box 8"/>
          <p:cNvSpPr txBox="1">
            <a:spLocks noChangeArrowheads="1"/>
          </p:cNvSpPr>
          <p:nvPr/>
        </p:nvSpPr>
        <p:spPr bwMode="auto">
          <a:xfrm>
            <a:off x="611188" y="4581525"/>
            <a:ext cx="3676650" cy="393700"/>
          </a:xfrm>
          <a:prstGeom prst="rect">
            <a:avLst/>
          </a:prstGeom>
          <a:noFill/>
          <a:ln w="9525">
            <a:noFill/>
            <a:miter lim="800000"/>
            <a:headEnd/>
            <a:tailEnd/>
          </a:ln>
        </p:spPr>
        <p:txBody>
          <a:bodyPr wrap="none">
            <a:spAutoFit/>
          </a:bodyPr>
          <a:lstStyle/>
          <a:p>
            <a:pPr defTabSz="914400">
              <a:lnSpc>
                <a:spcPct val="90000"/>
              </a:lnSpc>
            </a:pPr>
            <a:r>
              <a:rPr kumimoji="1" lang="en-US" altLang="zh-CN" sz="2200">
                <a:solidFill>
                  <a:srgbClr val="1E1CE3"/>
                </a:solidFill>
                <a:latin typeface="Times New Roman" pitchFamily="18" charset="0"/>
                <a:ea typeface="楷体" pitchFamily="49" charset="-122"/>
              </a:rPr>
              <a:t>T</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y</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z</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z</a:t>
            </a:r>
            <a:r>
              <a:rPr kumimoji="1" lang="zh-CN" altLang="en-US" sz="2200">
                <a:solidFill>
                  <a:srgbClr val="1E1CE3"/>
                </a:solidFill>
                <a:latin typeface="Times New Roman" pitchFamily="18" charset="0"/>
                <a:ea typeface="楷体" pitchFamily="49" charset="-122"/>
              </a:rPr>
              <a:t>通过</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y</a:t>
            </a:r>
            <a:r>
              <a:rPr kumimoji="1" lang="zh-CN" altLang="en-US" sz="2200">
                <a:solidFill>
                  <a:srgbClr val="1E1CE3"/>
                </a:solidFill>
                <a:latin typeface="Times New Roman" pitchFamily="18" charset="0"/>
                <a:ea typeface="楷体" pitchFamily="49" charset="-122"/>
              </a:rPr>
              <a:t>，</a:t>
            </a:r>
          </a:p>
        </p:txBody>
      </p:sp>
      <p:sp>
        <p:nvSpPr>
          <p:cNvPr id="160777" name="Text Box 9"/>
          <p:cNvSpPr txBox="1">
            <a:spLocks noChangeArrowheads="1"/>
          </p:cNvSpPr>
          <p:nvPr/>
        </p:nvSpPr>
        <p:spPr bwMode="auto">
          <a:xfrm>
            <a:off x="4349750" y="4587875"/>
            <a:ext cx="2590800" cy="393700"/>
          </a:xfrm>
          <a:prstGeom prst="rect">
            <a:avLst/>
          </a:prstGeom>
          <a:noFill/>
          <a:ln w="9525">
            <a:noFill/>
            <a:miter lim="800000"/>
            <a:headEnd/>
            <a:tailEnd/>
          </a:ln>
        </p:spPr>
        <p:txBody>
          <a:bodyPr wrap="none">
            <a:spAutoFit/>
          </a:bodyPr>
          <a:lstStyle/>
          <a:p>
            <a:pPr defTabSz="914400">
              <a:lnSpc>
                <a:spcPct val="90000"/>
              </a:lnSpc>
            </a:pPr>
            <a:r>
              <a:rPr kumimoji="1" lang="en-US" altLang="zh-CN" sz="2200">
                <a:solidFill>
                  <a:srgbClr val="1E1CE3"/>
                </a:solidFill>
                <a:latin typeface="Times New Roman" pitchFamily="18" charset="0"/>
                <a:ea typeface="楷体" pitchFamily="49" charset="-122"/>
              </a:rPr>
              <a:t>E</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y</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等于</a:t>
            </a:r>
            <a:r>
              <a:rPr kumimoji="1" lang="en-US" altLang="zh-CN" sz="2200">
                <a:solidFill>
                  <a:srgbClr val="1E1CE3"/>
                </a:solidFill>
                <a:latin typeface="Times New Roman" pitchFamily="18" charset="0"/>
                <a:ea typeface="楷体" pitchFamily="49" charset="-122"/>
              </a:rPr>
              <a:t>y</a:t>
            </a:r>
          </a:p>
        </p:txBody>
      </p:sp>
      <p:graphicFrame>
        <p:nvGraphicFramePr>
          <p:cNvPr id="160783" name="Object 15"/>
          <p:cNvGraphicFramePr>
            <a:graphicFrameLocks noChangeAspect="1"/>
          </p:cNvGraphicFramePr>
          <p:nvPr/>
        </p:nvGraphicFramePr>
        <p:xfrm>
          <a:off x="925513" y="2314575"/>
          <a:ext cx="4800600" cy="457200"/>
        </p:xfrm>
        <a:graphic>
          <a:graphicData uri="http://schemas.openxmlformats.org/presentationml/2006/ole">
            <p:oleObj spid="_x0000_s137226" name="Microsoft 公式 3.0" r:id="rId3" imgW="2501900" imgH="215900" progId="Equation.3">
              <p:embed/>
            </p:oleObj>
          </a:graphicData>
        </a:graphic>
      </p:graphicFrame>
      <p:graphicFrame>
        <p:nvGraphicFramePr>
          <p:cNvPr id="160784" name="Object 16"/>
          <p:cNvGraphicFramePr>
            <a:graphicFrameLocks noChangeAspect="1"/>
          </p:cNvGraphicFramePr>
          <p:nvPr/>
        </p:nvGraphicFramePr>
        <p:xfrm>
          <a:off x="803275" y="5078413"/>
          <a:ext cx="7262813" cy="990600"/>
        </p:xfrm>
        <a:graphic>
          <a:graphicData uri="http://schemas.openxmlformats.org/presentationml/2006/ole">
            <p:oleObj spid="_x0000_s137227" name="公式" r:id="rId4" imgW="3606800" imgH="457200" progId="Equation.3">
              <p:embed/>
            </p:oleObj>
          </a:graphicData>
        </a:graphic>
      </p:graphicFrame>
      <p:sp>
        <p:nvSpPr>
          <p:cNvPr id="137236" name="Rectangle 21"/>
          <p:cNvSpPr>
            <a:spLocks noChangeArrowheads="1"/>
          </p:cNvSpPr>
          <p:nvPr/>
        </p:nvSpPr>
        <p:spPr bwMode="auto">
          <a:xfrm>
            <a:off x="3178175" y="157163"/>
            <a:ext cx="3384550" cy="641350"/>
          </a:xfrm>
          <a:prstGeom prst="rect">
            <a:avLst/>
          </a:prstGeom>
          <a:noFill/>
          <a:ln w="9525">
            <a:noFill/>
            <a:miter lim="800000"/>
            <a:headEnd/>
            <a:tailEnd/>
          </a:ln>
        </p:spPr>
        <p:txBody>
          <a:bodyPr wrap="none">
            <a:spAutoFit/>
          </a:bodyPr>
          <a:lstStyle/>
          <a:p>
            <a:pPr defTabSz="914400"/>
            <a:r>
              <a:rPr lang="zh-CN" altLang="en-US" sz="3600">
                <a:solidFill>
                  <a:srgbClr val="1E1CE3"/>
                </a:solidFill>
                <a:ea typeface="华文行楷" pitchFamily="2" charset="-122"/>
              </a:rPr>
              <a:t>谓词符号化示例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0770">
                                            <p:txEl>
                                              <p:pRg st="0" end="0"/>
                                            </p:txEl>
                                          </p:spTgt>
                                        </p:tgtEl>
                                        <p:attrNameLst>
                                          <p:attrName>style.visibility</p:attrName>
                                        </p:attrNameLst>
                                      </p:cBhvr>
                                      <p:to>
                                        <p:strVal val="visible"/>
                                      </p:to>
                                    </p:set>
                                    <p:anim calcmode="lin" valueType="num">
                                      <p:cBhvr additive="base">
                                        <p:cTn id="7" dur="500" fill="hold"/>
                                        <p:tgtEl>
                                          <p:spTgt spid="1607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0770">
                                            <p:txEl>
                                              <p:pRg st="2" end="2"/>
                                            </p:txEl>
                                          </p:spTgt>
                                        </p:tgtEl>
                                        <p:attrNameLst>
                                          <p:attrName>style.visibility</p:attrName>
                                        </p:attrNameLst>
                                      </p:cBhvr>
                                      <p:to>
                                        <p:strVal val="visible"/>
                                      </p:to>
                                    </p:set>
                                    <p:anim calcmode="lin" valueType="num">
                                      <p:cBhvr additive="base">
                                        <p:cTn id="13" dur="500" fill="hold"/>
                                        <p:tgtEl>
                                          <p:spTgt spid="16077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07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60783"/>
                                        </p:tgtEl>
                                        <p:attrNameLst>
                                          <p:attrName>style.visibility</p:attrName>
                                        </p:attrNameLst>
                                      </p:cBhvr>
                                      <p:to>
                                        <p:strVal val="visible"/>
                                      </p:to>
                                    </p:set>
                                    <p:anim calcmode="lin" valueType="num">
                                      <p:cBhvr additive="base">
                                        <p:cTn id="19" dur="500" fill="hold"/>
                                        <p:tgtEl>
                                          <p:spTgt spid="160783"/>
                                        </p:tgtEl>
                                        <p:attrNameLst>
                                          <p:attrName>ppt_x</p:attrName>
                                        </p:attrNameLst>
                                      </p:cBhvr>
                                      <p:tavLst>
                                        <p:tav tm="0">
                                          <p:val>
                                            <p:strVal val="1+#ppt_w/2"/>
                                          </p:val>
                                        </p:tav>
                                        <p:tav tm="100000">
                                          <p:val>
                                            <p:strVal val="#ppt_x"/>
                                          </p:val>
                                        </p:tav>
                                      </p:tavLst>
                                    </p:anim>
                                    <p:anim calcmode="lin" valueType="num">
                                      <p:cBhvr additive="base">
                                        <p:cTn id="20" dur="500" fill="hold"/>
                                        <p:tgtEl>
                                          <p:spTgt spid="16078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60773"/>
                                        </p:tgtEl>
                                        <p:attrNameLst>
                                          <p:attrName>style.visibility</p:attrName>
                                        </p:attrNameLst>
                                      </p:cBhvr>
                                      <p:to>
                                        <p:strVal val="visible"/>
                                      </p:to>
                                    </p:set>
                                    <p:anim calcmode="lin" valueType="num">
                                      <p:cBhvr>
                                        <p:cTn id="25" dur="500" fill="hold"/>
                                        <p:tgtEl>
                                          <p:spTgt spid="160773"/>
                                        </p:tgtEl>
                                        <p:attrNameLst>
                                          <p:attrName>ppt_w</p:attrName>
                                        </p:attrNameLst>
                                      </p:cBhvr>
                                      <p:tavLst>
                                        <p:tav tm="0">
                                          <p:val>
                                            <p:fltVal val="0"/>
                                          </p:val>
                                        </p:tav>
                                        <p:tav tm="100000">
                                          <p:val>
                                            <p:strVal val="#ppt_w"/>
                                          </p:val>
                                        </p:tav>
                                      </p:tavLst>
                                    </p:anim>
                                    <p:anim calcmode="lin" valueType="num">
                                      <p:cBhvr>
                                        <p:cTn id="26" dur="500" fill="hold"/>
                                        <p:tgtEl>
                                          <p:spTgt spid="160773"/>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60774"/>
                                        </p:tgtEl>
                                        <p:attrNameLst>
                                          <p:attrName>style.visibility</p:attrName>
                                        </p:attrNameLst>
                                      </p:cBhvr>
                                      <p:to>
                                        <p:strVal val="visible"/>
                                      </p:to>
                                    </p:set>
                                    <p:anim calcmode="lin" valueType="num">
                                      <p:cBhvr>
                                        <p:cTn id="31" dur="500" fill="hold"/>
                                        <p:tgtEl>
                                          <p:spTgt spid="160774"/>
                                        </p:tgtEl>
                                        <p:attrNameLst>
                                          <p:attrName>ppt_w</p:attrName>
                                        </p:attrNameLst>
                                      </p:cBhvr>
                                      <p:tavLst>
                                        <p:tav tm="0">
                                          <p:val>
                                            <p:fltVal val="0"/>
                                          </p:val>
                                        </p:tav>
                                        <p:tav tm="100000">
                                          <p:val>
                                            <p:strVal val="#ppt_w"/>
                                          </p:val>
                                        </p:tav>
                                      </p:tavLst>
                                    </p:anim>
                                    <p:anim calcmode="lin" valueType="num">
                                      <p:cBhvr>
                                        <p:cTn id="32" dur="500" fill="hold"/>
                                        <p:tgtEl>
                                          <p:spTgt spid="160774"/>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60775"/>
                                        </p:tgtEl>
                                        <p:attrNameLst>
                                          <p:attrName>style.visibility</p:attrName>
                                        </p:attrNameLst>
                                      </p:cBhvr>
                                      <p:to>
                                        <p:strVal val="visible"/>
                                      </p:to>
                                    </p:set>
                                    <p:anim calcmode="lin" valueType="num">
                                      <p:cBhvr>
                                        <p:cTn id="37" dur="500" fill="hold"/>
                                        <p:tgtEl>
                                          <p:spTgt spid="160775"/>
                                        </p:tgtEl>
                                        <p:attrNameLst>
                                          <p:attrName>ppt_w</p:attrName>
                                        </p:attrNameLst>
                                      </p:cBhvr>
                                      <p:tavLst>
                                        <p:tav tm="0">
                                          <p:val>
                                            <p:fltVal val="0"/>
                                          </p:val>
                                        </p:tav>
                                        <p:tav tm="100000">
                                          <p:val>
                                            <p:strVal val="#ppt_w"/>
                                          </p:val>
                                        </p:tav>
                                      </p:tavLst>
                                    </p:anim>
                                    <p:anim calcmode="lin" valueType="num">
                                      <p:cBhvr>
                                        <p:cTn id="38" dur="500" fill="hold"/>
                                        <p:tgtEl>
                                          <p:spTgt spid="160775"/>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60776"/>
                                        </p:tgtEl>
                                        <p:attrNameLst>
                                          <p:attrName>style.visibility</p:attrName>
                                        </p:attrNameLst>
                                      </p:cBhvr>
                                      <p:to>
                                        <p:strVal val="visible"/>
                                      </p:to>
                                    </p:set>
                                    <p:anim calcmode="lin" valueType="num">
                                      <p:cBhvr>
                                        <p:cTn id="43" dur="500" fill="hold"/>
                                        <p:tgtEl>
                                          <p:spTgt spid="160776"/>
                                        </p:tgtEl>
                                        <p:attrNameLst>
                                          <p:attrName>ppt_w</p:attrName>
                                        </p:attrNameLst>
                                      </p:cBhvr>
                                      <p:tavLst>
                                        <p:tav tm="0">
                                          <p:val>
                                            <p:fltVal val="0"/>
                                          </p:val>
                                        </p:tav>
                                        <p:tav tm="100000">
                                          <p:val>
                                            <p:strVal val="#ppt_w"/>
                                          </p:val>
                                        </p:tav>
                                      </p:tavLst>
                                    </p:anim>
                                    <p:anim calcmode="lin" valueType="num">
                                      <p:cBhvr>
                                        <p:cTn id="44" dur="500" fill="hold"/>
                                        <p:tgtEl>
                                          <p:spTgt spid="160776"/>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160777"/>
                                        </p:tgtEl>
                                        <p:attrNameLst>
                                          <p:attrName>style.visibility</p:attrName>
                                        </p:attrNameLst>
                                      </p:cBhvr>
                                      <p:to>
                                        <p:strVal val="visible"/>
                                      </p:to>
                                    </p:set>
                                    <p:anim calcmode="lin" valueType="num">
                                      <p:cBhvr>
                                        <p:cTn id="49" dur="500" fill="hold"/>
                                        <p:tgtEl>
                                          <p:spTgt spid="160777"/>
                                        </p:tgtEl>
                                        <p:attrNameLst>
                                          <p:attrName>ppt_w</p:attrName>
                                        </p:attrNameLst>
                                      </p:cBhvr>
                                      <p:tavLst>
                                        <p:tav tm="0">
                                          <p:val>
                                            <p:fltVal val="0"/>
                                          </p:val>
                                        </p:tav>
                                        <p:tav tm="100000">
                                          <p:val>
                                            <p:strVal val="#ppt_w"/>
                                          </p:val>
                                        </p:tav>
                                      </p:tavLst>
                                    </p:anim>
                                    <p:anim calcmode="lin" valueType="num">
                                      <p:cBhvr>
                                        <p:cTn id="50" dur="500" fill="hold"/>
                                        <p:tgtEl>
                                          <p:spTgt spid="160777"/>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160784"/>
                                        </p:tgtEl>
                                        <p:attrNameLst>
                                          <p:attrName>style.visibility</p:attrName>
                                        </p:attrNameLst>
                                      </p:cBhvr>
                                      <p:to>
                                        <p:strVal val="visible"/>
                                      </p:to>
                                    </p:set>
                                    <p:anim calcmode="lin" valueType="num">
                                      <p:cBhvr additive="base">
                                        <p:cTn id="55" dur="500" fill="hold"/>
                                        <p:tgtEl>
                                          <p:spTgt spid="160784"/>
                                        </p:tgtEl>
                                        <p:attrNameLst>
                                          <p:attrName>ppt_x</p:attrName>
                                        </p:attrNameLst>
                                      </p:cBhvr>
                                      <p:tavLst>
                                        <p:tav tm="0">
                                          <p:val>
                                            <p:strVal val="1+#ppt_w/2"/>
                                          </p:val>
                                        </p:tav>
                                        <p:tav tm="100000">
                                          <p:val>
                                            <p:strVal val="#ppt_x"/>
                                          </p:val>
                                        </p:tav>
                                      </p:tavLst>
                                    </p:anim>
                                    <p:anim calcmode="lin" valueType="num">
                                      <p:cBhvr additive="base">
                                        <p:cTn id="56" dur="500" fill="hold"/>
                                        <p:tgtEl>
                                          <p:spTgt spid="1607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autoUpdateAnimBg="0"/>
      <p:bldP spid="160774" grpId="0" autoUpdateAnimBg="0"/>
      <p:bldP spid="160775" grpId="0" autoUpdateAnimBg="0"/>
      <p:bldP spid="160776" grpId="0" autoUpdateAnimBg="0"/>
      <p:bldP spid="16077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日期占位符 1"/>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FD872CFE-17F3-43D8-850E-5C61218CF420}" type="datetime1">
              <a:rPr lang="zh-CN" altLang="en-US" sz="1100">
                <a:latin typeface="Calibri" pitchFamily="34" charset="0"/>
              </a:rPr>
              <a:pPr defTabSz="914400">
                <a:lnSpc>
                  <a:spcPct val="90000"/>
                </a:lnSpc>
              </a:pPr>
              <a:t>2023/9/21</a:t>
            </a:fld>
            <a:endParaRPr lang="en-US" altLang="zh-CN" sz="1100">
              <a:latin typeface="Calibri" pitchFamily="34" charset="0"/>
            </a:endParaRPr>
          </a:p>
        </p:txBody>
      </p:sp>
      <p:sp>
        <p:nvSpPr>
          <p:cNvPr id="138242" name="灯片编号占位符 3"/>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AE13581A-BA77-484A-9FBD-C54E39FC7469}" type="slidenum">
              <a:rPr lang="en-US" altLang="zh-CN" sz="1100">
                <a:latin typeface="Calibri" pitchFamily="34" charset="0"/>
              </a:rPr>
              <a:pPr algn="r" defTabSz="914400">
                <a:lnSpc>
                  <a:spcPct val="90000"/>
                </a:lnSpc>
              </a:pPr>
              <a:t>36</a:t>
            </a:fld>
            <a:endParaRPr lang="en-US" altLang="zh-CN" sz="1100">
              <a:latin typeface="Calibri" pitchFamily="34" charset="0"/>
            </a:endParaRPr>
          </a:p>
        </p:txBody>
      </p:sp>
      <p:sp>
        <p:nvSpPr>
          <p:cNvPr id="138246" name="Text Box 7"/>
          <p:cNvSpPr txBox="1">
            <a:spLocks noChangeArrowheads="1"/>
          </p:cNvSpPr>
          <p:nvPr/>
        </p:nvSpPr>
        <p:spPr bwMode="auto">
          <a:xfrm>
            <a:off x="969963" y="1006475"/>
            <a:ext cx="7467600" cy="4926013"/>
          </a:xfrm>
          <a:prstGeom prst="rect">
            <a:avLst/>
          </a:prstGeom>
          <a:noFill/>
          <a:ln w="9525">
            <a:noFill/>
            <a:miter lim="800000"/>
            <a:headEnd/>
            <a:tailEnd/>
          </a:ln>
        </p:spPr>
        <p:txBody>
          <a:bodyPr>
            <a:spAutoFit/>
          </a:bodyPr>
          <a:lstStyle/>
          <a:p>
            <a:pPr defTabSz="914400">
              <a:lnSpc>
                <a:spcPct val="120000"/>
              </a:lnSpc>
            </a:pPr>
            <a:r>
              <a:rPr kumimoji="1" lang="zh-CN" altLang="en-US" sz="2400" b="1">
                <a:solidFill>
                  <a:srgbClr val="1E1CE3"/>
                </a:solidFill>
                <a:latin typeface="楷体" pitchFamily="49" charset="-122"/>
                <a:ea typeface="楷体" pitchFamily="49" charset="-122"/>
              </a:rPr>
              <a:t>请自己完成下面两个命题的符号化：</a:t>
            </a:r>
          </a:p>
          <a:p>
            <a:pPr defTabSz="914400">
              <a:lnSpc>
                <a:spcPct val="120000"/>
              </a:lnSpc>
            </a:pPr>
            <a:r>
              <a:rPr kumimoji="1" lang="en-US" altLang="zh-CN" sz="2400" b="1">
                <a:solidFill>
                  <a:srgbClr val="CC0099"/>
                </a:solidFill>
                <a:latin typeface="楷体" pitchFamily="49" charset="-122"/>
                <a:ea typeface="楷体" pitchFamily="49" charset="-122"/>
              </a:rPr>
              <a:t>6. </a:t>
            </a:r>
            <a:r>
              <a:rPr kumimoji="1" lang="zh-CN" altLang="en-US" sz="2400" b="1">
                <a:solidFill>
                  <a:srgbClr val="CC0099"/>
                </a:solidFill>
                <a:latin typeface="楷体" pitchFamily="49" charset="-122"/>
                <a:ea typeface="楷体" pitchFamily="49" charset="-122"/>
              </a:rPr>
              <a:t>所有运动员都钦佩某些教练。 </a:t>
            </a:r>
          </a:p>
          <a:p>
            <a:pPr defTabSz="914400">
              <a:lnSpc>
                <a:spcPct val="120000"/>
              </a:lnSpc>
            </a:pPr>
            <a:r>
              <a:rPr kumimoji="1" lang="zh-CN" altLang="en-US" sz="2200" b="1">
                <a:solidFill>
                  <a:srgbClr val="1E1CE3"/>
                </a:solidFill>
                <a:latin typeface="Times New Roman" pitchFamily="18" charset="0"/>
                <a:ea typeface="楷体" pitchFamily="49" charset="-122"/>
              </a:rPr>
              <a:t>令：</a:t>
            </a:r>
            <a:r>
              <a:rPr kumimoji="1" lang="en-US" altLang="zh-CN" sz="2200" b="1">
                <a:solidFill>
                  <a:srgbClr val="1E1CE3"/>
                </a:solidFill>
                <a:latin typeface="Times New Roman" pitchFamily="18" charset="0"/>
                <a:ea typeface="楷体" pitchFamily="49" charset="-122"/>
              </a:rPr>
              <a:t>P</a:t>
            </a:r>
            <a:r>
              <a:rPr kumimoji="1" lang="zh-CN" altLang="en-US" sz="2200" b="1">
                <a:solidFill>
                  <a:srgbClr val="1E1CE3"/>
                </a:solidFill>
                <a:latin typeface="Times New Roman" pitchFamily="18" charset="0"/>
                <a:ea typeface="楷体" pitchFamily="49" charset="-122"/>
              </a:rPr>
              <a:t>（</a:t>
            </a:r>
            <a:r>
              <a:rPr kumimoji="1" lang="en-US" altLang="zh-CN" sz="2200" b="1">
                <a:solidFill>
                  <a:srgbClr val="1E1CE3"/>
                </a:solidFill>
                <a:latin typeface="Times New Roman" pitchFamily="18" charset="0"/>
                <a:ea typeface="楷体" pitchFamily="49" charset="-122"/>
              </a:rPr>
              <a:t>x</a:t>
            </a:r>
            <a:r>
              <a:rPr kumimoji="1" lang="zh-CN" altLang="en-US" sz="2200" b="1">
                <a:solidFill>
                  <a:srgbClr val="1E1CE3"/>
                </a:solidFill>
                <a:latin typeface="Times New Roman" pitchFamily="18" charset="0"/>
                <a:ea typeface="楷体" pitchFamily="49" charset="-122"/>
              </a:rPr>
              <a:t>）：</a:t>
            </a:r>
            <a:r>
              <a:rPr kumimoji="1" lang="en-US" altLang="zh-CN" sz="2200" b="1">
                <a:solidFill>
                  <a:srgbClr val="1E1CE3"/>
                </a:solidFill>
                <a:latin typeface="Times New Roman" pitchFamily="18" charset="0"/>
                <a:ea typeface="楷体" pitchFamily="49" charset="-122"/>
              </a:rPr>
              <a:t>x</a:t>
            </a:r>
            <a:r>
              <a:rPr kumimoji="1" lang="zh-CN" altLang="en-US" sz="2200" b="1">
                <a:solidFill>
                  <a:srgbClr val="1E1CE3"/>
                </a:solidFill>
                <a:latin typeface="Times New Roman" pitchFamily="18" charset="0"/>
                <a:ea typeface="楷体" pitchFamily="49" charset="-122"/>
              </a:rPr>
              <a:t>是运动员；</a:t>
            </a:r>
            <a:r>
              <a:rPr kumimoji="1" lang="en-US" altLang="zh-CN" sz="2200" b="1">
                <a:solidFill>
                  <a:srgbClr val="1E1CE3"/>
                </a:solidFill>
                <a:latin typeface="Times New Roman" pitchFamily="18" charset="0"/>
                <a:ea typeface="楷体" pitchFamily="49" charset="-122"/>
              </a:rPr>
              <a:t>T</a:t>
            </a:r>
            <a:r>
              <a:rPr kumimoji="1" lang="zh-CN" altLang="en-US" sz="2200" b="1">
                <a:solidFill>
                  <a:srgbClr val="1E1CE3"/>
                </a:solidFill>
                <a:latin typeface="Times New Roman" pitchFamily="18" charset="0"/>
                <a:ea typeface="楷体" pitchFamily="49" charset="-122"/>
              </a:rPr>
              <a:t>（</a:t>
            </a:r>
            <a:r>
              <a:rPr kumimoji="1" lang="en-US" altLang="zh-CN" sz="2200" b="1">
                <a:solidFill>
                  <a:srgbClr val="1E1CE3"/>
                </a:solidFill>
                <a:latin typeface="Times New Roman" pitchFamily="18" charset="0"/>
                <a:ea typeface="楷体" pitchFamily="49" charset="-122"/>
              </a:rPr>
              <a:t>x</a:t>
            </a:r>
            <a:r>
              <a:rPr kumimoji="1" lang="zh-CN" altLang="en-US" sz="2200" b="1">
                <a:solidFill>
                  <a:srgbClr val="1E1CE3"/>
                </a:solidFill>
                <a:latin typeface="Times New Roman" pitchFamily="18" charset="0"/>
                <a:ea typeface="楷体" pitchFamily="49" charset="-122"/>
              </a:rPr>
              <a:t>）：</a:t>
            </a:r>
            <a:r>
              <a:rPr kumimoji="1" lang="en-US" altLang="zh-CN" sz="2200" b="1">
                <a:solidFill>
                  <a:srgbClr val="1E1CE3"/>
                </a:solidFill>
                <a:latin typeface="Times New Roman" pitchFamily="18" charset="0"/>
                <a:ea typeface="楷体" pitchFamily="49" charset="-122"/>
              </a:rPr>
              <a:t>x</a:t>
            </a:r>
            <a:r>
              <a:rPr kumimoji="1" lang="zh-CN" altLang="en-US" sz="2200" b="1">
                <a:solidFill>
                  <a:srgbClr val="1E1CE3"/>
                </a:solidFill>
                <a:latin typeface="Times New Roman" pitchFamily="18" charset="0"/>
                <a:ea typeface="楷体" pitchFamily="49" charset="-122"/>
              </a:rPr>
              <a:t>是教练；</a:t>
            </a:r>
            <a:r>
              <a:rPr kumimoji="1" lang="en-US" altLang="zh-CN" sz="2200" b="1">
                <a:solidFill>
                  <a:srgbClr val="1E1CE3"/>
                </a:solidFill>
                <a:latin typeface="Times New Roman" pitchFamily="18" charset="0"/>
                <a:ea typeface="楷体" pitchFamily="49" charset="-122"/>
              </a:rPr>
              <a:t>Q</a:t>
            </a:r>
            <a:r>
              <a:rPr kumimoji="1" lang="zh-CN" altLang="en-US" sz="2200" b="1">
                <a:solidFill>
                  <a:srgbClr val="1E1CE3"/>
                </a:solidFill>
                <a:latin typeface="Times New Roman" pitchFamily="18" charset="0"/>
                <a:ea typeface="楷体" pitchFamily="49" charset="-122"/>
              </a:rPr>
              <a:t>（</a:t>
            </a:r>
            <a:r>
              <a:rPr kumimoji="1" lang="en-US" altLang="zh-CN" sz="2200" b="1">
                <a:solidFill>
                  <a:srgbClr val="1E1CE3"/>
                </a:solidFill>
                <a:latin typeface="Times New Roman" pitchFamily="18" charset="0"/>
                <a:ea typeface="楷体" pitchFamily="49" charset="-122"/>
              </a:rPr>
              <a:t>x</a:t>
            </a:r>
            <a:r>
              <a:rPr kumimoji="1" lang="zh-CN" altLang="en-US" sz="2200" b="1">
                <a:solidFill>
                  <a:srgbClr val="1E1CE3"/>
                </a:solidFill>
                <a:latin typeface="Times New Roman" pitchFamily="18" charset="0"/>
                <a:ea typeface="楷体" pitchFamily="49" charset="-122"/>
              </a:rPr>
              <a:t>，</a:t>
            </a:r>
            <a:r>
              <a:rPr kumimoji="1" lang="en-US" altLang="zh-CN" sz="2200" b="1">
                <a:solidFill>
                  <a:srgbClr val="1E1CE3"/>
                </a:solidFill>
                <a:latin typeface="Times New Roman" pitchFamily="18" charset="0"/>
                <a:ea typeface="楷体" pitchFamily="49" charset="-122"/>
              </a:rPr>
              <a:t>y</a:t>
            </a:r>
            <a:r>
              <a:rPr kumimoji="1" lang="zh-CN" altLang="en-US" sz="2200" b="1">
                <a:solidFill>
                  <a:srgbClr val="1E1CE3"/>
                </a:solidFill>
                <a:latin typeface="Times New Roman" pitchFamily="18" charset="0"/>
                <a:ea typeface="楷体" pitchFamily="49" charset="-122"/>
              </a:rPr>
              <a:t>）：</a:t>
            </a:r>
            <a:r>
              <a:rPr kumimoji="1" lang="en-US" altLang="zh-CN" sz="2200" b="1">
                <a:solidFill>
                  <a:srgbClr val="1E1CE3"/>
                </a:solidFill>
                <a:latin typeface="Times New Roman" pitchFamily="18" charset="0"/>
                <a:ea typeface="楷体" pitchFamily="49" charset="-122"/>
              </a:rPr>
              <a:t>x</a:t>
            </a:r>
            <a:r>
              <a:rPr kumimoji="1" lang="zh-CN" altLang="en-US" sz="2200" b="1">
                <a:solidFill>
                  <a:srgbClr val="1E1CE3"/>
                </a:solidFill>
                <a:latin typeface="Times New Roman" pitchFamily="18" charset="0"/>
                <a:ea typeface="楷体" pitchFamily="49" charset="-122"/>
              </a:rPr>
              <a:t>钦佩</a:t>
            </a:r>
            <a:r>
              <a:rPr kumimoji="1" lang="en-US" altLang="zh-CN" sz="2200" b="1">
                <a:solidFill>
                  <a:srgbClr val="1E1CE3"/>
                </a:solidFill>
                <a:latin typeface="Times New Roman" pitchFamily="18" charset="0"/>
                <a:ea typeface="楷体" pitchFamily="49" charset="-122"/>
              </a:rPr>
              <a:t>y</a:t>
            </a:r>
            <a:r>
              <a:rPr kumimoji="1" lang="zh-CN" altLang="en-US" sz="2200" b="1">
                <a:solidFill>
                  <a:srgbClr val="1E1CE3"/>
                </a:solidFill>
                <a:latin typeface="Times New Roman" pitchFamily="18" charset="0"/>
                <a:ea typeface="楷体" pitchFamily="49" charset="-122"/>
              </a:rPr>
              <a:t>。</a:t>
            </a:r>
          </a:p>
          <a:p>
            <a:pPr defTabSz="914400">
              <a:lnSpc>
                <a:spcPct val="120000"/>
              </a:lnSpc>
            </a:pPr>
            <a:r>
              <a:rPr kumimoji="1" lang="zh-CN" altLang="en-US" sz="2200" b="1">
                <a:solidFill>
                  <a:srgbClr val="1E1CE3"/>
                </a:solidFill>
                <a:latin typeface="Times New Roman" pitchFamily="18" charset="0"/>
                <a:ea typeface="楷体" pitchFamily="49" charset="-122"/>
              </a:rPr>
              <a:t>则该命题可表示为 ：</a:t>
            </a:r>
          </a:p>
          <a:p>
            <a:pPr defTabSz="914400">
              <a:lnSpc>
                <a:spcPct val="120000"/>
              </a:lnSpc>
            </a:pPr>
            <a:endParaRPr kumimoji="1" lang="zh-CN" altLang="en-US" sz="2400" b="1">
              <a:solidFill>
                <a:srgbClr val="CC0099"/>
              </a:solidFill>
              <a:latin typeface="楷体" pitchFamily="49" charset="-122"/>
              <a:ea typeface="楷体" pitchFamily="49" charset="-122"/>
            </a:endParaRPr>
          </a:p>
          <a:p>
            <a:pPr defTabSz="914400"/>
            <a:r>
              <a:rPr kumimoji="1" lang="en-US" altLang="zh-CN" sz="2400" b="1">
                <a:solidFill>
                  <a:srgbClr val="CC0099"/>
                </a:solidFill>
                <a:latin typeface="楷体" pitchFamily="49" charset="-122"/>
                <a:ea typeface="楷体" pitchFamily="49" charset="-122"/>
              </a:rPr>
              <a:t>7.</a:t>
            </a:r>
            <a:r>
              <a:rPr kumimoji="1" lang="zh-CN" altLang="en-US" sz="2400" b="1">
                <a:solidFill>
                  <a:srgbClr val="CC0099"/>
                </a:solidFill>
                <a:latin typeface="楷体" pitchFamily="49" charset="-122"/>
                <a:ea typeface="楷体" pitchFamily="49" charset="-122"/>
              </a:rPr>
              <a:t>　将苏格拉底三段论进行符号化：</a:t>
            </a:r>
          </a:p>
          <a:p>
            <a:pPr defTabSz="914400"/>
            <a:endParaRPr kumimoji="1" lang="zh-CN" altLang="en-US" sz="2400" b="1">
              <a:solidFill>
                <a:srgbClr val="CC0099"/>
              </a:solidFill>
              <a:latin typeface="楷体" pitchFamily="49" charset="-122"/>
              <a:ea typeface="楷体" pitchFamily="49" charset="-122"/>
            </a:endParaRPr>
          </a:p>
          <a:p>
            <a:pPr defTabSz="914400"/>
            <a:r>
              <a:rPr kumimoji="1" lang="zh-CN" altLang="en-US" sz="2000" b="1">
                <a:solidFill>
                  <a:srgbClr val="1E1CE3"/>
                </a:solidFill>
                <a:latin typeface="楷体" pitchFamily="49" charset="-122"/>
                <a:ea typeface="楷体" pitchFamily="49" charset="-122"/>
              </a:rPr>
              <a:t>令：Ｍ</a:t>
            </a:r>
            <a:r>
              <a:rPr kumimoji="1" lang="en-US" altLang="zh-CN" sz="2000" b="1">
                <a:solidFill>
                  <a:srgbClr val="1E1CE3"/>
                </a:solidFill>
                <a:latin typeface="楷体" pitchFamily="49" charset="-122"/>
                <a:ea typeface="楷体" pitchFamily="49" charset="-122"/>
              </a:rPr>
              <a:t>(x)</a:t>
            </a:r>
            <a:r>
              <a:rPr kumimoji="1" lang="zh-CN" altLang="en-US" sz="2000" b="1">
                <a:solidFill>
                  <a:srgbClr val="1E1CE3"/>
                </a:solidFill>
                <a:latin typeface="楷体" pitchFamily="49" charset="-122"/>
                <a:ea typeface="楷体" pitchFamily="49" charset="-122"/>
              </a:rPr>
              <a:t>：</a:t>
            </a:r>
            <a:r>
              <a:rPr kumimoji="1" lang="en-US" altLang="zh-CN" sz="2000" b="1">
                <a:solidFill>
                  <a:srgbClr val="1E1CE3"/>
                </a:solidFill>
                <a:latin typeface="楷体" pitchFamily="49" charset="-122"/>
                <a:ea typeface="楷体" pitchFamily="49" charset="-122"/>
              </a:rPr>
              <a:t>x</a:t>
            </a:r>
            <a:r>
              <a:rPr kumimoji="1" lang="zh-CN" altLang="en-US" sz="2000" b="1">
                <a:solidFill>
                  <a:srgbClr val="1E1CE3"/>
                </a:solidFill>
                <a:latin typeface="楷体" pitchFamily="49" charset="-122"/>
                <a:ea typeface="楷体" pitchFamily="49" charset="-122"/>
              </a:rPr>
              <a:t>是人</a:t>
            </a:r>
          </a:p>
          <a:p>
            <a:pPr defTabSz="914400"/>
            <a:r>
              <a:rPr kumimoji="1" lang="zh-CN" altLang="en-US" sz="2000" b="1">
                <a:solidFill>
                  <a:srgbClr val="1E1CE3"/>
                </a:solidFill>
                <a:latin typeface="楷体" pitchFamily="49" charset="-122"/>
                <a:ea typeface="楷体" pitchFamily="49" charset="-122"/>
              </a:rPr>
              <a:t>　　Ｄ</a:t>
            </a:r>
            <a:r>
              <a:rPr kumimoji="1" lang="en-US" altLang="zh-CN" sz="2000" b="1">
                <a:solidFill>
                  <a:srgbClr val="1E1CE3"/>
                </a:solidFill>
                <a:latin typeface="楷体" pitchFamily="49" charset="-122"/>
                <a:ea typeface="楷体" pitchFamily="49" charset="-122"/>
              </a:rPr>
              <a:t>(x): x</a:t>
            </a:r>
            <a:r>
              <a:rPr kumimoji="1" lang="zh-CN" altLang="en-US" sz="2000" b="1">
                <a:solidFill>
                  <a:srgbClr val="1E1CE3"/>
                </a:solidFill>
                <a:latin typeface="楷体" pitchFamily="49" charset="-122"/>
                <a:ea typeface="楷体" pitchFamily="49" charset="-122"/>
              </a:rPr>
              <a:t>要死</a:t>
            </a:r>
          </a:p>
          <a:p>
            <a:pPr defTabSz="914400"/>
            <a:r>
              <a:rPr kumimoji="1" lang="zh-CN" altLang="en-US" sz="2000" b="1">
                <a:solidFill>
                  <a:srgbClr val="1E1CE3"/>
                </a:solidFill>
                <a:latin typeface="楷体" pitchFamily="49" charset="-122"/>
                <a:ea typeface="楷体" pitchFamily="49" charset="-122"/>
              </a:rPr>
              <a:t>则：</a:t>
            </a:r>
          </a:p>
          <a:p>
            <a:pPr defTabSz="914400"/>
            <a:endParaRPr kumimoji="1" lang="zh-CN" altLang="en-US" sz="2000" b="1">
              <a:solidFill>
                <a:srgbClr val="1E1CE3"/>
              </a:solidFill>
              <a:latin typeface="楷体" pitchFamily="49" charset="-122"/>
              <a:ea typeface="楷体" pitchFamily="49" charset="-122"/>
            </a:endParaRPr>
          </a:p>
          <a:p>
            <a:pPr defTabSz="914400">
              <a:lnSpc>
                <a:spcPct val="120000"/>
              </a:lnSpc>
            </a:pPr>
            <a:endParaRPr kumimoji="1" lang="zh-CN" altLang="en-US" sz="2000" b="1">
              <a:solidFill>
                <a:srgbClr val="1E1CE3"/>
              </a:solidFill>
              <a:latin typeface="楷体" pitchFamily="49" charset="-122"/>
              <a:ea typeface="楷体" pitchFamily="49" charset="-122"/>
            </a:endParaRPr>
          </a:p>
        </p:txBody>
      </p:sp>
      <p:sp>
        <p:nvSpPr>
          <p:cNvPr id="138244" name="Rectangle 5"/>
          <p:cNvSpPr>
            <a:spLocks noChangeArrowheads="1"/>
          </p:cNvSpPr>
          <p:nvPr/>
        </p:nvSpPr>
        <p:spPr bwMode="auto">
          <a:xfrm>
            <a:off x="3135313" y="188913"/>
            <a:ext cx="3384550" cy="641350"/>
          </a:xfrm>
          <a:prstGeom prst="rect">
            <a:avLst/>
          </a:prstGeom>
          <a:noFill/>
          <a:ln w="9525">
            <a:noFill/>
            <a:miter lim="800000"/>
            <a:headEnd/>
            <a:tailEnd/>
          </a:ln>
        </p:spPr>
        <p:txBody>
          <a:bodyPr wrap="none">
            <a:spAutoFit/>
          </a:bodyPr>
          <a:lstStyle/>
          <a:p>
            <a:pPr defTabSz="914400"/>
            <a:r>
              <a:rPr lang="zh-CN" altLang="en-US" sz="3600">
                <a:solidFill>
                  <a:srgbClr val="1E1CE3"/>
                </a:solidFill>
                <a:ea typeface="华文行楷" pitchFamily="2" charset="-122"/>
              </a:rPr>
              <a:t>谓词符号化示例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246">
                                            <p:txEl>
                                              <p:pRg st="0" end="0"/>
                                            </p:txEl>
                                          </p:spTgt>
                                        </p:tgtEl>
                                        <p:attrNameLst>
                                          <p:attrName>style.visibility</p:attrName>
                                        </p:attrNameLst>
                                      </p:cBhvr>
                                      <p:to>
                                        <p:strVal val="visible"/>
                                      </p:to>
                                    </p:set>
                                    <p:anim calcmode="lin" valueType="num">
                                      <p:cBhvr additive="base">
                                        <p:cTn id="7" dur="500" fill="hold"/>
                                        <p:tgtEl>
                                          <p:spTgt spid="1382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8246">
                                            <p:txEl>
                                              <p:pRg st="1" end="1"/>
                                            </p:txEl>
                                          </p:spTgt>
                                        </p:tgtEl>
                                        <p:attrNameLst>
                                          <p:attrName>style.visibility</p:attrName>
                                        </p:attrNameLst>
                                      </p:cBhvr>
                                      <p:to>
                                        <p:strVal val="visible"/>
                                      </p:to>
                                    </p:set>
                                    <p:anim calcmode="lin" valueType="num">
                                      <p:cBhvr additive="base">
                                        <p:cTn id="13" dur="500" fill="hold"/>
                                        <p:tgtEl>
                                          <p:spTgt spid="13824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24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8246">
                                            <p:txEl>
                                              <p:pRg st="2" end="2"/>
                                            </p:txEl>
                                          </p:spTgt>
                                        </p:tgtEl>
                                        <p:attrNameLst>
                                          <p:attrName>style.visibility</p:attrName>
                                        </p:attrNameLst>
                                      </p:cBhvr>
                                      <p:to>
                                        <p:strVal val="visible"/>
                                      </p:to>
                                    </p:set>
                                    <p:anim calcmode="lin" valueType="num">
                                      <p:cBhvr additive="base">
                                        <p:cTn id="17" dur="500" fill="hold"/>
                                        <p:tgtEl>
                                          <p:spTgt spid="13824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824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8246">
                                            <p:txEl>
                                              <p:pRg st="3" end="3"/>
                                            </p:txEl>
                                          </p:spTgt>
                                        </p:tgtEl>
                                        <p:attrNameLst>
                                          <p:attrName>style.visibility</p:attrName>
                                        </p:attrNameLst>
                                      </p:cBhvr>
                                      <p:to>
                                        <p:strVal val="visible"/>
                                      </p:to>
                                    </p:set>
                                    <p:anim calcmode="lin" valueType="num">
                                      <p:cBhvr additive="base">
                                        <p:cTn id="21" dur="500" fill="hold"/>
                                        <p:tgtEl>
                                          <p:spTgt spid="13824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82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8246">
                                            <p:txEl>
                                              <p:pRg st="5" end="5"/>
                                            </p:txEl>
                                          </p:spTgt>
                                        </p:tgtEl>
                                        <p:attrNameLst>
                                          <p:attrName>style.visibility</p:attrName>
                                        </p:attrNameLst>
                                      </p:cBhvr>
                                      <p:to>
                                        <p:strVal val="visible"/>
                                      </p:to>
                                    </p:set>
                                    <p:anim calcmode="lin" valueType="num">
                                      <p:cBhvr additive="base">
                                        <p:cTn id="27" dur="500" fill="hold"/>
                                        <p:tgtEl>
                                          <p:spTgt spid="13824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824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8246">
                                            <p:txEl>
                                              <p:pRg st="7" end="7"/>
                                            </p:txEl>
                                          </p:spTgt>
                                        </p:tgtEl>
                                        <p:attrNameLst>
                                          <p:attrName>style.visibility</p:attrName>
                                        </p:attrNameLst>
                                      </p:cBhvr>
                                      <p:to>
                                        <p:strVal val="visible"/>
                                      </p:to>
                                    </p:set>
                                    <p:anim calcmode="lin" valueType="num">
                                      <p:cBhvr additive="base">
                                        <p:cTn id="31" dur="500" fill="hold"/>
                                        <p:tgtEl>
                                          <p:spTgt spid="138246">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8246">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8246">
                                            <p:txEl>
                                              <p:pRg st="8" end="8"/>
                                            </p:txEl>
                                          </p:spTgt>
                                        </p:tgtEl>
                                        <p:attrNameLst>
                                          <p:attrName>style.visibility</p:attrName>
                                        </p:attrNameLst>
                                      </p:cBhvr>
                                      <p:to>
                                        <p:strVal val="visible"/>
                                      </p:to>
                                    </p:set>
                                    <p:anim calcmode="lin" valueType="num">
                                      <p:cBhvr additive="base">
                                        <p:cTn id="35" dur="500" fill="hold"/>
                                        <p:tgtEl>
                                          <p:spTgt spid="138246">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8246">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8246">
                                            <p:txEl>
                                              <p:pRg st="9" end="9"/>
                                            </p:txEl>
                                          </p:spTgt>
                                        </p:tgtEl>
                                        <p:attrNameLst>
                                          <p:attrName>style.visibility</p:attrName>
                                        </p:attrNameLst>
                                      </p:cBhvr>
                                      <p:to>
                                        <p:strVal val="visible"/>
                                      </p:to>
                                    </p:set>
                                    <p:anim calcmode="lin" valueType="num">
                                      <p:cBhvr additive="base">
                                        <p:cTn id="39" dur="500" fill="hold"/>
                                        <p:tgtEl>
                                          <p:spTgt spid="138246">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824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标题 1"/>
          <p:cNvSpPr>
            <a:spLocks noGrp="1"/>
          </p:cNvSpPr>
          <p:nvPr>
            <p:ph type="title"/>
          </p:nvPr>
        </p:nvSpPr>
        <p:spPr>
          <a:xfrm>
            <a:off x="628650" y="106363"/>
            <a:ext cx="7886700" cy="725487"/>
          </a:xfrm>
        </p:spPr>
        <p:txBody>
          <a:bodyPr/>
          <a:lstStyle/>
          <a:p>
            <a:r>
              <a:rPr lang="zh-CN" altLang="en-US" smtClean="0"/>
              <a:t>谓词翻译难点</a:t>
            </a:r>
          </a:p>
        </p:txBody>
      </p:sp>
      <p:sp>
        <p:nvSpPr>
          <p:cNvPr id="141314" name="内容占位符 2"/>
          <p:cNvSpPr>
            <a:spLocks noGrp="1"/>
          </p:cNvSpPr>
          <p:nvPr>
            <p:ph idx="1"/>
          </p:nvPr>
        </p:nvSpPr>
        <p:spPr>
          <a:xfrm>
            <a:off x="504825" y="1160463"/>
            <a:ext cx="8148638" cy="5016500"/>
          </a:xfrm>
        </p:spPr>
        <p:txBody>
          <a:bodyPr/>
          <a:lstStyle/>
          <a:p>
            <a:pPr>
              <a:spcBef>
                <a:spcPts val="700"/>
              </a:spcBef>
              <a:spcAft>
                <a:spcPts val="700"/>
              </a:spcAft>
            </a:pPr>
            <a:r>
              <a:rPr lang="zh-CN" altLang="en-US" smtClean="0">
                <a:solidFill>
                  <a:srgbClr val="FF0000"/>
                </a:solidFill>
                <a:latin typeface="Times New Roman" pitchFamily="18" charset="0"/>
              </a:rPr>
              <a:t>一元谓词</a:t>
            </a:r>
            <a:r>
              <a:rPr lang="zh-CN" altLang="en-US" smtClean="0">
                <a:latin typeface="Times New Roman" pitchFamily="18" charset="0"/>
              </a:rPr>
              <a:t>用以描述</a:t>
            </a:r>
            <a:r>
              <a:rPr lang="zh-CN" altLang="en-US" smtClean="0">
                <a:solidFill>
                  <a:srgbClr val="0000FF"/>
                </a:solidFill>
                <a:latin typeface="Times New Roman" pitchFamily="18" charset="0"/>
              </a:rPr>
              <a:t>某一个客体的某种特性</a:t>
            </a:r>
            <a:r>
              <a:rPr lang="zh-CN" altLang="en-US" smtClean="0">
                <a:latin typeface="Times New Roman" pitchFamily="18" charset="0"/>
              </a:rPr>
              <a:t>，而</a:t>
            </a:r>
            <a:r>
              <a:rPr lang="en-US" altLang="zh-CN" smtClean="0">
                <a:solidFill>
                  <a:srgbClr val="FF0000"/>
                </a:solidFill>
                <a:latin typeface="Times New Roman" pitchFamily="18" charset="0"/>
              </a:rPr>
              <a:t>n</a:t>
            </a:r>
            <a:r>
              <a:rPr lang="zh-CN" altLang="en-US" smtClean="0">
                <a:solidFill>
                  <a:srgbClr val="FF0000"/>
                </a:solidFill>
                <a:latin typeface="Times New Roman" pitchFamily="18" charset="0"/>
              </a:rPr>
              <a:t>元谓词</a:t>
            </a:r>
            <a:r>
              <a:rPr lang="zh-CN" altLang="en-US" smtClean="0">
                <a:latin typeface="Times New Roman" pitchFamily="18" charset="0"/>
              </a:rPr>
              <a:t>则用以描述</a:t>
            </a:r>
            <a:r>
              <a:rPr lang="en-US" altLang="zh-CN" smtClean="0">
                <a:solidFill>
                  <a:srgbClr val="0000FF"/>
                </a:solidFill>
                <a:latin typeface="Times New Roman" pitchFamily="18" charset="0"/>
              </a:rPr>
              <a:t>n</a:t>
            </a:r>
            <a:r>
              <a:rPr lang="zh-CN" altLang="en-US" smtClean="0">
                <a:solidFill>
                  <a:srgbClr val="0000FF"/>
                </a:solidFill>
                <a:latin typeface="Times New Roman" pitchFamily="18" charset="0"/>
              </a:rPr>
              <a:t>个客体之间的关系</a:t>
            </a:r>
            <a:r>
              <a:rPr lang="zh-CN" altLang="en-US" smtClean="0">
                <a:latin typeface="Times New Roman" pitchFamily="18" charset="0"/>
              </a:rPr>
              <a:t>；</a:t>
            </a:r>
            <a:endParaRPr lang="en-US" altLang="zh-CN" smtClean="0">
              <a:latin typeface="Times New Roman" pitchFamily="18" charset="0"/>
            </a:endParaRPr>
          </a:p>
          <a:p>
            <a:pPr>
              <a:spcBef>
                <a:spcPts val="700"/>
              </a:spcBef>
              <a:spcAft>
                <a:spcPts val="700"/>
              </a:spcAft>
            </a:pPr>
            <a:r>
              <a:rPr lang="zh-CN" altLang="en-US" smtClean="0">
                <a:latin typeface="Times New Roman" pitchFamily="18" charset="0"/>
              </a:rPr>
              <a:t>如有多个量词，则读的顺序按</a:t>
            </a:r>
            <a:r>
              <a:rPr lang="zh-CN" altLang="en-US" smtClean="0">
                <a:solidFill>
                  <a:srgbClr val="FF0000"/>
                </a:solidFill>
                <a:latin typeface="Times New Roman" pitchFamily="18" charset="0"/>
              </a:rPr>
              <a:t>从左到右</a:t>
            </a:r>
            <a:r>
              <a:rPr lang="zh-CN" altLang="en-US" smtClean="0">
                <a:latin typeface="Times New Roman" pitchFamily="18" charset="0"/>
              </a:rPr>
              <a:t>的顺序；</a:t>
            </a:r>
          </a:p>
          <a:p>
            <a:pPr>
              <a:spcBef>
                <a:spcPts val="700"/>
              </a:spcBef>
              <a:spcAft>
                <a:spcPts val="700"/>
              </a:spcAft>
            </a:pPr>
            <a:r>
              <a:rPr lang="zh-CN" altLang="en-US" smtClean="0">
                <a:solidFill>
                  <a:srgbClr val="FF0000"/>
                </a:solidFill>
              </a:rPr>
              <a:t>全称量词加入</a:t>
            </a:r>
            <a:r>
              <a:rPr lang="zh-CN" altLang="en-US" smtClean="0"/>
              <a:t>时，特性谓词以</a:t>
            </a:r>
            <a:r>
              <a:rPr lang="zh-CN" altLang="en-US" smtClean="0">
                <a:solidFill>
                  <a:srgbClr val="0000FF"/>
                </a:solidFill>
              </a:rPr>
              <a:t>条件式的前件</a:t>
            </a:r>
            <a:r>
              <a:rPr lang="zh-CN" altLang="en-US" smtClean="0"/>
              <a:t>加入，</a:t>
            </a:r>
            <a:r>
              <a:rPr lang="zh-CN" altLang="en-US" smtClean="0">
                <a:solidFill>
                  <a:srgbClr val="FF0000"/>
                </a:solidFill>
              </a:rPr>
              <a:t>存在量词加入</a:t>
            </a:r>
            <a:r>
              <a:rPr lang="zh-CN" altLang="en-US" smtClean="0"/>
              <a:t>时，特性谓词以</a:t>
            </a:r>
            <a:r>
              <a:rPr lang="zh-CN" altLang="en-US" smtClean="0">
                <a:solidFill>
                  <a:srgbClr val="0000FF"/>
                </a:solidFill>
              </a:rPr>
              <a:t>合取项</a:t>
            </a:r>
            <a:r>
              <a:rPr lang="zh-CN" altLang="en-US" smtClean="0"/>
              <a:t>加入；</a:t>
            </a:r>
            <a:endParaRPr lang="en-US" altLang="zh-CN" smtClean="0"/>
          </a:p>
          <a:p>
            <a:pPr>
              <a:spcBef>
                <a:spcPts val="700"/>
              </a:spcBef>
              <a:spcAft>
                <a:spcPts val="700"/>
              </a:spcAft>
            </a:pPr>
            <a:r>
              <a:rPr lang="zh-CN" altLang="en-US" smtClean="0"/>
              <a:t>否定符号，如“没有</a:t>
            </a:r>
            <a:r>
              <a:rPr lang="en-US" altLang="zh-CN" smtClean="0"/>
              <a:t>...”“</a:t>
            </a:r>
            <a:r>
              <a:rPr lang="zh-CN" altLang="en-US" smtClean="0"/>
              <a:t>不是所有的</a:t>
            </a:r>
            <a:r>
              <a:rPr lang="en-US" altLang="zh-CN" smtClean="0"/>
              <a:t>...”</a:t>
            </a:r>
            <a:r>
              <a:rPr lang="zh-CN" altLang="en-US" smtClean="0"/>
              <a:t>等，按照字面直译。如“</a:t>
            </a:r>
            <a:r>
              <a:rPr lang="zh-CN" altLang="en-US" smtClean="0">
                <a:sym typeface="Symbol" pitchFamily="18" charset="2"/>
              </a:rPr>
              <a:t></a:t>
            </a:r>
            <a:r>
              <a:rPr lang="en-US" altLang="zh-CN" smtClean="0">
                <a:sym typeface="Symbol" pitchFamily="18" charset="2"/>
              </a:rPr>
              <a:t>(x)</a:t>
            </a:r>
            <a:r>
              <a:rPr lang="en-US" altLang="zh-CN" smtClean="0"/>
              <a:t>…” “</a:t>
            </a:r>
            <a:r>
              <a:rPr lang="en-US" altLang="zh-CN" smtClean="0">
                <a:sym typeface="Symbol" pitchFamily="18" charset="2"/>
              </a:rPr>
              <a:t>(x)</a:t>
            </a:r>
            <a:r>
              <a:rPr lang="en-US" altLang="zh-CN" smtClean="0"/>
              <a:t>...”</a:t>
            </a:r>
            <a:r>
              <a:rPr lang="zh-CN" altLang="en-US" smtClean="0"/>
              <a:t>。</a:t>
            </a:r>
            <a:endParaRPr lang="en-US" altLang="zh-CN" smtClean="0"/>
          </a:p>
          <a:p>
            <a:pPr>
              <a:spcBef>
                <a:spcPts val="700"/>
              </a:spcBef>
              <a:spcAft>
                <a:spcPts val="700"/>
              </a:spcAft>
            </a:pPr>
            <a:r>
              <a:rPr lang="zh-CN" altLang="en-US" smtClean="0">
                <a:solidFill>
                  <a:srgbClr val="0000FF"/>
                </a:solidFill>
              </a:rPr>
              <a:t>句子</a:t>
            </a:r>
            <a:r>
              <a:rPr lang="zh-CN" altLang="en-US" smtClean="0">
                <a:solidFill>
                  <a:srgbClr val="FF0000"/>
                </a:solidFill>
              </a:rPr>
              <a:t>符号化形式可能不止一种</a:t>
            </a:r>
            <a:r>
              <a:rPr lang="zh-CN" altLang="en-US" smtClean="0"/>
              <a:t>。</a:t>
            </a:r>
          </a:p>
          <a:p>
            <a:pPr>
              <a:spcBef>
                <a:spcPts val="700"/>
              </a:spcBef>
              <a:spcAft>
                <a:spcPts val="700"/>
              </a:spcAft>
            </a:pPr>
            <a:endParaRPr lang="zh-CN" altLang="en-US" smtClean="0">
              <a:latin typeface="Times New Roman" pitchFamily="18" charset="0"/>
            </a:endParaRPr>
          </a:p>
          <a:p>
            <a:pPr>
              <a:spcBef>
                <a:spcPts val="700"/>
              </a:spcBef>
              <a:spcAft>
                <a:spcPts val="700"/>
              </a:spcAft>
            </a:pPr>
            <a:endParaRPr lang="en-US" altLang="zh-CN" smtClean="0"/>
          </a:p>
          <a:p>
            <a:pPr>
              <a:spcBef>
                <a:spcPts val="700"/>
              </a:spcBef>
              <a:spcAft>
                <a:spcPts val="700"/>
              </a:spcAft>
            </a:pPr>
            <a:endParaRPr lang="zh-CN" altLang="en-US" smtClean="0"/>
          </a:p>
        </p:txBody>
      </p:sp>
      <p:sp>
        <p:nvSpPr>
          <p:cNvPr id="4" name="灯片编号占位符 3"/>
          <p:cNvSpPr>
            <a:spLocks noGrp="1"/>
          </p:cNvSpPr>
          <p:nvPr>
            <p:ph type="sldNum" sz="quarter" idx="12"/>
          </p:nvPr>
        </p:nvSpPr>
        <p:spPr/>
        <p:txBody>
          <a:bodyPr/>
          <a:lstStyle/>
          <a:p>
            <a:pPr>
              <a:defRPr/>
            </a:pPr>
            <a:fld id="{EF41A771-9D84-401A-85AC-EE7835C85356}" type="slidenum">
              <a:rPr lang="zh-CN" altLang="en-US"/>
              <a:pPr>
                <a:defRPr/>
              </a:pPr>
              <a:t>37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14">
                                            <p:txEl>
                                              <p:pRg st="0" end="0"/>
                                            </p:txEl>
                                          </p:spTgt>
                                        </p:tgtEl>
                                        <p:attrNameLst>
                                          <p:attrName>style.visibility</p:attrName>
                                        </p:attrNameLst>
                                      </p:cBhvr>
                                      <p:to>
                                        <p:strVal val="visible"/>
                                      </p:to>
                                    </p:set>
                                    <p:anim calcmode="lin" valueType="num">
                                      <p:cBhvr additive="base">
                                        <p:cTn id="7" dur="500" fill="hold"/>
                                        <p:tgtEl>
                                          <p:spTgt spid="1413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1314">
                                            <p:txEl>
                                              <p:pRg st="1" end="1"/>
                                            </p:txEl>
                                          </p:spTgt>
                                        </p:tgtEl>
                                        <p:attrNameLst>
                                          <p:attrName>style.visibility</p:attrName>
                                        </p:attrNameLst>
                                      </p:cBhvr>
                                      <p:to>
                                        <p:strVal val="visible"/>
                                      </p:to>
                                    </p:set>
                                    <p:anim calcmode="lin" valueType="num">
                                      <p:cBhvr additive="base">
                                        <p:cTn id="13" dur="500" fill="hold"/>
                                        <p:tgtEl>
                                          <p:spTgt spid="1413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1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1314">
                                            <p:txEl>
                                              <p:pRg st="2" end="2"/>
                                            </p:txEl>
                                          </p:spTgt>
                                        </p:tgtEl>
                                        <p:attrNameLst>
                                          <p:attrName>style.visibility</p:attrName>
                                        </p:attrNameLst>
                                      </p:cBhvr>
                                      <p:to>
                                        <p:strVal val="visible"/>
                                      </p:to>
                                    </p:set>
                                    <p:anim calcmode="lin" valueType="num">
                                      <p:cBhvr additive="base">
                                        <p:cTn id="19" dur="500" fill="hold"/>
                                        <p:tgtEl>
                                          <p:spTgt spid="1413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13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1314">
                                            <p:txEl>
                                              <p:pRg st="3" end="3"/>
                                            </p:txEl>
                                          </p:spTgt>
                                        </p:tgtEl>
                                        <p:attrNameLst>
                                          <p:attrName>style.visibility</p:attrName>
                                        </p:attrNameLst>
                                      </p:cBhvr>
                                      <p:to>
                                        <p:strVal val="visible"/>
                                      </p:to>
                                    </p:set>
                                    <p:anim calcmode="lin" valueType="num">
                                      <p:cBhvr additive="base">
                                        <p:cTn id="25" dur="500" fill="hold"/>
                                        <p:tgtEl>
                                          <p:spTgt spid="1413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13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1314">
                                            <p:txEl>
                                              <p:pRg st="4" end="4"/>
                                            </p:txEl>
                                          </p:spTgt>
                                        </p:tgtEl>
                                        <p:attrNameLst>
                                          <p:attrName>style.visibility</p:attrName>
                                        </p:attrNameLst>
                                      </p:cBhvr>
                                      <p:to>
                                        <p:strVal val="visible"/>
                                      </p:to>
                                    </p:set>
                                    <p:anim calcmode="lin" valueType="num">
                                      <p:cBhvr additive="base">
                                        <p:cTn id="31" dur="500" fill="hold"/>
                                        <p:tgtEl>
                                          <p:spTgt spid="14131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13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1"/>
          <p:cNvSpPr>
            <a:spLocks noGrp="1"/>
          </p:cNvSpPr>
          <p:nvPr>
            <p:ph type="title"/>
          </p:nvPr>
        </p:nvSpPr>
        <p:spPr>
          <a:xfrm>
            <a:off x="628650" y="106363"/>
            <a:ext cx="7886700" cy="725487"/>
          </a:xfrm>
        </p:spPr>
        <p:txBody>
          <a:bodyPr/>
          <a:lstStyle/>
          <a:p>
            <a:r>
              <a:rPr lang="en-US" altLang="zh-CN" smtClean="0"/>
              <a:t>1.6.5</a:t>
            </a:r>
            <a:r>
              <a:rPr lang="zh-CN" altLang="en-US" smtClean="0"/>
              <a:t>、自由变元与约束变元</a:t>
            </a:r>
          </a:p>
        </p:txBody>
      </p:sp>
      <p:sp>
        <p:nvSpPr>
          <p:cNvPr id="3" name="内容占位符 2"/>
          <p:cNvSpPr>
            <a:spLocks noGrp="1"/>
          </p:cNvSpPr>
          <p:nvPr>
            <p:ph idx="1"/>
          </p:nvPr>
        </p:nvSpPr>
        <p:spPr>
          <a:xfrm>
            <a:off x="504825" y="1160463"/>
            <a:ext cx="8148638" cy="5016500"/>
          </a:xfrm>
        </p:spPr>
        <p:txBody>
          <a:bodyPr/>
          <a:lstStyle/>
          <a:p>
            <a:pPr>
              <a:spcBef>
                <a:spcPts val="600"/>
              </a:spcBef>
              <a:spcAft>
                <a:spcPts val="300"/>
              </a:spcAft>
            </a:pPr>
            <a:r>
              <a:rPr lang="zh-CN" altLang="en-US" smtClean="0">
                <a:solidFill>
                  <a:srgbClr val="FF0000"/>
                </a:solidFill>
              </a:rPr>
              <a:t>量词的辖域：</a:t>
            </a:r>
            <a:endParaRPr lang="en-US" altLang="zh-CN" smtClean="0">
              <a:solidFill>
                <a:srgbClr val="FF0000"/>
              </a:solidFill>
            </a:endParaRPr>
          </a:p>
          <a:p>
            <a:pPr lvl="1">
              <a:spcBef>
                <a:spcPts val="600"/>
              </a:spcBef>
              <a:spcAft>
                <a:spcPts val="300"/>
              </a:spcAft>
            </a:pPr>
            <a:r>
              <a:rPr lang="zh-CN" altLang="en-US" smtClean="0"/>
              <a:t>紧接在量词后面的谓词公式，即</a:t>
            </a:r>
            <a:r>
              <a:rPr lang="zh-CN" altLang="en-US" u="sng" smtClean="0">
                <a:solidFill>
                  <a:srgbClr val="D84650"/>
                </a:solidFill>
              </a:rPr>
              <a:t>量词的作用范围</a:t>
            </a:r>
            <a:r>
              <a:rPr lang="zh-CN" altLang="en-US" smtClean="0"/>
              <a:t>称之为量词的作用域或辖域。</a:t>
            </a:r>
            <a:endParaRPr lang="en-US" altLang="zh-CN" smtClean="0"/>
          </a:p>
          <a:p>
            <a:pPr>
              <a:spcBef>
                <a:spcPts val="600"/>
              </a:spcBef>
              <a:spcAft>
                <a:spcPts val="300"/>
              </a:spcAft>
            </a:pPr>
            <a:r>
              <a:rPr lang="zh-CN" altLang="en-US" smtClean="0"/>
              <a:t>量词辖域的确定方法：</a:t>
            </a:r>
            <a:endParaRPr lang="en-US" altLang="zh-CN" smtClean="0"/>
          </a:p>
          <a:p>
            <a:pPr lvl="1">
              <a:spcBef>
                <a:spcPts val="600"/>
              </a:spcBef>
              <a:spcAft>
                <a:spcPts val="300"/>
              </a:spcAft>
              <a:buSzTx/>
              <a:buFontTx/>
              <a:buAutoNum type="circleNumDbPlain"/>
            </a:pPr>
            <a:r>
              <a:rPr lang="zh-CN" altLang="en-US" smtClean="0"/>
              <a:t>若量词后有括号，则</a:t>
            </a:r>
            <a:r>
              <a:rPr lang="zh-CN" altLang="en-US" smtClean="0">
                <a:solidFill>
                  <a:srgbClr val="FF0000"/>
                </a:solidFill>
              </a:rPr>
              <a:t>括号内</a:t>
            </a:r>
            <a:r>
              <a:rPr lang="zh-CN" altLang="en-US" smtClean="0"/>
              <a:t>的公式为该量词的辖域；</a:t>
            </a:r>
          </a:p>
          <a:p>
            <a:pPr lvl="1">
              <a:spcBef>
                <a:spcPts val="600"/>
              </a:spcBef>
              <a:spcAft>
                <a:spcPts val="300"/>
              </a:spcAft>
              <a:buSzTx/>
              <a:buFontTx/>
              <a:buAutoNum type="circleNumDbPlain"/>
            </a:pPr>
            <a:r>
              <a:rPr lang="zh-CN" altLang="en-US" smtClean="0"/>
              <a:t>若量词后无括号，则</a:t>
            </a:r>
            <a:r>
              <a:rPr lang="zh-CN" altLang="en-US" smtClean="0">
                <a:solidFill>
                  <a:srgbClr val="D84650"/>
                </a:solidFill>
              </a:rPr>
              <a:t>紧接在量词后面的公式</a:t>
            </a:r>
            <a:r>
              <a:rPr lang="zh-CN" altLang="en-US" smtClean="0"/>
              <a:t>为该量词的辖域。 如：</a:t>
            </a:r>
            <a:r>
              <a:rPr lang="en-US" altLang="zh-CN" smtClean="0"/>
              <a:t>(</a:t>
            </a:r>
            <a:r>
              <a:rPr lang="en-US" altLang="zh-CN" smtClean="0">
                <a:sym typeface="Symbol" pitchFamily="18" charset="2"/>
              </a:rPr>
              <a:t></a:t>
            </a:r>
            <a:r>
              <a:rPr lang="en-US" altLang="zh-CN" smtClean="0"/>
              <a:t>x) P(x,y)</a:t>
            </a:r>
            <a:r>
              <a:rPr lang="zh-CN" altLang="en-US" smtClean="0"/>
              <a:t>。</a:t>
            </a:r>
          </a:p>
          <a:p>
            <a:pPr lvl="1">
              <a:spcBef>
                <a:spcPts val="600"/>
              </a:spcBef>
              <a:spcAft>
                <a:spcPts val="300"/>
              </a:spcAft>
              <a:buSzTx/>
              <a:buFontTx/>
              <a:buAutoNum type="circleNumDbPlain"/>
            </a:pPr>
            <a:r>
              <a:rPr lang="zh-CN" altLang="en-US" smtClean="0"/>
              <a:t>若多个量词紧挨着出现，则</a:t>
            </a:r>
            <a:r>
              <a:rPr lang="zh-CN" altLang="en-US" smtClean="0">
                <a:solidFill>
                  <a:srgbClr val="FF0000"/>
                </a:solidFill>
              </a:rPr>
              <a:t>后边的量词及其辖域</a:t>
            </a:r>
            <a:r>
              <a:rPr lang="zh-CN" altLang="en-US" smtClean="0"/>
              <a:t>就是前边量词的辖域。</a:t>
            </a:r>
            <a:endParaRPr lang="en-US" altLang="zh-CN" smtClean="0"/>
          </a:p>
          <a:p>
            <a:pPr>
              <a:spcBef>
                <a:spcPts val="600"/>
              </a:spcBef>
              <a:spcAft>
                <a:spcPts val="300"/>
              </a:spcAft>
            </a:pPr>
            <a:r>
              <a:rPr lang="zh-CN" altLang="en-US" smtClean="0"/>
              <a:t>指出下列公式中各量词的辖域</a:t>
            </a:r>
            <a:endParaRPr lang="en-US" altLang="zh-CN" smtClean="0"/>
          </a:p>
          <a:p>
            <a:pPr lvl="1">
              <a:spcBef>
                <a:spcPts val="600"/>
              </a:spcBef>
              <a:spcAft>
                <a:spcPts val="300"/>
              </a:spcAft>
            </a:pPr>
            <a:r>
              <a:rPr lang="en-US" altLang="zh-CN" smtClean="0">
                <a:sym typeface="Symbol" pitchFamily="18" charset="2"/>
              </a:rPr>
              <a:t>(x)</a:t>
            </a:r>
            <a:r>
              <a:rPr lang="en-US" altLang="zh-CN" smtClean="0"/>
              <a:t>(</a:t>
            </a:r>
            <a:r>
              <a:rPr lang="en-US" altLang="zh-CN" smtClean="0">
                <a:sym typeface="Symbol" pitchFamily="18" charset="2"/>
              </a:rPr>
              <a:t></a:t>
            </a:r>
            <a:r>
              <a:rPr lang="en-US" altLang="zh-CN" smtClean="0"/>
              <a:t>y)(</a:t>
            </a:r>
            <a:r>
              <a:rPr lang="en-US" altLang="zh-CN" smtClean="0">
                <a:sym typeface="Symbol" pitchFamily="18" charset="2"/>
              </a:rPr>
              <a:t></a:t>
            </a:r>
            <a:r>
              <a:rPr lang="en-US" altLang="zh-CN" smtClean="0"/>
              <a:t>z)(A(x,y)</a:t>
            </a:r>
            <a:r>
              <a:rPr lang="en-US" altLang="zh-CN" smtClean="0">
                <a:latin typeface="Comic Sans MS" pitchFamily="66" charset="0"/>
              </a:rPr>
              <a:t>→</a:t>
            </a:r>
            <a:r>
              <a:rPr lang="en-US" altLang="zh-CN" smtClean="0"/>
              <a:t>B(x,y,z))∧C(x)</a:t>
            </a:r>
            <a:endParaRPr lang="zh-CN" altLang="en-US" smtClean="0"/>
          </a:p>
        </p:txBody>
      </p:sp>
      <p:sp>
        <p:nvSpPr>
          <p:cNvPr id="4" name="灯片编号占位符 3"/>
          <p:cNvSpPr>
            <a:spLocks noGrp="1"/>
          </p:cNvSpPr>
          <p:nvPr>
            <p:ph type="sldNum" sz="quarter" idx="12"/>
          </p:nvPr>
        </p:nvSpPr>
        <p:spPr/>
        <p:txBody>
          <a:bodyPr/>
          <a:lstStyle/>
          <a:p>
            <a:pPr>
              <a:defRPr/>
            </a:pPr>
            <a:fld id="{26715609-F63F-4978-B671-A3974B6E85B0}" type="slidenum">
              <a:rPr lang="zh-CN" altLang="en-US"/>
              <a:pPr>
                <a:defRPr/>
              </a:pPr>
              <a:t>38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标题 1"/>
          <p:cNvSpPr>
            <a:spLocks noGrp="1"/>
          </p:cNvSpPr>
          <p:nvPr>
            <p:ph type="title"/>
          </p:nvPr>
        </p:nvSpPr>
        <p:spPr>
          <a:xfrm>
            <a:off x="628650" y="106363"/>
            <a:ext cx="7886700" cy="725487"/>
          </a:xfrm>
        </p:spPr>
        <p:txBody>
          <a:bodyPr/>
          <a:lstStyle/>
          <a:p>
            <a:r>
              <a:rPr lang="zh-CN" altLang="en-US" smtClean="0"/>
              <a:t>变元的约束</a:t>
            </a:r>
          </a:p>
        </p:txBody>
      </p:sp>
      <p:sp>
        <p:nvSpPr>
          <p:cNvPr id="162818" name="内容占位符 2"/>
          <p:cNvSpPr>
            <a:spLocks noGrp="1"/>
          </p:cNvSpPr>
          <p:nvPr>
            <p:ph idx="1"/>
          </p:nvPr>
        </p:nvSpPr>
        <p:spPr>
          <a:xfrm>
            <a:off x="504825" y="1160463"/>
            <a:ext cx="8148638" cy="5051425"/>
          </a:xfrm>
        </p:spPr>
        <p:txBody>
          <a:bodyPr/>
          <a:lstStyle/>
          <a:p>
            <a:pPr>
              <a:spcBef>
                <a:spcPts val="300"/>
              </a:spcBef>
            </a:pPr>
            <a:r>
              <a:rPr lang="zh-CN" altLang="en-US" smtClean="0">
                <a:solidFill>
                  <a:srgbClr val="FF0000"/>
                </a:solidFill>
              </a:rPr>
              <a:t>约束变元：</a:t>
            </a:r>
            <a:endParaRPr lang="en-US" altLang="zh-CN" smtClean="0">
              <a:solidFill>
                <a:srgbClr val="FF0000"/>
              </a:solidFill>
            </a:endParaRPr>
          </a:p>
          <a:p>
            <a:pPr lvl="1">
              <a:spcBef>
                <a:spcPts val="300"/>
              </a:spcBef>
            </a:pPr>
            <a:r>
              <a:rPr lang="zh-CN" altLang="en-US" smtClean="0">
                <a:solidFill>
                  <a:srgbClr val="0000FF"/>
                </a:solidFill>
              </a:rPr>
              <a:t>在量词的辖域内</a:t>
            </a:r>
            <a:r>
              <a:rPr lang="zh-CN" altLang="en-US" smtClean="0"/>
              <a:t>，且被量词约束的变元。称为</a:t>
            </a:r>
            <a:r>
              <a:rPr lang="zh-CN" altLang="en-US" smtClean="0">
                <a:solidFill>
                  <a:srgbClr val="FF0000"/>
                </a:solidFill>
              </a:rPr>
              <a:t>约束出现：</a:t>
            </a:r>
            <a:endParaRPr lang="en-US" altLang="zh-CN" smtClean="0">
              <a:solidFill>
                <a:srgbClr val="FF0000"/>
              </a:solidFill>
            </a:endParaRPr>
          </a:p>
          <a:p>
            <a:pPr>
              <a:spcBef>
                <a:spcPts val="300"/>
              </a:spcBef>
            </a:pPr>
            <a:r>
              <a:rPr lang="zh-CN" altLang="en-US" smtClean="0">
                <a:solidFill>
                  <a:srgbClr val="FF0000"/>
                </a:solidFill>
              </a:rPr>
              <a:t>自由变元：</a:t>
            </a:r>
            <a:endParaRPr lang="en-US" altLang="zh-CN" smtClean="0">
              <a:solidFill>
                <a:srgbClr val="FF0000"/>
              </a:solidFill>
            </a:endParaRPr>
          </a:p>
          <a:p>
            <a:pPr lvl="1">
              <a:spcBef>
                <a:spcPts val="300"/>
              </a:spcBef>
            </a:pPr>
            <a:r>
              <a:rPr lang="zh-CN" altLang="en-US" smtClean="0"/>
              <a:t>不受量词约束的变元。称为</a:t>
            </a:r>
            <a:r>
              <a:rPr lang="zh-CN" altLang="en-US" smtClean="0">
                <a:solidFill>
                  <a:srgbClr val="FF0000"/>
                </a:solidFill>
              </a:rPr>
              <a:t>自由出现：</a:t>
            </a:r>
            <a:endParaRPr lang="en-US" altLang="zh-CN" smtClean="0">
              <a:solidFill>
                <a:srgbClr val="FF0000"/>
              </a:solidFill>
            </a:endParaRPr>
          </a:p>
          <a:p>
            <a:pPr>
              <a:spcBef>
                <a:spcPts val="300"/>
              </a:spcBef>
            </a:pPr>
            <a:r>
              <a:rPr lang="zh-CN" altLang="en-US" smtClean="0">
                <a:solidFill>
                  <a:srgbClr val="C00000"/>
                </a:solidFill>
              </a:rPr>
              <a:t>例：</a:t>
            </a:r>
            <a:r>
              <a:rPr lang="en-US" altLang="zh-CN" sz="2600" smtClean="0">
                <a:sym typeface="Symbol" pitchFamily="18" charset="2"/>
              </a:rPr>
              <a:t>(x)</a:t>
            </a:r>
            <a:r>
              <a:rPr lang="en-US" altLang="zh-CN" sz="2600" smtClean="0"/>
              <a:t>(</a:t>
            </a:r>
            <a:r>
              <a:rPr lang="en-US" altLang="zh-CN" sz="2600" smtClean="0">
                <a:sym typeface="Symbol" pitchFamily="18" charset="2"/>
              </a:rPr>
              <a:t></a:t>
            </a:r>
            <a:r>
              <a:rPr lang="fr-FR" altLang="zh-CN" sz="2600" smtClean="0"/>
              <a:t>y)(</a:t>
            </a:r>
            <a:r>
              <a:rPr lang="en-US" altLang="zh-CN" sz="2600" smtClean="0"/>
              <a:t>A(</a:t>
            </a:r>
            <a:r>
              <a:rPr lang="en-US" altLang="zh-CN" sz="2600" smtClean="0">
                <a:solidFill>
                  <a:srgbClr val="D84650"/>
                </a:solidFill>
              </a:rPr>
              <a:t>x</a:t>
            </a:r>
            <a:r>
              <a:rPr lang="en-US" altLang="zh-CN" sz="2600" smtClean="0"/>
              <a:t>)</a:t>
            </a:r>
            <a:r>
              <a:rPr lang="el-GR" altLang="zh-CN" sz="2600" smtClean="0"/>
              <a:t>∧</a:t>
            </a:r>
            <a:r>
              <a:rPr lang="en-US" altLang="zh-CN" sz="2600" smtClean="0"/>
              <a:t>C(z))</a:t>
            </a:r>
            <a:r>
              <a:rPr lang="el-GR" altLang="zh-CN" sz="2600" smtClean="0"/>
              <a:t>∨</a:t>
            </a:r>
            <a:r>
              <a:rPr lang="en-US" altLang="zh-CN" sz="2600" smtClean="0"/>
              <a:t>B(y)</a:t>
            </a:r>
          </a:p>
          <a:p>
            <a:pPr lvl="1">
              <a:spcBef>
                <a:spcPts val="300"/>
              </a:spcBef>
            </a:pPr>
            <a:r>
              <a:rPr lang="en-US" altLang="zh-CN" smtClean="0">
                <a:solidFill>
                  <a:srgbClr val="D84650"/>
                </a:solidFill>
              </a:rPr>
              <a:t>x</a:t>
            </a:r>
            <a:r>
              <a:rPr lang="zh-CN" altLang="en-US" smtClean="0"/>
              <a:t>是约束变元，它约束出现；</a:t>
            </a:r>
            <a:r>
              <a:rPr lang="en-US" altLang="zh-CN" smtClean="0"/>
              <a:t>y,z</a:t>
            </a:r>
            <a:r>
              <a:rPr lang="zh-CN" altLang="en-US" smtClean="0"/>
              <a:t>都是自由变元，它们自由出现。</a:t>
            </a:r>
          </a:p>
        </p:txBody>
      </p:sp>
      <p:sp>
        <p:nvSpPr>
          <p:cNvPr id="4" name="灯片编号占位符 3"/>
          <p:cNvSpPr>
            <a:spLocks noGrp="1"/>
          </p:cNvSpPr>
          <p:nvPr>
            <p:ph type="sldNum" sz="quarter" idx="12"/>
          </p:nvPr>
        </p:nvSpPr>
        <p:spPr/>
        <p:txBody>
          <a:bodyPr/>
          <a:lstStyle/>
          <a:p>
            <a:pPr>
              <a:defRPr/>
            </a:pPr>
            <a:fld id="{8764D7A6-5E4B-4C7A-ADBB-9ABE09B5E762}" type="slidenum">
              <a:rPr lang="zh-CN" altLang="en-US"/>
              <a:pPr>
                <a:defRPr/>
              </a:pPr>
              <a:t>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818">
                                            <p:txEl>
                                              <p:pRg st="0" end="0"/>
                                            </p:txEl>
                                          </p:spTgt>
                                        </p:tgtEl>
                                        <p:attrNameLst>
                                          <p:attrName>style.visibility</p:attrName>
                                        </p:attrNameLst>
                                      </p:cBhvr>
                                      <p:to>
                                        <p:strVal val="visible"/>
                                      </p:to>
                                    </p:set>
                                    <p:anim calcmode="lin" valueType="num">
                                      <p:cBhvr additive="base">
                                        <p:cTn id="7" dur="500" fill="hold"/>
                                        <p:tgtEl>
                                          <p:spTgt spid="1628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81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2818">
                                            <p:txEl>
                                              <p:pRg st="1" end="1"/>
                                            </p:txEl>
                                          </p:spTgt>
                                        </p:tgtEl>
                                        <p:attrNameLst>
                                          <p:attrName>style.visibility</p:attrName>
                                        </p:attrNameLst>
                                      </p:cBhvr>
                                      <p:to>
                                        <p:strVal val="visible"/>
                                      </p:to>
                                    </p:set>
                                    <p:anim calcmode="lin" valueType="num">
                                      <p:cBhvr additive="base">
                                        <p:cTn id="11" dur="500" fill="hold"/>
                                        <p:tgtEl>
                                          <p:spTgt spid="16281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2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2818">
                                            <p:txEl>
                                              <p:pRg st="2" end="2"/>
                                            </p:txEl>
                                          </p:spTgt>
                                        </p:tgtEl>
                                        <p:attrNameLst>
                                          <p:attrName>style.visibility</p:attrName>
                                        </p:attrNameLst>
                                      </p:cBhvr>
                                      <p:to>
                                        <p:strVal val="visible"/>
                                      </p:to>
                                    </p:set>
                                    <p:anim calcmode="lin" valueType="num">
                                      <p:cBhvr additive="base">
                                        <p:cTn id="17" dur="500" fill="hold"/>
                                        <p:tgtEl>
                                          <p:spTgt spid="16281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281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2818">
                                            <p:txEl>
                                              <p:pRg st="3" end="3"/>
                                            </p:txEl>
                                          </p:spTgt>
                                        </p:tgtEl>
                                        <p:attrNameLst>
                                          <p:attrName>style.visibility</p:attrName>
                                        </p:attrNameLst>
                                      </p:cBhvr>
                                      <p:to>
                                        <p:strVal val="visible"/>
                                      </p:to>
                                    </p:set>
                                    <p:anim calcmode="lin" valueType="num">
                                      <p:cBhvr additive="base">
                                        <p:cTn id="21" dur="500" fill="hold"/>
                                        <p:tgtEl>
                                          <p:spTgt spid="16281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28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2818">
                                            <p:txEl>
                                              <p:pRg st="4" end="4"/>
                                            </p:txEl>
                                          </p:spTgt>
                                        </p:tgtEl>
                                        <p:attrNameLst>
                                          <p:attrName>style.visibility</p:attrName>
                                        </p:attrNameLst>
                                      </p:cBhvr>
                                      <p:to>
                                        <p:strVal val="visible"/>
                                      </p:to>
                                    </p:set>
                                    <p:anim calcmode="lin" valueType="num">
                                      <p:cBhvr additive="base">
                                        <p:cTn id="27" dur="500" fill="hold"/>
                                        <p:tgtEl>
                                          <p:spTgt spid="16281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28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2818">
                                            <p:txEl>
                                              <p:pRg st="5" end="5"/>
                                            </p:txEl>
                                          </p:spTgt>
                                        </p:tgtEl>
                                        <p:attrNameLst>
                                          <p:attrName>style.visibility</p:attrName>
                                        </p:attrNameLst>
                                      </p:cBhvr>
                                      <p:to>
                                        <p:strVal val="visible"/>
                                      </p:to>
                                    </p:set>
                                    <p:anim calcmode="lin" valueType="num">
                                      <p:cBhvr additive="base">
                                        <p:cTn id="33" dur="500" fill="hold"/>
                                        <p:tgtEl>
                                          <p:spTgt spid="162818">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281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628650" y="106363"/>
            <a:ext cx="7886700" cy="725487"/>
          </a:xfrm>
        </p:spPr>
        <p:txBody>
          <a:bodyPr/>
          <a:lstStyle/>
          <a:p>
            <a:r>
              <a:rPr lang="zh-CN" altLang="en-US" smtClean="0"/>
              <a:t>谓词逻辑的引入</a:t>
            </a:r>
          </a:p>
        </p:txBody>
      </p:sp>
      <p:sp>
        <p:nvSpPr>
          <p:cNvPr id="3" name="内容占位符 2"/>
          <p:cNvSpPr>
            <a:spLocks noGrp="1"/>
          </p:cNvSpPr>
          <p:nvPr>
            <p:ph idx="1"/>
          </p:nvPr>
        </p:nvSpPr>
        <p:spPr>
          <a:xfrm>
            <a:off x="504825" y="1160463"/>
            <a:ext cx="8148638" cy="4514850"/>
          </a:xfrm>
        </p:spPr>
        <p:txBody>
          <a:bodyPr/>
          <a:lstStyle/>
          <a:p>
            <a:pPr>
              <a:spcBef>
                <a:spcPts val="600"/>
              </a:spcBef>
            </a:pPr>
            <a:r>
              <a:rPr lang="zh-CN" altLang="en-US" sz="2600" smtClean="0">
                <a:solidFill>
                  <a:srgbClr val="FF0000"/>
                </a:solidFill>
              </a:rPr>
              <a:t>例如，令：</a:t>
            </a:r>
            <a:endParaRPr lang="en-US" altLang="zh-CN" sz="2600" smtClean="0">
              <a:solidFill>
                <a:srgbClr val="FF0000"/>
              </a:solidFill>
            </a:endParaRPr>
          </a:p>
          <a:p>
            <a:pPr lvl="1">
              <a:spcBef>
                <a:spcPts val="600"/>
              </a:spcBef>
            </a:pPr>
            <a:r>
              <a:rPr lang="en-US" altLang="zh-CN" sz="2400" smtClean="0"/>
              <a:t>P</a:t>
            </a:r>
            <a:r>
              <a:rPr lang="zh-CN" altLang="en-US" sz="2400" smtClean="0"/>
              <a:t>：小张是大学生。</a:t>
            </a:r>
            <a:endParaRPr lang="en-US" altLang="zh-CN" sz="2400" smtClean="0"/>
          </a:p>
          <a:p>
            <a:pPr lvl="1">
              <a:spcBef>
                <a:spcPts val="600"/>
              </a:spcBef>
            </a:pPr>
            <a:r>
              <a:rPr lang="en-US" altLang="zh-CN" sz="2400" smtClean="0"/>
              <a:t>Q</a:t>
            </a:r>
            <a:r>
              <a:rPr lang="zh-CN" altLang="en-US" sz="2400" smtClean="0"/>
              <a:t>：小李是大学生。</a:t>
            </a:r>
            <a:endParaRPr lang="en-US" altLang="zh-CN" sz="2400" smtClean="0"/>
          </a:p>
          <a:p>
            <a:pPr lvl="1">
              <a:spcBef>
                <a:spcPts val="600"/>
              </a:spcBef>
            </a:pPr>
            <a:r>
              <a:rPr lang="zh-CN" altLang="en-US" sz="2400" smtClean="0"/>
              <a:t>命题</a:t>
            </a:r>
            <a:r>
              <a:rPr lang="en-US" altLang="zh-CN" sz="2400" smtClean="0"/>
              <a:t>P</a:t>
            </a:r>
            <a:r>
              <a:rPr lang="zh-CN" altLang="en-US" sz="2400" smtClean="0"/>
              <a:t>与</a:t>
            </a:r>
            <a:r>
              <a:rPr lang="en-US" altLang="zh-CN" sz="2400" smtClean="0"/>
              <a:t>Q</a:t>
            </a:r>
            <a:r>
              <a:rPr lang="zh-CN" altLang="en-US" sz="2400" smtClean="0"/>
              <a:t>中的谓语是相同的</a:t>
            </a:r>
            <a:r>
              <a:rPr lang="en-US" altLang="zh-CN" sz="2400" smtClean="0"/>
              <a:t>(</a:t>
            </a:r>
            <a:r>
              <a:rPr lang="zh-CN" altLang="en-US" sz="2400" smtClean="0"/>
              <a:t>都是大学生</a:t>
            </a:r>
            <a:r>
              <a:rPr lang="en-US" altLang="zh-CN" sz="2400" smtClean="0"/>
              <a:t>)</a:t>
            </a:r>
            <a:r>
              <a:rPr lang="zh-CN" altLang="en-US" sz="2400" smtClean="0"/>
              <a:t>，只是主语不同。</a:t>
            </a:r>
            <a:endParaRPr lang="en-US" altLang="zh-CN" sz="2400" smtClean="0"/>
          </a:p>
          <a:p>
            <a:pPr lvl="1">
              <a:spcBef>
                <a:spcPts val="600"/>
              </a:spcBef>
              <a:spcAft>
                <a:spcPts val="1800"/>
              </a:spcAft>
            </a:pPr>
            <a:r>
              <a:rPr lang="zh-CN" altLang="en-US" sz="2400" smtClean="0"/>
              <a:t>从符号</a:t>
            </a:r>
            <a:r>
              <a:rPr lang="en-US" altLang="zh-CN" sz="2400" smtClean="0"/>
              <a:t>P</a:t>
            </a:r>
            <a:r>
              <a:rPr lang="zh-CN" altLang="en-US" sz="2400" smtClean="0"/>
              <a:t>、</a:t>
            </a:r>
            <a:r>
              <a:rPr lang="en-US" altLang="zh-CN" sz="2400" smtClean="0"/>
              <a:t>Q</a:t>
            </a:r>
            <a:r>
              <a:rPr lang="zh-CN" altLang="en-US" sz="2400" smtClean="0"/>
              <a:t>中</a:t>
            </a:r>
            <a:r>
              <a:rPr lang="zh-CN" altLang="en-US" sz="2400" smtClean="0">
                <a:solidFill>
                  <a:srgbClr val="FF0000"/>
                </a:solidFill>
              </a:rPr>
              <a:t>不能归纳出他们都是大学生的共性</a:t>
            </a:r>
            <a:r>
              <a:rPr lang="zh-CN" altLang="en-US" sz="2400" smtClean="0"/>
              <a:t>。</a:t>
            </a:r>
            <a:endParaRPr lang="en-US" altLang="zh-CN" sz="2400" smtClean="0"/>
          </a:p>
          <a:p>
            <a:pPr>
              <a:spcBef>
                <a:spcPts val="600"/>
              </a:spcBef>
            </a:pPr>
            <a:r>
              <a:rPr lang="zh-CN" altLang="en-US" sz="2600" smtClean="0">
                <a:solidFill>
                  <a:srgbClr val="0000FF"/>
                </a:solidFill>
              </a:rPr>
              <a:t>命题逻辑的局限性之一：</a:t>
            </a:r>
            <a:endParaRPr lang="en-US" altLang="zh-CN" sz="2600" smtClean="0">
              <a:solidFill>
                <a:srgbClr val="0000FF"/>
              </a:solidFill>
            </a:endParaRPr>
          </a:p>
          <a:p>
            <a:pPr lvl="1">
              <a:spcBef>
                <a:spcPts val="600"/>
              </a:spcBef>
            </a:pPr>
            <a:r>
              <a:rPr lang="zh-CN" altLang="en-US" sz="2400" smtClean="0">
                <a:solidFill>
                  <a:srgbClr val="0000FF"/>
                </a:solidFill>
              </a:rPr>
              <a:t>无法表达原子命题之间的共同点。</a:t>
            </a:r>
            <a:endParaRPr lang="zh-CN" altLang="en-US" sz="2400" smtClean="0"/>
          </a:p>
        </p:txBody>
      </p:sp>
      <p:sp>
        <p:nvSpPr>
          <p:cNvPr id="4" name="灯片编号占位符 3"/>
          <p:cNvSpPr>
            <a:spLocks noGrp="1"/>
          </p:cNvSpPr>
          <p:nvPr>
            <p:ph type="sldNum" sz="quarter" idx="12"/>
          </p:nvPr>
        </p:nvSpPr>
        <p:spPr/>
        <p:txBody>
          <a:bodyPr/>
          <a:lstStyle/>
          <a:p>
            <a:pPr>
              <a:defRPr/>
            </a:pPr>
            <a:fld id="{72ADFFA2-6057-487F-9F16-76D86983EA80}" type="slidenum">
              <a:rPr lang="zh-CN" altLang="en-US"/>
              <a:pPr>
                <a:defRPr/>
              </a:pPr>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标题 1"/>
          <p:cNvSpPr>
            <a:spLocks noGrp="1"/>
          </p:cNvSpPr>
          <p:nvPr>
            <p:ph type="title"/>
          </p:nvPr>
        </p:nvSpPr>
        <p:spPr>
          <a:xfrm>
            <a:off x="628650" y="106363"/>
            <a:ext cx="7886700" cy="725487"/>
          </a:xfrm>
        </p:spPr>
        <p:txBody>
          <a:bodyPr/>
          <a:lstStyle/>
          <a:p>
            <a:r>
              <a:rPr lang="zh-CN" altLang="en-US" smtClean="0">
                <a:solidFill>
                  <a:srgbClr val="FF0000"/>
                </a:solidFill>
                <a:latin typeface="Times New Roman" pitchFamily="18" charset="0"/>
              </a:rPr>
              <a:t>说明</a:t>
            </a:r>
            <a:endParaRPr lang="zh-CN" altLang="en-US" smtClean="0"/>
          </a:p>
        </p:txBody>
      </p:sp>
      <p:sp>
        <p:nvSpPr>
          <p:cNvPr id="3" name="内容占位符 2"/>
          <p:cNvSpPr>
            <a:spLocks noGrp="1"/>
          </p:cNvSpPr>
          <p:nvPr>
            <p:ph idx="1"/>
          </p:nvPr>
        </p:nvSpPr>
        <p:spPr>
          <a:xfrm>
            <a:off x="504825" y="1160463"/>
            <a:ext cx="8148638" cy="4752975"/>
          </a:xfrm>
        </p:spPr>
        <p:txBody>
          <a:bodyPr/>
          <a:lstStyle/>
          <a:p>
            <a:pPr marL="457200" indent="-457200">
              <a:lnSpc>
                <a:spcPct val="120000"/>
              </a:lnSpc>
              <a:spcBef>
                <a:spcPts val="600"/>
              </a:spcBef>
              <a:buSzTx/>
              <a:buFont typeface="Calibri Light" pitchFamily="34" charset="0"/>
              <a:buAutoNum type="arabicPeriod"/>
            </a:pPr>
            <a:r>
              <a:rPr lang="zh-CN" altLang="en-US" smtClean="0">
                <a:solidFill>
                  <a:srgbClr val="0000FF"/>
                </a:solidFill>
              </a:rPr>
              <a:t>对约束变元用什么符号表示无关紧要。</a:t>
            </a:r>
            <a:endParaRPr lang="en-US" altLang="zh-CN" smtClean="0">
              <a:solidFill>
                <a:srgbClr val="0000FF"/>
              </a:solidFill>
            </a:endParaRPr>
          </a:p>
          <a:p>
            <a:pPr lvl="1">
              <a:lnSpc>
                <a:spcPct val="120000"/>
              </a:lnSpc>
              <a:spcBef>
                <a:spcPts val="600"/>
              </a:spcBef>
              <a:spcAft>
                <a:spcPts val="1200"/>
              </a:spcAft>
            </a:pPr>
            <a:r>
              <a:rPr lang="zh-CN" altLang="en-US" smtClean="0">
                <a:solidFill>
                  <a:srgbClr val="0000FF"/>
                </a:solidFill>
              </a:rPr>
              <a:t>就是说，</a:t>
            </a:r>
            <a:r>
              <a:rPr lang="en-US" altLang="zh-CN" smtClean="0">
                <a:solidFill>
                  <a:srgbClr val="0000FF"/>
                </a:solidFill>
                <a:sym typeface="Symbol" pitchFamily="18" charset="2"/>
              </a:rPr>
              <a:t>(x)</a:t>
            </a:r>
            <a:r>
              <a:rPr lang="en-US" altLang="zh-CN" smtClean="0">
                <a:solidFill>
                  <a:srgbClr val="0000FF"/>
                </a:solidFill>
              </a:rPr>
              <a:t>A(x)</a:t>
            </a:r>
            <a:r>
              <a:rPr lang="zh-CN" altLang="en-US" smtClean="0">
                <a:solidFill>
                  <a:srgbClr val="0000FF"/>
                </a:solidFill>
              </a:rPr>
              <a:t>与</a:t>
            </a:r>
            <a:r>
              <a:rPr lang="en-US" altLang="zh-CN" smtClean="0">
                <a:solidFill>
                  <a:srgbClr val="0000FF"/>
                </a:solidFill>
              </a:rPr>
              <a:t>(</a:t>
            </a:r>
            <a:r>
              <a:rPr lang="en-US" altLang="zh-CN" smtClean="0">
                <a:solidFill>
                  <a:srgbClr val="0000FF"/>
                </a:solidFill>
                <a:sym typeface="Symbol" pitchFamily="18" charset="2"/>
              </a:rPr>
              <a:t></a:t>
            </a:r>
            <a:r>
              <a:rPr lang="en-US" altLang="zh-CN" smtClean="0">
                <a:solidFill>
                  <a:srgbClr val="0000FF"/>
                </a:solidFill>
              </a:rPr>
              <a:t>y)A(y)</a:t>
            </a:r>
            <a:r>
              <a:rPr lang="zh-CN" altLang="en-US" smtClean="0">
                <a:solidFill>
                  <a:srgbClr val="0000FF"/>
                </a:solidFill>
              </a:rPr>
              <a:t>是一样的。</a:t>
            </a:r>
            <a:r>
              <a:rPr lang="zh-CN" altLang="en-US" smtClean="0"/>
              <a:t>这类似于计算积分与积分变元无关，即积分∫</a:t>
            </a:r>
            <a:r>
              <a:rPr lang="en-US" altLang="zh-CN" smtClean="0"/>
              <a:t>f(x)dx </a:t>
            </a:r>
            <a:r>
              <a:rPr lang="zh-CN" altLang="en-US" smtClean="0"/>
              <a:t>与∫</a:t>
            </a:r>
            <a:r>
              <a:rPr lang="en-US" altLang="zh-CN" smtClean="0"/>
              <a:t>f(y)dy </a:t>
            </a:r>
            <a:r>
              <a:rPr lang="zh-CN" altLang="en-US" smtClean="0"/>
              <a:t>相同。</a:t>
            </a:r>
            <a:endParaRPr lang="en-US" altLang="zh-CN" smtClean="0"/>
          </a:p>
          <a:p>
            <a:pPr marL="457200" indent="-457200">
              <a:lnSpc>
                <a:spcPct val="120000"/>
              </a:lnSpc>
              <a:spcBef>
                <a:spcPts val="600"/>
              </a:spcBef>
              <a:buSzTx/>
              <a:buFont typeface="Calibri Light" pitchFamily="34" charset="0"/>
              <a:buAutoNum type="arabicPeriod"/>
            </a:pPr>
            <a:r>
              <a:rPr lang="zh-CN" altLang="en-US" smtClean="0">
                <a:solidFill>
                  <a:srgbClr val="0000FF"/>
                </a:solidFill>
              </a:rPr>
              <a:t>一个谓词公式如果没有自由变元，它就是一个命题。</a:t>
            </a:r>
            <a:endParaRPr lang="en-US" altLang="zh-CN" smtClean="0">
              <a:solidFill>
                <a:srgbClr val="0000FF"/>
              </a:solidFill>
            </a:endParaRPr>
          </a:p>
          <a:p>
            <a:pPr lvl="1">
              <a:lnSpc>
                <a:spcPct val="120000"/>
              </a:lnSpc>
              <a:spcBef>
                <a:spcPts val="600"/>
              </a:spcBef>
            </a:pPr>
            <a:r>
              <a:rPr lang="zh-CN" altLang="en-US" smtClean="0">
                <a:solidFill>
                  <a:srgbClr val="FF0000"/>
                </a:solidFill>
              </a:rPr>
              <a:t>例如</a:t>
            </a:r>
            <a:r>
              <a:rPr lang="zh-CN" altLang="en-US" smtClean="0"/>
              <a:t>：</a:t>
            </a:r>
            <a:endParaRPr lang="en-US" altLang="zh-CN" smtClean="0"/>
          </a:p>
          <a:p>
            <a:pPr marL="827088" lvl="2">
              <a:lnSpc>
                <a:spcPct val="120000"/>
              </a:lnSpc>
              <a:spcBef>
                <a:spcPts val="600"/>
              </a:spcBef>
              <a:spcAft>
                <a:spcPts val="1200"/>
              </a:spcAft>
            </a:pPr>
            <a:r>
              <a:rPr lang="en-US" altLang="zh-CN" smtClean="0"/>
              <a:t>A(x)</a:t>
            </a:r>
            <a:r>
              <a:rPr lang="zh-CN" altLang="en-US" smtClean="0"/>
              <a:t>：</a:t>
            </a:r>
            <a:r>
              <a:rPr lang="en-US" altLang="zh-CN" smtClean="0"/>
              <a:t>x</a:t>
            </a:r>
            <a:r>
              <a:rPr lang="zh-CN" altLang="en-US" smtClean="0"/>
              <a:t>是大学生。</a:t>
            </a:r>
            <a:r>
              <a:rPr lang="en-US" altLang="zh-CN" smtClean="0">
                <a:sym typeface="Symbol" pitchFamily="18" charset="2"/>
              </a:rPr>
              <a:t>(x)</a:t>
            </a:r>
            <a:r>
              <a:rPr lang="en-US" altLang="zh-CN" smtClean="0"/>
              <a:t>A(x)</a:t>
            </a:r>
            <a:r>
              <a:rPr lang="zh-CN" altLang="en-US" smtClean="0"/>
              <a:t>或者</a:t>
            </a:r>
            <a:r>
              <a:rPr lang="en-US" altLang="zh-CN" smtClean="0"/>
              <a:t>(</a:t>
            </a:r>
            <a:r>
              <a:rPr lang="en-US" altLang="zh-CN" smtClean="0">
                <a:sym typeface="Symbol" pitchFamily="18" charset="2"/>
              </a:rPr>
              <a:t></a:t>
            </a:r>
            <a:r>
              <a:rPr lang="fr-FR" altLang="zh-CN" smtClean="0"/>
              <a:t>y)</a:t>
            </a:r>
            <a:r>
              <a:rPr lang="en-US" altLang="zh-CN" smtClean="0"/>
              <a:t>A(y)</a:t>
            </a:r>
            <a:r>
              <a:rPr lang="zh-CN" altLang="en-US" smtClean="0"/>
              <a:t>就是</a:t>
            </a:r>
            <a:r>
              <a:rPr lang="zh-CN" altLang="en-US" smtClean="0">
                <a:solidFill>
                  <a:srgbClr val="0000FF"/>
                </a:solidFill>
              </a:rPr>
              <a:t>命题</a:t>
            </a:r>
            <a:r>
              <a:rPr lang="zh-CN" altLang="en-US" smtClean="0"/>
              <a:t>，因为它们分别表示命题“有些人是大学生”和“所有人都是大学生”。此处个体域是人类。</a:t>
            </a:r>
            <a:endParaRPr lang="en-US" altLang="zh-CN" smtClean="0"/>
          </a:p>
          <a:p>
            <a:pPr marL="457200" indent="-457200">
              <a:lnSpc>
                <a:spcPct val="120000"/>
              </a:lnSpc>
              <a:spcBef>
                <a:spcPts val="600"/>
              </a:spcBef>
            </a:pPr>
            <a:r>
              <a:rPr lang="zh-CN" altLang="en-US" smtClean="0">
                <a:solidFill>
                  <a:srgbClr val="FF0000"/>
                </a:solidFill>
              </a:rPr>
              <a:t>谓词公式中有自由变元，则为</a:t>
            </a:r>
            <a:r>
              <a:rPr lang="zh-CN" altLang="en-US" u="sng" smtClean="0">
                <a:solidFill>
                  <a:srgbClr val="FF0000"/>
                </a:solidFill>
              </a:rPr>
              <a:t>命题函数</a:t>
            </a:r>
            <a:r>
              <a:rPr lang="zh-CN" altLang="en-US" smtClean="0">
                <a:solidFill>
                  <a:srgbClr val="FF0000"/>
                </a:solidFill>
              </a:rPr>
              <a:t>。</a:t>
            </a:r>
            <a:endParaRPr lang="zh-CN" altLang="en-US" smtClean="0"/>
          </a:p>
        </p:txBody>
      </p:sp>
      <p:sp>
        <p:nvSpPr>
          <p:cNvPr id="4" name="灯片编号占位符 3"/>
          <p:cNvSpPr>
            <a:spLocks noGrp="1"/>
          </p:cNvSpPr>
          <p:nvPr>
            <p:ph type="sldNum" sz="quarter" idx="12"/>
          </p:nvPr>
        </p:nvSpPr>
        <p:spPr/>
        <p:txBody>
          <a:bodyPr/>
          <a:lstStyle/>
          <a:p>
            <a:pPr>
              <a:defRPr/>
            </a:pPr>
            <a:fld id="{57E78894-C1D2-4155-BF1C-9D35188B5394}" type="slidenum">
              <a:rPr lang="zh-CN" altLang="en-US"/>
              <a:pPr>
                <a:defRPr/>
              </a:pPr>
              <a:t>40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标题 1"/>
          <p:cNvSpPr>
            <a:spLocks noGrp="1"/>
          </p:cNvSpPr>
          <p:nvPr>
            <p:ph type="title"/>
          </p:nvPr>
        </p:nvSpPr>
        <p:spPr>
          <a:xfrm>
            <a:off x="628650" y="106363"/>
            <a:ext cx="7886700" cy="725487"/>
          </a:xfrm>
        </p:spPr>
        <p:txBody>
          <a:bodyPr/>
          <a:lstStyle/>
          <a:p>
            <a:r>
              <a:rPr lang="zh-CN" altLang="en-US" smtClean="0">
                <a:solidFill>
                  <a:srgbClr val="FF0000"/>
                </a:solidFill>
                <a:latin typeface="Times New Roman" pitchFamily="18" charset="0"/>
              </a:rPr>
              <a:t>说明（续）</a:t>
            </a:r>
            <a:endParaRPr lang="zh-CN" altLang="en-US" smtClean="0"/>
          </a:p>
        </p:txBody>
      </p:sp>
      <p:sp>
        <p:nvSpPr>
          <p:cNvPr id="3" name="内容占位符 2"/>
          <p:cNvSpPr>
            <a:spLocks noGrp="1"/>
          </p:cNvSpPr>
          <p:nvPr>
            <p:ph idx="1"/>
          </p:nvPr>
        </p:nvSpPr>
        <p:spPr>
          <a:xfrm>
            <a:off x="504825" y="1160463"/>
            <a:ext cx="8148638" cy="4852987"/>
          </a:xfrm>
        </p:spPr>
        <p:txBody>
          <a:bodyPr/>
          <a:lstStyle/>
          <a:p>
            <a:pPr marL="457200" indent="-457200">
              <a:spcBef>
                <a:spcPts val="600"/>
              </a:spcBef>
              <a:buSzTx/>
              <a:buFont typeface="Calibri Light" pitchFamily="34" charset="0"/>
              <a:buAutoNum type="arabicPeriod" startAt="3"/>
            </a:pPr>
            <a:r>
              <a:rPr lang="en-US" altLang="zh-CN" smtClean="0"/>
              <a:t>P(x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n</a:t>
            </a:r>
            <a:r>
              <a:rPr lang="en-US" altLang="zh-CN" smtClean="0"/>
              <a:t>)</a:t>
            </a:r>
            <a:r>
              <a:rPr lang="zh-CN" altLang="en-US" smtClean="0"/>
              <a:t>是</a:t>
            </a:r>
            <a:r>
              <a:rPr lang="en-US" altLang="zh-CN" smtClean="0"/>
              <a:t>n</a:t>
            </a:r>
            <a:r>
              <a:rPr lang="zh-CN" altLang="en-US" smtClean="0"/>
              <a:t>元谓词</a:t>
            </a:r>
            <a:r>
              <a:rPr lang="en-US" altLang="zh-CN" smtClean="0"/>
              <a:t>,</a:t>
            </a:r>
            <a:r>
              <a:rPr lang="zh-CN" altLang="en-US" smtClean="0"/>
              <a:t>有</a:t>
            </a:r>
            <a:r>
              <a:rPr lang="en-US" altLang="zh-CN" smtClean="0"/>
              <a:t>n</a:t>
            </a:r>
            <a:r>
              <a:rPr lang="zh-CN" altLang="en-US" smtClean="0"/>
              <a:t>个独立的自由变元。若对其中</a:t>
            </a:r>
            <a:r>
              <a:rPr lang="en-US" altLang="zh-CN" smtClean="0"/>
              <a:t>k</a:t>
            </a:r>
            <a:r>
              <a:rPr lang="zh-CN" altLang="en-US" smtClean="0"/>
              <a:t>个变元进行约束，则成为</a:t>
            </a:r>
            <a:r>
              <a:rPr lang="en-US" altLang="zh-CN" smtClean="0"/>
              <a:t>n-k</a:t>
            </a:r>
            <a:r>
              <a:rPr lang="zh-CN" altLang="en-US" smtClean="0"/>
              <a:t>元谓词。</a:t>
            </a:r>
          </a:p>
          <a:p>
            <a:pPr lvl="1" eaLnBrk="1" hangingPunct="1">
              <a:spcBef>
                <a:spcPts val="600"/>
              </a:spcBef>
            </a:pPr>
            <a:r>
              <a:rPr lang="zh-CN" altLang="en-US" smtClean="0"/>
              <a:t>若对</a:t>
            </a:r>
            <a:r>
              <a:rPr lang="en-US" altLang="zh-CN" smtClean="0"/>
              <a:t>n</a:t>
            </a:r>
            <a:r>
              <a:rPr lang="zh-CN" altLang="en-US" smtClean="0"/>
              <a:t>个变元进行约束，即没有自由变量出现则成为</a:t>
            </a:r>
            <a:r>
              <a:rPr lang="en-US" altLang="zh-CN" smtClean="0">
                <a:solidFill>
                  <a:srgbClr val="C00000"/>
                </a:solidFill>
              </a:rPr>
              <a:t>0</a:t>
            </a:r>
            <a:r>
              <a:rPr lang="zh-CN" altLang="en-US" smtClean="0">
                <a:solidFill>
                  <a:srgbClr val="C00000"/>
                </a:solidFill>
              </a:rPr>
              <a:t>元谓词</a:t>
            </a:r>
            <a:r>
              <a:rPr lang="zh-CN" altLang="en-US" smtClean="0"/>
              <a:t>，即成为</a:t>
            </a:r>
            <a:r>
              <a:rPr lang="zh-CN" altLang="en-US" smtClean="0">
                <a:solidFill>
                  <a:srgbClr val="C00000"/>
                </a:solidFill>
              </a:rPr>
              <a:t>命题</a:t>
            </a:r>
            <a:r>
              <a:rPr lang="zh-CN" altLang="en-US" smtClean="0"/>
              <a:t>。</a:t>
            </a:r>
            <a:endParaRPr lang="en-US" altLang="zh-CN" smtClean="0"/>
          </a:p>
          <a:p>
            <a:pPr lvl="1" eaLnBrk="1" hangingPunct="1">
              <a:spcBef>
                <a:spcPts val="600"/>
              </a:spcBef>
            </a:pPr>
            <a:r>
              <a:rPr lang="en-US" altLang="zh-CN" smtClean="0">
                <a:sym typeface="Symbol" pitchFamily="18" charset="2"/>
              </a:rPr>
              <a:t>(x)</a:t>
            </a:r>
            <a:r>
              <a:rPr lang="en-US" altLang="zh-CN" smtClean="0"/>
              <a:t>P(x,y,z)</a:t>
            </a:r>
            <a:r>
              <a:rPr kumimoji="1" lang="zh-CN" altLang="en-US" smtClean="0"/>
              <a:t>是二元谓词</a:t>
            </a:r>
            <a:endParaRPr kumimoji="1" lang="en-US" altLang="zh-CN" smtClean="0"/>
          </a:p>
          <a:p>
            <a:pPr lvl="1">
              <a:spcBef>
                <a:spcPts val="600"/>
              </a:spcBef>
            </a:pPr>
            <a:r>
              <a:rPr lang="zh-CN" altLang="en-US" smtClean="0"/>
              <a:t>变元的出现既可以是自由的，又可以是约束的。</a:t>
            </a:r>
            <a:endParaRPr lang="en-US" altLang="zh-CN" smtClean="0"/>
          </a:p>
          <a:p>
            <a:pPr lvl="1">
              <a:spcBef>
                <a:spcPts val="600"/>
              </a:spcBef>
            </a:pPr>
            <a:r>
              <a:rPr lang="zh-CN" altLang="en-US" smtClean="0"/>
              <a:t>例如：</a:t>
            </a:r>
            <a:r>
              <a:rPr lang="en-US" altLang="zh-CN" smtClean="0">
                <a:sym typeface="Symbol" pitchFamily="18" charset="2"/>
              </a:rPr>
              <a:t>(y)</a:t>
            </a:r>
            <a:r>
              <a:rPr lang="en-US" altLang="zh-CN" smtClean="0"/>
              <a:t>P(y)</a:t>
            </a:r>
            <a:r>
              <a:rPr lang="el-GR" altLang="zh-CN" smtClean="0"/>
              <a:t>∨</a:t>
            </a:r>
            <a:r>
              <a:rPr lang="en-US" altLang="zh-CN" smtClean="0"/>
              <a:t>Q(y)</a:t>
            </a:r>
            <a:endParaRPr lang="zh-CN" altLang="en-US" smtClean="0"/>
          </a:p>
          <a:p>
            <a:pPr marL="457200" indent="-457200">
              <a:spcBef>
                <a:spcPts val="600"/>
              </a:spcBef>
            </a:pPr>
            <a:r>
              <a:rPr lang="zh-CN" altLang="en-US" smtClean="0"/>
              <a:t>为了方便，而不致引起混淆，可以</a:t>
            </a:r>
            <a:r>
              <a:rPr lang="zh-CN" altLang="en-US" smtClean="0">
                <a:solidFill>
                  <a:srgbClr val="C00000"/>
                </a:solidFill>
              </a:rPr>
              <a:t>对自由变元改名</a:t>
            </a:r>
            <a:r>
              <a:rPr lang="zh-CN" altLang="en-US" smtClean="0"/>
              <a:t>，使得变元只以一种形式出现。</a:t>
            </a:r>
            <a:r>
              <a:rPr lang="en-US" altLang="zh-CN" smtClean="0">
                <a:sym typeface="Symbol" pitchFamily="18" charset="2"/>
              </a:rPr>
              <a:t>(y)</a:t>
            </a:r>
            <a:r>
              <a:rPr lang="en-US" altLang="zh-CN" smtClean="0"/>
              <a:t>P(y)</a:t>
            </a:r>
            <a:r>
              <a:rPr lang="el-GR" altLang="zh-CN" smtClean="0"/>
              <a:t>∨</a:t>
            </a:r>
            <a:r>
              <a:rPr lang="en-US" altLang="zh-CN" smtClean="0"/>
              <a:t>Q(x)</a:t>
            </a:r>
            <a:r>
              <a:rPr lang="zh-CN" altLang="en-US" smtClean="0"/>
              <a:t>，也可以对约束变元改名。 </a:t>
            </a:r>
            <a:r>
              <a:rPr lang="en-US" altLang="zh-CN" smtClean="0">
                <a:sym typeface="Symbol" pitchFamily="18" charset="2"/>
              </a:rPr>
              <a:t>(x)</a:t>
            </a:r>
            <a:r>
              <a:rPr lang="en-US" altLang="zh-CN" smtClean="0"/>
              <a:t>P(x)</a:t>
            </a:r>
            <a:r>
              <a:rPr lang="el-GR" altLang="zh-CN" smtClean="0"/>
              <a:t>∨</a:t>
            </a:r>
            <a:r>
              <a:rPr lang="en-US" altLang="zh-CN" smtClean="0"/>
              <a:t>Q(y)</a:t>
            </a:r>
            <a:endParaRPr lang="zh-CN" altLang="en-US" smtClean="0"/>
          </a:p>
        </p:txBody>
      </p:sp>
      <p:sp>
        <p:nvSpPr>
          <p:cNvPr id="4" name="灯片编号占位符 3"/>
          <p:cNvSpPr>
            <a:spLocks noGrp="1"/>
          </p:cNvSpPr>
          <p:nvPr>
            <p:ph type="sldNum" sz="quarter" idx="12"/>
          </p:nvPr>
        </p:nvSpPr>
        <p:spPr/>
        <p:txBody>
          <a:bodyPr/>
          <a:lstStyle/>
          <a:p>
            <a:pPr>
              <a:defRPr/>
            </a:pPr>
            <a:fld id="{C5C0BE8E-0320-4853-95DF-962A6AD69C14}" type="slidenum">
              <a:rPr lang="zh-CN" altLang="en-US"/>
              <a:pPr>
                <a:defRPr/>
              </a:pPr>
              <a:t>41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4"/>
          <p:cNvSpPr>
            <a:spLocks noGrp="1"/>
          </p:cNvSpPr>
          <p:nvPr>
            <p:ph type="title"/>
          </p:nvPr>
        </p:nvSpPr>
        <p:spPr>
          <a:xfrm>
            <a:off x="744538" y="2368550"/>
            <a:ext cx="7886700" cy="984250"/>
          </a:xfrm>
        </p:spPr>
        <p:txBody>
          <a:bodyPr/>
          <a:lstStyle/>
          <a:p>
            <a:r>
              <a:rPr lang="en-US" altLang="zh-CN" smtClean="0"/>
              <a:t>1.7</a:t>
            </a:r>
            <a:r>
              <a:rPr lang="zh-CN" altLang="en-US" smtClean="0"/>
              <a:t>、谓词演算的永真公式</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日期占位符 3"/>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E1793EB8-731C-473D-A47B-C51E28C7F140}" type="datetime1">
              <a:rPr lang="zh-CN" altLang="en-US" sz="1100">
                <a:latin typeface="Calibri" pitchFamily="34" charset="0"/>
              </a:rPr>
              <a:pPr defTabSz="914400">
                <a:lnSpc>
                  <a:spcPct val="90000"/>
                </a:lnSpc>
              </a:pPr>
              <a:t>2023/9/21</a:t>
            </a:fld>
            <a:endParaRPr lang="en-US" altLang="zh-CN" sz="1100">
              <a:latin typeface="Calibri" pitchFamily="34" charset="0"/>
            </a:endParaRPr>
          </a:p>
        </p:txBody>
      </p:sp>
      <p:sp>
        <p:nvSpPr>
          <p:cNvPr id="212995" name="灯片编号占位符 5"/>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B118106C-555A-4DFC-B9FE-37E7882A3649}" type="slidenum">
              <a:rPr lang="en-US" altLang="zh-CN" sz="1100">
                <a:latin typeface="Calibri" pitchFamily="34" charset="0"/>
              </a:rPr>
              <a:pPr algn="r" defTabSz="914400">
                <a:lnSpc>
                  <a:spcPct val="90000"/>
                </a:lnSpc>
              </a:pPr>
              <a:t>43</a:t>
            </a:fld>
            <a:endParaRPr lang="en-US" altLang="zh-CN" sz="1100">
              <a:latin typeface="Calibri" pitchFamily="34" charset="0"/>
            </a:endParaRPr>
          </a:p>
        </p:txBody>
      </p:sp>
      <p:sp>
        <p:nvSpPr>
          <p:cNvPr id="212996" name="Rectangle 2"/>
          <p:cNvSpPr>
            <a:spLocks noGrp="1"/>
          </p:cNvSpPr>
          <p:nvPr>
            <p:ph type="title" idx="4294967295"/>
          </p:nvPr>
        </p:nvSpPr>
        <p:spPr>
          <a:xfrm>
            <a:off x="1196975" y="-228600"/>
            <a:ext cx="7772400" cy="1143000"/>
          </a:xfrm>
        </p:spPr>
        <p:txBody>
          <a:bodyPr anchor="b"/>
          <a:lstStyle/>
          <a:p>
            <a:pPr eaLnBrk="1" hangingPunct="1"/>
            <a:r>
              <a:rPr lang="zh-CN" altLang="en-US" sz="3200" b="1" smtClean="0">
                <a:solidFill>
                  <a:srgbClr val="FF0000"/>
                </a:solidFill>
                <a:latin typeface="华文行楷" pitchFamily="2" charset="-122"/>
                <a:ea typeface="华文行楷" pitchFamily="2" charset="-122"/>
              </a:rPr>
              <a:t>公式的解释</a:t>
            </a:r>
          </a:p>
        </p:txBody>
      </p:sp>
      <p:sp>
        <p:nvSpPr>
          <p:cNvPr id="212997" name="Rectangle 3"/>
          <p:cNvSpPr>
            <a:spLocks noGrp="1"/>
          </p:cNvSpPr>
          <p:nvPr>
            <p:ph type="body" idx="4294967295"/>
          </p:nvPr>
        </p:nvSpPr>
        <p:spPr>
          <a:xfrm>
            <a:off x="569913" y="2282825"/>
            <a:ext cx="8426450" cy="4114800"/>
          </a:xfrm>
        </p:spPr>
        <p:txBody>
          <a:bodyPr/>
          <a:lstStyle/>
          <a:p>
            <a:pPr eaLnBrk="1" hangingPunct="1">
              <a:buFont typeface="Arial" charset="0"/>
              <a:buNone/>
            </a:pPr>
            <a:endParaRPr lang="en-US" altLang="zh-CN" sz="2000" b="1" smtClean="0">
              <a:ea typeface="宋体" charset="-122"/>
            </a:endParaRPr>
          </a:p>
          <a:p>
            <a:pPr eaLnBrk="1" hangingPunct="1">
              <a:buFont typeface="Arial" charset="0"/>
              <a:buNone/>
            </a:pPr>
            <a:r>
              <a:rPr lang="en-US" altLang="zh-CN" sz="2000" b="1" smtClean="0">
                <a:ea typeface="宋体" charset="-122"/>
              </a:rPr>
              <a:t>        </a:t>
            </a:r>
            <a:r>
              <a:rPr lang="en-US" altLang="zh-CN" sz="2200" b="1" smtClean="0">
                <a:solidFill>
                  <a:srgbClr val="1E1CE3"/>
                </a:solidFill>
                <a:latin typeface="楷体" pitchFamily="49" charset="-122"/>
                <a:ea typeface="楷体" pitchFamily="49" charset="-122"/>
              </a:rPr>
              <a:t>1)</a:t>
            </a:r>
            <a:r>
              <a:rPr lang="zh-CN" altLang="en-US" sz="2200" smtClean="0">
                <a:solidFill>
                  <a:srgbClr val="1E1CE3"/>
                </a:solidFill>
                <a:latin typeface="楷体" pitchFamily="49" charset="-122"/>
                <a:ea typeface="楷体" pitchFamily="49" charset="-122"/>
              </a:rPr>
              <a:t>指定一个论域</a:t>
            </a:r>
            <a:r>
              <a:rPr lang="en-US" altLang="en-US" sz="2200" smtClean="0">
                <a:solidFill>
                  <a:srgbClr val="1E1CE3"/>
                </a:solidFill>
                <a:latin typeface="楷体" pitchFamily="49" charset="-122"/>
                <a:ea typeface="楷体" pitchFamily="49" charset="-122"/>
              </a:rPr>
              <a:t>D</a:t>
            </a:r>
          </a:p>
          <a:p>
            <a:pPr eaLnBrk="1" hangingPunct="1">
              <a:buFont typeface="Arial" charset="0"/>
              <a:buNone/>
            </a:pPr>
            <a:r>
              <a:rPr lang="en-US" altLang="en-US" sz="2200" smtClean="0">
                <a:solidFill>
                  <a:srgbClr val="1E1CE3"/>
                </a:solidFill>
                <a:latin typeface="楷体" pitchFamily="49" charset="-122"/>
                <a:ea typeface="楷体" pitchFamily="49" charset="-122"/>
              </a:rPr>
              <a:t>   2)</a:t>
            </a:r>
            <a:r>
              <a:rPr lang="zh-CN" altLang="en-US" sz="2200" smtClean="0">
                <a:solidFill>
                  <a:srgbClr val="1E1CE3"/>
                </a:solidFill>
                <a:latin typeface="楷体" pitchFamily="49" charset="-122"/>
                <a:ea typeface="楷体" pitchFamily="49" charset="-122"/>
              </a:rPr>
              <a:t>对</a:t>
            </a:r>
            <a:r>
              <a:rPr lang="en-US" altLang="en-US" sz="2200" smtClean="0">
                <a:solidFill>
                  <a:srgbClr val="1E1CE3"/>
                </a:solidFill>
                <a:latin typeface="楷体" pitchFamily="49" charset="-122"/>
                <a:ea typeface="楷体" pitchFamily="49" charset="-122"/>
              </a:rPr>
              <a:t>A</a:t>
            </a:r>
            <a:r>
              <a:rPr lang="zh-CN" altLang="en-US" sz="2200" smtClean="0">
                <a:solidFill>
                  <a:srgbClr val="1E1CE3"/>
                </a:solidFill>
                <a:latin typeface="楷体" pitchFamily="49" charset="-122"/>
                <a:ea typeface="楷体" pitchFamily="49" charset="-122"/>
              </a:rPr>
              <a:t>中出现的每一个</a:t>
            </a:r>
            <a:r>
              <a:rPr lang="en-US" altLang="en-US" sz="2200" smtClean="0">
                <a:solidFill>
                  <a:srgbClr val="D84650"/>
                </a:solidFill>
                <a:latin typeface="楷体" pitchFamily="49" charset="-122"/>
                <a:ea typeface="楷体" pitchFamily="49" charset="-122"/>
              </a:rPr>
              <a:t>n</a:t>
            </a:r>
            <a:r>
              <a:rPr lang="zh-CN" altLang="en-US" sz="2200" smtClean="0">
                <a:solidFill>
                  <a:srgbClr val="D84650"/>
                </a:solidFill>
                <a:latin typeface="楷体" pitchFamily="49" charset="-122"/>
                <a:ea typeface="楷体" pitchFamily="49" charset="-122"/>
              </a:rPr>
              <a:t>元函词</a:t>
            </a:r>
            <a:r>
              <a:rPr lang="zh-CN" altLang="en-US" sz="2200" smtClean="0">
                <a:solidFill>
                  <a:srgbClr val="1E1CE3"/>
                </a:solidFill>
                <a:latin typeface="楷体" pitchFamily="49" charset="-122"/>
                <a:ea typeface="楷体" pitchFamily="49" charset="-122"/>
              </a:rPr>
              <a:t>，指定一个</a:t>
            </a:r>
            <a:r>
              <a:rPr lang="en-US" altLang="en-US" sz="2200" smtClean="0">
                <a:solidFill>
                  <a:srgbClr val="1E1CE3"/>
                </a:solidFill>
                <a:latin typeface="楷体" pitchFamily="49" charset="-122"/>
                <a:ea typeface="楷体" pitchFamily="49" charset="-122"/>
              </a:rPr>
              <a:t>D</a:t>
            </a:r>
            <a:r>
              <a:rPr lang="zh-CN" altLang="en-US" sz="2200" smtClean="0">
                <a:solidFill>
                  <a:srgbClr val="1E1CE3"/>
                </a:solidFill>
                <a:latin typeface="楷体" pitchFamily="49" charset="-122"/>
                <a:ea typeface="楷体" pitchFamily="49" charset="-122"/>
              </a:rPr>
              <a:t>上的</a:t>
            </a:r>
            <a:r>
              <a:rPr lang="en-US" altLang="en-US" sz="2200" smtClean="0">
                <a:solidFill>
                  <a:srgbClr val="1E1CE3"/>
                </a:solidFill>
                <a:latin typeface="楷体" pitchFamily="49" charset="-122"/>
                <a:ea typeface="楷体" pitchFamily="49" charset="-122"/>
              </a:rPr>
              <a:t>n</a:t>
            </a:r>
            <a:r>
              <a:rPr lang="zh-CN" altLang="en-US" sz="2200" smtClean="0">
                <a:solidFill>
                  <a:srgbClr val="1E1CE3"/>
                </a:solidFill>
                <a:latin typeface="楷体" pitchFamily="49" charset="-122"/>
                <a:ea typeface="楷体" pitchFamily="49" charset="-122"/>
              </a:rPr>
              <a:t>元函数</a:t>
            </a:r>
            <a:r>
              <a:rPr lang="en-US" altLang="zh-CN" sz="2200" smtClean="0">
                <a:solidFill>
                  <a:srgbClr val="1E1CE3"/>
                </a:solidFill>
                <a:latin typeface="楷体" pitchFamily="49" charset="-122"/>
                <a:ea typeface="楷体" pitchFamily="49" charset="-122"/>
              </a:rPr>
              <a:t>.</a:t>
            </a:r>
          </a:p>
          <a:p>
            <a:pPr eaLnBrk="1" hangingPunct="1">
              <a:buFont typeface="Arial" charset="0"/>
              <a:buNone/>
            </a:pPr>
            <a:r>
              <a:rPr lang="en-US" altLang="zh-CN" sz="2200" smtClean="0">
                <a:solidFill>
                  <a:srgbClr val="1E1CE3"/>
                </a:solidFill>
                <a:latin typeface="楷体" pitchFamily="49" charset="-122"/>
                <a:ea typeface="楷体" pitchFamily="49" charset="-122"/>
              </a:rPr>
              <a:t>   3)</a:t>
            </a:r>
            <a:r>
              <a:rPr lang="zh-CN" altLang="en-US" sz="2200" smtClean="0">
                <a:solidFill>
                  <a:srgbClr val="1E1CE3"/>
                </a:solidFill>
                <a:latin typeface="楷体" pitchFamily="49" charset="-122"/>
                <a:ea typeface="楷体" pitchFamily="49" charset="-122"/>
              </a:rPr>
              <a:t>对</a:t>
            </a:r>
            <a:r>
              <a:rPr lang="en-US" altLang="en-US" sz="2200" smtClean="0">
                <a:solidFill>
                  <a:srgbClr val="1E1CE3"/>
                </a:solidFill>
                <a:latin typeface="楷体" pitchFamily="49" charset="-122"/>
                <a:ea typeface="楷体" pitchFamily="49" charset="-122"/>
              </a:rPr>
              <a:t>A</a:t>
            </a:r>
            <a:r>
              <a:rPr lang="zh-CN" altLang="en-US" sz="2200" smtClean="0">
                <a:solidFill>
                  <a:srgbClr val="1E1CE3"/>
                </a:solidFill>
                <a:latin typeface="楷体" pitchFamily="49" charset="-122"/>
                <a:ea typeface="楷体" pitchFamily="49" charset="-122"/>
              </a:rPr>
              <a:t>中出现的每一个</a:t>
            </a:r>
            <a:r>
              <a:rPr lang="en-US" altLang="en-US" sz="2200" smtClean="0">
                <a:solidFill>
                  <a:srgbClr val="D84650"/>
                </a:solidFill>
                <a:latin typeface="楷体" pitchFamily="49" charset="-122"/>
                <a:ea typeface="楷体" pitchFamily="49" charset="-122"/>
              </a:rPr>
              <a:t>n</a:t>
            </a:r>
            <a:r>
              <a:rPr lang="zh-CN" altLang="en-US" sz="2200" smtClean="0">
                <a:solidFill>
                  <a:srgbClr val="D84650"/>
                </a:solidFill>
                <a:latin typeface="楷体" pitchFamily="49" charset="-122"/>
                <a:ea typeface="楷体" pitchFamily="49" charset="-122"/>
              </a:rPr>
              <a:t>元谓词</a:t>
            </a:r>
            <a:r>
              <a:rPr lang="zh-CN" altLang="en-US" sz="2200" smtClean="0">
                <a:solidFill>
                  <a:srgbClr val="1E1CE3"/>
                </a:solidFill>
                <a:latin typeface="楷体" pitchFamily="49" charset="-122"/>
                <a:ea typeface="楷体" pitchFamily="49" charset="-122"/>
              </a:rPr>
              <a:t>，指定一个</a:t>
            </a:r>
            <a:r>
              <a:rPr lang="en-US" altLang="en-US" sz="2200" smtClean="0">
                <a:solidFill>
                  <a:srgbClr val="1E1CE3"/>
                </a:solidFill>
                <a:latin typeface="楷体" pitchFamily="49" charset="-122"/>
                <a:ea typeface="楷体" pitchFamily="49" charset="-122"/>
              </a:rPr>
              <a:t>D</a:t>
            </a:r>
            <a:r>
              <a:rPr lang="zh-CN" altLang="en-US" sz="2200" smtClean="0">
                <a:solidFill>
                  <a:srgbClr val="1E1CE3"/>
                </a:solidFill>
                <a:latin typeface="楷体" pitchFamily="49" charset="-122"/>
                <a:ea typeface="楷体" pitchFamily="49" charset="-122"/>
              </a:rPr>
              <a:t>上的</a:t>
            </a:r>
            <a:r>
              <a:rPr lang="en-US" altLang="en-US" sz="2200" smtClean="0">
                <a:solidFill>
                  <a:srgbClr val="1E1CE3"/>
                </a:solidFill>
                <a:latin typeface="楷体" pitchFamily="49" charset="-122"/>
                <a:ea typeface="楷体" pitchFamily="49" charset="-122"/>
              </a:rPr>
              <a:t>n</a:t>
            </a:r>
            <a:r>
              <a:rPr lang="zh-CN" altLang="en-US" sz="2200" smtClean="0">
                <a:solidFill>
                  <a:srgbClr val="1E1CE3"/>
                </a:solidFill>
                <a:latin typeface="楷体" pitchFamily="49" charset="-122"/>
                <a:ea typeface="楷体" pitchFamily="49" charset="-122"/>
              </a:rPr>
              <a:t>元谓词</a:t>
            </a:r>
            <a:r>
              <a:rPr lang="en-US" altLang="zh-CN" sz="2200" smtClean="0">
                <a:solidFill>
                  <a:srgbClr val="1E1CE3"/>
                </a:solidFill>
                <a:latin typeface="楷体" pitchFamily="49" charset="-122"/>
                <a:ea typeface="楷体" pitchFamily="49" charset="-122"/>
              </a:rPr>
              <a:t>.</a:t>
            </a:r>
          </a:p>
          <a:p>
            <a:pPr eaLnBrk="1" hangingPunct="1">
              <a:buFont typeface="Arial" charset="0"/>
              <a:buNone/>
            </a:pPr>
            <a:r>
              <a:rPr lang="en-US" altLang="zh-CN" sz="2200" smtClean="0">
                <a:solidFill>
                  <a:srgbClr val="1E1CE3"/>
                </a:solidFill>
                <a:latin typeface="楷体" pitchFamily="49" charset="-122"/>
                <a:ea typeface="楷体" pitchFamily="49" charset="-122"/>
              </a:rPr>
              <a:t>   4)</a:t>
            </a:r>
            <a:r>
              <a:rPr lang="zh-CN" altLang="en-US" sz="2200" smtClean="0">
                <a:solidFill>
                  <a:srgbClr val="1E1CE3"/>
                </a:solidFill>
                <a:latin typeface="楷体" pitchFamily="49" charset="-122"/>
                <a:ea typeface="楷体" pitchFamily="49" charset="-122"/>
              </a:rPr>
              <a:t>对</a:t>
            </a:r>
            <a:r>
              <a:rPr lang="en-US" altLang="en-US" sz="2200" smtClean="0">
                <a:solidFill>
                  <a:srgbClr val="1E1CE3"/>
                </a:solidFill>
                <a:latin typeface="楷体" pitchFamily="49" charset="-122"/>
                <a:ea typeface="楷体" pitchFamily="49" charset="-122"/>
              </a:rPr>
              <a:t>A</a:t>
            </a:r>
            <a:r>
              <a:rPr lang="zh-CN" altLang="zh-CN" sz="2200" smtClean="0">
                <a:solidFill>
                  <a:srgbClr val="1E1CE3"/>
                </a:solidFill>
                <a:latin typeface="楷体" pitchFamily="49" charset="-122"/>
                <a:ea typeface="楷体" pitchFamily="49" charset="-122"/>
              </a:rPr>
              <a:t>中</a:t>
            </a:r>
            <a:r>
              <a:rPr lang="zh-CN" altLang="en-US" sz="2200" smtClean="0">
                <a:solidFill>
                  <a:srgbClr val="1E1CE3"/>
                </a:solidFill>
                <a:latin typeface="楷体" pitchFamily="49" charset="-122"/>
                <a:ea typeface="楷体" pitchFamily="49" charset="-122"/>
              </a:rPr>
              <a:t>出现的每</a:t>
            </a:r>
            <a:r>
              <a:rPr lang="zh-CN" altLang="en-US" sz="2200" smtClean="0">
                <a:solidFill>
                  <a:srgbClr val="D84650"/>
                </a:solidFill>
                <a:latin typeface="楷体" pitchFamily="49" charset="-122"/>
                <a:ea typeface="楷体" pitchFamily="49" charset="-122"/>
              </a:rPr>
              <a:t>一个个体常量及自由变元</a:t>
            </a:r>
            <a:r>
              <a:rPr lang="zh-CN" altLang="en-US" sz="2200" smtClean="0">
                <a:solidFill>
                  <a:srgbClr val="1E1CE3"/>
                </a:solidFill>
                <a:latin typeface="楷体" pitchFamily="49" charset="-122"/>
                <a:ea typeface="楷体" pitchFamily="49" charset="-122"/>
              </a:rPr>
              <a:t>，指定</a:t>
            </a:r>
            <a:r>
              <a:rPr lang="en-US" altLang="zh-CN" sz="2200" smtClean="0">
                <a:solidFill>
                  <a:srgbClr val="1E1CE3"/>
                </a:solidFill>
                <a:latin typeface="楷体" pitchFamily="49" charset="-122"/>
                <a:ea typeface="楷体" pitchFamily="49" charset="-122"/>
              </a:rPr>
              <a:t>D</a:t>
            </a:r>
            <a:r>
              <a:rPr lang="zh-CN" altLang="zh-CN" sz="2200" smtClean="0">
                <a:solidFill>
                  <a:srgbClr val="1E1CE3"/>
                </a:solidFill>
                <a:latin typeface="楷体" pitchFamily="49" charset="-122"/>
                <a:ea typeface="楷体" pitchFamily="49" charset="-122"/>
              </a:rPr>
              <a:t>中的一个个体常量</a:t>
            </a:r>
            <a:r>
              <a:rPr lang="en-US" altLang="zh-CN" sz="2200" smtClean="0">
                <a:solidFill>
                  <a:srgbClr val="1E1CE3"/>
                </a:solidFill>
                <a:latin typeface="楷体" pitchFamily="49" charset="-122"/>
                <a:ea typeface="楷体" pitchFamily="49" charset="-122"/>
              </a:rPr>
              <a:t>.</a:t>
            </a:r>
            <a:endParaRPr lang="zh-CN" altLang="zh-CN" sz="2200" smtClean="0">
              <a:solidFill>
                <a:srgbClr val="1E1CE3"/>
              </a:solidFill>
              <a:latin typeface="楷体" pitchFamily="49" charset="-122"/>
              <a:ea typeface="楷体" pitchFamily="49" charset="-122"/>
            </a:endParaRPr>
          </a:p>
          <a:p>
            <a:pPr eaLnBrk="1" hangingPunct="1">
              <a:buFont typeface="Arial" charset="0"/>
              <a:buNone/>
            </a:pPr>
            <a:r>
              <a:rPr lang="zh-CN" altLang="zh-CN" sz="2200" smtClean="0">
                <a:solidFill>
                  <a:srgbClr val="1E1CE3"/>
                </a:solidFill>
                <a:latin typeface="楷体" pitchFamily="49" charset="-122"/>
                <a:ea typeface="楷体" pitchFamily="49" charset="-122"/>
              </a:rPr>
              <a:t>   5</a:t>
            </a:r>
            <a:r>
              <a:rPr lang="en-US" altLang="zh-CN" sz="2200" smtClean="0">
                <a:solidFill>
                  <a:srgbClr val="1E1CE3"/>
                </a:solidFill>
                <a:latin typeface="楷体" pitchFamily="49" charset="-122"/>
                <a:ea typeface="楷体" pitchFamily="49" charset="-122"/>
              </a:rPr>
              <a:t>)</a:t>
            </a:r>
            <a:r>
              <a:rPr lang="zh-CN" altLang="en-US" sz="2200" smtClean="0">
                <a:solidFill>
                  <a:srgbClr val="1E1CE3"/>
                </a:solidFill>
                <a:latin typeface="楷体" pitchFamily="49" charset="-122"/>
                <a:ea typeface="楷体" pitchFamily="49" charset="-122"/>
              </a:rPr>
              <a:t>对</a:t>
            </a:r>
            <a:r>
              <a:rPr lang="en-US" altLang="en-US" sz="2200" smtClean="0">
                <a:solidFill>
                  <a:srgbClr val="1E1CE3"/>
                </a:solidFill>
                <a:latin typeface="楷体" pitchFamily="49" charset="-122"/>
                <a:ea typeface="楷体" pitchFamily="49" charset="-122"/>
              </a:rPr>
              <a:t>A</a:t>
            </a:r>
            <a:r>
              <a:rPr lang="zh-CN" altLang="en-US" sz="2200" smtClean="0">
                <a:solidFill>
                  <a:srgbClr val="1E1CE3"/>
                </a:solidFill>
                <a:latin typeface="楷体" pitchFamily="49" charset="-122"/>
                <a:ea typeface="楷体" pitchFamily="49" charset="-122"/>
              </a:rPr>
              <a:t>中出现的每一个</a:t>
            </a:r>
            <a:r>
              <a:rPr lang="zh-CN" altLang="en-US" sz="2200" smtClean="0">
                <a:solidFill>
                  <a:srgbClr val="D84650"/>
                </a:solidFill>
                <a:latin typeface="楷体" pitchFamily="49" charset="-122"/>
                <a:ea typeface="楷体" pitchFamily="49" charset="-122"/>
              </a:rPr>
              <a:t>命题变元</a:t>
            </a:r>
            <a:r>
              <a:rPr lang="en-US" altLang="en-US" sz="2200" smtClean="0">
                <a:solidFill>
                  <a:srgbClr val="D84650"/>
                </a:solidFill>
                <a:latin typeface="楷体" pitchFamily="49" charset="-122"/>
                <a:ea typeface="楷体" pitchFamily="49" charset="-122"/>
              </a:rPr>
              <a:t>P</a:t>
            </a:r>
            <a:r>
              <a:rPr lang="zh-CN" altLang="en-US" sz="2200" smtClean="0">
                <a:solidFill>
                  <a:srgbClr val="1E1CE3"/>
                </a:solidFill>
                <a:latin typeface="楷体" pitchFamily="49" charset="-122"/>
                <a:ea typeface="楷体" pitchFamily="49" charset="-122"/>
              </a:rPr>
              <a:t>，指派一个真值</a:t>
            </a:r>
            <a:r>
              <a:rPr lang="en-US" altLang="en-US" sz="2200" smtClean="0">
                <a:solidFill>
                  <a:srgbClr val="1E1CE3"/>
                </a:solidFill>
                <a:latin typeface="楷体" pitchFamily="49" charset="-122"/>
                <a:ea typeface="楷体" pitchFamily="49" charset="-122"/>
              </a:rPr>
              <a:t>T</a:t>
            </a:r>
            <a:r>
              <a:rPr lang="zh-CN" altLang="en-US" sz="2200" smtClean="0">
                <a:solidFill>
                  <a:srgbClr val="1E1CE3"/>
                </a:solidFill>
                <a:latin typeface="楷体" pitchFamily="49" charset="-122"/>
                <a:ea typeface="楷体" pitchFamily="49" charset="-122"/>
              </a:rPr>
              <a:t>或</a:t>
            </a:r>
            <a:r>
              <a:rPr lang="en-US" altLang="zh-CN" sz="2200" smtClean="0">
                <a:solidFill>
                  <a:srgbClr val="1E1CE3"/>
                </a:solidFill>
                <a:latin typeface="楷体" pitchFamily="49" charset="-122"/>
                <a:ea typeface="楷体" pitchFamily="49" charset="-122"/>
              </a:rPr>
              <a:t>F   </a:t>
            </a:r>
          </a:p>
          <a:p>
            <a:pPr eaLnBrk="1" hangingPunct="1">
              <a:buFont typeface="Arial" charset="0"/>
              <a:buNone/>
            </a:pPr>
            <a:r>
              <a:rPr lang="en-US" altLang="zh-CN" sz="2200" smtClean="0">
                <a:solidFill>
                  <a:srgbClr val="1E1CE3"/>
                </a:solidFill>
                <a:latin typeface="楷体" pitchFamily="49" charset="-122"/>
                <a:ea typeface="楷体" pitchFamily="49" charset="-122"/>
              </a:rPr>
              <a:t>   </a:t>
            </a:r>
            <a:r>
              <a:rPr lang="zh-CN" altLang="en-US" sz="2200" smtClean="0">
                <a:solidFill>
                  <a:srgbClr val="1E1CE3"/>
                </a:solidFill>
                <a:latin typeface="楷体" pitchFamily="49" charset="-122"/>
                <a:ea typeface="楷体" pitchFamily="49" charset="-122"/>
              </a:rPr>
              <a:t>由此得到一个命题</a:t>
            </a:r>
            <a:r>
              <a:rPr lang="en-US" altLang="en-US" sz="2200" smtClean="0">
                <a:solidFill>
                  <a:srgbClr val="1E1CE3"/>
                </a:solidFill>
                <a:latin typeface="楷体" pitchFamily="49" charset="-122"/>
                <a:ea typeface="楷体" pitchFamily="49" charset="-122"/>
              </a:rPr>
              <a:t>A</a:t>
            </a:r>
            <a:r>
              <a:rPr lang="en-US" altLang="en-US" sz="2200" baseline="-25000" smtClean="0">
                <a:solidFill>
                  <a:srgbClr val="1E1CE3"/>
                </a:solidFill>
                <a:latin typeface="楷体" pitchFamily="49" charset="-122"/>
                <a:ea typeface="楷体" pitchFamily="49" charset="-122"/>
              </a:rPr>
              <a:t>I</a:t>
            </a:r>
            <a:r>
              <a:rPr lang="zh-CN" altLang="en-US" sz="2200" smtClean="0">
                <a:solidFill>
                  <a:srgbClr val="1E1CE3"/>
                </a:solidFill>
                <a:latin typeface="楷体" pitchFamily="49" charset="-122"/>
                <a:ea typeface="楷体" pitchFamily="49" charset="-122"/>
              </a:rPr>
              <a:t>，称</a:t>
            </a:r>
            <a:r>
              <a:rPr lang="en-US" altLang="en-US" sz="2200" smtClean="0">
                <a:solidFill>
                  <a:srgbClr val="1E1CE3"/>
                </a:solidFill>
                <a:latin typeface="楷体" pitchFamily="49" charset="-122"/>
                <a:ea typeface="楷体" pitchFamily="49" charset="-122"/>
              </a:rPr>
              <a:t>A</a:t>
            </a:r>
            <a:r>
              <a:rPr lang="en-US" altLang="en-US" sz="2200" baseline="-25000" smtClean="0">
                <a:solidFill>
                  <a:srgbClr val="1E1CE3"/>
                </a:solidFill>
                <a:latin typeface="楷体" pitchFamily="49" charset="-122"/>
                <a:ea typeface="楷体" pitchFamily="49" charset="-122"/>
              </a:rPr>
              <a:t>I</a:t>
            </a:r>
            <a:r>
              <a:rPr lang="zh-CN" altLang="en-US" sz="2200" smtClean="0">
                <a:solidFill>
                  <a:srgbClr val="1E1CE3"/>
                </a:solidFill>
                <a:latin typeface="楷体" pitchFamily="49" charset="-122"/>
                <a:ea typeface="楷体" pitchFamily="49" charset="-122"/>
              </a:rPr>
              <a:t>的真值为公式</a:t>
            </a:r>
            <a:r>
              <a:rPr lang="en-US" altLang="en-US" sz="2200" smtClean="0">
                <a:solidFill>
                  <a:srgbClr val="1E1CE3"/>
                </a:solidFill>
                <a:latin typeface="楷体" pitchFamily="49" charset="-122"/>
                <a:ea typeface="楷体" pitchFamily="49" charset="-122"/>
              </a:rPr>
              <a:t>A</a:t>
            </a:r>
            <a:r>
              <a:rPr lang="zh-CN" altLang="en-US" sz="2200" smtClean="0">
                <a:solidFill>
                  <a:srgbClr val="1E1CE3"/>
                </a:solidFill>
                <a:latin typeface="楷体" pitchFamily="49" charset="-122"/>
                <a:ea typeface="楷体" pitchFamily="49" charset="-122"/>
              </a:rPr>
              <a:t>在解释</a:t>
            </a:r>
            <a:r>
              <a:rPr lang="en-US" altLang="en-US" sz="2200" smtClean="0">
                <a:solidFill>
                  <a:srgbClr val="1E1CE3"/>
                </a:solidFill>
                <a:latin typeface="楷体" pitchFamily="49" charset="-122"/>
                <a:ea typeface="楷体" pitchFamily="49" charset="-122"/>
              </a:rPr>
              <a:t>I</a:t>
            </a:r>
            <a:r>
              <a:rPr lang="zh-CN" altLang="zh-CN" sz="2200" smtClean="0">
                <a:solidFill>
                  <a:srgbClr val="1E1CE3"/>
                </a:solidFill>
                <a:latin typeface="楷体" pitchFamily="49" charset="-122"/>
                <a:ea typeface="楷体" pitchFamily="49" charset="-122"/>
              </a:rPr>
              <a:t>下</a:t>
            </a:r>
            <a:r>
              <a:rPr lang="zh-CN" altLang="en-US" sz="2200" smtClean="0">
                <a:solidFill>
                  <a:srgbClr val="1E1CE3"/>
                </a:solidFill>
                <a:latin typeface="楷体" pitchFamily="49" charset="-122"/>
                <a:ea typeface="楷体" pitchFamily="49" charset="-122"/>
              </a:rPr>
              <a:t>的真值</a:t>
            </a:r>
          </a:p>
          <a:p>
            <a:pPr eaLnBrk="1" hangingPunct="1"/>
            <a:endParaRPr lang="en-US" altLang="zh-CN" sz="2200" smtClean="0">
              <a:solidFill>
                <a:srgbClr val="1E1CE3"/>
              </a:solidFill>
              <a:latin typeface="楷体" pitchFamily="49" charset="-122"/>
              <a:ea typeface="楷体" pitchFamily="49" charset="-122"/>
            </a:endParaRPr>
          </a:p>
        </p:txBody>
      </p:sp>
      <p:sp>
        <p:nvSpPr>
          <p:cNvPr id="176132" name="Rectangle 4"/>
          <p:cNvSpPr>
            <a:spLocks noChangeArrowheads="1"/>
          </p:cNvSpPr>
          <p:nvPr/>
        </p:nvSpPr>
        <p:spPr bwMode="auto">
          <a:xfrm>
            <a:off x="606425" y="1279525"/>
            <a:ext cx="8064500" cy="1219200"/>
          </a:xfrm>
          <a:prstGeom prst="rect">
            <a:avLst/>
          </a:prstGeom>
          <a:noFill/>
          <a:ln w="9525">
            <a:noFill/>
            <a:miter lim="800000"/>
            <a:headEnd/>
            <a:tailEnd/>
          </a:ln>
        </p:spPr>
        <p:txBody>
          <a:bodyPr/>
          <a:lstStyle/>
          <a:p>
            <a:pPr marL="469900" indent="-469900" defTabSz="914400">
              <a:lnSpc>
                <a:spcPct val="90000"/>
              </a:lnSpc>
              <a:spcBef>
                <a:spcPts val="1000"/>
              </a:spcBef>
              <a:buFont typeface="Wingdings" pitchFamily="2" charset="2"/>
              <a:buNone/>
            </a:pPr>
            <a:r>
              <a:rPr lang="en-US" altLang="zh-CN" sz="2000">
                <a:latin typeface="宋体" charset="-122"/>
              </a:rPr>
              <a:t>      </a:t>
            </a:r>
            <a:r>
              <a:rPr lang="zh-CN" altLang="en-US" sz="2200">
                <a:solidFill>
                  <a:srgbClr val="1E1CE3"/>
                </a:solidFill>
                <a:latin typeface="楷体" pitchFamily="49" charset="-122"/>
                <a:ea typeface="楷体" pitchFamily="49" charset="-122"/>
              </a:rPr>
              <a:t>在谓词逻辑中，公式的一个解释</a:t>
            </a:r>
            <a:r>
              <a:rPr lang="en-US" altLang="zh-CN" sz="2200">
                <a:solidFill>
                  <a:srgbClr val="1E1CE3"/>
                </a:solidFill>
                <a:latin typeface="楷体" pitchFamily="49" charset="-122"/>
                <a:ea typeface="楷体" pitchFamily="49" charset="-122"/>
              </a:rPr>
              <a:t>I</a:t>
            </a:r>
            <a:r>
              <a:rPr lang="zh-CN" altLang="en-US" sz="2200">
                <a:solidFill>
                  <a:srgbClr val="1E1CE3"/>
                </a:solidFill>
                <a:latin typeface="楷体" pitchFamily="49" charset="-122"/>
                <a:ea typeface="楷体" pitchFamily="49" charset="-122"/>
              </a:rPr>
              <a:t>，是由论域、个体变元符号、函词符号、谓词符号按下列规则进行的一组指定所组成。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6132">
                                            <p:txEl>
                                              <p:pRg st="0" end="0"/>
                                            </p:txEl>
                                          </p:spTgt>
                                        </p:tgtEl>
                                        <p:attrNameLst>
                                          <p:attrName>style.visibility</p:attrName>
                                        </p:attrNameLst>
                                      </p:cBhvr>
                                      <p:to>
                                        <p:strVal val="visible"/>
                                      </p:to>
                                    </p:set>
                                    <p:anim calcmode="lin" valueType="num">
                                      <p:cBhvr>
                                        <p:cTn id="7" dur="500" fill="hold"/>
                                        <p:tgtEl>
                                          <p:spTgt spid="17613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7613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2997">
                                            <p:txEl>
                                              <p:pRg st="1" end="1"/>
                                            </p:txEl>
                                          </p:spTgt>
                                        </p:tgtEl>
                                        <p:attrNameLst>
                                          <p:attrName>style.visibility</p:attrName>
                                        </p:attrNameLst>
                                      </p:cBhvr>
                                      <p:to>
                                        <p:strVal val="visible"/>
                                      </p:to>
                                    </p:set>
                                    <p:anim calcmode="lin" valueType="num">
                                      <p:cBhvr additive="base">
                                        <p:cTn id="13" dur="500" fill="hold"/>
                                        <p:tgtEl>
                                          <p:spTgt spid="21299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299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12997">
                                            <p:txEl>
                                              <p:pRg st="2" end="2"/>
                                            </p:txEl>
                                          </p:spTgt>
                                        </p:tgtEl>
                                        <p:attrNameLst>
                                          <p:attrName>style.visibility</p:attrName>
                                        </p:attrNameLst>
                                      </p:cBhvr>
                                      <p:to>
                                        <p:strVal val="visible"/>
                                      </p:to>
                                    </p:set>
                                    <p:anim calcmode="lin" valueType="num">
                                      <p:cBhvr additive="base">
                                        <p:cTn id="17" dur="500" fill="hold"/>
                                        <p:tgtEl>
                                          <p:spTgt spid="21299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299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2997">
                                            <p:txEl>
                                              <p:pRg st="3" end="3"/>
                                            </p:txEl>
                                          </p:spTgt>
                                        </p:tgtEl>
                                        <p:attrNameLst>
                                          <p:attrName>style.visibility</p:attrName>
                                        </p:attrNameLst>
                                      </p:cBhvr>
                                      <p:to>
                                        <p:strVal val="visible"/>
                                      </p:to>
                                    </p:set>
                                    <p:anim calcmode="lin" valueType="num">
                                      <p:cBhvr additive="base">
                                        <p:cTn id="21" dur="500" fill="hold"/>
                                        <p:tgtEl>
                                          <p:spTgt spid="21299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299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2997">
                                            <p:txEl>
                                              <p:pRg st="4" end="4"/>
                                            </p:txEl>
                                          </p:spTgt>
                                        </p:tgtEl>
                                        <p:attrNameLst>
                                          <p:attrName>style.visibility</p:attrName>
                                        </p:attrNameLst>
                                      </p:cBhvr>
                                      <p:to>
                                        <p:strVal val="visible"/>
                                      </p:to>
                                    </p:set>
                                    <p:anim calcmode="lin" valueType="num">
                                      <p:cBhvr additive="base">
                                        <p:cTn id="25" dur="500" fill="hold"/>
                                        <p:tgtEl>
                                          <p:spTgt spid="21299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299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12997">
                                            <p:txEl>
                                              <p:pRg st="5" end="5"/>
                                            </p:txEl>
                                          </p:spTgt>
                                        </p:tgtEl>
                                        <p:attrNameLst>
                                          <p:attrName>style.visibility</p:attrName>
                                        </p:attrNameLst>
                                      </p:cBhvr>
                                      <p:to>
                                        <p:strVal val="visible"/>
                                      </p:to>
                                    </p:set>
                                    <p:anim calcmode="lin" valueType="num">
                                      <p:cBhvr additive="base">
                                        <p:cTn id="29" dur="500" fill="hold"/>
                                        <p:tgtEl>
                                          <p:spTgt spid="21299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299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12997">
                                            <p:txEl>
                                              <p:pRg st="6" end="6"/>
                                            </p:txEl>
                                          </p:spTgt>
                                        </p:tgtEl>
                                        <p:attrNameLst>
                                          <p:attrName>style.visibility</p:attrName>
                                        </p:attrNameLst>
                                      </p:cBhvr>
                                      <p:to>
                                        <p:strVal val="visible"/>
                                      </p:to>
                                    </p:set>
                                    <p:anim calcmode="lin" valueType="num">
                                      <p:cBhvr additive="base">
                                        <p:cTn id="33" dur="500" fill="hold"/>
                                        <p:tgtEl>
                                          <p:spTgt spid="21299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299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日期占位符 3"/>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D6DAE1C0-8084-4785-90A9-65C224732DC8}" type="datetime1">
              <a:rPr lang="zh-CN" altLang="en-US" sz="1100">
                <a:latin typeface="Calibri" pitchFamily="34" charset="0"/>
              </a:rPr>
              <a:pPr defTabSz="914400">
                <a:lnSpc>
                  <a:spcPct val="90000"/>
                </a:lnSpc>
              </a:pPr>
              <a:t>2023/9/21</a:t>
            </a:fld>
            <a:endParaRPr lang="en-US" altLang="zh-CN" sz="1100">
              <a:latin typeface="Calibri" pitchFamily="34" charset="0"/>
            </a:endParaRPr>
          </a:p>
        </p:txBody>
      </p:sp>
      <p:sp>
        <p:nvSpPr>
          <p:cNvPr id="214019" name="灯片编号占位符 5"/>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6BAF6ED1-9C43-4FB2-82F3-E50F04238524}" type="slidenum">
              <a:rPr lang="en-US" altLang="zh-CN" sz="1100">
                <a:latin typeface="Calibri" pitchFamily="34" charset="0"/>
              </a:rPr>
              <a:pPr algn="r" defTabSz="914400">
                <a:lnSpc>
                  <a:spcPct val="90000"/>
                </a:lnSpc>
              </a:pPr>
              <a:t>44</a:t>
            </a:fld>
            <a:endParaRPr lang="en-US" altLang="zh-CN" sz="1100">
              <a:latin typeface="Calibri" pitchFamily="34" charset="0"/>
            </a:endParaRPr>
          </a:p>
        </p:txBody>
      </p:sp>
      <p:sp>
        <p:nvSpPr>
          <p:cNvPr id="214020" name="Rectangle 3"/>
          <p:cNvSpPr>
            <a:spLocks noGrp="1"/>
          </p:cNvSpPr>
          <p:nvPr>
            <p:ph type="body" idx="4294967295"/>
          </p:nvPr>
        </p:nvSpPr>
        <p:spPr>
          <a:xfrm>
            <a:off x="804863" y="1193800"/>
            <a:ext cx="7772400" cy="2667000"/>
          </a:xfrm>
        </p:spPr>
        <p:txBody>
          <a:bodyPr/>
          <a:lstStyle/>
          <a:p>
            <a:pPr eaLnBrk="1" hangingPunct="1"/>
            <a:r>
              <a:rPr lang="zh-CN" altLang="en-US" sz="2200" smtClean="0">
                <a:solidFill>
                  <a:srgbClr val="1E1CE3"/>
                </a:solidFill>
                <a:latin typeface="Times New Roman" pitchFamily="18" charset="0"/>
                <a:ea typeface="楷体" pitchFamily="49" charset="-122"/>
              </a:rPr>
              <a:t>例：给定解释</a:t>
            </a:r>
            <a:r>
              <a:rPr lang="en-US" altLang="zh-CN" sz="2200" smtClean="0">
                <a:solidFill>
                  <a:srgbClr val="1E1CE3"/>
                </a:solidFill>
                <a:latin typeface="Times New Roman" pitchFamily="18" charset="0"/>
                <a:ea typeface="楷体" pitchFamily="49" charset="-122"/>
              </a:rPr>
              <a:t>I</a:t>
            </a:r>
            <a:r>
              <a:rPr lang="zh-CN" altLang="en-US" sz="2200" smtClean="0">
                <a:solidFill>
                  <a:srgbClr val="1E1CE3"/>
                </a:solidFill>
                <a:latin typeface="Times New Roman" pitchFamily="18" charset="0"/>
                <a:ea typeface="楷体" pitchFamily="49" charset="-122"/>
              </a:rPr>
              <a:t>如下</a:t>
            </a:r>
            <a:r>
              <a:rPr lang="en-US" altLang="zh-CN" sz="2200" smtClean="0">
                <a:solidFill>
                  <a:srgbClr val="1E1CE3"/>
                </a:solidFill>
                <a:latin typeface="Times New Roman" pitchFamily="18" charset="0"/>
                <a:ea typeface="楷体" pitchFamily="49" charset="-122"/>
              </a:rPr>
              <a:t>:</a:t>
            </a:r>
          </a:p>
          <a:p>
            <a:pPr eaLnBrk="1" hangingPunct="1"/>
            <a:r>
              <a:rPr lang="en-US" altLang="zh-CN" sz="2200" smtClean="0">
                <a:solidFill>
                  <a:srgbClr val="1E1CE3"/>
                </a:solidFill>
                <a:latin typeface="Times New Roman" pitchFamily="18" charset="0"/>
                <a:ea typeface="楷体" pitchFamily="49" charset="-122"/>
              </a:rPr>
              <a:t>      (1) D={2</a:t>
            </a:r>
            <a:r>
              <a:rPr lang="zh-CN" altLang="en-US" sz="2200" smtClean="0">
                <a:solidFill>
                  <a:srgbClr val="1E1CE3"/>
                </a:solidFill>
                <a:latin typeface="Times New Roman" pitchFamily="18" charset="0"/>
                <a:ea typeface="楷体" pitchFamily="49" charset="-122"/>
              </a:rPr>
              <a:t>，</a:t>
            </a:r>
            <a:r>
              <a:rPr lang="en-US" altLang="zh-CN" sz="2200" smtClean="0">
                <a:solidFill>
                  <a:srgbClr val="1E1CE3"/>
                </a:solidFill>
                <a:latin typeface="Times New Roman" pitchFamily="18" charset="0"/>
                <a:ea typeface="楷体" pitchFamily="49" charset="-122"/>
              </a:rPr>
              <a:t>3}</a:t>
            </a:r>
            <a:r>
              <a:rPr lang="zh-CN" altLang="en-US" sz="2200" smtClean="0">
                <a:solidFill>
                  <a:srgbClr val="1E1CE3"/>
                </a:solidFill>
                <a:latin typeface="Times New Roman" pitchFamily="18" charset="0"/>
                <a:ea typeface="楷体" pitchFamily="49" charset="-122"/>
              </a:rPr>
              <a:t>；</a:t>
            </a:r>
          </a:p>
          <a:p>
            <a:pPr eaLnBrk="1" hangingPunct="1"/>
            <a:r>
              <a:rPr lang="zh-CN" altLang="en-US" sz="2200" smtClean="0">
                <a:solidFill>
                  <a:srgbClr val="1E1CE3"/>
                </a:solidFill>
                <a:latin typeface="Times New Roman" pitchFamily="18" charset="0"/>
                <a:ea typeface="楷体" pitchFamily="49" charset="-122"/>
              </a:rPr>
              <a:t>      </a:t>
            </a:r>
            <a:r>
              <a:rPr lang="en-US" altLang="zh-CN" sz="2200" smtClean="0">
                <a:solidFill>
                  <a:srgbClr val="1E1CE3"/>
                </a:solidFill>
                <a:latin typeface="Times New Roman" pitchFamily="18" charset="0"/>
                <a:ea typeface="楷体" pitchFamily="49" charset="-122"/>
              </a:rPr>
              <a:t>(2)  a</a:t>
            </a:r>
            <a:r>
              <a:rPr lang="en-US" altLang="zh-CN" sz="2200" smtClean="0">
                <a:solidFill>
                  <a:srgbClr val="1E1CE3"/>
                </a:solidFill>
                <a:latin typeface="Times New Roman" pitchFamily="18" charset="0"/>
                <a:ea typeface="楷体" pitchFamily="49" charset="-122"/>
                <a:sym typeface="Symbol" pitchFamily="18" charset="2"/>
              </a:rPr>
              <a:t></a:t>
            </a:r>
            <a:r>
              <a:rPr lang="en-US" altLang="zh-CN" sz="2200" smtClean="0">
                <a:solidFill>
                  <a:srgbClr val="1E1CE3"/>
                </a:solidFill>
                <a:latin typeface="Times New Roman" pitchFamily="18" charset="0"/>
                <a:ea typeface="楷体" pitchFamily="49" charset="-122"/>
              </a:rPr>
              <a:t>=2</a:t>
            </a:r>
            <a:r>
              <a:rPr lang="zh-CN" altLang="en-US" sz="2200" smtClean="0">
                <a:solidFill>
                  <a:srgbClr val="1E1CE3"/>
                </a:solidFill>
                <a:latin typeface="Times New Roman" pitchFamily="18" charset="0"/>
                <a:ea typeface="楷体" pitchFamily="49" charset="-122"/>
              </a:rPr>
              <a:t>；</a:t>
            </a:r>
          </a:p>
          <a:p>
            <a:pPr eaLnBrk="1" hangingPunct="1"/>
            <a:r>
              <a:rPr lang="zh-CN" altLang="en-US" sz="2200" smtClean="0">
                <a:solidFill>
                  <a:srgbClr val="1E1CE3"/>
                </a:solidFill>
                <a:latin typeface="Times New Roman" pitchFamily="18" charset="0"/>
                <a:ea typeface="楷体" pitchFamily="49" charset="-122"/>
              </a:rPr>
              <a:t>      </a:t>
            </a:r>
            <a:r>
              <a:rPr lang="en-US" altLang="zh-CN" sz="2200" smtClean="0">
                <a:solidFill>
                  <a:srgbClr val="1E1CE3"/>
                </a:solidFill>
                <a:latin typeface="Times New Roman" pitchFamily="18" charset="0"/>
                <a:ea typeface="楷体" pitchFamily="49" charset="-122"/>
              </a:rPr>
              <a:t>(3) </a:t>
            </a:r>
            <a:r>
              <a:rPr lang="zh-CN" altLang="en-US" sz="2200" smtClean="0">
                <a:solidFill>
                  <a:srgbClr val="1E1CE3"/>
                </a:solidFill>
                <a:latin typeface="Times New Roman" pitchFamily="18" charset="0"/>
                <a:ea typeface="楷体" pitchFamily="49" charset="-122"/>
              </a:rPr>
              <a:t>函数 </a:t>
            </a:r>
            <a:r>
              <a:rPr lang="en-US" altLang="zh-CN" sz="2200" smtClean="0">
                <a:solidFill>
                  <a:srgbClr val="1E1CE3"/>
                </a:solidFill>
                <a:latin typeface="Times New Roman" pitchFamily="18" charset="0"/>
                <a:ea typeface="楷体" pitchFamily="49" charset="-122"/>
              </a:rPr>
              <a:t>f(x)</a:t>
            </a:r>
            <a:r>
              <a:rPr lang="zh-CN" altLang="en-US" sz="2200" smtClean="0">
                <a:solidFill>
                  <a:srgbClr val="1E1CE3"/>
                </a:solidFill>
                <a:latin typeface="Times New Roman" pitchFamily="18" charset="0"/>
                <a:ea typeface="楷体" pitchFamily="49" charset="-122"/>
              </a:rPr>
              <a:t>为</a:t>
            </a:r>
            <a:r>
              <a:rPr lang="en-US" altLang="zh-CN" sz="2200" smtClean="0">
                <a:solidFill>
                  <a:srgbClr val="1E1CE3"/>
                </a:solidFill>
                <a:latin typeface="Times New Roman" pitchFamily="18" charset="0"/>
                <a:ea typeface="楷体" pitchFamily="49" charset="-122"/>
              </a:rPr>
              <a:t>f(2)=3</a:t>
            </a:r>
            <a:r>
              <a:rPr lang="zh-CN" altLang="en-US" sz="2200" smtClean="0">
                <a:solidFill>
                  <a:srgbClr val="1E1CE3"/>
                </a:solidFill>
                <a:latin typeface="Times New Roman" pitchFamily="18" charset="0"/>
                <a:ea typeface="楷体" pitchFamily="49" charset="-122"/>
              </a:rPr>
              <a:t>，</a:t>
            </a:r>
            <a:r>
              <a:rPr lang="en-US" altLang="zh-CN" sz="2200" smtClean="0">
                <a:solidFill>
                  <a:srgbClr val="1E1CE3"/>
                </a:solidFill>
                <a:latin typeface="Times New Roman" pitchFamily="18" charset="0"/>
                <a:ea typeface="楷体" pitchFamily="49" charset="-122"/>
              </a:rPr>
              <a:t>f(3)=2</a:t>
            </a:r>
            <a:r>
              <a:rPr lang="zh-CN" altLang="en-US" sz="2200" smtClean="0">
                <a:solidFill>
                  <a:srgbClr val="1E1CE3"/>
                </a:solidFill>
                <a:latin typeface="Times New Roman" pitchFamily="18" charset="0"/>
                <a:ea typeface="楷体" pitchFamily="49" charset="-122"/>
              </a:rPr>
              <a:t>；</a:t>
            </a:r>
          </a:p>
          <a:p>
            <a:pPr eaLnBrk="1" hangingPunct="1"/>
            <a:r>
              <a:rPr lang="zh-CN" altLang="en-US" sz="2200" smtClean="0">
                <a:solidFill>
                  <a:srgbClr val="1E1CE3"/>
                </a:solidFill>
                <a:latin typeface="Times New Roman" pitchFamily="18" charset="0"/>
                <a:ea typeface="楷体" pitchFamily="49" charset="-122"/>
              </a:rPr>
              <a:t>      </a:t>
            </a:r>
            <a:r>
              <a:rPr lang="en-US" altLang="zh-CN" sz="2200" smtClean="0">
                <a:solidFill>
                  <a:srgbClr val="1E1CE3"/>
                </a:solidFill>
                <a:latin typeface="Times New Roman" pitchFamily="18" charset="0"/>
                <a:ea typeface="楷体" pitchFamily="49" charset="-122"/>
              </a:rPr>
              <a:t>(4) </a:t>
            </a:r>
            <a:r>
              <a:rPr lang="zh-CN" altLang="en-US" sz="2200" smtClean="0">
                <a:solidFill>
                  <a:srgbClr val="1E1CE3"/>
                </a:solidFill>
                <a:latin typeface="Times New Roman" pitchFamily="18" charset="0"/>
                <a:ea typeface="楷体" pitchFamily="49" charset="-122"/>
              </a:rPr>
              <a:t>谓词：</a:t>
            </a:r>
            <a:r>
              <a:rPr lang="en-US" altLang="zh-CN" sz="2200" smtClean="0">
                <a:solidFill>
                  <a:srgbClr val="1E1CE3"/>
                </a:solidFill>
                <a:latin typeface="Times New Roman" pitchFamily="18" charset="0"/>
                <a:ea typeface="楷体" pitchFamily="49" charset="-122"/>
              </a:rPr>
              <a:t>F(x)</a:t>
            </a:r>
            <a:r>
              <a:rPr lang="zh-CN" altLang="en-US" sz="2200" smtClean="0">
                <a:solidFill>
                  <a:srgbClr val="1E1CE3"/>
                </a:solidFill>
                <a:latin typeface="Times New Roman" pitchFamily="18" charset="0"/>
                <a:ea typeface="楷体" pitchFamily="49" charset="-122"/>
              </a:rPr>
              <a:t>为  </a:t>
            </a:r>
            <a:r>
              <a:rPr lang="en-US" altLang="zh-CN" sz="2200" smtClean="0">
                <a:solidFill>
                  <a:srgbClr val="1E1CE3"/>
                </a:solidFill>
                <a:latin typeface="Times New Roman" pitchFamily="18" charset="0"/>
                <a:ea typeface="楷体" pitchFamily="49" charset="-122"/>
              </a:rPr>
              <a:t>F(2)=F</a:t>
            </a:r>
            <a:r>
              <a:rPr lang="zh-CN" altLang="en-US" sz="2200" smtClean="0">
                <a:solidFill>
                  <a:srgbClr val="1E1CE3"/>
                </a:solidFill>
                <a:latin typeface="Times New Roman" pitchFamily="18" charset="0"/>
                <a:ea typeface="楷体" pitchFamily="49" charset="-122"/>
              </a:rPr>
              <a:t>，</a:t>
            </a:r>
            <a:r>
              <a:rPr lang="en-US" altLang="zh-CN" sz="2200" smtClean="0">
                <a:solidFill>
                  <a:srgbClr val="1E1CE3"/>
                </a:solidFill>
                <a:latin typeface="Times New Roman" pitchFamily="18" charset="0"/>
                <a:ea typeface="楷体" pitchFamily="49" charset="-122"/>
              </a:rPr>
              <a:t>F(3)=T;</a:t>
            </a:r>
          </a:p>
          <a:p>
            <a:pPr eaLnBrk="1" hangingPunct="1">
              <a:buFont typeface="Arial" charset="0"/>
              <a:buNone/>
            </a:pPr>
            <a:r>
              <a:rPr lang="en-US" altLang="zh-CN" sz="2200" smtClean="0">
                <a:solidFill>
                  <a:srgbClr val="1E1CE3"/>
                </a:solidFill>
                <a:latin typeface="Times New Roman" pitchFamily="18" charset="0"/>
                <a:ea typeface="楷体" pitchFamily="49" charset="-122"/>
              </a:rPr>
              <a:t>                         G(x</a:t>
            </a:r>
            <a:r>
              <a:rPr lang="zh-CN" altLang="en-US" sz="2200" smtClean="0">
                <a:solidFill>
                  <a:srgbClr val="1E1CE3"/>
                </a:solidFill>
                <a:latin typeface="Times New Roman" pitchFamily="18" charset="0"/>
                <a:ea typeface="楷体" pitchFamily="49" charset="-122"/>
              </a:rPr>
              <a:t>，</a:t>
            </a:r>
            <a:r>
              <a:rPr lang="en-US" altLang="zh-CN" sz="2200" smtClean="0">
                <a:solidFill>
                  <a:srgbClr val="1E1CE3"/>
                </a:solidFill>
                <a:latin typeface="Times New Roman" pitchFamily="18" charset="0"/>
                <a:ea typeface="楷体" pitchFamily="49" charset="-122"/>
              </a:rPr>
              <a:t>y)</a:t>
            </a:r>
            <a:r>
              <a:rPr lang="zh-CN" altLang="en-US" sz="2200" smtClean="0">
                <a:solidFill>
                  <a:srgbClr val="1E1CE3"/>
                </a:solidFill>
                <a:latin typeface="Times New Roman" pitchFamily="18" charset="0"/>
                <a:ea typeface="楷体" pitchFamily="49" charset="-122"/>
              </a:rPr>
              <a:t>为</a:t>
            </a:r>
            <a:r>
              <a:rPr lang="en-US" altLang="zh-CN" sz="2200" smtClean="0">
                <a:solidFill>
                  <a:srgbClr val="1E1CE3"/>
                </a:solidFill>
                <a:latin typeface="Times New Roman" pitchFamily="18" charset="0"/>
                <a:ea typeface="楷体" pitchFamily="49" charset="-122"/>
              </a:rPr>
              <a:t>G(i</a:t>
            </a:r>
            <a:r>
              <a:rPr lang="zh-CN" altLang="en-US" sz="2200" smtClean="0">
                <a:solidFill>
                  <a:srgbClr val="1E1CE3"/>
                </a:solidFill>
                <a:latin typeface="Times New Roman" pitchFamily="18" charset="0"/>
                <a:ea typeface="楷体" pitchFamily="49" charset="-122"/>
              </a:rPr>
              <a:t>，</a:t>
            </a:r>
            <a:r>
              <a:rPr lang="en-US" altLang="zh-CN" sz="2200" smtClean="0">
                <a:solidFill>
                  <a:srgbClr val="1E1CE3"/>
                </a:solidFill>
                <a:latin typeface="Times New Roman" pitchFamily="18" charset="0"/>
                <a:ea typeface="楷体" pitchFamily="49" charset="-122"/>
              </a:rPr>
              <a:t>j)=T</a:t>
            </a:r>
            <a:r>
              <a:rPr lang="zh-CN" altLang="en-US" sz="2200" smtClean="0">
                <a:solidFill>
                  <a:srgbClr val="1E1CE3"/>
                </a:solidFill>
                <a:latin typeface="Times New Roman" pitchFamily="18" charset="0"/>
                <a:ea typeface="楷体" pitchFamily="49" charset="-122"/>
              </a:rPr>
              <a:t>， </a:t>
            </a:r>
            <a:r>
              <a:rPr lang="en-US" altLang="zh-CN" sz="2200" smtClean="0">
                <a:solidFill>
                  <a:srgbClr val="1E1CE3"/>
                </a:solidFill>
                <a:latin typeface="Times New Roman" pitchFamily="18" charset="0"/>
                <a:ea typeface="楷体" pitchFamily="49" charset="-122"/>
              </a:rPr>
              <a:t>i</a:t>
            </a:r>
            <a:r>
              <a:rPr lang="zh-CN" altLang="en-US" sz="2200" smtClean="0">
                <a:solidFill>
                  <a:srgbClr val="1E1CE3"/>
                </a:solidFill>
                <a:latin typeface="Times New Roman" pitchFamily="18" charset="0"/>
                <a:ea typeface="楷体" pitchFamily="49" charset="-122"/>
              </a:rPr>
              <a:t>，</a:t>
            </a:r>
            <a:r>
              <a:rPr lang="en-US" altLang="zh-CN" sz="2200" smtClean="0">
                <a:solidFill>
                  <a:srgbClr val="1E1CE3"/>
                </a:solidFill>
                <a:latin typeface="Times New Roman" pitchFamily="18" charset="0"/>
                <a:ea typeface="楷体" pitchFamily="49" charset="-122"/>
              </a:rPr>
              <a:t>j=2</a:t>
            </a:r>
            <a:r>
              <a:rPr lang="zh-CN" altLang="en-US" sz="2200" smtClean="0">
                <a:solidFill>
                  <a:srgbClr val="1E1CE3"/>
                </a:solidFill>
                <a:latin typeface="Times New Roman" pitchFamily="18" charset="0"/>
                <a:ea typeface="楷体" pitchFamily="49" charset="-122"/>
              </a:rPr>
              <a:t>，</a:t>
            </a:r>
            <a:r>
              <a:rPr lang="en-US" altLang="zh-CN" sz="2200" smtClean="0">
                <a:solidFill>
                  <a:srgbClr val="1E1CE3"/>
                </a:solidFill>
                <a:latin typeface="Times New Roman" pitchFamily="18" charset="0"/>
                <a:ea typeface="楷体" pitchFamily="49" charset="-122"/>
              </a:rPr>
              <a:t>3;</a:t>
            </a:r>
          </a:p>
          <a:p>
            <a:pPr eaLnBrk="1" hangingPunct="1">
              <a:buFont typeface="Arial" charset="0"/>
              <a:buNone/>
            </a:pPr>
            <a:r>
              <a:rPr lang="en-US" altLang="zh-CN" sz="2200" smtClean="0">
                <a:solidFill>
                  <a:srgbClr val="1E1CE3"/>
                </a:solidFill>
                <a:latin typeface="Times New Roman" pitchFamily="18" charset="0"/>
                <a:ea typeface="楷体" pitchFamily="49" charset="-122"/>
              </a:rPr>
              <a:t>                         L(x</a:t>
            </a:r>
            <a:r>
              <a:rPr lang="zh-CN" altLang="en-US" sz="2200" smtClean="0">
                <a:solidFill>
                  <a:srgbClr val="1E1CE3"/>
                </a:solidFill>
                <a:latin typeface="Times New Roman" pitchFamily="18" charset="0"/>
                <a:ea typeface="楷体" pitchFamily="49" charset="-122"/>
              </a:rPr>
              <a:t>，</a:t>
            </a:r>
            <a:r>
              <a:rPr lang="en-US" altLang="zh-CN" sz="2200" smtClean="0">
                <a:solidFill>
                  <a:srgbClr val="1E1CE3"/>
                </a:solidFill>
                <a:latin typeface="Times New Roman" pitchFamily="18" charset="0"/>
                <a:ea typeface="楷体" pitchFamily="49" charset="-122"/>
              </a:rPr>
              <a:t>y)</a:t>
            </a:r>
            <a:r>
              <a:rPr lang="zh-CN" altLang="en-US" sz="2200" smtClean="0">
                <a:solidFill>
                  <a:srgbClr val="1E1CE3"/>
                </a:solidFill>
                <a:latin typeface="Times New Roman" pitchFamily="18" charset="0"/>
                <a:ea typeface="楷体" pitchFamily="49" charset="-122"/>
              </a:rPr>
              <a:t>为</a:t>
            </a:r>
            <a:r>
              <a:rPr lang="en-US" altLang="zh-CN" sz="2200" smtClean="0">
                <a:solidFill>
                  <a:srgbClr val="1E1CE3"/>
                </a:solidFill>
                <a:latin typeface="Times New Roman" pitchFamily="18" charset="0"/>
                <a:ea typeface="楷体" pitchFamily="49" charset="-122"/>
              </a:rPr>
              <a:t>L(2</a:t>
            </a:r>
            <a:r>
              <a:rPr lang="zh-CN" altLang="en-US" sz="2200" smtClean="0">
                <a:solidFill>
                  <a:srgbClr val="1E1CE3"/>
                </a:solidFill>
                <a:latin typeface="Times New Roman" pitchFamily="18" charset="0"/>
                <a:ea typeface="楷体" pitchFamily="49" charset="-122"/>
              </a:rPr>
              <a:t>，</a:t>
            </a:r>
            <a:r>
              <a:rPr lang="en-US" altLang="zh-CN" sz="2200" smtClean="0">
                <a:solidFill>
                  <a:srgbClr val="1E1CE3"/>
                </a:solidFill>
                <a:latin typeface="Times New Roman" pitchFamily="18" charset="0"/>
                <a:ea typeface="楷体" pitchFamily="49" charset="-122"/>
              </a:rPr>
              <a:t>2)=L(3</a:t>
            </a:r>
            <a:r>
              <a:rPr lang="zh-CN" altLang="en-US" sz="2200" smtClean="0">
                <a:solidFill>
                  <a:srgbClr val="1E1CE3"/>
                </a:solidFill>
                <a:latin typeface="Times New Roman" pitchFamily="18" charset="0"/>
                <a:ea typeface="楷体" pitchFamily="49" charset="-122"/>
              </a:rPr>
              <a:t>，</a:t>
            </a:r>
            <a:r>
              <a:rPr lang="en-US" altLang="zh-CN" sz="2200" smtClean="0">
                <a:solidFill>
                  <a:srgbClr val="1E1CE3"/>
                </a:solidFill>
                <a:latin typeface="Times New Roman" pitchFamily="18" charset="0"/>
                <a:ea typeface="楷体" pitchFamily="49" charset="-122"/>
              </a:rPr>
              <a:t>3)=T</a:t>
            </a:r>
            <a:r>
              <a:rPr lang="zh-CN" altLang="en-US" sz="2200" smtClean="0">
                <a:solidFill>
                  <a:srgbClr val="1E1CE3"/>
                </a:solidFill>
                <a:latin typeface="Times New Roman" pitchFamily="18" charset="0"/>
                <a:ea typeface="楷体" pitchFamily="49" charset="-122"/>
              </a:rPr>
              <a:t>， </a:t>
            </a:r>
          </a:p>
          <a:p>
            <a:pPr eaLnBrk="1" hangingPunct="1">
              <a:buFont typeface="Arial" charset="0"/>
              <a:buNone/>
            </a:pPr>
            <a:r>
              <a:rPr lang="en-US" altLang="zh-CN" sz="2200" smtClean="0">
                <a:solidFill>
                  <a:srgbClr val="1E1CE3"/>
                </a:solidFill>
                <a:latin typeface="Times New Roman" pitchFamily="18" charset="0"/>
                <a:ea typeface="楷体" pitchFamily="49" charset="-122"/>
              </a:rPr>
              <a:t>                               L(2</a:t>
            </a:r>
            <a:r>
              <a:rPr lang="zh-CN" altLang="en-US" sz="2200" smtClean="0">
                <a:solidFill>
                  <a:srgbClr val="1E1CE3"/>
                </a:solidFill>
                <a:latin typeface="Times New Roman" pitchFamily="18" charset="0"/>
                <a:ea typeface="楷体" pitchFamily="49" charset="-122"/>
              </a:rPr>
              <a:t>，</a:t>
            </a:r>
            <a:r>
              <a:rPr lang="en-US" altLang="zh-CN" sz="2200" smtClean="0">
                <a:solidFill>
                  <a:srgbClr val="1E1CE3"/>
                </a:solidFill>
                <a:latin typeface="Times New Roman" pitchFamily="18" charset="0"/>
                <a:ea typeface="楷体" pitchFamily="49" charset="-122"/>
              </a:rPr>
              <a:t>3)=L(3</a:t>
            </a:r>
            <a:r>
              <a:rPr lang="zh-CN" altLang="en-US" sz="2200" smtClean="0">
                <a:solidFill>
                  <a:srgbClr val="1E1CE3"/>
                </a:solidFill>
                <a:latin typeface="Times New Roman" pitchFamily="18" charset="0"/>
                <a:ea typeface="楷体" pitchFamily="49" charset="-122"/>
              </a:rPr>
              <a:t>，</a:t>
            </a:r>
            <a:r>
              <a:rPr lang="en-US" altLang="zh-CN" sz="2200" smtClean="0">
                <a:solidFill>
                  <a:srgbClr val="1E1CE3"/>
                </a:solidFill>
                <a:latin typeface="Times New Roman" pitchFamily="18" charset="0"/>
                <a:ea typeface="楷体" pitchFamily="49" charset="-122"/>
              </a:rPr>
              <a:t>2)=F.</a:t>
            </a:r>
          </a:p>
          <a:p>
            <a:pPr eaLnBrk="1" hangingPunct="1">
              <a:buFont typeface="Arial" charset="0"/>
              <a:buNone/>
            </a:pPr>
            <a:r>
              <a:rPr kumimoji="1" lang="zh-CN" altLang="en-US" sz="2200" smtClean="0">
                <a:solidFill>
                  <a:srgbClr val="1E1CE3"/>
                </a:solidFill>
                <a:latin typeface="Times New Roman" pitchFamily="18" charset="0"/>
                <a:ea typeface="楷体" pitchFamily="49" charset="-122"/>
              </a:rPr>
              <a:t>在解释</a:t>
            </a:r>
            <a:r>
              <a:rPr kumimoji="1" lang="en-US" altLang="zh-CN" sz="2200" smtClean="0">
                <a:solidFill>
                  <a:srgbClr val="1E1CE3"/>
                </a:solidFill>
                <a:latin typeface="Times New Roman" pitchFamily="18" charset="0"/>
                <a:ea typeface="楷体" pitchFamily="49" charset="-122"/>
              </a:rPr>
              <a:t>I</a:t>
            </a:r>
            <a:r>
              <a:rPr kumimoji="1" lang="zh-CN" altLang="en-US" sz="2200" smtClean="0">
                <a:solidFill>
                  <a:srgbClr val="1E1CE3"/>
                </a:solidFill>
                <a:latin typeface="Times New Roman" pitchFamily="18" charset="0"/>
                <a:ea typeface="楷体" pitchFamily="49" charset="-122"/>
              </a:rPr>
              <a:t>下，求下列公式的真值</a:t>
            </a:r>
            <a:r>
              <a:rPr kumimoji="1" lang="en-US" altLang="zh-CN" sz="2200" smtClean="0">
                <a:solidFill>
                  <a:srgbClr val="1E1CE3"/>
                </a:solidFill>
                <a:latin typeface="Times New Roman" pitchFamily="18" charset="0"/>
                <a:ea typeface="楷体" pitchFamily="49" charset="-122"/>
              </a:rPr>
              <a:t>.</a:t>
            </a:r>
          </a:p>
        </p:txBody>
      </p:sp>
      <p:graphicFrame>
        <p:nvGraphicFramePr>
          <p:cNvPr id="95238" name="Object 6"/>
          <p:cNvGraphicFramePr>
            <a:graphicFrameLocks noChangeAspect="1"/>
          </p:cNvGraphicFramePr>
          <p:nvPr/>
        </p:nvGraphicFramePr>
        <p:xfrm>
          <a:off x="1390650" y="5005388"/>
          <a:ext cx="4191000" cy="2036762"/>
        </p:xfrm>
        <a:graphic>
          <a:graphicData uri="http://schemas.openxmlformats.org/presentationml/2006/ole">
            <p:oleObj spid="_x0000_s214021" name="Equation" r:id="rId3" imgW="1828800" imgH="889000" progId="Equation.3">
              <p:embed/>
            </p:oleObj>
          </a:graphicData>
        </a:graphic>
      </p:graphicFrame>
      <p:sp>
        <p:nvSpPr>
          <p:cNvPr id="214022" name="Rectangle 11"/>
          <p:cNvSpPr>
            <a:spLocks noGrp="1"/>
          </p:cNvSpPr>
          <p:nvPr>
            <p:ph type="title" idx="4294967295"/>
          </p:nvPr>
        </p:nvSpPr>
        <p:spPr>
          <a:xfrm>
            <a:off x="781050" y="255588"/>
            <a:ext cx="7712075" cy="649287"/>
          </a:xfrm>
        </p:spPr>
        <p:txBody>
          <a:bodyPr anchor="b"/>
          <a:lstStyle/>
          <a:p>
            <a:pPr algn="ctr" eaLnBrk="1" hangingPunct="1"/>
            <a:r>
              <a:rPr lang="zh-CN" altLang="en-US" sz="3200" smtClean="0">
                <a:solidFill>
                  <a:srgbClr val="1E1CE3"/>
                </a:solidFill>
                <a:latin typeface="华文行楷" pitchFamily="2" charset="-122"/>
                <a:ea typeface="华文行楷" pitchFamily="2" charset="-122"/>
              </a:rPr>
              <a:t>示例</a:t>
            </a:r>
            <a:endParaRPr lang="zh-CN" altLang="zh-CN" sz="3200" smtClean="0">
              <a:solidFill>
                <a:srgbClr val="1E1CE3"/>
              </a:solidFill>
              <a:latin typeface="华文行楷" pitchFamily="2" charset="-122"/>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4020">
                                            <p:txEl>
                                              <p:pRg st="0" end="0"/>
                                            </p:txEl>
                                          </p:spTgt>
                                        </p:tgtEl>
                                        <p:attrNameLst>
                                          <p:attrName>style.visibility</p:attrName>
                                        </p:attrNameLst>
                                      </p:cBhvr>
                                      <p:to>
                                        <p:strVal val="visible"/>
                                      </p:to>
                                    </p:set>
                                    <p:animEffect transition="in" filter="blinds(horizontal)">
                                      <p:cBhvr>
                                        <p:cTn id="7" dur="500"/>
                                        <p:tgtEl>
                                          <p:spTgt spid="2140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4020">
                                            <p:txEl>
                                              <p:pRg st="1" end="1"/>
                                            </p:txEl>
                                          </p:spTgt>
                                        </p:tgtEl>
                                        <p:attrNameLst>
                                          <p:attrName>style.visibility</p:attrName>
                                        </p:attrNameLst>
                                      </p:cBhvr>
                                      <p:to>
                                        <p:strVal val="visible"/>
                                      </p:to>
                                    </p:set>
                                    <p:animEffect transition="in" filter="blinds(horizontal)">
                                      <p:cBhvr>
                                        <p:cTn id="12" dur="500"/>
                                        <p:tgtEl>
                                          <p:spTgt spid="2140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4020">
                                            <p:txEl>
                                              <p:pRg st="2" end="2"/>
                                            </p:txEl>
                                          </p:spTgt>
                                        </p:tgtEl>
                                        <p:attrNameLst>
                                          <p:attrName>style.visibility</p:attrName>
                                        </p:attrNameLst>
                                      </p:cBhvr>
                                      <p:to>
                                        <p:strVal val="visible"/>
                                      </p:to>
                                    </p:set>
                                    <p:animEffect transition="in" filter="blinds(horizontal)">
                                      <p:cBhvr>
                                        <p:cTn id="17" dur="500"/>
                                        <p:tgtEl>
                                          <p:spTgt spid="2140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4020">
                                            <p:txEl>
                                              <p:pRg st="3" end="3"/>
                                            </p:txEl>
                                          </p:spTgt>
                                        </p:tgtEl>
                                        <p:attrNameLst>
                                          <p:attrName>style.visibility</p:attrName>
                                        </p:attrNameLst>
                                      </p:cBhvr>
                                      <p:to>
                                        <p:strVal val="visible"/>
                                      </p:to>
                                    </p:set>
                                    <p:animEffect transition="in" filter="blinds(horizontal)">
                                      <p:cBhvr>
                                        <p:cTn id="22" dur="500"/>
                                        <p:tgtEl>
                                          <p:spTgt spid="2140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4020">
                                            <p:txEl>
                                              <p:pRg st="4" end="4"/>
                                            </p:txEl>
                                          </p:spTgt>
                                        </p:tgtEl>
                                        <p:attrNameLst>
                                          <p:attrName>style.visibility</p:attrName>
                                        </p:attrNameLst>
                                      </p:cBhvr>
                                      <p:to>
                                        <p:strVal val="visible"/>
                                      </p:to>
                                    </p:set>
                                    <p:animEffect transition="in" filter="blinds(horizontal)">
                                      <p:cBhvr>
                                        <p:cTn id="27" dur="500"/>
                                        <p:tgtEl>
                                          <p:spTgt spid="214020">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14020">
                                            <p:txEl>
                                              <p:pRg st="5" end="5"/>
                                            </p:txEl>
                                          </p:spTgt>
                                        </p:tgtEl>
                                        <p:attrNameLst>
                                          <p:attrName>style.visibility</p:attrName>
                                        </p:attrNameLst>
                                      </p:cBhvr>
                                      <p:to>
                                        <p:strVal val="visible"/>
                                      </p:to>
                                    </p:set>
                                    <p:animEffect transition="in" filter="blinds(horizontal)">
                                      <p:cBhvr>
                                        <p:cTn id="30" dur="500"/>
                                        <p:tgtEl>
                                          <p:spTgt spid="214020">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14020">
                                            <p:txEl>
                                              <p:pRg st="6" end="6"/>
                                            </p:txEl>
                                          </p:spTgt>
                                        </p:tgtEl>
                                        <p:attrNameLst>
                                          <p:attrName>style.visibility</p:attrName>
                                        </p:attrNameLst>
                                      </p:cBhvr>
                                      <p:to>
                                        <p:strVal val="visible"/>
                                      </p:to>
                                    </p:set>
                                    <p:animEffect transition="in" filter="blinds(horizontal)">
                                      <p:cBhvr>
                                        <p:cTn id="33" dur="500"/>
                                        <p:tgtEl>
                                          <p:spTgt spid="214020">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14020">
                                            <p:txEl>
                                              <p:pRg st="7" end="7"/>
                                            </p:txEl>
                                          </p:spTgt>
                                        </p:tgtEl>
                                        <p:attrNameLst>
                                          <p:attrName>style.visibility</p:attrName>
                                        </p:attrNameLst>
                                      </p:cBhvr>
                                      <p:to>
                                        <p:strVal val="visible"/>
                                      </p:to>
                                    </p:set>
                                    <p:animEffect transition="in" filter="blinds(horizontal)">
                                      <p:cBhvr>
                                        <p:cTn id="36" dur="500"/>
                                        <p:tgtEl>
                                          <p:spTgt spid="214020">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14020">
                                            <p:txEl>
                                              <p:pRg st="8" end="8"/>
                                            </p:txEl>
                                          </p:spTgt>
                                        </p:tgtEl>
                                        <p:attrNameLst>
                                          <p:attrName>style.visibility</p:attrName>
                                        </p:attrNameLst>
                                      </p:cBhvr>
                                      <p:to>
                                        <p:strVal val="visible"/>
                                      </p:to>
                                    </p:set>
                                    <p:animEffect transition="in" filter="blinds(horizontal)">
                                      <p:cBhvr>
                                        <p:cTn id="39" dur="500"/>
                                        <p:tgtEl>
                                          <p:spTgt spid="214020">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95238"/>
                                        </p:tgtEl>
                                        <p:attrNameLst>
                                          <p:attrName>style.visibility</p:attrName>
                                        </p:attrNameLst>
                                      </p:cBhvr>
                                      <p:to>
                                        <p:strVal val="visible"/>
                                      </p:to>
                                    </p:set>
                                    <p:animEffect transition="in" filter="blinds(horizontal)">
                                      <p:cBhvr>
                                        <p:cTn id="44" dur="500"/>
                                        <p:tgtEl>
                                          <p:spTgt spid="95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日期占位符 3"/>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C4539519-3F36-4E0F-9B63-CFF2E3D492F8}" type="datetime1">
              <a:rPr lang="zh-CN" altLang="en-US" sz="1100">
                <a:latin typeface="Calibri" pitchFamily="34" charset="0"/>
              </a:rPr>
              <a:pPr defTabSz="914400">
                <a:lnSpc>
                  <a:spcPct val="90000"/>
                </a:lnSpc>
              </a:pPr>
              <a:t>2023/9/21</a:t>
            </a:fld>
            <a:endParaRPr lang="en-US" altLang="zh-CN" sz="1100">
              <a:latin typeface="Calibri" pitchFamily="34" charset="0"/>
            </a:endParaRPr>
          </a:p>
        </p:txBody>
      </p:sp>
      <p:sp>
        <p:nvSpPr>
          <p:cNvPr id="215043" name="灯片编号占位符 5"/>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9492CBCC-8C32-4312-8BFE-80FDCFB96A93}" type="slidenum">
              <a:rPr lang="en-US" altLang="zh-CN" sz="1100">
                <a:latin typeface="Calibri" pitchFamily="34" charset="0"/>
              </a:rPr>
              <a:pPr algn="r" defTabSz="914400">
                <a:lnSpc>
                  <a:spcPct val="90000"/>
                </a:lnSpc>
              </a:pPr>
              <a:t>45</a:t>
            </a:fld>
            <a:endParaRPr lang="en-US" altLang="zh-CN" sz="1100">
              <a:latin typeface="Calibri" pitchFamily="34" charset="0"/>
            </a:endParaRPr>
          </a:p>
        </p:txBody>
      </p:sp>
      <p:sp>
        <p:nvSpPr>
          <p:cNvPr id="215044" name="Rectangle 2"/>
          <p:cNvSpPr>
            <a:spLocks noGrp="1"/>
          </p:cNvSpPr>
          <p:nvPr>
            <p:ph type="title" idx="4294967295"/>
          </p:nvPr>
        </p:nvSpPr>
        <p:spPr>
          <a:xfrm>
            <a:off x="1254125" y="0"/>
            <a:ext cx="6759575" cy="765175"/>
          </a:xfrm>
        </p:spPr>
        <p:txBody>
          <a:bodyPr anchor="b"/>
          <a:lstStyle/>
          <a:p>
            <a:pPr algn="ctr" eaLnBrk="1" hangingPunct="1"/>
            <a:r>
              <a:rPr lang="zh-CN" altLang="en-US" sz="3200" b="1" smtClean="0">
                <a:solidFill>
                  <a:srgbClr val="D84650"/>
                </a:solidFill>
                <a:latin typeface="华文行楷" pitchFamily="2" charset="-122"/>
                <a:ea typeface="华文行楷" pitchFamily="2" charset="-122"/>
              </a:rPr>
              <a:t>谓词公式的分类：</a:t>
            </a:r>
          </a:p>
        </p:txBody>
      </p:sp>
      <p:sp>
        <p:nvSpPr>
          <p:cNvPr id="215045" name="Rectangle 3"/>
          <p:cNvSpPr>
            <a:spLocks noGrp="1"/>
          </p:cNvSpPr>
          <p:nvPr>
            <p:ph type="body" idx="4294967295"/>
          </p:nvPr>
        </p:nvSpPr>
        <p:spPr>
          <a:xfrm>
            <a:off x="760413" y="1239838"/>
            <a:ext cx="7772400" cy="2590800"/>
          </a:xfrm>
        </p:spPr>
        <p:txBody>
          <a:bodyPr/>
          <a:lstStyle/>
          <a:p>
            <a:pPr marL="609600" indent="-609600" eaLnBrk="1" hangingPunct="1">
              <a:buFont typeface="Arial" charset="0"/>
              <a:buNone/>
            </a:pPr>
            <a:r>
              <a:rPr lang="zh-CN" altLang="en-US" sz="2200" smtClean="0">
                <a:solidFill>
                  <a:srgbClr val="1E1CE3"/>
                </a:solidFill>
                <a:latin typeface="楷体" pitchFamily="49" charset="-122"/>
                <a:ea typeface="楷体" pitchFamily="49" charset="-122"/>
              </a:rPr>
              <a:t>定义：设</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是一个谓词公式</a:t>
            </a:r>
          </a:p>
          <a:p>
            <a:pPr marL="609600" indent="-609600" eaLnBrk="1" hangingPunct="1">
              <a:buFont typeface="Wingdings" pitchFamily="2" charset="2"/>
              <a:buAutoNum type="arabicPlain"/>
            </a:pPr>
            <a:r>
              <a:rPr lang="zh-CN" altLang="en-US" sz="2200" smtClean="0">
                <a:solidFill>
                  <a:srgbClr val="1E1CE3"/>
                </a:solidFill>
                <a:latin typeface="楷体" pitchFamily="49" charset="-122"/>
                <a:ea typeface="楷体" pitchFamily="49" charset="-122"/>
              </a:rPr>
              <a:t>如果存在解释</a:t>
            </a:r>
            <a:r>
              <a:rPr lang="en-US" altLang="zh-CN" sz="2200" smtClean="0">
                <a:solidFill>
                  <a:srgbClr val="1E1CE3"/>
                </a:solidFill>
                <a:latin typeface="楷体" pitchFamily="49" charset="-122"/>
                <a:ea typeface="楷体" pitchFamily="49" charset="-122"/>
              </a:rPr>
              <a:t>I</a:t>
            </a:r>
            <a:r>
              <a:rPr lang="zh-CN" altLang="en-US" sz="2200" smtClean="0">
                <a:solidFill>
                  <a:srgbClr val="1E1CE3"/>
                </a:solidFill>
                <a:latin typeface="楷体" pitchFamily="49" charset="-122"/>
                <a:ea typeface="楷体" pitchFamily="49" charset="-122"/>
              </a:rPr>
              <a:t>，使</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在</a:t>
            </a:r>
            <a:r>
              <a:rPr lang="en-US" altLang="zh-CN" sz="2200" smtClean="0">
                <a:solidFill>
                  <a:srgbClr val="1E1CE3"/>
                </a:solidFill>
                <a:latin typeface="楷体" pitchFamily="49" charset="-122"/>
                <a:ea typeface="楷体" pitchFamily="49" charset="-122"/>
              </a:rPr>
              <a:t>I</a:t>
            </a:r>
            <a:r>
              <a:rPr lang="zh-CN" altLang="en-US" sz="2200" smtClean="0">
                <a:solidFill>
                  <a:srgbClr val="1E1CE3"/>
                </a:solidFill>
                <a:latin typeface="楷体" pitchFamily="49" charset="-122"/>
                <a:ea typeface="楷体" pitchFamily="49" charset="-122"/>
              </a:rPr>
              <a:t>下为真（</a:t>
            </a:r>
            <a:r>
              <a:rPr lang="en-US" altLang="zh-CN" sz="2200" smtClean="0">
                <a:solidFill>
                  <a:srgbClr val="1E1CE3"/>
                </a:solidFill>
                <a:latin typeface="楷体" pitchFamily="49" charset="-122"/>
                <a:ea typeface="楷体" pitchFamily="49" charset="-122"/>
              </a:rPr>
              <a:t>I </a:t>
            </a:r>
            <a:r>
              <a:rPr lang="zh-CN" altLang="en-US" sz="2200" smtClean="0">
                <a:solidFill>
                  <a:srgbClr val="1E1CE3"/>
                </a:solidFill>
                <a:latin typeface="楷体" pitchFamily="49" charset="-122"/>
                <a:ea typeface="楷体" pitchFamily="49" charset="-122"/>
              </a:rPr>
              <a:t>满足</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），则称</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是可满足的。</a:t>
            </a:r>
          </a:p>
          <a:p>
            <a:pPr marL="609600" indent="-609600" eaLnBrk="1" hangingPunct="1">
              <a:buFont typeface="Wingdings" pitchFamily="2" charset="2"/>
              <a:buAutoNum type="arabicPlain"/>
            </a:pPr>
            <a:r>
              <a:rPr lang="zh-CN" altLang="en-US" sz="2200" smtClean="0">
                <a:solidFill>
                  <a:srgbClr val="1E1CE3"/>
                </a:solidFill>
                <a:latin typeface="楷体" pitchFamily="49" charset="-122"/>
                <a:ea typeface="楷体" pitchFamily="49" charset="-122"/>
              </a:rPr>
              <a:t>如果所有解释</a:t>
            </a:r>
            <a:r>
              <a:rPr lang="en-US" altLang="zh-CN" sz="2200" smtClean="0">
                <a:solidFill>
                  <a:srgbClr val="1E1CE3"/>
                </a:solidFill>
                <a:latin typeface="楷体" pitchFamily="49" charset="-122"/>
                <a:ea typeface="楷体" pitchFamily="49" charset="-122"/>
              </a:rPr>
              <a:t>I</a:t>
            </a:r>
            <a:r>
              <a:rPr lang="zh-CN" altLang="en-US" sz="2200" smtClean="0">
                <a:solidFill>
                  <a:srgbClr val="1E1CE3"/>
                </a:solidFill>
                <a:latin typeface="楷体" pitchFamily="49" charset="-122"/>
                <a:ea typeface="楷体" pitchFamily="49" charset="-122"/>
              </a:rPr>
              <a:t>均不满足</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 则称</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是永假的，或不可满足的。</a:t>
            </a:r>
          </a:p>
          <a:p>
            <a:pPr marL="609600" indent="-609600" eaLnBrk="1" hangingPunct="1">
              <a:buFont typeface="Wingdings" pitchFamily="2" charset="2"/>
              <a:buAutoNum type="arabicPlain"/>
            </a:pPr>
            <a:r>
              <a:rPr lang="zh-CN" altLang="en-US" sz="2200" smtClean="0">
                <a:solidFill>
                  <a:srgbClr val="1E1CE3"/>
                </a:solidFill>
                <a:latin typeface="楷体" pitchFamily="49" charset="-122"/>
                <a:ea typeface="楷体" pitchFamily="49" charset="-122"/>
              </a:rPr>
              <a:t>如果</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的所有解释</a:t>
            </a:r>
            <a:r>
              <a:rPr lang="en-US" altLang="zh-CN" sz="2200" smtClean="0">
                <a:solidFill>
                  <a:srgbClr val="1E1CE3"/>
                </a:solidFill>
                <a:latin typeface="楷体" pitchFamily="49" charset="-122"/>
                <a:ea typeface="楷体" pitchFamily="49" charset="-122"/>
              </a:rPr>
              <a:t>I</a:t>
            </a:r>
            <a:r>
              <a:rPr lang="zh-CN" altLang="en-US" sz="2200" smtClean="0">
                <a:solidFill>
                  <a:srgbClr val="1E1CE3"/>
                </a:solidFill>
                <a:latin typeface="楷体" pitchFamily="49" charset="-122"/>
                <a:ea typeface="楷体" pitchFamily="49" charset="-122"/>
              </a:rPr>
              <a:t>都满足</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，则称</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是永真的。</a:t>
            </a:r>
          </a:p>
        </p:txBody>
      </p:sp>
      <p:sp>
        <p:nvSpPr>
          <p:cNvPr id="215046" name="Text Box 7"/>
          <p:cNvSpPr txBox="1">
            <a:spLocks noChangeArrowheads="1"/>
          </p:cNvSpPr>
          <p:nvPr/>
        </p:nvSpPr>
        <p:spPr bwMode="auto">
          <a:xfrm>
            <a:off x="1128713" y="4284663"/>
            <a:ext cx="7327900" cy="996950"/>
          </a:xfrm>
          <a:prstGeom prst="rect">
            <a:avLst/>
          </a:prstGeom>
          <a:noFill/>
          <a:ln w="9525">
            <a:noFill/>
            <a:miter lim="800000"/>
            <a:headEnd/>
            <a:tailEnd/>
          </a:ln>
        </p:spPr>
        <p:txBody>
          <a:bodyPr>
            <a:spAutoFit/>
          </a:bodyPr>
          <a:lstStyle/>
          <a:p>
            <a:pPr defTabSz="914400">
              <a:lnSpc>
                <a:spcPct val="90000"/>
              </a:lnSpc>
            </a:pPr>
            <a:r>
              <a:rPr kumimoji="1" lang="zh-CN" altLang="en-US" sz="2200">
                <a:solidFill>
                  <a:srgbClr val="1E1CE3"/>
                </a:solidFill>
                <a:latin typeface="楷体" pitchFamily="49" charset="-122"/>
                <a:ea typeface="楷体" pitchFamily="49" charset="-122"/>
              </a:rPr>
              <a:t>注：解释</a:t>
            </a:r>
            <a:r>
              <a:rPr kumimoji="1" lang="en-US" altLang="zh-CN" sz="2200">
                <a:solidFill>
                  <a:srgbClr val="1E1CE3"/>
                </a:solidFill>
                <a:latin typeface="楷体" pitchFamily="49" charset="-122"/>
                <a:ea typeface="楷体" pitchFamily="49" charset="-122"/>
              </a:rPr>
              <a:t>I</a:t>
            </a:r>
            <a:r>
              <a:rPr kumimoji="1" lang="zh-CN" altLang="en-US" sz="2200">
                <a:solidFill>
                  <a:srgbClr val="1E1CE3"/>
                </a:solidFill>
                <a:latin typeface="楷体" pitchFamily="49" charset="-122"/>
                <a:ea typeface="楷体" pitchFamily="49" charset="-122"/>
              </a:rPr>
              <a:t>依赖于非空个体集合</a:t>
            </a:r>
            <a:r>
              <a:rPr kumimoji="1" lang="en-US" altLang="zh-CN" sz="2200">
                <a:solidFill>
                  <a:srgbClr val="1E1CE3"/>
                </a:solidFill>
                <a:latin typeface="楷体" pitchFamily="49" charset="-122"/>
                <a:ea typeface="楷体" pitchFamily="49" charset="-122"/>
              </a:rPr>
              <a:t>D(</a:t>
            </a:r>
            <a:r>
              <a:rPr kumimoji="1" lang="zh-CN" altLang="en-US" sz="2200">
                <a:solidFill>
                  <a:srgbClr val="1E1CE3"/>
                </a:solidFill>
                <a:latin typeface="楷体" pitchFamily="49" charset="-122"/>
                <a:ea typeface="楷体" pitchFamily="49" charset="-122"/>
              </a:rPr>
              <a:t>论域），而</a:t>
            </a:r>
            <a:r>
              <a:rPr kumimoji="1" lang="en-US" altLang="zh-CN" sz="2200">
                <a:solidFill>
                  <a:srgbClr val="1E1CE3"/>
                </a:solidFill>
                <a:latin typeface="楷体" pitchFamily="49" charset="-122"/>
                <a:ea typeface="楷体" pitchFamily="49" charset="-122"/>
              </a:rPr>
              <a:t>D</a:t>
            </a:r>
            <a:r>
              <a:rPr kumimoji="1" lang="zh-CN" altLang="en-US" sz="2200">
                <a:solidFill>
                  <a:srgbClr val="1E1CE3"/>
                </a:solidFill>
                <a:latin typeface="楷体" pitchFamily="49" charset="-122"/>
                <a:ea typeface="楷体" pitchFamily="49" charset="-122"/>
              </a:rPr>
              <a:t>可以是无穷集合，</a:t>
            </a:r>
            <a:r>
              <a:rPr kumimoji="1" lang="en-US" altLang="zh-CN" sz="2200">
                <a:solidFill>
                  <a:srgbClr val="1E1CE3"/>
                </a:solidFill>
                <a:latin typeface="楷体" pitchFamily="49" charset="-122"/>
                <a:ea typeface="楷体" pitchFamily="49" charset="-122"/>
              </a:rPr>
              <a:t>D</a:t>
            </a:r>
            <a:r>
              <a:rPr kumimoji="1" lang="zh-CN" altLang="en-US" sz="2200">
                <a:solidFill>
                  <a:srgbClr val="1E1CE3"/>
                </a:solidFill>
                <a:latin typeface="楷体" pitchFamily="49" charset="-122"/>
                <a:ea typeface="楷体" pitchFamily="49" charset="-122"/>
              </a:rPr>
              <a:t>的数目也可是无穷的。因此，要考虑公式的所有解释是不可能的。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45">
                                            <p:txEl>
                                              <p:pRg st="0" end="0"/>
                                            </p:txEl>
                                          </p:spTgt>
                                        </p:tgtEl>
                                        <p:attrNameLst>
                                          <p:attrName>style.visibility</p:attrName>
                                        </p:attrNameLst>
                                      </p:cBhvr>
                                      <p:to>
                                        <p:strVal val="visible"/>
                                      </p:to>
                                    </p:set>
                                    <p:animEffect transition="in" filter="box(in)">
                                      <p:cBhvr>
                                        <p:cTn id="7" dur="500"/>
                                        <p:tgtEl>
                                          <p:spTgt spid="2150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5045">
                                            <p:txEl>
                                              <p:pRg st="1" end="1"/>
                                            </p:txEl>
                                          </p:spTgt>
                                        </p:tgtEl>
                                        <p:attrNameLst>
                                          <p:attrName>style.visibility</p:attrName>
                                        </p:attrNameLst>
                                      </p:cBhvr>
                                      <p:to>
                                        <p:strVal val="visible"/>
                                      </p:to>
                                    </p:set>
                                    <p:animEffect transition="in" filter="box(in)">
                                      <p:cBhvr>
                                        <p:cTn id="12" dur="500"/>
                                        <p:tgtEl>
                                          <p:spTgt spid="2150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5045">
                                            <p:txEl>
                                              <p:pRg st="2" end="2"/>
                                            </p:txEl>
                                          </p:spTgt>
                                        </p:tgtEl>
                                        <p:attrNameLst>
                                          <p:attrName>style.visibility</p:attrName>
                                        </p:attrNameLst>
                                      </p:cBhvr>
                                      <p:to>
                                        <p:strVal val="visible"/>
                                      </p:to>
                                    </p:set>
                                    <p:animEffect transition="in" filter="box(in)">
                                      <p:cBhvr>
                                        <p:cTn id="17" dur="500"/>
                                        <p:tgtEl>
                                          <p:spTgt spid="2150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5045">
                                            <p:txEl>
                                              <p:pRg st="3" end="3"/>
                                            </p:txEl>
                                          </p:spTgt>
                                        </p:tgtEl>
                                        <p:attrNameLst>
                                          <p:attrName>style.visibility</p:attrName>
                                        </p:attrNameLst>
                                      </p:cBhvr>
                                      <p:to>
                                        <p:strVal val="visible"/>
                                      </p:to>
                                    </p:set>
                                    <p:animEffect transition="in" filter="box(in)">
                                      <p:cBhvr>
                                        <p:cTn id="22" dur="500"/>
                                        <p:tgtEl>
                                          <p:spTgt spid="21504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15046"/>
                                        </p:tgtEl>
                                        <p:attrNameLst>
                                          <p:attrName>style.visibility</p:attrName>
                                        </p:attrNameLst>
                                      </p:cBhvr>
                                      <p:to>
                                        <p:strVal val="visible"/>
                                      </p:to>
                                    </p:set>
                                    <p:anim calcmode="lin" valueType="num">
                                      <p:cBhvr additive="base">
                                        <p:cTn id="27" dur="500" fill="hold"/>
                                        <p:tgtEl>
                                          <p:spTgt spid="215046"/>
                                        </p:tgtEl>
                                        <p:attrNameLst>
                                          <p:attrName>ppt_x</p:attrName>
                                        </p:attrNameLst>
                                      </p:cBhvr>
                                      <p:tavLst>
                                        <p:tav tm="0">
                                          <p:val>
                                            <p:strVal val="0-#ppt_w/2"/>
                                          </p:val>
                                        </p:tav>
                                        <p:tav tm="100000">
                                          <p:val>
                                            <p:strVal val="#ppt_x"/>
                                          </p:val>
                                        </p:tav>
                                      </p:tavLst>
                                    </p:anim>
                                    <p:anim calcmode="lin" valueType="num">
                                      <p:cBhvr additive="base">
                                        <p:cTn id="28" dur="500" fill="hold"/>
                                        <p:tgtEl>
                                          <p:spTgt spid="2150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5" grpId="0" build="p" autoUpdateAnimBg="0"/>
      <p:bldP spid="21504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日期占位符 3"/>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D07D09CA-9106-4824-A6BA-9F1C5CCAB09B}" type="datetime1">
              <a:rPr lang="zh-CN" altLang="en-US" sz="1100">
                <a:latin typeface="Calibri" pitchFamily="34" charset="0"/>
              </a:rPr>
              <a:pPr defTabSz="914400">
                <a:lnSpc>
                  <a:spcPct val="90000"/>
                </a:lnSpc>
              </a:pPr>
              <a:t>2023/9/21</a:t>
            </a:fld>
            <a:endParaRPr lang="en-US" altLang="zh-CN" sz="1100">
              <a:latin typeface="Calibri" pitchFamily="34" charset="0"/>
            </a:endParaRPr>
          </a:p>
        </p:txBody>
      </p:sp>
      <p:sp>
        <p:nvSpPr>
          <p:cNvPr id="216067" name="灯片编号占位符 5"/>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70F93B69-6BF8-4C34-9FEB-7E361AC8B736}" type="slidenum">
              <a:rPr lang="en-US" altLang="zh-CN" sz="1100">
                <a:latin typeface="Calibri" pitchFamily="34" charset="0"/>
              </a:rPr>
              <a:pPr algn="r" defTabSz="914400">
                <a:lnSpc>
                  <a:spcPct val="90000"/>
                </a:lnSpc>
              </a:pPr>
              <a:t>46</a:t>
            </a:fld>
            <a:endParaRPr lang="en-US" altLang="zh-CN" sz="1100">
              <a:latin typeface="Calibri" pitchFamily="34" charset="0"/>
            </a:endParaRPr>
          </a:p>
        </p:txBody>
      </p:sp>
      <p:sp>
        <p:nvSpPr>
          <p:cNvPr id="216068" name="Rectangle 2"/>
          <p:cNvSpPr>
            <a:spLocks noGrp="1"/>
          </p:cNvSpPr>
          <p:nvPr>
            <p:ph type="title" idx="4294967295"/>
          </p:nvPr>
        </p:nvSpPr>
        <p:spPr>
          <a:xfrm>
            <a:off x="822325" y="419100"/>
            <a:ext cx="7886700" cy="357188"/>
          </a:xfrm>
        </p:spPr>
        <p:txBody>
          <a:bodyPr anchor="b"/>
          <a:lstStyle/>
          <a:p>
            <a:pPr algn="ctr" eaLnBrk="1" hangingPunct="1"/>
            <a:r>
              <a:rPr lang="zh-CN" altLang="en-US" sz="3200" b="1" smtClean="0">
                <a:solidFill>
                  <a:srgbClr val="FF0000"/>
                </a:solidFill>
                <a:latin typeface="华文行楷" pitchFamily="2" charset="-122"/>
                <a:ea typeface="华文行楷" pitchFamily="2" charset="-122"/>
              </a:rPr>
              <a:t>谓词逻辑的判定问题</a:t>
            </a:r>
          </a:p>
        </p:txBody>
      </p:sp>
      <p:sp>
        <p:nvSpPr>
          <p:cNvPr id="216069" name="Text Box 4"/>
          <p:cNvSpPr txBox="1">
            <a:spLocks noChangeArrowheads="1"/>
          </p:cNvSpPr>
          <p:nvPr/>
        </p:nvSpPr>
        <p:spPr bwMode="auto">
          <a:xfrm>
            <a:off x="1035050" y="1314450"/>
            <a:ext cx="7200900" cy="4341813"/>
          </a:xfrm>
          <a:prstGeom prst="rect">
            <a:avLst/>
          </a:prstGeom>
          <a:noFill/>
          <a:ln w="9525">
            <a:noFill/>
            <a:miter lim="800000"/>
            <a:headEnd/>
            <a:tailEnd/>
          </a:ln>
        </p:spPr>
        <p:txBody>
          <a:bodyPr>
            <a:spAutoFit/>
          </a:bodyPr>
          <a:lstStyle/>
          <a:p>
            <a:pPr defTabSz="914400">
              <a:lnSpc>
                <a:spcPct val="90000"/>
              </a:lnSpc>
            </a:pPr>
            <a:r>
              <a:rPr kumimoji="1" lang="zh-CN" altLang="en-US" sz="2400" b="1">
                <a:solidFill>
                  <a:srgbClr val="D84650"/>
                </a:solidFill>
                <a:latin typeface="楷体" pitchFamily="49" charset="-122"/>
                <a:ea typeface="楷体" pitchFamily="49" charset="-122"/>
              </a:rPr>
              <a:t>定理：谓词逻辑的判定问题是不可解的。</a:t>
            </a:r>
          </a:p>
          <a:p>
            <a:pPr defTabSz="914400">
              <a:lnSpc>
                <a:spcPct val="90000"/>
              </a:lnSpc>
            </a:pPr>
            <a:r>
              <a:rPr kumimoji="1" lang="zh-CN" altLang="en-US" sz="2200" b="1">
                <a:solidFill>
                  <a:srgbClr val="1E1CE3"/>
                </a:solidFill>
                <a:latin typeface="楷体" pitchFamily="49" charset="-122"/>
                <a:ea typeface="楷体" pitchFamily="49" charset="-122"/>
              </a:rPr>
              <a:t>   </a:t>
            </a:r>
          </a:p>
          <a:p>
            <a:pPr defTabSz="914400">
              <a:lnSpc>
                <a:spcPct val="90000"/>
              </a:lnSpc>
            </a:pPr>
            <a:r>
              <a:rPr kumimoji="1" lang="zh-CN" altLang="en-US" sz="2200" b="1">
                <a:solidFill>
                  <a:srgbClr val="1E1CE3"/>
                </a:solidFill>
                <a:latin typeface="楷体" pitchFamily="49" charset="-122"/>
                <a:ea typeface="楷体" pitchFamily="49" charset="-122"/>
              </a:rPr>
              <a:t>  </a:t>
            </a:r>
            <a:r>
              <a:rPr kumimoji="1" lang="zh-CN" altLang="en-US" sz="2200">
                <a:solidFill>
                  <a:srgbClr val="1E1CE3"/>
                </a:solidFill>
                <a:latin typeface="楷体" pitchFamily="49" charset="-122"/>
                <a:ea typeface="楷体" pitchFamily="49" charset="-122"/>
              </a:rPr>
              <a:t>即不存在一个统一的算法，对谓词逻辑中的任何谓词公式</a:t>
            </a:r>
            <a:r>
              <a:rPr kumimoji="1" lang="en-US" altLang="zh-CN" sz="2200">
                <a:solidFill>
                  <a:srgbClr val="1E1CE3"/>
                </a:solidFill>
                <a:latin typeface="楷体" pitchFamily="49" charset="-122"/>
                <a:ea typeface="楷体" pitchFamily="49" charset="-122"/>
              </a:rPr>
              <a:t>G</a:t>
            </a:r>
            <a:r>
              <a:rPr kumimoji="1" lang="zh-CN" altLang="en-US" sz="2200">
                <a:solidFill>
                  <a:srgbClr val="1E1CE3"/>
                </a:solidFill>
                <a:latin typeface="楷体" pitchFamily="49" charset="-122"/>
                <a:ea typeface="楷体" pitchFamily="49" charset="-122"/>
              </a:rPr>
              <a:t>，算法都能够在有限步内判定公式</a:t>
            </a:r>
            <a:r>
              <a:rPr kumimoji="1" lang="en-US" altLang="zh-CN" sz="2200">
                <a:solidFill>
                  <a:srgbClr val="1E1CE3"/>
                </a:solidFill>
                <a:latin typeface="楷体" pitchFamily="49" charset="-122"/>
                <a:ea typeface="楷体" pitchFamily="49" charset="-122"/>
              </a:rPr>
              <a:t>G</a:t>
            </a:r>
            <a:r>
              <a:rPr kumimoji="1" lang="zh-CN" altLang="en-US" sz="2200">
                <a:solidFill>
                  <a:srgbClr val="1E1CE3"/>
                </a:solidFill>
                <a:latin typeface="楷体" pitchFamily="49" charset="-122"/>
                <a:ea typeface="楷体" pitchFamily="49" charset="-122"/>
              </a:rPr>
              <a:t>的类型。</a:t>
            </a:r>
          </a:p>
          <a:p>
            <a:pPr defTabSz="914400">
              <a:lnSpc>
                <a:spcPct val="90000"/>
              </a:lnSpc>
            </a:pPr>
            <a:endParaRPr kumimoji="1" lang="zh-CN" altLang="en-US" sz="2200">
              <a:solidFill>
                <a:srgbClr val="1E1CE3"/>
              </a:solidFill>
              <a:latin typeface="楷体" pitchFamily="49" charset="-122"/>
              <a:ea typeface="楷体" pitchFamily="49" charset="-122"/>
            </a:endParaRPr>
          </a:p>
          <a:p>
            <a:pPr defTabSz="914400">
              <a:lnSpc>
                <a:spcPct val="90000"/>
              </a:lnSpc>
            </a:pPr>
            <a:endParaRPr kumimoji="1" lang="zh-CN" altLang="en-US" sz="2200">
              <a:solidFill>
                <a:srgbClr val="1E1CE3"/>
              </a:solidFill>
              <a:latin typeface="楷体" pitchFamily="49" charset="-122"/>
              <a:ea typeface="楷体" pitchFamily="49" charset="-122"/>
            </a:endParaRPr>
          </a:p>
          <a:p>
            <a:pPr defTabSz="914400">
              <a:lnSpc>
                <a:spcPct val="90000"/>
              </a:lnSpc>
            </a:pPr>
            <a:r>
              <a:rPr kumimoji="1" lang="zh-CN" altLang="en-US" sz="2200">
                <a:solidFill>
                  <a:srgbClr val="1E1CE3"/>
                </a:solidFill>
                <a:latin typeface="楷体" pitchFamily="49" charset="-122"/>
                <a:ea typeface="楷体" pitchFamily="49" charset="-122"/>
              </a:rPr>
              <a:t>但是，</a:t>
            </a:r>
            <a:r>
              <a:rPr kumimoji="1" lang="zh-CN" altLang="en-US" sz="2200" b="1">
                <a:solidFill>
                  <a:srgbClr val="D84650"/>
                </a:solidFill>
                <a:latin typeface="楷体" pitchFamily="49" charset="-122"/>
                <a:ea typeface="楷体" pitchFamily="49" charset="-122"/>
              </a:rPr>
              <a:t>谓词逻辑是半可判定的</a:t>
            </a:r>
            <a:r>
              <a:rPr kumimoji="1" lang="zh-CN" altLang="en-US" sz="2200">
                <a:solidFill>
                  <a:srgbClr val="D84650"/>
                </a:solidFill>
                <a:latin typeface="楷体" pitchFamily="49" charset="-122"/>
                <a:ea typeface="楷体" pitchFamily="49" charset="-122"/>
              </a:rPr>
              <a:t>：</a:t>
            </a:r>
            <a:r>
              <a:rPr kumimoji="1" lang="zh-CN" altLang="en-US" sz="2200">
                <a:solidFill>
                  <a:srgbClr val="1E1CE3"/>
                </a:solidFill>
                <a:latin typeface="楷体" pitchFamily="49" charset="-122"/>
                <a:ea typeface="楷体" pitchFamily="49" charset="-122"/>
              </a:rPr>
              <a:t>即如果谓词公式</a:t>
            </a:r>
            <a:r>
              <a:rPr kumimoji="1" lang="en-US" altLang="zh-CN" sz="2200">
                <a:solidFill>
                  <a:srgbClr val="1E1CE3"/>
                </a:solidFill>
                <a:latin typeface="楷体" pitchFamily="49" charset="-122"/>
                <a:ea typeface="楷体" pitchFamily="49" charset="-122"/>
              </a:rPr>
              <a:t>G</a:t>
            </a:r>
            <a:r>
              <a:rPr kumimoji="1" lang="zh-CN" altLang="en-US" sz="2200">
                <a:solidFill>
                  <a:srgbClr val="1E1CE3"/>
                </a:solidFill>
                <a:latin typeface="楷体" pitchFamily="49" charset="-122"/>
                <a:ea typeface="楷体" pitchFamily="49" charset="-122"/>
              </a:rPr>
              <a:t>是永真式，那么，存在算法在有限步内能检验出</a:t>
            </a:r>
            <a:r>
              <a:rPr kumimoji="1" lang="en-US" altLang="zh-CN" sz="2200">
                <a:solidFill>
                  <a:srgbClr val="1E1CE3"/>
                </a:solidFill>
                <a:latin typeface="楷体" pitchFamily="49" charset="-122"/>
                <a:ea typeface="楷体" pitchFamily="49" charset="-122"/>
              </a:rPr>
              <a:t>G</a:t>
            </a:r>
            <a:r>
              <a:rPr kumimoji="1" lang="zh-CN" altLang="en-US" sz="2200">
                <a:solidFill>
                  <a:srgbClr val="1E1CE3"/>
                </a:solidFill>
                <a:latin typeface="楷体" pitchFamily="49" charset="-122"/>
                <a:ea typeface="楷体" pitchFamily="49" charset="-122"/>
              </a:rPr>
              <a:t>的永真性。</a:t>
            </a:r>
          </a:p>
          <a:p>
            <a:pPr defTabSz="914400">
              <a:lnSpc>
                <a:spcPct val="90000"/>
              </a:lnSpc>
            </a:pPr>
            <a:endParaRPr kumimoji="1" lang="zh-CN" altLang="en-US" sz="2200">
              <a:solidFill>
                <a:srgbClr val="1E1CE3"/>
              </a:solidFill>
              <a:latin typeface="楷体" pitchFamily="49" charset="-122"/>
              <a:ea typeface="楷体" pitchFamily="49" charset="-122"/>
            </a:endParaRPr>
          </a:p>
          <a:p>
            <a:pPr defTabSz="914400">
              <a:lnSpc>
                <a:spcPct val="90000"/>
              </a:lnSpc>
            </a:pPr>
            <a:r>
              <a:rPr kumimoji="1" lang="en-US" altLang="zh-CN" sz="2200">
                <a:solidFill>
                  <a:srgbClr val="1E1CE3"/>
                </a:solidFill>
                <a:latin typeface="楷体" pitchFamily="49" charset="-122"/>
                <a:ea typeface="楷体" pitchFamily="49" charset="-122"/>
              </a:rPr>
              <a:t>(</a:t>
            </a:r>
            <a:r>
              <a:rPr kumimoji="1" lang="zh-CN" altLang="en-US" sz="2200">
                <a:solidFill>
                  <a:srgbClr val="1E1CE3"/>
                </a:solidFill>
                <a:latin typeface="楷体" pitchFamily="49" charset="-122"/>
                <a:ea typeface="楷体" pitchFamily="49" charset="-122"/>
              </a:rPr>
              <a:t>即如果一个公式确实是永真式，则有算法在有限步结束并输出”是”，否则，可能输出否，也可能永不终止</a:t>
            </a:r>
            <a:r>
              <a:rPr kumimoji="1" lang="en-US" altLang="zh-CN" sz="2200">
                <a:solidFill>
                  <a:srgbClr val="1E1CE3"/>
                </a:solidFill>
                <a:latin typeface="楷体" pitchFamily="49" charset="-122"/>
                <a:ea typeface="楷体" pitchFamily="49" charset="-122"/>
              </a:rPr>
              <a:t>.)</a:t>
            </a:r>
          </a:p>
          <a:p>
            <a:pPr defTabSz="914400">
              <a:lnSpc>
                <a:spcPct val="90000"/>
              </a:lnSpc>
            </a:pPr>
            <a:endParaRPr kumimoji="1" lang="en-US" altLang="zh-CN" sz="2200">
              <a:solidFill>
                <a:srgbClr val="1E1CE3"/>
              </a:solidFill>
              <a:latin typeface="楷体" pitchFamily="49" charset="-122"/>
              <a:ea typeface="楷体" pitchFamily="49" charset="-122"/>
            </a:endParaRPr>
          </a:p>
          <a:p>
            <a:pPr defTabSz="914400">
              <a:lnSpc>
                <a:spcPct val="90000"/>
              </a:lnSpc>
            </a:pPr>
            <a:r>
              <a:rPr kumimoji="1" lang="zh-CN" altLang="en-US" sz="2200">
                <a:solidFill>
                  <a:srgbClr val="D84650"/>
                </a:solidFill>
                <a:latin typeface="楷体" pitchFamily="49" charset="-122"/>
                <a:ea typeface="楷体" pitchFamily="49" charset="-122"/>
              </a:rPr>
              <a:t>注：具体内容，有兴趣同学可以去了解。</a:t>
            </a:r>
          </a:p>
          <a:p>
            <a:pPr defTabSz="914400">
              <a:lnSpc>
                <a:spcPct val="90000"/>
              </a:lnSpc>
            </a:pPr>
            <a:endParaRPr kumimoji="1" lang="zh-CN" altLang="en-US" sz="2200" b="1">
              <a:solidFill>
                <a:srgbClr val="D8465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6069">
                                            <p:txEl>
                                              <p:pRg st="0" end="0"/>
                                            </p:txEl>
                                          </p:spTgt>
                                        </p:tgtEl>
                                        <p:attrNameLst>
                                          <p:attrName>style.visibility</p:attrName>
                                        </p:attrNameLst>
                                      </p:cBhvr>
                                      <p:to>
                                        <p:strVal val="visible"/>
                                      </p:to>
                                    </p:set>
                                    <p:anim calcmode="lin" valueType="num">
                                      <p:cBhvr additive="base">
                                        <p:cTn id="7" dur="500" fill="hold"/>
                                        <p:tgtEl>
                                          <p:spTgt spid="2160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606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6069">
                                            <p:txEl>
                                              <p:pRg st="1" end="1"/>
                                            </p:txEl>
                                          </p:spTgt>
                                        </p:tgtEl>
                                        <p:attrNameLst>
                                          <p:attrName>style.visibility</p:attrName>
                                        </p:attrNameLst>
                                      </p:cBhvr>
                                      <p:to>
                                        <p:strVal val="visible"/>
                                      </p:to>
                                    </p:set>
                                    <p:anim calcmode="lin" valueType="num">
                                      <p:cBhvr additive="base">
                                        <p:cTn id="11" dur="500" fill="hold"/>
                                        <p:tgtEl>
                                          <p:spTgt spid="21606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606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6069">
                                            <p:txEl>
                                              <p:pRg st="2" end="2"/>
                                            </p:txEl>
                                          </p:spTgt>
                                        </p:tgtEl>
                                        <p:attrNameLst>
                                          <p:attrName>style.visibility</p:attrName>
                                        </p:attrNameLst>
                                      </p:cBhvr>
                                      <p:to>
                                        <p:strVal val="visible"/>
                                      </p:to>
                                    </p:set>
                                    <p:anim calcmode="lin" valueType="num">
                                      <p:cBhvr additive="base">
                                        <p:cTn id="15" dur="500" fill="hold"/>
                                        <p:tgtEl>
                                          <p:spTgt spid="21606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606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16069">
                                            <p:txEl>
                                              <p:pRg st="5" end="5"/>
                                            </p:txEl>
                                          </p:spTgt>
                                        </p:tgtEl>
                                        <p:attrNameLst>
                                          <p:attrName>style.visibility</p:attrName>
                                        </p:attrNameLst>
                                      </p:cBhvr>
                                      <p:to>
                                        <p:strVal val="visible"/>
                                      </p:to>
                                    </p:set>
                                    <p:anim calcmode="lin" valueType="num">
                                      <p:cBhvr additive="base">
                                        <p:cTn id="21" dur="500" fill="hold"/>
                                        <p:tgtEl>
                                          <p:spTgt spid="21606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606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6069">
                                            <p:txEl>
                                              <p:pRg st="7" end="7"/>
                                            </p:txEl>
                                          </p:spTgt>
                                        </p:tgtEl>
                                        <p:attrNameLst>
                                          <p:attrName>style.visibility</p:attrName>
                                        </p:attrNameLst>
                                      </p:cBhvr>
                                      <p:to>
                                        <p:strVal val="visible"/>
                                      </p:to>
                                    </p:set>
                                    <p:anim calcmode="lin" valueType="num">
                                      <p:cBhvr additive="base">
                                        <p:cTn id="27" dur="500" fill="hold"/>
                                        <p:tgtEl>
                                          <p:spTgt spid="21606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606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16069">
                                            <p:txEl>
                                              <p:pRg st="9" end="9"/>
                                            </p:txEl>
                                          </p:spTgt>
                                        </p:tgtEl>
                                        <p:attrNameLst>
                                          <p:attrName>style.visibility</p:attrName>
                                        </p:attrNameLst>
                                      </p:cBhvr>
                                      <p:to>
                                        <p:strVal val="visible"/>
                                      </p:to>
                                    </p:set>
                                    <p:anim calcmode="lin" valueType="num">
                                      <p:cBhvr additive="base">
                                        <p:cTn id="33" dur="500" fill="hold"/>
                                        <p:tgtEl>
                                          <p:spTgt spid="216069">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606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标题 1"/>
          <p:cNvSpPr>
            <a:spLocks noGrp="1"/>
          </p:cNvSpPr>
          <p:nvPr>
            <p:ph type="title"/>
          </p:nvPr>
        </p:nvSpPr>
        <p:spPr>
          <a:xfrm>
            <a:off x="628650" y="106363"/>
            <a:ext cx="7886700" cy="725487"/>
          </a:xfrm>
        </p:spPr>
        <p:txBody>
          <a:bodyPr/>
          <a:lstStyle/>
          <a:p>
            <a:r>
              <a:rPr lang="en-US" altLang="zh-CN" smtClean="0"/>
              <a:t>1.7.1</a:t>
            </a:r>
            <a:r>
              <a:rPr lang="zh-CN" altLang="en-US" smtClean="0"/>
              <a:t>、基本定义</a:t>
            </a:r>
          </a:p>
        </p:txBody>
      </p:sp>
      <p:sp>
        <p:nvSpPr>
          <p:cNvPr id="3" name="内容占位符 2"/>
          <p:cNvSpPr>
            <a:spLocks noGrp="1"/>
          </p:cNvSpPr>
          <p:nvPr>
            <p:ph idx="1"/>
          </p:nvPr>
        </p:nvSpPr>
        <p:spPr>
          <a:xfrm>
            <a:off x="504825" y="1089025"/>
            <a:ext cx="8148638" cy="5311775"/>
          </a:xfrm>
        </p:spPr>
        <p:txBody>
          <a:bodyPr/>
          <a:lstStyle/>
          <a:p>
            <a:pPr eaLnBrk="1" hangingPunct="1">
              <a:spcBef>
                <a:spcPts val="600"/>
              </a:spcBef>
            </a:pPr>
            <a:r>
              <a:rPr lang="zh-CN" altLang="en-US" sz="2000" smtClean="0">
                <a:solidFill>
                  <a:srgbClr val="FF0000"/>
                </a:solidFill>
              </a:rPr>
              <a:t>定义</a:t>
            </a:r>
            <a:r>
              <a:rPr lang="en-US" altLang="zh-CN" sz="2000" smtClean="0">
                <a:solidFill>
                  <a:srgbClr val="FF0000"/>
                </a:solidFill>
              </a:rPr>
              <a:t>1.7-1</a:t>
            </a:r>
            <a:r>
              <a:rPr lang="zh-CN" altLang="en-US" sz="2000" smtClean="0"/>
              <a:t>：</a:t>
            </a:r>
            <a:r>
              <a:rPr lang="en-US" altLang="zh-CN" sz="2000" smtClean="0">
                <a:solidFill>
                  <a:srgbClr val="FF0000"/>
                </a:solidFill>
              </a:rPr>
              <a:t>A</a:t>
            </a:r>
            <a:r>
              <a:rPr lang="zh-CN" altLang="en-US" sz="2000" smtClean="0">
                <a:solidFill>
                  <a:srgbClr val="FF0000"/>
                </a:solidFill>
              </a:rPr>
              <a:t>与</a:t>
            </a:r>
            <a:r>
              <a:rPr lang="en-US" altLang="zh-CN" sz="2000" smtClean="0">
                <a:solidFill>
                  <a:srgbClr val="FF0000"/>
                </a:solidFill>
              </a:rPr>
              <a:t>B</a:t>
            </a:r>
            <a:r>
              <a:rPr lang="zh-CN" altLang="en-US" sz="2000" u="sng" smtClean="0">
                <a:solidFill>
                  <a:srgbClr val="FF0000"/>
                </a:solidFill>
              </a:rPr>
              <a:t>在个体域</a:t>
            </a:r>
            <a:r>
              <a:rPr lang="en-US" altLang="zh-CN" sz="2000" u="sng" smtClean="0">
                <a:solidFill>
                  <a:srgbClr val="FF0000"/>
                </a:solidFill>
              </a:rPr>
              <a:t>E</a:t>
            </a:r>
            <a:r>
              <a:rPr lang="zh-CN" altLang="en-US" sz="2000" u="sng" smtClean="0">
                <a:solidFill>
                  <a:srgbClr val="FF0000"/>
                </a:solidFill>
              </a:rPr>
              <a:t>上</a:t>
            </a:r>
            <a:r>
              <a:rPr lang="zh-CN" altLang="en-US" sz="2000" smtClean="0">
                <a:solidFill>
                  <a:srgbClr val="FF0000"/>
                </a:solidFill>
              </a:rPr>
              <a:t>是等价的。</a:t>
            </a:r>
          </a:p>
          <a:p>
            <a:pPr marL="219075" lvl="1" indent="0" eaLnBrk="1" hangingPunct="1">
              <a:spcBef>
                <a:spcPts val="600"/>
              </a:spcBef>
              <a:buFont typeface="Wingdings" pitchFamily="2" charset="2"/>
              <a:buNone/>
            </a:pPr>
            <a:r>
              <a:rPr lang="zh-CN" altLang="en-US" sz="2000" smtClean="0"/>
              <a:t>给定谓词公式</a:t>
            </a:r>
            <a:r>
              <a:rPr lang="en-US" altLang="zh-CN" sz="2000" smtClean="0"/>
              <a:t>A</a:t>
            </a:r>
            <a:r>
              <a:rPr lang="zh-CN" altLang="en-US" sz="2000" smtClean="0"/>
              <a:t>、</a:t>
            </a:r>
            <a:r>
              <a:rPr lang="en-US" altLang="zh-CN" sz="2000" smtClean="0"/>
              <a:t>B</a:t>
            </a:r>
            <a:r>
              <a:rPr lang="zh-CN" altLang="en-US" sz="2000" smtClean="0"/>
              <a:t>，</a:t>
            </a:r>
            <a:r>
              <a:rPr lang="en-US" altLang="zh-CN" sz="2000" smtClean="0">
                <a:solidFill>
                  <a:srgbClr val="FF0000"/>
                </a:solidFill>
              </a:rPr>
              <a:t>E</a:t>
            </a:r>
            <a:r>
              <a:rPr lang="zh-CN" altLang="en-US" sz="2000" smtClean="0">
                <a:solidFill>
                  <a:srgbClr val="FF0000"/>
                </a:solidFill>
              </a:rPr>
              <a:t>是它们的共同个体域</a:t>
            </a:r>
            <a:r>
              <a:rPr lang="zh-CN" altLang="en-US" sz="2000" smtClean="0"/>
              <a:t>，如果公式</a:t>
            </a:r>
            <a:r>
              <a:rPr lang="en-US" altLang="zh-CN" sz="2000" smtClean="0"/>
              <a:t>A</a:t>
            </a:r>
            <a:r>
              <a:rPr lang="zh-CN" altLang="en-US" sz="2000" smtClean="0"/>
              <a:t>、</a:t>
            </a:r>
            <a:r>
              <a:rPr lang="en-US" altLang="zh-CN" sz="2000" smtClean="0"/>
              <a:t>B</a:t>
            </a:r>
            <a:r>
              <a:rPr lang="zh-CN" altLang="en-US" sz="2000" smtClean="0"/>
              <a:t>在任何相同的解释下，它们</a:t>
            </a:r>
            <a:r>
              <a:rPr lang="zh-CN" altLang="en-US" sz="2000" smtClean="0">
                <a:solidFill>
                  <a:srgbClr val="0000FF"/>
                </a:solidFill>
              </a:rPr>
              <a:t>的真值都相同</a:t>
            </a:r>
            <a:r>
              <a:rPr lang="en-US" altLang="zh-CN" sz="2000" smtClean="0"/>
              <a:t>(</a:t>
            </a:r>
            <a:r>
              <a:rPr lang="zh-CN" altLang="en-US" sz="2000" smtClean="0"/>
              <a:t>或者说</a:t>
            </a:r>
            <a:r>
              <a:rPr lang="en-US" altLang="zh-CN" sz="2000" smtClean="0">
                <a:solidFill>
                  <a:srgbClr val="0000FF"/>
                </a:solidFill>
              </a:rPr>
              <a:t>A</a:t>
            </a:r>
            <a:r>
              <a:rPr lang="en-US" altLang="zh-CN" sz="2000" smtClean="0">
                <a:solidFill>
                  <a:srgbClr val="0000FF"/>
                </a:solidFill>
                <a:sym typeface="Symbol" pitchFamily="18" charset="2"/>
              </a:rPr>
              <a:t></a:t>
            </a:r>
            <a:r>
              <a:rPr lang="en-US" altLang="zh-CN" sz="2000" smtClean="0">
                <a:solidFill>
                  <a:srgbClr val="0000FF"/>
                </a:solidFill>
              </a:rPr>
              <a:t>B</a:t>
            </a:r>
            <a:r>
              <a:rPr lang="zh-CN" altLang="en-US" sz="2000" smtClean="0">
                <a:solidFill>
                  <a:srgbClr val="0000FF"/>
                </a:solidFill>
              </a:rPr>
              <a:t>是重言式</a:t>
            </a:r>
            <a:r>
              <a:rPr lang="en-US" altLang="zh-CN" sz="2000" smtClean="0"/>
              <a:t>)</a:t>
            </a:r>
            <a:r>
              <a:rPr lang="zh-CN" altLang="en-US" sz="2000" smtClean="0"/>
              <a:t>，则称公式</a:t>
            </a:r>
            <a:r>
              <a:rPr lang="en-US" altLang="zh-CN" sz="2000" smtClean="0">
                <a:solidFill>
                  <a:srgbClr val="FF0000"/>
                </a:solidFill>
              </a:rPr>
              <a:t>A</a:t>
            </a:r>
            <a:r>
              <a:rPr lang="zh-CN" altLang="en-US" sz="2000" smtClean="0">
                <a:solidFill>
                  <a:srgbClr val="FF0000"/>
                </a:solidFill>
              </a:rPr>
              <a:t>与</a:t>
            </a:r>
            <a:r>
              <a:rPr lang="en-US" altLang="zh-CN" sz="2000" smtClean="0">
                <a:solidFill>
                  <a:srgbClr val="FF0000"/>
                </a:solidFill>
              </a:rPr>
              <a:t>B</a:t>
            </a:r>
            <a:r>
              <a:rPr lang="zh-CN" altLang="en-US" sz="2000" smtClean="0">
                <a:solidFill>
                  <a:srgbClr val="FF0000"/>
                </a:solidFill>
              </a:rPr>
              <a:t>在个体域</a:t>
            </a:r>
            <a:r>
              <a:rPr lang="en-US" altLang="zh-CN" sz="2000" smtClean="0">
                <a:solidFill>
                  <a:srgbClr val="FF0000"/>
                </a:solidFill>
              </a:rPr>
              <a:t>E</a:t>
            </a:r>
            <a:r>
              <a:rPr lang="zh-CN" altLang="en-US" sz="2000" smtClean="0">
                <a:solidFill>
                  <a:srgbClr val="FF0000"/>
                </a:solidFill>
              </a:rPr>
              <a:t>上是等价的。</a:t>
            </a:r>
          </a:p>
          <a:p>
            <a:pPr eaLnBrk="1" hangingPunct="1">
              <a:spcBef>
                <a:spcPts val="600"/>
              </a:spcBef>
            </a:pPr>
            <a:r>
              <a:rPr lang="zh-CN" altLang="en-US" sz="2000" smtClean="0">
                <a:solidFill>
                  <a:srgbClr val="FF0000"/>
                </a:solidFill>
              </a:rPr>
              <a:t>定义</a:t>
            </a:r>
            <a:r>
              <a:rPr lang="en-US" altLang="zh-CN" sz="2000" smtClean="0">
                <a:solidFill>
                  <a:srgbClr val="FF0000"/>
                </a:solidFill>
              </a:rPr>
              <a:t>1.7-2</a:t>
            </a:r>
            <a:r>
              <a:rPr lang="zh-CN" altLang="en-US" sz="2000" smtClean="0">
                <a:solidFill>
                  <a:srgbClr val="FF0000"/>
                </a:solidFill>
              </a:rPr>
              <a:t>： </a:t>
            </a:r>
            <a:r>
              <a:rPr lang="en-US" altLang="zh-CN" sz="2000" smtClean="0">
                <a:solidFill>
                  <a:srgbClr val="FF0000"/>
                </a:solidFill>
              </a:rPr>
              <a:t>A</a:t>
            </a:r>
            <a:r>
              <a:rPr lang="zh-CN" altLang="en-US" sz="2000" smtClean="0">
                <a:solidFill>
                  <a:srgbClr val="FF0000"/>
                </a:solidFill>
              </a:rPr>
              <a:t>与</a:t>
            </a:r>
            <a:r>
              <a:rPr lang="en-US" altLang="zh-CN" sz="2000" smtClean="0">
                <a:solidFill>
                  <a:srgbClr val="FF0000"/>
                </a:solidFill>
              </a:rPr>
              <a:t>B</a:t>
            </a:r>
            <a:r>
              <a:rPr lang="zh-CN" altLang="en-US" sz="2000" smtClean="0">
                <a:solidFill>
                  <a:srgbClr val="FF0000"/>
                </a:solidFill>
              </a:rPr>
              <a:t>等价</a:t>
            </a:r>
          </a:p>
          <a:p>
            <a:pPr marL="219075" lvl="1" indent="0" eaLnBrk="1" hangingPunct="1">
              <a:spcBef>
                <a:spcPts val="600"/>
              </a:spcBef>
              <a:buFont typeface="Wingdings" pitchFamily="2" charset="2"/>
              <a:buNone/>
            </a:pPr>
            <a:r>
              <a:rPr lang="zh-CN" altLang="en-US" sz="2000" smtClean="0"/>
              <a:t>如果对任何个体域</a:t>
            </a:r>
            <a:r>
              <a:rPr lang="en-US" altLang="zh-CN" sz="2000" smtClean="0"/>
              <a:t>E</a:t>
            </a:r>
            <a:r>
              <a:rPr lang="zh-CN" altLang="en-US" sz="2000" smtClean="0"/>
              <a:t>，都有公式</a:t>
            </a:r>
            <a:r>
              <a:rPr lang="en-US" altLang="zh-CN" sz="2000" smtClean="0"/>
              <a:t>A</a:t>
            </a:r>
            <a:r>
              <a:rPr lang="zh-CN" altLang="en-US" sz="2000" smtClean="0"/>
              <a:t>与</a:t>
            </a:r>
            <a:r>
              <a:rPr lang="en-US" altLang="zh-CN" sz="2000" smtClean="0"/>
              <a:t>B</a:t>
            </a:r>
            <a:r>
              <a:rPr lang="zh-CN" altLang="en-US" sz="2000" smtClean="0"/>
              <a:t>等价，则称</a:t>
            </a:r>
            <a:r>
              <a:rPr lang="en-US" altLang="zh-CN" sz="2000" smtClean="0">
                <a:solidFill>
                  <a:srgbClr val="FF0000"/>
                </a:solidFill>
              </a:rPr>
              <a:t>A</a:t>
            </a:r>
            <a:r>
              <a:rPr lang="zh-CN" altLang="en-US" sz="2000" smtClean="0">
                <a:solidFill>
                  <a:srgbClr val="FF0000"/>
                </a:solidFill>
              </a:rPr>
              <a:t>与</a:t>
            </a:r>
            <a:r>
              <a:rPr lang="en-US" altLang="zh-CN" sz="2000" smtClean="0">
                <a:solidFill>
                  <a:srgbClr val="FF0000"/>
                </a:solidFill>
              </a:rPr>
              <a:t>B</a:t>
            </a:r>
            <a:r>
              <a:rPr lang="zh-CN" altLang="en-US" sz="2000" smtClean="0">
                <a:solidFill>
                  <a:srgbClr val="FF0000"/>
                </a:solidFill>
              </a:rPr>
              <a:t>等价</a:t>
            </a:r>
            <a:r>
              <a:rPr lang="zh-CN" altLang="en-US" sz="2000" smtClean="0"/>
              <a:t>，记作</a:t>
            </a:r>
            <a:r>
              <a:rPr lang="en-US" altLang="zh-CN" sz="2000" smtClean="0"/>
              <a:t>A</a:t>
            </a:r>
            <a:r>
              <a:rPr lang="en-US" altLang="zh-CN" sz="2000" smtClean="0">
                <a:sym typeface="Symbol" pitchFamily="18" charset="2"/>
              </a:rPr>
              <a:t></a:t>
            </a:r>
            <a:r>
              <a:rPr lang="en-US" altLang="zh-CN" sz="2000" smtClean="0"/>
              <a:t>B</a:t>
            </a:r>
            <a:r>
              <a:rPr lang="zh-CN" altLang="en-US" sz="2000" smtClean="0"/>
              <a:t>。</a:t>
            </a:r>
          </a:p>
          <a:p>
            <a:pPr eaLnBrk="1" hangingPunct="1">
              <a:spcBef>
                <a:spcPts val="600"/>
              </a:spcBef>
            </a:pPr>
            <a:r>
              <a:rPr lang="zh-CN" altLang="en-US" sz="2000" smtClean="0">
                <a:solidFill>
                  <a:srgbClr val="FF0000"/>
                </a:solidFill>
              </a:rPr>
              <a:t>例：</a:t>
            </a:r>
            <a:r>
              <a:rPr lang="en-US" altLang="zh-CN" sz="2000" smtClean="0"/>
              <a:t>I(x):</a:t>
            </a:r>
            <a:r>
              <a:rPr lang="zh-CN" altLang="en-US" sz="2000" smtClean="0"/>
              <a:t>表示</a:t>
            </a:r>
            <a:r>
              <a:rPr lang="en-US" altLang="zh-CN" sz="2000" smtClean="0"/>
              <a:t>x</a:t>
            </a:r>
            <a:r>
              <a:rPr lang="zh-CN" altLang="en-US" sz="2000" smtClean="0"/>
              <a:t>是整数，</a:t>
            </a:r>
            <a:r>
              <a:rPr lang="en-US" altLang="zh-CN" sz="2000" smtClean="0"/>
              <a:t>N(x):</a:t>
            </a:r>
            <a:r>
              <a:rPr lang="zh-CN" altLang="en-US" sz="2000" smtClean="0"/>
              <a:t>表示</a:t>
            </a:r>
            <a:r>
              <a:rPr lang="en-US" altLang="zh-CN" sz="2000" smtClean="0"/>
              <a:t>x</a:t>
            </a:r>
            <a:r>
              <a:rPr lang="zh-CN" altLang="en-US" sz="2000" smtClean="0"/>
              <a:t>是自然数，</a:t>
            </a:r>
          </a:p>
          <a:p>
            <a:pPr marL="219075" lvl="1" indent="0" eaLnBrk="1" hangingPunct="1">
              <a:spcBef>
                <a:spcPts val="600"/>
              </a:spcBef>
            </a:pPr>
            <a:r>
              <a:rPr lang="zh-CN" altLang="en-US" sz="2000" smtClean="0"/>
              <a:t>假设个体域</a:t>
            </a:r>
            <a:r>
              <a:rPr lang="en-US" altLang="zh-CN" sz="2000" smtClean="0"/>
              <a:t>E</a:t>
            </a:r>
            <a:r>
              <a:rPr lang="zh-CN" altLang="en-US" sz="2000" smtClean="0"/>
              <a:t>是自然数集合，公式</a:t>
            </a:r>
            <a:r>
              <a:rPr lang="en-US" altLang="zh-CN" sz="2000" smtClean="0"/>
              <a:t>I(x)</a:t>
            </a:r>
            <a:r>
              <a:rPr lang="zh-CN" altLang="en-US" sz="2000" smtClean="0"/>
              <a:t>与</a:t>
            </a:r>
            <a:r>
              <a:rPr lang="en-US" altLang="zh-CN" sz="2000" smtClean="0"/>
              <a:t>N(x)</a:t>
            </a:r>
            <a:r>
              <a:rPr lang="zh-CN" altLang="en-US" sz="2000" smtClean="0"/>
              <a:t>在</a:t>
            </a:r>
            <a:r>
              <a:rPr lang="en-US" altLang="zh-CN" sz="2000" smtClean="0"/>
              <a:t>E</a:t>
            </a:r>
            <a:r>
              <a:rPr lang="zh-CN" altLang="en-US" sz="2000" smtClean="0"/>
              <a:t>上是等价的。</a:t>
            </a:r>
          </a:p>
          <a:p>
            <a:pPr marL="219075" lvl="1" indent="0" eaLnBrk="1" hangingPunct="1">
              <a:spcBef>
                <a:spcPts val="600"/>
              </a:spcBef>
            </a:pPr>
            <a:r>
              <a:rPr lang="zh-CN" altLang="en-US" sz="2000" smtClean="0">
                <a:solidFill>
                  <a:srgbClr val="F3F3F3"/>
                </a:solidFill>
              </a:rPr>
              <a:t> </a:t>
            </a:r>
            <a:r>
              <a:rPr lang="zh-CN" altLang="en-US" sz="2000" smtClean="0"/>
              <a:t>而公式</a:t>
            </a:r>
            <a:r>
              <a:rPr lang="en-US" altLang="zh-CN" sz="2000" smtClean="0"/>
              <a:t>N(x)</a:t>
            </a:r>
            <a:r>
              <a:rPr lang="en-US" altLang="zh-CN" sz="2000" smtClean="0">
                <a:latin typeface="Comic Sans MS" pitchFamily="66" charset="0"/>
              </a:rPr>
              <a:t>→</a:t>
            </a:r>
            <a:r>
              <a:rPr lang="en-US" altLang="zh-CN" sz="2000" smtClean="0"/>
              <a:t>I(x) </a:t>
            </a:r>
            <a:r>
              <a:rPr lang="zh-CN" altLang="en-US" sz="2000" smtClean="0"/>
              <a:t>与</a:t>
            </a:r>
            <a:r>
              <a:rPr lang="zh-CN" altLang="en-US" sz="2000" smtClean="0">
                <a:sym typeface="Symbol" pitchFamily="18" charset="2"/>
              </a:rPr>
              <a:t></a:t>
            </a:r>
            <a:r>
              <a:rPr lang="en-US" altLang="zh-CN" sz="2000" smtClean="0"/>
              <a:t>N(x)∨I(x)</a:t>
            </a:r>
            <a:r>
              <a:rPr lang="zh-CN" altLang="en-US" sz="2000" smtClean="0"/>
              <a:t>就是与个体域无关的等价的公式，即</a:t>
            </a:r>
          </a:p>
          <a:p>
            <a:pPr marL="827088" lvl="2" eaLnBrk="1" hangingPunct="1">
              <a:spcBef>
                <a:spcPts val="600"/>
              </a:spcBef>
            </a:pPr>
            <a:r>
              <a:rPr lang="zh-CN" altLang="en-US" sz="2000" smtClean="0"/>
              <a:t> </a:t>
            </a:r>
            <a:r>
              <a:rPr lang="en-US" altLang="zh-CN" sz="2000" smtClean="0"/>
              <a:t>N(x)</a:t>
            </a:r>
            <a:r>
              <a:rPr lang="en-US" altLang="zh-CN" sz="2000" smtClean="0">
                <a:latin typeface="Comic Sans MS" pitchFamily="66" charset="0"/>
              </a:rPr>
              <a:t>→</a:t>
            </a:r>
            <a:r>
              <a:rPr lang="en-US" altLang="zh-CN" sz="2000" smtClean="0"/>
              <a:t>I(x)</a:t>
            </a:r>
            <a:r>
              <a:rPr lang="en-US" altLang="zh-CN" sz="2000" smtClean="0">
                <a:sym typeface="Symbol" pitchFamily="18" charset="2"/>
              </a:rPr>
              <a:t></a:t>
            </a:r>
            <a:r>
              <a:rPr lang="en-US" altLang="zh-CN" sz="2000" smtClean="0"/>
              <a:t>N(x)∨I(x)</a:t>
            </a:r>
            <a:r>
              <a:rPr lang="zh-CN" altLang="en-US" sz="2000" smtClean="0"/>
              <a:t>。</a:t>
            </a:r>
          </a:p>
          <a:p>
            <a:pPr>
              <a:spcBef>
                <a:spcPts val="600"/>
              </a:spcBef>
            </a:pPr>
            <a:endParaRPr lang="zh-CN" altLang="en-US" sz="2000" smtClean="0"/>
          </a:p>
        </p:txBody>
      </p:sp>
      <p:sp>
        <p:nvSpPr>
          <p:cNvPr id="4" name="灯片编号占位符 3"/>
          <p:cNvSpPr>
            <a:spLocks noGrp="1"/>
          </p:cNvSpPr>
          <p:nvPr>
            <p:ph type="sldNum" sz="quarter" idx="12"/>
          </p:nvPr>
        </p:nvSpPr>
        <p:spPr/>
        <p:txBody>
          <a:bodyPr/>
          <a:lstStyle/>
          <a:p>
            <a:pPr>
              <a:defRPr/>
            </a:pPr>
            <a:fld id="{76176E1C-5DBC-4E61-B357-DE8E266749F7}" type="slidenum">
              <a:rPr lang="zh-CN" altLang="en-US"/>
              <a:pPr>
                <a:defRPr/>
              </a:pPr>
              <a:t>47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标题 1"/>
          <p:cNvSpPr>
            <a:spLocks noGrp="1"/>
          </p:cNvSpPr>
          <p:nvPr>
            <p:ph type="title"/>
          </p:nvPr>
        </p:nvSpPr>
        <p:spPr>
          <a:xfrm>
            <a:off x="628650" y="106363"/>
            <a:ext cx="7886700" cy="725487"/>
          </a:xfrm>
        </p:spPr>
        <p:txBody>
          <a:bodyPr/>
          <a:lstStyle/>
          <a:p>
            <a:r>
              <a:rPr lang="zh-CN" altLang="en-US" smtClean="0"/>
              <a:t>谓词公式的蕴含式</a:t>
            </a:r>
            <a:r>
              <a:rPr lang="zh-CN" altLang="zh-CN" smtClean="0"/>
              <a:t>定义</a:t>
            </a:r>
            <a:endParaRPr lang="zh-CN" altLang="en-US" smtClean="0"/>
          </a:p>
        </p:txBody>
      </p:sp>
      <p:sp>
        <p:nvSpPr>
          <p:cNvPr id="3" name="内容占位符 2"/>
          <p:cNvSpPr>
            <a:spLocks noGrp="1"/>
          </p:cNvSpPr>
          <p:nvPr>
            <p:ph idx="1"/>
          </p:nvPr>
        </p:nvSpPr>
        <p:spPr>
          <a:xfrm>
            <a:off x="504825" y="1160463"/>
            <a:ext cx="8148638" cy="5211762"/>
          </a:xfrm>
        </p:spPr>
        <p:txBody>
          <a:bodyPr/>
          <a:lstStyle/>
          <a:p>
            <a:pPr eaLnBrk="1" hangingPunct="1">
              <a:lnSpc>
                <a:spcPct val="115000"/>
              </a:lnSpc>
              <a:spcBef>
                <a:spcPts val="600"/>
              </a:spcBef>
            </a:pPr>
            <a:r>
              <a:rPr lang="zh-CN" altLang="en-US" smtClean="0">
                <a:solidFill>
                  <a:srgbClr val="FF0000"/>
                </a:solidFill>
              </a:rPr>
              <a:t>定义</a:t>
            </a:r>
            <a:r>
              <a:rPr lang="zh-CN" altLang="en-US" smtClean="0"/>
              <a:t>：</a:t>
            </a:r>
            <a:r>
              <a:rPr lang="zh-CN" altLang="en-US" smtClean="0">
                <a:solidFill>
                  <a:srgbClr val="0000FF"/>
                </a:solidFill>
              </a:rPr>
              <a:t>在个体域</a:t>
            </a:r>
            <a:r>
              <a:rPr lang="en-US" altLang="zh-CN" smtClean="0">
                <a:solidFill>
                  <a:srgbClr val="0000FF"/>
                </a:solidFill>
              </a:rPr>
              <a:t>E</a:t>
            </a:r>
            <a:r>
              <a:rPr lang="zh-CN" altLang="en-US" smtClean="0">
                <a:solidFill>
                  <a:srgbClr val="0000FF"/>
                </a:solidFill>
              </a:rPr>
              <a:t>上</a:t>
            </a:r>
            <a:r>
              <a:rPr lang="zh-CN" altLang="en-US" smtClean="0">
                <a:solidFill>
                  <a:srgbClr val="FF0000"/>
                </a:solidFill>
              </a:rPr>
              <a:t>公式</a:t>
            </a:r>
            <a:r>
              <a:rPr lang="en-US" altLang="zh-CN" smtClean="0">
                <a:solidFill>
                  <a:srgbClr val="FF0000"/>
                </a:solidFill>
              </a:rPr>
              <a:t>A</a:t>
            </a:r>
            <a:r>
              <a:rPr lang="zh-CN" altLang="en-US" smtClean="0">
                <a:solidFill>
                  <a:srgbClr val="FF0000"/>
                </a:solidFill>
              </a:rPr>
              <a:t>永真蕴含</a:t>
            </a:r>
            <a:r>
              <a:rPr lang="en-US" altLang="zh-CN" smtClean="0">
                <a:solidFill>
                  <a:srgbClr val="FF0000"/>
                </a:solidFill>
              </a:rPr>
              <a:t>B</a:t>
            </a:r>
            <a:r>
              <a:rPr lang="zh-CN" altLang="en-US" smtClean="0">
                <a:solidFill>
                  <a:srgbClr val="FF0000"/>
                </a:solidFill>
              </a:rPr>
              <a:t>。</a:t>
            </a:r>
          </a:p>
          <a:p>
            <a:pPr marL="238125" lvl="1" indent="0" eaLnBrk="1" hangingPunct="1">
              <a:lnSpc>
                <a:spcPct val="115000"/>
              </a:lnSpc>
              <a:spcBef>
                <a:spcPts val="600"/>
              </a:spcBef>
              <a:buFont typeface="Wingdings" pitchFamily="2" charset="2"/>
              <a:buNone/>
            </a:pPr>
            <a:r>
              <a:rPr lang="zh-CN" altLang="en-US" sz="2000" smtClean="0"/>
              <a:t>给定谓词公式</a:t>
            </a:r>
            <a:r>
              <a:rPr lang="en-US" altLang="zh-CN" sz="2000" smtClean="0"/>
              <a:t>A</a:t>
            </a:r>
            <a:r>
              <a:rPr lang="zh-CN" altLang="en-US" sz="2000" smtClean="0"/>
              <a:t>、</a:t>
            </a:r>
            <a:r>
              <a:rPr lang="en-US" altLang="zh-CN" sz="2000" smtClean="0"/>
              <a:t>B</a:t>
            </a:r>
            <a:r>
              <a:rPr lang="zh-CN" altLang="en-US" sz="2000" smtClean="0"/>
              <a:t>，</a:t>
            </a:r>
            <a:r>
              <a:rPr lang="en-US" altLang="zh-CN" sz="2000" smtClean="0"/>
              <a:t>E</a:t>
            </a:r>
            <a:r>
              <a:rPr lang="zh-CN" altLang="en-US" sz="2000" smtClean="0"/>
              <a:t>是它们的个体域，</a:t>
            </a:r>
            <a:r>
              <a:rPr lang="zh-CN" altLang="en-US" sz="2000" smtClean="0">
                <a:solidFill>
                  <a:srgbClr val="FF0000"/>
                </a:solidFill>
              </a:rPr>
              <a:t>如果公式</a:t>
            </a:r>
            <a:r>
              <a:rPr lang="en-US" altLang="zh-CN" sz="2000" smtClean="0">
                <a:solidFill>
                  <a:srgbClr val="FF0000"/>
                </a:solidFill>
              </a:rPr>
              <a:t>A</a:t>
            </a:r>
            <a:r>
              <a:rPr lang="zh-CN" altLang="en-US" sz="2000" smtClean="0">
                <a:solidFill>
                  <a:srgbClr val="FF0000"/>
                </a:solidFill>
              </a:rPr>
              <a:t>、</a:t>
            </a:r>
            <a:r>
              <a:rPr lang="en-US" altLang="zh-CN" sz="2000" smtClean="0">
                <a:solidFill>
                  <a:srgbClr val="FF0000"/>
                </a:solidFill>
              </a:rPr>
              <a:t>B</a:t>
            </a:r>
            <a:r>
              <a:rPr lang="zh-CN" altLang="en-US" sz="2000" smtClean="0">
                <a:solidFill>
                  <a:srgbClr val="FF0000"/>
                </a:solidFill>
              </a:rPr>
              <a:t>在任何解释下，</a:t>
            </a:r>
            <a:r>
              <a:rPr lang="en-US" altLang="zh-CN" sz="2000" smtClean="0">
                <a:solidFill>
                  <a:srgbClr val="FF0000"/>
                </a:solidFill>
              </a:rPr>
              <a:t>A</a:t>
            </a:r>
            <a:r>
              <a:rPr lang="en-US" altLang="zh-CN" sz="2000" smtClean="0">
                <a:solidFill>
                  <a:srgbClr val="FF0000"/>
                </a:solidFill>
                <a:latin typeface="Comic Sans MS" pitchFamily="66" charset="0"/>
              </a:rPr>
              <a:t>→</a:t>
            </a:r>
            <a:r>
              <a:rPr lang="en-US" altLang="zh-CN" sz="2000" smtClean="0">
                <a:solidFill>
                  <a:srgbClr val="FF0000"/>
                </a:solidFill>
              </a:rPr>
              <a:t>B</a:t>
            </a:r>
            <a:r>
              <a:rPr lang="zh-CN" altLang="en-US" sz="2000" smtClean="0">
                <a:solidFill>
                  <a:srgbClr val="FF0000"/>
                </a:solidFill>
              </a:rPr>
              <a:t>都为重言式</a:t>
            </a:r>
            <a:r>
              <a:rPr lang="zh-CN" altLang="en-US" sz="2000" smtClean="0"/>
              <a:t>，则称</a:t>
            </a:r>
            <a:r>
              <a:rPr lang="zh-CN" altLang="en-US" sz="2000" smtClean="0">
                <a:solidFill>
                  <a:srgbClr val="0000FF"/>
                </a:solidFill>
              </a:rPr>
              <a:t>在个体域</a:t>
            </a:r>
            <a:r>
              <a:rPr lang="en-US" altLang="zh-CN" sz="2000" smtClean="0">
                <a:solidFill>
                  <a:srgbClr val="0000FF"/>
                </a:solidFill>
              </a:rPr>
              <a:t>E</a:t>
            </a:r>
            <a:r>
              <a:rPr lang="zh-CN" altLang="en-US" sz="2000" smtClean="0">
                <a:solidFill>
                  <a:srgbClr val="0000FF"/>
                </a:solidFill>
              </a:rPr>
              <a:t>上</a:t>
            </a:r>
            <a:r>
              <a:rPr lang="zh-CN" altLang="en-US" sz="2000" smtClean="0">
                <a:solidFill>
                  <a:srgbClr val="FF0000"/>
                </a:solidFill>
              </a:rPr>
              <a:t>公式</a:t>
            </a:r>
            <a:r>
              <a:rPr lang="en-US" altLang="zh-CN" sz="2000" smtClean="0">
                <a:solidFill>
                  <a:srgbClr val="FF0000"/>
                </a:solidFill>
              </a:rPr>
              <a:t>A</a:t>
            </a:r>
            <a:r>
              <a:rPr lang="zh-CN" altLang="en-US" sz="2000" smtClean="0">
                <a:solidFill>
                  <a:srgbClr val="FF0000"/>
                </a:solidFill>
              </a:rPr>
              <a:t>永真蕴含</a:t>
            </a:r>
            <a:r>
              <a:rPr lang="en-US" altLang="zh-CN" sz="2000" smtClean="0">
                <a:solidFill>
                  <a:srgbClr val="FF0000"/>
                </a:solidFill>
              </a:rPr>
              <a:t>B</a:t>
            </a:r>
            <a:r>
              <a:rPr lang="zh-CN" altLang="en-US" sz="2000" smtClean="0">
                <a:solidFill>
                  <a:srgbClr val="FF0000"/>
                </a:solidFill>
              </a:rPr>
              <a:t>。</a:t>
            </a:r>
          </a:p>
          <a:p>
            <a:pPr eaLnBrk="1" hangingPunct="1">
              <a:lnSpc>
                <a:spcPct val="115000"/>
              </a:lnSpc>
              <a:spcBef>
                <a:spcPts val="600"/>
              </a:spcBef>
            </a:pPr>
            <a:r>
              <a:rPr lang="zh-CN" altLang="en-US" smtClean="0">
                <a:solidFill>
                  <a:srgbClr val="FF0000"/>
                </a:solidFill>
              </a:rPr>
              <a:t>定义</a:t>
            </a:r>
            <a:r>
              <a:rPr lang="zh-CN" altLang="en-US" smtClean="0"/>
              <a:t>：</a:t>
            </a:r>
            <a:r>
              <a:rPr lang="zh-CN" altLang="en-US" smtClean="0">
                <a:solidFill>
                  <a:srgbClr val="FF0000"/>
                </a:solidFill>
              </a:rPr>
              <a:t>公式永真</a:t>
            </a:r>
            <a:r>
              <a:rPr lang="en-US" altLang="zh-CN" smtClean="0">
                <a:solidFill>
                  <a:srgbClr val="FF0000"/>
                </a:solidFill>
              </a:rPr>
              <a:t>A</a:t>
            </a:r>
            <a:r>
              <a:rPr lang="zh-CN" altLang="en-US" smtClean="0">
                <a:solidFill>
                  <a:srgbClr val="FF0000"/>
                </a:solidFill>
              </a:rPr>
              <a:t>蕴含</a:t>
            </a:r>
            <a:r>
              <a:rPr lang="en-US" altLang="zh-CN" smtClean="0">
                <a:solidFill>
                  <a:srgbClr val="FF0000"/>
                </a:solidFill>
              </a:rPr>
              <a:t>B</a:t>
            </a:r>
            <a:r>
              <a:rPr lang="zh-CN" altLang="en-US" smtClean="0">
                <a:solidFill>
                  <a:srgbClr val="FF0000"/>
                </a:solidFill>
              </a:rPr>
              <a:t>。</a:t>
            </a:r>
          </a:p>
          <a:p>
            <a:pPr marL="238125" lvl="1" indent="0" eaLnBrk="1" hangingPunct="1">
              <a:lnSpc>
                <a:spcPct val="115000"/>
              </a:lnSpc>
              <a:spcBef>
                <a:spcPts val="600"/>
              </a:spcBef>
              <a:buFont typeface="Wingdings" pitchFamily="2" charset="2"/>
              <a:buNone/>
            </a:pPr>
            <a:r>
              <a:rPr lang="zh-CN" altLang="en-US" sz="2000" smtClean="0"/>
              <a:t>如果不论对什么个体域</a:t>
            </a:r>
            <a:r>
              <a:rPr lang="en-US" altLang="zh-CN" sz="2000" smtClean="0"/>
              <a:t>E</a:t>
            </a:r>
            <a:r>
              <a:rPr lang="zh-CN" altLang="en-US" sz="2000" smtClean="0"/>
              <a:t>，都使得公式</a:t>
            </a:r>
            <a:r>
              <a:rPr lang="en-US" altLang="zh-CN" sz="2000" smtClean="0"/>
              <a:t>A</a:t>
            </a:r>
            <a:r>
              <a:rPr lang="en-US" altLang="zh-CN" sz="2000" smtClean="0">
                <a:latin typeface="Comic Sans MS" pitchFamily="66" charset="0"/>
              </a:rPr>
              <a:t>→</a:t>
            </a:r>
            <a:r>
              <a:rPr lang="en-US" altLang="zh-CN" sz="2000" smtClean="0"/>
              <a:t>B</a:t>
            </a:r>
            <a:r>
              <a:rPr lang="zh-CN" altLang="en-US" sz="2000" smtClean="0"/>
              <a:t>为重言式，则称</a:t>
            </a:r>
            <a:r>
              <a:rPr lang="en-US" altLang="zh-CN" sz="2000" smtClean="0">
                <a:solidFill>
                  <a:srgbClr val="FF0000"/>
                </a:solidFill>
              </a:rPr>
              <a:t>A</a:t>
            </a:r>
            <a:r>
              <a:rPr lang="zh-CN" altLang="en-US" sz="2000" smtClean="0">
                <a:solidFill>
                  <a:srgbClr val="FF0000"/>
                </a:solidFill>
              </a:rPr>
              <a:t>蕴含</a:t>
            </a:r>
            <a:r>
              <a:rPr lang="en-US" altLang="zh-CN" sz="2000" smtClean="0">
                <a:solidFill>
                  <a:srgbClr val="FF0000"/>
                </a:solidFill>
              </a:rPr>
              <a:t>B</a:t>
            </a:r>
            <a:r>
              <a:rPr lang="zh-CN" altLang="en-US" sz="2000" smtClean="0">
                <a:solidFill>
                  <a:srgbClr val="FF0000"/>
                </a:solidFill>
              </a:rPr>
              <a:t>，记作</a:t>
            </a:r>
            <a:r>
              <a:rPr lang="en-US" altLang="zh-CN" sz="2000" smtClean="0">
                <a:solidFill>
                  <a:srgbClr val="FF0000"/>
                </a:solidFill>
              </a:rPr>
              <a:t>A</a:t>
            </a:r>
            <a:r>
              <a:rPr lang="en-US" altLang="zh-CN" sz="2000" smtClean="0">
                <a:solidFill>
                  <a:srgbClr val="FF0000"/>
                </a:solidFill>
                <a:sym typeface="Symbol" pitchFamily="18" charset="2"/>
              </a:rPr>
              <a:t></a:t>
            </a:r>
            <a:r>
              <a:rPr lang="en-US" altLang="zh-CN" sz="2000" smtClean="0">
                <a:solidFill>
                  <a:srgbClr val="FF0000"/>
                </a:solidFill>
              </a:rPr>
              <a:t>B</a:t>
            </a:r>
            <a:r>
              <a:rPr lang="zh-CN" altLang="en-US" sz="2000" smtClean="0">
                <a:solidFill>
                  <a:srgbClr val="FF0000"/>
                </a:solidFill>
              </a:rPr>
              <a:t>。</a:t>
            </a:r>
          </a:p>
          <a:p>
            <a:pPr eaLnBrk="1" hangingPunct="1">
              <a:lnSpc>
                <a:spcPct val="115000"/>
              </a:lnSpc>
              <a:spcBef>
                <a:spcPts val="600"/>
              </a:spcBef>
            </a:pPr>
            <a:r>
              <a:rPr lang="zh-CN" altLang="en-US" smtClean="0">
                <a:solidFill>
                  <a:srgbClr val="FF0000"/>
                </a:solidFill>
              </a:rPr>
              <a:t>例如</a:t>
            </a:r>
            <a:r>
              <a:rPr lang="zh-CN" altLang="en-US" smtClean="0"/>
              <a:t>，</a:t>
            </a:r>
            <a:r>
              <a:rPr lang="en-US" altLang="zh-CN" smtClean="0"/>
              <a:t>G(x)</a:t>
            </a:r>
            <a:r>
              <a:rPr lang="zh-CN" altLang="en-US" smtClean="0"/>
              <a:t>：表示</a:t>
            </a:r>
            <a:r>
              <a:rPr lang="en-US" altLang="zh-CN" smtClean="0"/>
              <a:t>x</a:t>
            </a:r>
            <a:r>
              <a:rPr lang="zh-CN" altLang="en-US" smtClean="0"/>
              <a:t>大于</a:t>
            </a:r>
            <a:r>
              <a:rPr lang="en-US" altLang="zh-CN" smtClean="0"/>
              <a:t>5</a:t>
            </a:r>
            <a:r>
              <a:rPr lang="zh-CN" altLang="en-US" smtClean="0"/>
              <a:t>，</a:t>
            </a:r>
            <a:r>
              <a:rPr lang="en-US" altLang="zh-CN" smtClean="0"/>
              <a:t>N(x)</a:t>
            </a:r>
            <a:r>
              <a:rPr lang="zh-CN" altLang="en-US" smtClean="0"/>
              <a:t>：表示</a:t>
            </a:r>
            <a:r>
              <a:rPr lang="en-US" altLang="zh-CN" smtClean="0"/>
              <a:t>x</a:t>
            </a:r>
            <a:r>
              <a:rPr lang="zh-CN" altLang="en-US" smtClean="0"/>
              <a:t>是自然数，个体域</a:t>
            </a:r>
            <a:r>
              <a:rPr lang="en-US" altLang="zh-CN" smtClean="0"/>
              <a:t>E={-1,-2,6,7,8,9,....}</a:t>
            </a:r>
            <a:r>
              <a:rPr lang="zh-CN" altLang="en-US" smtClean="0"/>
              <a:t>，</a:t>
            </a:r>
          </a:p>
          <a:p>
            <a:pPr marL="238125" lvl="1" indent="0" eaLnBrk="1" hangingPunct="1">
              <a:lnSpc>
                <a:spcPct val="115000"/>
              </a:lnSpc>
              <a:spcBef>
                <a:spcPts val="600"/>
              </a:spcBef>
            </a:pPr>
            <a:r>
              <a:rPr lang="zh-CN" altLang="en-US" sz="2000" smtClean="0"/>
              <a:t>在</a:t>
            </a:r>
            <a:r>
              <a:rPr lang="en-US" altLang="zh-CN" sz="2000" smtClean="0"/>
              <a:t>E</a:t>
            </a:r>
            <a:r>
              <a:rPr lang="zh-CN" altLang="en-US" sz="2000" smtClean="0"/>
              <a:t>上公式</a:t>
            </a:r>
            <a:r>
              <a:rPr lang="en-US" altLang="zh-CN" sz="2000" smtClean="0"/>
              <a:t>G(x)</a:t>
            </a:r>
            <a:r>
              <a:rPr lang="en-US" altLang="zh-CN" sz="2000" smtClean="0">
                <a:latin typeface="Comic Sans MS" pitchFamily="66" charset="0"/>
              </a:rPr>
              <a:t>→</a:t>
            </a:r>
            <a:r>
              <a:rPr lang="en-US" altLang="zh-CN" sz="2000" smtClean="0"/>
              <a:t>N(x)</a:t>
            </a:r>
            <a:r>
              <a:rPr lang="zh-CN" altLang="en-US" sz="2000" smtClean="0"/>
              <a:t>是重言式。</a:t>
            </a:r>
          </a:p>
          <a:p>
            <a:pPr marL="238125" lvl="1" indent="0" eaLnBrk="1" hangingPunct="1">
              <a:lnSpc>
                <a:spcPct val="115000"/>
              </a:lnSpc>
              <a:spcBef>
                <a:spcPts val="600"/>
              </a:spcBef>
            </a:pPr>
            <a:r>
              <a:rPr lang="zh-CN" altLang="en-US" sz="2000" smtClean="0"/>
              <a:t>而公式</a:t>
            </a:r>
            <a:r>
              <a:rPr lang="en-US" altLang="zh-CN" sz="2000" smtClean="0"/>
              <a:t>(G(x)∧N(x))</a:t>
            </a:r>
            <a:r>
              <a:rPr lang="en-US" altLang="zh-CN" sz="2000" smtClean="0">
                <a:latin typeface="Comic Sans MS" pitchFamily="66" charset="0"/>
              </a:rPr>
              <a:t>→</a:t>
            </a:r>
            <a:r>
              <a:rPr lang="en-US" altLang="zh-CN" sz="2000" smtClean="0"/>
              <a:t>N(x)</a:t>
            </a:r>
            <a:r>
              <a:rPr lang="zh-CN" altLang="en-US" sz="2000" smtClean="0"/>
              <a:t>就是与个体域无关的重言式，所以</a:t>
            </a:r>
            <a:r>
              <a:rPr lang="en-US" altLang="zh-CN" sz="2000" smtClean="0"/>
              <a:t>(G(x)∧N(x))</a:t>
            </a:r>
            <a:r>
              <a:rPr lang="en-US" altLang="zh-CN" sz="2000" smtClean="0">
                <a:sym typeface="Symbol" pitchFamily="18" charset="2"/>
              </a:rPr>
              <a:t></a:t>
            </a:r>
            <a:r>
              <a:rPr lang="en-US" altLang="zh-CN" sz="2000" smtClean="0"/>
              <a:t>N(x)</a:t>
            </a:r>
            <a:r>
              <a:rPr lang="zh-CN" altLang="en-US" sz="2000" smtClean="0"/>
              <a:t>。</a:t>
            </a:r>
          </a:p>
          <a:p>
            <a:pPr>
              <a:spcBef>
                <a:spcPts val="600"/>
              </a:spcBef>
            </a:pPr>
            <a:endParaRPr lang="zh-CN" altLang="en-US" sz="2000" smtClean="0"/>
          </a:p>
        </p:txBody>
      </p:sp>
      <p:sp>
        <p:nvSpPr>
          <p:cNvPr id="4" name="灯片编号占位符 3"/>
          <p:cNvSpPr>
            <a:spLocks noGrp="1"/>
          </p:cNvSpPr>
          <p:nvPr>
            <p:ph type="sldNum" sz="quarter" idx="12"/>
          </p:nvPr>
        </p:nvSpPr>
        <p:spPr/>
        <p:txBody>
          <a:bodyPr/>
          <a:lstStyle/>
          <a:p>
            <a:pPr>
              <a:defRPr/>
            </a:pPr>
            <a:fld id="{557CFAA1-F60F-4E14-8A33-3BDEBAEC3D46}" type="slidenum">
              <a:rPr lang="zh-CN" altLang="en-US"/>
              <a:pPr>
                <a:defRPr/>
              </a:pPr>
              <a:t>48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title"/>
          </p:nvPr>
        </p:nvSpPr>
        <p:spPr>
          <a:xfrm>
            <a:off x="628650" y="106363"/>
            <a:ext cx="7886700" cy="725487"/>
          </a:xfrm>
        </p:spPr>
        <p:txBody>
          <a:bodyPr/>
          <a:lstStyle/>
          <a:p>
            <a:pPr eaLnBrk="1" hangingPunct="1"/>
            <a:r>
              <a:rPr lang="en-US" altLang="zh-CN" smtClean="0"/>
              <a:t>1.7.2</a:t>
            </a:r>
            <a:r>
              <a:rPr lang="zh-CN" altLang="en-US" smtClean="0"/>
              <a:t>、谓词演算的基本永真公式</a:t>
            </a:r>
          </a:p>
        </p:txBody>
      </p:sp>
      <p:sp>
        <p:nvSpPr>
          <p:cNvPr id="149506" name="Rectangle 3"/>
          <p:cNvSpPr>
            <a:spLocks noGrp="1" noChangeArrowheads="1"/>
          </p:cNvSpPr>
          <p:nvPr>
            <p:ph type="body" idx="1"/>
          </p:nvPr>
        </p:nvSpPr>
        <p:spPr>
          <a:xfrm>
            <a:off x="611188" y="1196975"/>
            <a:ext cx="8064500" cy="3824288"/>
          </a:xfrm>
        </p:spPr>
        <p:txBody>
          <a:bodyPr/>
          <a:lstStyle/>
          <a:p>
            <a:pPr eaLnBrk="1" hangingPunct="1">
              <a:spcBef>
                <a:spcPts val="600"/>
              </a:spcBef>
              <a:spcAft>
                <a:spcPts val="1800"/>
              </a:spcAft>
            </a:pPr>
            <a:r>
              <a:rPr lang="zh-CN" altLang="en-US" smtClean="0"/>
              <a:t>讨论重要的谓词</a:t>
            </a:r>
            <a:r>
              <a:rPr lang="zh-CN" altLang="en-US" smtClean="0">
                <a:solidFill>
                  <a:srgbClr val="FF0000"/>
                </a:solidFill>
              </a:rPr>
              <a:t>等价公式</a:t>
            </a:r>
            <a:r>
              <a:rPr lang="zh-CN" altLang="en-US" smtClean="0"/>
              <a:t>和</a:t>
            </a:r>
            <a:r>
              <a:rPr lang="zh-CN" altLang="en-US" smtClean="0">
                <a:solidFill>
                  <a:srgbClr val="FF0000"/>
                </a:solidFill>
              </a:rPr>
              <a:t>重言蕴含式</a:t>
            </a:r>
            <a:r>
              <a:rPr lang="zh-CN" altLang="en-US" smtClean="0"/>
              <a:t>。</a:t>
            </a:r>
            <a:endParaRPr lang="zh-CN" altLang="en-US" smtClean="0">
              <a:solidFill>
                <a:schemeClr val="tx1"/>
              </a:solidFill>
            </a:endParaRPr>
          </a:p>
          <a:p>
            <a:pPr marL="765175" lvl="1" indent="-457200" eaLnBrk="1" hangingPunct="1">
              <a:lnSpc>
                <a:spcPct val="120000"/>
              </a:lnSpc>
              <a:spcBef>
                <a:spcPts val="600"/>
              </a:spcBef>
              <a:spcAft>
                <a:spcPts val="1200"/>
              </a:spcAft>
              <a:buSzTx/>
              <a:buFont typeface="Calibri Light" pitchFamily="34" charset="0"/>
              <a:buAutoNum type="arabicPeriod"/>
            </a:pPr>
            <a:r>
              <a:rPr lang="zh-CN" altLang="en-US" sz="2400" smtClean="0">
                <a:solidFill>
                  <a:srgbClr val="0000FF"/>
                </a:solidFill>
              </a:rPr>
              <a:t>由命题公式推广出的公式</a:t>
            </a:r>
          </a:p>
          <a:p>
            <a:pPr marL="765175" lvl="1" indent="-457200" eaLnBrk="1" hangingPunct="1">
              <a:lnSpc>
                <a:spcPct val="120000"/>
              </a:lnSpc>
              <a:spcBef>
                <a:spcPts val="600"/>
              </a:spcBef>
              <a:spcAft>
                <a:spcPts val="1200"/>
              </a:spcAft>
              <a:buSzTx/>
              <a:buFont typeface="Calibri Light" pitchFamily="34" charset="0"/>
              <a:buAutoNum type="arabicPeriod"/>
            </a:pPr>
            <a:r>
              <a:rPr lang="zh-CN" altLang="en-US" sz="2400" smtClean="0">
                <a:solidFill>
                  <a:srgbClr val="0000FF"/>
                </a:solidFill>
              </a:rPr>
              <a:t>消去量词等值式 </a:t>
            </a:r>
          </a:p>
          <a:p>
            <a:pPr marL="765175" lvl="1" indent="-457200" eaLnBrk="1" hangingPunct="1">
              <a:lnSpc>
                <a:spcPct val="120000"/>
              </a:lnSpc>
              <a:spcBef>
                <a:spcPts val="600"/>
              </a:spcBef>
              <a:spcAft>
                <a:spcPts val="1200"/>
              </a:spcAft>
              <a:buSzTx/>
              <a:buFont typeface="Calibri Light" pitchFamily="34" charset="0"/>
              <a:buAutoNum type="arabicPeriod"/>
            </a:pPr>
            <a:r>
              <a:rPr lang="zh-CN" altLang="en-US" sz="2400" smtClean="0">
                <a:solidFill>
                  <a:srgbClr val="0000FF"/>
                </a:solidFill>
              </a:rPr>
              <a:t>量词否定等值式 </a:t>
            </a:r>
          </a:p>
          <a:p>
            <a:pPr marL="765175" lvl="1" indent="-457200" eaLnBrk="1" hangingPunct="1">
              <a:lnSpc>
                <a:spcPct val="120000"/>
              </a:lnSpc>
              <a:spcBef>
                <a:spcPts val="600"/>
              </a:spcBef>
              <a:spcAft>
                <a:spcPts val="1200"/>
              </a:spcAft>
              <a:buSzTx/>
              <a:buFont typeface="Calibri Light" pitchFamily="34" charset="0"/>
              <a:buAutoNum type="arabicPeriod"/>
            </a:pPr>
            <a:r>
              <a:rPr lang="zh-CN" altLang="en-US" sz="2400" smtClean="0"/>
              <a:t>量词辖域收缩与扩张等值式 </a:t>
            </a:r>
          </a:p>
          <a:p>
            <a:pPr marL="765175" lvl="1" indent="-457200" eaLnBrk="1" hangingPunct="1">
              <a:spcBef>
                <a:spcPts val="600"/>
              </a:spcBef>
              <a:buSzTx/>
              <a:buFont typeface="Calibri Light" pitchFamily="34" charset="0"/>
              <a:buAutoNum type="arabicPeriod"/>
            </a:pPr>
            <a:r>
              <a:rPr lang="zh-CN" altLang="en-US" sz="2400" smtClean="0">
                <a:solidFill>
                  <a:srgbClr val="0000FF"/>
                </a:solidFill>
              </a:rPr>
              <a:t>量词分配等值式</a:t>
            </a:r>
          </a:p>
          <a:p>
            <a:pPr marL="765175" lvl="1" indent="-457200" eaLnBrk="1" hangingPunct="1">
              <a:spcBef>
                <a:spcPts val="600"/>
              </a:spcBef>
              <a:buSzTx/>
              <a:buFont typeface="Calibri Light" pitchFamily="34" charset="0"/>
              <a:buAutoNum type="arabicPeriod"/>
            </a:pPr>
            <a:endParaRPr lang="zh-CN" altLang="en-US" sz="2400" smtClean="0">
              <a:solidFill>
                <a:srgbClr val="0000FF"/>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628650" y="106363"/>
            <a:ext cx="7886700" cy="725487"/>
          </a:xfrm>
        </p:spPr>
        <p:txBody>
          <a:bodyPr/>
          <a:lstStyle/>
          <a:p>
            <a:r>
              <a:rPr lang="zh-CN" altLang="en-US" smtClean="0"/>
              <a:t>苏格拉底问题</a:t>
            </a:r>
          </a:p>
        </p:txBody>
      </p:sp>
      <p:sp>
        <p:nvSpPr>
          <p:cNvPr id="3" name="内容占位符 2"/>
          <p:cNvSpPr>
            <a:spLocks noGrp="1"/>
          </p:cNvSpPr>
          <p:nvPr>
            <p:ph idx="1"/>
          </p:nvPr>
        </p:nvSpPr>
        <p:spPr>
          <a:xfrm>
            <a:off x="504825" y="1092200"/>
            <a:ext cx="8148638" cy="5148263"/>
          </a:xfrm>
        </p:spPr>
        <p:txBody>
          <a:bodyPr/>
          <a:lstStyle/>
          <a:p>
            <a:pPr>
              <a:spcBef>
                <a:spcPts val="600"/>
              </a:spcBef>
            </a:pPr>
            <a:r>
              <a:rPr lang="zh-CN" altLang="en-US" smtClean="0"/>
              <a:t>亚里士多德的苏格拉底三段论：</a:t>
            </a:r>
            <a:endParaRPr lang="en-US" altLang="zh-CN" smtClean="0"/>
          </a:p>
          <a:p>
            <a:pPr lvl="1">
              <a:spcBef>
                <a:spcPts val="600"/>
              </a:spcBef>
            </a:pPr>
            <a:r>
              <a:rPr lang="zh-CN" altLang="en-US" smtClean="0">
                <a:solidFill>
                  <a:schemeClr val="tx1"/>
                </a:solidFill>
              </a:rPr>
              <a:t>所有的人都是要死的（</a:t>
            </a:r>
            <a:r>
              <a:rPr lang="en-US" altLang="zh-CN" smtClean="0">
                <a:solidFill>
                  <a:schemeClr val="tx1"/>
                </a:solidFill>
              </a:rPr>
              <a:t>P</a:t>
            </a:r>
            <a:r>
              <a:rPr lang="zh-CN" altLang="en-US" smtClean="0">
                <a:solidFill>
                  <a:schemeClr val="tx1"/>
                </a:solidFill>
              </a:rPr>
              <a:t>）。苏格拉底是人（</a:t>
            </a:r>
            <a:r>
              <a:rPr lang="en-US" altLang="zh-CN" smtClean="0">
                <a:solidFill>
                  <a:schemeClr val="tx1"/>
                </a:solidFill>
              </a:rPr>
              <a:t>Q</a:t>
            </a:r>
            <a:r>
              <a:rPr lang="zh-CN" altLang="en-US" smtClean="0">
                <a:solidFill>
                  <a:schemeClr val="tx1"/>
                </a:solidFill>
              </a:rPr>
              <a:t>）。所以苏格拉底是要死的（</a:t>
            </a:r>
            <a:r>
              <a:rPr lang="en-US" altLang="zh-CN" smtClean="0">
                <a:solidFill>
                  <a:schemeClr val="tx1"/>
                </a:solidFill>
              </a:rPr>
              <a:t>R</a:t>
            </a:r>
            <a:r>
              <a:rPr lang="zh-CN" altLang="en-US" smtClean="0">
                <a:solidFill>
                  <a:schemeClr val="tx1"/>
                </a:solidFill>
              </a:rPr>
              <a:t>）。</a:t>
            </a:r>
            <a:endParaRPr lang="en-US" altLang="zh-CN" smtClean="0">
              <a:solidFill>
                <a:schemeClr val="tx1"/>
              </a:solidFill>
            </a:endParaRPr>
          </a:p>
          <a:p>
            <a:pPr>
              <a:spcBef>
                <a:spcPts val="600"/>
              </a:spcBef>
            </a:pPr>
            <a:r>
              <a:rPr lang="zh-CN" altLang="en-US" sz="2600" smtClean="0"/>
              <a:t>显然这是正确的推理，</a:t>
            </a:r>
            <a:r>
              <a:rPr lang="zh-CN" altLang="en-US" sz="2600" u="sng" smtClean="0">
                <a:solidFill>
                  <a:srgbClr val="FF0000"/>
                </a:solidFill>
              </a:rPr>
              <a:t>但在命题逻辑中却无法得到证明。</a:t>
            </a:r>
            <a:endParaRPr lang="en-US" altLang="zh-CN" sz="2600" u="sng" smtClean="0">
              <a:solidFill>
                <a:srgbClr val="FF0000"/>
              </a:solidFill>
            </a:endParaRPr>
          </a:p>
          <a:p>
            <a:pPr lvl="1">
              <a:spcBef>
                <a:spcPts val="600"/>
              </a:spcBef>
            </a:pPr>
            <a:r>
              <a:rPr lang="zh-CN" altLang="en-US" smtClean="0"/>
              <a:t>判断</a:t>
            </a:r>
            <a:r>
              <a:rPr lang="en-US" altLang="zh-CN" smtClean="0"/>
              <a:t>P∧Q</a:t>
            </a:r>
            <a:r>
              <a:rPr lang="en-US" altLang="zh-CN" smtClean="0">
                <a:latin typeface="Comic Sans MS" pitchFamily="66" charset="0"/>
              </a:rPr>
              <a:t>→</a:t>
            </a:r>
            <a:r>
              <a:rPr lang="en-US" altLang="zh-CN" smtClean="0"/>
              <a:t>R</a:t>
            </a:r>
            <a:r>
              <a:rPr lang="zh-CN" altLang="en-US" smtClean="0"/>
              <a:t>是否重言式？即，</a:t>
            </a:r>
            <a:r>
              <a:rPr lang="en-US" altLang="zh-CN" smtClean="0"/>
              <a:t>P∧Q</a:t>
            </a:r>
            <a:r>
              <a:rPr lang="en-US" altLang="zh-CN" smtClean="0">
                <a:sym typeface="Symbol" pitchFamily="18" charset="2"/>
              </a:rPr>
              <a:t></a:t>
            </a:r>
            <a:r>
              <a:rPr lang="en-US" altLang="zh-CN" smtClean="0"/>
              <a:t>R</a:t>
            </a:r>
            <a:r>
              <a:rPr lang="zh-CN" altLang="en-US" smtClean="0"/>
              <a:t>成立吗</a:t>
            </a:r>
            <a:r>
              <a:rPr lang="en-US" altLang="zh-CN" smtClean="0"/>
              <a:t>?</a:t>
            </a:r>
          </a:p>
          <a:p>
            <a:pPr>
              <a:spcBef>
                <a:spcPts val="600"/>
              </a:spcBef>
            </a:pPr>
            <a:r>
              <a:rPr kumimoji="1" lang="zh-CN" altLang="en-US" smtClean="0"/>
              <a:t>命题逻辑的局限性：</a:t>
            </a:r>
            <a:endParaRPr kumimoji="1" lang="en-US" altLang="zh-CN" smtClean="0"/>
          </a:p>
          <a:p>
            <a:pPr lvl="1">
              <a:spcBef>
                <a:spcPts val="600"/>
              </a:spcBef>
            </a:pPr>
            <a:r>
              <a:rPr kumimoji="1" lang="zh-CN" altLang="en-US" smtClean="0"/>
              <a:t>不能反映</a:t>
            </a:r>
            <a:r>
              <a:rPr kumimoji="1" lang="zh-CN" altLang="en-US" smtClean="0">
                <a:solidFill>
                  <a:schemeClr val="tx1"/>
                </a:solidFill>
              </a:rPr>
              <a:t>命题的内部结构、成分和命题之间的内在联系</a:t>
            </a:r>
            <a:r>
              <a:rPr kumimoji="1" lang="zh-CN" altLang="en-US" smtClean="0"/>
              <a:t>。即不能将命题分解开。</a:t>
            </a:r>
            <a:endParaRPr lang="zh-CN" altLang="en-US" smtClean="0"/>
          </a:p>
        </p:txBody>
      </p:sp>
      <p:sp>
        <p:nvSpPr>
          <p:cNvPr id="4" name="灯片编号占位符 3"/>
          <p:cNvSpPr>
            <a:spLocks noGrp="1"/>
          </p:cNvSpPr>
          <p:nvPr>
            <p:ph type="sldNum" sz="quarter" idx="12"/>
          </p:nvPr>
        </p:nvSpPr>
        <p:spPr/>
        <p:txBody>
          <a:bodyPr/>
          <a:lstStyle/>
          <a:p>
            <a:pPr>
              <a:defRPr/>
            </a:pPr>
            <a:fld id="{125FC96B-0FC9-4AA1-9259-DAF381EBDC09}" type="slidenum">
              <a:rPr lang="zh-CN" altLang="en-US"/>
              <a:pPr>
                <a:defRPr/>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ChangeArrowheads="1"/>
          </p:cNvSpPr>
          <p:nvPr>
            <p:ph type="title"/>
          </p:nvPr>
        </p:nvSpPr>
        <p:spPr>
          <a:xfrm>
            <a:off x="628650" y="106363"/>
            <a:ext cx="7886700" cy="725487"/>
          </a:xfrm>
        </p:spPr>
        <p:txBody>
          <a:bodyPr/>
          <a:lstStyle/>
          <a:p>
            <a:pPr eaLnBrk="1" hangingPunct="1"/>
            <a:r>
              <a:rPr lang="zh-CN" altLang="en-US" sz="3200" smtClean="0">
                <a:solidFill>
                  <a:srgbClr val="D84650"/>
                </a:solidFill>
              </a:rPr>
              <a:t>（一）由命题公式推广出的公式</a:t>
            </a:r>
          </a:p>
        </p:txBody>
      </p:sp>
      <p:sp>
        <p:nvSpPr>
          <p:cNvPr id="150530" name="Rectangle 3"/>
          <p:cNvSpPr>
            <a:spLocks noGrp="1" noChangeArrowheads="1"/>
          </p:cNvSpPr>
          <p:nvPr>
            <p:ph type="body" idx="1"/>
          </p:nvPr>
        </p:nvSpPr>
        <p:spPr>
          <a:xfrm>
            <a:off x="479425" y="1247775"/>
            <a:ext cx="8196263" cy="4718050"/>
          </a:xfrm>
        </p:spPr>
        <p:txBody>
          <a:bodyPr/>
          <a:lstStyle/>
          <a:p>
            <a:pPr eaLnBrk="1" hangingPunct="1">
              <a:lnSpc>
                <a:spcPct val="120000"/>
              </a:lnSpc>
              <a:spcBef>
                <a:spcPct val="0"/>
              </a:spcBef>
              <a:spcAft>
                <a:spcPts val="1800"/>
              </a:spcAft>
            </a:pPr>
            <a:r>
              <a:rPr lang="zh-CN" altLang="en-US" sz="2800" smtClean="0"/>
              <a:t>在</a:t>
            </a:r>
            <a:r>
              <a:rPr lang="zh-CN" altLang="en-US" sz="2800" smtClean="0">
                <a:solidFill>
                  <a:srgbClr val="FF0000"/>
                </a:solidFill>
              </a:rPr>
              <a:t>命题演算</a:t>
            </a:r>
            <a:r>
              <a:rPr lang="zh-CN" altLang="en-US" sz="2800" smtClean="0"/>
              <a:t>的</a:t>
            </a:r>
            <a:r>
              <a:rPr lang="zh-CN" altLang="en-US" sz="2800" smtClean="0">
                <a:solidFill>
                  <a:srgbClr val="FF0000"/>
                </a:solidFill>
              </a:rPr>
              <a:t>重言式</a:t>
            </a:r>
            <a:r>
              <a:rPr lang="zh-CN" altLang="en-US" sz="2800" smtClean="0"/>
              <a:t>中，</a:t>
            </a:r>
            <a:r>
              <a:rPr lang="zh-CN" altLang="en-US" sz="2800" smtClean="0">
                <a:solidFill>
                  <a:srgbClr val="0000FF"/>
                </a:solidFill>
              </a:rPr>
              <a:t>将其中的同一个命题变元，</a:t>
            </a:r>
            <a:r>
              <a:rPr lang="zh-CN" altLang="en-US" sz="2800" u="sng" smtClean="0">
                <a:solidFill>
                  <a:srgbClr val="0000FF"/>
                </a:solidFill>
              </a:rPr>
              <a:t>用同一个谓词公式代替，所得到的公式也是重言式</a:t>
            </a:r>
            <a:r>
              <a:rPr lang="zh-CN" altLang="en-US" sz="2800" smtClean="0">
                <a:solidFill>
                  <a:srgbClr val="0000FF"/>
                </a:solidFill>
              </a:rPr>
              <a:t>。</a:t>
            </a:r>
            <a:r>
              <a:rPr lang="zh-CN" altLang="en-US" sz="2800" smtClean="0"/>
              <a:t>这样就可以将命题演算中的等价公式和蕴含式推广到谓词演算中使用。</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a:xfrm>
            <a:off x="468313" y="260350"/>
            <a:ext cx="8064500" cy="639763"/>
          </a:xfrm>
        </p:spPr>
        <p:txBody>
          <a:bodyPr/>
          <a:lstStyle/>
          <a:p>
            <a:pPr eaLnBrk="1" hangingPunct="1"/>
            <a:r>
              <a:rPr lang="zh-CN" altLang="en-US" sz="3200" smtClean="0">
                <a:solidFill>
                  <a:srgbClr val="D84650"/>
                </a:solidFill>
              </a:rPr>
              <a:t>示例</a:t>
            </a:r>
          </a:p>
        </p:txBody>
      </p:sp>
      <p:sp>
        <p:nvSpPr>
          <p:cNvPr id="151554" name="Rectangle 3"/>
          <p:cNvSpPr>
            <a:spLocks noGrp="1" noChangeArrowheads="1"/>
          </p:cNvSpPr>
          <p:nvPr>
            <p:ph type="body" idx="1"/>
          </p:nvPr>
        </p:nvSpPr>
        <p:spPr>
          <a:xfrm>
            <a:off x="509588" y="1196975"/>
            <a:ext cx="7629525" cy="4783138"/>
          </a:xfrm>
        </p:spPr>
        <p:txBody>
          <a:bodyPr/>
          <a:lstStyle/>
          <a:p>
            <a:pPr eaLnBrk="1" hangingPunct="1">
              <a:lnSpc>
                <a:spcPct val="90000"/>
              </a:lnSpc>
              <a:spcBef>
                <a:spcPct val="0"/>
              </a:spcBef>
            </a:pPr>
            <a:r>
              <a:rPr lang="en-US" altLang="zh-CN" smtClean="0"/>
              <a:t>P</a:t>
            </a:r>
            <a:r>
              <a:rPr lang="en-US" altLang="zh-CN" smtClean="0">
                <a:latin typeface="Comic Sans MS" pitchFamily="66" charset="0"/>
              </a:rPr>
              <a:t>→</a:t>
            </a:r>
            <a:r>
              <a:rPr lang="en-US" altLang="zh-CN" smtClean="0"/>
              <a:t>Q</a:t>
            </a:r>
            <a:r>
              <a:rPr lang="en-US" altLang="zh-CN" smtClean="0">
                <a:sym typeface="Symbol" pitchFamily="18" charset="2"/>
              </a:rPr>
              <a:t>P</a:t>
            </a:r>
            <a:r>
              <a:rPr lang="en-US" altLang="zh-CN" smtClean="0"/>
              <a:t>∨</a:t>
            </a:r>
            <a:r>
              <a:rPr lang="en-US" altLang="zh-CN" smtClean="0">
                <a:sym typeface="Symbol" pitchFamily="18" charset="2"/>
              </a:rPr>
              <a:t>Q</a:t>
            </a:r>
            <a:r>
              <a:rPr lang="en-US" altLang="zh-CN" smtClean="0">
                <a:solidFill>
                  <a:srgbClr val="FF0000"/>
                </a:solidFill>
                <a:sym typeface="Symbol" pitchFamily="18" charset="2"/>
              </a:rPr>
              <a:t> </a:t>
            </a:r>
          </a:p>
          <a:p>
            <a:pPr eaLnBrk="1" hangingPunct="1">
              <a:lnSpc>
                <a:spcPct val="90000"/>
              </a:lnSpc>
              <a:spcBef>
                <a:spcPct val="20000"/>
              </a:spcBef>
              <a:spcAft>
                <a:spcPct val="0"/>
              </a:spcAft>
              <a:buClr>
                <a:srgbClr val="FF3300"/>
              </a:buClr>
              <a:buSzTx/>
              <a:buFont typeface="Wingdings" pitchFamily="2" charset="2"/>
              <a:buNone/>
            </a:pPr>
            <a:r>
              <a:rPr lang="en-US" altLang="zh-CN" smtClean="0">
                <a:solidFill>
                  <a:srgbClr val="000000"/>
                </a:solidFill>
                <a:latin typeface="Calibri" pitchFamily="34" charset="0"/>
                <a:ea typeface="宋体" charset="-122"/>
                <a:sym typeface="Symbol" pitchFamily="18" charset="2"/>
              </a:rPr>
              <a:t>	</a:t>
            </a:r>
            <a:r>
              <a:rPr lang="en-US" altLang="zh-CN" sz="2800" smtClean="0">
                <a:solidFill>
                  <a:srgbClr val="000000"/>
                </a:solidFill>
                <a:latin typeface="Times New Roman" pitchFamily="18" charset="0"/>
                <a:ea typeface="宋体" charset="-122"/>
                <a:sym typeface="Symbol" pitchFamily="18" charset="2"/>
              </a:rPr>
              <a:t>(x)</a:t>
            </a:r>
            <a:r>
              <a:rPr lang="en-US" altLang="zh-CN" sz="2800" smtClean="0">
                <a:solidFill>
                  <a:srgbClr val="000000"/>
                </a:solidFill>
                <a:latin typeface="Times New Roman" pitchFamily="18" charset="0"/>
                <a:ea typeface="宋体" charset="-122"/>
              </a:rPr>
              <a:t>(A(x)→B(x))</a:t>
            </a:r>
            <a:r>
              <a:rPr lang="en-US" altLang="zh-CN" sz="2800" smtClean="0">
                <a:solidFill>
                  <a:srgbClr val="000000"/>
                </a:solidFill>
                <a:latin typeface="Times New Roman" pitchFamily="18" charset="0"/>
                <a:ea typeface="宋体" charset="-122"/>
                <a:sym typeface="Symbol" pitchFamily="18" charset="2"/>
              </a:rPr>
              <a:t>(x)(</a:t>
            </a:r>
            <a:r>
              <a:rPr lang="en-US" altLang="zh-CN" sz="2800" smtClean="0">
                <a:solidFill>
                  <a:srgbClr val="000000"/>
                </a:solidFill>
                <a:latin typeface="Times New Roman" pitchFamily="18" charset="0"/>
                <a:ea typeface="宋体" charset="-122"/>
              </a:rPr>
              <a:t>A(x)∨B(x))</a:t>
            </a:r>
            <a:endParaRPr lang="en-US" altLang="zh-CN" sz="2800" smtClean="0">
              <a:solidFill>
                <a:schemeClr val="tx1"/>
              </a:solidFill>
              <a:latin typeface="Times New Roman" pitchFamily="18" charset="0"/>
              <a:ea typeface="宋体" charset="-122"/>
            </a:endParaRPr>
          </a:p>
          <a:p>
            <a:pPr eaLnBrk="1" hangingPunct="1">
              <a:lnSpc>
                <a:spcPct val="90000"/>
              </a:lnSpc>
              <a:spcBef>
                <a:spcPct val="0"/>
              </a:spcBef>
              <a:spcAft>
                <a:spcPts val="3000"/>
              </a:spcAft>
            </a:pPr>
            <a:endParaRPr lang="en-US" altLang="zh-CN" smtClean="0">
              <a:solidFill>
                <a:srgbClr val="FF0000"/>
              </a:solidFill>
              <a:sym typeface="Symbol" pitchFamily="18" charset="2"/>
            </a:endParaRPr>
          </a:p>
          <a:p>
            <a:pPr eaLnBrk="1" hangingPunct="1">
              <a:lnSpc>
                <a:spcPct val="90000"/>
              </a:lnSpc>
              <a:spcBef>
                <a:spcPct val="0"/>
              </a:spcBef>
              <a:spcAft>
                <a:spcPts val="3000"/>
              </a:spcAft>
            </a:pPr>
            <a:r>
              <a:rPr lang="en-US" altLang="zh-CN" smtClean="0">
                <a:solidFill>
                  <a:srgbClr val="FF0000"/>
                </a:solidFill>
                <a:sym typeface="Symbol" pitchFamily="18" charset="2"/>
              </a:rPr>
              <a:t>(</a:t>
            </a:r>
            <a:r>
              <a:rPr lang="en-US" altLang="zh-CN" smtClean="0">
                <a:solidFill>
                  <a:srgbClr val="FF0000"/>
                </a:solidFill>
              </a:rPr>
              <a:t>P∧Q)</a:t>
            </a:r>
            <a:r>
              <a:rPr lang="en-US" altLang="zh-CN" smtClean="0">
                <a:solidFill>
                  <a:srgbClr val="FF0000"/>
                </a:solidFill>
                <a:sym typeface="Symbol" pitchFamily="18" charset="2"/>
              </a:rPr>
              <a:t>P</a:t>
            </a:r>
            <a:r>
              <a:rPr lang="en-US" altLang="zh-CN" smtClean="0">
                <a:solidFill>
                  <a:srgbClr val="FF0000"/>
                </a:solidFill>
              </a:rPr>
              <a:t>∨</a:t>
            </a:r>
            <a:r>
              <a:rPr lang="en-US" altLang="zh-CN" smtClean="0">
                <a:solidFill>
                  <a:srgbClr val="FF0000"/>
                </a:solidFill>
                <a:sym typeface="Symbol" pitchFamily="18" charset="2"/>
              </a:rPr>
              <a:t>Q</a:t>
            </a:r>
          </a:p>
          <a:p>
            <a:pPr marL="742950" lvl="1" indent="-285750" eaLnBrk="1" hangingPunct="1">
              <a:lnSpc>
                <a:spcPct val="90000"/>
              </a:lnSpc>
              <a:spcBef>
                <a:spcPct val="0"/>
              </a:spcBef>
              <a:spcAft>
                <a:spcPts val="3000"/>
              </a:spcAft>
              <a:buClrTx/>
              <a:buSzPct val="50000"/>
              <a:buFont typeface="Wingdings" pitchFamily="2" charset="2"/>
              <a:buChar char="n"/>
            </a:pPr>
            <a:r>
              <a:rPr lang="en-US" altLang="zh-CN" sz="2400" smtClean="0">
                <a:solidFill>
                  <a:schemeClr val="tx1"/>
                </a:solidFill>
                <a:latin typeface="Times New Roman" pitchFamily="18" charset="0"/>
                <a:ea typeface="宋体" charset="-122"/>
                <a:sym typeface="Symbol" pitchFamily="18" charset="2"/>
              </a:rPr>
              <a:t></a:t>
            </a:r>
            <a:r>
              <a:rPr lang="en-US" altLang="zh-CN" sz="2400" smtClean="0">
                <a:solidFill>
                  <a:schemeClr val="tx1"/>
                </a:solidFill>
                <a:latin typeface="Times New Roman" pitchFamily="18" charset="0"/>
                <a:ea typeface="宋体" charset="-122"/>
              </a:rPr>
              <a:t>(</a:t>
            </a:r>
            <a:r>
              <a:rPr lang="en-US" altLang="zh-CN" sz="2400" smtClean="0">
                <a:solidFill>
                  <a:schemeClr val="tx1"/>
                </a:solidFill>
                <a:latin typeface="Times New Roman" pitchFamily="18" charset="0"/>
                <a:ea typeface="宋体" charset="-122"/>
                <a:sym typeface="Symbol" pitchFamily="18" charset="2"/>
              </a:rPr>
              <a:t>(x)</a:t>
            </a:r>
            <a:r>
              <a:rPr lang="en-US" altLang="zh-CN" sz="2400" smtClean="0">
                <a:solidFill>
                  <a:schemeClr val="tx1"/>
                </a:solidFill>
                <a:latin typeface="Times New Roman" pitchFamily="18" charset="0"/>
                <a:ea typeface="宋体" charset="-122"/>
              </a:rPr>
              <a:t>A(x)∧</a:t>
            </a:r>
            <a:r>
              <a:rPr lang="en-US" altLang="zh-CN" sz="2400" smtClean="0">
                <a:solidFill>
                  <a:schemeClr val="tx1"/>
                </a:solidFill>
                <a:latin typeface="Times New Roman" pitchFamily="18" charset="0"/>
                <a:ea typeface="宋体" charset="-122"/>
                <a:sym typeface="Symbol" pitchFamily="18" charset="2"/>
              </a:rPr>
              <a:t>(x)</a:t>
            </a:r>
            <a:r>
              <a:rPr lang="en-US" altLang="zh-CN" sz="2400" smtClean="0">
                <a:solidFill>
                  <a:schemeClr val="tx1"/>
                </a:solidFill>
                <a:latin typeface="Times New Roman" pitchFamily="18" charset="0"/>
                <a:ea typeface="宋体" charset="-122"/>
              </a:rPr>
              <a:t>B(x))</a:t>
            </a:r>
            <a:r>
              <a:rPr lang="en-US" altLang="zh-CN" sz="2400" smtClean="0">
                <a:solidFill>
                  <a:schemeClr val="tx1"/>
                </a:solidFill>
                <a:latin typeface="Times New Roman" pitchFamily="18" charset="0"/>
                <a:ea typeface="宋体" charset="-122"/>
                <a:sym typeface="Symbol" pitchFamily="18" charset="2"/>
              </a:rPr>
              <a:t>(x)</a:t>
            </a:r>
            <a:r>
              <a:rPr lang="en-US" altLang="zh-CN" sz="2400" smtClean="0">
                <a:solidFill>
                  <a:schemeClr val="tx1"/>
                </a:solidFill>
                <a:latin typeface="Times New Roman" pitchFamily="18" charset="0"/>
                <a:ea typeface="宋体" charset="-122"/>
              </a:rPr>
              <a:t>A(x)∨</a:t>
            </a:r>
            <a:r>
              <a:rPr lang="en-US" altLang="zh-CN" sz="2400" smtClean="0">
                <a:solidFill>
                  <a:schemeClr val="tx1"/>
                </a:solidFill>
                <a:latin typeface="Times New Roman" pitchFamily="18" charset="0"/>
                <a:ea typeface="宋体" charset="-122"/>
                <a:sym typeface="Symbol" pitchFamily="18" charset="2"/>
              </a:rPr>
              <a:t>(x)</a:t>
            </a:r>
            <a:r>
              <a:rPr lang="en-US" altLang="zh-CN" sz="2400" smtClean="0">
                <a:solidFill>
                  <a:schemeClr val="tx1"/>
                </a:solidFill>
                <a:latin typeface="Times New Roman" pitchFamily="18" charset="0"/>
                <a:ea typeface="宋体" charset="-122"/>
              </a:rPr>
              <a:t>B(x)</a:t>
            </a:r>
            <a:endParaRPr lang="en-US" altLang="zh-CN" sz="2400" smtClean="0">
              <a:solidFill>
                <a:srgbClr val="FF0000"/>
              </a:solidFill>
              <a:latin typeface="Times New Roman" pitchFamily="18" charset="0"/>
              <a:sym typeface="Symbol" pitchFamily="18" charset="2"/>
            </a:endParaRPr>
          </a:p>
          <a:p>
            <a:pPr eaLnBrk="1" hangingPunct="1">
              <a:lnSpc>
                <a:spcPct val="90000"/>
              </a:lnSpc>
              <a:spcBef>
                <a:spcPct val="0"/>
              </a:spcBef>
              <a:spcAft>
                <a:spcPts val="3000"/>
              </a:spcAft>
            </a:pPr>
            <a:r>
              <a:rPr lang="en-US" altLang="zh-CN" smtClean="0">
                <a:solidFill>
                  <a:srgbClr val="0000FF"/>
                </a:solidFill>
              </a:rPr>
              <a:t>P</a:t>
            </a:r>
            <a:r>
              <a:rPr lang="en-US" altLang="zh-CN" smtClean="0">
                <a:solidFill>
                  <a:srgbClr val="0000FF"/>
                </a:solidFill>
                <a:sym typeface="Symbol" pitchFamily="18" charset="2"/>
              </a:rPr>
              <a:t></a:t>
            </a:r>
            <a:r>
              <a:rPr lang="en-US" altLang="zh-CN" smtClean="0">
                <a:solidFill>
                  <a:srgbClr val="0000FF"/>
                </a:solidFill>
              </a:rPr>
              <a:t>P∨Q</a:t>
            </a:r>
          </a:p>
          <a:p>
            <a:pPr marL="742950" lvl="1" indent="-285750" eaLnBrk="1" hangingPunct="1">
              <a:lnSpc>
                <a:spcPct val="90000"/>
              </a:lnSpc>
              <a:spcBef>
                <a:spcPct val="0"/>
              </a:spcBef>
              <a:spcAft>
                <a:spcPts val="3000"/>
              </a:spcAft>
              <a:buClrTx/>
              <a:buSzPct val="50000"/>
              <a:buFont typeface="Wingdings" pitchFamily="2" charset="2"/>
              <a:buChar char="n"/>
            </a:pPr>
            <a:r>
              <a:rPr lang="en-US" altLang="zh-CN" sz="2400" smtClean="0">
                <a:solidFill>
                  <a:schemeClr val="tx1"/>
                </a:solidFill>
                <a:latin typeface="Times New Roman" pitchFamily="18" charset="0"/>
                <a:ea typeface="宋体" charset="-122"/>
                <a:sym typeface="Symbol" pitchFamily="18" charset="2"/>
              </a:rPr>
              <a:t>(x)</a:t>
            </a:r>
            <a:r>
              <a:rPr lang="en-US" altLang="zh-CN" sz="2400" smtClean="0">
                <a:solidFill>
                  <a:schemeClr val="tx1"/>
                </a:solidFill>
                <a:latin typeface="Times New Roman" pitchFamily="18" charset="0"/>
                <a:ea typeface="宋体" charset="-122"/>
              </a:rPr>
              <a:t>A(x) </a:t>
            </a:r>
            <a:r>
              <a:rPr lang="en-US" altLang="zh-CN" sz="2400" smtClean="0">
                <a:solidFill>
                  <a:srgbClr val="0000FF"/>
                </a:solidFill>
                <a:latin typeface="Times New Roman" pitchFamily="18" charset="0"/>
                <a:sym typeface="Symbol" pitchFamily="18" charset="2"/>
              </a:rPr>
              <a:t> </a:t>
            </a:r>
            <a:r>
              <a:rPr lang="en-US" altLang="zh-CN" sz="2400" smtClean="0">
                <a:solidFill>
                  <a:schemeClr val="tx1"/>
                </a:solidFill>
                <a:latin typeface="Times New Roman" pitchFamily="18" charset="0"/>
                <a:ea typeface="宋体" charset="-122"/>
                <a:sym typeface="Symbol" pitchFamily="18" charset="2"/>
              </a:rPr>
              <a:t>(x)</a:t>
            </a:r>
            <a:r>
              <a:rPr lang="en-US" altLang="zh-CN" sz="2400" smtClean="0">
                <a:solidFill>
                  <a:schemeClr val="tx1"/>
                </a:solidFill>
                <a:latin typeface="Times New Roman" pitchFamily="18" charset="0"/>
                <a:ea typeface="宋体" charset="-122"/>
              </a:rPr>
              <a:t>A(x) </a:t>
            </a:r>
            <a:r>
              <a:rPr lang="en-US" altLang="zh-CN" sz="2400" smtClean="0">
                <a:solidFill>
                  <a:srgbClr val="0000FF"/>
                </a:solidFill>
                <a:latin typeface="Times New Roman" pitchFamily="18" charset="0"/>
              </a:rPr>
              <a:t>∨ </a:t>
            </a:r>
            <a:r>
              <a:rPr lang="en-US" altLang="zh-CN" sz="2400" smtClean="0">
                <a:solidFill>
                  <a:schemeClr val="tx1"/>
                </a:solidFill>
                <a:latin typeface="Times New Roman" pitchFamily="18" charset="0"/>
                <a:ea typeface="宋体" charset="-122"/>
                <a:sym typeface="Symbol" pitchFamily="18" charset="2"/>
              </a:rPr>
              <a:t>(x)B</a:t>
            </a:r>
            <a:r>
              <a:rPr lang="en-US" altLang="zh-CN" sz="2400" smtClean="0">
                <a:solidFill>
                  <a:schemeClr val="tx1"/>
                </a:solidFill>
                <a:latin typeface="Times New Roman" pitchFamily="18" charset="0"/>
                <a:ea typeface="宋体" charset="-122"/>
              </a:rPr>
              <a:t>(x)</a:t>
            </a:r>
            <a:endParaRPr lang="zh-CN" altLang="en-US" sz="2400" smtClean="0">
              <a:solidFill>
                <a:srgbClr val="0000FF"/>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554">
                                            <p:txEl>
                                              <p:pRg st="0" end="0"/>
                                            </p:txEl>
                                          </p:spTgt>
                                        </p:tgtEl>
                                        <p:attrNameLst>
                                          <p:attrName>style.visibility</p:attrName>
                                        </p:attrNameLst>
                                      </p:cBhvr>
                                      <p:to>
                                        <p:strVal val="visible"/>
                                      </p:to>
                                    </p:set>
                                    <p:anim calcmode="lin" valueType="num">
                                      <p:cBhvr additive="base">
                                        <p:cTn id="7" dur="500" fill="hold"/>
                                        <p:tgtEl>
                                          <p:spTgt spid="1515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1554">
                                            <p:txEl>
                                              <p:pRg st="1" end="1"/>
                                            </p:txEl>
                                          </p:spTgt>
                                        </p:tgtEl>
                                        <p:attrNameLst>
                                          <p:attrName>style.visibility</p:attrName>
                                        </p:attrNameLst>
                                      </p:cBhvr>
                                      <p:to>
                                        <p:strVal val="visible"/>
                                      </p:to>
                                    </p:set>
                                    <p:anim calcmode="lin" valueType="num">
                                      <p:cBhvr additive="base">
                                        <p:cTn id="13" dur="500" fill="hold"/>
                                        <p:tgtEl>
                                          <p:spTgt spid="1515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15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1554">
                                            <p:txEl>
                                              <p:pRg st="3" end="3"/>
                                            </p:txEl>
                                          </p:spTgt>
                                        </p:tgtEl>
                                        <p:attrNameLst>
                                          <p:attrName>style.visibility</p:attrName>
                                        </p:attrNameLst>
                                      </p:cBhvr>
                                      <p:to>
                                        <p:strVal val="visible"/>
                                      </p:to>
                                    </p:set>
                                    <p:anim calcmode="lin" valueType="num">
                                      <p:cBhvr additive="base">
                                        <p:cTn id="19" dur="500" fill="hold"/>
                                        <p:tgtEl>
                                          <p:spTgt spid="15155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15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1554">
                                            <p:txEl>
                                              <p:pRg st="4" end="4"/>
                                            </p:txEl>
                                          </p:spTgt>
                                        </p:tgtEl>
                                        <p:attrNameLst>
                                          <p:attrName>style.visibility</p:attrName>
                                        </p:attrNameLst>
                                      </p:cBhvr>
                                      <p:to>
                                        <p:strVal val="visible"/>
                                      </p:to>
                                    </p:set>
                                    <p:anim calcmode="lin" valueType="num">
                                      <p:cBhvr additive="base">
                                        <p:cTn id="25" dur="500" fill="hold"/>
                                        <p:tgtEl>
                                          <p:spTgt spid="15155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15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1554">
                                            <p:txEl>
                                              <p:pRg st="5" end="5"/>
                                            </p:txEl>
                                          </p:spTgt>
                                        </p:tgtEl>
                                        <p:attrNameLst>
                                          <p:attrName>style.visibility</p:attrName>
                                        </p:attrNameLst>
                                      </p:cBhvr>
                                      <p:to>
                                        <p:strVal val="visible"/>
                                      </p:to>
                                    </p:set>
                                    <p:anim calcmode="lin" valueType="num">
                                      <p:cBhvr additive="base">
                                        <p:cTn id="31" dur="500" fill="hold"/>
                                        <p:tgtEl>
                                          <p:spTgt spid="15155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15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1554">
                                            <p:txEl>
                                              <p:pRg st="6" end="6"/>
                                            </p:txEl>
                                          </p:spTgt>
                                        </p:tgtEl>
                                        <p:attrNameLst>
                                          <p:attrName>style.visibility</p:attrName>
                                        </p:attrNameLst>
                                      </p:cBhvr>
                                      <p:to>
                                        <p:strVal val="visible"/>
                                      </p:to>
                                    </p:set>
                                    <p:anim calcmode="lin" valueType="num">
                                      <p:cBhvr additive="base">
                                        <p:cTn id="37" dur="500" fill="hold"/>
                                        <p:tgtEl>
                                          <p:spTgt spid="15155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155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06463" y="2176463"/>
            <a:ext cx="5327650" cy="90011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906463" y="3736975"/>
            <a:ext cx="5327650" cy="90011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22371" name="Rectangle 3"/>
          <p:cNvSpPr>
            <a:spLocks noGrp="1" noChangeArrowheads="1"/>
          </p:cNvSpPr>
          <p:nvPr>
            <p:ph type="body" idx="1"/>
          </p:nvPr>
        </p:nvSpPr>
        <p:spPr>
          <a:xfrm>
            <a:off x="434975" y="1066800"/>
            <a:ext cx="8085138" cy="5159375"/>
          </a:xfrm>
        </p:spPr>
        <p:txBody>
          <a:bodyPr/>
          <a:lstStyle/>
          <a:p>
            <a:pPr eaLnBrk="1" hangingPunct="1">
              <a:spcBef>
                <a:spcPts val="600"/>
              </a:spcBef>
            </a:pPr>
            <a:r>
              <a:rPr lang="zh-CN" altLang="en-US" smtClean="0">
                <a:solidFill>
                  <a:srgbClr val="FF0000"/>
                </a:solidFill>
              </a:rPr>
              <a:t>例：</a:t>
            </a:r>
            <a:r>
              <a:rPr lang="en-US" altLang="zh-CN" smtClean="0"/>
              <a:t>A(x)</a:t>
            </a:r>
            <a:r>
              <a:rPr lang="zh-CN" altLang="en-US" smtClean="0"/>
              <a:t>表示</a:t>
            </a:r>
            <a:r>
              <a:rPr lang="en-US" altLang="zh-CN" smtClean="0"/>
              <a:t>x</a:t>
            </a:r>
            <a:r>
              <a:rPr lang="zh-CN" altLang="en-US" smtClean="0"/>
              <a:t>是优秀生，个体域是某班级的学生集合。</a:t>
            </a:r>
          </a:p>
          <a:p>
            <a:pPr marL="434975" lvl="1" eaLnBrk="1" hangingPunct="1">
              <a:spcBef>
                <a:spcPts val="600"/>
              </a:spcBef>
              <a:buSzPct val="60000"/>
            </a:pPr>
            <a:r>
              <a:rPr lang="en-US" altLang="zh-CN" smtClean="0">
                <a:sym typeface="Symbol" pitchFamily="18" charset="2"/>
              </a:rPr>
              <a:t>(x)</a:t>
            </a:r>
            <a:r>
              <a:rPr lang="en-US" altLang="zh-CN" smtClean="0"/>
              <a:t>A(x)</a:t>
            </a:r>
            <a:r>
              <a:rPr lang="zh-CN" altLang="en-US" smtClean="0"/>
              <a:t>表示：所有人都是优秀生。</a:t>
            </a:r>
          </a:p>
          <a:p>
            <a:pPr marL="434975" lvl="1" eaLnBrk="1" hangingPunct="1">
              <a:spcBef>
                <a:spcPts val="600"/>
              </a:spcBef>
              <a:buSzPct val="60000"/>
            </a:pPr>
            <a:r>
              <a:rPr lang="zh-CN" altLang="en-US" smtClean="0">
                <a:sym typeface="Symbol" pitchFamily="18" charset="2"/>
              </a:rPr>
              <a:t></a:t>
            </a:r>
            <a:r>
              <a:rPr lang="en-US" altLang="zh-CN" smtClean="0">
                <a:sym typeface="Symbol" pitchFamily="18" charset="2"/>
              </a:rPr>
              <a:t>(x)</a:t>
            </a:r>
            <a:r>
              <a:rPr lang="en-US" altLang="zh-CN" smtClean="0"/>
              <a:t>A(x)</a:t>
            </a:r>
            <a:r>
              <a:rPr lang="zh-CN" altLang="en-US" smtClean="0"/>
              <a:t>表示：</a:t>
            </a:r>
            <a:r>
              <a:rPr lang="zh-CN" altLang="en-US" smtClean="0">
                <a:solidFill>
                  <a:srgbClr val="0000FF"/>
                </a:solidFill>
              </a:rPr>
              <a:t>不是所有人都是优秀生。</a:t>
            </a:r>
          </a:p>
          <a:p>
            <a:pPr marL="434975" lvl="1" eaLnBrk="1" hangingPunct="1">
              <a:spcBef>
                <a:spcPts val="600"/>
              </a:spcBef>
              <a:buSzPct val="60000"/>
            </a:pPr>
            <a:r>
              <a:rPr lang="en-US" altLang="zh-CN" smtClean="0">
                <a:sym typeface="Symbol" pitchFamily="18" charset="2"/>
              </a:rPr>
              <a:t>(x)</a:t>
            </a:r>
            <a:r>
              <a:rPr lang="en-US" altLang="zh-CN" smtClean="0"/>
              <a:t>A(x)</a:t>
            </a:r>
            <a:r>
              <a:rPr lang="zh-CN" altLang="en-US" smtClean="0"/>
              <a:t>表示：</a:t>
            </a:r>
            <a:r>
              <a:rPr lang="zh-CN" altLang="en-US" smtClean="0">
                <a:solidFill>
                  <a:srgbClr val="0000FF"/>
                </a:solidFill>
              </a:rPr>
              <a:t>有些人不是优秀生。</a:t>
            </a:r>
          </a:p>
          <a:p>
            <a:pPr marL="434975" lvl="1" eaLnBrk="1" hangingPunct="1">
              <a:spcBef>
                <a:spcPts val="600"/>
              </a:spcBef>
              <a:buSzPct val="60000"/>
            </a:pPr>
            <a:r>
              <a:rPr lang="en-US" altLang="zh-CN" smtClean="0">
                <a:sym typeface="Symbol" pitchFamily="18" charset="2"/>
              </a:rPr>
              <a:t>(x)</a:t>
            </a:r>
            <a:r>
              <a:rPr lang="en-US" altLang="zh-CN" smtClean="0"/>
              <a:t>A(x)</a:t>
            </a:r>
            <a:r>
              <a:rPr lang="zh-CN" altLang="en-US" smtClean="0"/>
              <a:t>表示：有些人是优秀生。</a:t>
            </a:r>
          </a:p>
          <a:p>
            <a:pPr marL="434975" lvl="1" eaLnBrk="1" hangingPunct="1">
              <a:spcBef>
                <a:spcPts val="600"/>
              </a:spcBef>
              <a:buSzPct val="60000"/>
            </a:pPr>
            <a:r>
              <a:rPr lang="zh-CN" altLang="en-US" smtClean="0">
                <a:sym typeface="Symbol" pitchFamily="18" charset="2"/>
              </a:rPr>
              <a:t></a:t>
            </a:r>
            <a:r>
              <a:rPr lang="en-US" altLang="zh-CN" smtClean="0">
                <a:sym typeface="Symbol" pitchFamily="18" charset="2"/>
              </a:rPr>
              <a:t>(x)</a:t>
            </a:r>
            <a:r>
              <a:rPr lang="en-US" altLang="zh-CN" smtClean="0"/>
              <a:t>A(x)</a:t>
            </a:r>
            <a:r>
              <a:rPr lang="zh-CN" altLang="en-US" smtClean="0"/>
              <a:t>表示：不存在有人是优秀生。</a:t>
            </a:r>
          </a:p>
          <a:p>
            <a:pPr marL="434975" lvl="1" eaLnBrk="1" hangingPunct="1">
              <a:spcBef>
                <a:spcPts val="600"/>
              </a:spcBef>
              <a:spcAft>
                <a:spcPts val="3000"/>
              </a:spcAft>
              <a:buSzPct val="60000"/>
            </a:pPr>
            <a:r>
              <a:rPr lang="en-US" altLang="zh-CN" smtClean="0">
                <a:sym typeface="Symbol" pitchFamily="18" charset="2"/>
              </a:rPr>
              <a:t>(x)</a:t>
            </a:r>
            <a:r>
              <a:rPr lang="en-US" altLang="zh-CN" smtClean="0"/>
              <a:t>A(x)</a:t>
            </a:r>
            <a:r>
              <a:rPr lang="zh-CN" altLang="en-US" smtClean="0"/>
              <a:t>表示：所有人都不是优秀生。</a:t>
            </a:r>
          </a:p>
          <a:p>
            <a:pPr eaLnBrk="1" hangingPunct="1">
              <a:spcBef>
                <a:spcPts val="600"/>
              </a:spcBef>
              <a:buSzPct val="60000"/>
            </a:pPr>
            <a:r>
              <a:rPr lang="zh-CN" altLang="en-US" smtClean="0"/>
              <a:t>      </a:t>
            </a:r>
          </a:p>
        </p:txBody>
      </p:sp>
      <p:sp>
        <p:nvSpPr>
          <p:cNvPr id="152580" name="Rectangle 2"/>
          <p:cNvSpPr>
            <a:spLocks noGrp="1" noChangeArrowheads="1"/>
          </p:cNvSpPr>
          <p:nvPr>
            <p:ph type="title"/>
          </p:nvPr>
        </p:nvSpPr>
        <p:spPr>
          <a:xfrm>
            <a:off x="628650" y="120650"/>
            <a:ext cx="7886700" cy="727075"/>
          </a:xfrm>
        </p:spPr>
        <p:txBody>
          <a:bodyPr/>
          <a:lstStyle/>
          <a:p>
            <a:pPr eaLnBrk="1" hangingPunct="1"/>
            <a:r>
              <a:rPr lang="zh-CN" altLang="en-US" sz="3200" smtClean="0"/>
              <a:t>（二）量词否定公式</a:t>
            </a:r>
          </a:p>
        </p:txBody>
      </p:sp>
      <p:grpSp>
        <p:nvGrpSpPr>
          <p:cNvPr id="14" name="组合 13"/>
          <p:cNvGrpSpPr>
            <a:grpSpLocks/>
          </p:cNvGrpSpPr>
          <p:nvPr/>
        </p:nvGrpSpPr>
        <p:grpSpPr bwMode="auto">
          <a:xfrm>
            <a:off x="6516688" y="2308225"/>
            <a:ext cx="1916112" cy="2111375"/>
            <a:chOff x="6516916" y="2307771"/>
            <a:chExt cx="1915884" cy="2111801"/>
          </a:xfrm>
        </p:grpSpPr>
        <p:grpSp>
          <p:nvGrpSpPr>
            <p:cNvPr id="152583" name="组合 9"/>
            <p:cNvGrpSpPr>
              <a:grpSpLocks/>
            </p:cNvGrpSpPr>
            <p:nvPr/>
          </p:nvGrpSpPr>
          <p:grpSpPr bwMode="auto">
            <a:xfrm>
              <a:off x="6516916" y="2307771"/>
              <a:ext cx="1915884" cy="566057"/>
              <a:chOff x="6516916" y="2307771"/>
              <a:chExt cx="1915884" cy="566057"/>
            </a:xfrm>
          </p:grpSpPr>
          <p:sp>
            <p:nvSpPr>
              <p:cNvPr id="7" name="矩形 6"/>
              <p:cNvSpPr/>
              <p:nvPr/>
            </p:nvSpPr>
            <p:spPr>
              <a:xfrm>
                <a:off x="7270888" y="2307771"/>
                <a:ext cx="1161912" cy="565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latin typeface="楷体" pitchFamily="49" charset="-122"/>
                    <a:ea typeface="楷体" pitchFamily="49" charset="-122"/>
                  </a:rPr>
                  <a:t>等价</a:t>
                </a:r>
              </a:p>
            </p:txBody>
          </p:sp>
          <p:sp>
            <p:nvSpPr>
              <p:cNvPr id="8" name="右箭头 7"/>
              <p:cNvSpPr/>
              <p:nvPr/>
            </p:nvSpPr>
            <p:spPr>
              <a:xfrm rot="10800000">
                <a:off x="6516916" y="2525303"/>
                <a:ext cx="871433" cy="217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52584" name="组合 10"/>
            <p:cNvGrpSpPr>
              <a:grpSpLocks/>
            </p:cNvGrpSpPr>
            <p:nvPr/>
          </p:nvGrpSpPr>
          <p:grpSpPr bwMode="auto">
            <a:xfrm>
              <a:off x="6516916" y="3853515"/>
              <a:ext cx="1915884" cy="566057"/>
              <a:chOff x="6516916" y="2307771"/>
              <a:chExt cx="1915884" cy="566057"/>
            </a:xfrm>
          </p:grpSpPr>
          <p:sp>
            <p:nvSpPr>
              <p:cNvPr id="12" name="矩形 11"/>
              <p:cNvSpPr/>
              <p:nvPr/>
            </p:nvSpPr>
            <p:spPr>
              <a:xfrm>
                <a:off x="7270888" y="2308564"/>
                <a:ext cx="1161912" cy="565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latin typeface="楷体" pitchFamily="49" charset="-122"/>
                    <a:ea typeface="楷体" pitchFamily="49" charset="-122"/>
                  </a:rPr>
                  <a:t>等价</a:t>
                </a:r>
              </a:p>
            </p:txBody>
          </p:sp>
          <p:sp>
            <p:nvSpPr>
              <p:cNvPr id="13" name="右箭头 12"/>
              <p:cNvSpPr/>
              <p:nvPr/>
            </p:nvSpPr>
            <p:spPr>
              <a:xfrm rot="10800000">
                <a:off x="6516916" y="2526096"/>
                <a:ext cx="871433" cy="217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2371">
                                            <p:txEl>
                                              <p:pRg st="1" end="1"/>
                                            </p:txEl>
                                          </p:spTgt>
                                        </p:tgtEl>
                                        <p:attrNameLst>
                                          <p:attrName>style.visibility</p:attrName>
                                        </p:attrNameLst>
                                      </p:cBhvr>
                                      <p:to>
                                        <p:strVal val="visible"/>
                                      </p:to>
                                    </p:set>
                                    <p:anim calcmode="lin" valueType="num">
                                      <p:cBhvr additive="base">
                                        <p:cTn id="7" dur="500" fill="hold"/>
                                        <p:tgtEl>
                                          <p:spTgt spid="17223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2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22371">
                                            <p:txEl>
                                              <p:pRg st="2" end="2"/>
                                            </p:txEl>
                                          </p:spTgt>
                                        </p:tgtEl>
                                        <p:attrNameLst>
                                          <p:attrName>style.visibility</p:attrName>
                                        </p:attrNameLst>
                                      </p:cBhvr>
                                      <p:to>
                                        <p:strVal val="visible"/>
                                      </p:to>
                                    </p:set>
                                    <p:anim calcmode="lin" valueType="num">
                                      <p:cBhvr additive="base">
                                        <p:cTn id="13" dur="500" fill="hold"/>
                                        <p:tgtEl>
                                          <p:spTgt spid="17223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223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22371">
                                            <p:txEl>
                                              <p:pRg st="3" end="3"/>
                                            </p:txEl>
                                          </p:spTgt>
                                        </p:tgtEl>
                                        <p:attrNameLst>
                                          <p:attrName>style.visibility</p:attrName>
                                        </p:attrNameLst>
                                      </p:cBhvr>
                                      <p:to>
                                        <p:strVal val="visible"/>
                                      </p:to>
                                    </p:set>
                                    <p:anim calcmode="lin" valueType="num">
                                      <p:cBhvr additive="base">
                                        <p:cTn id="19" dur="500" fill="hold"/>
                                        <p:tgtEl>
                                          <p:spTgt spid="17223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22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22371">
                                            <p:txEl>
                                              <p:pRg st="4" end="4"/>
                                            </p:txEl>
                                          </p:spTgt>
                                        </p:tgtEl>
                                        <p:attrNameLst>
                                          <p:attrName>style.visibility</p:attrName>
                                        </p:attrNameLst>
                                      </p:cBhvr>
                                      <p:to>
                                        <p:strVal val="visible"/>
                                      </p:to>
                                    </p:set>
                                    <p:anim calcmode="lin" valueType="num">
                                      <p:cBhvr additive="base">
                                        <p:cTn id="25" dur="500" fill="hold"/>
                                        <p:tgtEl>
                                          <p:spTgt spid="17223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223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22371">
                                            <p:txEl>
                                              <p:pRg st="5" end="5"/>
                                            </p:txEl>
                                          </p:spTgt>
                                        </p:tgtEl>
                                        <p:attrNameLst>
                                          <p:attrName>style.visibility</p:attrName>
                                        </p:attrNameLst>
                                      </p:cBhvr>
                                      <p:to>
                                        <p:strVal val="visible"/>
                                      </p:to>
                                    </p:set>
                                    <p:anim calcmode="lin" valueType="num">
                                      <p:cBhvr additive="base">
                                        <p:cTn id="31" dur="500" fill="hold"/>
                                        <p:tgtEl>
                                          <p:spTgt spid="17223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223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22371">
                                            <p:txEl>
                                              <p:pRg st="6" end="6"/>
                                            </p:txEl>
                                          </p:spTgt>
                                        </p:tgtEl>
                                        <p:attrNameLst>
                                          <p:attrName>style.visibility</p:attrName>
                                        </p:attrNameLst>
                                      </p:cBhvr>
                                      <p:to>
                                        <p:strVal val="visible"/>
                                      </p:to>
                                    </p:set>
                                    <p:anim calcmode="lin" valueType="num">
                                      <p:cBhvr additive="base">
                                        <p:cTn id="37" dur="500" fill="hold"/>
                                        <p:tgtEl>
                                          <p:spTgt spid="172237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223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2"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slide(fromRight)">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722371">
                                            <p:txEl>
                                              <p:pRg st="7" end="7"/>
                                            </p:txEl>
                                          </p:spTgt>
                                        </p:tgtEl>
                                        <p:attrNameLst>
                                          <p:attrName>style.visibility</p:attrName>
                                        </p:attrNameLst>
                                      </p:cBhvr>
                                      <p:to>
                                        <p:strVal val="visible"/>
                                      </p:to>
                                    </p:set>
                                    <p:anim calcmode="lin" valueType="num">
                                      <p:cBhvr additive="base">
                                        <p:cTn id="58" dur="500" fill="hold"/>
                                        <p:tgtEl>
                                          <p:spTgt spid="1722371">
                                            <p:txEl>
                                              <p:pRg st="7" end="7"/>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7223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a:xfrm>
            <a:off x="628650" y="106363"/>
            <a:ext cx="7886700" cy="725487"/>
          </a:xfrm>
        </p:spPr>
        <p:txBody>
          <a:bodyPr/>
          <a:lstStyle/>
          <a:p>
            <a:pPr eaLnBrk="1" hangingPunct="1"/>
            <a:r>
              <a:rPr lang="zh-CN" altLang="en-US" sz="3200" smtClean="0"/>
              <a:t>证明</a:t>
            </a:r>
          </a:p>
        </p:txBody>
      </p:sp>
      <p:sp>
        <p:nvSpPr>
          <p:cNvPr id="1723395" name="Rectangle 3"/>
          <p:cNvSpPr>
            <a:spLocks noGrp="1" noChangeArrowheads="1"/>
          </p:cNvSpPr>
          <p:nvPr>
            <p:ph type="body" idx="1"/>
          </p:nvPr>
        </p:nvSpPr>
        <p:spPr>
          <a:xfrm>
            <a:off x="566738" y="1038225"/>
            <a:ext cx="7605712" cy="2936875"/>
          </a:xfrm>
        </p:spPr>
        <p:txBody>
          <a:bodyPr/>
          <a:lstStyle/>
          <a:p>
            <a:pPr eaLnBrk="1" hangingPunct="1">
              <a:lnSpc>
                <a:spcPct val="95000"/>
              </a:lnSpc>
              <a:spcBef>
                <a:spcPct val="0"/>
              </a:spcBef>
              <a:buFont typeface="Wingdings" pitchFamily="2" charset="2"/>
              <a:buNone/>
              <a:defRPr/>
            </a:pPr>
            <a:r>
              <a:rPr lang="en-US" altLang="zh-CN" dirty="0">
                <a:solidFill>
                  <a:srgbClr val="FF0000"/>
                </a:solidFill>
              </a:rPr>
              <a:t>1. </a:t>
            </a:r>
            <a:r>
              <a:rPr lang="en-US" altLang="zh-CN" dirty="0">
                <a:solidFill>
                  <a:srgbClr val="FF0000"/>
                </a:solidFill>
                <a:sym typeface="Symbol" pitchFamily="18" charset="2"/>
              </a:rPr>
              <a:t>(x)</a:t>
            </a:r>
            <a:r>
              <a:rPr lang="en-US" altLang="zh-CN" dirty="0">
                <a:solidFill>
                  <a:srgbClr val="FF0000"/>
                </a:solidFill>
              </a:rPr>
              <a:t>A(x)</a:t>
            </a:r>
            <a:r>
              <a:rPr lang="en-US" altLang="zh-CN" dirty="0">
                <a:solidFill>
                  <a:srgbClr val="FF0000"/>
                </a:solidFill>
                <a:sym typeface="Symbol" pitchFamily="18" charset="2"/>
              </a:rPr>
              <a:t>(x)</a:t>
            </a:r>
            <a:r>
              <a:rPr lang="en-US" altLang="zh-CN" dirty="0">
                <a:solidFill>
                  <a:srgbClr val="FF0000"/>
                </a:solidFill>
              </a:rPr>
              <a:t>A(x)  </a:t>
            </a:r>
            <a:endParaRPr lang="en-US" altLang="zh-CN" baseline="-10000" dirty="0">
              <a:solidFill>
                <a:srgbClr val="FF0000"/>
              </a:solidFill>
            </a:endParaRPr>
          </a:p>
          <a:p>
            <a:pPr eaLnBrk="1" hangingPunct="1">
              <a:lnSpc>
                <a:spcPct val="95000"/>
              </a:lnSpc>
              <a:spcBef>
                <a:spcPct val="0"/>
              </a:spcBef>
              <a:buFont typeface="Wingdings" pitchFamily="2" charset="2"/>
              <a:buNone/>
              <a:defRPr/>
            </a:pPr>
            <a:r>
              <a:rPr lang="en-US" altLang="zh-CN" dirty="0">
                <a:solidFill>
                  <a:srgbClr val="FF0000"/>
                </a:solidFill>
              </a:rPr>
              <a:t>2. </a:t>
            </a:r>
            <a:r>
              <a:rPr lang="en-US" altLang="zh-CN" dirty="0">
                <a:solidFill>
                  <a:srgbClr val="FF0000"/>
                </a:solidFill>
                <a:sym typeface="Symbol" pitchFamily="18" charset="2"/>
              </a:rPr>
              <a:t>(x)</a:t>
            </a:r>
            <a:r>
              <a:rPr lang="en-US" altLang="zh-CN" dirty="0">
                <a:solidFill>
                  <a:srgbClr val="FF0000"/>
                </a:solidFill>
              </a:rPr>
              <a:t>A(x)</a:t>
            </a:r>
            <a:r>
              <a:rPr lang="en-US" altLang="zh-CN" dirty="0">
                <a:solidFill>
                  <a:srgbClr val="FF0000"/>
                </a:solidFill>
                <a:sym typeface="Symbol" pitchFamily="18" charset="2"/>
              </a:rPr>
              <a:t>(x)</a:t>
            </a:r>
            <a:r>
              <a:rPr lang="en-US" altLang="zh-CN" dirty="0">
                <a:solidFill>
                  <a:srgbClr val="FF0000"/>
                </a:solidFill>
              </a:rPr>
              <a:t>A(x)  </a:t>
            </a:r>
            <a:endParaRPr lang="en-US" altLang="zh-CN" baseline="-10000" dirty="0">
              <a:solidFill>
                <a:srgbClr val="FF0000"/>
              </a:solidFill>
            </a:endParaRPr>
          </a:p>
          <a:p>
            <a:pPr eaLnBrk="1" hangingPunct="1">
              <a:lnSpc>
                <a:spcPct val="95000"/>
              </a:lnSpc>
              <a:spcBef>
                <a:spcPct val="0"/>
              </a:spcBef>
              <a:defRPr/>
            </a:pPr>
            <a:r>
              <a:rPr lang="zh-CN" altLang="en-US" dirty="0"/>
              <a:t>对这两个公式可以证明如下：</a:t>
            </a:r>
          </a:p>
          <a:p>
            <a:pPr indent="0" eaLnBrk="1" hangingPunct="1">
              <a:lnSpc>
                <a:spcPct val="95000"/>
              </a:lnSpc>
              <a:spcBef>
                <a:spcPct val="0"/>
              </a:spcBef>
              <a:buFont typeface="Wingdings" pitchFamily="2" charset="2"/>
              <a:buNone/>
              <a:defRPr/>
            </a:pPr>
            <a:r>
              <a:rPr lang="zh-CN" altLang="en-US" dirty="0">
                <a:solidFill>
                  <a:srgbClr val="FF0000"/>
                </a:solidFill>
              </a:rPr>
              <a:t>证明：</a:t>
            </a:r>
            <a:r>
              <a:rPr lang="zh-CN" altLang="en-US" dirty="0"/>
              <a:t>设个体域为</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n</a:t>
            </a:r>
            <a:r>
              <a:rPr lang="en-US" altLang="zh-CN" dirty="0"/>
              <a:t>}</a:t>
            </a:r>
            <a:r>
              <a:rPr lang="zh-CN" altLang="en-US" dirty="0"/>
              <a:t>，则</a:t>
            </a:r>
          </a:p>
          <a:p>
            <a:pPr marL="623888" lvl="1" eaLnBrk="1" hangingPunct="1">
              <a:lnSpc>
                <a:spcPct val="95000"/>
              </a:lnSpc>
              <a:spcBef>
                <a:spcPct val="0"/>
              </a:spcBef>
              <a:buFont typeface="Wingdings" pitchFamily="2" charset="2"/>
              <a:buNone/>
              <a:defRPr/>
            </a:pPr>
            <a:r>
              <a:rPr lang="zh-CN" altLang="en-US" dirty="0"/>
              <a:t> </a:t>
            </a:r>
            <a:r>
              <a:rPr lang="zh-CN" altLang="en-US" dirty="0">
                <a:solidFill>
                  <a:srgbClr val="0000FF"/>
                </a:solidFill>
                <a:sym typeface="Symbol" pitchFamily="18" charset="2"/>
              </a:rPr>
              <a:t></a:t>
            </a:r>
            <a:r>
              <a:rPr lang="en-US" altLang="zh-CN" dirty="0">
                <a:solidFill>
                  <a:srgbClr val="0000FF"/>
                </a:solidFill>
                <a:sym typeface="Symbol" pitchFamily="18" charset="2"/>
              </a:rPr>
              <a:t>(x)</a:t>
            </a:r>
            <a:r>
              <a:rPr lang="en-US" altLang="zh-CN" dirty="0">
                <a:solidFill>
                  <a:srgbClr val="0000FF"/>
                </a:solidFill>
              </a:rPr>
              <a:t>A(x)</a:t>
            </a:r>
            <a:r>
              <a:rPr lang="en-US" altLang="zh-CN" dirty="0">
                <a:sym typeface="Symbol" pitchFamily="18" charset="2"/>
              </a:rPr>
              <a:t></a:t>
            </a:r>
            <a:r>
              <a:rPr lang="en-US" altLang="zh-CN" dirty="0"/>
              <a:t>(A(a</a:t>
            </a:r>
            <a:r>
              <a:rPr lang="en-US" altLang="zh-CN" baseline="-25000" dirty="0"/>
              <a:t>1</a:t>
            </a:r>
            <a:r>
              <a:rPr lang="en-US" altLang="zh-CN" dirty="0"/>
              <a:t>)∧A(a</a:t>
            </a:r>
            <a:r>
              <a:rPr lang="en-US" altLang="zh-CN" baseline="-25000" dirty="0"/>
              <a:t>2</a:t>
            </a:r>
            <a:r>
              <a:rPr lang="en-US" altLang="zh-CN" dirty="0"/>
              <a:t>)∧...∧A(a</a:t>
            </a:r>
            <a:r>
              <a:rPr lang="en-US" altLang="zh-CN" baseline="-25000" dirty="0"/>
              <a:t>n</a:t>
            </a:r>
            <a:r>
              <a:rPr lang="en-US" altLang="zh-CN" dirty="0"/>
              <a:t>))</a:t>
            </a:r>
          </a:p>
          <a:p>
            <a:pPr marL="984250" lvl="1" indent="-417513" eaLnBrk="1" hangingPunct="1">
              <a:lnSpc>
                <a:spcPct val="95000"/>
              </a:lnSpc>
              <a:spcBef>
                <a:spcPct val="0"/>
              </a:spcBef>
              <a:buFont typeface="Wingdings" pitchFamily="2" charset="2"/>
              <a:buNone/>
              <a:defRPr/>
            </a:pPr>
            <a:r>
              <a:rPr lang="en-US" altLang="zh-CN" dirty="0">
                <a:sym typeface="Symbol" pitchFamily="18" charset="2"/>
              </a:rPr>
              <a:t></a:t>
            </a:r>
            <a:r>
              <a:rPr lang="en-US" altLang="zh-CN" dirty="0"/>
              <a:t>A(a</a:t>
            </a:r>
            <a:r>
              <a:rPr lang="en-US" altLang="zh-CN" baseline="-25000" dirty="0"/>
              <a:t>1</a:t>
            </a:r>
            <a:r>
              <a:rPr lang="en-US" altLang="zh-CN" dirty="0"/>
              <a:t>)∨</a:t>
            </a:r>
            <a:r>
              <a:rPr lang="en-US" altLang="zh-CN" dirty="0">
                <a:sym typeface="Symbol" pitchFamily="18" charset="2"/>
              </a:rPr>
              <a:t></a:t>
            </a:r>
            <a:r>
              <a:rPr lang="en-US" altLang="zh-CN" dirty="0"/>
              <a:t>A(a</a:t>
            </a:r>
            <a:r>
              <a:rPr lang="en-US" altLang="zh-CN" baseline="-25000" dirty="0"/>
              <a:t>2</a:t>
            </a:r>
            <a:r>
              <a:rPr lang="en-US" altLang="zh-CN" dirty="0"/>
              <a:t>)∨...∨</a:t>
            </a:r>
            <a:r>
              <a:rPr lang="en-US" altLang="zh-CN" dirty="0">
                <a:sym typeface="Symbol" pitchFamily="18" charset="2"/>
              </a:rPr>
              <a:t></a:t>
            </a:r>
            <a:r>
              <a:rPr lang="en-US" altLang="zh-CN" dirty="0"/>
              <a:t>A(a</a:t>
            </a:r>
            <a:r>
              <a:rPr lang="en-US" altLang="zh-CN" baseline="-25000" dirty="0"/>
              <a:t>n</a:t>
            </a:r>
            <a:r>
              <a:rPr lang="en-US" altLang="zh-CN" dirty="0"/>
              <a:t>)</a:t>
            </a:r>
            <a:r>
              <a:rPr lang="en-US" altLang="zh-CN" dirty="0">
                <a:sym typeface="Symbol" pitchFamily="18" charset="2"/>
              </a:rPr>
              <a:t></a:t>
            </a:r>
            <a:r>
              <a:rPr lang="en-US" altLang="zh-CN" dirty="0">
                <a:solidFill>
                  <a:srgbClr val="0000FF"/>
                </a:solidFill>
                <a:sym typeface="Symbol" pitchFamily="18" charset="2"/>
              </a:rPr>
              <a:t>(x)</a:t>
            </a:r>
            <a:r>
              <a:rPr lang="en-US" altLang="zh-CN" dirty="0">
                <a:solidFill>
                  <a:srgbClr val="0000FF"/>
                </a:solidFill>
              </a:rPr>
              <a:t>A(x)</a:t>
            </a:r>
          </a:p>
          <a:p>
            <a:pPr marL="219075" indent="0" eaLnBrk="1" hangingPunct="1">
              <a:lnSpc>
                <a:spcPct val="95000"/>
              </a:lnSpc>
              <a:spcBef>
                <a:spcPct val="0"/>
              </a:spcBef>
              <a:buFont typeface="Wingdings" pitchFamily="2" charset="2"/>
              <a:buNone/>
              <a:defRPr/>
            </a:pPr>
            <a:r>
              <a:rPr lang="zh-CN" altLang="en-US" dirty="0"/>
              <a:t>类似可以证明另一个公式。</a:t>
            </a:r>
          </a:p>
        </p:txBody>
      </p:sp>
      <p:sp>
        <p:nvSpPr>
          <p:cNvPr id="1723397" name="Rectangle 5"/>
          <p:cNvSpPr>
            <a:spLocks noChangeArrowheads="1"/>
          </p:cNvSpPr>
          <p:nvPr/>
        </p:nvSpPr>
        <p:spPr bwMode="auto">
          <a:xfrm>
            <a:off x="527050" y="4021138"/>
            <a:ext cx="7934325" cy="2633662"/>
          </a:xfrm>
          <a:prstGeom prst="rect">
            <a:avLst/>
          </a:prstGeom>
          <a:solidFill>
            <a:srgbClr val="FFFF66">
              <a:alpha val="89803"/>
            </a:srgbClr>
          </a:solidFill>
          <a:ln w="12700" algn="ctr">
            <a:noFill/>
            <a:miter lim="800000"/>
            <a:headEnd/>
            <a:tailEnd/>
          </a:ln>
        </p:spPr>
        <p:txBody>
          <a:bodyPr>
            <a:spAutoFit/>
          </a:bodyPr>
          <a:lstStyle/>
          <a:p>
            <a:pPr marL="261938" indent="-261938">
              <a:lnSpc>
                <a:spcPct val="110000"/>
              </a:lnSpc>
              <a:spcAft>
                <a:spcPts val="600"/>
              </a:spcAft>
              <a:buSzPct val="60000"/>
              <a:buFont typeface="Wingdings" pitchFamily="2" charset="2"/>
              <a:buChar char="n"/>
              <a:defRPr/>
            </a:pPr>
            <a:r>
              <a:rPr lang="zh-CN" altLang="en-US" sz="2200" dirty="0">
                <a:latin typeface="楷体" pitchFamily="49" charset="-122"/>
                <a:ea typeface="楷体" pitchFamily="49" charset="-122"/>
              </a:rPr>
              <a:t>结论：</a:t>
            </a:r>
          </a:p>
          <a:p>
            <a:pPr marL="261938" indent="-261938">
              <a:lnSpc>
                <a:spcPct val="110000"/>
              </a:lnSpc>
              <a:spcAft>
                <a:spcPts val="600"/>
              </a:spcAft>
              <a:buSzPct val="60000"/>
              <a:buFont typeface="Wingdings" pitchFamily="2" charset="2"/>
              <a:buChar char="n"/>
              <a:defRPr/>
            </a:pPr>
            <a:r>
              <a:rPr lang="zh-CN" altLang="en-US" sz="2200" dirty="0">
                <a:solidFill>
                  <a:srgbClr val="0000FF"/>
                </a:solidFill>
                <a:latin typeface="楷体" pitchFamily="49" charset="-122"/>
                <a:ea typeface="楷体" pitchFamily="49" charset="-122"/>
              </a:rPr>
              <a:t>对于非量化命题的否定只需将动词否定，而对于量化命题的否定，需要</a:t>
            </a:r>
            <a:r>
              <a:rPr lang="zh-CN" altLang="en-US" sz="2200" u="sng" dirty="0">
                <a:solidFill>
                  <a:srgbClr val="C00000"/>
                </a:solidFill>
                <a:latin typeface="楷体" pitchFamily="49" charset="-122"/>
                <a:ea typeface="楷体" pitchFamily="49" charset="-122"/>
              </a:rPr>
              <a:t>对动词和量词同时否定</a:t>
            </a:r>
            <a:r>
              <a:rPr lang="zh-CN" altLang="en-US" sz="2200" dirty="0">
                <a:solidFill>
                  <a:srgbClr val="0000FF"/>
                </a:solidFill>
                <a:latin typeface="楷体" pitchFamily="49" charset="-122"/>
                <a:ea typeface="楷体" pitchFamily="49" charset="-122"/>
              </a:rPr>
              <a:t>。</a:t>
            </a:r>
          </a:p>
          <a:p>
            <a:pPr marL="1973263" indent="-261938" algn="just">
              <a:lnSpc>
                <a:spcPct val="110000"/>
              </a:lnSpc>
              <a:spcAft>
                <a:spcPts val="600"/>
              </a:spcAft>
              <a:buClr>
                <a:srgbClr val="FF3300"/>
              </a:buClr>
              <a:buFont typeface="Wingdings" pitchFamily="2" charset="2"/>
              <a:buNone/>
              <a:defRPr/>
            </a:pPr>
            <a:r>
              <a:rPr lang="en-US" altLang="zh-CN" sz="2200" dirty="0">
                <a:latin typeface="楷体" pitchFamily="49" charset="-122"/>
                <a:ea typeface="楷体" pitchFamily="49" charset="-122"/>
                <a:sym typeface="Symbol" pitchFamily="18" charset="2"/>
              </a:rPr>
              <a:t>(x)</a:t>
            </a:r>
            <a:r>
              <a:rPr lang="zh-CN" altLang="en-US" sz="2200" dirty="0">
                <a:latin typeface="楷体" pitchFamily="49" charset="-122"/>
                <a:ea typeface="楷体" pitchFamily="49" charset="-122"/>
                <a:sym typeface="Symbol" pitchFamily="18" charset="2"/>
              </a:rPr>
              <a:t>的否定变为</a:t>
            </a:r>
            <a:r>
              <a:rPr lang="en-US" altLang="zh-CN" sz="2200" dirty="0">
                <a:latin typeface="楷体" pitchFamily="49" charset="-122"/>
                <a:ea typeface="楷体" pitchFamily="49" charset="-122"/>
                <a:sym typeface="Symbol" pitchFamily="18" charset="2"/>
              </a:rPr>
              <a:t>(x)</a:t>
            </a:r>
          </a:p>
          <a:p>
            <a:pPr marL="1973263" indent="-261938" algn="just">
              <a:lnSpc>
                <a:spcPct val="110000"/>
              </a:lnSpc>
              <a:spcAft>
                <a:spcPts val="600"/>
              </a:spcAft>
              <a:buClr>
                <a:srgbClr val="FF3300"/>
              </a:buClr>
              <a:buFont typeface="Wingdings" pitchFamily="2" charset="2"/>
              <a:buNone/>
              <a:defRPr/>
            </a:pPr>
            <a:r>
              <a:rPr lang="en-US" altLang="zh-CN" sz="2200" dirty="0">
                <a:latin typeface="楷体" pitchFamily="49" charset="-122"/>
                <a:ea typeface="楷体" pitchFamily="49" charset="-122"/>
                <a:sym typeface="Symbol" pitchFamily="18" charset="2"/>
              </a:rPr>
              <a:t>(x)</a:t>
            </a:r>
            <a:r>
              <a:rPr lang="zh-CN" altLang="en-US" sz="2200" dirty="0">
                <a:latin typeface="楷体" pitchFamily="49" charset="-122"/>
                <a:ea typeface="楷体" pitchFamily="49" charset="-122"/>
                <a:sym typeface="Symbol" pitchFamily="18" charset="2"/>
              </a:rPr>
              <a:t>的否定变为</a:t>
            </a:r>
            <a:r>
              <a:rPr lang="en-US" altLang="zh-CN" sz="2200" dirty="0">
                <a:latin typeface="楷体" pitchFamily="49" charset="-122"/>
                <a:ea typeface="楷体" pitchFamily="49" charset="-122"/>
                <a:sym typeface="Symbol" pitchFamily="18" charset="2"/>
              </a:rPr>
              <a:t>(x)</a:t>
            </a:r>
          </a:p>
          <a:p>
            <a:pPr marL="261938" indent="-261938">
              <a:lnSpc>
                <a:spcPct val="110000"/>
              </a:lnSpc>
              <a:spcAft>
                <a:spcPts val="600"/>
              </a:spcAft>
              <a:buSzPct val="60000"/>
              <a:buFont typeface="Wingdings" pitchFamily="2" charset="2"/>
              <a:buChar char="n"/>
              <a:defRPr/>
            </a:pPr>
            <a:r>
              <a:rPr lang="zh-CN" altLang="en-US" sz="2200" dirty="0">
                <a:solidFill>
                  <a:srgbClr val="000000"/>
                </a:solidFill>
                <a:latin typeface="楷体" pitchFamily="49" charset="-122"/>
                <a:ea typeface="楷体" pitchFamily="49" charset="-122"/>
              </a:rPr>
              <a:t>所以我们也把这两个公式称为</a:t>
            </a:r>
            <a:r>
              <a:rPr lang="zh-CN" altLang="en-US" sz="2200" dirty="0">
                <a:solidFill>
                  <a:srgbClr val="FF0000"/>
                </a:solidFill>
                <a:latin typeface="楷体" pitchFamily="49" charset="-122"/>
                <a:ea typeface="楷体" pitchFamily="49" charset="-122"/>
              </a:rPr>
              <a:t>量词转换公式</a:t>
            </a:r>
            <a:r>
              <a:rPr lang="zh-CN" altLang="en-US" sz="2200" dirty="0">
                <a:solidFill>
                  <a:srgbClr val="000000"/>
                </a:solidFill>
                <a:latin typeface="楷体" pitchFamily="49" charset="-122"/>
                <a:ea typeface="楷体" pitchFamily="49" charset="-122"/>
              </a:rPr>
              <a:t>。</a:t>
            </a:r>
          </a:p>
        </p:txBody>
      </p:sp>
      <p:grpSp>
        <p:nvGrpSpPr>
          <p:cNvPr id="7" name="组合 6"/>
          <p:cNvGrpSpPr>
            <a:grpSpLocks/>
          </p:cNvGrpSpPr>
          <p:nvPr/>
        </p:nvGrpSpPr>
        <p:grpSpPr bwMode="auto">
          <a:xfrm>
            <a:off x="4751388" y="1436688"/>
            <a:ext cx="4146550" cy="958850"/>
            <a:chOff x="4751923" y="1436908"/>
            <a:chExt cx="4145334" cy="957943"/>
          </a:xfrm>
        </p:grpSpPr>
        <p:sp>
          <p:nvSpPr>
            <p:cNvPr id="5" name="矩形 4"/>
            <p:cNvSpPr/>
            <p:nvPr/>
          </p:nvSpPr>
          <p:spPr>
            <a:xfrm>
              <a:off x="6358002" y="1436908"/>
              <a:ext cx="2539255" cy="957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600"/>
                </a:spcBef>
                <a:spcAft>
                  <a:spcPts val="600"/>
                </a:spcAft>
                <a:defRPr/>
              </a:pPr>
              <a:r>
                <a:rPr lang="zh-CN" altLang="en-US" sz="2400" dirty="0">
                  <a:solidFill>
                    <a:schemeClr val="tx1"/>
                  </a:solidFill>
                  <a:latin typeface="楷体" pitchFamily="49" charset="-122"/>
                  <a:ea typeface="楷体" pitchFamily="49" charset="-122"/>
                </a:rPr>
                <a:t>举反例证明法的理论依据。</a:t>
              </a:r>
            </a:p>
          </p:txBody>
        </p:sp>
        <p:sp>
          <p:nvSpPr>
            <p:cNvPr id="6" name="右箭头 5"/>
            <p:cNvSpPr/>
            <p:nvPr/>
          </p:nvSpPr>
          <p:spPr>
            <a:xfrm rot="840000">
              <a:off x="4751923" y="1570132"/>
              <a:ext cx="1347392" cy="274377"/>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3395">
                                            <p:txEl>
                                              <p:pRg st="2" end="2"/>
                                            </p:txEl>
                                          </p:spTgt>
                                        </p:tgtEl>
                                        <p:attrNameLst>
                                          <p:attrName>style.visibility</p:attrName>
                                        </p:attrNameLst>
                                      </p:cBhvr>
                                      <p:to>
                                        <p:strVal val="visible"/>
                                      </p:to>
                                    </p:set>
                                    <p:animEffect transition="in" filter="blinds(horizontal)">
                                      <p:cBhvr>
                                        <p:cTn id="7" dur="500"/>
                                        <p:tgtEl>
                                          <p:spTgt spid="172339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23395">
                                            <p:txEl>
                                              <p:pRg st="3" end="3"/>
                                            </p:txEl>
                                          </p:spTgt>
                                        </p:tgtEl>
                                        <p:attrNameLst>
                                          <p:attrName>style.visibility</p:attrName>
                                        </p:attrNameLst>
                                      </p:cBhvr>
                                      <p:to>
                                        <p:strVal val="visible"/>
                                      </p:to>
                                    </p:set>
                                    <p:animEffect transition="in" filter="blinds(horizontal)">
                                      <p:cBhvr>
                                        <p:cTn id="10" dur="500"/>
                                        <p:tgtEl>
                                          <p:spTgt spid="172339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23395">
                                            <p:txEl>
                                              <p:pRg st="4" end="4"/>
                                            </p:txEl>
                                          </p:spTgt>
                                        </p:tgtEl>
                                        <p:attrNameLst>
                                          <p:attrName>style.visibility</p:attrName>
                                        </p:attrNameLst>
                                      </p:cBhvr>
                                      <p:to>
                                        <p:strVal val="visible"/>
                                      </p:to>
                                    </p:set>
                                    <p:animEffect transition="in" filter="blinds(horizontal)">
                                      <p:cBhvr>
                                        <p:cTn id="13" dur="500"/>
                                        <p:tgtEl>
                                          <p:spTgt spid="172339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23395">
                                            <p:txEl>
                                              <p:pRg st="5" end="5"/>
                                            </p:txEl>
                                          </p:spTgt>
                                        </p:tgtEl>
                                        <p:attrNameLst>
                                          <p:attrName>style.visibility</p:attrName>
                                        </p:attrNameLst>
                                      </p:cBhvr>
                                      <p:to>
                                        <p:strVal val="visible"/>
                                      </p:to>
                                    </p:set>
                                    <p:animEffect transition="in" filter="blinds(horizontal)">
                                      <p:cBhvr>
                                        <p:cTn id="16" dur="500"/>
                                        <p:tgtEl>
                                          <p:spTgt spid="1723395">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23395">
                                            <p:txEl>
                                              <p:pRg st="6" end="6"/>
                                            </p:txEl>
                                          </p:spTgt>
                                        </p:tgtEl>
                                        <p:attrNameLst>
                                          <p:attrName>style.visibility</p:attrName>
                                        </p:attrNameLst>
                                      </p:cBhvr>
                                      <p:to>
                                        <p:strVal val="visible"/>
                                      </p:to>
                                    </p:set>
                                    <p:animEffect transition="in" filter="blinds(horizontal)">
                                      <p:cBhvr>
                                        <p:cTn id="19" dur="500"/>
                                        <p:tgtEl>
                                          <p:spTgt spid="1723395">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723397"/>
                                        </p:tgtEl>
                                        <p:attrNameLst>
                                          <p:attrName>style.visibility</p:attrName>
                                        </p:attrNameLst>
                                      </p:cBhvr>
                                      <p:to>
                                        <p:strVal val="visible"/>
                                      </p:to>
                                    </p:set>
                                    <p:animEffect transition="in" filter="blinds(horizontal)">
                                      <p:cBhvr>
                                        <p:cTn id="24" dur="500"/>
                                        <p:tgtEl>
                                          <p:spTgt spid="172339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339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p:nvPr>
        </p:nvSpPr>
        <p:spPr>
          <a:xfrm>
            <a:off x="628650" y="106363"/>
            <a:ext cx="7886700" cy="725487"/>
          </a:xfrm>
        </p:spPr>
        <p:txBody>
          <a:bodyPr/>
          <a:lstStyle/>
          <a:p>
            <a:pPr eaLnBrk="1" hangingPunct="1"/>
            <a:r>
              <a:rPr lang="zh-CN" altLang="en-US" sz="3200" smtClean="0"/>
              <a:t>（三）量词分配公式</a:t>
            </a:r>
            <a:r>
              <a:rPr lang="en-US" altLang="zh-CN" sz="3200" smtClean="0"/>
              <a:t>(</a:t>
            </a:r>
            <a:r>
              <a:rPr lang="zh-CN" altLang="en-US" sz="3200" smtClean="0"/>
              <a:t>等价式和蕴含式</a:t>
            </a:r>
            <a:r>
              <a:rPr lang="en-US" altLang="zh-CN" sz="3200" smtClean="0"/>
              <a:t>)</a:t>
            </a:r>
          </a:p>
        </p:txBody>
      </p:sp>
      <p:sp>
        <p:nvSpPr>
          <p:cNvPr id="1727491" name="Rectangle 3"/>
          <p:cNvSpPr>
            <a:spLocks noGrp="1" noChangeArrowheads="1"/>
          </p:cNvSpPr>
          <p:nvPr>
            <p:ph type="body" idx="1"/>
          </p:nvPr>
        </p:nvSpPr>
        <p:spPr>
          <a:xfrm>
            <a:off x="449263" y="1146175"/>
            <a:ext cx="8443912" cy="5268913"/>
          </a:xfrm>
        </p:spPr>
        <p:txBody>
          <a:bodyPr/>
          <a:lstStyle/>
          <a:p>
            <a:pPr eaLnBrk="1" hangingPunct="1">
              <a:lnSpc>
                <a:spcPct val="115000"/>
              </a:lnSpc>
              <a:spcBef>
                <a:spcPts val="600"/>
              </a:spcBef>
              <a:buFont typeface="Wingdings" pitchFamily="2" charset="2"/>
              <a:buNone/>
            </a:pPr>
            <a:r>
              <a:rPr lang="en-US" altLang="zh-CN" smtClean="0"/>
              <a:t>1. </a:t>
            </a:r>
            <a:r>
              <a:rPr lang="en-US" altLang="zh-CN" smtClean="0">
                <a:sym typeface="Symbol" pitchFamily="18" charset="2"/>
              </a:rPr>
              <a:t>(x)</a:t>
            </a:r>
            <a:r>
              <a:rPr lang="en-US" altLang="zh-CN" smtClean="0"/>
              <a:t>(A(x)∨B(x))</a:t>
            </a: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p>
          <a:p>
            <a:pPr eaLnBrk="1" hangingPunct="1">
              <a:lnSpc>
                <a:spcPct val="115000"/>
              </a:lnSpc>
              <a:spcBef>
                <a:spcPts val="600"/>
              </a:spcBef>
              <a:buFont typeface="Wingdings" pitchFamily="2" charset="2"/>
              <a:buNone/>
            </a:pPr>
            <a:r>
              <a:rPr lang="en-US" altLang="zh-CN" smtClean="0"/>
              <a:t>2. </a:t>
            </a:r>
            <a:r>
              <a:rPr lang="en-US" altLang="zh-CN" smtClean="0">
                <a:sym typeface="Symbol" pitchFamily="18" charset="2"/>
              </a:rPr>
              <a:t>(x)</a:t>
            </a:r>
            <a:r>
              <a:rPr lang="en-US" altLang="zh-CN" smtClean="0"/>
              <a:t>(A(x)∧B(x))</a:t>
            </a: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p>
          <a:p>
            <a:pPr marL="447675" lvl="1" indent="0" eaLnBrk="1" hangingPunct="1">
              <a:lnSpc>
                <a:spcPct val="115000"/>
              </a:lnSpc>
              <a:spcBef>
                <a:spcPts val="600"/>
              </a:spcBef>
              <a:buFont typeface="Wingdings" pitchFamily="2" charset="2"/>
              <a:buNone/>
            </a:pPr>
            <a:r>
              <a:rPr lang="en-US" altLang="zh-CN" smtClean="0"/>
              <a:t>(1)</a:t>
            </a:r>
            <a:r>
              <a:rPr lang="zh-CN" altLang="en-US" smtClean="0"/>
              <a:t>称为“</a:t>
            </a:r>
            <a:r>
              <a:rPr lang="zh-CN" altLang="en-US" smtClean="0">
                <a:solidFill>
                  <a:srgbClr val="FF0000"/>
                </a:solidFill>
                <a:sym typeface="Symbol" pitchFamily="18" charset="2"/>
              </a:rPr>
              <a:t></a:t>
            </a:r>
            <a:r>
              <a:rPr lang="zh-CN" altLang="en-US" smtClean="0">
                <a:solidFill>
                  <a:srgbClr val="FF0000"/>
                </a:solidFill>
              </a:rPr>
              <a:t>对∨</a:t>
            </a:r>
            <a:r>
              <a:rPr lang="zh-CN" altLang="en-US" smtClean="0"/>
              <a:t>满足分配律”</a:t>
            </a:r>
            <a:r>
              <a:rPr lang="en-US" altLang="zh-CN" smtClean="0"/>
              <a:t>;</a:t>
            </a:r>
            <a:endParaRPr lang="zh-CN" altLang="en-US" smtClean="0"/>
          </a:p>
          <a:p>
            <a:pPr marL="447675" lvl="1" indent="0" eaLnBrk="1" hangingPunct="1">
              <a:lnSpc>
                <a:spcPct val="115000"/>
              </a:lnSpc>
              <a:spcBef>
                <a:spcPts val="600"/>
              </a:spcBef>
              <a:spcAft>
                <a:spcPts val="1200"/>
              </a:spcAft>
              <a:buFont typeface="Wingdings" pitchFamily="2" charset="2"/>
              <a:buNone/>
            </a:pPr>
            <a:r>
              <a:rPr lang="en-US" altLang="zh-CN" smtClean="0"/>
              <a:t>(2)</a:t>
            </a:r>
            <a:r>
              <a:rPr lang="zh-CN" altLang="en-US" smtClean="0"/>
              <a:t>称为“</a:t>
            </a:r>
            <a:r>
              <a:rPr lang="zh-CN" altLang="en-US" smtClean="0">
                <a:solidFill>
                  <a:srgbClr val="FF0000"/>
                </a:solidFill>
                <a:sym typeface="Symbol" pitchFamily="18" charset="2"/>
              </a:rPr>
              <a:t></a:t>
            </a:r>
            <a:r>
              <a:rPr lang="zh-CN" altLang="en-US" smtClean="0">
                <a:solidFill>
                  <a:srgbClr val="FF0000"/>
                </a:solidFill>
              </a:rPr>
              <a:t>对∧</a:t>
            </a:r>
            <a:r>
              <a:rPr lang="zh-CN" altLang="en-US" smtClean="0"/>
              <a:t>满足分配律”。</a:t>
            </a:r>
          </a:p>
          <a:p>
            <a:pPr eaLnBrk="1" hangingPunct="1">
              <a:lnSpc>
                <a:spcPct val="115000"/>
              </a:lnSpc>
              <a:spcBef>
                <a:spcPts val="600"/>
              </a:spcBef>
            </a:pPr>
            <a:r>
              <a:rPr lang="zh-CN" altLang="en-US" smtClean="0"/>
              <a:t>但是要注意：</a:t>
            </a:r>
            <a:r>
              <a:rPr lang="zh-CN" altLang="en-US" smtClean="0">
                <a:solidFill>
                  <a:srgbClr val="FF0000"/>
                </a:solidFill>
              </a:rPr>
              <a:t>“</a:t>
            </a:r>
            <a:r>
              <a:rPr lang="zh-CN" altLang="en-US" smtClean="0">
                <a:solidFill>
                  <a:srgbClr val="FF0000"/>
                </a:solidFill>
                <a:sym typeface="Symbol" pitchFamily="18" charset="2"/>
              </a:rPr>
              <a:t></a:t>
            </a:r>
            <a:r>
              <a:rPr lang="zh-CN" altLang="en-US" smtClean="0">
                <a:solidFill>
                  <a:srgbClr val="FF0000"/>
                </a:solidFill>
              </a:rPr>
              <a:t>对∨”</a:t>
            </a:r>
            <a:r>
              <a:rPr lang="zh-CN" altLang="en-US" smtClean="0"/>
              <a:t>以及</a:t>
            </a:r>
            <a:r>
              <a:rPr lang="zh-CN" altLang="en-US" smtClean="0">
                <a:solidFill>
                  <a:srgbClr val="FF0000"/>
                </a:solidFill>
              </a:rPr>
              <a:t>“</a:t>
            </a:r>
            <a:r>
              <a:rPr lang="zh-CN" altLang="en-US" smtClean="0">
                <a:solidFill>
                  <a:srgbClr val="FF0000"/>
                </a:solidFill>
                <a:sym typeface="Symbol" pitchFamily="18" charset="2"/>
              </a:rPr>
              <a:t></a:t>
            </a:r>
            <a:r>
              <a:rPr lang="zh-CN" altLang="en-US" smtClean="0">
                <a:solidFill>
                  <a:srgbClr val="FF0000"/>
                </a:solidFill>
              </a:rPr>
              <a:t>对∧”</a:t>
            </a:r>
            <a:r>
              <a:rPr lang="zh-CN" altLang="en-US" smtClean="0"/>
              <a:t>不存在分配等价式。</a:t>
            </a:r>
            <a:endParaRPr lang="en-US" altLang="zh-CN" smtClean="0"/>
          </a:p>
          <a:p>
            <a:pPr eaLnBrk="1" hangingPunct="1">
              <a:lnSpc>
                <a:spcPct val="115000"/>
              </a:lnSpc>
              <a:spcBef>
                <a:spcPts val="600"/>
              </a:spcBef>
              <a:buFontTx/>
              <a:buNone/>
            </a:pPr>
            <a:r>
              <a:rPr kumimoji="1" lang="zh-CN" altLang="en-US" smtClean="0">
                <a:solidFill>
                  <a:schemeClr val="tx1"/>
                </a:solidFill>
              </a:rPr>
              <a:t>即</a:t>
            </a:r>
            <a:r>
              <a:rPr kumimoji="1" lang="en-US" altLang="zh-CN" smtClean="0">
                <a:solidFill>
                  <a:schemeClr val="tx1"/>
                </a:solidFill>
              </a:rPr>
              <a:t>,</a:t>
            </a:r>
            <a:r>
              <a:rPr kumimoji="1" lang="en-US" altLang="zh-CN" smtClean="0">
                <a:solidFill>
                  <a:schemeClr val="bg2"/>
                </a:solidFill>
              </a:rPr>
              <a:t> </a:t>
            </a:r>
            <a:r>
              <a:rPr kumimoji="1" lang="en-US" altLang="zh-CN" smtClean="0">
                <a:solidFill>
                  <a:srgbClr val="CC3300"/>
                </a:solidFill>
              </a:rPr>
              <a:t>(</a:t>
            </a:r>
            <a:r>
              <a:rPr kumimoji="1" lang="en-US" altLang="zh-CN" smtClean="0">
                <a:solidFill>
                  <a:srgbClr val="CC3300"/>
                </a:solidFill>
                <a:sym typeface="Symbol" pitchFamily="18" charset="2"/>
              </a:rPr>
              <a:t>x)</a:t>
            </a:r>
            <a:r>
              <a:rPr kumimoji="1" lang="en-US" altLang="zh-CN" smtClean="0">
                <a:solidFill>
                  <a:srgbClr val="CC3300"/>
                </a:solidFill>
              </a:rPr>
              <a:t>(A(x)</a:t>
            </a:r>
            <a:r>
              <a:rPr lang="en-US" altLang="zh-CN" smtClean="0"/>
              <a:t>∧</a:t>
            </a:r>
            <a:r>
              <a:rPr kumimoji="1" lang="en-US" altLang="zh-CN" smtClean="0">
                <a:solidFill>
                  <a:srgbClr val="CC3300"/>
                </a:solidFill>
              </a:rPr>
              <a:t>B(x))</a:t>
            </a:r>
            <a:r>
              <a:rPr kumimoji="1" lang="en-US" altLang="zh-CN" smtClean="0">
                <a:solidFill>
                  <a:srgbClr val="CC3300"/>
                </a:solidFill>
                <a:sym typeface="Symbol" pitchFamily="18" charset="2"/>
              </a:rPr>
              <a:t>(</a:t>
            </a:r>
            <a:r>
              <a:rPr kumimoji="1" lang="en-US" altLang="zh-CN" smtClean="0">
                <a:solidFill>
                  <a:srgbClr val="CC3300"/>
                </a:solidFill>
              </a:rPr>
              <a:t>(</a:t>
            </a:r>
            <a:r>
              <a:rPr kumimoji="1" lang="en-US" altLang="zh-CN" smtClean="0">
                <a:solidFill>
                  <a:srgbClr val="CC3300"/>
                </a:solidFill>
                <a:sym typeface="Symbol" pitchFamily="18" charset="2"/>
              </a:rPr>
              <a:t>x)</a:t>
            </a:r>
            <a:r>
              <a:rPr kumimoji="1" lang="en-US" altLang="zh-CN" smtClean="0">
                <a:solidFill>
                  <a:srgbClr val="CC3300"/>
                </a:solidFill>
              </a:rPr>
              <a:t>A(x)</a:t>
            </a:r>
            <a:r>
              <a:rPr lang="en-US" altLang="zh-CN" smtClean="0"/>
              <a:t>∧</a:t>
            </a:r>
            <a:r>
              <a:rPr kumimoji="1" lang="en-US" altLang="zh-CN" smtClean="0">
                <a:solidFill>
                  <a:srgbClr val="CC3300"/>
                </a:solidFill>
              </a:rPr>
              <a:t>(</a:t>
            </a:r>
            <a:r>
              <a:rPr kumimoji="1" lang="en-US" altLang="zh-CN" smtClean="0">
                <a:solidFill>
                  <a:srgbClr val="CC3300"/>
                </a:solidFill>
                <a:sym typeface="Symbol" pitchFamily="18" charset="2"/>
              </a:rPr>
              <a:t>x)B(</a:t>
            </a:r>
            <a:r>
              <a:rPr kumimoji="1" lang="en-US" altLang="zh-CN" smtClean="0">
                <a:solidFill>
                  <a:srgbClr val="CC3300"/>
                </a:solidFill>
              </a:rPr>
              <a:t>x)) </a:t>
            </a:r>
          </a:p>
          <a:p>
            <a:pPr eaLnBrk="1" hangingPunct="1">
              <a:lnSpc>
                <a:spcPct val="115000"/>
              </a:lnSpc>
              <a:spcBef>
                <a:spcPts val="600"/>
              </a:spcBef>
              <a:buFontTx/>
              <a:buNone/>
            </a:pPr>
            <a:r>
              <a:rPr kumimoji="1" lang="en-US" altLang="zh-CN" smtClean="0">
                <a:solidFill>
                  <a:srgbClr val="CC3300"/>
                </a:solidFill>
              </a:rPr>
              <a:t>    (</a:t>
            </a:r>
            <a:r>
              <a:rPr kumimoji="1" lang="en-US" altLang="zh-CN" smtClean="0">
                <a:solidFill>
                  <a:srgbClr val="CC3300"/>
                </a:solidFill>
                <a:sym typeface="Symbol" pitchFamily="18" charset="2"/>
              </a:rPr>
              <a:t>x)</a:t>
            </a:r>
            <a:r>
              <a:rPr kumimoji="1" lang="en-US" altLang="zh-CN" smtClean="0">
                <a:solidFill>
                  <a:srgbClr val="CC3300"/>
                </a:solidFill>
              </a:rPr>
              <a:t>(A(x)</a:t>
            </a:r>
            <a:r>
              <a:rPr lang="en-US" altLang="zh-CN" smtClean="0"/>
              <a:t>∨</a:t>
            </a:r>
            <a:r>
              <a:rPr kumimoji="1" lang="en-US" altLang="zh-CN" smtClean="0">
                <a:solidFill>
                  <a:srgbClr val="CC3300"/>
                </a:solidFill>
                <a:sym typeface="Symbol" pitchFamily="18" charset="2"/>
              </a:rPr>
              <a:t>B</a:t>
            </a:r>
            <a:r>
              <a:rPr kumimoji="1" lang="en-US" altLang="zh-CN" smtClean="0">
                <a:solidFill>
                  <a:srgbClr val="CC3300"/>
                </a:solidFill>
              </a:rPr>
              <a:t>(x))</a:t>
            </a:r>
            <a:r>
              <a:rPr kumimoji="1" lang="en-US" altLang="zh-CN" smtClean="0">
                <a:solidFill>
                  <a:srgbClr val="CC3300"/>
                </a:solidFill>
                <a:sym typeface="Symbol" pitchFamily="18" charset="2"/>
              </a:rPr>
              <a:t>(</a:t>
            </a:r>
            <a:r>
              <a:rPr kumimoji="1" lang="en-US" altLang="zh-CN" smtClean="0">
                <a:solidFill>
                  <a:srgbClr val="CC3300"/>
                </a:solidFill>
              </a:rPr>
              <a:t>(</a:t>
            </a:r>
            <a:r>
              <a:rPr kumimoji="1" lang="en-US" altLang="zh-CN" smtClean="0">
                <a:solidFill>
                  <a:srgbClr val="CC3300"/>
                </a:solidFill>
                <a:sym typeface="Symbol" pitchFamily="18" charset="2"/>
              </a:rPr>
              <a:t>x)</a:t>
            </a:r>
            <a:r>
              <a:rPr kumimoji="1" lang="en-US" altLang="zh-CN" smtClean="0">
                <a:solidFill>
                  <a:srgbClr val="CC3300"/>
                </a:solidFill>
              </a:rPr>
              <a:t>A(x)</a:t>
            </a:r>
            <a:r>
              <a:rPr lang="en-US" altLang="zh-CN" smtClean="0"/>
              <a:t>∨</a:t>
            </a:r>
            <a:r>
              <a:rPr kumimoji="1" lang="en-US" altLang="zh-CN" smtClean="0">
                <a:solidFill>
                  <a:srgbClr val="CC3300"/>
                </a:solidFill>
              </a:rPr>
              <a:t>(</a:t>
            </a:r>
            <a:r>
              <a:rPr kumimoji="1" lang="en-US" altLang="zh-CN" smtClean="0">
                <a:solidFill>
                  <a:srgbClr val="CC3300"/>
                </a:solidFill>
                <a:sym typeface="Symbol" pitchFamily="18" charset="2"/>
              </a:rPr>
              <a:t>x)B(</a:t>
            </a:r>
            <a:r>
              <a:rPr kumimoji="1" lang="en-US" altLang="zh-CN" smtClean="0">
                <a:solidFill>
                  <a:srgbClr val="CC3300"/>
                </a:solidFill>
              </a:rPr>
              <a:t>x))</a:t>
            </a:r>
            <a:endParaRPr kumimoji="1" lang="zh-CN" altLang="en-US" smtClean="0">
              <a:solidFill>
                <a:srgbClr val="CC3300"/>
              </a:solidFill>
            </a:endParaRPr>
          </a:p>
          <a:p>
            <a:pPr eaLnBrk="1" hangingPunct="1">
              <a:lnSpc>
                <a:spcPct val="115000"/>
              </a:lnSpc>
              <a:spcBef>
                <a:spcPts val="600"/>
              </a:spcBef>
              <a:buFont typeface="Wingdings" pitchFamily="2" charset="2"/>
              <a:buNone/>
            </a:pPr>
            <a:r>
              <a:rPr lang="en-US" altLang="zh-CN" smtClean="0"/>
              <a:t>3. </a:t>
            </a:r>
            <a:r>
              <a:rPr lang="en-US" altLang="zh-CN" smtClean="0">
                <a:sym typeface="Symbol" pitchFamily="18" charset="2"/>
              </a:rPr>
              <a:t>(x)</a:t>
            </a:r>
            <a:r>
              <a:rPr lang="en-US" altLang="zh-CN" smtClean="0"/>
              <a:t>(A(x)∧B(x))</a:t>
            </a:r>
            <a:r>
              <a:rPr lang="en-US" altLang="zh-CN" smtClean="0">
                <a:solidFill>
                  <a:srgbClr val="FF0000"/>
                </a:solidFill>
                <a:sym typeface="Symbol" pitchFamily="18" charset="2"/>
              </a:rPr>
              <a:t></a:t>
            </a: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 </a:t>
            </a:r>
          </a:p>
          <a:p>
            <a:pPr eaLnBrk="1" hangingPunct="1">
              <a:lnSpc>
                <a:spcPct val="115000"/>
              </a:lnSpc>
              <a:spcBef>
                <a:spcPts val="600"/>
              </a:spcBef>
              <a:buFont typeface="Wingdings" pitchFamily="2" charset="2"/>
              <a:buNone/>
            </a:pPr>
            <a:r>
              <a:rPr lang="en-US" altLang="zh-CN" smtClean="0"/>
              <a:t>4. </a:t>
            </a: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r>
              <a:rPr lang="en-US" altLang="zh-CN" smtClean="0">
                <a:solidFill>
                  <a:srgbClr val="FF0000"/>
                </a:solidFill>
                <a:sym typeface="Symbol" pitchFamily="18" charset="2"/>
              </a:rPr>
              <a:t></a:t>
            </a:r>
            <a:r>
              <a:rPr lang="en-US" altLang="zh-CN" smtClean="0">
                <a:sym typeface="Symbol" pitchFamily="18" charset="2"/>
              </a:rPr>
              <a:t>(x)</a:t>
            </a:r>
            <a:r>
              <a:rPr lang="en-US" altLang="zh-CN" smtClean="0"/>
              <a:t>(A(x)∨B(x))</a:t>
            </a:r>
            <a:endParaRPr lang="en-US" altLang="zh-CN" baseline="-10000" smtClean="0">
              <a:solidFill>
                <a:srgbClr val="FF0000"/>
              </a:solidFill>
            </a:endParaRPr>
          </a:p>
        </p:txBody>
      </p:sp>
      <p:grpSp>
        <p:nvGrpSpPr>
          <p:cNvPr id="6" name="组合 5"/>
          <p:cNvGrpSpPr>
            <a:grpSpLocks/>
          </p:cNvGrpSpPr>
          <p:nvPr/>
        </p:nvGrpSpPr>
        <p:grpSpPr bwMode="auto">
          <a:xfrm>
            <a:off x="3590925" y="4003675"/>
            <a:ext cx="377825" cy="1003300"/>
            <a:chOff x="3010596" y="4003453"/>
            <a:chExt cx="378047" cy="1003979"/>
          </a:xfrm>
        </p:grpSpPr>
        <p:sp>
          <p:nvSpPr>
            <p:cNvPr id="154628" name="Line 5"/>
            <p:cNvSpPr>
              <a:spLocks noChangeShapeType="1"/>
            </p:cNvSpPr>
            <p:nvPr/>
          </p:nvSpPr>
          <p:spPr bwMode="auto">
            <a:xfrm>
              <a:off x="3010596" y="4003453"/>
              <a:ext cx="304800" cy="457200"/>
            </a:xfrm>
            <a:prstGeom prst="line">
              <a:avLst/>
            </a:prstGeom>
            <a:noFill/>
            <a:ln w="38100">
              <a:solidFill>
                <a:srgbClr val="CC3300"/>
              </a:solidFill>
              <a:round/>
              <a:headEnd/>
              <a:tailEnd/>
            </a:ln>
          </p:spPr>
          <p:txBody>
            <a:bodyPr/>
            <a:lstStyle/>
            <a:p>
              <a:endParaRPr lang="zh-CN" altLang="en-US"/>
            </a:p>
          </p:txBody>
        </p:sp>
        <p:sp>
          <p:nvSpPr>
            <p:cNvPr id="154629" name="Line 7"/>
            <p:cNvSpPr>
              <a:spLocks noChangeShapeType="1"/>
            </p:cNvSpPr>
            <p:nvPr/>
          </p:nvSpPr>
          <p:spPr bwMode="auto">
            <a:xfrm>
              <a:off x="3083843" y="4550232"/>
              <a:ext cx="304800" cy="457200"/>
            </a:xfrm>
            <a:prstGeom prst="line">
              <a:avLst/>
            </a:prstGeom>
            <a:noFill/>
            <a:ln w="38100">
              <a:solidFill>
                <a:srgbClr val="CC3300"/>
              </a:solidFill>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7491">
                                            <p:txEl>
                                              <p:pRg st="4" end="4"/>
                                            </p:txEl>
                                          </p:spTgt>
                                        </p:tgtEl>
                                        <p:attrNameLst>
                                          <p:attrName>style.visibility</p:attrName>
                                        </p:attrNameLst>
                                      </p:cBhvr>
                                      <p:to>
                                        <p:strVal val="visible"/>
                                      </p:to>
                                    </p:set>
                                    <p:animEffect transition="in" filter="fade">
                                      <p:cBhvr>
                                        <p:cTn id="7" dur="500"/>
                                        <p:tgtEl>
                                          <p:spTgt spid="1727491">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27491">
                                            <p:txEl>
                                              <p:pRg st="5" end="5"/>
                                            </p:txEl>
                                          </p:spTgt>
                                        </p:tgtEl>
                                        <p:attrNameLst>
                                          <p:attrName>style.visibility</p:attrName>
                                        </p:attrNameLst>
                                      </p:cBhvr>
                                      <p:to>
                                        <p:strVal val="visible"/>
                                      </p:to>
                                    </p:set>
                                    <p:animEffect transition="in" filter="fade">
                                      <p:cBhvr>
                                        <p:cTn id="10" dur="500"/>
                                        <p:tgtEl>
                                          <p:spTgt spid="1727491">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27491">
                                            <p:txEl>
                                              <p:pRg st="6" end="6"/>
                                            </p:txEl>
                                          </p:spTgt>
                                        </p:tgtEl>
                                        <p:attrNameLst>
                                          <p:attrName>style.visibility</p:attrName>
                                        </p:attrNameLst>
                                      </p:cBhvr>
                                      <p:to>
                                        <p:strVal val="visible"/>
                                      </p:to>
                                    </p:set>
                                    <p:animEffect transition="in" filter="fade">
                                      <p:cBhvr>
                                        <p:cTn id="13" dur="500"/>
                                        <p:tgtEl>
                                          <p:spTgt spid="1727491">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27491">
                                            <p:txEl>
                                              <p:pRg st="7" end="7"/>
                                            </p:txEl>
                                          </p:spTgt>
                                        </p:tgtEl>
                                        <p:attrNameLst>
                                          <p:attrName>style.visibility</p:attrName>
                                        </p:attrNameLst>
                                      </p:cBhvr>
                                      <p:to>
                                        <p:strVal val="visible"/>
                                      </p:to>
                                    </p:set>
                                    <p:animEffect transition="in" filter="fade">
                                      <p:cBhvr>
                                        <p:cTn id="16" dur="500"/>
                                        <p:tgtEl>
                                          <p:spTgt spid="1727491">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27491">
                                            <p:txEl>
                                              <p:pRg st="8" end="8"/>
                                            </p:txEl>
                                          </p:spTgt>
                                        </p:tgtEl>
                                        <p:attrNameLst>
                                          <p:attrName>style.visibility</p:attrName>
                                        </p:attrNameLst>
                                      </p:cBhvr>
                                      <p:to>
                                        <p:strVal val="visible"/>
                                      </p:to>
                                    </p:set>
                                    <p:animEffect transition="in" filter="fade">
                                      <p:cBhvr>
                                        <p:cTn id="19" dur="500"/>
                                        <p:tgtEl>
                                          <p:spTgt spid="1727491">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p:nvPr>
        </p:nvSpPr>
        <p:spPr>
          <a:xfrm>
            <a:off x="628650" y="106363"/>
            <a:ext cx="7886700" cy="725487"/>
          </a:xfrm>
        </p:spPr>
        <p:txBody>
          <a:bodyPr/>
          <a:lstStyle/>
          <a:p>
            <a:pPr eaLnBrk="1" hangingPunct="1"/>
            <a:r>
              <a:rPr lang="zh-CN" altLang="en-US" smtClean="0"/>
              <a:t>示例</a:t>
            </a:r>
          </a:p>
        </p:txBody>
      </p:sp>
      <p:sp>
        <p:nvSpPr>
          <p:cNvPr id="1946627" name="Rectangle 3"/>
          <p:cNvSpPr>
            <a:spLocks noGrp="1" noChangeArrowheads="1"/>
          </p:cNvSpPr>
          <p:nvPr>
            <p:ph type="body" idx="1"/>
          </p:nvPr>
        </p:nvSpPr>
        <p:spPr>
          <a:xfrm>
            <a:off x="501650" y="1154113"/>
            <a:ext cx="7699375" cy="5407025"/>
          </a:xfrm>
        </p:spPr>
        <p:txBody>
          <a:bodyPr/>
          <a:lstStyle/>
          <a:p>
            <a:pPr eaLnBrk="1" hangingPunct="1">
              <a:spcBef>
                <a:spcPts val="600"/>
              </a:spcBef>
              <a:buFont typeface="Wingdings" pitchFamily="2" charset="2"/>
              <a:buNone/>
              <a:defRPr/>
            </a:pPr>
            <a:r>
              <a:rPr lang="zh-CN" altLang="en-US" dirty="0">
                <a:solidFill>
                  <a:srgbClr val="FF0000"/>
                </a:solidFill>
                <a:sym typeface="Symbol" pitchFamily="18" charset="2"/>
              </a:rPr>
              <a:t>1、</a:t>
            </a:r>
            <a:r>
              <a:rPr lang="zh-CN" altLang="zh-CN" dirty="0">
                <a:solidFill>
                  <a:srgbClr val="FF0000"/>
                </a:solidFill>
                <a:sym typeface="Symbol" pitchFamily="18" charset="2"/>
              </a:rPr>
              <a:t>(</a:t>
            </a:r>
            <a:r>
              <a:rPr lang="en-US" altLang="zh-CN" dirty="0">
                <a:solidFill>
                  <a:srgbClr val="FF0000"/>
                </a:solidFill>
                <a:sym typeface="Symbol" pitchFamily="18" charset="2"/>
              </a:rPr>
              <a:t>x)</a:t>
            </a:r>
            <a:r>
              <a:rPr lang="en-US" altLang="zh-CN" dirty="0">
                <a:solidFill>
                  <a:srgbClr val="FF0000"/>
                </a:solidFill>
              </a:rPr>
              <a:t>(A(x)∧B(x))</a:t>
            </a:r>
            <a:r>
              <a:rPr lang="en-US" altLang="zh-CN" dirty="0">
                <a:sym typeface="Symbol" pitchFamily="18" charset="2"/>
              </a:rPr>
              <a:t></a:t>
            </a:r>
            <a:r>
              <a:rPr lang="zh-CN" altLang="zh-CN" dirty="0">
                <a:solidFill>
                  <a:srgbClr val="FF0000"/>
                </a:solidFill>
                <a:sym typeface="Symbol" pitchFamily="18" charset="2"/>
              </a:rPr>
              <a:t>(</a:t>
            </a:r>
            <a:r>
              <a:rPr lang="en-US" altLang="zh-CN" dirty="0">
                <a:solidFill>
                  <a:srgbClr val="FF0000"/>
                </a:solidFill>
                <a:sym typeface="Symbol" pitchFamily="18" charset="2"/>
              </a:rPr>
              <a:t>x)</a:t>
            </a:r>
            <a:r>
              <a:rPr lang="en-US" altLang="zh-CN" dirty="0">
                <a:solidFill>
                  <a:srgbClr val="FF0000"/>
                </a:solidFill>
              </a:rPr>
              <a:t>A(x)∧</a:t>
            </a:r>
            <a:r>
              <a:rPr lang="zh-CN" altLang="zh-CN" dirty="0">
                <a:solidFill>
                  <a:srgbClr val="FF0000"/>
                </a:solidFill>
                <a:sym typeface="Symbol" pitchFamily="18" charset="2"/>
              </a:rPr>
              <a:t>(</a:t>
            </a:r>
            <a:r>
              <a:rPr lang="en-US" altLang="zh-CN" dirty="0">
                <a:solidFill>
                  <a:srgbClr val="FF0000"/>
                </a:solidFill>
                <a:sym typeface="Symbol" pitchFamily="18" charset="2"/>
              </a:rPr>
              <a:t>x)</a:t>
            </a:r>
            <a:r>
              <a:rPr lang="en-US" altLang="zh-CN" dirty="0">
                <a:solidFill>
                  <a:srgbClr val="FF0000"/>
                </a:solidFill>
              </a:rPr>
              <a:t>B(x)</a:t>
            </a:r>
          </a:p>
          <a:p>
            <a:pPr eaLnBrk="1" hangingPunct="1">
              <a:spcBef>
                <a:spcPts val="600"/>
              </a:spcBef>
              <a:defRPr/>
            </a:pPr>
            <a:r>
              <a:rPr lang="zh-CN" altLang="en-US" dirty="0"/>
              <a:t>解释：</a:t>
            </a:r>
            <a:endParaRPr lang="en-US" altLang="zh-CN" dirty="0"/>
          </a:p>
          <a:p>
            <a:pPr marL="435600" lvl="1" eaLnBrk="1" hangingPunct="1">
              <a:spcBef>
                <a:spcPts val="600"/>
              </a:spcBef>
              <a:spcAft>
                <a:spcPts val="0"/>
              </a:spcAft>
              <a:defRPr/>
            </a:pPr>
            <a:r>
              <a:rPr lang="zh-CN" altLang="en-US" dirty="0"/>
              <a:t>个体域是</a:t>
            </a:r>
            <a:r>
              <a:rPr lang="en-US" altLang="zh-CN" dirty="0"/>
              <a:t>party</a:t>
            </a:r>
            <a:r>
              <a:rPr lang="zh-CN" altLang="en-US" dirty="0"/>
              <a:t>中的人； </a:t>
            </a:r>
          </a:p>
          <a:p>
            <a:pPr marL="435600" lvl="1" eaLnBrk="1" hangingPunct="1">
              <a:spcBef>
                <a:spcPts val="600"/>
              </a:spcBef>
              <a:spcAft>
                <a:spcPts val="0"/>
              </a:spcAft>
              <a:defRPr/>
            </a:pPr>
            <a:r>
              <a:rPr lang="en-US" altLang="zh-CN" dirty="0"/>
              <a:t>A(x)</a:t>
            </a:r>
            <a:r>
              <a:rPr lang="zh-CN" altLang="en-US" dirty="0"/>
              <a:t>：</a:t>
            </a:r>
            <a:r>
              <a:rPr lang="en-US" altLang="zh-CN" dirty="0"/>
              <a:t>x</a:t>
            </a:r>
            <a:r>
              <a:rPr lang="zh-CN" altLang="en-US" dirty="0"/>
              <a:t>唱歌， </a:t>
            </a:r>
            <a:r>
              <a:rPr lang="en-US" altLang="zh-CN" dirty="0"/>
              <a:t>B(x) </a:t>
            </a:r>
            <a:r>
              <a:rPr lang="zh-CN" altLang="en-US" dirty="0"/>
              <a:t>：</a:t>
            </a:r>
            <a:r>
              <a:rPr lang="en-US" altLang="zh-CN" dirty="0"/>
              <a:t>x</a:t>
            </a:r>
            <a:r>
              <a:rPr lang="zh-CN" altLang="en-US" dirty="0"/>
              <a:t>跳舞</a:t>
            </a:r>
          </a:p>
          <a:p>
            <a:pPr marL="435600" lvl="1" eaLnBrk="1" hangingPunct="1">
              <a:spcBef>
                <a:spcPts val="600"/>
              </a:spcBef>
              <a:spcAft>
                <a:spcPts val="0"/>
              </a:spcAft>
              <a:defRPr/>
            </a:pPr>
            <a:r>
              <a:rPr lang="zh-CN" altLang="en-US" dirty="0"/>
              <a:t> </a:t>
            </a:r>
            <a:r>
              <a:rPr lang="zh-CN" altLang="zh-CN" dirty="0">
                <a:solidFill>
                  <a:srgbClr val="0000CC"/>
                </a:solidFill>
                <a:sym typeface="Symbol" pitchFamily="18" charset="2"/>
              </a:rPr>
              <a:t>(</a:t>
            </a:r>
            <a:r>
              <a:rPr lang="en-US" altLang="zh-CN" dirty="0">
                <a:solidFill>
                  <a:srgbClr val="0000CC"/>
                </a:solidFill>
                <a:sym typeface="Symbol" pitchFamily="18" charset="2"/>
              </a:rPr>
              <a:t>x)</a:t>
            </a:r>
            <a:r>
              <a:rPr lang="en-US" altLang="zh-CN" dirty="0">
                <a:solidFill>
                  <a:srgbClr val="0000CC"/>
                </a:solidFill>
              </a:rPr>
              <a:t>(A(x)∧B(x))</a:t>
            </a:r>
            <a:r>
              <a:rPr lang="zh-CN" altLang="en-US" dirty="0"/>
              <a:t>表示：</a:t>
            </a:r>
          </a:p>
          <a:p>
            <a:pPr lvl="2" eaLnBrk="1" hangingPunct="1">
              <a:spcBef>
                <a:spcPts val="600"/>
              </a:spcBef>
              <a:spcAft>
                <a:spcPts val="0"/>
              </a:spcAft>
              <a:defRPr/>
            </a:pPr>
            <a:r>
              <a:rPr lang="en-US" altLang="zh-CN" dirty="0">
                <a:solidFill>
                  <a:schemeClr val="accent6">
                    <a:lumMod val="75000"/>
                  </a:schemeClr>
                </a:solidFill>
              </a:rPr>
              <a:t>party</a:t>
            </a:r>
            <a:r>
              <a:rPr lang="zh-CN" altLang="en-US" dirty="0">
                <a:solidFill>
                  <a:schemeClr val="accent6">
                    <a:lumMod val="75000"/>
                  </a:schemeClr>
                </a:solidFill>
              </a:rPr>
              <a:t>里的所有人既唱歌又跳舞；</a:t>
            </a:r>
          </a:p>
          <a:p>
            <a:pPr marL="435600" lvl="1" eaLnBrk="1" hangingPunct="1">
              <a:spcBef>
                <a:spcPts val="600"/>
              </a:spcBef>
              <a:spcAft>
                <a:spcPts val="0"/>
              </a:spcAft>
              <a:defRPr/>
            </a:pPr>
            <a:r>
              <a:rPr lang="zh-CN" altLang="zh-CN" dirty="0">
                <a:solidFill>
                  <a:srgbClr val="0000CC"/>
                </a:solidFill>
                <a:sym typeface="Symbol" pitchFamily="18" charset="2"/>
              </a:rPr>
              <a:t>(</a:t>
            </a:r>
            <a:r>
              <a:rPr lang="en-US" altLang="zh-CN" dirty="0">
                <a:solidFill>
                  <a:srgbClr val="0000CC"/>
                </a:solidFill>
                <a:sym typeface="Symbol" pitchFamily="18" charset="2"/>
              </a:rPr>
              <a:t>x)</a:t>
            </a:r>
            <a:r>
              <a:rPr lang="en-US" altLang="zh-CN" dirty="0">
                <a:solidFill>
                  <a:srgbClr val="0000CC"/>
                </a:solidFill>
              </a:rPr>
              <a:t>A(x)∧</a:t>
            </a:r>
            <a:r>
              <a:rPr lang="zh-CN" altLang="zh-CN" dirty="0">
                <a:solidFill>
                  <a:srgbClr val="0000CC"/>
                </a:solidFill>
                <a:sym typeface="Symbol" pitchFamily="18" charset="2"/>
              </a:rPr>
              <a:t>(</a:t>
            </a:r>
            <a:r>
              <a:rPr lang="en-US" altLang="zh-CN" dirty="0">
                <a:solidFill>
                  <a:srgbClr val="0000CC"/>
                </a:solidFill>
                <a:sym typeface="Symbol" pitchFamily="18" charset="2"/>
              </a:rPr>
              <a:t>x)</a:t>
            </a:r>
            <a:r>
              <a:rPr lang="en-US" altLang="zh-CN" dirty="0">
                <a:solidFill>
                  <a:srgbClr val="0000CC"/>
                </a:solidFill>
              </a:rPr>
              <a:t>B(x)</a:t>
            </a:r>
            <a:r>
              <a:rPr lang="zh-CN" altLang="en-US" dirty="0"/>
              <a:t>表示：</a:t>
            </a:r>
          </a:p>
          <a:p>
            <a:pPr lvl="2" eaLnBrk="1" hangingPunct="1">
              <a:spcBef>
                <a:spcPts val="600"/>
              </a:spcBef>
              <a:defRPr/>
            </a:pPr>
            <a:r>
              <a:rPr lang="en-US" altLang="zh-CN" dirty="0">
                <a:solidFill>
                  <a:schemeClr val="accent6">
                    <a:lumMod val="75000"/>
                  </a:schemeClr>
                </a:solidFill>
              </a:rPr>
              <a:t>party</a:t>
            </a:r>
            <a:r>
              <a:rPr lang="zh-CN" altLang="en-US" dirty="0">
                <a:solidFill>
                  <a:schemeClr val="accent6">
                    <a:lumMod val="75000"/>
                  </a:schemeClr>
                </a:solidFill>
              </a:rPr>
              <a:t>里的所有人唱歌且</a:t>
            </a:r>
            <a:r>
              <a:rPr lang="en-US" altLang="zh-CN" dirty="0">
                <a:solidFill>
                  <a:schemeClr val="accent6">
                    <a:lumMod val="75000"/>
                  </a:schemeClr>
                </a:solidFill>
              </a:rPr>
              <a:t>party</a:t>
            </a:r>
            <a:r>
              <a:rPr lang="zh-CN" altLang="en-US" dirty="0">
                <a:solidFill>
                  <a:schemeClr val="accent6">
                    <a:lumMod val="75000"/>
                  </a:schemeClr>
                </a:solidFill>
              </a:rPr>
              <a:t>里的所有人都跳舞。</a:t>
            </a:r>
          </a:p>
          <a:p>
            <a:pPr eaLnBrk="1" hangingPunct="1">
              <a:spcBef>
                <a:spcPts val="600"/>
              </a:spcBef>
              <a:defRPr/>
            </a:pPr>
            <a:r>
              <a:rPr lang="zh-CN" altLang="en-US" dirty="0">
                <a:solidFill>
                  <a:srgbClr val="FF0000"/>
                </a:solidFill>
              </a:rPr>
              <a:t>两者意义是相同的</a:t>
            </a:r>
            <a:r>
              <a:rPr lang="zh-CN" altLang="en-US" dirty="0"/>
              <a:t>。</a:t>
            </a:r>
          </a:p>
          <a:p>
            <a:pPr marL="435600" lvl="1" eaLnBrk="1" hangingPunct="1">
              <a:spcBef>
                <a:spcPts val="600"/>
              </a:spcBef>
              <a:defRPr/>
            </a:pPr>
            <a:r>
              <a:rPr lang="zh-CN" altLang="en-US" dirty="0"/>
              <a:t>即有：</a:t>
            </a:r>
            <a:r>
              <a:rPr lang="zh-CN" altLang="zh-CN" dirty="0">
                <a:solidFill>
                  <a:srgbClr val="FF0000"/>
                </a:solidFill>
                <a:sym typeface="Symbol" pitchFamily="18" charset="2"/>
              </a:rPr>
              <a:t>(</a:t>
            </a:r>
            <a:r>
              <a:rPr lang="en-US" altLang="zh-CN" dirty="0">
                <a:solidFill>
                  <a:srgbClr val="FF0000"/>
                </a:solidFill>
                <a:sym typeface="Symbol" pitchFamily="18" charset="2"/>
              </a:rPr>
              <a:t>x)</a:t>
            </a:r>
            <a:r>
              <a:rPr lang="en-US" altLang="zh-CN" dirty="0">
                <a:solidFill>
                  <a:srgbClr val="FF0000"/>
                </a:solidFill>
              </a:rPr>
              <a:t>(A(x)∧B(x))</a:t>
            </a:r>
            <a:r>
              <a:rPr lang="en-US" altLang="zh-CN" dirty="0">
                <a:sym typeface="Symbol" pitchFamily="18" charset="2"/>
              </a:rPr>
              <a:t></a:t>
            </a:r>
            <a:r>
              <a:rPr lang="zh-CN" altLang="zh-CN" dirty="0">
                <a:solidFill>
                  <a:srgbClr val="FF0000"/>
                </a:solidFill>
                <a:sym typeface="Symbol" pitchFamily="18" charset="2"/>
              </a:rPr>
              <a:t>(</a:t>
            </a:r>
            <a:r>
              <a:rPr lang="en-US" altLang="zh-CN" dirty="0">
                <a:solidFill>
                  <a:srgbClr val="FF0000"/>
                </a:solidFill>
                <a:sym typeface="Symbol" pitchFamily="18" charset="2"/>
              </a:rPr>
              <a:t>x)</a:t>
            </a:r>
            <a:r>
              <a:rPr lang="en-US" altLang="zh-CN" dirty="0">
                <a:solidFill>
                  <a:srgbClr val="FF0000"/>
                </a:solidFill>
              </a:rPr>
              <a:t>A(x)∧</a:t>
            </a:r>
            <a:r>
              <a:rPr lang="zh-CN" altLang="zh-CN" dirty="0">
                <a:solidFill>
                  <a:srgbClr val="FF0000"/>
                </a:solidFill>
                <a:sym typeface="Symbol" pitchFamily="18" charset="2"/>
              </a:rPr>
              <a:t>(</a:t>
            </a:r>
            <a:r>
              <a:rPr lang="en-US" altLang="zh-CN" dirty="0">
                <a:solidFill>
                  <a:srgbClr val="FF0000"/>
                </a:solidFill>
                <a:sym typeface="Symbol" pitchFamily="18" charset="2"/>
              </a:rPr>
              <a:t>x)</a:t>
            </a:r>
            <a:r>
              <a:rPr lang="en-US" altLang="zh-CN" dirty="0">
                <a:solidFill>
                  <a:srgbClr val="FF0000"/>
                </a:solidFill>
              </a:rPr>
              <a:t>B(x)</a:t>
            </a:r>
          </a:p>
        </p:txBody>
      </p:sp>
      <p:sp>
        <p:nvSpPr>
          <p:cNvPr id="4" name="圆角矩形 3"/>
          <p:cNvSpPr/>
          <p:nvPr/>
        </p:nvSpPr>
        <p:spPr>
          <a:xfrm>
            <a:off x="493713" y="2293938"/>
            <a:ext cx="8040687" cy="25908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61938" indent="-261938">
              <a:lnSpc>
                <a:spcPct val="110000"/>
              </a:lnSpc>
              <a:spcBef>
                <a:spcPts val="600"/>
              </a:spcBef>
              <a:spcAft>
                <a:spcPts val="600"/>
              </a:spcAft>
              <a:buSzPct val="65000"/>
              <a:buFont typeface="Wingdings" pitchFamily="2" charset="2"/>
              <a:buChar char="n"/>
              <a:defRPr/>
            </a:pPr>
            <a:r>
              <a:rPr lang="zh-CN" altLang="en-US" sz="2400" dirty="0">
                <a:solidFill>
                  <a:schemeClr val="tx1"/>
                </a:solidFill>
                <a:latin typeface="楷体" pitchFamily="49" charset="-122"/>
                <a:ea typeface="楷体" pitchFamily="49" charset="-122"/>
              </a:rPr>
              <a:t>土办法理解：</a:t>
            </a:r>
            <a:endParaRPr lang="en-US" altLang="zh-CN" sz="2400" dirty="0">
              <a:solidFill>
                <a:schemeClr val="tx1"/>
              </a:solidFill>
              <a:latin typeface="楷体" pitchFamily="49" charset="-122"/>
              <a:ea typeface="楷体" pitchFamily="49" charset="-122"/>
            </a:endParaRPr>
          </a:p>
          <a:p>
            <a:pPr marL="536575" lvl="1" indent="-268288">
              <a:lnSpc>
                <a:spcPct val="110000"/>
              </a:lnSpc>
              <a:spcBef>
                <a:spcPts val="600"/>
              </a:spcBef>
              <a:spcAft>
                <a:spcPts val="600"/>
              </a:spcAft>
              <a:buSzPct val="60000"/>
              <a:buFont typeface="Wingdings" pitchFamily="2" charset="2"/>
              <a:buChar char="Ø"/>
              <a:defRPr/>
            </a:pPr>
            <a:r>
              <a:rPr lang="zh-CN" altLang="en-US" sz="2400" dirty="0">
                <a:solidFill>
                  <a:schemeClr val="tx1"/>
                </a:solidFill>
                <a:latin typeface="楷体" pitchFamily="49" charset="-122"/>
                <a:ea typeface="楷体" pitchFamily="49" charset="-122"/>
              </a:rPr>
              <a:t>假定</a:t>
            </a:r>
            <a:r>
              <a:rPr lang="en-US" altLang="zh-CN" sz="2400" dirty="0">
                <a:solidFill>
                  <a:schemeClr val="tx1"/>
                </a:solidFill>
                <a:latin typeface="楷体" pitchFamily="49" charset="-122"/>
                <a:ea typeface="楷体" pitchFamily="49" charset="-122"/>
              </a:rPr>
              <a:t>party</a:t>
            </a:r>
            <a:r>
              <a:rPr lang="zh-CN" altLang="en-US" sz="2400" dirty="0">
                <a:solidFill>
                  <a:schemeClr val="tx1"/>
                </a:solidFill>
                <a:latin typeface="楷体" pitchFamily="49" charset="-122"/>
                <a:ea typeface="楷体" pitchFamily="49" charset="-122"/>
              </a:rPr>
              <a:t>中只有两个人</a:t>
            </a:r>
            <a:r>
              <a:rPr lang="en-US" altLang="zh-CN" sz="2400" dirty="0">
                <a:solidFill>
                  <a:schemeClr val="tx1"/>
                </a:solidFill>
                <a:latin typeface="楷体" pitchFamily="49" charset="-122"/>
                <a:ea typeface="楷体" pitchFamily="49" charset="-122"/>
              </a:rPr>
              <a:t>{</a:t>
            </a:r>
            <a:r>
              <a:rPr lang="zh-CN" altLang="en-US" sz="2400" dirty="0">
                <a:solidFill>
                  <a:schemeClr val="tx1"/>
                </a:solidFill>
                <a:latin typeface="楷体" pitchFamily="49" charset="-122"/>
                <a:ea typeface="楷体" pitchFamily="49" charset="-122"/>
              </a:rPr>
              <a:t>张</a:t>
            </a:r>
            <a:r>
              <a:rPr lang="en-US" altLang="zh-CN" sz="2400" dirty="0">
                <a:solidFill>
                  <a:schemeClr val="tx1"/>
                </a:solidFill>
                <a:latin typeface="楷体" pitchFamily="49" charset="-122"/>
                <a:ea typeface="楷体" pitchFamily="49" charset="-122"/>
              </a:rPr>
              <a:t>,</a:t>
            </a:r>
            <a:r>
              <a:rPr lang="zh-CN" altLang="en-US" sz="2400" dirty="0">
                <a:solidFill>
                  <a:schemeClr val="tx1"/>
                </a:solidFill>
                <a:latin typeface="楷体" pitchFamily="49" charset="-122"/>
                <a:ea typeface="楷体" pitchFamily="49" charset="-122"/>
              </a:rPr>
              <a:t>李</a:t>
            </a:r>
            <a:r>
              <a:rPr lang="en-US" altLang="zh-CN" sz="2400" dirty="0">
                <a:solidFill>
                  <a:schemeClr val="tx1"/>
                </a:solidFill>
                <a:latin typeface="楷体" pitchFamily="49" charset="-122"/>
                <a:ea typeface="楷体" pitchFamily="49" charset="-122"/>
              </a:rPr>
              <a:t>};</a:t>
            </a:r>
          </a:p>
          <a:p>
            <a:pPr>
              <a:lnSpc>
                <a:spcPct val="110000"/>
              </a:lnSpc>
              <a:spcBef>
                <a:spcPts val="600"/>
              </a:spcBef>
              <a:spcAft>
                <a:spcPts val="600"/>
              </a:spcAft>
              <a:defRPr/>
            </a:pPr>
            <a:r>
              <a:rPr lang="zh-CN" altLang="zh-CN" sz="2400" dirty="0">
                <a:solidFill>
                  <a:srgbClr val="FF0000"/>
                </a:solidFill>
                <a:latin typeface="楷体" pitchFamily="49" charset="-122"/>
                <a:ea typeface="楷体" pitchFamily="49" charset="-122"/>
                <a:sym typeface="Symbol" pitchFamily="18" charset="2"/>
              </a:rPr>
              <a:t>(</a:t>
            </a:r>
            <a:r>
              <a:rPr lang="en-US" altLang="zh-CN" sz="2400" dirty="0">
                <a:solidFill>
                  <a:srgbClr val="FF0000"/>
                </a:solidFill>
                <a:latin typeface="楷体" pitchFamily="49" charset="-122"/>
                <a:ea typeface="楷体" pitchFamily="49" charset="-122"/>
                <a:sym typeface="Symbol" pitchFamily="18" charset="2"/>
              </a:rPr>
              <a:t>x)</a:t>
            </a:r>
            <a:r>
              <a:rPr lang="en-US" altLang="zh-CN" sz="2400" dirty="0">
                <a:solidFill>
                  <a:srgbClr val="FF0000"/>
                </a:solidFill>
                <a:latin typeface="楷体" pitchFamily="49" charset="-122"/>
                <a:ea typeface="楷体" pitchFamily="49" charset="-122"/>
              </a:rPr>
              <a:t>(A(x)∧B(x))</a:t>
            </a:r>
            <a:r>
              <a:rPr lang="en-US" altLang="zh-CN" sz="2400" dirty="0">
                <a:solidFill>
                  <a:schemeClr val="tx1"/>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A(</a:t>
            </a:r>
            <a:r>
              <a:rPr lang="zh-CN" altLang="en-US" sz="2400" dirty="0">
                <a:solidFill>
                  <a:schemeClr val="tx1"/>
                </a:solidFill>
                <a:latin typeface="楷体" pitchFamily="49" charset="-122"/>
                <a:ea typeface="楷体" pitchFamily="49" charset="-122"/>
              </a:rPr>
              <a:t>张</a:t>
            </a:r>
            <a:r>
              <a:rPr lang="en-US" altLang="zh-CN" sz="2400" dirty="0">
                <a:solidFill>
                  <a:schemeClr val="tx1"/>
                </a:solidFill>
                <a:latin typeface="楷体" pitchFamily="49" charset="-122"/>
                <a:ea typeface="楷体" pitchFamily="49" charset="-122"/>
              </a:rPr>
              <a:t>)∧B(</a:t>
            </a:r>
            <a:r>
              <a:rPr lang="zh-CN" altLang="en-US" sz="2400" dirty="0">
                <a:solidFill>
                  <a:schemeClr val="tx1"/>
                </a:solidFill>
                <a:latin typeface="楷体" pitchFamily="49" charset="-122"/>
                <a:ea typeface="楷体" pitchFamily="49" charset="-122"/>
              </a:rPr>
              <a:t>张</a:t>
            </a:r>
            <a:r>
              <a:rPr lang="en-US" altLang="zh-CN" sz="2400" dirty="0">
                <a:solidFill>
                  <a:schemeClr val="tx1"/>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A(</a:t>
            </a:r>
            <a:r>
              <a:rPr lang="zh-CN" altLang="en-US" sz="2400" dirty="0">
                <a:solidFill>
                  <a:schemeClr val="tx1"/>
                </a:solidFill>
                <a:latin typeface="楷体" pitchFamily="49" charset="-122"/>
                <a:ea typeface="楷体" pitchFamily="49" charset="-122"/>
              </a:rPr>
              <a:t>李</a:t>
            </a:r>
            <a:r>
              <a:rPr lang="en-US" altLang="zh-CN" sz="2400" dirty="0">
                <a:solidFill>
                  <a:schemeClr val="tx1"/>
                </a:solidFill>
                <a:latin typeface="楷体" pitchFamily="49" charset="-122"/>
                <a:ea typeface="楷体" pitchFamily="49" charset="-122"/>
              </a:rPr>
              <a:t>)∧B(</a:t>
            </a:r>
            <a:r>
              <a:rPr lang="zh-CN" altLang="en-US" sz="2400" dirty="0">
                <a:solidFill>
                  <a:schemeClr val="tx1"/>
                </a:solidFill>
                <a:latin typeface="楷体" pitchFamily="49" charset="-122"/>
                <a:ea typeface="楷体" pitchFamily="49" charset="-122"/>
              </a:rPr>
              <a:t>李</a:t>
            </a:r>
            <a:r>
              <a:rPr lang="en-US" altLang="zh-CN" sz="2400" dirty="0">
                <a:solidFill>
                  <a:schemeClr val="tx1"/>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a:t>
            </a:r>
          </a:p>
          <a:p>
            <a:pPr>
              <a:lnSpc>
                <a:spcPct val="110000"/>
              </a:lnSpc>
              <a:spcBef>
                <a:spcPts val="600"/>
              </a:spcBef>
              <a:spcAft>
                <a:spcPts val="600"/>
              </a:spcAft>
              <a:defRPr/>
            </a:pPr>
            <a:r>
              <a:rPr lang="zh-CN" altLang="zh-CN" sz="2400" dirty="0">
                <a:solidFill>
                  <a:srgbClr val="FF0000"/>
                </a:solidFill>
                <a:latin typeface="楷体" pitchFamily="49" charset="-122"/>
                <a:ea typeface="楷体" pitchFamily="49" charset="-122"/>
                <a:sym typeface="Symbol" pitchFamily="18" charset="2"/>
              </a:rPr>
              <a:t>(</a:t>
            </a:r>
            <a:r>
              <a:rPr lang="en-US" altLang="zh-CN" sz="2400" dirty="0">
                <a:solidFill>
                  <a:srgbClr val="FF0000"/>
                </a:solidFill>
                <a:latin typeface="楷体" pitchFamily="49" charset="-122"/>
                <a:ea typeface="楷体" pitchFamily="49" charset="-122"/>
                <a:sym typeface="Symbol" pitchFamily="18" charset="2"/>
              </a:rPr>
              <a:t>x)</a:t>
            </a:r>
            <a:r>
              <a:rPr lang="en-US" altLang="zh-CN" sz="2400" dirty="0">
                <a:solidFill>
                  <a:srgbClr val="FF0000"/>
                </a:solidFill>
                <a:latin typeface="楷体" pitchFamily="49" charset="-122"/>
                <a:ea typeface="楷体" pitchFamily="49" charset="-122"/>
              </a:rPr>
              <a:t>A(x)∧</a:t>
            </a:r>
            <a:r>
              <a:rPr lang="zh-CN" altLang="zh-CN" sz="2400" dirty="0">
                <a:solidFill>
                  <a:srgbClr val="FF0000"/>
                </a:solidFill>
                <a:latin typeface="楷体" pitchFamily="49" charset="-122"/>
                <a:ea typeface="楷体" pitchFamily="49" charset="-122"/>
                <a:sym typeface="Symbol" pitchFamily="18" charset="2"/>
              </a:rPr>
              <a:t>(</a:t>
            </a:r>
            <a:r>
              <a:rPr lang="en-US" altLang="zh-CN" sz="2400" dirty="0">
                <a:solidFill>
                  <a:srgbClr val="FF0000"/>
                </a:solidFill>
                <a:latin typeface="楷体" pitchFamily="49" charset="-122"/>
                <a:ea typeface="楷体" pitchFamily="49" charset="-122"/>
                <a:sym typeface="Symbol" pitchFamily="18" charset="2"/>
              </a:rPr>
              <a:t>x)</a:t>
            </a:r>
            <a:r>
              <a:rPr lang="en-US" altLang="zh-CN" sz="2400" dirty="0">
                <a:solidFill>
                  <a:srgbClr val="FF0000"/>
                </a:solidFill>
                <a:latin typeface="楷体" pitchFamily="49" charset="-122"/>
                <a:ea typeface="楷体" pitchFamily="49" charset="-122"/>
              </a:rPr>
              <a:t>B(x)</a:t>
            </a:r>
            <a:r>
              <a:rPr lang="en-US" altLang="zh-CN" sz="2400" dirty="0">
                <a:solidFill>
                  <a:schemeClr val="tx1"/>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A(</a:t>
            </a:r>
            <a:r>
              <a:rPr lang="zh-CN" altLang="en-US" sz="2400" dirty="0">
                <a:solidFill>
                  <a:schemeClr val="tx1"/>
                </a:solidFill>
                <a:latin typeface="楷体" pitchFamily="49" charset="-122"/>
                <a:ea typeface="楷体" pitchFamily="49" charset="-122"/>
              </a:rPr>
              <a:t>张</a:t>
            </a:r>
            <a:r>
              <a:rPr lang="en-US" altLang="zh-CN" sz="2400" dirty="0">
                <a:solidFill>
                  <a:schemeClr val="tx1"/>
                </a:solidFill>
                <a:latin typeface="楷体" pitchFamily="49" charset="-122"/>
                <a:ea typeface="楷体" pitchFamily="49" charset="-122"/>
              </a:rPr>
              <a:t>)∧A(</a:t>
            </a:r>
            <a:r>
              <a:rPr lang="zh-CN" altLang="en-US" sz="2400" dirty="0">
                <a:solidFill>
                  <a:schemeClr val="tx1"/>
                </a:solidFill>
                <a:latin typeface="楷体" pitchFamily="49" charset="-122"/>
                <a:ea typeface="楷体" pitchFamily="49" charset="-122"/>
              </a:rPr>
              <a:t>李</a:t>
            </a:r>
            <a:r>
              <a:rPr lang="en-US" altLang="zh-CN" sz="2400" dirty="0">
                <a:solidFill>
                  <a:schemeClr val="tx1"/>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B(</a:t>
            </a:r>
            <a:r>
              <a:rPr lang="zh-CN" altLang="en-US" sz="2400" dirty="0">
                <a:solidFill>
                  <a:schemeClr val="tx1"/>
                </a:solidFill>
                <a:latin typeface="楷体" pitchFamily="49" charset="-122"/>
                <a:ea typeface="楷体" pitchFamily="49" charset="-122"/>
              </a:rPr>
              <a:t>张</a:t>
            </a:r>
            <a:r>
              <a:rPr lang="en-US" altLang="zh-CN" sz="2400" dirty="0">
                <a:solidFill>
                  <a:schemeClr val="tx1"/>
                </a:solidFill>
                <a:latin typeface="楷体" pitchFamily="49" charset="-122"/>
                <a:ea typeface="楷体" pitchFamily="49" charset="-122"/>
              </a:rPr>
              <a:t>)∧B(</a:t>
            </a:r>
            <a:r>
              <a:rPr lang="zh-CN" altLang="en-US" sz="2400" dirty="0">
                <a:solidFill>
                  <a:schemeClr val="tx1"/>
                </a:solidFill>
                <a:latin typeface="楷体" pitchFamily="49" charset="-122"/>
                <a:ea typeface="楷体" pitchFamily="49" charset="-122"/>
              </a:rPr>
              <a:t>李</a:t>
            </a:r>
            <a:r>
              <a:rPr lang="en-US" altLang="zh-CN" sz="2400" dirty="0">
                <a:solidFill>
                  <a:schemeClr val="tx1"/>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a:t>
            </a:r>
            <a:endParaRPr lang="zh-CN" altLang="en-US" sz="2400" dirty="0">
              <a:solidFill>
                <a:srgbClr val="FF0000"/>
              </a:solidFill>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627">
                                            <p:txEl>
                                              <p:pRg st="5" end="5"/>
                                            </p:txEl>
                                          </p:spTgt>
                                        </p:tgtEl>
                                        <p:attrNameLst>
                                          <p:attrName>style.visibility</p:attrName>
                                        </p:attrNameLst>
                                      </p:cBhvr>
                                      <p:to>
                                        <p:strVal val="visible"/>
                                      </p:to>
                                    </p:set>
                                    <p:animEffect transition="in" filter="blinds(horizontal)">
                                      <p:cBhvr>
                                        <p:cTn id="7" dur="500"/>
                                        <p:tgtEl>
                                          <p:spTgt spid="194662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6627">
                                            <p:txEl>
                                              <p:pRg st="7" end="7"/>
                                            </p:txEl>
                                          </p:spTgt>
                                        </p:tgtEl>
                                        <p:attrNameLst>
                                          <p:attrName>style.visibility</p:attrName>
                                        </p:attrNameLst>
                                      </p:cBhvr>
                                      <p:to>
                                        <p:strVal val="visible"/>
                                      </p:to>
                                    </p:set>
                                    <p:animEffect transition="in" filter="blinds(horizontal)">
                                      <p:cBhvr>
                                        <p:cTn id="12" dur="500"/>
                                        <p:tgtEl>
                                          <p:spTgt spid="194662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6627">
                                            <p:txEl>
                                              <p:pRg st="8" end="8"/>
                                            </p:txEl>
                                          </p:spTgt>
                                        </p:tgtEl>
                                        <p:attrNameLst>
                                          <p:attrName>style.visibility</p:attrName>
                                        </p:attrNameLst>
                                      </p:cBhvr>
                                      <p:to>
                                        <p:strVal val="visible"/>
                                      </p:to>
                                    </p:set>
                                    <p:animEffect transition="in" filter="blinds(horizontal)">
                                      <p:cBhvr>
                                        <p:cTn id="17" dur="500"/>
                                        <p:tgtEl>
                                          <p:spTgt spid="1946627">
                                            <p:txEl>
                                              <p:pRg st="8" end="8"/>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946627">
                                            <p:txEl>
                                              <p:pRg st="9" end="9"/>
                                            </p:txEl>
                                          </p:spTgt>
                                        </p:tgtEl>
                                        <p:attrNameLst>
                                          <p:attrName>style.visibility</p:attrName>
                                        </p:attrNameLst>
                                      </p:cBhvr>
                                      <p:to>
                                        <p:strVal val="visible"/>
                                      </p:to>
                                    </p:set>
                                    <p:animEffect transition="in" filter="blinds(horizontal)">
                                      <p:cBhvr>
                                        <p:cTn id="20" dur="500"/>
                                        <p:tgtEl>
                                          <p:spTgt spid="1946627">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a:xfrm>
            <a:off x="628650" y="106363"/>
            <a:ext cx="7886700" cy="725487"/>
          </a:xfrm>
        </p:spPr>
        <p:txBody>
          <a:bodyPr/>
          <a:lstStyle/>
          <a:p>
            <a:pPr eaLnBrk="1" hangingPunct="1"/>
            <a:r>
              <a:rPr lang="zh-CN" altLang="en-US" smtClean="0"/>
              <a:t>示例</a:t>
            </a:r>
          </a:p>
        </p:txBody>
      </p:sp>
      <p:sp>
        <p:nvSpPr>
          <p:cNvPr id="1947651" name="Rectangle 3"/>
          <p:cNvSpPr>
            <a:spLocks noGrp="1" noChangeArrowheads="1"/>
          </p:cNvSpPr>
          <p:nvPr>
            <p:ph type="body" idx="1"/>
          </p:nvPr>
        </p:nvSpPr>
        <p:spPr>
          <a:xfrm>
            <a:off x="512763" y="1239838"/>
            <a:ext cx="7934325" cy="4972050"/>
          </a:xfrm>
        </p:spPr>
        <p:txBody>
          <a:bodyPr/>
          <a:lstStyle/>
          <a:p>
            <a:pPr eaLnBrk="1" hangingPunct="1">
              <a:spcBef>
                <a:spcPts val="600"/>
              </a:spcBef>
              <a:buFont typeface="Wingdings" pitchFamily="2" charset="2"/>
              <a:buNone/>
            </a:pPr>
            <a:r>
              <a:rPr lang="en-US" altLang="zh-CN" smtClean="0"/>
              <a:t>2.</a:t>
            </a:r>
            <a:r>
              <a:rPr lang="en-US" altLang="zh-CN" smtClean="0">
                <a:solidFill>
                  <a:srgbClr val="FF0000"/>
                </a:solidFill>
              </a:rPr>
              <a:t>(</a:t>
            </a:r>
            <a:r>
              <a:rPr lang="en-US" altLang="zh-CN" smtClean="0">
                <a:solidFill>
                  <a:srgbClr val="FF0000"/>
                </a:solidFill>
                <a:sym typeface="Symbol" pitchFamily="18" charset="2"/>
              </a:rPr>
              <a:t>x)</a:t>
            </a:r>
            <a:r>
              <a:rPr lang="en-US" altLang="en-US" noProof="1" smtClean="0">
                <a:solidFill>
                  <a:srgbClr val="FF0000"/>
                </a:solidFill>
              </a:rPr>
              <a:t>(</a:t>
            </a:r>
            <a:r>
              <a:rPr lang="en-US" altLang="zh-CN" smtClean="0">
                <a:solidFill>
                  <a:srgbClr val="FF0000"/>
                </a:solidFill>
              </a:rPr>
              <a:t>A</a:t>
            </a:r>
            <a:r>
              <a:rPr lang="en-US" altLang="zh-CN" noProof="1" smtClean="0">
                <a:solidFill>
                  <a:srgbClr val="FF0000"/>
                </a:solidFill>
              </a:rPr>
              <a:t>(x)∨B(x))</a:t>
            </a:r>
            <a:r>
              <a:rPr lang="en-US" altLang="zh-CN" smtClean="0">
                <a:sym typeface="Symbol" pitchFamily="18" charset="2"/>
              </a:rPr>
              <a:t></a:t>
            </a:r>
            <a:r>
              <a:rPr lang="en-US" altLang="zh-CN" smtClean="0">
                <a:solidFill>
                  <a:srgbClr val="FF0000"/>
                </a:solidFill>
              </a:rPr>
              <a:t>(</a:t>
            </a:r>
            <a:r>
              <a:rPr lang="en-US" altLang="zh-CN" smtClean="0">
                <a:solidFill>
                  <a:srgbClr val="FF0000"/>
                </a:solidFill>
                <a:sym typeface="Symbol" pitchFamily="18" charset="2"/>
              </a:rPr>
              <a:t>x)</a:t>
            </a:r>
            <a:r>
              <a:rPr lang="en-US" altLang="zh-CN" smtClean="0">
                <a:solidFill>
                  <a:srgbClr val="FF0000"/>
                </a:solidFill>
              </a:rPr>
              <a:t>A</a:t>
            </a:r>
            <a:r>
              <a:rPr lang="en-US" altLang="zh-CN" noProof="1" smtClean="0">
                <a:solidFill>
                  <a:srgbClr val="FF0000"/>
                </a:solidFill>
              </a:rPr>
              <a:t>(x)∨</a:t>
            </a:r>
            <a:r>
              <a:rPr lang="en-US" altLang="zh-CN" smtClean="0">
                <a:solidFill>
                  <a:srgbClr val="FF0000"/>
                </a:solidFill>
              </a:rPr>
              <a:t>(</a:t>
            </a:r>
            <a:r>
              <a:rPr lang="en-US" altLang="zh-CN" smtClean="0">
                <a:solidFill>
                  <a:srgbClr val="FF0000"/>
                </a:solidFill>
                <a:sym typeface="Symbol" pitchFamily="18" charset="2"/>
              </a:rPr>
              <a:t>x)</a:t>
            </a:r>
            <a:r>
              <a:rPr lang="en-US" altLang="zh-CN" smtClean="0">
                <a:solidFill>
                  <a:srgbClr val="FF0000"/>
                </a:solidFill>
              </a:rPr>
              <a:t>B</a:t>
            </a:r>
            <a:r>
              <a:rPr lang="en-US" altLang="zh-CN" noProof="1" smtClean="0">
                <a:solidFill>
                  <a:srgbClr val="FF0000"/>
                </a:solidFill>
              </a:rPr>
              <a:t>(x)</a:t>
            </a:r>
            <a:endParaRPr lang="en-US" altLang="zh-CN" smtClean="0"/>
          </a:p>
          <a:p>
            <a:pPr eaLnBrk="1" hangingPunct="1">
              <a:spcBef>
                <a:spcPts val="600"/>
              </a:spcBef>
            </a:pPr>
            <a:r>
              <a:rPr lang="zh-CN" altLang="en-US" smtClean="0"/>
              <a:t>解释：个体域是</a:t>
            </a:r>
            <a:r>
              <a:rPr lang="en-US" altLang="zh-CN" smtClean="0"/>
              <a:t>party</a:t>
            </a:r>
            <a:r>
              <a:rPr lang="zh-CN" altLang="en-US" smtClean="0"/>
              <a:t>中的人。 </a:t>
            </a:r>
          </a:p>
          <a:p>
            <a:pPr lvl="1" eaLnBrk="1" hangingPunct="1">
              <a:spcBef>
                <a:spcPts val="600"/>
              </a:spcBef>
            </a:pPr>
            <a:r>
              <a:rPr lang="en-US" altLang="zh-CN" smtClean="0"/>
              <a:t>A(x)</a:t>
            </a:r>
            <a:r>
              <a:rPr lang="zh-CN" altLang="en-US" smtClean="0"/>
              <a:t>：</a:t>
            </a:r>
            <a:r>
              <a:rPr lang="en-US" altLang="zh-CN" smtClean="0"/>
              <a:t>x</a:t>
            </a:r>
            <a:r>
              <a:rPr lang="zh-CN" altLang="en-US" smtClean="0"/>
              <a:t>会唱歌， </a:t>
            </a:r>
            <a:r>
              <a:rPr lang="en-US" altLang="zh-CN" smtClean="0"/>
              <a:t>B(x) </a:t>
            </a:r>
            <a:r>
              <a:rPr lang="zh-CN" altLang="en-US" smtClean="0"/>
              <a:t>：</a:t>
            </a:r>
            <a:r>
              <a:rPr lang="en-US" altLang="zh-CN" smtClean="0"/>
              <a:t>x</a:t>
            </a:r>
            <a:r>
              <a:rPr lang="zh-CN" altLang="en-US" smtClean="0"/>
              <a:t>会跳舞</a:t>
            </a:r>
          </a:p>
          <a:p>
            <a:pPr lvl="1" eaLnBrk="1" hangingPunct="1">
              <a:spcBef>
                <a:spcPts val="600"/>
              </a:spcBef>
            </a:pPr>
            <a:r>
              <a:rPr lang="en-US" altLang="zh-CN" smtClean="0">
                <a:solidFill>
                  <a:srgbClr val="0000CC"/>
                </a:solidFill>
              </a:rPr>
              <a:t>(</a:t>
            </a:r>
            <a:r>
              <a:rPr lang="en-US" altLang="zh-CN" smtClean="0">
                <a:solidFill>
                  <a:srgbClr val="0000CC"/>
                </a:solidFill>
                <a:sym typeface="Symbol" pitchFamily="18" charset="2"/>
              </a:rPr>
              <a:t>x)</a:t>
            </a:r>
            <a:r>
              <a:rPr lang="en-US" altLang="zh-CN" smtClean="0">
                <a:solidFill>
                  <a:srgbClr val="0000CC"/>
                </a:solidFill>
              </a:rPr>
              <a:t>(A(x)∨B(x))</a:t>
            </a:r>
            <a:r>
              <a:rPr lang="zh-CN" altLang="en-US" smtClean="0"/>
              <a:t>表示：</a:t>
            </a:r>
          </a:p>
          <a:p>
            <a:pPr marL="827088" lvl="2" eaLnBrk="1" hangingPunct="1">
              <a:spcBef>
                <a:spcPts val="600"/>
              </a:spcBef>
            </a:pPr>
            <a:r>
              <a:rPr lang="en-US" altLang="zh-CN" smtClean="0">
                <a:solidFill>
                  <a:srgbClr val="548235"/>
                </a:solidFill>
              </a:rPr>
              <a:t>Party</a:t>
            </a:r>
            <a:r>
              <a:rPr lang="zh-CN" altLang="en-US" smtClean="0">
                <a:solidFill>
                  <a:srgbClr val="548235"/>
                </a:solidFill>
              </a:rPr>
              <a:t>中有些人会唱歌或会跳舞；</a:t>
            </a:r>
          </a:p>
          <a:p>
            <a:pPr lvl="1" eaLnBrk="1" hangingPunct="1">
              <a:spcBef>
                <a:spcPts val="600"/>
              </a:spcBef>
            </a:pPr>
            <a:r>
              <a:rPr lang="zh-CN" altLang="en-US" smtClean="0"/>
              <a:t>   </a:t>
            </a:r>
            <a:r>
              <a:rPr lang="en-US" altLang="zh-CN" smtClean="0">
                <a:solidFill>
                  <a:srgbClr val="0000CC"/>
                </a:solidFill>
              </a:rPr>
              <a:t>(</a:t>
            </a:r>
            <a:r>
              <a:rPr lang="en-US" altLang="zh-CN" smtClean="0">
                <a:solidFill>
                  <a:srgbClr val="0000CC"/>
                </a:solidFill>
                <a:sym typeface="Symbol" pitchFamily="18" charset="2"/>
              </a:rPr>
              <a:t>x)</a:t>
            </a:r>
            <a:r>
              <a:rPr lang="en-US" altLang="zh-CN" smtClean="0">
                <a:solidFill>
                  <a:srgbClr val="0000CC"/>
                </a:solidFill>
              </a:rPr>
              <a:t>A(x)∨(</a:t>
            </a:r>
            <a:r>
              <a:rPr lang="en-US" altLang="zh-CN" smtClean="0">
                <a:solidFill>
                  <a:srgbClr val="0000CC"/>
                </a:solidFill>
                <a:sym typeface="Symbol" pitchFamily="18" charset="2"/>
              </a:rPr>
              <a:t>x)</a:t>
            </a:r>
            <a:r>
              <a:rPr lang="en-US" altLang="zh-CN" smtClean="0">
                <a:solidFill>
                  <a:srgbClr val="0000CC"/>
                </a:solidFill>
              </a:rPr>
              <a:t>B(x)</a:t>
            </a:r>
            <a:r>
              <a:rPr lang="zh-CN" altLang="en-US" smtClean="0"/>
              <a:t>表示：</a:t>
            </a:r>
          </a:p>
          <a:p>
            <a:pPr marL="827088" lvl="2" eaLnBrk="1" hangingPunct="1">
              <a:spcBef>
                <a:spcPts val="600"/>
              </a:spcBef>
            </a:pPr>
            <a:r>
              <a:rPr lang="en-US" altLang="zh-CN" smtClean="0">
                <a:solidFill>
                  <a:srgbClr val="548235"/>
                </a:solidFill>
              </a:rPr>
              <a:t>Party</a:t>
            </a:r>
            <a:r>
              <a:rPr lang="zh-CN" altLang="en-US" smtClean="0">
                <a:solidFill>
                  <a:srgbClr val="548235"/>
                </a:solidFill>
              </a:rPr>
              <a:t>中有些人会唱歌或</a:t>
            </a:r>
            <a:r>
              <a:rPr lang="en-US" altLang="zh-CN" smtClean="0">
                <a:solidFill>
                  <a:srgbClr val="548235"/>
                </a:solidFill>
              </a:rPr>
              <a:t>Party</a:t>
            </a:r>
            <a:r>
              <a:rPr lang="zh-CN" altLang="en-US" smtClean="0">
                <a:solidFill>
                  <a:srgbClr val="548235"/>
                </a:solidFill>
              </a:rPr>
              <a:t>中有些人会跳舞。</a:t>
            </a:r>
          </a:p>
          <a:p>
            <a:pPr eaLnBrk="1" hangingPunct="1">
              <a:spcBef>
                <a:spcPts val="600"/>
              </a:spcBef>
            </a:pPr>
            <a:r>
              <a:rPr lang="zh-CN" altLang="en-US" smtClean="0"/>
              <a:t>  </a:t>
            </a:r>
            <a:r>
              <a:rPr lang="zh-CN" altLang="en-US" smtClean="0">
                <a:solidFill>
                  <a:srgbClr val="FF0000"/>
                </a:solidFill>
              </a:rPr>
              <a:t>两者意义是相同的。</a:t>
            </a:r>
          </a:p>
          <a:p>
            <a:pPr eaLnBrk="1" hangingPunct="1">
              <a:spcBef>
                <a:spcPts val="600"/>
              </a:spcBef>
            </a:pPr>
            <a:r>
              <a:rPr lang="zh-CN" altLang="en-US" smtClean="0"/>
              <a:t>  所以</a:t>
            </a:r>
            <a:r>
              <a:rPr lang="en-US" altLang="zh-CN" smtClean="0"/>
              <a:t>,</a:t>
            </a:r>
            <a:r>
              <a:rPr lang="en-US" altLang="zh-CN" smtClean="0">
                <a:solidFill>
                  <a:srgbClr val="FF0000"/>
                </a:solidFill>
              </a:rPr>
              <a:t>(</a:t>
            </a:r>
            <a:r>
              <a:rPr lang="en-US" altLang="zh-CN" smtClean="0">
                <a:solidFill>
                  <a:srgbClr val="FF0000"/>
                </a:solidFill>
                <a:sym typeface="Symbol" pitchFamily="18" charset="2"/>
              </a:rPr>
              <a:t>x)</a:t>
            </a:r>
            <a:r>
              <a:rPr lang="en-US" altLang="en-US" noProof="1" smtClean="0">
                <a:solidFill>
                  <a:srgbClr val="FF0000"/>
                </a:solidFill>
              </a:rPr>
              <a:t>(</a:t>
            </a:r>
            <a:r>
              <a:rPr lang="en-US" altLang="zh-CN" smtClean="0">
                <a:solidFill>
                  <a:srgbClr val="FF0000"/>
                </a:solidFill>
              </a:rPr>
              <a:t>A</a:t>
            </a:r>
            <a:r>
              <a:rPr lang="en-US" altLang="zh-CN" noProof="1" smtClean="0">
                <a:solidFill>
                  <a:srgbClr val="FF0000"/>
                </a:solidFill>
              </a:rPr>
              <a:t>(x)∨B(x))</a:t>
            </a:r>
            <a:r>
              <a:rPr lang="en-US" altLang="zh-CN" smtClean="0">
                <a:sym typeface="Symbol" pitchFamily="18" charset="2"/>
              </a:rPr>
              <a:t></a:t>
            </a:r>
            <a:r>
              <a:rPr lang="en-US" altLang="zh-CN" smtClean="0">
                <a:solidFill>
                  <a:srgbClr val="FF0000"/>
                </a:solidFill>
              </a:rPr>
              <a:t>(</a:t>
            </a:r>
            <a:r>
              <a:rPr lang="en-US" altLang="zh-CN" smtClean="0">
                <a:solidFill>
                  <a:srgbClr val="FF0000"/>
                </a:solidFill>
                <a:sym typeface="Symbol" pitchFamily="18" charset="2"/>
              </a:rPr>
              <a:t>x)</a:t>
            </a:r>
            <a:r>
              <a:rPr lang="en-US" altLang="zh-CN" smtClean="0">
                <a:solidFill>
                  <a:srgbClr val="FF0000"/>
                </a:solidFill>
              </a:rPr>
              <a:t>A</a:t>
            </a:r>
            <a:r>
              <a:rPr lang="en-US" altLang="zh-CN" noProof="1" smtClean="0">
                <a:solidFill>
                  <a:srgbClr val="FF0000"/>
                </a:solidFill>
              </a:rPr>
              <a:t>(x)∨</a:t>
            </a:r>
            <a:r>
              <a:rPr lang="en-US" altLang="zh-CN" smtClean="0">
                <a:solidFill>
                  <a:srgbClr val="FF0000"/>
                </a:solidFill>
              </a:rPr>
              <a:t>(</a:t>
            </a:r>
            <a:r>
              <a:rPr lang="en-US" altLang="zh-CN" smtClean="0">
                <a:solidFill>
                  <a:srgbClr val="FF0000"/>
                </a:solidFill>
                <a:sym typeface="Symbol" pitchFamily="18" charset="2"/>
              </a:rPr>
              <a:t>x)</a:t>
            </a:r>
            <a:r>
              <a:rPr lang="en-US" altLang="zh-CN" smtClean="0">
                <a:solidFill>
                  <a:srgbClr val="FF0000"/>
                </a:solidFill>
              </a:rPr>
              <a:t>B</a:t>
            </a:r>
            <a:r>
              <a:rPr lang="en-US" altLang="zh-CN" noProof="1" smtClean="0">
                <a:solidFill>
                  <a:srgbClr val="FF0000"/>
                </a:solidFill>
              </a:rPr>
              <a:t>(x)</a:t>
            </a:r>
            <a:endParaRPr lang="zh-CN" altLang="en-US"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7651">
                                            <p:txEl>
                                              <p:pRg st="0" end="0"/>
                                            </p:txEl>
                                          </p:spTgt>
                                        </p:tgtEl>
                                        <p:attrNameLst>
                                          <p:attrName>style.visibility</p:attrName>
                                        </p:attrNameLst>
                                      </p:cBhvr>
                                      <p:to>
                                        <p:strVal val="visible"/>
                                      </p:to>
                                    </p:set>
                                    <p:anim calcmode="lin" valueType="num">
                                      <p:cBhvr additive="base">
                                        <p:cTn id="7" dur="500" fill="hold"/>
                                        <p:tgtEl>
                                          <p:spTgt spid="194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7651">
                                            <p:txEl>
                                              <p:pRg st="1" end="1"/>
                                            </p:txEl>
                                          </p:spTgt>
                                        </p:tgtEl>
                                        <p:attrNameLst>
                                          <p:attrName>style.visibility</p:attrName>
                                        </p:attrNameLst>
                                      </p:cBhvr>
                                      <p:to>
                                        <p:strVal val="visible"/>
                                      </p:to>
                                    </p:set>
                                    <p:anim calcmode="lin" valueType="num">
                                      <p:cBhvr additive="base">
                                        <p:cTn id="13" dur="500" fill="hold"/>
                                        <p:tgtEl>
                                          <p:spTgt spid="194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76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47651">
                                            <p:txEl>
                                              <p:pRg st="2" end="2"/>
                                            </p:txEl>
                                          </p:spTgt>
                                        </p:tgtEl>
                                        <p:attrNameLst>
                                          <p:attrName>style.visibility</p:attrName>
                                        </p:attrNameLst>
                                      </p:cBhvr>
                                      <p:to>
                                        <p:strVal val="visible"/>
                                      </p:to>
                                    </p:set>
                                    <p:anim calcmode="lin" valueType="num">
                                      <p:cBhvr additive="base">
                                        <p:cTn id="17" dur="500" fill="hold"/>
                                        <p:tgtEl>
                                          <p:spTgt spid="19476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476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47651">
                                            <p:txEl>
                                              <p:pRg st="3" end="3"/>
                                            </p:txEl>
                                          </p:spTgt>
                                        </p:tgtEl>
                                        <p:attrNameLst>
                                          <p:attrName>style.visibility</p:attrName>
                                        </p:attrNameLst>
                                      </p:cBhvr>
                                      <p:to>
                                        <p:strVal val="visible"/>
                                      </p:to>
                                    </p:set>
                                    <p:anim calcmode="lin" valueType="num">
                                      <p:cBhvr additive="base">
                                        <p:cTn id="21" dur="500" fill="hold"/>
                                        <p:tgtEl>
                                          <p:spTgt spid="1947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476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47651">
                                            <p:txEl>
                                              <p:pRg st="4" end="4"/>
                                            </p:txEl>
                                          </p:spTgt>
                                        </p:tgtEl>
                                        <p:attrNameLst>
                                          <p:attrName>style.visibility</p:attrName>
                                        </p:attrNameLst>
                                      </p:cBhvr>
                                      <p:to>
                                        <p:strVal val="visible"/>
                                      </p:to>
                                    </p:set>
                                    <p:anim calcmode="lin" valueType="num">
                                      <p:cBhvr additive="base">
                                        <p:cTn id="25" dur="500" fill="hold"/>
                                        <p:tgtEl>
                                          <p:spTgt spid="1947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47651">
                                            <p:txEl>
                                              <p:pRg st="5" end="5"/>
                                            </p:txEl>
                                          </p:spTgt>
                                        </p:tgtEl>
                                        <p:attrNameLst>
                                          <p:attrName>style.visibility</p:attrName>
                                        </p:attrNameLst>
                                      </p:cBhvr>
                                      <p:to>
                                        <p:strVal val="visible"/>
                                      </p:to>
                                    </p:set>
                                    <p:anim calcmode="lin" valueType="num">
                                      <p:cBhvr additive="base">
                                        <p:cTn id="31" dur="500" fill="hold"/>
                                        <p:tgtEl>
                                          <p:spTgt spid="1947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7651">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47651">
                                            <p:txEl>
                                              <p:pRg st="6" end="6"/>
                                            </p:txEl>
                                          </p:spTgt>
                                        </p:tgtEl>
                                        <p:attrNameLst>
                                          <p:attrName>style.visibility</p:attrName>
                                        </p:attrNameLst>
                                      </p:cBhvr>
                                      <p:to>
                                        <p:strVal val="visible"/>
                                      </p:to>
                                    </p:set>
                                    <p:anim calcmode="lin" valueType="num">
                                      <p:cBhvr additive="base">
                                        <p:cTn id="35" dur="500" fill="hold"/>
                                        <p:tgtEl>
                                          <p:spTgt spid="194765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476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47651">
                                            <p:txEl>
                                              <p:pRg st="7" end="7"/>
                                            </p:txEl>
                                          </p:spTgt>
                                        </p:tgtEl>
                                        <p:attrNameLst>
                                          <p:attrName>style.visibility</p:attrName>
                                        </p:attrNameLst>
                                      </p:cBhvr>
                                      <p:to>
                                        <p:strVal val="visible"/>
                                      </p:to>
                                    </p:set>
                                    <p:anim calcmode="lin" valueType="num">
                                      <p:cBhvr additive="base">
                                        <p:cTn id="41" dur="500" fill="hold"/>
                                        <p:tgtEl>
                                          <p:spTgt spid="19476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47651">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947651">
                                            <p:txEl>
                                              <p:pRg st="8" end="8"/>
                                            </p:txEl>
                                          </p:spTgt>
                                        </p:tgtEl>
                                        <p:attrNameLst>
                                          <p:attrName>style.visibility</p:attrName>
                                        </p:attrNameLst>
                                      </p:cBhvr>
                                      <p:to>
                                        <p:strVal val="visible"/>
                                      </p:to>
                                    </p:set>
                                    <p:anim calcmode="lin" valueType="num">
                                      <p:cBhvr additive="base">
                                        <p:cTn id="45" dur="500" fill="hold"/>
                                        <p:tgtEl>
                                          <p:spTgt spid="1947651">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4765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标题 1"/>
          <p:cNvSpPr>
            <a:spLocks noGrp="1"/>
          </p:cNvSpPr>
          <p:nvPr>
            <p:ph type="title"/>
          </p:nvPr>
        </p:nvSpPr>
        <p:spPr>
          <a:xfrm>
            <a:off x="628650" y="106363"/>
            <a:ext cx="7886700" cy="725487"/>
          </a:xfrm>
        </p:spPr>
        <p:txBody>
          <a:bodyPr/>
          <a:lstStyle/>
          <a:p>
            <a:r>
              <a:rPr lang="zh-CN" altLang="en-US" smtClean="0">
                <a:latin typeface="Times New Roman" pitchFamily="18" charset="0"/>
              </a:rPr>
              <a:t>不是等价公式，是重言蕴含式</a:t>
            </a:r>
            <a:endParaRPr lang="zh-CN" altLang="en-US" smtClean="0"/>
          </a:p>
        </p:txBody>
      </p:sp>
      <p:sp>
        <p:nvSpPr>
          <p:cNvPr id="3" name="内容占位符 2"/>
          <p:cNvSpPr>
            <a:spLocks noGrp="1"/>
          </p:cNvSpPr>
          <p:nvPr>
            <p:ph idx="1"/>
          </p:nvPr>
        </p:nvSpPr>
        <p:spPr>
          <a:xfrm>
            <a:off x="504825" y="1333500"/>
            <a:ext cx="8275638" cy="4240213"/>
          </a:xfrm>
        </p:spPr>
        <p:txBody>
          <a:bodyPr/>
          <a:lstStyle/>
          <a:p>
            <a:pPr eaLnBrk="1" hangingPunct="1">
              <a:lnSpc>
                <a:spcPct val="105000"/>
              </a:lnSpc>
              <a:spcBef>
                <a:spcPts val="600"/>
              </a:spcBef>
              <a:buFont typeface="Wingdings" pitchFamily="2" charset="2"/>
              <a:buNone/>
            </a:pPr>
            <a:r>
              <a:rPr lang="en-US" altLang="zh-CN" smtClean="0"/>
              <a:t>3.</a:t>
            </a:r>
            <a:r>
              <a:rPr lang="en-US" altLang="zh-CN" smtClean="0">
                <a:sym typeface="Symbol" pitchFamily="18" charset="2"/>
              </a:rPr>
              <a:t>(x)</a:t>
            </a:r>
            <a:r>
              <a:rPr lang="en-US" altLang="zh-CN" smtClean="0"/>
              <a:t>(A(x)∧B(x))</a:t>
            </a:r>
            <a:r>
              <a:rPr lang="en-US" altLang="zh-CN" smtClean="0">
                <a:solidFill>
                  <a:srgbClr val="FF0000"/>
                </a:solidFill>
                <a:sym typeface="Symbol" pitchFamily="18" charset="2"/>
              </a:rPr>
              <a:t></a:t>
            </a: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p>
          <a:p>
            <a:pPr eaLnBrk="1" hangingPunct="1">
              <a:lnSpc>
                <a:spcPct val="105000"/>
              </a:lnSpc>
              <a:spcBef>
                <a:spcPts val="600"/>
              </a:spcBef>
            </a:pPr>
            <a:r>
              <a:rPr lang="zh-CN" altLang="en-US" smtClean="0"/>
              <a:t>解释：个体域是</a:t>
            </a:r>
            <a:r>
              <a:rPr lang="en-US" altLang="zh-CN" smtClean="0"/>
              <a:t>party</a:t>
            </a:r>
            <a:r>
              <a:rPr lang="zh-CN" altLang="en-US" smtClean="0"/>
              <a:t>中的人。 </a:t>
            </a:r>
          </a:p>
          <a:p>
            <a:pPr lvl="1" eaLnBrk="1" hangingPunct="1">
              <a:lnSpc>
                <a:spcPct val="105000"/>
              </a:lnSpc>
              <a:spcBef>
                <a:spcPts val="600"/>
              </a:spcBef>
            </a:pPr>
            <a:r>
              <a:rPr lang="en-US" altLang="zh-CN" smtClean="0"/>
              <a:t>A(x)</a:t>
            </a:r>
            <a:r>
              <a:rPr lang="zh-CN" altLang="en-US" smtClean="0"/>
              <a:t>：</a:t>
            </a:r>
            <a:r>
              <a:rPr lang="en-US" altLang="zh-CN" smtClean="0"/>
              <a:t>x</a:t>
            </a:r>
            <a:r>
              <a:rPr lang="zh-CN" altLang="en-US" smtClean="0"/>
              <a:t>唱歌， </a:t>
            </a:r>
            <a:r>
              <a:rPr lang="en-US" altLang="zh-CN" smtClean="0"/>
              <a:t>B(x) </a:t>
            </a:r>
            <a:r>
              <a:rPr lang="zh-CN" altLang="en-US" smtClean="0"/>
              <a:t>：</a:t>
            </a:r>
            <a:r>
              <a:rPr lang="en-US" altLang="zh-CN" smtClean="0"/>
              <a:t>x</a:t>
            </a:r>
            <a:r>
              <a:rPr lang="zh-CN" altLang="en-US" smtClean="0"/>
              <a:t>跳舞</a:t>
            </a:r>
          </a:p>
          <a:p>
            <a:pPr lvl="1" eaLnBrk="1" hangingPunct="1">
              <a:lnSpc>
                <a:spcPct val="105000"/>
              </a:lnSpc>
              <a:spcBef>
                <a:spcPts val="600"/>
              </a:spcBef>
            </a:pP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r>
              <a:rPr lang="zh-CN" altLang="en-US" smtClean="0"/>
              <a:t>：</a:t>
            </a:r>
          </a:p>
          <a:p>
            <a:pPr marL="827088" lvl="2" eaLnBrk="1" hangingPunct="1">
              <a:lnSpc>
                <a:spcPct val="105000"/>
              </a:lnSpc>
              <a:spcBef>
                <a:spcPts val="600"/>
              </a:spcBef>
            </a:pPr>
            <a:r>
              <a:rPr kumimoji="1" lang="en-US" altLang="zh-CN" smtClean="0">
                <a:solidFill>
                  <a:srgbClr val="548235"/>
                </a:solidFill>
              </a:rPr>
              <a:t>Party</a:t>
            </a:r>
            <a:r>
              <a:rPr kumimoji="1" lang="zh-CN" altLang="en-US" smtClean="0">
                <a:solidFill>
                  <a:srgbClr val="548235"/>
                </a:solidFill>
              </a:rPr>
              <a:t>中有人会唱歌，且有人会跳舞。</a:t>
            </a:r>
            <a:endParaRPr lang="zh-CN" altLang="en-US" smtClean="0">
              <a:solidFill>
                <a:srgbClr val="548235"/>
              </a:solidFill>
            </a:endParaRPr>
          </a:p>
          <a:p>
            <a:pPr lvl="1" eaLnBrk="1" hangingPunct="1">
              <a:lnSpc>
                <a:spcPct val="105000"/>
              </a:lnSpc>
              <a:spcBef>
                <a:spcPts val="600"/>
              </a:spcBef>
            </a:pPr>
            <a:r>
              <a:rPr lang="en-US" altLang="zh-CN" smtClean="0">
                <a:sym typeface="Symbol" pitchFamily="18" charset="2"/>
              </a:rPr>
              <a:t>(x)</a:t>
            </a:r>
            <a:r>
              <a:rPr lang="en-US" altLang="zh-CN" smtClean="0"/>
              <a:t>(A(x)∧B(x))</a:t>
            </a:r>
            <a:r>
              <a:rPr lang="zh-CN" altLang="en-US" smtClean="0"/>
              <a:t>：</a:t>
            </a:r>
          </a:p>
          <a:p>
            <a:pPr marL="827088" lvl="2" eaLnBrk="1" hangingPunct="1">
              <a:lnSpc>
                <a:spcPct val="105000"/>
              </a:lnSpc>
              <a:spcBef>
                <a:spcPts val="600"/>
              </a:spcBef>
              <a:spcAft>
                <a:spcPts val="1200"/>
              </a:spcAft>
            </a:pPr>
            <a:r>
              <a:rPr kumimoji="1" lang="en-US" altLang="zh-CN" smtClean="0">
                <a:solidFill>
                  <a:srgbClr val="548235"/>
                </a:solidFill>
              </a:rPr>
              <a:t>Party</a:t>
            </a:r>
            <a:r>
              <a:rPr kumimoji="1" lang="zh-CN" altLang="en-US" smtClean="0">
                <a:solidFill>
                  <a:srgbClr val="548235"/>
                </a:solidFill>
              </a:rPr>
              <a:t>中有人既会唱歌又会跳舞</a:t>
            </a:r>
            <a:r>
              <a:rPr lang="zh-CN" altLang="en-US" smtClean="0">
                <a:solidFill>
                  <a:srgbClr val="548235"/>
                </a:solidFill>
              </a:rPr>
              <a:t>。</a:t>
            </a:r>
            <a:endParaRPr lang="en-US" altLang="zh-CN" smtClean="0">
              <a:solidFill>
                <a:srgbClr val="548235"/>
              </a:solidFill>
            </a:endParaRPr>
          </a:p>
          <a:p>
            <a:pPr eaLnBrk="1" hangingPunct="1">
              <a:lnSpc>
                <a:spcPct val="105000"/>
              </a:lnSpc>
              <a:spcBef>
                <a:spcPts val="600"/>
              </a:spcBef>
            </a:pPr>
            <a:r>
              <a:rPr lang="en-US" altLang="zh-CN" smtClean="0">
                <a:solidFill>
                  <a:srgbClr val="000000"/>
                </a:solidFill>
                <a:sym typeface="Symbol" pitchFamily="18" charset="2"/>
              </a:rPr>
              <a:t>(x)</a:t>
            </a:r>
            <a:r>
              <a:rPr lang="en-US" altLang="zh-CN" smtClean="0">
                <a:solidFill>
                  <a:srgbClr val="000000"/>
                </a:solidFill>
              </a:rPr>
              <a:t>(A(x)∧B(x))</a:t>
            </a:r>
            <a:r>
              <a:rPr lang="zh-CN" altLang="en-US" smtClean="0">
                <a:sym typeface="Symbol" pitchFamily="18" charset="2"/>
              </a:rPr>
              <a:t>与</a:t>
            </a:r>
            <a:r>
              <a:rPr lang="en-US" altLang="zh-CN" smtClean="0">
                <a:solidFill>
                  <a:srgbClr val="000000"/>
                </a:solidFill>
                <a:sym typeface="Symbol" pitchFamily="18" charset="2"/>
              </a:rPr>
              <a:t>(x)</a:t>
            </a:r>
            <a:r>
              <a:rPr lang="en-US" altLang="zh-CN" smtClean="0">
                <a:solidFill>
                  <a:srgbClr val="000000"/>
                </a:solidFill>
              </a:rPr>
              <a:t>A(x)∧</a:t>
            </a:r>
            <a:r>
              <a:rPr lang="en-US" altLang="zh-CN" smtClean="0">
                <a:solidFill>
                  <a:srgbClr val="000000"/>
                </a:solidFill>
                <a:sym typeface="Symbol" pitchFamily="18" charset="2"/>
              </a:rPr>
              <a:t>(x)</a:t>
            </a:r>
            <a:r>
              <a:rPr lang="en-US" altLang="zh-CN" smtClean="0">
                <a:solidFill>
                  <a:srgbClr val="000000"/>
                </a:solidFill>
              </a:rPr>
              <a:t>B(x) </a:t>
            </a:r>
            <a:r>
              <a:rPr kumimoji="1" lang="zh-CN" altLang="en-US" smtClean="0">
                <a:solidFill>
                  <a:srgbClr val="000000"/>
                </a:solidFill>
              </a:rPr>
              <a:t>不等价。</a:t>
            </a:r>
          </a:p>
        </p:txBody>
      </p:sp>
      <p:sp>
        <p:nvSpPr>
          <p:cNvPr id="4" name="灯片编号占位符 3"/>
          <p:cNvSpPr>
            <a:spLocks noGrp="1"/>
          </p:cNvSpPr>
          <p:nvPr>
            <p:ph type="sldNum" sz="quarter" idx="12"/>
          </p:nvPr>
        </p:nvSpPr>
        <p:spPr/>
        <p:txBody>
          <a:bodyPr/>
          <a:lstStyle/>
          <a:p>
            <a:pPr>
              <a:defRPr/>
            </a:pPr>
            <a:fld id="{6327FD53-AEBD-4521-ABE6-BCB58CA2CB8D}" type="slidenum">
              <a:rPr lang="zh-CN" altLang="en-US"/>
              <a:pPr>
                <a:defRPr/>
              </a:pPr>
              <a:t>57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标题 1"/>
          <p:cNvSpPr>
            <a:spLocks noGrp="1"/>
          </p:cNvSpPr>
          <p:nvPr>
            <p:ph type="title"/>
          </p:nvPr>
        </p:nvSpPr>
        <p:spPr>
          <a:xfrm>
            <a:off x="628650" y="106363"/>
            <a:ext cx="7886700" cy="725487"/>
          </a:xfrm>
        </p:spPr>
        <p:txBody>
          <a:bodyPr/>
          <a:lstStyle/>
          <a:p>
            <a:r>
              <a:rPr lang="zh-CN" altLang="en-US" smtClean="0">
                <a:latin typeface="Times New Roman" pitchFamily="18" charset="0"/>
              </a:rPr>
              <a:t>不是等价公式，是重言蕴含式（续）</a:t>
            </a:r>
            <a:endParaRPr lang="zh-CN" altLang="en-US" smtClean="0"/>
          </a:p>
        </p:txBody>
      </p:sp>
      <p:sp>
        <p:nvSpPr>
          <p:cNvPr id="3" name="内容占位符 2"/>
          <p:cNvSpPr>
            <a:spLocks noGrp="1"/>
          </p:cNvSpPr>
          <p:nvPr>
            <p:ph idx="1"/>
          </p:nvPr>
        </p:nvSpPr>
        <p:spPr>
          <a:xfrm>
            <a:off x="504825" y="1160463"/>
            <a:ext cx="8148638" cy="4545012"/>
          </a:xfrm>
        </p:spPr>
        <p:txBody>
          <a:bodyPr/>
          <a:lstStyle/>
          <a:p>
            <a:pPr eaLnBrk="1" hangingPunct="1">
              <a:spcBef>
                <a:spcPts val="600"/>
              </a:spcBef>
              <a:buFont typeface="Wingdings" pitchFamily="2" charset="2"/>
              <a:buNone/>
            </a:pPr>
            <a:r>
              <a:rPr lang="en-US" altLang="zh-CN" smtClean="0"/>
              <a:t>4.</a:t>
            </a: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r>
              <a:rPr lang="en-US" altLang="zh-CN" smtClean="0">
                <a:solidFill>
                  <a:srgbClr val="FF0000"/>
                </a:solidFill>
                <a:sym typeface="Symbol" pitchFamily="18" charset="2"/>
              </a:rPr>
              <a:t></a:t>
            </a:r>
            <a:r>
              <a:rPr lang="en-US" altLang="zh-CN" smtClean="0">
                <a:sym typeface="Symbol" pitchFamily="18" charset="2"/>
              </a:rPr>
              <a:t>(x)</a:t>
            </a:r>
            <a:r>
              <a:rPr lang="en-US" altLang="zh-CN" smtClean="0"/>
              <a:t>(A(x)∨B(x))</a:t>
            </a:r>
          </a:p>
          <a:p>
            <a:pPr eaLnBrk="1" hangingPunct="1">
              <a:spcBef>
                <a:spcPts val="600"/>
              </a:spcBef>
            </a:pPr>
            <a:r>
              <a:rPr lang="zh-CN" altLang="en-US" smtClean="0"/>
              <a:t>解释：个体域是</a:t>
            </a:r>
            <a:r>
              <a:rPr lang="en-US" altLang="zh-CN" smtClean="0"/>
              <a:t>party</a:t>
            </a:r>
            <a:r>
              <a:rPr lang="zh-CN" altLang="en-US" smtClean="0"/>
              <a:t>中的人。</a:t>
            </a:r>
            <a:endParaRPr kumimoji="1" lang="zh-CN" altLang="en-US" smtClean="0"/>
          </a:p>
          <a:p>
            <a:pPr lvl="1" eaLnBrk="1" hangingPunct="1">
              <a:spcBef>
                <a:spcPts val="600"/>
              </a:spcBef>
            </a:pPr>
            <a:r>
              <a:rPr lang="en-US" altLang="zh-CN" smtClean="0"/>
              <a:t>A(x)</a:t>
            </a:r>
            <a:r>
              <a:rPr lang="zh-CN" altLang="en-US" smtClean="0"/>
              <a:t>：</a:t>
            </a:r>
            <a:r>
              <a:rPr lang="en-US" altLang="zh-CN" smtClean="0"/>
              <a:t>x</a:t>
            </a:r>
            <a:r>
              <a:rPr lang="zh-CN" altLang="en-US" smtClean="0"/>
              <a:t>会唱歌，</a:t>
            </a:r>
            <a:r>
              <a:rPr lang="en-US" altLang="zh-CN" smtClean="0"/>
              <a:t>B(x) </a:t>
            </a:r>
            <a:r>
              <a:rPr lang="zh-CN" altLang="en-US" smtClean="0"/>
              <a:t>：</a:t>
            </a:r>
            <a:r>
              <a:rPr lang="en-US" altLang="zh-CN" smtClean="0"/>
              <a:t>x</a:t>
            </a:r>
            <a:r>
              <a:rPr lang="zh-CN" altLang="en-US" smtClean="0"/>
              <a:t>会跳舞</a:t>
            </a:r>
          </a:p>
          <a:p>
            <a:pPr lvl="1" eaLnBrk="1" hangingPunct="1">
              <a:spcBef>
                <a:spcPts val="600"/>
              </a:spcBef>
            </a:pP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r>
              <a:rPr lang="zh-CN" altLang="en-US" smtClean="0"/>
              <a:t>：</a:t>
            </a:r>
          </a:p>
          <a:p>
            <a:pPr marL="827088" lvl="2" eaLnBrk="1" hangingPunct="1">
              <a:spcBef>
                <a:spcPts val="600"/>
              </a:spcBef>
            </a:pPr>
            <a:r>
              <a:rPr lang="zh-CN" altLang="en-US" sz="2100" smtClean="0">
                <a:solidFill>
                  <a:srgbClr val="548235"/>
                </a:solidFill>
              </a:rPr>
              <a:t>所有人都会唱歌或者所有人都会跳舞。</a:t>
            </a:r>
          </a:p>
          <a:p>
            <a:pPr lvl="1" eaLnBrk="1" hangingPunct="1">
              <a:spcBef>
                <a:spcPts val="600"/>
              </a:spcBef>
            </a:pPr>
            <a:r>
              <a:rPr lang="en-US" altLang="zh-CN" smtClean="0">
                <a:sym typeface="Symbol" pitchFamily="18" charset="2"/>
              </a:rPr>
              <a:t>(x)</a:t>
            </a:r>
            <a:r>
              <a:rPr lang="en-US" altLang="zh-CN" smtClean="0"/>
              <a:t>(A(x)∨B(x))</a:t>
            </a:r>
            <a:r>
              <a:rPr lang="zh-CN" altLang="en-US" smtClean="0"/>
              <a:t>：</a:t>
            </a:r>
          </a:p>
          <a:p>
            <a:pPr marL="827088" lvl="2" eaLnBrk="1" hangingPunct="1">
              <a:spcBef>
                <a:spcPts val="600"/>
              </a:spcBef>
              <a:spcAft>
                <a:spcPts val="1800"/>
              </a:spcAft>
            </a:pPr>
            <a:r>
              <a:rPr lang="zh-CN" altLang="en-US" sz="2100" smtClean="0">
                <a:solidFill>
                  <a:srgbClr val="548235"/>
                </a:solidFill>
              </a:rPr>
              <a:t>所有人都会唱歌或跳舞。</a:t>
            </a:r>
            <a:endParaRPr lang="en-US" altLang="zh-CN" sz="2100" smtClean="0">
              <a:solidFill>
                <a:srgbClr val="548235"/>
              </a:solidFill>
            </a:endParaRPr>
          </a:p>
          <a:p>
            <a:pPr>
              <a:spcBef>
                <a:spcPts val="600"/>
              </a:spcBef>
              <a:buClr>
                <a:srgbClr val="99CCCC"/>
              </a:buClr>
              <a:buFont typeface="Wingdings" pitchFamily="2" charset="2"/>
              <a:buNone/>
            </a:pPr>
            <a:r>
              <a:rPr kumimoji="1" lang="zh-CN" altLang="en-US" smtClean="0">
                <a:solidFill>
                  <a:srgbClr val="000000"/>
                </a:solidFill>
              </a:rPr>
              <a:t>所以，</a:t>
            </a:r>
            <a:r>
              <a:rPr kumimoji="1" lang="en-US" altLang="zh-CN" smtClean="0">
                <a:solidFill>
                  <a:srgbClr val="000000"/>
                </a:solidFill>
              </a:rPr>
              <a:t>(</a:t>
            </a:r>
            <a:r>
              <a:rPr lang="en-US" altLang="zh-CN" smtClean="0">
                <a:solidFill>
                  <a:srgbClr val="000000"/>
                </a:solidFill>
                <a:sym typeface="Symbol" pitchFamily="18" charset="2"/>
              </a:rPr>
              <a:t>x)</a:t>
            </a:r>
            <a:r>
              <a:rPr lang="en-US" altLang="zh-CN" smtClean="0">
                <a:solidFill>
                  <a:srgbClr val="000000"/>
                </a:solidFill>
              </a:rPr>
              <a:t>A(x)∨</a:t>
            </a:r>
            <a:r>
              <a:rPr lang="en-US" altLang="zh-CN" smtClean="0">
                <a:solidFill>
                  <a:srgbClr val="000000"/>
                </a:solidFill>
                <a:sym typeface="Symbol" pitchFamily="18" charset="2"/>
              </a:rPr>
              <a:t>(x)</a:t>
            </a:r>
            <a:r>
              <a:rPr lang="en-US" altLang="zh-CN" smtClean="0">
                <a:solidFill>
                  <a:srgbClr val="000000"/>
                </a:solidFill>
              </a:rPr>
              <a:t>B(x)</a:t>
            </a:r>
            <a:r>
              <a:rPr lang="zh-CN" altLang="en-US" smtClean="0">
                <a:sym typeface="Symbol" pitchFamily="18" charset="2"/>
              </a:rPr>
              <a:t>与</a:t>
            </a:r>
            <a:r>
              <a:rPr lang="en-US" altLang="zh-CN" smtClean="0">
                <a:solidFill>
                  <a:srgbClr val="000000"/>
                </a:solidFill>
                <a:sym typeface="Symbol" pitchFamily="18" charset="2"/>
              </a:rPr>
              <a:t>(x)</a:t>
            </a:r>
            <a:r>
              <a:rPr lang="en-US" altLang="zh-CN" smtClean="0">
                <a:solidFill>
                  <a:srgbClr val="000000"/>
                </a:solidFill>
              </a:rPr>
              <a:t>(A(x)∨B(x))</a:t>
            </a:r>
            <a:r>
              <a:rPr kumimoji="1" lang="zh-CN" altLang="en-US" smtClean="0">
                <a:solidFill>
                  <a:srgbClr val="000000"/>
                </a:solidFill>
              </a:rPr>
              <a:t>不等价。</a:t>
            </a:r>
            <a:endParaRPr lang="zh-CN" altLang="en-US" smtClean="0"/>
          </a:p>
        </p:txBody>
      </p:sp>
      <p:sp>
        <p:nvSpPr>
          <p:cNvPr id="4" name="灯片编号占位符 3"/>
          <p:cNvSpPr>
            <a:spLocks noGrp="1"/>
          </p:cNvSpPr>
          <p:nvPr>
            <p:ph type="sldNum" sz="quarter" idx="12"/>
          </p:nvPr>
        </p:nvSpPr>
        <p:spPr/>
        <p:txBody>
          <a:bodyPr/>
          <a:lstStyle/>
          <a:p>
            <a:pPr>
              <a:defRPr/>
            </a:pPr>
            <a:fld id="{467C62D4-5A2B-435F-BA3F-5D48D1341D64}" type="slidenum">
              <a:rPr lang="zh-CN" altLang="en-US"/>
              <a:pPr>
                <a:defRPr/>
              </a:pPr>
              <a:t>58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78" name="日期占位符 3"/>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F03AF668-24F8-4A02-A993-C3464CBF9674}" type="datetime1">
              <a:rPr lang="zh-CN" altLang="en-US" sz="1100">
                <a:latin typeface="Calibri" pitchFamily="34" charset="0"/>
              </a:rPr>
              <a:pPr defTabSz="914400">
                <a:lnSpc>
                  <a:spcPct val="90000"/>
                </a:lnSpc>
              </a:pPr>
              <a:t>2023/9/21</a:t>
            </a:fld>
            <a:endParaRPr lang="en-US" altLang="zh-CN" sz="1100">
              <a:latin typeface="Calibri" pitchFamily="34" charset="0"/>
            </a:endParaRPr>
          </a:p>
        </p:txBody>
      </p:sp>
      <p:sp>
        <p:nvSpPr>
          <p:cNvPr id="143379" name="灯片编号占位符 5"/>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DC47EDC3-5A46-440E-BBE3-1638B35B77B5}" type="slidenum">
              <a:rPr lang="en-US" altLang="zh-CN" sz="1100">
                <a:latin typeface="Calibri" pitchFamily="34" charset="0"/>
              </a:rPr>
              <a:pPr algn="r" defTabSz="914400">
                <a:lnSpc>
                  <a:spcPct val="90000"/>
                </a:lnSpc>
              </a:pPr>
              <a:t>59</a:t>
            </a:fld>
            <a:endParaRPr lang="en-US" altLang="zh-CN" sz="1100">
              <a:latin typeface="Calibri" pitchFamily="34" charset="0"/>
            </a:endParaRPr>
          </a:p>
        </p:txBody>
      </p:sp>
      <p:sp>
        <p:nvSpPr>
          <p:cNvPr id="143380" name="Rectangle 2"/>
          <p:cNvSpPr>
            <a:spLocks noGrp="1"/>
          </p:cNvSpPr>
          <p:nvPr>
            <p:ph type="title" idx="4294967295"/>
          </p:nvPr>
        </p:nvSpPr>
        <p:spPr/>
        <p:txBody>
          <a:bodyPr anchor="b"/>
          <a:lstStyle/>
          <a:p>
            <a:pPr eaLnBrk="1" hangingPunct="1"/>
            <a:r>
              <a:rPr lang="en-US" altLang="zh-CN" sz="3700" b="1" smtClean="0">
                <a:solidFill>
                  <a:srgbClr val="1E1CE3"/>
                </a:solidFill>
                <a:latin typeface="楷体" pitchFamily="49" charset="-122"/>
                <a:ea typeface="楷体" pitchFamily="49" charset="-122"/>
              </a:rPr>
              <a:t>5.</a:t>
            </a:r>
          </a:p>
        </p:txBody>
      </p:sp>
      <p:graphicFrame>
        <p:nvGraphicFramePr>
          <p:cNvPr id="143365" name="Object 3"/>
          <p:cNvGraphicFramePr>
            <a:graphicFrameLocks noChangeAspect="1"/>
          </p:cNvGraphicFramePr>
          <p:nvPr>
            <p:ph type="body" idx="4294967295"/>
          </p:nvPr>
        </p:nvGraphicFramePr>
        <p:xfrm>
          <a:off x="1497013" y="1903413"/>
          <a:ext cx="4702175" cy="611187"/>
        </p:xfrm>
        <a:graphic>
          <a:graphicData uri="http://schemas.openxmlformats.org/presentationml/2006/ole">
            <p:oleObj spid="_x0000_s143365" name="Equation" r:id="rId3" imgW="1167893" imgH="203112" progId="Equation.3">
              <p:embed/>
            </p:oleObj>
          </a:graphicData>
        </a:graphic>
      </p:graphicFrame>
      <p:graphicFrame>
        <p:nvGraphicFramePr>
          <p:cNvPr id="67589" name="Object 5"/>
          <p:cNvGraphicFramePr>
            <a:graphicFrameLocks noChangeAspect="1"/>
          </p:cNvGraphicFramePr>
          <p:nvPr/>
        </p:nvGraphicFramePr>
        <p:xfrm>
          <a:off x="1393825" y="2514600"/>
          <a:ext cx="4832350" cy="541338"/>
        </p:xfrm>
        <a:graphic>
          <a:graphicData uri="http://schemas.openxmlformats.org/presentationml/2006/ole">
            <p:oleObj spid="_x0000_s143366" name="Equation" r:id="rId4" imgW="1358310" imgH="203112" progId="Equation.3">
              <p:embed/>
            </p:oleObj>
          </a:graphicData>
        </a:graphic>
      </p:graphicFrame>
      <p:graphicFrame>
        <p:nvGraphicFramePr>
          <p:cNvPr id="67590" name="Object 6"/>
          <p:cNvGraphicFramePr>
            <a:graphicFrameLocks noChangeAspect="1"/>
          </p:cNvGraphicFramePr>
          <p:nvPr/>
        </p:nvGraphicFramePr>
        <p:xfrm>
          <a:off x="1447800" y="3048000"/>
          <a:ext cx="4876800" cy="533400"/>
        </p:xfrm>
        <a:graphic>
          <a:graphicData uri="http://schemas.openxmlformats.org/presentationml/2006/ole">
            <p:oleObj spid="_x0000_s143367" name="Equation" r:id="rId5" imgW="1485900" imgH="203200" progId="Equation.3">
              <p:embed/>
            </p:oleObj>
          </a:graphicData>
        </a:graphic>
      </p:graphicFrame>
      <p:graphicFrame>
        <p:nvGraphicFramePr>
          <p:cNvPr id="67591" name="Object 7"/>
          <p:cNvGraphicFramePr>
            <a:graphicFrameLocks noChangeAspect="1"/>
          </p:cNvGraphicFramePr>
          <p:nvPr/>
        </p:nvGraphicFramePr>
        <p:xfrm>
          <a:off x="1447800" y="3657600"/>
          <a:ext cx="4876800" cy="533400"/>
        </p:xfrm>
        <a:graphic>
          <a:graphicData uri="http://schemas.openxmlformats.org/presentationml/2006/ole">
            <p:oleObj spid="_x0000_s143368" name="Equation" r:id="rId6" imgW="1485900" imgH="203200" progId="Equation.3">
              <p:embed/>
            </p:oleObj>
          </a:graphicData>
        </a:graphic>
      </p:graphicFrame>
      <p:graphicFrame>
        <p:nvGraphicFramePr>
          <p:cNvPr id="67592" name="Object 8"/>
          <p:cNvGraphicFramePr>
            <a:graphicFrameLocks noChangeAspect="1"/>
          </p:cNvGraphicFramePr>
          <p:nvPr/>
        </p:nvGraphicFramePr>
        <p:xfrm>
          <a:off x="1447800" y="4343400"/>
          <a:ext cx="3962400" cy="536575"/>
        </p:xfrm>
        <a:graphic>
          <a:graphicData uri="http://schemas.openxmlformats.org/presentationml/2006/ole">
            <p:oleObj spid="_x0000_s143369" name="Equation" r:id="rId7" imgW="1497950" imgH="203112" progId="Equation.3">
              <p:embed/>
            </p:oleObj>
          </a:graphicData>
        </a:graphic>
      </p:graphicFrame>
      <p:graphicFrame>
        <p:nvGraphicFramePr>
          <p:cNvPr id="67593" name="Object 9"/>
          <p:cNvGraphicFramePr>
            <a:graphicFrameLocks noChangeAspect="1"/>
          </p:cNvGraphicFramePr>
          <p:nvPr/>
        </p:nvGraphicFramePr>
        <p:xfrm>
          <a:off x="1447800" y="5029200"/>
          <a:ext cx="4114800" cy="557213"/>
        </p:xfrm>
        <a:graphic>
          <a:graphicData uri="http://schemas.openxmlformats.org/presentationml/2006/ole">
            <p:oleObj spid="_x0000_s143370" name="Equation" r:id="rId8" imgW="1497950" imgH="203112" progId="Equation.3">
              <p:embed/>
            </p:oleObj>
          </a:graphicData>
        </a:graphic>
      </p:graphicFrame>
      <p:sp>
        <p:nvSpPr>
          <p:cNvPr id="67599" name="Rectangle 15"/>
          <p:cNvSpPr>
            <a:spLocks noChangeArrowheads="1"/>
          </p:cNvSpPr>
          <p:nvPr/>
        </p:nvSpPr>
        <p:spPr bwMode="auto">
          <a:xfrm>
            <a:off x="6477000" y="2514600"/>
            <a:ext cx="2057400" cy="381000"/>
          </a:xfrm>
          <a:prstGeom prst="rect">
            <a:avLst/>
          </a:prstGeom>
          <a:noFill/>
          <a:ln w="9525">
            <a:noFill/>
            <a:miter lim="800000"/>
            <a:headEnd/>
            <a:tailEnd/>
          </a:ln>
        </p:spPr>
        <p:txBody>
          <a:bodyPr wrap="none" anchor="ctr"/>
          <a:lstStyle/>
          <a:p>
            <a:pPr algn="ctr" defTabSz="914400">
              <a:lnSpc>
                <a:spcPct val="90000"/>
              </a:lnSpc>
            </a:pPr>
            <a:r>
              <a:rPr kumimoji="1" lang="zh-CN" altLang="en-US" sz="3000">
                <a:solidFill>
                  <a:srgbClr val="E53FE1"/>
                </a:solidFill>
                <a:latin typeface="Times New Roman" pitchFamily="18" charset="0"/>
              </a:rPr>
              <a:t>（</a:t>
            </a:r>
            <a:r>
              <a:rPr kumimoji="1" lang="zh-CN" altLang="en-US" sz="2200">
                <a:solidFill>
                  <a:srgbClr val="E53FE1"/>
                </a:solidFill>
                <a:latin typeface="Times New Roman" pitchFamily="18" charset="0"/>
              </a:rPr>
              <a:t>改名规则</a:t>
            </a:r>
            <a:r>
              <a:rPr kumimoji="1" lang="zh-CN" altLang="en-US" sz="3000">
                <a:solidFill>
                  <a:srgbClr val="E53FE1"/>
                </a:solidFill>
                <a:latin typeface="Times New Roman" pitchFamily="18" charset="0"/>
              </a:rPr>
              <a:t>）</a:t>
            </a:r>
          </a:p>
        </p:txBody>
      </p:sp>
      <p:sp>
        <p:nvSpPr>
          <p:cNvPr id="67600" name="Rectangle 16"/>
          <p:cNvSpPr>
            <a:spLocks noChangeArrowheads="1"/>
          </p:cNvSpPr>
          <p:nvPr/>
        </p:nvSpPr>
        <p:spPr bwMode="auto">
          <a:xfrm>
            <a:off x="6553200" y="3124200"/>
            <a:ext cx="2057400" cy="381000"/>
          </a:xfrm>
          <a:prstGeom prst="rect">
            <a:avLst/>
          </a:prstGeom>
          <a:noFill/>
          <a:ln w="9525">
            <a:noFill/>
            <a:miter lim="800000"/>
            <a:headEnd/>
            <a:tailEnd/>
          </a:ln>
        </p:spPr>
        <p:txBody>
          <a:bodyPr wrap="none" anchor="ctr"/>
          <a:lstStyle/>
          <a:p>
            <a:pPr algn="ctr" defTabSz="914400">
              <a:lnSpc>
                <a:spcPct val="90000"/>
              </a:lnSpc>
            </a:pPr>
            <a:r>
              <a:rPr kumimoji="1" lang="zh-CN" altLang="en-US" sz="2200">
                <a:solidFill>
                  <a:srgbClr val="E53FE1"/>
                </a:solidFill>
                <a:latin typeface="Times New Roman" pitchFamily="18" charset="0"/>
              </a:rPr>
              <a:t>（量词辖域扩张）</a:t>
            </a:r>
          </a:p>
        </p:txBody>
      </p:sp>
      <p:sp>
        <p:nvSpPr>
          <p:cNvPr id="67601" name="Rectangle 17"/>
          <p:cNvSpPr>
            <a:spLocks noChangeArrowheads="1"/>
          </p:cNvSpPr>
          <p:nvPr/>
        </p:nvSpPr>
        <p:spPr bwMode="auto">
          <a:xfrm>
            <a:off x="6248400" y="3581400"/>
            <a:ext cx="2667000" cy="609600"/>
          </a:xfrm>
          <a:prstGeom prst="rect">
            <a:avLst/>
          </a:prstGeom>
          <a:noFill/>
          <a:ln w="9525">
            <a:noFill/>
            <a:miter lim="800000"/>
            <a:headEnd/>
            <a:tailEnd/>
          </a:ln>
        </p:spPr>
        <p:txBody>
          <a:bodyPr wrap="none" anchor="ctr"/>
          <a:lstStyle/>
          <a:p>
            <a:pPr algn="ctr" defTabSz="914400">
              <a:lnSpc>
                <a:spcPct val="90000"/>
              </a:lnSpc>
            </a:pPr>
            <a:r>
              <a:rPr kumimoji="1" lang="en-US" altLang="zh-CN" sz="3000">
                <a:solidFill>
                  <a:srgbClr val="E53FE1"/>
                </a:solidFill>
                <a:latin typeface="Times New Roman" pitchFamily="18" charset="0"/>
              </a:rPr>
              <a:t>(</a:t>
            </a:r>
            <a:r>
              <a:rPr kumimoji="1" lang="zh-CN" altLang="en-US" sz="2200">
                <a:solidFill>
                  <a:srgbClr val="E53FE1"/>
                </a:solidFill>
                <a:latin typeface="Times New Roman" pitchFamily="18" charset="0"/>
              </a:rPr>
              <a:t>析取词交换律</a:t>
            </a:r>
            <a:r>
              <a:rPr kumimoji="1" lang="en-US" altLang="zh-CN" sz="2200">
                <a:solidFill>
                  <a:srgbClr val="E53FE1"/>
                </a:solidFill>
                <a:latin typeface="Times New Roman" pitchFamily="18" charset="0"/>
              </a:rPr>
              <a:t>)</a:t>
            </a:r>
          </a:p>
        </p:txBody>
      </p:sp>
      <p:sp>
        <p:nvSpPr>
          <p:cNvPr id="67603" name="Rectangle 19"/>
          <p:cNvSpPr>
            <a:spLocks noChangeArrowheads="1"/>
          </p:cNvSpPr>
          <p:nvPr/>
        </p:nvSpPr>
        <p:spPr bwMode="auto">
          <a:xfrm>
            <a:off x="6553200" y="4419600"/>
            <a:ext cx="2057400" cy="381000"/>
          </a:xfrm>
          <a:prstGeom prst="rect">
            <a:avLst/>
          </a:prstGeom>
          <a:noFill/>
          <a:ln w="9525">
            <a:noFill/>
            <a:miter lim="800000"/>
            <a:headEnd/>
            <a:tailEnd/>
          </a:ln>
        </p:spPr>
        <p:txBody>
          <a:bodyPr wrap="none" anchor="ctr"/>
          <a:lstStyle/>
          <a:p>
            <a:pPr algn="ctr" defTabSz="914400">
              <a:lnSpc>
                <a:spcPct val="90000"/>
              </a:lnSpc>
            </a:pPr>
            <a:r>
              <a:rPr kumimoji="1" lang="zh-CN" altLang="en-US" sz="3000">
                <a:solidFill>
                  <a:srgbClr val="E53FE1"/>
                </a:solidFill>
                <a:latin typeface="Times New Roman" pitchFamily="18" charset="0"/>
              </a:rPr>
              <a:t>（</a:t>
            </a:r>
            <a:r>
              <a:rPr kumimoji="1" lang="zh-CN" altLang="en-US" sz="2200">
                <a:solidFill>
                  <a:srgbClr val="E53FE1"/>
                </a:solidFill>
                <a:latin typeface="Times New Roman" pitchFamily="18" charset="0"/>
              </a:rPr>
              <a:t>量词辖域扩张）</a:t>
            </a:r>
          </a:p>
        </p:txBody>
      </p:sp>
      <p:sp>
        <p:nvSpPr>
          <p:cNvPr id="67604" name="Rectangle 20"/>
          <p:cNvSpPr>
            <a:spLocks noChangeArrowheads="1"/>
          </p:cNvSpPr>
          <p:nvPr/>
        </p:nvSpPr>
        <p:spPr bwMode="auto">
          <a:xfrm>
            <a:off x="6096000" y="4953000"/>
            <a:ext cx="2514600" cy="609600"/>
          </a:xfrm>
          <a:prstGeom prst="rect">
            <a:avLst/>
          </a:prstGeom>
          <a:noFill/>
          <a:ln w="9525">
            <a:noFill/>
            <a:miter lim="800000"/>
            <a:headEnd/>
            <a:tailEnd/>
          </a:ln>
        </p:spPr>
        <p:txBody>
          <a:bodyPr wrap="none" anchor="ctr"/>
          <a:lstStyle/>
          <a:p>
            <a:pPr algn="ctr" defTabSz="914400">
              <a:lnSpc>
                <a:spcPct val="90000"/>
              </a:lnSpc>
            </a:pPr>
            <a:r>
              <a:rPr kumimoji="1" lang="en-US" altLang="zh-CN" sz="3000">
                <a:solidFill>
                  <a:srgbClr val="E53FE1"/>
                </a:solidFill>
                <a:latin typeface="Times New Roman" pitchFamily="18" charset="0"/>
              </a:rPr>
              <a:t>(</a:t>
            </a:r>
            <a:r>
              <a:rPr kumimoji="1" lang="zh-CN" altLang="en-US" sz="2200">
                <a:solidFill>
                  <a:srgbClr val="E53FE1"/>
                </a:solidFill>
                <a:latin typeface="Times New Roman" pitchFamily="18" charset="0"/>
              </a:rPr>
              <a:t>析取词交换律</a:t>
            </a:r>
            <a:r>
              <a:rPr kumimoji="1" lang="en-US" altLang="zh-CN" sz="3000">
                <a:solidFill>
                  <a:srgbClr val="E53FE1"/>
                </a:solidFill>
                <a:latin typeface="Times New Roman" pitchFamily="18" charset="0"/>
              </a:rPr>
              <a:t>)</a:t>
            </a:r>
          </a:p>
        </p:txBody>
      </p:sp>
      <p:graphicFrame>
        <p:nvGraphicFramePr>
          <p:cNvPr id="65543" name="Object 16"/>
          <p:cNvGraphicFramePr>
            <a:graphicFrameLocks noChangeAspect="1"/>
          </p:cNvGraphicFramePr>
          <p:nvPr/>
        </p:nvGraphicFramePr>
        <p:xfrm>
          <a:off x="1455738" y="1098550"/>
          <a:ext cx="6188075" cy="512763"/>
        </p:xfrm>
        <a:graphic>
          <a:graphicData uri="http://schemas.openxmlformats.org/presentationml/2006/ole">
            <p:oleObj spid="_x0000_s143376" name="公式" r:id="rId9" imgW="2565360" imgH="203040" progId="Equation.3">
              <p:embed/>
            </p:oleObj>
          </a:graphicData>
        </a:graphic>
      </p:graphicFrame>
      <p:graphicFrame>
        <p:nvGraphicFramePr>
          <p:cNvPr id="65544" name="Object 17"/>
          <p:cNvGraphicFramePr>
            <a:graphicFrameLocks noChangeAspect="1"/>
          </p:cNvGraphicFramePr>
          <p:nvPr/>
        </p:nvGraphicFramePr>
        <p:xfrm>
          <a:off x="895350" y="5754688"/>
          <a:ext cx="6853238" cy="520700"/>
        </p:xfrm>
        <a:graphic>
          <a:graphicData uri="http://schemas.openxmlformats.org/presentationml/2006/ole">
            <p:oleObj spid="_x0000_s143377" name="公式" r:id="rId10" imgW="267948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43365"/>
                                        </p:tgtEl>
                                        <p:attrNameLst>
                                          <p:attrName>style.visibility</p:attrName>
                                        </p:attrNameLst>
                                      </p:cBhvr>
                                      <p:to>
                                        <p:strVal val="visible"/>
                                      </p:to>
                                    </p:set>
                                    <p:animEffect transition="in" filter="slide(fromBottom)">
                                      <p:cBhvr>
                                        <p:cTn id="7" dur="500"/>
                                        <p:tgtEl>
                                          <p:spTgt spid="143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slide(fromBottom)">
                                      <p:cBhvr>
                                        <p:cTn id="12" dur="500"/>
                                        <p:tgtEl>
                                          <p:spTgt spid="67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7599"/>
                                        </p:tgtEl>
                                        <p:attrNameLst>
                                          <p:attrName>style.visibility</p:attrName>
                                        </p:attrNameLst>
                                      </p:cBhvr>
                                      <p:to>
                                        <p:strVal val="visible"/>
                                      </p:to>
                                    </p:set>
                                    <p:anim calcmode="lin" valueType="num">
                                      <p:cBhvr additive="base">
                                        <p:cTn id="17" dur="500" fill="hold"/>
                                        <p:tgtEl>
                                          <p:spTgt spid="67599"/>
                                        </p:tgtEl>
                                        <p:attrNameLst>
                                          <p:attrName>ppt_x</p:attrName>
                                        </p:attrNameLst>
                                      </p:cBhvr>
                                      <p:tavLst>
                                        <p:tav tm="0">
                                          <p:val>
                                            <p:strVal val="1+#ppt_w/2"/>
                                          </p:val>
                                        </p:tav>
                                        <p:tav tm="100000">
                                          <p:val>
                                            <p:strVal val="#ppt_x"/>
                                          </p:val>
                                        </p:tav>
                                      </p:tavLst>
                                    </p:anim>
                                    <p:anim calcmode="lin" valueType="num">
                                      <p:cBhvr additive="base">
                                        <p:cTn id="18" dur="500" fill="hold"/>
                                        <p:tgtEl>
                                          <p:spTgt spid="6759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67590"/>
                                        </p:tgtEl>
                                        <p:attrNameLst>
                                          <p:attrName>style.visibility</p:attrName>
                                        </p:attrNameLst>
                                      </p:cBhvr>
                                      <p:to>
                                        <p:strVal val="visible"/>
                                      </p:to>
                                    </p:set>
                                    <p:animEffect transition="in" filter="slide(fromBottom)">
                                      <p:cBhvr>
                                        <p:cTn id="23" dur="500"/>
                                        <p:tgtEl>
                                          <p:spTgt spid="6759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67600"/>
                                        </p:tgtEl>
                                        <p:attrNameLst>
                                          <p:attrName>style.visibility</p:attrName>
                                        </p:attrNameLst>
                                      </p:cBhvr>
                                      <p:to>
                                        <p:strVal val="visible"/>
                                      </p:to>
                                    </p:set>
                                    <p:anim calcmode="lin" valueType="num">
                                      <p:cBhvr additive="base">
                                        <p:cTn id="28" dur="500" fill="hold"/>
                                        <p:tgtEl>
                                          <p:spTgt spid="67600"/>
                                        </p:tgtEl>
                                        <p:attrNameLst>
                                          <p:attrName>ppt_x</p:attrName>
                                        </p:attrNameLst>
                                      </p:cBhvr>
                                      <p:tavLst>
                                        <p:tav tm="0">
                                          <p:val>
                                            <p:strVal val="1+#ppt_w/2"/>
                                          </p:val>
                                        </p:tav>
                                        <p:tav tm="100000">
                                          <p:val>
                                            <p:strVal val="#ppt_x"/>
                                          </p:val>
                                        </p:tav>
                                      </p:tavLst>
                                    </p:anim>
                                    <p:anim calcmode="lin" valueType="num">
                                      <p:cBhvr additive="base">
                                        <p:cTn id="29" dur="500" fill="hold"/>
                                        <p:tgtEl>
                                          <p:spTgt spid="67600"/>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67591"/>
                                        </p:tgtEl>
                                        <p:attrNameLst>
                                          <p:attrName>style.visibility</p:attrName>
                                        </p:attrNameLst>
                                      </p:cBhvr>
                                      <p:to>
                                        <p:strVal val="visible"/>
                                      </p:to>
                                    </p:set>
                                    <p:animEffect transition="in" filter="slide(fromBottom)">
                                      <p:cBhvr>
                                        <p:cTn id="34" dur="500"/>
                                        <p:tgtEl>
                                          <p:spTgt spid="6759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67601"/>
                                        </p:tgtEl>
                                        <p:attrNameLst>
                                          <p:attrName>style.visibility</p:attrName>
                                        </p:attrNameLst>
                                      </p:cBhvr>
                                      <p:to>
                                        <p:strVal val="visible"/>
                                      </p:to>
                                    </p:set>
                                    <p:anim calcmode="lin" valueType="num">
                                      <p:cBhvr additive="base">
                                        <p:cTn id="39" dur="500" fill="hold"/>
                                        <p:tgtEl>
                                          <p:spTgt spid="67601"/>
                                        </p:tgtEl>
                                        <p:attrNameLst>
                                          <p:attrName>ppt_x</p:attrName>
                                        </p:attrNameLst>
                                      </p:cBhvr>
                                      <p:tavLst>
                                        <p:tav tm="0">
                                          <p:val>
                                            <p:strVal val="1+#ppt_w/2"/>
                                          </p:val>
                                        </p:tav>
                                        <p:tav tm="100000">
                                          <p:val>
                                            <p:strVal val="#ppt_x"/>
                                          </p:val>
                                        </p:tav>
                                      </p:tavLst>
                                    </p:anim>
                                    <p:anim calcmode="lin" valueType="num">
                                      <p:cBhvr additive="base">
                                        <p:cTn id="40" dur="500" fill="hold"/>
                                        <p:tgtEl>
                                          <p:spTgt spid="67601"/>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nodeType="clickEffect">
                                  <p:stCondLst>
                                    <p:cond delay="0"/>
                                  </p:stCondLst>
                                  <p:childTnLst>
                                    <p:set>
                                      <p:cBhvr>
                                        <p:cTn id="44" dur="1" fill="hold">
                                          <p:stCondLst>
                                            <p:cond delay="0"/>
                                          </p:stCondLst>
                                        </p:cTn>
                                        <p:tgtEl>
                                          <p:spTgt spid="67592"/>
                                        </p:tgtEl>
                                        <p:attrNameLst>
                                          <p:attrName>style.visibility</p:attrName>
                                        </p:attrNameLst>
                                      </p:cBhvr>
                                      <p:to>
                                        <p:strVal val="visible"/>
                                      </p:to>
                                    </p:set>
                                    <p:animEffect transition="in" filter="slide(fromBottom)">
                                      <p:cBhvr>
                                        <p:cTn id="45" dur="500"/>
                                        <p:tgtEl>
                                          <p:spTgt spid="6759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67603"/>
                                        </p:tgtEl>
                                        <p:attrNameLst>
                                          <p:attrName>style.visibility</p:attrName>
                                        </p:attrNameLst>
                                      </p:cBhvr>
                                      <p:to>
                                        <p:strVal val="visible"/>
                                      </p:to>
                                    </p:set>
                                    <p:anim calcmode="lin" valueType="num">
                                      <p:cBhvr additive="base">
                                        <p:cTn id="50" dur="500" fill="hold"/>
                                        <p:tgtEl>
                                          <p:spTgt spid="67603"/>
                                        </p:tgtEl>
                                        <p:attrNameLst>
                                          <p:attrName>ppt_x</p:attrName>
                                        </p:attrNameLst>
                                      </p:cBhvr>
                                      <p:tavLst>
                                        <p:tav tm="0">
                                          <p:val>
                                            <p:strVal val="1+#ppt_w/2"/>
                                          </p:val>
                                        </p:tav>
                                        <p:tav tm="100000">
                                          <p:val>
                                            <p:strVal val="#ppt_x"/>
                                          </p:val>
                                        </p:tav>
                                      </p:tavLst>
                                    </p:anim>
                                    <p:anim calcmode="lin" valueType="num">
                                      <p:cBhvr additive="base">
                                        <p:cTn id="51" dur="500" fill="hold"/>
                                        <p:tgtEl>
                                          <p:spTgt spid="67603"/>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nodeType="clickEffect">
                                  <p:stCondLst>
                                    <p:cond delay="0"/>
                                  </p:stCondLst>
                                  <p:childTnLst>
                                    <p:set>
                                      <p:cBhvr>
                                        <p:cTn id="55" dur="1" fill="hold">
                                          <p:stCondLst>
                                            <p:cond delay="0"/>
                                          </p:stCondLst>
                                        </p:cTn>
                                        <p:tgtEl>
                                          <p:spTgt spid="67593"/>
                                        </p:tgtEl>
                                        <p:attrNameLst>
                                          <p:attrName>style.visibility</p:attrName>
                                        </p:attrNameLst>
                                      </p:cBhvr>
                                      <p:to>
                                        <p:strVal val="visible"/>
                                      </p:to>
                                    </p:set>
                                    <p:animEffect transition="in" filter="slide(fromBottom)">
                                      <p:cBhvr>
                                        <p:cTn id="56" dur="500"/>
                                        <p:tgtEl>
                                          <p:spTgt spid="6759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67604"/>
                                        </p:tgtEl>
                                        <p:attrNameLst>
                                          <p:attrName>style.visibility</p:attrName>
                                        </p:attrNameLst>
                                      </p:cBhvr>
                                      <p:to>
                                        <p:strVal val="visible"/>
                                      </p:to>
                                    </p:set>
                                    <p:anim calcmode="lin" valueType="num">
                                      <p:cBhvr additive="base">
                                        <p:cTn id="61" dur="500" fill="hold"/>
                                        <p:tgtEl>
                                          <p:spTgt spid="67604"/>
                                        </p:tgtEl>
                                        <p:attrNameLst>
                                          <p:attrName>ppt_x</p:attrName>
                                        </p:attrNameLst>
                                      </p:cBhvr>
                                      <p:tavLst>
                                        <p:tav tm="0">
                                          <p:val>
                                            <p:strVal val="1+#ppt_w/2"/>
                                          </p:val>
                                        </p:tav>
                                        <p:tav tm="100000">
                                          <p:val>
                                            <p:strVal val="#ppt_x"/>
                                          </p:val>
                                        </p:tav>
                                      </p:tavLst>
                                    </p:anim>
                                    <p:anim calcmode="lin" valueType="num">
                                      <p:cBhvr additive="base">
                                        <p:cTn id="62" dur="500" fill="hold"/>
                                        <p:tgtEl>
                                          <p:spTgt spid="6760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6" presetClass="entr" presetSubtype="42" fill="hold" nodeType="clickEffect">
                                  <p:stCondLst>
                                    <p:cond delay="0"/>
                                  </p:stCondLst>
                                  <p:childTnLst>
                                    <p:set>
                                      <p:cBhvr>
                                        <p:cTn id="66" dur="1" fill="hold">
                                          <p:stCondLst>
                                            <p:cond delay="0"/>
                                          </p:stCondLst>
                                        </p:cTn>
                                        <p:tgtEl>
                                          <p:spTgt spid="65543"/>
                                        </p:tgtEl>
                                        <p:attrNameLst>
                                          <p:attrName>style.visibility</p:attrName>
                                        </p:attrNameLst>
                                      </p:cBhvr>
                                      <p:to>
                                        <p:strVal val="visible"/>
                                      </p:to>
                                    </p:set>
                                    <p:animEffect transition="in" filter="barn(outHorizontal)">
                                      <p:cBhvr>
                                        <p:cTn id="67" dur="500"/>
                                        <p:tgtEl>
                                          <p:spTgt spid="65543"/>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nodeType="clickEffect">
                                  <p:stCondLst>
                                    <p:cond delay="0"/>
                                  </p:stCondLst>
                                  <p:childTnLst>
                                    <p:set>
                                      <p:cBhvr>
                                        <p:cTn id="71" dur="1" fill="hold">
                                          <p:stCondLst>
                                            <p:cond delay="0"/>
                                          </p:stCondLst>
                                        </p:cTn>
                                        <p:tgtEl>
                                          <p:spTgt spid="65544"/>
                                        </p:tgtEl>
                                        <p:attrNameLst>
                                          <p:attrName>style.visibility</p:attrName>
                                        </p:attrNameLst>
                                      </p:cBhvr>
                                      <p:to>
                                        <p:strVal val="visible"/>
                                      </p:to>
                                    </p:set>
                                    <p:animEffect transition="in" filter="barn(outHorizontal)">
                                      <p:cBhvr>
                                        <p:cTn id="72"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9" grpId="0" autoUpdateAnimBg="0"/>
      <p:bldP spid="67600" grpId="0" autoUpdateAnimBg="0"/>
      <p:bldP spid="67601" grpId="0" autoUpdateAnimBg="0"/>
      <p:bldP spid="67603" grpId="0" autoUpdateAnimBg="0"/>
      <p:bldP spid="6760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541338" y="106363"/>
            <a:ext cx="7886700" cy="725487"/>
          </a:xfrm>
        </p:spPr>
        <p:txBody>
          <a:bodyPr/>
          <a:lstStyle/>
          <a:p>
            <a:r>
              <a:rPr lang="zh-CN" altLang="en-US" smtClean="0"/>
              <a:t>亚里士多德（公元前</a:t>
            </a:r>
            <a:r>
              <a:rPr lang="en-US" altLang="zh-CN" smtClean="0"/>
              <a:t>384-322</a:t>
            </a:r>
            <a:r>
              <a:rPr lang="zh-CN" altLang="en-US" smtClean="0"/>
              <a:t>）</a:t>
            </a:r>
            <a:r>
              <a:rPr lang="en-US" altLang="zh-CN" smtClean="0"/>
              <a:t>-</a:t>
            </a:r>
            <a:r>
              <a:rPr lang="zh-CN" altLang="en-US" smtClean="0"/>
              <a:t>三段论</a:t>
            </a:r>
          </a:p>
        </p:txBody>
      </p:sp>
      <p:sp>
        <p:nvSpPr>
          <p:cNvPr id="31746" name="内容占位符 2"/>
          <p:cNvSpPr>
            <a:spLocks noGrp="1"/>
          </p:cNvSpPr>
          <p:nvPr>
            <p:ph idx="1"/>
          </p:nvPr>
        </p:nvSpPr>
        <p:spPr>
          <a:xfrm>
            <a:off x="504825" y="1160463"/>
            <a:ext cx="8148638" cy="4862512"/>
          </a:xfrm>
        </p:spPr>
        <p:txBody>
          <a:bodyPr/>
          <a:lstStyle/>
          <a:p>
            <a:pPr>
              <a:spcBef>
                <a:spcPts val="600"/>
              </a:spcBef>
              <a:spcAft>
                <a:spcPts val="1200"/>
              </a:spcAft>
            </a:pPr>
            <a:r>
              <a:rPr lang="zh-CN" altLang="en-US" sz="2600" smtClean="0"/>
              <a:t>哲学家们为亚里士多德的一些著名三段论分别取了名字；</a:t>
            </a:r>
            <a:endParaRPr lang="en-US" altLang="zh-CN" sz="2600" smtClean="0"/>
          </a:p>
          <a:p>
            <a:pPr lvl="1">
              <a:spcBef>
                <a:spcPts val="600"/>
              </a:spcBef>
              <a:spcAft>
                <a:spcPts val="1200"/>
              </a:spcAft>
            </a:pPr>
            <a:r>
              <a:rPr lang="zh-CN" altLang="en-US" smtClean="0"/>
              <a:t>所有的人都是要死的（</a:t>
            </a:r>
            <a:r>
              <a:rPr lang="en-US" altLang="zh-CN" smtClean="0"/>
              <a:t>P</a:t>
            </a:r>
            <a:r>
              <a:rPr lang="zh-CN" altLang="en-US" smtClean="0"/>
              <a:t>）。苏格拉底是人（</a:t>
            </a:r>
            <a:r>
              <a:rPr lang="en-US" altLang="zh-CN" smtClean="0"/>
              <a:t>Q</a:t>
            </a:r>
            <a:r>
              <a:rPr lang="zh-CN" altLang="en-US" smtClean="0"/>
              <a:t>）。所以苏格拉底是要死的（</a:t>
            </a:r>
            <a:r>
              <a:rPr lang="en-US" altLang="zh-CN" smtClean="0"/>
              <a:t>R</a:t>
            </a:r>
            <a:r>
              <a:rPr lang="zh-CN" altLang="en-US" smtClean="0"/>
              <a:t>）。（</a:t>
            </a:r>
            <a:r>
              <a:rPr lang="en-US" altLang="zh-CN" smtClean="0">
                <a:solidFill>
                  <a:srgbClr val="FF0000"/>
                </a:solidFill>
              </a:rPr>
              <a:t>Barbara</a:t>
            </a:r>
            <a:r>
              <a:rPr lang="zh-CN" altLang="en-US" smtClean="0"/>
              <a:t>）</a:t>
            </a:r>
            <a:endParaRPr lang="en-US" altLang="zh-CN" smtClean="0"/>
          </a:p>
          <a:p>
            <a:pPr lvl="1">
              <a:spcBef>
                <a:spcPts val="600"/>
              </a:spcBef>
              <a:spcAft>
                <a:spcPts val="1200"/>
              </a:spcAft>
            </a:pPr>
            <a:r>
              <a:rPr lang="zh-CN" altLang="en-US" smtClean="0"/>
              <a:t>没有一条鱼是有理性的，所有的鲨鱼都是鱼，所以没有一条鲨鱼是有理性的。（</a:t>
            </a:r>
            <a:r>
              <a:rPr lang="en-US" altLang="zh-CN" smtClean="0">
                <a:solidFill>
                  <a:srgbClr val="FF0000"/>
                </a:solidFill>
              </a:rPr>
              <a:t>celarent</a:t>
            </a:r>
            <a:r>
              <a:rPr lang="zh-CN" altLang="en-US" smtClean="0"/>
              <a:t>）</a:t>
            </a:r>
            <a:endParaRPr lang="en-US" altLang="zh-CN" smtClean="0"/>
          </a:p>
          <a:p>
            <a:pPr>
              <a:spcBef>
                <a:spcPts val="600"/>
              </a:spcBef>
              <a:spcAft>
                <a:spcPts val="1200"/>
              </a:spcAft>
              <a:buClr>
                <a:srgbClr val="1E1CE3"/>
              </a:buClr>
              <a:buSzPct val="65000"/>
              <a:buFont typeface="Wingdings" pitchFamily="2" charset="2"/>
              <a:buChar char="Ø"/>
            </a:pPr>
            <a:r>
              <a:rPr lang="zh-CN" altLang="en-US" sz="2600" smtClean="0"/>
              <a:t>凡人都有理性，有些动物是人，所以有些动物是有理性的。（</a:t>
            </a:r>
            <a:r>
              <a:rPr lang="en-US" altLang="zh-CN" sz="2600" smtClean="0">
                <a:solidFill>
                  <a:srgbClr val="FF0000"/>
                </a:solidFill>
              </a:rPr>
              <a:t>Darii</a:t>
            </a:r>
            <a:r>
              <a:rPr lang="zh-CN" altLang="en-US" sz="2600" smtClean="0"/>
              <a:t>） </a:t>
            </a:r>
          </a:p>
          <a:p>
            <a:pPr lvl="1">
              <a:spcBef>
                <a:spcPts val="600"/>
              </a:spcBef>
              <a:spcAft>
                <a:spcPts val="1200"/>
              </a:spcAft>
            </a:pPr>
            <a:r>
              <a:rPr lang="zh-CN" altLang="en-US" smtClean="0"/>
              <a:t>没有一个希腊人是黑色的，有些人是希腊人，所以有些人不是黑色的。（</a:t>
            </a:r>
            <a:r>
              <a:rPr lang="en-US" altLang="zh-CN" smtClean="0">
                <a:solidFill>
                  <a:srgbClr val="FF0000"/>
                </a:solidFill>
              </a:rPr>
              <a:t>Eerio</a:t>
            </a:r>
            <a:r>
              <a:rPr lang="zh-CN" altLang="en-US" smtClean="0"/>
              <a:t>）</a:t>
            </a:r>
            <a:endParaRPr lang="zh-CN" altLang="en-US" sz="2800" smtClean="0"/>
          </a:p>
        </p:txBody>
      </p:sp>
      <p:sp>
        <p:nvSpPr>
          <p:cNvPr id="4" name="灯片编号占位符 3"/>
          <p:cNvSpPr>
            <a:spLocks noGrp="1"/>
          </p:cNvSpPr>
          <p:nvPr>
            <p:ph type="sldNum" sz="quarter" idx="12"/>
          </p:nvPr>
        </p:nvSpPr>
        <p:spPr/>
        <p:txBody>
          <a:bodyPr/>
          <a:lstStyle/>
          <a:p>
            <a:pPr>
              <a:defRPr/>
            </a:pPr>
            <a:fld id="{95141C97-780E-4C8F-953A-B3325F27F94E}" type="slidenum">
              <a:rPr lang="zh-CN" altLang="en-US"/>
              <a:pPr>
                <a:defRPr/>
              </a:pPr>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calcmode="lin" valueType="num">
                                      <p:cBhvr additive="base">
                                        <p:cTn id="7" dur="500" fill="hold"/>
                                        <p:tgtEl>
                                          <p:spTgt spid="317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anim calcmode="lin" valueType="num">
                                      <p:cBhvr additive="base">
                                        <p:cTn id="11" dur="500" fill="hold"/>
                                        <p:tgtEl>
                                          <p:spTgt spid="3174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7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746">
                                            <p:txEl>
                                              <p:pRg st="2" end="2"/>
                                            </p:txEl>
                                          </p:spTgt>
                                        </p:tgtEl>
                                        <p:attrNameLst>
                                          <p:attrName>style.visibility</p:attrName>
                                        </p:attrNameLst>
                                      </p:cBhvr>
                                      <p:to>
                                        <p:strVal val="visible"/>
                                      </p:to>
                                    </p:set>
                                    <p:anim calcmode="lin" valueType="num">
                                      <p:cBhvr additive="base">
                                        <p:cTn id="17" dur="500" fill="hold"/>
                                        <p:tgtEl>
                                          <p:spTgt spid="3174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7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746">
                                            <p:txEl>
                                              <p:pRg st="3" end="3"/>
                                            </p:txEl>
                                          </p:spTgt>
                                        </p:tgtEl>
                                        <p:attrNameLst>
                                          <p:attrName>style.visibility</p:attrName>
                                        </p:attrNameLst>
                                      </p:cBhvr>
                                      <p:to>
                                        <p:strVal val="visible"/>
                                      </p:to>
                                    </p:set>
                                    <p:anim calcmode="lin" valueType="num">
                                      <p:cBhvr additive="base">
                                        <p:cTn id="23" dur="500" fill="hold"/>
                                        <p:tgtEl>
                                          <p:spTgt spid="3174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7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746">
                                            <p:txEl>
                                              <p:pRg st="4" end="4"/>
                                            </p:txEl>
                                          </p:spTgt>
                                        </p:tgtEl>
                                        <p:attrNameLst>
                                          <p:attrName>style.visibility</p:attrName>
                                        </p:attrNameLst>
                                      </p:cBhvr>
                                      <p:to>
                                        <p:strVal val="visible"/>
                                      </p:to>
                                    </p:set>
                                    <p:anim calcmode="lin" valueType="num">
                                      <p:cBhvr additive="base">
                                        <p:cTn id="29" dur="500" fill="hold"/>
                                        <p:tgtEl>
                                          <p:spTgt spid="3174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74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p:cNvSpPr>
          <p:nvPr>
            <p:ph type="title" idx="4294967295"/>
          </p:nvPr>
        </p:nvSpPr>
        <p:spPr>
          <a:xfrm>
            <a:off x="998538" y="277813"/>
            <a:ext cx="7886700" cy="639762"/>
          </a:xfrm>
        </p:spPr>
        <p:txBody>
          <a:bodyPr anchor="b"/>
          <a:lstStyle/>
          <a:p>
            <a:r>
              <a:rPr lang="zh-CN" altLang="en-US" sz="3800" b="1" smtClean="0">
                <a:solidFill>
                  <a:srgbClr val="1E1CE3"/>
                </a:solidFill>
                <a:latin typeface="华文行楷" pitchFamily="2" charset="-122"/>
                <a:ea typeface="华文行楷" pitchFamily="2" charset="-122"/>
              </a:rPr>
              <a:t>嵌套量词</a:t>
            </a:r>
            <a:r>
              <a:rPr lang="en-US" altLang="zh-CN" sz="3800" b="1" smtClean="0">
                <a:solidFill>
                  <a:srgbClr val="1E1CE3"/>
                </a:solidFill>
                <a:latin typeface="华文行楷" pitchFamily="2" charset="-122"/>
                <a:ea typeface="华文行楷" pitchFamily="2" charset="-122"/>
              </a:rPr>
              <a:t>-</a:t>
            </a:r>
            <a:r>
              <a:rPr lang="zh-CN" altLang="en-US" sz="3800" b="1" smtClean="0">
                <a:solidFill>
                  <a:srgbClr val="1E1CE3"/>
                </a:solidFill>
                <a:latin typeface="华文行楷" pitchFamily="2" charset="-122"/>
                <a:ea typeface="华文行楷" pitchFamily="2" charset="-122"/>
              </a:rPr>
              <a:t>多个量词</a:t>
            </a:r>
            <a:endParaRPr lang="en-US" altLang="zh-CN" sz="3800" b="1" smtClean="0">
              <a:solidFill>
                <a:srgbClr val="1E1CE3"/>
              </a:solidFill>
              <a:latin typeface="华文行楷" pitchFamily="2" charset="-122"/>
              <a:ea typeface="华文行楷" pitchFamily="2" charset="-122"/>
            </a:endParaRPr>
          </a:p>
        </p:txBody>
      </p:sp>
      <p:sp>
        <p:nvSpPr>
          <p:cNvPr id="161794" name="Rectangle 3"/>
          <p:cNvSpPr>
            <a:spLocks noGrp="1"/>
          </p:cNvSpPr>
          <p:nvPr>
            <p:ph type="body" idx="4294967295"/>
          </p:nvPr>
        </p:nvSpPr>
        <p:spPr>
          <a:xfrm>
            <a:off x="600075" y="1382713"/>
            <a:ext cx="8397875" cy="4267200"/>
          </a:xfrm>
        </p:spPr>
        <p:txBody>
          <a:bodyPr/>
          <a:lstStyle/>
          <a:p>
            <a:pPr>
              <a:lnSpc>
                <a:spcPct val="70000"/>
              </a:lnSpc>
            </a:pPr>
            <a:r>
              <a:rPr lang="zh-CN" altLang="en-US" sz="2400" smtClean="0">
                <a:solidFill>
                  <a:srgbClr val="1E1CE3"/>
                </a:solidFill>
                <a:latin typeface="Times New Roman" pitchFamily="18" charset="0"/>
                <a:ea typeface="楷体" pitchFamily="49" charset="-122"/>
              </a:rPr>
              <a:t>嵌套量词</a:t>
            </a:r>
            <a:r>
              <a:rPr lang="en-US" altLang="zh-CN" sz="2400" smtClean="0">
                <a:solidFill>
                  <a:srgbClr val="1E1CE3"/>
                </a:solidFill>
                <a:latin typeface="Times New Roman" pitchFamily="18" charset="0"/>
                <a:ea typeface="楷体" pitchFamily="49" charset="-122"/>
              </a:rPr>
              <a:t>:</a:t>
            </a:r>
            <a:r>
              <a:rPr lang="zh-CN" altLang="en-US" sz="2400" smtClean="0">
                <a:solidFill>
                  <a:srgbClr val="1E1CE3"/>
                </a:solidFill>
                <a:latin typeface="Times New Roman" pitchFamily="18" charset="0"/>
                <a:ea typeface="楷体" pitchFamily="49" charset="-122"/>
              </a:rPr>
              <a:t>即一个量词出现在另一个量词的作用域</a:t>
            </a:r>
            <a:r>
              <a:rPr lang="en-US" altLang="zh-CN" sz="2400" smtClean="0">
                <a:solidFill>
                  <a:srgbClr val="1E1CE3"/>
                </a:solidFill>
                <a:latin typeface="Times New Roman" pitchFamily="18" charset="0"/>
                <a:ea typeface="楷体" pitchFamily="49" charset="-122"/>
              </a:rPr>
              <a:t>(</a:t>
            </a:r>
            <a:r>
              <a:rPr lang="zh-CN" altLang="en-US" sz="2400" smtClean="0">
                <a:solidFill>
                  <a:srgbClr val="1E1CE3"/>
                </a:solidFill>
                <a:latin typeface="Times New Roman" pitchFamily="18" charset="0"/>
                <a:ea typeface="楷体" pitchFamily="49" charset="-122"/>
              </a:rPr>
              <a:t>瞎域</a:t>
            </a:r>
            <a:r>
              <a:rPr lang="en-US" altLang="zh-CN" sz="2400" smtClean="0">
                <a:solidFill>
                  <a:srgbClr val="1E1CE3"/>
                </a:solidFill>
                <a:latin typeface="Times New Roman" pitchFamily="18" charset="0"/>
                <a:ea typeface="楷体" pitchFamily="49" charset="-122"/>
              </a:rPr>
              <a:t>)</a:t>
            </a:r>
            <a:r>
              <a:rPr lang="zh-CN" altLang="en-US" sz="2400" smtClean="0">
                <a:solidFill>
                  <a:srgbClr val="1E1CE3"/>
                </a:solidFill>
                <a:latin typeface="Times New Roman" pitchFamily="18" charset="0"/>
                <a:ea typeface="楷体" pitchFamily="49" charset="-122"/>
              </a:rPr>
              <a:t>内。如： </a:t>
            </a:r>
            <a:r>
              <a:rPr lang="en-US" altLang="zh-CN" sz="2400" smtClean="0">
                <a:solidFill>
                  <a:srgbClr val="1E1CE3"/>
                </a:solidFill>
                <a:latin typeface="Times New Roman" pitchFamily="18" charset="0"/>
                <a:ea typeface="楷体" pitchFamily="49" charset="-122"/>
                <a:cs typeface="Times New Roman" pitchFamily="18" charset="0"/>
                <a:sym typeface="Symbol" pitchFamily="18" charset="2"/>
              </a:rPr>
              <a:t></a:t>
            </a:r>
            <a:r>
              <a:rPr lang="en-US" altLang="zh-CN" sz="2400" smtClean="0">
                <a:solidFill>
                  <a:srgbClr val="1E1CE3"/>
                </a:solidFill>
                <a:latin typeface="Times New Roman" pitchFamily="18" charset="0"/>
                <a:ea typeface="楷体" pitchFamily="49" charset="-122"/>
              </a:rPr>
              <a:t>x</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y(x+y=0) </a:t>
            </a:r>
          </a:p>
          <a:p>
            <a:pPr>
              <a:lnSpc>
                <a:spcPct val="70000"/>
              </a:lnSpc>
              <a:buFont typeface="Arial" charset="0"/>
              <a:buNone/>
            </a:pPr>
            <a:r>
              <a:rPr lang="zh-CN" altLang="en-US" sz="2400" smtClean="0">
                <a:solidFill>
                  <a:srgbClr val="1E1CE3"/>
                </a:solidFill>
                <a:latin typeface="Times New Roman" pitchFamily="18" charset="0"/>
                <a:ea typeface="楷体" pitchFamily="49" charset="-122"/>
              </a:rPr>
              <a:t>   注</a:t>
            </a:r>
            <a:r>
              <a:rPr lang="en-US" altLang="zh-CN" sz="2400" smtClean="0">
                <a:solidFill>
                  <a:srgbClr val="1E1CE3"/>
                </a:solidFill>
                <a:latin typeface="Times New Roman" pitchFamily="18" charset="0"/>
                <a:ea typeface="楷体" pitchFamily="49" charset="-122"/>
              </a:rPr>
              <a:t>:</a:t>
            </a:r>
            <a:r>
              <a:rPr lang="zh-CN" altLang="en-US" sz="2400" smtClean="0">
                <a:solidFill>
                  <a:srgbClr val="1E1CE3"/>
                </a:solidFill>
                <a:latin typeface="Times New Roman" pitchFamily="18" charset="0"/>
                <a:ea typeface="楷体" pitchFamily="49" charset="-122"/>
              </a:rPr>
              <a:t>量词范围内的一切都可以认为是一个命题函数。</a:t>
            </a:r>
          </a:p>
          <a:p>
            <a:pPr>
              <a:lnSpc>
                <a:spcPct val="70000"/>
              </a:lnSpc>
              <a:buFont typeface="Arial" charset="0"/>
              <a:buNone/>
            </a:pPr>
            <a:r>
              <a:rPr lang="en-US" altLang="zh-CN" sz="2400" smtClean="0">
                <a:solidFill>
                  <a:srgbClr val="1E1CE3"/>
                </a:solidFill>
                <a:latin typeface="Times New Roman" pitchFamily="18" charset="0"/>
                <a:ea typeface="楷体" pitchFamily="49" charset="-122"/>
              </a:rPr>
              <a:t>    </a:t>
            </a:r>
            <a:r>
              <a:rPr lang="zh-CN" altLang="en-US" sz="2400" smtClean="0">
                <a:solidFill>
                  <a:srgbClr val="1E1CE3"/>
                </a:solidFill>
                <a:latin typeface="Times New Roman" pitchFamily="18" charset="0"/>
                <a:ea typeface="楷体" pitchFamily="49" charset="-122"/>
              </a:rPr>
              <a:t>若令 </a:t>
            </a:r>
            <a:r>
              <a:rPr lang="en-US" altLang="zh-CN" sz="2400" smtClean="0">
                <a:solidFill>
                  <a:srgbClr val="1E1CE3"/>
                </a:solidFill>
                <a:latin typeface="Times New Roman" pitchFamily="18" charset="0"/>
                <a:ea typeface="楷体" pitchFamily="49" charset="-122"/>
              </a:rPr>
              <a:t>Q(x): </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y(x+y=0),</a:t>
            </a:r>
            <a:r>
              <a:rPr lang="zh-CN" altLang="en-US" sz="2400" smtClean="0">
                <a:solidFill>
                  <a:srgbClr val="1E1CE3"/>
                </a:solidFill>
                <a:latin typeface="Times New Roman" pitchFamily="18" charset="0"/>
                <a:ea typeface="楷体" pitchFamily="49" charset="-122"/>
              </a:rPr>
              <a:t>则 </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x</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y(x+y=0) </a:t>
            </a:r>
            <a:r>
              <a:rPr lang="zh-CN" altLang="en-US" sz="2400" smtClean="0">
                <a:solidFill>
                  <a:srgbClr val="1E1CE3"/>
                </a:solidFill>
                <a:latin typeface="Times New Roman" pitchFamily="18" charset="0"/>
                <a:ea typeface="楷体" pitchFamily="49" charset="-122"/>
              </a:rPr>
              <a:t>可表示为</a:t>
            </a:r>
            <a:r>
              <a:rPr lang="en-US" altLang="zh-CN" sz="2400" smtClean="0">
                <a:solidFill>
                  <a:srgbClr val="1E1CE3"/>
                </a:solidFill>
                <a:latin typeface="Times New Roman" pitchFamily="18" charset="0"/>
                <a:ea typeface="楷体" pitchFamily="49" charset="-122"/>
              </a:rPr>
              <a:t>: </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xQ(x</a:t>
            </a:r>
            <a:r>
              <a:rPr lang="zh-CN" altLang="en-US" sz="2400" smtClean="0">
                <a:solidFill>
                  <a:srgbClr val="1E1CE3"/>
                </a:solidFill>
                <a:latin typeface="Times New Roman" pitchFamily="18" charset="0"/>
                <a:ea typeface="楷体" pitchFamily="49" charset="-122"/>
              </a:rPr>
              <a:t>）。</a:t>
            </a:r>
          </a:p>
          <a:p>
            <a:pPr>
              <a:lnSpc>
                <a:spcPct val="70000"/>
              </a:lnSpc>
            </a:pPr>
            <a:endParaRPr lang="zh-CN" altLang="en-US" sz="2400" smtClean="0">
              <a:solidFill>
                <a:srgbClr val="1E1CE3"/>
              </a:solidFill>
              <a:latin typeface="Times New Roman" pitchFamily="18" charset="0"/>
              <a:ea typeface="楷体" pitchFamily="49" charset="-122"/>
            </a:endParaRPr>
          </a:p>
          <a:p>
            <a:pPr>
              <a:lnSpc>
                <a:spcPct val="70000"/>
              </a:lnSpc>
            </a:pPr>
            <a:r>
              <a:rPr lang="zh-CN" altLang="en-US" sz="2400" smtClean="0">
                <a:solidFill>
                  <a:srgbClr val="1E1CE3"/>
                </a:solidFill>
                <a:latin typeface="Times New Roman" pitchFamily="18" charset="0"/>
                <a:ea typeface="楷体" pitchFamily="49" charset="-122"/>
              </a:rPr>
              <a:t>理解涉及嵌套量词的语句</a:t>
            </a:r>
            <a:r>
              <a:rPr lang="en-US" altLang="zh-CN" sz="2400" smtClean="0">
                <a:solidFill>
                  <a:srgbClr val="1E1CE3"/>
                </a:solidFill>
                <a:latin typeface="Times New Roman" pitchFamily="18" charset="0"/>
                <a:ea typeface="楷体" pitchFamily="49" charset="-122"/>
              </a:rPr>
              <a:t>:</a:t>
            </a:r>
          </a:p>
          <a:p>
            <a:pPr>
              <a:lnSpc>
                <a:spcPct val="70000"/>
              </a:lnSpc>
              <a:buFont typeface="Arial" charset="0"/>
              <a:buNone/>
            </a:pPr>
            <a:r>
              <a:rPr lang="zh-CN" altLang="en-US" sz="2400" smtClean="0">
                <a:solidFill>
                  <a:srgbClr val="1E1CE3"/>
                </a:solidFill>
                <a:latin typeface="Times New Roman" pitchFamily="18" charset="0"/>
                <a:ea typeface="楷体" pitchFamily="49" charset="-122"/>
              </a:rPr>
              <a:t>假定变量</a:t>
            </a:r>
            <a:r>
              <a:rPr lang="en-US" altLang="zh-CN" sz="2400" smtClean="0">
                <a:solidFill>
                  <a:srgbClr val="1E1CE3"/>
                </a:solidFill>
                <a:latin typeface="Times New Roman" pitchFamily="18" charset="0"/>
                <a:ea typeface="楷体" pitchFamily="49" charset="-122"/>
              </a:rPr>
              <a:t>x</a:t>
            </a:r>
            <a:r>
              <a:rPr lang="zh-CN" altLang="en-US" sz="2400" smtClean="0">
                <a:solidFill>
                  <a:srgbClr val="1E1CE3"/>
                </a:solidFill>
                <a:latin typeface="Times New Roman" pitchFamily="18" charset="0"/>
                <a:ea typeface="楷体" pitchFamily="49" charset="-122"/>
              </a:rPr>
              <a:t>和</a:t>
            </a:r>
            <a:r>
              <a:rPr lang="en-US" altLang="zh-CN" sz="2400" smtClean="0">
                <a:solidFill>
                  <a:srgbClr val="1E1CE3"/>
                </a:solidFill>
                <a:latin typeface="Times New Roman" pitchFamily="18" charset="0"/>
                <a:ea typeface="楷体" pitchFamily="49" charset="-122"/>
              </a:rPr>
              <a:t>y</a:t>
            </a:r>
            <a:r>
              <a:rPr lang="zh-CN" altLang="en-US" sz="2400" smtClean="0">
                <a:solidFill>
                  <a:srgbClr val="1E1CE3"/>
                </a:solidFill>
                <a:latin typeface="Times New Roman" pitchFamily="18" charset="0"/>
                <a:ea typeface="楷体" pitchFamily="49" charset="-122"/>
              </a:rPr>
              <a:t>的论域是所有实数的集合</a:t>
            </a:r>
            <a:r>
              <a:rPr lang="en-US" altLang="zh-CN" sz="2400" smtClean="0">
                <a:solidFill>
                  <a:srgbClr val="1E1CE3"/>
                </a:solidFill>
                <a:latin typeface="Times New Roman" pitchFamily="18" charset="0"/>
                <a:ea typeface="楷体" pitchFamily="49" charset="-122"/>
              </a:rPr>
              <a:t>,</a:t>
            </a:r>
            <a:r>
              <a:rPr lang="zh-CN" altLang="en-US" sz="2400" smtClean="0">
                <a:solidFill>
                  <a:srgbClr val="1E1CE3"/>
                </a:solidFill>
                <a:latin typeface="Times New Roman" pitchFamily="18" charset="0"/>
                <a:ea typeface="楷体" pitchFamily="49" charset="-122"/>
              </a:rPr>
              <a:t>如下所示语句</a:t>
            </a:r>
            <a:r>
              <a:rPr lang="en-US" altLang="zh-CN" sz="2400" smtClean="0">
                <a:solidFill>
                  <a:srgbClr val="1E1CE3"/>
                </a:solidFill>
                <a:latin typeface="Times New Roman" pitchFamily="18" charset="0"/>
                <a:ea typeface="楷体" pitchFamily="49" charset="-122"/>
              </a:rPr>
              <a:t>:</a:t>
            </a:r>
          </a:p>
          <a:p>
            <a:pPr>
              <a:lnSpc>
                <a:spcPct val="70000"/>
              </a:lnSpc>
              <a:buFont typeface="Arial" charset="0"/>
              <a:buNone/>
            </a:pP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x</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y (x+y=y+x)  </a:t>
            </a:r>
            <a:endParaRPr lang="zh-CN" altLang="en-US" sz="2400" smtClean="0">
              <a:solidFill>
                <a:srgbClr val="1E1CE3"/>
              </a:solidFill>
              <a:latin typeface="Times New Roman" pitchFamily="18" charset="0"/>
              <a:ea typeface="楷体" pitchFamily="49" charset="-122"/>
            </a:endParaRPr>
          </a:p>
          <a:p>
            <a:pPr>
              <a:lnSpc>
                <a:spcPct val="70000"/>
              </a:lnSpc>
              <a:buFont typeface="Arial" charset="0"/>
              <a:buNone/>
            </a:pP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x</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y (x+y=0)</a:t>
            </a:r>
          </a:p>
          <a:p>
            <a:pPr>
              <a:lnSpc>
                <a:spcPct val="70000"/>
              </a:lnSpc>
              <a:buFont typeface="Arial" charset="0"/>
              <a:buNone/>
            </a:pP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y</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x (x+y=0)</a:t>
            </a:r>
          </a:p>
          <a:p>
            <a:pPr>
              <a:lnSpc>
                <a:spcPct val="70000"/>
              </a:lnSpc>
              <a:buFont typeface="Arial" charset="0"/>
              <a:buNone/>
            </a:pP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x</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y</a:t>
            </a:r>
            <a:r>
              <a:rPr lang="en-US" altLang="zh-CN" sz="2400" smtClean="0">
                <a:solidFill>
                  <a:srgbClr val="1E1CE3"/>
                </a:solidFill>
                <a:latin typeface="Times New Roman" pitchFamily="18" charset="0"/>
                <a:ea typeface="楷体" pitchFamily="49" charset="-122"/>
                <a:sym typeface="Symbol" pitchFamily="18" charset="2"/>
              </a:rPr>
              <a:t>z </a:t>
            </a:r>
            <a:r>
              <a:rPr lang="en-US" altLang="zh-CN" sz="2400" smtClean="0">
                <a:solidFill>
                  <a:srgbClr val="1E1CE3"/>
                </a:solidFill>
                <a:latin typeface="Times New Roman" pitchFamily="18" charset="0"/>
                <a:ea typeface="楷体" pitchFamily="49" charset="-122"/>
              </a:rPr>
              <a:t>(x+(y+z)=(x+y)+z) </a:t>
            </a:r>
          </a:p>
          <a:p>
            <a:pPr>
              <a:lnSpc>
                <a:spcPct val="70000"/>
              </a:lnSpc>
            </a:pPr>
            <a:endParaRPr lang="en-US" altLang="zh-CN" sz="2400" smtClean="0">
              <a:solidFill>
                <a:srgbClr val="1E1CE3"/>
              </a:solidFill>
              <a:latin typeface="Times New Roman" pitchFamily="18" charset="0"/>
              <a:ea typeface="楷体" pitchFamily="49" charset="-122"/>
            </a:endParaRPr>
          </a:p>
          <a:p>
            <a:pPr>
              <a:lnSpc>
                <a:spcPct val="70000"/>
              </a:lnSpc>
            </a:pPr>
            <a:endParaRPr lang="en-US" altLang="zh-CN" sz="2400" smtClean="0">
              <a:latin typeface="Times New Roman" pitchFamily="18" charset="0"/>
              <a:ea typeface="楷体" pitchFamily="49"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p:cNvSpPr>
          <p:nvPr>
            <p:ph type="title" idx="4294967295"/>
          </p:nvPr>
        </p:nvSpPr>
        <p:spPr>
          <a:xfrm>
            <a:off x="803275" y="-419100"/>
            <a:ext cx="7886700" cy="1325563"/>
          </a:xfrm>
        </p:spPr>
        <p:txBody>
          <a:bodyPr anchor="b"/>
          <a:lstStyle/>
          <a:p>
            <a:r>
              <a:rPr lang="zh-CN" altLang="en-US" sz="3200" b="1" smtClean="0">
                <a:solidFill>
                  <a:srgbClr val="1E1CE3"/>
                </a:solidFill>
                <a:latin typeface="华文行楷" pitchFamily="2" charset="-122"/>
                <a:ea typeface="华文行楷" pitchFamily="2" charset="-122"/>
              </a:rPr>
              <a:t>将量化当做循环</a:t>
            </a:r>
          </a:p>
        </p:txBody>
      </p:sp>
      <p:sp>
        <p:nvSpPr>
          <p:cNvPr id="162818" name="Rectangle 3"/>
          <p:cNvSpPr>
            <a:spLocks noGrp="1"/>
          </p:cNvSpPr>
          <p:nvPr>
            <p:ph type="body" idx="4294967295"/>
          </p:nvPr>
        </p:nvSpPr>
        <p:spPr>
          <a:xfrm>
            <a:off x="660400" y="1466850"/>
            <a:ext cx="7886700" cy="4351338"/>
          </a:xfrm>
        </p:spPr>
        <p:txBody>
          <a:bodyPr/>
          <a:lstStyle/>
          <a:p>
            <a:pPr>
              <a:lnSpc>
                <a:spcPct val="80000"/>
              </a:lnSpc>
              <a:buFont typeface="Wingdings" pitchFamily="2" charset="2"/>
              <a:buNone/>
            </a:pPr>
            <a:r>
              <a:rPr lang="zh-CN" altLang="en-US" sz="2300" smtClean="0">
                <a:solidFill>
                  <a:srgbClr val="1E1CE3"/>
                </a:solidFill>
                <a:latin typeface="楷体" pitchFamily="49" charset="-122"/>
                <a:ea typeface="楷体" pitchFamily="49" charset="-122"/>
              </a:rPr>
              <a:t>将量化当做循环</a:t>
            </a:r>
            <a:r>
              <a:rPr lang="en-US" altLang="zh-CN" sz="2300" smtClean="0">
                <a:solidFill>
                  <a:srgbClr val="1E1CE3"/>
                </a:solidFill>
                <a:latin typeface="楷体" pitchFamily="49" charset="-122"/>
                <a:ea typeface="楷体" pitchFamily="49" charset="-122"/>
              </a:rPr>
              <a:t>(</a:t>
            </a:r>
            <a:r>
              <a:rPr lang="zh-CN" altLang="en-US" sz="2300" smtClean="0">
                <a:solidFill>
                  <a:srgbClr val="1E1CE3"/>
                </a:solidFill>
                <a:latin typeface="楷体" pitchFamily="49" charset="-122"/>
                <a:ea typeface="楷体" pitchFamily="49" charset="-122"/>
              </a:rPr>
              <a:t>论域非无穷</a:t>
            </a:r>
            <a:r>
              <a:rPr lang="en-US" altLang="zh-CN" sz="2300" smtClean="0">
                <a:solidFill>
                  <a:srgbClr val="1E1CE3"/>
                </a:solidFill>
                <a:latin typeface="楷体" pitchFamily="49" charset="-122"/>
                <a:ea typeface="楷体" pitchFamily="49" charset="-122"/>
              </a:rPr>
              <a:t>)</a:t>
            </a:r>
          </a:p>
          <a:p>
            <a:pPr>
              <a:lnSpc>
                <a:spcPct val="80000"/>
              </a:lnSpc>
              <a:buFont typeface="Arial" charset="0"/>
              <a:buNone/>
            </a:pPr>
            <a:r>
              <a:rPr lang="zh-CN" altLang="en-US" sz="2300" smtClean="0">
                <a:solidFill>
                  <a:srgbClr val="1E1CE3"/>
                </a:solidFill>
                <a:latin typeface="楷体" pitchFamily="49" charset="-122"/>
                <a:ea typeface="楷体" pitchFamily="49" charset="-122"/>
              </a:rPr>
              <a:t> 例如</a:t>
            </a:r>
            <a:r>
              <a:rPr lang="en-US" altLang="zh-CN" sz="2300" smtClean="0">
                <a:solidFill>
                  <a:srgbClr val="1E1CE3"/>
                </a:solidFill>
                <a:latin typeface="楷体" pitchFamily="49" charset="-122"/>
                <a:ea typeface="楷体" pitchFamily="49" charset="-122"/>
              </a:rPr>
              <a:t>,</a:t>
            </a:r>
            <a:r>
              <a:rPr lang="zh-CN" altLang="en-US" sz="2300" smtClean="0">
                <a:solidFill>
                  <a:srgbClr val="1E1CE3"/>
                </a:solidFill>
                <a:latin typeface="楷体" pitchFamily="49" charset="-122"/>
                <a:ea typeface="楷体" pitchFamily="49" charset="-122"/>
              </a:rPr>
              <a:t>判定</a:t>
            </a:r>
            <a:r>
              <a:rPr lang="en-US" altLang="zh-CN" sz="2300" smtClean="0">
                <a:solidFill>
                  <a:srgbClr val="1E1CE3"/>
                </a:solidFill>
                <a:latin typeface="楷体" pitchFamily="49" charset="-122"/>
                <a:ea typeface="楷体" pitchFamily="49" charset="-122"/>
              </a:rPr>
              <a:t> </a:t>
            </a:r>
            <a:r>
              <a:rPr lang="en-US" altLang="zh-CN" sz="2300" b="1" smtClean="0">
                <a:solidFill>
                  <a:srgbClr val="D84650"/>
                </a:solidFill>
                <a:latin typeface="楷体" pitchFamily="49" charset="-122"/>
                <a:ea typeface="楷体" pitchFamily="49" charset="-122"/>
                <a:cs typeface="Times New Roman" pitchFamily="18" charset="0"/>
                <a:sym typeface="Symbol" pitchFamily="18" charset="2"/>
              </a:rPr>
              <a:t></a:t>
            </a:r>
            <a:r>
              <a:rPr lang="en-US" altLang="zh-CN" sz="2300" b="1" smtClean="0">
                <a:solidFill>
                  <a:srgbClr val="D84650"/>
                </a:solidFill>
                <a:latin typeface="楷体" pitchFamily="49" charset="-122"/>
                <a:ea typeface="楷体" pitchFamily="49" charset="-122"/>
              </a:rPr>
              <a:t>x</a:t>
            </a:r>
            <a:r>
              <a:rPr lang="en-US" altLang="zh-CN" sz="2300" b="1" smtClean="0">
                <a:solidFill>
                  <a:srgbClr val="D84650"/>
                </a:solidFill>
                <a:latin typeface="楷体" pitchFamily="49" charset="-122"/>
                <a:ea typeface="楷体" pitchFamily="49" charset="-122"/>
                <a:sym typeface="Symbol" pitchFamily="18" charset="2"/>
              </a:rPr>
              <a:t></a:t>
            </a:r>
            <a:r>
              <a:rPr lang="en-US" altLang="zh-CN" sz="2300" b="1" smtClean="0">
                <a:solidFill>
                  <a:srgbClr val="D84650"/>
                </a:solidFill>
                <a:latin typeface="楷体" pitchFamily="49" charset="-122"/>
                <a:ea typeface="楷体" pitchFamily="49" charset="-122"/>
              </a:rPr>
              <a:t>yP(x,y)</a:t>
            </a:r>
            <a:r>
              <a:rPr lang="zh-CN" altLang="en-US" sz="2300" smtClean="0">
                <a:solidFill>
                  <a:srgbClr val="1E1CE3"/>
                </a:solidFill>
                <a:latin typeface="楷体" pitchFamily="49" charset="-122"/>
                <a:ea typeface="楷体" pitchFamily="49" charset="-122"/>
              </a:rPr>
              <a:t>是否为真。</a:t>
            </a:r>
          </a:p>
          <a:p>
            <a:pPr>
              <a:lnSpc>
                <a:spcPct val="80000"/>
              </a:lnSpc>
              <a:buFont typeface="Arial" charset="0"/>
              <a:buNone/>
            </a:pPr>
            <a:r>
              <a:rPr lang="zh-CN" altLang="en-US" sz="2300" smtClean="0">
                <a:solidFill>
                  <a:srgbClr val="1E1CE3"/>
                </a:solidFill>
                <a:latin typeface="楷体" pitchFamily="49" charset="-122"/>
                <a:ea typeface="楷体" pitchFamily="49" charset="-122"/>
              </a:rPr>
              <a:t>	  先对</a:t>
            </a:r>
            <a:r>
              <a:rPr lang="en-US" altLang="zh-CN" sz="2300" smtClean="0">
                <a:solidFill>
                  <a:srgbClr val="1E1CE3"/>
                </a:solidFill>
                <a:latin typeface="楷体" pitchFamily="49" charset="-122"/>
                <a:ea typeface="楷体" pitchFamily="49" charset="-122"/>
              </a:rPr>
              <a:t>x</a:t>
            </a:r>
            <a:r>
              <a:rPr lang="zh-CN" altLang="en-US" sz="2300" smtClean="0">
                <a:solidFill>
                  <a:srgbClr val="1E1CE3"/>
                </a:solidFill>
                <a:latin typeface="楷体" pitchFamily="49" charset="-122"/>
                <a:ea typeface="楷体" pitchFamily="49" charset="-122"/>
              </a:rPr>
              <a:t>的所有值做循环，而对</a:t>
            </a:r>
            <a:r>
              <a:rPr lang="en-US" altLang="zh-CN" sz="2300" smtClean="0">
                <a:solidFill>
                  <a:srgbClr val="1E1CE3"/>
                </a:solidFill>
                <a:latin typeface="楷体" pitchFamily="49" charset="-122"/>
                <a:ea typeface="楷体" pitchFamily="49" charset="-122"/>
              </a:rPr>
              <a:t>x</a:t>
            </a:r>
            <a:r>
              <a:rPr lang="zh-CN" altLang="en-US" sz="2300" smtClean="0">
                <a:solidFill>
                  <a:srgbClr val="1E1CE3"/>
                </a:solidFill>
                <a:latin typeface="楷体" pitchFamily="49" charset="-122"/>
                <a:ea typeface="楷体" pitchFamily="49" charset="-122"/>
              </a:rPr>
              <a:t>的每个值再对</a:t>
            </a:r>
            <a:r>
              <a:rPr lang="en-US" altLang="zh-CN" sz="2300" smtClean="0">
                <a:solidFill>
                  <a:srgbClr val="1E1CE3"/>
                </a:solidFill>
                <a:latin typeface="楷体" pitchFamily="49" charset="-122"/>
                <a:ea typeface="楷体" pitchFamily="49" charset="-122"/>
              </a:rPr>
              <a:t>y</a:t>
            </a:r>
            <a:r>
              <a:rPr lang="zh-CN" altLang="en-US" sz="2300" smtClean="0">
                <a:solidFill>
                  <a:srgbClr val="1E1CE3"/>
                </a:solidFill>
                <a:latin typeface="楷体" pitchFamily="49" charset="-122"/>
                <a:ea typeface="楷体" pitchFamily="49" charset="-122"/>
              </a:rPr>
              <a:t>的所有值循环。只要碰上一个</a:t>
            </a:r>
            <a:r>
              <a:rPr lang="en-US" altLang="zh-CN" sz="2300" smtClean="0">
                <a:solidFill>
                  <a:srgbClr val="1E1CE3"/>
                </a:solidFill>
                <a:latin typeface="楷体" pitchFamily="49" charset="-122"/>
                <a:ea typeface="楷体" pitchFamily="49" charset="-122"/>
              </a:rPr>
              <a:t>x</a:t>
            </a:r>
            <a:r>
              <a:rPr lang="zh-CN" altLang="en-US" sz="2300" smtClean="0">
                <a:solidFill>
                  <a:srgbClr val="1E1CE3"/>
                </a:solidFill>
                <a:latin typeface="楷体" pitchFamily="49" charset="-122"/>
                <a:ea typeface="楷体" pitchFamily="49" charset="-122"/>
              </a:rPr>
              <a:t>值，对这个</a:t>
            </a:r>
            <a:r>
              <a:rPr lang="en-US" altLang="zh-CN" sz="2300" smtClean="0">
                <a:solidFill>
                  <a:srgbClr val="1E1CE3"/>
                </a:solidFill>
                <a:latin typeface="楷体" pitchFamily="49" charset="-122"/>
                <a:ea typeface="楷体" pitchFamily="49" charset="-122"/>
              </a:rPr>
              <a:t>x</a:t>
            </a:r>
            <a:r>
              <a:rPr lang="zh-CN" altLang="en-US" sz="2300" smtClean="0">
                <a:solidFill>
                  <a:srgbClr val="1E1CE3"/>
                </a:solidFill>
                <a:latin typeface="楷体" pitchFamily="49" charset="-122"/>
                <a:ea typeface="楷体" pitchFamily="49" charset="-122"/>
              </a:rPr>
              <a:t>值又碰上一个</a:t>
            </a:r>
            <a:r>
              <a:rPr lang="en-US" altLang="zh-CN" sz="2300" smtClean="0">
                <a:solidFill>
                  <a:srgbClr val="1E1CE3"/>
                </a:solidFill>
                <a:latin typeface="楷体" pitchFamily="49" charset="-122"/>
                <a:ea typeface="楷体" pitchFamily="49" charset="-122"/>
              </a:rPr>
              <a:t>y</a:t>
            </a:r>
            <a:r>
              <a:rPr lang="zh-CN" altLang="en-US" sz="2300" smtClean="0">
                <a:solidFill>
                  <a:srgbClr val="1E1CE3"/>
                </a:solidFill>
                <a:latin typeface="楷体" pitchFamily="49" charset="-122"/>
                <a:ea typeface="楷体" pitchFamily="49" charset="-122"/>
              </a:rPr>
              <a:t>值使</a:t>
            </a:r>
            <a:r>
              <a:rPr lang="en-US" altLang="zh-CN" sz="2300" smtClean="0">
                <a:solidFill>
                  <a:srgbClr val="1E1CE3"/>
                </a:solidFill>
                <a:latin typeface="楷体" pitchFamily="49" charset="-122"/>
                <a:ea typeface="楷体" pitchFamily="49" charset="-122"/>
              </a:rPr>
              <a:t>P</a:t>
            </a:r>
            <a:r>
              <a:rPr lang="zh-CN" altLang="en-US" sz="2300" smtClean="0">
                <a:solidFill>
                  <a:srgbClr val="1E1CE3"/>
                </a:solidFill>
                <a:latin typeface="楷体" pitchFamily="49" charset="-122"/>
                <a:ea typeface="楷体" pitchFamily="49" charset="-122"/>
              </a:rPr>
              <a:t>（</a:t>
            </a:r>
            <a:r>
              <a:rPr lang="en-US" altLang="zh-CN" sz="2300" smtClean="0">
                <a:solidFill>
                  <a:srgbClr val="1E1CE3"/>
                </a:solidFill>
                <a:latin typeface="楷体" pitchFamily="49" charset="-122"/>
                <a:ea typeface="楷体" pitchFamily="49" charset="-122"/>
              </a:rPr>
              <a:t>x,y)</a:t>
            </a:r>
            <a:r>
              <a:rPr lang="zh-CN" altLang="en-US" sz="2300" smtClean="0">
                <a:solidFill>
                  <a:srgbClr val="1E1CE3"/>
                </a:solidFill>
                <a:latin typeface="楷体" pitchFamily="49" charset="-122"/>
                <a:ea typeface="楷体" pitchFamily="49" charset="-122"/>
              </a:rPr>
              <a:t>为假，就证明了</a:t>
            </a:r>
            <a:r>
              <a:rPr lang="en-US" altLang="zh-CN" sz="2300" smtClean="0">
                <a:solidFill>
                  <a:srgbClr val="1E1CE3"/>
                </a:solidFill>
                <a:latin typeface="楷体" pitchFamily="49" charset="-122"/>
                <a:ea typeface="楷体" pitchFamily="49" charset="-122"/>
                <a:sym typeface="Symbol" pitchFamily="18" charset="2"/>
              </a:rPr>
              <a:t></a:t>
            </a:r>
            <a:r>
              <a:rPr lang="en-US" altLang="zh-CN" sz="2300" smtClean="0">
                <a:solidFill>
                  <a:srgbClr val="1E1CE3"/>
                </a:solidFill>
                <a:latin typeface="楷体" pitchFamily="49" charset="-122"/>
                <a:ea typeface="楷体" pitchFamily="49" charset="-122"/>
              </a:rPr>
              <a:t>x</a:t>
            </a:r>
            <a:r>
              <a:rPr lang="en-US" altLang="zh-CN" sz="2300" smtClean="0">
                <a:solidFill>
                  <a:srgbClr val="1E1CE3"/>
                </a:solidFill>
                <a:latin typeface="楷体" pitchFamily="49" charset="-122"/>
                <a:ea typeface="楷体" pitchFamily="49" charset="-122"/>
                <a:sym typeface="Symbol" pitchFamily="18" charset="2"/>
              </a:rPr>
              <a:t></a:t>
            </a:r>
            <a:r>
              <a:rPr lang="en-US" altLang="zh-CN" sz="2300" smtClean="0">
                <a:solidFill>
                  <a:srgbClr val="1E1CE3"/>
                </a:solidFill>
                <a:latin typeface="楷体" pitchFamily="49" charset="-122"/>
                <a:ea typeface="楷体" pitchFamily="49" charset="-122"/>
              </a:rPr>
              <a:t>yP(x,y)</a:t>
            </a:r>
            <a:r>
              <a:rPr lang="zh-CN" altLang="en-US" sz="2300" smtClean="0">
                <a:solidFill>
                  <a:srgbClr val="1E1CE3"/>
                </a:solidFill>
                <a:latin typeface="楷体" pitchFamily="49" charset="-122"/>
                <a:ea typeface="楷体" pitchFamily="49" charset="-122"/>
              </a:rPr>
              <a:t>为假。</a:t>
            </a:r>
          </a:p>
          <a:p>
            <a:pPr>
              <a:lnSpc>
                <a:spcPct val="80000"/>
              </a:lnSpc>
              <a:buFont typeface="Arial" charset="0"/>
              <a:buNone/>
            </a:pPr>
            <a:r>
              <a:rPr lang="zh-CN" altLang="en-US" sz="2300" smtClean="0">
                <a:solidFill>
                  <a:srgbClr val="1E1CE3"/>
                </a:solidFill>
                <a:latin typeface="楷体" pitchFamily="49" charset="-122"/>
                <a:ea typeface="楷体" pitchFamily="49" charset="-122"/>
              </a:rPr>
              <a:t>   判定</a:t>
            </a:r>
            <a:r>
              <a:rPr lang="en-US" altLang="zh-CN" sz="2300" b="1" smtClean="0">
                <a:solidFill>
                  <a:srgbClr val="D84650"/>
                </a:solidFill>
                <a:latin typeface="楷体" pitchFamily="49" charset="-122"/>
                <a:ea typeface="楷体" pitchFamily="49" charset="-122"/>
                <a:sym typeface="Symbol" pitchFamily="18" charset="2"/>
              </a:rPr>
              <a:t></a:t>
            </a:r>
            <a:r>
              <a:rPr lang="en-US" altLang="zh-CN" sz="2300" b="1" smtClean="0">
                <a:solidFill>
                  <a:srgbClr val="D84650"/>
                </a:solidFill>
                <a:latin typeface="楷体" pitchFamily="49" charset="-122"/>
                <a:ea typeface="楷体" pitchFamily="49" charset="-122"/>
              </a:rPr>
              <a:t>x</a:t>
            </a:r>
            <a:r>
              <a:rPr lang="en-US" altLang="zh-CN" sz="2300" b="1" smtClean="0">
                <a:solidFill>
                  <a:srgbClr val="D84650"/>
                </a:solidFill>
                <a:latin typeface="楷体" pitchFamily="49" charset="-122"/>
                <a:ea typeface="楷体" pitchFamily="49" charset="-122"/>
                <a:sym typeface="Symbol" pitchFamily="18" charset="2"/>
              </a:rPr>
              <a:t></a:t>
            </a:r>
            <a:r>
              <a:rPr lang="en-US" altLang="zh-CN" sz="2300" b="1" smtClean="0">
                <a:solidFill>
                  <a:srgbClr val="D84650"/>
                </a:solidFill>
                <a:latin typeface="楷体" pitchFamily="49" charset="-122"/>
                <a:ea typeface="楷体" pitchFamily="49" charset="-122"/>
              </a:rPr>
              <a:t>yP(x,y)</a:t>
            </a:r>
            <a:r>
              <a:rPr lang="zh-CN" altLang="en-US" sz="2300" smtClean="0">
                <a:solidFill>
                  <a:srgbClr val="1E1CE3"/>
                </a:solidFill>
                <a:latin typeface="楷体" pitchFamily="49" charset="-122"/>
                <a:ea typeface="楷体" pitchFamily="49" charset="-122"/>
              </a:rPr>
              <a:t>是否为真，对</a:t>
            </a:r>
            <a:r>
              <a:rPr lang="en-US" altLang="zh-CN" sz="2300" smtClean="0">
                <a:solidFill>
                  <a:srgbClr val="1E1CE3"/>
                </a:solidFill>
                <a:latin typeface="楷体" pitchFamily="49" charset="-122"/>
                <a:ea typeface="楷体" pitchFamily="49" charset="-122"/>
              </a:rPr>
              <a:t>x</a:t>
            </a:r>
            <a:r>
              <a:rPr lang="zh-CN" altLang="en-US" sz="2300" smtClean="0">
                <a:solidFill>
                  <a:srgbClr val="1E1CE3"/>
                </a:solidFill>
                <a:latin typeface="楷体" pitchFamily="49" charset="-122"/>
                <a:ea typeface="楷体" pitchFamily="49" charset="-122"/>
              </a:rPr>
              <a:t>的所有值进行循环，对</a:t>
            </a:r>
            <a:r>
              <a:rPr lang="en-US" altLang="zh-CN" sz="2300" smtClean="0">
                <a:solidFill>
                  <a:srgbClr val="1E1CE3"/>
                </a:solidFill>
                <a:latin typeface="楷体" pitchFamily="49" charset="-122"/>
                <a:ea typeface="楷体" pitchFamily="49" charset="-122"/>
              </a:rPr>
              <a:t>x</a:t>
            </a:r>
            <a:r>
              <a:rPr lang="zh-CN" altLang="en-US" sz="2300" smtClean="0">
                <a:solidFill>
                  <a:srgbClr val="1E1CE3"/>
                </a:solidFill>
                <a:latin typeface="楷体" pitchFamily="49" charset="-122"/>
                <a:ea typeface="楷体" pitchFamily="49" charset="-122"/>
              </a:rPr>
              <a:t>的每个值，对</a:t>
            </a:r>
            <a:r>
              <a:rPr lang="en-US" altLang="zh-CN" sz="2300" smtClean="0">
                <a:solidFill>
                  <a:srgbClr val="1E1CE3"/>
                </a:solidFill>
                <a:latin typeface="楷体" pitchFamily="49" charset="-122"/>
                <a:ea typeface="楷体" pitchFamily="49" charset="-122"/>
              </a:rPr>
              <a:t>y</a:t>
            </a:r>
            <a:r>
              <a:rPr lang="zh-CN" altLang="en-US" sz="2300" smtClean="0">
                <a:solidFill>
                  <a:srgbClr val="1E1CE3"/>
                </a:solidFill>
                <a:latin typeface="楷体" pitchFamily="49" charset="-122"/>
                <a:ea typeface="楷体" pitchFamily="49" charset="-122"/>
              </a:rPr>
              <a:t>的值循环直到找到一个</a:t>
            </a:r>
            <a:r>
              <a:rPr lang="en-US" altLang="zh-CN" sz="2300" smtClean="0">
                <a:solidFill>
                  <a:srgbClr val="1E1CE3"/>
                </a:solidFill>
                <a:latin typeface="楷体" pitchFamily="49" charset="-122"/>
                <a:ea typeface="楷体" pitchFamily="49" charset="-122"/>
              </a:rPr>
              <a:t>y</a:t>
            </a:r>
            <a:r>
              <a:rPr lang="zh-CN" altLang="en-US" sz="2300" smtClean="0">
                <a:solidFill>
                  <a:srgbClr val="1E1CE3"/>
                </a:solidFill>
                <a:latin typeface="楷体" pitchFamily="49" charset="-122"/>
                <a:ea typeface="楷体" pitchFamily="49" charset="-122"/>
              </a:rPr>
              <a:t>使</a:t>
            </a:r>
            <a:r>
              <a:rPr lang="en-US" altLang="zh-CN" sz="2300" smtClean="0">
                <a:solidFill>
                  <a:srgbClr val="1E1CE3"/>
                </a:solidFill>
                <a:latin typeface="楷体" pitchFamily="49" charset="-122"/>
                <a:ea typeface="楷体" pitchFamily="49" charset="-122"/>
              </a:rPr>
              <a:t>P(x,y)</a:t>
            </a:r>
            <a:r>
              <a:rPr lang="zh-CN" altLang="en-US" sz="2300" smtClean="0">
                <a:solidFill>
                  <a:srgbClr val="1E1CE3"/>
                </a:solidFill>
                <a:latin typeface="楷体" pitchFamily="49" charset="-122"/>
                <a:ea typeface="楷体" pitchFamily="49" charset="-122"/>
              </a:rPr>
              <a:t>为真。</a:t>
            </a:r>
          </a:p>
          <a:p>
            <a:pPr>
              <a:lnSpc>
                <a:spcPct val="80000"/>
              </a:lnSpc>
              <a:buFont typeface="Arial" charset="0"/>
              <a:buNone/>
            </a:pPr>
            <a:r>
              <a:rPr lang="en-US" altLang="zh-CN" sz="2300" smtClean="0">
                <a:solidFill>
                  <a:srgbClr val="1E1CE3"/>
                </a:solidFill>
                <a:latin typeface="楷体" pitchFamily="49" charset="-122"/>
                <a:ea typeface="楷体" pitchFamily="49" charset="-122"/>
                <a:sym typeface="Symbol" pitchFamily="18" charset="2"/>
              </a:rPr>
              <a:t>   </a:t>
            </a:r>
            <a:r>
              <a:rPr lang="zh-CN" altLang="en-US" sz="2300" smtClean="0">
                <a:solidFill>
                  <a:srgbClr val="1E1CE3"/>
                </a:solidFill>
                <a:latin typeface="楷体" pitchFamily="49" charset="-122"/>
                <a:ea typeface="楷体" pitchFamily="49" charset="-122"/>
                <a:sym typeface="Symbol" pitchFamily="18" charset="2"/>
              </a:rPr>
              <a:t>同样</a:t>
            </a:r>
            <a:r>
              <a:rPr lang="en-US" altLang="zh-CN" sz="2300" smtClean="0">
                <a:solidFill>
                  <a:srgbClr val="1E1CE3"/>
                </a:solidFill>
                <a:latin typeface="楷体" pitchFamily="49" charset="-122"/>
                <a:ea typeface="楷体" pitchFamily="49" charset="-122"/>
                <a:sym typeface="Symbol" pitchFamily="18" charset="2"/>
              </a:rPr>
              <a:t>,</a:t>
            </a:r>
            <a:r>
              <a:rPr lang="zh-CN" altLang="en-US" sz="2300" smtClean="0">
                <a:solidFill>
                  <a:srgbClr val="1E1CE3"/>
                </a:solidFill>
                <a:latin typeface="楷体" pitchFamily="49" charset="-122"/>
                <a:ea typeface="楷体" pitchFamily="49" charset="-122"/>
                <a:sym typeface="Symbol" pitchFamily="18" charset="2"/>
              </a:rPr>
              <a:t>判定 </a:t>
            </a:r>
            <a:r>
              <a:rPr lang="en-US" altLang="zh-CN" sz="2300" b="1" smtClean="0">
                <a:solidFill>
                  <a:srgbClr val="D84650"/>
                </a:solidFill>
                <a:latin typeface="楷体" pitchFamily="49" charset="-122"/>
                <a:ea typeface="楷体" pitchFamily="49" charset="-122"/>
                <a:sym typeface="Symbol" pitchFamily="18" charset="2"/>
              </a:rPr>
              <a:t></a:t>
            </a:r>
            <a:r>
              <a:rPr lang="en-US" altLang="zh-CN" sz="2300" b="1" smtClean="0">
                <a:solidFill>
                  <a:srgbClr val="D84650"/>
                </a:solidFill>
                <a:latin typeface="楷体" pitchFamily="49" charset="-122"/>
                <a:ea typeface="楷体" pitchFamily="49" charset="-122"/>
              </a:rPr>
              <a:t>x</a:t>
            </a:r>
            <a:r>
              <a:rPr lang="en-US" altLang="zh-CN" sz="2300" b="1" smtClean="0">
                <a:solidFill>
                  <a:srgbClr val="D84650"/>
                </a:solidFill>
                <a:latin typeface="楷体" pitchFamily="49" charset="-122"/>
                <a:ea typeface="楷体" pitchFamily="49" charset="-122"/>
                <a:sym typeface="Symbol" pitchFamily="18" charset="2"/>
              </a:rPr>
              <a:t></a:t>
            </a:r>
            <a:r>
              <a:rPr lang="en-US" altLang="zh-CN" sz="2300" b="1" smtClean="0">
                <a:solidFill>
                  <a:srgbClr val="D84650"/>
                </a:solidFill>
                <a:latin typeface="楷体" pitchFamily="49" charset="-122"/>
                <a:ea typeface="楷体" pitchFamily="49" charset="-122"/>
              </a:rPr>
              <a:t>yP(x,y)</a:t>
            </a:r>
            <a:r>
              <a:rPr lang="zh-CN" altLang="en-US" sz="2300" smtClean="0">
                <a:solidFill>
                  <a:srgbClr val="1E1CE3"/>
                </a:solidFill>
                <a:latin typeface="楷体" pitchFamily="49" charset="-122"/>
                <a:ea typeface="楷体" pitchFamily="49" charset="-122"/>
              </a:rPr>
              <a:t>是否为真，需要对</a:t>
            </a:r>
            <a:r>
              <a:rPr lang="en-US" altLang="zh-CN" sz="2300" smtClean="0">
                <a:solidFill>
                  <a:srgbClr val="1E1CE3"/>
                </a:solidFill>
                <a:latin typeface="楷体" pitchFamily="49" charset="-122"/>
                <a:ea typeface="楷体" pitchFamily="49" charset="-122"/>
              </a:rPr>
              <a:t>x</a:t>
            </a:r>
            <a:r>
              <a:rPr lang="zh-CN" altLang="en-US" sz="2300" smtClean="0">
                <a:solidFill>
                  <a:srgbClr val="1E1CE3"/>
                </a:solidFill>
                <a:latin typeface="楷体" pitchFamily="49" charset="-122"/>
                <a:ea typeface="楷体" pitchFamily="49" charset="-122"/>
              </a:rPr>
              <a:t>的值循环，直到找到某个</a:t>
            </a:r>
            <a:r>
              <a:rPr lang="en-US" altLang="zh-CN" sz="2300" smtClean="0">
                <a:solidFill>
                  <a:srgbClr val="1E1CE3"/>
                </a:solidFill>
                <a:latin typeface="楷体" pitchFamily="49" charset="-122"/>
                <a:ea typeface="楷体" pitchFamily="49" charset="-122"/>
              </a:rPr>
              <a:t>x, </a:t>
            </a:r>
            <a:r>
              <a:rPr lang="zh-CN" altLang="en-US" sz="2300" smtClean="0">
                <a:solidFill>
                  <a:srgbClr val="1E1CE3"/>
                </a:solidFill>
                <a:latin typeface="楷体" pitchFamily="49" charset="-122"/>
                <a:ea typeface="楷体" pitchFamily="49" charset="-122"/>
              </a:rPr>
              <a:t>这个</a:t>
            </a:r>
            <a:r>
              <a:rPr lang="en-US" altLang="zh-CN" sz="2300" smtClean="0">
                <a:solidFill>
                  <a:srgbClr val="1E1CE3"/>
                </a:solidFill>
                <a:latin typeface="楷体" pitchFamily="49" charset="-122"/>
                <a:ea typeface="楷体" pitchFamily="49" charset="-122"/>
              </a:rPr>
              <a:t>x</a:t>
            </a:r>
            <a:r>
              <a:rPr lang="zh-CN" altLang="en-US" sz="2300" smtClean="0">
                <a:solidFill>
                  <a:srgbClr val="1E1CE3"/>
                </a:solidFill>
                <a:latin typeface="楷体" pitchFamily="49" charset="-122"/>
                <a:ea typeface="楷体" pitchFamily="49" charset="-122"/>
              </a:rPr>
              <a:t>对</a:t>
            </a:r>
            <a:r>
              <a:rPr lang="en-US" altLang="zh-CN" sz="2300" smtClean="0">
                <a:solidFill>
                  <a:srgbClr val="1E1CE3"/>
                </a:solidFill>
                <a:latin typeface="楷体" pitchFamily="49" charset="-122"/>
                <a:ea typeface="楷体" pitchFamily="49" charset="-122"/>
              </a:rPr>
              <a:t>y</a:t>
            </a:r>
            <a:r>
              <a:rPr lang="zh-CN" altLang="en-US" sz="2300" smtClean="0">
                <a:solidFill>
                  <a:srgbClr val="1E1CE3"/>
                </a:solidFill>
                <a:latin typeface="楷体" pitchFamily="49" charset="-122"/>
                <a:ea typeface="楷体" pitchFamily="49" charset="-122"/>
              </a:rPr>
              <a:t>的所有值循环时</a:t>
            </a:r>
            <a:r>
              <a:rPr lang="en-US" altLang="zh-CN" sz="2300" smtClean="0">
                <a:solidFill>
                  <a:srgbClr val="1E1CE3"/>
                </a:solidFill>
                <a:latin typeface="楷体" pitchFamily="49" charset="-122"/>
                <a:ea typeface="楷体" pitchFamily="49" charset="-122"/>
              </a:rPr>
              <a:t>P(x,y)</a:t>
            </a:r>
            <a:r>
              <a:rPr lang="zh-CN" altLang="en-US" sz="2300" smtClean="0">
                <a:solidFill>
                  <a:srgbClr val="1E1CE3"/>
                </a:solidFill>
                <a:latin typeface="楷体" pitchFamily="49" charset="-122"/>
                <a:ea typeface="楷体" pitchFamily="49" charset="-122"/>
              </a:rPr>
              <a:t>部是为真。</a:t>
            </a:r>
          </a:p>
          <a:p>
            <a:pPr>
              <a:lnSpc>
                <a:spcPct val="80000"/>
              </a:lnSpc>
              <a:buFont typeface="Arial" charset="0"/>
              <a:buNone/>
            </a:pPr>
            <a:r>
              <a:rPr lang="en-US" altLang="zh-CN" sz="2300" smtClean="0">
                <a:solidFill>
                  <a:srgbClr val="1E1CE3"/>
                </a:solidFill>
                <a:latin typeface="楷体" pitchFamily="49" charset="-122"/>
                <a:ea typeface="楷体" pitchFamily="49" charset="-122"/>
                <a:sym typeface="Symbol" pitchFamily="18" charset="2"/>
              </a:rPr>
              <a:t> </a:t>
            </a:r>
            <a:r>
              <a:rPr lang="en-US" altLang="zh-CN" sz="2300" smtClean="0">
                <a:solidFill>
                  <a:srgbClr val="1E1CE3"/>
                </a:solidFill>
                <a:latin typeface="楷体" pitchFamily="49" charset="-122"/>
                <a:ea typeface="楷体" pitchFamily="49" charset="-122"/>
              </a:rPr>
              <a:t>x </a:t>
            </a:r>
            <a:r>
              <a:rPr lang="en-US" altLang="zh-CN" sz="2300" smtClean="0">
                <a:solidFill>
                  <a:srgbClr val="1E1CE3"/>
                </a:solidFill>
                <a:latin typeface="楷体" pitchFamily="49" charset="-122"/>
                <a:ea typeface="楷体" pitchFamily="49" charset="-122"/>
                <a:sym typeface="Symbol" pitchFamily="18" charset="2"/>
              </a:rPr>
              <a:t></a:t>
            </a:r>
            <a:r>
              <a:rPr lang="en-US" altLang="zh-CN" sz="2300" smtClean="0">
                <a:solidFill>
                  <a:srgbClr val="1E1CE3"/>
                </a:solidFill>
                <a:latin typeface="楷体" pitchFamily="49" charset="-122"/>
                <a:ea typeface="楷体" pitchFamily="49" charset="-122"/>
              </a:rPr>
              <a:t>yP(x,y)</a:t>
            </a:r>
            <a:r>
              <a:rPr lang="zh-CN" altLang="en-US" sz="2300" smtClean="0">
                <a:solidFill>
                  <a:srgbClr val="D84650"/>
                </a:solidFill>
                <a:latin typeface="楷体" pitchFamily="49" charset="-122"/>
                <a:ea typeface="楷体" pitchFamily="49" charset="-122"/>
              </a:rPr>
              <a:t>是否</a:t>
            </a:r>
            <a:r>
              <a:rPr lang="zh-CN" altLang="en-US" sz="2300" smtClean="0">
                <a:solidFill>
                  <a:srgbClr val="1E1CE3"/>
                </a:solidFill>
                <a:latin typeface="楷体" pitchFamily="49" charset="-122"/>
                <a:ea typeface="楷体" pitchFamily="49" charset="-122"/>
              </a:rPr>
              <a:t>为真</a:t>
            </a:r>
            <a:r>
              <a:rPr lang="en-US" altLang="zh-CN" sz="2300" smtClean="0">
                <a:solidFill>
                  <a:srgbClr val="1E1CE3"/>
                </a:solidFill>
                <a:latin typeface="楷体" pitchFamily="49" charset="-122"/>
                <a:ea typeface="楷体" pitchFamily="49" charset="-122"/>
              </a:rPr>
              <a:t>…</a:t>
            </a:r>
          </a:p>
          <a:p>
            <a:pPr>
              <a:lnSpc>
                <a:spcPct val="80000"/>
              </a:lnSpc>
            </a:pPr>
            <a:endParaRPr lang="zh-CN" altLang="en-US" sz="2400" smtClean="0">
              <a:solidFill>
                <a:srgbClr val="1E1CE3"/>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1" name="日期占位符 3"/>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F20E12A2-2E7E-4989-91DA-24A39DEA4F28}" type="datetime1">
              <a:rPr lang="zh-CN" altLang="en-US" sz="1100">
                <a:latin typeface="Calibri" pitchFamily="34" charset="0"/>
              </a:rPr>
              <a:pPr defTabSz="914400">
                <a:lnSpc>
                  <a:spcPct val="90000"/>
                </a:lnSpc>
              </a:pPr>
              <a:t>2023/9/21</a:t>
            </a:fld>
            <a:endParaRPr lang="en-US" altLang="zh-CN" sz="1100">
              <a:latin typeface="Calibri" pitchFamily="34" charset="0"/>
            </a:endParaRPr>
          </a:p>
        </p:txBody>
      </p:sp>
      <p:sp>
        <p:nvSpPr>
          <p:cNvPr id="163842" name="灯片编号占位符 5"/>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E3D42706-374F-4D4E-B098-AC2EA219B758}" type="slidenum">
              <a:rPr lang="en-US" altLang="zh-CN" sz="1100">
                <a:latin typeface="Calibri" pitchFamily="34" charset="0"/>
              </a:rPr>
              <a:pPr algn="r" defTabSz="914400">
                <a:lnSpc>
                  <a:spcPct val="90000"/>
                </a:lnSpc>
              </a:pPr>
              <a:t>62</a:t>
            </a:fld>
            <a:endParaRPr lang="en-US" altLang="zh-CN" sz="1100">
              <a:latin typeface="Calibri" pitchFamily="34" charset="0"/>
            </a:endParaRPr>
          </a:p>
        </p:txBody>
      </p:sp>
      <p:sp>
        <p:nvSpPr>
          <p:cNvPr id="149508" name="Rectangle 3"/>
          <p:cNvSpPr>
            <a:spLocks noGrp="1"/>
          </p:cNvSpPr>
          <p:nvPr>
            <p:ph type="body" idx="4294967295"/>
          </p:nvPr>
        </p:nvSpPr>
        <p:spPr>
          <a:xfrm>
            <a:off x="855663" y="1092200"/>
            <a:ext cx="7345362" cy="5165725"/>
          </a:xfrm>
        </p:spPr>
        <p:txBody>
          <a:bodyPr/>
          <a:lstStyle/>
          <a:p>
            <a:pPr algn="just" eaLnBrk="1" hangingPunct="1">
              <a:buClr>
                <a:schemeClr val="tx1"/>
              </a:buClr>
              <a:buFont typeface="Arial" charset="0"/>
              <a:buNone/>
            </a:pPr>
            <a:r>
              <a:rPr lang="en-US" altLang="zh-CN" sz="2200" b="1" smtClean="0">
                <a:solidFill>
                  <a:srgbClr val="1E1CE3"/>
                </a:solidFill>
                <a:latin typeface="楷体" pitchFamily="49" charset="-122"/>
                <a:ea typeface="楷体" pitchFamily="49" charset="-122"/>
              </a:rPr>
              <a:t>7. </a:t>
            </a:r>
            <a:r>
              <a:rPr lang="zh-CN" altLang="en-US" sz="2200" b="1" smtClean="0">
                <a:solidFill>
                  <a:srgbClr val="1E1CE3"/>
                </a:solidFill>
                <a:latin typeface="楷体" pitchFamily="49" charset="-122"/>
                <a:ea typeface="楷体" pitchFamily="49" charset="-122"/>
              </a:rPr>
              <a:t>关于多个量词的永真式</a:t>
            </a:r>
            <a:r>
              <a:rPr lang="en-US" altLang="zh-CN" sz="2200" b="1" smtClean="0">
                <a:solidFill>
                  <a:srgbClr val="1E1CE3"/>
                </a:solidFill>
                <a:latin typeface="楷体" pitchFamily="49" charset="-122"/>
                <a:ea typeface="楷体" pitchFamily="49" charset="-122"/>
              </a:rPr>
              <a:t>(</a:t>
            </a:r>
            <a:r>
              <a:rPr lang="zh-CN" altLang="en-US" sz="2200" b="1" smtClean="0">
                <a:solidFill>
                  <a:srgbClr val="1E1CE3"/>
                </a:solidFill>
                <a:latin typeface="楷体" pitchFamily="49" charset="-122"/>
                <a:ea typeface="楷体" pitchFamily="49" charset="-122"/>
              </a:rPr>
              <a:t>关于量词顺序</a:t>
            </a:r>
            <a:r>
              <a:rPr lang="en-US" altLang="zh-CN" sz="2200" b="1" smtClean="0">
                <a:solidFill>
                  <a:srgbClr val="1E1CE3"/>
                </a:solidFill>
                <a:latin typeface="楷体" pitchFamily="49" charset="-122"/>
                <a:ea typeface="楷体" pitchFamily="49" charset="-122"/>
              </a:rPr>
              <a:t>)</a:t>
            </a:r>
          </a:p>
          <a:p>
            <a:pPr algn="just" eaLnBrk="1" hangingPunct="1">
              <a:buClr>
                <a:schemeClr val="tx1"/>
              </a:buClr>
              <a:buFont typeface="Arial" charset="0"/>
              <a:buNone/>
            </a:pPr>
            <a:endParaRPr lang="zh-CN" altLang="en-US" sz="2200" smtClean="0">
              <a:solidFill>
                <a:srgbClr val="1E1CE3"/>
              </a:solidFill>
              <a:latin typeface="楷体" pitchFamily="49" charset="-122"/>
              <a:ea typeface="楷体" pitchFamily="49" charset="-122"/>
              <a:cs typeface="Times New Roman" pitchFamily="18" charset="0"/>
            </a:endParaRPr>
          </a:p>
          <a:p>
            <a:pPr eaLnBrk="1" hangingPunct="1">
              <a:buClr>
                <a:schemeClr val="tx1"/>
              </a:buClr>
              <a:buFont typeface="Arial" charset="0"/>
              <a:buNone/>
            </a:pPr>
            <a:r>
              <a:rPr lang="en-US" altLang="zh-CN" sz="20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x)(</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y)P(x</a:t>
            </a:r>
            <a:r>
              <a:rPr lang="zh-CN" altLang="en-US"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rPr>
              <a:t>y) </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 (</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y)(</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x)P(x</a:t>
            </a:r>
            <a:r>
              <a:rPr lang="zh-CN" altLang="en-US"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rPr>
              <a:t>y) </a:t>
            </a:r>
          </a:p>
          <a:p>
            <a:pPr eaLnBrk="1" hangingPunct="1">
              <a:buClr>
                <a:schemeClr val="tx1"/>
              </a:buClr>
              <a:buFont typeface="Arial" charset="0"/>
              <a:buNone/>
            </a:pPr>
            <a:r>
              <a:rPr lang="en-US" altLang="zh-CN"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x)(</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y)P(x</a:t>
            </a:r>
            <a:r>
              <a:rPr lang="zh-CN" altLang="en-US"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rPr>
              <a:t>y)</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 (</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y)(</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x)P(x</a:t>
            </a:r>
            <a:r>
              <a:rPr lang="zh-CN" altLang="en-US"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rPr>
              <a:t>y)                               </a:t>
            </a:r>
            <a:endParaRPr lang="en-US" altLang="zh-CN" sz="2200" smtClean="0">
              <a:solidFill>
                <a:srgbClr val="1E1CE3"/>
              </a:solidFill>
              <a:latin typeface="Times New Roman" pitchFamily="18" charset="0"/>
              <a:ea typeface="楷体" pitchFamily="49" charset="-122"/>
            </a:endParaRPr>
          </a:p>
          <a:p>
            <a:pPr algn="just" eaLnBrk="1" hangingPunct="1">
              <a:buClr>
                <a:schemeClr val="tx1"/>
              </a:buClr>
              <a:buFont typeface="Arial" charset="0"/>
              <a:buNone/>
            </a:pPr>
            <a:r>
              <a:rPr lang="en-US" altLang="zh-CN"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y)(</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x)P(x</a:t>
            </a:r>
            <a:r>
              <a:rPr lang="zh-CN" altLang="en-US"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rPr>
              <a:t>y)</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x)(</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y)P(x</a:t>
            </a:r>
            <a:r>
              <a:rPr lang="zh-CN" altLang="en-US"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rPr>
              <a:t>y)    </a:t>
            </a:r>
            <a:r>
              <a:rPr lang="zh-CN" altLang="en-US" sz="2200" b="1" smtClean="0">
                <a:solidFill>
                  <a:srgbClr val="1E1CE3"/>
                </a:solidFill>
                <a:latin typeface="Times New Roman" pitchFamily="18" charset="0"/>
                <a:ea typeface="楷体" pitchFamily="49" charset="-122"/>
                <a:hlinkClick r:id="rId2" action="ppaction://hlinksldjump"/>
              </a:rPr>
              <a:t>例</a:t>
            </a:r>
            <a:endParaRPr lang="zh-CN" altLang="en-US" sz="2200" b="1" smtClean="0">
              <a:solidFill>
                <a:srgbClr val="1E1CE3"/>
              </a:solidFill>
              <a:latin typeface="Times New Roman" pitchFamily="18" charset="0"/>
              <a:ea typeface="楷体" pitchFamily="49" charset="-122"/>
            </a:endParaRPr>
          </a:p>
          <a:p>
            <a:pPr algn="just" eaLnBrk="1" hangingPunct="1">
              <a:buClr>
                <a:schemeClr val="tx1"/>
              </a:buClr>
              <a:buFont typeface="Arial" charset="0"/>
              <a:buNone/>
            </a:pPr>
            <a:r>
              <a:rPr lang="en-US" altLang="zh-CN"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x)(</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y)P(x</a:t>
            </a:r>
            <a:r>
              <a:rPr lang="zh-CN" altLang="en-US"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rPr>
              <a:t>y) </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y)(</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x)P(x</a:t>
            </a:r>
            <a:r>
              <a:rPr lang="zh-CN" altLang="en-US"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rPr>
              <a:t>y) </a:t>
            </a:r>
          </a:p>
          <a:p>
            <a:pPr algn="just" eaLnBrk="1" hangingPunct="1">
              <a:buClr>
                <a:schemeClr val="tx1"/>
              </a:buClr>
              <a:buFont typeface="Arial" charset="0"/>
              <a:buNone/>
            </a:pPr>
            <a:endParaRPr lang="en-US" altLang="zh-CN" sz="2200" b="1" smtClean="0">
              <a:solidFill>
                <a:srgbClr val="1E1CE3"/>
              </a:solidFill>
              <a:latin typeface="Times New Roman" pitchFamily="18" charset="0"/>
              <a:ea typeface="楷体" pitchFamily="49" charset="-122"/>
            </a:endParaRPr>
          </a:p>
          <a:p>
            <a:r>
              <a:rPr lang="zh-CN" altLang="en-US" sz="2200" smtClean="0">
                <a:solidFill>
                  <a:srgbClr val="1E1CE3"/>
                </a:solidFill>
                <a:latin typeface="Times New Roman" pitchFamily="18" charset="0"/>
                <a:ea typeface="楷体" pitchFamily="49" charset="-122"/>
              </a:rPr>
              <a:t>说明</a:t>
            </a:r>
            <a:r>
              <a:rPr lang="en-US" altLang="zh-CN" sz="2200" smtClean="0">
                <a:solidFill>
                  <a:srgbClr val="1E1CE3"/>
                </a:solidFill>
                <a:latin typeface="Times New Roman" pitchFamily="18" charset="0"/>
                <a:ea typeface="楷体" pitchFamily="49" charset="-122"/>
              </a:rPr>
              <a:t>: </a:t>
            </a:r>
            <a:r>
              <a:rPr lang="zh-CN" altLang="en-US" sz="2200" smtClean="0">
                <a:solidFill>
                  <a:srgbClr val="1E1CE3"/>
                </a:solidFill>
                <a:latin typeface="Times New Roman" pitchFamily="18" charset="0"/>
                <a:ea typeface="楷体" pitchFamily="49" charset="-122"/>
              </a:rPr>
              <a:t>许多数学语句会涉及对多变量命题函数的多重量化。但是</a:t>
            </a:r>
            <a:r>
              <a:rPr lang="en-US" altLang="zh-CN" sz="2200" smtClean="0">
                <a:solidFill>
                  <a:srgbClr val="1E1CE3"/>
                </a:solidFill>
                <a:latin typeface="Times New Roman" pitchFamily="18" charset="0"/>
                <a:ea typeface="楷体" pitchFamily="49" charset="-122"/>
              </a:rPr>
              <a:t>, </a:t>
            </a:r>
            <a:r>
              <a:rPr lang="zh-CN" altLang="en-US" sz="2200" smtClean="0">
                <a:solidFill>
                  <a:srgbClr val="1E1CE3"/>
                </a:solidFill>
                <a:latin typeface="Times New Roman" pitchFamily="18" charset="0"/>
                <a:ea typeface="楷体" pitchFamily="49" charset="-122"/>
              </a:rPr>
              <a:t>量词的顺序非常重要</a:t>
            </a:r>
            <a:r>
              <a:rPr lang="en-US" altLang="zh-CN" sz="2200" smtClean="0">
                <a:solidFill>
                  <a:srgbClr val="1E1CE3"/>
                </a:solidFill>
                <a:latin typeface="Times New Roman" pitchFamily="18" charset="0"/>
                <a:ea typeface="楷体" pitchFamily="49" charset="-122"/>
              </a:rPr>
              <a:t>, </a:t>
            </a:r>
            <a:r>
              <a:rPr lang="zh-CN" altLang="en-US" sz="2200" smtClean="0">
                <a:solidFill>
                  <a:srgbClr val="1E1CE3"/>
                </a:solidFill>
                <a:latin typeface="Times New Roman" pitchFamily="18" charset="0"/>
                <a:ea typeface="楷体" pitchFamily="49" charset="-122"/>
              </a:rPr>
              <a:t>除非所有的量词均为全称量词或均为存在量词。</a:t>
            </a:r>
          </a:p>
          <a:p>
            <a:endParaRPr lang="zh-CN" altLang="en-US" sz="2200" b="1" smtClean="0">
              <a:solidFill>
                <a:srgbClr val="1E1CE3"/>
              </a:solidFill>
              <a:latin typeface="Times New Roman" pitchFamily="18" charset="0"/>
              <a:ea typeface="楷体" pitchFamily="49" charset="-122"/>
            </a:endParaRPr>
          </a:p>
          <a:p>
            <a:pPr algn="just" eaLnBrk="1" hangingPunct="1">
              <a:buClr>
                <a:schemeClr val="tx1"/>
              </a:buClr>
              <a:buFont typeface="Arial" charset="0"/>
              <a:buNone/>
            </a:pPr>
            <a:endParaRPr lang="en-US" altLang="zh-CN" sz="2200" b="1" smtClean="0">
              <a:solidFill>
                <a:srgbClr val="1E1CE3"/>
              </a:solidFill>
              <a:latin typeface="Times New Roman" pitchFamily="18" charset="0"/>
              <a:ea typeface="楷体"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9508">
                                            <p:txEl>
                                              <p:pRg st="0" end="0"/>
                                            </p:txEl>
                                          </p:spTgt>
                                        </p:tgtEl>
                                        <p:attrNameLst>
                                          <p:attrName>style.visibility</p:attrName>
                                        </p:attrNameLst>
                                      </p:cBhvr>
                                      <p:to>
                                        <p:strVal val="visible"/>
                                      </p:to>
                                    </p:set>
                                    <p:anim calcmode="lin" valueType="num">
                                      <p:cBhvr additive="base">
                                        <p:cTn id="7" dur="500" fill="hold"/>
                                        <p:tgtEl>
                                          <p:spTgt spid="1495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95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49508">
                                            <p:txEl>
                                              <p:pRg st="2" end="2"/>
                                            </p:txEl>
                                          </p:spTgt>
                                        </p:tgtEl>
                                        <p:attrNameLst>
                                          <p:attrName>style.visibility</p:attrName>
                                        </p:attrNameLst>
                                      </p:cBhvr>
                                      <p:to>
                                        <p:strVal val="visible"/>
                                      </p:to>
                                    </p:set>
                                    <p:animEffect transition="in" filter="blinds(horizontal)">
                                      <p:cBhvr>
                                        <p:cTn id="13" dur="500"/>
                                        <p:tgtEl>
                                          <p:spTgt spid="14950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49508">
                                            <p:txEl>
                                              <p:pRg st="3" end="3"/>
                                            </p:txEl>
                                          </p:spTgt>
                                        </p:tgtEl>
                                        <p:attrNameLst>
                                          <p:attrName>style.visibility</p:attrName>
                                        </p:attrNameLst>
                                      </p:cBhvr>
                                      <p:to>
                                        <p:strVal val="visible"/>
                                      </p:to>
                                    </p:set>
                                    <p:animEffect transition="in" filter="blinds(horizontal)">
                                      <p:cBhvr>
                                        <p:cTn id="18" dur="500"/>
                                        <p:tgtEl>
                                          <p:spTgt spid="14950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49508">
                                            <p:txEl>
                                              <p:pRg st="4" end="4"/>
                                            </p:txEl>
                                          </p:spTgt>
                                        </p:tgtEl>
                                        <p:attrNameLst>
                                          <p:attrName>style.visibility</p:attrName>
                                        </p:attrNameLst>
                                      </p:cBhvr>
                                      <p:to>
                                        <p:strVal val="visible"/>
                                      </p:to>
                                    </p:set>
                                    <p:animEffect transition="in" filter="blinds(horizontal)">
                                      <p:cBhvr>
                                        <p:cTn id="23" dur="500"/>
                                        <p:tgtEl>
                                          <p:spTgt spid="14950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49508">
                                            <p:txEl>
                                              <p:pRg st="5" end="5"/>
                                            </p:txEl>
                                          </p:spTgt>
                                        </p:tgtEl>
                                        <p:attrNameLst>
                                          <p:attrName>style.visibility</p:attrName>
                                        </p:attrNameLst>
                                      </p:cBhvr>
                                      <p:to>
                                        <p:strVal val="visible"/>
                                      </p:to>
                                    </p:set>
                                    <p:animEffect transition="in" filter="blinds(horizontal)">
                                      <p:cBhvr>
                                        <p:cTn id="28" dur="500"/>
                                        <p:tgtEl>
                                          <p:spTgt spid="149508">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49508">
                                            <p:txEl>
                                              <p:pRg st="7" end="7"/>
                                            </p:txEl>
                                          </p:spTgt>
                                        </p:tgtEl>
                                        <p:attrNameLst>
                                          <p:attrName>style.visibility</p:attrName>
                                        </p:attrNameLst>
                                      </p:cBhvr>
                                      <p:to>
                                        <p:strVal val="visible"/>
                                      </p:to>
                                    </p:set>
                                    <p:animEffect transition="in" filter="blinds(horizontal)">
                                      <p:cBhvr>
                                        <p:cTn id="33" dur="500"/>
                                        <p:tgtEl>
                                          <p:spTgt spid="14950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日期占位符 1"/>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A3D0A5DC-095A-47C9-A9E7-5F00C4B2914D}" type="datetime1">
              <a:rPr lang="zh-CN" altLang="en-US" sz="1100">
                <a:latin typeface="Calibri" pitchFamily="34" charset="0"/>
              </a:rPr>
              <a:pPr defTabSz="914400">
                <a:lnSpc>
                  <a:spcPct val="90000"/>
                </a:lnSpc>
              </a:pPr>
              <a:t>2023/9/21</a:t>
            </a:fld>
            <a:endParaRPr lang="en-US" altLang="zh-CN" sz="1100">
              <a:latin typeface="Calibri" pitchFamily="34" charset="0"/>
            </a:endParaRPr>
          </a:p>
        </p:txBody>
      </p:sp>
      <p:sp>
        <p:nvSpPr>
          <p:cNvPr id="164866" name="灯片编号占位符 3"/>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631112F9-6AD7-49A2-A7E9-37B2F4838154}" type="slidenum">
              <a:rPr lang="en-US" altLang="zh-CN" sz="1100">
                <a:latin typeface="Calibri" pitchFamily="34" charset="0"/>
              </a:rPr>
              <a:pPr algn="r" defTabSz="914400">
                <a:lnSpc>
                  <a:spcPct val="90000"/>
                </a:lnSpc>
              </a:pPr>
              <a:t>63</a:t>
            </a:fld>
            <a:endParaRPr lang="en-US" altLang="zh-CN" sz="1100">
              <a:latin typeface="Calibri" pitchFamily="34" charset="0"/>
            </a:endParaRPr>
          </a:p>
        </p:txBody>
      </p:sp>
      <p:sp>
        <p:nvSpPr>
          <p:cNvPr id="199682" name="Rectangle 2"/>
          <p:cNvSpPr>
            <a:spLocks noChangeArrowheads="1"/>
          </p:cNvSpPr>
          <p:nvPr/>
        </p:nvSpPr>
        <p:spPr bwMode="auto">
          <a:xfrm>
            <a:off x="900113" y="1628775"/>
            <a:ext cx="7467600" cy="4510088"/>
          </a:xfrm>
          <a:prstGeom prst="rect">
            <a:avLst/>
          </a:prstGeom>
          <a:noFill/>
          <a:ln w="9525">
            <a:noFill/>
            <a:miter lim="800000"/>
            <a:headEnd/>
            <a:tailEnd/>
          </a:ln>
        </p:spPr>
        <p:txBody>
          <a:bodyPr>
            <a:spAutoFit/>
          </a:bodyPr>
          <a:lstStyle/>
          <a:p>
            <a:pPr defTabSz="914400">
              <a:lnSpc>
                <a:spcPct val="90000"/>
              </a:lnSpc>
              <a:spcBef>
                <a:spcPct val="50000"/>
              </a:spcBef>
            </a:pPr>
            <a:r>
              <a:rPr kumimoji="1" lang="zh-CN" altLang="en-US" sz="2400" b="1">
                <a:solidFill>
                  <a:srgbClr val="1E1CE3"/>
                </a:solidFill>
                <a:latin typeface="Times New Roman" pitchFamily="18" charset="0"/>
                <a:ea typeface="楷体" pitchFamily="49" charset="-122"/>
              </a:rPr>
              <a:t>例</a:t>
            </a:r>
            <a:r>
              <a:rPr kumimoji="1" lang="zh-CN" altLang="en-US" sz="2400">
                <a:solidFill>
                  <a:srgbClr val="1E1CE3"/>
                </a:solidFill>
                <a:latin typeface="Times New Roman" pitchFamily="18" charset="0"/>
                <a:ea typeface="楷体" pitchFamily="49" charset="-122"/>
              </a:rPr>
              <a:t>：设论域为实数集</a:t>
            </a:r>
            <a:r>
              <a:rPr kumimoji="1" lang="en-US" altLang="zh-CN" sz="2400">
                <a:solidFill>
                  <a:srgbClr val="1E1CE3"/>
                </a:solidFill>
                <a:latin typeface="Times New Roman" pitchFamily="18" charset="0"/>
                <a:ea typeface="楷体" pitchFamily="49" charset="-122"/>
              </a:rPr>
              <a:t>R</a:t>
            </a:r>
            <a:r>
              <a:rPr kumimoji="1" lang="zh-CN" altLang="en-US" sz="2400">
                <a:solidFill>
                  <a:srgbClr val="1E1CE3"/>
                </a:solidFill>
                <a:latin typeface="Times New Roman" pitchFamily="18" charset="0"/>
                <a:ea typeface="楷体" pitchFamily="49" charset="-122"/>
              </a:rPr>
              <a:t>，</a:t>
            </a:r>
            <a:r>
              <a:rPr kumimoji="1" lang="en-US" altLang="zh-CN" sz="2400">
                <a:solidFill>
                  <a:srgbClr val="1E1CE3"/>
                </a:solidFill>
                <a:latin typeface="Times New Roman" pitchFamily="18" charset="0"/>
                <a:ea typeface="楷体" pitchFamily="49" charset="-122"/>
              </a:rPr>
              <a:t>P(x</a:t>
            </a:r>
            <a:r>
              <a:rPr kumimoji="1" lang="zh-CN" altLang="en-US" sz="2400">
                <a:solidFill>
                  <a:srgbClr val="1E1CE3"/>
                </a:solidFill>
                <a:latin typeface="Times New Roman" pitchFamily="18" charset="0"/>
                <a:ea typeface="楷体" pitchFamily="49" charset="-122"/>
              </a:rPr>
              <a:t>，</a:t>
            </a:r>
            <a:r>
              <a:rPr kumimoji="1" lang="en-US" altLang="zh-CN" sz="2400">
                <a:solidFill>
                  <a:srgbClr val="1E1CE3"/>
                </a:solidFill>
                <a:latin typeface="Times New Roman" pitchFamily="18" charset="0"/>
                <a:ea typeface="楷体" pitchFamily="49" charset="-122"/>
              </a:rPr>
              <a:t>y):x+y=0</a:t>
            </a:r>
            <a:r>
              <a:rPr kumimoji="1" lang="zh-CN" altLang="en-US" sz="2400">
                <a:solidFill>
                  <a:srgbClr val="1E1CE3"/>
                </a:solidFill>
                <a:latin typeface="Times New Roman" pitchFamily="18" charset="0"/>
                <a:ea typeface="楷体" pitchFamily="49" charset="-122"/>
              </a:rPr>
              <a:t>， 则</a:t>
            </a:r>
          </a:p>
          <a:p>
            <a:pPr defTabSz="914400">
              <a:lnSpc>
                <a:spcPct val="90000"/>
              </a:lnSpc>
              <a:spcBef>
                <a:spcPct val="50000"/>
              </a:spcBef>
            </a:pPr>
            <a:r>
              <a:rPr kumimoji="1" lang="zh-CN" altLang="en-US" sz="2400">
                <a:solidFill>
                  <a:srgbClr val="1E1CE3"/>
                </a:solidFill>
                <a:latin typeface="Times New Roman" pitchFamily="18" charset="0"/>
                <a:ea typeface="楷体" pitchFamily="49" charset="-122"/>
              </a:rPr>
              <a:t>  </a:t>
            </a:r>
            <a:r>
              <a:rPr kumimoji="1" lang="en-US" altLang="zh-CN" sz="2400" b="1">
                <a:solidFill>
                  <a:srgbClr val="1E1CE3"/>
                </a:solidFill>
                <a:latin typeface="Times New Roman" pitchFamily="18" charset="0"/>
                <a:ea typeface="楷体" pitchFamily="49" charset="-122"/>
              </a:rPr>
              <a:t>(</a:t>
            </a:r>
            <a:r>
              <a:rPr kumimoji="1" lang="en-US" altLang="zh-CN" sz="2400" b="1">
                <a:solidFill>
                  <a:srgbClr val="1E1CE3"/>
                </a:solidFill>
                <a:latin typeface="Times New Roman" pitchFamily="18" charset="0"/>
                <a:ea typeface="楷体" pitchFamily="49" charset="-122"/>
                <a:cs typeface="Times New Roman" pitchFamily="18" charset="0"/>
                <a:sym typeface="Symbol" pitchFamily="18" charset="2"/>
              </a:rPr>
              <a:t></a:t>
            </a:r>
            <a:r>
              <a:rPr kumimoji="1" lang="en-US" altLang="zh-CN" sz="2400" b="1">
                <a:solidFill>
                  <a:srgbClr val="1E1CE3"/>
                </a:solidFill>
                <a:latin typeface="Times New Roman" pitchFamily="18" charset="0"/>
                <a:ea typeface="楷体" pitchFamily="49" charset="-122"/>
              </a:rPr>
              <a:t>x)(</a:t>
            </a:r>
            <a:r>
              <a:rPr kumimoji="1" lang="en-US" altLang="zh-CN" sz="2400" b="1">
                <a:solidFill>
                  <a:srgbClr val="1E1CE3"/>
                </a:solidFill>
                <a:latin typeface="Times New Roman" pitchFamily="18" charset="0"/>
                <a:ea typeface="楷体" pitchFamily="49" charset="-122"/>
                <a:sym typeface="Symbol" pitchFamily="18" charset="2"/>
              </a:rPr>
              <a:t></a:t>
            </a:r>
            <a:r>
              <a:rPr kumimoji="1" lang="en-US" altLang="zh-CN" sz="2400" b="1">
                <a:solidFill>
                  <a:srgbClr val="1E1CE3"/>
                </a:solidFill>
                <a:latin typeface="Times New Roman" pitchFamily="18" charset="0"/>
                <a:ea typeface="楷体" pitchFamily="49" charset="-122"/>
              </a:rPr>
              <a:t>y)P(x</a:t>
            </a:r>
            <a:r>
              <a:rPr kumimoji="1" lang="zh-CN" altLang="en-US" sz="2400" b="1">
                <a:solidFill>
                  <a:srgbClr val="1E1CE3"/>
                </a:solidFill>
                <a:latin typeface="Times New Roman" pitchFamily="18" charset="0"/>
                <a:ea typeface="楷体" pitchFamily="49" charset="-122"/>
              </a:rPr>
              <a:t>，</a:t>
            </a:r>
            <a:r>
              <a:rPr kumimoji="1" lang="en-US" altLang="zh-CN" sz="2400" b="1">
                <a:solidFill>
                  <a:srgbClr val="1E1CE3"/>
                </a:solidFill>
                <a:latin typeface="Times New Roman" pitchFamily="18" charset="0"/>
                <a:ea typeface="楷体" pitchFamily="49" charset="-122"/>
              </a:rPr>
              <a:t>y)</a:t>
            </a:r>
            <a:r>
              <a:rPr kumimoji="1" lang="zh-CN" altLang="en-US" sz="2400">
                <a:solidFill>
                  <a:srgbClr val="1E1CE3"/>
                </a:solidFill>
                <a:latin typeface="Times New Roman" pitchFamily="18" charset="0"/>
                <a:ea typeface="楷体" pitchFamily="49" charset="-122"/>
              </a:rPr>
              <a:t>为真，</a:t>
            </a:r>
          </a:p>
          <a:p>
            <a:pPr defTabSz="914400">
              <a:lnSpc>
                <a:spcPct val="90000"/>
              </a:lnSpc>
              <a:spcBef>
                <a:spcPct val="50000"/>
              </a:spcBef>
            </a:pPr>
            <a:r>
              <a:rPr kumimoji="1" lang="zh-CN" altLang="en-US" sz="2400">
                <a:solidFill>
                  <a:srgbClr val="1E1CE3"/>
                </a:solidFill>
                <a:latin typeface="Times New Roman" pitchFamily="18" charset="0"/>
                <a:ea typeface="楷体" pitchFamily="49" charset="-122"/>
              </a:rPr>
              <a:t>（含义为：对任何的</a:t>
            </a:r>
            <a:r>
              <a:rPr kumimoji="1" lang="en-US" altLang="zh-CN" sz="2400">
                <a:solidFill>
                  <a:srgbClr val="1E1CE3"/>
                </a:solidFill>
                <a:latin typeface="Times New Roman" pitchFamily="18" charset="0"/>
                <a:ea typeface="楷体" pitchFamily="49" charset="-122"/>
              </a:rPr>
              <a:t>x</a:t>
            </a:r>
            <a:r>
              <a:rPr kumimoji="1" lang="zh-CN" altLang="en-US" sz="2400">
                <a:solidFill>
                  <a:srgbClr val="1E1CE3"/>
                </a:solidFill>
                <a:latin typeface="Times New Roman" pitchFamily="18" charset="0"/>
                <a:ea typeface="楷体" pitchFamily="49" charset="-122"/>
              </a:rPr>
              <a:t>，都存在相应的</a:t>
            </a:r>
            <a:r>
              <a:rPr kumimoji="1" lang="en-US" altLang="zh-CN" sz="2400">
                <a:solidFill>
                  <a:srgbClr val="1E1CE3"/>
                </a:solidFill>
                <a:latin typeface="Times New Roman" pitchFamily="18" charset="0"/>
                <a:ea typeface="楷体" pitchFamily="49" charset="-122"/>
              </a:rPr>
              <a:t>y</a:t>
            </a:r>
            <a:r>
              <a:rPr kumimoji="1" lang="zh-CN" altLang="en-US" sz="2400">
                <a:solidFill>
                  <a:srgbClr val="1E1CE3"/>
                </a:solidFill>
                <a:latin typeface="Times New Roman" pitchFamily="18" charset="0"/>
                <a:ea typeface="楷体" pitchFamily="49" charset="-122"/>
              </a:rPr>
              <a:t>，使</a:t>
            </a:r>
            <a:r>
              <a:rPr kumimoji="1" lang="en-US" altLang="zh-CN" sz="2400">
                <a:solidFill>
                  <a:srgbClr val="1E1CE3"/>
                </a:solidFill>
                <a:latin typeface="Times New Roman" pitchFamily="18" charset="0"/>
                <a:ea typeface="楷体" pitchFamily="49" charset="-122"/>
              </a:rPr>
              <a:t>x+y=0)  </a:t>
            </a:r>
            <a:r>
              <a:rPr kumimoji="1" lang="zh-CN" altLang="en-US" sz="2400">
                <a:solidFill>
                  <a:srgbClr val="1E1CE3"/>
                </a:solidFill>
                <a:latin typeface="Times New Roman" pitchFamily="18" charset="0"/>
                <a:ea typeface="楷体" pitchFamily="49" charset="-122"/>
              </a:rPr>
              <a:t>是</a:t>
            </a:r>
            <a:r>
              <a:rPr kumimoji="1" lang="en-US" altLang="zh-CN" sz="2400">
                <a:solidFill>
                  <a:srgbClr val="1E1CE3"/>
                </a:solidFill>
                <a:latin typeface="Times New Roman" pitchFamily="18" charset="0"/>
                <a:ea typeface="楷体" pitchFamily="49" charset="-122"/>
              </a:rPr>
              <a:t>,</a:t>
            </a:r>
          </a:p>
          <a:p>
            <a:pPr defTabSz="914400">
              <a:lnSpc>
                <a:spcPct val="90000"/>
              </a:lnSpc>
              <a:spcBef>
                <a:spcPct val="50000"/>
              </a:spcBef>
            </a:pPr>
            <a:r>
              <a:rPr kumimoji="1" lang="zh-CN" altLang="en-US" sz="2400" b="1">
                <a:solidFill>
                  <a:srgbClr val="1E1CE3"/>
                </a:solidFill>
                <a:latin typeface="Times New Roman" pitchFamily="18" charset="0"/>
                <a:ea typeface="楷体" pitchFamily="49" charset="-122"/>
              </a:rPr>
              <a:t>（</a:t>
            </a:r>
            <a:r>
              <a:rPr kumimoji="1" lang="zh-CN" altLang="en-US" sz="2400" b="1">
                <a:solidFill>
                  <a:srgbClr val="1E1CE3"/>
                </a:solidFill>
                <a:latin typeface="Times New Roman" pitchFamily="18" charset="0"/>
                <a:ea typeface="楷体" pitchFamily="49" charset="-122"/>
                <a:sym typeface="Symbol" pitchFamily="18" charset="2"/>
              </a:rPr>
              <a:t></a:t>
            </a:r>
            <a:r>
              <a:rPr kumimoji="1" lang="en-US" altLang="zh-CN" sz="2400" b="1">
                <a:solidFill>
                  <a:srgbClr val="1E1CE3"/>
                </a:solidFill>
                <a:latin typeface="Times New Roman" pitchFamily="18" charset="0"/>
                <a:ea typeface="楷体" pitchFamily="49" charset="-122"/>
              </a:rPr>
              <a:t>y)(</a:t>
            </a:r>
            <a:r>
              <a:rPr kumimoji="1" lang="en-US" altLang="zh-CN" sz="2400" b="1">
                <a:solidFill>
                  <a:srgbClr val="1E1CE3"/>
                </a:solidFill>
                <a:latin typeface="Times New Roman" pitchFamily="18" charset="0"/>
                <a:ea typeface="楷体" pitchFamily="49" charset="-122"/>
                <a:sym typeface="Symbol" pitchFamily="18" charset="2"/>
              </a:rPr>
              <a:t></a:t>
            </a:r>
            <a:r>
              <a:rPr kumimoji="1" lang="en-US" altLang="zh-CN" sz="2400" b="1">
                <a:solidFill>
                  <a:srgbClr val="1E1CE3"/>
                </a:solidFill>
                <a:latin typeface="Times New Roman" pitchFamily="18" charset="0"/>
                <a:ea typeface="楷体" pitchFamily="49" charset="-122"/>
              </a:rPr>
              <a:t>x)P(x</a:t>
            </a:r>
            <a:r>
              <a:rPr kumimoji="1" lang="zh-CN" altLang="en-US" sz="2400" b="1">
                <a:solidFill>
                  <a:srgbClr val="1E1CE3"/>
                </a:solidFill>
                <a:latin typeface="Times New Roman" pitchFamily="18" charset="0"/>
                <a:ea typeface="楷体" pitchFamily="49" charset="-122"/>
              </a:rPr>
              <a:t>，</a:t>
            </a:r>
            <a:r>
              <a:rPr kumimoji="1" lang="en-US" altLang="zh-CN" sz="2400" b="1">
                <a:solidFill>
                  <a:srgbClr val="1E1CE3"/>
                </a:solidFill>
                <a:latin typeface="Times New Roman" pitchFamily="18" charset="0"/>
                <a:ea typeface="楷体" pitchFamily="49" charset="-122"/>
              </a:rPr>
              <a:t>y)</a:t>
            </a:r>
            <a:r>
              <a:rPr kumimoji="1" lang="zh-CN" altLang="en-US" sz="2400" b="1">
                <a:solidFill>
                  <a:srgbClr val="1E1CE3"/>
                </a:solidFill>
                <a:latin typeface="Times New Roman" pitchFamily="18" charset="0"/>
                <a:ea typeface="楷体" pitchFamily="49" charset="-122"/>
              </a:rPr>
              <a:t>为假</a:t>
            </a:r>
            <a:r>
              <a:rPr kumimoji="1" lang="zh-CN" altLang="en-US" sz="2400">
                <a:solidFill>
                  <a:srgbClr val="1E1CE3"/>
                </a:solidFill>
                <a:latin typeface="Times New Roman" pitchFamily="18" charset="0"/>
                <a:ea typeface="楷体" pitchFamily="49" charset="-122"/>
              </a:rPr>
              <a:t>。</a:t>
            </a:r>
          </a:p>
          <a:p>
            <a:pPr defTabSz="914400">
              <a:lnSpc>
                <a:spcPct val="90000"/>
              </a:lnSpc>
              <a:spcBef>
                <a:spcPct val="50000"/>
              </a:spcBef>
            </a:pPr>
            <a:r>
              <a:rPr kumimoji="1" lang="zh-CN" altLang="en-US" sz="2400">
                <a:solidFill>
                  <a:srgbClr val="1E1CE3"/>
                </a:solidFill>
                <a:latin typeface="Times New Roman" pitchFamily="18" charset="0"/>
                <a:ea typeface="楷体" pitchFamily="49" charset="-122"/>
              </a:rPr>
              <a:t>（因为不存在那样的</a:t>
            </a:r>
            <a:r>
              <a:rPr kumimoji="1" lang="en-US" altLang="zh-CN" sz="2400">
                <a:solidFill>
                  <a:srgbClr val="1E1CE3"/>
                </a:solidFill>
                <a:latin typeface="Times New Roman" pitchFamily="18" charset="0"/>
                <a:ea typeface="楷体" pitchFamily="49" charset="-122"/>
              </a:rPr>
              <a:t>x</a:t>
            </a:r>
            <a:r>
              <a:rPr kumimoji="1" lang="zh-CN" altLang="en-US" sz="2400">
                <a:solidFill>
                  <a:srgbClr val="1E1CE3"/>
                </a:solidFill>
                <a:latin typeface="Times New Roman" pitchFamily="18" charset="0"/>
                <a:ea typeface="楷体" pitchFamily="49" charset="-122"/>
              </a:rPr>
              <a:t>，对任何的</a:t>
            </a:r>
            <a:r>
              <a:rPr kumimoji="1" lang="en-US" altLang="zh-CN" sz="2400">
                <a:solidFill>
                  <a:srgbClr val="1E1CE3"/>
                </a:solidFill>
                <a:latin typeface="Times New Roman" pitchFamily="18" charset="0"/>
                <a:ea typeface="楷体" pitchFamily="49" charset="-122"/>
              </a:rPr>
              <a:t>y</a:t>
            </a:r>
            <a:r>
              <a:rPr kumimoji="1" lang="zh-CN" altLang="en-US" sz="2400">
                <a:solidFill>
                  <a:srgbClr val="1E1CE3"/>
                </a:solidFill>
                <a:latin typeface="Times New Roman" pitchFamily="18" charset="0"/>
                <a:ea typeface="楷体" pitchFamily="49" charset="-122"/>
              </a:rPr>
              <a:t>，使</a:t>
            </a:r>
            <a:r>
              <a:rPr kumimoji="1" lang="en-US" altLang="zh-CN" sz="2400">
                <a:solidFill>
                  <a:srgbClr val="1E1CE3"/>
                </a:solidFill>
                <a:latin typeface="Times New Roman" pitchFamily="18" charset="0"/>
                <a:ea typeface="楷体" pitchFamily="49" charset="-122"/>
              </a:rPr>
              <a:t>x+y=0 )</a:t>
            </a:r>
          </a:p>
          <a:p>
            <a:pPr defTabSz="914400">
              <a:lnSpc>
                <a:spcPct val="90000"/>
              </a:lnSpc>
              <a:spcBef>
                <a:spcPct val="50000"/>
              </a:spcBef>
            </a:pPr>
            <a:endParaRPr kumimoji="1" lang="en-US" altLang="zh-CN" sz="2400">
              <a:solidFill>
                <a:srgbClr val="1E1CE3"/>
              </a:solidFill>
              <a:latin typeface="Times New Roman" pitchFamily="18" charset="0"/>
              <a:ea typeface="楷体" pitchFamily="49" charset="-122"/>
            </a:endParaRPr>
          </a:p>
          <a:p>
            <a:pPr defTabSz="914400">
              <a:lnSpc>
                <a:spcPct val="90000"/>
              </a:lnSpc>
              <a:spcBef>
                <a:spcPct val="50000"/>
              </a:spcBef>
            </a:pPr>
            <a:r>
              <a:rPr kumimoji="1" lang="zh-CN" altLang="en-US" sz="2400">
                <a:solidFill>
                  <a:srgbClr val="1E1CE3"/>
                </a:solidFill>
                <a:latin typeface="Times New Roman" pitchFamily="18" charset="0"/>
                <a:ea typeface="楷体" pitchFamily="49" charset="-122"/>
              </a:rPr>
              <a:t>所以</a:t>
            </a:r>
            <a:r>
              <a:rPr kumimoji="1" lang="en-US" altLang="zh-CN" sz="2400">
                <a:solidFill>
                  <a:srgbClr val="1E1CE3"/>
                </a:solidFill>
                <a:latin typeface="Times New Roman" pitchFamily="18" charset="0"/>
                <a:ea typeface="楷体" pitchFamily="49" charset="-122"/>
              </a:rPr>
              <a:t>,  </a:t>
            </a:r>
            <a:r>
              <a:rPr kumimoji="1" lang="en-US" altLang="zh-CN" sz="2400" b="1">
                <a:solidFill>
                  <a:srgbClr val="1E1CE3"/>
                </a:solidFill>
                <a:latin typeface="Times New Roman" pitchFamily="18" charset="0"/>
                <a:ea typeface="楷体" pitchFamily="49" charset="-122"/>
              </a:rPr>
              <a:t>(</a:t>
            </a:r>
            <a:r>
              <a:rPr kumimoji="1" lang="en-US" altLang="zh-CN" sz="2400" b="1">
                <a:solidFill>
                  <a:srgbClr val="1E1CE3"/>
                </a:solidFill>
                <a:latin typeface="Times New Roman" pitchFamily="18" charset="0"/>
                <a:ea typeface="楷体" pitchFamily="49" charset="-122"/>
                <a:sym typeface="Symbol" pitchFamily="18" charset="2"/>
              </a:rPr>
              <a:t></a:t>
            </a:r>
            <a:r>
              <a:rPr kumimoji="1" lang="en-US" altLang="zh-CN" sz="2400" b="1">
                <a:solidFill>
                  <a:srgbClr val="1E1CE3"/>
                </a:solidFill>
                <a:latin typeface="Times New Roman" pitchFamily="18" charset="0"/>
                <a:ea typeface="楷体" pitchFamily="49" charset="-122"/>
              </a:rPr>
              <a:t>x)(</a:t>
            </a:r>
            <a:r>
              <a:rPr kumimoji="1" lang="en-US" altLang="zh-CN" sz="2400" b="1">
                <a:solidFill>
                  <a:srgbClr val="1E1CE3"/>
                </a:solidFill>
                <a:latin typeface="Times New Roman" pitchFamily="18" charset="0"/>
                <a:ea typeface="楷体" pitchFamily="49" charset="-122"/>
                <a:sym typeface="Symbol" pitchFamily="18" charset="2"/>
              </a:rPr>
              <a:t></a:t>
            </a:r>
            <a:r>
              <a:rPr kumimoji="1" lang="en-US" altLang="zh-CN" sz="2400" b="1">
                <a:solidFill>
                  <a:srgbClr val="1E1CE3"/>
                </a:solidFill>
                <a:latin typeface="Times New Roman" pitchFamily="18" charset="0"/>
                <a:ea typeface="楷体" pitchFamily="49" charset="-122"/>
              </a:rPr>
              <a:t>y)P(x</a:t>
            </a:r>
            <a:r>
              <a:rPr kumimoji="1" lang="zh-CN" altLang="en-US" sz="2400" b="1">
                <a:solidFill>
                  <a:srgbClr val="1E1CE3"/>
                </a:solidFill>
                <a:latin typeface="Times New Roman" pitchFamily="18" charset="0"/>
                <a:ea typeface="楷体" pitchFamily="49" charset="-122"/>
              </a:rPr>
              <a:t>，</a:t>
            </a:r>
            <a:r>
              <a:rPr kumimoji="1" lang="en-US" altLang="zh-CN" sz="2400" b="1">
                <a:solidFill>
                  <a:srgbClr val="1E1CE3"/>
                </a:solidFill>
                <a:latin typeface="Times New Roman" pitchFamily="18" charset="0"/>
                <a:ea typeface="楷体" pitchFamily="49" charset="-122"/>
              </a:rPr>
              <a:t>y) </a:t>
            </a:r>
            <a:r>
              <a:rPr kumimoji="1" lang="en-US" altLang="zh-CN" sz="2400" b="1">
                <a:solidFill>
                  <a:srgbClr val="1E1CE3"/>
                </a:solidFill>
                <a:latin typeface="Times New Roman" pitchFamily="18" charset="0"/>
                <a:ea typeface="楷体" pitchFamily="49" charset="-122"/>
                <a:sym typeface="Symbol" pitchFamily="18" charset="2"/>
              </a:rPr>
              <a:t> </a:t>
            </a:r>
            <a:r>
              <a:rPr kumimoji="1" lang="en-US" altLang="zh-CN" sz="2400" b="1">
                <a:solidFill>
                  <a:srgbClr val="1E1CE3"/>
                </a:solidFill>
                <a:latin typeface="Times New Roman" pitchFamily="18" charset="0"/>
                <a:ea typeface="楷体" pitchFamily="49" charset="-122"/>
              </a:rPr>
              <a:t>(</a:t>
            </a:r>
            <a:r>
              <a:rPr kumimoji="1" lang="en-US" altLang="zh-CN" sz="2400" b="1">
                <a:solidFill>
                  <a:srgbClr val="1E1CE3"/>
                </a:solidFill>
                <a:latin typeface="Times New Roman" pitchFamily="18" charset="0"/>
                <a:ea typeface="楷体" pitchFamily="49" charset="-122"/>
                <a:sym typeface="Symbol" pitchFamily="18" charset="2"/>
              </a:rPr>
              <a:t></a:t>
            </a:r>
            <a:r>
              <a:rPr kumimoji="1" lang="en-US" altLang="zh-CN" sz="2400" b="1">
                <a:solidFill>
                  <a:srgbClr val="1E1CE3"/>
                </a:solidFill>
                <a:latin typeface="Times New Roman" pitchFamily="18" charset="0"/>
                <a:ea typeface="楷体" pitchFamily="49" charset="-122"/>
              </a:rPr>
              <a:t>y)(</a:t>
            </a:r>
            <a:r>
              <a:rPr kumimoji="1" lang="en-US" altLang="zh-CN" sz="2400" b="1">
                <a:solidFill>
                  <a:srgbClr val="1E1CE3"/>
                </a:solidFill>
                <a:latin typeface="Times New Roman" pitchFamily="18" charset="0"/>
                <a:ea typeface="楷体" pitchFamily="49" charset="-122"/>
                <a:sym typeface="Symbol" pitchFamily="18" charset="2"/>
              </a:rPr>
              <a:t></a:t>
            </a:r>
            <a:r>
              <a:rPr kumimoji="1" lang="en-US" altLang="zh-CN" sz="2400" b="1">
                <a:solidFill>
                  <a:srgbClr val="1E1CE3"/>
                </a:solidFill>
                <a:latin typeface="Times New Roman" pitchFamily="18" charset="0"/>
                <a:ea typeface="楷体" pitchFamily="49" charset="-122"/>
              </a:rPr>
              <a:t>x)P(x</a:t>
            </a:r>
            <a:r>
              <a:rPr kumimoji="1" lang="zh-CN" altLang="en-US" sz="2400" b="1">
                <a:solidFill>
                  <a:srgbClr val="1E1CE3"/>
                </a:solidFill>
                <a:latin typeface="Times New Roman" pitchFamily="18" charset="0"/>
                <a:ea typeface="楷体" pitchFamily="49" charset="-122"/>
              </a:rPr>
              <a:t>，</a:t>
            </a:r>
            <a:r>
              <a:rPr kumimoji="1" lang="en-US" altLang="zh-CN" sz="2400" b="1">
                <a:solidFill>
                  <a:srgbClr val="1E1CE3"/>
                </a:solidFill>
                <a:latin typeface="Times New Roman" pitchFamily="18" charset="0"/>
                <a:ea typeface="楷体" pitchFamily="49" charset="-122"/>
              </a:rPr>
              <a:t>y)</a:t>
            </a:r>
            <a:r>
              <a:rPr kumimoji="1" lang="zh-CN" altLang="en-US" sz="2400" b="1">
                <a:solidFill>
                  <a:srgbClr val="D84650"/>
                </a:solidFill>
                <a:latin typeface="Times New Roman" pitchFamily="18" charset="0"/>
                <a:ea typeface="楷体" pitchFamily="49" charset="-122"/>
              </a:rPr>
              <a:t>不成立</a:t>
            </a:r>
            <a:r>
              <a:rPr kumimoji="1" lang="zh-CN" altLang="en-US" sz="2400" b="1">
                <a:solidFill>
                  <a:srgbClr val="1E1CE3"/>
                </a:solidFill>
                <a:latin typeface="Times New Roman" pitchFamily="18" charset="0"/>
                <a:ea typeface="楷体" pitchFamily="49" charset="-122"/>
              </a:rPr>
              <a:t>。</a:t>
            </a:r>
          </a:p>
          <a:p>
            <a:pPr defTabSz="914400">
              <a:lnSpc>
                <a:spcPct val="90000"/>
              </a:lnSpc>
              <a:spcBef>
                <a:spcPct val="50000"/>
              </a:spcBef>
            </a:pPr>
            <a:endParaRPr kumimoji="1" lang="zh-CN" altLang="en-US" sz="2400" b="1">
              <a:solidFill>
                <a:srgbClr val="1E1CE3"/>
              </a:solidFill>
              <a:latin typeface="Times New Roman" pitchFamily="18" charset="0"/>
              <a:ea typeface="楷体" pitchFamily="49" charset="-122"/>
            </a:endParaRPr>
          </a:p>
          <a:p>
            <a:pPr defTabSz="914400">
              <a:lnSpc>
                <a:spcPct val="90000"/>
              </a:lnSpc>
              <a:spcBef>
                <a:spcPct val="50000"/>
              </a:spcBef>
            </a:pPr>
            <a:endParaRPr kumimoji="1" lang="en-US" altLang="zh-CN" sz="2400" b="1">
              <a:solidFill>
                <a:srgbClr val="1E1CE3"/>
              </a:solidFill>
              <a:latin typeface="Times New Roman" pitchFamily="18" charset="0"/>
              <a:ea typeface="楷体"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9682">
                                            <p:txEl>
                                              <p:pRg st="0" end="0"/>
                                            </p:txEl>
                                          </p:spTgt>
                                        </p:tgtEl>
                                        <p:attrNameLst>
                                          <p:attrName>style.visibility</p:attrName>
                                        </p:attrNameLst>
                                      </p:cBhvr>
                                      <p:to>
                                        <p:strVal val="visible"/>
                                      </p:to>
                                    </p:set>
                                    <p:animEffect transition="in" filter="blinds(horizontal)">
                                      <p:cBhvr>
                                        <p:cTn id="7" dur="500"/>
                                        <p:tgtEl>
                                          <p:spTgt spid="19968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9682">
                                            <p:txEl>
                                              <p:pRg st="1" end="1"/>
                                            </p:txEl>
                                          </p:spTgt>
                                        </p:tgtEl>
                                        <p:attrNameLst>
                                          <p:attrName>style.visibility</p:attrName>
                                        </p:attrNameLst>
                                      </p:cBhvr>
                                      <p:to>
                                        <p:strVal val="visible"/>
                                      </p:to>
                                    </p:set>
                                    <p:animEffect transition="in" filter="blinds(horizontal)">
                                      <p:cBhvr>
                                        <p:cTn id="10" dur="500"/>
                                        <p:tgtEl>
                                          <p:spTgt spid="19968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9682">
                                            <p:txEl>
                                              <p:pRg st="2" end="2"/>
                                            </p:txEl>
                                          </p:spTgt>
                                        </p:tgtEl>
                                        <p:attrNameLst>
                                          <p:attrName>style.visibility</p:attrName>
                                        </p:attrNameLst>
                                      </p:cBhvr>
                                      <p:to>
                                        <p:strVal val="visible"/>
                                      </p:to>
                                    </p:set>
                                    <p:animEffect transition="in" filter="blinds(horizontal)">
                                      <p:cBhvr>
                                        <p:cTn id="13" dur="500"/>
                                        <p:tgtEl>
                                          <p:spTgt spid="19968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9682">
                                            <p:txEl>
                                              <p:pRg st="3" end="3"/>
                                            </p:txEl>
                                          </p:spTgt>
                                        </p:tgtEl>
                                        <p:attrNameLst>
                                          <p:attrName>style.visibility</p:attrName>
                                        </p:attrNameLst>
                                      </p:cBhvr>
                                      <p:to>
                                        <p:strVal val="visible"/>
                                      </p:to>
                                    </p:set>
                                    <p:animEffect transition="in" filter="blinds(horizontal)">
                                      <p:cBhvr>
                                        <p:cTn id="16" dur="500"/>
                                        <p:tgtEl>
                                          <p:spTgt spid="199682">
                                            <p:txEl>
                                              <p:pRg st="3" end="3"/>
                                            </p:txEl>
                                          </p:spTgt>
                                        </p:tgtEl>
                                      </p:cBhvr>
                                    </p:animEffect>
                                  </p:childTnLst>
                                </p:cTn>
                              </p:par>
                              <p:par>
                                <p:cTn id="17" presetID="2" presetClass="entr" presetSubtype="8" fill="hold" nodeType="withEffect">
                                  <p:stCondLst>
                                    <p:cond delay="0"/>
                                  </p:stCondLst>
                                  <p:childTnLst>
                                    <p:set>
                                      <p:cBhvr>
                                        <p:cTn id="18" dur="1" fill="hold">
                                          <p:stCondLst>
                                            <p:cond delay="0"/>
                                          </p:stCondLst>
                                        </p:cTn>
                                        <p:tgtEl>
                                          <p:spTgt spid="199682">
                                            <p:txEl>
                                              <p:pRg st="4" end="4"/>
                                            </p:txEl>
                                          </p:spTgt>
                                        </p:tgtEl>
                                        <p:attrNameLst>
                                          <p:attrName>style.visibility</p:attrName>
                                        </p:attrNameLst>
                                      </p:cBhvr>
                                      <p:to>
                                        <p:strVal val="visible"/>
                                      </p:to>
                                    </p:set>
                                    <p:anim calcmode="lin" valueType="num">
                                      <p:cBhvr additive="base">
                                        <p:cTn id="19" dur="500" fill="hold"/>
                                        <p:tgtEl>
                                          <p:spTgt spid="199682">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968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99682">
                                            <p:txEl>
                                              <p:pRg st="6" end="6"/>
                                            </p:txEl>
                                          </p:spTgt>
                                        </p:tgtEl>
                                        <p:attrNameLst>
                                          <p:attrName>style.visibility</p:attrName>
                                        </p:attrNameLst>
                                      </p:cBhvr>
                                      <p:to>
                                        <p:strVal val="visible"/>
                                      </p:to>
                                    </p:set>
                                    <p:anim calcmode="lin" valueType="num">
                                      <p:cBhvr additive="base">
                                        <p:cTn id="25" dur="500" fill="hold"/>
                                        <p:tgtEl>
                                          <p:spTgt spid="199682">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968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标题 1"/>
          <p:cNvSpPr>
            <a:spLocks noGrp="1"/>
          </p:cNvSpPr>
          <p:nvPr>
            <p:ph type="title"/>
          </p:nvPr>
        </p:nvSpPr>
        <p:spPr>
          <a:xfrm>
            <a:off x="628650" y="106363"/>
            <a:ext cx="7886700" cy="725487"/>
          </a:xfrm>
        </p:spPr>
        <p:txBody>
          <a:bodyPr/>
          <a:lstStyle/>
          <a:p>
            <a:r>
              <a:rPr lang="zh-CN" altLang="en-US" smtClean="0"/>
              <a:t>含有量词的永真公式表</a:t>
            </a:r>
          </a:p>
        </p:txBody>
      </p:sp>
      <p:sp>
        <p:nvSpPr>
          <p:cNvPr id="165890" name="内容占位符 4"/>
          <p:cNvSpPr>
            <a:spLocks noGrp="1"/>
          </p:cNvSpPr>
          <p:nvPr>
            <p:ph idx="1"/>
          </p:nvPr>
        </p:nvSpPr>
        <p:spPr>
          <a:xfrm>
            <a:off x="504825" y="1160463"/>
            <a:ext cx="6011863" cy="5016500"/>
          </a:xfrm>
        </p:spPr>
        <p:txBody>
          <a:bodyPr/>
          <a:lstStyle/>
          <a:p>
            <a:pPr>
              <a:lnSpc>
                <a:spcPct val="114000"/>
              </a:lnSpc>
              <a:spcBef>
                <a:spcPts val="100"/>
              </a:spcBef>
              <a:buFont typeface="Wingdings" pitchFamily="2" charset="2"/>
              <a:buNone/>
            </a:pPr>
            <a:r>
              <a:rPr lang="en-US" altLang="zh-CN" smtClean="0">
                <a:sym typeface="Symbol" pitchFamily="18" charset="2"/>
              </a:rPr>
              <a:t>Q</a:t>
            </a:r>
            <a:r>
              <a:rPr lang="en-US" altLang="zh-CN" baseline="-25000" smtClean="0">
                <a:sym typeface="Symbol" pitchFamily="18" charset="2"/>
              </a:rPr>
              <a:t>1</a:t>
            </a:r>
            <a:r>
              <a:rPr lang="en-US" altLang="zh-CN" smtClean="0">
                <a:sym typeface="Symbol" pitchFamily="18" charset="2"/>
              </a:rPr>
              <a:t>    xP(x)P(y)</a:t>
            </a:r>
          </a:p>
          <a:p>
            <a:pPr>
              <a:lnSpc>
                <a:spcPct val="114000"/>
              </a:lnSpc>
              <a:spcBef>
                <a:spcPts val="100"/>
              </a:spcBef>
              <a:buFont typeface="Wingdings" pitchFamily="2" charset="2"/>
              <a:buNone/>
            </a:pPr>
            <a:r>
              <a:rPr lang="en-US" altLang="zh-CN" smtClean="0">
                <a:sym typeface="Symbol" pitchFamily="18" charset="2"/>
              </a:rPr>
              <a:t>Q</a:t>
            </a:r>
            <a:r>
              <a:rPr lang="en-US" altLang="zh-CN" baseline="-25000" smtClean="0">
                <a:sym typeface="Symbol" pitchFamily="18" charset="2"/>
              </a:rPr>
              <a:t>2</a:t>
            </a:r>
            <a:r>
              <a:rPr lang="en-US" altLang="zh-CN" smtClean="0">
                <a:sym typeface="Symbol" pitchFamily="18" charset="2"/>
              </a:rPr>
              <a:t>    P(y)xP(x)</a:t>
            </a:r>
          </a:p>
          <a:p>
            <a:pPr>
              <a:lnSpc>
                <a:spcPct val="114000"/>
              </a:lnSpc>
              <a:spcBef>
                <a:spcPts val="100"/>
              </a:spcBef>
              <a:buFont typeface="Wingdings" pitchFamily="2" charset="2"/>
              <a:buNone/>
            </a:pPr>
            <a:r>
              <a:rPr lang="en-US" altLang="zh-CN" smtClean="0">
                <a:sym typeface="Symbol" pitchFamily="18" charset="2"/>
              </a:rPr>
              <a:t>Q</a:t>
            </a:r>
            <a:r>
              <a:rPr lang="en-US" altLang="zh-CN" baseline="-25000" smtClean="0">
                <a:sym typeface="Symbol" pitchFamily="18" charset="2"/>
              </a:rPr>
              <a:t>3</a:t>
            </a:r>
            <a:r>
              <a:rPr lang="en-US" altLang="zh-CN" smtClean="0">
                <a:sym typeface="Symbol" pitchFamily="18" charset="2"/>
              </a:rPr>
              <a:t>    x</a:t>
            </a:r>
            <a:r>
              <a:rPr lang="zh-CN" altLang="en-US" smtClean="0">
                <a:sym typeface="Symbol" pitchFamily="18" charset="2"/>
              </a:rPr>
              <a:t></a:t>
            </a:r>
            <a:r>
              <a:rPr lang="en-US" altLang="zh-CN" smtClean="0">
                <a:sym typeface="Symbol" pitchFamily="18" charset="2"/>
              </a:rPr>
              <a:t>P(x)</a:t>
            </a:r>
            <a:r>
              <a:rPr lang="zh-CN" altLang="en-US" smtClean="0">
                <a:sym typeface="Symbol" pitchFamily="18" charset="2"/>
              </a:rPr>
              <a:t></a:t>
            </a:r>
            <a:r>
              <a:rPr lang="en-US" altLang="zh-CN" smtClean="0">
                <a:sym typeface="Symbol" pitchFamily="18" charset="2"/>
              </a:rPr>
              <a:t>xP(x)</a:t>
            </a:r>
            <a:endParaRPr lang="en-US" altLang="zh-CN" smtClean="0"/>
          </a:p>
          <a:p>
            <a:pPr>
              <a:lnSpc>
                <a:spcPct val="114000"/>
              </a:lnSpc>
              <a:spcBef>
                <a:spcPts val="100"/>
              </a:spcBef>
              <a:buFont typeface="Wingdings" pitchFamily="2" charset="2"/>
              <a:buNone/>
            </a:pPr>
            <a:r>
              <a:rPr lang="en-US" altLang="zh-CN" smtClean="0">
                <a:sym typeface="Symbol" pitchFamily="18" charset="2"/>
              </a:rPr>
              <a:t>Q</a:t>
            </a:r>
            <a:r>
              <a:rPr lang="en-US" altLang="zh-CN" baseline="-25000" smtClean="0">
                <a:sym typeface="Symbol" pitchFamily="18" charset="2"/>
              </a:rPr>
              <a:t>4 </a:t>
            </a:r>
            <a:r>
              <a:rPr lang="en-US" altLang="zh-CN" smtClean="0">
                <a:sym typeface="Symbol" pitchFamily="18" charset="2"/>
              </a:rPr>
              <a:t>   x</a:t>
            </a:r>
            <a:r>
              <a:rPr lang="zh-CN" altLang="en-US" smtClean="0">
                <a:sym typeface="Symbol" pitchFamily="18" charset="2"/>
              </a:rPr>
              <a:t></a:t>
            </a:r>
            <a:r>
              <a:rPr lang="en-US" altLang="zh-CN" smtClean="0">
                <a:sym typeface="Symbol" pitchFamily="18" charset="2"/>
              </a:rPr>
              <a:t>P(x)</a:t>
            </a:r>
            <a:r>
              <a:rPr lang="zh-CN" altLang="en-US" smtClean="0">
                <a:sym typeface="Symbol" pitchFamily="18" charset="2"/>
              </a:rPr>
              <a:t></a:t>
            </a:r>
            <a:r>
              <a:rPr lang="en-US" altLang="zh-CN" smtClean="0">
                <a:sym typeface="Symbol" pitchFamily="18" charset="2"/>
              </a:rPr>
              <a:t>xP(x)</a:t>
            </a:r>
          </a:p>
          <a:p>
            <a:pPr>
              <a:lnSpc>
                <a:spcPct val="114000"/>
              </a:lnSpc>
              <a:spcBef>
                <a:spcPts val="100"/>
              </a:spcBef>
              <a:buFont typeface="Wingdings" pitchFamily="2" charset="2"/>
              <a:buNone/>
            </a:pPr>
            <a:r>
              <a:rPr lang="en-US" altLang="zh-CN" smtClean="0">
                <a:sym typeface="Symbol" pitchFamily="18" charset="2"/>
              </a:rPr>
              <a:t>Q</a:t>
            </a:r>
            <a:r>
              <a:rPr lang="en-US" altLang="zh-CN" baseline="-25000" smtClean="0">
                <a:sym typeface="Symbol" pitchFamily="18" charset="2"/>
              </a:rPr>
              <a:t>14</a:t>
            </a:r>
            <a:r>
              <a:rPr lang="en-US" altLang="zh-CN" smtClean="0">
                <a:sym typeface="Symbol" pitchFamily="18" charset="2"/>
              </a:rPr>
              <a:t>   xA(x)Bx(A(x)B)</a:t>
            </a:r>
          </a:p>
          <a:p>
            <a:pPr>
              <a:lnSpc>
                <a:spcPct val="114000"/>
              </a:lnSpc>
              <a:spcBef>
                <a:spcPts val="100"/>
              </a:spcBef>
              <a:buFont typeface="Wingdings" pitchFamily="2" charset="2"/>
              <a:buNone/>
            </a:pPr>
            <a:r>
              <a:rPr lang="en-US" altLang="zh-CN" smtClean="0">
                <a:sym typeface="Symbol" pitchFamily="18" charset="2"/>
              </a:rPr>
              <a:t>Q</a:t>
            </a:r>
            <a:r>
              <a:rPr lang="en-US" altLang="zh-CN" baseline="-25000" smtClean="0">
                <a:sym typeface="Symbol" pitchFamily="18" charset="2"/>
              </a:rPr>
              <a:t>15</a:t>
            </a:r>
            <a:r>
              <a:rPr lang="en-US" altLang="zh-CN" smtClean="0">
                <a:sym typeface="Symbol" pitchFamily="18" charset="2"/>
              </a:rPr>
              <a:t>   xA(x)Bx(A(x)B)</a:t>
            </a:r>
          </a:p>
          <a:p>
            <a:pPr>
              <a:lnSpc>
                <a:spcPct val="114000"/>
              </a:lnSpc>
              <a:spcBef>
                <a:spcPts val="100"/>
              </a:spcBef>
              <a:buFont typeface="Wingdings" pitchFamily="2" charset="2"/>
              <a:buNone/>
            </a:pPr>
            <a:r>
              <a:rPr lang="en-US" altLang="zh-CN" smtClean="0"/>
              <a:t>Q</a:t>
            </a:r>
            <a:r>
              <a:rPr lang="en-US" altLang="zh-CN" baseline="-25000" smtClean="0">
                <a:sym typeface="Symbol" pitchFamily="18" charset="2"/>
              </a:rPr>
              <a:t>16</a:t>
            </a:r>
            <a:r>
              <a:rPr lang="en-US" altLang="zh-CN" smtClean="0"/>
              <a:t>   A</a:t>
            </a:r>
            <a:r>
              <a:rPr lang="en-US" altLang="zh-CN" smtClean="0">
                <a:sym typeface="Symbol" pitchFamily="18" charset="2"/>
              </a:rPr>
              <a:t>xB(x)x(</a:t>
            </a:r>
            <a:r>
              <a:rPr lang="en-US" altLang="zh-CN" smtClean="0"/>
              <a:t>A</a:t>
            </a:r>
            <a:r>
              <a:rPr lang="en-US" altLang="zh-CN" smtClean="0">
                <a:sym typeface="Symbol" pitchFamily="18" charset="2"/>
              </a:rPr>
              <a:t>B(x))</a:t>
            </a:r>
          </a:p>
          <a:p>
            <a:pPr>
              <a:lnSpc>
                <a:spcPct val="114000"/>
              </a:lnSpc>
              <a:spcBef>
                <a:spcPts val="100"/>
              </a:spcBef>
              <a:buFont typeface="Wingdings" pitchFamily="2" charset="2"/>
              <a:buNone/>
            </a:pPr>
            <a:r>
              <a:rPr lang="en-US" altLang="zh-CN" smtClean="0"/>
              <a:t>Q</a:t>
            </a:r>
            <a:r>
              <a:rPr lang="en-US" altLang="zh-CN" baseline="-25000" smtClean="0">
                <a:sym typeface="Symbol" pitchFamily="18" charset="2"/>
              </a:rPr>
              <a:t>17</a:t>
            </a:r>
            <a:r>
              <a:rPr lang="en-US" altLang="zh-CN" smtClean="0"/>
              <a:t>   A</a:t>
            </a:r>
            <a:r>
              <a:rPr lang="en-US" altLang="zh-CN" smtClean="0">
                <a:sym typeface="Symbol" pitchFamily="18" charset="2"/>
              </a:rPr>
              <a:t>xB(x)x(</a:t>
            </a:r>
            <a:r>
              <a:rPr lang="en-US" altLang="zh-CN" smtClean="0"/>
              <a:t>A</a:t>
            </a:r>
            <a:r>
              <a:rPr lang="en-US" altLang="zh-CN" smtClean="0">
                <a:sym typeface="Symbol" pitchFamily="18" charset="2"/>
              </a:rPr>
              <a:t>B(x))</a:t>
            </a:r>
          </a:p>
          <a:p>
            <a:pPr>
              <a:lnSpc>
                <a:spcPct val="114000"/>
              </a:lnSpc>
              <a:spcBef>
                <a:spcPts val="100"/>
              </a:spcBef>
              <a:buFont typeface="Wingdings" pitchFamily="2" charset="2"/>
              <a:buNone/>
            </a:pPr>
            <a:r>
              <a:rPr lang="en-US" altLang="zh-CN" smtClean="0"/>
              <a:t>Q</a:t>
            </a:r>
            <a:r>
              <a:rPr lang="en-US" altLang="zh-CN" baseline="-25000" smtClean="0">
                <a:sym typeface="Symbol" pitchFamily="18" charset="2"/>
              </a:rPr>
              <a:t>18</a:t>
            </a:r>
            <a:r>
              <a:rPr lang="en-US" altLang="zh-CN" smtClean="0"/>
              <a:t>   </a:t>
            </a:r>
            <a:r>
              <a:rPr lang="en-US" altLang="zh-CN" smtClean="0">
                <a:sym typeface="Symbol" pitchFamily="18" charset="2"/>
              </a:rPr>
              <a:t>x(</a:t>
            </a:r>
            <a:r>
              <a:rPr lang="en-US" altLang="zh-CN" smtClean="0"/>
              <a:t>A(x)</a:t>
            </a:r>
            <a:r>
              <a:rPr lang="en-US" altLang="zh-CN" smtClean="0">
                <a:sym typeface="Symbol" pitchFamily="18" charset="2"/>
              </a:rPr>
              <a:t>B(x))x</a:t>
            </a:r>
            <a:r>
              <a:rPr lang="en-US" altLang="zh-CN" smtClean="0"/>
              <a:t>A(x)</a:t>
            </a:r>
            <a:r>
              <a:rPr lang="en-US" altLang="zh-CN" smtClean="0">
                <a:sym typeface="Symbol" pitchFamily="18" charset="2"/>
              </a:rPr>
              <a:t>xB(x)</a:t>
            </a:r>
          </a:p>
          <a:p>
            <a:pPr>
              <a:lnSpc>
                <a:spcPct val="114000"/>
              </a:lnSpc>
              <a:spcBef>
                <a:spcPts val="100"/>
              </a:spcBef>
              <a:buFont typeface="Wingdings" pitchFamily="2" charset="2"/>
              <a:buNone/>
            </a:pPr>
            <a:r>
              <a:rPr lang="en-US" altLang="zh-CN" smtClean="0">
                <a:sym typeface="Symbol" pitchFamily="18" charset="2"/>
              </a:rPr>
              <a:t>Q</a:t>
            </a:r>
            <a:r>
              <a:rPr lang="en-US" altLang="zh-CN" baseline="-25000" smtClean="0">
                <a:sym typeface="Symbol" pitchFamily="18" charset="2"/>
              </a:rPr>
              <a:t>19</a:t>
            </a:r>
            <a:r>
              <a:rPr lang="en-US" altLang="zh-CN" smtClean="0">
                <a:sym typeface="Symbol" pitchFamily="18" charset="2"/>
              </a:rPr>
              <a:t>   x</a:t>
            </a:r>
            <a:r>
              <a:rPr lang="en-US" altLang="zh-CN" smtClean="0"/>
              <a:t>A(x)</a:t>
            </a:r>
            <a:r>
              <a:rPr lang="en-US" altLang="zh-CN" smtClean="0">
                <a:sym typeface="Symbol" pitchFamily="18" charset="2"/>
              </a:rPr>
              <a:t>xB(x)x(</a:t>
            </a:r>
            <a:r>
              <a:rPr lang="en-US" altLang="zh-CN" smtClean="0"/>
              <a:t>A(x)</a:t>
            </a:r>
            <a:r>
              <a:rPr lang="en-US" altLang="zh-CN" smtClean="0">
                <a:sym typeface="Symbol" pitchFamily="18" charset="2"/>
              </a:rPr>
              <a:t>B(x))</a:t>
            </a:r>
          </a:p>
          <a:p>
            <a:pPr>
              <a:lnSpc>
                <a:spcPct val="114000"/>
              </a:lnSpc>
              <a:spcBef>
                <a:spcPts val="100"/>
              </a:spcBef>
              <a:buFont typeface="Wingdings" pitchFamily="2" charset="2"/>
              <a:buNone/>
            </a:pPr>
            <a:r>
              <a:rPr lang="zh-CN" altLang="en-US" smtClean="0">
                <a:sym typeface="Symbol" pitchFamily="18" charset="2"/>
              </a:rPr>
              <a:t>都可以用等值变换证明</a:t>
            </a:r>
            <a:endParaRPr lang="zh-CN" altLang="en-US" smtClean="0"/>
          </a:p>
        </p:txBody>
      </p:sp>
      <p:sp>
        <p:nvSpPr>
          <p:cNvPr id="4" name="灯片编号占位符 3"/>
          <p:cNvSpPr>
            <a:spLocks noGrp="1"/>
          </p:cNvSpPr>
          <p:nvPr>
            <p:ph type="sldNum" sz="quarter" idx="12"/>
          </p:nvPr>
        </p:nvSpPr>
        <p:spPr/>
        <p:txBody>
          <a:bodyPr/>
          <a:lstStyle/>
          <a:p>
            <a:pPr>
              <a:defRPr/>
            </a:pPr>
            <a:fld id="{3F4ACADF-0A5A-4EE3-8691-23C415F110D5}" type="slidenum">
              <a:rPr lang="zh-CN" altLang="en-US"/>
              <a:pPr>
                <a:defRPr/>
              </a:pPr>
              <a:t>64</a:t>
            </a:fld>
            <a:endParaRPr lang="zh-CN" altLang="en-US"/>
          </a:p>
        </p:txBody>
      </p:sp>
      <p:grpSp>
        <p:nvGrpSpPr>
          <p:cNvPr id="7" name="组合 6"/>
          <p:cNvGrpSpPr>
            <a:grpSpLocks/>
          </p:cNvGrpSpPr>
          <p:nvPr/>
        </p:nvGrpSpPr>
        <p:grpSpPr bwMode="auto">
          <a:xfrm>
            <a:off x="6588125" y="1582738"/>
            <a:ext cx="1844675" cy="1595437"/>
            <a:chOff x="30163" y="2300288"/>
            <a:chExt cx="1353142" cy="1332966"/>
          </a:xfrm>
        </p:grpSpPr>
        <p:pic>
          <p:nvPicPr>
            <p:cNvPr id="165893" name="Picture 5"/>
            <p:cNvPicPr>
              <a:picLocks noChangeAspect="1" noChangeArrowheads="1"/>
            </p:cNvPicPr>
            <p:nvPr/>
          </p:nvPicPr>
          <p:blipFill>
            <a:blip r:embed="rId2"/>
            <a:srcRect/>
            <a:stretch>
              <a:fillRect/>
            </a:stretch>
          </p:blipFill>
          <p:spPr bwMode="auto">
            <a:xfrm>
              <a:off x="30163" y="2300288"/>
              <a:ext cx="1268412" cy="973137"/>
            </a:xfrm>
            <a:prstGeom prst="rect">
              <a:avLst/>
            </a:prstGeom>
            <a:noFill/>
            <a:ln w="9525">
              <a:noFill/>
              <a:miter lim="800000"/>
              <a:headEnd/>
              <a:tailEnd/>
            </a:ln>
          </p:spPr>
        </p:pic>
        <p:sp>
          <p:nvSpPr>
            <p:cNvPr id="9" name="矩形 8"/>
            <p:cNvSpPr/>
            <p:nvPr/>
          </p:nvSpPr>
          <p:spPr>
            <a:xfrm>
              <a:off x="55782" y="3255249"/>
              <a:ext cx="1327523" cy="378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CC0099"/>
                  </a:solidFill>
                  <a:latin typeface="楷体" pitchFamily="49" charset="-122"/>
                  <a:ea typeface="楷体" pitchFamily="49" charset="-122"/>
                </a:rPr>
                <a:t>第</a:t>
              </a:r>
              <a:r>
                <a:rPr lang="en-US" altLang="zh-CN" sz="2400" dirty="0">
                  <a:solidFill>
                    <a:srgbClr val="CC0099"/>
                  </a:solidFill>
                  <a:latin typeface="楷体" pitchFamily="49" charset="-122"/>
                  <a:ea typeface="楷体" pitchFamily="49" charset="-122"/>
                </a:rPr>
                <a:t>45-46</a:t>
              </a:r>
              <a:r>
                <a:rPr lang="zh-CN" altLang="en-US" sz="2400"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标题 1"/>
          <p:cNvSpPr>
            <a:spLocks noGrp="1"/>
          </p:cNvSpPr>
          <p:nvPr>
            <p:ph type="title"/>
          </p:nvPr>
        </p:nvSpPr>
        <p:spPr>
          <a:xfrm>
            <a:off x="628650" y="106363"/>
            <a:ext cx="7886700" cy="725487"/>
          </a:xfrm>
        </p:spPr>
        <p:txBody>
          <a:bodyPr/>
          <a:lstStyle/>
          <a:p>
            <a:r>
              <a:rPr lang="zh-CN" altLang="en-US" smtClean="0"/>
              <a:t>理解永真蕴含式的土办法</a:t>
            </a:r>
          </a:p>
        </p:txBody>
      </p:sp>
      <p:sp>
        <p:nvSpPr>
          <p:cNvPr id="166914" name="内容占位符 2"/>
          <p:cNvSpPr>
            <a:spLocks noGrp="1"/>
          </p:cNvSpPr>
          <p:nvPr>
            <p:ph idx="1"/>
          </p:nvPr>
        </p:nvSpPr>
        <p:spPr>
          <a:xfrm>
            <a:off x="504825" y="1668463"/>
            <a:ext cx="8148638" cy="2090737"/>
          </a:xfrm>
        </p:spPr>
        <p:txBody>
          <a:bodyPr/>
          <a:lstStyle/>
          <a:p>
            <a:pPr>
              <a:spcBef>
                <a:spcPct val="0"/>
              </a:spcBef>
              <a:spcAft>
                <a:spcPts val="3000"/>
              </a:spcAft>
            </a:pPr>
            <a:r>
              <a:rPr lang="zh-CN" altLang="en-US" sz="2800" smtClean="0"/>
              <a:t>证明（略）</a:t>
            </a:r>
            <a:endParaRPr lang="en-US" altLang="zh-CN" sz="2800" smtClean="0"/>
          </a:p>
          <a:p>
            <a:pPr>
              <a:spcBef>
                <a:spcPct val="0"/>
              </a:spcBef>
              <a:spcAft>
                <a:spcPts val="3000"/>
              </a:spcAft>
            </a:pPr>
            <a:r>
              <a:rPr lang="zh-CN" altLang="en-US" sz="2800" smtClean="0"/>
              <a:t>没打算详细讲解，仅作为提醒大家的文字放在这里。</a:t>
            </a:r>
            <a:endParaRPr lang="en-US" altLang="zh-CN" sz="2800" smtClean="0"/>
          </a:p>
          <a:p>
            <a:pPr>
              <a:spcBef>
                <a:spcPct val="0"/>
              </a:spcBef>
              <a:spcAft>
                <a:spcPts val="3000"/>
              </a:spcAft>
            </a:pPr>
            <a:endParaRPr lang="zh-CN" altLang="en-US" sz="2800" smtClean="0"/>
          </a:p>
        </p:txBody>
      </p:sp>
      <p:sp>
        <p:nvSpPr>
          <p:cNvPr id="4" name="灯片编号占位符 3"/>
          <p:cNvSpPr>
            <a:spLocks noGrp="1"/>
          </p:cNvSpPr>
          <p:nvPr>
            <p:ph type="sldNum" sz="quarter" idx="12"/>
          </p:nvPr>
        </p:nvSpPr>
        <p:spPr/>
        <p:txBody>
          <a:bodyPr/>
          <a:lstStyle/>
          <a:p>
            <a:pPr>
              <a:defRPr/>
            </a:pPr>
            <a:fld id="{7704B746-B720-4BEB-B7EB-185814FF73E3}" type="slidenum">
              <a:rPr lang="zh-CN" altLang="en-US"/>
              <a:pPr>
                <a:defRPr/>
              </a:pPr>
              <a:t>65</a:t>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标题 1"/>
          <p:cNvSpPr>
            <a:spLocks noGrp="1"/>
          </p:cNvSpPr>
          <p:nvPr>
            <p:ph type="title"/>
          </p:nvPr>
        </p:nvSpPr>
        <p:spPr>
          <a:xfrm>
            <a:off x="628650" y="106363"/>
            <a:ext cx="7886700" cy="725487"/>
          </a:xfrm>
        </p:spPr>
        <p:txBody>
          <a:bodyPr/>
          <a:lstStyle/>
          <a:p>
            <a:r>
              <a:rPr lang="en-US" altLang="zh-CN" smtClean="0"/>
              <a:t>1.7.3</a:t>
            </a:r>
            <a:r>
              <a:rPr lang="zh-CN" altLang="en-US" smtClean="0"/>
              <a:t>、其它几条规则</a:t>
            </a:r>
          </a:p>
        </p:txBody>
      </p:sp>
      <p:sp>
        <p:nvSpPr>
          <p:cNvPr id="3" name="内容占位符 2"/>
          <p:cNvSpPr>
            <a:spLocks noGrp="1"/>
          </p:cNvSpPr>
          <p:nvPr>
            <p:ph idx="1"/>
          </p:nvPr>
        </p:nvSpPr>
        <p:spPr>
          <a:xfrm>
            <a:off x="504825" y="1160463"/>
            <a:ext cx="8148638" cy="5016500"/>
          </a:xfrm>
        </p:spPr>
        <p:txBody>
          <a:bodyPr/>
          <a:lstStyle/>
          <a:p>
            <a:pPr marL="457200" indent="-457200">
              <a:spcBef>
                <a:spcPts val="600"/>
              </a:spcBef>
              <a:buSzPct val="100000"/>
              <a:buFont typeface="+mj-lt"/>
              <a:buAutoNum type="arabicPeriod"/>
              <a:defRPr/>
            </a:pPr>
            <a:r>
              <a:rPr lang="zh-CN" altLang="en-US" u="sng" dirty="0">
                <a:solidFill>
                  <a:srgbClr val="0000FF"/>
                </a:solidFill>
              </a:rPr>
              <a:t>约束变元</a:t>
            </a:r>
            <a:r>
              <a:rPr lang="zh-CN" altLang="en-US" dirty="0">
                <a:solidFill>
                  <a:srgbClr val="0000FF"/>
                </a:solidFill>
              </a:rPr>
              <a:t>的</a:t>
            </a:r>
            <a:r>
              <a:rPr lang="zh-CN" altLang="en-US" dirty="0">
                <a:solidFill>
                  <a:srgbClr val="C00000"/>
                </a:solidFill>
              </a:rPr>
              <a:t>换名规则（或改名规则）</a:t>
            </a:r>
            <a:r>
              <a:rPr lang="zh-CN" altLang="en-US" dirty="0">
                <a:solidFill>
                  <a:srgbClr val="0000FF"/>
                </a:solidFill>
              </a:rPr>
              <a:t>：</a:t>
            </a:r>
            <a:endParaRPr lang="en-US" altLang="zh-CN" dirty="0">
              <a:solidFill>
                <a:srgbClr val="0000FF"/>
              </a:solidFill>
            </a:endParaRPr>
          </a:p>
          <a:p>
            <a:pPr lvl="1">
              <a:spcBef>
                <a:spcPts val="600"/>
              </a:spcBef>
              <a:defRPr/>
            </a:pPr>
            <a:r>
              <a:rPr lang="zh-CN" altLang="en-US" dirty="0">
                <a:solidFill>
                  <a:srgbClr val="0000FF"/>
                </a:solidFill>
              </a:rPr>
              <a:t>含义：</a:t>
            </a:r>
            <a:r>
              <a:rPr lang="zh-CN" altLang="en-US" dirty="0"/>
              <a:t>对约束变元更改名称。</a:t>
            </a:r>
            <a:endParaRPr lang="en-US" altLang="zh-CN" dirty="0"/>
          </a:p>
          <a:p>
            <a:pPr lvl="1">
              <a:spcBef>
                <a:spcPts val="600"/>
              </a:spcBef>
              <a:defRPr/>
            </a:pPr>
            <a:r>
              <a:rPr lang="zh-CN" altLang="en-US" dirty="0">
                <a:solidFill>
                  <a:srgbClr val="0000FF"/>
                </a:solidFill>
              </a:rPr>
              <a:t>改名的范围是：</a:t>
            </a:r>
            <a:r>
              <a:rPr lang="zh-CN" altLang="en-US" dirty="0"/>
              <a:t>该</a:t>
            </a:r>
            <a:r>
              <a:rPr lang="zh-CN" altLang="en-US" dirty="0">
                <a:solidFill>
                  <a:srgbClr val="FF0000"/>
                </a:solidFill>
              </a:rPr>
              <a:t>变元</a:t>
            </a:r>
            <a:r>
              <a:rPr lang="zh-CN" altLang="en-US" dirty="0"/>
              <a:t>在</a:t>
            </a:r>
            <a:r>
              <a:rPr lang="zh-CN" altLang="en-US" dirty="0">
                <a:solidFill>
                  <a:srgbClr val="FF0000"/>
                </a:solidFill>
              </a:rPr>
              <a:t>量词</a:t>
            </a:r>
            <a:r>
              <a:rPr lang="zh-CN" altLang="en-US" dirty="0"/>
              <a:t>及</a:t>
            </a:r>
            <a:r>
              <a:rPr lang="zh-CN" altLang="en-US" dirty="0">
                <a:solidFill>
                  <a:srgbClr val="FF0000"/>
                </a:solidFill>
              </a:rPr>
              <a:t>该量词的辖域</a:t>
            </a:r>
            <a:r>
              <a:rPr lang="zh-CN" altLang="en-US" dirty="0"/>
              <a:t>中的所有出现必须一起更改。</a:t>
            </a:r>
            <a:endParaRPr lang="en-US" altLang="zh-CN" dirty="0"/>
          </a:p>
          <a:p>
            <a:pPr lvl="1">
              <a:spcBef>
                <a:spcPts val="600"/>
              </a:spcBef>
              <a:defRPr/>
            </a:pPr>
            <a:r>
              <a:rPr lang="zh-CN" altLang="en-US" dirty="0">
                <a:solidFill>
                  <a:srgbClr val="0000FF"/>
                </a:solidFill>
              </a:rPr>
              <a:t>改名的规则：</a:t>
            </a:r>
            <a:r>
              <a:rPr lang="zh-CN" altLang="en-US" dirty="0"/>
              <a:t>改名时用的客体变元名称</a:t>
            </a:r>
            <a:r>
              <a:rPr lang="zh-CN" altLang="en-US" dirty="0">
                <a:solidFill>
                  <a:srgbClr val="C00000"/>
                </a:solidFill>
              </a:rPr>
              <a:t>不能</a:t>
            </a:r>
            <a:r>
              <a:rPr lang="zh-CN" altLang="en-US" dirty="0"/>
              <a:t>与该量词辖域内的其它变元</a:t>
            </a:r>
            <a:r>
              <a:rPr lang="zh-CN" altLang="en-US" dirty="0">
                <a:solidFill>
                  <a:srgbClr val="C00000"/>
                </a:solidFill>
              </a:rPr>
              <a:t>名称相同</a:t>
            </a:r>
            <a:r>
              <a:rPr lang="zh-CN" altLang="en-US" dirty="0"/>
              <a:t>。</a:t>
            </a:r>
            <a:endParaRPr lang="en-US" altLang="zh-CN" dirty="0"/>
          </a:p>
          <a:p>
            <a:pPr>
              <a:spcBef>
                <a:spcPts val="600"/>
              </a:spcBef>
              <a:defRPr/>
            </a:pPr>
            <a:r>
              <a:rPr lang="zh-CN" altLang="en-US" dirty="0">
                <a:solidFill>
                  <a:srgbClr val="C00000"/>
                </a:solidFill>
              </a:rPr>
              <a:t>例如</a:t>
            </a:r>
            <a:endParaRPr lang="en-US" altLang="zh-CN" dirty="0">
              <a:solidFill>
                <a:srgbClr val="C00000"/>
              </a:solidFill>
            </a:endParaRPr>
          </a:p>
          <a:p>
            <a:pPr lvl="1">
              <a:spcBef>
                <a:spcPts val="600"/>
              </a:spcBef>
              <a:defRPr/>
            </a:pPr>
            <a:r>
              <a:rPr lang="en-US" altLang="zh-CN" dirty="0">
                <a:sym typeface="Symbol" pitchFamily="18" charset="2"/>
              </a:rPr>
              <a:t>(x)</a:t>
            </a:r>
            <a:r>
              <a:rPr lang="en-US" altLang="zh-CN" dirty="0"/>
              <a:t>(P(</a:t>
            </a:r>
            <a:r>
              <a:rPr lang="en-US" altLang="zh-CN" dirty="0">
                <a:solidFill>
                  <a:srgbClr val="660066"/>
                </a:solidFill>
              </a:rPr>
              <a:t>x</a:t>
            </a:r>
            <a:r>
              <a:rPr lang="en-US" altLang="zh-CN" dirty="0"/>
              <a:t>)</a:t>
            </a:r>
            <a:r>
              <a:rPr lang="en-US" altLang="zh-CN" dirty="0">
                <a:latin typeface="Comic Sans MS" pitchFamily="66" charset="0"/>
              </a:rPr>
              <a:t>→</a:t>
            </a:r>
            <a:r>
              <a:rPr lang="en-US" altLang="zh-CN" dirty="0"/>
              <a:t>Q(</a:t>
            </a:r>
            <a:r>
              <a:rPr lang="en-US" altLang="zh-CN" dirty="0" err="1">
                <a:solidFill>
                  <a:srgbClr val="660066"/>
                </a:solidFill>
              </a:rPr>
              <a:t>x</a:t>
            </a:r>
            <a:r>
              <a:rPr lang="en-US" altLang="zh-CN" dirty="0" err="1"/>
              <a:t>,y</a:t>
            </a:r>
            <a:r>
              <a:rPr lang="en-US" altLang="zh-CN" dirty="0"/>
              <a:t>))∨(R(</a:t>
            </a:r>
            <a:r>
              <a:rPr lang="en-US" altLang="zh-CN" dirty="0">
                <a:solidFill>
                  <a:srgbClr val="FF0000"/>
                </a:solidFill>
              </a:rPr>
              <a:t>x</a:t>
            </a:r>
            <a:r>
              <a:rPr lang="en-US" altLang="zh-CN" dirty="0"/>
              <a:t>)∧A(</a:t>
            </a:r>
            <a:r>
              <a:rPr lang="en-US" altLang="zh-CN" dirty="0">
                <a:solidFill>
                  <a:srgbClr val="FF0000"/>
                </a:solidFill>
              </a:rPr>
              <a:t>x</a:t>
            </a:r>
            <a:r>
              <a:rPr lang="en-US" altLang="zh-CN" dirty="0"/>
              <a:t>))</a:t>
            </a:r>
          </a:p>
          <a:p>
            <a:pPr lvl="1">
              <a:spcBef>
                <a:spcPts val="600"/>
              </a:spcBef>
              <a:defRPr/>
            </a:pPr>
            <a:r>
              <a:rPr lang="en-US" altLang="zh-CN" dirty="0">
                <a:solidFill>
                  <a:srgbClr val="0000FF"/>
                </a:solidFill>
              </a:rPr>
              <a:t>x</a:t>
            </a:r>
            <a:r>
              <a:rPr lang="zh-CN" altLang="en-US" dirty="0">
                <a:solidFill>
                  <a:srgbClr val="0000FF"/>
                </a:solidFill>
              </a:rPr>
              <a:t>以两种形式出现，可</a:t>
            </a:r>
            <a:r>
              <a:rPr lang="zh-CN" altLang="en-US" dirty="0"/>
              <a:t>对</a:t>
            </a:r>
            <a:r>
              <a:rPr lang="zh-CN" altLang="en-US" dirty="0">
                <a:solidFill>
                  <a:srgbClr val="C00000"/>
                </a:solidFill>
              </a:rPr>
              <a:t>约束变元</a:t>
            </a:r>
            <a:r>
              <a:rPr lang="en-US" altLang="zh-CN" dirty="0">
                <a:solidFill>
                  <a:srgbClr val="C00000"/>
                </a:solidFill>
              </a:rPr>
              <a:t>x</a:t>
            </a:r>
            <a:r>
              <a:rPr lang="zh-CN" altLang="zh-CN" dirty="0"/>
              <a:t>改名</a:t>
            </a:r>
            <a:r>
              <a:rPr lang="zh-CN" altLang="en-US" dirty="0"/>
              <a:t>，将</a:t>
            </a:r>
            <a:r>
              <a:rPr lang="en-US" altLang="zh-CN" dirty="0"/>
              <a:t>x</a:t>
            </a:r>
            <a:r>
              <a:rPr lang="zh-CN" altLang="en-US" dirty="0"/>
              <a:t>改为</a:t>
            </a:r>
            <a:r>
              <a:rPr lang="en-US" altLang="zh-CN" dirty="0">
                <a:solidFill>
                  <a:srgbClr val="C00000"/>
                </a:solidFill>
              </a:rPr>
              <a:t>z</a:t>
            </a:r>
            <a:r>
              <a:rPr lang="zh-CN" altLang="en-US" dirty="0"/>
              <a:t>。</a:t>
            </a:r>
            <a:endParaRPr lang="en-US" altLang="zh-CN" dirty="0"/>
          </a:p>
          <a:p>
            <a:pPr lvl="2">
              <a:spcBef>
                <a:spcPts val="600"/>
              </a:spcBef>
              <a:defRPr/>
            </a:pPr>
            <a:r>
              <a:rPr lang="en-US" altLang="zh-CN" dirty="0">
                <a:sym typeface="Symbol" pitchFamily="18" charset="2"/>
              </a:rPr>
              <a:t>(</a:t>
            </a:r>
            <a:r>
              <a:rPr lang="en-US" altLang="zh-CN" dirty="0">
                <a:solidFill>
                  <a:srgbClr val="0000FF"/>
                </a:solidFill>
              </a:rPr>
              <a:t>z</a:t>
            </a:r>
            <a:r>
              <a:rPr lang="en-US" altLang="zh-CN" dirty="0"/>
              <a:t>)(P(</a:t>
            </a:r>
            <a:r>
              <a:rPr lang="en-US" altLang="zh-CN" dirty="0">
                <a:solidFill>
                  <a:srgbClr val="0000FF"/>
                </a:solidFill>
              </a:rPr>
              <a:t>z</a:t>
            </a:r>
            <a:r>
              <a:rPr lang="en-US" altLang="zh-CN" dirty="0"/>
              <a:t>)</a:t>
            </a:r>
            <a:r>
              <a:rPr lang="en-US" altLang="zh-CN" dirty="0">
                <a:latin typeface="Comic Sans MS" pitchFamily="66" charset="0"/>
              </a:rPr>
              <a:t>→</a:t>
            </a:r>
            <a:r>
              <a:rPr lang="en-US" altLang="zh-CN" dirty="0"/>
              <a:t>Q(</a:t>
            </a:r>
            <a:r>
              <a:rPr lang="en-US" altLang="zh-CN" dirty="0" err="1">
                <a:solidFill>
                  <a:srgbClr val="0000FF"/>
                </a:solidFill>
              </a:rPr>
              <a:t>z</a:t>
            </a:r>
            <a:r>
              <a:rPr lang="en-US" altLang="zh-CN" dirty="0" err="1"/>
              <a:t>,y</a:t>
            </a:r>
            <a:r>
              <a:rPr lang="en-US" altLang="zh-CN" dirty="0"/>
              <a:t>))∨(R(x)∧A(x)) </a:t>
            </a:r>
            <a:endParaRPr lang="zh-CN" altLang="en-US" dirty="0"/>
          </a:p>
        </p:txBody>
      </p:sp>
      <p:sp>
        <p:nvSpPr>
          <p:cNvPr id="4" name="灯片编号占位符 3"/>
          <p:cNvSpPr>
            <a:spLocks noGrp="1"/>
          </p:cNvSpPr>
          <p:nvPr>
            <p:ph type="sldNum" sz="quarter" idx="12"/>
          </p:nvPr>
        </p:nvSpPr>
        <p:spPr/>
        <p:txBody>
          <a:bodyPr/>
          <a:lstStyle/>
          <a:p>
            <a:pPr>
              <a:defRPr/>
            </a:pPr>
            <a:fld id="{429EBEC6-CF78-4550-8E93-6C4713A1AEA6}" type="slidenum">
              <a:rPr lang="zh-CN" altLang="en-US"/>
              <a:pPr>
                <a:defRPr/>
              </a:pPr>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标题 1"/>
          <p:cNvSpPr>
            <a:spLocks noGrp="1"/>
          </p:cNvSpPr>
          <p:nvPr>
            <p:ph type="title"/>
          </p:nvPr>
        </p:nvSpPr>
        <p:spPr>
          <a:xfrm>
            <a:off x="628650" y="106363"/>
            <a:ext cx="7886700" cy="725487"/>
          </a:xfrm>
        </p:spPr>
        <p:txBody>
          <a:bodyPr/>
          <a:lstStyle/>
          <a:p>
            <a:r>
              <a:rPr lang="zh-CN" altLang="en-US" smtClean="0"/>
              <a:t>其它几条规则（续</a:t>
            </a:r>
            <a:r>
              <a:rPr lang="en-US" altLang="zh-CN" smtClean="0"/>
              <a:t>1</a:t>
            </a:r>
            <a:r>
              <a:rPr lang="zh-CN" altLang="en-US" smtClean="0"/>
              <a:t>）</a:t>
            </a:r>
          </a:p>
        </p:txBody>
      </p:sp>
      <p:sp>
        <p:nvSpPr>
          <p:cNvPr id="168962" name="内容占位符 2"/>
          <p:cNvSpPr>
            <a:spLocks noGrp="1"/>
          </p:cNvSpPr>
          <p:nvPr>
            <p:ph idx="1"/>
          </p:nvPr>
        </p:nvSpPr>
        <p:spPr>
          <a:xfrm>
            <a:off x="504825" y="1160463"/>
            <a:ext cx="8148638" cy="5016500"/>
          </a:xfrm>
        </p:spPr>
        <p:txBody>
          <a:bodyPr/>
          <a:lstStyle/>
          <a:p>
            <a:pPr marL="457200" indent="-457200">
              <a:spcBef>
                <a:spcPts val="600"/>
              </a:spcBef>
              <a:buSzTx/>
              <a:buFont typeface="Calibri Light" pitchFamily="34" charset="0"/>
              <a:buAutoNum type="arabicPeriod" startAt="2"/>
            </a:pPr>
            <a:r>
              <a:rPr lang="zh-CN" altLang="en-US" smtClean="0">
                <a:solidFill>
                  <a:srgbClr val="0000FF"/>
                </a:solidFill>
              </a:rPr>
              <a:t>对自由变元的</a:t>
            </a:r>
            <a:r>
              <a:rPr lang="zh-CN" altLang="en-US" smtClean="0">
                <a:solidFill>
                  <a:srgbClr val="D84650"/>
                </a:solidFill>
              </a:rPr>
              <a:t>改名规则</a:t>
            </a:r>
            <a:r>
              <a:rPr lang="zh-CN" altLang="en-US" smtClean="0">
                <a:solidFill>
                  <a:srgbClr val="0000FF"/>
                </a:solidFill>
              </a:rPr>
              <a:t>：</a:t>
            </a:r>
            <a:endParaRPr lang="en-US" altLang="zh-CN" smtClean="0">
              <a:solidFill>
                <a:srgbClr val="0000FF"/>
              </a:solidFill>
            </a:endParaRPr>
          </a:p>
          <a:p>
            <a:pPr lvl="1">
              <a:spcBef>
                <a:spcPts val="600"/>
              </a:spcBef>
            </a:pPr>
            <a:r>
              <a:rPr lang="zh-CN" altLang="en-US" smtClean="0">
                <a:solidFill>
                  <a:srgbClr val="0000FF"/>
                </a:solidFill>
              </a:rPr>
              <a:t>含义：</a:t>
            </a:r>
            <a:r>
              <a:rPr lang="zh-CN" altLang="en-US" smtClean="0"/>
              <a:t>对</a:t>
            </a:r>
            <a:r>
              <a:rPr lang="zh-CN" altLang="en-US" smtClean="0">
                <a:solidFill>
                  <a:srgbClr val="FF0000"/>
                </a:solidFill>
              </a:rPr>
              <a:t>自由变元</a:t>
            </a:r>
            <a:r>
              <a:rPr lang="zh-CN" altLang="en-US" smtClean="0"/>
              <a:t>改名。</a:t>
            </a:r>
            <a:endParaRPr lang="en-US" altLang="zh-CN" smtClean="0"/>
          </a:p>
          <a:p>
            <a:pPr lvl="1">
              <a:spcBef>
                <a:spcPts val="600"/>
              </a:spcBef>
            </a:pPr>
            <a:r>
              <a:rPr lang="zh-CN" altLang="en-US" smtClean="0">
                <a:solidFill>
                  <a:srgbClr val="0000FF"/>
                </a:solidFill>
              </a:rPr>
              <a:t>改名的范围是：</a:t>
            </a:r>
            <a:r>
              <a:rPr lang="zh-CN" altLang="en-US" smtClean="0"/>
              <a:t>对整个公式中出现该自由变元的每一处进行名字更改。</a:t>
            </a:r>
            <a:endParaRPr lang="en-US" altLang="zh-CN" smtClean="0"/>
          </a:p>
          <a:p>
            <a:pPr marL="457200" indent="-457200">
              <a:spcBef>
                <a:spcPts val="600"/>
              </a:spcBef>
            </a:pPr>
            <a:endParaRPr lang="en-US" altLang="zh-CN" smtClean="0"/>
          </a:p>
          <a:p>
            <a:pPr lvl="1">
              <a:spcBef>
                <a:spcPts val="600"/>
              </a:spcBef>
            </a:pPr>
            <a:r>
              <a:rPr lang="en-US" altLang="zh-CN" smtClean="0">
                <a:sym typeface="Symbol" pitchFamily="18" charset="2"/>
              </a:rPr>
              <a:t>(x)</a:t>
            </a:r>
            <a:r>
              <a:rPr lang="en-US" altLang="zh-CN" smtClean="0"/>
              <a:t>(P(</a:t>
            </a:r>
            <a:r>
              <a:rPr lang="en-US" altLang="zh-CN" smtClean="0">
                <a:solidFill>
                  <a:srgbClr val="660066"/>
                </a:solidFill>
              </a:rPr>
              <a:t>x</a:t>
            </a:r>
            <a:r>
              <a:rPr lang="en-US" altLang="zh-CN" smtClean="0"/>
              <a:t>)</a:t>
            </a:r>
            <a:r>
              <a:rPr lang="en-US" altLang="zh-CN" smtClean="0">
                <a:latin typeface="Comic Sans MS" pitchFamily="66" charset="0"/>
              </a:rPr>
              <a:t>→</a:t>
            </a:r>
            <a:r>
              <a:rPr lang="en-US" altLang="zh-CN" smtClean="0"/>
              <a:t>Q(</a:t>
            </a:r>
            <a:r>
              <a:rPr lang="en-US" altLang="zh-CN" smtClean="0">
                <a:solidFill>
                  <a:srgbClr val="660066"/>
                </a:solidFill>
              </a:rPr>
              <a:t>x</a:t>
            </a:r>
            <a:r>
              <a:rPr lang="en-US" altLang="zh-CN" smtClean="0"/>
              <a:t>,y))∨(R(</a:t>
            </a:r>
            <a:r>
              <a:rPr lang="en-US" altLang="zh-CN" smtClean="0">
                <a:solidFill>
                  <a:srgbClr val="FF0000"/>
                </a:solidFill>
              </a:rPr>
              <a:t>x</a:t>
            </a:r>
            <a:r>
              <a:rPr lang="en-US" altLang="zh-CN" smtClean="0"/>
              <a:t>)∧A(</a:t>
            </a:r>
            <a:r>
              <a:rPr lang="en-US" altLang="zh-CN" smtClean="0">
                <a:solidFill>
                  <a:srgbClr val="FF0000"/>
                </a:solidFill>
              </a:rPr>
              <a:t>x</a:t>
            </a:r>
            <a:r>
              <a:rPr lang="en-US" altLang="zh-CN" smtClean="0"/>
              <a:t>))</a:t>
            </a:r>
            <a:r>
              <a:rPr lang="zh-CN" altLang="en-US" smtClean="0"/>
              <a:t>对自由变元</a:t>
            </a:r>
            <a:r>
              <a:rPr lang="en-US" altLang="zh-CN" smtClean="0"/>
              <a:t>x</a:t>
            </a:r>
            <a:r>
              <a:rPr lang="zh-CN" altLang="en-US" smtClean="0"/>
              <a:t>作改为</a:t>
            </a:r>
            <a:r>
              <a:rPr lang="en-US" altLang="zh-CN" smtClean="0"/>
              <a:t>z</a:t>
            </a:r>
            <a:r>
              <a:rPr lang="zh-CN" altLang="en-US" smtClean="0"/>
              <a:t>，改成</a:t>
            </a:r>
            <a:endParaRPr lang="en-US" altLang="zh-CN" smtClean="0"/>
          </a:p>
          <a:p>
            <a:pPr marL="827088" lvl="2">
              <a:spcBef>
                <a:spcPts val="600"/>
              </a:spcBef>
            </a:pPr>
            <a:r>
              <a:rPr lang="en-US" altLang="zh-CN" smtClean="0">
                <a:sym typeface="Symbol" pitchFamily="18" charset="2"/>
              </a:rPr>
              <a:t>(x)</a:t>
            </a:r>
            <a:r>
              <a:rPr lang="en-US" altLang="zh-CN" smtClean="0"/>
              <a:t>(P(x)</a:t>
            </a:r>
            <a:r>
              <a:rPr lang="en-US" altLang="zh-CN" smtClean="0">
                <a:latin typeface="Comic Sans MS" pitchFamily="66" charset="0"/>
              </a:rPr>
              <a:t>→</a:t>
            </a:r>
            <a:r>
              <a:rPr lang="en-US" altLang="zh-CN" smtClean="0"/>
              <a:t>Q(x,y))∨(R(</a:t>
            </a:r>
            <a:r>
              <a:rPr lang="en-US" altLang="zh-CN" smtClean="0">
                <a:solidFill>
                  <a:srgbClr val="FF0000"/>
                </a:solidFill>
              </a:rPr>
              <a:t>z</a:t>
            </a:r>
            <a:r>
              <a:rPr lang="en-US" altLang="zh-CN" smtClean="0"/>
              <a:t>)∧A(</a:t>
            </a:r>
            <a:r>
              <a:rPr lang="en-US" altLang="zh-CN" smtClean="0">
                <a:solidFill>
                  <a:srgbClr val="FF0000"/>
                </a:solidFill>
              </a:rPr>
              <a:t>z</a:t>
            </a:r>
            <a:r>
              <a:rPr lang="en-US" altLang="zh-CN" smtClean="0"/>
              <a:t>))</a:t>
            </a:r>
            <a:endParaRPr lang="zh-CN" altLang="en-US" smtClean="0"/>
          </a:p>
        </p:txBody>
      </p:sp>
      <p:sp>
        <p:nvSpPr>
          <p:cNvPr id="4" name="灯片编号占位符 3"/>
          <p:cNvSpPr>
            <a:spLocks noGrp="1"/>
          </p:cNvSpPr>
          <p:nvPr>
            <p:ph type="sldNum" sz="quarter" idx="12"/>
          </p:nvPr>
        </p:nvSpPr>
        <p:spPr/>
        <p:txBody>
          <a:bodyPr/>
          <a:lstStyle/>
          <a:p>
            <a:pPr>
              <a:defRPr/>
            </a:pPr>
            <a:fld id="{388CCAD1-F49A-483B-89FA-DA229E7EFA47}" type="slidenum">
              <a:rPr lang="zh-CN" altLang="en-US"/>
              <a:pPr>
                <a:defRPr/>
              </a:pPr>
              <a:t>67</a:t>
            </a:fld>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标题 1"/>
          <p:cNvSpPr>
            <a:spLocks noGrp="1"/>
          </p:cNvSpPr>
          <p:nvPr>
            <p:ph type="title"/>
          </p:nvPr>
        </p:nvSpPr>
        <p:spPr>
          <a:xfrm>
            <a:off x="628650" y="106363"/>
            <a:ext cx="7886700" cy="725487"/>
          </a:xfrm>
        </p:spPr>
        <p:txBody>
          <a:bodyPr/>
          <a:lstStyle/>
          <a:p>
            <a:r>
              <a:rPr lang="zh-CN" altLang="en-US" smtClean="0"/>
              <a:t>几条规则（续</a:t>
            </a:r>
            <a:r>
              <a:rPr lang="en-US" altLang="zh-CN" smtClean="0"/>
              <a:t>2</a:t>
            </a:r>
            <a:r>
              <a:rPr lang="zh-CN" altLang="en-US" smtClean="0"/>
              <a:t>）</a:t>
            </a:r>
          </a:p>
        </p:txBody>
      </p:sp>
      <p:sp>
        <p:nvSpPr>
          <p:cNvPr id="169986" name="内容占位符 2"/>
          <p:cNvSpPr>
            <a:spLocks noGrp="1"/>
          </p:cNvSpPr>
          <p:nvPr>
            <p:ph idx="1"/>
          </p:nvPr>
        </p:nvSpPr>
        <p:spPr>
          <a:xfrm>
            <a:off x="504825" y="1160463"/>
            <a:ext cx="8148638" cy="4862512"/>
          </a:xfrm>
        </p:spPr>
        <p:txBody>
          <a:bodyPr/>
          <a:lstStyle/>
          <a:p>
            <a:pPr marL="457200" indent="-457200">
              <a:spcBef>
                <a:spcPts val="600"/>
              </a:spcBef>
              <a:buSzTx/>
              <a:buFont typeface="Calibri Light" pitchFamily="34" charset="0"/>
              <a:buAutoNum type="arabicPeriod" startAt="3"/>
            </a:pPr>
            <a:r>
              <a:rPr lang="zh-CN" altLang="en-US" smtClean="0">
                <a:solidFill>
                  <a:srgbClr val="FF0000"/>
                </a:solidFill>
              </a:rPr>
              <a:t>替换规则（等价变换）：</a:t>
            </a:r>
            <a:endParaRPr lang="en-US" altLang="zh-CN" smtClean="0">
              <a:solidFill>
                <a:srgbClr val="FF0000"/>
              </a:solidFill>
            </a:endParaRPr>
          </a:p>
          <a:p>
            <a:pPr lvl="1">
              <a:spcBef>
                <a:spcPts val="600"/>
              </a:spcBef>
              <a:spcAft>
                <a:spcPts val="1800"/>
              </a:spcAft>
            </a:pPr>
            <a:r>
              <a:rPr lang="zh-CN" altLang="en-US" smtClean="0"/>
              <a:t>设</a:t>
            </a:r>
            <a:r>
              <a:rPr lang="en-US" altLang="zh-CN" smtClean="0"/>
              <a:t>A(x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n</a:t>
            </a:r>
            <a:r>
              <a:rPr lang="en-US" altLang="zh-CN" smtClean="0"/>
              <a:t>)=B(x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n</a:t>
            </a:r>
            <a:r>
              <a:rPr lang="en-US" altLang="zh-CN" smtClean="0"/>
              <a:t>)</a:t>
            </a:r>
            <a:r>
              <a:rPr lang="zh-CN" altLang="en-US" smtClean="0"/>
              <a:t>，而且</a:t>
            </a:r>
            <a:r>
              <a:rPr lang="en-US" altLang="zh-CN" smtClean="0"/>
              <a:t>A</a:t>
            </a:r>
            <a:r>
              <a:rPr lang="zh-CN" altLang="en-US" smtClean="0"/>
              <a:t>是公式</a:t>
            </a:r>
            <a:r>
              <a:rPr lang="en-US" altLang="zh-CN" smtClean="0"/>
              <a:t>C</a:t>
            </a:r>
            <a:r>
              <a:rPr lang="zh-CN" altLang="en-US" smtClean="0"/>
              <a:t>中的子公式，将</a:t>
            </a:r>
            <a:r>
              <a:rPr lang="en-US" altLang="zh-CN" smtClean="0"/>
              <a:t>B</a:t>
            </a:r>
            <a:r>
              <a:rPr lang="zh-CN" altLang="en-US" smtClean="0"/>
              <a:t>替换</a:t>
            </a:r>
            <a:r>
              <a:rPr lang="en-US" altLang="zh-CN" smtClean="0"/>
              <a:t>C</a:t>
            </a:r>
            <a:r>
              <a:rPr lang="zh-CN" altLang="en-US" smtClean="0"/>
              <a:t>中之</a:t>
            </a:r>
            <a:r>
              <a:rPr lang="en-US" altLang="zh-CN" smtClean="0"/>
              <a:t>A</a:t>
            </a:r>
            <a:r>
              <a:rPr lang="zh-CN" altLang="en-US" smtClean="0"/>
              <a:t>（不必每一处）得</a:t>
            </a:r>
            <a:r>
              <a:rPr lang="en-US" altLang="zh-CN" smtClean="0"/>
              <a:t>D</a:t>
            </a:r>
            <a:r>
              <a:rPr lang="zh-CN" altLang="en-US" smtClean="0"/>
              <a:t>，则</a:t>
            </a:r>
            <a:r>
              <a:rPr lang="en-US" altLang="zh-CN" smtClean="0"/>
              <a:t>C </a:t>
            </a:r>
            <a:r>
              <a:rPr lang="en-US" altLang="zh-CN" sz="2000" smtClean="0">
                <a:sym typeface="Symbol" pitchFamily="18" charset="2"/>
              </a:rPr>
              <a:t></a:t>
            </a:r>
            <a:r>
              <a:rPr lang="en-US" altLang="zh-CN" smtClean="0"/>
              <a:t> D</a:t>
            </a:r>
            <a:r>
              <a:rPr lang="zh-CN" altLang="en-US" smtClean="0"/>
              <a:t>。</a:t>
            </a:r>
            <a:endParaRPr lang="en-US" altLang="zh-CN" smtClean="0"/>
          </a:p>
          <a:p>
            <a:pPr lvl="1">
              <a:spcBef>
                <a:spcPts val="600"/>
              </a:spcBef>
              <a:spcAft>
                <a:spcPts val="1800"/>
              </a:spcAft>
            </a:pPr>
            <a:r>
              <a:rPr lang="en-US" altLang="zh-CN" smtClean="0"/>
              <a:t>C=f(A,…)</a:t>
            </a:r>
            <a:r>
              <a:rPr lang="zh-CN" altLang="en-US" smtClean="0"/>
              <a:t>；</a:t>
            </a:r>
            <a:r>
              <a:rPr lang="en-US" altLang="zh-CN" smtClean="0"/>
              <a:t>D=f(B,…)</a:t>
            </a:r>
            <a:r>
              <a:rPr lang="zh-CN" altLang="en-US" smtClean="0"/>
              <a:t>；则</a:t>
            </a:r>
            <a:r>
              <a:rPr lang="en-US" altLang="zh-CN" smtClean="0"/>
              <a:t>C </a:t>
            </a:r>
            <a:r>
              <a:rPr lang="en-US" altLang="zh-CN" sz="2000" smtClean="0">
                <a:sym typeface="Symbol" pitchFamily="18" charset="2"/>
              </a:rPr>
              <a:t></a:t>
            </a:r>
            <a:r>
              <a:rPr lang="en-US" altLang="zh-CN" smtClean="0"/>
              <a:t> D</a:t>
            </a:r>
          </a:p>
          <a:p>
            <a:pPr marL="457200" indent="-457200">
              <a:spcBef>
                <a:spcPts val="600"/>
              </a:spcBef>
              <a:buSzTx/>
              <a:buFont typeface="Calibri Light" pitchFamily="34" charset="0"/>
              <a:buAutoNum type="arabicPeriod" startAt="4"/>
            </a:pPr>
            <a:r>
              <a:rPr lang="zh-CN" altLang="en-US" smtClean="0">
                <a:solidFill>
                  <a:srgbClr val="FF0000"/>
                </a:solidFill>
              </a:rPr>
              <a:t>对偶原理：</a:t>
            </a:r>
            <a:endParaRPr lang="en-US" altLang="zh-CN" smtClean="0">
              <a:solidFill>
                <a:srgbClr val="FF0000"/>
              </a:solidFill>
            </a:endParaRPr>
          </a:p>
          <a:p>
            <a:pPr lvl="1">
              <a:spcBef>
                <a:spcPts val="600"/>
              </a:spcBef>
            </a:pPr>
            <a:r>
              <a:rPr lang="zh-CN" altLang="en-US" smtClean="0"/>
              <a:t>在公式</a:t>
            </a:r>
            <a:r>
              <a:rPr lang="en-US" altLang="zh-CN" smtClean="0"/>
              <a:t>A=B</a:t>
            </a:r>
            <a:r>
              <a:rPr lang="zh-CN" altLang="en-US" smtClean="0"/>
              <a:t>或</a:t>
            </a:r>
            <a:r>
              <a:rPr lang="en-US" altLang="zh-CN" smtClean="0"/>
              <a:t>A</a:t>
            </a:r>
            <a:r>
              <a:rPr lang="en-US" altLang="zh-CN" smtClean="0">
                <a:sym typeface="Symbol" pitchFamily="18" charset="2"/>
              </a:rPr>
              <a:t></a:t>
            </a:r>
            <a:r>
              <a:rPr lang="en-US" altLang="zh-CN" smtClean="0"/>
              <a:t>B</a:t>
            </a:r>
            <a:r>
              <a:rPr lang="zh-CN" altLang="en-US" smtClean="0"/>
              <a:t>中，</a:t>
            </a:r>
            <a:r>
              <a:rPr lang="en-US" altLang="zh-CN" smtClean="0"/>
              <a:t>A,B</a:t>
            </a:r>
            <a:r>
              <a:rPr lang="zh-CN" altLang="en-US" smtClean="0"/>
              <a:t>仅含运算符</a:t>
            </a:r>
            <a:r>
              <a:rPr lang="zh-CN" altLang="en-US" smtClean="0">
                <a:sym typeface="Symbol" pitchFamily="18" charset="2"/>
              </a:rPr>
              <a:t>、</a:t>
            </a:r>
            <a:r>
              <a:rPr lang="el-GR" altLang="zh-CN" smtClean="0"/>
              <a:t>∧</a:t>
            </a:r>
            <a:r>
              <a:rPr lang="zh-CN" altLang="en-US" smtClean="0"/>
              <a:t>、</a:t>
            </a:r>
            <a:r>
              <a:rPr lang="el-GR" altLang="zh-CN" smtClean="0"/>
              <a:t>∨</a:t>
            </a:r>
            <a:r>
              <a:rPr lang="zh-CN" altLang="en-US" smtClean="0"/>
              <a:t>，</a:t>
            </a:r>
            <a:r>
              <a:rPr lang="zh-CN" altLang="en-US" smtClean="0">
                <a:sym typeface="Symbol" pitchFamily="18" charset="2"/>
              </a:rPr>
              <a:t>将上式中的全称量词与存在量词互换，</a:t>
            </a:r>
            <a:r>
              <a:rPr lang="el-GR" altLang="zh-CN" smtClean="0"/>
              <a:t>∧</a:t>
            </a:r>
            <a:r>
              <a:rPr lang="zh-CN" altLang="en-US" smtClean="0">
                <a:sym typeface="Symbol" pitchFamily="18" charset="2"/>
              </a:rPr>
              <a:t>与</a:t>
            </a:r>
            <a:r>
              <a:rPr lang="el-GR" altLang="zh-CN" smtClean="0"/>
              <a:t>∨</a:t>
            </a:r>
            <a:r>
              <a:rPr lang="zh-CN" altLang="en-US" smtClean="0">
                <a:sym typeface="Symbol" pitchFamily="18" charset="2"/>
              </a:rPr>
              <a:t>互换，</a:t>
            </a:r>
            <a:r>
              <a:rPr lang="en-US" altLang="zh-CN" smtClean="0">
                <a:sym typeface="Symbol" pitchFamily="18" charset="2"/>
              </a:rPr>
              <a:t>T</a:t>
            </a:r>
            <a:r>
              <a:rPr lang="zh-CN" altLang="en-US" smtClean="0">
                <a:sym typeface="Symbol" pitchFamily="18" charset="2"/>
              </a:rPr>
              <a:t>与</a:t>
            </a:r>
            <a:r>
              <a:rPr lang="en-US" altLang="zh-CN" smtClean="0">
                <a:sym typeface="Symbol" pitchFamily="18" charset="2"/>
              </a:rPr>
              <a:t>F</a:t>
            </a:r>
            <a:r>
              <a:rPr lang="zh-CN" altLang="en-US" smtClean="0">
                <a:sym typeface="Symbol" pitchFamily="18" charset="2"/>
              </a:rPr>
              <a:t>互换，则：</a:t>
            </a:r>
            <a:endParaRPr lang="en-US" altLang="zh-CN" smtClean="0">
              <a:sym typeface="Symbol" pitchFamily="18" charset="2"/>
            </a:endParaRPr>
          </a:p>
          <a:p>
            <a:pPr marL="827088" lvl="2">
              <a:spcBef>
                <a:spcPts val="600"/>
              </a:spcBef>
            </a:pPr>
            <a:r>
              <a:rPr lang="en-US" altLang="zh-CN" smtClean="0">
                <a:sym typeface="Symbol" pitchFamily="18" charset="2"/>
              </a:rPr>
              <a:t>A*=B*</a:t>
            </a:r>
            <a:r>
              <a:rPr lang="zh-CN" altLang="en-US" smtClean="0">
                <a:sym typeface="Symbol" pitchFamily="18" charset="2"/>
              </a:rPr>
              <a:t>，</a:t>
            </a:r>
            <a:r>
              <a:rPr lang="en-US" altLang="zh-CN" smtClean="0">
                <a:sym typeface="Symbol" pitchFamily="18" charset="2"/>
              </a:rPr>
              <a:t>B*A*</a:t>
            </a:r>
            <a:r>
              <a:rPr lang="zh-CN" altLang="en-US" smtClean="0">
                <a:sym typeface="Symbol" pitchFamily="18" charset="2"/>
              </a:rPr>
              <a:t>。</a:t>
            </a:r>
            <a:endParaRPr lang="en-US" altLang="zh-CN" smtClean="0">
              <a:sym typeface="Symbol" pitchFamily="18" charset="2"/>
            </a:endParaRPr>
          </a:p>
          <a:p>
            <a:pPr lvl="1">
              <a:spcBef>
                <a:spcPts val="600"/>
              </a:spcBef>
            </a:pPr>
            <a:r>
              <a:rPr lang="en-US" altLang="zh-CN" smtClean="0">
                <a:sym typeface="Symbol" pitchFamily="18" charset="2"/>
              </a:rPr>
              <a:t>A</a:t>
            </a:r>
            <a:r>
              <a:rPr lang="zh-CN" altLang="en-US" smtClean="0">
                <a:sym typeface="Symbol" pitchFamily="18" charset="2"/>
              </a:rPr>
              <a:t>*是由</a:t>
            </a:r>
            <a:r>
              <a:rPr lang="en-US" altLang="zh-CN" smtClean="0">
                <a:sym typeface="Symbol" pitchFamily="18" charset="2"/>
              </a:rPr>
              <a:t>A</a:t>
            </a:r>
            <a:r>
              <a:rPr lang="zh-CN" altLang="en-US" smtClean="0">
                <a:sym typeface="Symbol" pitchFamily="18" charset="2"/>
              </a:rPr>
              <a:t>进行上述互换后所得的式子，称为</a:t>
            </a:r>
            <a:r>
              <a:rPr lang="en-US" altLang="zh-CN" smtClean="0">
                <a:sym typeface="Symbol" pitchFamily="18" charset="2"/>
              </a:rPr>
              <a:t>A</a:t>
            </a:r>
            <a:r>
              <a:rPr lang="zh-CN" altLang="en-US" smtClean="0">
                <a:sym typeface="Symbol" pitchFamily="18" charset="2"/>
              </a:rPr>
              <a:t>的对偶式。</a:t>
            </a:r>
          </a:p>
        </p:txBody>
      </p:sp>
      <p:sp>
        <p:nvSpPr>
          <p:cNvPr id="4" name="灯片编号占位符 3"/>
          <p:cNvSpPr>
            <a:spLocks noGrp="1"/>
          </p:cNvSpPr>
          <p:nvPr>
            <p:ph type="sldNum" sz="quarter" idx="12"/>
          </p:nvPr>
        </p:nvSpPr>
        <p:spPr/>
        <p:txBody>
          <a:bodyPr/>
          <a:lstStyle/>
          <a:p>
            <a:pPr>
              <a:defRPr/>
            </a:pPr>
            <a:fld id="{9C74EB87-5CF3-4A83-81C4-CA8483AC769A}" type="slidenum">
              <a:rPr lang="zh-CN" altLang="en-US"/>
              <a:pPr>
                <a:defRPr/>
              </a:pPr>
              <a:t>68</a:t>
            </a:fld>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标题 1"/>
          <p:cNvSpPr>
            <a:spLocks noGrp="1"/>
          </p:cNvSpPr>
          <p:nvPr>
            <p:ph type="title"/>
          </p:nvPr>
        </p:nvSpPr>
        <p:spPr>
          <a:xfrm>
            <a:off x="628650" y="106363"/>
            <a:ext cx="7886700" cy="725487"/>
          </a:xfrm>
        </p:spPr>
        <p:txBody>
          <a:bodyPr/>
          <a:lstStyle/>
          <a:p>
            <a:r>
              <a:rPr lang="zh-CN" altLang="en-US" smtClean="0"/>
              <a:t>例题</a:t>
            </a:r>
          </a:p>
        </p:txBody>
      </p:sp>
      <p:sp>
        <p:nvSpPr>
          <p:cNvPr id="3" name="内容占位符 2"/>
          <p:cNvSpPr>
            <a:spLocks noGrp="1"/>
          </p:cNvSpPr>
          <p:nvPr>
            <p:ph idx="1"/>
          </p:nvPr>
        </p:nvSpPr>
        <p:spPr>
          <a:xfrm>
            <a:off x="504825" y="1160463"/>
            <a:ext cx="8148638" cy="5016500"/>
          </a:xfrm>
        </p:spPr>
        <p:txBody>
          <a:bodyPr/>
          <a:lstStyle/>
          <a:p>
            <a:pPr>
              <a:defRPr/>
            </a:pPr>
            <a:r>
              <a:rPr lang="zh-CN" altLang="en-US" sz="2200" dirty="0"/>
              <a:t>证明</a:t>
            </a:r>
            <a:r>
              <a:rPr lang="en-US" altLang="zh-CN" sz="2200" dirty="0">
                <a:sym typeface="Symbol" pitchFamily="18" charset="2"/>
              </a:rPr>
              <a:t>x(P(x)Q(x))</a:t>
            </a:r>
            <a:r>
              <a:rPr lang="en-US" altLang="zh-CN" sz="2200" dirty="0" err="1">
                <a:sym typeface="Symbol" pitchFamily="18" charset="2"/>
              </a:rPr>
              <a:t>xP</a:t>
            </a:r>
            <a:r>
              <a:rPr lang="en-US" altLang="zh-CN" sz="2200" dirty="0">
                <a:sym typeface="Symbol" pitchFamily="18" charset="2"/>
              </a:rPr>
              <a:t>(x)</a:t>
            </a:r>
            <a:r>
              <a:rPr lang="en-US" altLang="zh-CN" sz="2200" dirty="0" err="1">
                <a:sym typeface="Symbol" pitchFamily="18" charset="2"/>
              </a:rPr>
              <a:t>xQ</a:t>
            </a:r>
            <a:r>
              <a:rPr lang="en-US" altLang="zh-CN" sz="2200" dirty="0">
                <a:sym typeface="Symbol" pitchFamily="18" charset="2"/>
              </a:rPr>
              <a:t>(x)</a:t>
            </a:r>
          </a:p>
          <a:p>
            <a:pPr>
              <a:defRPr/>
            </a:pPr>
            <a:r>
              <a:rPr lang="zh-CN" altLang="en-US" sz="2200" dirty="0">
                <a:solidFill>
                  <a:srgbClr val="FF0000"/>
                </a:solidFill>
                <a:sym typeface="Symbol" pitchFamily="18" charset="2"/>
              </a:rPr>
              <a:t>证：</a:t>
            </a:r>
            <a:r>
              <a:rPr lang="en-US" altLang="zh-CN" sz="2200" dirty="0">
                <a:sym typeface="Symbol" pitchFamily="18" charset="2"/>
              </a:rPr>
              <a:t>x(P(x)Q(x))x(</a:t>
            </a:r>
            <a:r>
              <a:rPr lang="zh-CN" altLang="en-US" sz="2200" dirty="0">
                <a:sym typeface="Symbol" pitchFamily="18" charset="2"/>
              </a:rPr>
              <a:t></a:t>
            </a:r>
            <a:r>
              <a:rPr lang="en-US" altLang="zh-CN" sz="2200" dirty="0">
                <a:sym typeface="Symbol" pitchFamily="18" charset="2"/>
              </a:rPr>
              <a:t>P(x)</a:t>
            </a:r>
            <a:r>
              <a:rPr lang="el-GR" altLang="zh-CN" sz="2200" dirty="0"/>
              <a:t>∨</a:t>
            </a:r>
            <a:r>
              <a:rPr lang="en-US" altLang="zh-CN" sz="2200" dirty="0">
                <a:sym typeface="Symbol" pitchFamily="18" charset="2"/>
              </a:rPr>
              <a:t>Q(x))</a:t>
            </a:r>
          </a:p>
          <a:p>
            <a:pPr marL="3030538">
              <a:buFont typeface="Wingdings" pitchFamily="2" charset="2"/>
              <a:buNone/>
              <a:tabLst>
                <a:tab pos="3048000" algn="l"/>
              </a:tabLst>
              <a:defRPr/>
            </a:pPr>
            <a:r>
              <a:rPr lang="en-US" altLang="zh-CN" sz="2200" dirty="0">
                <a:sym typeface="Symbol" pitchFamily="18" charset="2"/>
              </a:rPr>
              <a:t>x</a:t>
            </a:r>
            <a:r>
              <a:rPr lang="zh-CN" altLang="en-US" sz="2200" dirty="0">
                <a:sym typeface="Symbol" pitchFamily="18" charset="2"/>
              </a:rPr>
              <a:t></a:t>
            </a:r>
            <a:r>
              <a:rPr lang="en-US" altLang="zh-CN" sz="2200" dirty="0">
                <a:sym typeface="Symbol" pitchFamily="18" charset="2"/>
              </a:rPr>
              <a:t>P(x)</a:t>
            </a:r>
            <a:r>
              <a:rPr lang="el-GR" altLang="zh-CN" sz="2200" dirty="0"/>
              <a:t>∨</a:t>
            </a:r>
            <a:r>
              <a:rPr lang="en-US" altLang="zh-CN" sz="2200" dirty="0">
                <a:sym typeface="Symbol" pitchFamily="18" charset="2"/>
              </a:rPr>
              <a:t></a:t>
            </a:r>
            <a:r>
              <a:rPr lang="en-US" altLang="zh-CN" sz="2200" dirty="0" err="1">
                <a:sym typeface="Symbol" pitchFamily="18" charset="2"/>
              </a:rPr>
              <a:t>xQ</a:t>
            </a:r>
            <a:r>
              <a:rPr lang="en-US" altLang="zh-CN" sz="2200" dirty="0">
                <a:sym typeface="Symbol" pitchFamily="18" charset="2"/>
              </a:rPr>
              <a:t>(x)</a:t>
            </a:r>
          </a:p>
          <a:p>
            <a:pPr marL="3030538">
              <a:buFont typeface="Wingdings" pitchFamily="2" charset="2"/>
              <a:buNone/>
              <a:tabLst>
                <a:tab pos="3048000" algn="l"/>
              </a:tabLst>
              <a:defRPr/>
            </a:pPr>
            <a:r>
              <a:rPr lang="en-US" altLang="zh-CN" sz="2200" dirty="0">
                <a:sym typeface="Symbol" pitchFamily="18" charset="2"/>
              </a:rPr>
              <a:t></a:t>
            </a:r>
            <a:r>
              <a:rPr lang="zh-CN" altLang="en-US" sz="2200" dirty="0">
                <a:sym typeface="Symbol" pitchFamily="18" charset="2"/>
              </a:rPr>
              <a:t></a:t>
            </a:r>
            <a:r>
              <a:rPr lang="en-US" altLang="zh-CN" sz="2200" dirty="0">
                <a:sym typeface="Symbol" pitchFamily="18" charset="2"/>
              </a:rPr>
              <a:t></a:t>
            </a:r>
            <a:r>
              <a:rPr lang="en-US" altLang="zh-CN" sz="2200" dirty="0" err="1">
                <a:sym typeface="Symbol" pitchFamily="18" charset="2"/>
              </a:rPr>
              <a:t>xP</a:t>
            </a:r>
            <a:r>
              <a:rPr lang="en-US" altLang="zh-CN" sz="2200" dirty="0">
                <a:sym typeface="Symbol" pitchFamily="18" charset="2"/>
              </a:rPr>
              <a:t>(x)</a:t>
            </a:r>
            <a:r>
              <a:rPr lang="el-GR" altLang="zh-CN" sz="2200" dirty="0"/>
              <a:t>∨</a:t>
            </a:r>
            <a:r>
              <a:rPr lang="en-US" altLang="zh-CN" sz="2200" dirty="0">
                <a:sym typeface="Symbol" pitchFamily="18" charset="2"/>
              </a:rPr>
              <a:t></a:t>
            </a:r>
            <a:r>
              <a:rPr lang="en-US" altLang="zh-CN" sz="2200" dirty="0" err="1">
                <a:sym typeface="Symbol" pitchFamily="18" charset="2"/>
              </a:rPr>
              <a:t>xQ</a:t>
            </a:r>
            <a:r>
              <a:rPr lang="en-US" altLang="zh-CN" sz="2200" dirty="0">
                <a:sym typeface="Symbol" pitchFamily="18" charset="2"/>
              </a:rPr>
              <a:t>(x)</a:t>
            </a:r>
          </a:p>
          <a:p>
            <a:pPr marL="3030538">
              <a:spcAft>
                <a:spcPts val="1800"/>
              </a:spcAft>
              <a:buFont typeface="Wingdings" pitchFamily="2" charset="2"/>
              <a:buNone/>
              <a:tabLst>
                <a:tab pos="3048000" algn="l"/>
              </a:tabLst>
              <a:defRPr/>
            </a:pPr>
            <a:r>
              <a:rPr lang="en-US" altLang="zh-CN" sz="2200" dirty="0">
                <a:sym typeface="Symbol" pitchFamily="18" charset="2"/>
              </a:rPr>
              <a:t></a:t>
            </a:r>
            <a:r>
              <a:rPr lang="en-US" altLang="zh-CN" sz="2200" dirty="0" err="1">
                <a:sym typeface="Symbol" pitchFamily="18" charset="2"/>
              </a:rPr>
              <a:t>xP</a:t>
            </a:r>
            <a:r>
              <a:rPr lang="en-US" altLang="zh-CN" sz="2200" dirty="0">
                <a:sym typeface="Symbol" pitchFamily="18" charset="2"/>
              </a:rPr>
              <a:t>(x)</a:t>
            </a:r>
            <a:r>
              <a:rPr lang="en-US" altLang="zh-CN" sz="2200" dirty="0" err="1">
                <a:sym typeface="Symbol" pitchFamily="18" charset="2"/>
              </a:rPr>
              <a:t>xQ</a:t>
            </a:r>
            <a:r>
              <a:rPr lang="en-US" altLang="zh-CN" sz="2200" dirty="0">
                <a:sym typeface="Symbol" pitchFamily="18" charset="2"/>
              </a:rPr>
              <a:t>(x)</a:t>
            </a:r>
          </a:p>
          <a:p>
            <a:pPr>
              <a:defRPr/>
            </a:pPr>
            <a:r>
              <a:rPr lang="zh-CN" altLang="en-US" sz="2200" dirty="0"/>
              <a:t>证明</a:t>
            </a:r>
            <a:r>
              <a:rPr lang="en-US" altLang="zh-CN" sz="2200" dirty="0">
                <a:sym typeface="Symbol" pitchFamily="18" charset="2"/>
              </a:rPr>
              <a:t>x(P(x)Q(x))x(R(x)</a:t>
            </a:r>
            <a:r>
              <a:rPr lang="zh-CN" altLang="en-US" sz="2200" dirty="0">
                <a:sym typeface="Symbol" pitchFamily="18" charset="2"/>
              </a:rPr>
              <a:t></a:t>
            </a:r>
            <a:r>
              <a:rPr lang="en-US" altLang="zh-CN" sz="2200" dirty="0">
                <a:sym typeface="Symbol" pitchFamily="18" charset="2"/>
              </a:rPr>
              <a:t>Q(x))(R(x)</a:t>
            </a:r>
            <a:r>
              <a:rPr lang="zh-CN" altLang="en-US" sz="2200" dirty="0">
                <a:sym typeface="Symbol" pitchFamily="18" charset="2"/>
              </a:rPr>
              <a:t></a:t>
            </a:r>
            <a:r>
              <a:rPr lang="en-US" altLang="zh-CN" sz="2200" dirty="0">
                <a:sym typeface="Symbol" pitchFamily="18" charset="2"/>
              </a:rPr>
              <a:t>P(x))</a:t>
            </a:r>
          </a:p>
          <a:p>
            <a:pPr>
              <a:defRPr/>
            </a:pPr>
            <a:r>
              <a:rPr lang="zh-CN" altLang="en-US" sz="2200" dirty="0">
                <a:solidFill>
                  <a:srgbClr val="FF0000"/>
                </a:solidFill>
                <a:sym typeface="Symbol" pitchFamily="18" charset="2"/>
              </a:rPr>
              <a:t>证：</a:t>
            </a:r>
            <a:r>
              <a:rPr lang="en-US" altLang="zh-CN" sz="2200" dirty="0">
                <a:sym typeface="Symbol" pitchFamily="18" charset="2"/>
              </a:rPr>
              <a:t>x(P(x)Q(x))</a:t>
            </a:r>
            <a:r>
              <a:rPr lang="el-GR" altLang="zh-CN" sz="2200" dirty="0"/>
              <a:t>∧</a:t>
            </a:r>
            <a:r>
              <a:rPr lang="en-US" altLang="zh-CN" sz="2200" dirty="0">
                <a:sym typeface="Symbol" pitchFamily="18" charset="2"/>
              </a:rPr>
              <a:t>x(R(x)</a:t>
            </a:r>
            <a:r>
              <a:rPr lang="zh-CN" altLang="en-US" sz="2200" dirty="0">
                <a:sym typeface="Symbol" pitchFamily="18" charset="2"/>
              </a:rPr>
              <a:t></a:t>
            </a:r>
            <a:r>
              <a:rPr lang="en-US" altLang="zh-CN" sz="2200" dirty="0">
                <a:sym typeface="Symbol" pitchFamily="18" charset="2"/>
              </a:rPr>
              <a:t>Q(x))</a:t>
            </a:r>
          </a:p>
          <a:p>
            <a:pPr marL="984250">
              <a:buFont typeface="Wingdings" pitchFamily="2" charset="2"/>
              <a:buNone/>
              <a:defRPr/>
            </a:pPr>
            <a:r>
              <a:rPr lang="en-US" altLang="zh-CN" sz="2200" dirty="0">
                <a:sym typeface="Symbol" pitchFamily="18" charset="2"/>
              </a:rPr>
              <a:t>x((P(x)Q(x))</a:t>
            </a:r>
            <a:r>
              <a:rPr lang="el-GR" altLang="zh-CN" sz="2200" dirty="0"/>
              <a:t>∧</a:t>
            </a:r>
            <a:r>
              <a:rPr lang="en-US" altLang="zh-CN" sz="2200" dirty="0"/>
              <a:t>(</a:t>
            </a:r>
            <a:r>
              <a:rPr lang="en-US" altLang="zh-CN" sz="2200" dirty="0">
                <a:sym typeface="Symbol" pitchFamily="18" charset="2"/>
              </a:rPr>
              <a:t>R(x)</a:t>
            </a:r>
            <a:r>
              <a:rPr lang="zh-CN" altLang="en-US" sz="2200" dirty="0">
                <a:sym typeface="Symbol" pitchFamily="18" charset="2"/>
              </a:rPr>
              <a:t></a:t>
            </a:r>
            <a:r>
              <a:rPr lang="en-US" altLang="zh-CN" sz="2200" dirty="0">
                <a:sym typeface="Symbol" pitchFamily="18" charset="2"/>
              </a:rPr>
              <a:t>Q(x)))</a:t>
            </a:r>
          </a:p>
          <a:p>
            <a:pPr marL="984250">
              <a:buFont typeface="Wingdings" pitchFamily="2" charset="2"/>
              <a:buNone/>
              <a:defRPr/>
            </a:pPr>
            <a:r>
              <a:rPr lang="en-US" altLang="zh-CN" sz="2200" dirty="0">
                <a:sym typeface="Symbol" pitchFamily="18" charset="2"/>
              </a:rPr>
              <a:t>x(</a:t>
            </a:r>
            <a:r>
              <a:rPr lang="en-US" altLang="zh-CN" sz="2200" dirty="0"/>
              <a:t>(</a:t>
            </a:r>
            <a:r>
              <a:rPr lang="en-US" altLang="zh-CN" sz="2200" dirty="0">
                <a:sym typeface="Symbol" pitchFamily="18" charset="2"/>
              </a:rPr>
              <a:t>R(x)</a:t>
            </a:r>
            <a:r>
              <a:rPr lang="zh-CN" altLang="en-US" sz="2200" dirty="0">
                <a:sym typeface="Symbol" pitchFamily="18" charset="2"/>
              </a:rPr>
              <a:t></a:t>
            </a:r>
            <a:r>
              <a:rPr lang="en-US" altLang="zh-CN" sz="2200" dirty="0">
                <a:sym typeface="Symbol" pitchFamily="18" charset="2"/>
              </a:rPr>
              <a:t>Q(x))</a:t>
            </a:r>
            <a:r>
              <a:rPr lang="el-GR" altLang="zh-CN" sz="2200" dirty="0"/>
              <a:t>∧</a:t>
            </a:r>
            <a:r>
              <a:rPr lang="en-US" altLang="zh-CN" sz="2200" dirty="0">
                <a:sym typeface="Symbol" pitchFamily="18" charset="2"/>
              </a:rPr>
              <a:t>(</a:t>
            </a:r>
            <a:r>
              <a:rPr lang="zh-CN" altLang="en-US" sz="2200" dirty="0">
                <a:sym typeface="Symbol" pitchFamily="18" charset="2"/>
              </a:rPr>
              <a:t></a:t>
            </a:r>
            <a:r>
              <a:rPr lang="en-US" altLang="zh-CN" sz="2200" dirty="0">
                <a:sym typeface="Symbol" pitchFamily="18" charset="2"/>
              </a:rPr>
              <a:t>Q(x)</a:t>
            </a:r>
            <a:r>
              <a:rPr lang="zh-CN" altLang="en-US" sz="2200" dirty="0">
                <a:sym typeface="Symbol" pitchFamily="18" charset="2"/>
              </a:rPr>
              <a:t></a:t>
            </a:r>
            <a:r>
              <a:rPr lang="en-US" altLang="zh-CN" sz="2200" dirty="0">
                <a:sym typeface="Symbol" pitchFamily="18" charset="2"/>
              </a:rPr>
              <a:t>P(x)))</a:t>
            </a:r>
          </a:p>
          <a:p>
            <a:pPr marL="984250">
              <a:buFont typeface="Wingdings" pitchFamily="2" charset="2"/>
              <a:buNone/>
              <a:defRPr/>
            </a:pPr>
            <a:r>
              <a:rPr lang="en-US" altLang="zh-CN" sz="2200" dirty="0">
                <a:sym typeface="Symbol" pitchFamily="18" charset="2"/>
              </a:rPr>
              <a:t></a:t>
            </a:r>
            <a:r>
              <a:rPr lang="en-US" altLang="zh-CN" sz="2200" dirty="0"/>
              <a:t>(</a:t>
            </a:r>
            <a:r>
              <a:rPr lang="en-US" altLang="zh-CN" sz="2200" dirty="0">
                <a:sym typeface="Symbol" pitchFamily="18" charset="2"/>
              </a:rPr>
              <a:t>R(x)</a:t>
            </a:r>
            <a:r>
              <a:rPr lang="zh-CN" altLang="en-US" sz="2200" dirty="0">
                <a:sym typeface="Symbol" pitchFamily="18" charset="2"/>
              </a:rPr>
              <a:t></a:t>
            </a:r>
            <a:r>
              <a:rPr lang="en-US" altLang="zh-CN" sz="2200" dirty="0">
                <a:sym typeface="Symbol" pitchFamily="18" charset="2"/>
              </a:rPr>
              <a:t>Q(x))</a:t>
            </a:r>
            <a:r>
              <a:rPr lang="el-GR" altLang="zh-CN" sz="2200" dirty="0"/>
              <a:t>∧</a:t>
            </a:r>
            <a:r>
              <a:rPr lang="en-US" altLang="zh-CN" sz="2200" dirty="0">
                <a:sym typeface="Symbol" pitchFamily="18" charset="2"/>
              </a:rPr>
              <a:t>(</a:t>
            </a:r>
            <a:r>
              <a:rPr lang="zh-CN" altLang="en-US" sz="2200" dirty="0">
                <a:sym typeface="Symbol" pitchFamily="18" charset="2"/>
              </a:rPr>
              <a:t></a:t>
            </a:r>
            <a:r>
              <a:rPr lang="en-US" altLang="zh-CN" sz="2200" dirty="0">
                <a:sym typeface="Symbol" pitchFamily="18" charset="2"/>
              </a:rPr>
              <a:t>Q(x)</a:t>
            </a:r>
            <a:r>
              <a:rPr lang="zh-CN" altLang="en-US" sz="2200" dirty="0">
                <a:sym typeface="Symbol" pitchFamily="18" charset="2"/>
              </a:rPr>
              <a:t></a:t>
            </a:r>
            <a:r>
              <a:rPr lang="en-US" altLang="zh-CN" sz="2200" dirty="0">
                <a:sym typeface="Symbol" pitchFamily="18" charset="2"/>
              </a:rPr>
              <a:t>P(x))</a:t>
            </a:r>
          </a:p>
          <a:p>
            <a:pPr marL="984250">
              <a:buFont typeface="Wingdings" pitchFamily="2" charset="2"/>
              <a:buNone/>
              <a:defRPr/>
            </a:pPr>
            <a:r>
              <a:rPr lang="en-US" altLang="zh-CN" sz="2200" dirty="0">
                <a:sym typeface="Symbol" pitchFamily="18" charset="2"/>
              </a:rPr>
              <a:t>(R(x)</a:t>
            </a:r>
            <a:r>
              <a:rPr lang="zh-CN" altLang="en-US" sz="2200" dirty="0">
                <a:sym typeface="Symbol" pitchFamily="18" charset="2"/>
              </a:rPr>
              <a:t></a:t>
            </a:r>
            <a:r>
              <a:rPr lang="en-US" altLang="zh-CN" sz="2200" dirty="0">
                <a:sym typeface="Symbol" pitchFamily="18" charset="2"/>
              </a:rPr>
              <a:t>P(x))</a:t>
            </a:r>
            <a:endParaRPr lang="zh-CN" altLang="en-US" sz="2200" dirty="0"/>
          </a:p>
        </p:txBody>
      </p:sp>
      <p:sp>
        <p:nvSpPr>
          <p:cNvPr id="4" name="灯片编号占位符 3"/>
          <p:cNvSpPr>
            <a:spLocks noGrp="1"/>
          </p:cNvSpPr>
          <p:nvPr>
            <p:ph type="sldNum" sz="quarter" idx="12"/>
          </p:nvPr>
        </p:nvSpPr>
        <p:spPr/>
        <p:txBody>
          <a:bodyPr/>
          <a:lstStyle/>
          <a:p>
            <a:pPr>
              <a:defRPr/>
            </a:pPr>
            <a:fld id="{299062AF-F43E-4C59-8974-37B93DE3DE03}" type="slidenum">
              <a:rPr lang="zh-CN" altLang="en-US"/>
              <a:pPr>
                <a:defRPr/>
              </a:pPr>
              <a:t>69</a:t>
            </a:fld>
            <a:endParaRPr lang="zh-CN" altLang="en-US"/>
          </a:p>
        </p:txBody>
      </p:sp>
      <p:sp>
        <p:nvSpPr>
          <p:cNvPr id="5" name="矩形 4"/>
          <p:cNvSpPr/>
          <p:nvPr/>
        </p:nvSpPr>
        <p:spPr>
          <a:xfrm>
            <a:off x="6756400" y="1684338"/>
            <a:ext cx="1450975" cy="1609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Aft>
                <a:spcPts val="600"/>
              </a:spcAft>
              <a:defRPr/>
            </a:pPr>
            <a:r>
              <a:rPr lang="en-US" altLang="zh-CN" sz="2200" dirty="0">
                <a:solidFill>
                  <a:schemeClr val="tx1"/>
                </a:solidFill>
                <a:latin typeface="楷体" pitchFamily="49" charset="-122"/>
                <a:ea typeface="楷体" pitchFamily="49" charset="-122"/>
              </a:rPr>
              <a:t>E</a:t>
            </a:r>
            <a:r>
              <a:rPr lang="en-US" altLang="zh-CN" sz="2200" baseline="-25000" dirty="0">
                <a:solidFill>
                  <a:schemeClr val="tx1"/>
                </a:solidFill>
                <a:latin typeface="楷体" pitchFamily="49" charset="-122"/>
                <a:ea typeface="楷体" pitchFamily="49" charset="-122"/>
              </a:rPr>
              <a:t>14</a:t>
            </a:r>
          </a:p>
          <a:p>
            <a:pPr>
              <a:lnSpc>
                <a:spcPct val="110000"/>
              </a:lnSpc>
              <a:spcAft>
                <a:spcPts val="600"/>
              </a:spcAft>
              <a:defRPr/>
            </a:pPr>
            <a:r>
              <a:rPr lang="en-US" altLang="zh-CN" sz="2200" dirty="0">
                <a:solidFill>
                  <a:schemeClr val="tx1"/>
                </a:solidFill>
                <a:latin typeface="楷体" pitchFamily="49" charset="-122"/>
                <a:ea typeface="楷体" pitchFamily="49" charset="-122"/>
              </a:rPr>
              <a:t>Q</a:t>
            </a:r>
            <a:r>
              <a:rPr lang="en-US" altLang="zh-CN" sz="2200" baseline="-25000" dirty="0">
                <a:solidFill>
                  <a:schemeClr val="tx1"/>
                </a:solidFill>
                <a:latin typeface="楷体" pitchFamily="49" charset="-122"/>
                <a:ea typeface="楷体" pitchFamily="49" charset="-122"/>
              </a:rPr>
              <a:t>11</a:t>
            </a:r>
          </a:p>
          <a:p>
            <a:pPr>
              <a:lnSpc>
                <a:spcPct val="110000"/>
              </a:lnSpc>
              <a:spcAft>
                <a:spcPts val="600"/>
              </a:spcAft>
              <a:defRPr/>
            </a:pPr>
            <a:r>
              <a:rPr lang="en-US" altLang="zh-CN" sz="2200" dirty="0">
                <a:solidFill>
                  <a:schemeClr val="tx1"/>
                </a:solidFill>
                <a:latin typeface="楷体" pitchFamily="49" charset="-122"/>
                <a:ea typeface="楷体" pitchFamily="49" charset="-122"/>
              </a:rPr>
              <a:t>Q</a:t>
            </a:r>
            <a:r>
              <a:rPr lang="en-US" altLang="zh-CN" sz="2200" baseline="-25000" dirty="0">
                <a:solidFill>
                  <a:schemeClr val="tx1"/>
                </a:solidFill>
                <a:latin typeface="楷体" pitchFamily="49" charset="-122"/>
                <a:ea typeface="楷体" pitchFamily="49" charset="-122"/>
              </a:rPr>
              <a:t>4</a:t>
            </a:r>
          </a:p>
          <a:p>
            <a:pPr>
              <a:lnSpc>
                <a:spcPct val="110000"/>
              </a:lnSpc>
              <a:spcAft>
                <a:spcPts val="600"/>
              </a:spcAft>
              <a:defRPr/>
            </a:pPr>
            <a:r>
              <a:rPr lang="en-US" altLang="zh-CN" sz="2200" dirty="0">
                <a:solidFill>
                  <a:schemeClr val="tx1"/>
                </a:solidFill>
                <a:latin typeface="楷体" pitchFamily="49" charset="-122"/>
                <a:ea typeface="楷体" pitchFamily="49" charset="-122"/>
              </a:rPr>
              <a:t>E</a:t>
            </a:r>
            <a:r>
              <a:rPr lang="en-US" altLang="zh-CN" sz="2200" baseline="-25000" dirty="0">
                <a:solidFill>
                  <a:schemeClr val="tx1"/>
                </a:solidFill>
                <a:latin typeface="楷体" pitchFamily="49" charset="-122"/>
                <a:ea typeface="楷体" pitchFamily="49" charset="-122"/>
              </a:rPr>
              <a:t>14</a:t>
            </a:r>
            <a:endParaRPr lang="zh-CN" altLang="en-US" sz="2200" baseline="-25000" dirty="0">
              <a:solidFill>
                <a:schemeClr val="tx1"/>
              </a:solidFill>
              <a:latin typeface="楷体" pitchFamily="49" charset="-122"/>
              <a:ea typeface="楷体" pitchFamily="49" charset="-122"/>
            </a:endParaRPr>
          </a:p>
        </p:txBody>
      </p:sp>
      <p:sp>
        <p:nvSpPr>
          <p:cNvPr id="6" name="矩形 5"/>
          <p:cNvSpPr/>
          <p:nvPr/>
        </p:nvSpPr>
        <p:spPr>
          <a:xfrm>
            <a:off x="6756400" y="3990975"/>
            <a:ext cx="1450975" cy="21764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Aft>
                <a:spcPts val="500"/>
              </a:spcAft>
              <a:defRPr/>
            </a:pPr>
            <a:r>
              <a:rPr lang="en-US" altLang="zh-CN" sz="2200" dirty="0">
                <a:solidFill>
                  <a:schemeClr val="tx1"/>
                </a:solidFill>
                <a:latin typeface="楷体" pitchFamily="49" charset="-122"/>
                <a:ea typeface="楷体" pitchFamily="49" charset="-122"/>
              </a:rPr>
              <a:t>CP</a:t>
            </a:r>
            <a:r>
              <a:rPr lang="zh-CN" altLang="en-US" sz="2200" dirty="0">
                <a:solidFill>
                  <a:schemeClr val="tx1"/>
                </a:solidFill>
                <a:latin typeface="楷体" pitchFamily="49" charset="-122"/>
                <a:ea typeface="楷体" pitchFamily="49" charset="-122"/>
              </a:rPr>
              <a:t>规则</a:t>
            </a:r>
            <a:endParaRPr lang="en-US" altLang="zh-CN" sz="2200" dirty="0">
              <a:solidFill>
                <a:schemeClr val="tx1"/>
              </a:solidFill>
              <a:latin typeface="楷体" pitchFamily="49" charset="-122"/>
              <a:ea typeface="楷体" pitchFamily="49" charset="-122"/>
            </a:endParaRPr>
          </a:p>
          <a:p>
            <a:pPr>
              <a:lnSpc>
                <a:spcPct val="110000"/>
              </a:lnSpc>
              <a:spcAft>
                <a:spcPts val="500"/>
              </a:spcAft>
              <a:defRPr/>
            </a:pPr>
            <a:r>
              <a:rPr lang="en-US" altLang="zh-CN" sz="2200">
                <a:solidFill>
                  <a:schemeClr val="tx1"/>
                </a:solidFill>
                <a:latin typeface="楷体" pitchFamily="49" charset="-122"/>
                <a:ea typeface="楷体" pitchFamily="49" charset="-122"/>
              </a:rPr>
              <a:t>Q</a:t>
            </a:r>
            <a:r>
              <a:rPr lang="en-US" altLang="zh-CN" sz="2200" baseline="-25000">
                <a:solidFill>
                  <a:schemeClr val="tx1"/>
                </a:solidFill>
                <a:latin typeface="楷体" pitchFamily="49" charset="-122"/>
                <a:ea typeface="楷体" pitchFamily="49" charset="-122"/>
              </a:rPr>
              <a:t>10</a:t>
            </a:r>
            <a:endParaRPr lang="en-US" altLang="zh-CN" sz="2200" baseline="-25000" dirty="0">
              <a:solidFill>
                <a:schemeClr val="tx1"/>
              </a:solidFill>
              <a:latin typeface="楷体" pitchFamily="49" charset="-122"/>
              <a:ea typeface="楷体" pitchFamily="49" charset="-122"/>
            </a:endParaRPr>
          </a:p>
          <a:p>
            <a:pPr>
              <a:lnSpc>
                <a:spcPct val="110000"/>
              </a:lnSpc>
              <a:spcAft>
                <a:spcPts val="600"/>
              </a:spcAft>
              <a:defRPr/>
            </a:pPr>
            <a:r>
              <a:rPr lang="en-US" altLang="zh-CN" sz="2200">
                <a:solidFill>
                  <a:schemeClr val="tx1"/>
                </a:solidFill>
                <a:latin typeface="楷体" pitchFamily="49" charset="-122"/>
                <a:ea typeface="楷体" pitchFamily="49" charset="-122"/>
              </a:rPr>
              <a:t>E</a:t>
            </a:r>
            <a:r>
              <a:rPr lang="en-US" altLang="zh-CN" sz="2200" baseline="-25000">
                <a:solidFill>
                  <a:schemeClr val="tx1"/>
                </a:solidFill>
                <a:latin typeface="楷体" pitchFamily="49" charset="-122"/>
                <a:ea typeface="楷体" pitchFamily="49" charset="-122"/>
              </a:rPr>
              <a:t>5</a:t>
            </a:r>
            <a:r>
              <a:rPr lang="en-US" altLang="zh-CN" sz="2200">
                <a:solidFill>
                  <a:schemeClr val="tx1"/>
                </a:solidFill>
                <a:latin typeface="楷体" pitchFamily="49" charset="-122"/>
                <a:ea typeface="楷体" pitchFamily="49" charset="-122"/>
              </a:rPr>
              <a:t>,E</a:t>
            </a:r>
            <a:r>
              <a:rPr lang="en-US" altLang="zh-CN" sz="2200" baseline="-25000">
                <a:solidFill>
                  <a:schemeClr val="tx1"/>
                </a:solidFill>
                <a:latin typeface="楷体" pitchFamily="49" charset="-122"/>
                <a:ea typeface="楷体" pitchFamily="49" charset="-122"/>
              </a:rPr>
              <a:t>24</a:t>
            </a:r>
            <a:endParaRPr lang="en-US" altLang="zh-CN" sz="2200" baseline="-25000" dirty="0">
              <a:solidFill>
                <a:schemeClr val="tx1"/>
              </a:solidFill>
              <a:latin typeface="楷体" pitchFamily="49" charset="-122"/>
              <a:ea typeface="楷体" pitchFamily="49" charset="-122"/>
            </a:endParaRPr>
          </a:p>
          <a:p>
            <a:pPr>
              <a:lnSpc>
                <a:spcPct val="110000"/>
              </a:lnSpc>
              <a:spcAft>
                <a:spcPts val="400"/>
              </a:spcAft>
              <a:defRPr/>
            </a:pPr>
            <a:r>
              <a:rPr lang="en-US" altLang="zh-CN" sz="2200">
                <a:solidFill>
                  <a:schemeClr val="tx1"/>
                </a:solidFill>
                <a:latin typeface="楷体" pitchFamily="49" charset="-122"/>
                <a:ea typeface="楷体" pitchFamily="49" charset="-122"/>
              </a:rPr>
              <a:t>Q</a:t>
            </a:r>
            <a:r>
              <a:rPr lang="en-US" altLang="zh-CN" sz="2200" baseline="-25000">
                <a:solidFill>
                  <a:schemeClr val="tx1"/>
                </a:solidFill>
                <a:latin typeface="楷体" pitchFamily="49" charset="-122"/>
                <a:ea typeface="楷体" pitchFamily="49" charset="-122"/>
              </a:rPr>
              <a:t>1</a:t>
            </a:r>
            <a:endParaRPr lang="en-US" altLang="zh-CN" sz="2200" baseline="-25000" dirty="0">
              <a:solidFill>
                <a:schemeClr val="tx1"/>
              </a:solidFill>
              <a:latin typeface="楷体" pitchFamily="49" charset="-122"/>
              <a:ea typeface="楷体" pitchFamily="49" charset="-122"/>
            </a:endParaRPr>
          </a:p>
          <a:p>
            <a:pPr>
              <a:lnSpc>
                <a:spcPct val="110000"/>
              </a:lnSpc>
              <a:spcAft>
                <a:spcPts val="500"/>
              </a:spcAft>
              <a:defRPr/>
            </a:pPr>
            <a:r>
              <a:rPr lang="en-US" altLang="zh-CN" sz="2200">
                <a:solidFill>
                  <a:schemeClr val="tx1"/>
                </a:solidFill>
                <a:latin typeface="楷体" pitchFamily="49" charset="-122"/>
                <a:ea typeface="楷体" pitchFamily="49" charset="-122"/>
              </a:rPr>
              <a:t>I</a:t>
            </a:r>
            <a:r>
              <a:rPr lang="en-US" altLang="zh-CN" sz="2200" baseline="-25000">
                <a:solidFill>
                  <a:schemeClr val="tx1"/>
                </a:solidFill>
                <a:latin typeface="楷体" pitchFamily="49" charset="-122"/>
                <a:ea typeface="楷体" pitchFamily="49" charset="-122"/>
              </a:rPr>
              <a:t>6</a:t>
            </a:r>
            <a:endParaRPr lang="zh-CN" altLang="en-US" sz="2200" baseline="-25000" dirty="0">
              <a:solidFill>
                <a:schemeClr val="tx1"/>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628650" y="106363"/>
            <a:ext cx="7886700" cy="725487"/>
          </a:xfrm>
        </p:spPr>
        <p:txBody>
          <a:bodyPr/>
          <a:lstStyle/>
          <a:p>
            <a:r>
              <a:rPr lang="zh-CN" altLang="en-US" smtClean="0"/>
              <a:t>谓词逻辑中的基本概念与表示</a:t>
            </a:r>
          </a:p>
        </p:txBody>
      </p:sp>
      <p:sp>
        <p:nvSpPr>
          <p:cNvPr id="32770" name="内容占位符 2"/>
          <p:cNvSpPr>
            <a:spLocks noGrp="1"/>
          </p:cNvSpPr>
          <p:nvPr>
            <p:ph idx="1"/>
          </p:nvPr>
        </p:nvSpPr>
        <p:spPr>
          <a:xfrm>
            <a:off x="504825" y="1160463"/>
            <a:ext cx="8148638" cy="722312"/>
          </a:xfrm>
        </p:spPr>
        <p:txBody>
          <a:bodyPr/>
          <a:lstStyle/>
          <a:p>
            <a:pPr>
              <a:spcBef>
                <a:spcPct val="0"/>
              </a:spcBef>
            </a:pPr>
            <a:r>
              <a:rPr lang="zh-CN" altLang="en-US" smtClean="0"/>
              <a:t>客体与谓词</a:t>
            </a:r>
          </a:p>
          <a:p>
            <a:pPr>
              <a:spcBef>
                <a:spcPct val="0"/>
              </a:spcBef>
            </a:pPr>
            <a:r>
              <a:rPr lang="zh-CN" altLang="en-US" smtClean="0"/>
              <a:t>对原子命题进一步分解，粒度更细。</a:t>
            </a:r>
          </a:p>
        </p:txBody>
      </p:sp>
      <p:sp>
        <p:nvSpPr>
          <p:cNvPr id="4" name="灯片编号占位符 3"/>
          <p:cNvSpPr>
            <a:spLocks noGrp="1"/>
          </p:cNvSpPr>
          <p:nvPr>
            <p:ph type="sldNum" sz="quarter" idx="12"/>
          </p:nvPr>
        </p:nvSpPr>
        <p:spPr/>
        <p:txBody>
          <a:bodyPr/>
          <a:lstStyle/>
          <a:p>
            <a:pPr>
              <a:defRPr/>
            </a:pPr>
            <a:fld id="{3CF95CC3-40AC-4F65-8361-55AB0F10300E}" type="slidenum">
              <a:rPr lang="zh-CN" altLang="en-US"/>
              <a:pPr>
                <a:defRPr/>
              </a:pPr>
              <a:t>7</a:t>
            </a:fld>
            <a:endParaRPr lang="zh-CN" altLang="en-US"/>
          </a:p>
        </p:txBody>
      </p:sp>
      <p:grpSp>
        <p:nvGrpSpPr>
          <p:cNvPr id="32772" name="组合 43"/>
          <p:cNvGrpSpPr>
            <a:grpSpLocks/>
          </p:cNvGrpSpPr>
          <p:nvPr/>
        </p:nvGrpSpPr>
        <p:grpSpPr bwMode="auto">
          <a:xfrm>
            <a:off x="250825" y="2197100"/>
            <a:ext cx="8569325" cy="3587750"/>
            <a:chOff x="250825" y="2538483"/>
            <a:chExt cx="8569325" cy="3587734"/>
          </a:xfrm>
        </p:grpSpPr>
        <p:sp>
          <p:nvSpPr>
            <p:cNvPr id="32775" name="Rectangle 28"/>
            <p:cNvSpPr>
              <a:spLocks noChangeArrowheads="1"/>
            </p:cNvSpPr>
            <p:nvPr/>
          </p:nvSpPr>
          <p:spPr bwMode="auto">
            <a:xfrm>
              <a:off x="250825" y="2538483"/>
              <a:ext cx="8569325" cy="3587734"/>
            </a:xfrm>
            <a:prstGeom prst="rect">
              <a:avLst/>
            </a:prstGeom>
            <a:solidFill>
              <a:srgbClr val="FFFF66">
                <a:alpha val="89803"/>
              </a:srgbClr>
            </a:solidFill>
            <a:ln w="12700" algn="ctr">
              <a:solidFill>
                <a:srgbClr val="003300"/>
              </a:solidFill>
              <a:miter lim="800000"/>
              <a:headEnd/>
              <a:tailEnd/>
            </a:ln>
          </p:spPr>
          <p:txBody>
            <a:bodyPr wrap="none" anchor="ctr"/>
            <a:lstStyle/>
            <a:p>
              <a:endParaRPr lang="zh-CN" altLang="en-US">
                <a:latin typeface="楷体" pitchFamily="49" charset="-122"/>
                <a:ea typeface="楷体" pitchFamily="49" charset="-122"/>
              </a:endParaRPr>
            </a:p>
          </p:txBody>
        </p:sp>
        <p:sp>
          <p:nvSpPr>
            <p:cNvPr id="32776" name="AutoShape 3"/>
            <p:cNvSpPr>
              <a:spLocks noChangeArrowheads="1"/>
            </p:cNvSpPr>
            <p:nvPr/>
          </p:nvSpPr>
          <p:spPr bwMode="auto">
            <a:xfrm>
              <a:off x="457200" y="2971215"/>
              <a:ext cx="1811338" cy="762000"/>
            </a:xfrm>
            <a:prstGeom prst="cube">
              <a:avLst>
                <a:gd name="adj" fmla="val 4792"/>
              </a:avLst>
            </a:prstGeom>
            <a:solidFill>
              <a:schemeClr val="bg1"/>
            </a:solidFill>
            <a:ln w="9525">
              <a:solidFill>
                <a:schemeClr val="tx1"/>
              </a:solidFill>
              <a:miter lim="800000"/>
              <a:headEnd/>
              <a:tailEnd/>
            </a:ln>
          </p:spPr>
          <p:txBody>
            <a:bodyPr wrap="none" anchor="ctr"/>
            <a:lstStyle/>
            <a:p>
              <a:pPr algn="ctr"/>
              <a:r>
                <a:rPr kumimoji="1" lang="zh-CN" altLang="en-US" b="1">
                  <a:latin typeface="楷体" pitchFamily="49" charset="-122"/>
                  <a:ea typeface="楷体" pitchFamily="49" charset="-122"/>
                </a:rPr>
                <a:t>原子命题</a:t>
              </a:r>
            </a:p>
          </p:txBody>
        </p:sp>
        <p:grpSp>
          <p:nvGrpSpPr>
            <p:cNvPr id="32777" name="Group 5"/>
            <p:cNvGrpSpPr>
              <a:grpSpLocks/>
            </p:cNvGrpSpPr>
            <p:nvPr/>
          </p:nvGrpSpPr>
          <p:grpSpPr bwMode="auto">
            <a:xfrm>
              <a:off x="2484438" y="3331578"/>
              <a:ext cx="457200" cy="152400"/>
              <a:chOff x="3696" y="2736"/>
              <a:chExt cx="288" cy="96"/>
            </a:xfrm>
          </p:grpSpPr>
          <p:sp>
            <p:nvSpPr>
              <p:cNvPr id="32785" name="Line 6"/>
              <p:cNvSpPr>
                <a:spLocks noChangeShapeType="1"/>
              </p:cNvSpPr>
              <p:nvPr/>
            </p:nvSpPr>
            <p:spPr bwMode="auto">
              <a:xfrm>
                <a:off x="3696" y="2736"/>
                <a:ext cx="288" cy="0"/>
              </a:xfrm>
              <a:prstGeom prst="line">
                <a:avLst/>
              </a:prstGeom>
              <a:noFill/>
              <a:ln w="38100">
                <a:solidFill>
                  <a:srgbClr val="993366"/>
                </a:solidFill>
                <a:miter lim="800000"/>
                <a:headEnd/>
                <a:tailEnd/>
              </a:ln>
            </p:spPr>
            <p:txBody>
              <a:bodyPr wrap="none"/>
              <a:lstStyle/>
              <a:p>
                <a:endParaRPr lang="zh-CN" altLang="en-US"/>
              </a:p>
            </p:txBody>
          </p:sp>
          <p:sp>
            <p:nvSpPr>
              <p:cNvPr id="32786" name="Line 7"/>
              <p:cNvSpPr>
                <a:spLocks noChangeShapeType="1"/>
              </p:cNvSpPr>
              <p:nvPr/>
            </p:nvSpPr>
            <p:spPr bwMode="auto">
              <a:xfrm>
                <a:off x="3696" y="2832"/>
                <a:ext cx="288" cy="0"/>
              </a:xfrm>
              <a:prstGeom prst="line">
                <a:avLst/>
              </a:prstGeom>
              <a:noFill/>
              <a:ln w="38100">
                <a:solidFill>
                  <a:srgbClr val="993366"/>
                </a:solidFill>
                <a:miter lim="800000"/>
                <a:headEnd/>
                <a:tailEnd/>
              </a:ln>
            </p:spPr>
            <p:txBody>
              <a:bodyPr wrap="none"/>
              <a:lstStyle/>
              <a:p>
                <a:endParaRPr lang="zh-CN" altLang="en-US"/>
              </a:p>
            </p:txBody>
          </p:sp>
        </p:grpSp>
        <p:sp>
          <p:nvSpPr>
            <p:cNvPr id="32778" name="AutoShape 8"/>
            <p:cNvSpPr>
              <a:spLocks noChangeArrowheads="1"/>
            </p:cNvSpPr>
            <p:nvPr/>
          </p:nvSpPr>
          <p:spPr bwMode="auto">
            <a:xfrm>
              <a:off x="3132138" y="3044240"/>
              <a:ext cx="1752600" cy="762000"/>
            </a:xfrm>
            <a:prstGeom prst="cube">
              <a:avLst>
                <a:gd name="adj" fmla="val 4792"/>
              </a:avLst>
            </a:prstGeom>
            <a:solidFill>
              <a:schemeClr val="bg1"/>
            </a:solidFill>
            <a:ln w="9525">
              <a:solidFill>
                <a:schemeClr val="tx1"/>
              </a:solidFill>
              <a:miter lim="800000"/>
              <a:headEnd/>
              <a:tailEnd/>
            </a:ln>
          </p:spPr>
          <p:txBody>
            <a:bodyPr wrap="none" anchor="ctr"/>
            <a:lstStyle/>
            <a:p>
              <a:pPr algn="ctr"/>
              <a:r>
                <a:rPr kumimoji="1" lang="zh-CN" altLang="en-US" sz="2400" b="1">
                  <a:latin typeface="楷体" pitchFamily="49" charset="-122"/>
                  <a:ea typeface="楷体" pitchFamily="49" charset="-122"/>
                </a:rPr>
                <a:t> </a:t>
              </a:r>
            </a:p>
          </p:txBody>
        </p:sp>
        <p:grpSp>
          <p:nvGrpSpPr>
            <p:cNvPr id="32779" name="Group 9"/>
            <p:cNvGrpSpPr>
              <a:grpSpLocks/>
            </p:cNvGrpSpPr>
            <p:nvPr/>
          </p:nvGrpSpPr>
          <p:grpSpPr bwMode="auto">
            <a:xfrm>
              <a:off x="5440385" y="3187115"/>
              <a:ext cx="457200" cy="457200"/>
              <a:chOff x="4176" y="2928"/>
              <a:chExt cx="288" cy="288"/>
            </a:xfrm>
          </p:grpSpPr>
          <p:sp>
            <p:nvSpPr>
              <p:cNvPr id="32783" name="Line 10"/>
              <p:cNvSpPr>
                <a:spLocks noChangeShapeType="1"/>
              </p:cNvSpPr>
              <p:nvPr/>
            </p:nvSpPr>
            <p:spPr bwMode="auto">
              <a:xfrm>
                <a:off x="4176" y="3072"/>
                <a:ext cx="288" cy="0"/>
              </a:xfrm>
              <a:prstGeom prst="line">
                <a:avLst/>
              </a:prstGeom>
              <a:noFill/>
              <a:ln w="38100">
                <a:solidFill>
                  <a:srgbClr val="CC0000"/>
                </a:solidFill>
                <a:miter lim="800000"/>
                <a:headEnd/>
                <a:tailEnd/>
              </a:ln>
            </p:spPr>
            <p:txBody>
              <a:bodyPr wrap="none"/>
              <a:lstStyle/>
              <a:p>
                <a:endParaRPr lang="zh-CN" altLang="en-US"/>
              </a:p>
            </p:txBody>
          </p:sp>
          <p:sp>
            <p:nvSpPr>
              <p:cNvPr id="32784" name="Line 11"/>
              <p:cNvSpPr>
                <a:spLocks noChangeShapeType="1"/>
              </p:cNvSpPr>
              <p:nvPr/>
            </p:nvSpPr>
            <p:spPr bwMode="auto">
              <a:xfrm rot="5400000">
                <a:off x="4176" y="3072"/>
                <a:ext cx="288" cy="0"/>
              </a:xfrm>
              <a:prstGeom prst="line">
                <a:avLst/>
              </a:prstGeom>
              <a:noFill/>
              <a:ln w="38100">
                <a:solidFill>
                  <a:srgbClr val="CC0000"/>
                </a:solidFill>
                <a:miter lim="800000"/>
                <a:headEnd/>
                <a:tailEnd/>
              </a:ln>
            </p:spPr>
            <p:txBody>
              <a:bodyPr wrap="none"/>
              <a:lstStyle/>
              <a:p>
                <a:endParaRPr lang="zh-CN" altLang="en-US"/>
              </a:p>
            </p:txBody>
          </p:sp>
        </p:grpSp>
        <p:sp>
          <p:nvSpPr>
            <p:cNvPr id="32780" name="AutoShape 12"/>
            <p:cNvSpPr>
              <a:spLocks noChangeArrowheads="1"/>
            </p:cNvSpPr>
            <p:nvPr/>
          </p:nvSpPr>
          <p:spPr bwMode="auto">
            <a:xfrm>
              <a:off x="6300788" y="3014078"/>
              <a:ext cx="1676400" cy="762000"/>
            </a:xfrm>
            <a:prstGeom prst="cube">
              <a:avLst>
                <a:gd name="adj" fmla="val 4792"/>
              </a:avLst>
            </a:prstGeom>
            <a:solidFill>
              <a:schemeClr val="bg1"/>
            </a:solidFill>
            <a:ln w="9525">
              <a:solidFill>
                <a:schemeClr val="tx1"/>
              </a:solidFill>
              <a:miter lim="800000"/>
              <a:headEnd/>
              <a:tailEnd/>
            </a:ln>
          </p:spPr>
          <p:txBody>
            <a:bodyPr wrap="none" anchor="ctr"/>
            <a:lstStyle/>
            <a:p>
              <a:pPr algn="ctr"/>
              <a:r>
                <a:rPr kumimoji="1" lang="zh-CN" altLang="en-US" sz="2400" b="1">
                  <a:latin typeface="楷体" pitchFamily="49" charset="-122"/>
                  <a:ea typeface="楷体" pitchFamily="49" charset="-122"/>
                </a:rPr>
                <a:t> </a:t>
              </a:r>
            </a:p>
          </p:txBody>
        </p:sp>
        <p:sp>
          <p:nvSpPr>
            <p:cNvPr id="32781" name="Rectangle 24"/>
            <p:cNvSpPr>
              <a:spLocks noChangeArrowheads="1"/>
            </p:cNvSpPr>
            <p:nvPr/>
          </p:nvSpPr>
          <p:spPr bwMode="auto">
            <a:xfrm>
              <a:off x="3419475" y="3187115"/>
              <a:ext cx="649537" cy="369332"/>
            </a:xfrm>
            <a:prstGeom prst="rect">
              <a:avLst/>
            </a:prstGeom>
            <a:solidFill>
              <a:schemeClr val="bg1"/>
            </a:solidFill>
            <a:ln w="9525">
              <a:noFill/>
              <a:miter lim="800000"/>
              <a:headEnd/>
              <a:tailEnd/>
            </a:ln>
          </p:spPr>
          <p:txBody>
            <a:bodyPr wrap="none">
              <a:spAutoFit/>
            </a:bodyPr>
            <a:lstStyle/>
            <a:p>
              <a:r>
                <a:rPr kumimoji="1" lang="zh-CN" altLang="en-US" b="1">
                  <a:solidFill>
                    <a:srgbClr val="FF0066"/>
                  </a:solidFill>
                  <a:latin typeface="楷体" pitchFamily="49" charset="-122"/>
                  <a:ea typeface="楷体" pitchFamily="49" charset="-122"/>
                </a:rPr>
                <a:t>客体</a:t>
              </a:r>
            </a:p>
          </p:txBody>
        </p:sp>
        <p:sp>
          <p:nvSpPr>
            <p:cNvPr id="32782" name="Rectangle 25"/>
            <p:cNvSpPr>
              <a:spLocks noChangeArrowheads="1"/>
            </p:cNvSpPr>
            <p:nvPr/>
          </p:nvSpPr>
          <p:spPr bwMode="auto">
            <a:xfrm>
              <a:off x="6659563" y="3158540"/>
              <a:ext cx="649537" cy="369332"/>
            </a:xfrm>
            <a:prstGeom prst="rect">
              <a:avLst/>
            </a:prstGeom>
            <a:solidFill>
              <a:schemeClr val="bg1"/>
            </a:solidFill>
            <a:ln w="9525" algn="ctr">
              <a:noFill/>
              <a:miter lim="800000"/>
              <a:headEnd/>
              <a:tailEnd/>
            </a:ln>
          </p:spPr>
          <p:txBody>
            <a:bodyPr wrap="none">
              <a:spAutoFit/>
            </a:bodyPr>
            <a:lstStyle/>
            <a:p>
              <a:r>
                <a:rPr kumimoji="1" lang="zh-CN" altLang="en-US" b="1">
                  <a:solidFill>
                    <a:srgbClr val="FF0066"/>
                  </a:solidFill>
                  <a:latin typeface="楷体" pitchFamily="49" charset="-122"/>
                  <a:ea typeface="楷体" pitchFamily="49" charset="-122"/>
                </a:rPr>
                <a:t>谓词</a:t>
              </a:r>
            </a:p>
          </p:txBody>
        </p:sp>
      </p:grpSp>
      <p:sp>
        <p:nvSpPr>
          <p:cNvPr id="27" name="AutoShape 39"/>
          <p:cNvSpPr>
            <a:spLocks noChangeArrowheads="1"/>
          </p:cNvSpPr>
          <p:nvPr/>
        </p:nvSpPr>
        <p:spPr bwMode="auto">
          <a:xfrm>
            <a:off x="1116013" y="4160838"/>
            <a:ext cx="3960812" cy="1228725"/>
          </a:xfrm>
          <a:prstGeom prst="wedgeRectCallout">
            <a:avLst>
              <a:gd name="adj1" fmla="val 22546"/>
              <a:gd name="adj2" fmla="val -71444"/>
            </a:avLst>
          </a:prstGeom>
          <a:solidFill>
            <a:srgbClr val="FFFF66">
              <a:alpha val="89803"/>
            </a:srgbClr>
          </a:solidFill>
          <a:ln w="12700" algn="ctr">
            <a:solidFill>
              <a:srgbClr val="003300"/>
            </a:solidFill>
            <a:miter lim="800000"/>
            <a:headEnd/>
            <a:tailEnd/>
          </a:ln>
        </p:spPr>
        <p:txBody>
          <a:bodyPr lIns="0" tIns="0" rIns="0" bIns="0" anchor="ctr">
            <a:spAutoFit/>
          </a:bodyPr>
          <a:lstStyle/>
          <a:p>
            <a:pPr>
              <a:lnSpc>
                <a:spcPct val="95000"/>
              </a:lnSpc>
            </a:pPr>
            <a:r>
              <a:rPr lang="zh-CN" altLang="en-US" b="1">
                <a:solidFill>
                  <a:srgbClr val="000000"/>
                </a:solidFill>
                <a:latin typeface="楷体" pitchFamily="49" charset="-122"/>
                <a:ea typeface="楷体" pitchFamily="49" charset="-122"/>
              </a:rPr>
              <a:t>能够独立存在的事物（句子中的主语、宾语等</a:t>
            </a:r>
            <a:r>
              <a:rPr lang="en-US" altLang="zh-CN" b="1">
                <a:solidFill>
                  <a:srgbClr val="000000"/>
                </a:solidFill>
                <a:latin typeface="楷体" pitchFamily="49" charset="-122"/>
                <a:ea typeface="楷体" pitchFamily="49" charset="-122"/>
              </a:rPr>
              <a:t>)</a:t>
            </a:r>
            <a:r>
              <a:rPr lang="zh-CN" altLang="en-US" b="1">
                <a:solidFill>
                  <a:srgbClr val="000000"/>
                </a:solidFill>
                <a:latin typeface="楷体" pitchFamily="49" charset="-122"/>
                <a:ea typeface="楷体" pitchFamily="49" charset="-122"/>
              </a:rPr>
              <a:t>。它可以是</a:t>
            </a:r>
            <a:r>
              <a:rPr lang="zh-CN" altLang="en-US" b="1">
                <a:latin typeface="楷体" pitchFamily="49" charset="-122"/>
                <a:ea typeface="楷体" pitchFamily="49" charset="-122"/>
              </a:rPr>
              <a:t>具体</a:t>
            </a:r>
            <a:r>
              <a:rPr lang="zh-CN" altLang="en-US" b="1">
                <a:solidFill>
                  <a:srgbClr val="000000"/>
                </a:solidFill>
                <a:latin typeface="楷体" pitchFamily="49" charset="-122"/>
                <a:ea typeface="楷体" pitchFamily="49" charset="-122"/>
              </a:rPr>
              <a:t>的，也可以是</a:t>
            </a:r>
            <a:r>
              <a:rPr lang="zh-CN" altLang="en-US" b="1">
                <a:latin typeface="楷体" pitchFamily="49" charset="-122"/>
                <a:ea typeface="楷体" pitchFamily="49" charset="-122"/>
              </a:rPr>
              <a:t>抽象的事物</a:t>
            </a:r>
            <a:r>
              <a:rPr lang="zh-CN" altLang="en-US" b="1">
                <a:solidFill>
                  <a:srgbClr val="000000"/>
                </a:solidFill>
                <a:latin typeface="楷体" pitchFamily="49" charset="-122"/>
                <a:ea typeface="楷体" pitchFamily="49" charset="-122"/>
              </a:rPr>
              <a:t>。</a:t>
            </a:r>
            <a:r>
              <a:rPr lang="zh-CN" altLang="en-US" sz="2400" b="1">
                <a:solidFill>
                  <a:srgbClr val="0000FF"/>
                </a:solidFill>
                <a:latin typeface="楷体" pitchFamily="49" charset="-122"/>
                <a:ea typeface="楷体" pitchFamily="49" charset="-122"/>
              </a:rPr>
              <a:t>客体一般是充当主语的名词或代词。</a:t>
            </a:r>
            <a:endParaRPr lang="zh-CN" altLang="en-US" sz="2400" b="1">
              <a:solidFill>
                <a:srgbClr val="000000"/>
              </a:solidFill>
              <a:latin typeface="楷体" pitchFamily="49" charset="-122"/>
              <a:ea typeface="楷体" pitchFamily="49" charset="-122"/>
            </a:endParaRPr>
          </a:p>
        </p:txBody>
      </p:sp>
      <p:sp>
        <p:nvSpPr>
          <p:cNvPr id="28" name="AutoShape 40"/>
          <p:cNvSpPr>
            <a:spLocks noChangeArrowheads="1"/>
          </p:cNvSpPr>
          <p:nvPr/>
        </p:nvSpPr>
        <p:spPr bwMode="auto">
          <a:xfrm>
            <a:off x="5651500" y="3854450"/>
            <a:ext cx="3059113" cy="554038"/>
          </a:xfrm>
          <a:prstGeom prst="wedgeRectCallout">
            <a:avLst>
              <a:gd name="adj1" fmla="val -1014"/>
              <a:gd name="adj2" fmla="val -85093"/>
            </a:avLst>
          </a:prstGeom>
          <a:solidFill>
            <a:srgbClr val="FFFF66">
              <a:alpha val="89803"/>
            </a:srgbClr>
          </a:solidFill>
          <a:ln w="12700" algn="ctr">
            <a:solidFill>
              <a:srgbClr val="003300"/>
            </a:solidFill>
            <a:miter lim="800000"/>
            <a:headEnd/>
            <a:tailEnd/>
          </a:ln>
        </p:spPr>
        <p:txBody>
          <a:bodyPr lIns="0" tIns="0" rIns="0" bIns="0">
            <a:spAutoFit/>
          </a:bodyPr>
          <a:lstStyle/>
          <a:p>
            <a:r>
              <a:rPr kumimoji="1" lang="zh-CN" altLang="en-US" b="1">
                <a:latin typeface="楷体" pitchFamily="49" charset="-122"/>
                <a:ea typeface="楷体" pitchFamily="49" charset="-122"/>
              </a:rPr>
              <a:t>说明客体的性质、特征或客体之间的关系。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标题 1"/>
          <p:cNvSpPr>
            <a:spLocks noGrp="1"/>
          </p:cNvSpPr>
          <p:nvPr>
            <p:ph type="title"/>
          </p:nvPr>
        </p:nvSpPr>
        <p:spPr>
          <a:xfrm>
            <a:off x="628650" y="106363"/>
            <a:ext cx="7886700" cy="725487"/>
          </a:xfrm>
        </p:spPr>
        <p:txBody>
          <a:bodyPr/>
          <a:lstStyle/>
          <a:p>
            <a:r>
              <a:rPr lang="zh-CN" altLang="en-US" smtClean="0"/>
              <a:t>前束范式</a:t>
            </a:r>
          </a:p>
        </p:txBody>
      </p:sp>
      <p:sp>
        <p:nvSpPr>
          <p:cNvPr id="3" name="内容占位符 2"/>
          <p:cNvSpPr>
            <a:spLocks noGrp="1"/>
          </p:cNvSpPr>
          <p:nvPr>
            <p:ph idx="1"/>
          </p:nvPr>
        </p:nvSpPr>
        <p:spPr>
          <a:xfrm>
            <a:off x="504825" y="1160463"/>
            <a:ext cx="8148638" cy="5016500"/>
          </a:xfrm>
        </p:spPr>
        <p:txBody>
          <a:bodyPr/>
          <a:lstStyle/>
          <a:p>
            <a:pPr>
              <a:defRPr/>
            </a:pPr>
            <a:r>
              <a:rPr lang="zh-CN" altLang="en-US" dirty="0"/>
              <a:t>前束范式</a:t>
            </a:r>
            <a:r>
              <a:rPr lang="zh-CN" altLang="en-US" dirty="0">
                <a:solidFill>
                  <a:srgbClr val="FF0000"/>
                </a:solidFill>
              </a:rPr>
              <a:t>定义</a:t>
            </a:r>
            <a:r>
              <a:rPr lang="zh-CN" altLang="en-US" dirty="0"/>
              <a:t>：</a:t>
            </a:r>
            <a:endParaRPr lang="en-US" altLang="zh-CN" dirty="0"/>
          </a:p>
          <a:p>
            <a:pPr lvl="1">
              <a:defRPr/>
            </a:pPr>
            <a:r>
              <a:rPr lang="zh-CN" altLang="en-US" dirty="0"/>
              <a:t>谓词公式只含</a:t>
            </a:r>
            <a:r>
              <a:rPr lang="zh-CN" altLang="en-US" dirty="0">
                <a:sym typeface="Symbol" pitchFamily="18" charset="2"/>
              </a:rPr>
              <a:t> 、</a:t>
            </a:r>
            <a:r>
              <a:rPr lang="el-GR" altLang="zh-CN" dirty="0"/>
              <a:t>∨</a:t>
            </a:r>
            <a:r>
              <a:rPr lang="zh-CN" altLang="en-US" dirty="0"/>
              <a:t>、</a:t>
            </a:r>
            <a:r>
              <a:rPr lang="el-GR" altLang="zh-CN" dirty="0"/>
              <a:t>∧</a:t>
            </a:r>
            <a:r>
              <a:rPr lang="zh-CN" altLang="en-US" dirty="0"/>
              <a:t>；</a:t>
            </a:r>
            <a:endParaRPr lang="en-US" altLang="zh-CN" dirty="0"/>
          </a:p>
          <a:p>
            <a:pPr lvl="1">
              <a:spcAft>
                <a:spcPts val="1800"/>
              </a:spcAft>
              <a:defRPr/>
            </a:pPr>
            <a:r>
              <a:rPr lang="zh-CN" altLang="en-US" dirty="0"/>
              <a:t>量词都在谓词公式的最前面。</a:t>
            </a:r>
            <a:endParaRPr lang="en-US" altLang="zh-CN" dirty="0"/>
          </a:p>
          <a:p>
            <a:pPr>
              <a:spcAft>
                <a:spcPts val="1800"/>
              </a:spcAft>
              <a:defRPr/>
            </a:pPr>
            <a:r>
              <a:rPr lang="zh-CN" altLang="en-US" dirty="0">
                <a:solidFill>
                  <a:srgbClr val="FF0000"/>
                </a:solidFill>
              </a:rPr>
              <a:t>例：</a:t>
            </a:r>
            <a:r>
              <a:rPr lang="zh-CN" altLang="en-US" dirty="0"/>
              <a:t>求</a:t>
            </a:r>
            <a:r>
              <a:rPr lang="zh-CN" altLang="en-US" dirty="0">
                <a:sym typeface="Symbol" pitchFamily="18" charset="2"/>
              </a:rPr>
              <a:t></a:t>
            </a:r>
            <a:r>
              <a:rPr lang="en-US" altLang="zh-CN" dirty="0">
                <a:sym typeface="Symbol" pitchFamily="18" charset="2"/>
              </a:rPr>
              <a:t></a:t>
            </a:r>
            <a:r>
              <a:rPr lang="en-US" altLang="zh-CN" dirty="0" err="1">
                <a:sym typeface="Symbol" pitchFamily="18" charset="2"/>
              </a:rPr>
              <a:t>xP</a:t>
            </a:r>
            <a:r>
              <a:rPr lang="en-US" altLang="zh-CN" dirty="0">
                <a:sym typeface="Symbol" pitchFamily="18" charset="2"/>
              </a:rPr>
              <a:t>(x)</a:t>
            </a:r>
            <a:r>
              <a:rPr lang="en-US" altLang="zh-CN" dirty="0" err="1">
                <a:sym typeface="Symbol" pitchFamily="18" charset="2"/>
              </a:rPr>
              <a:t>xQ</a:t>
            </a:r>
            <a:r>
              <a:rPr lang="en-US" altLang="zh-CN" dirty="0">
                <a:sym typeface="Symbol" pitchFamily="18" charset="2"/>
              </a:rPr>
              <a:t>(</a:t>
            </a:r>
            <a:r>
              <a:rPr lang="en-US" altLang="zh-CN" dirty="0" err="1">
                <a:sym typeface="Symbol" pitchFamily="18" charset="2"/>
              </a:rPr>
              <a:t>x,y</a:t>
            </a:r>
            <a:r>
              <a:rPr lang="en-US" altLang="zh-CN" dirty="0">
                <a:sym typeface="Symbol" pitchFamily="18" charset="2"/>
              </a:rPr>
              <a:t>)</a:t>
            </a:r>
            <a:r>
              <a:rPr lang="zh-CN" altLang="en-US" dirty="0">
                <a:sym typeface="Symbol" pitchFamily="18" charset="2"/>
              </a:rPr>
              <a:t>的前束范式</a:t>
            </a:r>
            <a:endParaRPr lang="en-US" altLang="zh-CN" dirty="0">
              <a:sym typeface="Symbol" pitchFamily="18" charset="2"/>
            </a:endParaRPr>
          </a:p>
          <a:p>
            <a:pPr marL="1071563">
              <a:buFont typeface="Wingdings" pitchFamily="2" charset="2"/>
              <a:buNone/>
              <a:defRPr/>
            </a:pPr>
            <a:r>
              <a:rPr lang="zh-CN" altLang="en-US" dirty="0">
                <a:sym typeface="Symbol" pitchFamily="18" charset="2"/>
              </a:rPr>
              <a:t></a:t>
            </a:r>
            <a:r>
              <a:rPr lang="en-US" altLang="zh-CN" dirty="0">
                <a:sym typeface="Symbol" pitchFamily="18" charset="2"/>
              </a:rPr>
              <a:t></a:t>
            </a:r>
            <a:r>
              <a:rPr lang="en-US" altLang="zh-CN" dirty="0" err="1">
                <a:sym typeface="Symbol" pitchFamily="18" charset="2"/>
              </a:rPr>
              <a:t>xP</a:t>
            </a:r>
            <a:r>
              <a:rPr lang="en-US" altLang="zh-CN" dirty="0">
                <a:sym typeface="Symbol" pitchFamily="18" charset="2"/>
              </a:rPr>
              <a:t>(x)</a:t>
            </a:r>
            <a:r>
              <a:rPr lang="en-US" altLang="zh-CN" dirty="0" err="1">
                <a:sym typeface="Symbol" pitchFamily="18" charset="2"/>
              </a:rPr>
              <a:t>xQ</a:t>
            </a:r>
            <a:r>
              <a:rPr lang="en-US" altLang="zh-CN" dirty="0">
                <a:sym typeface="Symbol" pitchFamily="18" charset="2"/>
              </a:rPr>
              <a:t>(</a:t>
            </a:r>
            <a:r>
              <a:rPr lang="en-US" altLang="zh-CN" dirty="0" err="1">
                <a:sym typeface="Symbol" pitchFamily="18" charset="2"/>
              </a:rPr>
              <a:t>x,y</a:t>
            </a:r>
            <a:r>
              <a:rPr lang="en-US" altLang="zh-CN" dirty="0">
                <a:sym typeface="Symbol" pitchFamily="18" charset="2"/>
              </a:rPr>
              <a:t>)</a:t>
            </a:r>
          </a:p>
          <a:p>
            <a:pPr marL="1071563">
              <a:buFont typeface="Wingdings" pitchFamily="2" charset="2"/>
              <a:buNone/>
              <a:defRPr/>
            </a:pPr>
            <a:r>
              <a:rPr lang="en-US" altLang="zh-CN" dirty="0">
                <a:sym typeface="Symbol" pitchFamily="18" charset="2"/>
              </a:rPr>
              <a:t></a:t>
            </a:r>
            <a:r>
              <a:rPr lang="zh-CN" altLang="en-US" dirty="0">
                <a:sym typeface="Symbol" pitchFamily="18" charset="2"/>
              </a:rPr>
              <a:t></a:t>
            </a:r>
            <a:r>
              <a:rPr lang="en-US" altLang="zh-CN" dirty="0">
                <a:sym typeface="Symbol" pitchFamily="18" charset="2"/>
              </a:rPr>
              <a:t>(</a:t>
            </a:r>
            <a:r>
              <a:rPr lang="zh-CN" altLang="en-US" dirty="0">
                <a:solidFill>
                  <a:srgbClr val="C00000"/>
                </a:solidFill>
                <a:sym typeface="Symbol" pitchFamily="18" charset="2"/>
              </a:rPr>
              <a:t></a:t>
            </a:r>
            <a:r>
              <a:rPr lang="en-US" altLang="zh-CN" dirty="0">
                <a:solidFill>
                  <a:srgbClr val="C00000"/>
                </a:solidFill>
                <a:sym typeface="Symbol" pitchFamily="18" charset="2"/>
              </a:rPr>
              <a:t></a:t>
            </a:r>
            <a:r>
              <a:rPr lang="en-US" altLang="zh-CN" dirty="0" err="1">
                <a:solidFill>
                  <a:srgbClr val="C00000"/>
                </a:solidFill>
                <a:sym typeface="Symbol" pitchFamily="18" charset="2"/>
              </a:rPr>
              <a:t>xP</a:t>
            </a:r>
            <a:r>
              <a:rPr lang="en-US" altLang="zh-CN" dirty="0">
                <a:solidFill>
                  <a:srgbClr val="C00000"/>
                </a:solidFill>
                <a:sym typeface="Symbol" pitchFamily="18" charset="2"/>
              </a:rPr>
              <a:t>(x)</a:t>
            </a:r>
            <a:r>
              <a:rPr lang="en-US" altLang="zh-CN" dirty="0">
                <a:sym typeface="Symbol" pitchFamily="18" charset="2"/>
              </a:rPr>
              <a:t>)</a:t>
            </a:r>
            <a:r>
              <a:rPr lang="el-GR" altLang="zh-CN" dirty="0"/>
              <a:t>∨</a:t>
            </a:r>
            <a:r>
              <a:rPr lang="en-US" altLang="zh-CN" dirty="0">
                <a:solidFill>
                  <a:srgbClr val="C00000"/>
                </a:solidFill>
                <a:sym typeface="Symbol" pitchFamily="18" charset="2"/>
              </a:rPr>
              <a:t></a:t>
            </a:r>
            <a:r>
              <a:rPr lang="en-US" altLang="zh-CN" dirty="0" err="1">
                <a:solidFill>
                  <a:srgbClr val="C00000"/>
                </a:solidFill>
                <a:sym typeface="Symbol" pitchFamily="18" charset="2"/>
              </a:rPr>
              <a:t>xQ</a:t>
            </a:r>
            <a:r>
              <a:rPr lang="en-US" altLang="zh-CN" dirty="0">
                <a:solidFill>
                  <a:srgbClr val="C00000"/>
                </a:solidFill>
                <a:sym typeface="Symbol" pitchFamily="18" charset="2"/>
              </a:rPr>
              <a:t>(</a:t>
            </a:r>
            <a:r>
              <a:rPr lang="en-US" altLang="zh-CN" dirty="0" err="1">
                <a:solidFill>
                  <a:srgbClr val="C00000"/>
                </a:solidFill>
                <a:sym typeface="Symbol" pitchFamily="18" charset="2"/>
              </a:rPr>
              <a:t>x,y</a:t>
            </a:r>
            <a:r>
              <a:rPr lang="en-US" altLang="zh-CN" dirty="0">
                <a:solidFill>
                  <a:srgbClr val="C00000"/>
                </a:solidFill>
                <a:sym typeface="Symbol" pitchFamily="18" charset="2"/>
              </a:rPr>
              <a:t>)</a:t>
            </a:r>
            <a:endParaRPr lang="en-US" altLang="zh-CN" dirty="0">
              <a:solidFill>
                <a:srgbClr val="C00000"/>
              </a:solidFill>
            </a:endParaRPr>
          </a:p>
          <a:p>
            <a:pPr marL="1071563">
              <a:buFont typeface="Wingdings" pitchFamily="2" charset="2"/>
              <a:buNone/>
              <a:defRPr/>
            </a:pPr>
            <a:r>
              <a:rPr lang="en-US" altLang="zh-CN" dirty="0">
                <a:sym typeface="Symbol" pitchFamily="18" charset="2"/>
              </a:rPr>
              <a:t></a:t>
            </a:r>
            <a:r>
              <a:rPr lang="en-US" altLang="zh-CN" dirty="0" err="1">
                <a:sym typeface="Symbol" pitchFamily="18" charset="2"/>
              </a:rPr>
              <a:t>xP</a:t>
            </a:r>
            <a:r>
              <a:rPr lang="en-US" altLang="zh-CN" dirty="0">
                <a:sym typeface="Symbol" pitchFamily="18" charset="2"/>
              </a:rPr>
              <a:t>(x)</a:t>
            </a:r>
            <a:r>
              <a:rPr lang="el-GR" altLang="zh-CN" dirty="0"/>
              <a:t>∨</a:t>
            </a:r>
            <a:r>
              <a:rPr lang="en-US" altLang="zh-CN" dirty="0">
                <a:sym typeface="Symbol" pitchFamily="18" charset="2"/>
              </a:rPr>
              <a:t></a:t>
            </a:r>
            <a:r>
              <a:rPr lang="en-US" altLang="zh-CN" dirty="0" err="1">
                <a:sym typeface="Symbol" pitchFamily="18" charset="2"/>
              </a:rPr>
              <a:t>xQ</a:t>
            </a:r>
            <a:r>
              <a:rPr lang="en-US" altLang="zh-CN" dirty="0">
                <a:sym typeface="Symbol" pitchFamily="18" charset="2"/>
              </a:rPr>
              <a:t>(</a:t>
            </a:r>
            <a:r>
              <a:rPr lang="en-US" altLang="zh-CN" dirty="0" err="1">
                <a:sym typeface="Symbol" pitchFamily="18" charset="2"/>
              </a:rPr>
              <a:t>x,y</a:t>
            </a:r>
            <a:r>
              <a:rPr lang="en-US" altLang="zh-CN" dirty="0">
                <a:sym typeface="Symbol" pitchFamily="18" charset="2"/>
              </a:rPr>
              <a:t>)</a:t>
            </a:r>
          </a:p>
          <a:p>
            <a:pPr marL="1071563">
              <a:buFont typeface="Wingdings" pitchFamily="2" charset="2"/>
              <a:buNone/>
              <a:defRPr/>
            </a:pPr>
            <a:r>
              <a:rPr lang="en-US" altLang="zh-CN" dirty="0">
                <a:sym typeface="Symbol" pitchFamily="18" charset="2"/>
              </a:rPr>
              <a:t></a:t>
            </a:r>
            <a:r>
              <a:rPr lang="en-US" altLang="zh-CN" dirty="0" err="1">
                <a:sym typeface="Symbol" pitchFamily="18" charset="2"/>
              </a:rPr>
              <a:t>zP</a:t>
            </a:r>
            <a:r>
              <a:rPr lang="en-US" altLang="zh-CN" dirty="0">
                <a:sym typeface="Symbol" pitchFamily="18" charset="2"/>
              </a:rPr>
              <a:t>(z)</a:t>
            </a:r>
            <a:r>
              <a:rPr lang="el-GR" altLang="zh-CN" dirty="0"/>
              <a:t>∨</a:t>
            </a:r>
            <a:r>
              <a:rPr lang="en-US" altLang="zh-CN" dirty="0">
                <a:sym typeface="Symbol" pitchFamily="18" charset="2"/>
              </a:rPr>
              <a:t></a:t>
            </a:r>
            <a:r>
              <a:rPr lang="en-US" altLang="zh-CN" dirty="0" err="1">
                <a:sym typeface="Symbol" pitchFamily="18" charset="2"/>
              </a:rPr>
              <a:t>xQ</a:t>
            </a:r>
            <a:r>
              <a:rPr lang="en-US" altLang="zh-CN" dirty="0">
                <a:sym typeface="Symbol" pitchFamily="18" charset="2"/>
              </a:rPr>
              <a:t>(</a:t>
            </a:r>
            <a:r>
              <a:rPr lang="en-US" altLang="zh-CN" dirty="0" err="1">
                <a:sym typeface="Symbol" pitchFamily="18" charset="2"/>
              </a:rPr>
              <a:t>x,y</a:t>
            </a:r>
            <a:r>
              <a:rPr lang="en-US" altLang="zh-CN" dirty="0">
                <a:sym typeface="Symbol" pitchFamily="18" charset="2"/>
              </a:rPr>
              <a:t>)</a:t>
            </a:r>
          </a:p>
          <a:p>
            <a:pPr marL="1071563">
              <a:buFont typeface="Wingdings" pitchFamily="2" charset="2"/>
              <a:buNone/>
              <a:defRPr/>
            </a:pPr>
            <a:r>
              <a:rPr lang="en-US" altLang="zh-CN" dirty="0">
                <a:sym typeface="Symbol" pitchFamily="18" charset="2"/>
              </a:rPr>
              <a:t></a:t>
            </a:r>
            <a:r>
              <a:rPr lang="en-US" altLang="zh-CN" dirty="0" err="1">
                <a:sym typeface="Symbol" pitchFamily="18" charset="2"/>
              </a:rPr>
              <a:t>zx</a:t>
            </a:r>
            <a:r>
              <a:rPr lang="en-US" altLang="zh-CN" dirty="0">
                <a:solidFill>
                  <a:srgbClr val="C00000"/>
                </a:solidFill>
                <a:sym typeface="Symbol" pitchFamily="18" charset="2"/>
              </a:rPr>
              <a:t>(</a:t>
            </a:r>
            <a:r>
              <a:rPr lang="en-US" altLang="zh-CN" dirty="0">
                <a:sym typeface="Symbol" pitchFamily="18" charset="2"/>
              </a:rPr>
              <a:t>P(z)</a:t>
            </a:r>
            <a:r>
              <a:rPr lang="el-GR" altLang="zh-CN" dirty="0"/>
              <a:t>∨</a:t>
            </a:r>
            <a:r>
              <a:rPr lang="en-US" altLang="zh-CN" dirty="0">
                <a:sym typeface="Symbol" pitchFamily="18" charset="2"/>
              </a:rPr>
              <a:t>Q(</a:t>
            </a:r>
            <a:r>
              <a:rPr lang="en-US" altLang="zh-CN" dirty="0" err="1">
                <a:sym typeface="Symbol" pitchFamily="18" charset="2"/>
              </a:rPr>
              <a:t>x,y</a:t>
            </a:r>
            <a:r>
              <a:rPr lang="en-US" altLang="zh-CN" dirty="0">
                <a:sym typeface="Symbol" pitchFamily="18" charset="2"/>
              </a:rPr>
              <a:t>))</a:t>
            </a:r>
            <a:endParaRPr lang="zh-CN" altLang="en-US" dirty="0"/>
          </a:p>
        </p:txBody>
      </p:sp>
      <p:sp>
        <p:nvSpPr>
          <p:cNvPr id="4" name="灯片编号占位符 3"/>
          <p:cNvSpPr>
            <a:spLocks noGrp="1"/>
          </p:cNvSpPr>
          <p:nvPr>
            <p:ph type="sldNum" sz="quarter" idx="12"/>
          </p:nvPr>
        </p:nvSpPr>
        <p:spPr/>
        <p:txBody>
          <a:bodyPr/>
          <a:lstStyle/>
          <a:p>
            <a:pPr>
              <a:defRPr/>
            </a:pPr>
            <a:fld id="{43C76F14-8C00-403E-904C-D048AD7AFA50}" type="slidenum">
              <a:rPr lang="zh-CN" altLang="en-US"/>
              <a:pPr>
                <a:defRPr/>
              </a:pPr>
              <a:t>70</a:t>
            </a:fld>
            <a:endParaRPr lang="zh-CN" altLang="en-US"/>
          </a:p>
        </p:txBody>
      </p:sp>
      <p:grpSp>
        <p:nvGrpSpPr>
          <p:cNvPr id="9" name="组合 8"/>
          <p:cNvGrpSpPr>
            <a:grpSpLocks/>
          </p:cNvGrpSpPr>
          <p:nvPr/>
        </p:nvGrpSpPr>
        <p:grpSpPr bwMode="auto">
          <a:xfrm>
            <a:off x="2444750" y="3836988"/>
            <a:ext cx="5762625" cy="1033462"/>
            <a:chOff x="2445026" y="3836503"/>
            <a:chExt cx="5763119" cy="1033671"/>
          </a:xfrm>
        </p:grpSpPr>
        <p:sp>
          <p:nvSpPr>
            <p:cNvPr id="5" name="矩形 4"/>
            <p:cNvSpPr/>
            <p:nvPr/>
          </p:nvSpPr>
          <p:spPr>
            <a:xfrm>
              <a:off x="6610983" y="3836503"/>
              <a:ext cx="1597162" cy="4747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00B050"/>
                  </a:solidFill>
                  <a:latin typeface="楷体" pitchFamily="49" charset="-122"/>
                  <a:ea typeface="楷体" pitchFamily="49" charset="-122"/>
                </a:rPr>
                <a:t>换名规则</a:t>
              </a:r>
            </a:p>
          </p:txBody>
        </p:sp>
        <p:sp>
          <p:nvSpPr>
            <p:cNvPr id="6" name="任意多边形: 形状 5">
              <a:extLst>
                <a:ext uri="{FF2B5EF4-FFF2-40B4-BE49-F238E27FC236}"/>
              </a:extLst>
            </p:cNvPr>
            <p:cNvSpPr/>
            <p:nvPr/>
          </p:nvSpPr>
          <p:spPr>
            <a:xfrm>
              <a:off x="2445026" y="4293795"/>
              <a:ext cx="4969301" cy="576379"/>
            </a:xfrm>
            <a:custGeom>
              <a:avLst/>
              <a:gdLst>
                <a:gd name="connsiteX0" fmla="*/ 0 w 4969565"/>
                <a:gd name="connsiteY0" fmla="*/ 576470 h 576470"/>
                <a:gd name="connsiteX1" fmla="*/ 0 w 4969565"/>
                <a:gd name="connsiteY1" fmla="*/ 407505 h 576470"/>
                <a:gd name="connsiteX2" fmla="*/ 4969565 w 4969565"/>
                <a:gd name="connsiteY2" fmla="*/ 407505 h 576470"/>
                <a:gd name="connsiteX3" fmla="*/ 4969565 w 4969565"/>
                <a:gd name="connsiteY3" fmla="*/ 0 h 576470"/>
              </a:gdLst>
              <a:ahLst/>
              <a:cxnLst>
                <a:cxn ang="0">
                  <a:pos x="connsiteX0" y="connsiteY0"/>
                </a:cxn>
                <a:cxn ang="0">
                  <a:pos x="connsiteX1" y="connsiteY1"/>
                </a:cxn>
                <a:cxn ang="0">
                  <a:pos x="connsiteX2" y="connsiteY2"/>
                </a:cxn>
                <a:cxn ang="0">
                  <a:pos x="connsiteX3" y="connsiteY3"/>
                </a:cxn>
              </a:cxnLst>
              <a:rect l="l" t="t" r="r" b="b"/>
              <a:pathLst>
                <a:path w="4969565" h="576470">
                  <a:moveTo>
                    <a:pt x="0" y="576470"/>
                  </a:moveTo>
                  <a:lnTo>
                    <a:pt x="0" y="407505"/>
                  </a:lnTo>
                  <a:lnTo>
                    <a:pt x="4969565" y="407505"/>
                  </a:lnTo>
                  <a:lnTo>
                    <a:pt x="4969565" y="0"/>
                  </a:lnTo>
                </a:path>
              </a:pathLst>
            </a:custGeom>
            <a:noFill/>
            <a:ln w="19050">
              <a:solidFill>
                <a:srgbClr val="00B05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标题 4"/>
          <p:cNvSpPr>
            <a:spLocks noGrp="1"/>
          </p:cNvSpPr>
          <p:nvPr>
            <p:ph type="title"/>
          </p:nvPr>
        </p:nvSpPr>
        <p:spPr>
          <a:xfrm>
            <a:off x="744538" y="2368550"/>
            <a:ext cx="7886700" cy="984250"/>
          </a:xfrm>
        </p:spPr>
        <p:txBody>
          <a:bodyPr/>
          <a:lstStyle/>
          <a:p>
            <a:r>
              <a:rPr lang="en-US" altLang="zh-CN" smtClean="0"/>
              <a:t>1.8</a:t>
            </a:r>
            <a:r>
              <a:rPr lang="zh-CN" altLang="en-US" smtClean="0"/>
              <a:t>、谓词演算的推理规则</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标题 1"/>
          <p:cNvSpPr>
            <a:spLocks noGrp="1"/>
          </p:cNvSpPr>
          <p:nvPr>
            <p:ph type="title"/>
          </p:nvPr>
        </p:nvSpPr>
        <p:spPr>
          <a:xfrm>
            <a:off x="465138" y="134938"/>
            <a:ext cx="8253412" cy="727075"/>
          </a:xfrm>
        </p:spPr>
        <p:txBody>
          <a:bodyPr/>
          <a:lstStyle/>
          <a:p>
            <a:r>
              <a:rPr lang="en-US" altLang="zh-CN" sz="3400" smtClean="0"/>
              <a:t>1.8.1</a:t>
            </a:r>
            <a:r>
              <a:rPr lang="zh-CN" altLang="en-US" sz="3400" smtClean="0"/>
              <a:t>、术语</a:t>
            </a:r>
            <a:r>
              <a:rPr lang="zh-CN" altLang="en-US" sz="3400" smtClean="0">
                <a:latin typeface="楷体" pitchFamily="49" charset="-122"/>
                <a:ea typeface="楷体" pitchFamily="49" charset="-122"/>
              </a:rPr>
              <a:t>“</a:t>
            </a:r>
            <a:r>
              <a:rPr lang="en-US" altLang="zh-CN" sz="3400" smtClean="0">
                <a:latin typeface="楷体" pitchFamily="49" charset="-122"/>
                <a:ea typeface="楷体" pitchFamily="49" charset="-122"/>
              </a:rPr>
              <a:t>A(x)</a:t>
            </a:r>
            <a:r>
              <a:rPr lang="zh-CN" altLang="en-US" sz="3400" smtClean="0">
                <a:latin typeface="楷体" pitchFamily="49" charset="-122"/>
                <a:ea typeface="楷体" pitchFamily="49" charset="-122"/>
              </a:rPr>
              <a:t>对</a:t>
            </a:r>
            <a:r>
              <a:rPr lang="en-US" altLang="zh-CN" sz="3400" smtClean="0">
                <a:latin typeface="楷体" pitchFamily="49" charset="-122"/>
                <a:ea typeface="楷体" pitchFamily="49" charset="-122"/>
              </a:rPr>
              <a:t>y</a:t>
            </a:r>
            <a:r>
              <a:rPr lang="zh-CN" altLang="en-US" sz="3400" smtClean="0">
                <a:latin typeface="楷体" pitchFamily="49" charset="-122"/>
                <a:ea typeface="楷体" pitchFamily="49" charset="-122"/>
              </a:rPr>
              <a:t>是自由的”</a:t>
            </a:r>
            <a:r>
              <a:rPr lang="zh-CN" altLang="en-US" sz="3400" smtClean="0"/>
              <a:t>的意义</a:t>
            </a:r>
          </a:p>
        </p:txBody>
      </p:sp>
      <p:sp>
        <p:nvSpPr>
          <p:cNvPr id="174082" name="内容占位符 2"/>
          <p:cNvSpPr>
            <a:spLocks noGrp="1"/>
          </p:cNvSpPr>
          <p:nvPr>
            <p:ph idx="1"/>
          </p:nvPr>
        </p:nvSpPr>
        <p:spPr>
          <a:xfrm>
            <a:off x="504825" y="1073150"/>
            <a:ext cx="8148638" cy="5254625"/>
          </a:xfrm>
        </p:spPr>
        <p:txBody>
          <a:bodyPr/>
          <a:lstStyle/>
          <a:p>
            <a:pPr>
              <a:spcBef>
                <a:spcPct val="0"/>
              </a:spcBef>
            </a:pPr>
            <a:r>
              <a:rPr lang="zh-CN" altLang="en-US" smtClean="0"/>
              <a:t>考察以下谓词公式：</a:t>
            </a:r>
            <a:endParaRPr lang="en-US" altLang="zh-CN" smtClean="0"/>
          </a:p>
          <a:p>
            <a:pPr marL="711200" lvl="1">
              <a:spcBef>
                <a:spcPct val="0"/>
              </a:spcBef>
              <a:buFont typeface="Wingdings" pitchFamily="2" charset="2"/>
              <a:buNone/>
            </a:pPr>
            <a:r>
              <a:rPr lang="en-US" altLang="zh-CN" smtClean="0">
                <a:sym typeface="Symbol" pitchFamily="18" charset="2"/>
              </a:rPr>
              <a:t>B</a:t>
            </a:r>
            <a:r>
              <a:rPr lang="zh-CN" altLang="en-US" smtClean="0">
                <a:sym typeface="Symbol" pitchFamily="18" charset="2"/>
              </a:rPr>
              <a:t>（</a:t>
            </a:r>
            <a:r>
              <a:rPr lang="en-US" altLang="zh-CN" smtClean="0">
                <a:sym typeface="Symbol" pitchFamily="18" charset="2"/>
              </a:rPr>
              <a:t>x</a:t>
            </a:r>
            <a:r>
              <a:rPr lang="zh-CN" altLang="en-US" smtClean="0">
                <a:sym typeface="Symbol" pitchFamily="18" charset="2"/>
              </a:rPr>
              <a:t>）：  </a:t>
            </a:r>
            <a:r>
              <a:rPr lang="en-US" altLang="zh-CN" smtClean="0"/>
              <a:t>yP(y)</a:t>
            </a:r>
            <a:r>
              <a:rPr lang="el-GR" altLang="zh-CN" smtClean="0"/>
              <a:t>∨</a:t>
            </a:r>
            <a:r>
              <a:rPr lang="en-US" altLang="zh-CN" smtClean="0"/>
              <a:t>Q(x)</a:t>
            </a:r>
            <a:r>
              <a:rPr lang="el-GR" altLang="zh-CN" smtClean="0"/>
              <a:t>∨</a:t>
            </a:r>
            <a:r>
              <a:rPr lang="en-US" altLang="zh-CN" smtClean="0"/>
              <a:t>R(z)</a:t>
            </a:r>
          </a:p>
          <a:p>
            <a:pPr marL="711200" lvl="1">
              <a:spcBef>
                <a:spcPct val="0"/>
              </a:spcBef>
              <a:buFont typeface="Wingdings" pitchFamily="2" charset="2"/>
              <a:buNone/>
            </a:pPr>
            <a:r>
              <a:rPr lang="en-US" altLang="zh-CN" smtClean="0">
                <a:sym typeface="Symbol" pitchFamily="18" charset="2"/>
              </a:rPr>
              <a:t>C</a:t>
            </a:r>
            <a:r>
              <a:rPr lang="zh-CN" altLang="en-US" smtClean="0">
                <a:sym typeface="Symbol" pitchFamily="18" charset="2"/>
              </a:rPr>
              <a:t>（</a:t>
            </a:r>
            <a:r>
              <a:rPr lang="en-US" altLang="zh-CN" smtClean="0">
                <a:sym typeface="Symbol" pitchFamily="18" charset="2"/>
              </a:rPr>
              <a:t>x</a:t>
            </a:r>
            <a:r>
              <a:rPr lang="zh-CN" altLang="en-US" smtClean="0">
                <a:sym typeface="Symbol" pitchFamily="18" charset="2"/>
              </a:rPr>
              <a:t>）：  </a:t>
            </a:r>
            <a:r>
              <a:rPr lang="en-US" altLang="zh-CN" smtClean="0">
                <a:sym typeface="Symbol" pitchFamily="18" charset="2"/>
              </a:rPr>
              <a:t>yP(</a:t>
            </a:r>
            <a:r>
              <a:rPr lang="en-US" altLang="zh-CN" smtClean="0">
                <a:solidFill>
                  <a:srgbClr val="D84650"/>
                </a:solidFill>
                <a:sym typeface="Symbol" pitchFamily="18" charset="2"/>
              </a:rPr>
              <a:t>x</a:t>
            </a:r>
            <a:r>
              <a:rPr lang="en-US" altLang="zh-CN" smtClean="0">
                <a:sym typeface="Symbol" pitchFamily="18" charset="2"/>
              </a:rPr>
              <a:t>,y)</a:t>
            </a:r>
            <a:r>
              <a:rPr lang="el-GR" altLang="zh-CN" smtClean="0"/>
              <a:t>∨</a:t>
            </a:r>
            <a:r>
              <a:rPr lang="en-US" altLang="zh-CN" smtClean="0">
                <a:sym typeface="Symbol" pitchFamily="18" charset="2"/>
              </a:rPr>
              <a:t>Q(x,y)</a:t>
            </a:r>
            <a:endParaRPr lang="zh-CN" altLang="en-US" smtClean="0">
              <a:sym typeface="Symbol" pitchFamily="18" charset="2"/>
            </a:endParaRPr>
          </a:p>
          <a:p>
            <a:pPr marL="711200" lvl="1">
              <a:spcBef>
                <a:spcPct val="0"/>
              </a:spcBef>
              <a:spcAft>
                <a:spcPts val="1200"/>
              </a:spcAft>
              <a:buFont typeface="Wingdings" pitchFamily="2" charset="2"/>
              <a:buNone/>
            </a:pPr>
            <a:r>
              <a:rPr lang="en-US" altLang="zh-CN" smtClean="0">
                <a:sym typeface="Symbol" pitchFamily="18" charset="2"/>
              </a:rPr>
              <a:t>D</a:t>
            </a:r>
            <a:r>
              <a:rPr lang="zh-CN" altLang="en-US" smtClean="0">
                <a:sym typeface="Symbol" pitchFamily="18" charset="2"/>
              </a:rPr>
              <a:t>（</a:t>
            </a:r>
            <a:r>
              <a:rPr lang="en-US" altLang="zh-CN" smtClean="0">
                <a:sym typeface="Symbol" pitchFamily="18" charset="2"/>
              </a:rPr>
              <a:t>x</a:t>
            </a:r>
            <a:r>
              <a:rPr lang="zh-CN" altLang="en-US" smtClean="0">
                <a:sym typeface="Symbol" pitchFamily="18" charset="2"/>
              </a:rPr>
              <a:t>）：  </a:t>
            </a:r>
            <a:r>
              <a:rPr lang="en-US" altLang="zh-CN" smtClean="0">
                <a:sym typeface="Symbol" pitchFamily="18" charset="2"/>
              </a:rPr>
              <a:t>yP(y)</a:t>
            </a:r>
            <a:r>
              <a:rPr lang="el-GR" altLang="zh-CN" smtClean="0"/>
              <a:t>∧</a:t>
            </a:r>
            <a:r>
              <a:rPr lang="en-US" altLang="zh-CN" smtClean="0">
                <a:sym typeface="Symbol" pitchFamily="18" charset="2"/>
              </a:rPr>
              <a:t>Q(x,y)</a:t>
            </a:r>
          </a:p>
          <a:p>
            <a:pPr>
              <a:spcBef>
                <a:spcPts val="600"/>
              </a:spcBef>
            </a:pPr>
            <a:r>
              <a:rPr lang="zh-CN" altLang="en-US" smtClean="0"/>
              <a:t>如果公式</a:t>
            </a:r>
            <a:r>
              <a:rPr lang="en-US" altLang="zh-CN" smtClean="0"/>
              <a:t>A(x)</a:t>
            </a:r>
            <a:r>
              <a:rPr lang="zh-CN" altLang="en-US" smtClean="0"/>
              <a:t>中，</a:t>
            </a:r>
            <a:r>
              <a:rPr lang="en-US" altLang="zh-CN" smtClean="0">
                <a:solidFill>
                  <a:srgbClr val="FF0000"/>
                </a:solidFill>
              </a:rPr>
              <a:t>x</a:t>
            </a:r>
            <a:r>
              <a:rPr lang="zh-CN" altLang="en-US" smtClean="0">
                <a:solidFill>
                  <a:srgbClr val="FF0000"/>
                </a:solidFill>
              </a:rPr>
              <a:t>不出现在量词</a:t>
            </a:r>
            <a:r>
              <a:rPr lang="en-US" altLang="zh-CN" smtClean="0">
                <a:solidFill>
                  <a:srgbClr val="FF0000"/>
                </a:solidFill>
                <a:sym typeface="Symbol" pitchFamily="18" charset="2"/>
              </a:rPr>
              <a:t></a:t>
            </a:r>
            <a:r>
              <a:rPr lang="en-US" altLang="zh-CN" smtClean="0">
                <a:solidFill>
                  <a:srgbClr val="FF0000"/>
                </a:solidFill>
              </a:rPr>
              <a:t>y</a:t>
            </a:r>
            <a:r>
              <a:rPr lang="zh-CN" altLang="en-US" smtClean="0">
                <a:solidFill>
                  <a:srgbClr val="FF0000"/>
                </a:solidFill>
              </a:rPr>
              <a:t>或</a:t>
            </a:r>
            <a:r>
              <a:rPr lang="en-US" altLang="zh-CN" smtClean="0">
                <a:solidFill>
                  <a:srgbClr val="FF0000"/>
                </a:solidFill>
                <a:sym typeface="Symbol" pitchFamily="18" charset="2"/>
              </a:rPr>
              <a:t></a:t>
            </a:r>
            <a:r>
              <a:rPr lang="en-US" altLang="zh-CN" smtClean="0">
                <a:solidFill>
                  <a:srgbClr val="FF0000"/>
                </a:solidFill>
              </a:rPr>
              <a:t>y</a:t>
            </a:r>
            <a:r>
              <a:rPr lang="zh-CN" altLang="en-US" smtClean="0">
                <a:solidFill>
                  <a:srgbClr val="FF0000"/>
                </a:solidFill>
              </a:rPr>
              <a:t>的辖域之内</a:t>
            </a:r>
            <a:r>
              <a:rPr lang="zh-CN" altLang="en-US" smtClean="0"/>
              <a:t>，则称</a:t>
            </a:r>
            <a:r>
              <a:rPr lang="en-US" altLang="zh-CN" smtClean="0"/>
              <a:t>A(x)</a:t>
            </a:r>
            <a:r>
              <a:rPr lang="zh-CN" altLang="en-US" smtClean="0"/>
              <a:t>对</a:t>
            </a:r>
            <a:r>
              <a:rPr lang="en-US" altLang="zh-CN" smtClean="0"/>
              <a:t>y</a:t>
            </a:r>
            <a:r>
              <a:rPr lang="zh-CN" altLang="en-US" smtClean="0"/>
              <a:t>是自由的；</a:t>
            </a:r>
            <a:endParaRPr lang="en-US" altLang="zh-CN" smtClean="0"/>
          </a:p>
          <a:p>
            <a:pPr>
              <a:spcBef>
                <a:spcPts val="600"/>
              </a:spcBef>
            </a:pPr>
            <a:r>
              <a:rPr lang="zh-CN" altLang="en-US" smtClean="0">
                <a:solidFill>
                  <a:srgbClr val="FF0000"/>
                </a:solidFill>
              </a:rPr>
              <a:t>例如：</a:t>
            </a:r>
            <a:endParaRPr lang="en-US" altLang="zh-CN" smtClean="0">
              <a:solidFill>
                <a:srgbClr val="FF0000"/>
              </a:solidFill>
            </a:endParaRPr>
          </a:p>
          <a:p>
            <a:pPr marL="711200" lvl="1">
              <a:spcBef>
                <a:spcPts val="600"/>
              </a:spcBef>
            </a:pPr>
            <a:r>
              <a:rPr lang="en-US" altLang="zh-CN" smtClean="0"/>
              <a:t>C(x)</a:t>
            </a:r>
            <a:r>
              <a:rPr lang="zh-CN" altLang="en-US" smtClean="0"/>
              <a:t>对</a:t>
            </a:r>
            <a:r>
              <a:rPr lang="en-US" altLang="zh-CN" smtClean="0"/>
              <a:t>y</a:t>
            </a:r>
            <a:r>
              <a:rPr lang="zh-CN" altLang="en-US" smtClean="0"/>
              <a:t>是不自由的，</a:t>
            </a:r>
            <a:r>
              <a:rPr lang="en-US" altLang="zh-CN" smtClean="0"/>
              <a:t>B(x)</a:t>
            </a:r>
            <a:r>
              <a:rPr lang="zh-CN" altLang="en-US" smtClean="0"/>
              <a:t>、</a:t>
            </a:r>
            <a:r>
              <a:rPr lang="en-US" altLang="zh-CN" smtClean="0"/>
              <a:t>D(x)</a:t>
            </a:r>
            <a:r>
              <a:rPr lang="zh-CN" altLang="en-US" smtClean="0"/>
              <a:t>对</a:t>
            </a:r>
            <a:r>
              <a:rPr lang="en-US" altLang="zh-CN" smtClean="0"/>
              <a:t>x</a:t>
            </a:r>
            <a:r>
              <a:rPr lang="zh-CN" altLang="en-US" smtClean="0"/>
              <a:t>是自由的。</a:t>
            </a:r>
          </a:p>
        </p:txBody>
      </p:sp>
      <p:sp>
        <p:nvSpPr>
          <p:cNvPr id="4" name="灯片编号占位符 3"/>
          <p:cNvSpPr>
            <a:spLocks noGrp="1"/>
          </p:cNvSpPr>
          <p:nvPr>
            <p:ph type="sldNum" sz="quarter" idx="12"/>
          </p:nvPr>
        </p:nvSpPr>
        <p:spPr/>
        <p:txBody>
          <a:bodyPr/>
          <a:lstStyle/>
          <a:p>
            <a:pPr>
              <a:defRPr/>
            </a:pPr>
            <a:fld id="{B1F76C8E-573E-454F-8E6B-8CD892411413}" type="slidenum">
              <a:rPr lang="zh-CN" altLang="en-US"/>
              <a:pPr>
                <a:defRPr/>
              </a:pPr>
              <a:t>72</a:t>
            </a:fld>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标题 1"/>
          <p:cNvSpPr>
            <a:spLocks noGrp="1"/>
          </p:cNvSpPr>
          <p:nvPr>
            <p:ph type="title"/>
          </p:nvPr>
        </p:nvSpPr>
        <p:spPr>
          <a:xfrm>
            <a:off x="628650" y="106363"/>
            <a:ext cx="7886700" cy="725487"/>
          </a:xfrm>
        </p:spPr>
        <p:txBody>
          <a:bodyPr/>
          <a:lstStyle/>
          <a:p>
            <a:r>
              <a:rPr lang="zh-CN" altLang="en-US" smtClean="0"/>
              <a:t>示例</a:t>
            </a:r>
          </a:p>
        </p:txBody>
      </p:sp>
      <p:sp>
        <p:nvSpPr>
          <p:cNvPr id="175106" name="内容占位符 2"/>
          <p:cNvSpPr>
            <a:spLocks noGrp="1"/>
          </p:cNvSpPr>
          <p:nvPr>
            <p:ph idx="1"/>
          </p:nvPr>
        </p:nvSpPr>
        <p:spPr>
          <a:xfrm>
            <a:off x="504825" y="1160463"/>
            <a:ext cx="8148638" cy="5021262"/>
          </a:xfrm>
        </p:spPr>
        <p:txBody>
          <a:bodyPr/>
          <a:lstStyle/>
          <a:p>
            <a:pPr marL="939800" lvl="1" indent="-457200">
              <a:spcBef>
                <a:spcPct val="0"/>
              </a:spcBef>
              <a:buSzTx/>
              <a:buFontTx/>
              <a:buAutoNum type="circleNumDbPlain"/>
            </a:pPr>
            <a:r>
              <a:rPr lang="en-US" altLang="zh-CN" smtClean="0">
                <a:sym typeface="Symbol" pitchFamily="18" charset="2"/>
              </a:rPr>
              <a:t></a:t>
            </a:r>
            <a:r>
              <a:rPr lang="en-US" altLang="zh-CN" smtClean="0"/>
              <a:t>yP(y)</a:t>
            </a:r>
            <a:r>
              <a:rPr lang="el-GR" altLang="zh-CN" smtClean="0"/>
              <a:t>∨</a:t>
            </a:r>
            <a:r>
              <a:rPr lang="en-US" altLang="zh-CN" smtClean="0"/>
              <a:t>Q(x)</a:t>
            </a:r>
            <a:r>
              <a:rPr lang="el-GR" altLang="zh-CN" smtClean="0"/>
              <a:t>∨</a:t>
            </a:r>
            <a:r>
              <a:rPr lang="en-US" altLang="zh-CN" smtClean="0"/>
              <a:t>R(z)</a:t>
            </a:r>
          </a:p>
          <a:p>
            <a:pPr marL="939800" lvl="1" indent="-457200">
              <a:spcBef>
                <a:spcPct val="0"/>
              </a:spcBef>
              <a:buSzTx/>
              <a:buFontTx/>
              <a:buAutoNum type="circleNumDbPlain"/>
            </a:pPr>
            <a:r>
              <a:rPr lang="en-US" altLang="zh-CN" smtClean="0">
                <a:sym typeface="Symbol" pitchFamily="18" charset="2"/>
              </a:rPr>
              <a:t>yP(x,y)</a:t>
            </a:r>
            <a:r>
              <a:rPr lang="el-GR" altLang="zh-CN" smtClean="0"/>
              <a:t>∨</a:t>
            </a:r>
            <a:r>
              <a:rPr lang="en-US" altLang="zh-CN" smtClean="0">
                <a:sym typeface="Symbol" pitchFamily="18" charset="2"/>
              </a:rPr>
              <a:t>Q(x,y)</a:t>
            </a:r>
          </a:p>
          <a:p>
            <a:pPr marL="939800" lvl="1" indent="-457200">
              <a:spcBef>
                <a:spcPct val="0"/>
              </a:spcBef>
              <a:spcAft>
                <a:spcPts val="1200"/>
              </a:spcAft>
              <a:buSzTx/>
              <a:buFontTx/>
              <a:buAutoNum type="circleNumDbPlain"/>
            </a:pPr>
            <a:r>
              <a:rPr lang="en-US" altLang="zh-CN" smtClean="0">
                <a:sym typeface="Symbol" pitchFamily="18" charset="2"/>
              </a:rPr>
              <a:t>yP(y)</a:t>
            </a:r>
            <a:r>
              <a:rPr lang="el-GR" altLang="zh-CN" smtClean="0"/>
              <a:t>∧</a:t>
            </a:r>
            <a:r>
              <a:rPr lang="en-US" altLang="zh-CN" smtClean="0">
                <a:sym typeface="Symbol" pitchFamily="18" charset="2"/>
              </a:rPr>
              <a:t>Q(x,y)</a:t>
            </a:r>
          </a:p>
          <a:p>
            <a:pPr marL="261938" indent="-261938">
              <a:spcBef>
                <a:spcPct val="0"/>
              </a:spcBef>
              <a:spcAft>
                <a:spcPts val="1200"/>
              </a:spcAft>
              <a:buSzPct val="60000"/>
            </a:pPr>
            <a:r>
              <a:rPr lang="zh-CN" altLang="en-US" smtClean="0">
                <a:sym typeface="Symbol" pitchFamily="18" charset="2"/>
              </a:rPr>
              <a:t>公式①③中的</a:t>
            </a:r>
            <a:r>
              <a:rPr lang="en-US" altLang="zh-CN" smtClean="0">
                <a:sym typeface="Symbol" pitchFamily="18" charset="2"/>
              </a:rPr>
              <a:t>x</a:t>
            </a:r>
            <a:r>
              <a:rPr lang="zh-CN" altLang="en-US" smtClean="0">
                <a:sym typeface="Symbol" pitchFamily="18" charset="2"/>
              </a:rPr>
              <a:t>可以用</a:t>
            </a:r>
            <a:r>
              <a:rPr lang="en-US" altLang="zh-CN" smtClean="0">
                <a:sym typeface="Symbol" pitchFamily="18" charset="2"/>
              </a:rPr>
              <a:t>y</a:t>
            </a:r>
            <a:r>
              <a:rPr lang="zh-CN" altLang="en-US" smtClean="0">
                <a:sym typeface="Symbol" pitchFamily="18" charset="2"/>
              </a:rPr>
              <a:t>代入；</a:t>
            </a:r>
            <a:endParaRPr lang="en-US" altLang="zh-CN" smtClean="0">
              <a:sym typeface="Symbol" pitchFamily="18" charset="2"/>
            </a:endParaRPr>
          </a:p>
          <a:p>
            <a:pPr marL="939800" lvl="1" indent="-457200">
              <a:spcBef>
                <a:spcPct val="0"/>
              </a:spcBef>
              <a:spcAft>
                <a:spcPts val="1200"/>
              </a:spcAft>
              <a:buClrTx/>
              <a:buSzPct val="60000"/>
              <a:buFont typeface="Wingdings" pitchFamily="2" charset="2"/>
              <a:buChar char="n"/>
            </a:pPr>
            <a:r>
              <a:rPr lang="zh-CN" altLang="en-US" smtClean="0">
                <a:sym typeface="Symbol" pitchFamily="18" charset="2"/>
              </a:rPr>
              <a:t>公式②中</a:t>
            </a:r>
            <a:r>
              <a:rPr lang="zh-CN" altLang="en-US" u="sng" smtClean="0">
                <a:sym typeface="Symbol" pitchFamily="18" charset="2"/>
              </a:rPr>
              <a:t>不能用</a:t>
            </a:r>
            <a:r>
              <a:rPr lang="en-US" altLang="zh-CN" u="sng" smtClean="0">
                <a:sym typeface="Symbol" pitchFamily="18" charset="2"/>
              </a:rPr>
              <a:t>y</a:t>
            </a:r>
            <a:r>
              <a:rPr lang="zh-CN" altLang="en-US" u="sng" smtClean="0">
                <a:sym typeface="Symbol" pitchFamily="18" charset="2"/>
              </a:rPr>
              <a:t>代入</a:t>
            </a:r>
            <a:r>
              <a:rPr lang="zh-CN" altLang="en-US" smtClean="0">
                <a:sym typeface="Symbol" pitchFamily="18" charset="2"/>
              </a:rPr>
              <a:t>，代入后成为：</a:t>
            </a:r>
            <a:r>
              <a:rPr lang="en-US" altLang="zh-CN" smtClean="0">
                <a:sym typeface="Symbol" pitchFamily="18" charset="2"/>
              </a:rPr>
              <a:t>yP(y,y)</a:t>
            </a:r>
            <a:r>
              <a:rPr lang="el-GR" altLang="zh-CN" smtClean="0"/>
              <a:t>∨</a:t>
            </a:r>
            <a:r>
              <a:rPr lang="en-US" altLang="zh-CN" smtClean="0">
                <a:sym typeface="Symbol" pitchFamily="18" charset="2"/>
              </a:rPr>
              <a:t>Q(y,y)</a:t>
            </a:r>
            <a:r>
              <a:rPr lang="zh-CN" altLang="en-US" smtClean="0">
                <a:sym typeface="Symbol" pitchFamily="18" charset="2"/>
              </a:rPr>
              <a:t>，其中</a:t>
            </a:r>
            <a:r>
              <a:rPr lang="en-US" altLang="zh-CN" smtClean="0">
                <a:sym typeface="Symbol" pitchFamily="18" charset="2"/>
              </a:rPr>
              <a:t>P(x,y)</a:t>
            </a:r>
            <a:r>
              <a:rPr lang="zh-CN" altLang="en-US" smtClean="0">
                <a:sym typeface="Symbol" pitchFamily="18" charset="2"/>
              </a:rPr>
              <a:t>中的</a:t>
            </a:r>
            <a:r>
              <a:rPr lang="zh-CN" altLang="en-US" smtClean="0">
                <a:solidFill>
                  <a:srgbClr val="FF0000"/>
                </a:solidFill>
                <a:sym typeface="Symbol" pitchFamily="18" charset="2"/>
              </a:rPr>
              <a:t>两个变元都成为被</a:t>
            </a:r>
            <a:r>
              <a:rPr lang="en-US" altLang="zh-CN" smtClean="0">
                <a:solidFill>
                  <a:srgbClr val="FF0000"/>
                </a:solidFill>
                <a:sym typeface="Symbol" pitchFamily="18" charset="2"/>
              </a:rPr>
              <a:t>y</a:t>
            </a:r>
            <a:r>
              <a:rPr lang="zh-CN" altLang="en-US" smtClean="0">
                <a:solidFill>
                  <a:srgbClr val="FF0000"/>
                </a:solidFill>
                <a:sym typeface="Symbol" pitchFamily="18" charset="2"/>
              </a:rPr>
              <a:t>约束</a:t>
            </a:r>
            <a:r>
              <a:rPr lang="zh-CN" altLang="en-US" smtClean="0">
                <a:sym typeface="Symbol" pitchFamily="18" charset="2"/>
              </a:rPr>
              <a:t>了；代入后，公式的内涵已改变了。</a:t>
            </a:r>
          </a:p>
          <a:p>
            <a:pPr marL="939800" lvl="1" indent="-457200">
              <a:spcBef>
                <a:spcPct val="0"/>
              </a:spcBef>
              <a:spcAft>
                <a:spcPts val="1200"/>
              </a:spcAft>
              <a:buClrTx/>
              <a:buSzPct val="60000"/>
              <a:buFont typeface="Wingdings" pitchFamily="2" charset="2"/>
              <a:buChar char="n"/>
            </a:pPr>
            <a:endParaRPr lang="en-US" altLang="zh-CN" smtClean="0">
              <a:sym typeface="Symbol" pitchFamily="18" charset="2"/>
            </a:endParaRPr>
          </a:p>
        </p:txBody>
      </p:sp>
      <p:sp>
        <p:nvSpPr>
          <p:cNvPr id="4" name="灯片编号占位符 3"/>
          <p:cNvSpPr>
            <a:spLocks noGrp="1"/>
          </p:cNvSpPr>
          <p:nvPr>
            <p:ph type="sldNum" sz="quarter" idx="12"/>
          </p:nvPr>
        </p:nvSpPr>
        <p:spPr/>
        <p:txBody>
          <a:bodyPr/>
          <a:lstStyle/>
          <a:p>
            <a:pPr>
              <a:defRPr/>
            </a:pPr>
            <a:fld id="{11AC35EB-8FDE-4B61-B470-9CFC032CDA5D}" type="slidenum">
              <a:rPr lang="zh-CN" altLang="en-US"/>
              <a:pPr>
                <a:defRPr/>
              </a:pPr>
              <a:t>73</a:t>
            </a:fld>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ChangeArrowheads="1"/>
          </p:cNvSpPr>
          <p:nvPr>
            <p:ph type="title"/>
          </p:nvPr>
        </p:nvSpPr>
        <p:spPr>
          <a:xfrm>
            <a:off x="582613" y="244475"/>
            <a:ext cx="8064500" cy="615950"/>
          </a:xfrm>
        </p:spPr>
        <p:txBody>
          <a:bodyPr/>
          <a:lstStyle/>
          <a:p>
            <a:pPr eaLnBrk="1" hangingPunct="1"/>
            <a:r>
              <a:rPr kumimoji="1" lang="zh-CN" altLang="en-US" smtClean="0">
                <a:latin typeface="Times New Roman" pitchFamily="18" charset="0"/>
              </a:rPr>
              <a:t>谓词演算的推理理论</a:t>
            </a:r>
            <a:endParaRPr kumimoji="1" lang="en-US" altLang="zh-CN" smtClean="0">
              <a:latin typeface="Times New Roman" pitchFamily="18" charset="0"/>
            </a:endParaRPr>
          </a:p>
        </p:txBody>
      </p:sp>
      <p:sp>
        <p:nvSpPr>
          <p:cNvPr id="176130" name="Rectangle 3"/>
          <p:cNvSpPr>
            <a:spLocks noGrp="1" noChangeArrowheads="1"/>
          </p:cNvSpPr>
          <p:nvPr>
            <p:ph type="body" idx="1"/>
          </p:nvPr>
        </p:nvSpPr>
        <p:spPr>
          <a:xfrm>
            <a:off x="655638" y="1120775"/>
            <a:ext cx="7469187" cy="4811713"/>
          </a:xfrm>
        </p:spPr>
        <p:txBody>
          <a:bodyPr/>
          <a:lstStyle/>
          <a:p>
            <a:pPr eaLnBrk="1" hangingPunct="1">
              <a:lnSpc>
                <a:spcPct val="105000"/>
              </a:lnSpc>
              <a:spcBef>
                <a:spcPts val="1200"/>
              </a:spcBef>
            </a:pPr>
            <a:r>
              <a:rPr kumimoji="1" lang="zh-CN" altLang="en-US" smtClean="0">
                <a:solidFill>
                  <a:srgbClr val="0000FF"/>
                </a:solidFill>
              </a:rPr>
              <a:t>谓词演算中推理的形式结构</a:t>
            </a:r>
            <a:endParaRPr kumimoji="1" lang="en-US" altLang="zh-CN" smtClean="0">
              <a:solidFill>
                <a:srgbClr val="0000FF"/>
              </a:solidFill>
            </a:endParaRPr>
          </a:p>
          <a:p>
            <a:pPr lvl="1" eaLnBrk="1" hangingPunct="1">
              <a:lnSpc>
                <a:spcPct val="105000"/>
              </a:lnSpc>
              <a:spcBef>
                <a:spcPts val="1200"/>
              </a:spcBef>
            </a:pPr>
            <a:r>
              <a:rPr kumimoji="1" lang="zh-CN" altLang="en-US" sz="2400" smtClean="0"/>
              <a:t>推理的形式结构仍为</a:t>
            </a:r>
            <a:endParaRPr kumimoji="1" lang="en-US" altLang="zh-CN" sz="2400" smtClean="0"/>
          </a:p>
          <a:p>
            <a:pPr lvl="1" eaLnBrk="1" hangingPunct="1">
              <a:lnSpc>
                <a:spcPct val="105000"/>
              </a:lnSpc>
              <a:spcBef>
                <a:spcPts val="1200"/>
              </a:spcBef>
            </a:pPr>
            <a:r>
              <a:rPr kumimoji="1" lang="en-US" altLang="zh-CN" sz="2400" smtClean="0">
                <a:solidFill>
                  <a:srgbClr val="FF0000"/>
                </a:solidFill>
              </a:rPr>
              <a:t>H</a:t>
            </a:r>
            <a:r>
              <a:rPr kumimoji="1" lang="en-US" altLang="zh-CN" sz="2400" baseline="-8000" smtClean="0">
                <a:solidFill>
                  <a:srgbClr val="FF0000"/>
                </a:solidFill>
              </a:rPr>
              <a:t>1</a:t>
            </a:r>
            <a:r>
              <a:rPr kumimoji="1" lang="en-US" altLang="zh-CN" sz="2400" smtClean="0">
                <a:solidFill>
                  <a:srgbClr val="FF0000"/>
                </a:solidFill>
              </a:rPr>
              <a:t>∧H</a:t>
            </a:r>
            <a:r>
              <a:rPr kumimoji="1" lang="en-US" altLang="zh-CN" sz="2400" baseline="-8000" smtClean="0">
                <a:solidFill>
                  <a:srgbClr val="FF0000"/>
                </a:solidFill>
              </a:rPr>
              <a:t>2</a:t>
            </a:r>
            <a:r>
              <a:rPr kumimoji="1" lang="en-US" altLang="zh-CN" sz="2400" smtClean="0">
                <a:solidFill>
                  <a:srgbClr val="FF0000"/>
                </a:solidFill>
              </a:rPr>
              <a:t>∧…∧H</a:t>
            </a:r>
            <a:r>
              <a:rPr kumimoji="1" lang="en-US" altLang="zh-CN" sz="2400" baseline="-8000" smtClean="0">
                <a:solidFill>
                  <a:srgbClr val="FF0000"/>
                </a:solidFill>
              </a:rPr>
              <a:t>n</a:t>
            </a:r>
            <a:r>
              <a:rPr kumimoji="1" lang="en-US" altLang="zh-CN" sz="2400" baseline="-30000" smtClean="0">
                <a:solidFill>
                  <a:srgbClr val="FF0000"/>
                </a:solidFill>
              </a:rPr>
              <a:t> </a:t>
            </a:r>
            <a:r>
              <a:rPr kumimoji="1" lang="en-US" altLang="zh-CN" sz="2400" smtClean="0">
                <a:solidFill>
                  <a:srgbClr val="FF0000"/>
                </a:solidFill>
                <a:sym typeface="Symbol" pitchFamily="18" charset="2"/>
              </a:rPr>
              <a:t></a:t>
            </a:r>
            <a:r>
              <a:rPr kumimoji="1" lang="en-US" altLang="zh-CN" sz="2400" baseline="-30000" smtClean="0">
                <a:solidFill>
                  <a:srgbClr val="FF0000"/>
                </a:solidFill>
              </a:rPr>
              <a:t> </a:t>
            </a:r>
            <a:r>
              <a:rPr kumimoji="1" lang="en-US" altLang="zh-CN" sz="2400" smtClean="0">
                <a:solidFill>
                  <a:srgbClr val="FF0000"/>
                </a:solidFill>
              </a:rPr>
              <a:t>C</a:t>
            </a:r>
            <a:r>
              <a:rPr kumimoji="1" lang="en-US" altLang="zh-CN" sz="2400" smtClean="0">
                <a:solidFill>
                  <a:srgbClr val="FF0000"/>
                </a:solidFill>
                <a:sym typeface="Symbol" pitchFamily="18" charset="2"/>
              </a:rPr>
              <a:t> </a:t>
            </a:r>
          </a:p>
          <a:p>
            <a:pPr eaLnBrk="1" hangingPunct="1">
              <a:lnSpc>
                <a:spcPct val="105000"/>
              </a:lnSpc>
              <a:spcBef>
                <a:spcPts val="1200"/>
              </a:spcBef>
            </a:pPr>
            <a:r>
              <a:rPr kumimoji="1" lang="zh-CN" altLang="en-US" smtClean="0">
                <a:sym typeface="Symbol" pitchFamily="18" charset="2"/>
              </a:rPr>
              <a:t>若</a:t>
            </a:r>
            <a:r>
              <a:rPr kumimoji="1" lang="en-US" altLang="zh-CN" smtClean="0"/>
              <a:t>H</a:t>
            </a:r>
            <a:r>
              <a:rPr kumimoji="1" lang="en-US" altLang="zh-CN" baseline="-8000" smtClean="0"/>
              <a:t>1</a:t>
            </a:r>
            <a:r>
              <a:rPr kumimoji="1" lang="en-US" altLang="zh-CN" smtClean="0"/>
              <a:t>∧H</a:t>
            </a:r>
            <a:r>
              <a:rPr kumimoji="1" lang="en-US" altLang="zh-CN" baseline="-8000" smtClean="0"/>
              <a:t>2</a:t>
            </a:r>
            <a:r>
              <a:rPr kumimoji="1" lang="en-US" altLang="zh-CN" smtClean="0"/>
              <a:t>∧…∧H</a:t>
            </a:r>
            <a:r>
              <a:rPr kumimoji="1" lang="en-US" altLang="zh-CN" baseline="-8000" smtClean="0"/>
              <a:t>n</a:t>
            </a:r>
            <a:r>
              <a:rPr kumimoji="1" lang="en-US" altLang="zh-CN" baseline="-30000" smtClean="0"/>
              <a:t> </a:t>
            </a:r>
            <a:r>
              <a:rPr lang="en-US" altLang="zh-CN" smtClean="0">
                <a:latin typeface="Comic Sans MS" pitchFamily="66" charset="0"/>
              </a:rPr>
              <a:t>→</a:t>
            </a:r>
            <a:r>
              <a:rPr kumimoji="1" lang="en-US" altLang="zh-CN" smtClean="0"/>
              <a:t>C</a:t>
            </a:r>
            <a:r>
              <a:rPr lang="zh-CN" altLang="en-US" smtClean="0"/>
              <a:t>是永真式，则称</a:t>
            </a:r>
            <a:endParaRPr lang="en-US" altLang="zh-CN" smtClean="0"/>
          </a:p>
          <a:p>
            <a:pPr lvl="1" eaLnBrk="1" hangingPunct="1">
              <a:lnSpc>
                <a:spcPct val="105000"/>
              </a:lnSpc>
              <a:spcBef>
                <a:spcPts val="1200"/>
              </a:spcBef>
            </a:pPr>
            <a:r>
              <a:rPr lang="zh-CN" altLang="en-US" sz="2400" smtClean="0"/>
              <a:t>前提</a:t>
            </a:r>
            <a:r>
              <a:rPr kumimoji="1" lang="en-US" altLang="zh-CN" sz="2400" smtClean="0"/>
              <a:t>H</a:t>
            </a:r>
            <a:r>
              <a:rPr kumimoji="1" lang="en-US" altLang="zh-CN" sz="2400" baseline="-8000" smtClean="0"/>
              <a:t>1</a:t>
            </a:r>
            <a:r>
              <a:rPr kumimoji="1" lang="zh-CN" altLang="en-US" sz="2400" smtClean="0"/>
              <a:t>，</a:t>
            </a:r>
            <a:r>
              <a:rPr kumimoji="1" lang="en-US" altLang="zh-CN" sz="2400" smtClean="0"/>
              <a:t>H</a:t>
            </a:r>
            <a:r>
              <a:rPr kumimoji="1" lang="en-US" altLang="zh-CN" sz="2400" baseline="-8000" smtClean="0"/>
              <a:t>2</a:t>
            </a:r>
            <a:r>
              <a:rPr kumimoji="1" lang="zh-CN" altLang="en-US" sz="2400" smtClean="0"/>
              <a:t>，</a:t>
            </a:r>
            <a:r>
              <a:rPr kumimoji="1" lang="en-US" altLang="zh-CN" sz="2400" smtClean="0"/>
              <a:t>…</a:t>
            </a:r>
            <a:r>
              <a:rPr kumimoji="1" lang="zh-CN" altLang="en-US" sz="2400" smtClean="0"/>
              <a:t>，</a:t>
            </a:r>
            <a:r>
              <a:rPr kumimoji="1" lang="en-US" altLang="zh-CN" sz="2400" smtClean="0"/>
              <a:t>H</a:t>
            </a:r>
            <a:r>
              <a:rPr kumimoji="1" lang="en-US" altLang="zh-CN" sz="2400" baseline="-8000" smtClean="0"/>
              <a:t>n</a:t>
            </a:r>
            <a:r>
              <a:rPr kumimoji="1" lang="zh-CN" altLang="en-US" sz="2400" smtClean="0"/>
              <a:t>逻辑的推出结论</a:t>
            </a:r>
            <a:r>
              <a:rPr kumimoji="1" lang="en-US" altLang="zh-CN" sz="2400" smtClean="0"/>
              <a:t>C</a:t>
            </a:r>
            <a:r>
              <a:rPr kumimoji="1" lang="zh-CN" altLang="en-US" sz="2400" smtClean="0"/>
              <a:t>，</a:t>
            </a:r>
            <a:endParaRPr kumimoji="1" lang="en-US" altLang="zh-CN" sz="2400" smtClean="0"/>
          </a:p>
          <a:p>
            <a:pPr lvl="1" eaLnBrk="1" hangingPunct="1">
              <a:lnSpc>
                <a:spcPct val="105000"/>
              </a:lnSpc>
              <a:spcBef>
                <a:spcPts val="1200"/>
              </a:spcBef>
            </a:pPr>
            <a:r>
              <a:rPr kumimoji="1" lang="zh-CN" altLang="en-US" sz="2400" smtClean="0"/>
              <a:t>其中</a:t>
            </a:r>
            <a:r>
              <a:rPr kumimoji="1" lang="en-US" altLang="zh-CN" sz="2400" smtClean="0"/>
              <a:t>H</a:t>
            </a:r>
            <a:r>
              <a:rPr kumimoji="1" lang="en-US" altLang="zh-CN" sz="2400" baseline="-8000" smtClean="0"/>
              <a:t>1</a:t>
            </a:r>
            <a:r>
              <a:rPr kumimoji="1" lang="zh-CN" altLang="en-US" sz="2400" smtClean="0"/>
              <a:t>，</a:t>
            </a:r>
            <a:r>
              <a:rPr kumimoji="1" lang="en-US" altLang="zh-CN" sz="2400" smtClean="0"/>
              <a:t>H</a:t>
            </a:r>
            <a:r>
              <a:rPr kumimoji="1" lang="en-US" altLang="zh-CN" sz="2400" baseline="-8000" smtClean="0"/>
              <a:t>2</a:t>
            </a:r>
            <a:r>
              <a:rPr kumimoji="1" lang="zh-CN" altLang="en-US" sz="2400" smtClean="0"/>
              <a:t>，</a:t>
            </a:r>
            <a:r>
              <a:rPr kumimoji="1" lang="en-US" altLang="zh-CN" sz="2400" smtClean="0"/>
              <a:t>…</a:t>
            </a:r>
            <a:r>
              <a:rPr kumimoji="1" lang="zh-CN" altLang="en-US" sz="2400" smtClean="0"/>
              <a:t>，</a:t>
            </a:r>
            <a:r>
              <a:rPr kumimoji="1" lang="en-US" altLang="zh-CN" sz="2400" smtClean="0"/>
              <a:t>H</a:t>
            </a:r>
            <a:r>
              <a:rPr kumimoji="1" lang="en-US" altLang="zh-CN" sz="2400" baseline="-8000" smtClean="0"/>
              <a:t>n</a:t>
            </a:r>
            <a:r>
              <a:rPr kumimoji="1" lang="zh-CN" altLang="en-US" sz="2400" smtClean="0"/>
              <a:t>和</a:t>
            </a:r>
            <a:r>
              <a:rPr kumimoji="1" lang="en-US" altLang="zh-CN" sz="2400" smtClean="0"/>
              <a:t>C</a:t>
            </a:r>
            <a:r>
              <a:rPr kumimoji="1" lang="zh-CN" altLang="en-US" sz="2400" smtClean="0"/>
              <a:t>都是谓词公式。</a:t>
            </a:r>
            <a:endParaRPr kumimoji="1" lang="en-US" altLang="zh-CN" sz="2400" smtClean="0"/>
          </a:p>
          <a:p>
            <a:pPr eaLnBrk="1" hangingPunct="1">
              <a:lnSpc>
                <a:spcPct val="105000"/>
              </a:lnSpc>
              <a:spcBef>
                <a:spcPts val="1200"/>
              </a:spcBef>
            </a:pPr>
            <a:r>
              <a:rPr kumimoji="1" lang="zh-CN" altLang="en-US" smtClean="0">
                <a:solidFill>
                  <a:srgbClr val="0000FF"/>
                </a:solidFill>
              </a:rPr>
              <a:t>谓词演算中的证明方法与命题逻辑中证明方法一致。</a:t>
            </a:r>
            <a:endParaRPr kumimoji="1" lang="en-US" altLang="zh-CN" smtClean="0">
              <a:solidFill>
                <a:srgbClr val="0000FF"/>
              </a:solidFill>
            </a:endParaRPr>
          </a:p>
          <a:p>
            <a:pPr lvl="1" eaLnBrk="1" hangingPunct="1">
              <a:lnSpc>
                <a:spcPct val="105000"/>
              </a:lnSpc>
              <a:spcBef>
                <a:spcPts val="1200"/>
              </a:spcBef>
            </a:pPr>
            <a:r>
              <a:rPr lang="zh-CN" altLang="en-US" sz="2400" smtClean="0">
                <a:solidFill>
                  <a:srgbClr val="FF0000"/>
                </a:solidFill>
              </a:rPr>
              <a:t>直接推理、条件论证、反证法。</a:t>
            </a:r>
          </a:p>
          <a:p>
            <a:pPr lvl="1" eaLnBrk="1" hangingPunct="1">
              <a:lnSpc>
                <a:spcPct val="105000"/>
              </a:lnSpc>
              <a:spcBef>
                <a:spcPts val="1200"/>
              </a:spcBef>
              <a:buFont typeface="Wingdings" pitchFamily="2" charset="2"/>
              <a:buNone/>
            </a:pPr>
            <a:r>
              <a:rPr lang="zh-CN" altLang="en-US" sz="2400" smtClean="0">
                <a:solidFill>
                  <a:srgbClr val="FF0000"/>
                </a:solidFill>
              </a:rPr>
              <a:t>注：和命题逻辑一致</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标题 1"/>
          <p:cNvSpPr>
            <a:spLocks noGrp="1"/>
          </p:cNvSpPr>
          <p:nvPr>
            <p:ph type="title"/>
          </p:nvPr>
        </p:nvSpPr>
        <p:spPr>
          <a:xfrm>
            <a:off x="628650" y="106363"/>
            <a:ext cx="7886700" cy="725487"/>
          </a:xfrm>
        </p:spPr>
        <p:txBody>
          <a:bodyPr/>
          <a:lstStyle/>
          <a:p>
            <a:r>
              <a:rPr kumimoji="1" lang="en-US" altLang="zh-CN" smtClean="0"/>
              <a:t>1.8.2</a:t>
            </a:r>
            <a:r>
              <a:rPr kumimoji="1" lang="zh-CN" altLang="en-US" smtClean="0"/>
              <a:t>、谓词演算中的推理规则</a:t>
            </a:r>
            <a:endParaRPr lang="zh-CN" altLang="en-US" smtClean="0"/>
          </a:p>
        </p:txBody>
      </p:sp>
      <p:sp>
        <p:nvSpPr>
          <p:cNvPr id="177154" name="内容占位符 2"/>
          <p:cNvSpPr>
            <a:spLocks noGrp="1"/>
          </p:cNvSpPr>
          <p:nvPr>
            <p:ph idx="1"/>
          </p:nvPr>
        </p:nvSpPr>
        <p:spPr>
          <a:xfrm>
            <a:off x="490538" y="1001713"/>
            <a:ext cx="8147050" cy="5457825"/>
          </a:xfrm>
        </p:spPr>
        <p:txBody>
          <a:bodyPr/>
          <a:lstStyle/>
          <a:p>
            <a:pPr>
              <a:spcBef>
                <a:spcPct val="0"/>
              </a:spcBef>
              <a:spcAft>
                <a:spcPts val="800"/>
              </a:spcAft>
            </a:pPr>
            <a:r>
              <a:rPr kumimoji="1" lang="zh-CN" altLang="en-US" smtClean="0">
                <a:solidFill>
                  <a:srgbClr val="111111"/>
                </a:solidFill>
              </a:rPr>
              <a:t>命题演算的所有推理规则</a:t>
            </a:r>
            <a:r>
              <a:rPr kumimoji="1" lang="en-US" altLang="zh-CN" smtClean="0">
                <a:solidFill>
                  <a:srgbClr val="111111"/>
                </a:solidFill>
              </a:rPr>
              <a:t>:</a:t>
            </a:r>
          </a:p>
          <a:p>
            <a:pPr lvl="1">
              <a:spcBef>
                <a:spcPct val="0"/>
              </a:spcBef>
              <a:spcAft>
                <a:spcPts val="800"/>
              </a:spcAft>
            </a:pPr>
            <a:r>
              <a:rPr kumimoji="1" lang="en-US" altLang="zh-CN" smtClean="0">
                <a:solidFill>
                  <a:srgbClr val="0000FF"/>
                </a:solidFill>
              </a:rPr>
              <a:t>P</a:t>
            </a:r>
            <a:r>
              <a:rPr kumimoji="1" lang="zh-CN" altLang="en-US" smtClean="0">
                <a:solidFill>
                  <a:srgbClr val="0000FF"/>
                </a:solidFill>
              </a:rPr>
              <a:t>规则、</a:t>
            </a:r>
            <a:r>
              <a:rPr kumimoji="1" lang="en-US" altLang="zh-CN" smtClean="0">
                <a:solidFill>
                  <a:srgbClr val="0000FF"/>
                </a:solidFill>
              </a:rPr>
              <a:t>T</a:t>
            </a:r>
            <a:r>
              <a:rPr kumimoji="1" lang="zh-CN" altLang="en-US" smtClean="0">
                <a:solidFill>
                  <a:srgbClr val="0000FF"/>
                </a:solidFill>
              </a:rPr>
              <a:t>规则、</a:t>
            </a:r>
            <a:r>
              <a:rPr kumimoji="1" lang="en-US" altLang="zh-CN" smtClean="0">
                <a:solidFill>
                  <a:srgbClr val="0000FF"/>
                </a:solidFill>
              </a:rPr>
              <a:t>CP</a:t>
            </a:r>
            <a:r>
              <a:rPr kumimoji="1" lang="zh-CN" altLang="en-US" smtClean="0">
                <a:solidFill>
                  <a:srgbClr val="0000FF"/>
                </a:solidFill>
              </a:rPr>
              <a:t>规则</a:t>
            </a:r>
          </a:p>
          <a:p>
            <a:pPr>
              <a:spcBef>
                <a:spcPct val="0"/>
              </a:spcBef>
              <a:spcAft>
                <a:spcPts val="800"/>
              </a:spcAft>
            </a:pPr>
            <a:r>
              <a:rPr kumimoji="1" lang="zh-CN" altLang="en-US" smtClean="0">
                <a:solidFill>
                  <a:srgbClr val="111111"/>
                </a:solidFill>
              </a:rPr>
              <a:t>还有与量词相关的</a:t>
            </a:r>
            <a:r>
              <a:rPr kumimoji="1" lang="en-US" altLang="zh-CN" smtClean="0">
                <a:solidFill>
                  <a:srgbClr val="111111"/>
                </a:solidFill>
              </a:rPr>
              <a:t>4</a:t>
            </a:r>
            <a:r>
              <a:rPr kumimoji="1" lang="zh-CN" altLang="en-US" smtClean="0">
                <a:solidFill>
                  <a:srgbClr val="111111"/>
                </a:solidFill>
              </a:rPr>
              <a:t>条规则</a:t>
            </a:r>
            <a:r>
              <a:rPr kumimoji="1" lang="en-US" altLang="zh-CN" smtClean="0">
                <a:solidFill>
                  <a:srgbClr val="111111"/>
                </a:solidFill>
              </a:rPr>
              <a:t>:</a:t>
            </a:r>
          </a:p>
          <a:p>
            <a:pPr lvl="1">
              <a:spcBef>
                <a:spcPct val="0"/>
              </a:spcBef>
              <a:spcAft>
                <a:spcPts val="800"/>
              </a:spcAft>
            </a:pPr>
            <a:r>
              <a:rPr kumimoji="1" lang="zh-CN" altLang="en-US" smtClean="0">
                <a:solidFill>
                  <a:srgbClr val="0000FF"/>
                </a:solidFill>
              </a:rPr>
              <a:t>全称量词消去规则：</a:t>
            </a:r>
            <a:r>
              <a:rPr kumimoji="1" lang="en-US" altLang="zh-CN" smtClean="0">
                <a:solidFill>
                  <a:srgbClr val="0000FF"/>
                </a:solidFill>
              </a:rPr>
              <a:t>US</a:t>
            </a:r>
          </a:p>
          <a:p>
            <a:pPr lvl="1">
              <a:spcBef>
                <a:spcPct val="0"/>
              </a:spcBef>
              <a:spcAft>
                <a:spcPts val="800"/>
              </a:spcAft>
            </a:pPr>
            <a:r>
              <a:rPr kumimoji="1" lang="zh-CN" altLang="en-US" smtClean="0">
                <a:solidFill>
                  <a:srgbClr val="0000FF"/>
                </a:solidFill>
              </a:rPr>
              <a:t>全称量词引入规则：</a:t>
            </a:r>
            <a:r>
              <a:rPr kumimoji="1" lang="en-US" altLang="zh-CN" smtClean="0">
                <a:solidFill>
                  <a:srgbClr val="0000FF"/>
                </a:solidFill>
              </a:rPr>
              <a:t>UG</a:t>
            </a:r>
          </a:p>
          <a:p>
            <a:pPr lvl="1">
              <a:spcBef>
                <a:spcPct val="0"/>
              </a:spcBef>
              <a:spcAft>
                <a:spcPts val="800"/>
              </a:spcAft>
            </a:pPr>
            <a:r>
              <a:rPr kumimoji="1" lang="zh-CN" altLang="en-US" smtClean="0">
                <a:solidFill>
                  <a:srgbClr val="0000FF"/>
                </a:solidFill>
              </a:rPr>
              <a:t>存在量词消去规则：</a:t>
            </a:r>
            <a:r>
              <a:rPr kumimoji="1" lang="en-US" altLang="zh-CN" smtClean="0">
                <a:solidFill>
                  <a:srgbClr val="0000FF"/>
                </a:solidFill>
              </a:rPr>
              <a:t>ES</a:t>
            </a:r>
          </a:p>
          <a:p>
            <a:pPr lvl="1">
              <a:spcBef>
                <a:spcPct val="0"/>
              </a:spcBef>
              <a:spcAft>
                <a:spcPts val="800"/>
              </a:spcAft>
            </a:pPr>
            <a:r>
              <a:rPr kumimoji="1" lang="zh-CN" altLang="en-US" smtClean="0">
                <a:solidFill>
                  <a:srgbClr val="0000FF"/>
                </a:solidFill>
              </a:rPr>
              <a:t>存在量词引入规则：</a:t>
            </a:r>
            <a:r>
              <a:rPr kumimoji="1" lang="en-US" altLang="zh-CN" smtClean="0">
                <a:solidFill>
                  <a:srgbClr val="0000FF"/>
                </a:solidFill>
              </a:rPr>
              <a:t>EG</a:t>
            </a:r>
          </a:p>
          <a:p>
            <a:pPr>
              <a:spcBef>
                <a:spcPct val="0"/>
              </a:spcBef>
              <a:spcAft>
                <a:spcPts val="800"/>
              </a:spcAft>
            </a:pPr>
            <a:r>
              <a:rPr lang="zh-CN" altLang="en-US" smtClean="0">
                <a:solidFill>
                  <a:schemeClr val="tx1"/>
                </a:solidFill>
              </a:rPr>
              <a:t>消除前提与结论中的量词限制，</a:t>
            </a:r>
            <a:r>
              <a:rPr lang="zh-CN" altLang="en-US" smtClean="0"/>
              <a:t>在推理过程中消去和添加量词</a:t>
            </a:r>
            <a:r>
              <a:rPr lang="zh-CN" altLang="en-US" smtClean="0">
                <a:solidFill>
                  <a:schemeClr val="tx1"/>
                </a:solidFill>
              </a:rPr>
              <a:t>，使谓词演算公式的推理类似命题演算中推理；</a:t>
            </a:r>
          </a:p>
          <a:p>
            <a:pPr>
              <a:spcBef>
                <a:spcPct val="0"/>
              </a:spcBef>
              <a:spcAft>
                <a:spcPts val="800"/>
              </a:spcAft>
            </a:pPr>
            <a:r>
              <a:rPr lang="zh-CN" altLang="en-US" smtClean="0">
                <a:solidFill>
                  <a:srgbClr val="FF0000"/>
                </a:solidFill>
              </a:rPr>
              <a:t>特别提示：</a:t>
            </a:r>
            <a:r>
              <a:rPr lang="zh-CN" altLang="en-US" u="sng" smtClean="0"/>
              <a:t>正确理解和运用有关量词规则在谓词逻辑推理理论中十分重要</a:t>
            </a:r>
            <a:r>
              <a:rPr lang="zh-CN" altLang="en-US" u="sng" smtClean="0">
                <a:solidFill>
                  <a:schemeClr val="hlink"/>
                </a:solidFill>
              </a:rPr>
              <a:t>。</a:t>
            </a:r>
            <a:endParaRPr lang="zh-CN" altLang="en-US" smtClean="0"/>
          </a:p>
        </p:txBody>
      </p:sp>
      <p:sp>
        <p:nvSpPr>
          <p:cNvPr id="4" name="灯片编号占位符 3"/>
          <p:cNvSpPr>
            <a:spLocks noGrp="1"/>
          </p:cNvSpPr>
          <p:nvPr>
            <p:ph type="sldNum" sz="quarter" idx="12"/>
          </p:nvPr>
        </p:nvSpPr>
        <p:spPr/>
        <p:txBody>
          <a:bodyPr/>
          <a:lstStyle/>
          <a:p>
            <a:pPr>
              <a:defRPr/>
            </a:pPr>
            <a:fld id="{385814F6-550A-4B3D-AF37-3A1AC8A78332}" type="slidenum">
              <a:rPr lang="zh-CN" altLang="en-US"/>
              <a:pPr>
                <a:defRPr/>
              </a:pPr>
              <a:t>75</a:t>
            </a:fld>
            <a:endParaRPr lang="zh-CN" altLang="en-US"/>
          </a:p>
        </p:txBody>
      </p:sp>
      <p:grpSp>
        <p:nvGrpSpPr>
          <p:cNvPr id="11" name="组合 10"/>
          <p:cNvGrpSpPr>
            <a:grpSpLocks/>
          </p:cNvGrpSpPr>
          <p:nvPr/>
        </p:nvGrpSpPr>
        <p:grpSpPr bwMode="auto">
          <a:xfrm>
            <a:off x="4484688" y="2220913"/>
            <a:ext cx="4303712" cy="1828800"/>
            <a:chOff x="4484914" y="1436914"/>
            <a:chExt cx="4303708" cy="1828801"/>
          </a:xfrm>
        </p:grpSpPr>
        <p:pic>
          <p:nvPicPr>
            <p:cNvPr id="177157" name="Picture 2" descr="http://5b0988e595225.cdn.sohucs.com/images/20171117/5765f7b889104c2197af371cb7d4ee2b.jpeg"/>
            <p:cNvPicPr>
              <a:picLocks noChangeAspect="1" noChangeArrowheads="1"/>
            </p:cNvPicPr>
            <p:nvPr/>
          </p:nvPicPr>
          <p:blipFill>
            <a:blip r:embed="rId2"/>
            <a:srcRect/>
            <a:stretch>
              <a:fillRect/>
            </a:stretch>
          </p:blipFill>
          <p:spPr bwMode="auto">
            <a:xfrm>
              <a:off x="6973636" y="1436914"/>
              <a:ext cx="1814986" cy="1601334"/>
            </a:xfrm>
            <a:prstGeom prst="rect">
              <a:avLst/>
            </a:prstGeom>
            <a:noFill/>
            <a:ln w="9525">
              <a:noFill/>
              <a:miter lim="800000"/>
              <a:headEnd/>
              <a:tailEnd/>
            </a:ln>
          </p:spPr>
        </p:pic>
        <p:sp>
          <p:nvSpPr>
            <p:cNvPr id="10" name="椭圆形标注 9"/>
            <p:cNvSpPr/>
            <p:nvPr/>
          </p:nvSpPr>
          <p:spPr>
            <a:xfrm>
              <a:off x="4484914" y="2162401"/>
              <a:ext cx="2466973" cy="1103314"/>
            </a:xfrm>
            <a:prstGeom prst="wedgeEllipseCallout">
              <a:avLst>
                <a:gd name="adj1" fmla="val 56712"/>
                <a:gd name="adj2" fmla="val -44146"/>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0000"/>
                  </a:solidFill>
                  <a:latin typeface="楷体" pitchFamily="49" charset="-122"/>
                  <a:ea typeface="楷体" pitchFamily="49" charset="-122"/>
                </a:rPr>
                <a:t>Important</a:t>
              </a:r>
              <a:r>
                <a:rPr lang="zh-CN" altLang="en-US" sz="2400" dirty="0">
                  <a:solidFill>
                    <a:srgbClr val="FF0000"/>
                  </a:solidFill>
                  <a:latin typeface="楷体" pitchFamily="49" charset="-122"/>
                  <a:ea typeface="楷体"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290">
                                          <p:stCondLst>
                                            <p:cond delay="0"/>
                                          </p:stCondLst>
                                        </p:cTn>
                                        <p:tgtEl>
                                          <p:spTgt spid="11"/>
                                        </p:tgtEl>
                                      </p:cBhvr>
                                    </p:animEffect>
                                    <p:anim calcmode="lin" valueType="num">
                                      <p:cBhvr>
                                        <p:cTn id="8"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Scale>
                                      <p:cBhvr>
                                        <p:cTn id="13" dur="13">
                                          <p:stCondLst>
                                            <p:cond delay="325"/>
                                          </p:stCondLst>
                                        </p:cTn>
                                        <p:tgtEl>
                                          <p:spTgt spid="11"/>
                                        </p:tgtEl>
                                      </p:cBhvr>
                                      <p:to x="100000" y="60000"/>
                                    </p:animScale>
                                    <p:animScale>
                                      <p:cBhvr>
                                        <p:cTn id="14" dur="83" decel="50000">
                                          <p:stCondLst>
                                            <p:cond delay="338"/>
                                          </p:stCondLst>
                                        </p:cTn>
                                        <p:tgtEl>
                                          <p:spTgt spid="11"/>
                                        </p:tgtEl>
                                      </p:cBhvr>
                                      <p:to x="100000" y="100000"/>
                                    </p:animScale>
                                    <p:animScale>
                                      <p:cBhvr>
                                        <p:cTn id="15" dur="13">
                                          <p:stCondLst>
                                            <p:cond delay="656"/>
                                          </p:stCondLst>
                                        </p:cTn>
                                        <p:tgtEl>
                                          <p:spTgt spid="11"/>
                                        </p:tgtEl>
                                      </p:cBhvr>
                                      <p:to x="100000" y="80000"/>
                                    </p:animScale>
                                    <p:animScale>
                                      <p:cBhvr>
                                        <p:cTn id="16" dur="83" decel="50000">
                                          <p:stCondLst>
                                            <p:cond delay="669"/>
                                          </p:stCondLst>
                                        </p:cTn>
                                        <p:tgtEl>
                                          <p:spTgt spid="11"/>
                                        </p:tgtEl>
                                      </p:cBhvr>
                                      <p:to x="100000" y="100000"/>
                                    </p:animScale>
                                    <p:animScale>
                                      <p:cBhvr>
                                        <p:cTn id="17" dur="13">
                                          <p:stCondLst>
                                            <p:cond delay="821"/>
                                          </p:stCondLst>
                                        </p:cTn>
                                        <p:tgtEl>
                                          <p:spTgt spid="11"/>
                                        </p:tgtEl>
                                      </p:cBhvr>
                                      <p:to x="100000" y="90000"/>
                                    </p:animScale>
                                    <p:animScale>
                                      <p:cBhvr>
                                        <p:cTn id="18" dur="83" decel="50000">
                                          <p:stCondLst>
                                            <p:cond delay="834"/>
                                          </p:stCondLst>
                                        </p:cTn>
                                        <p:tgtEl>
                                          <p:spTgt spid="11"/>
                                        </p:tgtEl>
                                      </p:cBhvr>
                                      <p:to x="100000" y="100000"/>
                                    </p:animScale>
                                    <p:animScale>
                                      <p:cBhvr>
                                        <p:cTn id="19" dur="13">
                                          <p:stCondLst>
                                            <p:cond delay="904"/>
                                          </p:stCondLst>
                                        </p:cTn>
                                        <p:tgtEl>
                                          <p:spTgt spid="11"/>
                                        </p:tgtEl>
                                      </p:cBhvr>
                                      <p:to x="100000" y="95000"/>
                                    </p:animScale>
                                    <p:animScale>
                                      <p:cBhvr>
                                        <p:cTn id="20" dur="83" decel="50000">
                                          <p:stCondLst>
                                            <p:cond delay="917"/>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noChangeArrowheads="1"/>
          </p:cNvSpPr>
          <p:nvPr>
            <p:ph type="title"/>
          </p:nvPr>
        </p:nvSpPr>
        <p:spPr>
          <a:xfrm>
            <a:off x="628650" y="106363"/>
            <a:ext cx="7886700" cy="725487"/>
          </a:xfrm>
        </p:spPr>
        <p:txBody>
          <a:bodyPr/>
          <a:lstStyle/>
          <a:p>
            <a:pPr eaLnBrk="1" hangingPunct="1"/>
            <a:r>
              <a:rPr lang="en-US" altLang="zh-CN" smtClean="0"/>
              <a:t>1.8.3</a:t>
            </a:r>
            <a:r>
              <a:rPr lang="zh-CN" altLang="en-US" smtClean="0"/>
              <a:t>、推理举例</a:t>
            </a:r>
          </a:p>
        </p:txBody>
      </p:sp>
      <p:sp>
        <p:nvSpPr>
          <p:cNvPr id="2107395" name="Rectangle 3"/>
          <p:cNvSpPr>
            <a:spLocks noGrp="1" noChangeArrowheads="1"/>
          </p:cNvSpPr>
          <p:nvPr>
            <p:ph type="body" idx="1"/>
          </p:nvPr>
        </p:nvSpPr>
        <p:spPr>
          <a:xfrm>
            <a:off x="527050" y="1225550"/>
            <a:ext cx="7761288" cy="4841875"/>
          </a:xfrm>
        </p:spPr>
        <p:txBody>
          <a:bodyPr/>
          <a:lstStyle/>
          <a:p>
            <a:pPr eaLnBrk="1" hangingPunct="1">
              <a:spcBef>
                <a:spcPct val="0"/>
              </a:spcBef>
            </a:pPr>
            <a:r>
              <a:rPr lang="zh-CN" altLang="en-US" smtClean="0">
                <a:solidFill>
                  <a:schemeClr val="tx1"/>
                </a:solidFill>
              </a:rPr>
              <a:t>所有人都是要死的，苏格拉底是人，因此，苏格拉底是要死的。</a:t>
            </a:r>
            <a:endParaRPr lang="en-US" altLang="zh-CN" smtClean="0">
              <a:solidFill>
                <a:schemeClr val="tx1"/>
              </a:solidFill>
            </a:endParaRPr>
          </a:p>
          <a:p>
            <a:pPr eaLnBrk="1" hangingPunct="1">
              <a:spcBef>
                <a:spcPct val="0"/>
              </a:spcBef>
            </a:pPr>
            <a:r>
              <a:rPr lang="zh-CN" altLang="en-US" smtClean="0"/>
              <a:t>证明：</a:t>
            </a:r>
            <a:endParaRPr lang="en-US" altLang="zh-CN" smtClean="0"/>
          </a:p>
          <a:p>
            <a:pPr lvl="1" eaLnBrk="1" hangingPunct="1">
              <a:spcBef>
                <a:spcPct val="0"/>
              </a:spcBef>
            </a:pPr>
            <a:r>
              <a:rPr lang="zh-CN" altLang="en-US" smtClean="0"/>
              <a:t>令</a:t>
            </a:r>
            <a:r>
              <a:rPr lang="en-US" altLang="zh-CN" smtClean="0"/>
              <a:t>M(x)</a:t>
            </a:r>
            <a:r>
              <a:rPr lang="zh-CN" altLang="en-US" smtClean="0"/>
              <a:t>：</a:t>
            </a:r>
            <a:r>
              <a:rPr lang="en-US" altLang="zh-CN" smtClean="0"/>
              <a:t>x</a:t>
            </a:r>
            <a:r>
              <a:rPr lang="zh-CN" altLang="en-US" smtClean="0"/>
              <a:t>是人， </a:t>
            </a:r>
            <a:r>
              <a:rPr lang="en-US" altLang="zh-CN" smtClean="0"/>
              <a:t>D(x)</a:t>
            </a:r>
            <a:r>
              <a:rPr lang="zh-CN" altLang="en-US" smtClean="0"/>
              <a:t>：</a:t>
            </a:r>
            <a:r>
              <a:rPr lang="en-US" altLang="zh-CN" smtClean="0"/>
              <a:t>x</a:t>
            </a:r>
            <a:r>
              <a:rPr lang="zh-CN" altLang="en-US" smtClean="0"/>
              <a:t>是要死的，</a:t>
            </a:r>
            <a:r>
              <a:rPr lang="en-US" altLang="zh-CN" smtClean="0"/>
              <a:t>a</a:t>
            </a:r>
            <a:r>
              <a:rPr lang="zh-CN" altLang="en-US" smtClean="0"/>
              <a:t>：苏格拉底 </a:t>
            </a:r>
          </a:p>
          <a:p>
            <a:pPr lvl="1" eaLnBrk="1" hangingPunct="1">
              <a:spcBef>
                <a:spcPct val="0"/>
              </a:spcBef>
            </a:pPr>
            <a:r>
              <a:rPr lang="zh-CN" altLang="en-US" smtClean="0"/>
              <a:t>前提：</a:t>
            </a:r>
            <a:r>
              <a:rPr lang="zh-CN" altLang="en-US" smtClean="0">
                <a:solidFill>
                  <a:srgbClr val="0000FF"/>
                </a:solidFill>
              </a:rPr>
              <a:t>(</a:t>
            </a:r>
            <a:r>
              <a:rPr lang="zh-CN" altLang="en-US" smtClean="0">
                <a:solidFill>
                  <a:srgbClr val="0000FF"/>
                </a:solidFill>
                <a:sym typeface="Symbol" pitchFamily="18" charset="2"/>
              </a:rPr>
              <a:t></a:t>
            </a:r>
            <a:r>
              <a:rPr lang="en-US" altLang="zh-CN" smtClean="0">
                <a:solidFill>
                  <a:srgbClr val="0000FF"/>
                </a:solidFill>
                <a:sym typeface="Symbol" pitchFamily="18" charset="2"/>
              </a:rPr>
              <a:t>x</a:t>
            </a:r>
            <a:r>
              <a:rPr lang="en-US" altLang="zh-CN" smtClean="0">
                <a:solidFill>
                  <a:srgbClr val="0000FF"/>
                </a:solidFill>
              </a:rPr>
              <a:t>)(M(x)</a:t>
            </a:r>
            <a:r>
              <a:rPr lang="zh-CN" altLang="en-US" smtClean="0">
                <a:solidFill>
                  <a:srgbClr val="0000FF"/>
                </a:solidFill>
                <a:sym typeface="Symbol" pitchFamily="18" charset="2"/>
              </a:rPr>
              <a:t></a:t>
            </a:r>
            <a:r>
              <a:rPr lang="en-US" altLang="zh-CN" smtClean="0">
                <a:solidFill>
                  <a:srgbClr val="0000FF"/>
                </a:solidFill>
              </a:rPr>
              <a:t>D(x))</a:t>
            </a:r>
            <a:r>
              <a:rPr lang="zh-CN" altLang="en-US" smtClean="0">
                <a:solidFill>
                  <a:srgbClr val="0000FF"/>
                </a:solidFill>
              </a:rPr>
              <a:t>，</a:t>
            </a:r>
            <a:r>
              <a:rPr lang="en-US" altLang="zh-CN" smtClean="0">
                <a:solidFill>
                  <a:srgbClr val="0000FF"/>
                </a:solidFill>
              </a:rPr>
              <a:t>M(a) </a:t>
            </a:r>
            <a:endParaRPr lang="en-US" altLang="zh-CN" smtClean="0">
              <a:solidFill>
                <a:srgbClr val="0000FF"/>
              </a:solidFill>
              <a:sym typeface="Symbol" pitchFamily="18" charset="2"/>
            </a:endParaRPr>
          </a:p>
          <a:p>
            <a:pPr lvl="1" eaLnBrk="1" hangingPunct="1">
              <a:spcBef>
                <a:spcPct val="0"/>
              </a:spcBef>
              <a:spcAft>
                <a:spcPts val="1800"/>
              </a:spcAft>
            </a:pPr>
            <a:r>
              <a:rPr lang="zh-CN" altLang="en-US" smtClean="0">
                <a:sym typeface="Symbol" pitchFamily="18" charset="2"/>
              </a:rPr>
              <a:t>结论：</a:t>
            </a:r>
            <a:r>
              <a:rPr lang="zh-CN" altLang="en-US" smtClean="0">
                <a:solidFill>
                  <a:srgbClr val="0000FF"/>
                </a:solidFill>
              </a:rPr>
              <a:t> </a:t>
            </a:r>
            <a:r>
              <a:rPr lang="en-US" altLang="zh-CN" smtClean="0">
                <a:solidFill>
                  <a:srgbClr val="0000FF"/>
                </a:solidFill>
              </a:rPr>
              <a:t>D(a)</a:t>
            </a:r>
          </a:p>
          <a:p>
            <a:pPr lvl="1" eaLnBrk="1" hangingPunct="1">
              <a:spcBef>
                <a:spcPct val="0"/>
              </a:spcBef>
              <a:buFont typeface="Wingdings" pitchFamily="2" charset="2"/>
              <a:buNone/>
            </a:pPr>
            <a:r>
              <a:rPr lang="zh-CN" altLang="en-US" smtClean="0"/>
              <a:t>(1)	(</a:t>
            </a:r>
            <a:r>
              <a:rPr lang="zh-CN" altLang="en-US" smtClean="0">
                <a:sym typeface="Symbol" pitchFamily="18" charset="2"/>
              </a:rPr>
              <a:t></a:t>
            </a:r>
            <a:r>
              <a:rPr lang="en-US" altLang="zh-CN" smtClean="0">
                <a:sym typeface="Symbol" pitchFamily="18" charset="2"/>
              </a:rPr>
              <a:t>x</a:t>
            </a:r>
            <a:r>
              <a:rPr lang="en-US" altLang="zh-CN" smtClean="0"/>
              <a:t>)(M(x)</a:t>
            </a:r>
            <a:r>
              <a:rPr lang="zh-CN" altLang="en-US" smtClean="0">
                <a:sym typeface="Symbol" pitchFamily="18" charset="2"/>
              </a:rPr>
              <a:t></a:t>
            </a:r>
            <a:r>
              <a:rPr lang="en-US" altLang="zh-CN" smtClean="0"/>
              <a:t>D(x))	</a:t>
            </a:r>
          </a:p>
          <a:p>
            <a:pPr lvl="1" eaLnBrk="1" hangingPunct="1">
              <a:spcBef>
                <a:spcPct val="0"/>
              </a:spcBef>
              <a:buFont typeface="Wingdings" pitchFamily="2" charset="2"/>
              <a:buNone/>
            </a:pPr>
            <a:r>
              <a:rPr lang="zh-CN" altLang="en-US" smtClean="0"/>
              <a:t>(2)	 </a:t>
            </a:r>
            <a:r>
              <a:rPr lang="en-US" altLang="zh-CN" smtClean="0"/>
              <a:t>M(a)</a:t>
            </a:r>
            <a:r>
              <a:rPr lang="zh-CN" altLang="en-US" smtClean="0">
                <a:sym typeface="Symbol" pitchFamily="18" charset="2"/>
              </a:rPr>
              <a:t></a:t>
            </a:r>
            <a:r>
              <a:rPr lang="en-US" altLang="zh-CN" smtClean="0"/>
              <a:t>D(a)	</a:t>
            </a:r>
          </a:p>
          <a:p>
            <a:pPr lvl="1" eaLnBrk="1" hangingPunct="1">
              <a:spcBef>
                <a:spcPct val="0"/>
              </a:spcBef>
              <a:buFont typeface="Wingdings" pitchFamily="2" charset="2"/>
              <a:buNone/>
            </a:pPr>
            <a:r>
              <a:rPr lang="zh-CN" altLang="en-US" smtClean="0"/>
              <a:t>(3)	 </a:t>
            </a:r>
            <a:r>
              <a:rPr lang="en-US" altLang="zh-CN" smtClean="0"/>
              <a:t>M(a)			</a:t>
            </a:r>
          </a:p>
          <a:p>
            <a:pPr lvl="1" eaLnBrk="1" hangingPunct="1">
              <a:spcBef>
                <a:spcPct val="0"/>
              </a:spcBef>
              <a:buFont typeface="Wingdings" pitchFamily="2" charset="2"/>
              <a:buNone/>
            </a:pPr>
            <a:r>
              <a:rPr lang="en-US" altLang="zh-CN" smtClean="0"/>
              <a:t>(4)	 D(a) 		</a:t>
            </a:r>
          </a:p>
        </p:txBody>
      </p:sp>
      <p:sp>
        <p:nvSpPr>
          <p:cNvPr id="4" name="矩形 3"/>
          <p:cNvSpPr/>
          <p:nvPr/>
        </p:nvSpPr>
        <p:spPr>
          <a:xfrm>
            <a:off x="4919663" y="3940175"/>
            <a:ext cx="1698625" cy="208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0"/>
              </a:spcBef>
              <a:spcAft>
                <a:spcPts val="60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0"/>
              </a:spcBef>
              <a:spcAft>
                <a:spcPts val="600"/>
              </a:spcAft>
              <a:defRPr/>
            </a:pPr>
            <a:r>
              <a:rPr lang="en-US" altLang="zh-CN" sz="2300" dirty="0">
                <a:solidFill>
                  <a:schemeClr val="tx1">
                    <a:lumMod val="95000"/>
                    <a:lumOff val="5000"/>
                  </a:schemeClr>
                </a:solidFill>
                <a:latin typeface="楷体" pitchFamily="49" charset="-122"/>
                <a:ea typeface="楷体" pitchFamily="49" charset="-122"/>
              </a:rPr>
              <a:t>US ⑴</a:t>
            </a:r>
          </a:p>
          <a:p>
            <a:pPr>
              <a:lnSpc>
                <a:spcPct val="110000"/>
              </a:lnSpc>
              <a:spcBef>
                <a:spcPts val="0"/>
              </a:spcBef>
              <a:spcAft>
                <a:spcPts val="60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0"/>
              </a:spcBef>
              <a:spcAft>
                <a:spcPts val="600"/>
              </a:spcAft>
              <a:defRPr/>
            </a:pPr>
            <a:r>
              <a:rPr lang="en-US" altLang="zh-CN" sz="2300" dirty="0">
                <a:solidFill>
                  <a:schemeClr val="tx1">
                    <a:lumMod val="95000"/>
                    <a:lumOff val="5000"/>
                  </a:schemeClr>
                </a:solidFill>
                <a:latin typeface="楷体" pitchFamily="49" charset="-122"/>
                <a:ea typeface="楷体" pitchFamily="49" charset="-122"/>
                <a:sym typeface="Symbol" pitchFamily="18" charset="2"/>
              </a:rPr>
              <a:t>T  ⑵</a:t>
            </a:r>
            <a:r>
              <a:rPr lang="zh-CN" altLang="en-US" sz="2300" dirty="0">
                <a:solidFill>
                  <a:schemeClr val="tx1">
                    <a:lumMod val="95000"/>
                    <a:lumOff val="5000"/>
                  </a:schemeClr>
                </a:solidFill>
                <a:latin typeface="楷体" pitchFamily="49" charset="-122"/>
                <a:ea typeface="楷体" pitchFamily="49" charset="-122"/>
                <a:sym typeface="Symbol" pitchFamily="18" charset="2"/>
              </a:rPr>
              <a:t>⑶</a:t>
            </a:r>
            <a:r>
              <a:rPr lang="en-US" altLang="zh-CN" sz="2300" dirty="0">
                <a:solidFill>
                  <a:schemeClr val="tx1">
                    <a:lumMod val="95000"/>
                    <a:lumOff val="5000"/>
                  </a:schemeClr>
                </a:solidFill>
                <a:latin typeface="楷体" pitchFamily="49" charset="-122"/>
                <a:ea typeface="楷体" pitchFamily="49" charset="-122"/>
                <a:sym typeface="Symbol" pitchFamily="18" charset="2"/>
              </a:rPr>
              <a:t> 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07395">
                                            <p:txEl>
                                              <p:pRg st="2" end="2"/>
                                            </p:txEl>
                                          </p:spTgt>
                                        </p:tgtEl>
                                        <p:attrNameLst>
                                          <p:attrName>style.visibility</p:attrName>
                                        </p:attrNameLst>
                                      </p:cBhvr>
                                      <p:to>
                                        <p:strVal val="visible"/>
                                      </p:to>
                                    </p:set>
                                    <p:animEffect transition="in" filter="blinds(horizontal)">
                                      <p:cBhvr>
                                        <p:cTn id="7" dur="500"/>
                                        <p:tgtEl>
                                          <p:spTgt spid="210739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07395">
                                            <p:txEl>
                                              <p:pRg st="3" end="3"/>
                                            </p:txEl>
                                          </p:spTgt>
                                        </p:tgtEl>
                                        <p:attrNameLst>
                                          <p:attrName>style.visibility</p:attrName>
                                        </p:attrNameLst>
                                      </p:cBhvr>
                                      <p:to>
                                        <p:strVal val="visible"/>
                                      </p:to>
                                    </p:set>
                                    <p:animEffect transition="in" filter="blinds(horizontal)">
                                      <p:cBhvr>
                                        <p:cTn id="10" dur="500"/>
                                        <p:tgtEl>
                                          <p:spTgt spid="210739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07395">
                                            <p:txEl>
                                              <p:pRg st="4" end="4"/>
                                            </p:txEl>
                                          </p:spTgt>
                                        </p:tgtEl>
                                        <p:attrNameLst>
                                          <p:attrName>style.visibility</p:attrName>
                                        </p:attrNameLst>
                                      </p:cBhvr>
                                      <p:to>
                                        <p:strVal val="visible"/>
                                      </p:to>
                                    </p:set>
                                    <p:animEffect transition="in" filter="blinds(horizontal)">
                                      <p:cBhvr>
                                        <p:cTn id="13" dur="500"/>
                                        <p:tgtEl>
                                          <p:spTgt spid="210739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07395">
                                            <p:txEl>
                                              <p:pRg st="5" end="5"/>
                                            </p:txEl>
                                          </p:spTgt>
                                        </p:tgtEl>
                                        <p:attrNameLst>
                                          <p:attrName>style.visibility</p:attrName>
                                        </p:attrNameLst>
                                      </p:cBhvr>
                                      <p:to>
                                        <p:strVal val="visible"/>
                                      </p:to>
                                    </p:set>
                                    <p:animEffect transition="in" filter="blinds(horizontal)">
                                      <p:cBhvr>
                                        <p:cTn id="18" dur="500"/>
                                        <p:tgtEl>
                                          <p:spTgt spid="2107395">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07395">
                                            <p:txEl>
                                              <p:pRg st="6" end="6"/>
                                            </p:txEl>
                                          </p:spTgt>
                                        </p:tgtEl>
                                        <p:attrNameLst>
                                          <p:attrName>style.visibility</p:attrName>
                                        </p:attrNameLst>
                                      </p:cBhvr>
                                      <p:to>
                                        <p:strVal val="visible"/>
                                      </p:to>
                                    </p:set>
                                    <p:animEffect transition="in" filter="blinds(horizontal)">
                                      <p:cBhvr>
                                        <p:cTn id="21" dur="500"/>
                                        <p:tgtEl>
                                          <p:spTgt spid="2107395">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07395">
                                            <p:txEl>
                                              <p:pRg st="7" end="7"/>
                                            </p:txEl>
                                          </p:spTgt>
                                        </p:tgtEl>
                                        <p:attrNameLst>
                                          <p:attrName>style.visibility</p:attrName>
                                        </p:attrNameLst>
                                      </p:cBhvr>
                                      <p:to>
                                        <p:strVal val="visible"/>
                                      </p:to>
                                    </p:set>
                                    <p:animEffect transition="in" filter="blinds(horizontal)">
                                      <p:cBhvr>
                                        <p:cTn id="24" dur="500"/>
                                        <p:tgtEl>
                                          <p:spTgt spid="2107395">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107395">
                                            <p:txEl>
                                              <p:pRg st="8" end="8"/>
                                            </p:txEl>
                                          </p:spTgt>
                                        </p:tgtEl>
                                        <p:attrNameLst>
                                          <p:attrName>style.visibility</p:attrName>
                                        </p:attrNameLst>
                                      </p:cBhvr>
                                      <p:to>
                                        <p:strVal val="visible"/>
                                      </p:to>
                                    </p:set>
                                    <p:animEffect transition="in" filter="blinds(horizontal)">
                                      <p:cBhvr>
                                        <p:cTn id="27" dur="500"/>
                                        <p:tgtEl>
                                          <p:spTgt spid="210739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ChangeArrowheads="1"/>
          </p:cNvSpPr>
          <p:nvPr>
            <p:ph type="title"/>
          </p:nvPr>
        </p:nvSpPr>
        <p:spPr>
          <a:xfrm>
            <a:off x="542925" y="212725"/>
            <a:ext cx="8064500" cy="574675"/>
          </a:xfrm>
          <a:solidFill>
            <a:schemeClr val="tx2">
              <a:alpha val="0"/>
            </a:schemeClr>
          </a:solidFill>
        </p:spPr>
        <p:txBody>
          <a:bodyPr tIns="0" rIns="0" bIns="0" anchor="t">
            <a:spAutoFit/>
          </a:bodyPr>
          <a:lstStyle/>
          <a:p>
            <a:pPr eaLnBrk="1" hangingPunct="1">
              <a:lnSpc>
                <a:spcPct val="105000"/>
              </a:lnSpc>
            </a:pPr>
            <a:r>
              <a:rPr lang="zh-CN" altLang="en-US" smtClean="0"/>
              <a:t>推理举例（续</a:t>
            </a:r>
            <a:r>
              <a:rPr lang="en-US" altLang="zh-CN" smtClean="0"/>
              <a:t>1</a:t>
            </a:r>
            <a:r>
              <a:rPr lang="zh-CN" altLang="en-US" smtClean="0"/>
              <a:t>）</a:t>
            </a:r>
            <a:endParaRPr lang="zh-CN" altLang="en-US" smtClean="0">
              <a:solidFill>
                <a:srgbClr val="FF0000"/>
              </a:solidFill>
              <a:latin typeface="Times New Roman" pitchFamily="18" charset="0"/>
              <a:sym typeface="Symbol" pitchFamily="18" charset="2"/>
            </a:endParaRPr>
          </a:p>
        </p:txBody>
      </p:sp>
      <p:sp>
        <p:nvSpPr>
          <p:cNvPr id="2108419" name="Rectangle 3"/>
          <p:cNvSpPr>
            <a:spLocks noGrp="1" noChangeArrowheads="1"/>
          </p:cNvSpPr>
          <p:nvPr>
            <p:ph type="body" idx="1"/>
          </p:nvPr>
        </p:nvSpPr>
        <p:spPr>
          <a:xfrm>
            <a:off x="657225" y="1146175"/>
            <a:ext cx="7848600" cy="5457825"/>
          </a:xfrm>
        </p:spPr>
        <p:txBody>
          <a:bodyPr/>
          <a:lstStyle/>
          <a:p>
            <a:pPr eaLnBrk="1" hangingPunct="1">
              <a:spcBef>
                <a:spcPct val="0"/>
              </a:spcBef>
            </a:pPr>
            <a:r>
              <a:rPr lang="zh-CN" altLang="en-US" smtClean="0">
                <a:solidFill>
                  <a:schemeClr val="tx1"/>
                </a:solidFill>
                <a:sym typeface="Symbol" pitchFamily="18" charset="2"/>
              </a:rPr>
              <a:t>所有自然数都是整数。有些数是自然数。因此有些数是整数。 </a:t>
            </a:r>
            <a:r>
              <a:rPr lang="en-US" altLang="zh-CN" smtClean="0">
                <a:solidFill>
                  <a:srgbClr val="FF0000"/>
                </a:solidFill>
                <a:sym typeface="Symbol" pitchFamily="18" charset="2"/>
              </a:rPr>
              <a:t>(</a:t>
            </a:r>
            <a:r>
              <a:rPr lang="zh-CN" altLang="en-US" smtClean="0">
                <a:solidFill>
                  <a:srgbClr val="FF0000"/>
                </a:solidFill>
                <a:sym typeface="Symbol" pitchFamily="18" charset="2"/>
              </a:rPr>
              <a:t>个体域为全域）</a:t>
            </a:r>
            <a:endParaRPr lang="en-US" altLang="zh-CN" smtClean="0"/>
          </a:p>
          <a:p>
            <a:pPr eaLnBrk="1" hangingPunct="1">
              <a:spcBef>
                <a:spcPct val="0"/>
              </a:spcBef>
            </a:pPr>
            <a:r>
              <a:rPr lang="zh-CN" altLang="en-US" smtClean="0"/>
              <a:t>证明：令</a:t>
            </a:r>
            <a:r>
              <a:rPr lang="en-US" altLang="zh-CN" smtClean="0"/>
              <a:t>A(x)</a:t>
            </a:r>
            <a:r>
              <a:rPr lang="zh-CN" altLang="en-US" smtClean="0"/>
              <a:t>：</a:t>
            </a:r>
            <a:r>
              <a:rPr lang="en-US" altLang="zh-CN" smtClean="0"/>
              <a:t>x</a:t>
            </a:r>
            <a:r>
              <a:rPr lang="zh-CN" altLang="zh-CN" smtClean="0"/>
              <a:t>是自然数，</a:t>
            </a:r>
            <a:r>
              <a:rPr lang="en-US" altLang="zh-CN" smtClean="0"/>
              <a:t>B(x)</a:t>
            </a:r>
            <a:r>
              <a:rPr lang="zh-CN" altLang="en-US" smtClean="0"/>
              <a:t>：</a:t>
            </a:r>
            <a:r>
              <a:rPr lang="en-US" altLang="zh-CN" smtClean="0"/>
              <a:t>x</a:t>
            </a:r>
            <a:r>
              <a:rPr lang="zh-CN" altLang="zh-CN" smtClean="0"/>
              <a:t>是整数。</a:t>
            </a:r>
            <a:endParaRPr lang="zh-CN" altLang="en-US" smtClean="0"/>
          </a:p>
          <a:p>
            <a:pPr eaLnBrk="1" hangingPunct="1">
              <a:spcBef>
                <a:spcPct val="0"/>
              </a:spcBef>
            </a:pPr>
            <a:r>
              <a:rPr lang="zh-CN" altLang="en-US" smtClean="0">
                <a:solidFill>
                  <a:srgbClr val="FF0000"/>
                </a:solidFill>
              </a:rPr>
              <a:t>前提：</a:t>
            </a:r>
            <a:r>
              <a:rPr lang="en-US" altLang="zh-CN" smtClean="0">
                <a:solidFill>
                  <a:srgbClr val="0000FF"/>
                </a:solidFill>
                <a:sym typeface="Symbol" pitchFamily="18" charset="2"/>
              </a:rPr>
              <a:t>(x)</a:t>
            </a:r>
            <a:r>
              <a:rPr lang="en-US" altLang="zh-CN" smtClean="0">
                <a:solidFill>
                  <a:srgbClr val="0000FF"/>
                </a:solidFill>
              </a:rPr>
              <a:t>(A(x)</a:t>
            </a:r>
            <a:r>
              <a:rPr lang="en-US" altLang="zh-CN" smtClean="0">
                <a:solidFill>
                  <a:srgbClr val="0000FF"/>
                </a:solidFill>
                <a:latin typeface="Comic Sans MS" pitchFamily="66" charset="0"/>
              </a:rPr>
              <a:t>→</a:t>
            </a:r>
            <a:r>
              <a:rPr lang="en-US" altLang="zh-CN" smtClean="0">
                <a:solidFill>
                  <a:srgbClr val="0000FF"/>
                </a:solidFill>
              </a:rPr>
              <a:t>B(x))</a:t>
            </a:r>
            <a:r>
              <a:rPr lang="zh-CN" altLang="en-US" smtClean="0">
                <a:solidFill>
                  <a:srgbClr val="0000FF"/>
                </a:solidFill>
              </a:rPr>
              <a:t>，</a:t>
            </a:r>
            <a:r>
              <a:rPr lang="en-US" altLang="zh-CN" smtClean="0">
                <a:solidFill>
                  <a:srgbClr val="0000FF"/>
                </a:solidFill>
                <a:sym typeface="Symbol" pitchFamily="18" charset="2"/>
              </a:rPr>
              <a:t>(x)</a:t>
            </a:r>
            <a:r>
              <a:rPr lang="en-US" altLang="zh-CN" smtClean="0">
                <a:solidFill>
                  <a:srgbClr val="0000FF"/>
                </a:solidFill>
              </a:rPr>
              <a:t>A(x)</a:t>
            </a:r>
          </a:p>
          <a:p>
            <a:pPr eaLnBrk="1" hangingPunct="1">
              <a:spcBef>
                <a:spcPct val="0"/>
              </a:spcBef>
            </a:pPr>
            <a:r>
              <a:rPr lang="zh-CN" altLang="en-US" smtClean="0">
                <a:solidFill>
                  <a:srgbClr val="FF0000"/>
                </a:solidFill>
              </a:rPr>
              <a:t>结论：</a:t>
            </a:r>
            <a:r>
              <a:rPr lang="zh-CN" altLang="en-US" smtClean="0">
                <a:solidFill>
                  <a:srgbClr val="0000FF"/>
                </a:solidFill>
                <a:sym typeface="Symbol" pitchFamily="18" charset="2"/>
              </a:rPr>
              <a:t> </a:t>
            </a:r>
            <a:r>
              <a:rPr lang="en-US" altLang="zh-CN" smtClean="0">
                <a:solidFill>
                  <a:srgbClr val="0000FF"/>
                </a:solidFill>
                <a:sym typeface="Symbol" pitchFamily="18" charset="2"/>
              </a:rPr>
              <a:t>(x)</a:t>
            </a:r>
            <a:r>
              <a:rPr lang="en-US" altLang="zh-CN" smtClean="0">
                <a:solidFill>
                  <a:srgbClr val="0000FF"/>
                </a:solidFill>
              </a:rPr>
              <a:t>B(x)</a:t>
            </a:r>
          </a:p>
          <a:p>
            <a:pPr eaLnBrk="1" hangingPunct="1">
              <a:spcBef>
                <a:spcPct val="0"/>
              </a:spcBef>
              <a:buFont typeface="Wingdings" pitchFamily="2" charset="2"/>
              <a:buNone/>
            </a:pPr>
            <a:r>
              <a:rPr lang="zh-CN" altLang="en-US" smtClean="0">
                <a:solidFill>
                  <a:srgbClr val="003366"/>
                </a:solidFill>
              </a:rPr>
              <a:t>⑴ </a:t>
            </a:r>
            <a:r>
              <a:rPr lang="en-US" altLang="zh-CN" smtClean="0">
                <a:solidFill>
                  <a:srgbClr val="FF0000"/>
                </a:solidFill>
                <a:sym typeface="Symbol" pitchFamily="18" charset="2"/>
              </a:rPr>
              <a:t>(x)</a:t>
            </a:r>
            <a:r>
              <a:rPr lang="en-US" altLang="zh-CN" smtClean="0">
                <a:solidFill>
                  <a:srgbClr val="FF0000"/>
                </a:solidFill>
              </a:rPr>
              <a:t>A(x)</a:t>
            </a:r>
            <a:r>
              <a:rPr lang="en-US" altLang="zh-CN" smtClean="0">
                <a:solidFill>
                  <a:srgbClr val="003366"/>
                </a:solidFill>
              </a:rPr>
              <a:t>              </a:t>
            </a:r>
          </a:p>
          <a:p>
            <a:pPr eaLnBrk="1" hangingPunct="1">
              <a:spcBef>
                <a:spcPct val="0"/>
              </a:spcBef>
              <a:buFont typeface="Wingdings" pitchFamily="2" charset="2"/>
              <a:buNone/>
            </a:pPr>
            <a:r>
              <a:rPr lang="en-US" altLang="zh-CN" smtClean="0">
                <a:solidFill>
                  <a:srgbClr val="003366"/>
                </a:solidFill>
              </a:rPr>
              <a:t>⑵ A(c)</a:t>
            </a:r>
          </a:p>
          <a:p>
            <a:pPr eaLnBrk="1" hangingPunct="1">
              <a:spcBef>
                <a:spcPct val="0"/>
              </a:spcBef>
              <a:buFont typeface="Wingdings" pitchFamily="2" charset="2"/>
              <a:buNone/>
            </a:pPr>
            <a:r>
              <a:rPr lang="en-US" altLang="zh-CN" smtClean="0">
                <a:solidFill>
                  <a:srgbClr val="003366"/>
                </a:solidFill>
              </a:rPr>
              <a:t>⑶ </a:t>
            </a:r>
            <a:r>
              <a:rPr lang="en-US" altLang="zh-CN" smtClean="0">
                <a:solidFill>
                  <a:srgbClr val="003366"/>
                </a:solidFill>
                <a:sym typeface="Symbol" pitchFamily="18" charset="2"/>
              </a:rPr>
              <a:t>(x)</a:t>
            </a:r>
            <a:r>
              <a:rPr lang="en-US" altLang="zh-CN" smtClean="0">
                <a:solidFill>
                  <a:srgbClr val="003366"/>
                </a:solidFill>
              </a:rPr>
              <a:t>(A(x)</a:t>
            </a:r>
            <a:r>
              <a:rPr lang="en-US" altLang="zh-CN" smtClean="0">
                <a:solidFill>
                  <a:srgbClr val="003366"/>
                </a:solidFill>
                <a:latin typeface="Comic Sans MS" pitchFamily="66" charset="0"/>
              </a:rPr>
              <a:t>→</a:t>
            </a:r>
            <a:r>
              <a:rPr lang="en-US" altLang="zh-CN" smtClean="0">
                <a:solidFill>
                  <a:srgbClr val="003366"/>
                </a:solidFill>
              </a:rPr>
              <a:t>B(x))</a:t>
            </a:r>
          </a:p>
          <a:p>
            <a:pPr eaLnBrk="1" hangingPunct="1">
              <a:spcBef>
                <a:spcPct val="0"/>
              </a:spcBef>
              <a:buFont typeface="Wingdings" pitchFamily="2" charset="2"/>
              <a:buNone/>
            </a:pPr>
            <a:r>
              <a:rPr lang="en-US" altLang="zh-CN" smtClean="0">
                <a:solidFill>
                  <a:srgbClr val="003366"/>
                </a:solidFill>
              </a:rPr>
              <a:t>⑷ A(c)</a:t>
            </a:r>
            <a:r>
              <a:rPr lang="en-US" altLang="zh-CN" smtClean="0">
                <a:solidFill>
                  <a:srgbClr val="003366"/>
                </a:solidFill>
                <a:latin typeface="Comic Sans MS" pitchFamily="66" charset="0"/>
              </a:rPr>
              <a:t>→</a:t>
            </a:r>
            <a:r>
              <a:rPr lang="en-US" altLang="zh-CN" smtClean="0">
                <a:solidFill>
                  <a:srgbClr val="003366"/>
                </a:solidFill>
              </a:rPr>
              <a:t>B(c)</a:t>
            </a:r>
          </a:p>
          <a:p>
            <a:pPr eaLnBrk="1" hangingPunct="1">
              <a:spcBef>
                <a:spcPct val="0"/>
              </a:spcBef>
              <a:buFont typeface="Wingdings" pitchFamily="2" charset="2"/>
              <a:buNone/>
            </a:pPr>
            <a:r>
              <a:rPr lang="en-US" altLang="zh-CN" smtClean="0">
                <a:solidFill>
                  <a:srgbClr val="003366"/>
                </a:solidFill>
                <a:sym typeface="Symbol" pitchFamily="18" charset="2"/>
              </a:rPr>
              <a:t>⑸ B(c)</a:t>
            </a:r>
            <a:endParaRPr lang="en-US" altLang="zh-CN" smtClean="0">
              <a:solidFill>
                <a:srgbClr val="003366"/>
              </a:solidFill>
            </a:endParaRPr>
          </a:p>
          <a:p>
            <a:pPr eaLnBrk="1" hangingPunct="1">
              <a:spcBef>
                <a:spcPct val="0"/>
              </a:spcBef>
              <a:buFont typeface="Wingdings" pitchFamily="2" charset="2"/>
              <a:buNone/>
            </a:pPr>
            <a:r>
              <a:rPr lang="en-US" altLang="zh-CN" smtClean="0">
                <a:solidFill>
                  <a:srgbClr val="003366"/>
                </a:solidFill>
              </a:rPr>
              <a:t>⑹ </a:t>
            </a:r>
            <a:r>
              <a:rPr lang="en-US" altLang="zh-CN" smtClean="0">
                <a:solidFill>
                  <a:srgbClr val="003366"/>
                </a:solidFill>
                <a:sym typeface="Symbol" pitchFamily="18" charset="2"/>
              </a:rPr>
              <a:t>(x)</a:t>
            </a:r>
            <a:r>
              <a:rPr lang="en-US" altLang="zh-CN" smtClean="0">
                <a:solidFill>
                  <a:srgbClr val="003366"/>
                </a:solidFill>
              </a:rPr>
              <a:t>B(x)</a:t>
            </a:r>
            <a:endParaRPr lang="zh-CN" altLang="en-US" smtClean="0">
              <a:solidFill>
                <a:srgbClr val="003366"/>
              </a:solidFill>
            </a:endParaRPr>
          </a:p>
        </p:txBody>
      </p:sp>
      <p:sp>
        <p:nvSpPr>
          <p:cNvPr id="4" name="矩形 3"/>
          <p:cNvSpPr/>
          <p:nvPr/>
        </p:nvSpPr>
        <p:spPr>
          <a:xfrm>
            <a:off x="5573713" y="3395663"/>
            <a:ext cx="1698625" cy="2976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ES ⑴</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US ⑶</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sym typeface="Symbol" pitchFamily="18" charset="2"/>
              </a:rPr>
              <a:t>T  ⑵⑷ I</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EG ⑸</a:t>
            </a:r>
            <a:endParaRPr lang="en-US" altLang="zh-CN" sz="2300" dirty="0">
              <a:solidFill>
                <a:schemeClr val="tx1">
                  <a:lumMod val="95000"/>
                  <a:lumOff val="5000"/>
                </a:schemeClr>
              </a:solidFill>
              <a:latin typeface="楷体" pitchFamily="49" charset="-122"/>
              <a:ea typeface="楷体" pitchFamily="49"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08419">
                                            <p:txEl>
                                              <p:pRg st="1" end="1"/>
                                            </p:txEl>
                                          </p:spTgt>
                                        </p:tgtEl>
                                        <p:attrNameLst>
                                          <p:attrName>style.visibility</p:attrName>
                                        </p:attrNameLst>
                                      </p:cBhvr>
                                      <p:to>
                                        <p:strVal val="visible"/>
                                      </p:to>
                                    </p:set>
                                    <p:animEffect transition="in" filter="blinds(horizontal)">
                                      <p:cBhvr>
                                        <p:cTn id="7" dur="500"/>
                                        <p:tgtEl>
                                          <p:spTgt spid="2108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08419">
                                            <p:txEl>
                                              <p:pRg st="2" end="2"/>
                                            </p:txEl>
                                          </p:spTgt>
                                        </p:tgtEl>
                                        <p:attrNameLst>
                                          <p:attrName>style.visibility</p:attrName>
                                        </p:attrNameLst>
                                      </p:cBhvr>
                                      <p:to>
                                        <p:strVal val="visible"/>
                                      </p:to>
                                    </p:set>
                                    <p:animEffect transition="in" filter="blinds(horizontal)">
                                      <p:cBhvr>
                                        <p:cTn id="10" dur="500"/>
                                        <p:tgtEl>
                                          <p:spTgt spid="210841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08419">
                                            <p:txEl>
                                              <p:pRg st="3" end="3"/>
                                            </p:txEl>
                                          </p:spTgt>
                                        </p:tgtEl>
                                        <p:attrNameLst>
                                          <p:attrName>style.visibility</p:attrName>
                                        </p:attrNameLst>
                                      </p:cBhvr>
                                      <p:to>
                                        <p:strVal val="visible"/>
                                      </p:to>
                                    </p:set>
                                    <p:animEffect transition="in" filter="blinds(horizontal)">
                                      <p:cBhvr>
                                        <p:cTn id="13" dur="500"/>
                                        <p:tgtEl>
                                          <p:spTgt spid="210841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08419">
                                            <p:txEl>
                                              <p:pRg st="4" end="4"/>
                                            </p:txEl>
                                          </p:spTgt>
                                        </p:tgtEl>
                                        <p:attrNameLst>
                                          <p:attrName>style.visibility</p:attrName>
                                        </p:attrNameLst>
                                      </p:cBhvr>
                                      <p:to>
                                        <p:strVal val="visible"/>
                                      </p:to>
                                    </p:set>
                                    <p:animEffect transition="in" filter="blinds(horizontal)">
                                      <p:cBhvr>
                                        <p:cTn id="18" dur="500"/>
                                        <p:tgtEl>
                                          <p:spTgt spid="210841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08419">
                                            <p:txEl>
                                              <p:pRg st="5" end="5"/>
                                            </p:txEl>
                                          </p:spTgt>
                                        </p:tgtEl>
                                        <p:attrNameLst>
                                          <p:attrName>style.visibility</p:attrName>
                                        </p:attrNameLst>
                                      </p:cBhvr>
                                      <p:to>
                                        <p:strVal val="visible"/>
                                      </p:to>
                                    </p:set>
                                    <p:animEffect transition="in" filter="blinds(horizontal)">
                                      <p:cBhvr>
                                        <p:cTn id="21" dur="500"/>
                                        <p:tgtEl>
                                          <p:spTgt spid="210841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08419">
                                            <p:txEl>
                                              <p:pRg st="6" end="6"/>
                                            </p:txEl>
                                          </p:spTgt>
                                        </p:tgtEl>
                                        <p:attrNameLst>
                                          <p:attrName>style.visibility</p:attrName>
                                        </p:attrNameLst>
                                      </p:cBhvr>
                                      <p:to>
                                        <p:strVal val="visible"/>
                                      </p:to>
                                    </p:set>
                                    <p:animEffect transition="in" filter="blinds(horizontal)">
                                      <p:cBhvr>
                                        <p:cTn id="24" dur="500"/>
                                        <p:tgtEl>
                                          <p:spTgt spid="210841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108419">
                                            <p:txEl>
                                              <p:pRg st="7" end="7"/>
                                            </p:txEl>
                                          </p:spTgt>
                                        </p:tgtEl>
                                        <p:attrNameLst>
                                          <p:attrName>style.visibility</p:attrName>
                                        </p:attrNameLst>
                                      </p:cBhvr>
                                      <p:to>
                                        <p:strVal val="visible"/>
                                      </p:to>
                                    </p:set>
                                    <p:animEffect transition="in" filter="blinds(horizontal)">
                                      <p:cBhvr>
                                        <p:cTn id="27" dur="500"/>
                                        <p:tgtEl>
                                          <p:spTgt spid="2108419">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108419">
                                            <p:txEl>
                                              <p:pRg st="8" end="8"/>
                                            </p:txEl>
                                          </p:spTgt>
                                        </p:tgtEl>
                                        <p:attrNameLst>
                                          <p:attrName>style.visibility</p:attrName>
                                        </p:attrNameLst>
                                      </p:cBhvr>
                                      <p:to>
                                        <p:strVal val="visible"/>
                                      </p:to>
                                    </p:set>
                                    <p:animEffect transition="in" filter="blinds(horizontal)">
                                      <p:cBhvr>
                                        <p:cTn id="30" dur="500"/>
                                        <p:tgtEl>
                                          <p:spTgt spid="2108419">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108419">
                                            <p:txEl>
                                              <p:pRg st="9" end="9"/>
                                            </p:txEl>
                                          </p:spTgt>
                                        </p:tgtEl>
                                        <p:attrNameLst>
                                          <p:attrName>style.visibility</p:attrName>
                                        </p:attrNameLst>
                                      </p:cBhvr>
                                      <p:to>
                                        <p:strVal val="visible"/>
                                      </p:to>
                                    </p:set>
                                    <p:animEffect transition="in" filter="blinds(horizontal)">
                                      <p:cBhvr>
                                        <p:cTn id="33" dur="500"/>
                                        <p:tgtEl>
                                          <p:spTgt spid="2108419">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linds(horizontal)">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ChangeArrowheads="1"/>
          </p:cNvSpPr>
          <p:nvPr>
            <p:ph type="title"/>
          </p:nvPr>
        </p:nvSpPr>
        <p:spPr>
          <a:xfrm>
            <a:off x="628650" y="106363"/>
            <a:ext cx="7886700" cy="725487"/>
          </a:xfrm>
        </p:spPr>
        <p:txBody>
          <a:bodyPr/>
          <a:lstStyle/>
          <a:p>
            <a:pPr eaLnBrk="1" hangingPunct="1"/>
            <a:r>
              <a:rPr lang="zh-CN" altLang="en-US" smtClean="0"/>
              <a:t>推理举例（续</a:t>
            </a:r>
            <a:r>
              <a:rPr lang="en-US" altLang="zh-CN" smtClean="0"/>
              <a:t>2</a:t>
            </a:r>
            <a:r>
              <a:rPr lang="zh-CN" altLang="en-US" smtClean="0"/>
              <a:t>）</a:t>
            </a:r>
          </a:p>
        </p:txBody>
      </p:sp>
      <p:sp>
        <p:nvSpPr>
          <p:cNvPr id="140291" name="Rectangle 3"/>
          <p:cNvSpPr>
            <a:spLocks noGrp="1" noChangeArrowheads="1"/>
          </p:cNvSpPr>
          <p:nvPr>
            <p:ph type="body" idx="1"/>
          </p:nvPr>
        </p:nvSpPr>
        <p:spPr>
          <a:xfrm>
            <a:off x="547688" y="1219200"/>
            <a:ext cx="8074025" cy="5080000"/>
          </a:xfrm>
          <a:solidFill>
            <a:schemeClr val="tx2">
              <a:alpha val="0"/>
            </a:schemeClr>
          </a:solidFill>
        </p:spPr>
        <p:txBody>
          <a:bodyPr/>
          <a:lstStyle/>
          <a:p>
            <a:pPr eaLnBrk="1" hangingPunct="1">
              <a:spcBef>
                <a:spcPts val="600"/>
              </a:spcBef>
            </a:pPr>
            <a:r>
              <a:rPr lang="zh-CN" altLang="en-US" smtClean="0"/>
              <a:t>换一种方法推导上例：</a:t>
            </a:r>
          </a:p>
          <a:p>
            <a:pPr eaLnBrk="1" hangingPunct="1">
              <a:spcBef>
                <a:spcPts val="600"/>
              </a:spcBef>
            </a:pPr>
            <a:r>
              <a:rPr lang="en-US" altLang="zh-CN" smtClean="0">
                <a:sym typeface="Symbol" pitchFamily="18" charset="2"/>
              </a:rPr>
              <a:t>[(x)</a:t>
            </a:r>
            <a:r>
              <a:rPr lang="en-US" altLang="zh-CN" smtClean="0"/>
              <a:t>(A(x)</a:t>
            </a:r>
            <a:r>
              <a:rPr lang="en-US" altLang="zh-CN" smtClean="0">
                <a:latin typeface="Comic Sans MS" pitchFamily="66" charset="0"/>
              </a:rPr>
              <a:t>→</a:t>
            </a:r>
            <a:r>
              <a:rPr lang="en-US" altLang="zh-CN" smtClean="0"/>
              <a:t>B(x)),</a:t>
            </a: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p>
          <a:p>
            <a:pPr lvl="1" eaLnBrk="1" hangingPunct="1">
              <a:spcBef>
                <a:spcPts val="600"/>
              </a:spcBef>
              <a:buFont typeface="Wingdings" pitchFamily="2" charset="2"/>
              <a:buNone/>
            </a:pPr>
            <a:r>
              <a:rPr lang="en-US" altLang="zh-CN" sz="2300" smtClean="0"/>
              <a:t>⑴ </a:t>
            </a:r>
            <a:r>
              <a:rPr lang="en-US" altLang="zh-CN" sz="2300" smtClean="0">
                <a:sym typeface="Symbol" pitchFamily="18" charset="2"/>
              </a:rPr>
              <a:t>(x)</a:t>
            </a:r>
            <a:r>
              <a:rPr lang="en-US" altLang="zh-CN" sz="2300" smtClean="0"/>
              <a:t>(A(x)</a:t>
            </a:r>
            <a:r>
              <a:rPr lang="en-US" altLang="zh-CN" sz="2300" smtClean="0">
                <a:latin typeface="Comic Sans MS" pitchFamily="66" charset="0"/>
              </a:rPr>
              <a:t>→</a:t>
            </a:r>
            <a:r>
              <a:rPr lang="en-US" altLang="zh-CN" sz="2300" smtClean="0"/>
              <a:t>B(x))           </a:t>
            </a:r>
          </a:p>
          <a:p>
            <a:pPr lvl="1" eaLnBrk="1" hangingPunct="1">
              <a:spcBef>
                <a:spcPts val="600"/>
              </a:spcBef>
              <a:buFont typeface="Wingdings" pitchFamily="2" charset="2"/>
              <a:buNone/>
            </a:pPr>
            <a:r>
              <a:rPr lang="en-US" altLang="zh-CN" sz="2300" smtClean="0"/>
              <a:t>⑵ A(c)</a:t>
            </a:r>
            <a:r>
              <a:rPr lang="en-US" altLang="zh-CN" sz="2300" smtClean="0">
                <a:latin typeface="Comic Sans MS" pitchFamily="66" charset="0"/>
              </a:rPr>
              <a:t>→</a:t>
            </a:r>
            <a:r>
              <a:rPr lang="en-US" altLang="zh-CN" sz="2300" smtClean="0"/>
              <a:t>B(c)</a:t>
            </a:r>
          </a:p>
          <a:p>
            <a:pPr lvl="1" eaLnBrk="1" hangingPunct="1">
              <a:spcBef>
                <a:spcPts val="600"/>
              </a:spcBef>
              <a:buFont typeface="Wingdings" pitchFamily="2" charset="2"/>
              <a:buNone/>
            </a:pPr>
            <a:r>
              <a:rPr lang="en-US" altLang="zh-CN" sz="2300" smtClean="0"/>
              <a:t>⑶ </a:t>
            </a:r>
            <a:r>
              <a:rPr lang="en-US" altLang="zh-CN" sz="2300" smtClean="0">
                <a:sym typeface="Symbol" pitchFamily="18" charset="2"/>
              </a:rPr>
              <a:t>(x)</a:t>
            </a:r>
            <a:r>
              <a:rPr lang="en-US" altLang="zh-CN" sz="2300" smtClean="0"/>
              <a:t>A(x)                   </a:t>
            </a:r>
          </a:p>
          <a:p>
            <a:pPr lvl="1" eaLnBrk="1" hangingPunct="1">
              <a:spcBef>
                <a:spcPts val="600"/>
              </a:spcBef>
              <a:buFont typeface="Wingdings" pitchFamily="2" charset="2"/>
              <a:buNone/>
            </a:pPr>
            <a:r>
              <a:rPr lang="en-US" altLang="zh-CN" sz="2300" smtClean="0"/>
              <a:t>⑷ A(c)                       </a:t>
            </a:r>
          </a:p>
          <a:p>
            <a:pPr lvl="1" eaLnBrk="1" hangingPunct="1">
              <a:spcBef>
                <a:spcPts val="600"/>
              </a:spcBef>
              <a:buFont typeface="Wingdings" pitchFamily="2" charset="2"/>
              <a:buNone/>
            </a:pPr>
            <a:r>
              <a:rPr lang="en-US" altLang="zh-CN" sz="2300" smtClean="0">
                <a:sym typeface="Symbol" pitchFamily="18" charset="2"/>
              </a:rPr>
              <a:t>⑸ B(c)</a:t>
            </a:r>
            <a:endParaRPr lang="en-US" altLang="zh-CN" sz="2300" smtClean="0"/>
          </a:p>
          <a:p>
            <a:pPr lvl="1" eaLnBrk="1" hangingPunct="1">
              <a:spcBef>
                <a:spcPts val="600"/>
              </a:spcBef>
              <a:spcAft>
                <a:spcPts val="1800"/>
              </a:spcAft>
              <a:buFont typeface="Wingdings" pitchFamily="2" charset="2"/>
              <a:buNone/>
            </a:pPr>
            <a:r>
              <a:rPr lang="en-US" altLang="zh-CN" sz="2300" smtClean="0"/>
              <a:t>⑹ </a:t>
            </a:r>
            <a:r>
              <a:rPr lang="en-US" altLang="zh-CN" sz="2300" smtClean="0">
                <a:sym typeface="Symbol" pitchFamily="18" charset="2"/>
              </a:rPr>
              <a:t>(x)</a:t>
            </a:r>
            <a:r>
              <a:rPr lang="en-US" altLang="zh-CN" sz="2300" smtClean="0"/>
              <a:t>B(x)</a:t>
            </a:r>
          </a:p>
          <a:p>
            <a:pPr eaLnBrk="1" hangingPunct="1">
              <a:spcBef>
                <a:spcPts val="600"/>
              </a:spcBef>
            </a:pPr>
            <a:r>
              <a:rPr lang="zh-CN" altLang="en-US" smtClean="0">
                <a:solidFill>
                  <a:schemeClr val="tx1"/>
                </a:solidFill>
              </a:rPr>
              <a:t>上面推理是否正确？问题出在哪里？</a:t>
            </a:r>
          </a:p>
        </p:txBody>
      </p:sp>
      <p:sp>
        <p:nvSpPr>
          <p:cNvPr id="4" name="矩形 3"/>
          <p:cNvSpPr/>
          <p:nvPr/>
        </p:nvSpPr>
        <p:spPr>
          <a:xfrm>
            <a:off x="5138738" y="2365375"/>
            <a:ext cx="1697037" cy="3106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US ⑴</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ES ⑶</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sym typeface="Symbol" pitchFamily="18" charset="2"/>
              </a:rPr>
              <a:t>T  ⑵⑷ I</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EG ⑸</a:t>
            </a:r>
            <a:endParaRPr lang="en-US" altLang="zh-CN" sz="2300" dirty="0">
              <a:solidFill>
                <a:schemeClr val="tx1">
                  <a:lumMod val="95000"/>
                  <a:lumOff val="5000"/>
                </a:schemeClr>
              </a:solidFill>
              <a:latin typeface="楷体" pitchFamily="49" charset="-122"/>
              <a:ea typeface="楷体" pitchFamily="49" charset="-122"/>
              <a:sym typeface="Symbol" pitchFamily="18" charset="2"/>
            </a:endParaRPr>
          </a:p>
        </p:txBody>
      </p:sp>
      <p:sp>
        <p:nvSpPr>
          <p:cNvPr id="2" name="任意多边形: 形状 1">
            <a:extLst>
              <a:ext uri="{FF2B5EF4-FFF2-40B4-BE49-F238E27FC236}"/>
            </a:extLst>
          </p:cNvPr>
          <p:cNvSpPr/>
          <p:nvPr/>
        </p:nvSpPr>
        <p:spPr>
          <a:xfrm>
            <a:off x="2574925" y="3648075"/>
            <a:ext cx="1768475" cy="2066925"/>
          </a:xfrm>
          <a:custGeom>
            <a:avLst/>
            <a:gdLst>
              <a:gd name="connsiteX0" fmla="*/ 1769165 w 1769165"/>
              <a:gd name="connsiteY0" fmla="*/ 2047461 h 2047461"/>
              <a:gd name="connsiteX1" fmla="*/ 1769165 w 1769165"/>
              <a:gd name="connsiteY1" fmla="*/ 0 h 2047461"/>
              <a:gd name="connsiteX2" fmla="*/ 0 w 1769165"/>
              <a:gd name="connsiteY2" fmla="*/ 0 h 2047461"/>
            </a:gdLst>
            <a:ahLst/>
            <a:cxnLst>
              <a:cxn ang="0">
                <a:pos x="connsiteX0" y="connsiteY0"/>
              </a:cxn>
              <a:cxn ang="0">
                <a:pos x="connsiteX1" y="connsiteY1"/>
              </a:cxn>
              <a:cxn ang="0">
                <a:pos x="connsiteX2" y="connsiteY2"/>
              </a:cxn>
            </a:cxnLst>
            <a:rect l="l" t="t" r="r" b="b"/>
            <a:pathLst>
              <a:path w="1769165" h="2047461">
                <a:moveTo>
                  <a:pt x="1769165" y="2047461"/>
                </a:moveTo>
                <a:lnTo>
                  <a:pt x="1769165" y="0"/>
                </a:lnTo>
                <a:lnTo>
                  <a:pt x="0" y="0"/>
                </a:lnTo>
              </a:path>
            </a:pathLst>
          </a:custGeom>
          <a:noFill/>
          <a:ln w="190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0291">
                                            <p:txEl>
                                              <p:pRg st="8" end="8"/>
                                            </p:txEl>
                                          </p:spTgt>
                                        </p:tgtEl>
                                        <p:attrNameLst>
                                          <p:attrName>style.visibility</p:attrName>
                                        </p:attrNameLst>
                                      </p:cBhvr>
                                      <p:to>
                                        <p:strVal val="visible"/>
                                      </p:to>
                                    </p:set>
                                    <p:animEffect transition="in" filter="blinds(horizontal)">
                                      <p:cBhvr>
                                        <p:cTn id="7" dur="500"/>
                                        <p:tgtEl>
                                          <p:spTgt spid="140291">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标题 1"/>
          <p:cNvSpPr>
            <a:spLocks noGrp="1"/>
          </p:cNvSpPr>
          <p:nvPr>
            <p:ph type="title"/>
          </p:nvPr>
        </p:nvSpPr>
        <p:spPr>
          <a:xfrm>
            <a:off x="628650" y="231775"/>
            <a:ext cx="7886700" cy="600075"/>
          </a:xfrm>
        </p:spPr>
        <p:txBody>
          <a:bodyPr/>
          <a:lstStyle/>
          <a:p>
            <a:r>
              <a:rPr lang="zh-CN" altLang="en-US" smtClean="0">
                <a:latin typeface="Times New Roman" pitchFamily="18" charset="0"/>
              </a:rPr>
              <a:t>全称指定规则</a:t>
            </a:r>
            <a:r>
              <a:rPr lang="en-US" altLang="zh-CN" smtClean="0">
                <a:latin typeface="Comic Sans MS" pitchFamily="66" charset="0"/>
              </a:rPr>
              <a:t>US</a:t>
            </a:r>
            <a:endParaRPr lang="zh-CN" altLang="en-US" smtClean="0">
              <a:latin typeface="Comic Sans MS" pitchFamily="66" charset="0"/>
            </a:endParaRPr>
          </a:p>
        </p:txBody>
      </p:sp>
      <p:sp>
        <p:nvSpPr>
          <p:cNvPr id="3" name="内容占位符 2"/>
          <p:cNvSpPr>
            <a:spLocks noGrp="1"/>
          </p:cNvSpPr>
          <p:nvPr>
            <p:ph idx="1"/>
          </p:nvPr>
        </p:nvSpPr>
        <p:spPr>
          <a:xfrm>
            <a:off x="476250" y="1073150"/>
            <a:ext cx="8147050" cy="4979988"/>
          </a:xfrm>
        </p:spPr>
        <p:txBody>
          <a:bodyPr/>
          <a:lstStyle/>
          <a:p>
            <a:pPr>
              <a:spcBef>
                <a:spcPct val="0"/>
              </a:spcBef>
            </a:pPr>
            <a:r>
              <a:rPr lang="zh-CN" altLang="en-US" smtClean="0"/>
              <a:t>也称为全称量词消去规则，一般到特殊</a:t>
            </a:r>
            <a:endParaRPr lang="en-US" altLang="zh-CN" smtClean="0"/>
          </a:p>
          <a:p>
            <a:pPr lvl="1">
              <a:spcBef>
                <a:spcPct val="0"/>
              </a:spcBef>
            </a:pPr>
            <a:r>
              <a:rPr lang="zh-CN" altLang="en-US" sz="2400" smtClean="0">
                <a:solidFill>
                  <a:srgbClr val="0000FF"/>
                </a:solidFill>
                <a:sym typeface="Symbol" pitchFamily="18" charset="2"/>
              </a:rPr>
              <a:t>作用：</a:t>
            </a:r>
            <a:r>
              <a:rPr lang="zh-CN" altLang="en-US" sz="2400" smtClean="0">
                <a:solidFill>
                  <a:srgbClr val="FF0000"/>
                </a:solidFill>
                <a:sym typeface="Symbol" pitchFamily="18" charset="2"/>
              </a:rPr>
              <a:t>去掉全称量词。</a:t>
            </a:r>
          </a:p>
          <a:p>
            <a:pPr eaLnBrk="1" hangingPunct="1">
              <a:lnSpc>
                <a:spcPct val="115000"/>
              </a:lnSpc>
              <a:spcBef>
                <a:spcPct val="0"/>
              </a:spcBef>
            </a:pPr>
            <a:r>
              <a:rPr lang="zh-CN" altLang="en-US" smtClean="0">
                <a:solidFill>
                  <a:srgbClr val="0000FF"/>
                </a:solidFill>
              </a:rPr>
              <a:t>有两种形式</a:t>
            </a:r>
            <a:r>
              <a:rPr lang="zh-CN" altLang="en-US" smtClean="0"/>
              <a:t>：</a:t>
            </a:r>
          </a:p>
          <a:p>
            <a:pPr eaLnBrk="1" hangingPunct="1">
              <a:lnSpc>
                <a:spcPct val="115000"/>
              </a:lnSpc>
              <a:spcBef>
                <a:spcPct val="0"/>
              </a:spcBef>
              <a:buFont typeface="Wingdings" pitchFamily="2" charset="2"/>
              <a:buNone/>
            </a:pPr>
            <a:r>
              <a:rPr lang="en-US" altLang="zh-CN" smtClean="0"/>
              <a:t>(1) </a:t>
            </a:r>
            <a:r>
              <a:rPr lang="en-US" altLang="zh-CN" smtClean="0">
                <a:sym typeface="Symbol" pitchFamily="18" charset="2"/>
              </a:rPr>
              <a:t>(x)</a:t>
            </a:r>
            <a:r>
              <a:rPr lang="en-US" altLang="zh-CN" smtClean="0"/>
              <a:t>A(x)</a:t>
            </a:r>
            <a:r>
              <a:rPr lang="en-US" altLang="zh-CN" smtClean="0">
                <a:sym typeface="Symbol" pitchFamily="18" charset="2"/>
              </a:rPr>
              <a:t></a:t>
            </a:r>
            <a:r>
              <a:rPr lang="en-US" altLang="zh-CN" smtClean="0"/>
              <a:t>A(y)    </a:t>
            </a:r>
          </a:p>
          <a:p>
            <a:pPr lvl="1" eaLnBrk="1" hangingPunct="1">
              <a:lnSpc>
                <a:spcPct val="115000"/>
              </a:lnSpc>
              <a:spcBef>
                <a:spcPct val="0"/>
              </a:spcBef>
            </a:pPr>
            <a:r>
              <a:rPr kumimoji="1" lang="en-US" altLang="zh-CN" smtClean="0">
                <a:solidFill>
                  <a:schemeClr val="tx1"/>
                </a:solidFill>
              </a:rPr>
              <a:t>y</a:t>
            </a:r>
            <a:r>
              <a:rPr kumimoji="1" lang="zh-CN" altLang="en-US" smtClean="0">
                <a:solidFill>
                  <a:schemeClr val="tx1"/>
                </a:solidFill>
              </a:rPr>
              <a:t>为任意</a:t>
            </a:r>
            <a:r>
              <a:rPr kumimoji="1" lang="zh-CN" altLang="en-US" smtClean="0">
                <a:solidFill>
                  <a:srgbClr val="FF0000"/>
                </a:solidFill>
              </a:rPr>
              <a:t>不在</a:t>
            </a:r>
            <a:r>
              <a:rPr kumimoji="1" lang="en-US" altLang="zh-CN" smtClean="0">
                <a:solidFill>
                  <a:srgbClr val="FF0000"/>
                </a:solidFill>
              </a:rPr>
              <a:t>A(x)</a:t>
            </a:r>
            <a:r>
              <a:rPr kumimoji="1" lang="zh-CN" altLang="en-US" smtClean="0">
                <a:solidFill>
                  <a:srgbClr val="FF0000"/>
                </a:solidFill>
              </a:rPr>
              <a:t>中约束出现</a:t>
            </a:r>
            <a:r>
              <a:rPr kumimoji="1" lang="zh-CN" altLang="en-US" smtClean="0">
                <a:solidFill>
                  <a:schemeClr val="tx1"/>
                </a:solidFill>
              </a:rPr>
              <a:t>的变元；</a:t>
            </a:r>
            <a:endParaRPr kumimoji="1" lang="en-US" altLang="zh-CN" smtClean="0">
              <a:solidFill>
                <a:schemeClr val="tx1"/>
              </a:solidFill>
            </a:endParaRPr>
          </a:p>
          <a:p>
            <a:pPr lvl="1" eaLnBrk="1" hangingPunct="1">
              <a:lnSpc>
                <a:spcPct val="115000"/>
              </a:lnSpc>
              <a:spcBef>
                <a:spcPct val="0"/>
              </a:spcBef>
            </a:pPr>
            <a:r>
              <a:rPr lang="zh-CN" altLang="en-US" smtClean="0"/>
              <a:t>含义：</a:t>
            </a:r>
            <a:r>
              <a:rPr lang="en-US" altLang="zh-CN" smtClean="0">
                <a:sym typeface="Symbol" pitchFamily="18" charset="2"/>
              </a:rPr>
              <a:t>(x)</a:t>
            </a:r>
            <a:r>
              <a:rPr lang="en-US" altLang="zh-CN" smtClean="0"/>
              <a:t>A(x)</a:t>
            </a:r>
            <a:r>
              <a:rPr lang="zh-CN" altLang="en-US" smtClean="0"/>
              <a:t>成立，可推出对于任意一个客体变元</a:t>
            </a:r>
            <a:r>
              <a:rPr lang="en-US" altLang="zh-CN" smtClean="0"/>
              <a:t>y</a:t>
            </a:r>
            <a:r>
              <a:rPr lang="zh-CN" altLang="en-US" smtClean="0"/>
              <a:t>，</a:t>
            </a:r>
            <a:r>
              <a:rPr lang="en-US" altLang="zh-CN" smtClean="0"/>
              <a:t>A(y)</a:t>
            </a:r>
            <a:r>
              <a:rPr lang="zh-CN" altLang="en-US" smtClean="0"/>
              <a:t>成立。</a:t>
            </a:r>
            <a:endParaRPr lang="en-US" altLang="zh-CN" smtClean="0"/>
          </a:p>
          <a:p>
            <a:pPr eaLnBrk="1" hangingPunct="1">
              <a:lnSpc>
                <a:spcPct val="115000"/>
              </a:lnSpc>
              <a:spcBef>
                <a:spcPct val="0"/>
              </a:spcBef>
              <a:buFont typeface="Wingdings" pitchFamily="2" charset="2"/>
              <a:buNone/>
            </a:pPr>
            <a:r>
              <a:rPr lang="en-US" altLang="zh-CN" smtClean="0"/>
              <a:t>(2) </a:t>
            </a:r>
            <a:r>
              <a:rPr lang="en-US" altLang="zh-CN" smtClean="0">
                <a:sym typeface="Symbol" pitchFamily="18" charset="2"/>
              </a:rPr>
              <a:t>(x)</a:t>
            </a:r>
            <a:r>
              <a:rPr lang="en-US" altLang="zh-CN" smtClean="0"/>
              <a:t>A(x)</a:t>
            </a:r>
            <a:r>
              <a:rPr lang="en-US" altLang="zh-CN" smtClean="0">
                <a:sym typeface="Symbol" pitchFamily="18" charset="2"/>
              </a:rPr>
              <a:t></a:t>
            </a:r>
            <a:r>
              <a:rPr lang="en-US" altLang="zh-CN" smtClean="0"/>
              <a:t>A(c)    </a:t>
            </a:r>
          </a:p>
          <a:p>
            <a:pPr lvl="1" eaLnBrk="1" hangingPunct="1">
              <a:lnSpc>
                <a:spcPct val="115000"/>
              </a:lnSpc>
              <a:spcBef>
                <a:spcPct val="0"/>
              </a:spcBef>
            </a:pPr>
            <a:r>
              <a:rPr lang="en-US" altLang="zh-CN" smtClean="0"/>
              <a:t>c</a:t>
            </a:r>
            <a:r>
              <a:rPr lang="zh-CN" altLang="en-US" smtClean="0"/>
              <a:t>为</a:t>
            </a:r>
            <a:r>
              <a:rPr lang="zh-CN" altLang="en-US" smtClean="0">
                <a:solidFill>
                  <a:srgbClr val="003366"/>
                </a:solidFill>
                <a:sym typeface="Symbol" pitchFamily="18" charset="2"/>
              </a:rPr>
              <a:t>任意的不在</a:t>
            </a:r>
            <a:r>
              <a:rPr lang="en-US" altLang="zh-CN" smtClean="0">
                <a:solidFill>
                  <a:srgbClr val="003366"/>
                </a:solidFill>
                <a:sym typeface="Symbol" pitchFamily="18" charset="2"/>
              </a:rPr>
              <a:t>A(x)</a:t>
            </a:r>
            <a:r>
              <a:rPr lang="zh-CN" altLang="en-US" smtClean="0">
                <a:solidFill>
                  <a:srgbClr val="003366"/>
                </a:solidFill>
                <a:sym typeface="Symbol" pitchFamily="18" charset="2"/>
              </a:rPr>
              <a:t>中出现过的个体常量；</a:t>
            </a:r>
            <a:endParaRPr lang="en-US" altLang="zh-CN" smtClean="0">
              <a:solidFill>
                <a:srgbClr val="003366"/>
              </a:solidFill>
              <a:sym typeface="Symbol" pitchFamily="18" charset="2"/>
            </a:endParaRPr>
          </a:p>
          <a:p>
            <a:pPr lvl="1" eaLnBrk="1" hangingPunct="1">
              <a:lnSpc>
                <a:spcPct val="115000"/>
              </a:lnSpc>
              <a:spcBef>
                <a:spcPct val="0"/>
              </a:spcBef>
            </a:pPr>
            <a:r>
              <a:rPr lang="zh-CN" altLang="en-US" smtClean="0"/>
              <a:t>含义：</a:t>
            </a:r>
            <a:r>
              <a:rPr lang="en-US" altLang="zh-CN" smtClean="0">
                <a:sym typeface="Symbol" pitchFamily="18" charset="2"/>
              </a:rPr>
              <a:t>(x)</a:t>
            </a:r>
            <a:r>
              <a:rPr lang="en-US" altLang="zh-CN" smtClean="0"/>
              <a:t>A(x)</a:t>
            </a:r>
            <a:r>
              <a:rPr lang="zh-CN" altLang="en-US" smtClean="0"/>
              <a:t>成立，可推出任意一个确定的</a:t>
            </a:r>
            <a:r>
              <a:rPr lang="en-US" altLang="zh-CN" smtClean="0"/>
              <a:t>c</a:t>
            </a:r>
            <a:r>
              <a:rPr lang="zh-CN" altLang="en-US" smtClean="0"/>
              <a:t>，使</a:t>
            </a:r>
            <a:r>
              <a:rPr lang="en-US" altLang="zh-CN" smtClean="0"/>
              <a:t>A(c)</a:t>
            </a:r>
            <a:r>
              <a:rPr lang="zh-CN" altLang="en-US" smtClean="0"/>
              <a:t>成立。</a:t>
            </a:r>
            <a:endParaRPr lang="en-US" altLang="zh-CN" smtClean="0"/>
          </a:p>
        </p:txBody>
      </p:sp>
      <p:sp>
        <p:nvSpPr>
          <p:cNvPr id="4" name="灯片编号占位符 3"/>
          <p:cNvSpPr>
            <a:spLocks noGrp="1"/>
          </p:cNvSpPr>
          <p:nvPr>
            <p:ph type="sldNum" sz="quarter" idx="12"/>
          </p:nvPr>
        </p:nvSpPr>
        <p:spPr/>
        <p:txBody>
          <a:bodyPr/>
          <a:lstStyle/>
          <a:p>
            <a:pPr>
              <a:defRPr/>
            </a:pPr>
            <a:fld id="{057B914C-A8B2-435C-A44B-F63A614D444E}" type="slidenum">
              <a:rPr lang="zh-CN" altLang="en-US"/>
              <a:pPr>
                <a:defRPr/>
              </a:pPr>
              <a:t>79</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628650" y="106363"/>
            <a:ext cx="7886700" cy="725487"/>
          </a:xfrm>
        </p:spPr>
        <p:txBody>
          <a:bodyPr/>
          <a:lstStyle/>
          <a:p>
            <a:r>
              <a:rPr lang="zh-CN" altLang="en-US" smtClean="0"/>
              <a:t>示例</a:t>
            </a:r>
          </a:p>
        </p:txBody>
      </p:sp>
      <p:sp>
        <p:nvSpPr>
          <p:cNvPr id="4" name="灯片编号占位符 3"/>
          <p:cNvSpPr>
            <a:spLocks noGrp="1"/>
          </p:cNvSpPr>
          <p:nvPr>
            <p:ph type="sldNum" sz="quarter" idx="12"/>
          </p:nvPr>
        </p:nvSpPr>
        <p:spPr/>
        <p:txBody>
          <a:bodyPr/>
          <a:lstStyle/>
          <a:p>
            <a:pPr>
              <a:defRPr/>
            </a:pPr>
            <a:fld id="{60C4EDF4-2388-4F2F-A4E0-219CCB022E38}" type="slidenum">
              <a:rPr lang="zh-CN" altLang="en-US"/>
              <a:pPr>
                <a:defRPr/>
              </a:pPr>
              <a:t>8</a:t>
            </a:fld>
            <a:endParaRPr lang="zh-CN" altLang="en-US"/>
          </a:p>
        </p:txBody>
      </p:sp>
      <p:grpSp>
        <p:nvGrpSpPr>
          <p:cNvPr id="33795" name="组合 43"/>
          <p:cNvGrpSpPr>
            <a:grpSpLocks/>
          </p:cNvGrpSpPr>
          <p:nvPr/>
        </p:nvGrpSpPr>
        <p:grpSpPr bwMode="auto">
          <a:xfrm>
            <a:off x="1152525" y="2225675"/>
            <a:ext cx="6737350" cy="865188"/>
            <a:chOff x="1670897" y="3372540"/>
            <a:chExt cx="6738108" cy="863991"/>
          </a:xfrm>
        </p:grpSpPr>
        <p:sp>
          <p:nvSpPr>
            <p:cNvPr id="33808" name="AutoShape 15"/>
            <p:cNvSpPr>
              <a:spLocks noChangeArrowheads="1"/>
            </p:cNvSpPr>
            <p:nvPr/>
          </p:nvSpPr>
          <p:spPr bwMode="auto">
            <a:xfrm>
              <a:off x="1670897" y="3372540"/>
              <a:ext cx="1945780" cy="462496"/>
            </a:xfrm>
            <a:prstGeom prst="cube">
              <a:avLst>
                <a:gd name="adj" fmla="val 4792"/>
              </a:avLst>
            </a:prstGeom>
            <a:solidFill>
              <a:schemeClr val="bg1"/>
            </a:solidFill>
            <a:ln w="9525">
              <a:solidFill>
                <a:schemeClr val="tx1"/>
              </a:solidFill>
              <a:miter lim="800000"/>
              <a:headEnd/>
              <a:tailEnd/>
            </a:ln>
          </p:spPr>
          <p:txBody>
            <a:bodyPr wrap="none" anchor="ctr"/>
            <a:lstStyle/>
            <a:p>
              <a:pPr algn="ctr"/>
              <a:r>
                <a:rPr kumimoji="1" lang="zh-CN" altLang="en-US" sz="2000" b="1">
                  <a:latin typeface="楷体" pitchFamily="49" charset="-122"/>
                  <a:ea typeface="楷体" pitchFamily="49" charset="-122"/>
                </a:rPr>
                <a:t>人总是要死的</a:t>
              </a:r>
            </a:p>
          </p:txBody>
        </p:sp>
        <p:grpSp>
          <p:nvGrpSpPr>
            <p:cNvPr id="33809" name="Group 16"/>
            <p:cNvGrpSpPr>
              <a:grpSpLocks/>
            </p:cNvGrpSpPr>
            <p:nvPr/>
          </p:nvGrpSpPr>
          <p:grpSpPr bwMode="auto">
            <a:xfrm>
              <a:off x="3916246" y="3540528"/>
              <a:ext cx="457200" cy="152400"/>
              <a:chOff x="3679" y="2710"/>
              <a:chExt cx="288" cy="96"/>
            </a:xfrm>
          </p:grpSpPr>
          <p:sp>
            <p:nvSpPr>
              <p:cNvPr id="33817" name="Line 17"/>
              <p:cNvSpPr>
                <a:spLocks noChangeShapeType="1"/>
              </p:cNvSpPr>
              <p:nvPr/>
            </p:nvSpPr>
            <p:spPr bwMode="auto">
              <a:xfrm>
                <a:off x="3679" y="2710"/>
                <a:ext cx="288" cy="0"/>
              </a:xfrm>
              <a:prstGeom prst="line">
                <a:avLst/>
              </a:prstGeom>
              <a:noFill/>
              <a:ln w="38100">
                <a:solidFill>
                  <a:srgbClr val="FF0066"/>
                </a:solidFill>
                <a:miter lim="800000"/>
                <a:headEnd/>
                <a:tailEnd/>
              </a:ln>
            </p:spPr>
            <p:txBody>
              <a:bodyPr wrap="none"/>
              <a:lstStyle/>
              <a:p>
                <a:endParaRPr lang="zh-CN" altLang="en-US"/>
              </a:p>
            </p:txBody>
          </p:sp>
          <p:sp>
            <p:nvSpPr>
              <p:cNvPr id="33818" name="Line 18"/>
              <p:cNvSpPr>
                <a:spLocks noChangeShapeType="1"/>
              </p:cNvSpPr>
              <p:nvPr/>
            </p:nvSpPr>
            <p:spPr bwMode="auto">
              <a:xfrm>
                <a:off x="3679" y="2806"/>
                <a:ext cx="288" cy="0"/>
              </a:xfrm>
              <a:prstGeom prst="line">
                <a:avLst/>
              </a:prstGeom>
              <a:noFill/>
              <a:ln w="38100">
                <a:solidFill>
                  <a:srgbClr val="FF0066"/>
                </a:solidFill>
                <a:miter lim="800000"/>
                <a:headEnd/>
                <a:tailEnd/>
              </a:ln>
            </p:spPr>
            <p:txBody>
              <a:bodyPr wrap="none"/>
              <a:lstStyle/>
              <a:p>
                <a:endParaRPr lang="zh-CN" altLang="en-US"/>
              </a:p>
            </p:txBody>
          </p:sp>
        </p:grpSp>
        <p:sp>
          <p:nvSpPr>
            <p:cNvPr id="33810" name="AutoShape 19"/>
            <p:cNvSpPr>
              <a:spLocks noChangeArrowheads="1"/>
            </p:cNvSpPr>
            <p:nvPr/>
          </p:nvSpPr>
          <p:spPr bwMode="auto">
            <a:xfrm>
              <a:off x="4552833" y="3386188"/>
              <a:ext cx="1083697" cy="464400"/>
            </a:xfrm>
            <a:prstGeom prst="cube">
              <a:avLst>
                <a:gd name="adj" fmla="val 4792"/>
              </a:avLst>
            </a:prstGeom>
            <a:solidFill>
              <a:schemeClr val="bg1"/>
            </a:solidFill>
            <a:ln w="9525">
              <a:solidFill>
                <a:schemeClr val="tx1"/>
              </a:solidFill>
              <a:miter lim="800000"/>
              <a:headEnd/>
              <a:tailEnd/>
            </a:ln>
          </p:spPr>
          <p:txBody>
            <a:bodyPr wrap="none" anchor="ctr"/>
            <a:lstStyle/>
            <a:p>
              <a:pPr algn="ctr"/>
              <a:r>
                <a:rPr kumimoji="1" lang="zh-CN" altLang="en-US" sz="2000" b="1">
                  <a:latin typeface="楷体" pitchFamily="49" charset="-122"/>
                  <a:ea typeface="楷体" pitchFamily="49" charset="-122"/>
                </a:rPr>
                <a:t>人</a:t>
              </a:r>
            </a:p>
          </p:txBody>
        </p:sp>
        <p:grpSp>
          <p:nvGrpSpPr>
            <p:cNvPr id="33811" name="Group 20"/>
            <p:cNvGrpSpPr>
              <a:grpSpLocks/>
            </p:cNvGrpSpPr>
            <p:nvPr/>
          </p:nvGrpSpPr>
          <p:grpSpPr bwMode="auto">
            <a:xfrm>
              <a:off x="5938732" y="3402420"/>
              <a:ext cx="457200" cy="457200"/>
              <a:chOff x="3849" y="2911"/>
              <a:chExt cx="288" cy="288"/>
            </a:xfrm>
          </p:grpSpPr>
          <p:sp>
            <p:nvSpPr>
              <p:cNvPr id="33815" name="Line 21"/>
              <p:cNvSpPr>
                <a:spLocks noChangeShapeType="1"/>
              </p:cNvSpPr>
              <p:nvPr/>
            </p:nvSpPr>
            <p:spPr bwMode="auto">
              <a:xfrm>
                <a:off x="3849" y="3055"/>
                <a:ext cx="288" cy="0"/>
              </a:xfrm>
              <a:prstGeom prst="line">
                <a:avLst/>
              </a:prstGeom>
              <a:noFill/>
              <a:ln w="38100">
                <a:solidFill>
                  <a:srgbClr val="FF0066"/>
                </a:solidFill>
                <a:miter lim="800000"/>
                <a:headEnd/>
                <a:tailEnd/>
              </a:ln>
            </p:spPr>
            <p:txBody>
              <a:bodyPr wrap="none"/>
              <a:lstStyle/>
              <a:p>
                <a:endParaRPr lang="zh-CN" altLang="en-US"/>
              </a:p>
            </p:txBody>
          </p:sp>
          <p:sp>
            <p:nvSpPr>
              <p:cNvPr id="33816" name="Line 22"/>
              <p:cNvSpPr>
                <a:spLocks noChangeShapeType="1"/>
              </p:cNvSpPr>
              <p:nvPr/>
            </p:nvSpPr>
            <p:spPr bwMode="auto">
              <a:xfrm rot="5400000">
                <a:off x="3849" y="3055"/>
                <a:ext cx="288" cy="0"/>
              </a:xfrm>
              <a:prstGeom prst="line">
                <a:avLst/>
              </a:prstGeom>
              <a:noFill/>
              <a:ln w="38100">
                <a:solidFill>
                  <a:srgbClr val="FF0066"/>
                </a:solidFill>
                <a:miter lim="800000"/>
                <a:headEnd/>
                <a:tailEnd/>
              </a:ln>
            </p:spPr>
            <p:txBody>
              <a:bodyPr wrap="none"/>
              <a:lstStyle/>
              <a:p>
                <a:endParaRPr lang="zh-CN" altLang="en-US"/>
              </a:p>
            </p:txBody>
          </p:sp>
        </p:grpSp>
        <p:sp>
          <p:nvSpPr>
            <p:cNvPr id="33812" name="AutoShape 23"/>
            <p:cNvSpPr>
              <a:spLocks noChangeArrowheads="1"/>
            </p:cNvSpPr>
            <p:nvPr/>
          </p:nvSpPr>
          <p:spPr bwMode="auto">
            <a:xfrm>
              <a:off x="6726233" y="3399836"/>
              <a:ext cx="1407831" cy="464400"/>
            </a:xfrm>
            <a:prstGeom prst="cube">
              <a:avLst>
                <a:gd name="adj" fmla="val 4792"/>
              </a:avLst>
            </a:prstGeom>
            <a:solidFill>
              <a:schemeClr val="bg1"/>
            </a:solidFill>
            <a:ln w="9525">
              <a:solidFill>
                <a:schemeClr val="tx1"/>
              </a:solidFill>
              <a:miter lim="800000"/>
              <a:headEnd/>
              <a:tailEnd/>
            </a:ln>
          </p:spPr>
          <p:txBody>
            <a:bodyPr wrap="none" anchor="ctr"/>
            <a:lstStyle/>
            <a:p>
              <a:pPr algn="ctr"/>
              <a:r>
                <a:rPr kumimoji="1" lang="zh-CN" altLang="en-US" sz="2000" b="1">
                  <a:latin typeface="楷体" pitchFamily="49" charset="-122"/>
                  <a:ea typeface="楷体" pitchFamily="49" charset="-122"/>
                </a:rPr>
                <a:t>是要死的</a:t>
              </a:r>
            </a:p>
          </p:txBody>
        </p:sp>
        <p:sp>
          <p:nvSpPr>
            <p:cNvPr id="33813" name="Rectangle 26"/>
            <p:cNvSpPr>
              <a:spLocks noChangeArrowheads="1"/>
            </p:cNvSpPr>
            <p:nvPr/>
          </p:nvSpPr>
          <p:spPr bwMode="auto">
            <a:xfrm>
              <a:off x="4751052" y="3822773"/>
              <a:ext cx="1246187" cy="400110"/>
            </a:xfrm>
            <a:prstGeom prst="rect">
              <a:avLst/>
            </a:prstGeom>
            <a:noFill/>
            <a:ln w="9525">
              <a:noFill/>
              <a:miter lim="800000"/>
              <a:headEnd/>
              <a:tailEnd/>
            </a:ln>
          </p:spPr>
          <p:txBody>
            <a:bodyPr>
              <a:spAutoFit/>
            </a:bodyPr>
            <a:lstStyle/>
            <a:p>
              <a:r>
                <a:rPr kumimoji="1" lang="zh-CN" altLang="en-US" sz="2000" b="1">
                  <a:solidFill>
                    <a:srgbClr val="FF0066"/>
                  </a:solidFill>
                  <a:latin typeface="楷体" pitchFamily="49" charset="-122"/>
                  <a:ea typeface="楷体" pitchFamily="49" charset="-122"/>
                </a:rPr>
                <a:t>客体</a:t>
              </a:r>
            </a:p>
          </p:txBody>
        </p:sp>
        <p:sp>
          <p:nvSpPr>
            <p:cNvPr id="33814" name="Rectangle 27"/>
            <p:cNvSpPr>
              <a:spLocks noChangeArrowheads="1"/>
            </p:cNvSpPr>
            <p:nvPr/>
          </p:nvSpPr>
          <p:spPr bwMode="auto">
            <a:xfrm>
              <a:off x="7115193" y="3836421"/>
              <a:ext cx="1293812" cy="400110"/>
            </a:xfrm>
            <a:prstGeom prst="rect">
              <a:avLst/>
            </a:prstGeom>
            <a:noFill/>
            <a:ln w="9525" algn="ctr">
              <a:noFill/>
              <a:miter lim="800000"/>
              <a:headEnd/>
              <a:tailEnd/>
            </a:ln>
          </p:spPr>
          <p:txBody>
            <a:bodyPr>
              <a:spAutoFit/>
            </a:bodyPr>
            <a:lstStyle/>
            <a:p>
              <a:r>
                <a:rPr kumimoji="1" lang="zh-CN" altLang="en-US" sz="2000" b="1">
                  <a:solidFill>
                    <a:srgbClr val="FF0066"/>
                  </a:solidFill>
                  <a:latin typeface="楷体" pitchFamily="49" charset="-122"/>
                  <a:ea typeface="楷体" pitchFamily="49" charset="-122"/>
                </a:rPr>
                <a:t>谓词</a:t>
              </a:r>
            </a:p>
          </p:txBody>
        </p:sp>
      </p:grpSp>
      <p:grpSp>
        <p:nvGrpSpPr>
          <p:cNvPr id="33796" name="组合 44"/>
          <p:cNvGrpSpPr>
            <a:grpSpLocks/>
          </p:cNvGrpSpPr>
          <p:nvPr/>
        </p:nvGrpSpPr>
        <p:grpSpPr bwMode="auto">
          <a:xfrm>
            <a:off x="1255713" y="3856038"/>
            <a:ext cx="5734050" cy="803275"/>
            <a:chOff x="1364775" y="4279070"/>
            <a:chExt cx="5733662" cy="802695"/>
          </a:xfrm>
        </p:grpSpPr>
        <p:sp>
          <p:nvSpPr>
            <p:cNvPr id="33797" name="Rectangle 29"/>
            <p:cNvSpPr>
              <a:spLocks noChangeArrowheads="1"/>
            </p:cNvSpPr>
            <p:nvPr/>
          </p:nvSpPr>
          <p:spPr bwMode="auto">
            <a:xfrm>
              <a:off x="1364775" y="4344112"/>
              <a:ext cx="1746607" cy="400110"/>
            </a:xfrm>
            <a:prstGeom prst="rect">
              <a:avLst/>
            </a:prstGeom>
            <a:solidFill>
              <a:srgbClr val="FFFFCC">
                <a:alpha val="89803"/>
              </a:srgbClr>
            </a:solidFill>
            <a:ln w="12700" algn="ctr">
              <a:solidFill>
                <a:schemeClr val="tx1"/>
              </a:solidFill>
              <a:miter lim="800000"/>
              <a:headEnd/>
              <a:tailEnd/>
            </a:ln>
          </p:spPr>
          <p:txBody>
            <a:bodyPr lIns="0" rIns="0">
              <a:spAutoFit/>
            </a:bodyPr>
            <a:lstStyle/>
            <a:p>
              <a:pPr algn="ctr"/>
              <a:r>
                <a:rPr lang="zh-CN" altLang="en-US" sz="2000" b="1">
                  <a:solidFill>
                    <a:srgbClr val="000000"/>
                  </a:solidFill>
                  <a:latin typeface="楷体" pitchFamily="49" charset="-122"/>
                  <a:ea typeface="楷体" pitchFamily="49" charset="-122"/>
                </a:rPr>
                <a:t>张三</a:t>
              </a:r>
              <a:r>
                <a:rPr lang="zh-CN" altLang="en-US" sz="2000" b="1">
                  <a:latin typeface="楷体" pitchFamily="49" charset="-122"/>
                  <a:ea typeface="楷体" pitchFamily="49" charset="-122"/>
                </a:rPr>
                <a:t>比</a:t>
              </a:r>
              <a:r>
                <a:rPr lang="zh-CN" altLang="en-US" sz="2000" b="1">
                  <a:solidFill>
                    <a:srgbClr val="000000"/>
                  </a:solidFill>
                  <a:latin typeface="楷体" pitchFamily="49" charset="-122"/>
                  <a:ea typeface="楷体" pitchFamily="49" charset="-122"/>
                </a:rPr>
                <a:t>李四</a:t>
              </a:r>
              <a:r>
                <a:rPr lang="zh-CN" altLang="en-US" sz="2000" b="1">
                  <a:latin typeface="楷体" pitchFamily="49" charset="-122"/>
                  <a:ea typeface="楷体" pitchFamily="49" charset="-122"/>
                </a:rPr>
                <a:t>高</a:t>
              </a:r>
              <a:endParaRPr lang="zh-CN" altLang="en-US" sz="2000" b="1">
                <a:solidFill>
                  <a:srgbClr val="000000"/>
                </a:solidFill>
                <a:latin typeface="楷体" pitchFamily="49" charset="-122"/>
                <a:ea typeface="楷体" pitchFamily="49" charset="-122"/>
              </a:endParaRPr>
            </a:p>
          </p:txBody>
        </p:sp>
        <p:grpSp>
          <p:nvGrpSpPr>
            <p:cNvPr id="33798" name="Group 31"/>
            <p:cNvGrpSpPr>
              <a:grpSpLocks/>
            </p:cNvGrpSpPr>
            <p:nvPr/>
          </p:nvGrpSpPr>
          <p:grpSpPr bwMode="auto">
            <a:xfrm>
              <a:off x="3255845" y="4464476"/>
              <a:ext cx="457200" cy="152400"/>
              <a:chOff x="3696" y="2736"/>
              <a:chExt cx="288" cy="96"/>
            </a:xfrm>
          </p:grpSpPr>
          <p:sp>
            <p:nvSpPr>
              <p:cNvPr id="33806" name="Line 32"/>
              <p:cNvSpPr>
                <a:spLocks noChangeShapeType="1"/>
              </p:cNvSpPr>
              <p:nvPr/>
            </p:nvSpPr>
            <p:spPr bwMode="auto">
              <a:xfrm>
                <a:off x="3696" y="2736"/>
                <a:ext cx="288" cy="0"/>
              </a:xfrm>
              <a:prstGeom prst="line">
                <a:avLst/>
              </a:prstGeom>
              <a:noFill/>
              <a:ln w="38100">
                <a:solidFill>
                  <a:srgbClr val="FF0066"/>
                </a:solidFill>
                <a:miter lim="800000"/>
                <a:headEnd/>
                <a:tailEnd/>
              </a:ln>
            </p:spPr>
            <p:txBody>
              <a:bodyPr wrap="none"/>
              <a:lstStyle/>
              <a:p>
                <a:endParaRPr lang="zh-CN" altLang="en-US"/>
              </a:p>
            </p:txBody>
          </p:sp>
          <p:sp>
            <p:nvSpPr>
              <p:cNvPr id="33807" name="Line 33"/>
              <p:cNvSpPr>
                <a:spLocks noChangeShapeType="1"/>
              </p:cNvSpPr>
              <p:nvPr/>
            </p:nvSpPr>
            <p:spPr bwMode="auto">
              <a:xfrm>
                <a:off x="3696" y="2832"/>
                <a:ext cx="288" cy="0"/>
              </a:xfrm>
              <a:prstGeom prst="line">
                <a:avLst/>
              </a:prstGeom>
              <a:noFill/>
              <a:ln w="38100">
                <a:solidFill>
                  <a:srgbClr val="FF0066"/>
                </a:solidFill>
                <a:miter lim="800000"/>
                <a:headEnd/>
                <a:tailEnd/>
              </a:ln>
            </p:spPr>
            <p:txBody>
              <a:bodyPr wrap="none"/>
              <a:lstStyle/>
              <a:p>
                <a:endParaRPr lang="zh-CN" altLang="en-US"/>
              </a:p>
            </p:txBody>
          </p:sp>
        </p:grpSp>
        <p:sp>
          <p:nvSpPr>
            <p:cNvPr id="33799" name="Rectangle 34"/>
            <p:cNvSpPr>
              <a:spLocks noChangeArrowheads="1"/>
            </p:cNvSpPr>
            <p:nvPr/>
          </p:nvSpPr>
          <p:spPr bwMode="auto">
            <a:xfrm>
              <a:off x="6000682" y="4316816"/>
              <a:ext cx="958917" cy="400110"/>
            </a:xfrm>
            <a:prstGeom prst="rect">
              <a:avLst/>
            </a:prstGeom>
            <a:solidFill>
              <a:srgbClr val="FFFFCC">
                <a:alpha val="89803"/>
              </a:srgbClr>
            </a:solidFill>
            <a:ln w="12700" algn="ctr">
              <a:solidFill>
                <a:schemeClr val="tx1"/>
              </a:solidFill>
              <a:miter lim="800000"/>
              <a:headEnd/>
              <a:tailEnd/>
            </a:ln>
          </p:spPr>
          <p:txBody>
            <a:bodyPr wrap="none">
              <a:spAutoFit/>
            </a:bodyPr>
            <a:lstStyle/>
            <a:p>
              <a:pPr algn="ctr"/>
              <a:r>
                <a:rPr lang="zh-CN" altLang="en-US" sz="2000" b="1">
                  <a:latin typeface="楷体" pitchFamily="49" charset="-122"/>
                  <a:ea typeface="楷体" pitchFamily="49" charset="-122"/>
                </a:rPr>
                <a:t>比</a:t>
              </a:r>
              <a:r>
                <a:rPr lang="en-US" altLang="zh-CN" sz="2000" b="1">
                  <a:solidFill>
                    <a:srgbClr val="000000"/>
                  </a:solidFill>
                  <a:latin typeface="楷体" pitchFamily="49" charset="-122"/>
                  <a:ea typeface="楷体" pitchFamily="49" charset="-122"/>
                </a:rPr>
                <a:t>…</a:t>
              </a:r>
              <a:r>
                <a:rPr lang="zh-CN" altLang="en-US" sz="2000" b="1">
                  <a:latin typeface="楷体" pitchFamily="49" charset="-122"/>
                  <a:ea typeface="楷体" pitchFamily="49" charset="-122"/>
                </a:rPr>
                <a:t>高</a:t>
              </a:r>
              <a:endParaRPr lang="zh-CN" altLang="en-US" sz="2000" b="1">
                <a:solidFill>
                  <a:srgbClr val="000000"/>
                </a:solidFill>
                <a:latin typeface="楷体" pitchFamily="49" charset="-122"/>
                <a:ea typeface="楷体" pitchFamily="49" charset="-122"/>
              </a:endParaRPr>
            </a:p>
          </p:txBody>
        </p:sp>
        <p:sp>
          <p:nvSpPr>
            <p:cNvPr id="33800" name="Rectangle 35"/>
            <p:cNvSpPr>
              <a:spLocks noChangeArrowheads="1"/>
            </p:cNvSpPr>
            <p:nvPr/>
          </p:nvSpPr>
          <p:spPr bwMode="auto">
            <a:xfrm>
              <a:off x="3836228" y="4335866"/>
              <a:ext cx="1475084" cy="400110"/>
            </a:xfrm>
            <a:prstGeom prst="rect">
              <a:avLst/>
            </a:prstGeom>
            <a:solidFill>
              <a:srgbClr val="FFFFCC">
                <a:alpha val="89803"/>
              </a:srgbClr>
            </a:solidFill>
            <a:ln w="12700" algn="ctr">
              <a:solidFill>
                <a:schemeClr val="tx1"/>
              </a:solidFill>
              <a:miter lim="800000"/>
              <a:headEnd/>
              <a:tailEnd/>
            </a:ln>
          </p:spPr>
          <p:txBody>
            <a:bodyPr wrap="none">
              <a:spAutoFit/>
            </a:bodyPr>
            <a:lstStyle/>
            <a:p>
              <a:pPr algn="ctr"/>
              <a:r>
                <a:rPr lang="zh-CN" altLang="en-US" sz="2000" b="1">
                  <a:solidFill>
                    <a:srgbClr val="000000"/>
                  </a:solidFill>
                  <a:latin typeface="楷体" pitchFamily="49" charset="-122"/>
                  <a:ea typeface="楷体" pitchFamily="49" charset="-122"/>
                </a:rPr>
                <a:t>张三</a:t>
              </a:r>
              <a:r>
                <a:rPr lang="zh-CN" altLang="en-US" sz="2000" b="1">
                  <a:latin typeface="楷体" pitchFamily="49" charset="-122"/>
                  <a:ea typeface="楷体" pitchFamily="49" charset="-122"/>
                </a:rPr>
                <a:t>、</a:t>
              </a:r>
              <a:r>
                <a:rPr lang="zh-CN" altLang="en-US" sz="2000" b="1">
                  <a:solidFill>
                    <a:srgbClr val="000000"/>
                  </a:solidFill>
                  <a:latin typeface="楷体" pitchFamily="49" charset="-122"/>
                  <a:ea typeface="楷体" pitchFamily="49" charset="-122"/>
                </a:rPr>
                <a:t>李四</a:t>
              </a:r>
            </a:p>
          </p:txBody>
        </p:sp>
        <p:grpSp>
          <p:nvGrpSpPr>
            <p:cNvPr id="33801" name="Group 36"/>
            <p:cNvGrpSpPr>
              <a:grpSpLocks/>
            </p:cNvGrpSpPr>
            <p:nvPr/>
          </p:nvGrpSpPr>
          <p:grpSpPr bwMode="auto">
            <a:xfrm>
              <a:off x="5397849" y="4279070"/>
              <a:ext cx="457200" cy="457200"/>
              <a:chOff x="4176" y="2928"/>
              <a:chExt cx="288" cy="288"/>
            </a:xfrm>
          </p:grpSpPr>
          <p:sp>
            <p:nvSpPr>
              <p:cNvPr id="33804" name="Line 37"/>
              <p:cNvSpPr>
                <a:spLocks noChangeShapeType="1"/>
              </p:cNvSpPr>
              <p:nvPr/>
            </p:nvSpPr>
            <p:spPr bwMode="auto">
              <a:xfrm>
                <a:off x="4176" y="3072"/>
                <a:ext cx="288" cy="0"/>
              </a:xfrm>
              <a:prstGeom prst="line">
                <a:avLst/>
              </a:prstGeom>
              <a:noFill/>
              <a:ln w="38100">
                <a:solidFill>
                  <a:srgbClr val="FF0066"/>
                </a:solidFill>
                <a:miter lim="800000"/>
                <a:headEnd/>
                <a:tailEnd/>
              </a:ln>
            </p:spPr>
            <p:txBody>
              <a:bodyPr wrap="none"/>
              <a:lstStyle/>
              <a:p>
                <a:endParaRPr lang="zh-CN" altLang="en-US"/>
              </a:p>
            </p:txBody>
          </p:sp>
          <p:sp>
            <p:nvSpPr>
              <p:cNvPr id="33805" name="Line 38"/>
              <p:cNvSpPr>
                <a:spLocks noChangeShapeType="1"/>
              </p:cNvSpPr>
              <p:nvPr/>
            </p:nvSpPr>
            <p:spPr bwMode="auto">
              <a:xfrm rot="5400000">
                <a:off x="4176" y="3072"/>
                <a:ext cx="288" cy="0"/>
              </a:xfrm>
              <a:prstGeom prst="line">
                <a:avLst/>
              </a:prstGeom>
              <a:noFill/>
              <a:ln w="38100">
                <a:solidFill>
                  <a:srgbClr val="FF0066"/>
                </a:solidFill>
                <a:miter lim="800000"/>
                <a:headEnd/>
                <a:tailEnd/>
              </a:ln>
            </p:spPr>
            <p:txBody>
              <a:bodyPr wrap="none"/>
              <a:lstStyle/>
              <a:p>
                <a:endParaRPr lang="zh-CN" altLang="en-US"/>
              </a:p>
            </p:txBody>
          </p:sp>
        </p:grpSp>
        <p:sp>
          <p:nvSpPr>
            <p:cNvPr id="33802" name="Rectangle 41"/>
            <p:cNvSpPr>
              <a:spLocks noChangeArrowheads="1"/>
            </p:cNvSpPr>
            <p:nvPr/>
          </p:nvSpPr>
          <p:spPr bwMode="auto">
            <a:xfrm>
              <a:off x="3953156" y="4681655"/>
              <a:ext cx="1246188" cy="400110"/>
            </a:xfrm>
            <a:prstGeom prst="rect">
              <a:avLst/>
            </a:prstGeom>
            <a:noFill/>
            <a:ln w="9525">
              <a:noFill/>
              <a:miter lim="800000"/>
              <a:headEnd/>
              <a:tailEnd/>
            </a:ln>
          </p:spPr>
          <p:txBody>
            <a:bodyPr>
              <a:spAutoFit/>
            </a:bodyPr>
            <a:lstStyle/>
            <a:p>
              <a:pPr algn="ctr"/>
              <a:r>
                <a:rPr kumimoji="1" lang="zh-CN" altLang="en-US" sz="2000" b="1">
                  <a:solidFill>
                    <a:srgbClr val="FF0066"/>
                  </a:solidFill>
                  <a:latin typeface="楷体" pitchFamily="49" charset="-122"/>
                  <a:ea typeface="楷体" pitchFamily="49" charset="-122"/>
                </a:rPr>
                <a:t>客体</a:t>
              </a:r>
            </a:p>
          </p:txBody>
        </p:sp>
        <p:sp>
          <p:nvSpPr>
            <p:cNvPr id="33803" name="Rectangle 42"/>
            <p:cNvSpPr>
              <a:spLocks noChangeArrowheads="1"/>
            </p:cNvSpPr>
            <p:nvPr/>
          </p:nvSpPr>
          <p:spPr bwMode="auto">
            <a:xfrm>
              <a:off x="5804625" y="4668007"/>
              <a:ext cx="1293812" cy="400110"/>
            </a:xfrm>
            <a:prstGeom prst="rect">
              <a:avLst/>
            </a:prstGeom>
            <a:noFill/>
            <a:ln w="9525" algn="ctr">
              <a:noFill/>
              <a:miter lim="800000"/>
              <a:headEnd/>
              <a:tailEnd/>
            </a:ln>
          </p:spPr>
          <p:txBody>
            <a:bodyPr>
              <a:spAutoFit/>
            </a:bodyPr>
            <a:lstStyle/>
            <a:p>
              <a:pPr algn="ctr"/>
              <a:r>
                <a:rPr kumimoji="1" lang="zh-CN" altLang="en-US" sz="2000" b="1">
                  <a:solidFill>
                    <a:srgbClr val="FF0066"/>
                  </a:solidFill>
                  <a:latin typeface="楷体" pitchFamily="49" charset="-122"/>
                  <a:ea typeface="楷体" pitchFamily="49" charset="-122"/>
                </a:rPr>
                <a:t>谓词</a:t>
              </a: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标题 1"/>
          <p:cNvSpPr>
            <a:spLocks noGrp="1"/>
          </p:cNvSpPr>
          <p:nvPr>
            <p:ph type="title"/>
          </p:nvPr>
        </p:nvSpPr>
        <p:spPr>
          <a:xfrm>
            <a:off x="628650" y="106363"/>
            <a:ext cx="7886700" cy="725487"/>
          </a:xfrm>
        </p:spPr>
        <p:txBody>
          <a:bodyPr/>
          <a:lstStyle/>
          <a:p>
            <a:r>
              <a:rPr lang="en-US" altLang="zh-CN" smtClean="0">
                <a:latin typeface="Comic Sans MS" pitchFamily="66" charset="0"/>
              </a:rPr>
              <a:t>US</a:t>
            </a:r>
            <a:r>
              <a:rPr lang="zh-CN" altLang="en-US" smtClean="0"/>
              <a:t>成立的条件</a:t>
            </a:r>
          </a:p>
        </p:txBody>
      </p:sp>
      <p:sp>
        <p:nvSpPr>
          <p:cNvPr id="182274" name="内容占位符 2"/>
          <p:cNvSpPr>
            <a:spLocks noGrp="1"/>
          </p:cNvSpPr>
          <p:nvPr>
            <p:ph idx="1"/>
          </p:nvPr>
        </p:nvSpPr>
        <p:spPr>
          <a:xfrm>
            <a:off x="504825" y="1160463"/>
            <a:ext cx="8148638" cy="5037137"/>
          </a:xfrm>
        </p:spPr>
        <p:txBody>
          <a:bodyPr/>
          <a:lstStyle/>
          <a:p>
            <a:pPr eaLnBrk="1" hangingPunct="1">
              <a:spcBef>
                <a:spcPts val="600"/>
              </a:spcBef>
              <a:spcAft>
                <a:spcPts val="700"/>
              </a:spcAft>
            </a:pPr>
            <a:r>
              <a:rPr lang="zh-CN" altLang="en-US" smtClean="0">
                <a:solidFill>
                  <a:srgbClr val="0000FF"/>
                </a:solidFill>
              </a:rPr>
              <a:t>去掉量词时，必须是</a:t>
            </a:r>
            <a:r>
              <a:rPr lang="zh-CN" altLang="en-US" smtClean="0">
                <a:solidFill>
                  <a:srgbClr val="FF0000"/>
                </a:solidFill>
              </a:rPr>
              <a:t>前束范式</a:t>
            </a:r>
            <a:r>
              <a:rPr lang="zh-CN" altLang="en-US" smtClean="0">
                <a:solidFill>
                  <a:srgbClr val="0000FF"/>
                </a:solidFill>
              </a:rPr>
              <a:t>。</a:t>
            </a:r>
            <a:endParaRPr lang="en-US" altLang="zh-CN" smtClean="0">
              <a:solidFill>
                <a:srgbClr val="0000FF"/>
              </a:solidFill>
            </a:endParaRPr>
          </a:p>
          <a:p>
            <a:pPr eaLnBrk="1" hangingPunct="1">
              <a:spcBef>
                <a:spcPts val="600"/>
              </a:spcBef>
              <a:spcAft>
                <a:spcPts val="700"/>
              </a:spcAft>
            </a:pPr>
            <a:r>
              <a:rPr lang="zh-CN" altLang="en-US" smtClean="0">
                <a:solidFill>
                  <a:srgbClr val="0000FF"/>
                </a:solidFill>
                <a:sym typeface="Symbol" pitchFamily="18" charset="2"/>
              </a:rPr>
              <a:t>要求：</a:t>
            </a:r>
            <a:endParaRPr lang="en-US" altLang="zh-CN" smtClean="0">
              <a:solidFill>
                <a:srgbClr val="0000FF"/>
              </a:solidFill>
              <a:sym typeface="Symbol" pitchFamily="18" charset="2"/>
            </a:endParaRPr>
          </a:p>
          <a:p>
            <a:pPr lvl="1" eaLnBrk="1" hangingPunct="1">
              <a:spcBef>
                <a:spcPts val="600"/>
              </a:spcBef>
              <a:spcAft>
                <a:spcPts val="700"/>
              </a:spcAft>
            </a:pPr>
            <a:r>
              <a:rPr lang="zh-CN" altLang="en-US" smtClean="0">
                <a:solidFill>
                  <a:srgbClr val="FF0000"/>
                </a:solidFill>
                <a:sym typeface="Symbol" pitchFamily="18" charset="2"/>
              </a:rPr>
              <a:t>用</a:t>
            </a:r>
            <a:r>
              <a:rPr lang="en-US" altLang="zh-CN" smtClean="0">
                <a:solidFill>
                  <a:srgbClr val="FF0000"/>
                </a:solidFill>
                <a:sym typeface="Symbol" pitchFamily="18" charset="2"/>
              </a:rPr>
              <a:t>y</a:t>
            </a:r>
            <a:r>
              <a:rPr lang="zh-CN" altLang="en-US" smtClean="0">
                <a:solidFill>
                  <a:srgbClr val="FF0000"/>
                </a:solidFill>
                <a:sym typeface="Symbol" pitchFamily="18" charset="2"/>
              </a:rPr>
              <a:t>或</a:t>
            </a:r>
            <a:r>
              <a:rPr lang="en-US" altLang="zh-CN" smtClean="0">
                <a:solidFill>
                  <a:srgbClr val="FF0000"/>
                </a:solidFill>
                <a:sym typeface="Symbol" pitchFamily="18" charset="2"/>
              </a:rPr>
              <a:t>c</a:t>
            </a:r>
            <a:r>
              <a:rPr lang="zh-CN" altLang="en-US" smtClean="0">
                <a:solidFill>
                  <a:srgbClr val="FF0000"/>
                </a:solidFill>
                <a:sym typeface="Symbol" pitchFamily="18" charset="2"/>
              </a:rPr>
              <a:t>去取代</a:t>
            </a:r>
            <a:r>
              <a:rPr lang="en-US" altLang="zh-CN" smtClean="0">
                <a:solidFill>
                  <a:srgbClr val="FF0000"/>
                </a:solidFill>
                <a:sym typeface="Symbol" pitchFamily="18" charset="2"/>
              </a:rPr>
              <a:t>A(x)</a:t>
            </a:r>
            <a:r>
              <a:rPr lang="zh-CN" altLang="en-US" smtClean="0">
                <a:solidFill>
                  <a:srgbClr val="FF0000"/>
                </a:solidFill>
                <a:sym typeface="Symbol" pitchFamily="18" charset="2"/>
              </a:rPr>
              <a:t>中的</a:t>
            </a:r>
            <a:r>
              <a:rPr lang="en-US" altLang="zh-CN" smtClean="0">
                <a:solidFill>
                  <a:srgbClr val="FF0000"/>
                </a:solidFill>
                <a:sym typeface="Symbol" pitchFamily="18" charset="2"/>
              </a:rPr>
              <a:t>x</a:t>
            </a:r>
            <a:r>
              <a:rPr lang="zh-CN" altLang="en-US" smtClean="0">
                <a:solidFill>
                  <a:srgbClr val="FF0000"/>
                </a:solidFill>
                <a:sym typeface="Symbol" pitchFamily="18" charset="2"/>
              </a:rPr>
              <a:t>时，一定要在</a:t>
            </a:r>
            <a:r>
              <a:rPr lang="en-US" altLang="zh-CN" smtClean="0">
                <a:solidFill>
                  <a:srgbClr val="FF0000"/>
                </a:solidFill>
                <a:sym typeface="Symbol" pitchFamily="18" charset="2"/>
              </a:rPr>
              <a:t>x</a:t>
            </a:r>
            <a:r>
              <a:rPr lang="zh-CN" altLang="en-US" smtClean="0">
                <a:solidFill>
                  <a:srgbClr val="FF0000"/>
                </a:solidFill>
                <a:sym typeface="Symbol" pitchFamily="18" charset="2"/>
              </a:rPr>
              <a:t>出现的一切地方进行取代。</a:t>
            </a:r>
            <a:endParaRPr lang="en-US" altLang="zh-CN" smtClean="0">
              <a:solidFill>
                <a:srgbClr val="FF0000"/>
              </a:solidFill>
              <a:sym typeface="Symbol" pitchFamily="18" charset="2"/>
            </a:endParaRPr>
          </a:p>
          <a:p>
            <a:pPr eaLnBrk="1" hangingPunct="1">
              <a:spcBef>
                <a:spcPts val="600"/>
              </a:spcBef>
              <a:spcAft>
                <a:spcPts val="700"/>
              </a:spcAft>
            </a:pPr>
            <a:r>
              <a:rPr lang="zh-CN" altLang="en-US" smtClean="0">
                <a:solidFill>
                  <a:srgbClr val="FF0000"/>
                </a:solidFill>
              </a:rPr>
              <a:t>前束范式：</a:t>
            </a:r>
            <a:endParaRPr lang="en-US" altLang="zh-CN" smtClean="0">
              <a:solidFill>
                <a:srgbClr val="FF0000"/>
              </a:solidFill>
            </a:endParaRPr>
          </a:p>
          <a:p>
            <a:pPr lvl="1" eaLnBrk="1" hangingPunct="1">
              <a:spcBef>
                <a:spcPts val="600"/>
              </a:spcBef>
              <a:spcAft>
                <a:spcPts val="700"/>
              </a:spcAft>
            </a:pPr>
            <a:r>
              <a:rPr lang="zh-CN" altLang="en-US" smtClean="0"/>
              <a:t>一个公式，</a:t>
            </a:r>
            <a:r>
              <a:rPr lang="zh-CN" altLang="en-US" u="sng" smtClean="0"/>
              <a:t>若量词均非否定地在全式的开头，它们的作用域延伸到整个公式的末尾</a:t>
            </a:r>
            <a:r>
              <a:rPr lang="zh-CN" altLang="en-US" smtClean="0"/>
              <a:t>，则该公式叫做前束范式。</a:t>
            </a:r>
            <a:endParaRPr lang="en-US" altLang="zh-CN" smtClean="0"/>
          </a:p>
          <a:p>
            <a:pPr marL="827088" lvl="2">
              <a:spcBef>
                <a:spcPct val="0"/>
              </a:spcBef>
              <a:spcAft>
                <a:spcPts val="700"/>
              </a:spcAft>
            </a:pPr>
            <a:r>
              <a:rPr lang="en-US" altLang="zh-CN" smtClean="0">
                <a:sym typeface="Symbol" pitchFamily="18" charset="2"/>
              </a:rPr>
              <a:t>(x)</a:t>
            </a:r>
            <a:r>
              <a:rPr lang="en-US" altLang="zh-CN" smtClean="0"/>
              <a:t>(A(x)</a:t>
            </a:r>
            <a:r>
              <a:rPr lang="zh-CN" altLang="en-US" smtClean="0">
                <a:sym typeface="Symbol" pitchFamily="18" charset="2"/>
              </a:rPr>
              <a:t></a:t>
            </a:r>
            <a:r>
              <a:rPr lang="en-US" altLang="zh-CN" smtClean="0"/>
              <a:t>B(x))</a:t>
            </a:r>
            <a:r>
              <a:rPr lang="zh-CN" altLang="en-US" smtClean="0"/>
              <a:t>，前束范式</a:t>
            </a:r>
          </a:p>
          <a:p>
            <a:pPr marL="827088" lvl="2">
              <a:spcBef>
                <a:spcPct val="0"/>
              </a:spcBef>
              <a:spcAft>
                <a:spcPts val="700"/>
              </a:spcAft>
            </a:pPr>
            <a:r>
              <a:rPr lang="es-ES" altLang="zh-CN" smtClean="0"/>
              <a:t>(</a:t>
            </a:r>
            <a:r>
              <a:rPr lang="en-US" altLang="zh-CN" smtClean="0">
                <a:sym typeface="Symbol" pitchFamily="18" charset="2"/>
              </a:rPr>
              <a:t></a:t>
            </a:r>
            <a:r>
              <a:rPr lang="es-ES" altLang="zh-CN" smtClean="0"/>
              <a:t>x)[F(x)∨G(x)]</a:t>
            </a:r>
            <a:r>
              <a:rPr lang="zh-CN" altLang="en-US" smtClean="0">
                <a:sym typeface="Symbol" pitchFamily="18" charset="2"/>
              </a:rPr>
              <a:t></a:t>
            </a:r>
            <a:r>
              <a:rPr lang="es-ES" altLang="zh-CN" smtClean="0"/>
              <a:t>(∃y)R(y)</a:t>
            </a:r>
            <a:r>
              <a:rPr lang="zh-CN" altLang="en-US" smtClean="0"/>
              <a:t>，非前束范式</a:t>
            </a:r>
          </a:p>
          <a:p>
            <a:pPr marL="827088" lvl="2">
              <a:spcBef>
                <a:spcPct val="0"/>
              </a:spcBef>
              <a:spcAft>
                <a:spcPts val="700"/>
              </a:spcAft>
            </a:pPr>
            <a:r>
              <a:rPr lang="en-US" altLang="zh-CN" smtClean="0">
                <a:sym typeface="Symbol" pitchFamily="18" charset="2"/>
              </a:rPr>
              <a:t>(x)(</a:t>
            </a:r>
            <a:r>
              <a:rPr lang="en-US" altLang="zh-CN" smtClean="0"/>
              <a:t>y)</a:t>
            </a:r>
            <a:r>
              <a:rPr lang="en-US" altLang="zh-CN" smtClean="0">
                <a:solidFill>
                  <a:srgbClr val="FF0000"/>
                </a:solidFill>
              </a:rPr>
              <a:t>(</a:t>
            </a:r>
            <a:r>
              <a:rPr lang="en-US" altLang="zh-CN" smtClean="0"/>
              <a:t>A(x)</a:t>
            </a:r>
            <a:r>
              <a:rPr lang="zh-CN" altLang="en-US" smtClean="0">
                <a:sym typeface="Symbol" pitchFamily="18" charset="2"/>
              </a:rPr>
              <a:t></a:t>
            </a:r>
            <a:r>
              <a:rPr lang="en-US" altLang="zh-CN" b="1" smtClean="0">
                <a:solidFill>
                  <a:srgbClr val="00B050"/>
                </a:solidFill>
              </a:rPr>
              <a:t>(</a:t>
            </a:r>
            <a:r>
              <a:rPr lang="en-US" altLang="zh-CN" smtClean="0"/>
              <a:t>B(x,y)</a:t>
            </a:r>
            <a:r>
              <a:rPr lang="zh-CN" altLang="en-US" smtClean="0"/>
              <a:t>∧</a:t>
            </a:r>
            <a:r>
              <a:rPr lang="en-US" altLang="zh-CN" smtClean="0"/>
              <a:t>(</a:t>
            </a:r>
            <a:r>
              <a:rPr lang="en-US" altLang="zh-CN" smtClean="0">
                <a:sym typeface="Symbol" pitchFamily="18" charset="2"/>
              </a:rPr>
              <a:t></a:t>
            </a:r>
            <a:r>
              <a:rPr lang="en-US" altLang="zh-CN" smtClean="0"/>
              <a:t>z)C(z)</a:t>
            </a:r>
            <a:r>
              <a:rPr lang="en-US" altLang="zh-CN" b="1" smtClean="0">
                <a:solidFill>
                  <a:srgbClr val="00B050"/>
                </a:solidFill>
              </a:rPr>
              <a:t>)</a:t>
            </a:r>
            <a:r>
              <a:rPr lang="en-US" altLang="zh-CN" smtClean="0">
                <a:solidFill>
                  <a:srgbClr val="FF0000"/>
                </a:solidFill>
              </a:rPr>
              <a:t>)</a:t>
            </a:r>
            <a:r>
              <a:rPr lang="zh-CN" altLang="en-US" smtClean="0"/>
              <a:t>，非前束范式</a:t>
            </a:r>
            <a:endParaRPr lang="en-US" altLang="zh-CN" smtClean="0"/>
          </a:p>
        </p:txBody>
      </p:sp>
      <p:sp>
        <p:nvSpPr>
          <p:cNvPr id="4" name="灯片编号占位符 3"/>
          <p:cNvSpPr>
            <a:spLocks noGrp="1"/>
          </p:cNvSpPr>
          <p:nvPr>
            <p:ph type="sldNum" sz="quarter" idx="12"/>
          </p:nvPr>
        </p:nvSpPr>
        <p:spPr/>
        <p:txBody>
          <a:bodyPr/>
          <a:lstStyle/>
          <a:p>
            <a:pPr>
              <a:defRPr/>
            </a:pPr>
            <a:fld id="{E3CD0FBA-2B22-4E02-AB21-BE9F641411AC}" type="slidenum">
              <a:rPr lang="zh-CN" altLang="en-US"/>
              <a:pPr>
                <a:defRPr/>
              </a:pPr>
              <a:t>80</a:t>
            </a:fld>
            <a:endParaRPr lang="zh-CN" altLang="en-US"/>
          </a:p>
        </p:txBody>
      </p:sp>
      <p:grpSp>
        <p:nvGrpSpPr>
          <p:cNvPr id="10" name="组合 9"/>
          <p:cNvGrpSpPr>
            <a:grpSpLocks noChangeAspect="1"/>
          </p:cNvGrpSpPr>
          <p:nvPr/>
        </p:nvGrpSpPr>
        <p:grpSpPr bwMode="auto">
          <a:xfrm>
            <a:off x="4400550" y="1081088"/>
            <a:ext cx="1104900" cy="835025"/>
            <a:chOff x="5667375" y="1175657"/>
            <a:chExt cx="1255939" cy="950686"/>
          </a:xfrm>
        </p:grpSpPr>
        <p:cxnSp>
          <p:nvCxnSpPr>
            <p:cNvPr id="6" name="直接连接符 5"/>
            <p:cNvCxnSpPr/>
            <p:nvPr/>
          </p:nvCxnSpPr>
          <p:spPr>
            <a:xfrm>
              <a:off x="5667375" y="1838968"/>
              <a:ext cx="310376" cy="26387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5972338" y="1175657"/>
              <a:ext cx="950976" cy="950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标题 1"/>
          <p:cNvSpPr>
            <a:spLocks noGrp="1"/>
          </p:cNvSpPr>
          <p:nvPr>
            <p:ph type="title"/>
          </p:nvPr>
        </p:nvSpPr>
        <p:spPr>
          <a:xfrm>
            <a:off x="628650" y="106363"/>
            <a:ext cx="7886700" cy="725487"/>
          </a:xfrm>
        </p:spPr>
        <p:txBody>
          <a:bodyPr/>
          <a:lstStyle/>
          <a:p>
            <a:r>
              <a:rPr lang="zh-CN" altLang="en-US" smtClean="0">
                <a:solidFill>
                  <a:srgbClr val="C00000"/>
                </a:solidFill>
              </a:rPr>
              <a:t>例题</a:t>
            </a:r>
            <a:r>
              <a:rPr lang="en-US" altLang="zh-CN" smtClean="0"/>
              <a:t>-</a:t>
            </a:r>
            <a:r>
              <a:rPr lang="zh-CN" altLang="en-US" smtClean="0"/>
              <a:t>求前束范式</a:t>
            </a:r>
          </a:p>
        </p:txBody>
      </p:sp>
      <p:sp>
        <p:nvSpPr>
          <p:cNvPr id="3" name="内容占位符 2"/>
          <p:cNvSpPr>
            <a:spLocks noGrp="1"/>
          </p:cNvSpPr>
          <p:nvPr>
            <p:ph idx="1"/>
          </p:nvPr>
        </p:nvSpPr>
        <p:spPr>
          <a:xfrm>
            <a:off x="504825" y="1160463"/>
            <a:ext cx="8148638" cy="5016500"/>
          </a:xfrm>
        </p:spPr>
        <p:txBody>
          <a:bodyPr/>
          <a:lstStyle/>
          <a:p>
            <a:pPr marL="457200" indent="-457200">
              <a:spcBef>
                <a:spcPts val="600"/>
              </a:spcBef>
              <a:spcAft>
                <a:spcPts val="200"/>
              </a:spcAft>
              <a:buSzPct val="100000"/>
              <a:buFont typeface="+mj-lt"/>
              <a:buAutoNum type="arabicPeriod"/>
              <a:defRPr/>
            </a:pPr>
            <a:r>
              <a:rPr lang="en-US" altLang="zh-CN" dirty="0">
                <a:sym typeface="Symbol" pitchFamily="18" charset="2"/>
              </a:rPr>
              <a:t></a:t>
            </a:r>
            <a:r>
              <a:rPr lang="en-US" altLang="zh-CN" dirty="0" err="1">
                <a:sym typeface="Symbol" pitchFamily="18" charset="2"/>
              </a:rPr>
              <a:t>xF</a:t>
            </a:r>
            <a:r>
              <a:rPr lang="en-US" altLang="zh-CN" dirty="0">
                <a:sym typeface="Symbol" pitchFamily="18" charset="2"/>
              </a:rPr>
              <a:t>(x)</a:t>
            </a:r>
            <a:r>
              <a:rPr lang="el-GR" altLang="zh-CN" dirty="0"/>
              <a:t>∧</a:t>
            </a:r>
            <a:r>
              <a:rPr lang="zh-CN" altLang="en-US" dirty="0">
                <a:sym typeface="Symbol" pitchFamily="18" charset="2"/>
              </a:rPr>
              <a:t></a:t>
            </a:r>
            <a:r>
              <a:rPr lang="en-US" altLang="zh-CN" dirty="0">
                <a:sym typeface="Symbol" pitchFamily="18" charset="2"/>
              </a:rPr>
              <a:t></a:t>
            </a:r>
            <a:r>
              <a:rPr lang="en-US" altLang="zh-CN" dirty="0" err="1">
                <a:sym typeface="Symbol" pitchFamily="18" charset="2"/>
              </a:rPr>
              <a:t>xG</a:t>
            </a:r>
            <a:r>
              <a:rPr lang="en-US" altLang="zh-CN" dirty="0">
                <a:sym typeface="Symbol" pitchFamily="18" charset="2"/>
              </a:rPr>
              <a:t>(x)</a:t>
            </a:r>
          </a:p>
          <a:p>
            <a:pPr marL="711200" lvl="1">
              <a:spcBef>
                <a:spcPts val="600"/>
              </a:spcBef>
              <a:spcAft>
                <a:spcPts val="200"/>
              </a:spcAft>
              <a:buFont typeface="Wingdings" pitchFamily="2" charset="2"/>
              <a:buNone/>
              <a:defRPr/>
            </a:pPr>
            <a:r>
              <a:rPr lang="en-US" altLang="zh-CN" dirty="0">
                <a:sym typeface="Symbol" pitchFamily="18" charset="2"/>
              </a:rPr>
              <a:t></a:t>
            </a:r>
            <a:r>
              <a:rPr lang="en-US" altLang="zh-CN" dirty="0" err="1">
                <a:sym typeface="Symbol" pitchFamily="18" charset="2"/>
              </a:rPr>
              <a:t>xF</a:t>
            </a:r>
            <a:r>
              <a:rPr lang="en-US" altLang="zh-CN" dirty="0">
                <a:sym typeface="Symbol" pitchFamily="18" charset="2"/>
              </a:rPr>
              <a:t>(x)</a:t>
            </a:r>
            <a:r>
              <a:rPr lang="el-GR" altLang="zh-CN" dirty="0"/>
              <a:t>∧</a:t>
            </a:r>
            <a:r>
              <a:rPr lang="en-US" altLang="zh-CN" dirty="0">
                <a:sym typeface="Symbol" pitchFamily="18" charset="2"/>
              </a:rPr>
              <a:t>x</a:t>
            </a:r>
            <a:r>
              <a:rPr lang="zh-CN" altLang="en-US" dirty="0">
                <a:sym typeface="Symbol" pitchFamily="18" charset="2"/>
              </a:rPr>
              <a:t></a:t>
            </a:r>
            <a:r>
              <a:rPr lang="en-US" altLang="zh-CN" dirty="0">
                <a:sym typeface="Symbol" pitchFamily="18" charset="2"/>
              </a:rPr>
              <a:t>G(x)</a:t>
            </a:r>
          </a:p>
          <a:p>
            <a:pPr marL="711200" lvl="1">
              <a:spcBef>
                <a:spcPts val="600"/>
              </a:spcBef>
              <a:buFont typeface="Wingdings" pitchFamily="2" charset="2"/>
              <a:buNone/>
              <a:defRPr/>
            </a:pPr>
            <a:r>
              <a:rPr lang="en-US" altLang="zh-CN" dirty="0">
                <a:sym typeface="Symbol" pitchFamily="18" charset="2"/>
              </a:rPr>
              <a:t> x(F(x)</a:t>
            </a:r>
            <a:r>
              <a:rPr lang="el-GR" altLang="zh-CN" dirty="0"/>
              <a:t>∧</a:t>
            </a:r>
            <a:r>
              <a:rPr lang="zh-CN" altLang="en-US" dirty="0">
                <a:sym typeface="Symbol" pitchFamily="18" charset="2"/>
              </a:rPr>
              <a:t></a:t>
            </a:r>
            <a:r>
              <a:rPr lang="en-US" altLang="zh-CN" dirty="0">
                <a:sym typeface="Symbol" pitchFamily="18" charset="2"/>
              </a:rPr>
              <a:t>G(x))</a:t>
            </a:r>
          </a:p>
          <a:p>
            <a:pPr marL="457200" indent="-457200">
              <a:spcBef>
                <a:spcPts val="600"/>
              </a:spcBef>
              <a:spcAft>
                <a:spcPts val="200"/>
              </a:spcAft>
              <a:buSzPct val="100000"/>
              <a:buFont typeface="+mj-lt"/>
              <a:buAutoNum type="arabicPeriod"/>
              <a:defRPr/>
            </a:pPr>
            <a:r>
              <a:rPr lang="en-US" altLang="zh-CN" dirty="0">
                <a:sym typeface="Symbol" pitchFamily="18" charset="2"/>
              </a:rPr>
              <a:t></a:t>
            </a:r>
            <a:r>
              <a:rPr lang="en-US" altLang="zh-CN" dirty="0" err="1">
                <a:sym typeface="Symbol" pitchFamily="18" charset="2"/>
              </a:rPr>
              <a:t>xF</a:t>
            </a:r>
            <a:r>
              <a:rPr lang="en-US" altLang="zh-CN" dirty="0">
                <a:sym typeface="Symbol" pitchFamily="18" charset="2"/>
              </a:rPr>
              <a:t>(x)</a:t>
            </a:r>
            <a:r>
              <a:rPr lang="el-GR" altLang="zh-CN" dirty="0"/>
              <a:t>∨</a:t>
            </a:r>
            <a:r>
              <a:rPr lang="zh-CN" altLang="en-US" dirty="0">
                <a:sym typeface="Symbol" pitchFamily="18" charset="2"/>
              </a:rPr>
              <a:t></a:t>
            </a:r>
            <a:r>
              <a:rPr lang="en-US" altLang="zh-CN" dirty="0">
                <a:sym typeface="Symbol" pitchFamily="18" charset="2"/>
              </a:rPr>
              <a:t></a:t>
            </a:r>
            <a:r>
              <a:rPr lang="en-US" altLang="zh-CN" dirty="0" err="1">
                <a:sym typeface="Symbol" pitchFamily="18" charset="2"/>
              </a:rPr>
              <a:t>xG</a:t>
            </a:r>
            <a:r>
              <a:rPr lang="en-US" altLang="zh-CN" dirty="0">
                <a:sym typeface="Symbol" pitchFamily="18" charset="2"/>
              </a:rPr>
              <a:t>(x)</a:t>
            </a:r>
          </a:p>
          <a:p>
            <a:pPr marL="711200" lvl="1">
              <a:spcBef>
                <a:spcPts val="600"/>
              </a:spcBef>
              <a:spcAft>
                <a:spcPts val="200"/>
              </a:spcAft>
              <a:buFont typeface="Wingdings" pitchFamily="2" charset="2"/>
              <a:buNone/>
              <a:defRPr/>
            </a:pPr>
            <a:r>
              <a:rPr lang="en-US" altLang="zh-CN" dirty="0">
                <a:sym typeface="Symbol" pitchFamily="18" charset="2"/>
              </a:rPr>
              <a:t></a:t>
            </a:r>
            <a:r>
              <a:rPr lang="en-US" altLang="zh-CN" dirty="0" err="1">
                <a:sym typeface="Symbol" pitchFamily="18" charset="2"/>
              </a:rPr>
              <a:t>xF</a:t>
            </a:r>
            <a:r>
              <a:rPr lang="en-US" altLang="zh-CN" dirty="0">
                <a:sym typeface="Symbol" pitchFamily="18" charset="2"/>
              </a:rPr>
              <a:t>(x)</a:t>
            </a:r>
            <a:r>
              <a:rPr lang="el-GR" altLang="zh-CN" dirty="0"/>
              <a:t>∨</a:t>
            </a:r>
            <a:r>
              <a:rPr lang="en-US" altLang="zh-CN" dirty="0">
                <a:sym typeface="Symbol" pitchFamily="18" charset="2"/>
              </a:rPr>
              <a:t>x</a:t>
            </a:r>
            <a:r>
              <a:rPr lang="zh-CN" altLang="en-US" dirty="0">
                <a:sym typeface="Symbol" pitchFamily="18" charset="2"/>
              </a:rPr>
              <a:t></a:t>
            </a:r>
            <a:r>
              <a:rPr lang="en-US" altLang="zh-CN" dirty="0">
                <a:sym typeface="Symbol" pitchFamily="18" charset="2"/>
              </a:rPr>
              <a:t>G(x)</a:t>
            </a:r>
          </a:p>
          <a:p>
            <a:pPr marL="711200" lvl="1">
              <a:spcBef>
                <a:spcPts val="600"/>
              </a:spcBef>
              <a:spcAft>
                <a:spcPts val="200"/>
              </a:spcAft>
              <a:buFont typeface="Wingdings" pitchFamily="2" charset="2"/>
              <a:buNone/>
              <a:defRPr/>
            </a:pPr>
            <a:r>
              <a:rPr lang="en-US" altLang="zh-CN" dirty="0">
                <a:sym typeface="Symbol" pitchFamily="18" charset="2"/>
              </a:rPr>
              <a:t></a:t>
            </a:r>
            <a:r>
              <a:rPr lang="en-US" altLang="zh-CN" dirty="0" err="1">
                <a:sym typeface="Symbol" pitchFamily="18" charset="2"/>
              </a:rPr>
              <a:t>xF</a:t>
            </a:r>
            <a:r>
              <a:rPr lang="en-US" altLang="zh-CN" dirty="0">
                <a:sym typeface="Symbol" pitchFamily="18" charset="2"/>
              </a:rPr>
              <a:t>(x)</a:t>
            </a:r>
            <a:r>
              <a:rPr lang="el-GR" altLang="zh-CN" dirty="0"/>
              <a:t>∨</a:t>
            </a:r>
            <a:r>
              <a:rPr lang="en-US" altLang="zh-CN" dirty="0">
                <a:sym typeface="Symbol" pitchFamily="18" charset="2"/>
              </a:rPr>
              <a:t>y</a:t>
            </a:r>
            <a:r>
              <a:rPr lang="zh-CN" altLang="en-US" dirty="0">
                <a:sym typeface="Symbol" pitchFamily="18" charset="2"/>
              </a:rPr>
              <a:t></a:t>
            </a:r>
            <a:r>
              <a:rPr lang="en-US" altLang="zh-CN" dirty="0">
                <a:sym typeface="Symbol" pitchFamily="18" charset="2"/>
              </a:rPr>
              <a:t>G(y)   </a:t>
            </a:r>
            <a:r>
              <a:rPr lang="zh-CN" altLang="en-US" dirty="0">
                <a:solidFill>
                  <a:srgbClr val="C00000"/>
                </a:solidFill>
                <a:sym typeface="Symbol" pitchFamily="18" charset="2"/>
              </a:rPr>
              <a:t>利用换名规则</a:t>
            </a:r>
            <a:endParaRPr lang="en-US" altLang="zh-CN" dirty="0">
              <a:solidFill>
                <a:srgbClr val="C00000"/>
              </a:solidFill>
              <a:sym typeface="Symbol" pitchFamily="18" charset="2"/>
            </a:endParaRPr>
          </a:p>
          <a:p>
            <a:pPr marL="711200" lvl="1">
              <a:spcBef>
                <a:spcPts val="600"/>
              </a:spcBef>
              <a:spcAft>
                <a:spcPts val="200"/>
              </a:spcAft>
              <a:buFont typeface="Wingdings" pitchFamily="2" charset="2"/>
              <a:buNone/>
              <a:defRPr/>
            </a:pPr>
            <a:r>
              <a:rPr lang="en-US" altLang="zh-CN" dirty="0">
                <a:sym typeface="Symbol" pitchFamily="18" charset="2"/>
              </a:rPr>
              <a:t>x(F(x)</a:t>
            </a:r>
            <a:r>
              <a:rPr lang="el-GR" altLang="zh-CN" dirty="0"/>
              <a:t>∨</a:t>
            </a:r>
            <a:r>
              <a:rPr lang="en-US" altLang="zh-CN" dirty="0">
                <a:sym typeface="Symbol" pitchFamily="18" charset="2"/>
              </a:rPr>
              <a:t>y</a:t>
            </a:r>
            <a:r>
              <a:rPr lang="zh-CN" altLang="en-US" dirty="0">
                <a:sym typeface="Symbol" pitchFamily="18" charset="2"/>
              </a:rPr>
              <a:t></a:t>
            </a:r>
            <a:r>
              <a:rPr lang="en-US" altLang="zh-CN" dirty="0">
                <a:sym typeface="Symbol" pitchFamily="18" charset="2"/>
              </a:rPr>
              <a:t>G(y))</a:t>
            </a:r>
          </a:p>
          <a:p>
            <a:pPr marL="711200" lvl="1">
              <a:spcBef>
                <a:spcPts val="600"/>
              </a:spcBef>
              <a:buFont typeface="Wingdings" pitchFamily="2" charset="2"/>
              <a:buNone/>
              <a:defRPr/>
            </a:pPr>
            <a:r>
              <a:rPr lang="en-US" altLang="zh-CN" dirty="0">
                <a:sym typeface="Symbol" pitchFamily="18" charset="2"/>
              </a:rPr>
              <a:t></a:t>
            </a:r>
            <a:r>
              <a:rPr lang="en-US" altLang="zh-CN" dirty="0" err="1">
                <a:sym typeface="Symbol" pitchFamily="18" charset="2"/>
              </a:rPr>
              <a:t>xy</a:t>
            </a:r>
            <a:r>
              <a:rPr lang="en-US" altLang="zh-CN" dirty="0">
                <a:sym typeface="Symbol" pitchFamily="18" charset="2"/>
              </a:rPr>
              <a:t>(F(x)</a:t>
            </a:r>
            <a:r>
              <a:rPr lang="el-GR" altLang="zh-CN" dirty="0"/>
              <a:t>∨</a:t>
            </a:r>
            <a:r>
              <a:rPr lang="zh-CN" altLang="en-US" dirty="0">
                <a:sym typeface="Symbol" pitchFamily="18" charset="2"/>
              </a:rPr>
              <a:t></a:t>
            </a:r>
            <a:r>
              <a:rPr lang="en-US" altLang="zh-CN" dirty="0">
                <a:sym typeface="Symbol" pitchFamily="18" charset="2"/>
              </a:rPr>
              <a:t>G(y))</a:t>
            </a:r>
          </a:p>
          <a:p>
            <a:pPr>
              <a:spcBef>
                <a:spcPts val="600"/>
              </a:spcBef>
              <a:defRPr/>
            </a:pPr>
            <a:r>
              <a:rPr lang="en-US" altLang="zh-CN" dirty="0">
                <a:sym typeface="Symbol" pitchFamily="18" charset="2"/>
              </a:rPr>
              <a:t></a:t>
            </a:r>
            <a:r>
              <a:rPr lang="zh-CN" altLang="en-US" dirty="0"/>
              <a:t>对</a:t>
            </a:r>
            <a:r>
              <a:rPr lang="el-GR" altLang="zh-CN" dirty="0"/>
              <a:t>∧</a:t>
            </a:r>
            <a:r>
              <a:rPr lang="zh-CN" altLang="en-US" dirty="0"/>
              <a:t>关系不需换名、</a:t>
            </a:r>
            <a:r>
              <a:rPr lang="zh-CN" altLang="en-US" u="sng" dirty="0"/>
              <a:t>对</a:t>
            </a:r>
            <a:r>
              <a:rPr lang="el-GR" altLang="zh-CN" u="sng" dirty="0"/>
              <a:t>∨</a:t>
            </a:r>
            <a:r>
              <a:rPr lang="zh-CN" altLang="en-US" u="sng" dirty="0"/>
              <a:t>关系需要换名</a:t>
            </a:r>
            <a:r>
              <a:rPr lang="zh-CN" altLang="en-US" dirty="0"/>
              <a:t>；</a:t>
            </a:r>
            <a:endParaRPr lang="en-US" altLang="zh-CN" dirty="0"/>
          </a:p>
          <a:p>
            <a:pPr>
              <a:spcBef>
                <a:spcPts val="600"/>
              </a:spcBef>
              <a:defRPr/>
            </a:pPr>
            <a:r>
              <a:rPr lang="en-US" altLang="zh-CN" dirty="0">
                <a:sym typeface="Symbol" pitchFamily="18" charset="2"/>
              </a:rPr>
              <a:t></a:t>
            </a:r>
            <a:r>
              <a:rPr lang="zh-CN" altLang="en-US" u="sng" dirty="0"/>
              <a:t>对</a:t>
            </a:r>
            <a:r>
              <a:rPr lang="el-GR" altLang="zh-CN" u="sng" dirty="0"/>
              <a:t>∧</a:t>
            </a:r>
            <a:r>
              <a:rPr lang="zh-CN" altLang="en-US" u="sng" dirty="0"/>
              <a:t>关系需要换名</a:t>
            </a:r>
            <a:r>
              <a:rPr lang="zh-CN" altLang="en-US" dirty="0"/>
              <a:t>、对</a:t>
            </a:r>
            <a:r>
              <a:rPr lang="el-GR" altLang="zh-CN" dirty="0"/>
              <a:t>∨</a:t>
            </a:r>
            <a:r>
              <a:rPr lang="zh-CN" altLang="en-US" dirty="0"/>
              <a:t>关系不需换名。</a:t>
            </a:r>
          </a:p>
          <a:p>
            <a:pPr>
              <a:spcBef>
                <a:spcPts val="600"/>
              </a:spcBef>
              <a:defRPr/>
            </a:pPr>
            <a:endParaRPr lang="zh-CN" altLang="en-US" dirty="0"/>
          </a:p>
          <a:p>
            <a:pPr>
              <a:spcBef>
                <a:spcPts val="600"/>
              </a:spcBef>
              <a:defRPr/>
            </a:pPr>
            <a:endParaRPr lang="zh-CN" altLang="en-US" dirty="0"/>
          </a:p>
        </p:txBody>
      </p:sp>
      <p:sp>
        <p:nvSpPr>
          <p:cNvPr id="4" name="灯片编号占位符 3"/>
          <p:cNvSpPr>
            <a:spLocks noGrp="1"/>
          </p:cNvSpPr>
          <p:nvPr>
            <p:ph type="sldNum" sz="quarter" idx="12"/>
          </p:nvPr>
        </p:nvSpPr>
        <p:spPr/>
        <p:txBody>
          <a:bodyPr/>
          <a:lstStyle/>
          <a:p>
            <a:pPr>
              <a:defRPr/>
            </a:pPr>
            <a:fld id="{5F04FAC1-FEAB-4735-B108-1848B3337BD9}" type="slidenum">
              <a:rPr lang="zh-CN" altLang="en-US"/>
              <a:pPr>
                <a:defRPr/>
              </a:pPr>
              <a:t>81</a:t>
            </a:fld>
            <a:endParaRPr lang="zh-CN" altLang="en-US"/>
          </a:p>
        </p:txBody>
      </p:sp>
      <p:sp>
        <p:nvSpPr>
          <p:cNvPr id="5" name="矩形 4"/>
          <p:cNvSpPr/>
          <p:nvPr/>
        </p:nvSpPr>
        <p:spPr>
          <a:xfrm>
            <a:off x="4078288" y="2386013"/>
            <a:ext cx="4862512" cy="8509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Bef>
                <a:spcPts val="600"/>
              </a:spcBef>
              <a:spcAft>
                <a:spcPts val="600"/>
              </a:spcAft>
              <a:defRPr/>
            </a:pPr>
            <a:r>
              <a:rPr lang="en-US" altLang="zh-CN" sz="2000" dirty="0">
                <a:solidFill>
                  <a:schemeClr val="tx1"/>
                </a:solidFill>
                <a:latin typeface="楷体" pitchFamily="49" charset="-122"/>
                <a:ea typeface="楷体" pitchFamily="49" charset="-122"/>
                <a:sym typeface="Symbol" pitchFamily="18" charset="2"/>
              </a:rPr>
              <a:t>(x)</a:t>
            </a:r>
            <a:r>
              <a:rPr lang="en-US" altLang="zh-CN" sz="2000" dirty="0">
                <a:solidFill>
                  <a:schemeClr val="tx1"/>
                </a:solidFill>
                <a:latin typeface="楷体" pitchFamily="49" charset="-122"/>
                <a:ea typeface="楷体" pitchFamily="49" charset="-122"/>
              </a:rPr>
              <a:t>(A(x)∧B(x))</a:t>
            </a:r>
            <a:r>
              <a:rPr lang="en-US" altLang="zh-CN" sz="2000" dirty="0">
                <a:solidFill>
                  <a:schemeClr val="tx1"/>
                </a:solidFill>
                <a:latin typeface="楷体" pitchFamily="49" charset="-122"/>
                <a:ea typeface="楷体" pitchFamily="49" charset="-122"/>
                <a:sym typeface="Symbol" pitchFamily="18" charset="2"/>
              </a:rPr>
              <a:t>(x)</a:t>
            </a:r>
            <a:r>
              <a:rPr lang="en-US" altLang="zh-CN" sz="2000" dirty="0">
                <a:solidFill>
                  <a:schemeClr val="tx1"/>
                </a:solidFill>
                <a:latin typeface="楷体" pitchFamily="49" charset="-122"/>
                <a:ea typeface="楷体" pitchFamily="49" charset="-122"/>
              </a:rPr>
              <a:t>A(x)∧</a:t>
            </a:r>
            <a:r>
              <a:rPr lang="en-US" altLang="zh-CN" sz="2000" dirty="0">
                <a:solidFill>
                  <a:schemeClr val="tx1"/>
                </a:solidFill>
                <a:latin typeface="楷体" pitchFamily="49" charset="-122"/>
                <a:ea typeface="楷体" pitchFamily="49" charset="-122"/>
                <a:sym typeface="Symbol" pitchFamily="18" charset="2"/>
              </a:rPr>
              <a:t>(x)</a:t>
            </a:r>
            <a:r>
              <a:rPr lang="en-US" altLang="zh-CN" sz="2000" dirty="0">
                <a:solidFill>
                  <a:schemeClr val="tx1"/>
                </a:solidFill>
                <a:latin typeface="楷体" pitchFamily="49" charset="-122"/>
                <a:ea typeface="楷体" pitchFamily="49" charset="-122"/>
              </a:rPr>
              <a:t>B(x)</a:t>
            </a:r>
          </a:p>
          <a:p>
            <a:pPr>
              <a:lnSpc>
                <a:spcPct val="115000"/>
              </a:lnSpc>
              <a:spcBef>
                <a:spcPts val="600"/>
              </a:spcBef>
              <a:spcAft>
                <a:spcPts val="1800"/>
              </a:spcAft>
              <a:defRPr/>
            </a:pPr>
            <a:r>
              <a:rPr lang="en-US" altLang="zh-CN" sz="2000" dirty="0">
                <a:solidFill>
                  <a:schemeClr val="tx1"/>
                </a:solidFill>
                <a:latin typeface="楷体" pitchFamily="49" charset="-122"/>
                <a:ea typeface="楷体" pitchFamily="49" charset="-122"/>
                <a:sym typeface="Symbol" pitchFamily="18" charset="2"/>
              </a:rPr>
              <a:t>(x)</a:t>
            </a:r>
            <a:r>
              <a:rPr lang="en-US" altLang="zh-CN" sz="2000" dirty="0">
                <a:solidFill>
                  <a:schemeClr val="tx1"/>
                </a:solidFill>
                <a:latin typeface="楷体" pitchFamily="49" charset="-122"/>
                <a:ea typeface="楷体" pitchFamily="49" charset="-122"/>
              </a:rPr>
              <a:t>(A(x)∨B(x))</a:t>
            </a:r>
            <a:r>
              <a:rPr lang="en-US" altLang="zh-CN" sz="2000" dirty="0">
                <a:solidFill>
                  <a:schemeClr val="tx1"/>
                </a:solidFill>
                <a:latin typeface="楷体" pitchFamily="49" charset="-122"/>
                <a:ea typeface="楷体" pitchFamily="49" charset="-122"/>
                <a:sym typeface="Symbol" pitchFamily="18" charset="2"/>
              </a:rPr>
              <a:t>(x)</a:t>
            </a:r>
            <a:r>
              <a:rPr lang="en-US" altLang="zh-CN" sz="2000" dirty="0">
                <a:solidFill>
                  <a:schemeClr val="tx1"/>
                </a:solidFill>
                <a:latin typeface="楷体" pitchFamily="49" charset="-122"/>
                <a:ea typeface="楷体" pitchFamily="49" charset="-122"/>
              </a:rPr>
              <a:t>A(x)∨</a:t>
            </a:r>
            <a:r>
              <a:rPr lang="en-US" altLang="zh-CN" sz="2000" dirty="0">
                <a:solidFill>
                  <a:schemeClr val="tx1"/>
                </a:solidFill>
                <a:latin typeface="楷体" pitchFamily="49" charset="-122"/>
                <a:ea typeface="楷体" pitchFamily="49" charset="-122"/>
                <a:sym typeface="Symbol" pitchFamily="18" charset="2"/>
              </a:rPr>
              <a:t>(x)</a:t>
            </a:r>
            <a:r>
              <a:rPr lang="en-US" altLang="zh-CN" sz="2000" dirty="0">
                <a:solidFill>
                  <a:schemeClr val="tx1"/>
                </a:solidFill>
                <a:latin typeface="楷体" pitchFamily="49" charset="-122"/>
                <a:ea typeface="楷体" pitchFamily="49" charset="-122"/>
              </a:rPr>
              <a:t>B(x)</a:t>
            </a:r>
          </a:p>
        </p:txBody>
      </p:sp>
      <p:sp>
        <p:nvSpPr>
          <p:cNvPr id="9" name="任意多边形: 形状 8">
            <a:extLst>
              <a:ext uri="{FF2B5EF4-FFF2-40B4-BE49-F238E27FC236}"/>
            </a:extLst>
          </p:cNvPr>
          <p:cNvSpPr/>
          <p:nvPr/>
        </p:nvSpPr>
        <p:spPr>
          <a:xfrm>
            <a:off x="6380163" y="3081338"/>
            <a:ext cx="2584450" cy="2832100"/>
          </a:xfrm>
          <a:custGeom>
            <a:avLst/>
            <a:gdLst>
              <a:gd name="connsiteX0" fmla="*/ 2425148 w 2584174"/>
              <a:gd name="connsiteY0" fmla="*/ 0 h 2832653"/>
              <a:gd name="connsiteX1" fmla="*/ 2584174 w 2584174"/>
              <a:gd name="connsiteY1" fmla="*/ 0 h 2832653"/>
              <a:gd name="connsiteX2" fmla="*/ 2584174 w 2584174"/>
              <a:gd name="connsiteY2" fmla="*/ 2832653 h 2832653"/>
              <a:gd name="connsiteX3" fmla="*/ 0 w 2584174"/>
              <a:gd name="connsiteY3" fmla="*/ 2832653 h 2832653"/>
            </a:gdLst>
            <a:ahLst/>
            <a:cxnLst>
              <a:cxn ang="0">
                <a:pos x="connsiteX0" y="connsiteY0"/>
              </a:cxn>
              <a:cxn ang="0">
                <a:pos x="connsiteX1" y="connsiteY1"/>
              </a:cxn>
              <a:cxn ang="0">
                <a:pos x="connsiteX2" y="connsiteY2"/>
              </a:cxn>
              <a:cxn ang="0">
                <a:pos x="connsiteX3" y="connsiteY3"/>
              </a:cxn>
            </a:cxnLst>
            <a:rect l="l" t="t" r="r" b="b"/>
            <a:pathLst>
              <a:path w="2584174" h="2832653">
                <a:moveTo>
                  <a:pt x="2425148" y="0"/>
                </a:moveTo>
                <a:lnTo>
                  <a:pt x="2584174" y="0"/>
                </a:lnTo>
                <a:lnTo>
                  <a:pt x="2584174" y="2832653"/>
                </a:lnTo>
                <a:lnTo>
                  <a:pt x="0" y="2832653"/>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任意多边形: 形状 10">
            <a:extLst>
              <a:ext uri="{FF2B5EF4-FFF2-40B4-BE49-F238E27FC236}"/>
            </a:extLst>
          </p:cNvPr>
          <p:cNvSpPr/>
          <p:nvPr/>
        </p:nvSpPr>
        <p:spPr>
          <a:xfrm>
            <a:off x="3975100" y="2584450"/>
            <a:ext cx="3260725" cy="2733675"/>
          </a:xfrm>
          <a:custGeom>
            <a:avLst/>
            <a:gdLst>
              <a:gd name="connsiteX0" fmla="*/ 178905 w 3260035"/>
              <a:gd name="connsiteY0" fmla="*/ 0 h 2733261"/>
              <a:gd name="connsiteX1" fmla="*/ 0 w 3260035"/>
              <a:gd name="connsiteY1" fmla="*/ 0 h 2733261"/>
              <a:gd name="connsiteX2" fmla="*/ 0 w 3260035"/>
              <a:gd name="connsiteY2" fmla="*/ 1987826 h 2733261"/>
              <a:gd name="connsiteX3" fmla="*/ 3260035 w 3260035"/>
              <a:gd name="connsiteY3" fmla="*/ 1987826 h 2733261"/>
              <a:gd name="connsiteX4" fmla="*/ 3260035 w 3260035"/>
              <a:gd name="connsiteY4" fmla="*/ 2733261 h 2733261"/>
              <a:gd name="connsiteX5" fmla="*/ 2405270 w 3260035"/>
              <a:gd name="connsiteY5" fmla="*/ 2733261 h 273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0035" h="2733261">
                <a:moveTo>
                  <a:pt x="178905" y="0"/>
                </a:moveTo>
                <a:lnTo>
                  <a:pt x="0" y="0"/>
                </a:lnTo>
                <a:lnTo>
                  <a:pt x="0" y="1987826"/>
                </a:lnTo>
                <a:lnTo>
                  <a:pt x="3260035" y="1987826"/>
                </a:lnTo>
                <a:lnTo>
                  <a:pt x="3260035" y="2733261"/>
                </a:lnTo>
                <a:lnTo>
                  <a:pt x="2405270" y="2733261"/>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圆角 11">
            <a:extLst>
              <a:ext uri="{FF2B5EF4-FFF2-40B4-BE49-F238E27FC236}"/>
            </a:extLst>
          </p:cNvPr>
          <p:cNvSpPr/>
          <p:nvPr/>
        </p:nvSpPr>
        <p:spPr>
          <a:xfrm>
            <a:off x="4672013" y="1160463"/>
            <a:ext cx="2314575" cy="8270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a:solidFill>
                  <a:srgbClr val="FF0000"/>
                </a:solidFill>
                <a:latin typeface="楷体" panose="02010609060101010101" pitchFamily="49" charset="-122"/>
                <a:ea typeface="楷体" panose="02010609060101010101" pitchFamily="49" charset="-122"/>
              </a:rPr>
              <a:t>前束范式的形式不是唯一的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标题 1"/>
          <p:cNvSpPr>
            <a:spLocks noGrp="1"/>
          </p:cNvSpPr>
          <p:nvPr>
            <p:ph type="title"/>
          </p:nvPr>
        </p:nvSpPr>
        <p:spPr>
          <a:xfrm>
            <a:off x="628650" y="106363"/>
            <a:ext cx="7886700" cy="725487"/>
          </a:xfrm>
        </p:spPr>
        <p:txBody>
          <a:bodyPr/>
          <a:lstStyle/>
          <a:p>
            <a:r>
              <a:rPr lang="zh-CN" altLang="en-US" smtClean="0"/>
              <a:t>注意</a:t>
            </a:r>
          </a:p>
        </p:txBody>
      </p:sp>
      <p:sp>
        <p:nvSpPr>
          <p:cNvPr id="184322" name="内容占位符 2"/>
          <p:cNvSpPr>
            <a:spLocks noGrp="1"/>
          </p:cNvSpPr>
          <p:nvPr>
            <p:ph idx="1"/>
          </p:nvPr>
        </p:nvSpPr>
        <p:spPr>
          <a:xfrm>
            <a:off x="395288" y="1160463"/>
            <a:ext cx="8148637" cy="4340225"/>
          </a:xfrm>
        </p:spPr>
        <p:txBody>
          <a:bodyPr/>
          <a:lstStyle/>
          <a:p>
            <a:pPr eaLnBrk="1" hangingPunct="1">
              <a:lnSpc>
                <a:spcPct val="120000"/>
              </a:lnSpc>
              <a:spcBef>
                <a:spcPts val="600"/>
              </a:spcBef>
              <a:spcAft>
                <a:spcPts val="1200"/>
              </a:spcAft>
            </a:pPr>
            <a:r>
              <a:rPr kumimoji="1" lang="zh-CN" altLang="en-US" smtClean="0"/>
              <a:t>特别需要注意的是，</a:t>
            </a:r>
            <a:r>
              <a:rPr kumimoji="1" lang="zh-CN" altLang="en-US" u="sng" smtClean="0"/>
              <a:t>使用这些</a:t>
            </a:r>
            <a:r>
              <a:rPr kumimoji="1" lang="zh-CN" altLang="en-US" u="sng" smtClean="0">
                <a:solidFill>
                  <a:srgbClr val="FF0000"/>
                </a:solidFill>
              </a:rPr>
              <a:t>规则的条件</a:t>
            </a:r>
            <a:r>
              <a:rPr kumimoji="1" lang="zh-CN" altLang="en-US" u="sng" smtClean="0"/>
              <a:t>非常重要</a:t>
            </a:r>
            <a:r>
              <a:rPr kumimoji="1" lang="zh-CN" altLang="en-US" smtClean="0"/>
              <a:t>，如在使用过程中违反了这些条件就可能导致错误的结论。</a:t>
            </a:r>
            <a:endParaRPr kumimoji="1" lang="en-US" altLang="zh-CN" smtClean="0"/>
          </a:p>
          <a:p>
            <a:pPr eaLnBrk="1" hangingPunct="1">
              <a:lnSpc>
                <a:spcPct val="120000"/>
              </a:lnSpc>
              <a:spcBef>
                <a:spcPts val="600"/>
              </a:spcBef>
              <a:spcAft>
                <a:spcPts val="1200"/>
              </a:spcAft>
            </a:pPr>
            <a:r>
              <a:rPr kumimoji="1" lang="zh-CN" altLang="en-US" smtClean="0">
                <a:solidFill>
                  <a:srgbClr val="C00000"/>
                </a:solidFill>
              </a:rPr>
              <a:t>例</a:t>
            </a:r>
            <a:endParaRPr kumimoji="1" lang="en-US" altLang="zh-CN" smtClean="0">
              <a:solidFill>
                <a:srgbClr val="C00000"/>
              </a:solidFill>
            </a:endParaRPr>
          </a:p>
          <a:p>
            <a:pPr marL="357188" lvl="1">
              <a:lnSpc>
                <a:spcPct val="120000"/>
              </a:lnSpc>
              <a:spcBef>
                <a:spcPts val="600"/>
              </a:spcBef>
              <a:spcAft>
                <a:spcPts val="1200"/>
              </a:spcAft>
            </a:pPr>
            <a:r>
              <a:rPr kumimoji="1" lang="en-US" altLang="zh-CN" smtClean="0">
                <a:solidFill>
                  <a:schemeClr val="tx1"/>
                </a:solidFill>
                <a:sym typeface="Symbol" pitchFamily="18" charset="2"/>
              </a:rPr>
              <a:t>(x)</a:t>
            </a:r>
            <a:r>
              <a:rPr kumimoji="1" lang="en-US" altLang="zh-CN" smtClean="0">
                <a:solidFill>
                  <a:srgbClr val="0000FF"/>
                </a:solidFill>
              </a:rPr>
              <a:t>(</a:t>
            </a:r>
            <a:r>
              <a:rPr kumimoji="1" lang="en-US" altLang="zh-CN" smtClean="0">
                <a:solidFill>
                  <a:schemeClr val="tx1"/>
                </a:solidFill>
              </a:rPr>
              <a:t>P(x,</a:t>
            </a:r>
            <a:r>
              <a:rPr kumimoji="1" lang="en-US" altLang="zh-CN" smtClean="0">
                <a:solidFill>
                  <a:srgbClr val="3333FF"/>
                </a:solidFill>
              </a:rPr>
              <a:t>y</a:t>
            </a:r>
            <a:r>
              <a:rPr kumimoji="1" lang="en-US" altLang="zh-CN" smtClean="0">
                <a:solidFill>
                  <a:schemeClr val="tx1"/>
                </a:solidFill>
              </a:rPr>
              <a:t>)</a:t>
            </a:r>
            <a:r>
              <a:rPr lang="en-US" altLang="zh-CN" smtClean="0">
                <a:solidFill>
                  <a:srgbClr val="000000"/>
                </a:solidFill>
              </a:rPr>
              <a:t>∨</a:t>
            </a:r>
            <a:r>
              <a:rPr kumimoji="1" lang="en-US" altLang="zh-CN" smtClean="0">
                <a:solidFill>
                  <a:schemeClr val="tx1"/>
                </a:solidFill>
              </a:rPr>
              <a:t>(</a:t>
            </a:r>
            <a:r>
              <a:rPr kumimoji="1" lang="zh-CN" altLang="en-US" smtClean="0">
                <a:solidFill>
                  <a:schemeClr val="tx1"/>
                </a:solidFill>
                <a:sym typeface="Symbol" pitchFamily="18" charset="2"/>
              </a:rPr>
              <a:t></a:t>
            </a:r>
            <a:r>
              <a:rPr kumimoji="1" lang="en-US" altLang="zh-CN" smtClean="0">
                <a:sym typeface="Symbol" pitchFamily="18" charset="2"/>
              </a:rPr>
              <a:t>y</a:t>
            </a:r>
            <a:r>
              <a:rPr kumimoji="1" lang="en-US" altLang="zh-CN" smtClean="0">
                <a:solidFill>
                  <a:schemeClr val="tx1"/>
                </a:solidFill>
                <a:sym typeface="Symbol" pitchFamily="18" charset="2"/>
              </a:rPr>
              <a:t>)</a:t>
            </a:r>
            <a:r>
              <a:rPr kumimoji="1" lang="en-US" altLang="zh-CN" smtClean="0">
                <a:solidFill>
                  <a:schemeClr val="tx1"/>
                </a:solidFill>
              </a:rPr>
              <a:t>Q(x,</a:t>
            </a:r>
            <a:r>
              <a:rPr kumimoji="1" lang="en-US" altLang="zh-CN" smtClean="0">
                <a:sym typeface="Symbol" pitchFamily="18" charset="2"/>
              </a:rPr>
              <a:t>y</a:t>
            </a:r>
            <a:r>
              <a:rPr kumimoji="1" lang="en-US" altLang="zh-CN" smtClean="0">
                <a:solidFill>
                  <a:schemeClr val="tx1"/>
                </a:solidFill>
              </a:rPr>
              <a:t>)</a:t>
            </a:r>
            <a:r>
              <a:rPr kumimoji="1" lang="en-US" altLang="zh-CN" smtClean="0">
                <a:solidFill>
                  <a:srgbClr val="0000FF"/>
                </a:solidFill>
              </a:rPr>
              <a:t>)</a:t>
            </a:r>
          </a:p>
          <a:p>
            <a:pPr marL="536575" lvl="2">
              <a:lnSpc>
                <a:spcPct val="120000"/>
              </a:lnSpc>
              <a:spcBef>
                <a:spcPts val="600"/>
              </a:spcBef>
              <a:spcAft>
                <a:spcPts val="1200"/>
              </a:spcAft>
            </a:pPr>
            <a:r>
              <a:rPr kumimoji="1" lang="en-US" altLang="zh-CN" sz="2100" smtClean="0">
                <a:solidFill>
                  <a:schemeClr val="tx1"/>
                </a:solidFill>
              </a:rPr>
              <a:t>P(</a:t>
            </a:r>
            <a:r>
              <a:rPr kumimoji="1" lang="en-US" altLang="zh-CN" sz="2100" smtClean="0">
                <a:solidFill>
                  <a:srgbClr val="CC6600"/>
                </a:solidFill>
              </a:rPr>
              <a:t>y</a:t>
            </a:r>
            <a:r>
              <a:rPr kumimoji="1" lang="en-US" altLang="zh-CN" sz="2100" smtClean="0">
                <a:solidFill>
                  <a:schemeClr val="tx1"/>
                </a:solidFill>
              </a:rPr>
              <a:t>,</a:t>
            </a:r>
            <a:r>
              <a:rPr kumimoji="1" lang="en-US" altLang="zh-CN" sz="2100" smtClean="0">
                <a:solidFill>
                  <a:srgbClr val="3333FF"/>
                </a:solidFill>
              </a:rPr>
              <a:t>y</a:t>
            </a:r>
            <a:r>
              <a:rPr kumimoji="1" lang="en-US" altLang="zh-CN" sz="2100" smtClean="0">
                <a:solidFill>
                  <a:schemeClr val="tx1"/>
                </a:solidFill>
              </a:rPr>
              <a:t>)</a:t>
            </a:r>
            <a:r>
              <a:rPr lang="en-US" altLang="zh-CN" sz="2100" smtClean="0">
                <a:solidFill>
                  <a:srgbClr val="000000"/>
                </a:solidFill>
              </a:rPr>
              <a:t>∨</a:t>
            </a:r>
            <a:r>
              <a:rPr kumimoji="1" lang="en-US" altLang="zh-CN" sz="2100" smtClean="0">
                <a:solidFill>
                  <a:schemeClr val="tx1"/>
                </a:solidFill>
              </a:rPr>
              <a:t>(</a:t>
            </a:r>
            <a:r>
              <a:rPr kumimoji="1" lang="en-US" altLang="zh-CN" sz="2100" smtClean="0">
                <a:solidFill>
                  <a:schemeClr val="tx1"/>
                </a:solidFill>
                <a:sym typeface="Symbol" pitchFamily="18" charset="2"/>
              </a:rPr>
              <a:t></a:t>
            </a:r>
            <a:r>
              <a:rPr kumimoji="1" lang="en-US" altLang="zh-CN" sz="2100" smtClean="0">
                <a:sym typeface="Symbol" pitchFamily="18" charset="2"/>
              </a:rPr>
              <a:t>y)</a:t>
            </a:r>
            <a:r>
              <a:rPr kumimoji="1" lang="en-US" altLang="zh-CN" sz="2100" smtClean="0">
                <a:solidFill>
                  <a:schemeClr val="tx1"/>
                </a:solidFill>
              </a:rPr>
              <a:t>Q(</a:t>
            </a:r>
            <a:r>
              <a:rPr kumimoji="1" lang="en-US" altLang="zh-CN" sz="2100" smtClean="0">
                <a:solidFill>
                  <a:srgbClr val="CC6600"/>
                </a:solidFill>
              </a:rPr>
              <a:t>y</a:t>
            </a:r>
            <a:r>
              <a:rPr kumimoji="1" lang="en-US" altLang="zh-CN" sz="2100" smtClean="0">
                <a:solidFill>
                  <a:schemeClr val="tx1"/>
                </a:solidFill>
              </a:rPr>
              <a:t>,</a:t>
            </a:r>
            <a:r>
              <a:rPr kumimoji="1" lang="en-US" altLang="zh-CN" sz="2100" smtClean="0">
                <a:sym typeface="Symbol" pitchFamily="18" charset="2"/>
              </a:rPr>
              <a:t>y</a:t>
            </a:r>
            <a:r>
              <a:rPr kumimoji="1" lang="en-US" altLang="zh-CN" sz="2100" smtClean="0">
                <a:solidFill>
                  <a:schemeClr val="tx1"/>
                </a:solidFill>
              </a:rPr>
              <a:t>)</a:t>
            </a:r>
          </a:p>
          <a:p>
            <a:pPr marL="536575" lvl="2">
              <a:lnSpc>
                <a:spcPct val="120000"/>
              </a:lnSpc>
              <a:spcBef>
                <a:spcPts val="600"/>
              </a:spcBef>
              <a:spcAft>
                <a:spcPts val="1200"/>
              </a:spcAft>
            </a:pPr>
            <a:r>
              <a:rPr kumimoji="1" lang="en-US" altLang="zh-CN" sz="2100" smtClean="0">
                <a:solidFill>
                  <a:schemeClr val="tx1"/>
                </a:solidFill>
              </a:rPr>
              <a:t>P(</a:t>
            </a:r>
            <a:r>
              <a:rPr kumimoji="1" lang="en-US" altLang="zh-CN" sz="2100" smtClean="0">
                <a:solidFill>
                  <a:srgbClr val="CC6600"/>
                </a:solidFill>
              </a:rPr>
              <a:t>z</a:t>
            </a:r>
            <a:r>
              <a:rPr kumimoji="1" lang="en-US" altLang="zh-CN" sz="2100" smtClean="0">
                <a:solidFill>
                  <a:schemeClr val="tx1"/>
                </a:solidFill>
              </a:rPr>
              <a:t>,y)</a:t>
            </a:r>
            <a:r>
              <a:rPr lang="en-US" altLang="zh-CN" sz="2100" smtClean="0">
                <a:solidFill>
                  <a:srgbClr val="000000"/>
                </a:solidFill>
              </a:rPr>
              <a:t>∨</a:t>
            </a:r>
            <a:r>
              <a:rPr kumimoji="1" lang="en-US" altLang="zh-CN" sz="2100" smtClean="0">
                <a:solidFill>
                  <a:schemeClr val="tx1"/>
                </a:solidFill>
              </a:rPr>
              <a:t>(</a:t>
            </a:r>
            <a:r>
              <a:rPr kumimoji="1" lang="en-US" altLang="zh-CN" sz="2100" smtClean="0">
                <a:solidFill>
                  <a:schemeClr val="tx1"/>
                </a:solidFill>
                <a:sym typeface="Symbol" pitchFamily="18" charset="2"/>
              </a:rPr>
              <a:t></a:t>
            </a:r>
            <a:r>
              <a:rPr kumimoji="1" lang="en-US" altLang="zh-CN" sz="2100" smtClean="0">
                <a:sym typeface="Symbol" pitchFamily="18" charset="2"/>
              </a:rPr>
              <a:t>y)</a:t>
            </a:r>
            <a:r>
              <a:rPr kumimoji="1" lang="en-US" altLang="zh-CN" sz="2100" smtClean="0">
                <a:solidFill>
                  <a:schemeClr val="tx1"/>
                </a:solidFill>
              </a:rPr>
              <a:t>Q(</a:t>
            </a:r>
            <a:r>
              <a:rPr kumimoji="1" lang="en-US" altLang="zh-CN" sz="2100" smtClean="0">
                <a:solidFill>
                  <a:srgbClr val="CC6600"/>
                </a:solidFill>
              </a:rPr>
              <a:t>x</a:t>
            </a:r>
            <a:r>
              <a:rPr kumimoji="1" lang="en-US" altLang="zh-CN" sz="2100" smtClean="0">
                <a:solidFill>
                  <a:schemeClr val="tx1"/>
                </a:solidFill>
              </a:rPr>
              <a:t>,</a:t>
            </a:r>
            <a:r>
              <a:rPr kumimoji="1" lang="en-US" altLang="zh-CN" sz="2100" smtClean="0">
                <a:sym typeface="Symbol" pitchFamily="18" charset="2"/>
              </a:rPr>
              <a:t>y</a:t>
            </a:r>
            <a:r>
              <a:rPr kumimoji="1" lang="en-US" altLang="zh-CN" sz="2100" smtClean="0">
                <a:solidFill>
                  <a:schemeClr val="tx1"/>
                </a:solidFill>
              </a:rPr>
              <a:t>)</a:t>
            </a:r>
          </a:p>
          <a:p>
            <a:pPr marL="536575" lvl="2">
              <a:lnSpc>
                <a:spcPct val="120000"/>
              </a:lnSpc>
              <a:spcBef>
                <a:spcPts val="600"/>
              </a:spcBef>
              <a:spcAft>
                <a:spcPts val="1200"/>
              </a:spcAft>
            </a:pPr>
            <a:r>
              <a:rPr kumimoji="1" lang="en-US" altLang="zh-CN" sz="2100" smtClean="0">
                <a:solidFill>
                  <a:schemeClr val="tx1"/>
                </a:solidFill>
              </a:rPr>
              <a:t>P(</a:t>
            </a:r>
            <a:r>
              <a:rPr kumimoji="1" lang="en-US" altLang="zh-CN" sz="2100" smtClean="0">
                <a:solidFill>
                  <a:srgbClr val="CC6600"/>
                </a:solidFill>
              </a:rPr>
              <a:t>z</a:t>
            </a:r>
            <a:r>
              <a:rPr kumimoji="1" lang="en-US" altLang="zh-CN" sz="2100" smtClean="0">
                <a:solidFill>
                  <a:schemeClr val="tx1"/>
                </a:solidFill>
              </a:rPr>
              <a:t>,y)</a:t>
            </a:r>
            <a:r>
              <a:rPr lang="en-US" altLang="zh-CN" sz="2100" smtClean="0">
                <a:solidFill>
                  <a:srgbClr val="000000"/>
                </a:solidFill>
              </a:rPr>
              <a:t>∨</a:t>
            </a:r>
            <a:r>
              <a:rPr kumimoji="1" lang="en-US" altLang="zh-CN" sz="2100" smtClean="0">
                <a:solidFill>
                  <a:schemeClr val="tx1"/>
                </a:solidFill>
              </a:rPr>
              <a:t>(</a:t>
            </a:r>
            <a:r>
              <a:rPr kumimoji="1" lang="en-US" altLang="zh-CN" sz="2100" smtClean="0">
                <a:solidFill>
                  <a:schemeClr val="tx1"/>
                </a:solidFill>
                <a:sym typeface="Symbol" pitchFamily="18" charset="2"/>
              </a:rPr>
              <a:t></a:t>
            </a:r>
            <a:r>
              <a:rPr kumimoji="1" lang="en-US" altLang="zh-CN" sz="2100" smtClean="0">
                <a:sym typeface="Symbol" pitchFamily="18" charset="2"/>
              </a:rPr>
              <a:t>y)</a:t>
            </a:r>
            <a:r>
              <a:rPr kumimoji="1" lang="en-US" altLang="zh-CN" sz="2100" smtClean="0">
                <a:solidFill>
                  <a:schemeClr val="tx1"/>
                </a:solidFill>
              </a:rPr>
              <a:t>Q(</a:t>
            </a:r>
            <a:r>
              <a:rPr kumimoji="1" lang="en-US" altLang="zh-CN" sz="2100" smtClean="0">
                <a:solidFill>
                  <a:srgbClr val="CC6600"/>
                </a:solidFill>
              </a:rPr>
              <a:t>z</a:t>
            </a:r>
            <a:r>
              <a:rPr kumimoji="1" lang="en-US" altLang="zh-CN" sz="2100" smtClean="0">
                <a:solidFill>
                  <a:schemeClr val="tx1"/>
                </a:solidFill>
              </a:rPr>
              <a:t>,</a:t>
            </a:r>
            <a:r>
              <a:rPr kumimoji="1" lang="en-US" altLang="zh-CN" sz="2100" smtClean="0">
                <a:sym typeface="Symbol" pitchFamily="18" charset="2"/>
              </a:rPr>
              <a:t>y</a:t>
            </a:r>
            <a:r>
              <a:rPr kumimoji="1" lang="en-US" altLang="zh-CN" sz="2100" smtClean="0">
                <a:solidFill>
                  <a:schemeClr val="tx1"/>
                </a:solidFill>
              </a:rPr>
              <a:t>)</a:t>
            </a:r>
            <a:endParaRPr lang="zh-CN" altLang="en-US" sz="2100" smtClean="0"/>
          </a:p>
        </p:txBody>
      </p:sp>
      <p:sp>
        <p:nvSpPr>
          <p:cNvPr id="4" name="灯片编号占位符 3"/>
          <p:cNvSpPr>
            <a:spLocks noGrp="1"/>
          </p:cNvSpPr>
          <p:nvPr>
            <p:ph type="sldNum" sz="quarter" idx="12"/>
          </p:nvPr>
        </p:nvSpPr>
        <p:spPr/>
        <p:txBody>
          <a:bodyPr/>
          <a:lstStyle/>
          <a:p>
            <a:pPr>
              <a:defRPr/>
            </a:pPr>
            <a:fld id="{3817228C-0838-480D-8206-ED6B0E46EE70}" type="slidenum">
              <a:rPr lang="zh-CN" altLang="en-US"/>
              <a:pPr>
                <a:defRPr/>
              </a:pPr>
              <a:t>82</a:t>
            </a:fld>
            <a:endParaRPr lang="zh-CN" altLang="en-US"/>
          </a:p>
        </p:txBody>
      </p:sp>
      <p:sp>
        <p:nvSpPr>
          <p:cNvPr id="5" name="矩形 4"/>
          <p:cNvSpPr/>
          <p:nvPr/>
        </p:nvSpPr>
        <p:spPr>
          <a:xfrm>
            <a:off x="3576638" y="4165600"/>
            <a:ext cx="1219200" cy="449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sz="2100" dirty="0">
                <a:solidFill>
                  <a:schemeClr val="tx1"/>
                </a:solidFill>
                <a:latin typeface="楷体" pitchFamily="49" charset="-122"/>
                <a:ea typeface="楷体" pitchFamily="49" charset="-122"/>
              </a:rPr>
              <a:t>US</a:t>
            </a:r>
            <a:r>
              <a:rPr kumimoji="1" lang="zh-CN" altLang="en-US" sz="2100" dirty="0">
                <a:solidFill>
                  <a:schemeClr val="tx1"/>
                </a:solidFill>
                <a:latin typeface="楷体" pitchFamily="49" charset="-122"/>
                <a:ea typeface="楷体" pitchFamily="49" charset="-122"/>
              </a:rPr>
              <a:t>，错</a:t>
            </a:r>
            <a:endParaRPr lang="zh-CN" altLang="en-US" sz="2100" dirty="0">
              <a:solidFill>
                <a:schemeClr val="tx1"/>
              </a:solidFill>
              <a:latin typeface="楷体" pitchFamily="49" charset="-122"/>
              <a:ea typeface="楷体" pitchFamily="49" charset="-122"/>
            </a:endParaRPr>
          </a:p>
        </p:txBody>
      </p:sp>
      <p:sp>
        <p:nvSpPr>
          <p:cNvPr id="6" name="矩形 5"/>
          <p:cNvSpPr/>
          <p:nvPr/>
        </p:nvSpPr>
        <p:spPr>
          <a:xfrm>
            <a:off x="3576638" y="3563938"/>
            <a:ext cx="1219200" cy="4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sz="2100" dirty="0">
                <a:solidFill>
                  <a:schemeClr val="tx1"/>
                </a:solidFill>
                <a:latin typeface="楷体" pitchFamily="49" charset="-122"/>
                <a:ea typeface="楷体" pitchFamily="49" charset="-122"/>
              </a:rPr>
              <a:t>US</a:t>
            </a:r>
            <a:r>
              <a:rPr kumimoji="1" lang="zh-CN" altLang="en-US" sz="2100" dirty="0">
                <a:solidFill>
                  <a:schemeClr val="tx1"/>
                </a:solidFill>
                <a:latin typeface="楷体" pitchFamily="49" charset="-122"/>
                <a:ea typeface="楷体" pitchFamily="49" charset="-122"/>
              </a:rPr>
              <a:t>，错</a:t>
            </a:r>
            <a:endParaRPr lang="zh-CN" altLang="en-US" sz="2100" dirty="0">
              <a:solidFill>
                <a:schemeClr val="tx1"/>
              </a:solidFill>
              <a:latin typeface="楷体" pitchFamily="49" charset="-122"/>
              <a:ea typeface="楷体" pitchFamily="49" charset="-122"/>
            </a:endParaRPr>
          </a:p>
        </p:txBody>
      </p:sp>
      <p:sp>
        <p:nvSpPr>
          <p:cNvPr id="7" name="矩形 6"/>
          <p:cNvSpPr/>
          <p:nvPr/>
        </p:nvSpPr>
        <p:spPr>
          <a:xfrm>
            <a:off x="3576638" y="4775200"/>
            <a:ext cx="1219200" cy="449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sz="2100" dirty="0">
                <a:solidFill>
                  <a:schemeClr val="tx1"/>
                </a:solidFill>
                <a:latin typeface="楷体" pitchFamily="49" charset="-122"/>
                <a:ea typeface="楷体" pitchFamily="49" charset="-122"/>
              </a:rPr>
              <a:t>US</a:t>
            </a:r>
            <a:r>
              <a:rPr kumimoji="1" lang="zh-CN" altLang="en-US" sz="2100" dirty="0">
                <a:solidFill>
                  <a:schemeClr val="tx1"/>
                </a:solidFill>
                <a:latin typeface="楷体" pitchFamily="49" charset="-122"/>
                <a:ea typeface="楷体" pitchFamily="49" charset="-122"/>
              </a:rPr>
              <a:t>，对</a:t>
            </a:r>
            <a:endParaRPr lang="zh-CN" altLang="en-US" sz="2100" dirty="0">
              <a:solidFill>
                <a:schemeClr val="tx1"/>
              </a:solidFill>
              <a:latin typeface="楷体" pitchFamily="49" charset="-122"/>
              <a:ea typeface="楷体" pitchFamily="49" charset="-122"/>
            </a:endParaRPr>
          </a:p>
        </p:txBody>
      </p:sp>
      <p:grpSp>
        <p:nvGrpSpPr>
          <p:cNvPr id="10" name="组合 9"/>
          <p:cNvGrpSpPr>
            <a:grpSpLocks/>
          </p:cNvGrpSpPr>
          <p:nvPr/>
        </p:nvGrpSpPr>
        <p:grpSpPr bwMode="auto">
          <a:xfrm>
            <a:off x="2454275" y="2843213"/>
            <a:ext cx="6513513" cy="2854325"/>
            <a:chOff x="2454965" y="2842597"/>
            <a:chExt cx="6513291" cy="2855341"/>
          </a:xfrm>
        </p:grpSpPr>
        <p:sp>
          <p:nvSpPr>
            <p:cNvPr id="8" name="矩形 7">
              <a:extLst>
                <a:ext uri="{FF2B5EF4-FFF2-40B4-BE49-F238E27FC236}"/>
              </a:extLst>
            </p:cNvPr>
            <p:cNvSpPr/>
            <p:nvPr/>
          </p:nvSpPr>
          <p:spPr>
            <a:xfrm>
              <a:off x="5393328" y="2842597"/>
              <a:ext cx="3574928" cy="28553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Aft>
                  <a:spcPts val="1200"/>
                </a:spcAft>
                <a:defRPr/>
              </a:pPr>
              <a:r>
                <a:rPr kumimoji="1" lang="zh-CN" altLang="en-US" sz="2200">
                  <a:solidFill>
                    <a:schemeClr val="tx1"/>
                  </a:solidFill>
                  <a:latin typeface="楷体" pitchFamily="49" charset="-122"/>
                  <a:ea typeface="楷体" pitchFamily="49" charset="-122"/>
                </a:rPr>
                <a:t>关于</a:t>
              </a:r>
              <a:r>
                <a:rPr kumimoji="1" lang="en-US" altLang="zh-CN" sz="2200">
                  <a:solidFill>
                    <a:schemeClr val="tx1"/>
                  </a:solidFill>
                  <a:latin typeface="楷体" pitchFamily="49" charset="-122"/>
                  <a:ea typeface="楷体" pitchFamily="49" charset="-122"/>
                </a:rPr>
                <a:t>x</a:t>
              </a:r>
              <a:r>
                <a:rPr kumimoji="1" lang="zh-CN" altLang="en-US" sz="2200">
                  <a:solidFill>
                    <a:schemeClr val="tx1"/>
                  </a:solidFill>
                  <a:latin typeface="楷体" pitchFamily="49" charset="-122"/>
                  <a:ea typeface="楷体" pitchFamily="49" charset="-122"/>
                </a:rPr>
                <a:t>是前束范式</a:t>
              </a:r>
              <a:endParaRPr kumimoji="1" lang="en-US" altLang="zh-CN" sz="2200">
                <a:solidFill>
                  <a:schemeClr val="tx1"/>
                </a:solidFill>
                <a:latin typeface="楷体" pitchFamily="49" charset="-122"/>
                <a:ea typeface="楷体" pitchFamily="49" charset="-122"/>
              </a:endParaRPr>
            </a:p>
            <a:p>
              <a:pPr>
                <a:spcAft>
                  <a:spcPts val="1200"/>
                </a:spcAft>
                <a:defRPr/>
              </a:pPr>
              <a:r>
                <a:rPr kumimoji="1" lang="en-US" altLang="zh-CN" sz="2200">
                  <a:solidFill>
                    <a:schemeClr val="tx1"/>
                  </a:solidFill>
                  <a:latin typeface="楷体" panose="02010609060101010101" pitchFamily="49" charset="-122"/>
                  <a:ea typeface="楷体" panose="02010609060101010101" pitchFamily="49" charset="-122"/>
                  <a:sym typeface="Symbol" pitchFamily="18" charset="2"/>
                </a:rPr>
                <a:t>(x)</a:t>
              </a:r>
              <a:r>
                <a:rPr kumimoji="1" lang="en-US" altLang="zh-CN" sz="2200">
                  <a:solidFill>
                    <a:schemeClr val="tx1"/>
                  </a:solidFill>
                  <a:latin typeface="楷体" panose="02010609060101010101" pitchFamily="49" charset="-122"/>
                  <a:ea typeface="楷体" panose="02010609060101010101" pitchFamily="49" charset="-122"/>
                </a:rPr>
                <a:t>(P(x,y)</a:t>
              </a:r>
              <a:r>
                <a:rPr lang="en-US" altLang="zh-CN" sz="2200">
                  <a:solidFill>
                    <a:schemeClr val="tx1"/>
                  </a:solidFill>
                  <a:latin typeface="楷体" panose="02010609060101010101" pitchFamily="49" charset="-122"/>
                  <a:ea typeface="楷体" panose="02010609060101010101" pitchFamily="49" charset="-122"/>
                </a:rPr>
                <a:t>∨</a:t>
              </a:r>
              <a:r>
                <a:rPr kumimoji="1" lang="en-US" altLang="zh-CN" sz="2200">
                  <a:solidFill>
                    <a:schemeClr val="tx1"/>
                  </a:solidFill>
                  <a:latin typeface="楷体" panose="02010609060101010101" pitchFamily="49" charset="-122"/>
                  <a:ea typeface="楷体" panose="02010609060101010101" pitchFamily="49" charset="-122"/>
                </a:rPr>
                <a:t>(</a:t>
              </a:r>
              <a:r>
                <a:rPr kumimoji="1" lang="zh-CN" altLang="en-US" sz="2200">
                  <a:solidFill>
                    <a:schemeClr val="tx1"/>
                  </a:solidFill>
                  <a:latin typeface="楷体" panose="02010609060101010101" pitchFamily="49" charset="-122"/>
                  <a:ea typeface="楷体" panose="02010609060101010101" pitchFamily="49" charset="-122"/>
                  <a:sym typeface="Symbol" pitchFamily="18" charset="2"/>
                </a:rPr>
                <a:t></a:t>
              </a:r>
              <a:r>
                <a:rPr kumimoji="1" lang="en-US" altLang="zh-CN" sz="2200">
                  <a:solidFill>
                    <a:schemeClr val="tx1"/>
                  </a:solidFill>
                  <a:latin typeface="楷体" panose="02010609060101010101" pitchFamily="49" charset="-122"/>
                  <a:ea typeface="楷体" panose="02010609060101010101" pitchFamily="49" charset="-122"/>
                  <a:sym typeface="Symbol" pitchFamily="18" charset="2"/>
                </a:rPr>
                <a:t>y)</a:t>
              </a:r>
              <a:r>
                <a:rPr kumimoji="1" lang="en-US" altLang="zh-CN" sz="2200">
                  <a:solidFill>
                    <a:schemeClr val="tx1"/>
                  </a:solidFill>
                  <a:latin typeface="楷体" panose="02010609060101010101" pitchFamily="49" charset="-122"/>
                  <a:ea typeface="楷体" panose="02010609060101010101" pitchFamily="49" charset="-122"/>
                </a:rPr>
                <a:t>Q(x,</a:t>
              </a:r>
              <a:r>
                <a:rPr kumimoji="1" lang="en-US" altLang="zh-CN" sz="2200">
                  <a:solidFill>
                    <a:schemeClr val="tx1"/>
                  </a:solidFill>
                  <a:latin typeface="楷体" panose="02010609060101010101" pitchFamily="49" charset="-122"/>
                  <a:ea typeface="楷体" panose="02010609060101010101" pitchFamily="49" charset="-122"/>
                  <a:sym typeface="Symbol" pitchFamily="18" charset="2"/>
                </a:rPr>
                <a:t>y</a:t>
              </a:r>
              <a:r>
                <a:rPr kumimoji="1" lang="en-US" altLang="zh-CN" sz="2200">
                  <a:solidFill>
                    <a:schemeClr val="tx1"/>
                  </a:solidFill>
                  <a:latin typeface="楷体" panose="02010609060101010101" pitchFamily="49" charset="-122"/>
                  <a:ea typeface="楷体" panose="02010609060101010101" pitchFamily="49" charset="-122"/>
                </a:rPr>
                <a:t>))</a:t>
              </a:r>
            </a:p>
            <a:p>
              <a:pPr>
                <a:spcAft>
                  <a:spcPts val="1200"/>
                </a:spcAft>
                <a:defRPr/>
              </a:pPr>
              <a:r>
                <a:rPr kumimoji="1" lang="en-US" altLang="zh-CN" sz="2200">
                  <a:solidFill>
                    <a:schemeClr val="tx1"/>
                  </a:solidFill>
                  <a:latin typeface="楷体" panose="02010609060101010101" pitchFamily="49" charset="-122"/>
                  <a:ea typeface="楷体" panose="02010609060101010101" pitchFamily="49" charset="-122"/>
                  <a:sym typeface="Symbol" pitchFamily="18" charset="2"/>
                </a:rPr>
                <a:t>(x)</a:t>
              </a:r>
              <a:r>
                <a:rPr kumimoji="1" lang="en-US" altLang="zh-CN" sz="2200">
                  <a:solidFill>
                    <a:schemeClr val="tx1"/>
                  </a:solidFill>
                  <a:latin typeface="楷体" panose="02010609060101010101" pitchFamily="49" charset="-122"/>
                  <a:ea typeface="楷体" panose="02010609060101010101" pitchFamily="49" charset="-122"/>
                </a:rPr>
                <a:t>(</a:t>
              </a:r>
              <a:r>
                <a:rPr kumimoji="1" lang="zh-CN" altLang="en-US" sz="2200">
                  <a:solidFill>
                    <a:schemeClr val="tx1"/>
                  </a:solidFill>
                  <a:latin typeface="楷体" panose="02010609060101010101" pitchFamily="49" charset="-122"/>
                  <a:ea typeface="楷体" panose="02010609060101010101" pitchFamily="49" charset="-122"/>
                  <a:sym typeface="Symbol" pitchFamily="18" charset="2"/>
                </a:rPr>
                <a:t></a:t>
              </a:r>
              <a:r>
                <a:rPr kumimoji="1" lang="en-US" altLang="zh-CN" sz="2200">
                  <a:solidFill>
                    <a:schemeClr val="tx1"/>
                  </a:solidFill>
                  <a:latin typeface="楷体" panose="02010609060101010101" pitchFamily="49" charset="-122"/>
                  <a:ea typeface="楷体" panose="02010609060101010101" pitchFamily="49" charset="-122"/>
                  <a:sym typeface="Symbol" pitchFamily="18" charset="2"/>
                </a:rPr>
                <a:t>y)</a:t>
              </a:r>
              <a:r>
                <a:rPr kumimoji="1" lang="en-US" altLang="zh-CN" sz="2200">
                  <a:solidFill>
                    <a:schemeClr val="tx1"/>
                  </a:solidFill>
                  <a:latin typeface="楷体" panose="02010609060101010101" pitchFamily="49" charset="-122"/>
                  <a:ea typeface="楷体" panose="02010609060101010101" pitchFamily="49" charset="-122"/>
                </a:rPr>
                <a:t>(P(x,</a:t>
              </a:r>
              <a:r>
                <a:rPr kumimoji="1" lang="en-US" altLang="zh-CN" sz="2200">
                  <a:solidFill>
                    <a:srgbClr val="FF0000"/>
                  </a:solidFill>
                  <a:latin typeface="楷体" panose="02010609060101010101" pitchFamily="49" charset="-122"/>
                  <a:ea typeface="楷体" panose="02010609060101010101" pitchFamily="49" charset="-122"/>
                </a:rPr>
                <a:t>w</a:t>
              </a:r>
              <a:r>
                <a:rPr kumimoji="1" lang="en-US" altLang="zh-CN" sz="2200">
                  <a:solidFill>
                    <a:schemeClr val="tx1"/>
                  </a:solidFill>
                  <a:latin typeface="楷体" panose="02010609060101010101" pitchFamily="49" charset="-122"/>
                  <a:ea typeface="楷体" panose="02010609060101010101" pitchFamily="49" charset="-122"/>
                </a:rPr>
                <a:t>)</a:t>
              </a:r>
              <a:r>
                <a:rPr lang="en-US" altLang="zh-CN" sz="2200">
                  <a:solidFill>
                    <a:schemeClr val="tx1"/>
                  </a:solidFill>
                  <a:latin typeface="楷体" panose="02010609060101010101" pitchFamily="49" charset="-122"/>
                  <a:ea typeface="楷体" panose="02010609060101010101" pitchFamily="49" charset="-122"/>
                </a:rPr>
                <a:t>∨</a:t>
              </a:r>
              <a:r>
                <a:rPr kumimoji="1" lang="en-US" altLang="zh-CN" sz="2200">
                  <a:solidFill>
                    <a:schemeClr val="tx1"/>
                  </a:solidFill>
                  <a:latin typeface="楷体" panose="02010609060101010101" pitchFamily="49" charset="-122"/>
                  <a:ea typeface="楷体" panose="02010609060101010101" pitchFamily="49" charset="-122"/>
                </a:rPr>
                <a:t>Q(x,</a:t>
              </a:r>
              <a:r>
                <a:rPr kumimoji="1" lang="en-US" altLang="zh-CN" sz="2200">
                  <a:solidFill>
                    <a:schemeClr val="tx1"/>
                  </a:solidFill>
                  <a:latin typeface="楷体" panose="02010609060101010101" pitchFamily="49" charset="-122"/>
                  <a:ea typeface="楷体" panose="02010609060101010101" pitchFamily="49" charset="-122"/>
                  <a:sym typeface="Symbol" pitchFamily="18" charset="2"/>
                </a:rPr>
                <a:t>y</a:t>
              </a:r>
              <a:r>
                <a:rPr kumimoji="1" lang="en-US" altLang="zh-CN" sz="2200">
                  <a:solidFill>
                    <a:schemeClr val="tx1"/>
                  </a:solidFill>
                  <a:latin typeface="楷体" pitchFamily="49" charset="-122"/>
                  <a:ea typeface="楷体" pitchFamily="49" charset="-122"/>
                </a:rPr>
                <a:t>))</a:t>
              </a:r>
            </a:p>
            <a:p>
              <a:pPr>
                <a:spcAft>
                  <a:spcPts val="1200"/>
                </a:spcAft>
                <a:defRPr/>
              </a:pPr>
              <a:r>
                <a:rPr kumimoji="1" lang="en-US" altLang="zh-CN" sz="2200">
                  <a:solidFill>
                    <a:schemeClr val="tx1"/>
                  </a:solidFill>
                  <a:latin typeface="楷体" pitchFamily="49" charset="-122"/>
                  <a:ea typeface="楷体" pitchFamily="49" charset="-122"/>
                </a:rPr>
                <a:t>(</a:t>
              </a:r>
              <a:r>
                <a:rPr kumimoji="1" lang="zh-CN" altLang="en-US" sz="2200">
                  <a:solidFill>
                    <a:schemeClr val="tx1"/>
                  </a:solidFill>
                  <a:latin typeface="楷体" panose="02010609060101010101" pitchFamily="49" charset="-122"/>
                  <a:ea typeface="楷体" panose="02010609060101010101" pitchFamily="49" charset="-122"/>
                  <a:sym typeface="Symbol" pitchFamily="18" charset="2"/>
                </a:rPr>
                <a:t></a:t>
              </a:r>
              <a:r>
                <a:rPr kumimoji="1" lang="en-US" altLang="zh-CN" sz="2200">
                  <a:solidFill>
                    <a:schemeClr val="tx1"/>
                  </a:solidFill>
                  <a:latin typeface="楷体" panose="02010609060101010101" pitchFamily="49" charset="-122"/>
                  <a:ea typeface="楷体" panose="02010609060101010101" pitchFamily="49" charset="-122"/>
                  <a:sym typeface="Symbol" pitchFamily="18" charset="2"/>
                </a:rPr>
                <a:t>y)</a:t>
              </a:r>
              <a:r>
                <a:rPr kumimoji="1" lang="en-US" altLang="zh-CN" sz="2200">
                  <a:solidFill>
                    <a:schemeClr val="tx1"/>
                  </a:solidFill>
                  <a:latin typeface="楷体" panose="02010609060101010101" pitchFamily="49" charset="-122"/>
                  <a:ea typeface="楷体" panose="02010609060101010101" pitchFamily="49" charset="-122"/>
                </a:rPr>
                <a:t>(P(z,w)</a:t>
              </a:r>
              <a:r>
                <a:rPr lang="en-US" altLang="zh-CN" sz="2200">
                  <a:solidFill>
                    <a:schemeClr val="tx1"/>
                  </a:solidFill>
                  <a:latin typeface="楷体" panose="02010609060101010101" pitchFamily="49" charset="-122"/>
                  <a:ea typeface="楷体" panose="02010609060101010101" pitchFamily="49" charset="-122"/>
                </a:rPr>
                <a:t>∨</a:t>
              </a:r>
              <a:r>
                <a:rPr kumimoji="1" lang="en-US" altLang="zh-CN" sz="2200">
                  <a:solidFill>
                    <a:schemeClr val="tx1"/>
                  </a:solidFill>
                  <a:latin typeface="楷体" panose="02010609060101010101" pitchFamily="49" charset="-122"/>
                  <a:ea typeface="楷体" panose="02010609060101010101" pitchFamily="49" charset="-122"/>
                </a:rPr>
                <a:t>Q(z,</a:t>
              </a:r>
              <a:r>
                <a:rPr kumimoji="1" lang="en-US" altLang="zh-CN" sz="2200">
                  <a:solidFill>
                    <a:schemeClr val="tx1"/>
                  </a:solidFill>
                  <a:latin typeface="楷体" panose="02010609060101010101" pitchFamily="49" charset="-122"/>
                  <a:ea typeface="楷体" panose="02010609060101010101" pitchFamily="49" charset="-122"/>
                  <a:sym typeface="Symbol" pitchFamily="18" charset="2"/>
                </a:rPr>
                <a:t>y</a:t>
              </a:r>
              <a:r>
                <a:rPr kumimoji="1" lang="en-US" altLang="zh-CN" sz="2200">
                  <a:solidFill>
                    <a:schemeClr val="tx1"/>
                  </a:solidFill>
                  <a:latin typeface="楷体" pitchFamily="49" charset="-122"/>
                  <a:ea typeface="楷体" pitchFamily="49" charset="-122"/>
                </a:rPr>
                <a:t>))</a:t>
              </a:r>
            </a:p>
            <a:p>
              <a:pPr>
                <a:spcAft>
                  <a:spcPts val="1200"/>
                </a:spcAft>
                <a:defRPr/>
              </a:pPr>
              <a:r>
                <a:rPr kumimoji="1" lang="en-US" altLang="zh-CN" sz="2200">
                  <a:solidFill>
                    <a:schemeClr val="tx1"/>
                  </a:solidFill>
                  <a:latin typeface="楷体" pitchFamily="49" charset="-122"/>
                  <a:ea typeface="楷体" pitchFamily="49" charset="-122"/>
                </a:rPr>
                <a:t>P(z,</a:t>
              </a:r>
              <a:r>
                <a:rPr kumimoji="1" lang="en-US" altLang="zh-CN" sz="2200">
                  <a:solidFill>
                    <a:srgbClr val="FF0000"/>
                  </a:solidFill>
                  <a:latin typeface="楷体" panose="02010609060101010101" pitchFamily="49" charset="-122"/>
                  <a:ea typeface="楷体" panose="02010609060101010101" pitchFamily="49" charset="-122"/>
                </a:rPr>
                <a:t>w</a:t>
              </a:r>
              <a:r>
                <a:rPr kumimoji="1" lang="en-US" altLang="zh-CN" sz="2200">
                  <a:solidFill>
                    <a:schemeClr val="tx1"/>
                  </a:solidFill>
                  <a:latin typeface="楷体" panose="02010609060101010101" pitchFamily="49" charset="-122"/>
                  <a:ea typeface="楷体" panose="02010609060101010101" pitchFamily="49" charset="-122"/>
                </a:rPr>
                <a:t>)</a:t>
              </a:r>
              <a:r>
                <a:rPr lang="en-US" altLang="zh-CN" sz="2200">
                  <a:solidFill>
                    <a:schemeClr val="tx1"/>
                  </a:solidFill>
                  <a:latin typeface="楷体" panose="02010609060101010101" pitchFamily="49" charset="-122"/>
                  <a:ea typeface="楷体" panose="02010609060101010101" pitchFamily="49" charset="-122"/>
                </a:rPr>
                <a:t>∨</a:t>
              </a:r>
              <a:r>
                <a:rPr kumimoji="1" lang="en-US" altLang="zh-CN" sz="2200">
                  <a:solidFill>
                    <a:schemeClr val="tx1"/>
                  </a:solidFill>
                  <a:latin typeface="楷体" panose="02010609060101010101" pitchFamily="49" charset="-122"/>
                  <a:ea typeface="楷体" panose="02010609060101010101" pitchFamily="49" charset="-122"/>
                </a:rPr>
                <a:t>(</a:t>
              </a:r>
              <a:r>
                <a:rPr kumimoji="1" lang="zh-CN" altLang="en-US" sz="2200">
                  <a:solidFill>
                    <a:schemeClr val="tx1"/>
                  </a:solidFill>
                  <a:latin typeface="楷体" panose="02010609060101010101" pitchFamily="49" charset="-122"/>
                  <a:ea typeface="楷体" panose="02010609060101010101" pitchFamily="49" charset="-122"/>
                  <a:sym typeface="Symbol" pitchFamily="18" charset="2"/>
                </a:rPr>
                <a:t></a:t>
              </a:r>
              <a:r>
                <a:rPr kumimoji="1" lang="en-US" altLang="zh-CN" sz="2200">
                  <a:solidFill>
                    <a:schemeClr val="tx1"/>
                  </a:solidFill>
                  <a:latin typeface="楷体" panose="02010609060101010101" pitchFamily="49" charset="-122"/>
                  <a:ea typeface="楷体" panose="02010609060101010101" pitchFamily="49" charset="-122"/>
                  <a:sym typeface="Symbol" pitchFamily="18" charset="2"/>
                </a:rPr>
                <a:t>y)</a:t>
              </a:r>
              <a:r>
                <a:rPr kumimoji="1" lang="en-US" altLang="zh-CN" sz="2200">
                  <a:solidFill>
                    <a:schemeClr val="tx1"/>
                  </a:solidFill>
                  <a:latin typeface="楷体" panose="02010609060101010101" pitchFamily="49" charset="-122"/>
                  <a:ea typeface="楷体" panose="02010609060101010101" pitchFamily="49" charset="-122"/>
                </a:rPr>
                <a:t>Q(z,</a:t>
              </a:r>
              <a:r>
                <a:rPr kumimoji="1" lang="en-US" altLang="zh-CN" sz="2200">
                  <a:solidFill>
                    <a:schemeClr val="tx1"/>
                  </a:solidFill>
                  <a:latin typeface="楷体" panose="02010609060101010101" pitchFamily="49" charset="-122"/>
                  <a:ea typeface="楷体" panose="02010609060101010101" pitchFamily="49" charset="-122"/>
                  <a:sym typeface="Symbol" pitchFamily="18" charset="2"/>
                </a:rPr>
                <a:t>y</a:t>
              </a:r>
              <a:r>
                <a:rPr kumimoji="1" lang="en-US" altLang="zh-CN" sz="2200">
                  <a:solidFill>
                    <a:schemeClr val="tx1"/>
                  </a:solidFill>
                  <a:latin typeface="楷体" pitchFamily="49" charset="-122"/>
                  <a:ea typeface="楷体" pitchFamily="49" charset="-122"/>
                </a:rPr>
                <a:t>)</a:t>
              </a:r>
            </a:p>
            <a:p>
              <a:pPr>
                <a:spcAft>
                  <a:spcPts val="1200"/>
                </a:spcAft>
                <a:defRPr/>
              </a:pPr>
              <a:r>
                <a:rPr kumimoji="1" lang="en-US" altLang="zh-CN" sz="2200">
                  <a:solidFill>
                    <a:schemeClr val="tx1"/>
                  </a:solidFill>
                  <a:latin typeface="楷体" pitchFamily="49" charset="-122"/>
                  <a:ea typeface="楷体" pitchFamily="49" charset="-122"/>
                </a:rPr>
                <a:t>P(z,y)</a:t>
              </a:r>
              <a:r>
                <a:rPr lang="en-US" altLang="zh-CN" sz="2200">
                  <a:solidFill>
                    <a:schemeClr val="tx1"/>
                  </a:solidFill>
                  <a:latin typeface="楷体" panose="02010609060101010101" pitchFamily="49" charset="-122"/>
                  <a:ea typeface="楷体" panose="02010609060101010101" pitchFamily="49" charset="-122"/>
                </a:rPr>
                <a:t>∨</a:t>
              </a:r>
              <a:r>
                <a:rPr kumimoji="1" lang="en-US" altLang="zh-CN" sz="2200">
                  <a:solidFill>
                    <a:schemeClr val="tx1"/>
                  </a:solidFill>
                  <a:latin typeface="楷体" pitchFamily="49" charset="-122"/>
                  <a:ea typeface="楷体" pitchFamily="49" charset="-122"/>
                </a:rPr>
                <a:t>(</a:t>
              </a:r>
              <a:r>
                <a:rPr kumimoji="1" lang="zh-CN" altLang="en-US" sz="2200">
                  <a:solidFill>
                    <a:schemeClr val="tx1"/>
                  </a:solidFill>
                  <a:latin typeface="楷体" panose="02010609060101010101" pitchFamily="49" charset="-122"/>
                  <a:ea typeface="楷体" panose="02010609060101010101" pitchFamily="49" charset="-122"/>
                  <a:sym typeface="Symbol" pitchFamily="18" charset="2"/>
                </a:rPr>
                <a:t></a:t>
              </a:r>
              <a:r>
                <a:rPr kumimoji="1" lang="en-US" altLang="zh-CN" sz="2200">
                  <a:solidFill>
                    <a:schemeClr val="tx1"/>
                  </a:solidFill>
                  <a:latin typeface="楷体" panose="02010609060101010101" pitchFamily="49" charset="-122"/>
                  <a:ea typeface="楷体" panose="02010609060101010101" pitchFamily="49" charset="-122"/>
                  <a:sym typeface="Symbol" pitchFamily="18" charset="2"/>
                </a:rPr>
                <a:t>y)</a:t>
              </a:r>
              <a:r>
                <a:rPr kumimoji="1" lang="en-US" altLang="zh-CN" sz="2200">
                  <a:solidFill>
                    <a:schemeClr val="tx1"/>
                  </a:solidFill>
                  <a:latin typeface="楷体" panose="02010609060101010101" pitchFamily="49" charset="-122"/>
                  <a:ea typeface="楷体" panose="02010609060101010101" pitchFamily="49" charset="-122"/>
                </a:rPr>
                <a:t>Q(z,</a:t>
              </a:r>
              <a:r>
                <a:rPr kumimoji="1" lang="en-US" altLang="zh-CN" sz="2200">
                  <a:solidFill>
                    <a:schemeClr val="tx1"/>
                  </a:solidFill>
                  <a:latin typeface="楷体" panose="02010609060101010101" pitchFamily="49" charset="-122"/>
                  <a:ea typeface="楷体" panose="02010609060101010101" pitchFamily="49" charset="-122"/>
                  <a:sym typeface="Symbol" pitchFamily="18" charset="2"/>
                </a:rPr>
                <a:t>y</a:t>
              </a:r>
              <a:r>
                <a:rPr kumimoji="1" lang="en-US" altLang="zh-CN" sz="2200">
                  <a:solidFill>
                    <a:schemeClr val="tx1"/>
                  </a:solidFill>
                  <a:latin typeface="楷体" pitchFamily="49" charset="-122"/>
                  <a:ea typeface="楷体" pitchFamily="49" charset="-122"/>
                </a:rPr>
                <a:t>)</a:t>
              </a:r>
            </a:p>
          </p:txBody>
        </p:sp>
        <p:sp>
          <p:nvSpPr>
            <p:cNvPr id="9" name="任意多边形: 形状 8">
              <a:extLst>
                <a:ext uri="{FF2B5EF4-FFF2-40B4-BE49-F238E27FC236}"/>
              </a:extLst>
            </p:cNvPr>
            <p:cNvSpPr/>
            <p:nvPr/>
          </p:nvSpPr>
          <p:spPr>
            <a:xfrm>
              <a:off x="2454965" y="3041105"/>
              <a:ext cx="3020910" cy="2634600"/>
            </a:xfrm>
            <a:custGeom>
              <a:avLst/>
              <a:gdLst>
                <a:gd name="connsiteX0" fmla="*/ 0 w 3021496"/>
                <a:gd name="connsiteY0" fmla="*/ 2216426 h 2633869"/>
                <a:gd name="connsiteX1" fmla="*/ 0 w 3021496"/>
                <a:gd name="connsiteY1" fmla="*/ 2633869 h 2633869"/>
                <a:gd name="connsiteX2" fmla="*/ 2425148 w 3021496"/>
                <a:gd name="connsiteY2" fmla="*/ 2633869 h 2633869"/>
                <a:gd name="connsiteX3" fmla="*/ 2425148 w 3021496"/>
                <a:gd name="connsiteY3" fmla="*/ 0 h 2633869"/>
                <a:gd name="connsiteX4" fmla="*/ 3021496 w 3021496"/>
                <a:gd name="connsiteY4" fmla="*/ 0 h 263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496" h="2633869">
                  <a:moveTo>
                    <a:pt x="0" y="2216426"/>
                  </a:moveTo>
                  <a:lnTo>
                    <a:pt x="0" y="2633869"/>
                  </a:lnTo>
                  <a:lnTo>
                    <a:pt x="2425148" y="2633869"/>
                  </a:lnTo>
                  <a:lnTo>
                    <a:pt x="2425148" y="0"/>
                  </a:lnTo>
                  <a:lnTo>
                    <a:pt x="3021496" y="0"/>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标题 1"/>
          <p:cNvSpPr>
            <a:spLocks noGrp="1"/>
          </p:cNvSpPr>
          <p:nvPr>
            <p:ph type="title"/>
          </p:nvPr>
        </p:nvSpPr>
        <p:spPr>
          <a:xfrm>
            <a:off x="628650" y="106363"/>
            <a:ext cx="7886700" cy="725487"/>
          </a:xfrm>
        </p:spPr>
        <p:txBody>
          <a:bodyPr/>
          <a:lstStyle/>
          <a:p>
            <a:r>
              <a:rPr lang="zh-CN" altLang="en-US" smtClean="0">
                <a:latin typeface="Times New Roman" pitchFamily="18" charset="0"/>
              </a:rPr>
              <a:t>全称推广规则</a:t>
            </a:r>
            <a:r>
              <a:rPr lang="en-US" altLang="zh-CN" smtClean="0">
                <a:latin typeface="Comic Sans MS" pitchFamily="66" charset="0"/>
              </a:rPr>
              <a:t>UG</a:t>
            </a:r>
            <a:endParaRPr lang="zh-CN" altLang="en-US" smtClean="0">
              <a:latin typeface="Comic Sans MS" pitchFamily="66" charset="0"/>
            </a:endParaRPr>
          </a:p>
        </p:txBody>
      </p:sp>
      <p:sp>
        <p:nvSpPr>
          <p:cNvPr id="3" name="内容占位符 2"/>
          <p:cNvSpPr>
            <a:spLocks noGrp="1"/>
          </p:cNvSpPr>
          <p:nvPr>
            <p:ph idx="1"/>
          </p:nvPr>
        </p:nvSpPr>
        <p:spPr>
          <a:xfrm>
            <a:off x="504825" y="1160463"/>
            <a:ext cx="8148638" cy="5016500"/>
          </a:xfrm>
        </p:spPr>
        <p:txBody>
          <a:bodyPr/>
          <a:lstStyle/>
          <a:p>
            <a:pPr>
              <a:spcBef>
                <a:spcPts val="600"/>
              </a:spcBef>
              <a:defRPr/>
            </a:pPr>
            <a:r>
              <a:rPr lang="zh-CN" altLang="en-US" dirty="0">
                <a:solidFill>
                  <a:srgbClr val="0000FF"/>
                </a:solidFill>
                <a:sym typeface="Symbol" pitchFamily="18" charset="2"/>
              </a:rPr>
              <a:t>作用：</a:t>
            </a:r>
            <a:r>
              <a:rPr lang="zh-CN" altLang="en-US" dirty="0">
                <a:solidFill>
                  <a:srgbClr val="FF0000"/>
                </a:solidFill>
                <a:sym typeface="Symbol" pitchFamily="18" charset="2"/>
              </a:rPr>
              <a:t>添加</a:t>
            </a:r>
            <a:r>
              <a:rPr lang="zh-CN" altLang="en-US" dirty="0">
                <a:solidFill>
                  <a:srgbClr val="FF0000"/>
                </a:solidFill>
              </a:rPr>
              <a:t>全称</a:t>
            </a:r>
            <a:r>
              <a:rPr lang="zh-CN" altLang="en-US" dirty="0">
                <a:solidFill>
                  <a:srgbClr val="FF0000"/>
                </a:solidFill>
                <a:sym typeface="Symbol" pitchFamily="18" charset="2"/>
              </a:rPr>
              <a:t>量词；特殊到一般</a:t>
            </a:r>
            <a:endParaRPr lang="en-US" altLang="zh-CN" dirty="0">
              <a:solidFill>
                <a:srgbClr val="FF0000"/>
              </a:solidFill>
              <a:sym typeface="Symbol" pitchFamily="18" charset="2"/>
            </a:endParaRPr>
          </a:p>
          <a:p>
            <a:pPr>
              <a:spcBef>
                <a:spcPts val="600"/>
              </a:spcBef>
              <a:defRPr/>
            </a:pPr>
            <a:r>
              <a:rPr lang="zh-CN" altLang="zh-CN" dirty="0">
                <a:solidFill>
                  <a:srgbClr val="0000FF"/>
                </a:solidFill>
              </a:rPr>
              <a:t>形式：</a:t>
            </a:r>
            <a:r>
              <a:rPr lang="zh-CN" altLang="zh-CN" dirty="0"/>
              <a:t> </a:t>
            </a:r>
            <a:r>
              <a:rPr lang="en-US" altLang="zh-CN" dirty="0">
                <a:solidFill>
                  <a:schemeClr val="accent2"/>
                </a:solidFill>
                <a:sym typeface="Symbol" pitchFamily="18" charset="2"/>
              </a:rPr>
              <a:t>A(c)(x)</a:t>
            </a:r>
            <a:r>
              <a:rPr lang="en-US" altLang="zh-CN" dirty="0">
                <a:solidFill>
                  <a:schemeClr val="accent2"/>
                </a:solidFill>
              </a:rPr>
              <a:t>A(x)</a:t>
            </a:r>
          </a:p>
          <a:p>
            <a:pPr lvl="1">
              <a:spcBef>
                <a:spcPts val="600"/>
              </a:spcBef>
              <a:defRPr/>
            </a:pPr>
            <a:r>
              <a:rPr lang="en-US" altLang="zh-CN" dirty="0">
                <a:sym typeface="Symbol" pitchFamily="18" charset="2"/>
              </a:rPr>
              <a:t>c</a:t>
            </a:r>
            <a:r>
              <a:rPr lang="zh-CN" altLang="zh-CN" dirty="0">
                <a:sym typeface="Symbol" pitchFamily="18" charset="2"/>
              </a:rPr>
              <a:t>是个体域内</a:t>
            </a:r>
            <a:r>
              <a:rPr lang="zh-CN" altLang="zh-CN" dirty="0">
                <a:solidFill>
                  <a:srgbClr val="FF0000"/>
                </a:solidFill>
                <a:sym typeface="Symbol" pitchFamily="18" charset="2"/>
              </a:rPr>
              <a:t>任</a:t>
            </a:r>
            <a:r>
              <a:rPr lang="zh-CN" altLang="en-US" dirty="0">
                <a:solidFill>
                  <a:srgbClr val="FF0000"/>
                </a:solidFill>
                <a:sym typeface="Symbol" pitchFamily="18" charset="2"/>
              </a:rPr>
              <a:t>意</a:t>
            </a:r>
            <a:r>
              <a:rPr lang="zh-CN" altLang="en-US" dirty="0">
                <a:sym typeface="Symbol" pitchFamily="18" charset="2"/>
              </a:rPr>
              <a:t>指定的客体。</a:t>
            </a:r>
            <a:endParaRPr lang="en-US" altLang="zh-CN" dirty="0">
              <a:sym typeface="Symbol" pitchFamily="18" charset="2"/>
            </a:endParaRPr>
          </a:p>
          <a:p>
            <a:pPr lvl="1">
              <a:spcBef>
                <a:spcPts val="600"/>
              </a:spcBef>
              <a:defRPr/>
            </a:pPr>
            <a:r>
              <a:rPr lang="zh-CN" altLang="en-US" dirty="0">
                <a:sym typeface="Symbol" pitchFamily="18" charset="2"/>
              </a:rPr>
              <a:t>含义：如果</a:t>
            </a:r>
            <a:r>
              <a:rPr lang="zh-CN" altLang="en-US" dirty="0"/>
              <a:t>在个体域内</a:t>
            </a:r>
            <a:r>
              <a:rPr lang="zh-CN" altLang="en-US" dirty="0">
                <a:solidFill>
                  <a:srgbClr val="FF0000"/>
                </a:solidFill>
              </a:rPr>
              <a:t>每一个</a:t>
            </a:r>
            <a:r>
              <a:rPr lang="en-US" altLang="zh-CN" dirty="0">
                <a:solidFill>
                  <a:srgbClr val="FF0000"/>
                </a:solidFill>
              </a:rPr>
              <a:t>(</a:t>
            </a:r>
            <a:r>
              <a:rPr lang="zh-CN" altLang="en-US" dirty="0">
                <a:solidFill>
                  <a:srgbClr val="FF0000"/>
                </a:solidFill>
              </a:rPr>
              <a:t>任意</a:t>
            </a:r>
            <a:r>
              <a:rPr lang="en-US" altLang="zh-CN" dirty="0">
                <a:solidFill>
                  <a:srgbClr val="FF0000"/>
                </a:solidFill>
              </a:rPr>
              <a:t>)</a:t>
            </a:r>
            <a:r>
              <a:rPr lang="zh-CN" altLang="en-US" dirty="0"/>
              <a:t>指定客体</a:t>
            </a:r>
            <a:r>
              <a:rPr lang="en-US" altLang="zh-CN" dirty="0"/>
              <a:t>c</a:t>
            </a:r>
            <a:r>
              <a:rPr lang="zh-CN" altLang="en-US" dirty="0"/>
              <a:t>都</a:t>
            </a:r>
            <a:r>
              <a:rPr lang="zh-CN" altLang="en-US" dirty="0">
                <a:sym typeface="Symbol" pitchFamily="18" charset="2"/>
              </a:rPr>
              <a:t>使得</a:t>
            </a:r>
            <a:r>
              <a:rPr lang="en-US" altLang="zh-CN" dirty="0">
                <a:sym typeface="Symbol" pitchFamily="18" charset="2"/>
              </a:rPr>
              <a:t>A(c)</a:t>
            </a:r>
            <a:r>
              <a:rPr lang="zh-CN" altLang="en-US" dirty="0"/>
              <a:t>成立，则</a:t>
            </a:r>
            <a:r>
              <a:rPr lang="en-US" altLang="zh-CN" dirty="0">
                <a:sym typeface="Symbol" pitchFamily="18" charset="2"/>
              </a:rPr>
              <a:t>(x)</a:t>
            </a:r>
            <a:r>
              <a:rPr lang="en-US" altLang="zh-CN" dirty="0"/>
              <a:t>A(x)</a:t>
            </a:r>
            <a:r>
              <a:rPr lang="zh-CN" altLang="en-US" dirty="0">
                <a:sym typeface="Symbol" pitchFamily="18" charset="2"/>
              </a:rPr>
              <a:t>成立。</a:t>
            </a:r>
            <a:endParaRPr lang="en-US" altLang="zh-CN" dirty="0">
              <a:sym typeface="Symbol" pitchFamily="18" charset="2"/>
            </a:endParaRPr>
          </a:p>
          <a:p>
            <a:pPr>
              <a:spcBef>
                <a:spcPts val="600"/>
              </a:spcBef>
              <a:defRPr/>
            </a:pPr>
            <a:r>
              <a:rPr lang="zh-CN" altLang="en-US" dirty="0">
                <a:solidFill>
                  <a:srgbClr val="0000FF"/>
                </a:solidFill>
                <a:sym typeface="Symbol" pitchFamily="18" charset="2"/>
              </a:rPr>
              <a:t>要求：</a:t>
            </a:r>
            <a:endParaRPr lang="en-US" altLang="zh-CN" dirty="0">
              <a:solidFill>
                <a:srgbClr val="0000FF"/>
              </a:solidFill>
              <a:sym typeface="Symbol" pitchFamily="18" charset="2"/>
            </a:endParaRPr>
          </a:p>
          <a:p>
            <a:pPr marL="765175" lvl="1" indent="-457200">
              <a:spcBef>
                <a:spcPts val="600"/>
              </a:spcBef>
              <a:buSzPct val="100000"/>
              <a:buFont typeface="+mj-lt"/>
              <a:buAutoNum type="arabicPeriod"/>
              <a:defRPr/>
            </a:pPr>
            <a:r>
              <a:rPr lang="zh-CN" altLang="en-US" dirty="0"/>
              <a:t>添加量词时，要加在公式的</a:t>
            </a:r>
            <a:r>
              <a:rPr lang="zh-CN" altLang="en-US" dirty="0">
                <a:solidFill>
                  <a:srgbClr val="FF0000"/>
                </a:solidFill>
              </a:rPr>
              <a:t>最左边</a:t>
            </a:r>
            <a:r>
              <a:rPr lang="en-US" altLang="zh-CN" dirty="0"/>
              <a:t>(</a:t>
            </a:r>
            <a:r>
              <a:rPr lang="zh-CN" altLang="en-US" dirty="0"/>
              <a:t>即新加的量词前也无任何符号</a:t>
            </a:r>
            <a:r>
              <a:rPr lang="en-US" altLang="zh-CN" dirty="0"/>
              <a:t>)</a:t>
            </a:r>
            <a:r>
              <a:rPr lang="zh-CN" altLang="en-US" dirty="0"/>
              <a:t>，且其辖域作用到公式的末尾。</a:t>
            </a:r>
            <a:r>
              <a:rPr lang="en-US" altLang="zh-CN" dirty="0">
                <a:sym typeface="Symbol" pitchFamily="18" charset="2"/>
              </a:rPr>
              <a:t> </a:t>
            </a:r>
          </a:p>
          <a:p>
            <a:pPr marL="765175" lvl="1" indent="-457200">
              <a:spcBef>
                <a:spcPts val="600"/>
              </a:spcBef>
              <a:buSzPct val="100000"/>
              <a:buFont typeface="+mj-lt"/>
              <a:buAutoNum type="arabicPeriod"/>
              <a:defRPr/>
            </a:pPr>
            <a:r>
              <a:rPr lang="zh-CN" altLang="en-US" dirty="0">
                <a:sym typeface="Symbol" pitchFamily="18" charset="2"/>
              </a:rPr>
              <a:t>取代</a:t>
            </a:r>
            <a:r>
              <a:rPr lang="en-US" altLang="zh-CN" dirty="0">
                <a:sym typeface="Symbol" pitchFamily="18" charset="2"/>
              </a:rPr>
              <a:t>c</a:t>
            </a:r>
            <a:r>
              <a:rPr lang="zh-CN" altLang="en-US" dirty="0">
                <a:sym typeface="Symbol" pitchFamily="18" charset="2"/>
              </a:rPr>
              <a:t>的</a:t>
            </a:r>
            <a:r>
              <a:rPr lang="en-US" altLang="zh-CN" dirty="0">
                <a:sym typeface="Symbol" pitchFamily="18" charset="2"/>
              </a:rPr>
              <a:t>x</a:t>
            </a:r>
            <a:r>
              <a:rPr lang="zh-CN" altLang="en-US" dirty="0"/>
              <a:t>不是</a:t>
            </a:r>
            <a:r>
              <a:rPr lang="en-US" altLang="zh-CN" dirty="0"/>
              <a:t>A(c)</a:t>
            </a:r>
            <a:r>
              <a:rPr lang="zh-CN" altLang="en-US" dirty="0"/>
              <a:t>中的符号。</a:t>
            </a:r>
            <a:endParaRPr lang="en-US" altLang="zh-CN" dirty="0"/>
          </a:p>
          <a:p>
            <a:pPr marL="765175" lvl="1" indent="-457200">
              <a:spcBef>
                <a:spcPts val="600"/>
              </a:spcBef>
              <a:buSzPct val="100000"/>
              <a:buFont typeface="+mj-lt"/>
              <a:buAutoNum type="arabicPeriod"/>
              <a:defRPr/>
            </a:pPr>
            <a:r>
              <a:rPr lang="en-US" altLang="zh-CN" dirty="0">
                <a:sym typeface="Symbol" pitchFamily="18" charset="2"/>
              </a:rPr>
              <a:t>c</a:t>
            </a:r>
            <a:r>
              <a:rPr lang="zh-CN" altLang="zh-CN" dirty="0">
                <a:solidFill>
                  <a:srgbClr val="FF0000"/>
                </a:solidFill>
                <a:sym typeface="Symbol" pitchFamily="18" charset="2"/>
              </a:rPr>
              <a:t>一定是任意的客体</a:t>
            </a:r>
            <a:r>
              <a:rPr lang="zh-CN" altLang="zh-CN" dirty="0">
                <a:sym typeface="Symbol" pitchFamily="18" charset="2"/>
              </a:rPr>
              <a:t>，否则不可</a:t>
            </a:r>
            <a:r>
              <a:rPr lang="zh-CN" altLang="en-US" dirty="0"/>
              <a:t>全称推广</a:t>
            </a:r>
            <a:r>
              <a:rPr lang="zh-CN" altLang="zh-CN" dirty="0">
                <a:sym typeface="Symbol" pitchFamily="18" charset="2"/>
              </a:rPr>
              <a:t>。</a:t>
            </a:r>
            <a:endParaRPr lang="zh-CN" altLang="en-US" dirty="0"/>
          </a:p>
        </p:txBody>
      </p:sp>
      <p:sp>
        <p:nvSpPr>
          <p:cNvPr id="4" name="灯片编号占位符 3"/>
          <p:cNvSpPr>
            <a:spLocks noGrp="1"/>
          </p:cNvSpPr>
          <p:nvPr>
            <p:ph type="sldNum" sz="quarter" idx="12"/>
          </p:nvPr>
        </p:nvSpPr>
        <p:spPr/>
        <p:txBody>
          <a:bodyPr/>
          <a:lstStyle/>
          <a:p>
            <a:pPr>
              <a:defRPr/>
            </a:pPr>
            <a:fld id="{C5CEC772-A4DF-45BF-BF73-EB9EF43D1DBB}" type="slidenum">
              <a:rPr lang="zh-CN" altLang="en-US"/>
              <a:pPr>
                <a:defRPr/>
              </a:pPr>
              <a:t>83</a:t>
            </a:fld>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标题 1"/>
          <p:cNvSpPr>
            <a:spLocks noGrp="1"/>
          </p:cNvSpPr>
          <p:nvPr>
            <p:ph type="title"/>
          </p:nvPr>
        </p:nvSpPr>
        <p:spPr>
          <a:xfrm>
            <a:off x="628650" y="106363"/>
            <a:ext cx="7886700" cy="725487"/>
          </a:xfrm>
        </p:spPr>
        <p:txBody>
          <a:bodyPr/>
          <a:lstStyle/>
          <a:p>
            <a:r>
              <a:rPr lang="zh-CN" altLang="en-US" smtClean="0">
                <a:latin typeface="Times New Roman" pitchFamily="18" charset="0"/>
              </a:rPr>
              <a:t>存在指定规则</a:t>
            </a:r>
            <a:r>
              <a:rPr lang="en-US" altLang="zh-CN" smtClean="0">
                <a:latin typeface="Comic Sans MS" pitchFamily="66" charset="0"/>
              </a:rPr>
              <a:t>ES</a:t>
            </a:r>
            <a:endParaRPr lang="zh-CN" altLang="en-US" smtClean="0">
              <a:latin typeface="Comic Sans MS" pitchFamily="66" charset="0"/>
            </a:endParaRPr>
          </a:p>
        </p:txBody>
      </p:sp>
      <p:sp>
        <p:nvSpPr>
          <p:cNvPr id="3" name="内容占位符 2"/>
          <p:cNvSpPr>
            <a:spLocks noGrp="1"/>
          </p:cNvSpPr>
          <p:nvPr>
            <p:ph idx="1"/>
          </p:nvPr>
        </p:nvSpPr>
        <p:spPr>
          <a:xfrm>
            <a:off x="504825" y="1160463"/>
            <a:ext cx="8148638" cy="4848225"/>
          </a:xfrm>
        </p:spPr>
        <p:txBody>
          <a:bodyPr/>
          <a:lstStyle/>
          <a:p>
            <a:pPr>
              <a:defRPr/>
            </a:pPr>
            <a:r>
              <a:rPr lang="zh-CN" altLang="en-US" dirty="0">
                <a:solidFill>
                  <a:srgbClr val="0000FF"/>
                </a:solidFill>
                <a:sym typeface="Symbol" pitchFamily="18" charset="2"/>
              </a:rPr>
              <a:t>作用：</a:t>
            </a:r>
            <a:r>
              <a:rPr lang="zh-CN" altLang="en-US" dirty="0">
                <a:solidFill>
                  <a:srgbClr val="FF0000"/>
                </a:solidFill>
                <a:sym typeface="Symbol" pitchFamily="18" charset="2"/>
              </a:rPr>
              <a:t>去掉存在量词。</a:t>
            </a:r>
            <a:endParaRPr lang="en-US" altLang="zh-CN" dirty="0">
              <a:solidFill>
                <a:srgbClr val="FF0000"/>
              </a:solidFill>
              <a:sym typeface="Symbol" pitchFamily="18" charset="2"/>
            </a:endParaRPr>
          </a:p>
          <a:p>
            <a:pPr>
              <a:defRPr/>
            </a:pPr>
            <a:r>
              <a:rPr lang="en-US" altLang="zh-CN" dirty="0">
                <a:sym typeface="Symbol" pitchFamily="18" charset="2"/>
              </a:rPr>
              <a:t> (x)</a:t>
            </a:r>
            <a:r>
              <a:rPr lang="en-US" altLang="zh-CN" dirty="0"/>
              <a:t>A(x)</a:t>
            </a:r>
            <a:r>
              <a:rPr lang="en-US" altLang="zh-CN" dirty="0">
                <a:sym typeface="Symbol" pitchFamily="18" charset="2"/>
              </a:rPr>
              <a:t></a:t>
            </a:r>
            <a:r>
              <a:rPr lang="en-US" altLang="zh-CN" dirty="0"/>
              <a:t>A(c)    </a:t>
            </a:r>
          </a:p>
          <a:p>
            <a:pPr lvl="1">
              <a:defRPr/>
            </a:pPr>
            <a:r>
              <a:rPr lang="zh-CN" altLang="en-US" dirty="0"/>
              <a:t>其中</a:t>
            </a:r>
            <a:r>
              <a:rPr lang="en-US" altLang="zh-CN" dirty="0"/>
              <a:t>c</a:t>
            </a:r>
            <a:r>
              <a:rPr lang="zh-CN" altLang="en-US" dirty="0"/>
              <a:t>是使</a:t>
            </a:r>
            <a:r>
              <a:rPr lang="en-US" altLang="zh-CN" dirty="0"/>
              <a:t>A</a:t>
            </a:r>
            <a:r>
              <a:rPr lang="zh-CN" altLang="en-US" dirty="0"/>
              <a:t>成立的</a:t>
            </a:r>
            <a:r>
              <a:rPr lang="zh-CN" altLang="en-US" dirty="0">
                <a:solidFill>
                  <a:srgbClr val="FF0000"/>
                </a:solidFill>
              </a:rPr>
              <a:t>特定客体常量</a:t>
            </a:r>
            <a:r>
              <a:rPr lang="zh-CN" altLang="en-US" dirty="0"/>
              <a:t>。</a:t>
            </a:r>
            <a:endParaRPr lang="en-US" altLang="zh-CN" dirty="0"/>
          </a:p>
          <a:p>
            <a:pPr lvl="1">
              <a:defRPr/>
            </a:pPr>
            <a:r>
              <a:rPr lang="zh-CN" altLang="en-US" dirty="0">
                <a:solidFill>
                  <a:srgbClr val="0000FF"/>
                </a:solidFill>
                <a:sym typeface="Symbol" pitchFamily="18" charset="2"/>
              </a:rPr>
              <a:t>含义：</a:t>
            </a:r>
            <a:r>
              <a:rPr lang="en-US" altLang="zh-CN" dirty="0">
                <a:sym typeface="Symbol" pitchFamily="18" charset="2"/>
              </a:rPr>
              <a:t>(x)A(x)</a:t>
            </a:r>
            <a:r>
              <a:rPr lang="zh-CN" altLang="en-US" dirty="0"/>
              <a:t>成立，即可推出有某个</a:t>
            </a:r>
            <a:r>
              <a:rPr lang="zh-CN" altLang="en-US" dirty="0">
                <a:solidFill>
                  <a:srgbClr val="FF0000"/>
                </a:solidFill>
              </a:rPr>
              <a:t>确定的</a:t>
            </a:r>
            <a:r>
              <a:rPr lang="en-US" altLang="zh-CN" dirty="0"/>
              <a:t>c</a:t>
            </a:r>
            <a:r>
              <a:rPr lang="zh-CN" altLang="en-US" dirty="0"/>
              <a:t>，使</a:t>
            </a:r>
            <a:r>
              <a:rPr lang="en-US" altLang="zh-CN" dirty="0"/>
              <a:t>A(c)</a:t>
            </a:r>
            <a:r>
              <a:rPr lang="zh-CN" altLang="en-US" dirty="0"/>
              <a:t>成立。</a:t>
            </a:r>
            <a:endParaRPr lang="en-US" altLang="zh-CN" dirty="0"/>
          </a:p>
          <a:p>
            <a:pPr>
              <a:defRPr/>
            </a:pPr>
            <a:r>
              <a:rPr lang="zh-CN" altLang="en-US" dirty="0">
                <a:solidFill>
                  <a:srgbClr val="0000FF"/>
                </a:solidFill>
                <a:sym typeface="Symbol" pitchFamily="18" charset="2"/>
              </a:rPr>
              <a:t>要求：</a:t>
            </a:r>
            <a:endParaRPr lang="en-US" altLang="zh-CN" dirty="0">
              <a:solidFill>
                <a:srgbClr val="0000FF"/>
              </a:solidFill>
              <a:sym typeface="Symbol" pitchFamily="18" charset="2"/>
            </a:endParaRPr>
          </a:p>
          <a:p>
            <a:pPr marL="765175" lvl="1" indent="-457200">
              <a:buSzPct val="100000"/>
              <a:buFont typeface="+mj-lt"/>
              <a:buAutoNum type="arabicPeriod"/>
              <a:defRPr/>
            </a:pPr>
            <a:r>
              <a:rPr lang="en-US" altLang="zh-CN">
                <a:sym typeface="Symbol" pitchFamily="18" charset="2"/>
              </a:rPr>
              <a:t>c</a:t>
            </a:r>
            <a:r>
              <a:rPr lang="zh-CN" altLang="en-US" dirty="0">
                <a:sym typeface="Symbol" pitchFamily="18" charset="2"/>
              </a:rPr>
              <a:t>不是</a:t>
            </a:r>
            <a:r>
              <a:rPr lang="en-US" altLang="zh-CN" dirty="0">
                <a:sym typeface="Symbol" pitchFamily="18" charset="2"/>
              </a:rPr>
              <a:t>A(x)</a:t>
            </a:r>
            <a:r>
              <a:rPr lang="zh-CN" altLang="en-US" dirty="0">
                <a:sym typeface="Symbol" pitchFamily="18" charset="2"/>
              </a:rPr>
              <a:t>中的符号。</a:t>
            </a:r>
            <a:endParaRPr lang="en-US" altLang="zh-CN" dirty="0">
              <a:sym typeface="Symbol" pitchFamily="18" charset="2"/>
            </a:endParaRPr>
          </a:p>
          <a:p>
            <a:pPr marL="765175" lvl="1" indent="-457200">
              <a:buSzPct val="100000"/>
              <a:buFont typeface="+mj-lt"/>
              <a:buAutoNum type="arabicPeriod"/>
              <a:defRPr/>
            </a:pPr>
            <a:r>
              <a:rPr lang="en-US" altLang="zh-CN">
                <a:sym typeface="Symbol" pitchFamily="18" charset="2"/>
              </a:rPr>
              <a:t>c</a:t>
            </a:r>
            <a:r>
              <a:rPr lang="zh-CN" altLang="zh-CN" dirty="0">
                <a:sym typeface="Symbol" pitchFamily="18" charset="2"/>
              </a:rPr>
              <a:t>不应是</a:t>
            </a:r>
            <a:r>
              <a:rPr lang="zh-CN" altLang="zh-CN" dirty="0">
                <a:solidFill>
                  <a:srgbClr val="FF0000"/>
                </a:solidFill>
                <a:sym typeface="Symbol" pitchFamily="18" charset="2"/>
              </a:rPr>
              <a:t>在此之前</a:t>
            </a:r>
            <a:r>
              <a:rPr lang="zh-CN" altLang="zh-CN" dirty="0">
                <a:sym typeface="Symbol" pitchFamily="18" charset="2"/>
              </a:rPr>
              <a:t>用</a:t>
            </a:r>
            <a:r>
              <a:rPr lang="en-US" altLang="zh-CN" dirty="0">
                <a:sym typeface="Symbol" pitchFamily="18" charset="2"/>
              </a:rPr>
              <a:t>US</a:t>
            </a:r>
            <a:r>
              <a:rPr lang="zh-CN" altLang="zh-CN" dirty="0">
                <a:sym typeface="Symbol" pitchFamily="18" charset="2"/>
              </a:rPr>
              <a:t>规则或者用</a:t>
            </a:r>
            <a:r>
              <a:rPr lang="en-US" altLang="zh-CN" dirty="0">
                <a:sym typeface="Symbol" pitchFamily="18" charset="2"/>
              </a:rPr>
              <a:t>ES</a:t>
            </a:r>
            <a:r>
              <a:rPr lang="zh-CN" altLang="zh-CN" dirty="0">
                <a:sym typeface="Symbol" pitchFamily="18" charset="2"/>
              </a:rPr>
              <a:t>规则所指定的客体</a:t>
            </a:r>
            <a:r>
              <a:rPr lang="en-US" altLang="zh-CN" dirty="0">
                <a:sym typeface="Symbol" pitchFamily="18" charset="2"/>
              </a:rPr>
              <a:t>c(</a:t>
            </a:r>
            <a:r>
              <a:rPr lang="zh-CN" altLang="zh-CN" dirty="0">
                <a:sym typeface="Symbol" pitchFamily="18" charset="2"/>
              </a:rPr>
              <a:t>即</a:t>
            </a:r>
            <a:r>
              <a:rPr lang="zh-CN" altLang="zh-CN" dirty="0">
                <a:solidFill>
                  <a:srgbClr val="FF0000"/>
                </a:solidFill>
                <a:sym typeface="Symbol" pitchFamily="18" charset="2"/>
              </a:rPr>
              <a:t>本次用</a:t>
            </a:r>
            <a:r>
              <a:rPr lang="en-US" altLang="zh-CN" dirty="0">
                <a:solidFill>
                  <a:srgbClr val="FF0000"/>
                </a:solidFill>
                <a:sym typeface="Symbol" pitchFamily="18" charset="2"/>
              </a:rPr>
              <a:t>ES</a:t>
            </a:r>
            <a:r>
              <a:rPr lang="zh-CN" altLang="zh-CN" dirty="0">
                <a:solidFill>
                  <a:srgbClr val="FF0000"/>
                </a:solidFill>
                <a:sym typeface="Symbol" pitchFamily="18" charset="2"/>
              </a:rPr>
              <a:t>特指客体</a:t>
            </a:r>
            <a:r>
              <a:rPr lang="en-US" altLang="zh-CN" dirty="0">
                <a:solidFill>
                  <a:srgbClr val="FF0000"/>
                </a:solidFill>
                <a:sym typeface="Symbol" pitchFamily="18" charset="2"/>
              </a:rPr>
              <a:t>c</a:t>
            </a:r>
            <a:r>
              <a:rPr lang="zh-CN" altLang="en-US" dirty="0">
                <a:solidFill>
                  <a:srgbClr val="FF0000"/>
                </a:solidFill>
                <a:sym typeface="Symbol" pitchFamily="18" charset="2"/>
              </a:rPr>
              <a:t>，</a:t>
            </a:r>
            <a:r>
              <a:rPr lang="zh-CN" altLang="zh-CN" dirty="0">
                <a:solidFill>
                  <a:srgbClr val="FF0000"/>
                </a:solidFill>
                <a:sym typeface="Symbol" pitchFamily="18" charset="2"/>
              </a:rPr>
              <a:t>不应该是以前特指的客体</a:t>
            </a:r>
            <a:r>
              <a:rPr lang="en-US" altLang="zh-CN" dirty="0">
                <a:sym typeface="Symbol" pitchFamily="18" charset="2"/>
              </a:rPr>
              <a:t>)</a:t>
            </a:r>
            <a:r>
              <a:rPr lang="zh-CN" altLang="en-US" dirty="0">
                <a:sym typeface="Symbol" pitchFamily="18" charset="2"/>
              </a:rPr>
              <a:t>。</a:t>
            </a:r>
            <a:endParaRPr lang="en-US" altLang="zh-CN" dirty="0">
              <a:sym typeface="Symbol" pitchFamily="18" charset="2"/>
            </a:endParaRPr>
          </a:p>
          <a:p>
            <a:pPr marL="765175" lvl="1" indent="-457200">
              <a:buSzPct val="100000"/>
              <a:buFont typeface="+mj-lt"/>
              <a:buAutoNum type="arabicPeriod"/>
              <a:defRPr/>
            </a:pPr>
            <a:r>
              <a:rPr kumimoji="1" lang="zh-CN" altLang="en-US"/>
              <a:t>如果</a:t>
            </a:r>
            <a:r>
              <a:rPr lang="en-US" altLang="zh-CN" dirty="0"/>
              <a:t>A</a:t>
            </a:r>
            <a:r>
              <a:rPr kumimoji="1" lang="en-US" altLang="zh-CN" dirty="0"/>
              <a:t>(</a:t>
            </a:r>
            <a:r>
              <a:rPr lang="en-US" altLang="zh-CN" dirty="0"/>
              <a:t>x</a:t>
            </a:r>
            <a:r>
              <a:rPr kumimoji="1" lang="en-US" altLang="zh-CN" dirty="0"/>
              <a:t>)</a:t>
            </a:r>
            <a:r>
              <a:rPr kumimoji="1" lang="zh-CN" altLang="en-US" dirty="0"/>
              <a:t>中除</a:t>
            </a:r>
            <a:r>
              <a:rPr kumimoji="1" lang="en-US" altLang="zh-CN" dirty="0"/>
              <a:t>x</a:t>
            </a:r>
            <a:r>
              <a:rPr kumimoji="1" lang="zh-CN" altLang="en-US" dirty="0"/>
              <a:t>外有其他</a:t>
            </a:r>
            <a:r>
              <a:rPr kumimoji="1" lang="zh-CN" altLang="en-US" dirty="0">
                <a:solidFill>
                  <a:srgbClr val="FF0000"/>
                </a:solidFill>
              </a:rPr>
              <a:t>自由变元</a:t>
            </a:r>
            <a:r>
              <a:rPr kumimoji="1" lang="zh-CN" altLang="en-US" dirty="0"/>
              <a:t>出现，且</a:t>
            </a:r>
            <a:r>
              <a:rPr lang="en-US" altLang="zh-CN" u="sng" dirty="0"/>
              <a:t>x</a:t>
            </a:r>
            <a:r>
              <a:rPr kumimoji="1" lang="zh-CN" altLang="en-US" u="sng" dirty="0"/>
              <a:t>是随其他自由变元变化的</a:t>
            </a:r>
            <a:r>
              <a:rPr kumimoji="1" lang="zh-CN" altLang="en-US" dirty="0"/>
              <a:t>，那么不能使用此规则。</a:t>
            </a:r>
            <a:endParaRPr lang="zh-CN" altLang="en-US" dirty="0"/>
          </a:p>
        </p:txBody>
      </p:sp>
      <p:sp>
        <p:nvSpPr>
          <p:cNvPr id="4" name="灯片编号占位符 3"/>
          <p:cNvSpPr>
            <a:spLocks noGrp="1"/>
          </p:cNvSpPr>
          <p:nvPr>
            <p:ph type="sldNum" sz="quarter" idx="12"/>
          </p:nvPr>
        </p:nvSpPr>
        <p:spPr/>
        <p:txBody>
          <a:bodyPr/>
          <a:lstStyle/>
          <a:p>
            <a:pPr>
              <a:defRPr/>
            </a:pPr>
            <a:fld id="{A3A6CB05-8829-4330-B01B-664065543FF1}" type="slidenum">
              <a:rPr lang="zh-CN" altLang="en-US"/>
              <a:pPr>
                <a:defRPr/>
              </a:pPr>
              <a:t>84</a:t>
            </a:fld>
            <a:endParaRPr lang="zh-CN"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标题 1"/>
          <p:cNvSpPr>
            <a:spLocks noGrp="1"/>
          </p:cNvSpPr>
          <p:nvPr>
            <p:ph type="title"/>
          </p:nvPr>
        </p:nvSpPr>
        <p:spPr>
          <a:xfrm>
            <a:off x="628650" y="106363"/>
            <a:ext cx="7886700" cy="725487"/>
          </a:xfrm>
        </p:spPr>
        <p:txBody>
          <a:bodyPr/>
          <a:lstStyle/>
          <a:p>
            <a:r>
              <a:rPr lang="zh-CN" altLang="en-US" smtClean="0"/>
              <a:t>示例</a:t>
            </a:r>
          </a:p>
        </p:txBody>
      </p:sp>
      <p:sp>
        <p:nvSpPr>
          <p:cNvPr id="3" name="内容占位符 2"/>
          <p:cNvSpPr>
            <a:spLocks noGrp="1"/>
          </p:cNvSpPr>
          <p:nvPr>
            <p:ph idx="1"/>
          </p:nvPr>
        </p:nvSpPr>
        <p:spPr>
          <a:xfrm>
            <a:off x="504825" y="1160463"/>
            <a:ext cx="8148638" cy="5016500"/>
          </a:xfrm>
        </p:spPr>
        <p:txBody>
          <a:bodyPr/>
          <a:lstStyle/>
          <a:p>
            <a:pPr>
              <a:defRPr/>
            </a:pPr>
            <a:r>
              <a:rPr lang="en-US" altLang="zh-CN" dirty="0"/>
              <a:t> </a:t>
            </a:r>
            <a:r>
              <a:rPr lang="zh-CN" altLang="en-US" dirty="0"/>
              <a:t>令</a:t>
            </a:r>
            <a:r>
              <a:rPr lang="en-US" altLang="zh-CN" dirty="0"/>
              <a:t>x</a:t>
            </a:r>
            <a:r>
              <a:rPr lang="zh-CN" altLang="en-US" dirty="0"/>
              <a:t>的个体域为</a:t>
            </a:r>
            <a:r>
              <a:rPr lang="en-US" altLang="zh-CN" dirty="0"/>
              <a:t>I={</a:t>
            </a:r>
            <a:r>
              <a:rPr lang="zh-CN" altLang="en-US" dirty="0"/>
              <a:t>整数</a:t>
            </a:r>
            <a:r>
              <a:rPr lang="en-US" altLang="zh-CN" dirty="0"/>
              <a:t>}</a:t>
            </a:r>
            <a:r>
              <a:rPr lang="zh-CN" altLang="en-US" dirty="0"/>
              <a:t>，</a:t>
            </a:r>
            <a:endParaRPr lang="en-US" altLang="zh-CN" dirty="0"/>
          </a:p>
          <a:p>
            <a:pPr marL="609600" lvl="1" eaLnBrk="1" hangingPunct="1">
              <a:spcBef>
                <a:spcPct val="0"/>
              </a:spcBef>
              <a:buFont typeface="Wingdings" pitchFamily="2" charset="2"/>
              <a:buNone/>
              <a:defRPr/>
            </a:pPr>
            <a:r>
              <a:rPr lang="zh-CN" altLang="en-US" sz="2400" dirty="0"/>
              <a:t>⑴ </a:t>
            </a:r>
            <a:r>
              <a:rPr lang="en-US" altLang="zh-CN" sz="2400" dirty="0">
                <a:sym typeface="Symbol" pitchFamily="18" charset="2"/>
              </a:rPr>
              <a:t>(x)</a:t>
            </a:r>
            <a:r>
              <a:rPr lang="en-US" altLang="zh-CN" sz="2400" dirty="0"/>
              <a:t>B(x)           P</a:t>
            </a:r>
          </a:p>
          <a:p>
            <a:pPr marL="609600" lvl="1" eaLnBrk="1" hangingPunct="1">
              <a:spcBef>
                <a:spcPct val="0"/>
              </a:spcBef>
              <a:buFont typeface="Wingdings" pitchFamily="2" charset="2"/>
              <a:buNone/>
              <a:defRPr/>
            </a:pPr>
            <a:r>
              <a:rPr lang="en-US" altLang="zh-CN" sz="2400" dirty="0"/>
              <a:t>⑵ B(a)               ES(1)</a:t>
            </a:r>
          </a:p>
          <a:p>
            <a:pPr marL="609600" lvl="1" eaLnBrk="1" hangingPunct="1">
              <a:spcBef>
                <a:spcPct val="0"/>
              </a:spcBef>
              <a:buFont typeface="Wingdings" pitchFamily="2" charset="2"/>
              <a:buNone/>
              <a:defRPr/>
            </a:pPr>
            <a:r>
              <a:rPr lang="en-US" altLang="zh-CN" sz="2400" dirty="0"/>
              <a:t>⑶ </a:t>
            </a:r>
            <a:r>
              <a:rPr lang="en-US" altLang="zh-CN" sz="2400" dirty="0">
                <a:sym typeface="Symbol" pitchFamily="18" charset="2"/>
              </a:rPr>
              <a:t>(x)</a:t>
            </a:r>
            <a:r>
              <a:rPr lang="en-US" altLang="zh-CN" sz="2400" dirty="0"/>
              <a:t>A(x)           P</a:t>
            </a:r>
          </a:p>
          <a:p>
            <a:pPr marL="609600" lvl="1" eaLnBrk="1" hangingPunct="1">
              <a:spcBef>
                <a:spcPct val="0"/>
              </a:spcBef>
              <a:spcAft>
                <a:spcPts val="1800"/>
              </a:spcAft>
              <a:buFont typeface="Wingdings" pitchFamily="2" charset="2"/>
              <a:buNone/>
              <a:defRPr/>
            </a:pPr>
            <a:r>
              <a:rPr lang="en-US" altLang="zh-CN" sz="2400" dirty="0"/>
              <a:t>⑷ A(</a:t>
            </a:r>
            <a:r>
              <a:rPr lang="en-US" altLang="zh-CN" sz="2400" dirty="0">
                <a:solidFill>
                  <a:srgbClr val="FF0000"/>
                </a:solidFill>
              </a:rPr>
              <a:t>a</a:t>
            </a:r>
            <a:r>
              <a:rPr lang="en-US" altLang="zh-CN" sz="2400" dirty="0"/>
              <a:t>)               ES(3)-</a:t>
            </a:r>
            <a:r>
              <a:rPr lang="zh-CN" altLang="en-US" sz="2400" dirty="0">
                <a:solidFill>
                  <a:srgbClr val="FF0000"/>
                </a:solidFill>
              </a:rPr>
              <a:t>违反要求（</a:t>
            </a:r>
            <a:r>
              <a:rPr lang="en-US" altLang="zh-CN" sz="2400" dirty="0">
                <a:solidFill>
                  <a:srgbClr val="FF0000"/>
                </a:solidFill>
              </a:rPr>
              <a:t>2</a:t>
            </a:r>
            <a:r>
              <a:rPr lang="zh-CN" altLang="en-US" sz="2400" dirty="0">
                <a:solidFill>
                  <a:srgbClr val="FF0000"/>
                </a:solidFill>
              </a:rPr>
              <a:t>）</a:t>
            </a:r>
          </a:p>
          <a:p>
            <a:pPr>
              <a:defRPr/>
            </a:pPr>
            <a:r>
              <a:rPr lang="en-US" altLang="zh-CN" dirty="0"/>
              <a:t>A(x)</a:t>
            </a:r>
            <a:r>
              <a:rPr lang="zh-CN" altLang="en-US" dirty="0"/>
              <a:t>：</a:t>
            </a:r>
            <a:r>
              <a:rPr lang="en-US" altLang="zh-CN" dirty="0"/>
              <a:t>x</a:t>
            </a:r>
            <a:r>
              <a:rPr lang="zh-CN" altLang="zh-CN" dirty="0"/>
              <a:t>是</a:t>
            </a:r>
            <a:r>
              <a:rPr lang="zh-CN" altLang="en-US" dirty="0"/>
              <a:t>偶数。</a:t>
            </a:r>
            <a:r>
              <a:rPr lang="en-US" altLang="zh-CN" dirty="0"/>
              <a:t>B(x)</a:t>
            </a:r>
            <a:r>
              <a:rPr lang="zh-CN" altLang="en-US" dirty="0"/>
              <a:t>：</a:t>
            </a:r>
            <a:r>
              <a:rPr lang="en-US" altLang="zh-CN" dirty="0"/>
              <a:t>x</a:t>
            </a:r>
            <a:r>
              <a:rPr lang="zh-CN" altLang="zh-CN" dirty="0"/>
              <a:t>是</a:t>
            </a:r>
            <a:r>
              <a:rPr lang="zh-CN" altLang="en-US" dirty="0"/>
              <a:t>奇数</a:t>
            </a:r>
            <a:r>
              <a:rPr lang="zh-CN" altLang="zh-CN" dirty="0"/>
              <a:t>。</a:t>
            </a:r>
            <a:endParaRPr lang="zh-CN" altLang="en-US" dirty="0"/>
          </a:p>
          <a:p>
            <a:pPr lvl="1" eaLnBrk="1" hangingPunct="1">
              <a:spcBef>
                <a:spcPct val="0"/>
              </a:spcBef>
              <a:defRPr/>
            </a:pPr>
            <a:r>
              <a:rPr lang="en-US" altLang="zh-CN" sz="2400" dirty="0">
                <a:sym typeface="Symbol" pitchFamily="18" charset="2"/>
              </a:rPr>
              <a:t>(x)</a:t>
            </a:r>
            <a:r>
              <a:rPr lang="en-US" altLang="zh-CN" sz="2400" dirty="0"/>
              <a:t>B(</a:t>
            </a:r>
            <a:r>
              <a:rPr lang="en-US" altLang="zh-CN" sz="2400"/>
              <a:t>x)</a:t>
            </a:r>
            <a:r>
              <a:rPr lang="en-US" altLang="zh-CN" sz="2400">
                <a:sym typeface="Symbol" pitchFamily="18" charset="2"/>
              </a:rPr>
              <a:t></a:t>
            </a:r>
            <a:r>
              <a:rPr kumimoji="1" lang="en-US" altLang="zh-CN" sz="2400" dirty="0"/>
              <a:t>B(</a:t>
            </a:r>
            <a:r>
              <a:rPr lang="en-US" altLang="zh-CN" sz="2400" dirty="0"/>
              <a:t>d</a:t>
            </a:r>
            <a:r>
              <a:rPr kumimoji="1" lang="en-US" altLang="zh-CN" sz="2400" dirty="0"/>
              <a:t>)                d=3</a:t>
            </a:r>
            <a:endParaRPr lang="en-US" altLang="zh-CN" sz="2400" dirty="0"/>
          </a:p>
          <a:p>
            <a:pPr lvl="1" eaLnBrk="1" hangingPunct="1">
              <a:spcBef>
                <a:spcPct val="0"/>
              </a:spcBef>
              <a:defRPr/>
            </a:pPr>
            <a:r>
              <a:rPr lang="en-US" altLang="zh-CN" sz="2400" dirty="0">
                <a:sym typeface="Symbol" pitchFamily="18" charset="2"/>
              </a:rPr>
              <a:t>(x)</a:t>
            </a:r>
            <a:r>
              <a:rPr lang="en-US" altLang="zh-CN" sz="2400" dirty="0"/>
              <a:t>A(</a:t>
            </a:r>
            <a:r>
              <a:rPr lang="en-US" altLang="zh-CN" sz="2400"/>
              <a:t>x)</a:t>
            </a:r>
            <a:r>
              <a:rPr lang="en-US" altLang="zh-CN" sz="2400">
                <a:sym typeface="Symbol" pitchFamily="18" charset="2"/>
              </a:rPr>
              <a:t></a:t>
            </a:r>
            <a:r>
              <a:rPr lang="en-US" altLang="zh-CN" sz="2400" dirty="0"/>
              <a:t>A(c)                c=2</a:t>
            </a:r>
          </a:p>
          <a:p>
            <a:pPr lvl="1" eaLnBrk="1" hangingPunct="1">
              <a:spcBef>
                <a:spcPct val="0"/>
              </a:spcBef>
              <a:defRPr/>
            </a:pPr>
            <a:r>
              <a:rPr lang="en-US" altLang="zh-CN" sz="2400" dirty="0">
                <a:sym typeface="Symbol" pitchFamily="18" charset="2"/>
              </a:rPr>
              <a:t>(x)</a:t>
            </a:r>
            <a:r>
              <a:rPr lang="en-US" altLang="zh-CN" sz="2400" dirty="0"/>
              <a:t>A(x)</a:t>
            </a:r>
            <a:r>
              <a:rPr kumimoji="1" lang="en-US" altLang="zh-CN" sz="2400" dirty="0"/>
              <a:t>∧</a:t>
            </a:r>
            <a:r>
              <a:rPr lang="en-US" altLang="zh-CN" sz="2400" dirty="0">
                <a:sym typeface="Symbol" pitchFamily="18" charset="2"/>
              </a:rPr>
              <a:t>(x)</a:t>
            </a:r>
            <a:r>
              <a:rPr lang="en-US" altLang="zh-CN" sz="2400" dirty="0"/>
              <a:t>B(x)</a:t>
            </a:r>
            <a:r>
              <a:rPr lang="en-US" altLang="zh-CN" sz="2400" dirty="0">
                <a:sym typeface="Symbol" pitchFamily="18" charset="2"/>
              </a:rPr>
              <a:t></a:t>
            </a:r>
            <a:r>
              <a:rPr lang="en-US" altLang="zh-CN" sz="2400" dirty="0"/>
              <a:t>A(c)</a:t>
            </a:r>
            <a:r>
              <a:rPr kumimoji="1" lang="en-US" altLang="zh-CN" sz="2400" dirty="0"/>
              <a:t>∧B(</a:t>
            </a:r>
            <a:r>
              <a:rPr lang="en-US" altLang="zh-CN" sz="2400" dirty="0"/>
              <a:t>d</a:t>
            </a:r>
            <a:r>
              <a:rPr kumimoji="1" lang="en-US" altLang="zh-CN" sz="2400" dirty="0"/>
              <a:t>)</a:t>
            </a:r>
            <a:endParaRPr lang="en-US" altLang="zh-CN" sz="2400" dirty="0"/>
          </a:p>
          <a:p>
            <a:pPr lvl="1" eaLnBrk="1" hangingPunct="1">
              <a:spcBef>
                <a:spcPct val="0"/>
              </a:spcBef>
              <a:defRPr/>
            </a:pPr>
            <a:r>
              <a:rPr lang="en-US" altLang="zh-CN" sz="2400" dirty="0">
                <a:sym typeface="Symbol" pitchFamily="18" charset="2"/>
              </a:rPr>
              <a:t>(x)</a:t>
            </a:r>
            <a:r>
              <a:rPr lang="en-US" altLang="zh-CN" sz="2400" dirty="0"/>
              <a:t>A(x)</a:t>
            </a:r>
            <a:r>
              <a:rPr kumimoji="1" lang="en-US" altLang="zh-CN" sz="2400" dirty="0"/>
              <a:t>∧</a:t>
            </a:r>
            <a:r>
              <a:rPr lang="en-US" altLang="zh-CN" sz="2400" dirty="0">
                <a:sym typeface="Symbol" pitchFamily="18" charset="2"/>
              </a:rPr>
              <a:t>(x)</a:t>
            </a:r>
            <a:r>
              <a:rPr lang="en-US" altLang="zh-CN" sz="2400" dirty="0"/>
              <a:t>B(x)</a:t>
            </a:r>
            <a:r>
              <a:rPr lang="en-US" altLang="zh-CN" sz="2400" dirty="0">
                <a:sym typeface="Symbol" pitchFamily="18" charset="2"/>
              </a:rPr>
              <a:t></a:t>
            </a:r>
            <a:r>
              <a:rPr lang="en-US" altLang="zh-CN" sz="2400" dirty="0"/>
              <a:t>A(</a:t>
            </a:r>
            <a:r>
              <a:rPr lang="en-US" altLang="zh-CN" sz="2400" dirty="0">
                <a:solidFill>
                  <a:srgbClr val="FF0000"/>
                </a:solidFill>
              </a:rPr>
              <a:t>d</a:t>
            </a:r>
            <a:r>
              <a:rPr lang="en-US" altLang="zh-CN" sz="2400" dirty="0"/>
              <a:t>)</a:t>
            </a:r>
            <a:r>
              <a:rPr kumimoji="1" lang="en-US" altLang="zh-CN" sz="2400" dirty="0"/>
              <a:t>∧B(</a:t>
            </a:r>
            <a:r>
              <a:rPr lang="en-US" altLang="zh-CN" sz="2400" dirty="0"/>
              <a:t>d</a:t>
            </a:r>
            <a:r>
              <a:rPr kumimoji="1" lang="en-US" altLang="zh-CN" sz="2400" dirty="0"/>
              <a:t>) </a:t>
            </a:r>
          </a:p>
        </p:txBody>
      </p:sp>
      <p:sp>
        <p:nvSpPr>
          <p:cNvPr id="4" name="灯片编号占位符 3"/>
          <p:cNvSpPr>
            <a:spLocks noGrp="1"/>
          </p:cNvSpPr>
          <p:nvPr>
            <p:ph type="sldNum" sz="quarter" idx="12"/>
          </p:nvPr>
        </p:nvSpPr>
        <p:spPr/>
        <p:txBody>
          <a:bodyPr/>
          <a:lstStyle/>
          <a:p>
            <a:pPr>
              <a:defRPr/>
            </a:pPr>
            <a:fld id="{F46C63EA-FFC5-4728-BE7F-7D6676518952}" type="slidenum">
              <a:rPr lang="zh-CN" altLang="en-US"/>
              <a:pPr>
                <a:defRPr/>
              </a:pPr>
              <a:t>85</a:t>
            </a:fld>
            <a:endParaRPr lang="zh-CN" altLang="en-US"/>
          </a:p>
        </p:txBody>
      </p:sp>
      <p:sp>
        <p:nvSpPr>
          <p:cNvPr id="7" name="Line 11"/>
          <p:cNvSpPr>
            <a:spLocks noChangeShapeType="1"/>
          </p:cNvSpPr>
          <p:nvPr/>
        </p:nvSpPr>
        <p:spPr bwMode="auto">
          <a:xfrm>
            <a:off x="3963988" y="5734050"/>
            <a:ext cx="128587" cy="263525"/>
          </a:xfrm>
          <a:prstGeom prst="line">
            <a:avLst/>
          </a:prstGeom>
          <a:noFill/>
          <a:ln w="28575">
            <a:solidFill>
              <a:srgbClr val="1E1CE3"/>
            </a:solidFill>
            <a:round/>
            <a:headEnd/>
            <a:tailEnd/>
          </a:ln>
        </p:spPr>
        <p:txBody>
          <a:bodyPr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标题 1"/>
          <p:cNvSpPr>
            <a:spLocks noGrp="1"/>
          </p:cNvSpPr>
          <p:nvPr>
            <p:ph type="title"/>
          </p:nvPr>
        </p:nvSpPr>
        <p:spPr>
          <a:xfrm>
            <a:off x="628650" y="106363"/>
            <a:ext cx="7886700" cy="725487"/>
          </a:xfrm>
        </p:spPr>
        <p:txBody>
          <a:bodyPr/>
          <a:lstStyle/>
          <a:p>
            <a:r>
              <a:rPr kumimoji="1" lang="zh-CN" altLang="en-US" sz="4000" smtClean="0">
                <a:solidFill>
                  <a:srgbClr val="C00000"/>
                </a:solidFill>
                <a:latin typeface="Times New Roman" pitchFamily="18" charset="0"/>
              </a:rPr>
              <a:t>例</a:t>
            </a:r>
            <a:r>
              <a:rPr kumimoji="1" lang="en-US" altLang="zh-CN" sz="4000" smtClean="0">
                <a:latin typeface="Times New Roman" pitchFamily="18" charset="0"/>
              </a:rPr>
              <a:t>-</a:t>
            </a:r>
            <a:r>
              <a:rPr kumimoji="1" lang="zh-CN" altLang="en-US" smtClean="0">
                <a:latin typeface="Times New Roman" pitchFamily="18" charset="0"/>
              </a:rPr>
              <a:t>判断下列的推理过程是否正确</a:t>
            </a:r>
            <a:endParaRPr lang="zh-CN" altLang="en-US" smtClean="0"/>
          </a:p>
        </p:txBody>
      </p:sp>
      <p:sp>
        <p:nvSpPr>
          <p:cNvPr id="3" name="内容占位符 2"/>
          <p:cNvSpPr>
            <a:spLocks noGrp="1"/>
          </p:cNvSpPr>
          <p:nvPr>
            <p:ph idx="1"/>
          </p:nvPr>
        </p:nvSpPr>
        <p:spPr>
          <a:xfrm>
            <a:off x="504825" y="1016000"/>
            <a:ext cx="8148638" cy="5486400"/>
          </a:xfrm>
        </p:spPr>
        <p:txBody>
          <a:bodyPr/>
          <a:lstStyle/>
          <a:p>
            <a:pPr marL="360363">
              <a:lnSpc>
                <a:spcPct val="100000"/>
              </a:lnSpc>
              <a:spcBef>
                <a:spcPts val="200"/>
              </a:spcBef>
              <a:buFont typeface="Wingdings" pitchFamily="2" charset="2"/>
              <a:buNone/>
              <a:defRPr/>
            </a:pPr>
            <a:r>
              <a:rPr kumimoji="1" lang="en-US" altLang="zh-CN" dirty="0">
                <a:solidFill>
                  <a:schemeClr val="tx1"/>
                </a:solidFill>
              </a:rPr>
              <a:t>(1) (</a:t>
            </a:r>
            <a:r>
              <a:rPr kumimoji="1" lang="en-US" altLang="zh-CN" dirty="0">
                <a:solidFill>
                  <a:srgbClr val="FF0000"/>
                </a:solidFill>
                <a:sym typeface="Symbol" pitchFamily="18" charset="2"/>
              </a:rPr>
              <a:t></a:t>
            </a:r>
            <a:r>
              <a:rPr kumimoji="1" lang="en-US" altLang="zh-CN" dirty="0">
                <a:solidFill>
                  <a:schemeClr val="tx1"/>
                </a:solidFill>
              </a:rPr>
              <a:t>x)(</a:t>
            </a:r>
            <a:r>
              <a:rPr kumimoji="1" lang="en-US" altLang="zh-CN" dirty="0">
                <a:solidFill>
                  <a:schemeClr val="tx1"/>
                </a:solidFill>
                <a:sym typeface="Symbol" pitchFamily="18" charset="2"/>
              </a:rPr>
              <a:t></a:t>
            </a:r>
            <a:r>
              <a:rPr kumimoji="1" lang="en-US" altLang="zh-CN" dirty="0">
                <a:solidFill>
                  <a:srgbClr val="0000FF"/>
                </a:solidFill>
              </a:rPr>
              <a:t>y)</a:t>
            </a:r>
            <a:r>
              <a:rPr kumimoji="1" lang="en-US" altLang="zh-CN" dirty="0">
                <a:solidFill>
                  <a:schemeClr val="tx1"/>
                </a:solidFill>
              </a:rPr>
              <a:t>G(</a:t>
            </a:r>
            <a:r>
              <a:rPr kumimoji="1" lang="en-US" altLang="zh-CN" dirty="0" err="1">
                <a:solidFill>
                  <a:srgbClr val="FF0000"/>
                </a:solidFill>
              </a:rPr>
              <a:t>x,</a:t>
            </a:r>
            <a:r>
              <a:rPr kumimoji="1" lang="en-US" altLang="zh-CN" dirty="0" err="1">
                <a:solidFill>
                  <a:srgbClr val="0000FF"/>
                </a:solidFill>
              </a:rPr>
              <a:t>y</a:t>
            </a:r>
            <a:r>
              <a:rPr kumimoji="1" lang="en-US" altLang="zh-CN">
                <a:solidFill>
                  <a:schemeClr val="tx1"/>
                </a:solidFill>
              </a:rPr>
              <a:t>)</a:t>
            </a:r>
            <a:r>
              <a:rPr kumimoji="1" lang="zh-CN" altLang="en-US">
                <a:solidFill>
                  <a:schemeClr val="tx1"/>
                </a:solidFill>
              </a:rPr>
              <a:t>       </a:t>
            </a:r>
            <a:endParaRPr kumimoji="1" lang="en-US" altLang="zh-CN" dirty="0">
              <a:solidFill>
                <a:schemeClr val="tx1"/>
              </a:solidFill>
            </a:endParaRPr>
          </a:p>
          <a:p>
            <a:pPr marL="360363">
              <a:lnSpc>
                <a:spcPct val="100000"/>
              </a:lnSpc>
              <a:spcBef>
                <a:spcPts val="200"/>
              </a:spcBef>
              <a:buFont typeface="Wingdings" pitchFamily="2" charset="2"/>
              <a:buNone/>
              <a:defRPr/>
            </a:pPr>
            <a:r>
              <a:rPr kumimoji="1" lang="en-US" altLang="zh-CN" dirty="0">
                <a:solidFill>
                  <a:schemeClr val="tx1"/>
                </a:solidFill>
              </a:rPr>
              <a:t>(2) (</a:t>
            </a:r>
            <a:r>
              <a:rPr kumimoji="1" lang="en-US" altLang="zh-CN" dirty="0">
                <a:solidFill>
                  <a:schemeClr val="tx1"/>
                </a:solidFill>
                <a:sym typeface="Symbol" pitchFamily="18" charset="2"/>
              </a:rPr>
              <a:t></a:t>
            </a:r>
            <a:r>
              <a:rPr kumimoji="1" lang="en-US" altLang="zh-CN" dirty="0">
                <a:solidFill>
                  <a:srgbClr val="0000FF"/>
                </a:solidFill>
              </a:rPr>
              <a:t>y)</a:t>
            </a:r>
            <a:r>
              <a:rPr kumimoji="1" lang="en-US" altLang="zh-CN" dirty="0">
                <a:solidFill>
                  <a:schemeClr val="tx1"/>
                </a:solidFill>
              </a:rPr>
              <a:t>G(</a:t>
            </a:r>
            <a:r>
              <a:rPr kumimoji="1" lang="en-US" altLang="zh-CN" dirty="0" err="1">
                <a:solidFill>
                  <a:srgbClr val="FF0000"/>
                </a:solidFill>
              </a:rPr>
              <a:t>z,</a:t>
            </a:r>
            <a:r>
              <a:rPr kumimoji="1" lang="en-US" altLang="zh-CN" dirty="0" err="1">
                <a:solidFill>
                  <a:srgbClr val="0000FF"/>
                </a:solidFill>
              </a:rPr>
              <a:t>y</a:t>
            </a:r>
            <a:r>
              <a:rPr kumimoji="1" lang="en-US" altLang="zh-CN">
                <a:solidFill>
                  <a:srgbClr val="0000FF"/>
                </a:solidFill>
              </a:rPr>
              <a:t>)</a:t>
            </a:r>
            <a:r>
              <a:rPr kumimoji="1" lang="zh-CN" altLang="en-US">
                <a:solidFill>
                  <a:schemeClr val="tx1"/>
                </a:solidFill>
              </a:rPr>
              <a:t>  </a:t>
            </a:r>
          </a:p>
          <a:p>
            <a:pPr marL="360363" eaLnBrk="1" hangingPunct="1">
              <a:lnSpc>
                <a:spcPct val="100000"/>
              </a:lnSpc>
              <a:spcBef>
                <a:spcPts val="200"/>
              </a:spcBef>
              <a:spcAft>
                <a:spcPts val="1800"/>
              </a:spcAft>
              <a:buFont typeface="Wingdings" pitchFamily="2" charset="2"/>
              <a:buNone/>
              <a:defRPr/>
            </a:pPr>
            <a:r>
              <a:rPr kumimoji="1" lang="en-US" altLang="zh-CN">
                <a:solidFill>
                  <a:schemeClr val="tx1"/>
                </a:solidFill>
              </a:rPr>
              <a:t>(3) G(</a:t>
            </a:r>
            <a:r>
              <a:rPr kumimoji="1" lang="en-US" altLang="zh-CN">
                <a:solidFill>
                  <a:srgbClr val="FF0000"/>
                </a:solidFill>
              </a:rPr>
              <a:t>z,</a:t>
            </a:r>
            <a:r>
              <a:rPr kumimoji="1" lang="en-US" altLang="zh-CN">
                <a:solidFill>
                  <a:srgbClr val="0000FF"/>
                </a:solidFill>
              </a:rPr>
              <a:t>c) </a:t>
            </a:r>
            <a:endParaRPr kumimoji="1" lang="en-US" altLang="zh-CN">
              <a:solidFill>
                <a:schemeClr val="tx1"/>
              </a:solidFill>
            </a:endParaRPr>
          </a:p>
          <a:p>
            <a:pPr eaLnBrk="1" hangingPunct="1">
              <a:lnSpc>
                <a:spcPct val="100000"/>
              </a:lnSpc>
              <a:spcBef>
                <a:spcPts val="200"/>
              </a:spcBef>
              <a:defRPr/>
            </a:pPr>
            <a:r>
              <a:rPr kumimoji="1" lang="en-US" altLang="zh-CN">
                <a:solidFill>
                  <a:srgbClr val="0000FF"/>
                </a:solidFill>
              </a:rPr>
              <a:t>(</a:t>
            </a:r>
            <a:r>
              <a:rPr kumimoji="1" lang="en-US" altLang="zh-CN" dirty="0">
                <a:solidFill>
                  <a:srgbClr val="0000FF"/>
                </a:solidFill>
                <a:sym typeface="Symbol" pitchFamily="18" charset="2"/>
              </a:rPr>
              <a:t></a:t>
            </a:r>
            <a:r>
              <a:rPr kumimoji="1" lang="en-US" altLang="zh-CN" dirty="0">
                <a:solidFill>
                  <a:srgbClr val="0000FF"/>
                </a:solidFill>
              </a:rPr>
              <a:t>x)(</a:t>
            </a:r>
            <a:r>
              <a:rPr kumimoji="1" lang="en-US" altLang="zh-CN" dirty="0">
                <a:solidFill>
                  <a:srgbClr val="0000FF"/>
                </a:solidFill>
                <a:sym typeface="Symbol" pitchFamily="18" charset="2"/>
              </a:rPr>
              <a:t></a:t>
            </a:r>
            <a:r>
              <a:rPr kumimoji="1" lang="en-US" altLang="zh-CN" dirty="0">
                <a:solidFill>
                  <a:srgbClr val="0000FF"/>
                </a:solidFill>
              </a:rPr>
              <a:t>y)G(</a:t>
            </a:r>
            <a:r>
              <a:rPr kumimoji="1" lang="en-US" altLang="zh-CN" dirty="0" err="1">
                <a:solidFill>
                  <a:srgbClr val="0000FF"/>
                </a:solidFill>
              </a:rPr>
              <a:t>x,y</a:t>
            </a:r>
            <a:r>
              <a:rPr kumimoji="1" lang="en-US" altLang="zh-CN" dirty="0">
                <a:solidFill>
                  <a:srgbClr val="0000FF"/>
                </a:solidFill>
              </a:rPr>
              <a:t>)</a:t>
            </a:r>
            <a:r>
              <a:rPr kumimoji="1" lang="zh-CN" altLang="en-US" dirty="0">
                <a:solidFill>
                  <a:srgbClr val="0000FF"/>
                </a:solidFill>
              </a:rPr>
              <a:t>的含义是</a:t>
            </a:r>
            <a:r>
              <a:rPr kumimoji="1" lang="zh-CN" altLang="en-US" dirty="0"/>
              <a:t>：</a:t>
            </a:r>
            <a:endParaRPr kumimoji="1" lang="en-US" altLang="zh-CN" dirty="0"/>
          </a:p>
          <a:p>
            <a:pPr lvl="1" eaLnBrk="1" hangingPunct="1">
              <a:lnSpc>
                <a:spcPct val="100000"/>
              </a:lnSpc>
              <a:spcBef>
                <a:spcPts val="200"/>
              </a:spcBef>
              <a:spcAft>
                <a:spcPts val="1200"/>
              </a:spcAft>
              <a:defRPr/>
            </a:pPr>
            <a:r>
              <a:rPr kumimoji="1" lang="zh-CN" altLang="en-US" sz="2000" dirty="0"/>
              <a:t>对于任意的一个</a:t>
            </a:r>
            <a:r>
              <a:rPr kumimoji="1" lang="en-US" altLang="zh-CN" sz="2000" dirty="0"/>
              <a:t>x</a:t>
            </a:r>
            <a:r>
              <a:rPr kumimoji="1" lang="zh-CN" altLang="en-US" sz="2000" dirty="0"/>
              <a:t>，存在着与它对应的</a:t>
            </a:r>
            <a:r>
              <a:rPr kumimoji="1" lang="en-US" altLang="zh-CN" sz="2000" dirty="0"/>
              <a:t>y</a:t>
            </a:r>
            <a:r>
              <a:rPr kumimoji="1" lang="zh-CN" altLang="en-US" sz="2000" dirty="0"/>
              <a:t>，使得</a:t>
            </a:r>
            <a:r>
              <a:rPr kumimoji="1" lang="en-US" altLang="zh-CN" sz="2000" dirty="0"/>
              <a:t>G(</a:t>
            </a:r>
            <a:r>
              <a:rPr kumimoji="1" lang="en-US" altLang="zh-CN" sz="2000" dirty="0" err="1"/>
              <a:t>x,y</a:t>
            </a:r>
            <a:r>
              <a:rPr kumimoji="1" lang="en-US" altLang="zh-CN" sz="2000" dirty="0"/>
              <a:t>)</a:t>
            </a:r>
            <a:r>
              <a:rPr kumimoji="1" lang="zh-CN" altLang="en-US" sz="2000" dirty="0"/>
              <a:t>成立。</a:t>
            </a:r>
          </a:p>
          <a:p>
            <a:pPr eaLnBrk="1" hangingPunct="1">
              <a:lnSpc>
                <a:spcPct val="100000"/>
              </a:lnSpc>
              <a:spcBef>
                <a:spcPts val="200"/>
              </a:spcBef>
              <a:defRPr/>
            </a:pPr>
            <a:r>
              <a:rPr kumimoji="1" lang="en-US" altLang="zh-CN" dirty="0"/>
              <a:t>G(</a:t>
            </a:r>
            <a:r>
              <a:rPr kumimoji="1" lang="en-US" altLang="zh-CN" dirty="0" err="1"/>
              <a:t>z,c</a:t>
            </a:r>
            <a:r>
              <a:rPr kumimoji="1" lang="en-US" altLang="zh-CN" dirty="0"/>
              <a:t>)</a:t>
            </a:r>
            <a:r>
              <a:rPr kumimoji="1" lang="zh-CN" altLang="en-US" dirty="0"/>
              <a:t>的含义是：</a:t>
            </a:r>
            <a:endParaRPr kumimoji="1" lang="en-US" altLang="zh-CN" dirty="0"/>
          </a:p>
          <a:p>
            <a:pPr lvl="1" eaLnBrk="1" hangingPunct="1">
              <a:spcBef>
                <a:spcPts val="200"/>
              </a:spcBef>
              <a:spcAft>
                <a:spcPts val="1200"/>
              </a:spcAft>
              <a:defRPr/>
            </a:pPr>
            <a:r>
              <a:rPr kumimoji="1" lang="zh-CN" altLang="en-US" sz="2000" dirty="0"/>
              <a:t>对于</a:t>
            </a:r>
            <a:r>
              <a:rPr kumimoji="1" lang="zh-CN" altLang="en-US" sz="2000" dirty="0">
                <a:solidFill>
                  <a:srgbClr val="FF0000"/>
                </a:solidFill>
              </a:rPr>
              <a:t>任意个体</a:t>
            </a:r>
            <a:r>
              <a:rPr kumimoji="1" lang="en-US" altLang="zh-CN" sz="2000" dirty="0">
                <a:solidFill>
                  <a:srgbClr val="FF0000"/>
                </a:solidFill>
              </a:rPr>
              <a:t>z</a:t>
            </a:r>
            <a:r>
              <a:rPr kumimoji="1" lang="zh-CN" altLang="en-US" sz="2000" dirty="0"/>
              <a:t>，有</a:t>
            </a:r>
            <a:r>
              <a:rPr kumimoji="1" lang="zh-CN" altLang="en-US" sz="2000" dirty="0">
                <a:solidFill>
                  <a:srgbClr val="FF0000"/>
                </a:solidFill>
              </a:rPr>
              <a:t>同一</a:t>
            </a:r>
            <a:r>
              <a:rPr kumimoji="1" lang="zh-CN" altLang="en-US" sz="2000" dirty="0"/>
              <a:t>客体</a:t>
            </a:r>
            <a:r>
              <a:rPr kumimoji="1" lang="en-US" altLang="zh-CN" sz="2000" dirty="0"/>
              <a:t>c</a:t>
            </a:r>
            <a:r>
              <a:rPr kumimoji="1" lang="zh-CN" altLang="en-US" sz="2000" dirty="0"/>
              <a:t>，使得</a:t>
            </a:r>
            <a:r>
              <a:rPr kumimoji="1" lang="en-US" altLang="zh-CN" sz="2000" dirty="0"/>
              <a:t>G(</a:t>
            </a:r>
            <a:r>
              <a:rPr kumimoji="1" lang="en-US" altLang="zh-CN" sz="2000" dirty="0" err="1"/>
              <a:t>z,c</a:t>
            </a:r>
            <a:r>
              <a:rPr kumimoji="1" lang="en-US" altLang="zh-CN" sz="2000" dirty="0"/>
              <a:t>)</a:t>
            </a:r>
            <a:r>
              <a:rPr kumimoji="1" lang="zh-CN" altLang="en-US" sz="2000" dirty="0"/>
              <a:t>成立。显然，</a:t>
            </a:r>
            <a:r>
              <a:rPr kumimoji="1" lang="en-US" altLang="zh-CN" sz="2000" dirty="0"/>
              <a:t>G(</a:t>
            </a:r>
            <a:r>
              <a:rPr kumimoji="1" lang="en-US" altLang="zh-CN" sz="2000" dirty="0" err="1"/>
              <a:t>z,c</a:t>
            </a:r>
            <a:r>
              <a:rPr kumimoji="1" lang="en-US" altLang="zh-CN" sz="2000" dirty="0"/>
              <a:t>)</a:t>
            </a:r>
            <a:r>
              <a:rPr kumimoji="1" lang="zh-CN" altLang="en-US" sz="2000" dirty="0"/>
              <a:t>不是</a:t>
            </a:r>
            <a:r>
              <a:rPr kumimoji="1" lang="en-US" altLang="zh-CN" sz="2000" dirty="0"/>
              <a:t>(</a:t>
            </a:r>
            <a:r>
              <a:rPr kumimoji="1" lang="en-US" altLang="zh-CN" sz="2000" dirty="0">
                <a:sym typeface="Symbol" pitchFamily="18" charset="2"/>
              </a:rPr>
              <a:t></a:t>
            </a:r>
            <a:r>
              <a:rPr kumimoji="1" lang="en-US" altLang="zh-CN" sz="2000" dirty="0"/>
              <a:t>y)G(</a:t>
            </a:r>
            <a:r>
              <a:rPr kumimoji="1" lang="en-US" altLang="zh-CN" sz="2000" dirty="0" err="1"/>
              <a:t>z,y</a:t>
            </a:r>
            <a:r>
              <a:rPr kumimoji="1" lang="en-US" altLang="zh-CN" sz="2000" dirty="0"/>
              <a:t>)</a:t>
            </a:r>
            <a:r>
              <a:rPr kumimoji="1" lang="zh-CN" altLang="en-US" sz="2000" dirty="0"/>
              <a:t>的有效结论。但如果</a:t>
            </a:r>
            <a:r>
              <a:rPr kumimoji="1" lang="en-US" altLang="zh-CN" sz="2000" dirty="0"/>
              <a:t>z=d(</a:t>
            </a:r>
            <a:r>
              <a:rPr kumimoji="1" lang="zh-CN" altLang="en-US" sz="2000" dirty="0"/>
              <a:t>常量</a:t>
            </a:r>
            <a:r>
              <a:rPr kumimoji="1" lang="en-US" altLang="zh-CN" sz="2000" dirty="0"/>
              <a:t>)</a:t>
            </a:r>
            <a:r>
              <a:rPr kumimoji="1" lang="zh-CN" altLang="en-US" sz="2000" dirty="0"/>
              <a:t>则</a:t>
            </a:r>
            <a:r>
              <a:rPr kumimoji="1" lang="en-US" altLang="zh-CN" sz="2000" dirty="0"/>
              <a:t>G(</a:t>
            </a:r>
            <a:r>
              <a:rPr kumimoji="1" lang="en-US" altLang="zh-CN" sz="2000" dirty="0" err="1"/>
              <a:t>d,c</a:t>
            </a:r>
            <a:r>
              <a:rPr kumimoji="1" lang="en-US" altLang="zh-CN" sz="2000" dirty="0"/>
              <a:t>)</a:t>
            </a:r>
            <a:r>
              <a:rPr kumimoji="1" lang="zh-CN" altLang="en-US" sz="2000" dirty="0"/>
              <a:t>是成立的。</a:t>
            </a:r>
            <a:endParaRPr kumimoji="1" lang="en-US" altLang="zh-CN" sz="2000" dirty="0"/>
          </a:p>
          <a:p>
            <a:pPr marL="360363">
              <a:lnSpc>
                <a:spcPct val="100000"/>
              </a:lnSpc>
              <a:spcBef>
                <a:spcPts val="200"/>
              </a:spcBef>
              <a:buFont typeface="Wingdings" pitchFamily="2" charset="2"/>
              <a:buNone/>
              <a:defRPr/>
            </a:pPr>
            <a:r>
              <a:rPr kumimoji="1" lang="en-US" altLang="zh-CN" dirty="0"/>
              <a:t>(1) (</a:t>
            </a:r>
            <a:r>
              <a:rPr kumimoji="1" lang="en-US" altLang="zh-CN" dirty="0">
                <a:sym typeface="Symbol" pitchFamily="18" charset="2"/>
              </a:rPr>
              <a:t></a:t>
            </a:r>
            <a:r>
              <a:rPr kumimoji="1" lang="en-US" altLang="zh-CN" dirty="0"/>
              <a:t>y)(</a:t>
            </a:r>
            <a:r>
              <a:rPr kumimoji="1" lang="en-US" altLang="zh-CN" dirty="0">
                <a:sym typeface="Symbol" pitchFamily="18" charset="2"/>
              </a:rPr>
              <a:t></a:t>
            </a:r>
            <a:r>
              <a:rPr kumimoji="1" lang="en-US" altLang="zh-CN" dirty="0"/>
              <a:t>x)G(</a:t>
            </a:r>
            <a:r>
              <a:rPr kumimoji="1" lang="en-US" altLang="zh-CN" dirty="0" err="1"/>
              <a:t>x,y</a:t>
            </a:r>
            <a:r>
              <a:rPr kumimoji="1" lang="en-US" altLang="zh-CN" dirty="0"/>
              <a:t>)              P</a:t>
            </a:r>
          </a:p>
          <a:p>
            <a:pPr marL="360363">
              <a:lnSpc>
                <a:spcPct val="100000"/>
              </a:lnSpc>
              <a:spcBef>
                <a:spcPts val="200"/>
              </a:spcBef>
              <a:buFont typeface="Wingdings" pitchFamily="2" charset="2"/>
              <a:buNone/>
              <a:defRPr/>
            </a:pPr>
            <a:r>
              <a:rPr kumimoji="1" lang="en-US" altLang="zh-CN" dirty="0"/>
              <a:t>(2) (</a:t>
            </a:r>
            <a:r>
              <a:rPr kumimoji="1" lang="en-US" altLang="zh-CN" dirty="0">
                <a:sym typeface="Symbol" pitchFamily="18" charset="2"/>
              </a:rPr>
              <a:t></a:t>
            </a:r>
            <a:r>
              <a:rPr kumimoji="1" lang="en-US" altLang="zh-CN" dirty="0"/>
              <a:t>x)G(</a:t>
            </a:r>
            <a:r>
              <a:rPr kumimoji="1" lang="en-US" altLang="zh-CN" dirty="0" err="1"/>
              <a:t>x,c</a:t>
            </a:r>
            <a:r>
              <a:rPr kumimoji="1" lang="en-US" altLang="zh-CN" dirty="0"/>
              <a:t>)                  ES</a:t>
            </a:r>
            <a:r>
              <a:rPr kumimoji="1" lang="zh-CN" altLang="en-US" dirty="0"/>
              <a:t>（</a:t>
            </a:r>
            <a:r>
              <a:rPr kumimoji="1" lang="en-US" altLang="zh-CN" dirty="0"/>
              <a:t>1</a:t>
            </a:r>
            <a:r>
              <a:rPr kumimoji="1" lang="zh-CN" altLang="en-US" dirty="0"/>
              <a:t>）</a:t>
            </a:r>
          </a:p>
          <a:p>
            <a:pPr marL="360363">
              <a:lnSpc>
                <a:spcPct val="100000"/>
              </a:lnSpc>
              <a:spcBef>
                <a:spcPts val="200"/>
              </a:spcBef>
              <a:buFont typeface="Wingdings" pitchFamily="2" charset="2"/>
              <a:buNone/>
              <a:defRPr/>
            </a:pPr>
            <a:r>
              <a:rPr kumimoji="1" lang="en-US" altLang="zh-CN" dirty="0"/>
              <a:t>(3) G(</a:t>
            </a:r>
            <a:r>
              <a:rPr kumimoji="1" lang="en-US" altLang="zh-CN" dirty="0" err="1"/>
              <a:t>z,c</a:t>
            </a:r>
            <a:r>
              <a:rPr kumimoji="1" lang="en-US" altLang="zh-CN" dirty="0"/>
              <a:t>)                      US</a:t>
            </a:r>
            <a:r>
              <a:rPr kumimoji="1" lang="zh-CN" altLang="en-US" dirty="0"/>
              <a:t>（</a:t>
            </a:r>
            <a:r>
              <a:rPr kumimoji="1" lang="en-US" altLang="zh-CN" dirty="0"/>
              <a:t>2</a:t>
            </a:r>
            <a:r>
              <a:rPr kumimoji="1" lang="zh-CN" altLang="en-US" dirty="0"/>
              <a:t>）</a:t>
            </a:r>
            <a:endParaRPr lang="zh-CN" altLang="en-US" dirty="0"/>
          </a:p>
        </p:txBody>
      </p:sp>
      <p:sp>
        <p:nvSpPr>
          <p:cNvPr id="4" name="灯片编号占位符 3"/>
          <p:cNvSpPr>
            <a:spLocks noGrp="1"/>
          </p:cNvSpPr>
          <p:nvPr>
            <p:ph type="sldNum" sz="quarter" idx="12"/>
          </p:nvPr>
        </p:nvSpPr>
        <p:spPr/>
        <p:txBody>
          <a:bodyPr/>
          <a:lstStyle/>
          <a:p>
            <a:pPr>
              <a:defRPr/>
            </a:pPr>
            <a:fld id="{E782252C-C12D-43D6-9592-A16AACF14625}" type="slidenum">
              <a:rPr lang="zh-CN" altLang="en-US"/>
              <a:pPr>
                <a:defRPr/>
              </a:pPr>
              <a:t>86</a:t>
            </a:fld>
            <a:endParaRPr lang="zh-CN" altLang="en-US"/>
          </a:p>
        </p:txBody>
      </p:sp>
      <p:grpSp>
        <p:nvGrpSpPr>
          <p:cNvPr id="10" name="组合 9"/>
          <p:cNvGrpSpPr>
            <a:grpSpLocks/>
          </p:cNvGrpSpPr>
          <p:nvPr/>
        </p:nvGrpSpPr>
        <p:grpSpPr bwMode="auto">
          <a:xfrm>
            <a:off x="2452688" y="1103313"/>
            <a:ext cx="6067425" cy="550862"/>
            <a:chOff x="2452914" y="1103086"/>
            <a:chExt cx="6066972" cy="551543"/>
          </a:xfrm>
        </p:grpSpPr>
        <p:sp>
          <p:nvSpPr>
            <p:cNvPr id="5" name="矩形 4"/>
            <p:cNvSpPr/>
            <p:nvPr/>
          </p:nvSpPr>
          <p:spPr>
            <a:xfrm>
              <a:off x="6154688" y="1103086"/>
              <a:ext cx="2365198" cy="47842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kumimoji="1" lang="zh-CN" altLang="en-US" sz="2000" dirty="0">
                  <a:solidFill>
                    <a:schemeClr val="tx1"/>
                  </a:solidFill>
                  <a:latin typeface="楷体" pitchFamily="49" charset="-122"/>
                  <a:ea typeface="楷体" pitchFamily="49" charset="-122"/>
                </a:rPr>
                <a:t>设此处</a:t>
              </a:r>
              <a:r>
                <a:rPr kumimoji="1" lang="en-US" altLang="zh-CN" sz="2000" dirty="0">
                  <a:solidFill>
                    <a:schemeClr val="tx1"/>
                  </a:solidFill>
                  <a:latin typeface="楷体" pitchFamily="49" charset="-122"/>
                  <a:ea typeface="楷体" pitchFamily="49" charset="-122"/>
                </a:rPr>
                <a:t>z</a:t>
              </a:r>
              <a:r>
                <a:rPr kumimoji="1" lang="zh-CN" altLang="en-US" sz="2000" dirty="0">
                  <a:solidFill>
                    <a:schemeClr val="tx1"/>
                  </a:solidFill>
                  <a:latin typeface="楷体" pitchFamily="49" charset="-122"/>
                  <a:ea typeface="楷体" pitchFamily="49" charset="-122"/>
                </a:rPr>
                <a:t>是自由出现</a:t>
              </a:r>
              <a:endParaRPr lang="zh-CN" altLang="en-US" sz="2000" dirty="0">
                <a:solidFill>
                  <a:srgbClr val="FF0000"/>
                </a:solidFill>
                <a:latin typeface="楷体" pitchFamily="49" charset="-122"/>
                <a:ea typeface="楷体" pitchFamily="49" charset="-122"/>
              </a:endParaRPr>
            </a:p>
          </p:txBody>
        </p:sp>
        <p:sp>
          <p:nvSpPr>
            <p:cNvPr id="9" name="任意多边形 8"/>
            <p:cNvSpPr/>
            <p:nvPr/>
          </p:nvSpPr>
          <p:spPr>
            <a:xfrm>
              <a:off x="2452914" y="1343094"/>
              <a:ext cx="3701774" cy="311535"/>
            </a:xfrm>
            <a:custGeom>
              <a:avLst/>
              <a:gdLst>
                <a:gd name="connsiteX0" fmla="*/ 3701143 w 3701143"/>
                <a:gd name="connsiteY0" fmla="*/ 7258 h 312058"/>
                <a:gd name="connsiteX1" fmla="*/ 1901372 w 3701143"/>
                <a:gd name="connsiteY1" fmla="*/ 50800 h 312058"/>
                <a:gd name="connsiteX2" fmla="*/ 0 w 3701143"/>
                <a:gd name="connsiteY2" fmla="*/ 312058 h 312058"/>
              </a:gdLst>
              <a:ahLst/>
              <a:cxnLst>
                <a:cxn ang="0">
                  <a:pos x="connsiteX0" y="connsiteY0"/>
                </a:cxn>
                <a:cxn ang="0">
                  <a:pos x="connsiteX1" y="connsiteY1"/>
                </a:cxn>
                <a:cxn ang="0">
                  <a:pos x="connsiteX2" y="connsiteY2"/>
                </a:cxn>
              </a:cxnLst>
              <a:rect l="l" t="t" r="r" b="b"/>
              <a:pathLst>
                <a:path w="3701143" h="312058">
                  <a:moveTo>
                    <a:pt x="3701143" y="7258"/>
                  </a:moveTo>
                  <a:cubicBezTo>
                    <a:pt x="3109686" y="3629"/>
                    <a:pt x="2518229" y="0"/>
                    <a:pt x="1901372" y="50800"/>
                  </a:cubicBezTo>
                  <a:cubicBezTo>
                    <a:pt x="1284515" y="101600"/>
                    <a:pt x="642257" y="206829"/>
                    <a:pt x="0" y="312058"/>
                  </a:cubicBezTo>
                </a:path>
              </a:pathLst>
            </a:custGeom>
            <a:ln>
              <a:solidFill>
                <a:schemeClr val="accent4">
                  <a:lumMod val="7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6" name="矩形 5">
            <a:extLst>
              <a:ext uri="{FF2B5EF4-FFF2-40B4-BE49-F238E27FC236}"/>
            </a:extLst>
          </p:cNvPr>
          <p:cNvSpPr/>
          <p:nvPr/>
        </p:nvSpPr>
        <p:spPr>
          <a:xfrm>
            <a:off x="3794125" y="925513"/>
            <a:ext cx="3141663" cy="1570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Aft>
                <a:spcPts val="900"/>
              </a:spcAft>
              <a:defRPr/>
            </a:pPr>
            <a:r>
              <a:rPr lang="en-US" altLang="zh-CN" sz="2400">
                <a:solidFill>
                  <a:schemeClr val="tx1"/>
                </a:solidFill>
                <a:latin typeface="楷体" panose="02010609060101010101" pitchFamily="49" charset="-122"/>
                <a:ea typeface="楷体" panose="02010609060101010101" pitchFamily="49" charset="-122"/>
              </a:rPr>
              <a:t>P</a:t>
            </a:r>
          </a:p>
          <a:p>
            <a:pPr>
              <a:spcAft>
                <a:spcPts val="900"/>
              </a:spcAft>
              <a:defRPr/>
            </a:pPr>
            <a:r>
              <a:rPr lang="en-US" altLang="zh-CN" sz="2400">
                <a:solidFill>
                  <a:schemeClr val="tx1"/>
                </a:solidFill>
                <a:latin typeface="楷体" panose="02010609060101010101" pitchFamily="49" charset="-122"/>
                <a:ea typeface="楷体" panose="02010609060101010101" pitchFamily="49" charset="-122"/>
              </a:rPr>
              <a:t>US</a:t>
            </a:r>
            <a:r>
              <a:rPr lang="zh-CN" altLang="en-US" sz="2400">
                <a:solidFill>
                  <a:schemeClr val="tx1"/>
                </a:solidFill>
                <a:latin typeface="楷体" panose="02010609060101010101" pitchFamily="49" charset="-122"/>
                <a:ea typeface="楷体" panose="02010609060101010101" pitchFamily="49" charset="-122"/>
              </a:rPr>
              <a:t>（</a:t>
            </a:r>
            <a:r>
              <a:rPr lang="en-US" altLang="zh-CN" sz="2400">
                <a:solidFill>
                  <a:schemeClr val="tx1"/>
                </a:solidFill>
                <a:latin typeface="楷体" panose="02010609060101010101" pitchFamily="49" charset="-122"/>
                <a:ea typeface="楷体" panose="02010609060101010101" pitchFamily="49" charset="-122"/>
              </a:rPr>
              <a:t>1</a:t>
            </a:r>
            <a:r>
              <a:rPr lang="zh-CN" altLang="en-US" sz="2400">
                <a:solidFill>
                  <a:schemeClr val="tx1"/>
                </a:solidFill>
                <a:latin typeface="楷体" panose="02010609060101010101" pitchFamily="49" charset="-122"/>
                <a:ea typeface="楷体" panose="02010609060101010101" pitchFamily="49" charset="-122"/>
              </a:rPr>
              <a:t>）</a:t>
            </a:r>
            <a:endParaRPr lang="en-US" altLang="zh-CN" sz="2400">
              <a:solidFill>
                <a:schemeClr val="tx1"/>
              </a:solidFill>
              <a:latin typeface="楷体" panose="02010609060101010101" pitchFamily="49" charset="-122"/>
              <a:ea typeface="楷体" panose="02010609060101010101" pitchFamily="49" charset="-122"/>
            </a:endParaRPr>
          </a:p>
          <a:p>
            <a:pPr>
              <a:spcAft>
                <a:spcPts val="600"/>
              </a:spcAft>
              <a:defRPr/>
            </a:pPr>
            <a:r>
              <a:rPr lang="en-US" altLang="zh-CN" sz="2400">
                <a:solidFill>
                  <a:schemeClr val="tx1"/>
                </a:solidFill>
                <a:latin typeface="楷体" panose="02010609060101010101" pitchFamily="49" charset="-122"/>
                <a:ea typeface="楷体" panose="02010609060101010101" pitchFamily="49" charset="-122"/>
              </a:rPr>
              <a:t>ES</a:t>
            </a:r>
            <a:r>
              <a:rPr lang="zh-CN" altLang="en-US" sz="2400">
                <a:solidFill>
                  <a:schemeClr val="tx1"/>
                </a:solidFill>
                <a:latin typeface="楷体" panose="02010609060101010101" pitchFamily="49" charset="-122"/>
                <a:ea typeface="楷体" panose="02010609060101010101" pitchFamily="49" charset="-122"/>
              </a:rPr>
              <a:t>（</a:t>
            </a:r>
            <a:r>
              <a:rPr lang="en-US" altLang="zh-CN" sz="2400">
                <a:solidFill>
                  <a:schemeClr val="tx1"/>
                </a:solidFill>
                <a:latin typeface="楷体" panose="02010609060101010101" pitchFamily="49" charset="-122"/>
                <a:ea typeface="楷体" panose="02010609060101010101" pitchFamily="49" charset="-122"/>
              </a:rPr>
              <a:t>2</a:t>
            </a:r>
            <a:r>
              <a:rPr lang="zh-CN" altLang="en-US" sz="2400">
                <a:solidFill>
                  <a:schemeClr val="tx1"/>
                </a:solidFill>
                <a:latin typeface="楷体" panose="02010609060101010101" pitchFamily="49" charset="-122"/>
                <a:ea typeface="楷体" panose="02010609060101010101" pitchFamily="49" charset="-122"/>
              </a:rPr>
              <a:t>）</a:t>
            </a:r>
            <a:r>
              <a:rPr lang="en-US" altLang="zh-CN" sz="2400">
                <a:solidFill>
                  <a:schemeClr val="tx1"/>
                </a:solidFill>
                <a:latin typeface="楷体" panose="02010609060101010101" pitchFamily="49" charset="-122"/>
                <a:ea typeface="楷体" panose="02010609060101010101" pitchFamily="49" charset="-122"/>
              </a:rPr>
              <a:t>-</a:t>
            </a:r>
            <a:r>
              <a:rPr lang="zh-CN" altLang="en-US" sz="2400">
                <a:solidFill>
                  <a:schemeClr val="tx1"/>
                </a:solidFill>
                <a:latin typeface="楷体" panose="02010609060101010101" pitchFamily="49" charset="-122"/>
                <a:ea typeface="楷体" panose="02010609060101010101" pitchFamily="49" charset="-122"/>
              </a:rPr>
              <a:t>违反要求（</a:t>
            </a:r>
            <a:r>
              <a:rPr lang="en-US" altLang="zh-CN" sz="2400">
                <a:solidFill>
                  <a:schemeClr val="tx1"/>
                </a:solidFill>
                <a:latin typeface="楷体" panose="02010609060101010101" pitchFamily="49" charset="-122"/>
                <a:ea typeface="楷体" panose="02010609060101010101" pitchFamily="49" charset="-122"/>
              </a:rPr>
              <a:t>3</a:t>
            </a:r>
            <a:r>
              <a:rPr lang="zh-CN" altLang="en-US" sz="2400">
                <a:solidFill>
                  <a:schemeClr val="tx1"/>
                </a:solidFill>
                <a:latin typeface="楷体" panose="02010609060101010101" pitchFamily="49" charset="-122"/>
                <a:ea typeface="楷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标题 1"/>
          <p:cNvSpPr>
            <a:spLocks noGrp="1"/>
          </p:cNvSpPr>
          <p:nvPr>
            <p:ph type="title"/>
          </p:nvPr>
        </p:nvSpPr>
        <p:spPr>
          <a:xfrm>
            <a:off x="628650" y="106363"/>
            <a:ext cx="7886700" cy="725487"/>
          </a:xfrm>
        </p:spPr>
        <p:txBody>
          <a:bodyPr/>
          <a:lstStyle/>
          <a:p>
            <a:r>
              <a:rPr lang="zh-CN" altLang="en-US" smtClean="0">
                <a:latin typeface="Times New Roman" pitchFamily="18" charset="0"/>
              </a:rPr>
              <a:t>存在推广规则 </a:t>
            </a:r>
            <a:r>
              <a:rPr lang="en-US" altLang="zh-CN" smtClean="0">
                <a:latin typeface="Comic Sans MS" pitchFamily="66" charset="0"/>
              </a:rPr>
              <a:t>EG</a:t>
            </a:r>
            <a:endParaRPr lang="zh-CN" altLang="en-US" smtClean="0">
              <a:latin typeface="Comic Sans MS" pitchFamily="66" charset="0"/>
            </a:endParaRPr>
          </a:p>
        </p:txBody>
      </p:sp>
      <p:sp>
        <p:nvSpPr>
          <p:cNvPr id="3" name="内容占位符 2"/>
          <p:cNvSpPr>
            <a:spLocks noGrp="1"/>
          </p:cNvSpPr>
          <p:nvPr>
            <p:ph idx="1"/>
          </p:nvPr>
        </p:nvSpPr>
        <p:spPr>
          <a:xfrm>
            <a:off x="504825" y="1044575"/>
            <a:ext cx="8148638" cy="5429250"/>
          </a:xfrm>
        </p:spPr>
        <p:txBody>
          <a:bodyPr/>
          <a:lstStyle/>
          <a:p>
            <a:pPr>
              <a:defRPr/>
            </a:pPr>
            <a:r>
              <a:rPr lang="zh-CN" altLang="en-US" dirty="0">
                <a:solidFill>
                  <a:srgbClr val="0000FF"/>
                </a:solidFill>
                <a:sym typeface="Symbol" pitchFamily="18" charset="2"/>
              </a:rPr>
              <a:t>作用：</a:t>
            </a:r>
            <a:r>
              <a:rPr lang="zh-CN" altLang="en-US" dirty="0">
                <a:sym typeface="Symbol" pitchFamily="18" charset="2"/>
              </a:rPr>
              <a:t>添加存在量词。</a:t>
            </a:r>
            <a:endParaRPr lang="en-US" altLang="zh-CN" dirty="0">
              <a:sym typeface="Symbol" pitchFamily="18" charset="2"/>
            </a:endParaRPr>
          </a:p>
          <a:p>
            <a:pPr>
              <a:defRPr/>
            </a:pPr>
            <a:r>
              <a:rPr lang="zh-CN" altLang="en-US" dirty="0">
                <a:solidFill>
                  <a:srgbClr val="0000FF"/>
                </a:solidFill>
                <a:sym typeface="Symbol" pitchFamily="18" charset="2"/>
              </a:rPr>
              <a:t>两种书写形式</a:t>
            </a:r>
            <a:r>
              <a:rPr lang="en-US" altLang="zh-CN" dirty="0">
                <a:solidFill>
                  <a:srgbClr val="0000FF"/>
                </a:solidFill>
                <a:sym typeface="Symbol" pitchFamily="18" charset="2"/>
              </a:rPr>
              <a:t>:</a:t>
            </a:r>
          </a:p>
          <a:p>
            <a:pPr marL="360363">
              <a:buFont typeface="Wingdings" pitchFamily="2" charset="2"/>
              <a:buNone/>
              <a:defRPr/>
            </a:pPr>
            <a:r>
              <a:rPr lang="en-US" altLang="zh-CN" dirty="0">
                <a:solidFill>
                  <a:schemeClr val="accent2"/>
                </a:solidFill>
                <a:sym typeface="Symbol" pitchFamily="18" charset="2"/>
              </a:rPr>
              <a:t>(1) </a:t>
            </a:r>
            <a:r>
              <a:rPr lang="en-US" altLang="zh-CN" dirty="0">
                <a:solidFill>
                  <a:schemeClr val="accent2"/>
                </a:solidFill>
              </a:rPr>
              <a:t>A(</a:t>
            </a:r>
            <a:r>
              <a:rPr lang="en-US" altLang="zh-CN">
                <a:solidFill>
                  <a:schemeClr val="accent2"/>
                </a:solidFill>
              </a:rPr>
              <a:t>y)</a:t>
            </a:r>
            <a:r>
              <a:rPr lang="en-US" altLang="zh-CN">
                <a:solidFill>
                  <a:schemeClr val="accent2"/>
                </a:solidFill>
                <a:sym typeface="Symbol" pitchFamily="18" charset="2"/>
              </a:rPr>
              <a:t>(</a:t>
            </a:r>
            <a:r>
              <a:rPr lang="en-US" altLang="zh-CN" dirty="0">
                <a:solidFill>
                  <a:schemeClr val="accent2"/>
                </a:solidFill>
                <a:sym typeface="Symbol" pitchFamily="18" charset="2"/>
              </a:rPr>
              <a:t>x)</a:t>
            </a:r>
            <a:r>
              <a:rPr lang="en-US" altLang="zh-CN" dirty="0">
                <a:solidFill>
                  <a:schemeClr val="accent2"/>
                </a:solidFill>
              </a:rPr>
              <a:t> A(x)</a:t>
            </a:r>
          </a:p>
          <a:p>
            <a:pPr lvl="1">
              <a:defRPr/>
            </a:pPr>
            <a:r>
              <a:rPr lang="en-US" altLang="zh-CN" dirty="0">
                <a:solidFill>
                  <a:srgbClr val="000000"/>
                </a:solidFill>
              </a:rPr>
              <a:t>y</a:t>
            </a:r>
            <a:r>
              <a:rPr lang="zh-CN" altLang="en-US" dirty="0">
                <a:solidFill>
                  <a:srgbClr val="000000"/>
                </a:solidFill>
              </a:rPr>
              <a:t>是自由变元；</a:t>
            </a:r>
            <a:endParaRPr lang="en-US" altLang="zh-CN" dirty="0">
              <a:solidFill>
                <a:srgbClr val="000000"/>
              </a:solidFill>
            </a:endParaRPr>
          </a:p>
          <a:p>
            <a:pPr lvl="1">
              <a:defRPr/>
            </a:pPr>
            <a:r>
              <a:rPr lang="zh-CN" altLang="en-US" dirty="0">
                <a:solidFill>
                  <a:srgbClr val="000000"/>
                </a:solidFill>
              </a:rPr>
              <a:t>含义：若使得</a:t>
            </a:r>
            <a:r>
              <a:rPr lang="en-US" altLang="zh-CN" dirty="0">
                <a:solidFill>
                  <a:srgbClr val="000000"/>
                </a:solidFill>
              </a:rPr>
              <a:t>A(y)</a:t>
            </a:r>
            <a:r>
              <a:rPr lang="zh-CN" altLang="en-US" dirty="0">
                <a:solidFill>
                  <a:srgbClr val="000000"/>
                </a:solidFill>
              </a:rPr>
              <a:t>成立，则</a:t>
            </a:r>
            <a:r>
              <a:rPr lang="en-US" altLang="zh-CN" dirty="0">
                <a:solidFill>
                  <a:srgbClr val="000000"/>
                </a:solidFill>
                <a:sym typeface="Symbol" pitchFamily="18" charset="2"/>
              </a:rPr>
              <a:t>(x)</a:t>
            </a:r>
            <a:r>
              <a:rPr lang="en-US" altLang="zh-CN" dirty="0">
                <a:solidFill>
                  <a:srgbClr val="000000"/>
                </a:solidFill>
              </a:rPr>
              <a:t>A(x)</a:t>
            </a:r>
            <a:r>
              <a:rPr lang="zh-CN" altLang="en-US" dirty="0">
                <a:solidFill>
                  <a:srgbClr val="000000"/>
                </a:solidFill>
              </a:rPr>
              <a:t>成立。</a:t>
            </a:r>
            <a:endParaRPr lang="en-US" altLang="zh-CN" dirty="0">
              <a:solidFill>
                <a:srgbClr val="000000"/>
              </a:solidFill>
            </a:endParaRPr>
          </a:p>
          <a:p>
            <a:pPr marL="388938">
              <a:buFont typeface="Wingdings" pitchFamily="2" charset="2"/>
              <a:buNone/>
              <a:defRPr/>
            </a:pPr>
            <a:r>
              <a:rPr lang="en-US" altLang="zh-CN" dirty="0">
                <a:solidFill>
                  <a:schemeClr val="accent2"/>
                </a:solidFill>
                <a:sym typeface="Symbol" pitchFamily="18" charset="2"/>
              </a:rPr>
              <a:t>(2) </a:t>
            </a:r>
            <a:r>
              <a:rPr lang="en-US" altLang="zh-CN" dirty="0">
                <a:solidFill>
                  <a:schemeClr val="accent2"/>
                </a:solidFill>
              </a:rPr>
              <a:t>A(</a:t>
            </a:r>
            <a:r>
              <a:rPr lang="en-US" altLang="zh-CN">
                <a:solidFill>
                  <a:schemeClr val="accent2"/>
                </a:solidFill>
              </a:rPr>
              <a:t>c)</a:t>
            </a:r>
            <a:r>
              <a:rPr lang="en-US" altLang="zh-CN">
                <a:solidFill>
                  <a:schemeClr val="accent2"/>
                </a:solidFill>
                <a:sym typeface="Symbol" pitchFamily="18" charset="2"/>
              </a:rPr>
              <a:t>(</a:t>
            </a:r>
            <a:r>
              <a:rPr lang="en-US" altLang="zh-CN" dirty="0">
                <a:solidFill>
                  <a:schemeClr val="accent2"/>
                </a:solidFill>
                <a:sym typeface="Symbol" pitchFamily="18" charset="2"/>
              </a:rPr>
              <a:t>x)</a:t>
            </a:r>
            <a:r>
              <a:rPr lang="en-US" altLang="zh-CN" dirty="0">
                <a:solidFill>
                  <a:schemeClr val="accent2"/>
                </a:solidFill>
              </a:rPr>
              <a:t>A(x)</a:t>
            </a:r>
          </a:p>
          <a:p>
            <a:pPr lvl="1">
              <a:defRPr/>
            </a:pPr>
            <a:r>
              <a:rPr lang="en-US" altLang="zh-CN" dirty="0">
                <a:solidFill>
                  <a:srgbClr val="000000"/>
                </a:solidFill>
              </a:rPr>
              <a:t>c</a:t>
            </a:r>
            <a:r>
              <a:rPr lang="zh-CN" altLang="en-US" dirty="0">
                <a:solidFill>
                  <a:srgbClr val="000000"/>
                </a:solidFill>
              </a:rPr>
              <a:t>是某个确定的客体；</a:t>
            </a:r>
            <a:endParaRPr lang="en-US" altLang="zh-CN" dirty="0">
              <a:solidFill>
                <a:srgbClr val="000000"/>
              </a:solidFill>
            </a:endParaRPr>
          </a:p>
          <a:p>
            <a:pPr lvl="1">
              <a:defRPr/>
            </a:pPr>
            <a:r>
              <a:rPr lang="zh-CN" altLang="en-US" dirty="0">
                <a:solidFill>
                  <a:srgbClr val="000000"/>
                </a:solidFill>
              </a:rPr>
              <a:t>若</a:t>
            </a:r>
            <a:r>
              <a:rPr lang="en-US" altLang="zh-CN" dirty="0">
                <a:solidFill>
                  <a:srgbClr val="000000"/>
                </a:solidFill>
              </a:rPr>
              <a:t>A(c)</a:t>
            </a:r>
            <a:r>
              <a:rPr lang="zh-CN" altLang="en-US" dirty="0">
                <a:solidFill>
                  <a:srgbClr val="000000"/>
                </a:solidFill>
              </a:rPr>
              <a:t>成立，则</a:t>
            </a:r>
            <a:r>
              <a:rPr kumimoji="1" lang="en-US" altLang="zh-CN" dirty="0">
                <a:solidFill>
                  <a:srgbClr val="000000"/>
                </a:solidFill>
                <a:sym typeface="Symbol" pitchFamily="18" charset="2"/>
              </a:rPr>
              <a:t>(</a:t>
            </a:r>
            <a:r>
              <a:rPr kumimoji="1" lang="en-US" altLang="zh-CN">
                <a:solidFill>
                  <a:srgbClr val="000000"/>
                </a:solidFill>
                <a:sym typeface="Symbol" pitchFamily="18" charset="2"/>
              </a:rPr>
              <a:t>x)</a:t>
            </a:r>
            <a:r>
              <a:rPr lang="en-US" altLang="zh-CN">
                <a:solidFill>
                  <a:srgbClr val="000000"/>
                </a:solidFill>
              </a:rPr>
              <a:t>A</a:t>
            </a:r>
            <a:r>
              <a:rPr lang="en-US" altLang="zh-CN" dirty="0">
                <a:solidFill>
                  <a:srgbClr val="000000"/>
                </a:solidFill>
              </a:rPr>
              <a:t>(x)</a:t>
            </a:r>
            <a:r>
              <a:rPr lang="zh-CN" altLang="en-US" dirty="0">
                <a:solidFill>
                  <a:srgbClr val="000000"/>
                </a:solidFill>
              </a:rPr>
              <a:t>成立。</a:t>
            </a:r>
            <a:endParaRPr lang="en-US" altLang="zh-CN" dirty="0">
              <a:solidFill>
                <a:srgbClr val="000000"/>
              </a:solidFill>
            </a:endParaRPr>
          </a:p>
          <a:p>
            <a:pPr>
              <a:defRPr/>
            </a:pPr>
            <a:r>
              <a:rPr lang="zh-CN" altLang="en-US" dirty="0">
                <a:solidFill>
                  <a:srgbClr val="0000FF"/>
                </a:solidFill>
              </a:rPr>
              <a:t>要求：</a:t>
            </a:r>
          </a:p>
          <a:p>
            <a:pPr marL="765175" lvl="1" indent="-457200">
              <a:buSzPct val="100000"/>
              <a:buFont typeface="+mj-lt"/>
              <a:buAutoNum type="arabicPeriod"/>
              <a:defRPr/>
            </a:pPr>
            <a:r>
              <a:rPr lang="zh-CN" altLang="en-US" dirty="0">
                <a:solidFill>
                  <a:srgbClr val="000000"/>
                </a:solidFill>
              </a:rPr>
              <a:t>添加量词时，要加在公式的最左边</a:t>
            </a:r>
            <a:r>
              <a:rPr lang="en-US" altLang="zh-CN" dirty="0">
                <a:solidFill>
                  <a:srgbClr val="000000"/>
                </a:solidFill>
              </a:rPr>
              <a:t>(</a:t>
            </a:r>
            <a:r>
              <a:rPr lang="zh-CN" altLang="en-US" dirty="0">
                <a:solidFill>
                  <a:srgbClr val="000000"/>
                </a:solidFill>
              </a:rPr>
              <a:t>即新加的量词前也无任何符号</a:t>
            </a:r>
            <a:r>
              <a:rPr lang="en-US" altLang="zh-CN" dirty="0">
                <a:solidFill>
                  <a:srgbClr val="000000"/>
                </a:solidFill>
              </a:rPr>
              <a:t>)</a:t>
            </a:r>
            <a:r>
              <a:rPr lang="zh-CN" altLang="en-US" dirty="0">
                <a:solidFill>
                  <a:srgbClr val="000000"/>
                </a:solidFill>
              </a:rPr>
              <a:t>，且其辖域作用到公式的末尾。</a:t>
            </a:r>
            <a:endParaRPr lang="en-US" altLang="zh-CN" dirty="0">
              <a:solidFill>
                <a:srgbClr val="000000"/>
              </a:solidFill>
            </a:endParaRPr>
          </a:p>
          <a:p>
            <a:pPr marL="765175" lvl="1" indent="-457200">
              <a:buSzPct val="100000"/>
              <a:buFont typeface="+mj-lt"/>
              <a:buAutoNum type="arabicPeriod"/>
              <a:defRPr/>
            </a:pPr>
            <a:r>
              <a:rPr lang="zh-CN" altLang="en-US" dirty="0">
                <a:solidFill>
                  <a:srgbClr val="000000"/>
                </a:solidFill>
                <a:sym typeface="Symbol" pitchFamily="18" charset="2"/>
              </a:rPr>
              <a:t>取代</a:t>
            </a:r>
            <a:r>
              <a:rPr lang="en-US" altLang="zh-CN" dirty="0">
                <a:solidFill>
                  <a:srgbClr val="000000"/>
                </a:solidFill>
                <a:sym typeface="Symbol" pitchFamily="18" charset="2"/>
              </a:rPr>
              <a:t>y</a:t>
            </a:r>
            <a:r>
              <a:rPr lang="zh-CN" altLang="en-US" dirty="0">
                <a:solidFill>
                  <a:srgbClr val="000000"/>
                </a:solidFill>
                <a:sym typeface="Symbol" pitchFamily="18" charset="2"/>
              </a:rPr>
              <a:t>和</a:t>
            </a:r>
            <a:r>
              <a:rPr lang="en-US" altLang="zh-CN" dirty="0">
                <a:solidFill>
                  <a:srgbClr val="000000"/>
                </a:solidFill>
                <a:sym typeface="Symbol" pitchFamily="18" charset="2"/>
              </a:rPr>
              <a:t>c</a:t>
            </a:r>
            <a:r>
              <a:rPr lang="zh-CN" altLang="en-US" dirty="0">
                <a:solidFill>
                  <a:srgbClr val="000000"/>
                </a:solidFill>
                <a:sym typeface="Symbol" pitchFamily="18" charset="2"/>
              </a:rPr>
              <a:t>的</a:t>
            </a:r>
            <a:r>
              <a:rPr lang="en-US" altLang="zh-CN" dirty="0">
                <a:solidFill>
                  <a:srgbClr val="000000"/>
                </a:solidFill>
                <a:sym typeface="Symbol" pitchFamily="18" charset="2"/>
              </a:rPr>
              <a:t>x</a:t>
            </a:r>
            <a:r>
              <a:rPr lang="zh-CN" altLang="en-US" dirty="0">
                <a:solidFill>
                  <a:srgbClr val="000000"/>
                </a:solidFill>
              </a:rPr>
              <a:t>不是</a:t>
            </a:r>
            <a:r>
              <a:rPr lang="en-US" altLang="zh-CN" dirty="0">
                <a:solidFill>
                  <a:srgbClr val="000000"/>
                </a:solidFill>
              </a:rPr>
              <a:t>A(c)</a:t>
            </a:r>
            <a:r>
              <a:rPr lang="zh-CN" altLang="en-US" dirty="0">
                <a:solidFill>
                  <a:srgbClr val="000000"/>
                </a:solidFill>
              </a:rPr>
              <a:t>或</a:t>
            </a:r>
            <a:r>
              <a:rPr lang="en-US" altLang="zh-CN" dirty="0">
                <a:solidFill>
                  <a:srgbClr val="000000"/>
                </a:solidFill>
              </a:rPr>
              <a:t>A(y)</a:t>
            </a:r>
            <a:r>
              <a:rPr lang="zh-CN" altLang="en-US" dirty="0">
                <a:solidFill>
                  <a:srgbClr val="000000"/>
                </a:solidFill>
              </a:rPr>
              <a:t>中的符号。</a:t>
            </a:r>
            <a:endParaRPr lang="zh-CN" altLang="en-US" dirty="0"/>
          </a:p>
        </p:txBody>
      </p:sp>
      <p:sp>
        <p:nvSpPr>
          <p:cNvPr id="4" name="灯片编号占位符 3"/>
          <p:cNvSpPr>
            <a:spLocks noGrp="1"/>
          </p:cNvSpPr>
          <p:nvPr>
            <p:ph type="sldNum" sz="quarter" idx="12"/>
          </p:nvPr>
        </p:nvSpPr>
        <p:spPr/>
        <p:txBody>
          <a:bodyPr/>
          <a:lstStyle/>
          <a:p>
            <a:pPr>
              <a:defRPr/>
            </a:pPr>
            <a:fld id="{DD78DF2B-412C-45C9-A51B-B674196B16ED}" type="slidenum">
              <a:rPr lang="zh-CN" altLang="en-US"/>
              <a:pPr>
                <a:defRPr/>
              </a:pPr>
              <a:t>87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标题 1"/>
          <p:cNvSpPr>
            <a:spLocks noGrp="1"/>
          </p:cNvSpPr>
          <p:nvPr>
            <p:ph type="title"/>
          </p:nvPr>
        </p:nvSpPr>
        <p:spPr>
          <a:xfrm>
            <a:off x="628650" y="106363"/>
            <a:ext cx="7886700" cy="725487"/>
          </a:xfrm>
        </p:spPr>
        <p:txBody>
          <a:bodyPr/>
          <a:lstStyle/>
          <a:p>
            <a:r>
              <a:rPr lang="zh-CN" altLang="en-US" smtClean="0"/>
              <a:t>必须注意的问题</a:t>
            </a:r>
          </a:p>
        </p:txBody>
      </p:sp>
      <p:sp>
        <p:nvSpPr>
          <p:cNvPr id="3" name="内容占位符 2"/>
          <p:cNvSpPr>
            <a:spLocks noGrp="1"/>
          </p:cNvSpPr>
          <p:nvPr>
            <p:ph idx="1"/>
          </p:nvPr>
        </p:nvSpPr>
        <p:spPr>
          <a:xfrm>
            <a:off x="504825" y="1160463"/>
            <a:ext cx="8148638" cy="3744912"/>
          </a:xfrm>
        </p:spPr>
        <p:txBody>
          <a:bodyPr/>
          <a:lstStyle/>
          <a:p>
            <a:pPr eaLnBrk="1" hangingPunct="1">
              <a:defRPr/>
            </a:pPr>
            <a:r>
              <a:rPr lang="zh-CN" altLang="en-US" dirty="0"/>
              <a:t>非常重要</a:t>
            </a:r>
          </a:p>
          <a:p>
            <a:pPr marL="457200" indent="-457200" eaLnBrk="1" hangingPunct="1">
              <a:buSzPct val="100000"/>
              <a:buFont typeface="+mj-lt"/>
              <a:buAutoNum type="arabicPeriod"/>
              <a:defRPr/>
            </a:pPr>
            <a:r>
              <a:rPr lang="en-US" altLang="zh-CN" dirty="0">
                <a:solidFill>
                  <a:srgbClr val="0000FF"/>
                </a:solidFill>
              </a:rPr>
              <a:t>ES</a:t>
            </a:r>
            <a:r>
              <a:rPr lang="zh-CN" altLang="en-US" dirty="0">
                <a:solidFill>
                  <a:srgbClr val="0000FF"/>
                </a:solidFill>
              </a:rPr>
              <a:t>、</a:t>
            </a:r>
            <a:r>
              <a:rPr lang="en-US" altLang="zh-CN" dirty="0">
                <a:solidFill>
                  <a:srgbClr val="0000FF"/>
                </a:solidFill>
              </a:rPr>
              <a:t>US</a:t>
            </a:r>
            <a:r>
              <a:rPr lang="zh-CN" altLang="en-US" dirty="0">
                <a:solidFill>
                  <a:srgbClr val="0000FF"/>
                </a:solidFill>
              </a:rPr>
              <a:t>、</a:t>
            </a:r>
            <a:r>
              <a:rPr lang="en-US" altLang="zh-CN" dirty="0">
                <a:solidFill>
                  <a:srgbClr val="0000FF"/>
                </a:solidFill>
              </a:rPr>
              <a:t>EG</a:t>
            </a:r>
            <a:r>
              <a:rPr lang="zh-CN" altLang="en-US" dirty="0">
                <a:solidFill>
                  <a:srgbClr val="0000FF"/>
                </a:solidFill>
              </a:rPr>
              <a:t>、</a:t>
            </a:r>
            <a:r>
              <a:rPr lang="en-US" altLang="zh-CN" dirty="0">
                <a:solidFill>
                  <a:srgbClr val="0000FF"/>
                </a:solidFill>
              </a:rPr>
              <a:t>UG</a:t>
            </a:r>
            <a:r>
              <a:rPr lang="zh-CN" altLang="en-US" dirty="0">
                <a:solidFill>
                  <a:srgbClr val="0000FF"/>
                </a:solidFill>
              </a:rPr>
              <a:t>四条规则都只有</a:t>
            </a:r>
            <a:r>
              <a:rPr kumimoji="1" lang="zh-CN" altLang="en-US" dirty="0">
                <a:solidFill>
                  <a:srgbClr val="3333FF"/>
                </a:solidFill>
              </a:rPr>
              <a:t>在</a:t>
            </a:r>
            <a:r>
              <a:rPr lang="zh-CN" altLang="en-US" dirty="0"/>
              <a:t>量词的作用域是</a:t>
            </a:r>
            <a:r>
              <a:rPr lang="zh-CN" altLang="en-US" dirty="0">
                <a:solidFill>
                  <a:srgbClr val="FF0000"/>
                </a:solidFill>
              </a:rPr>
              <a:t>整个公式</a:t>
            </a:r>
            <a:r>
              <a:rPr lang="zh-CN" altLang="en-US" dirty="0"/>
              <a:t>的情况下才能使用。</a:t>
            </a:r>
          </a:p>
          <a:p>
            <a:pPr eaLnBrk="1" hangingPunct="1">
              <a:defRPr/>
            </a:pPr>
            <a:r>
              <a:rPr lang="zh-CN" altLang="en-US" dirty="0">
                <a:solidFill>
                  <a:srgbClr val="C00000"/>
                </a:solidFill>
              </a:rPr>
              <a:t>例：</a:t>
            </a:r>
            <a:r>
              <a:rPr lang="zh-CN" altLang="en-US" dirty="0"/>
              <a:t>考察如下推理过程</a:t>
            </a:r>
            <a:endParaRPr lang="en-US" altLang="zh-CN" dirty="0"/>
          </a:p>
          <a:p>
            <a:pPr lvl="1" eaLnBrk="1" hangingPunct="1">
              <a:defRPr/>
            </a:pPr>
            <a:r>
              <a:rPr lang="en-US" altLang="zh-CN" dirty="0">
                <a:sym typeface="Symbol" pitchFamily="18" charset="2"/>
              </a:rPr>
              <a:t>(x)</a:t>
            </a:r>
            <a:r>
              <a:rPr lang="en-US" altLang="zh-CN" dirty="0"/>
              <a:t>P(x)</a:t>
            </a:r>
            <a:r>
              <a:rPr lang="en-US" altLang="zh-CN" dirty="0">
                <a:latin typeface="Comic Sans MS" pitchFamily="66" charset="0"/>
              </a:rPr>
              <a:t>→</a:t>
            </a:r>
            <a:r>
              <a:rPr lang="en-US" altLang="zh-CN" dirty="0"/>
              <a:t>(</a:t>
            </a:r>
            <a:r>
              <a:rPr lang="en-US" altLang="zh-CN" dirty="0">
                <a:sym typeface="Symbol" pitchFamily="18" charset="2"/>
              </a:rPr>
              <a:t></a:t>
            </a:r>
            <a:r>
              <a:rPr lang="en-US" altLang="zh-CN" dirty="0"/>
              <a:t>y)Q(y) </a:t>
            </a:r>
          </a:p>
          <a:p>
            <a:pPr lvl="1" eaLnBrk="1" hangingPunct="1">
              <a:defRPr/>
            </a:pPr>
            <a:r>
              <a:rPr lang="en-US" altLang="zh-CN" dirty="0">
                <a:sym typeface="Symbol" pitchFamily="18" charset="2"/>
              </a:rPr>
              <a:t>(x)</a:t>
            </a:r>
            <a:r>
              <a:rPr lang="en-US" altLang="zh-CN" dirty="0"/>
              <a:t>P(x)</a:t>
            </a:r>
            <a:r>
              <a:rPr lang="en-US" altLang="zh-CN" dirty="0">
                <a:latin typeface="Comic Sans MS" pitchFamily="66" charset="0"/>
              </a:rPr>
              <a:t>→</a:t>
            </a:r>
            <a:r>
              <a:rPr lang="en-US" altLang="zh-CN" dirty="0"/>
              <a:t>Q(c)        ES</a:t>
            </a:r>
            <a:r>
              <a:rPr lang="zh-CN" altLang="en-US" dirty="0"/>
              <a:t>，错</a:t>
            </a:r>
            <a:endParaRPr lang="en-US" altLang="zh-CN" dirty="0"/>
          </a:p>
          <a:p>
            <a:pPr lvl="1" eaLnBrk="1" hangingPunct="1">
              <a:defRPr/>
            </a:pPr>
            <a:r>
              <a:rPr lang="en-US" altLang="zh-CN" dirty="0"/>
              <a:t>P(z)</a:t>
            </a:r>
            <a:r>
              <a:rPr lang="en-US" altLang="zh-CN" dirty="0">
                <a:latin typeface="Comic Sans MS" pitchFamily="66" charset="0"/>
              </a:rPr>
              <a:t>→</a:t>
            </a:r>
            <a:r>
              <a:rPr lang="en-US" altLang="zh-CN" dirty="0"/>
              <a:t>(</a:t>
            </a:r>
            <a:r>
              <a:rPr lang="en-US" altLang="zh-CN" dirty="0">
                <a:sym typeface="Symbol" pitchFamily="18" charset="2"/>
              </a:rPr>
              <a:t></a:t>
            </a:r>
            <a:r>
              <a:rPr lang="en-US" altLang="zh-CN" dirty="0"/>
              <a:t>y)Q(y)        US</a:t>
            </a:r>
            <a:r>
              <a:rPr lang="zh-CN" altLang="en-US" dirty="0"/>
              <a:t>，错</a:t>
            </a:r>
            <a:endParaRPr lang="en-US" altLang="zh-CN" dirty="0"/>
          </a:p>
          <a:p>
            <a:pPr marL="457200" indent="-457200" eaLnBrk="1" hangingPunct="1">
              <a:buSzPct val="100000"/>
              <a:buFont typeface="+mj-lt"/>
              <a:buAutoNum type="arabicPeriod" startAt="2"/>
              <a:defRPr/>
            </a:pPr>
            <a:r>
              <a:rPr kumimoji="1" lang="en-US" altLang="zh-CN" dirty="0">
                <a:solidFill>
                  <a:srgbClr val="3333FF"/>
                </a:solidFill>
              </a:rPr>
              <a:t>US</a:t>
            </a:r>
            <a:r>
              <a:rPr kumimoji="1" lang="zh-CN" altLang="en-US" dirty="0">
                <a:solidFill>
                  <a:srgbClr val="3333FF"/>
                </a:solidFill>
              </a:rPr>
              <a:t>、</a:t>
            </a:r>
            <a:r>
              <a:rPr kumimoji="1" lang="en-US" altLang="zh-CN" dirty="0">
                <a:solidFill>
                  <a:srgbClr val="3333FF"/>
                </a:solidFill>
              </a:rPr>
              <a:t>ES</a:t>
            </a:r>
            <a:r>
              <a:rPr kumimoji="1" lang="zh-CN" altLang="en-US" dirty="0">
                <a:solidFill>
                  <a:srgbClr val="3333FF"/>
                </a:solidFill>
              </a:rPr>
              <a:t>和</a:t>
            </a:r>
            <a:r>
              <a:rPr kumimoji="1" lang="en-US" altLang="zh-CN" dirty="0">
                <a:solidFill>
                  <a:srgbClr val="3333FF"/>
                </a:solidFill>
              </a:rPr>
              <a:t>EG</a:t>
            </a:r>
            <a:r>
              <a:rPr kumimoji="1" lang="zh-CN" altLang="en-US" dirty="0">
                <a:solidFill>
                  <a:srgbClr val="3333FF"/>
                </a:solidFill>
              </a:rPr>
              <a:t>、</a:t>
            </a:r>
            <a:r>
              <a:rPr kumimoji="1" lang="en-US" altLang="zh-CN" dirty="0">
                <a:solidFill>
                  <a:srgbClr val="3333FF"/>
                </a:solidFill>
              </a:rPr>
              <a:t>UG</a:t>
            </a:r>
            <a:r>
              <a:rPr kumimoji="1" lang="zh-CN" altLang="en-US" dirty="0">
                <a:solidFill>
                  <a:srgbClr val="3333FF"/>
                </a:solidFill>
              </a:rPr>
              <a:t>的使用</a:t>
            </a:r>
          </a:p>
          <a:p>
            <a:pPr eaLnBrk="1" hangingPunct="1">
              <a:defRPr/>
            </a:pPr>
            <a:endParaRPr lang="zh-CN" altLang="en-US" dirty="0"/>
          </a:p>
        </p:txBody>
      </p:sp>
      <p:sp>
        <p:nvSpPr>
          <p:cNvPr id="4" name="灯片编号占位符 3"/>
          <p:cNvSpPr>
            <a:spLocks noGrp="1"/>
          </p:cNvSpPr>
          <p:nvPr>
            <p:ph type="sldNum" sz="quarter" idx="12"/>
          </p:nvPr>
        </p:nvSpPr>
        <p:spPr/>
        <p:txBody>
          <a:bodyPr/>
          <a:lstStyle/>
          <a:p>
            <a:pPr>
              <a:defRPr/>
            </a:pPr>
            <a:fld id="{B1BEE6B4-EB0F-4FF1-874A-0BA458E0560D}" type="slidenum">
              <a:rPr lang="zh-CN" altLang="en-US"/>
              <a:pPr>
                <a:defRPr/>
              </a:pPr>
              <a:t>88</a:t>
            </a:fld>
            <a:endParaRPr lang="zh-CN" altLang="en-US"/>
          </a:p>
        </p:txBody>
      </p:sp>
      <p:grpSp>
        <p:nvGrpSpPr>
          <p:cNvPr id="190468" name="组合 12"/>
          <p:cNvGrpSpPr>
            <a:grpSpLocks/>
          </p:cNvGrpSpPr>
          <p:nvPr/>
        </p:nvGrpSpPr>
        <p:grpSpPr bwMode="auto">
          <a:xfrm>
            <a:off x="1281113" y="4968875"/>
            <a:ext cx="6919912" cy="1296988"/>
            <a:chOff x="1426914" y="4969020"/>
            <a:chExt cx="6918801" cy="1296987"/>
          </a:xfrm>
        </p:grpSpPr>
        <p:sp>
          <p:nvSpPr>
            <p:cNvPr id="190469" name="Text Box 5"/>
            <p:cNvSpPr txBox="1">
              <a:spLocks noChangeArrowheads="1"/>
            </p:cNvSpPr>
            <p:nvPr/>
          </p:nvSpPr>
          <p:spPr bwMode="auto">
            <a:xfrm>
              <a:off x="2766089" y="5057012"/>
              <a:ext cx="1820426" cy="400110"/>
            </a:xfrm>
            <a:prstGeom prst="rect">
              <a:avLst/>
            </a:prstGeom>
            <a:noFill/>
            <a:ln w="12700" algn="ctr">
              <a:noFill/>
              <a:miter lim="800000"/>
              <a:headEnd/>
              <a:tailEnd/>
            </a:ln>
          </p:spPr>
          <p:txBody>
            <a:bodyPr>
              <a:spAutoFit/>
            </a:bodyPr>
            <a:lstStyle/>
            <a:p>
              <a:pPr>
                <a:spcBef>
                  <a:spcPct val="50000"/>
                </a:spcBef>
              </a:pPr>
              <a:r>
                <a:rPr lang="en-US" altLang="zh-CN" sz="2000">
                  <a:solidFill>
                    <a:srgbClr val="1E1CE3"/>
                  </a:solidFill>
                  <a:latin typeface="楷体" pitchFamily="49" charset="-122"/>
                  <a:ea typeface="楷体" pitchFamily="49" charset="-122"/>
                </a:rPr>
                <a:t>US(</a:t>
              </a:r>
              <a:r>
                <a:rPr lang="zh-CN" altLang="en-US" sz="2000">
                  <a:solidFill>
                    <a:srgbClr val="1E1CE3"/>
                  </a:solidFill>
                  <a:latin typeface="楷体" pitchFamily="49" charset="-122"/>
                  <a:ea typeface="楷体" pitchFamily="49" charset="-122"/>
                </a:rPr>
                <a:t>全称指定</a:t>
              </a:r>
              <a:r>
                <a:rPr lang="en-US" altLang="zh-CN" sz="2000">
                  <a:solidFill>
                    <a:srgbClr val="1E1CE3"/>
                  </a:solidFill>
                  <a:latin typeface="楷体" pitchFamily="49" charset="-122"/>
                  <a:ea typeface="楷体" pitchFamily="49" charset="-122"/>
                </a:rPr>
                <a:t>)</a:t>
              </a:r>
            </a:p>
          </p:txBody>
        </p:sp>
        <p:sp>
          <p:nvSpPr>
            <p:cNvPr id="190470" name="AutoShape 7"/>
            <p:cNvSpPr>
              <a:spLocks noChangeArrowheads="1"/>
            </p:cNvSpPr>
            <p:nvPr/>
          </p:nvSpPr>
          <p:spPr bwMode="auto">
            <a:xfrm>
              <a:off x="1426914" y="4969020"/>
              <a:ext cx="1296000" cy="576262"/>
            </a:xfrm>
            <a:prstGeom prst="rightArrow">
              <a:avLst>
                <a:gd name="adj1" fmla="val 50000"/>
                <a:gd name="adj2" fmla="val 68729"/>
              </a:avLst>
            </a:prstGeom>
            <a:solidFill>
              <a:srgbClr val="FFFF66">
                <a:alpha val="89803"/>
              </a:srgbClr>
            </a:solidFill>
            <a:ln w="12700" algn="ctr">
              <a:solidFill>
                <a:srgbClr val="003300"/>
              </a:solidFill>
              <a:miter lim="800000"/>
              <a:headEnd/>
              <a:tailEnd/>
            </a:ln>
          </p:spPr>
          <p:txBody>
            <a:bodyPr wrap="none" anchor="ctr"/>
            <a:lstStyle/>
            <a:p>
              <a:pPr algn="ctr"/>
              <a:r>
                <a:rPr lang="zh-CN" altLang="en-US" sz="2000">
                  <a:solidFill>
                    <a:srgbClr val="1E1CE3"/>
                  </a:solidFill>
                  <a:latin typeface="楷体" pitchFamily="49" charset="-122"/>
                  <a:ea typeface="楷体" pitchFamily="49" charset="-122"/>
                </a:rPr>
                <a:t>消去量词</a:t>
              </a:r>
            </a:p>
          </p:txBody>
        </p:sp>
        <p:sp>
          <p:nvSpPr>
            <p:cNvPr id="190471" name="AutoShape 8"/>
            <p:cNvSpPr>
              <a:spLocks noChangeArrowheads="1"/>
            </p:cNvSpPr>
            <p:nvPr/>
          </p:nvSpPr>
          <p:spPr bwMode="auto">
            <a:xfrm>
              <a:off x="5226940" y="4969020"/>
              <a:ext cx="1295400" cy="576262"/>
            </a:xfrm>
            <a:prstGeom prst="rightArrow">
              <a:avLst>
                <a:gd name="adj1" fmla="val 50000"/>
                <a:gd name="adj2" fmla="val 56198"/>
              </a:avLst>
            </a:prstGeom>
            <a:solidFill>
              <a:srgbClr val="FFFF66">
                <a:alpha val="89803"/>
              </a:srgbClr>
            </a:solidFill>
            <a:ln w="12700" algn="ctr">
              <a:solidFill>
                <a:srgbClr val="003300"/>
              </a:solidFill>
              <a:miter lim="800000"/>
              <a:headEnd/>
              <a:tailEnd/>
            </a:ln>
          </p:spPr>
          <p:txBody>
            <a:bodyPr wrap="none" anchor="ctr"/>
            <a:lstStyle/>
            <a:p>
              <a:pPr algn="ctr"/>
              <a:r>
                <a:rPr lang="zh-CN" altLang="en-US" sz="2000">
                  <a:solidFill>
                    <a:srgbClr val="1E1CE3"/>
                  </a:solidFill>
                  <a:latin typeface="楷体" pitchFamily="49" charset="-122"/>
                  <a:ea typeface="楷体" pitchFamily="49" charset="-122"/>
                </a:rPr>
                <a:t>添加量词</a:t>
              </a:r>
            </a:p>
          </p:txBody>
        </p:sp>
        <p:sp>
          <p:nvSpPr>
            <p:cNvPr id="190472" name="Text Box 9"/>
            <p:cNvSpPr txBox="1">
              <a:spLocks noChangeArrowheads="1"/>
            </p:cNvSpPr>
            <p:nvPr/>
          </p:nvSpPr>
          <p:spPr bwMode="auto">
            <a:xfrm>
              <a:off x="2764502" y="5777737"/>
              <a:ext cx="1749442" cy="400110"/>
            </a:xfrm>
            <a:prstGeom prst="rect">
              <a:avLst/>
            </a:prstGeom>
            <a:noFill/>
            <a:ln w="12700" algn="ctr">
              <a:noFill/>
              <a:miter lim="800000"/>
              <a:headEnd/>
              <a:tailEnd/>
            </a:ln>
          </p:spPr>
          <p:txBody>
            <a:bodyPr>
              <a:spAutoFit/>
            </a:bodyPr>
            <a:lstStyle/>
            <a:p>
              <a:pPr>
                <a:spcBef>
                  <a:spcPct val="50000"/>
                </a:spcBef>
              </a:pPr>
              <a:r>
                <a:rPr lang="en-US" altLang="zh-CN" sz="2000">
                  <a:solidFill>
                    <a:srgbClr val="1E1CE3"/>
                  </a:solidFill>
                  <a:latin typeface="楷体" pitchFamily="49" charset="-122"/>
                  <a:ea typeface="楷体" pitchFamily="49" charset="-122"/>
                </a:rPr>
                <a:t>ES(</a:t>
              </a:r>
              <a:r>
                <a:rPr lang="zh-CN" altLang="en-US" sz="2000">
                  <a:solidFill>
                    <a:srgbClr val="1E1CE3"/>
                  </a:solidFill>
                  <a:latin typeface="楷体" pitchFamily="49" charset="-122"/>
                  <a:ea typeface="楷体" pitchFamily="49" charset="-122"/>
                </a:rPr>
                <a:t>存在指定</a:t>
              </a:r>
              <a:r>
                <a:rPr lang="en-US" altLang="zh-CN" sz="2000">
                  <a:solidFill>
                    <a:srgbClr val="1E1CE3"/>
                  </a:solidFill>
                  <a:latin typeface="楷体" pitchFamily="49" charset="-122"/>
                  <a:ea typeface="楷体" pitchFamily="49" charset="-122"/>
                </a:rPr>
                <a:t>)</a:t>
              </a:r>
            </a:p>
          </p:txBody>
        </p:sp>
        <p:sp>
          <p:nvSpPr>
            <p:cNvPr id="190473" name="Text Box 10"/>
            <p:cNvSpPr txBox="1">
              <a:spLocks noChangeArrowheads="1"/>
            </p:cNvSpPr>
            <p:nvPr/>
          </p:nvSpPr>
          <p:spPr bwMode="auto">
            <a:xfrm>
              <a:off x="6522341" y="5763223"/>
              <a:ext cx="1823374" cy="400110"/>
            </a:xfrm>
            <a:prstGeom prst="rect">
              <a:avLst/>
            </a:prstGeom>
            <a:noFill/>
            <a:ln w="12700" algn="ctr">
              <a:noFill/>
              <a:miter lim="800000"/>
              <a:headEnd/>
              <a:tailEnd/>
            </a:ln>
          </p:spPr>
          <p:txBody>
            <a:bodyPr>
              <a:spAutoFit/>
            </a:bodyPr>
            <a:lstStyle/>
            <a:p>
              <a:pPr>
                <a:spcBef>
                  <a:spcPct val="50000"/>
                </a:spcBef>
              </a:pPr>
              <a:r>
                <a:rPr lang="en-US" altLang="zh-CN" sz="2000">
                  <a:solidFill>
                    <a:srgbClr val="1E1CE3"/>
                  </a:solidFill>
                  <a:latin typeface="楷体" pitchFamily="49" charset="-122"/>
                  <a:ea typeface="楷体" pitchFamily="49" charset="-122"/>
                </a:rPr>
                <a:t>EG(</a:t>
              </a:r>
              <a:r>
                <a:rPr lang="zh-CN" altLang="en-US" sz="2000">
                  <a:solidFill>
                    <a:srgbClr val="1E1CE3"/>
                  </a:solidFill>
                  <a:latin typeface="楷体" pitchFamily="49" charset="-122"/>
                  <a:ea typeface="楷体" pitchFamily="49" charset="-122"/>
                </a:rPr>
                <a:t>存在推广</a:t>
              </a:r>
              <a:r>
                <a:rPr lang="en-US" altLang="zh-CN" sz="2000">
                  <a:solidFill>
                    <a:srgbClr val="1E1CE3"/>
                  </a:solidFill>
                  <a:latin typeface="楷体" pitchFamily="49" charset="-122"/>
                  <a:ea typeface="楷体" pitchFamily="49" charset="-122"/>
                </a:rPr>
                <a:t>)</a:t>
              </a:r>
            </a:p>
          </p:txBody>
        </p:sp>
        <p:sp>
          <p:nvSpPr>
            <p:cNvPr id="190474" name="AutoShape 11"/>
            <p:cNvSpPr>
              <a:spLocks noChangeArrowheads="1"/>
            </p:cNvSpPr>
            <p:nvPr/>
          </p:nvSpPr>
          <p:spPr bwMode="auto">
            <a:xfrm>
              <a:off x="5228528" y="5689745"/>
              <a:ext cx="1295400" cy="576262"/>
            </a:xfrm>
            <a:prstGeom prst="rightArrow">
              <a:avLst>
                <a:gd name="adj1" fmla="val 50000"/>
                <a:gd name="adj2" fmla="val 56198"/>
              </a:avLst>
            </a:prstGeom>
            <a:solidFill>
              <a:srgbClr val="FFFF66">
                <a:alpha val="89803"/>
              </a:srgbClr>
            </a:solidFill>
            <a:ln w="12700" algn="ctr">
              <a:solidFill>
                <a:srgbClr val="003300"/>
              </a:solidFill>
              <a:miter lim="800000"/>
              <a:headEnd/>
              <a:tailEnd/>
            </a:ln>
          </p:spPr>
          <p:txBody>
            <a:bodyPr wrap="none" anchor="ctr"/>
            <a:lstStyle/>
            <a:p>
              <a:pPr algn="ctr"/>
              <a:r>
                <a:rPr lang="zh-CN" altLang="en-US" sz="2000">
                  <a:solidFill>
                    <a:srgbClr val="1E1CE3"/>
                  </a:solidFill>
                  <a:latin typeface="楷体" pitchFamily="49" charset="-122"/>
                  <a:ea typeface="楷体" pitchFamily="49" charset="-122"/>
                </a:rPr>
                <a:t>添加量词</a:t>
              </a:r>
            </a:p>
          </p:txBody>
        </p:sp>
        <p:sp>
          <p:nvSpPr>
            <p:cNvPr id="190475" name="AutoShape 13"/>
            <p:cNvSpPr>
              <a:spLocks noChangeArrowheads="1"/>
            </p:cNvSpPr>
            <p:nvPr/>
          </p:nvSpPr>
          <p:spPr bwMode="auto">
            <a:xfrm>
              <a:off x="1426914" y="5689745"/>
              <a:ext cx="1296000" cy="576262"/>
            </a:xfrm>
            <a:prstGeom prst="rightArrow">
              <a:avLst>
                <a:gd name="adj1" fmla="val 50000"/>
                <a:gd name="adj2" fmla="val 68729"/>
              </a:avLst>
            </a:prstGeom>
            <a:solidFill>
              <a:srgbClr val="FFFF66">
                <a:alpha val="89803"/>
              </a:srgbClr>
            </a:solidFill>
            <a:ln w="12700" algn="ctr">
              <a:solidFill>
                <a:srgbClr val="003300"/>
              </a:solidFill>
              <a:miter lim="800000"/>
              <a:headEnd/>
              <a:tailEnd/>
            </a:ln>
          </p:spPr>
          <p:txBody>
            <a:bodyPr wrap="none" anchor="ctr"/>
            <a:lstStyle/>
            <a:p>
              <a:pPr algn="ctr"/>
              <a:r>
                <a:rPr lang="zh-CN" altLang="en-US" sz="2000">
                  <a:solidFill>
                    <a:srgbClr val="1E1CE3"/>
                  </a:solidFill>
                  <a:latin typeface="楷体" pitchFamily="49" charset="-122"/>
                  <a:ea typeface="楷体" pitchFamily="49" charset="-122"/>
                </a:rPr>
                <a:t>消去量词</a:t>
              </a:r>
            </a:p>
          </p:txBody>
        </p:sp>
        <p:sp>
          <p:nvSpPr>
            <p:cNvPr id="190476" name="Text Box 10"/>
            <p:cNvSpPr txBox="1">
              <a:spLocks noChangeArrowheads="1"/>
            </p:cNvSpPr>
            <p:nvPr/>
          </p:nvSpPr>
          <p:spPr bwMode="auto">
            <a:xfrm>
              <a:off x="6522341" y="5059281"/>
              <a:ext cx="1816117" cy="400110"/>
            </a:xfrm>
            <a:prstGeom prst="rect">
              <a:avLst/>
            </a:prstGeom>
            <a:noFill/>
            <a:ln w="12700" algn="ctr">
              <a:noFill/>
              <a:miter lim="800000"/>
              <a:headEnd/>
              <a:tailEnd/>
            </a:ln>
          </p:spPr>
          <p:txBody>
            <a:bodyPr>
              <a:spAutoFit/>
            </a:bodyPr>
            <a:lstStyle/>
            <a:p>
              <a:pPr>
                <a:spcBef>
                  <a:spcPct val="50000"/>
                </a:spcBef>
              </a:pPr>
              <a:r>
                <a:rPr lang="en-US" altLang="zh-CN" sz="2000">
                  <a:solidFill>
                    <a:srgbClr val="1E1CE3"/>
                  </a:solidFill>
                  <a:latin typeface="楷体" pitchFamily="49" charset="-122"/>
                  <a:ea typeface="楷体" pitchFamily="49" charset="-122"/>
                </a:rPr>
                <a:t>UG(</a:t>
              </a:r>
              <a:r>
                <a:rPr lang="zh-CN" altLang="en-US" sz="2000">
                  <a:solidFill>
                    <a:srgbClr val="1E1CE3"/>
                  </a:solidFill>
                  <a:latin typeface="楷体" pitchFamily="49" charset="-122"/>
                  <a:ea typeface="楷体" pitchFamily="49" charset="-122"/>
                </a:rPr>
                <a:t>存在推广</a:t>
              </a:r>
              <a:r>
                <a:rPr lang="en-US" altLang="zh-CN" sz="2000">
                  <a:solidFill>
                    <a:srgbClr val="1E1CE3"/>
                  </a:solidFill>
                  <a:latin typeface="楷体" pitchFamily="49" charset="-122"/>
                  <a:ea typeface="楷体" pitchFamily="49" charset="-122"/>
                </a:rPr>
                <a:t>)</a:t>
              </a:r>
            </a:p>
          </p:txBody>
        </p:sp>
      </p:gr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标题 1"/>
          <p:cNvSpPr>
            <a:spLocks noGrp="1"/>
          </p:cNvSpPr>
          <p:nvPr>
            <p:ph type="title"/>
          </p:nvPr>
        </p:nvSpPr>
        <p:spPr>
          <a:xfrm>
            <a:off x="628650" y="106363"/>
            <a:ext cx="7886700" cy="725487"/>
          </a:xfrm>
        </p:spPr>
        <p:txBody>
          <a:bodyPr/>
          <a:lstStyle/>
          <a:p>
            <a:r>
              <a:rPr lang="zh-CN" altLang="en-US" smtClean="0"/>
              <a:t>必须注意的问题（续）</a:t>
            </a:r>
          </a:p>
        </p:txBody>
      </p:sp>
      <p:sp>
        <p:nvSpPr>
          <p:cNvPr id="3" name="内容占位符 2"/>
          <p:cNvSpPr>
            <a:spLocks noGrp="1"/>
          </p:cNvSpPr>
          <p:nvPr>
            <p:ph idx="1"/>
          </p:nvPr>
        </p:nvSpPr>
        <p:spPr>
          <a:xfrm>
            <a:off x="276225" y="1160463"/>
            <a:ext cx="8577263" cy="5356225"/>
          </a:xfrm>
        </p:spPr>
        <p:txBody>
          <a:bodyPr/>
          <a:lstStyle/>
          <a:p>
            <a:pPr marL="330200">
              <a:buFont typeface="Wingdings" pitchFamily="2" charset="2"/>
              <a:buNone/>
              <a:defRPr/>
            </a:pPr>
            <a:r>
              <a:rPr lang="en-US" altLang="zh-CN" dirty="0">
                <a:solidFill>
                  <a:srgbClr val="0000FF"/>
                </a:solidFill>
              </a:rPr>
              <a:t>3</a:t>
            </a:r>
            <a:r>
              <a:rPr lang="zh-CN" altLang="en-US" dirty="0">
                <a:solidFill>
                  <a:srgbClr val="0000FF"/>
                </a:solidFill>
              </a:rPr>
              <a:t>、指定为同一变元，先</a:t>
            </a:r>
            <a:r>
              <a:rPr lang="en-US" altLang="zh-CN" dirty="0">
                <a:solidFill>
                  <a:srgbClr val="0000FF"/>
                </a:solidFill>
              </a:rPr>
              <a:t>ES(</a:t>
            </a:r>
            <a:r>
              <a:rPr lang="zh-CN" altLang="en-US" dirty="0">
                <a:solidFill>
                  <a:srgbClr val="0000FF"/>
                </a:solidFill>
              </a:rPr>
              <a:t>存在指定</a:t>
            </a:r>
            <a:r>
              <a:rPr lang="en-US" altLang="zh-CN" dirty="0">
                <a:solidFill>
                  <a:srgbClr val="0000FF"/>
                </a:solidFill>
              </a:rPr>
              <a:t>)</a:t>
            </a:r>
            <a:r>
              <a:rPr lang="zh-CN" altLang="en-US" dirty="0">
                <a:solidFill>
                  <a:srgbClr val="0000FF"/>
                </a:solidFill>
              </a:rPr>
              <a:t>再</a:t>
            </a:r>
            <a:r>
              <a:rPr lang="en-US" altLang="zh-CN" dirty="0">
                <a:solidFill>
                  <a:srgbClr val="0000FF"/>
                </a:solidFill>
              </a:rPr>
              <a:t>US(</a:t>
            </a:r>
            <a:r>
              <a:rPr lang="zh-CN" altLang="en-US" dirty="0">
                <a:solidFill>
                  <a:srgbClr val="0000FF"/>
                </a:solidFill>
              </a:rPr>
              <a:t>全称指定</a:t>
            </a:r>
            <a:r>
              <a:rPr lang="en-US" altLang="zh-CN" dirty="0">
                <a:solidFill>
                  <a:srgbClr val="0000FF"/>
                </a:solidFill>
              </a:rPr>
              <a:t>)</a:t>
            </a:r>
            <a:endParaRPr lang="zh-CN" altLang="en-US" dirty="0">
              <a:solidFill>
                <a:srgbClr val="0000FF"/>
              </a:solidFill>
            </a:endParaRPr>
          </a:p>
          <a:p>
            <a:pPr>
              <a:defRPr/>
            </a:pPr>
            <a:endParaRPr lang="en-US" altLang="zh-CN" dirty="0"/>
          </a:p>
          <a:p>
            <a:pPr>
              <a:defRPr/>
            </a:pPr>
            <a:endParaRPr lang="en-US" altLang="zh-CN" dirty="0"/>
          </a:p>
          <a:p>
            <a:pPr>
              <a:defRPr/>
            </a:pPr>
            <a:endParaRPr lang="en-US" altLang="zh-CN" dirty="0"/>
          </a:p>
          <a:p>
            <a:pPr>
              <a:spcAft>
                <a:spcPts val="0"/>
              </a:spcAft>
              <a:defRPr/>
            </a:pPr>
            <a:endParaRPr lang="en-US" altLang="zh-CN" dirty="0"/>
          </a:p>
          <a:p>
            <a:pPr>
              <a:spcAft>
                <a:spcPts val="0"/>
              </a:spcAft>
              <a:defRPr/>
            </a:pPr>
            <a:endParaRPr lang="en-US" altLang="zh-CN" dirty="0"/>
          </a:p>
          <a:p>
            <a:pPr marL="330200">
              <a:buFont typeface="Wingdings" pitchFamily="2" charset="2"/>
              <a:buNone/>
              <a:defRPr/>
            </a:pPr>
            <a:r>
              <a:rPr kumimoji="1" lang="en-US" altLang="zh-CN" dirty="0">
                <a:solidFill>
                  <a:srgbClr val="3333FF"/>
                </a:solidFill>
              </a:rPr>
              <a:t>4</a:t>
            </a:r>
            <a:r>
              <a:rPr kumimoji="1" lang="zh-CN" altLang="en-US" dirty="0">
                <a:solidFill>
                  <a:srgbClr val="3333FF"/>
                </a:solidFill>
              </a:rPr>
              <a:t>、多次使用</a:t>
            </a:r>
            <a:r>
              <a:rPr kumimoji="1" lang="en-US" altLang="zh-CN" dirty="0">
                <a:solidFill>
                  <a:srgbClr val="3333FF"/>
                </a:solidFill>
              </a:rPr>
              <a:t>ES</a:t>
            </a:r>
            <a:r>
              <a:rPr kumimoji="1" lang="zh-CN" altLang="en-US" dirty="0">
                <a:solidFill>
                  <a:srgbClr val="3333FF"/>
                </a:solidFill>
              </a:rPr>
              <a:t>规则，使用一次更改一个变元；</a:t>
            </a:r>
            <a:r>
              <a:rPr kumimoji="1" lang="en-US" altLang="zh-CN" dirty="0">
                <a:solidFill>
                  <a:srgbClr val="FF0000"/>
                </a:solidFill>
              </a:rPr>
              <a:t>US</a:t>
            </a:r>
            <a:r>
              <a:rPr kumimoji="1" lang="zh-CN" altLang="en-US" dirty="0">
                <a:solidFill>
                  <a:srgbClr val="FF0000"/>
                </a:solidFill>
              </a:rPr>
              <a:t>无此要求</a:t>
            </a:r>
            <a:r>
              <a:rPr kumimoji="1" lang="zh-CN" altLang="en-US" dirty="0">
                <a:solidFill>
                  <a:srgbClr val="3333FF"/>
                </a:solidFill>
              </a:rPr>
              <a:t>。</a:t>
            </a:r>
          </a:p>
          <a:p>
            <a:pPr>
              <a:defRPr/>
            </a:pPr>
            <a:endParaRPr lang="en-US" altLang="zh-CN" dirty="0"/>
          </a:p>
          <a:p>
            <a:pPr>
              <a:defRPr/>
            </a:pPr>
            <a:endParaRPr lang="en-US" altLang="zh-CN" dirty="0"/>
          </a:p>
          <a:p>
            <a:pPr>
              <a:defRPr/>
            </a:pPr>
            <a:endParaRPr lang="en-US" altLang="zh-CN" dirty="0"/>
          </a:p>
          <a:p>
            <a:pPr>
              <a:defRPr/>
            </a:pPr>
            <a:endParaRPr lang="zh-CN" altLang="en-US" dirty="0"/>
          </a:p>
        </p:txBody>
      </p:sp>
      <p:sp>
        <p:nvSpPr>
          <p:cNvPr id="4" name="灯片编号占位符 3"/>
          <p:cNvSpPr>
            <a:spLocks noGrp="1"/>
          </p:cNvSpPr>
          <p:nvPr>
            <p:ph type="sldNum" sz="quarter" idx="12"/>
          </p:nvPr>
        </p:nvSpPr>
        <p:spPr/>
        <p:txBody>
          <a:bodyPr/>
          <a:lstStyle/>
          <a:p>
            <a:pPr>
              <a:defRPr/>
            </a:pPr>
            <a:fld id="{41E03E8C-8ECA-4466-BDB5-08FE32D4624F}" type="slidenum">
              <a:rPr lang="zh-CN" altLang="en-US"/>
              <a:pPr>
                <a:defRPr/>
              </a:pPr>
              <a:t>89</a:t>
            </a:fld>
            <a:endParaRPr lang="zh-CN" altLang="en-US"/>
          </a:p>
        </p:txBody>
      </p:sp>
      <p:grpSp>
        <p:nvGrpSpPr>
          <p:cNvPr id="191492" name="组合 30"/>
          <p:cNvGrpSpPr>
            <a:grpSpLocks/>
          </p:cNvGrpSpPr>
          <p:nvPr/>
        </p:nvGrpSpPr>
        <p:grpSpPr bwMode="auto">
          <a:xfrm>
            <a:off x="4741863" y="1852613"/>
            <a:ext cx="3683000" cy="1246187"/>
            <a:chOff x="3944029" y="4509120"/>
            <a:chExt cx="3683228" cy="1245793"/>
          </a:xfrm>
        </p:grpSpPr>
        <p:grpSp>
          <p:nvGrpSpPr>
            <p:cNvPr id="191520" name="组合 22"/>
            <p:cNvGrpSpPr>
              <a:grpSpLocks/>
            </p:cNvGrpSpPr>
            <p:nvPr/>
          </p:nvGrpSpPr>
          <p:grpSpPr bwMode="auto">
            <a:xfrm>
              <a:off x="3944029" y="4515302"/>
              <a:ext cx="3683228" cy="1239611"/>
              <a:chOff x="453344" y="2708274"/>
              <a:chExt cx="3683228" cy="1239611"/>
            </a:xfrm>
          </p:grpSpPr>
          <p:sp>
            <p:nvSpPr>
              <p:cNvPr id="191523" name="Rectangle 20"/>
              <p:cNvSpPr>
                <a:spLocks noChangeArrowheads="1"/>
              </p:cNvSpPr>
              <p:nvPr/>
            </p:nvSpPr>
            <p:spPr bwMode="auto">
              <a:xfrm>
                <a:off x="464458" y="2708274"/>
                <a:ext cx="3672114" cy="1239611"/>
              </a:xfrm>
              <a:prstGeom prst="rect">
                <a:avLst/>
              </a:prstGeom>
              <a:solidFill>
                <a:srgbClr val="00B050">
                  <a:alpha val="39999"/>
                </a:srgbClr>
              </a:solidFill>
              <a:ln w="12700" algn="ctr">
                <a:solidFill>
                  <a:srgbClr val="003300"/>
                </a:solidFill>
                <a:miter lim="800000"/>
                <a:headEnd/>
                <a:tailEnd/>
              </a:ln>
            </p:spPr>
            <p:txBody>
              <a:bodyPr wrap="none" anchor="ctr"/>
              <a:lstStyle/>
              <a:p>
                <a:endParaRPr lang="zh-CN" altLang="en-US" sz="2000">
                  <a:latin typeface="楷体" pitchFamily="49" charset="-122"/>
                  <a:ea typeface="楷体" pitchFamily="49" charset="-122"/>
                </a:endParaRPr>
              </a:p>
            </p:txBody>
          </p:sp>
          <p:sp>
            <p:nvSpPr>
              <p:cNvPr id="191524" name="AutoShape 23"/>
              <p:cNvSpPr>
                <a:spLocks noChangeArrowheads="1"/>
              </p:cNvSpPr>
              <p:nvPr/>
            </p:nvSpPr>
            <p:spPr bwMode="auto">
              <a:xfrm>
                <a:off x="1835150" y="2764063"/>
                <a:ext cx="1441450" cy="504000"/>
              </a:xfrm>
              <a:prstGeom prst="rightArrow">
                <a:avLst>
                  <a:gd name="adj1" fmla="val 50000"/>
                  <a:gd name="adj2" fmla="val 71381"/>
                </a:avLst>
              </a:prstGeom>
              <a:solidFill>
                <a:srgbClr val="FFFF66">
                  <a:alpha val="89803"/>
                </a:srgbClr>
              </a:solidFill>
              <a:ln w="12700" algn="ctr">
                <a:solidFill>
                  <a:srgbClr val="003300"/>
                </a:solidFill>
                <a:miter lim="800000"/>
                <a:headEnd/>
                <a:tailEnd/>
              </a:ln>
            </p:spPr>
            <p:txBody>
              <a:bodyPr wrap="none" anchor="ctr"/>
              <a:lstStyle/>
              <a:p>
                <a:pPr algn="ctr"/>
                <a:r>
                  <a:rPr lang="en-US" altLang="zh-CN" sz="2000">
                    <a:latin typeface="楷体" pitchFamily="49" charset="-122"/>
                    <a:ea typeface="楷体" pitchFamily="49" charset="-122"/>
                  </a:rPr>
                  <a:t>US</a:t>
                </a:r>
              </a:p>
            </p:txBody>
          </p:sp>
          <p:sp>
            <p:nvSpPr>
              <p:cNvPr id="191525" name="Rectangle 24"/>
              <p:cNvSpPr>
                <a:spLocks noChangeArrowheads="1"/>
              </p:cNvSpPr>
              <p:nvPr/>
            </p:nvSpPr>
            <p:spPr bwMode="auto">
              <a:xfrm>
                <a:off x="482369" y="3425143"/>
                <a:ext cx="1234633"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sym typeface="Symbol" pitchFamily="18" charset="2"/>
                  </a:rPr>
                  <a:t>(x)</a:t>
                </a:r>
                <a:r>
                  <a:rPr lang="en-US" altLang="zh-CN" sz="2000">
                    <a:solidFill>
                      <a:srgbClr val="000000"/>
                    </a:solidFill>
                    <a:latin typeface="楷体" pitchFamily="49" charset="-122"/>
                    <a:ea typeface="楷体" pitchFamily="49" charset="-122"/>
                  </a:rPr>
                  <a:t>A(x)</a:t>
                </a:r>
                <a:endParaRPr lang="zh-CN" altLang="en-US" sz="2000">
                  <a:solidFill>
                    <a:srgbClr val="000000"/>
                  </a:solidFill>
                  <a:latin typeface="楷体" pitchFamily="49" charset="-122"/>
                  <a:ea typeface="楷体" pitchFamily="49" charset="-122"/>
                </a:endParaRPr>
              </a:p>
            </p:txBody>
          </p:sp>
          <p:sp>
            <p:nvSpPr>
              <p:cNvPr id="191526" name="Rectangle 25"/>
              <p:cNvSpPr>
                <a:spLocks noChangeArrowheads="1"/>
              </p:cNvSpPr>
              <p:nvPr/>
            </p:nvSpPr>
            <p:spPr bwMode="auto">
              <a:xfrm>
                <a:off x="3434444" y="2815544"/>
                <a:ext cx="697627"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rPr>
                  <a:t>B(c)</a:t>
                </a:r>
                <a:endParaRPr lang="zh-CN" altLang="en-US" sz="2000">
                  <a:solidFill>
                    <a:srgbClr val="000000"/>
                  </a:solidFill>
                  <a:latin typeface="楷体" pitchFamily="49" charset="-122"/>
                  <a:ea typeface="楷体" pitchFamily="49" charset="-122"/>
                </a:endParaRPr>
              </a:p>
            </p:txBody>
          </p:sp>
          <p:sp>
            <p:nvSpPr>
              <p:cNvPr id="191527" name="Rectangle 26"/>
              <p:cNvSpPr>
                <a:spLocks noChangeArrowheads="1"/>
              </p:cNvSpPr>
              <p:nvPr/>
            </p:nvSpPr>
            <p:spPr bwMode="auto">
              <a:xfrm>
                <a:off x="453344" y="2839353"/>
                <a:ext cx="1276311" cy="400110"/>
              </a:xfrm>
              <a:prstGeom prst="rect">
                <a:avLst/>
              </a:prstGeom>
              <a:noFill/>
              <a:ln w="12700" algn="ctr">
                <a:noFill/>
                <a:miter lim="800000"/>
                <a:headEnd/>
                <a:tailEnd/>
              </a:ln>
            </p:spPr>
            <p:txBody>
              <a:bodyPr wrap="none">
                <a:spAutoFit/>
              </a:bodyPr>
              <a:lstStyle/>
              <a:p>
                <a:r>
                  <a:rPr kumimoji="1" lang="en-US" altLang="zh-CN" sz="2000">
                    <a:latin typeface="楷体" pitchFamily="49" charset="-122"/>
                    <a:ea typeface="楷体" pitchFamily="49" charset="-122"/>
                  </a:rPr>
                  <a:t>(</a:t>
                </a:r>
                <a:r>
                  <a:rPr kumimoji="1" lang="en-US" altLang="zh-CN" sz="2000">
                    <a:latin typeface="楷体" pitchFamily="49" charset="-122"/>
                    <a:ea typeface="楷体" pitchFamily="49" charset="-122"/>
                    <a:sym typeface="Symbol" pitchFamily="18" charset="2"/>
                  </a:rPr>
                  <a:t></a:t>
                </a:r>
                <a:r>
                  <a:rPr kumimoji="1" lang="en-US" altLang="zh-CN" sz="2000">
                    <a:latin typeface="楷体" pitchFamily="49" charset="-122"/>
                    <a:ea typeface="楷体" pitchFamily="49" charset="-122"/>
                  </a:rPr>
                  <a:t>y)</a:t>
                </a:r>
                <a:r>
                  <a:rPr lang="en-US" altLang="zh-CN" sz="2000">
                    <a:solidFill>
                      <a:srgbClr val="000000"/>
                    </a:solidFill>
                    <a:latin typeface="楷体" pitchFamily="49" charset="-122"/>
                    <a:ea typeface="楷体" pitchFamily="49" charset="-122"/>
                  </a:rPr>
                  <a:t>B(y)</a:t>
                </a:r>
                <a:endParaRPr lang="zh-CN" altLang="en-US" sz="2000">
                  <a:solidFill>
                    <a:srgbClr val="000000"/>
                  </a:solidFill>
                  <a:latin typeface="楷体" pitchFamily="49" charset="-122"/>
                  <a:ea typeface="楷体" pitchFamily="49" charset="-122"/>
                </a:endParaRPr>
              </a:p>
            </p:txBody>
          </p:sp>
          <p:sp>
            <p:nvSpPr>
              <p:cNvPr id="191528" name="Rectangle 28"/>
              <p:cNvSpPr>
                <a:spLocks noChangeArrowheads="1"/>
              </p:cNvSpPr>
              <p:nvPr/>
            </p:nvSpPr>
            <p:spPr bwMode="auto">
              <a:xfrm>
                <a:off x="3419930" y="3405410"/>
                <a:ext cx="697627"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rPr>
                  <a:t>A(c)</a:t>
                </a:r>
                <a:endParaRPr lang="zh-CN" altLang="en-US" sz="2000">
                  <a:solidFill>
                    <a:srgbClr val="000000"/>
                  </a:solidFill>
                  <a:latin typeface="楷体" pitchFamily="49" charset="-122"/>
                  <a:ea typeface="楷体" pitchFamily="49" charset="-122"/>
                </a:endParaRPr>
              </a:p>
            </p:txBody>
          </p:sp>
          <p:sp>
            <p:nvSpPr>
              <p:cNvPr id="191529" name="AutoShape 23"/>
              <p:cNvSpPr>
                <a:spLocks noChangeArrowheads="1"/>
              </p:cNvSpPr>
              <p:nvPr/>
            </p:nvSpPr>
            <p:spPr bwMode="auto">
              <a:xfrm>
                <a:off x="1835150" y="3380922"/>
                <a:ext cx="1441450" cy="504000"/>
              </a:xfrm>
              <a:prstGeom prst="rightArrow">
                <a:avLst>
                  <a:gd name="adj1" fmla="val 50000"/>
                  <a:gd name="adj2" fmla="val 71381"/>
                </a:avLst>
              </a:prstGeom>
              <a:solidFill>
                <a:srgbClr val="FFFF66">
                  <a:alpha val="89803"/>
                </a:srgbClr>
              </a:solidFill>
              <a:ln w="12700" algn="ctr">
                <a:solidFill>
                  <a:srgbClr val="003300"/>
                </a:solidFill>
                <a:miter lim="800000"/>
                <a:headEnd/>
                <a:tailEnd/>
              </a:ln>
            </p:spPr>
            <p:txBody>
              <a:bodyPr wrap="none" anchor="ctr"/>
              <a:lstStyle/>
              <a:p>
                <a:pPr algn="ctr"/>
                <a:r>
                  <a:rPr lang="en-US" altLang="zh-CN" sz="2000">
                    <a:latin typeface="楷体" pitchFamily="49" charset="-122"/>
                    <a:ea typeface="楷体" pitchFamily="49" charset="-122"/>
                  </a:rPr>
                  <a:t>ES</a:t>
                </a:r>
              </a:p>
            </p:txBody>
          </p:sp>
        </p:grpSp>
        <p:sp>
          <p:nvSpPr>
            <p:cNvPr id="191521" name="Line 36"/>
            <p:cNvSpPr>
              <a:spLocks noChangeShapeType="1"/>
            </p:cNvSpPr>
            <p:nvPr/>
          </p:nvSpPr>
          <p:spPr bwMode="auto">
            <a:xfrm>
              <a:off x="5148064" y="4509120"/>
              <a:ext cx="1656183" cy="1224136"/>
            </a:xfrm>
            <a:prstGeom prst="line">
              <a:avLst/>
            </a:prstGeom>
            <a:noFill/>
            <a:ln w="57150">
              <a:solidFill>
                <a:srgbClr val="FF0000"/>
              </a:solidFill>
              <a:round/>
              <a:headEnd/>
              <a:tailEnd/>
            </a:ln>
          </p:spPr>
          <p:txBody>
            <a:bodyPr anchor="ctr"/>
            <a:lstStyle/>
            <a:p>
              <a:endParaRPr lang="zh-CN" altLang="en-US"/>
            </a:p>
          </p:txBody>
        </p:sp>
        <p:sp>
          <p:nvSpPr>
            <p:cNvPr id="191522" name="Line 37"/>
            <p:cNvSpPr>
              <a:spLocks noChangeShapeType="1"/>
            </p:cNvSpPr>
            <p:nvPr/>
          </p:nvSpPr>
          <p:spPr bwMode="auto">
            <a:xfrm flipV="1">
              <a:off x="5155272" y="4523633"/>
              <a:ext cx="1490446" cy="1210281"/>
            </a:xfrm>
            <a:prstGeom prst="line">
              <a:avLst/>
            </a:prstGeom>
            <a:noFill/>
            <a:ln w="57150">
              <a:solidFill>
                <a:srgbClr val="FF0000"/>
              </a:solidFill>
              <a:round/>
              <a:headEnd/>
              <a:tailEnd/>
            </a:ln>
          </p:spPr>
          <p:txBody>
            <a:bodyPr anchor="ctr"/>
            <a:lstStyle/>
            <a:p>
              <a:endParaRPr lang="zh-CN" altLang="en-US"/>
            </a:p>
          </p:txBody>
        </p:sp>
      </p:grpSp>
      <p:grpSp>
        <p:nvGrpSpPr>
          <p:cNvPr id="191493" name="组合 21"/>
          <p:cNvGrpSpPr>
            <a:grpSpLocks/>
          </p:cNvGrpSpPr>
          <p:nvPr/>
        </p:nvGrpSpPr>
        <p:grpSpPr bwMode="auto">
          <a:xfrm>
            <a:off x="555625" y="1866900"/>
            <a:ext cx="3684588" cy="1239838"/>
            <a:chOff x="453344" y="2708274"/>
            <a:chExt cx="3685139" cy="1239611"/>
          </a:xfrm>
        </p:grpSpPr>
        <p:sp>
          <p:nvSpPr>
            <p:cNvPr id="191513" name="Rectangle 20"/>
            <p:cNvSpPr>
              <a:spLocks noChangeArrowheads="1"/>
            </p:cNvSpPr>
            <p:nvPr/>
          </p:nvSpPr>
          <p:spPr bwMode="auto">
            <a:xfrm>
              <a:off x="464458" y="2708274"/>
              <a:ext cx="3672114" cy="1239611"/>
            </a:xfrm>
            <a:prstGeom prst="rect">
              <a:avLst/>
            </a:prstGeom>
            <a:solidFill>
              <a:srgbClr val="FFFF66">
                <a:alpha val="89803"/>
              </a:srgbClr>
            </a:solidFill>
            <a:ln w="12700" algn="ctr">
              <a:solidFill>
                <a:srgbClr val="003300"/>
              </a:solidFill>
              <a:miter lim="800000"/>
              <a:headEnd/>
              <a:tailEnd/>
            </a:ln>
          </p:spPr>
          <p:txBody>
            <a:bodyPr wrap="none" anchor="ctr"/>
            <a:lstStyle/>
            <a:p>
              <a:endParaRPr lang="zh-CN" altLang="en-US" sz="2000">
                <a:latin typeface="楷体" pitchFamily="49" charset="-122"/>
                <a:ea typeface="楷体" pitchFamily="49" charset="-122"/>
              </a:endParaRPr>
            </a:p>
          </p:txBody>
        </p:sp>
        <p:sp>
          <p:nvSpPr>
            <p:cNvPr id="191514" name="AutoShape 23"/>
            <p:cNvSpPr>
              <a:spLocks noChangeArrowheads="1"/>
            </p:cNvSpPr>
            <p:nvPr/>
          </p:nvSpPr>
          <p:spPr bwMode="auto">
            <a:xfrm>
              <a:off x="1835150" y="2764063"/>
              <a:ext cx="1441450" cy="504000"/>
            </a:xfrm>
            <a:prstGeom prst="rightArrow">
              <a:avLst>
                <a:gd name="adj1" fmla="val 50000"/>
                <a:gd name="adj2" fmla="val 71381"/>
              </a:avLst>
            </a:prstGeom>
            <a:solidFill>
              <a:srgbClr val="FFFF66">
                <a:alpha val="89803"/>
              </a:srgbClr>
            </a:solidFill>
            <a:ln w="12700" algn="ctr">
              <a:solidFill>
                <a:srgbClr val="003300"/>
              </a:solidFill>
              <a:miter lim="800000"/>
              <a:headEnd/>
              <a:tailEnd/>
            </a:ln>
          </p:spPr>
          <p:txBody>
            <a:bodyPr wrap="none" anchor="ctr"/>
            <a:lstStyle/>
            <a:p>
              <a:pPr algn="ctr"/>
              <a:r>
                <a:rPr lang="en-US" altLang="zh-CN" sz="2000">
                  <a:latin typeface="楷体" pitchFamily="49" charset="-122"/>
                  <a:ea typeface="楷体" pitchFamily="49" charset="-122"/>
                </a:rPr>
                <a:t>ES</a:t>
              </a:r>
            </a:p>
          </p:txBody>
        </p:sp>
        <p:sp>
          <p:nvSpPr>
            <p:cNvPr id="191515" name="Rectangle 24"/>
            <p:cNvSpPr>
              <a:spLocks noChangeArrowheads="1"/>
            </p:cNvSpPr>
            <p:nvPr/>
          </p:nvSpPr>
          <p:spPr bwMode="auto">
            <a:xfrm>
              <a:off x="525914" y="2830058"/>
              <a:ext cx="1234633"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sym typeface="Symbol" pitchFamily="18" charset="2"/>
                </a:rPr>
                <a:t>(x)</a:t>
              </a:r>
              <a:r>
                <a:rPr lang="en-US" altLang="zh-CN" sz="2000">
                  <a:solidFill>
                    <a:srgbClr val="000000"/>
                  </a:solidFill>
                  <a:latin typeface="楷体" pitchFamily="49" charset="-122"/>
                  <a:ea typeface="楷体" pitchFamily="49" charset="-122"/>
                </a:rPr>
                <a:t>A(x)</a:t>
              </a:r>
              <a:endParaRPr lang="zh-CN" altLang="en-US" sz="2000">
                <a:solidFill>
                  <a:srgbClr val="000000"/>
                </a:solidFill>
                <a:latin typeface="楷体" pitchFamily="49" charset="-122"/>
                <a:ea typeface="楷体" pitchFamily="49" charset="-122"/>
              </a:endParaRPr>
            </a:p>
          </p:txBody>
        </p:sp>
        <p:sp>
          <p:nvSpPr>
            <p:cNvPr id="191516" name="Rectangle 25"/>
            <p:cNvSpPr>
              <a:spLocks noChangeArrowheads="1"/>
            </p:cNvSpPr>
            <p:nvPr/>
          </p:nvSpPr>
          <p:spPr bwMode="auto">
            <a:xfrm>
              <a:off x="3434444" y="2815544"/>
              <a:ext cx="704039"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rPr>
                <a:t>A(c)</a:t>
              </a:r>
              <a:endParaRPr lang="zh-CN" altLang="en-US" sz="2000">
                <a:solidFill>
                  <a:srgbClr val="000000"/>
                </a:solidFill>
                <a:latin typeface="楷体" pitchFamily="49" charset="-122"/>
                <a:ea typeface="楷体" pitchFamily="49" charset="-122"/>
              </a:endParaRPr>
            </a:p>
          </p:txBody>
        </p:sp>
        <p:sp>
          <p:nvSpPr>
            <p:cNvPr id="191517" name="Rectangle 26"/>
            <p:cNvSpPr>
              <a:spLocks noChangeArrowheads="1"/>
            </p:cNvSpPr>
            <p:nvPr/>
          </p:nvSpPr>
          <p:spPr bwMode="auto">
            <a:xfrm>
              <a:off x="453344" y="3448953"/>
              <a:ext cx="1276311" cy="400110"/>
            </a:xfrm>
            <a:prstGeom prst="rect">
              <a:avLst/>
            </a:prstGeom>
            <a:noFill/>
            <a:ln w="12700" algn="ctr">
              <a:noFill/>
              <a:miter lim="800000"/>
              <a:headEnd/>
              <a:tailEnd/>
            </a:ln>
          </p:spPr>
          <p:txBody>
            <a:bodyPr wrap="none">
              <a:spAutoFit/>
            </a:bodyPr>
            <a:lstStyle/>
            <a:p>
              <a:r>
                <a:rPr kumimoji="1" lang="en-US" altLang="zh-CN" sz="2000">
                  <a:latin typeface="楷体" pitchFamily="49" charset="-122"/>
                  <a:ea typeface="楷体" pitchFamily="49" charset="-122"/>
                </a:rPr>
                <a:t>(</a:t>
              </a:r>
              <a:r>
                <a:rPr kumimoji="1" lang="en-US" altLang="zh-CN" sz="2000">
                  <a:latin typeface="楷体" pitchFamily="49" charset="-122"/>
                  <a:ea typeface="楷体" pitchFamily="49" charset="-122"/>
                  <a:sym typeface="Symbol" pitchFamily="18" charset="2"/>
                </a:rPr>
                <a:t></a:t>
              </a:r>
              <a:r>
                <a:rPr kumimoji="1" lang="en-US" altLang="zh-CN" sz="2000">
                  <a:latin typeface="楷体" pitchFamily="49" charset="-122"/>
                  <a:ea typeface="楷体" pitchFamily="49" charset="-122"/>
                </a:rPr>
                <a:t>y)</a:t>
              </a:r>
              <a:r>
                <a:rPr lang="en-US" altLang="zh-CN" sz="2000">
                  <a:solidFill>
                    <a:srgbClr val="000000"/>
                  </a:solidFill>
                  <a:latin typeface="楷体" pitchFamily="49" charset="-122"/>
                  <a:ea typeface="楷体" pitchFamily="49" charset="-122"/>
                </a:rPr>
                <a:t>B(y)</a:t>
              </a:r>
              <a:endParaRPr lang="zh-CN" altLang="en-US" sz="2000">
                <a:solidFill>
                  <a:srgbClr val="000000"/>
                </a:solidFill>
                <a:latin typeface="楷体" pitchFamily="49" charset="-122"/>
                <a:ea typeface="楷体" pitchFamily="49" charset="-122"/>
              </a:endParaRPr>
            </a:p>
          </p:txBody>
        </p:sp>
        <p:sp>
          <p:nvSpPr>
            <p:cNvPr id="191518" name="Rectangle 28"/>
            <p:cNvSpPr>
              <a:spLocks noChangeArrowheads="1"/>
            </p:cNvSpPr>
            <p:nvPr/>
          </p:nvSpPr>
          <p:spPr bwMode="auto">
            <a:xfrm>
              <a:off x="3419930" y="3405410"/>
              <a:ext cx="704039"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rPr>
                <a:t>B(c)</a:t>
              </a:r>
              <a:endParaRPr lang="zh-CN" altLang="en-US" sz="2000">
                <a:solidFill>
                  <a:srgbClr val="000000"/>
                </a:solidFill>
                <a:latin typeface="楷体" pitchFamily="49" charset="-122"/>
                <a:ea typeface="楷体" pitchFamily="49" charset="-122"/>
              </a:endParaRPr>
            </a:p>
          </p:txBody>
        </p:sp>
        <p:sp>
          <p:nvSpPr>
            <p:cNvPr id="191519" name="AutoShape 23"/>
            <p:cNvSpPr>
              <a:spLocks noChangeArrowheads="1"/>
            </p:cNvSpPr>
            <p:nvPr/>
          </p:nvSpPr>
          <p:spPr bwMode="auto">
            <a:xfrm>
              <a:off x="1835150" y="3380922"/>
              <a:ext cx="1441450" cy="504000"/>
            </a:xfrm>
            <a:prstGeom prst="rightArrow">
              <a:avLst>
                <a:gd name="adj1" fmla="val 50000"/>
                <a:gd name="adj2" fmla="val 71381"/>
              </a:avLst>
            </a:prstGeom>
            <a:solidFill>
              <a:srgbClr val="FFFF66">
                <a:alpha val="89803"/>
              </a:srgbClr>
            </a:solidFill>
            <a:ln w="12700" algn="ctr">
              <a:solidFill>
                <a:srgbClr val="003300"/>
              </a:solidFill>
              <a:miter lim="800000"/>
              <a:headEnd/>
              <a:tailEnd/>
            </a:ln>
          </p:spPr>
          <p:txBody>
            <a:bodyPr wrap="none" anchor="ctr"/>
            <a:lstStyle/>
            <a:p>
              <a:pPr algn="ctr"/>
              <a:r>
                <a:rPr lang="en-US" altLang="zh-CN" sz="2000">
                  <a:latin typeface="楷体" pitchFamily="49" charset="-122"/>
                  <a:ea typeface="楷体" pitchFamily="49" charset="-122"/>
                </a:rPr>
                <a:t>US</a:t>
              </a:r>
            </a:p>
          </p:txBody>
        </p:sp>
      </p:grpSp>
      <p:grpSp>
        <p:nvGrpSpPr>
          <p:cNvPr id="191494" name="组合 39"/>
          <p:cNvGrpSpPr>
            <a:grpSpLocks/>
          </p:cNvGrpSpPr>
          <p:nvPr/>
        </p:nvGrpSpPr>
        <p:grpSpPr bwMode="auto">
          <a:xfrm>
            <a:off x="606425" y="4630738"/>
            <a:ext cx="3684588" cy="1239837"/>
            <a:chOff x="453344" y="2708274"/>
            <a:chExt cx="3685139" cy="1239611"/>
          </a:xfrm>
        </p:grpSpPr>
        <p:sp>
          <p:nvSpPr>
            <p:cNvPr id="191506" name="Rectangle 20"/>
            <p:cNvSpPr>
              <a:spLocks noChangeArrowheads="1"/>
            </p:cNvSpPr>
            <p:nvPr/>
          </p:nvSpPr>
          <p:spPr bwMode="auto">
            <a:xfrm>
              <a:off x="464458" y="2708274"/>
              <a:ext cx="3672114" cy="1239611"/>
            </a:xfrm>
            <a:prstGeom prst="rect">
              <a:avLst/>
            </a:prstGeom>
            <a:solidFill>
              <a:srgbClr val="FFFF66">
                <a:alpha val="89803"/>
              </a:srgbClr>
            </a:solidFill>
            <a:ln w="12700" algn="ctr">
              <a:solidFill>
                <a:srgbClr val="003300"/>
              </a:solidFill>
              <a:miter lim="800000"/>
              <a:headEnd/>
              <a:tailEnd/>
            </a:ln>
          </p:spPr>
          <p:txBody>
            <a:bodyPr wrap="none" anchor="ctr"/>
            <a:lstStyle/>
            <a:p>
              <a:endParaRPr lang="zh-CN" altLang="en-US" sz="2000">
                <a:latin typeface="楷体" pitchFamily="49" charset="-122"/>
                <a:ea typeface="楷体" pitchFamily="49" charset="-122"/>
              </a:endParaRPr>
            </a:p>
          </p:txBody>
        </p:sp>
        <p:sp>
          <p:nvSpPr>
            <p:cNvPr id="191507" name="AutoShape 23"/>
            <p:cNvSpPr>
              <a:spLocks noChangeArrowheads="1"/>
            </p:cNvSpPr>
            <p:nvPr/>
          </p:nvSpPr>
          <p:spPr bwMode="auto">
            <a:xfrm>
              <a:off x="1835150" y="2764063"/>
              <a:ext cx="1441450" cy="504000"/>
            </a:xfrm>
            <a:prstGeom prst="rightArrow">
              <a:avLst>
                <a:gd name="adj1" fmla="val 50000"/>
                <a:gd name="adj2" fmla="val 71381"/>
              </a:avLst>
            </a:prstGeom>
            <a:solidFill>
              <a:srgbClr val="FFFF66">
                <a:alpha val="89803"/>
              </a:srgbClr>
            </a:solidFill>
            <a:ln w="12700" algn="ctr">
              <a:solidFill>
                <a:srgbClr val="003300"/>
              </a:solidFill>
              <a:miter lim="800000"/>
              <a:headEnd/>
              <a:tailEnd/>
            </a:ln>
          </p:spPr>
          <p:txBody>
            <a:bodyPr wrap="none" anchor="ctr"/>
            <a:lstStyle/>
            <a:p>
              <a:pPr algn="ctr"/>
              <a:r>
                <a:rPr lang="en-US" altLang="zh-CN" sz="2000">
                  <a:latin typeface="楷体" pitchFamily="49" charset="-122"/>
                  <a:ea typeface="楷体" pitchFamily="49" charset="-122"/>
                </a:rPr>
                <a:t>ES</a:t>
              </a:r>
            </a:p>
          </p:txBody>
        </p:sp>
        <p:sp>
          <p:nvSpPr>
            <p:cNvPr id="191508" name="Rectangle 24"/>
            <p:cNvSpPr>
              <a:spLocks noChangeArrowheads="1"/>
            </p:cNvSpPr>
            <p:nvPr/>
          </p:nvSpPr>
          <p:spPr bwMode="auto">
            <a:xfrm>
              <a:off x="525914" y="2830058"/>
              <a:ext cx="1234633"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sym typeface="Symbol" pitchFamily="18" charset="2"/>
                </a:rPr>
                <a:t>(x)</a:t>
              </a:r>
              <a:r>
                <a:rPr lang="en-US" altLang="zh-CN" sz="2000">
                  <a:solidFill>
                    <a:srgbClr val="000000"/>
                  </a:solidFill>
                  <a:latin typeface="楷体" pitchFamily="49" charset="-122"/>
                  <a:ea typeface="楷体" pitchFamily="49" charset="-122"/>
                </a:rPr>
                <a:t>A(x)</a:t>
              </a:r>
              <a:endParaRPr lang="zh-CN" altLang="en-US" sz="2000">
                <a:solidFill>
                  <a:srgbClr val="000000"/>
                </a:solidFill>
                <a:latin typeface="楷体" pitchFamily="49" charset="-122"/>
                <a:ea typeface="楷体" pitchFamily="49" charset="-122"/>
              </a:endParaRPr>
            </a:p>
          </p:txBody>
        </p:sp>
        <p:sp>
          <p:nvSpPr>
            <p:cNvPr id="191509" name="Rectangle 25"/>
            <p:cNvSpPr>
              <a:spLocks noChangeArrowheads="1"/>
            </p:cNvSpPr>
            <p:nvPr/>
          </p:nvSpPr>
          <p:spPr bwMode="auto">
            <a:xfrm>
              <a:off x="3434444" y="2815544"/>
              <a:ext cx="704039"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rPr>
                <a:t>A(c)</a:t>
              </a:r>
              <a:endParaRPr lang="zh-CN" altLang="en-US" sz="2000">
                <a:solidFill>
                  <a:srgbClr val="000000"/>
                </a:solidFill>
                <a:latin typeface="楷体" pitchFamily="49" charset="-122"/>
                <a:ea typeface="楷体" pitchFamily="49" charset="-122"/>
              </a:endParaRPr>
            </a:p>
          </p:txBody>
        </p:sp>
        <p:sp>
          <p:nvSpPr>
            <p:cNvPr id="191510" name="Rectangle 26"/>
            <p:cNvSpPr>
              <a:spLocks noChangeArrowheads="1"/>
            </p:cNvSpPr>
            <p:nvPr/>
          </p:nvSpPr>
          <p:spPr bwMode="auto">
            <a:xfrm>
              <a:off x="453344" y="3448953"/>
              <a:ext cx="1276311" cy="400110"/>
            </a:xfrm>
            <a:prstGeom prst="rect">
              <a:avLst/>
            </a:prstGeom>
            <a:noFill/>
            <a:ln w="12700" algn="ctr">
              <a:noFill/>
              <a:miter lim="800000"/>
              <a:headEnd/>
              <a:tailEnd/>
            </a:ln>
          </p:spPr>
          <p:txBody>
            <a:bodyPr wrap="none">
              <a:spAutoFit/>
            </a:bodyPr>
            <a:lstStyle/>
            <a:p>
              <a:r>
                <a:rPr kumimoji="1" lang="en-US" altLang="zh-CN" sz="2000">
                  <a:latin typeface="楷体" pitchFamily="49" charset="-122"/>
                  <a:ea typeface="楷体" pitchFamily="49" charset="-122"/>
                </a:rPr>
                <a:t>(</a:t>
              </a:r>
              <a:r>
                <a:rPr kumimoji="1" lang="en-US" altLang="zh-CN" sz="2000">
                  <a:latin typeface="楷体" pitchFamily="49" charset="-122"/>
                  <a:ea typeface="楷体" pitchFamily="49" charset="-122"/>
                  <a:sym typeface="Symbol" pitchFamily="18" charset="2"/>
                </a:rPr>
                <a:t></a:t>
              </a:r>
              <a:r>
                <a:rPr kumimoji="1" lang="en-US" altLang="zh-CN" sz="2000">
                  <a:latin typeface="楷体" pitchFamily="49" charset="-122"/>
                  <a:ea typeface="楷体" pitchFamily="49" charset="-122"/>
                </a:rPr>
                <a:t>y)</a:t>
              </a:r>
              <a:r>
                <a:rPr lang="en-US" altLang="zh-CN" sz="2000">
                  <a:solidFill>
                    <a:srgbClr val="000000"/>
                  </a:solidFill>
                  <a:latin typeface="楷体" pitchFamily="49" charset="-122"/>
                  <a:ea typeface="楷体" pitchFamily="49" charset="-122"/>
                </a:rPr>
                <a:t>B(y)</a:t>
              </a:r>
              <a:endParaRPr lang="zh-CN" altLang="en-US" sz="2000">
                <a:solidFill>
                  <a:srgbClr val="000000"/>
                </a:solidFill>
                <a:latin typeface="楷体" pitchFamily="49" charset="-122"/>
                <a:ea typeface="楷体" pitchFamily="49" charset="-122"/>
              </a:endParaRPr>
            </a:p>
          </p:txBody>
        </p:sp>
        <p:sp>
          <p:nvSpPr>
            <p:cNvPr id="191511" name="Rectangle 28"/>
            <p:cNvSpPr>
              <a:spLocks noChangeArrowheads="1"/>
            </p:cNvSpPr>
            <p:nvPr/>
          </p:nvSpPr>
          <p:spPr bwMode="auto">
            <a:xfrm>
              <a:off x="3419930" y="3405410"/>
              <a:ext cx="697627"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rPr>
                <a:t>B(d)</a:t>
              </a:r>
              <a:endParaRPr lang="zh-CN" altLang="en-US" sz="2000">
                <a:solidFill>
                  <a:srgbClr val="000000"/>
                </a:solidFill>
                <a:latin typeface="楷体" pitchFamily="49" charset="-122"/>
                <a:ea typeface="楷体" pitchFamily="49" charset="-122"/>
              </a:endParaRPr>
            </a:p>
          </p:txBody>
        </p:sp>
        <p:sp>
          <p:nvSpPr>
            <p:cNvPr id="191512" name="AutoShape 23"/>
            <p:cNvSpPr>
              <a:spLocks noChangeArrowheads="1"/>
            </p:cNvSpPr>
            <p:nvPr/>
          </p:nvSpPr>
          <p:spPr bwMode="auto">
            <a:xfrm>
              <a:off x="1835150" y="3380922"/>
              <a:ext cx="1441450" cy="504000"/>
            </a:xfrm>
            <a:prstGeom prst="rightArrow">
              <a:avLst>
                <a:gd name="adj1" fmla="val 50000"/>
                <a:gd name="adj2" fmla="val 71381"/>
              </a:avLst>
            </a:prstGeom>
            <a:solidFill>
              <a:srgbClr val="FFFF66">
                <a:alpha val="89803"/>
              </a:srgbClr>
            </a:solidFill>
            <a:ln w="12700" algn="ctr">
              <a:solidFill>
                <a:srgbClr val="003300"/>
              </a:solidFill>
              <a:miter lim="800000"/>
              <a:headEnd/>
              <a:tailEnd/>
            </a:ln>
          </p:spPr>
          <p:txBody>
            <a:bodyPr wrap="none" anchor="ctr"/>
            <a:lstStyle/>
            <a:p>
              <a:pPr algn="ctr"/>
              <a:r>
                <a:rPr lang="en-US" altLang="zh-CN" sz="2000">
                  <a:latin typeface="楷体" pitchFamily="49" charset="-122"/>
                  <a:ea typeface="楷体" pitchFamily="49" charset="-122"/>
                </a:rPr>
                <a:t>ES</a:t>
              </a:r>
            </a:p>
          </p:txBody>
        </p:sp>
      </p:grpSp>
      <p:grpSp>
        <p:nvGrpSpPr>
          <p:cNvPr id="191495" name="组合 56"/>
          <p:cNvGrpSpPr>
            <a:grpSpLocks/>
          </p:cNvGrpSpPr>
          <p:nvPr/>
        </p:nvGrpSpPr>
        <p:grpSpPr bwMode="auto">
          <a:xfrm>
            <a:off x="4721225" y="4618038"/>
            <a:ext cx="3683000" cy="1246187"/>
            <a:chOff x="3944029" y="4509120"/>
            <a:chExt cx="3683228" cy="1245793"/>
          </a:xfrm>
        </p:grpSpPr>
        <p:grpSp>
          <p:nvGrpSpPr>
            <p:cNvPr id="191496" name="组合 22"/>
            <p:cNvGrpSpPr>
              <a:grpSpLocks/>
            </p:cNvGrpSpPr>
            <p:nvPr/>
          </p:nvGrpSpPr>
          <p:grpSpPr bwMode="auto">
            <a:xfrm>
              <a:off x="3944029" y="4515302"/>
              <a:ext cx="3683228" cy="1239611"/>
              <a:chOff x="453344" y="2708274"/>
              <a:chExt cx="3683228" cy="1239611"/>
            </a:xfrm>
          </p:grpSpPr>
          <p:sp>
            <p:nvSpPr>
              <p:cNvPr id="191499" name="Rectangle 20"/>
              <p:cNvSpPr>
                <a:spLocks noChangeArrowheads="1"/>
              </p:cNvSpPr>
              <p:nvPr/>
            </p:nvSpPr>
            <p:spPr bwMode="auto">
              <a:xfrm>
                <a:off x="464458" y="2708274"/>
                <a:ext cx="3672114" cy="1239611"/>
              </a:xfrm>
              <a:prstGeom prst="rect">
                <a:avLst/>
              </a:prstGeom>
              <a:solidFill>
                <a:srgbClr val="00B050">
                  <a:alpha val="39999"/>
                </a:srgbClr>
              </a:solidFill>
              <a:ln w="12700" algn="ctr">
                <a:solidFill>
                  <a:srgbClr val="003300"/>
                </a:solidFill>
                <a:miter lim="800000"/>
                <a:headEnd/>
                <a:tailEnd/>
              </a:ln>
            </p:spPr>
            <p:txBody>
              <a:bodyPr wrap="none" anchor="ctr"/>
              <a:lstStyle/>
              <a:p>
                <a:endParaRPr lang="zh-CN" altLang="en-US" sz="2000">
                  <a:latin typeface="楷体" pitchFamily="49" charset="-122"/>
                  <a:ea typeface="楷体" pitchFamily="49" charset="-122"/>
                </a:endParaRPr>
              </a:p>
            </p:txBody>
          </p:sp>
          <p:sp>
            <p:nvSpPr>
              <p:cNvPr id="191500" name="AutoShape 23"/>
              <p:cNvSpPr>
                <a:spLocks noChangeArrowheads="1"/>
              </p:cNvSpPr>
              <p:nvPr/>
            </p:nvSpPr>
            <p:spPr bwMode="auto">
              <a:xfrm>
                <a:off x="1835150" y="2764063"/>
                <a:ext cx="1441450" cy="504000"/>
              </a:xfrm>
              <a:prstGeom prst="rightArrow">
                <a:avLst>
                  <a:gd name="adj1" fmla="val 50000"/>
                  <a:gd name="adj2" fmla="val 71381"/>
                </a:avLst>
              </a:prstGeom>
              <a:solidFill>
                <a:srgbClr val="FFFF66">
                  <a:alpha val="89803"/>
                </a:srgbClr>
              </a:solidFill>
              <a:ln w="12700" algn="ctr">
                <a:solidFill>
                  <a:srgbClr val="003300"/>
                </a:solidFill>
                <a:miter lim="800000"/>
                <a:headEnd/>
                <a:tailEnd/>
              </a:ln>
            </p:spPr>
            <p:txBody>
              <a:bodyPr wrap="none" anchor="ctr"/>
              <a:lstStyle/>
              <a:p>
                <a:pPr algn="ctr"/>
                <a:r>
                  <a:rPr lang="en-US" altLang="zh-CN" sz="2000">
                    <a:latin typeface="楷体" pitchFamily="49" charset="-122"/>
                    <a:ea typeface="楷体" pitchFamily="49" charset="-122"/>
                  </a:rPr>
                  <a:t>ES</a:t>
                </a:r>
              </a:p>
            </p:txBody>
          </p:sp>
          <p:sp>
            <p:nvSpPr>
              <p:cNvPr id="191501" name="Rectangle 24"/>
              <p:cNvSpPr>
                <a:spLocks noChangeArrowheads="1"/>
              </p:cNvSpPr>
              <p:nvPr/>
            </p:nvSpPr>
            <p:spPr bwMode="auto">
              <a:xfrm>
                <a:off x="482369" y="3425143"/>
                <a:ext cx="1234633"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sym typeface="Symbol" pitchFamily="18" charset="2"/>
                  </a:rPr>
                  <a:t>(x)</a:t>
                </a:r>
                <a:r>
                  <a:rPr lang="en-US" altLang="zh-CN" sz="2000">
                    <a:solidFill>
                      <a:srgbClr val="000000"/>
                    </a:solidFill>
                    <a:latin typeface="楷体" pitchFamily="49" charset="-122"/>
                    <a:ea typeface="楷体" pitchFamily="49" charset="-122"/>
                  </a:rPr>
                  <a:t>A(x)</a:t>
                </a:r>
                <a:endParaRPr lang="zh-CN" altLang="en-US" sz="2000">
                  <a:solidFill>
                    <a:srgbClr val="000000"/>
                  </a:solidFill>
                  <a:latin typeface="楷体" pitchFamily="49" charset="-122"/>
                  <a:ea typeface="楷体" pitchFamily="49" charset="-122"/>
                </a:endParaRPr>
              </a:p>
            </p:txBody>
          </p:sp>
          <p:sp>
            <p:nvSpPr>
              <p:cNvPr id="191502" name="Rectangle 25"/>
              <p:cNvSpPr>
                <a:spLocks noChangeArrowheads="1"/>
              </p:cNvSpPr>
              <p:nvPr/>
            </p:nvSpPr>
            <p:spPr bwMode="auto">
              <a:xfrm>
                <a:off x="3434444" y="2815544"/>
                <a:ext cx="697627"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rPr>
                  <a:t>B(c)</a:t>
                </a:r>
                <a:endParaRPr lang="zh-CN" altLang="en-US" sz="2000">
                  <a:solidFill>
                    <a:srgbClr val="000000"/>
                  </a:solidFill>
                  <a:latin typeface="楷体" pitchFamily="49" charset="-122"/>
                  <a:ea typeface="楷体" pitchFamily="49" charset="-122"/>
                </a:endParaRPr>
              </a:p>
            </p:txBody>
          </p:sp>
          <p:sp>
            <p:nvSpPr>
              <p:cNvPr id="191503" name="Rectangle 26"/>
              <p:cNvSpPr>
                <a:spLocks noChangeArrowheads="1"/>
              </p:cNvSpPr>
              <p:nvPr/>
            </p:nvSpPr>
            <p:spPr bwMode="auto">
              <a:xfrm>
                <a:off x="453344" y="2839353"/>
                <a:ext cx="1276311" cy="400110"/>
              </a:xfrm>
              <a:prstGeom prst="rect">
                <a:avLst/>
              </a:prstGeom>
              <a:noFill/>
              <a:ln w="12700" algn="ctr">
                <a:noFill/>
                <a:miter lim="800000"/>
                <a:headEnd/>
                <a:tailEnd/>
              </a:ln>
            </p:spPr>
            <p:txBody>
              <a:bodyPr wrap="none">
                <a:spAutoFit/>
              </a:bodyPr>
              <a:lstStyle/>
              <a:p>
                <a:r>
                  <a:rPr kumimoji="1" lang="en-US" altLang="zh-CN" sz="2000">
                    <a:latin typeface="楷体" pitchFamily="49" charset="-122"/>
                    <a:ea typeface="楷体" pitchFamily="49" charset="-122"/>
                  </a:rPr>
                  <a:t>(</a:t>
                </a:r>
                <a:r>
                  <a:rPr kumimoji="1" lang="en-US" altLang="zh-CN" sz="2000">
                    <a:latin typeface="楷体" pitchFamily="49" charset="-122"/>
                    <a:ea typeface="楷体" pitchFamily="49" charset="-122"/>
                    <a:sym typeface="Symbol" pitchFamily="18" charset="2"/>
                  </a:rPr>
                  <a:t></a:t>
                </a:r>
                <a:r>
                  <a:rPr kumimoji="1" lang="en-US" altLang="zh-CN" sz="2000">
                    <a:latin typeface="楷体" pitchFamily="49" charset="-122"/>
                    <a:ea typeface="楷体" pitchFamily="49" charset="-122"/>
                  </a:rPr>
                  <a:t>y)</a:t>
                </a:r>
                <a:r>
                  <a:rPr lang="en-US" altLang="zh-CN" sz="2000">
                    <a:solidFill>
                      <a:srgbClr val="000000"/>
                    </a:solidFill>
                    <a:latin typeface="楷体" pitchFamily="49" charset="-122"/>
                    <a:ea typeface="楷体" pitchFamily="49" charset="-122"/>
                  </a:rPr>
                  <a:t>B(y)</a:t>
                </a:r>
                <a:endParaRPr lang="zh-CN" altLang="en-US" sz="2000">
                  <a:solidFill>
                    <a:srgbClr val="000000"/>
                  </a:solidFill>
                  <a:latin typeface="楷体" pitchFamily="49" charset="-122"/>
                  <a:ea typeface="楷体" pitchFamily="49" charset="-122"/>
                </a:endParaRPr>
              </a:p>
            </p:txBody>
          </p:sp>
          <p:sp>
            <p:nvSpPr>
              <p:cNvPr id="191504" name="Rectangle 28"/>
              <p:cNvSpPr>
                <a:spLocks noChangeArrowheads="1"/>
              </p:cNvSpPr>
              <p:nvPr/>
            </p:nvSpPr>
            <p:spPr bwMode="auto">
              <a:xfrm>
                <a:off x="3419930" y="3405410"/>
                <a:ext cx="697627"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rPr>
                  <a:t>A(c)</a:t>
                </a:r>
                <a:endParaRPr lang="zh-CN" altLang="en-US" sz="2000">
                  <a:solidFill>
                    <a:srgbClr val="000000"/>
                  </a:solidFill>
                  <a:latin typeface="楷体" pitchFamily="49" charset="-122"/>
                  <a:ea typeface="楷体" pitchFamily="49" charset="-122"/>
                </a:endParaRPr>
              </a:p>
            </p:txBody>
          </p:sp>
          <p:sp>
            <p:nvSpPr>
              <p:cNvPr id="191505" name="AutoShape 23"/>
              <p:cNvSpPr>
                <a:spLocks noChangeArrowheads="1"/>
              </p:cNvSpPr>
              <p:nvPr/>
            </p:nvSpPr>
            <p:spPr bwMode="auto">
              <a:xfrm>
                <a:off x="1835150" y="3380922"/>
                <a:ext cx="1441450" cy="504000"/>
              </a:xfrm>
              <a:prstGeom prst="rightArrow">
                <a:avLst>
                  <a:gd name="adj1" fmla="val 50000"/>
                  <a:gd name="adj2" fmla="val 71381"/>
                </a:avLst>
              </a:prstGeom>
              <a:solidFill>
                <a:srgbClr val="FFFF66">
                  <a:alpha val="89803"/>
                </a:srgbClr>
              </a:solidFill>
              <a:ln w="12700" algn="ctr">
                <a:solidFill>
                  <a:srgbClr val="003300"/>
                </a:solidFill>
                <a:miter lim="800000"/>
                <a:headEnd/>
                <a:tailEnd/>
              </a:ln>
            </p:spPr>
            <p:txBody>
              <a:bodyPr wrap="none" anchor="ctr"/>
              <a:lstStyle/>
              <a:p>
                <a:pPr algn="ctr"/>
                <a:r>
                  <a:rPr lang="en-US" altLang="zh-CN" sz="2000">
                    <a:latin typeface="楷体" pitchFamily="49" charset="-122"/>
                    <a:ea typeface="楷体" pitchFamily="49" charset="-122"/>
                  </a:rPr>
                  <a:t>ES</a:t>
                </a:r>
              </a:p>
            </p:txBody>
          </p:sp>
        </p:grpSp>
        <p:sp>
          <p:nvSpPr>
            <p:cNvPr id="191497" name="Line 36"/>
            <p:cNvSpPr>
              <a:spLocks noChangeShapeType="1"/>
            </p:cNvSpPr>
            <p:nvPr/>
          </p:nvSpPr>
          <p:spPr bwMode="auto">
            <a:xfrm>
              <a:off x="5148064" y="4509120"/>
              <a:ext cx="1656183" cy="1224136"/>
            </a:xfrm>
            <a:prstGeom prst="line">
              <a:avLst/>
            </a:prstGeom>
            <a:noFill/>
            <a:ln w="57150">
              <a:solidFill>
                <a:srgbClr val="FF0000"/>
              </a:solidFill>
              <a:round/>
              <a:headEnd/>
              <a:tailEnd/>
            </a:ln>
          </p:spPr>
          <p:txBody>
            <a:bodyPr anchor="ctr"/>
            <a:lstStyle/>
            <a:p>
              <a:endParaRPr lang="zh-CN" altLang="en-US"/>
            </a:p>
          </p:txBody>
        </p:sp>
        <p:sp>
          <p:nvSpPr>
            <p:cNvPr id="191498" name="Line 37"/>
            <p:cNvSpPr>
              <a:spLocks noChangeShapeType="1"/>
            </p:cNvSpPr>
            <p:nvPr/>
          </p:nvSpPr>
          <p:spPr bwMode="auto">
            <a:xfrm flipV="1">
              <a:off x="5155272" y="4523633"/>
              <a:ext cx="1490446" cy="1210281"/>
            </a:xfrm>
            <a:prstGeom prst="line">
              <a:avLst/>
            </a:prstGeom>
            <a:noFill/>
            <a:ln w="57150">
              <a:solidFill>
                <a:srgbClr val="FF0000"/>
              </a:solidFill>
              <a:round/>
              <a:headEnd/>
              <a:tailEnd/>
            </a:ln>
          </p:spPr>
          <p:txBody>
            <a:bodyPr anchor="ctr"/>
            <a:lstStyle/>
            <a:p>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628650" y="106363"/>
            <a:ext cx="7886700" cy="725487"/>
          </a:xfrm>
        </p:spPr>
        <p:txBody>
          <a:bodyPr/>
          <a:lstStyle/>
          <a:p>
            <a:r>
              <a:rPr lang="zh-CN" altLang="en-US" smtClean="0"/>
              <a:t>谓词逻辑符号化</a:t>
            </a:r>
          </a:p>
        </p:txBody>
      </p:sp>
      <p:sp>
        <p:nvSpPr>
          <p:cNvPr id="34818" name="内容占位符 2"/>
          <p:cNvSpPr>
            <a:spLocks noGrp="1"/>
          </p:cNvSpPr>
          <p:nvPr>
            <p:ph idx="1"/>
          </p:nvPr>
        </p:nvSpPr>
        <p:spPr>
          <a:xfrm>
            <a:off x="504825" y="1160463"/>
            <a:ext cx="8148638" cy="5016500"/>
          </a:xfrm>
        </p:spPr>
        <p:txBody>
          <a:bodyPr/>
          <a:lstStyle/>
          <a:p>
            <a:pPr>
              <a:spcBef>
                <a:spcPct val="0"/>
              </a:spcBef>
            </a:pPr>
            <a:r>
              <a:rPr lang="zh-CN" altLang="en-US" smtClean="0">
                <a:solidFill>
                  <a:srgbClr val="FF0000"/>
                </a:solidFill>
              </a:rPr>
              <a:t>客体</a:t>
            </a:r>
            <a:r>
              <a:rPr lang="zh-CN" altLang="en-US" smtClean="0"/>
              <a:t>：用带或不带下标的</a:t>
            </a:r>
            <a:r>
              <a:rPr lang="zh-CN" altLang="en-US" smtClean="0">
                <a:solidFill>
                  <a:srgbClr val="FF0000"/>
                </a:solidFill>
              </a:rPr>
              <a:t>小写</a:t>
            </a:r>
            <a:r>
              <a:rPr lang="zh-CN" altLang="en-US" smtClean="0"/>
              <a:t>英文字母。</a:t>
            </a:r>
            <a:endParaRPr lang="en-US" altLang="zh-CN" smtClean="0"/>
          </a:p>
          <a:p>
            <a:pPr>
              <a:spcBef>
                <a:spcPct val="0"/>
              </a:spcBef>
            </a:pPr>
            <a:r>
              <a:rPr lang="zh-CN" altLang="en-US" smtClean="0">
                <a:solidFill>
                  <a:srgbClr val="FF0000"/>
                </a:solidFill>
              </a:rPr>
              <a:t>谓词</a:t>
            </a:r>
            <a:r>
              <a:rPr lang="zh-CN" altLang="en-US" smtClean="0"/>
              <a:t>：用带或不带下标的</a:t>
            </a:r>
            <a:r>
              <a:rPr lang="zh-CN" altLang="en-US" smtClean="0">
                <a:solidFill>
                  <a:srgbClr val="FF0000"/>
                </a:solidFill>
              </a:rPr>
              <a:t>大写</a:t>
            </a:r>
            <a:r>
              <a:rPr lang="zh-CN" altLang="en-US" smtClean="0"/>
              <a:t>英文字母。</a:t>
            </a:r>
            <a:endParaRPr lang="en-US" altLang="zh-CN" smtClean="0"/>
          </a:p>
          <a:p>
            <a:pPr>
              <a:spcBef>
                <a:spcPct val="0"/>
              </a:spcBef>
            </a:pPr>
            <a:r>
              <a:rPr lang="zh-CN" altLang="en-US" smtClean="0"/>
              <a:t>在命题逻辑中，</a:t>
            </a:r>
            <a:endParaRPr lang="en-US" altLang="zh-CN" smtClean="0"/>
          </a:p>
          <a:p>
            <a:pPr marL="447675" lvl="1" indent="0">
              <a:spcBef>
                <a:spcPct val="0"/>
              </a:spcBef>
              <a:buFont typeface="Wingdings" pitchFamily="2" charset="2"/>
              <a:buNone/>
            </a:pPr>
            <a:r>
              <a:rPr lang="en-US" altLang="zh-CN" smtClean="0"/>
              <a:t>P</a:t>
            </a:r>
            <a:r>
              <a:rPr lang="zh-CN" altLang="en-US" smtClean="0"/>
              <a:t>： “张三是大学生”，</a:t>
            </a:r>
            <a:endParaRPr lang="en-US" altLang="zh-CN" smtClean="0"/>
          </a:p>
          <a:p>
            <a:pPr marL="447675" lvl="1" indent="0">
              <a:spcBef>
                <a:spcPct val="0"/>
              </a:spcBef>
              <a:buFont typeface="Wingdings" pitchFamily="2" charset="2"/>
              <a:buNone/>
            </a:pPr>
            <a:r>
              <a:rPr lang="en-US" altLang="zh-CN" smtClean="0"/>
              <a:t>Q</a:t>
            </a:r>
            <a:r>
              <a:rPr lang="zh-CN" altLang="en-US" smtClean="0"/>
              <a:t>： “李四是大学生”。</a:t>
            </a:r>
            <a:endParaRPr lang="en-US" altLang="zh-CN" smtClean="0"/>
          </a:p>
          <a:p>
            <a:pPr>
              <a:spcBef>
                <a:spcPct val="0"/>
              </a:spcBef>
            </a:pPr>
            <a:r>
              <a:rPr lang="zh-CN" altLang="en-US" smtClean="0"/>
              <a:t>在谓词逻辑中，</a:t>
            </a:r>
            <a:endParaRPr lang="en-US" altLang="zh-CN" smtClean="0"/>
          </a:p>
          <a:p>
            <a:pPr marL="447675" lvl="1" indent="0">
              <a:spcBef>
                <a:spcPct val="0"/>
              </a:spcBef>
              <a:buFont typeface="Wingdings" pitchFamily="2" charset="2"/>
              <a:buNone/>
            </a:pPr>
            <a:r>
              <a:rPr lang="en-US" altLang="zh-CN" smtClean="0"/>
              <a:t>A</a:t>
            </a:r>
            <a:r>
              <a:rPr lang="zh-CN" altLang="en-US" smtClean="0"/>
              <a:t>（</a:t>
            </a:r>
            <a:r>
              <a:rPr lang="en-US" altLang="zh-CN" smtClean="0"/>
              <a:t>x)</a:t>
            </a:r>
            <a:r>
              <a:rPr lang="zh-CN" altLang="en-US" smtClean="0"/>
              <a:t>： “</a:t>
            </a:r>
            <a:r>
              <a:rPr lang="en-US" altLang="zh-CN" smtClean="0"/>
              <a:t>x</a:t>
            </a:r>
            <a:r>
              <a:rPr lang="zh-CN" altLang="en-US" smtClean="0"/>
              <a:t>是大学生”，</a:t>
            </a:r>
            <a:endParaRPr lang="en-US" altLang="zh-CN" smtClean="0"/>
          </a:p>
          <a:p>
            <a:pPr marL="447675" lvl="1" indent="0">
              <a:spcBef>
                <a:spcPct val="0"/>
              </a:spcBef>
              <a:buFont typeface="Wingdings" pitchFamily="2" charset="2"/>
              <a:buNone/>
            </a:pPr>
            <a:r>
              <a:rPr lang="en-US" altLang="zh-CN" smtClean="0"/>
              <a:t>a</a:t>
            </a:r>
            <a:r>
              <a:rPr lang="zh-CN" altLang="en-US" smtClean="0"/>
              <a:t>： “张三”，</a:t>
            </a:r>
            <a:endParaRPr lang="en-US" altLang="zh-CN" smtClean="0"/>
          </a:p>
          <a:p>
            <a:pPr marL="447675" lvl="1" indent="0">
              <a:spcBef>
                <a:spcPct val="0"/>
              </a:spcBef>
              <a:buFont typeface="Wingdings" pitchFamily="2" charset="2"/>
              <a:buNone/>
            </a:pPr>
            <a:r>
              <a:rPr lang="en-US" altLang="zh-CN" smtClean="0"/>
              <a:t>b</a:t>
            </a:r>
            <a:r>
              <a:rPr lang="zh-CN" altLang="en-US" smtClean="0"/>
              <a:t>： “李四”，则</a:t>
            </a:r>
            <a:endParaRPr lang="en-US" altLang="zh-CN" smtClean="0"/>
          </a:p>
          <a:p>
            <a:pPr marL="447675" lvl="1" indent="0">
              <a:spcBef>
                <a:spcPct val="0"/>
              </a:spcBef>
              <a:buFont typeface="Wingdings" pitchFamily="2" charset="2"/>
              <a:buNone/>
            </a:pPr>
            <a:r>
              <a:rPr lang="en-US" altLang="zh-CN" smtClean="0"/>
              <a:t>A(a)</a:t>
            </a:r>
            <a:r>
              <a:rPr lang="zh-CN" altLang="en-US" smtClean="0"/>
              <a:t>： “张三是大学生”，</a:t>
            </a:r>
          </a:p>
          <a:p>
            <a:pPr marL="447675" lvl="1" indent="0" eaLnBrk="1" hangingPunct="1">
              <a:lnSpc>
                <a:spcPct val="90000"/>
              </a:lnSpc>
              <a:spcBef>
                <a:spcPct val="0"/>
              </a:spcBef>
              <a:buFont typeface="Wingdings" pitchFamily="2" charset="2"/>
              <a:buNone/>
            </a:pPr>
            <a:r>
              <a:rPr lang="en-US" altLang="zh-CN" smtClean="0"/>
              <a:t>A(b)</a:t>
            </a:r>
            <a:r>
              <a:rPr lang="zh-CN" altLang="en-US" smtClean="0"/>
              <a:t>： “李四是大学生”。</a:t>
            </a:r>
          </a:p>
        </p:txBody>
      </p:sp>
      <p:sp>
        <p:nvSpPr>
          <p:cNvPr id="4" name="灯片编号占位符 3"/>
          <p:cNvSpPr>
            <a:spLocks noGrp="1"/>
          </p:cNvSpPr>
          <p:nvPr>
            <p:ph type="sldNum" sz="quarter" idx="12"/>
          </p:nvPr>
        </p:nvSpPr>
        <p:spPr/>
        <p:txBody>
          <a:bodyPr/>
          <a:lstStyle/>
          <a:p>
            <a:pPr>
              <a:defRPr/>
            </a:pPr>
            <a:fld id="{1B16E898-DFA2-4450-9558-AD8CDBF3C423}" type="slidenum">
              <a:rPr lang="zh-CN" altLang="en-US"/>
              <a:pPr>
                <a:defRPr/>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anim calcmode="lin" valueType="num">
                                      <p:cBhvr additive="base">
                                        <p:cTn id="7"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8">
                                            <p:txEl>
                                              <p:pRg st="2" end="2"/>
                                            </p:txEl>
                                          </p:spTgt>
                                        </p:tgtEl>
                                        <p:attrNameLst>
                                          <p:attrName>style.visibility</p:attrName>
                                        </p:attrNameLst>
                                      </p:cBhvr>
                                      <p:to>
                                        <p:strVal val="visible"/>
                                      </p:to>
                                    </p:set>
                                    <p:anim calcmode="lin" valueType="num">
                                      <p:cBhvr additive="base">
                                        <p:cTn id="13" dur="5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4818">
                                            <p:txEl>
                                              <p:pRg st="3" end="3"/>
                                            </p:txEl>
                                          </p:spTgt>
                                        </p:tgtEl>
                                        <p:attrNameLst>
                                          <p:attrName>style.visibility</p:attrName>
                                        </p:attrNameLst>
                                      </p:cBhvr>
                                      <p:to>
                                        <p:strVal val="visible"/>
                                      </p:to>
                                    </p:set>
                                    <p:anim calcmode="lin" valueType="num">
                                      <p:cBhvr additive="base">
                                        <p:cTn id="17" dur="500" fill="hold"/>
                                        <p:tgtEl>
                                          <p:spTgt spid="3481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818">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4818">
                                            <p:txEl>
                                              <p:pRg st="4" end="4"/>
                                            </p:txEl>
                                          </p:spTgt>
                                        </p:tgtEl>
                                        <p:attrNameLst>
                                          <p:attrName>style.visibility</p:attrName>
                                        </p:attrNameLst>
                                      </p:cBhvr>
                                      <p:to>
                                        <p:strVal val="visible"/>
                                      </p:to>
                                    </p:set>
                                    <p:anim calcmode="lin" valueType="num">
                                      <p:cBhvr additive="base">
                                        <p:cTn id="21" dur="500" fill="hold"/>
                                        <p:tgtEl>
                                          <p:spTgt spid="3481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8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4818">
                                            <p:txEl>
                                              <p:pRg st="5" end="5"/>
                                            </p:txEl>
                                          </p:spTgt>
                                        </p:tgtEl>
                                        <p:attrNameLst>
                                          <p:attrName>style.visibility</p:attrName>
                                        </p:attrNameLst>
                                      </p:cBhvr>
                                      <p:to>
                                        <p:strVal val="visible"/>
                                      </p:to>
                                    </p:set>
                                    <p:anim calcmode="lin" valueType="num">
                                      <p:cBhvr additive="base">
                                        <p:cTn id="27" dur="500" fill="hold"/>
                                        <p:tgtEl>
                                          <p:spTgt spid="3481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818">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818">
                                            <p:txEl>
                                              <p:pRg st="6" end="6"/>
                                            </p:txEl>
                                          </p:spTgt>
                                        </p:tgtEl>
                                        <p:attrNameLst>
                                          <p:attrName>style.visibility</p:attrName>
                                        </p:attrNameLst>
                                      </p:cBhvr>
                                      <p:to>
                                        <p:strVal val="visible"/>
                                      </p:to>
                                    </p:set>
                                    <p:anim calcmode="lin" valueType="num">
                                      <p:cBhvr additive="base">
                                        <p:cTn id="31" dur="500" fill="hold"/>
                                        <p:tgtEl>
                                          <p:spTgt spid="3481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8">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4818">
                                            <p:txEl>
                                              <p:pRg st="7" end="7"/>
                                            </p:txEl>
                                          </p:spTgt>
                                        </p:tgtEl>
                                        <p:attrNameLst>
                                          <p:attrName>style.visibility</p:attrName>
                                        </p:attrNameLst>
                                      </p:cBhvr>
                                      <p:to>
                                        <p:strVal val="visible"/>
                                      </p:to>
                                    </p:set>
                                    <p:anim calcmode="lin" valueType="num">
                                      <p:cBhvr additive="base">
                                        <p:cTn id="35" dur="500" fill="hold"/>
                                        <p:tgtEl>
                                          <p:spTgt spid="34818">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4818">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4818">
                                            <p:txEl>
                                              <p:pRg st="8" end="8"/>
                                            </p:txEl>
                                          </p:spTgt>
                                        </p:tgtEl>
                                        <p:attrNameLst>
                                          <p:attrName>style.visibility</p:attrName>
                                        </p:attrNameLst>
                                      </p:cBhvr>
                                      <p:to>
                                        <p:strVal val="visible"/>
                                      </p:to>
                                    </p:set>
                                    <p:anim calcmode="lin" valueType="num">
                                      <p:cBhvr additive="base">
                                        <p:cTn id="39" dur="500" fill="hold"/>
                                        <p:tgtEl>
                                          <p:spTgt spid="34818">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4818">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4818">
                                            <p:txEl>
                                              <p:pRg st="9" end="9"/>
                                            </p:txEl>
                                          </p:spTgt>
                                        </p:tgtEl>
                                        <p:attrNameLst>
                                          <p:attrName>style.visibility</p:attrName>
                                        </p:attrNameLst>
                                      </p:cBhvr>
                                      <p:to>
                                        <p:strVal val="visible"/>
                                      </p:to>
                                    </p:set>
                                    <p:anim calcmode="lin" valueType="num">
                                      <p:cBhvr additive="base">
                                        <p:cTn id="43" dur="500" fill="hold"/>
                                        <p:tgtEl>
                                          <p:spTgt spid="34818">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8">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4818">
                                            <p:txEl>
                                              <p:pRg st="10" end="10"/>
                                            </p:txEl>
                                          </p:spTgt>
                                        </p:tgtEl>
                                        <p:attrNameLst>
                                          <p:attrName>style.visibility</p:attrName>
                                        </p:attrNameLst>
                                      </p:cBhvr>
                                      <p:to>
                                        <p:strVal val="visible"/>
                                      </p:to>
                                    </p:set>
                                    <p:anim calcmode="lin" valueType="num">
                                      <p:cBhvr additive="base">
                                        <p:cTn id="47" dur="500" fill="hold"/>
                                        <p:tgtEl>
                                          <p:spTgt spid="34818">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481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title"/>
          </p:nvPr>
        </p:nvSpPr>
        <p:spPr>
          <a:xfrm>
            <a:off x="628650" y="106363"/>
            <a:ext cx="7886700" cy="725487"/>
          </a:xfrm>
        </p:spPr>
        <p:txBody>
          <a:bodyPr/>
          <a:lstStyle/>
          <a:p>
            <a:pPr eaLnBrk="1" hangingPunct="1"/>
            <a:r>
              <a:rPr lang="zh-CN" altLang="en-US" smtClean="0"/>
              <a:t>例</a:t>
            </a:r>
            <a:r>
              <a:rPr lang="en-US" altLang="zh-CN" smtClean="0"/>
              <a:t>-</a:t>
            </a:r>
            <a:r>
              <a:rPr lang="zh-CN" altLang="en-US" smtClean="0"/>
              <a:t>判断对错，并改正</a:t>
            </a:r>
          </a:p>
        </p:txBody>
      </p:sp>
      <p:sp>
        <p:nvSpPr>
          <p:cNvPr id="136195" name="Rectangle 3"/>
          <p:cNvSpPr>
            <a:spLocks noGrp="1" noChangeArrowheads="1"/>
          </p:cNvSpPr>
          <p:nvPr>
            <p:ph type="body" idx="1"/>
          </p:nvPr>
        </p:nvSpPr>
        <p:spPr>
          <a:xfrm>
            <a:off x="479425" y="1835150"/>
            <a:ext cx="3787775" cy="1203325"/>
          </a:xfrm>
        </p:spPr>
        <p:txBody>
          <a:bodyPr/>
          <a:lstStyle/>
          <a:p>
            <a:pPr eaLnBrk="1" hangingPunct="1">
              <a:spcBef>
                <a:spcPts val="600"/>
              </a:spcBef>
              <a:buFont typeface="Wingdings" pitchFamily="2" charset="2"/>
              <a:buNone/>
            </a:pPr>
            <a:r>
              <a:rPr lang="zh-CN" altLang="en-US" smtClean="0"/>
              <a:t>⑴</a:t>
            </a:r>
            <a:r>
              <a:rPr lang="zh-CN" altLang="en-US" smtClean="0">
                <a:sym typeface="Symbol" pitchFamily="18" charset="2"/>
              </a:rPr>
              <a:t></a:t>
            </a:r>
            <a:r>
              <a:rPr lang="en-US" altLang="zh-CN" smtClean="0">
                <a:sym typeface="Symbol" pitchFamily="18" charset="2"/>
              </a:rPr>
              <a:t>(x)</a:t>
            </a:r>
            <a:r>
              <a:rPr lang="en-US" altLang="zh-CN" smtClean="0"/>
              <a:t>P(x)      P </a:t>
            </a:r>
          </a:p>
          <a:p>
            <a:pPr eaLnBrk="1" hangingPunct="1">
              <a:spcBef>
                <a:spcPts val="600"/>
              </a:spcBef>
              <a:buFont typeface="Wingdings" pitchFamily="2" charset="2"/>
              <a:buNone/>
            </a:pPr>
            <a:r>
              <a:rPr lang="en-US" altLang="zh-CN" smtClean="0"/>
              <a:t>⑵</a:t>
            </a:r>
            <a:r>
              <a:rPr lang="en-US" altLang="zh-CN" smtClean="0">
                <a:sym typeface="Symbol" pitchFamily="18" charset="2"/>
              </a:rPr>
              <a:t></a:t>
            </a:r>
            <a:r>
              <a:rPr lang="en-US" altLang="zh-CN" smtClean="0"/>
              <a:t>P(c)          US⑴</a:t>
            </a:r>
          </a:p>
        </p:txBody>
      </p:sp>
      <p:sp>
        <p:nvSpPr>
          <p:cNvPr id="2104324" name="Rectangle 4"/>
          <p:cNvSpPr>
            <a:spLocks noChangeArrowheads="1"/>
          </p:cNvSpPr>
          <p:nvPr/>
        </p:nvSpPr>
        <p:spPr bwMode="auto">
          <a:xfrm>
            <a:off x="4513263" y="1268413"/>
            <a:ext cx="4117975" cy="1947862"/>
          </a:xfrm>
          <a:prstGeom prst="rect">
            <a:avLst/>
          </a:prstGeom>
          <a:noFill/>
          <a:ln w="9525">
            <a:noFill/>
            <a:miter lim="800000"/>
            <a:headEnd/>
            <a:tailEnd/>
          </a:ln>
        </p:spPr>
        <p:txBody>
          <a:bodyPr>
            <a:spAutoFit/>
          </a:bodyPr>
          <a:lstStyle/>
          <a:p>
            <a:pPr>
              <a:lnSpc>
                <a:spcPct val="110000"/>
              </a:lnSpc>
              <a:spcAft>
                <a:spcPts val="600"/>
              </a:spcAft>
            </a:pPr>
            <a:r>
              <a:rPr lang="zh-CN" altLang="en-US" sz="2400">
                <a:latin typeface="楷体" pitchFamily="49" charset="-122"/>
                <a:ea typeface="楷体" pitchFamily="49" charset="-122"/>
              </a:rPr>
              <a:t>正确做法是</a:t>
            </a:r>
            <a:r>
              <a:rPr lang="zh-CN" altLang="en-US" sz="2400">
                <a:solidFill>
                  <a:srgbClr val="003366"/>
                </a:solidFill>
                <a:latin typeface="楷体" pitchFamily="49" charset="-122"/>
                <a:ea typeface="楷体" pitchFamily="49" charset="-122"/>
              </a:rPr>
              <a:t>：</a:t>
            </a:r>
          </a:p>
          <a:p>
            <a:pPr>
              <a:lnSpc>
                <a:spcPct val="110000"/>
              </a:lnSpc>
              <a:spcAft>
                <a:spcPts val="600"/>
              </a:spcAft>
              <a:buClr>
                <a:schemeClr val="folHlink"/>
              </a:buClr>
              <a:buSzPct val="60000"/>
              <a:buFont typeface="Wingdings" pitchFamily="2" charset="2"/>
              <a:buNone/>
            </a:pPr>
            <a:r>
              <a:rPr lang="en-US" altLang="zh-CN" sz="2400">
                <a:solidFill>
                  <a:srgbClr val="003366"/>
                </a:solidFill>
                <a:latin typeface="楷体" pitchFamily="49" charset="-122"/>
                <a:ea typeface="楷体" pitchFamily="49" charset="-122"/>
              </a:rPr>
              <a:t>(1)</a:t>
            </a:r>
            <a:r>
              <a:rPr lang="zh-CN" altLang="en-US" sz="2400">
                <a:solidFill>
                  <a:srgbClr val="003366"/>
                </a:solidFill>
                <a:latin typeface="楷体" pitchFamily="49" charset="-122"/>
                <a:ea typeface="楷体" pitchFamily="49" charset="-122"/>
                <a:sym typeface="Symbol" pitchFamily="18" charset="2"/>
              </a:rPr>
              <a:t></a:t>
            </a:r>
            <a:r>
              <a:rPr lang="en-US" altLang="zh-CN" sz="2400">
                <a:solidFill>
                  <a:srgbClr val="003366"/>
                </a:solidFill>
                <a:latin typeface="楷体" pitchFamily="49" charset="-122"/>
                <a:ea typeface="楷体" pitchFamily="49" charset="-122"/>
                <a:sym typeface="Symbol" pitchFamily="18" charset="2"/>
              </a:rPr>
              <a:t>(x)</a:t>
            </a:r>
            <a:r>
              <a:rPr lang="en-US" altLang="zh-CN" sz="2400">
                <a:solidFill>
                  <a:srgbClr val="003366"/>
                </a:solidFill>
                <a:latin typeface="楷体" pitchFamily="49" charset="-122"/>
                <a:ea typeface="楷体" pitchFamily="49" charset="-122"/>
              </a:rPr>
              <a:t>P(x)       P </a:t>
            </a:r>
          </a:p>
          <a:p>
            <a:pPr>
              <a:lnSpc>
                <a:spcPct val="110000"/>
              </a:lnSpc>
              <a:spcAft>
                <a:spcPts val="600"/>
              </a:spcAft>
              <a:buClr>
                <a:schemeClr val="folHlink"/>
              </a:buClr>
              <a:buSzPct val="60000"/>
              <a:buFont typeface="Wingdings" pitchFamily="2" charset="2"/>
              <a:buNone/>
            </a:pPr>
            <a:r>
              <a:rPr lang="en-US" altLang="zh-CN" sz="2400">
                <a:solidFill>
                  <a:srgbClr val="003366"/>
                </a:solidFill>
                <a:latin typeface="楷体" pitchFamily="49" charset="-122"/>
                <a:ea typeface="楷体" pitchFamily="49" charset="-122"/>
              </a:rPr>
              <a:t>(2)</a:t>
            </a:r>
            <a:r>
              <a:rPr lang="en-US" altLang="zh-CN" sz="2400">
                <a:solidFill>
                  <a:srgbClr val="003366"/>
                </a:solidFill>
                <a:latin typeface="楷体" pitchFamily="49" charset="-122"/>
                <a:ea typeface="楷体" pitchFamily="49" charset="-122"/>
                <a:sym typeface="Symbol" pitchFamily="18" charset="2"/>
              </a:rPr>
              <a:t>(x)</a:t>
            </a:r>
            <a:r>
              <a:rPr lang="en-US" altLang="zh-CN" sz="2400">
                <a:solidFill>
                  <a:srgbClr val="003366"/>
                </a:solidFill>
                <a:latin typeface="楷体" pitchFamily="49" charset="-122"/>
                <a:ea typeface="楷体" pitchFamily="49" charset="-122"/>
              </a:rPr>
              <a:t>P(x)       T(1)E</a:t>
            </a:r>
          </a:p>
          <a:p>
            <a:pPr>
              <a:lnSpc>
                <a:spcPct val="110000"/>
              </a:lnSpc>
              <a:spcAft>
                <a:spcPts val="600"/>
              </a:spcAft>
              <a:buClr>
                <a:schemeClr val="folHlink"/>
              </a:buClr>
              <a:buSzPct val="60000"/>
              <a:buFont typeface="Wingdings" pitchFamily="2" charset="2"/>
              <a:buNone/>
            </a:pPr>
            <a:r>
              <a:rPr lang="en-US" altLang="zh-CN" sz="2400">
                <a:solidFill>
                  <a:srgbClr val="003366"/>
                </a:solidFill>
                <a:latin typeface="楷体" pitchFamily="49" charset="-122"/>
                <a:ea typeface="楷体" pitchFamily="49" charset="-122"/>
                <a:sym typeface="Symbol" pitchFamily="18" charset="2"/>
              </a:rPr>
              <a:t>(3)</a:t>
            </a:r>
            <a:r>
              <a:rPr lang="en-US" altLang="zh-CN" sz="2400">
                <a:solidFill>
                  <a:srgbClr val="003366"/>
                </a:solidFill>
                <a:latin typeface="楷体" pitchFamily="49" charset="-122"/>
                <a:ea typeface="楷体" pitchFamily="49" charset="-122"/>
              </a:rPr>
              <a:t>P(c)           ES (2)</a:t>
            </a:r>
          </a:p>
        </p:txBody>
      </p:sp>
      <p:sp>
        <p:nvSpPr>
          <p:cNvPr id="2104326" name="Rectangle 6"/>
          <p:cNvSpPr>
            <a:spLocks noChangeArrowheads="1"/>
          </p:cNvSpPr>
          <p:nvPr/>
        </p:nvSpPr>
        <p:spPr bwMode="auto">
          <a:xfrm>
            <a:off x="4464050" y="3968750"/>
            <a:ext cx="4060825" cy="1878013"/>
          </a:xfrm>
          <a:prstGeom prst="rect">
            <a:avLst/>
          </a:prstGeom>
          <a:noFill/>
          <a:ln w="9525">
            <a:noFill/>
            <a:miter lim="800000"/>
            <a:headEnd/>
            <a:tailEnd/>
          </a:ln>
        </p:spPr>
        <p:txBody>
          <a:bodyPr wrap="none">
            <a:spAutoFit/>
          </a:bodyPr>
          <a:lstStyle/>
          <a:p>
            <a:pPr>
              <a:spcAft>
                <a:spcPts val="1200"/>
              </a:spcAft>
              <a:buClr>
                <a:schemeClr val="folHlink"/>
              </a:buClr>
              <a:buSzPct val="60000"/>
              <a:buFont typeface="Wingdings" pitchFamily="2" charset="2"/>
              <a:buNone/>
            </a:pPr>
            <a:r>
              <a:rPr lang="zh-CN" altLang="en-US" sz="2400">
                <a:latin typeface="楷体" pitchFamily="49" charset="-122"/>
                <a:ea typeface="楷体" pitchFamily="49" charset="-122"/>
              </a:rPr>
              <a:t>正确做法是</a:t>
            </a:r>
            <a:r>
              <a:rPr lang="zh-CN" altLang="en-US" sz="2400">
                <a:solidFill>
                  <a:srgbClr val="003366"/>
                </a:solidFill>
                <a:latin typeface="楷体" pitchFamily="49" charset="-122"/>
                <a:ea typeface="楷体" pitchFamily="49" charset="-122"/>
              </a:rPr>
              <a:t>： </a:t>
            </a:r>
          </a:p>
          <a:p>
            <a:pPr>
              <a:spcAft>
                <a:spcPts val="600"/>
              </a:spcAft>
              <a:buClr>
                <a:schemeClr val="folHlink"/>
              </a:buClr>
              <a:buSzPct val="60000"/>
              <a:buFont typeface="Wingdings" pitchFamily="2" charset="2"/>
              <a:buNone/>
            </a:pPr>
            <a:r>
              <a:rPr lang="en-US" altLang="zh-CN" sz="2400">
                <a:solidFill>
                  <a:srgbClr val="003366"/>
                </a:solidFill>
                <a:latin typeface="楷体" pitchFamily="49" charset="-122"/>
                <a:ea typeface="楷体" pitchFamily="49" charset="-122"/>
              </a:rPr>
              <a:t>(1)</a:t>
            </a:r>
            <a:r>
              <a:rPr lang="en-US" altLang="zh-CN" sz="2400">
                <a:solidFill>
                  <a:srgbClr val="003366"/>
                </a:solidFill>
                <a:latin typeface="楷体" pitchFamily="49" charset="-122"/>
                <a:ea typeface="楷体" pitchFamily="49" charset="-122"/>
                <a:sym typeface="Symbol" pitchFamily="18" charset="2"/>
              </a:rPr>
              <a:t>(x)(y)</a:t>
            </a:r>
            <a:r>
              <a:rPr lang="en-US" altLang="zh-CN" sz="2400">
                <a:solidFill>
                  <a:srgbClr val="003366"/>
                </a:solidFill>
                <a:latin typeface="楷体" pitchFamily="49" charset="-122"/>
                <a:ea typeface="楷体" pitchFamily="49" charset="-122"/>
              </a:rPr>
              <a:t>P(x,y)   P</a:t>
            </a:r>
          </a:p>
          <a:p>
            <a:pPr>
              <a:spcAft>
                <a:spcPts val="600"/>
              </a:spcAft>
              <a:buClr>
                <a:schemeClr val="folHlink"/>
              </a:buClr>
              <a:buSzPct val="60000"/>
              <a:buFont typeface="Wingdings" pitchFamily="2" charset="2"/>
              <a:buNone/>
            </a:pPr>
            <a:r>
              <a:rPr lang="en-US" altLang="zh-CN" sz="2400">
                <a:solidFill>
                  <a:srgbClr val="003366"/>
                </a:solidFill>
                <a:latin typeface="楷体" pitchFamily="49" charset="-122"/>
                <a:ea typeface="楷体" pitchFamily="49" charset="-122"/>
              </a:rPr>
              <a:t>(2)(</a:t>
            </a:r>
            <a:r>
              <a:rPr lang="en-US" altLang="zh-CN" sz="2400">
                <a:solidFill>
                  <a:srgbClr val="003366"/>
                </a:solidFill>
                <a:latin typeface="楷体" pitchFamily="49" charset="-122"/>
                <a:ea typeface="楷体" pitchFamily="49" charset="-122"/>
                <a:sym typeface="Symbol" pitchFamily="18" charset="2"/>
              </a:rPr>
              <a:t>y)</a:t>
            </a:r>
            <a:r>
              <a:rPr lang="en-US" altLang="zh-CN" sz="2400">
                <a:solidFill>
                  <a:srgbClr val="003366"/>
                </a:solidFill>
                <a:latin typeface="楷体" pitchFamily="49" charset="-122"/>
                <a:ea typeface="楷体" pitchFamily="49" charset="-122"/>
              </a:rPr>
              <a:t>P(a,y)       US(1)</a:t>
            </a:r>
          </a:p>
          <a:p>
            <a:pPr>
              <a:spcAft>
                <a:spcPts val="600"/>
              </a:spcAft>
              <a:buClr>
                <a:schemeClr val="folHlink"/>
              </a:buClr>
              <a:buSzPct val="60000"/>
              <a:buFont typeface="Wingdings" pitchFamily="2" charset="2"/>
              <a:buNone/>
            </a:pPr>
            <a:r>
              <a:rPr lang="en-US" altLang="zh-CN" sz="2400">
                <a:solidFill>
                  <a:srgbClr val="003366"/>
                </a:solidFill>
                <a:latin typeface="楷体" pitchFamily="49" charset="-122"/>
                <a:ea typeface="楷体" pitchFamily="49" charset="-122"/>
              </a:rPr>
              <a:t>(3)(</a:t>
            </a:r>
            <a:r>
              <a:rPr lang="en-US" altLang="zh-CN" sz="2400">
                <a:solidFill>
                  <a:srgbClr val="003366"/>
                </a:solidFill>
                <a:latin typeface="楷体" pitchFamily="49" charset="-122"/>
                <a:ea typeface="楷体" pitchFamily="49" charset="-122"/>
                <a:sym typeface="Symbol" pitchFamily="18" charset="2"/>
              </a:rPr>
              <a:t>x)</a:t>
            </a:r>
            <a:r>
              <a:rPr lang="en-US" altLang="zh-CN" sz="2400">
                <a:solidFill>
                  <a:srgbClr val="003366"/>
                </a:solidFill>
                <a:latin typeface="楷体" pitchFamily="49" charset="-122"/>
                <a:ea typeface="楷体" pitchFamily="49" charset="-122"/>
              </a:rPr>
              <a:t>(</a:t>
            </a:r>
            <a:r>
              <a:rPr lang="en-US" altLang="zh-CN" sz="2400">
                <a:solidFill>
                  <a:srgbClr val="003366"/>
                </a:solidFill>
                <a:latin typeface="楷体" pitchFamily="49" charset="-122"/>
                <a:ea typeface="楷体" pitchFamily="49" charset="-122"/>
                <a:sym typeface="Symbol" pitchFamily="18" charset="2"/>
              </a:rPr>
              <a:t>y)</a:t>
            </a:r>
            <a:r>
              <a:rPr lang="en-US" altLang="zh-CN" sz="2400">
                <a:solidFill>
                  <a:srgbClr val="003366"/>
                </a:solidFill>
                <a:latin typeface="楷体" pitchFamily="49" charset="-122"/>
                <a:ea typeface="楷体" pitchFamily="49" charset="-122"/>
              </a:rPr>
              <a:t>P(x,y)   EG(2)</a:t>
            </a:r>
          </a:p>
        </p:txBody>
      </p:sp>
      <p:sp>
        <p:nvSpPr>
          <p:cNvPr id="2104327" name="Rectangle 7"/>
          <p:cNvSpPr>
            <a:spLocks noChangeArrowheads="1"/>
          </p:cNvSpPr>
          <p:nvPr/>
        </p:nvSpPr>
        <p:spPr bwMode="auto">
          <a:xfrm>
            <a:off x="425450" y="3286125"/>
            <a:ext cx="4727575" cy="461963"/>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lang="zh-CN" altLang="en-US" sz="2400">
                <a:latin typeface="楷体" pitchFamily="49" charset="-122"/>
                <a:ea typeface="楷体" pitchFamily="49" charset="-122"/>
              </a:rPr>
              <a:t>实际上，⑴</a:t>
            </a:r>
            <a:r>
              <a:rPr lang="zh-CN" altLang="zh-CN" sz="2400">
                <a:latin typeface="楷体" pitchFamily="49" charset="-122"/>
                <a:ea typeface="楷体" pitchFamily="49" charset="-122"/>
              </a:rPr>
              <a:t>中不是</a:t>
            </a:r>
            <a:r>
              <a:rPr lang="en-US" altLang="zh-CN" sz="2400">
                <a:latin typeface="楷体" pitchFamily="49" charset="-122"/>
                <a:ea typeface="楷体" pitchFamily="49" charset="-122"/>
                <a:sym typeface="Symbol" pitchFamily="18" charset="2"/>
              </a:rPr>
              <a:t>(x)</a:t>
            </a:r>
            <a:r>
              <a:rPr lang="zh-CN" altLang="en-US" sz="2400">
                <a:latin typeface="楷体" pitchFamily="49" charset="-122"/>
                <a:ea typeface="楷体" pitchFamily="49" charset="-122"/>
                <a:sym typeface="Symbol" pitchFamily="18" charset="2"/>
              </a:rPr>
              <a:t>而是</a:t>
            </a:r>
            <a:r>
              <a:rPr lang="en-US" altLang="zh-CN" sz="2400">
                <a:latin typeface="楷体" pitchFamily="49" charset="-122"/>
                <a:ea typeface="楷体" pitchFamily="49" charset="-122"/>
                <a:sym typeface="Symbol" pitchFamily="18" charset="2"/>
              </a:rPr>
              <a:t>(x)</a:t>
            </a:r>
          </a:p>
        </p:txBody>
      </p:sp>
      <p:grpSp>
        <p:nvGrpSpPr>
          <p:cNvPr id="2" name="Group 8"/>
          <p:cNvGrpSpPr>
            <a:grpSpLocks/>
          </p:cNvGrpSpPr>
          <p:nvPr/>
        </p:nvGrpSpPr>
        <p:grpSpPr bwMode="auto">
          <a:xfrm>
            <a:off x="595313" y="1960563"/>
            <a:ext cx="3133725" cy="739775"/>
            <a:chOff x="604" y="1294"/>
            <a:chExt cx="1785" cy="261"/>
          </a:xfrm>
        </p:grpSpPr>
        <p:sp>
          <p:nvSpPr>
            <p:cNvPr id="192523" name="Line 9"/>
            <p:cNvSpPr>
              <a:spLocks noChangeShapeType="1"/>
            </p:cNvSpPr>
            <p:nvPr/>
          </p:nvSpPr>
          <p:spPr bwMode="auto">
            <a:xfrm>
              <a:off x="612" y="1313"/>
              <a:ext cx="1769" cy="227"/>
            </a:xfrm>
            <a:prstGeom prst="line">
              <a:avLst/>
            </a:prstGeom>
            <a:noFill/>
            <a:ln w="19050">
              <a:solidFill>
                <a:srgbClr val="FF0000"/>
              </a:solidFill>
              <a:round/>
              <a:headEnd/>
              <a:tailEnd/>
            </a:ln>
          </p:spPr>
          <p:txBody>
            <a:bodyPr anchor="ctr"/>
            <a:lstStyle/>
            <a:p>
              <a:endParaRPr lang="zh-CN" altLang="en-US"/>
            </a:p>
          </p:txBody>
        </p:sp>
        <p:sp>
          <p:nvSpPr>
            <p:cNvPr id="192524" name="Line 10"/>
            <p:cNvSpPr>
              <a:spLocks noChangeShapeType="1"/>
            </p:cNvSpPr>
            <p:nvPr/>
          </p:nvSpPr>
          <p:spPr bwMode="auto">
            <a:xfrm flipV="1">
              <a:off x="604" y="1294"/>
              <a:ext cx="1785" cy="261"/>
            </a:xfrm>
            <a:prstGeom prst="line">
              <a:avLst/>
            </a:prstGeom>
            <a:noFill/>
            <a:ln w="19050">
              <a:solidFill>
                <a:srgbClr val="FF0000"/>
              </a:solidFill>
              <a:round/>
              <a:headEnd/>
              <a:tailEnd/>
            </a:ln>
          </p:spPr>
          <p:txBody>
            <a:bodyPr anchor="ctr"/>
            <a:lstStyle/>
            <a:p>
              <a:endParaRPr lang="zh-CN" altLang="en-US"/>
            </a:p>
          </p:txBody>
        </p:sp>
      </p:grpSp>
      <p:sp>
        <p:nvSpPr>
          <p:cNvPr id="2104325" name="Rectangle 5"/>
          <p:cNvSpPr>
            <a:spLocks noChangeArrowheads="1"/>
          </p:cNvSpPr>
          <p:nvPr/>
        </p:nvSpPr>
        <p:spPr bwMode="auto">
          <a:xfrm>
            <a:off x="363538" y="4540250"/>
            <a:ext cx="3990975" cy="985838"/>
          </a:xfrm>
          <a:prstGeom prst="rect">
            <a:avLst/>
          </a:prstGeom>
          <a:noFill/>
          <a:ln w="9525">
            <a:noFill/>
            <a:miter lim="800000"/>
            <a:headEnd/>
            <a:tailEnd/>
          </a:ln>
        </p:spPr>
        <p:txBody>
          <a:bodyPr>
            <a:spAutoFit/>
          </a:bodyPr>
          <a:lstStyle/>
          <a:p>
            <a:pPr>
              <a:spcBef>
                <a:spcPts val="600"/>
              </a:spcBef>
              <a:spcAft>
                <a:spcPts val="600"/>
              </a:spcAft>
              <a:buClr>
                <a:schemeClr val="folHlink"/>
              </a:buClr>
              <a:buSzPct val="60000"/>
            </a:pPr>
            <a:r>
              <a:rPr lang="en-US" altLang="zh-CN" sz="2400">
                <a:solidFill>
                  <a:srgbClr val="1E1CE3"/>
                </a:solidFill>
                <a:latin typeface="楷体" pitchFamily="49" charset="-122"/>
                <a:ea typeface="楷体" pitchFamily="49" charset="-122"/>
              </a:rPr>
              <a:t>(1)</a:t>
            </a:r>
            <a:r>
              <a:rPr lang="en-US" altLang="zh-CN" sz="2400">
                <a:solidFill>
                  <a:srgbClr val="1E1CE3"/>
                </a:solidFill>
                <a:latin typeface="楷体" pitchFamily="49" charset="-122"/>
                <a:ea typeface="楷体" pitchFamily="49" charset="-122"/>
                <a:sym typeface="Symbol" pitchFamily="18" charset="2"/>
              </a:rPr>
              <a:t>(x)(</a:t>
            </a:r>
            <a:r>
              <a:rPr lang="zh-CN" altLang="en-US" sz="2400">
                <a:solidFill>
                  <a:srgbClr val="1E1CE3"/>
                </a:solidFill>
                <a:latin typeface="楷体" pitchFamily="49" charset="-122"/>
                <a:ea typeface="楷体" pitchFamily="49" charset="-122"/>
                <a:sym typeface="Symbol" pitchFamily="18" charset="2"/>
              </a:rPr>
              <a:t></a:t>
            </a:r>
            <a:r>
              <a:rPr lang="en-US" altLang="zh-CN" sz="2400">
                <a:solidFill>
                  <a:srgbClr val="1E1CE3"/>
                </a:solidFill>
                <a:latin typeface="楷体" pitchFamily="49" charset="-122"/>
                <a:ea typeface="楷体" pitchFamily="49" charset="-122"/>
                <a:sym typeface="Symbol" pitchFamily="18" charset="2"/>
              </a:rPr>
              <a:t>y)</a:t>
            </a:r>
            <a:r>
              <a:rPr lang="en-US" altLang="zh-CN" sz="2400">
                <a:solidFill>
                  <a:srgbClr val="1E1CE3"/>
                </a:solidFill>
                <a:latin typeface="楷体" pitchFamily="49" charset="-122"/>
                <a:ea typeface="楷体" pitchFamily="49" charset="-122"/>
              </a:rPr>
              <a:t>P(x,y)  P </a:t>
            </a:r>
          </a:p>
          <a:p>
            <a:pPr>
              <a:spcBef>
                <a:spcPts val="600"/>
              </a:spcBef>
              <a:spcAft>
                <a:spcPts val="600"/>
              </a:spcAft>
              <a:buClr>
                <a:schemeClr val="folHlink"/>
              </a:buClr>
              <a:buSzPct val="60000"/>
            </a:pPr>
            <a:r>
              <a:rPr lang="en-US" altLang="zh-CN" sz="2400">
                <a:solidFill>
                  <a:srgbClr val="1E1CE3"/>
                </a:solidFill>
                <a:latin typeface="楷体" pitchFamily="49" charset="-122"/>
                <a:ea typeface="楷体" pitchFamily="49" charset="-122"/>
              </a:rPr>
              <a:t>(2)</a:t>
            </a:r>
            <a:r>
              <a:rPr lang="en-US" altLang="zh-CN" sz="2400">
                <a:solidFill>
                  <a:srgbClr val="1E1CE3"/>
                </a:solidFill>
                <a:latin typeface="楷体" pitchFamily="49" charset="-122"/>
                <a:ea typeface="楷体" pitchFamily="49" charset="-122"/>
                <a:sym typeface="Symbol" pitchFamily="18" charset="2"/>
              </a:rPr>
              <a:t>(x)</a:t>
            </a:r>
            <a:r>
              <a:rPr lang="en-US" altLang="zh-CN" sz="2400">
                <a:solidFill>
                  <a:srgbClr val="1E1CE3"/>
                </a:solidFill>
                <a:latin typeface="楷体" pitchFamily="49" charset="-122"/>
                <a:ea typeface="楷体" pitchFamily="49" charset="-122"/>
              </a:rPr>
              <a:t>P(x,c)      ES⑴</a:t>
            </a:r>
          </a:p>
        </p:txBody>
      </p:sp>
      <p:grpSp>
        <p:nvGrpSpPr>
          <p:cNvPr id="3" name="Group 11"/>
          <p:cNvGrpSpPr>
            <a:grpSpLocks/>
          </p:cNvGrpSpPr>
          <p:nvPr/>
        </p:nvGrpSpPr>
        <p:grpSpPr bwMode="auto">
          <a:xfrm>
            <a:off x="493713" y="4600575"/>
            <a:ext cx="3484562" cy="871538"/>
            <a:chOff x="530" y="1130"/>
            <a:chExt cx="2195" cy="549"/>
          </a:xfrm>
        </p:grpSpPr>
        <p:sp>
          <p:nvSpPr>
            <p:cNvPr id="192521" name="Line 12"/>
            <p:cNvSpPr>
              <a:spLocks noChangeShapeType="1"/>
            </p:cNvSpPr>
            <p:nvPr/>
          </p:nvSpPr>
          <p:spPr bwMode="auto">
            <a:xfrm>
              <a:off x="558" y="1203"/>
              <a:ext cx="2167" cy="439"/>
            </a:xfrm>
            <a:prstGeom prst="line">
              <a:avLst/>
            </a:prstGeom>
            <a:noFill/>
            <a:ln w="19050">
              <a:solidFill>
                <a:srgbClr val="FF0000"/>
              </a:solidFill>
              <a:round/>
              <a:headEnd/>
              <a:tailEnd/>
            </a:ln>
          </p:spPr>
          <p:txBody>
            <a:bodyPr anchor="ctr"/>
            <a:lstStyle/>
            <a:p>
              <a:endParaRPr lang="zh-CN" altLang="en-US"/>
            </a:p>
          </p:txBody>
        </p:sp>
        <p:sp>
          <p:nvSpPr>
            <p:cNvPr id="192522" name="Line 13"/>
            <p:cNvSpPr>
              <a:spLocks noChangeShapeType="1"/>
            </p:cNvSpPr>
            <p:nvPr/>
          </p:nvSpPr>
          <p:spPr bwMode="auto">
            <a:xfrm flipV="1">
              <a:off x="530" y="1130"/>
              <a:ext cx="2158" cy="549"/>
            </a:xfrm>
            <a:prstGeom prst="line">
              <a:avLst/>
            </a:prstGeom>
            <a:noFill/>
            <a:ln w="19050">
              <a:solidFill>
                <a:srgbClr val="FF0000"/>
              </a:solidFill>
              <a:round/>
              <a:headEnd/>
              <a:tailEnd/>
            </a:ln>
          </p:spPr>
          <p:txBody>
            <a:bodyPr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blinds(horizontal)">
                                      <p:cBhvr>
                                        <p:cTn id="7" dur="500"/>
                                        <p:tgtEl>
                                          <p:spTgt spid="1361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6195">
                                            <p:txEl>
                                              <p:pRg st="1" end="1"/>
                                            </p:txEl>
                                          </p:spTgt>
                                        </p:tgtEl>
                                        <p:attrNameLst>
                                          <p:attrName>style.visibility</p:attrName>
                                        </p:attrNameLst>
                                      </p:cBhvr>
                                      <p:to>
                                        <p:strVal val="visible"/>
                                      </p:to>
                                    </p:set>
                                    <p:animEffect transition="in" filter="blinds(horizontal)">
                                      <p:cBhvr>
                                        <p:cTn id="10" dur="500"/>
                                        <p:tgtEl>
                                          <p:spTgt spid="136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04327"/>
                                        </p:tgtEl>
                                        <p:attrNameLst>
                                          <p:attrName>style.visibility</p:attrName>
                                        </p:attrNameLst>
                                      </p:cBhvr>
                                      <p:to>
                                        <p:strVal val="visible"/>
                                      </p:to>
                                    </p:set>
                                    <p:animEffect transition="in" filter="blinds(horizontal)">
                                      <p:cBhvr>
                                        <p:cTn id="20" dur="500"/>
                                        <p:tgtEl>
                                          <p:spTgt spid="210432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04324"/>
                                        </p:tgtEl>
                                        <p:attrNameLst>
                                          <p:attrName>style.visibility</p:attrName>
                                        </p:attrNameLst>
                                      </p:cBhvr>
                                      <p:to>
                                        <p:strVal val="visible"/>
                                      </p:to>
                                    </p:set>
                                    <p:animEffect transition="in" filter="blinds(horizontal)">
                                      <p:cBhvr>
                                        <p:cTn id="25" dur="500"/>
                                        <p:tgtEl>
                                          <p:spTgt spid="210432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104325">
                                            <p:txEl>
                                              <p:pRg st="0" end="0"/>
                                            </p:txEl>
                                          </p:spTgt>
                                        </p:tgtEl>
                                        <p:attrNameLst>
                                          <p:attrName>style.visibility</p:attrName>
                                        </p:attrNameLst>
                                      </p:cBhvr>
                                      <p:to>
                                        <p:strVal val="visible"/>
                                      </p:to>
                                    </p:set>
                                    <p:animEffect transition="in" filter="blinds(horizontal)">
                                      <p:cBhvr>
                                        <p:cTn id="30" dur="500"/>
                                        <p:tgtEl>
                                          <p:spTgt spid="2104325">
                                            <p:txEl>
                                              <p:pRg st="0" end="0"/>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104325">
                                            <p:txEl>
                                              <p:pRg st="1" end="1"/>
                                            </p:txEl>
                                          </p:spTgt>
                                        </p:tgtEl>
                                        <p:attrNameLst>
                                          <p:attrName>style.visibility</p:attrName>
                                        </p:attrNameLst>
                                      </p:cBhvr>
                                      <p:to>
                                        <p:strVal val="visible"/>
                                      </p:to>
                                    </p:set>
                                    <p:animEffect transition="in" filter="blinds(horizontal)">
                                      <p:cBhvr>
                                        <p:cTn id="33" dur="500"/>
                                        <p:tgtEl>
                                          <p:spTgt spid="210432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down)">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104326"/>
                                        </p:tgtEl>
                                        <p:attrNameLst>
                                          <p:attrName>style.visibility</p:attrName>
                                        </p:attrNameLst>
                                      </p:cBhvr>
                                      <p:to>
                                        <p:strVal val="visible"/>
                                      </p:to>
                                    </p:set>
                                    <p:animEffect transition="in" filter="blinds(horizontal)">
                                      <p:cBhvr>
                                        <p:cTn id="43" dur="500"/>
                                        <p:tgtEl>
                                          <p:spTgt spid="2104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4324" grpId="0"/>
      <p:bldP spid="2104326" grpId="0"/>
      <p:bldP spid="210432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标题 1"/>
          <p:cNvSpPr>
            <a:spLocks noGrp="1"/>
          </p:cNvSpPr>
          <p:nvPr>
            <p:ph type="title"/>
          </p:nvPr>
        </p:nvSpPr>
        <p:spPr>
          <a:xfrm>
            <a:off x="628650" y="106363"/>
            <a:ext cx="7886700" cy="725487"/>
          </a:xfrm>
        </p:spPr>
        <p:txBody>
          <a:bodyPr/>
          <a:lstStyle/>
          <a:p>
            <a:r>
              <a:rPr kumimoji="1" lang="zh-CN" altLang="en-US" smtClean="0"/>
              <a:t>谓词演算的推理方法</a:t>
            </a:r>
            <a:endParaRPr lang="zh-CN" altLang="en-US" smtClean="0"/>
          </a:p>
        </p:txBody>
      </p:sp>
      <p:sp>
        <p:nvSpPr>
          <p:cNvPr id="193538" name="内容占位符 2"/>
          <p:cNvSpPr>
            <a:spLocks noGrp="1"/>
          </p:cNvSpPr>
          <p:nvPr>
            <p:ph idx="1"/>
          </p:nvPr>
        </p:nvSpPr>
        <p:spPr>
          <a:xfrm>
            <a:off x="449263" y="1273175"/>
            <a:ext cx="8316912" cy="3748088"/>
          </a:xfrm>
        </p:spPr>
        <p:txBody>
          <a:bodyPr/>
          <a:lstStyle/>
          <a:p>
            <a:pPr marL="533400" indent="-533400">
              <a:lnSpc>
                <a:spcPct val="120000"/>
              </a:lnSpc>
              <a:spcBef>
                <a:spcPts val="600"/>
              </a:spcBef>
              <a:spcAft>
                <a:spcPts val="1200"/>
              </a:spcAft>
              <a:buSzTx/>
              <a:buFont typeface="Calibri Light" pitchFamily="34" charset="0"/>
              <a:buAutoNum type="arabicPeriod"/>
            </a:pPr>
            <a:r>
              <a:rPr kumimoji="1" lang="zh-CN" altLang="en-US" smtClean="0"/>
              <a:t>命题逻辑中的</a:t>
            </a:r>
            <a:r>
              <a:rPr kumimoji="1" lang="en-US" altLang="zh-CN" smtClean="0"/>
              <a:t>P</a:t>
            </a:r>
            <a:r>
              <a:rPr kumimoji="1" lang="zh-CN" altLang="en-US" smtClean="0"/>
              <a:t>、</a:t>
            </a:r>
            <a:r>
              <a:rPr kumimoji="1" lang="en-US" altLang="zh-CN" smtClean="0"/>
              <a:t>T</a:t>
            </a:r>
            <a:r>
              <a:rPr kumimoji="1" lang="zh-CN" altLang="en-US" smtClean="0"/>
              <a:t>、</a:t>
            </a:r>
            <a:r>
              <a:rPr kumimoji="1" lang="en-US" altLang="zh-CN" smtClean="0"/>
              <a:t>CP</a:t>
            </a:r>
            <a:r>
              <a:rPr kumimoji="1" lang="zh-CN" altLang="en-US" smtClean="0"/>
              <a:t>规则和反证法，都可以用到谓词逻辑中。</a:t>
            </a:r>
            <a:endParaRPr kumimoji="1" lang="en-US" altLang="zh-CN" smtClean="0"/>
          </a:p>
          <a:p>
            <a:pPr marL="533400" indent="-533400">
              <a:lnSpc>
                <a:spcPct val="120000"/>
              </a:lnSpc>
              <a:spcBef>
                <a:spcPts val="600"/>
              </a:spcBef>
              <a:spcAft>
                <a:spcPts val="1200"/>
              </a:spcAft>
              <a:buSzTx/>
              <a:buFont typeface="Calibri Light" pitchFamily="34" charset="0"/>
              <a:buAutoNum type="arabicPeriod"/>
            </a:pPr>
            <a:r>
              <a:rPr kumimoji="1" lang="zh-CN" altLang="en-US" u="sng" smtClean="0"/>
              <a:t>对不含量词</a:t>
            </a:r>
            <a:r>
              <a:rPr kumimoji="1" lang="zh-CN" altLang="en-US" smtClean="0"/>
              <a:t>的子公式，都可以引用</a:t>
            </a:r>
            <a:r>
              <a:rPr kumimoji="1" lang="zh-CN" altLang="en-US" u="sng" smtClean="0"/>
              <a:t>命题演算</a:t>
            </a:r>
            <a:r>
              <a:rPr kumimoji="1" lang="zh-CN" altLang="en-US" smtClean="0"/>
              <a:t>中的基本等价公式和基本蕴含公式。</a:t>
            </a:r>
            <a:endParaRPr kumimoji="1" lang="en-US" altLang="zh-CN" smtClean="0"/>
          </a:p>
          <a:p>
            <a:pPr marL="533400" indent="-533400">
              <a:lnSpc>
                <a:spcPct val="120000"/>
              </a:lnSpc>
              <a:spcBef>
                <a:spcPts val="600"/>
              </a:spcBef>
              <a:spcAft>
                <a:spcPts val="1200"/>
              </a:spcAft>
              <a:buSzTx/>
              <a:buFont typeface="Calibri Light" pitchFamily="34" charset="0"/>
              <a:buAutoNum type="arabicPeriod"/>
            </a:pPr>
            <a:r>
              <a:rPr kumimoji="1" lang="en-US" altLang="en-US" smtClean="0"/>
              <a:t>对</a:t>
            </a:r>
            <a:r>
              <a:rPr kumimoji="1" lang="en-US" altLang="en-US" u="sng" smtClean="0"/>
              <a:t>含有量词的公式</a:t>
            </a:r>
            <a:r>
              <a:rPr kumimoji="1" lang="en-US" altLang="en-US" smtClean="0"/>
              <a:t>可以引用</a:t>
            </a:r>
            <a:r>
              <a:rPr kumimoji="1" lang="en-US" altLang="en-US" u="sng" smtClean="0"/>
              <a:t>谓词中的</a:t>
            </a:r>
            <a:r>
              <a:rPr kumimoji="1" lang="en-US" altLang="en-US" smtClean="0"/>
              <a:t>基本等价公式和基本蕴含公式。</a:t>
            </a:r>
            <a:endParaRPr kumimoji="1" lang="en-US" altLang="zh-CN" smtClean="0"/>
          </a:p>
          <a:p>
            <a:pPr marL="533400" indent="-533400">
              <a:spcBef>
                <a:spcPts val="600"/>
              </a:spcBef>
              <a:buSzTx/>
              <a:buFont typeface="Calibri Light" pitchFamily="34" charset="0"/>
              <a:buAutoNum type="arabicPeriod" startAt="4"/>
            </a:pPr>
            <a:r>
              <a:rPr kumimoji="1" lang="zh-CN" altLang="en-US" smtClean="0"/>
              <a:t>在推导过程中，</a:t>
            </a:r>
            <a:endParaRPr kumimoji="1" lang="en-US" altLang="zh-CN" smtClean="0"/>
          </a:p>
          <a:p>
            <a:pPr marL="914400" lvl="1" indent="-457200">
              <a:spcBef>
                <a:spcPts val="600"/>
              </a:spcBef>
            </a:pPr>
            <a:r>
              <a:rPr kumimoji="1" lang="en-US" altLang="zh-CN" u="sng" smtClean="0">
                <a:solidFill>
                  <a:srgbClr val="3333FF"/>
                </a:solidFill>
              </a:rPr>
              <a:t>US</a:t>
            </a:r>
            <a:r>
              <a:rPr kumimoji="1" lang="zh-CN" altLang="en-US" u="sng" smtClean="0">
                <a:solidFill>
                  <a:srgbClr val="3333FF"/>
                </a:solidFill>
              </a:rPr>
              <a:t>、</a:t>
            </a:r>
            <a:r>
              <a:rPr kumimoji="1" lang="en-US" altLang="zh-CN" u="sng" smtClean="0">
                <a:solidFill>
                  <a:srgbClr val="3333FF"/>
                </a:solidFill>
              </a:rPr>
              <a:t>ES</a:t>
            </a:r>
            <a:r>
              <a:rPr kumimoji="1" lang="zh-CN" altLang="en-US" u="sng" smtClean="0">
                <a:solidFill>
                  <a:srgbClr val="3333FF"/>
                </a:solidFill>
              </a:rPr>
              <a:t>在</a:t>
            </a:r>
            <a:r>
              <a:rPr lang="zh-CN" altLang="en-US" u="sng" smtClean="0"/>
              <a:t>量词的作用域是</a:t>
            </a:r>
            <a:r>
              <a:rPr lang="zh-CN" altLang="en-US" u="sng" smtClean="0">
                <a:solidFill>
                  <a:srgbClr val="FF0000"/>
                </a:solidFill>
              </a:rPr>
              <a:t>整个公式</a:t>
            </a:r>
            <a:r>
              <a:rPr lang="zh-CN" altLang="en-US" u="sng" smtClean="0"/>
              <a:t>的情况下才能使用</a:t>
            </a:r>
            <a:r>
              <a:rPr lang="zh-CN" altLang="en-US" smtClean="0"/>
              <a:t>。（即前束范式形式）</a:t>
            </a:r>
          </a:p>
          <a:p>
            <a:pPr marL="914400" lvl="1" indent="-457200">
              <a:spcBef>
                <a:spcPts val="600"/>
              </a:spcBef>
            </a:pPr>
            <a:r>
              <a:rPr kumimoji="1" lang="zh-CN" altLang="en-US" smtClean="0">
                <a:solidFill>
                  <a:srgbClr val="3333FF"/>
                </a:solidFill>
              </a:rPr>
              <a:t>一般总是先使用</a:t>
            </a:r>
            <a:r>
              <a:rPr kumimoji="1" lang="en-US" altLang="zh-CN" smtClean="0">
                <a:solidFill>
                  <a:srgbClr val="003366"/>
                </a:solidFill>
              </a:rPr>
              <a:t>US</a:t>
            </a:r>
            <a:r>
              <a:rPr kumimoji="1" lang="zh-CN" altLang="en-US" smtClean="0">
                <a:solidFill>
                  <a:srgbClr val="3333FF"/>
                </a:solidFill>
              </a:rPr>
              <a:t>或</a:t>
            </a:r>
            <a:r>
              <a:rPr kumimoji="1" lang="en-US" altLang="zh-CN" smtClean="0">
                <a:solidFill>
                  <a:srgbClr val="003366"/>
                </a:solidFill>
              </a:rPr>
              <a:t>ES</a:t>
            </a:r>
            <a:r>
              <a:rPr kumimoji="1" lang="zh-CN" altLang="en-US" smtClean="0">
                <a:solidFill>
                  <a:srgbClr val="003366"/>
                </a:solidFill>
              </a:rPr>
              <a:t>去掉量词，</a:t>
            </a:r>
            <a:r>
              <a:rPr kumimoji="1" lang="zh-CN" altLang="en-US" smtClean="0">
                <a:solidFill>
                  <a:srgbClr val="3333FF"/>
                </a:solidFill>
              </a:rPr>
              <a:t>用</a:t>
            </a:r>
            <a:r>
              <a:rPr kumimoji="1" lang="en-US" altLang="zh-CN" smtClean="0">
                <a:solidFill>
                  <a:srgbClr val="FF0000"/>
                </a:solidFill>
              </a:rPr>
              <a:t>UG</a:t>
            </a:r>
            <a:r>
              <a:rPr kumimoji="1" lang="zh-CN" altLang="en-US" smtClean="0">
                <a:solidFill>
                  <a:srgbClr val="FF0000"/>
                </a:solidFill>
              </a:rPr>
              <a:t>或</a:t>
            </a:r>
            <a:r>
              <a:rPr kumimoji="1" lang="en-US" altLang="zh-CN" smtClean="0">
                <a:solidFill>
                  <a:srgbClr val="003366"/>
                </a:solidFill>
              </a:rPr>
              <a:t>EG</a:t>
            </a:r>
            <a:r>
              <a:rPr kumimoji="1" lang="zh-CN" altLang="en-US" smtClean="0">
                <a:solidFill>
                  <a:schemeClr val="hlink"/>
                </a:solidFill>
              </a:rPr>
              <a:t>引入量词</a:t>
            </a:r>
            <a:r>
              <a:rPr kumimoji="1" lang="zh-CN" altLang="en-US" smtClean="0">
                <a:solidFill>
                  <a:srgbClr val="3333FF"/>
                </a:solidFill>
              </a:rPr>
              <a:t>，</a:t>
            </a:r>
            <a:r>
              <a:rPr kumimoji="1" lang="zh-CN" altLang="en-US" smtClean="0">
                <a:solidFill>
                  <a:srgbClr val="FF0000"/>
                </a:solidFill>
              </a:rPr>
              <a:t>使结论量化</a:t>
            </a:r>
            <a:r>
              <a:rPr kumimoji="1" lang="zh-CN" altLang="en-US" smtClean="0">
                <a:solidFill>
                  <a:srgbClr val="3333FF"/>
                </a:solidFill>
              </a:rPr>
              <a:t>。</a:t>
            </a:r>
            <a:endParaRPr kumimoji="1" lang="en-US" altLang="zh-CN" smtClean="0">
              <a:solidFill>
                <a:srgbClr val="3333FF"/>
              </a:solidFill>
            </a:endParaRPr>
          </a:p>
          <a:p>
            <a:pPr marL="533400" indent="-533400">
              <a:lnSpc>
                <a:spcPct val="120000"/>
              </a:lnSpc>
              <a:spcBef>
                <a:spcPts val="600"/>
              </a:spcBef>
              <a:spcAft>
                <a:spcPts val="1200"/>
              </a:spcAft>
              <a:buSzTx/>
              <a:buFont typeface="Calibri Light" pitchFamily="34" charset="0"/>
              <a:buAutoNum type="arabicPeriod"/>
            </a:pPr>
            <a:endParaRPr kumimoji="1" lang="en-US" altLang="en-US" smtClean="0"/>
          </a:p>
        </p:txBody>
      </p:sp>
      <p:sp>
        <p:nvSpPr>
          <p:cNvPr id="4" name="灯片编号占位符 3"/>
          <p:cNvSpPr>
            <a:spLocks noGrp="1"/>
          </p:cNvSpPr>
          <p:nvPr>
            <p:ph type="sldNum" sz="quarter" idx="12"/>
          </p:nvPr>
        </p:nvSpPr>
        <p:spPr/>
        <p:txBody>
          <a:bodyPr/>
          <a:lstStyle/>
          <a:p>
            <a:pPr>
              <a:defRPr/>
            </a:pPr>
            <a:fld id="{EC693652-0175-4E12-8398-458CD538B7E9}" type="slidenum">
              <a:rPr lang="zh-CN" altLang="en-US"/>
              <a:pPr>
                <a:defRPr/>
              </a:pPr>
              <a:t>91</a:t>
            </a:fld>
            <a:endParaRPr lang="zh-CN" alt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ChangeArrowheads="1"/>
          </p:cNvSpPr>
          <p:nvPr>
            <p:ph type="title"/>
          </p:nvPr>
        </p:nvSpPr>
        <p:spPr>
          <a:xfrm>
            <a:off x="628650" y="106363"/>
            <a:ext cx="7886700" cy="725487"/>
          </a:xfrm>
        </p:spPr>
        <p:txBody>
          <a:bodyPr/>
          <a:lstStyle/>
          <a:p>
            <a:pPr eaLnBrk="1" hangingPunct="1"/>
            <a:r>
              <a:rPr lang="en-US" altLang="zh-CN" smtClean="0"/>
              <a:t>1.8.3</a:t>
            </a:r>
            <a:r>
              <a:rPr lang="zh-CN" altLang="en-US" smtClean="0"/>
              <a:t>、推理举例</a:t>
            </a:r>
          </a:p>
        </p:txBody>
      </p:sp>
      <p:sp>
        <p:nvSpPr>
          <p:cNvPr id="195586" name="Rectangle 3"/>
          <p:cNvSpPr>
            <a:spLocks noGrp="1" noChangeArrowheads="1"/>
          </p:cNvSpPr>
          <p:nvPr>
            <p:ph type="body" idx="1"/>
          </p:nvPr>
        </p:nvSpPr>
        <p:spPr>
          <a:xfrm>
            <a:off x="527050" y="1225550"/>
            <a:ext cx="7761288" cy="5102225"/>
          </a:xfrm>
        </p:spPr>
        <p:txBody>
          <a:bodyPr/>
          <a:lstStyle/>
          <a:p>
            <a:pPr eaLnBrk="1" hangingPunct="1">
              <a:spcBef>
                <a:spcPct val="0"/>
              </a:spcBef>
            </a:pPr>
            <a:r>
              <a:rPr lang="zh-CN" altLang="en-US" smtClean="0">
                <a:solidFill>
                  <a:schemeClr val="tx1"/>
                </a:solidFill>
              </a:rPr>
              <a:t>所有人都是要死的，苏格拉底是人，因此，苏格拉底是要死的。</a:t>
            </a:r>
            <a:endParaRPr lang="en-US" altLang="zh-CN" smtClean="0">
              <a:solidFill>
                <a:schemeClr val="tx1"/>
              </a:solidFill>
            </a:endParaRPr>
          </a:p>
          <a:p>
            <a:pPr eaLnBrk="1" hangingPunct="1">
              <a:spcBef>
                <a:spcPct val="0"/>
              </a:spcBef>
            </a:pPr>
            <a:r>
              <a:rPr lang="zh-CN" altLang="en-US" smtClean="0"/>
              <a:t>证明：</a:t>
            </a:r>
            <a:endParaRPr lang="en-US" altLang="zh-CN" smtClean="0"/>
          </a:p>
          <a:p>
            <a:pPr lvl="1" eaLnBrk="1" hangingPunct="1">
              <a:spcBef>
                <a:spcPct val="0"/>
              </a:spcBef>
            </a:pPr>
            <a:r>
              <a:rPr lang="zh-CN" altLang="en-US" smtClean="0"/>
              <a:t>令</a:t>
            </a:r>
            <a:r>
              <a:rPr lang="en-US" altLang="zh-CN" smtClean="0"/>
              <a:t>M(x)</a:t>
            </a:r>
            <a:r>
              <a:rPr lang="zh-CN" altLang="en-US" smtClean="0"/>
              <a:t>：</a:t>
            </a:r>
            <a:r>
              <a:rPr lang="en-US" altLang="zh-CN" smtClean="0"/>
              <a:t>x</a:t>
            </a:r>
            <a:r>
              <a:rPr lang="zh-CN" altLang="en-US" smtClean="0"/>
              <a:t>是人， </a:t>
            </a:r>
            <a:r>
              <a:rPr lang="en-US" altLang="zh-CN" smtClean="0"/>
              <a:t>D(x)</a:t>
            </a:r>
            <a:r>
              <a:rPr lang="zh-CN" altLang="en-US" smtClean="0"/>
              <a:t>：</a:t>
            </a:r>
            <a:r>
              <a:rPr lang="en-US" altLang="zh-CN" smtClean="0"/>
              <a:t>x</a:t>
            </a:r>
            <a:r>
              <a:rPr lang="zh-CN" altLang="en-US" smtClean="0"/>
              <a:t>是要死的，</a:t>
            </a:r>
            <a:r>
              <a:rPr lang="en-US" altLang="zh-CN" smtClean="0"/>
              <a:t>a</a:t>
            </a:r>
            <a:r>
              <a:rPr lang="zh-CN" altLang="en-US" smtClean="0"/>
              <a:t>：苏格拉底 </a:t>
            </a:r>
          </a:p>
          <a:p>
            <a:pPr lvl="1" eaLnBrk="1" hangingPunct="1">
              <a:spcBef>
                <a:spcPct val="0"/>
              </a:spcBef>
            </a:pPr>
            <a:r>
              <a:rPr lang="zh-CN" altLang="en-US" smtClean="0"/>
              <a:t>前提：</a:t>
            </a:r>
            <a:r>
              <a:rPr lang="zh-CN" altLang="en-US" smtClean="0">
                <a:solidFill>
                  <a:srgbClr val="0000FF"/>
                </a:solidFill>
              </a:rPr>
              <a:t>(</a:t>
            </a:r>
            <a:r>
              <a:rPr lang="zh-CN" altLang="en-US" smtClean="0">
                <a:solidFill>
                  <a:srgbClr val="0000FF"/>
                </a:solidFill>
                <a:sym typeface="Symbol" pitchFamily="18" charset="2"/>
              </a:rPr>
              <a:t></a:t>
            </a:r>
            <a:r>
              <a:rPr lang="en-US" altLang="zh-CN" smtClean="0">
                <a:solidFill>
                  <a:srgbClr val="0000FF"/>
                </a:solidFill>
                <a:sym typeface="Symbol" pitchFamily="18" charset="2"/>
              </a:rPr>
              <a:t>x</a:t>
            </a:r>
            <a:r>
              <a:rPr lang="en-US" altLang="zh-CN" smtClean="0">
                <a:solidFill>
                  <a:srgbClr val="0000FF"/>
                </a:solidFill>
              </a:rPr>
              <a:t>)(M(x)</a:t>
            </a:r>
            <a:r>
              <a:rPr lang="zh-CN" altLang="en-US" smtClean="0">
                <a:solidFill>
                  <a:srgbClr val="0000FF"/>
                </a:solidFill>
                <a:sym typeface="Symbol" pitchFamily="18" charset="2"/>
              </a:rPr>
              <a:t></a:t>
            </a:r>
            <a:r>
              <a:rPr lang="en-US" altLang="zh-CN" smtClean="0">
                <a:solidFill>
                  <a:srgbClr val="0000FF"/>
                </a:solidFill>
              </a:rPr>
              <a:t>D(x))</a:t>
            </a:r>
            <a:r>
              <a:rPr lang="zh-CN" altLang="en-US" smtClean="0">
                <a:solidFill>
                  <a:srgbClr val="0000FF"/>
                </a:solidFill>
              </a:rPr>
              <a:t>，</a:t>
            </a:r>
            <a:r>
              <a:rPr lang="en-US" altLang="zh-CN" smtClean="0">
                <a:solidFill>
                  <a:srgbClr val="0000FF"/>
                </a:solidFill>
              </a:rPr>
              <a:t>M(a) </a:t>
            </a:r>
            <a:endParaRPr lang="en-US" altLang="zh-CN" smtClean="0">
              <a:solidFill>
                <a:srgbClr val="0000FF"/>
              </a:solidFill>
              <a:sym typeface="Symbol" pitchFamily="18" charset="2"/>
            </a:endParaRPr>
          </a:p>
          <a:p>
            <a:pPr lvl="1" eaLnBrk="1" hangingPunct="1">
              <a:spcBef>
                <a:spcPct val="0"/>
              </a:spcBef>
              <a:spcAft>
                <a:spcPts val="1800"/>
              </a:spcAft>
            </a:pPr>
            <a:r>
              <a:rPr lang="zh-CN" altLang="en-US" smtClean="0">
                <a:sym typeface="Symbol" pitchFamily="18" charset="2"/>
              </a:rPr>
              <a:t>结论：</a:t>
            </a:r>
            <a:r>
              <a:rPr lang="zh-CN" altLang="en-US" smtClean="0">
                <a:solidFill>
                  <a:srgbClr val="0000FF"/>
                </a:solidFill>
              </a:rPr>
              <a:t> </a:t>
            </a:r>
            <a:r>
              <a:rPr lang="en-US" altLang="zh-CN" smtClean="0">
                <a:solidFill>
                  <a:srgbClr val="0000FF"/>
                </a:solidFill>
              </a:rPr>
              <a:t>D(a)</a:t>
            </a:r>
          </a:p>
          <a:p>
            <a:pPr lvl="1" eaLnBrk="1" hangingPunct="1">
              <a:spcBef>
                <a:spcPct val="0"/>
              </a:spcBef>
              <a:buFont typeface="Wingdings" pitchFamily="2" charset="2"/>
              <a:buNone/>
            </a:pPr>
            <a:r>
              <a:rPr lang="zh-CN" altLang="en-US" smtClean="0"/>
              <a:t>(1)	(</a:t>
            </a:r>
            <a:r>
              <a:rPr lang="zh-CN" altLang="en-US" smtClean="0">
                <a:sym typeface="Symbol" pitchFamily="18" charset="2"/>
              </a:rPr>
              <a:t></a:t>
            </a:r>
            <a:r>
              <a:rPr lang="en-US" altLang="zh-CN" smtClean="0">
                <a:sym typeface="Symbol" pitchFamily="18" charset="2"/>
              </a:rPr>
              <a:t>x</a:t>
            </a:r>
            <a:r>
              <a:rPr lang="en-US" altLang="zh-CN" smtClean="0"/>
              <a:t>)(M(x)</a:t>
            </a:r>
            <a:r>
              <a:rPr lang="zh-CN" altLang="en-US" smtClean="0">
                <a:sym typeface="Symbol" pitchFamily="18" charset="2"/>
              </a:rPr>
              <a:t></a:t>
            </a:r>
            <a:r>
              <a:rPr lang="en-US" altLang="zh-CN" smtClean="0"/>
              <a:t>D(x))	</a:t>
            </a:r>
          </a:p>
          <a:p>
            <a:pPr lvl="1" eaLnBrk="1" hangingPunct="1">
              <a:spcBef>
                <a:spcPct val="0"/>
              </a:spcBef>
              <a:buFont typeface="Wingdings" pitchFamily="2" charset="2"/>
              <a:buNone/>
            </a:pPr>
            <a:r>
              <a:rPr lang="zh-CN" altLang="en-US" smtClean="0"/>
              <a:t>(2)	 </a:t>
            </a:r>
            <a:r>
              <a:rPr lang="en-US" altLang="zh-CN" smtClean="0"/>
              <a:t>M(a)</a:t>
            </a:r>
            <a:r>
              <a:rPr lang="zh-CN" altLang="en-US" smtClean="0">
                <a:sym typeface="Symbol" pitchFamily="18" charset="2"/>
              </a:rPr>
              <a:t></a:t>
            </a:r>
            <a:r>
              <a:rPr lang="en-US" altLang="zh-CN" smtClean="0"/>
              <a:t>D(a)	</a:t>
            </a:r>
          </a:p>
          <a:p>
            <a:pPr lvl="1" eaLnBrk="1" hangingPunct="1">
              <a:spcBef>
                <a:spcPct val="0"/>
              </a:spcBef>
              <a:buFont typeface="Wingdings" pitchFamily="2" charset="2"/>
              <a:buNone/>
            </a:pPr>
            <a:r>
              <a:rPr lang="zh-CN" altLang="en-US" smtClean="0"/>
              <a:t>(3)	 </a:t>
            </a:r>
            <a:r>
              <a:rPr lang="en-US" altLang="zh-CN" smtClean="0"/>
              <a:t>M(a)			</a:t>
            </a:r>
          </a:p>
          <a:p>
            <a:pPr lvl="1" eaLnBrk="1" hangingPunct="1">
              <a:spcBef>
                <a:spcPct val="0"/>
              </a:spcBef>
              <a:buFont typeface="Wingdings" pitchFamily="2" charset="2"/>
              <a:buNone/>
            </a:pPr>
            <a:r>
              <a:rPr lang="en-US" altLang="zh-CN" smtClean="0"/>
              <a:t>(4)	 D(a) 		</a:t>
            </a:r>
          </a:p>
        </p:txBody>
      </p:sp>
      <p:sp>
        <p:nvSpPr>
          <p:cNvPr id="4" name="矩形 3"/>
          <p:cNvSpPr/>
          <p:nvPr/>
        </p:nvSpPr>
        <p:spPr>
          <a:xfrm>
            <a:off x="4919663" y="3940175"/>
            <a:ext cx="1698625" cy="208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0"/>
              </a:spcBef>
              <a:spcAft>
                <a:spcPts val="60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0"/>
              </a:spcBef>
              <a:spcAft>
                <a:spcPts val="600"/>
              </a:spcAft>
              <a:defRPr/>
            </a:pPr>
            <a:r>
              <a:rPr lang="en-US" altLang="zh-CN" sz="2300" dirty="0">
                <a:solidFill>
                  <a:schemeClr val="tx1">
                    <a:lumMod val="95000"/>
                    <a:lumOff val="5000"/>
                  </a:schemeClr>
                </a:solidFill>
                <a:latin typeface="楷体" pitchFamily="49" charset="-122"/>
                <a:ea typeface="楷体" pitchFamily="49" charset="-122"/>
              </a:rPr>
              <a:t>US ⑴</a:t>
            </a:r>
          </a:p>
          <a:p>
            <a:pPr>
              <a:lnSpc>
                <a:spcPct val="110000"/>
              </a:lnSpc>
              <a:spcBef>
                <a:spcPts val="0"/>
              </a:spcBef>
              <a:spcAft>
                <a:spcPts val="60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0"/>
              </a:spcBef>
              <a:spcAft>
                <a:spcPts val="600"/>
              </a:spcAft>
              <a:defRPr/>
            </a:pPr>
            <a:r>
              <a:rPr lang="en-US" altLang="zh-CN" sz="2300" dirty="0">
                <a:solidFill>
                  <a:schemeClr val="tx1">
                    <a:lumMod val="95000"/>
                    <a:lumOff val="5000"/>
                  </a:schemeClr>
                </a:solidFill>
                <a:latin typeface="楷体" pitchFamily="49" charset="-122"/>
                <a:ea typeface="楷体" pitchFamily="49" charset="-122"/>
                <a:sym typeface="Symbol" pitchFamily="18" charset="2"/>
              </a:rPr>
              <a:t>T  ⑵</a:t>
            </a:r>
            <a:r>
              <a:rPr lang="zh-CN" altLang="en-US" sz="2300" dirty="0">
                <a:solidFill>
                  <a:schemeClr val="tx1">
                    <a:lumMod val="95000"/>
                    <a:lumOff val="5000"/>
                  </a:schemeClr>
                </a:solidFill>
                <a:latin typeface="楷体" pitchFamily="49" charset="-122"/>
                <a:ea typeface="楷体" pitchFamily="49" charset="-122"/>
                <a:sym typeface="Symbol" pitchFamily="18" charset="2"/>
              </a:rPr>
              <a:t>⑶</a:t>
            </a:r>
            <a:r>
              <a:rPr lang="en-US" altLang="zh-CN" sz="2300" dirty="0">
                <a:solidFill>
                  <a:schemeClr val="tx1">
                    <a:lumMod val="95000"/>
                    <a:lumOff val="5000"/>
                  </a:schemeClr>
                </a:solidFill>
                <a:latin typeface="楷体" pitchFamily="49" charset="-122"/>
                <a:ea typeface="楷体" pitchFamily="49" charset="-122"/>
                <a:sym typeface="Symbol" pitchFamily="18" charset="2"/>
              </a:rPr>
              <a:t> I</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noChangeArrowheads="1"/>
          </p:cNvSpPr>
          <p:nvPr>
            <p:ph type="title"/>
          </p:nvPr>
        </p:nvSpPr>
        <p:spPr>
          <a:xfrm>
            <a:off x="542925" y="212725"/>
            <a:ext cx="8064500" cy="574675"/>
          </a:xfrm>
          <a:solidFill>
            <a:schemeClr val="tx2">
              <a:alpha val="0"/>
            </a:schemeClr>
          </a:solidFill>
        </p:spPr>
        <p:txBody>
          <a:bodyPr tIns="0" rIns="0" bIns="0" anchor="t">
            <a:spAutoFit/>
          </a:bodyPr>
          <a:lstStyle/>
          <a:p>
            <a:pPr eaLnBrk="1" hangingPunct="1">
              <a:lnSpc>
                <a:spcPct val="105000"/>
              </a:lnSpc>
            </a:pPr>
            <a:r>
              <a:rPr lang="zh-CN" altLang="en-US" smtClean="0"/>
              <a:t>推理举例（续</a:t>
            </a:r>
            <a:r>
              <a:rPr lang="en-US" altLang="zh-CN" smtClean="0"/>
              <a:t>1</a:t>
            </a:r>
            <a:r>
              <a:rPr lang="zh-CN" altLang="en-US" smtClean="0"/>
              <a:t>）</a:t>
            </a:r>
            <a:endParaRPr lang="zh-CN" altLang="en-US" smtClean="0">
              <a:solidFill>
                <a:srgbClr val="FF0000"/>
              </a:solidFill>
              <a:latin typeface="Times New Roman" pitchFamily="18" charset="0"/>
              <a:sym typeface="Symbol" pitchFamily="18" charset="2"/>
            </a:endParaRPr>
          </a:p>
        </p:txBody>
      </p:sp>
      <p:sp>
        <p:nvSpPr>
          <p:cNvPr id="196610" name="Rectangle 3"/>
          <p:cNvSpPr>
            <a:spLocks noGrp="1" noChangeArrowheads="1"/>
          </p:cNvSpPr>
          <p:nvPr>
            <p:ph type="body" idx="1"/>
          </p:nvPr>
        </p:nvSpPr>
        <p:spPr>
          <a:xfrm>
            <a:off x="657225" y="1146175"/>
            <a:ext cx="7848600" cy="5457825"/>
          </a:xfrm>
        </p:spPr>
        <p:txBody>
          <a:bodyPr/>
          <a:lstStyle/>
          <a:p>
            <a:pPr eaLnBrk="1" hangingPunct="1">
              <a:spcBef>
                <a:spcPct val="0"/>
              </a:spcBef>
            </a:pPr>
            <a:r>
              <a:rPr lang="zh-CN" altLang="en-US" smtClean="0">
                <a:solidFill>
                  <a:schemeClr val="tx1"/>
                </a:solidFill>
                <a:sym typeface="Symbol" pitchFamily="18" charset="2"/>
              </a:rPr>
              <a:t>所有自然数都是整数。有些数是自然数。因此有些数是整数。 </a:t>
            </a:r>
            <a:r>
              <a:rPr lang="en-US" altLang="zh-CN" smtClean="0">
                <a:solidFill>
                  <a:srgbClr val="FF0000"/>
                </a:solidFill>
                <a:sym typeface="Symbol" pitchFamily="18" charset="2"/>
              </a:rPr>
              <a:t>(</a:t>
            </a:r>
            <a:r>
              <a:rPr lang="zh-CN" altLang="en-US" smtClean="0">
                <a:solidFill>
                  <a:srgbClr val="FF0000"/>
                </a:solidFill>
                <a:sym typeface="Symbol" pitchFamily="18" charset="2"/>
              </a:rPr>
              <a:t>个体域为全域</a:t>
            </a:r>
            <a:r>
              <a:rPr lang="en-US" altLang="zh-CN" smtClean="0">
                <a:solidFill>
                  <a:srgbClr val="FF0000"/>
                </a:solidFill>
                <a:sym typeface="Symbol" pitchFamily="18" charset="2"/>
              </a:rPr>
              <a:t>U</a:t>
            </a:r>
            <a:r>
              <a:rPr lang="zh-CN" altLang="en-US" smtClean="0">
                <a:solidFill>
                  <a:srgbClr val="FF0000"/>
                </a:solidFill>
                <a:sym typeface="Symbol" pitchFamily="18" charset="2"/>
              </a:rPr>
              <a:t>）</a:t>
            </a:r>
            <a:endParaRPr lang="en-US" altLang="zh-CN" smtClean="0"/>
          </a:p>
          <a:p>
            <a:pPr eaLnBrk="1" hangingPunct="1">
              <a:spcBef>
                <a:spcPct val="0"/>
              </a:spcBef>
            </a:pPr>
            <a:r>
              <a:rPr lang="zh-CN" altLang="en-US" smtClean="0"/>
              <a:t>证明：令</a:t>
            </a:r>
            <a:r>
              <a:rPr lang="en-US" altLang="zh-CN" smtClean="0"/>
              <a:t>A(x)</a:t>
            </a:r>
            <a:r>
              <a:rPr lang="zh-CN" altLang="en-US" smtClean="0"/>
              <a:t>：</a:t>
            </a:r>
            <a:r>
              <a:rPr lang="en-US" altLang="zh-CN" smtClean="0"/>
              <a:t>x</a:t>
            </a:r>
            <a:r>
              <a:rPr lang="zh-CN" altLang="zh-CN" smtClean="0"/>
              <a:t>是自然数，</a:t>
            </a:r>
            <a:r>
              <a:rPr lang="en-US" altLang="zh-CN" smtClean="0"/>
              <a:t>B(x)</a:t>
            </a:r>
            <a:r>
              <a:rPr lang="zh-CN" altLang="en-US" smtClean="0"/>
              <a:t>：</a:t>
            </a:r>
            <a:r>
              <a:rPr lang="en-US" altLang="zh-CN" smtClean="0"/>
              <a:t>x</a:t>
            </a:r>
            <a:r>
              <a:rPr lang="zh-CN" altLang="zh-CN" smtClean="0"/>
              <a:t>是整数。</a:t>
            </a:r>
            <a:endParaRPr lang="zh-CN" altLang="en-US" smtClean="0"/>
          </a:p>
          <a:p>
            <a:pPr eaLnBrk="1" hangingPunct="1">
              <a:spcBef>
                <a:spcPct val="0"/>
              </a:spcBef>
            </a:pPr>
            <a:r>
              <a:rPr lang="zh-CN" altLang="en-US" smtClean="0">
                <a:solidFill>
                  <a:srgbClr val="FF0000"/>
                </a:solidFill>
              </a:rPr>
              <a:t>前提：</a:t>
            </a:r>
            <a:r>
              <a:rPr lang="en-US" altLang="zh-CN" smtClean="0">
                <a:solidFill>
                  <a:srgbClr val="0000FF"/>
                </a:solidFill>
                <a:sym typeface="Symbol" pitchFamily="18" charset="2"/>
              </a:rPr>
              <a:t>(x)</a:t>
            </a:r>
            <a:r>
              <a:rPr lang="en-US" altLang="zh-CN" smtClean="0">
                <a:solidFill>
                  <a:srgbClr val="0000FF"/>
                </a:solidFill>
              </a:rPr>
              <a:t>(A(x)</a:t>
            </a:r>
            <a:r>
              <a:rPr lang="en-US" altLang="zh-CN" smtClean="0">
                <a:solidFill>
                  <a:srgbClr val="0000FF"/>
                </a:solidFill>
                <a:latin typeface="Comic Sans MS" pitchFamily="66" charset="0"/>
              </a:rPr>
              <a:t>→</a:t>
            </a:r>
            <a:r>
              <a:rPr lang="en-US" altLang="zh-CN" smtClean="0">
                <a:solidFill>
                  <a:srgbClr val="0000FF"/>
                </a:solidFill>
              </a:rPr>
              <a:t>B(x))</a:t>
            </a:r>
            <a:r>
              <a:rPr lang="zh-CN" altLang="en-US" smtClean="0">
                <a:solidFill>
                  <a:srgbClr val="0000FF"/>
                </a:solidFill>
              </a:rPr>
              <a:t>， </a:t>
            </a:r>
            <a:r>
              <a:rPr lang="en-US" altLang="zh-CN" smtClean="0">
                <a:solidFill>
                  <a:srgbClr val="0000FF"/>
                </a:solidFill>
                <a:sym typeface="Symbol" pitchFamily="18" charset="2"/>
              </a:rPr>
              <a:t>(x)</a:t>
            </a:r>
            <a:r>
              <a:rPr lang="en-US" altLang="zh-CN" smtClean="0">
                <a:solidFill>
                  <a:srgbClr val="0000FF"/>
                </a:solidFill>
              </a:rPr>
              <a:t>A(x)</a:t>
            </a:r>
          </a:p>
          <a:p>
            <a:pPr eaLnBrk="1" hangingPunct="1">
              <a:spcBef>
                <a:spcPct val="0"/>
              </a:spcBef>
            </a:pPr>
            <a:r>
              <a:rPr lang="zh-CN" altLang="en-US" smtClean="0">
                <a:solidFill>
                  <a:srgbClr val="FF0000"/>
                </a:solidFill>
              </a:rPr>
              <a:t>结论：</a:t>
            </a:r>
            <a:r>
              <a:rPr lang="zh-CN" altLang="en-US" smtClean="0">
                <a:solidFill>
                  <a:srgbClr val="0000FF"/>
                </a:solidFill>
                <a:sym typeface="Symbol" pitchFamily="18" charset="2"/>
              </a:rPr>
              <a:t> </a:t>
            </a:r>
            <a:r>
              <a:rPr lang="en-US" altLang="zh-CN" smtClean="0">
                <a:solidFill>
                  <a:srgbClr val="0000FF"/>
                </a:solidFill>
                <a:sym typeface="Symbol" pitchFamily="18" charset="2"/>
              </a:rPr>
              <a:t>(x)</a:t>
            </a:r>
            <a:r>
              <a:rPr lang="en-US" altLang="zh-CN" smtClean="0">
                <a:solidFill>
                  <a:srgbClr val="0000FF"/>
                </a:solidFill>
              </a:rPr>
              <a:t>B(x)</a:t>
            </a:r>
          </a:p>
          <a:p>
            <a:pPr eaLnBrk="1" hangingPunct="1">
              <a:spcBef>
                <a:spcPct val="0"/>
              </a:spcBef>
              <a:buFont typeface="Wingdings" pitchFamily="2" charset="2"/>
              <a:buNone/>
            </a:pPr>
            <a:r>
              <a:rPr lang="zh-CN" altLang="en-US" smtClean="0">
                <a:solidFill>
                  <a:srgbClr val="003366"/>
                </a:solidFill>
              </a:rPr>
              <a:t>     ⑴ </a:t>
            </a:r>
            <a:r>
              <a:rPr lang="en-US" altLang="zh-CN" smtClean="0">
                <a:solidFill>
                  <a:srgbClr val="FF0000"/>
                </a:solidFill>
                <a:sym typeface="Symbol" pitchFamily="18" charset="2"/>
              </a:rPr>
              <a:t>(x)</a:t>
            </a:r>
            <a:r>
              <a:rPr lang="en-US" altLang="zh-CN" smtClean="0">
                <a:solidFill>
                  <a:srgbClr val="FF0000"/>
                </a:solidFill>
              </a:rPr>
              <a:t>A(x)</a:t>
            </a:r>
            <a:r>
              <a:rPr lang="en-US" altLang="zh-CN" smtClean="0">
                <a:solidFill>
                  <a:srgbClr val="003366"/>
                </a:solidFill>
              </a:rPr>
              <a:t>              </a:t>
            </a:r>
          </a:p>
          <a:p>
            <a:pPr eaLnBrk="1" hangingPunct="1">
              <a:spcBef>
                <a:spcPct val="0"/>
              </a:spcBef>
              <a:buFont typeface="Wingdings" pitchFamily="2" charset="2"/>
              <a:buNone/>
            </a:pPr>
            <a:r>
              <a:rPr lang="en-US" altLang="zh-CN" smtClean="0">
                <a:solidFill>
                  <a:srgbClr val="003366"/>
                </a:solidFill>
              </a:rPr>
              <a:t>     ⑵ A(c)</a:t>
            </a:r>
          </a:p>
          <a:p>
            <a:pPr eaLnBrk="1" hangingPunct="1">
              <a:spcBef>
                <a:spcPct val="0"/>
              </a:spcBef>
              <a:buFont typeface="Wingdings" pitchFamily="2" charset="2"/>
              <a:buNone/>
            </a:pPr>
            <a:r>
              <a:rPr lang="en-US" altLang="zh-CN" smtClean="0">
                <a:solidFill>
                  <a:srgbClr val="003366"/>
                </a:solidFill>
              </a:rPr>
              <a:t>     ⑶ </a:t>
            </a:r>
            <a:r>
              <a:rPr lang="en-US" altLang="zh-CN" smtClean="0">
                <a:solidFill>
                  <a:srgbClr val="003366"/>
                </a:solidFill>
                <a:sym typeface="Symbol" pitchFamily="18" charset="2"/>
              </a:rPr>
              <a:t>(x)</a:t>
            </a:r>
            <a:r>
              <a:rPr lang="en-US" altLang="zh-CN" smtClean="0">
                <a:solidFill>
                  <a:srgbClr val="003366"/>
                </a:solidFill>
              </a:rPr>
              <a:t>(A(x)</a:t>
            </a:r>
            <a:r>
              <a:rPr lang="en-US" altLang="zh-CN" smtClean="0">
                <a:solidFill>
                  <a:srgbClr val="003366"/>
                </a:solidFill>
                <a:latin typeface="Comic Sans MS" pitchFamily="66" charset="0"/>
              </a:rPr>
              <a:t>→</a:t>
            </a:r>
            <a:r>
              <a:rPr lang="en-US" altLang="zh-CN" smtClean="0">
                <a:solidFill>
                  <a:srgbClr val="003366"/>
                </a:solidFill>
              </a:rPr>
              <a:t>B(x))</a:t>
            </a:r>
          </a:p>
          <a:p>
            <a:pPr eaLnBrk="1" hangingPunct="1">
              <a:spcBef>
                <a:spcPct val="0"/>
              </a:spcBef>
              <a:buFont typeface="Wingdings" pitchFamily="2" charset="2"/>
              <a:buNone/>
            </a:pPr>
            <a:r>
              <a:rPr lang="en-US" altLang="zh-CN" smtClean="0">
                <a:solidFill>
                  <a:srgbClr val="003366"/>
                </a:solidFill>
              </a:rPr>
              <a:t>     ⑷ A(c)</a:t>
            </a:r>
            <a:r>
              <a:rPr lang="en-US" altLang="zh-CN" smtClean="0">
                <a:solidFill>
                  <a:srgbClr val="003366"/>
                </a:solidFill>
                <a:latin typeface="Comic Sans MS" pitchFamily="66" charset="0"/>
              </a:rPr>
              <a:t>→</a:t>
            </a:r>
            <a:r>
              <a:rPr lang="en-US" altLang="zh-CN" smtClean="0">
                <a:solidFill>
                  <a:srgbClr val="003366"/>
                </a:solidFill>
              </a:rPr>
              <a:t>B(c)</a:t>
            </a:r>
          </a:p>
          <a:p>
            <a:pPr eaLnBrk="1" hangingPunct="1">
              <a:spcBef>
                <a:spcPct val="0"/>
              </a:spcBef>
              <a:buFont typeface="Wingdings" pitchFamily="2" charset="2"/>
              <a:buNone/>
            </a:pPr>
            <a:r>
              <a:rPr lang="en-US" altLang="zh-CN" smtClean="0">
                <a:solidFill>
                  <a:srgbClr val="003366"/>
                </a:solidFill>
                <a:sym typeface="Symbol" pitchFamily="18" charset="2"/>
              </a:rPr>
              <a:t>     ⑸ B(c)</a:t>
            </a:r>
            <a:endParaRPr lang="en-US" altLang="zh-CN" smtClean="0">
              <a:solidFill>
                <a:srgbClr val="003366"/>
              </a:solidFill>
            </a:endParaRPr>
          </a:p>
          <a:p>
            <a:pPr eaLnBrk="1" hangingPunct="1">
              <a:spcBef>
                <a:spcPct val="0"/>
              </a:spcBef>
              <a:buFont typeface="Wingdings" pitchFamily="2" charset="2"/>
              <a:buNone/>
            </a:pPr>
            <a:r>
              <a:rPr lang="en-US" altLang="zh-CN" smtClean="0">
                <a:solidFill>
                  <a:srgbClr val="003366"/>
                </a:solidFill>
              </a:rPr>
              <a:t>     ⑹ </a:t>
            </a:r>
            <a:r>
              <a:rPr lang="en-US" altLang="zh-CN" smtClean="0">
                <a:solidFill>
                  <a:srgbClr val="003366"/>
                </a:solidFill>
                <a:sym typeface="Symbol" pitchFamily="18" charset="2"/>
              </a:rPr>
              <a:t>(x)</a:t>
            </a:r>
            <a:r>
              <a:rPr lang="en-US" altLang="zh-CN" smtClean="0">
                <a:solidFill>
                  <a:srgbClr val="003366"/>
                </a:solidFill>
              </a:rPr>
              <a:t>B(x)</a:t>
            </a:r>
            <a:endParaRPr lang="zh-CN" altLang="en-US" smtClean="0">
              <a:solidFill>
                <a:srgbClr val="003366"/>
              </a:solidFill>
            </a:endParaRPr>
          </a:p>
        </p:txBody>
      </p:sp>
      <p:sp>
        <p:nvSpPr>
          <p:cNvPr id="4" name="矩形 3"/>
          <p:cNvSpPr/>
          <p:nvPr/>
        </p:nvSpPr>
        <p:spPr>
          <a:xfrm>
            <a:off x="5573713" y="3395663"/>
            <a:ext cx="1698625" cy="2976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ES ⑴</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US ⑶</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sym typeface="Symbol" pitchFamily="18" charset="2"/>
              </a:rPr>
              <a:t>T  ⑵⑷ I</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EG ⑸</a:t>
            </a:r>
            <a:endParaRPr lang="en-US" altLang="zh-CN" sz="2300" dirty="0">
              <a:solidFill>
                <a:schemeClr val="tx1">
                  <a:lumMod val="95000"/>
                  <a:lumOff val="5000"/>
                </a:schemeClr>
              </a:solidFill>
              <a:latin typeface="楷体" pitchFamily="49" charset="-122"/>
              <a:ea typeface="楷体" pitchFamily="49" charset="-122"/>
              <a:sym typeface="Symbol" pitchFamily="18" charset="2"/>
            </a:endParaRPr>
          </a:p>
        </p:txBody>
      </p:sp>
      <p:sp>
        <p:nvSpPr>
          <p:cNvPr id="5" name="矩形 4"/>
          <p:cNvSpPr/>
          <p:nvPr/>
        </p:nvSpPr>
        <p:spPr>
          <a:xfrm>
            <a:off x="6719888" y="2684463"/>
            <a:ext cx="2206625" cy="165576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Aft>
                <a:spcPts val="1200"/>
              </a:spcAft>
              <a:buSzPct val="60000"/>
              <a:buFont typeface="Wingdings" pitchFamily="2" charset="2"/>
              <a:buChar char="n"/>
              <a:defRPr/>
            </a:pPr>
            <a:r>
              <a:rPr lang="zh-CN" altLang="en-US" sz="2000" dirty="0">
                <a:solidFill>
                  <a:srgbClr val="C00000"/>
                </a:solidFill>
                <a:latin typeface="楷体" pitchFamily="49" charset="-122"/>
                <a:ea typeface="楷体" pitchFamily="49" charset="-122"/>
              </a:rPr>
              <a:t>三步：</a:t>
            </a:r>
            <a:endParaRPr lang="en-US" altLang="zh-CN" sz="2000" dirty="0">
              <a:solidFill>
                <a:srgbClr val="C00000"/>
              </a:solidFill>
              <a:latin typeface="楷体" pitchFamily="49" charset="-122"/>
              <a:ea typeface="楷体" pitchFamily="49" charset="-122"/>
            </a:endParaRPr>
          </a:p>
          <a:p>
            <a:pPr marL="449263" indent="-261938">
              <a:lnSpc>
                <a:spcPct val="110000"/>
              </a:lnSpc>
              <a:spcAft>
                <a:spcPts val="600"/>
              </a:spcAft>
              <a:buFont typeface="+mj-lt"/>
              <a:buAutoNum type="arabicPeriod"/>
              <a:defRPr/>
            </a:pPr>
            <a:r>
              <a:rPr lang="zh-CN" altLang="en-US" sz="2000" dirty="0">
                <a:solidFill>
                  <a:schemeClr val="tx1">
                    <a:lumMod val="95000"/>
                    <a:lumOff val="5000"/>
                  </a:schemeClr>
                </a:solidFill>
                <a:latin typeface="楷体" pitchFamily="49" charset="-122"/>
                <a:ea typeface="楷体" pitchFamily="49" charset="-122"/>
              </a:rPr>
              <a:t>消去量词</a:t>
            </a:r>
            <a:endParaRPr lang="en-US" altLang="zh-CN" sz="2000" dirty="0">
              <a:solidFill>
                <a:schemeClr val="tx1">
                  <a:lumMod val="95000"/>
                  <a:lumOff val="5000"/>
                </a:schemeClr>
              </a:solidFill>
              <a:latin typeface="楷体" pitchFamily="49" charset="-122"/>
              <a:ea typeface="楷体" pitchFamily="49" charset="-122"/>
            </a:endParaRPr>
          </a:p>
          <a:p>
            <a:pPr marL="449263" indent="-261938">
              <a:lnSpc>
                <a:spcPct val="110000"/>
              </a:lnSpc>
              <a:spcAft>
                <a:spcPts val="600"/>
              </a:spcAft>
              <a:buFont typeface="+mj-lt"/>
              <a:buAutoNum type="arabicPeriod"/>
              <a:defRPr/>
            </a:pPr>
            <a:r>
              <a:rPr lang="zh-CN" altLang="en-US" sz="2000" dirty="0">
                <a:solidFill>
                  <a:schemeClr val="tx1">
                    <a:lumMod val="95000"/>
                    <a:lumOff val="5000"/>
                  </a:schemeClr>
                </a:solidFill>
                <a:latin typeface="楷体" pitchFamily="49" charset="-122"/>
                <a:ea typeface="楷体" pitchFamily="49" charset="-122"/>
              </a:rPr>
              <a:t>命题逻辑推导</a:t>
            </a:r>
            <a:endParaRPr lang="en-US" altLang="zh-CN" sz="2000" dirty="0">
              <a:solidFill>
                <a:schemeClr val="tx1">
                  <a:lumMod val="95000"/>
                  <a:lumOff val="5000"/>
                </a:schemeClr>
              </a:solidFill>
              <a:latin typeface="楷体" pitchFamily="49" charset="-122"/>
              <a:ea typeface="楷体" pitchFamily="49" charset="-122"/>
            </a:endParaRPr>
          </a:p>
          <a:p>
            <a:pPr marL="449263" indent="-261938">
              <a:lnSpc>
                <a:spcPct val="110000"/>
              </a:lnSpc>
              <a:spcAft>
                <a:spcPts val="600"/>
              </a:spcAft>
              <a:buFont typeface="+mj-lt"/>
              <a:buAutoNum type="arabicPeriod"/>
              <a:defRPr/>
            </a:pPr>
            <a:r>
              <a:rPr lang="zh-CN" altLang="en-US" sz="2000" dirty="0">
                <a:solidFill>
                  <a:schemeClr val="tx1">
                    <a:lumMod val="95000"/>
                    <a:lumOff val="5000"/>
                  </a:schemeClr>
                </a:solidFill>
                <a:latin typeface="楷体" pitchFamily="49" charset="-122"/>
                <a:ea typeface="楷体" pitchFamily="49" charset="-122"/>
              </a:rPr>
              <a:t>添加量词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noChangeArrowheads="1"/>
          </p:cNvSpPr>
          <p:nvPr>
            <p:ph type="title"/>
          </p:nvPr>
        </p:nvSpPr>
        <p:spPr>
          <a:xfrm>
            <a:off x="628650" y="106363"/>
            <a:ext cx="7886700" cy="725487"/>
          </a:xfrm>
        </p:spPr>
        <p:txBody>
          <a:bodyPr/>
          <a:lstStyle/>
          <a:p>
            <a:pPr eaLnBrk="1" hangingPunct="1"/>
            <a:r>
              <a:rPr lang="zh-CN" altLang="en-US" smtClean="0"/>
              <a:t>推理举例（续</a:t>
            </a:r>
            <a:r>
              <a:rPr lang="en-US" altLang="zh-CN" smtClean="0"/>
              <a:t>2</a:t>
            </a:r>
            <a:r>
              <a:rPr lang="zh-CN" altLang="en-US" smtClean="0"/>
              <a:t>）</a:t>
            </a:r>
          </a:p>
        </p:txBody>
      </p:sp>
      <p:sp>
        <p:nvSpPr>
          <p:cNvPr id="197634" name="Rectangle 3"/>
          <p:cNvSpPr>
            <a:spLocks noGrp="1" noChangeArrowheads="1"/>
          </p:cNvSpPr>
          <p:nvPr>
            <p:ph type="body" idx="1"/>
          </p:nvPr>
        </p:nvSpPr>
        <p:spPr>
          <a:xfrm>
            <a:off x="547688" y="1219200"/>
            <a:ext cx="8074025" cy="5080000"/>
          </a:xfrm>
          <a:solidFill>
            <a:schemeClr val="tx2">
              <a:alpha val="0"/>
            </a:schemeClr>
          </a:solidFill>
        </p:spPr>
        <p:txBody>
          <a:bodyPr/>
          <a:lstStyle/>
          <a:p>
            <a:pPr eaLnBrk="1" hangingPunct="1">
              <a:spcBef>
                <a:spcPts val="600"/>
              </a:spcBef>
            </a:pPr>
            <a:r>
              <a:rPr lang="zh-CN" altLang="en-US" smtClean="0"/>
              <a:t>换一种方法推导上例：</a:t>
            </a:r>
          </a:p>
          <a:p>
            <a:pPr eaLnBrk="1" hangingPunct="1">
              <a:spcBef>
                <a:spcPts val="600"/>
              </a:spcBef>
            </a:pPr>
            <a:r>
              <a:rPr lang="en-US" altLang="zh-CN" smtClean="0">
                <a:sym typeface="Symbol" pitchFamily="18" charset="2"/>
              </a:rPr>
              <a:t>(x)</a:t>
            </a:r>
            <a:r>
              <a:rPr lang="en-US" altLang="zh-CN" smtClean="0"/>
              <a:t>(A(x)</a:t>
            </a:r>
            <a:r>
              <a:rPr lang="en-US" altLang="zh-CN" smtClean="0">
                <a:latin typeface="Comic Sans MS" pitchFamily="66" charset="0"/>
              </a:rPr>
              <a:t>→</a:t>
            </a:r>
            <a:r>
              <a:rPr lang="en-US" altLang="zh-CN" smtClean="0"/>
              <a:t>B(x))</a:t>
            </a:r>
            <a:r>
              <a:rPr lang="zh-CN" altLang="en-US" smtClean="0"/>
              <a:t>， </a:t>
            </a: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p>
          <a:p>
            <a:pPr lvl="1" eaLnBrk="1" hangingPunct="1">
              <a:spcBef>
                <a:spcPts val="600"/>
              </a:spcBef>
              <a:buFont typeface="Wingdings" pitchFamily="2" charset="2"/>
              <a:buNone/>
            </a:pPr>
            <a:r>
              <a:rPr lang="en-US" altLang="zh-CN" sz="2300" smtClean="0"/>
              <a:t>⑴ </a:t>
            </a:r>
            <a:r>
              <a:rPr lang="en-US" altLang="zh-CN" sz="2300" smtClean="0">
                <a:sym typeface="Symbol" pitchFamily="18" charset="2"/>
              </a:rPr>
              <a:t>(x)</a:t>
            </a:r>
            <a:r>
              <a:rPr lang="en-US" altLang="zh-CN" sz="2300" smtClean="0"/>
              <a:t>(A(x)</a:t>
            </a:r>
            <a:r>
              <a:rPr lang="en-US" altLang="zh-CN" sz="2300" smtClean="0">
                <a:latin typeface="Comic Sans MS" pitchFamily="66" charset="0"/>
              </a:rPr>
              <a:t>→</a:t>
            </a:r>
            <a:r>
              <a:rPr lang="en-US" altLang="zh-CN" sz="2300" smtClean="0"/>
              <a:t>B(x))           </a:t>
            </a:r>
          </a:p>
          <a:p>
            <a:pPr lvl="1" eaLnBrk="1" hangingPunct="1">
              <a:spcBef>
                <a:spcPts val="600"/>
              </a:spcBef>
              <a:buFont typeface="Wingdings" pitchFamily="2" charset="2"/>
              <a:buNone/>
            </a:pPr>
            <a:r>
              <a:rPr lang="en-US" altLang="zh-CN" sz="2300" smtClean="0"/>
              <a:t>⑵ A(c)</a:t>
            </a:r>
            <a:r>
              <a:rPr lang="en-US" altLang="zh-CN" sz="2300" smtClean="0">
                <a:latin typeface="Comic Sans MS" pitchFamily="66" charset="0"/>
              </a:rPr>
              <a:t>→</a:t>
            </a:r>
            <a:r>
              <a:rPr lang="en-US" altLang="zh-CN" sz="2300" smtClean="0"/>
              <a:t>B(c)</a:t>
            </a:r>
          </a:p>
          <a:p>
            <a:pPr lvl="1" eaLnBrk="1" hangingPunct="1">
              <a:spcBef>
                <a:spcPts val="600"/>
              </a:spcBef>
              <a:buFont typeface="Wingdings" pitchFamily="2" charset="2"/>
              <a:buNone/>
            </a:pPr>
            <a:r>
              <a:rPr lang="en-US" altLang="zh-CN" sz="2300" smtClean="0"/>
              <a:t>⑶ </a:t>
            </a:r>
            <a:r>
              <a:rPr lang="en-US" altLang="zh-CN" sz="2300" smtClean="0">
                <a:sym typeface="Symbol" pitchFamily="18" charset="2"/>
              </a:rPr>
              <a:t>(x)</a:t>
            </a:r>
            <a:r>
              <a:rPr lang="en-US" altLang="zh-CN" sz="2300" smtClean="0"/>
              <a:t>A(x)                   </a:t>
            </a:r>
          </a:p>
          <a:p>
            <a:pPr lvl="1" eaLnBrk="1" hangingPunct="1">
              <a:spcBef>
                <a:spcPts val="600"/>
              </a:spcBef>
              <a:buFont typeface="Wingdings" pitchFamily="2" charset="2"/>
              <a:buNone/>
            </a:pPr>
            <a:r>
              <a:rPr lang="en-US" altLang="zh-CN" sz="2300" smtClean="0"/>
              <a:t>⑷ A(c)                       </a:t>
            </a:r>
          </a:p>
          <a:p>
            <a:pPr lvl="1" eaLnBrk="1" hangingPunct="1">
              <a:spcBef>
                <a:spcPts val="600"/>
              </a:spcBef>
              <a:buFont typeface="Wingdings" pitchFamily="2" charset="2"/>
              <a:buNone/>
            </a:pPr>
            <a:r>
              <a:rPr lang="en-US" altLang="zh-CN" sz="2300" smtClean="0">
                <a:sym typeface="Symbol" pitchFamily="18" charset="2"/>
              </a:rPr>
              <a:t>⑸ B(c)</a:t>
            </a:r>
            <a:endParaRPr lang="en-US" altLang="zh-CN" sz="2300" smtClean="0"/>
          </a:p>
          <a:p>
            <a:pPr lvl="1" eaLnBrk="1" hangingPunct="1">
              <a:spcBef>
                <a:spcPts val="600"/>
              </a:spcBef>
              <a:spcAft>
                <a:spcPts val="1800"/>
              </a:spcAft>
              <a:buFont typeface="Wingdings" pitchFamily="2" charset="2"/>
              <a:buNone/>
            </a:pPr>
            <a:r>
              <a:rPr lang="en-US" altLang="zh-CN" sz="2300" smtClean="0"/>
              <a:t>⑹ </a:t>
            </a:r>
            <a:r>
              <a:rPr lang="en-US" altLang="zh-CN" sz="2300" smtClean="0">
                <a:sym typeface="Symbol" pitchFamily="18" charset="2"/>
              </a:rPr>
              <a:t>(x)</a:t>
            </a:r>
            <a:r>
              <a:rPr lang="en-US" altLang="zh-CN" sz="2300" smtClean="0"/>
              <a:t>B(x)</a:t>
            </a:r>
          </a:p>
          <a:p>
            <a:pPr eaLnBrk="1" hangingPunct="1">
              <a:spcBef>
                <a:spcPts val="600"/>
              </a:spcBef>
            </a:pPr>
            <a:r>
              <a:rPr lang="zh-CN" altLang="en-US" smtClean="0">
                <a:solidFill>
                  <a:schemeClr val="tx1"/>
                </a:solidFill>
              </a:rPr>
              <a:t>上面推理是否正确？问题出在哪里？</a:t>
            </a:r>
          </a:p>
        </p:txBody>
      </p:sp>
      <p:sp>
        <p:nvSpPr>
          <p:cNvPr id="4" name="矩形 3"/>
          <p:cNvSpPr/>
          <p:nvPr/>
        </p:nvSpPr>
        <p:spPr>
          <a:xfrm>
            <a:off x="5138738" y="2365375"/>
            <a:ext cx="1697037" cy="3106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US ⑴</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ES ⑶</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sym typeface="Symbol" pitchFamily="18" charset="2"/>
              </a:rPr>
              <a:t>T  ⑵⑷ I</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EG ⑸</a:t>
            </a:r>
            <a:endParaRPr lang="en-US" altLang="zh-CN" sz="2300" dirty="0">
              <a:solidFill>
                <a:schemeClr val="tx1">
                  <a:lumMod val="95000"/>
                  <a:lumOff val="5000"/>
                </a:schemeClr>
              </a:solidFill>
              <a:latin typeface="楷体" pitchFamily="49" charset="-122"/>
              <a:ea typeface="楷体" pitchFamily="49" charset="-122"/>
              <a:sym typeface="Symbol" pitchFamily="18" charset="2"/>
            </a:endParaRPr>
          </a:p>
        </p:txBody>
      </p:sp>
      <p:sp>
        <p:nvSpPr>
          <p:cNvPr id="6" name="任意多边形: 形状 5">
            <a:extLst>
              <a:ext uri="{FF2B5EF4-FFF2-40B4-BE49-F238E27FC236}"/>
            </a:extLst>
          </p:cNvPr>
          <p:cNvSpPr/>
          <p:nvPr/>
        </p:nvSpPr>
        <p:spPr>
          <a:xfrm>
            <a:off x="2574925" y="3648075"/>
            <a:ext cx="1768475" cy="2066925"/>
          </a:xfrm>
          <a:custGeom>
            <a:avLst/>
            <a:gdLst>
              <a:gd name="connsiteX0" fmla="*/ 1769165 w 1769165"/>
              <a:gd name="connsiteY0" fmla="*/ 2047461 h 2047461"/>
              <a:gd name="connsiteX1" fmla="*/ 1769165 w 1769165"/>
              <a:gd name="connsiteY1" fmla="*/ 0 h 2047461"/>
              <a:gd name="connsiteX2" fmla="*/ 0 w 1769165"/>
              <a:gd name="connsiteY2" fmla="*/ 0 h 2047461"/>
            </a:gdLst>
            <a:ahLst/>
            <a:cxnLst>
              <a:cxn ang="0">
                <a:pos x="connsiteX0" y="connsiteY0"/>
              </a:cxn>
              <a:cxn ang="0">
                <a:pos x="connsiteX1" y="connsiteY1"/>
              </a:cxn>
              <a:cxn ang="0">
                <a:pos x="connsiteX2" y="connsiteY2"/>
              </a:cxn>
            </a:cxnLst>
            <a:rect l="l" t="t" r="r" b="b"/>
            <a:pathLst>
              <a:path w="1769165" h="2047461">
                <a:moveTo>
                  <a:pt x="1769165" y="2047461"/>
                </a:moveTo>
                <a:lnTo>
                  <a:pt x="1769165" y="0"/>
                </a:lnTo>
                <a:lnTo>
                  <a:pt x="0" y="0"/>
                </a:lnTo>
              </a:path>
            </a:pathLst>
          </a:custGeom>
          <a:noFill/>
          <a:ln w="190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2"/>
          <p:cNvSpPr>
            <a:spLocks noGrp="1" noChangeArrowheads="1"/>
          </p:cNvSpPr>
          <p:nvPr>
            <p:ph type="title"/>
          </p:nvPr>
        </p:nvSpPr>
        <p:spPr>
          <a:xfrm>
            <a:off x="628650" y="106363"/>
            <a:ext cx="7886700" cy="725487"/>
          </a:xfrm>
        </p:spPr>
        <p:txBody>
          <a:bodyPr/>
          <a:lstStyle/>
          <a:p>
            <a:pPr eaLnBrk="1" hangingPunct="1"/>
            <a:r>
              <a:rPr lang="zh-CN" altLang="en-US" smtClean="0"/>
              <a:t>推理举例（续</a:t>
            </a:r>
            <a:r>
              <a:rPr lang="en-US" altLang="zh-CN" smtClean="0"/>
              <a:t>3</a:t>
            </a:r>
            <a:r>
              <a:rPr lang="zh-CN" altLang="en-US" smtClean="0"/>
              <a:t>）</a:t>
            </a:r>
          </a:p>
        </p:txBody>
      </p:sp>
      <p:sp>
        <p:nvSpPr>
          <p:cNvPr id="198658" name="Rectangle 3"/>
          <p:cNvSpPr>
            <a:spLocks noGrp="1" noChangeArrowheads="1"/>
          </p:cNvSpPr>
          <p:nvPr>
            <p:ph type="body" idx="1"/>
          </p:nvPr>
        </p:nvSpPr>
        <p:spPr>
          <a:xfrm>
            <a:off x="611188" y="1196975"/>
            <a:ext cx="8064500" cy="5087938"/>
          </a:xfrm>
        </p:spPr>
        <p:txBody>
          <a:bodyPr/>
          <a:lstStyle/>
          <a:p>
            <a:pPr eaLnBrk="1" hangingPunct="1">
              <a:spcBef>
                <a:spcPts val="600"/>
              </a:spcBef>
            </a:pPr>
            <a:r>
              <a:rPr lang="en-US" altLang="zh-CN" smtClean="0">
                <a:sym typeface="Symbol" pitchFamily="18" charset="2"/>
              </a:rPr>
              <a:t> (x)</a:t>
            </a:r>
            <a:r>
              <a:rPr lang="en-US" altLang="zh-CN" smtClean="0"/>
              <a:t>(P(x)</a:t>
            </a:r>
            <a:r>
              <a:rPr lang="en-US" altLang="zh-CN" smtClean="0">
                <a:latin typeface="Comic Sans MS" pitchFamily="66" charset="0"/>
              </a:rPr>
              <a:t>→</a:t>
            </a:r>
            <a:r>
              <a:rPr lang="en-US" altLang="zh-CN" smtClean="0"/>
              <a:t>Q(x))</a:t>
            </a:r>
            <a:r>
              <a:rPr lang="en-US" altLang="zh-CN" smtClean="0">
                <a:sym typeface="Symbol" pitchFamily="18" charset="2"/>
              </a:rPr>
              <a:t>(x)</a:t>
            </a:r>
            <a:r>
              <a:rPr lang="en-US" altLang="zh-CN" smtClean="0"/>
              <a:t>P(x)</a:t>
            </a:r>
            <a:r>
              <a:rPr lang="en-US" altLang="zh-CN" smtClean="0">
                <a:latin typeface="Comic Sans MS" pitchFamily="66" charset="0"/>
              </a:rPr>
              <a:t>→</a:t>
            </a:r>
            <a:r>
              <a:rPr lang="en-US" altLang="zh-CN" smtClean="0">
                <a:sym typeface="Symbol" pitchFamily="18" charset="2"/>
              </a:rPr>
              <a:t>(x)</a:t>
            </a:r>
            <a:r>
              <a:rPr lang="en-US" altLang="zh-CN" smtClean="0"/>
              <a:t>Q(x)</a:t>
            </a:r>
            <a:endParaRPr lang="en-US" altLang="zh-CN" smtClean="0">
              <a:solidFill>
                <a:srgbClr val="003366"/>
              </a:solidFill>
              <a:sym typeface="Symbol" pitchFamily="18" charset="2"/>
            </a:endParaRPr>
          </a:p>
          <a:p>
            <a:pPr eaLnBrk="1" hangingPunct="1">
              <a:spcBef>
                <a:spcPts val="600"/>
              </a:spcBef>
            </a:pPr>
            <a:r>
              <a:rPr lang="zh-CN" altLang="en-US" smtClean="0">
                <a:solidFill>
                  <a:srgbClr val="003366"/>
                </a:solidFill>
                <a:sym typeface="Symbol" pitchFamily="18" charset="2"/>
              </a:rPr>
              <a:t>用</a:t>
            </a:r>
            <a:r>
              <a:rPr lang="en-US" altLang="zh-CN" smtClean="0">
                <a:solidFill>
                  <a:srgbClr val="003366"/>
                </a:solidFill>
                <a:sym typeface="Symbol" pitchFamily="18" charset="2"/>
              </a:rPr>
              <a:t>CP</a:t>
            </a:r>
            <a:r>
              <a:rPr lang="zh-CN" altLang="en-US" smtClean="0">
                <a:solidFill>
                  <a:srgbClr val="003366"/>
                </a:solidFill>
                <a:sym typeface="Symbol" pitchFamily="18" charset="2"/>
              </a:rPr>
              <a:t>规则证明：</a:t>
            </a:r>
          </a:p>
          <a:p>
            <a:pPr lvl="1" eaLnBrk="1" hangingPunct="1">
              <a:spcBef>
                <a:spcPts val="600"/>
              </a:spcBef>
              <a:buFont typeface="Wingdings" pitchFamily="2" charset="2"/>
              <a:buNone/>
            </a:pPr>
            <a:r>
              <a:rPr lang="zh-CN" altLang="en-US" sz="2400" smtClean="0">
                <a:solidFill>
                  <a:srgbClr val="003366"/>
                </a:solidFill>
                <a:sym typeface="Symbol" pitchFamily="18" charset="2"/>
              </a:rPr>
              <a:t>⑴ </a:t>
            </a:r>
            <a:r>
              <a:rPr lang="en-US" altLang="zh-CN" sz="2400" smtClean="0">
                <a:solidFill>
                  <a:srgbClr val="003366"/>
                </a:solidFill>
                <a:sym typeface="Symbol" pitchFamily="18" charset="2"/>
              </a:rPr>
              <a:t>(x)</a:t>
            </a:r>
            <a:r>
              <a:rPr lang="en-US" altLang="zh-CN" sz="2400" smtClean="0">
                <a:solidFill>
                  <a:srgbClr val="003366"/>
                </a:solidFill>
              </a:rPr>
              <a:t>P(x)</a:t>
            </a:r>
            <a:endParaRPr lang="en-US" altLang="zh-CN" sz="2400" smtClean="0">
              <a:solidFill>
                <a:srgbClr val="003366"/>
              </a:solidFill>
              <a:sym typeface="Symbol" pitchFamily="18" charset="2"/>
            </a:endParaRPr>
          </a:p>
          <a:p>
            <a:pPr lvl="1" eaLnBrk="1" hangingPunct="1">
              <a:spcBef>
                <a:spcPts val="600"/>
              </a:spcBef>
              <a:buFont typeface="Wingdings" pitchFamily="2" charset="2"/>
              <a:buNone/>
            </a:pPr>
            <a:r>
              <a:rPr lang="en-US" altLang="zh-CN" sz="2400" smtClean="0">
                <a:solidFill>
                  <a:schemeClr val="folHlink"/>
                </a:solidFill>
                <a:sym typeface="Symbol" pitchFamily="18" charset="2"/>
              </a:rPr>
              <a:t>⑵ (x)</a:t>
            </a:r>
            <a:r>
              <a:rPr lang="en-US" altLang="zh-CN" sz="2400" smtClean="0">
                <a:solidFill>
                  <a:schemeClr val="folHlink"/>
                </a:solidFill>
              </a:rPr>
              <a:t>(P(x)</a:t>
            </a:r>
            <a:r>
              <a:rPr lang="en-US" altLang="zh-CN" sz="2400" smtClean="0">
                <a:solidFill>
                  <a:schemeClr val="folHlink"/>
                </a:solidFill>
                <a:latin typeface="Comic Sans MS" pitchFamily="66" charset="0"/>
              </a:rPr>
              <a:t>→</a:t>
            </a:r>
            <a:r>
              <a:rPr lang="en-US" altLang="zh-CN" sz="2400" smtClean="0">
                <a:solidFill>
                  <a:schemeClr val="folHlink"/>
                </a:solidFill>
              </a:rPr>
              <a:t>Q(x))</a:t>
            </a:r>
          </a:p>
          <a:p>
            <a:pPr lvl="1" eaLnBrk="1" hangingPunct="1">
              <a:spcBef>
                <a:spcPts val="600"/>
              </a:spcBef>
              <a:buFont typeface="Wingdings" pitchFamily="2" charset="2"/>
              <a:buNone/>
            </a:pPr>
            <a:r>
              <a:rPr lang="en-US" altLang="zh-CN" sz="2400" smtClean="0">
                <a:solidFill>
                  <a:srgbClr val="003366"/>
                </a:solidFill>
                <a:sym typeface="Symbol" pitchFamily="18" charset="2"/>
              </a:rPr>
              <a:t>⑶ </a:t>
            </a:r>
            <a:r>
              <a:rPr lang="en-US" altLang="zh-CN" sz="2400" smtClean="0">
                <a:solidFill>
                  <a:srgbClr val="003366"/>
                </a:solidFill>
              </a:rPr>
              <a:t>P(a)</a:t>
            </a:r>
            <a:r>
              <a:rPr lang="en-US" altLang="zh-CN" sz="2400" smtClean="0">
                <a:solidFill>
                  <a:srgbClr val="003366"/>
                </a:solidFill>
                <a:latin typeface="Comic Sans MS" pitchFamily="66" charset="0"/>
              </a:rPr>
              <a:t>→</a:t>
            </a:r>
            <a:r>
              <a:rPr lang="en-US" altLang="zh-CN" sz="2400" smtClean="0">
                <a:solidFill>
                  <a:srgbClr val="003366"/>
                </a:solidFill>
              </a:rPr>
              <a:t>Q(a)</a:t>
            </a:r>
            <a:endParaRPr lang="en-US" altLang="zh-CN" sz="2400" smtClean="0">
              <a:solidFill>
                <a:srgbClr val="003366"/>
              </a:solidFill>
              <a:sym typeface="Symbol" pitchFamily="18" charset="2"/>
            </a:endParaRPr>
          </a:p>
          <a:p>
            <a:pPr lvl="1" eaLnBrk="1" hangingPunct="1">
              <a:spcBef>
                <a:spcPts val="600"/>
              </a:spcBef>
              <a:buFont typeface="Wingdings" pitchFamily="2" charset="2"/>
              <a:buNone/>
            </a:pPr>
            <a:r>
              <a:rPr lang="en-US" altLang="zh-CN" sz="2400" smtClean="0">
                <a:solidFill>
                  <a:schemeClr val="folHlink"/>
                </a:solidFill>
                <a:sym typeface="Symbol" pitchFamily="18" charset="2"/>
              </a:rPr>
              <a:t>⑷ </a:t>
            </a:r>
            <a:r>
              <a:rPr lang="en-US" altLang="zh-CN" sz="2400" smtClean="0">
                <a:solidFill>
                  <a:schemeClr val="folHlink"/>
                </a:solidFill>
              </a:rPr>
              <a:t>P(a)</a:t>
            </a:r>
            <a:endParaRPr lang="en-US" altLang="zh-CN" sz="2400" smtClean="0">
              <a:solidFill>
                <a:schemeClr val="folHlink"/>
              </a:solidFill>
              <a:sym typeface="Symbol" pitchFamily="18" charset="2"/>
            </a:endParaRPr>
          </a:p>
          <a:p>
            <a:pPr lvl="1" eaLnBrk="1" hangingPunct="1">
              <a:spcBef>
                <a:spcPts val="600"/>
              </a:spcBef>
              <a:buFont typeface="Wingdings" pitchFamily="2" charset="2"/>
              <a:buNone/>
            </a:pPr>
            <a:r>
              <a:rPr lang="en-US" altLang="zh-CN" sz="2400" smtClean="0">
                <a:solidFill>
                  <a:srgbClr val="003366"/>
                </a:solidFill>
                <a:sym typeface="Symbol" pitchFamily="18" charset="2"/>
              </a:rPr>
              <a:t>⑸ </a:t>
            </a:r>
            <a:r>
              <a:rPr lang="en-US" altLang="zh-CN" sz="2400" smtClean="0">
                <a:solidFill>
                  <a:srgbClr val="003366"/>
                </a:solidFill>
              </a:rPr>
              <a:t>Q(a)</a:t>
            </a:r>
          </a:p>
          <a:p>
            <a:pPr lvl="1" eaLnBrk="1" hangingPunct="1">
              <a:spcBef>
                <a:spcPts val="600"/>
              </a:spcBef>
              <a:buFont typeface="Wingdings" pitchFamily="2" charset="2"/>
              <a:buNone/>
            </a:pPr>
            <a:r>
              <a:rPr lang="en-US" altLang="zh-CN" sz="2400" smtClean="0">
                <a:solidFill>
                  <a:schemeClr val="folHlink"/>
                </a:solidFill>
                <a:sym typeface="Symbol" pitchFamily="18" charset="2"/>
              </a:rPr>
              <a:t>⑹ (x)</a:t>
            </a:r>
            <a:r>
              <a:rPr lang="en-US" altLang="zh-CN" sz="2400" smtClean="0">
                <a:solidFill>
                  <a:schemeClr val="folHlink"/>
                </a:solidFill>
              </a:rPr>
              <a:t>Q(x)</a:t>
            </a:r>
            <a:endParaRPr lang="en-US" altLang="zh-CN" sz="2400" smtClean="0">
              <a:solidFill>
                <a:schemeClr val="folHlink"/>
              </a:solidFill>
              <a:sym typeface="Symbol" pitchFamily="18" charset="2"/>
            </a:endParaRPr>
          </a:p>
          <a:p>
            <a:pPr lvl="1" eaLnBrk="1" hangingPunct="1">
              <a:spcBef>
                <a:spcPts val="600"/>
              </a:spcBef>
              <a:buFont typeface="Wingdings" pitchFamily="2" charset="2"/>
              <a:buNone/>
            </a:pPr>
            <a:r>
              <a:rPr lang="en-US" altLang="zh-CN" sz="2400" smtClean="0">
                <a:solidFill>
                  <a:srgbClr val="003366"/>
                </a:solidFill>
              </a:rPr>
              <a:t>⑺ </a:t>
            </a:r>
            <a:r>
              <a:rPr lang="en-US" altLang="zh-CN" sz="2400" smtClean="0">
                <a:solidFill>
                  <a:srgbClr val="003366"/>
                </a:solidFill>
                <a:sym typeface="Symbol" pitchFamily="18" charset="2"/>
              </a:rPr>
              <a:t>(x)</a:t>
            </a:r>
            <a:r>
              <a:rPr lang="en-US" altLang="zh-CN" sz="2400" smtClean="0">
                <a:solidFill>
                  <a:srgbClr val="003366"/>
                </a:solidFill>
              </a:rPr>
              <a:t>P(x)</a:t>
            </a:r>
            <a:r>
              <a:rPr lang="en-US" altLang="zh-CN" sz="2400" smtClean="0">
                <a:solidFill>
                  <a:srgbClr val="003366"/>
                </a:solidFill>
                <a:latin typeface="Comic Sans MS" pitchFamily="66" charset="0"/>
              </a:rPr>
              <a:t>→</a:t>
            </a:r>
            <a:r>
              <a:rPr lang="en-US" altLang="zh-CN" sz="2400" smtClean="0">
                <a:solidFill>
                  <a:srgbClr val="003366"/>
                </a:solidFill>
                <a:sym typeface="Symbol" pitchFamily="18" charset="2"/>
              </a:rPr>
              <a:t>(x)</a:t>
            </a:r>
            <a:r>
              <a:rPr lang="en-US" altLang="zh-CN" sz="2400" smtClean="0">
                <a:solidFill>
                  <a:srgbClr val="003366"/>
                </a:solidFill>
              </a:rPr>
              <a:t>Q(x)</a:t>
            </a:r>
            <a:endParaRPr lang="en-US" altLang="zh-CN" sz="2400" smtClean="0">
              <a:solidFill>
                <a:srgbClr val="003366"/>
              </a:solidFill>
              <a:sym typeface="Symbol" pitchFamily="18" charset="2"/>
            </a:endParaRPr>
          </a:p>
          <a:p>
            <a:pPr eaLnBrk="1" hangingPunct="1">
              <a:spcBef>
                <a:spcPts val="600"/>
              </a:spcBef>
            </a:pPr>
            <a:endParaRPr lang="en-US" altLang="zh-CN" smtClean="0">
              <a:sym typeface="Symbol" pitchFamily="18" charset="2"/>
            </a:endParaRPr>
          </a:p>
        </p:txBody>
      </p:sp>
      <p:sp>
        <p:nvSpPr>
          <p:cNvPr id="4" name="矩形 3"/>
          <p:cNvSpPr/>
          <p:nvPr/>
        </p:nvSpPr>
        <p:spPr>
          <a:xfrm>
            <a:off x="5616575" y="2278063"/>
            <a:ext cx="1741488" cy="3905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600"/>
              </a:spcBef>
              <a:spcAft>
                <a:spcPts val="600"/>
              </a:spcAft>
              <a:defRPr/>
            </a:pPr>
            <a:r>
              <a:rPr lang="en-US" altLang="zh-CN" sz="2400" dirty="0">
                <a:solidFill>
                  <a:srgbClr val="003366"/>
                </a:solidFill>
                <a:latin typeface="楷体" pitchFamily="49" charset="-122"/>
                <a:ea typeface="楷体" pitchFamily="49" charset="-122"/>
              </a:rPr>
              <a:t>P(</a:t>
            </a:r>
            <a:r>
              <a:rPr lang="zh-CN" altLang="zh-CN" sz="2400" dirty="0">
                <a:solidFill>
                  <a:srgbClr val="003366"/>
                </a:solidFill>
                <a:latin typeface="楷体" pitchFamily="49" charset="-122"/>
                <a:ea typeface="楷体" pitchFamily="49" charset="-122"/>
              </a:rPr>
              <a:t>附加前提</a:t>
            </a:r>
            <a:r>
              <a:rPr lang="en-US" altLang="zh-CN" sz="2400" dirty="0">
                <a:solidFill>
                  <a:srgbClr val="003366"/>
                </a:solidFill>
                <a:latin typeface="楷体" pitchFamily="49" charset="-122"/>
                <a:ea typeface="楷体" pitchFamily="49" charset="-122"/>
              </a:rPr>
              <a:t>)</a:t>
            </a:r>
          </a:p>
          <a:p>
            <a:pPr>
              <a:lnSpc>
                <a:spcPct val="110000"/>
              </a:lnSpc>
              <a:spcBef>
                <a:spcPts val="600"/>
              </a:spcBef>
              <a:spcAft>
                <a:spcPts val="600"/>
              </a:spcAft>
              <a:defRPr/>
            </a:pPr>
            <a:r>
              <a:rPr lang="en-US" altLang="zh-CN" sz="2400" dirty="0">
                <a:solidFill>
                  <a:schemeClr val="folHlink"/>
                </a:solidFill>
                <a:latin typeface="楷体" pitchFamily="49" charset="-122"/>
                <a:ea typeface="楷体" pitchFamily="49" charset="-122"/>
              </a:rPr>
              <a:t>P</a:t>
            </a:r>
          </a:p>
          <a:p>
            <a:pPr>
              <a:lnSpc>
                <a:spcPct val="110000"/>
              </a:lnSpc>
              <a:spcBef>
                <a:spcPts val="600"/>
              </a:spcBef>
              <a:spcAft>
                <a:spcPts val="600"/>
              </a:spcAft>
              <a:defRPr/>
            </a:pPr>
            <a:r>
              <a:rPr lang="en-US" altLang="zh-CN" sz="2400" dirty="0">
                <a:solidFill>
                  <a:srgbClr val="003366"/>
                </a:solidFill>
                <a:latin typeface="楷体" pitchFamily="49" charset="-122"/>
                <a:ea typeface="楷体" pitchFamily="49" charset="-122"/>
              </a:rPr>
              <a:t>ES </a:t>
            </a:r>
            <a:r>
              <a:rPr lang="en-US" altLang="zh-CN" sz="2400" dirty="0">
                <a:solidFill>
                  <a:srgbClr val="003366"/>
                </a:solidFill>
                <a:latin typeface="楷体" pitchFamily="49" charset="-122"/>
                <a:ea typeface="楷体" pitchFamily="49" charset="-122"/>
                <a:sym typeface="Symbol" pitchFamily="18" charset="2"/>
              </a:rPr>
              <a:t>⑵</a:t>
            </a:r>
          </a:p>
          <a:p>
            <a:pPr>
              <a:lnSpc>
                <a:spcPct val="110000"/>
              </a:lnSpc>
              <a:spcBef>
                <a:spcPts val="600"/>
              </a:spcBef>
              <a:spcAft>
                <a:spcPts val="600"/>
              </a:spcAft>
              <a:defRPr/>
            </a:pPr>
            <a:r>
              <a:rPr lang="en-US" altLang="zh-CN" sz="2400" dirty="0">
                <a:solidFill>
                  <a:schemeClr val="folHlink"/>
                </a:solidFill>
                <a:latin typeface="楷体" pitchFamily="49" charset="-122"/>
                <a:ea typeface="楷体" pitchFamily="49" charset="-122"/>
              </a:rPr>
              <a:t>US </a:t>
            </a:r>
            <a:r>
              <a:rPr lang="en-US" altLang="zh-CN" sz="2400" dirty="0">
                <a:solidFill>
                  <a:schemeClr val="folHlink"/>
                </a:solidFill>
                <a:latin typeface="楷体" pitchFamily="49" charset="-122"/>
                <a:ea typeface="楷体" pitchFamily="49" charset="-122"/>
                <a:sym typeface="Symbol" pitchFamily="18" charset="2"/>
              </a:rPr>
              <a:t>⑴</a:t>
            </a:r>
          </a:p>
          <a:p>
            <a:pPr>
              <a:lnSpc>
                <a:spcPct val="110000"/>
              </a:lnSpc>
              <a:spcBef>
                <a:spcPts val="600"/>
              </a:spcBef>
              <a:spcAft>
                <a:spcPts val="600"/>
              </a:spcAft>
              <a:defRPr/>
            </a:pPr>
            <a:r>
              <a:rPr lang="en-US" altLang="zh-CN" sz="2400" dirty="0">
                <a:solidFill>
                  <a:srgbClr val="003366"/>
                </a:solidFill>
                <a:latin typeface="楷体" pitchFamily="49" charset="-122"/>
                <a:ea typeface="楷体" pitchFamily="49" charset="-122"/>
              </a:rPr>
              <a:t>T ⑶</a:t>
            </a:r>
            <a:r>
              <a:rPr lang="en-US" altLang="zh-CN" sz="2400" dirty="0">
                <a:solidFill>
                  <a:srgbClr val="003366"/>
                </a:solidFill>
                <a:latin typeface="楷体" pitchFamily="49" charset="-122"/>
                <a:ea typeface="楷体" pitchFamily="49" charset="-122"/>
                <a:sym typeface="Symbol" pitchFamily="18" charset="2"/>
              </a:rPr>
              <a:t>⑷</a:t>
            </a:r>
            <a:r>
              <a:rPr lang="en-US" altLang="zh-CN" sz="2400" dirty="0">
                <a:solidFill>
                  <a:srgbClr val="003366"/>
                </a:solidFill>
                <a:latin typeface="楷体" pitchFamily="49" charset="-122"/>
                <a:ea typeface="楷体" pitchFamily="49" charset="-122"/>
              </a:rPr>
              <a:t> I</a:t>
            </a:r>
          </a:p>
          <a:p>
            <a:pPr>
              <a:lnSpc>
                <a:spcPct val="110000"/>
              </a:lnSpc>
              <a:spcBef>
                <a:spcPts val="600"/>
              </a:spcBef>
              <a:spcAft>
                <a:spcPts val="600"/>
              </a:spcAft>
              <a:defRPr/>
            </a:pPr>
            <a:r>
              <a:rPr lang="en-US" altLang="zh-CN" sz="2400" dirty="0">
                <a:solidFill>
                  <a:schemeClr val="folHlink"/>
                </a:solidFill>
                <a:latin typeface="楷体" pitchFamily="49" charset="-122"/>
                <a:ea typeface="楷体" pitchFamily="49" charset="-122"/>
                <a:sym typeface="Symbol" pitchFamily="18" charset="2"/>
              </a:rPr>
              <a:t>EG ⑸</a:t>
            </a:r>
          </a:p>
          <a:p>
            <a:pPr>
              <a:lnSpc>
                <a:spcPct val="110000"/>
              </a:lnSpc>
              <a:spcBef>
                <a:spcPts val="600"/>
              </a:spcBef>
              <a:spcAft>
                <a:spcPts val="600"/>
              </a:spcAft>
              <a:defRPr/>
            </a:pPr>
            <a:r>
              <a:rPr lang="en-US" altLang="zh-CN" sz="2400" dirty="0">
                <a:solidFill>
                  <a:srgbClr val="003366"/>
                </a:solidFill>
                <a:latin typeface="楷体" pitchFamily="49" charset="-122"/>
                <a:ea typeface="楷体" pitchFamily="49" charset="-122"/>
                <a:sym typeface="Symbol" pitchFamily="18" charset="2"/>
              </a:rPr>
              <a:t>CP</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a:spLocks noGrp="1" noChangeArrowheads="1"/>
          </p:cNvSpPr>
          <p:nvPr>
            <p:ph type="title"/>
          </p:nvPr>
        </p:nvSpPr>
        <p:spPr>
          <a:xfrm>
            <a:off x="628650" y="166688"/>
            <a:ext cx="7886700" cy="604837"/>
          </a:xfrm>
          <a:solidFill>
            <a:schemeClr val="tx2">
              <a:alpha val="0"/>
            </a:schemeClr>
          </a:solidFill>
        </p:spPr>
        <p:txBody>
          <a:bodyPr>
            <a:spAutoFit/>
          </a:bodyPr>
          <a:lstStyle/>
          <a:p>
            <a:pPr eaLnBrk="1" hangingPunct="1"/>
            <a:r>
              <a:rPr lang="zh-CN" altLang="en-US" smtClean="0"/>
              <a:t>推理举例（续</a:t>
            </a:r>
            <a:r>
              <a:rPr lang="en-US" altLang="zh-CN" smtClean="0"/>
              <a:t>4</a:t>
            </a:r>
            <a:r>
              <a:rPr lang="zh-CN" altLang="en-US" smtClean="0"/>
              <a:t>）</a:t>
            </a:r>
          </a:p>
        </p:txBody>
      </p:sp>
      <p:sp>
        <p:nvSpPr>
          <p:cNvPr id="199682" name="Rectangle 3"/>
          <p:cNvSpPr>
            <a:spLocks noGrp="1" noChangeArrowheads="1"/>
          </p:cNvSpPr>
          <p:nvPr>
            <p:ph idx="1"/>
          </p:nvPr>
        </p:nvSpPr>
        <p:spPr>
          <a:xfrm>
            <a:off x="504825" y="1160463"/>
            <a:ext cx="8148638" cy="5016500"/>
          </a:xfrm>
        </p:spPr>
        <p:txBody>
          <a:bodyPr/>
          <a:lstStyle/>
          <a:p>
            <a:pPr eaLnBrk="1" hangingPunct="1">
              <a:spcBef>
                <a:spcPct val="0"/>
              </a:spcBef>
            </a:pPr>
            <a:r>
              <a:rPr lang="zh-CN" altLang="en-US" smtClean="0"/>
              <a:t>一些病人</a:t>
            </a:r>
            <a:r>
              <a:rPr lang="zh-CN" altLang="en-US" u="sng" smtClean="0"/>
              <a:t>喜欢</a:t>
            </a:r>
            <a:r>
              <a:rPr lang="zh-CN" altLang="en-US" smtClean="0"/>
              <a:t>所有医生。任何病人都不喜欢庸医。所以没有医生是庸医。</a:t>
            </a:r>
            <a:endParaRPr lang="en-US" altLang="zh-CN" smtClean="0"/>
          </a:p>
          <a:p>
            <a:pPr eaLnBrk="1" hangingPunct="1">
              <a:spcBef>
                <a:spcPct val="0"/>
              </a:spcBef>
            </a:pPr>
            <a:r>
              <a:rPr lang="zh-CN" altLang="en-US" smtClean="0">
                <a:solidFill>
                  <a:srgbClr val="C00000"/>
                </a:solidFill>
              </a:rPr>
              <a:t>解：</a:t>
            </a:r>
            <a:endParaRPr lang="en-US" altLang="zh-CN" smtClean="0">
              <a:solidFill>
                <a:srgbClr val="C00000"/>
              </a:solidFill>
            </a:endParaRPr>
          </a:p>
          <a:p>
            <a:pPr lvl="1" eaLnBrk="1" hangingPunct="1">
              <a:spcBef>
                <a:spcPct val="0"/>
              </a:spcBef>
            </a:pPr>
            <a:r>
              <a:rPr lang="en-US" altLang="zh-CN" smtClean="0">
                <a:solidFill>
                  <a:srgbClr val="003366"/>
                </a:solidFill>
              </a:rPr>
              <a:t>P(x)</a:t>
            </a:r>
            <a:r>
              <a:rPr lang="zh-CN" altLang="en-US" smtClean="0">
                <a:solidFill>
                  <a:srgbClr val="003366"/>
                </a:solidFill>
              </a:rPr>
              <a:t>：</a:t>
            </a:r>
            <a:r>
              <a:rPr lang="en-US" altLang="zh-CN" smtClean="0">
                <a:solidFill>
                  <a:srgbClr val="003366"/>
                </a:solidFill>
              </a:rPr>
              <a:t>x</a:t>
            </a:r>
            <a:r>
              <a:rPr lang="zh-CN" altLang="zh-CN" smtClean="0">
                <a:solidFill>
                  <a:srgbClr val="003366"/>
                </a:solidFill>
              </a:rPr>
              <a:t>是</a:t>
            </a:r>
            <a:r>
              <a:rPr lang="zh-CN" altLang="en-US" smtClean="0">
                <a:solidFill>
                  <a:srgbClr val="003366"/>
                </a:solidFill>
              </a:rPr>
              <a:t>病人；</a:t>
            </a:r>
            <a:endParaRPr lang="en-US" altLang="zh-CN" smtClean="0">
              <a:solidFill>
                <a:srgbClr val="003366"/>
              </a:solidFill>
            </a:endParaRPr>
          </a:p>
          <a:p>
            <a:pPr lvl="1" eaLnBrk="1" hangingPunct="1">
              <a:spcBef>
                <a:spcPct val="0"/>
              </a:spcBef>
            </a:pPr>
            <a:r>
              <a:rPr lang="en-US" altLang="zh-CN" smtClean="0">
                <a:solidFill>
                  <a:srgbClr val="003366"/>
                </a:solidFill>
              </a:rPr>
              <a:t>D(x)</a:t>
            </a:r>
            <a:r>
              <a:rPr lang="zh-CN" altLang="en-US" smtClean="0">
                <a:solidFill>
                  <a:srgbClr val="003366"/>
                </a:solidFill>
              </a:rPr>
              <a:t>：</a:t>
            </a:r>
            <a:r>
              <a:rPr lang="en-US" altLang="zh-CN" smtClean="0">
                <a:solidFill>
                  <a:srgbClr val="003366"/>
                </a:solidFill>
              </a:rPr>
              <a:t>x</a:t>
            </a:r>
            <a:r>
              <a:rPr lang="zh-CN" altLang="zh-CN" smtClean="0">
                <a:solidFill>
                  <a:srgbClr val="003366"/>
                </a:solidFill>
              </a:rPr>
              <a:t>是</a:t>
            </a:r>
            <a:r>
              <a:rPr lang="zh-CN" altLang="en-US" smtClean="0">
                <a:solidFill>
                  <a:srgbClr val="003366"/>
                </a:solidFill>
              </a:rPr>
              <a:t>医生；</a:t>
            </a:r>
            <a:endParaRPr lang="en-US" altLang="zh-CN" smtClean="0">
              <a:solidFill>
                <a:srgbClr val="003366"/>
              </a:solidFill>
            </a:endParaRPr>
          </a:p>
          <a:p>
            <a:pPr lvl="1" eaLnBrk="1" hangingPunct="1">
              <a:spcBef>
                <a:spcPct val="0"/>
              </a:spcBef>
            </a:pPr>
            <a:r>
              <a:rPr lang="en-US" altLang="zh-CN" smtClean="0">
                <a:solidFill>
                  <a:srgbClr val="003366"/>
                </a:solidFill>
              </a:rPr>
              <a:t>Q(x)</a:t>
            </a:r>
            <a:r>
              <a:rPr lang="zh-CN" altLang="en-US" smtClean="0">
                <a:solidFill>
                  <a:srgbClr val="003366"/>
                </a:solidFill>
              </a:rPr>
              <a:t>：</a:t>
            </a:r>
            <a:r>
              <a:rPr lang="en-US" altLang="zh-CN" smtClean="0">
                <a:solidFill>
                  <a:srgbClr val="003366"/>
                </a:solidFill>
              </a:rPr>
              <a:t>x</a:t>
            </a:r>
            <a:r>
              <a:rPr lang="zh-CN" altLang="zh-CN" smtClean="0">
                <a:solidFill>
                  <a:srgbClr val="003366"/>
                </a:solidFill>
              </a:rPr>
              <a:t>是</a:t>
            </a:r>
            <a:r>
              <a:rPr lang="zh-CN" altLang="en-US" smtClean="0">
                <a:solidFill>
                  <a:srgbClr val="003366"/>
                </a:solidFill>
              </a:rPr>
              <a:t>庸医；</a:t>
            </a:r>
            <a:endParaRPr lang="en-US" altLang="zh-CN" smtClean="0">
              <a:solidFill>
                <a:srgbClr val="003366"/>
              </a:solidFill>
            </a:endParaRPr>
          </a:p>
          <a:p>
            <a:pPr lvl="1" eaLnBrk="1" hangingPunct="1">
              <a:spcBef>
                <a:spcPct val="0"/>
              </a:spcBef>
              <a:spcAft>
                <a:spcPts val="1800"/>
              </a:spcAft>
            </a:pPr>
            <a:r>
              <a:rPr lang="en-US" altLang="zh-CN" smtClean="0">
                <a:solidFill>
                  <a:srgbClr val="003366"/>
                </a:solidFill>
              </a:rPr>
              <a:t>L(x,y)</a:t>
            </a:r>
            <a:r>
              <a:rPr lang="zh-CN" altLang="en-US" smtClean="0">
                <a:solidFill>
                  <a:srgbClr val="003366"/>
                </a:solidFill>
              </a:rPr>
              <a:t>：</a:t>
            </a:r>
            <a:r>
              <a:rPr lang="en-US" altLang="zh-CN" smtClean="0">
                <a:solidFill>
                  <a:srgbClr val="003366"/>
                </a:solidFill>
              </a:rPr>
              <a:t>x</a:t>
            </a:r>
            <a:r>
              <a:rPr lang="zh-CN" altLang="en-US" smtClean="0">
                <a:solidFill>
                  <a:srgbClr val="003366"/>
                </a:solidFill>
              </a:rPr>
              <a:t>喜欢</a:t>
            </a:r>
            <a:r>
              <a:rPr lang="en-US" altLang="zh-CN" smtClean="0">
                <a:solidFill>
                  <a:srgbClr val="003366"/>
                </a:solidFill>
              </a:rPr>
              <a:t>y</a:t>
            </a:r>
            <a:r>
              <a:rPr lang="zh-CN" altLang="en-US" smtClean="0">
                <a:solidFill>
                  <a:srgbClr val="003366"/>
                </a:solidFill>
              </a:rPr>
              <a:t>。</a:t>
            </a:r>
          </a:p>
          <a:p>
            <a:pPr lvl="1" eaLnBrk="1" hangingPunct="1">
              <a:spcBef>
                <a:spcPct val="0"/>
              </a:spcBef>
            </a:pPr>
            <a:r>
              <a:rPr lang="zh-CN" altLang="en-US" smtClean="0">
                <a:solidFill>
                  <a:srgbClr val="FF0000"/>
                </a:solidFill>
              </a:rPr>
              <a:t>前提：</a:t>
            </a:r>
            <a:r>
              <a:rPr lang="en-US" altLang="zh-CN" smtClean="0">
                <a:solidFill>
                  <a:srgbClr val="003366"/>
                </a:solidFill>
                <a:sym typeface="Symbol" pitchFamily="18" charset="2"/>
              </a:rPr>
              <a:t>(x)</a:t>
            </a:r>
            <a:r>
              <a:rPr lang="en-US" altLang="zh-CN" smtClean="0">
                <a:solidFill>
                  <a:srgbClr val="FF0000"/>
                </a:solidFill>
              </a:rPr>
              <a:t>(</a:t>
            </a:r>
            <a:r>
              <a:rPr lang="en-US" altLang="zh-CN" smtClean="0">
                <a:solidFill>
                  <a:srgbClr val="003366"/>
                </a:solidFill>
              </a:rPr>
              <a:t>P(x)∧</a:t>
            </a:r>
            <a:r>
              <a:rPr lang="en-US" altLang="zh-CN" u="sng" smtClean="0">
                <a:solidFill>
                  <a:srgbClr val="003366"/>
                </a:solidFill>
              </a:rPr>
              <a:t>(</a:t>
            </a:r>
            <a:r>
              <a:rPr lang="en-US" altLang="zh-CN" u="sng" smtClean="0">
                <a:solidFill>
                  <a:srgbClr val="003366"/>
                </a:solidFill>
                <a:sym typeface="Symbol" pitchFamily="18" charset="2"/>
              </a:rPr>
              <a:t>y)</a:t>
            </a:r>
            <a:r>
              <a:rPr lang="en-US" altLang="zh-CN" u="sng" smtClean="0">
                <a:solidFill>
                  <a:srgbClr val="003366"/>
                </a:solidFill>
              </a:rPr>
              <a:t>(D(y)</a:t>
            </a:r>
            <a:r>
              <a:rPr lang="en-US" altLang="zh-CN" u="sng" smtClean="0">
                <a:solidFill>
                  <a:srgbClr val="003366"/>
                </a:solidFill>
                <a:latin typeface="Comic Sans MS" pitchFamily="66" charset="0"/>
              </a:rPr>
              <a:t>→</a:t>
            </a:r>
            <a:r>
              <a:rPr lang="en-US" altLang="zh-CN" u="sng" smtClean="0">
                <a:solidFill>
                  <a:srgbClr val="003366"/>
                </a:solidFill>
              </a:rPr>
              <a:t>L(x,y))</a:t>
            </a:r>
            <a:r>
              <a:rPr lang="en-US" altLang="zh-CN" smtClean="0">
                <a:solidFill>
                  <a:srgbClr val="FF0000"/>
                </a:solidFill>
              </a:rPr>
              <a:t>)</a:t>
            </a:r>
            <a:r>
              <a:rPr lang="zh-CN" altLang="en-US" smtClean="0">
                <a:solidFill>
                  <a:srgbClr val="003366"/>
                </a:solidFill>
              </a:rPr>
              <a:t>， </a:t>
            </a:r>
          </a:p>
          <a:p>
            <a:pPr lvl="1" eaLnBrk="1" hangingPunct="1">
              <a:spcBef>
                <a:spcPct val="0"/>
              </a:spcBef>
              <a:buFont typeface="Wingdings" pitchFamily="2" charset="2"/>
              <a:buNone/>
            </a:pPr>
            <a:r>
              <a:rPr lang="zh-CN" altLang="en-US" smtClean="0">
                <a:solidFill>
                  <a:srgbClr val="003366"/>
                </a:solidFill>
              </a:rPr>
              <a:t>    </a:t>
            </a:r>
            <a:r>
              <a:rPr lang="zh-CN" altLang="en-US" smtClean="0">
                <a:solidFill>
                  <a:srgbClr val="003366"/>
                </a:solidFill>
                <a:sym typeface="Symbol" pitchFamily="18" charset="2"/>
              </a:rPr>
              <a:t>    </a:t>
            </a:r>
            <a:r>
              <a:rPr lang="en-US" altLang="zh-CN" smtClean="0">
                <a:solidFill>
                  <a:srgbClr val="003366"/>
                </a:solidFill>
                <a:sym typeface="Symbol" pitchFamily="18" charset="2"/>
              </a:rPr>
              <a:t>(x)</a:t>
            </a:r>
            <a:r>
              <a:rPr lang="en-US" altLang="zh-CN" smtClean="0">
                <a:solidFill>
                  <a:srgbClr val="FF0000"/>
                </a:solidFill>
              </a:rPr>
              <a:t>(</a:t>
            </a:r>
            <a:r>
              <a:rPr lang="en-US" altLang="zh-CN" smtClean="0">
                <a:solidFill>
                  <a:srgbClr val="003366"/>
                </a:solidFill>
              </a:rPr>
              <a:t>P(x)</a:t>
            </a:r>
            <a:r>
              <a:rPr lang="en-US" altLang="zh-CN" smtClean="0">
                <a:solidFill>
                  <a:srgbClr val="003366"/>
                </a:solidFill>
                <a:latin typeface="Comic Sans MS" pitchFamily="66" charset="0"/>
              </a:rPr>
              <a:t>→</a:t>
            </a:r>
            <a:r>
              <a:rPr lang="en-US" altLang="zh-CN" u="sng" smtClean="0">
                <a:solidFill>
                  <a:srgbClr val="003366"/>
                </a:solidFill>
              </a:rPr>
              <a:t>(</a:t>
            </a:r>
            <a:r>
              <a:rPr lang="en-US" altLang="zh-CN" u="sng" smtClean="0">
                <a:solidFill>
                  <a:srgbClr val="003366"/>
                </a:solidFill>
                <a:sym typeface="Symbol" pitchFamily="18" charset="2"/>
              </a:rPr>
              <a:t>y)(</a:t>
            </a:r>
            <a:r>
              <a:rPr lang="en-US" altLang="zh-CN" u="sng" smtClean="0">
                <a:solidFill>
                  <a:srgbClr val="003366"/>
                </a:solidFill>
              </a:rPr>
              <a:t>Q(y)</a:t>
            </a:r>
            <a:r>
              <a:rPr lang="en-US" altLang="zh-CN" u="sng" smtClean="0">
                <a:solidFill>
                  <a:srgbClr val="003366"/>
                </a:solidFill>
                <a:latin typeface="Comic Sans MS" pitchFamily="66" charset="0"/>
              </a:rPr>
              <a:t>→</a:t>
            </a:r>
            <a:r>
              <a:rPr lang="en-US" altLang="zh-CN" u="sng" smtClean="0">
                <a:solidFill>
                  <a:srgbClr val="003366"/>
                </a:solidFill>
                <a:sym typeface="Symbol" pitchFamily="18" charset="2"/>
              </a:rPr>
              <a:t></a:t>
            </a:r>
            <a:r>
              <a:rPr lang="en-US" altLang="zh-CN" u="sng" smtClean="0">
                <a:solidFill>
                  <a:srgbClr val="003366"/>
                </a:solidFill>
              </a:rPr>
              <a:t>L(x,y))</a:t>
            </a:r>
            <a:r>
              <a:rPr lang="en-US" altLang="zh-CN" smtClean="0">
                <a:solidFill>
                  <a:srgbClr val="FF0000"/>
                </a:solidFill>
              </a:rPr>
              <a:t>) </a:t>
            </a:r>
          </a:p>
          <a:p>
            <a:pPr lvl="1" eaLnBrk="1" hangingPunct="1">
              <a:spcBef>
                <a:spcPct val="0"/>
              </a:spcBef>
              <a:spcAft>
                <a:spcPts val="1800"/>
              </a:spcAft>
            </a:pPr>
            <a:r>
              <a:rPr lang="zh-CN" altLang="en-US" smtClean="0">
                <a:solidFill>
                  <a:srgbClr val="FF0000"/>
                </a:solidFill>
                <a:sym typeface="Symbol" pitchFamily="18" charset="2"/>
              </a:rPr>
              <a:t>结论：</a:t>
            </a:r>
            <a:r>
              <a:rPr lang="zh-CN" altLang="en-US" smtClean="0">
                <a:solidFill>
                  <a:srgbClr val="003366"/>
                </a:solidFill>
                <a:sym typeface="Symbol" pitchFamily="18" charset="2"/>
              </a:rPr>
              <a:t></a:t>
            </a:r>
            <a:r>
              <a:rPr lang="en-US" altLang="zh-CN" smtClean="0">
                <a:solidFill>
                  <a:srgbClr val="003366"/>
                </a:solidFill>
                <a:sym typeface="Symbol" pitchFamily="18" charset="2"/>
              </a:rPr>
              <a:t>(x</a:t>
            </a:r>
            <a:r>
              <a:rPr lang="en-US" altLang="zh-CN" smtClean="0">
                <a:solidFill>
                  <a:srgbClr val="003366"/>
                </a:solidFill>
              </a:rPr>
              <a:t>)(D(x)∧Q(x))</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标题 1"/>
          <p:cNvSpPr>
            <a:spLocks noGrp="1"/>
          </p:cNvSpPr>
          <p:nvPr>
            <p:ph type="title"/>
          </p:nvPr>
        </p:nvSpPr>
        <p:spPr>
          <a:xfrm>
            <a:off x="628650" y="106363"/>
            <a:ext cx="7886700" cy="725487"/>
          </a:xfrm>
        </p:spPr>
        <p:txBody>
          <a:bodyPr/>
          <a:lstStyle/>
          <a:p>
            <a:r>
              <a:rPr lang="zh-CN" altLang="en-US" smtClean="0"/>
              <a:t>上页的证明</a:t>
            </a:r>
          </a:p>
        </p:txBody>
      </p:sp>
      <p:sp>
        <p:nvSpPr>
          <p:cNvPr id="200706" name="内容占位符 2"/>
          <p:cNvSpPr>
            <a:spLocks noGrp="1"/>
          </p:cNvSpPr>
          <p:nvPr>
            <p:ph idx="1"/>
          </p:nvPr>
        </p:nvSpPr>
        <p:spPr>
          <a:xfrm>
            <a:off x="504825" y="1116013"/>
            <a:ext cx="6665913" cy="5197475"/>
          </a:xfrm>
        </p:spPr>
        <p:txBody>
          <a:bodyPr/>
          <a:lstStyle/>
          <a:p>
            <a:pPr eaLnBrk="1" hangingPunct="1">
              <a:spcBef>
                <a:spcPct val="0"/>
              </a:spcBef>
            </a:pPr>
            <a:r>
              <a:rPr lang="zh-CN" altLang="en-US" smtClean="0">
                <a:solidFill>
                  <a:srgbClr val="003366"/>
                </a:solidFill>
              </a:rPr>
              <a:t>更名后：</a:t>
            </a:r>
            <a:endParaRPr lang="en-US" altLang="zh-CN" smtClean="0">
              <a:solidFill>
                <a:srgbClr val="003366"/>
              </a:solidFill>
            </a:endParaRPr>
          </a:p>
          <a:p>
            <a:pPr lvl="1" eaLnBrk="1" hangingPunct="1">
              <a:spcBef>
                <a:spcPct val="0"/>
              </a:spcBef>
            </a:pPr>
            <a:r>
              <a:rPr lang="zh-CN" altLang="en-US" smtClean="0">
                <a:solidFill>
                  <a:srgbClr val="FF0000"/>
                </a:solidFill>
              </a:rPr>
              <a:t>前提：</a:t>
            </a:r>
            <a:r>
              <a:rPr lang="en-US" altLang="zh-CN" smtClean="0">
                <a:solidFill>
                  <a:srgbClr val="003366"/>
                </a:solidFill>
                <a:sym typeface="Symbol" pitchFamily="18" charset="2"/>
              </a:rPr>
              <a:t>(x)</a:t>
            </a:r>
            <a:r>
              <a:rPr lang="en-US" altLang="zh-CN" smtClean="0">
                <a:solidFill>
                  <a:srgbClr val="003366"/>
                </a:solidFill>
              </a:rPr>
              <a:t>(P(x)∧(</a:t>
            </a:r>
            <a:r>
              <a:rPr lang="en-US" altLang="zh-CN" smtClean="0">
                <a:solidFill>
                  <a:srgbClr val="003366"/>
                </a:solidFill>
                <a:sym typeface="Symbol" pitchFamily="18" charset="2"/>
              </a:rPr>
              <a:t>y)</a:t>
            </a:r>
            <a:r>
              <a:rPr lang="en-US" altLang="zh-CN" smtClean="0">
                <a:solidFill>
                  <a:srgbClr val="003366"/>
                </a:solidFill>
              </a:rPr>
              <a:t>(D(y)</a:t>
            </a:r>
            <a:r>
              <a:rPr lang="en-US" altLang="zh-CN" smtClean="0">
                <a:solidFill>
                  <a:srgbClr val="003366"/>
                </a:solidFill>
                <a:latin typeface="Comic Sans MS" pitchFamily="66" charset="0"/>
              </a:rPr>
              <a:t>→</a:t>
            </a:r>
            <a:r>
              <a:rPr lang="en-US" altLang="zh-CN" smtClean="0">
                <a:solidFill>
                  <a:srgbClr val="003366"/>
                </a:solidFill>
              </a:rPr>
              <a:t>L(x,y)))</a:t>
            </a:r>
          </a:p>
          <a:p>
            <a:pPr lvl="1" eaLnBrk="1" hangingPunct="1">
              <a:spcBef>
                <a:spcPct val="0"/>
              </a:spcBef>
              <a:buFont typeface="Wingdings" pitchFamily="2" charset="2"/>
              <a:buNone/>
            </a:pPr>
            <a:r>
              <a:rPr lang="en-US" altLang="zh-CN" smtClean="0">
                <a:solidFill>
                  <a:srgbClr val="003366"/>
                </a:solidFill>
                <a:sym typeface="Symbol" pitchFamily="18" charset="2"/>
              </a:rPr>
              <a:t>        (z)</a:t>
            </a:r>
            <a:r>
              <a:rPr lang="en-US" altLang="zh-CN" smtClean="0">
                <a:solidFill>
                  <a:srgbClr val="003366"/>
                </a:solidFill>
              </a:rPr>
              <a:t>(P(z)</a:t>
            </a:r>
            <a:r>
              <a:rPr lang="en-US" altLang="zh-CN" smtClean="0">
                <a:solidFill>
                  <a:srgbClr val="003366"/>
                </a:solidFill>
                <a:latin typeface="Comic Sans MS" pitchFamily="66" charset="0"/>
              </a:rPr>
              <a:t>→</a:t>
            </a:r>
            <a:r>
              <a:rPr lang="en-US" altLang="zh-CN" smtClean="0">
                <a:solidFill>
                  <a:srgbClr val="003366"/>
                </a:solidFill>
              </a:rPr>
              <a:t>(</a:t>
            </a:r>
            <a:r>
              <a:rPr lang="en-US" altLang="zh-CN" smtClean="0">
                <a:solidFill>
                  <a:srgbClr val="003366"/>
                </a:solidFill>
                <a:sym typeface="Symbol" pitchFamily="18" charset="2"/>
              </a:rPr>
              <a:t>w)(</a:t>
            </a:r>
            <a:r>
              <a:rPr lang="en-US" altLang="zh-CN" smtClean="0">
                <a:solidFill>
                  <a:srgbClr val="003366"/>
                </a:solidFill>
              </a:rPr>
              <a:t>Q(w)</a:t>
            </a:r>
            <a:r>
              <a:rPr lang="en-US" altLang="zh-CN" smtClean="0">
                <a:solidFill>
                  <a:srgbClr val="003366"/>
                </a:solidFill>
                <a:latin typeface="Comic Sans MS" pitchFamily="66" charset="0"/>
              </a:rPr>
              <a:t>→</a:t>
            </a:r>
            <a:r>
              <a:rPr lang="en-US" altLang="zh-CN" smtClean="0">
                <a:solidFill>
                  <a:srgbClr val="003366"/>
                </a:solidFill>
                <a:sym typeface="Symbol" pitchFamily="18" charset="2"/>
              </a:rPr>
              <a:t></a:t>
            </a:r>
            <a:r>
              <a:rPr lang="en-US" altLang="zh-CN" smtClean="0">
                <a:solidFill>
                  <a:srgbClr val="003366"/>
                </a:solidFill>
              </a:rPr>
              <a:t>L(z,w))) </a:t>
            </a:r>
          </a:p>
          <a:p>
            <a:pPr lvl="1" eaLnBrk="1" hangingPunct="1">
              <a:spcBef>
                <a:spcPct val="0"/>
              </a:spcBef>
            </a:pPr>
            <a:r>
              <a:rPr lang="zh-CN" altLang="en-US" smtClean="0">
                <a:solidFill>
                  <a:srgbClr val="FF0000"/>
                </a:solidFill>
                <a:sym typeface="Symbol" pitchFamily="18" charset="2"/>
              </a:rPr>
              <a:t>结论：</a:t>
            </a:r>
            <a:r>
              <a:rPr lang="zh-CN" altLang="en-US" smtClean="0">
                <a:solidFill>
                  <a:srgbClr val="003366"/>
                </a:solidFill>
                <a:sym typeface="Symbol" pitchFamily="18" charset="2"/>
              </a:rPr>
              <a:t></a:t>
            </a:r>
            <a:r>
              <a:rPr lang="en-US" altLang="zh-CN" smtClean="0">
                <a:solidFill>
                  <a:srgbClr val="003366"/>
                </a:solidFill>
                <a:sym typeface="Symbol" pitchFamily="18" charset="2"/>
              </a:rPr>
              <a:t>(</a:t>
            </a:r>
            <a:r>
              <a:rPr lang="en-US" altLang="zh-CN" smtClean="0">
                <a:solidFill>
                  <a:srgbClr val="003366"/>
                </a:solidFill>
              </a:rPr>
              <a:t>u)(D(u)∧Q(u))</a:t>
            </a:r>
          </a:p>
          <a:p>
            <a:pPr>
              <a:spcBef>
                <a:spcPts val="600"/>
              </a:spcBef>
              <a:buFont typeface="Wingdings" pitchFamily="2" charset="2"/>
              <a:buNone/>
            </a:pPr>
            <a:r>
              <a:rPr lang="zh-CN" altLang="en-US" smtClean="0">
                <a:solidFill>
                  <a:srgbClr val="003366"/>
                </a:solidFill>
              </a:rPr>
              <a:t>⑴ </a:t>
            </a:r>
            <a:r>
              <a:rPr lang="en-US" altLang="zh-CN" smtClean="0">
                <a:solidFill>
                  <a:srgbClr val="FF0000"/>
                </a:solidFill>
                <a:sym typeface="Symbol" pitchFamily="18" charset="2"/>
              </a:rPr>
              <a:t>(x)</a:t>
            </a:r>
            <a:r>
              <a:rPr lang="en-US" altLang="zh-CN" smtClean="0">
                <a:solidFill>
                  <a:srgbClr val="FF0000"/>
                </a:solidFill>
              </a:rPr>
              <a:t>(P(x)∧(</a:t>
            </a:r>
            <a:r>
              <a:rPr lang="en-US" altLang="zh-CN" smtClean="0">
                <a:solidFill>
                  <a:srgbClr val="FF0000"/>
                </a:solidFill>
                <a:sym typeface="Symbol" pitchFamily="18" charset="2"/>
              </a:rPr>
              <a:t>y)</a:t>
            </a:r>
            <a:r>
              <a:rPr lang="en-US" altLang="zh-CN" smtClean="0">
                <a:solidFill>
                  <a:srgbClr val="FF0000"/>
                </a:solidFill>
              </a:rPr>
              <a:t>(D(y)</a:t>
            </a:r>
            <a:r>
              <a:rPr lang="en-US" altLang="zh-CN" smtClean="0">
                <a:solidFill>
                  <a:srgbClr val="FF0000"/>
                </a:solidFill>
                <a:latin typeface="Comic Sans MS" pitchFamily="66" charset="0"/>
              </a:rPr>
              <a:t>→</a:t>
            </a:r>
            <a:r>
              <a:rPr lang="en-US" altLang="zh-CN" smtClean="0">
                <a:solidFill>
                  <a:srgbClr val="FF0000"/>
                </a:solidFill>
              </a:rPr>
              <a:t>L(x,y)))      </a:t>
            </a:r>
          </a:p>
          <a:p>
            <a:pPr>
              <a:spcBef>
                <a:spcPts val="600"/>
              </a:spcBef>
              <a:buFont typeface="Wingdings" pitchFamily="2" charset="2"/>
              <a:buNone/>
            </a:pPr>
            <a:r>
              <a:rPr lang="en-US" altLang="zh-CN" smtClean="0">
                <a:solidFill>
                  <a:schemeClr val="folHlink"/>
                </a:solidFill>
              </a:rPr>
              <a:t>⑵ P(a)∧(</a:t>
            </a:r>
            <a:r>
              <a:rPr lang="en-US" altLang="zh-CN" smtClean="0">
                <a:solidFill>
                  <a:schemeClr val="folHlink"/>
                </a:solidFill>
                <a:sym typeface="Symbol" pitchFamily="18" charset="2"/>
              </a:rPr>
              <a:t>y)</a:t>
            </a:r>
            <a:r>
              <a:rPr lang="en-US" altLang="zh-CN" smtClean="0">
                <a:solidFill>
                  <a:schemeClr val="folHlink"/>
                </a:solidFill>
              </a:rPr>
              <a:t>(D(y)</a:t>
            </a:r>
            <a:r>
              <a:rPr lang="en-US" altLang="zh-CN" smtClean="0">
                <a:solidFill>
                  <a:schemeClr val="folHlink"/>
                </a:solidFill>
                <a:latin typeface="Comic Sans MS" pitchFamily="66" charset="0"/>
              </a:rPr>
              <a:t>→</a:t>
            </a:r>
            <a:r>
              <a:rPr lang="en-US" altLang="zh-CN" smtClean="0">
                <a:solidFill>
                  <a:schemeClr val="folHlink"/>
                </a:solidFill>
              </a:rPr>
              <a:t>L(a,y))</a:t>
            </a:r>
          </a:p>
          <a:p>
            <a:pPr>
              <a:spcBef>
                <a:spcPts val="600"/>
              </a:spcBef>
              <a:buFont typeface="Wingdings" pitchFamily="2" charset="2"/>
              <a:buNone/>
            </a:pPr>
            <a:r>
              <a:rPr lang="en-US" altLang="zh-CN" smtClean="0">
                <a:solidFill>
                  <a:srgbClr val="003366"/>
                </a:solidFill>
              </a:rPr>
              <a:t>⑶ P(a)</a:t>
            </a:r>
          </a:p>
          <a:p>
            <a:pPr>
              <a:spcBef>
                <a:spcPts val="600"/>
              </a:spcBef>
              <a:buFont typeface="Wingdings" pitchFamily="2" charset="2"/>
              <a:buNone/>
            </a:pPr>
            <a:r>
              <a:rPr lang="en-US" altLang="zh-CN" smtClean="0">
                <a:solidFill>
                  <a:schemeClr val="folHlink"/>
                </a:solidFill>
              </a:rPr>
              <a:t>⑷ (</a:t>
            </a:r>
            <a:r>
              <a:rPr lang="en-US" altLang="zh-CN" smtClean="0">
                <a:solidFill>
                  <a:schemeClr val="folHlink"/>
                </a:solidFill>
                <a:sym typeface="Symbol" pitchFamily="18" charset="2"/>
              </a:rPr>
              <a:t>y)</a:t>
            </a:r>
            <a:r>
              <a:rPr lang="en-US" altLang="zh-CN" smtClean="0">
                <a:solidFill>
                  <a:schemeClr val="folHlink"/>
                </a:solidFill>
              </a:rPr>
              <a:t>(D(y)</a:t>
            </a:r>
            <a:r>
              <a:rPr lang="en-US" altLang="zh-CN" smtClean="0">
                <a:solidFill>
                  <a:schemeClr val="folHlink"/>
                </a:solidFill>
                <a:latin typeface="Comic Sans MS" pitchFamily="66" charset="0"/>
              </a:rPr>
              <a:t>→</a:t>
            </a:r>
            <a:r>
              <a:rPr lang="en-US" altLang="zh-CN" smtClean="0">
                <a:solidFill>
                  <a:schemeClr val="folHlink"/>
                </a:solidFill>
              </a:rPr>
              <a:t>L(a,y))</a:t>
            </a:r>
          </a:p>
          <a:p>
            <a:pPr>
              <a:spcBef>
                <a:spcPts val="600"/>
              </a:spcBef>
              <a:buFont typeface="Wingdings" pitchFamily="2" charset="2"/>
              <a:buNone/>
            </a:pPr>
            <a:r>
              <a:rPr lang="en-US" altLang="zh-CN" smtClean="0">
                <a:solidFill>
                  <a:srgbClr val="003366"/>
                </a:solidFill>
              </a:rPr>
              <a:t>⑸ (</a:t>
            </a:r>
            <a:r>
              <a:rPr lang="en-US" altLang="zh-CN" smtClean="0">
                <a:solidFill>
                  <a:srgbClr val="FF0000"/>
                </a:solidFill>
                <a:sym typeface="Symbol" pitchFamily="18" charset="2"/>
              </a:rPr>
              <a:t></a:t>
            </a:r>
            <a:r>
              <a:rPr lang="en-US" altLang="zh-CN" smtClean="0">
                <a:solidFill>
                  <a:srgbClr val="FF0000"/>
                </a:solidFill>
              </a:rPr>
              <a:t>z)(P(z)</a:t>
            </a:r>
            <a:r>
              <a:rPr lang="en-US" altLang="zh-CN" smtClean="0">
                <a:solidFill>
                  <a:srgbClr val="FF0000"/>
                </a:solidFill>
                <a:latin typeface="Comic Sans MS" pitchFamily="66" charset="0"/>
              </a:rPr>
              <a:t>→</a:t>
            </a:r>
            <a:r>
              <a:rPr lang="en-US" altLang="zh-CN" smtClean="0">
                <a:solidFill>
                  <a:srgbClr val="FF0000"/>
                </a:solidFill>
              </a:rPr>
              <a:t>(</a:t>
            </a:r>
            <a:r>
              <a:rPr lang="en-US" altLang="zh-CN" smtClean="0">
                <a:solidFill>
                  <a:srgbClr val="FF0000"/>
                </a:solidFill>
                <a:sym typeface="Symbol" pitchFamily="18" charset="2"/>
              </a:rPr>
              <a:t>w)(</a:t>
            </a:r>
            <a:r>
              <a:rPr lang="en-US" altLang="zh-CN" smtClean="0">
                <a:solidFill>
                  <a:srgbClr val="FF0000"/>
                </a:solidFill>
              </a:rPr>
              <a:t>Q(w)</a:t>
            </a:r>
            <a:r>
              <a:rPr lang="en-US" altLang="zh-CN" smtClean="0">
                <a:solidFill>
                  <a:srgbClr val="FF0000"/>
                </a:solidFill>
                <a:latin typeface="Comic Sans MS" pitchFamily="66" charset="0"/>
              </a:rPr>
              <a:t>→</a:t>
            </a:r>
            <a:r>
              <a:rPr lang="en-US" altLang="zh-CN" smtClean="0">
                <a:solidFill>
                  <a:srgbClr val="FF0000"/>
                </a:solidFill>
                <a:sym typeface="Symbol" pitchFamily="18" charset="2"/>
              </a:rPr>
              <a:t></a:t>
            </a:r>
            <a:r>
              <a:rPr lang="en-US" altLang="zh-CN" smtClean="0">
                <a:solidFill>
                  <a:srgbClr val="FF0000"/>
                </a:solidFill>
              </a:rPr>
              <a:t>L(z,w)))</a:t>
            </a:r>
          </a:p>
          <a:p>
            <a:pPr>
              <a:spcBef>
                <a:spcPts val="600"/>
              </a:spcBef>
              <a:buFont typeface="Wingdings" pitchFamily="2" charset="2"/>
              <a:buNone/>
            </a:pPr>
            <a:r>
              <a:rPr lang="en-US" altLang="zh-CN" smtClean="0">
                <a:solidFill>
                  <a:schemeClr val="folHlink"/>
                </a:solidFill>
              </a:rPr>
              <a:t>⑹ P(a)</a:t>
            </a:r>
            <a:r>
              <a:rPr lang="en-US" altLang="zh-CN" smtClean="0">
                <a:solidFill>
                  <a:schemeClr val="folHlink"/>
                </a:solidFill>
                <a:latin typeface="Comic Sans MS" pitchFamily="66" charset="0"/>
              </a:rPr>
              <a:t>→</a:t>
            </a:r>
            <a:r>
              <a:rPr lang="en-US" altLang="zh-CN" smtClean="0">
                <a:solidFill>
                  <a:schemeClr val="folHlink"/>
                </a:solidFill>
              </a:rPr>
              <a:t>(</a:t>
            </a:r>
            <a:r>
              <a:rPr lang="en-US" altLang="zh-CN" smtClean="0">
                <a:solidFill>
                  <a:schemeClr val="folHlink"/>
                </a:solidFill>
                <a:sym typeface="Symbol" pitchFamily="18" charset="2"/>
              </a:rPr>
              <a:t>w)(</a:t>
            </a:r>
            <a:r>
              <a:rPr lang="en-US" altLang="zh-CN" smtClean="0">
                <a:solidFill>
                  <a:schemeClr val="folHlink"/>
                </a:solidFill>
              </a:rPr>
              <a:t>Q(w)</a:t>
            </a:r>
            <a:r>
              <a:rPr lang="en-US" altLang="zh-CN" smtClean="0">
                <a:solidFill>
                  <a:schemeClr val="folHlink"/>
                </a:solidFill>
                <a:latin typeface="Comic Sans MS" pitchFamily="66" charset="0"/>
              </a:rPr>
              <a:t>→</a:t>
            </a:r>
            <a:r>
              <a:rPr lang="en-US" altLang="zh-CN" smtClean="0">
                <a:solidFill>
                  <a:schemeClr val="folHlink"/>
                </a:solidFill>
                <a:sym typeface="Symbol" pitchFamily="18" charset="2"/>
              </a:rPr>
              <a:t></a:t>
            </a:r>
            <a:r>
              <a:rPr lang="en-US" altLang="zh-CN" smtClean="0">
                <a:solidFill>
                  <a:schemeClr val="folHlink"/>
                </a:solidFill>
              </a:rPr>
              <a:t>L(a,w))</a:t>
            </a:r>
          </a:p>
          <a:p>
            <a:pPr>
              <a:spcBef>
                <a:spcPts val="600"/>
              </a:spcBef>
            </a:pPr>
            <a:endParaRPr lang="en-US" altLang="zh-CN" smtClean="0">
              <a:solidFill>
                <a:schemeClr val="folHlink"/>
              </a:solidFill>
            </a:endParaRPr>
          </a:p>
          <a:p>
            <a:pPr>
              <a:spcBef>
                <a:spcPts val="600"/>
              </a:spcBef>
            </a:pPr>
            <a:endParaRPr lang="zh-CN" altLang="en-US" smtClean="0"/>
          </a:p>
          <a:p>
            <a:pPr>
              <a:spcBef>
                <a:spcPts val="600"/>
              </a:spcBef>
            </a:pPr>
            <a:endParaRPr lang="zh-CN" altLang="en-US" smtClean="0"/>
          </a:p>
        </p:txBody>
      </p:sp>
      <p:sp>
        <p:nvSpPr>
          <p:cNvPr id="4" name="灯片编号占位符 3"/>
          <p:cNvSpPr>
            <a:spLocks noGrp="1"/>
          </p:cNvSpPr>
          <p:nvPr>
            <p:ph type="sldNum" sz="quarter" idx="12"/>
          </p:nvPr>
        </p:nvSpPr>
        <p:spPr/>
        <p:txBody>
          <a:bodyPr/>
          <a:lstStyle/>
          <a:p>
            <a:pPr>
              <a:defRPr/>
            </a:pPr>
            <a:fld id="{BA42AB0C-2375-44AA-B888-13A931626086}" type="slidenum">
              <a:rPr lang="zh-CN" altLang="en-US"/>
              <a:pPr>
                <a:defRPr/>
              </a:pPr>
              <a:t>97</a:t>
            </a:fld>
            <a:endParaRPr lang="zh-CN" altLang="en-US"/>
          </a:p>
        </p:txBody>
      </p:sp>
      <p:sp>
        <p:nvSpPr>
          <p:cNvPr id="5" name="矩形 4"/>
          <p:cNvSpPr/>
          <p:nvPr/>
        </p:nvSpPr>
        <p:spPr>
          <a:xfrm>
            <a:off x="6734175" y="2873375"/>
            <a:ext cx="1176338" cy="3513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600"/>
              </a:spcBef>
              <a:spcAft>
                <a:spcPts val="600"/>
              </a:spcAft>
              <a:defRPr/>
            </a:pPr>
            <a:r>
              <a:rPr lang="en-US" altLang="zh-CN" sz="2400" dirty="0">
                <a:solidFill>
                  <a:srgbClr val="FF0000"/>
                </a:solidFill>
                <a:latin typeface="楷体" pitchFamily="49" charset="-122"/>
                <a:ea typeface="楷体" pitchFamily="49" charset="-122"/>
              </a:rPr>
              <a:t>P</a:t>
            </a:r>
          </a:p>
          <a:p>
            <a:pPr>
              <a:lnSpc>
                <a:spcPct val="110000"/>
              </a:lnSpc>
              <a:spcBef>
                <a:spcPts val="600"/>
              </a:spcBef>
              <a:spcAft>
                <a:spcPts val="600"/>
              </a:spcAft>
              <a:defRPr/>
            </a:pPr>
            <a:r>
              <a:rPr lang="en-US" altLang="zh-CN" sz="2400" dirty="0">
                <a:solidFill>
                  <a:schemeClr val="folHlink"/>
                </a:solidFill>
                <a:latin typeface="楷体" pitchFamily="49" charset="-122"/>
                <a:ea typeface="楷体" pitchFamily="49" charset="-122"/>
              </a:rPr>
              <a:t>ES(1)</a:t>
            </a:r>
          </a:p>
          <a:p>
            <a:pPr>
              <a:lnSpc>
                <a:spcPct val="110000"/>
              </a:lnSpc>
              <a:spcBef>
                <a:spcPts val="600"/>
              </a:spcBef>
              <a:spcAft>
                <a:spcPts val="600"/>
              </a:spcAft>
              <a:defRPr/>
            </a:pPr>
            <a:r>
              <a:rPr lang="en-US" altLang="zh-CN" sz="2400" dirty="0">
                <a:solidFill>
                  <a:srgbClr val="003366"/>
                </a:solidFill>
                <a:latin typeface="楷体" pitchFamily="49" charset="-122"/>
                <a:ea typeface="楷体" pitchFamily="49" charset="-122"/>
              </a:rPr>
              <a:t>T(2)I</a:t>
            </a:r>
          </a:p>
          <a:p>
            <a:pPr>
              <a:lnSpc>
                <a:spcPct val="110000"/>
              </a:lnSpc>
              <a:spcBef>
                <a:spcPts val="600"/>
              </a:spcBef>
              <a:spcAft>
                <a:spcPts val="600"/>
              </a:spcAft>
              <a:defRPr/>
            </a:pPr>
            <a:r>
              <a:rPr lang="en-US" altLang="zh-CN" sz="2400" dirty="0">
                <a:solidFill>
                  <a:schemeClr val="folHlink"/>
                </a:solidFill>
                <a:latin typeface="楷体" pitchFamily="49" charset="-122"/>
                <a:ea typeface="楷体" pitchFamily="49" charset="-122"/>
              </a:rPr>
              <a:t>T(2)I</a:t>
            </a:r>
          </a:p>
          <a:p>
            <a:pPr>
              <a:lnSpc>
                <a:spcPct val="110000"/>
              </a:lnSpc>
              <a:spcBef>
                <a:spcPts val="600"/>
              </a:spcBef>
              <a:spcAft>
                <a:spcPts val="600"/>
              </a:spcAft>
              <a:defRPr/>
            </a:pPr>
            <a:r>
              <a:rPr lang="en-US" altLang="zh-CN" sz="2400" dirty="0">
                <a:solidFill>
                  <a:srgbClr val="FF0000"/>
                </a:solidFill>
                <a:latin typeface="楷体" pitchFamily="49" charset="-122"/>
                <a:ea typeface="楷体" pitchFamily="49" charset="-122"/>
              </a:rPr>
              <a:t>P</a:t>
            </a:r>
          </a:p>
          <a:p>
            <a:pPr>
              <a:lnSpc>
                <a:spcPct val="110000"/>
              </a:lnSpc>
              <a:spcBef>
                <a:spcPts val="600"/>
              </a:spcBef>
              <a:spcAft>
                <a:spcPts val="600"/>
              </a:spcAft>
              <a:defRPr/>
            </a:pPr>
            <a:r>
              <a:rPr lang="en-US" altLang="zh-CN" sz="2400" dirty="0">
                <a:solidFill>
                  <a:schemeClr val="folHlink"/>
                </a:solidFill>
                <a:latin typeface="楷体" pitchFamily="49" charset="-122"/>
                <a:ea typeface="楷体" pitchFamily="49" charset="-122"/>
              </a:rPr>
              <a:t>US(5)</a:t>
            </a:r>
            <a:endParaRPr lang="en-US" altLang="zh-CN" sz="2400" dirty="0">
              <a:solidFill>
                <a:srgbClr val="1E1CE3"/>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标题 1"/>
          <p:cNvSpPr>
            <a:spLocks noGrp="1"/>
          </p:cNvSpPr>
          <p:nvPr>
            <p:ph type="title"/>
          </p:nvPr>
        </p:nvSpPr>
        <p:spPr>
          <a:xfrm>
            <a:off x="628650" y="106363"/>
            <a:ext cx="7886700" cy="725487"/>
          </a:xfrm>
        </p:spPr>
        <p:txBody>
          <a:bodyPr/>
          <a:lstStyle/>
          <a:p>
            <a:r>
              <a:rPr lang="zh-CN" altLang="en-US" smtClean="0"/>
              <a:t>上页的证明（续）</a:t>
            </a:r>
          </a:p>
        </p:txBody>
      </p:sp>
      <p:sp>
        <p:nvSpPr>
          <p:cNvPr id="201730" name="内容占位符 2"/>
          <p:cNvSpPr>
            <a:spLocks noGrp="1"/>
          </p:cNvSpPr>
          <p:nvPr>
            <p:ph idx="1"/>
          </p:nvPr>
        </p:nvSpPr>
        <p:spPr>
          <a:xfrm>
            <a:off x="504825" y="1262063"/>
            <a:ext cx="4981575" cy="4914900"/>
          </a:xfrm>
        </p:spPr>
        <p:txBody>
          <a:bodyPr/>
          <a:lstStyle/>
          <a:p>
            <a:pPr>
              <a:spcBef>
                <a:spcPts val="600"/>
              </a:spcBef>
              <a:buFont typeface="Wingdings" pitchFamily="2" charset="2"/>
              <a:buNone/>
            </a:pPr>
            <a:r>
              <a:rPr lang="en-US" altLang="zh-CN" smtClean="0">
                <a:solidFill>
                  <a:srgbClr val="003366"/>
                </a:solidFill>
              </a:rPr>
              <a:t>⑺ (</a:t>
            </a:r>
            <a:r>
              <a:rPr lang="en-US" altLang="zh-CN" smtClean="0">
                <a:solidFill>
                  <a:srgbClr val="003366"/>
                </a:solidFill>
                <a:sym typeface="Symbol" pitchFamily="18" charset="2"/>
              </a:rPr>
              <a:t>w)(</a:t>
            </a:r>
            <a:r>
              <a:rPr lang="en-US" altLang="zh-CN" smtClean="0">
                <a:solidFill>
                  <a:srgbClr val="003366"/>
                </a:solidFill>
              </a:rPr>
              <a:t>Q(w)</a:t>
            </a:r>
            <a:r>
              <a:rPr lang="en-US" altLang="zh-CN" smtClean="0">
                <a:solidFill>
                  <a:srgbClr val="003366"/>
                </a:solidFill>
                <a:latin typeface="Comic Sans MS" pitchFamily="66" charset="0"/>
              </a:rPr>
              <a:t>→</a:t>
            </a:r>
            <a:r>
              <a:rPr lang="en-US" altLang="zh-CN" smtClean="0">
                <a:solidFill>
                  <a:srgbClr val="003366"/>
                </a:solidFill>
                <a:sym typeface="Symbol" pitchFamily="18" charset="2"/>
              </a:rPr>
              <a:t></a:t>
            </a:r>
            <a:r>
              <a:rPr lang="en-US" altLang="zh-CN" smtClean="0">
                <a:solidFill>
                  <a:srgbClr val="003366"/>
                </a:solidFill>
              </a:rPr>
              <a:t>L(a,w))               </a:t>
            </a:r>
            <a:endParaRPr lang="zh-CN" altLang="en-US" smtClean="0">
              <a:solidFill>
                <a:schemeClr val="folHlink"/>
              </a:solidFill>
            </a:endParaRPr>
          </a:p>
          <a:p>
            <a:pPr>
              <a:spcBef>
                <a:spcPts val="600"/>
              </a:spcBef>
              <a:buFont typeface="Wingdings" pitchFamily="2" charset="2"/>
              <a:buNone/>
            </a:pPr>
            <a:r>
              <a:rPr lang="zh-CN" altLang="en-US" smtClean="0">
                <a:solidFill>
                  <a:schemeClr val="folHlink"/>
                </a:solidFill>
              </a:rPr>
              <a:t>⑻ </a:t>
            </a:r>
            <a:r>
              <a:rPr lang="en-US" altLang="zh-CN" smtClean="0">
                <a:solidFill>
                  <a:schemeClr val="folHlink"/>
                </a:solidFill>
              </a:rPr>
              <a:t>D(b)</a:t>
            </a:r>
            <a:r>
              <a:rPr lang="en-US" altLang="zh-CN" smtClean="0">
                <a:solidFill>
                  <a:schemeClr val="folHlink"/>
                </a:solidFill>
                <a:latin typeface="Comic Sans MS" pitchFamily="66" charset="0"/>
              </a:rPr>
              <a:t>→</a:t>
            </a:r>
            <a:r>
              <a:rPr lang="en-US" altLang="zh-CN" smtClean="0">
                <a:solidFill>
                  <a:schemeClr val="folHlink"/>
                </a:solidFill>
              </a:rPr>
              <a:t>L(a,b)                       </a:t>
            </a:r>
            <a:r>
              <a:rPr lang="en-US" altLang="zh-CN" smtClean="0"/>
              <a:t> </a:t>
            </a:r>
            <a:endParaRPr lang="en-US" altLang="zh-CN" smtClean="0">
              <a:solidFill>
                <a:schemeClr val="folHlink"/>
              </a:solidFill>
            </a:endParaRPr>
          </a:p>
          <a:p>
            <a:pPr>
              <a:spcBef>
                <a:spcPts val="600"/>
              </a:spcBef>
              <a:buFont typeface="Wingdings" pitchFamily="2" charset="2"/>
              <a:buNone/>
            </a:pPr>
            <a:r>
              <a:rPr lang="en-US" altLang="zh-CN" smtClean="0"/>
              <a:t>⑼ Q(b)</a:t>
            </a:r>
            <a:r>
              <a:rPr lang="en-US" altLang="zh-CN" smtClean="0">
                <a:latin typeface="Comic Sans MS" pitchFamily="66" charset="0"/>
              </a:rPr>
              <a:t>→</a:t>
            </a:r>
            <a:r>
              <a:rPr lang="en-US" altLang="zh-CN" smtClean="0">
                <a:sym typeface="Symbol" pitchFamily="18" charset="2"/>
              </a:rPr>
              <a:t></a:t>
            </a:r>
            <a:r>
              <a:rPr lang="en-US" altLang="zh-CN" smtClean="0"/>
              <a:t>L(a,b)         </a:t>
            </a:r>
          </a:p>
          <a:p>
            <a:pPr>
              <a:spcBef>
                <a:spcPts val="600"/>
              </a:spcBef>
              <a:buFont typeface="Wingdings" pitchFamily="2" charset="2"/>
              <a:buNone/>
            </a:pPr>
            <a:r>
              <a:rPr lang="en-US" altLang="zh-CN" smtClean="0">
                <a:solidFill>
                  <a:schemeClr val="folHlink"/>
                </a:solidFill>
              </a:rPr>
              <a:t>⑽ L(a,b)</a:t>
            </a:r>
            <a:r>
              <a:rPr lang="en-US" altLang="zh-CN" smtClean="0">
                <a:solidFill>
                  <a:schemeClr val="folHlink"/>
                </a:solidFill>
                <a:latin typeface="Comic Sans MS" pitchFamily="66" charset="0"/>
              </a:rPr>
              <a:t>→</a:t>
            </a:r>
            <a:r>
              <a:rPr lang="en-US" altLang="zh-CN" smtClean="0">
                <a:solidFill>
                  <a:schemeClr val="folHlink"/>
                </a:solidFill>
                <a:sym typeface="Symbol" pitchFamily="18" charset="2"/>
              </a:rPr>
              <a:t></a:t>
            </a:r>
            <a:r>
              <a:rPr lang="en-US" altLang="zh-CN" smtClean="0">
                <a:solidFill>
                  <a:schemeClr val="folHlink"/>
                </a:solidFill>
              </a:rPr>
              <a:t>Q(b)           </a:t>
            </a:r>
          </a:p>
          <a:p>
            <a:pPr>
              <a:spcBef>
                <a:spcPts val="600"/>
              </a:spcBef>
              <a:buFont typeface="Wingdings" pitchFamily="2" charset="2"/>
              <a:buNone/>
            </a:pPr>
            <a:r>
              <a:rPr lang="en-US" altLang="zh-CN" smtClean="0"/>
              <a:t>⑾ D(b)</a:t>
            </a:r>
            <a:r>
              <a:rPr lang="en-US" altLang="zh-CN" smtClean="0">
                <a:latin typeface="Comic Sans MS" pitchFamily="66" charset="0"/>
              </a:rPr>
              <a:t>→</a:t>
            </a:r>
            <a:r>
              <a:rPr lang="en-US" altLang="zh-CN" smtClean="0">
                <a:sym typeface="Symbol" pitchFamily="18" charset="2"/>
              </a:rPr>
              <a:t></a:t>
            </a:r>
            <a:r>
              <a:rPr lang="en-US" altLang="zh-CN" smtClean="0"/>
              <a:t>Q(b)           </a:t>
            </a:r>
          </a:p>
          <a:p>
            <a:pPr>
              <a:spcBef>
                <a:spcPts val="600"/>
              </a:spcBef>
              <a:buFont typeface="Wingdings" pitchFamily="2" charset="2"/>
              <a:buNone/>
            </a:pPr>
            <a:r>
              <a:rPr lang="en-US" altLang="zh-CN" smtClean="0"/>
              <a:t>⑿ </a:t>
            </a:r>
            <a:r>
              <a:rPr lang="en-US" altLang="zh-CN" smtClean="0">
                <a:sym typeface="Symbol" pitchFamily="18" charset="2"/>
              </a:rPr>
              <a:t></a:t>
            </a:r>
            <a:r>
              <a:rPr lang="en-US" altLang="zh-CN" smtClean="0"/>
              <a:t>D(b)</a:t>
            </a:r>
            <a:r>
              <a:rPr lang="en-US" altLang="zh-CN" smtClean="0">
                <a:sym typeface="Symbol" pitchFamily="18" charset="2"/>
              </a:rPr>
              <a:t>∨</a:t>
            </a:r>
            <a:r>
              <a:rPr lang="en-US" altLang="zh-CN" smtClean="0"/>
              <a:t>Q(b)          </a:t>
            </a:r>
          </a:p>
          <a:p>
            <a:pPr>
              <a:spcBef>
                <a:spcPts val="600"/>
              </a:spcBef>
              <a:buFont typeface="Wingdings" pitchFamily="2" charset="2"/>
              <a:buNone/>
            </a:pPr>
            <a:r>
              <a:rPr lang="en-US" altLang="zh-CN" smtClean="0"/>
              <a:t>⒀ </a:t>
            </a:r>
            <a:r>
              <a:rPr lang="en-US" altLang="zh-CN" smtClean="0">
                <a:sym typeface="Symbol" pitchFamily="18" charset="2"/>
              </a:rPr>
              <a:t>(</a:t>
            </a:r>
            <a:r>
              <a:rPr lang="en-US" altLang="zh-CN" smtClean="0"/>
              <a:t>D(b)∧Q(b))         </a:t>
            </a:r>
          </a:p>
          <a:p>
            <a:pPr>
              <a:spcBef>
                <a:spcPts val="600"/>
              </a:spcBef>
              <a:buFont typeface="Wingdings" pitchFamily="2" charset="2"/>
              <a:buNone/>
            </a:pPr>
            <a:r>
              <a:rPr lang="en-US" altLang="zh-CN" smtClean="0"/>
              <a:t>⒁ (</a:t>
            </a:r>
            <a:r>
              <a:rPr lang="en-US" altLang="zh-CN" smtClean="0">
                <a:sym typeface="Symbol" pitchFamily="18" charset="2"/>
              </a:rPr>
              <a:t>u)(</a:t>
            </a:r>
            <a:r>
              <a:rPr lang="en-US" altLang="zh-CN" smtClean="0"/>
              <a:t>D(u)∧Q(u))     </a:t>
            </a:r>
          </a:p>
          <a:p>
            <a:pPr>
              <a:spcBef>
                <a:spcPts val="600"/>
              </a:spcBef>
              <a:buFont typeface="Wingdings" pitchFamily="2" charset="2"/>
              <a:buNone/>
            </a:pPr>
            <a:r>
              <a:rPr lang="en-US" altLang="zh-CN" smtClean="0"/>
              <a:t>⒂ </a:t>
            </a:r>
            <a:r>
              <a:rPr lang="en-US" altLang="zh-CN" smtClean="0">
                <a:sym typeface="Symbol" pitchFamily="18" charset="2"/>
              </a:rPr>
              <a:t>(</a:t>
            </a:r>
            <a:r>
              <a:rPr lang="en-US" altLang="zh-CN" smtClean="0"/>
              <a:t>u)</a:t>
            </a:r>
            <a:r>
              <a:rPr lang="en-US" altLang="zh-CN" smtClean="0">
                <a:sym typeface="Symbol" pitchFamily="18" charset="2"/>
              </a:rPr>
              <a:t>(</a:t>
            </a:r>
            <a:r>
              <a:rPr lang="en-US" altLang="zh-CN" smtClean="0"/>
              <a:t>D(u)∧Q(u))     </a:t>
            </a:r>
            <a:endParaRPr lang="zh-CN" altLang="en-US" smtClean="0"/>
          </a:p>
        </p:txBody>
      </p:sp>
      <p:sp>
        <p:nvSpPr>
          <p:cNvPr id="4" name="灯片编号占位符 3"/>
          <p:cNvSpPr>
            <a:spLocks noGrp="1"/>
          </p:cNvSpPr>
          <p:nvPr>
            <p:ph type="sldNum" sz="quarter" idx="12"/>
          </p:nvPr>
        </p:nvSpPr>
        <p:spPr/>
        <p:txBody>
          <a:bodyPr/>
          <a:lstStyle/>
          <a:p>
            <a:pPr>
              <a:defRPr/>
            </a:pPr>
            <a:fld id="{13152DB4-CDED-46B9-8C4F-F4C653BEAB3A}" type="slidenum">
              <a:rPr lang="zh-CN" altLang="en-US"/>
              <a:pPr>
                <a:defRPr/>
              </a:pPr>
              <a:t>98</a:t>
            </a:fld>
            <a:endParaRPr lang="zh-CN" altLang="en-US"/>
          </a:p>
        </p:txBody>
      </p:sp>
      <p:sp>
        <p:nvSpPr>
          <p:cNvPr id="5" name="矩形 4"/>
          <p:cNvSpPr/>
          <p:nvPr/>
        </p:nvSpPr>
        <p:spPr>
          <a:xfrm>
            <a:off x="5240338" y="1247775"/>
            <a:ext cx="1828800" cy="4949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600"/>
              </a:spcBef>
              <a:spcAft>
                <a:spcPts val="600"/>
              </a:spcAft>
              <a:defRPr/>
            </a:pPr>
            <a:r>
              <a:rPr lang="en-US" altLang="zh-CN" sz="2400" dirty="0">
                <a:solidFill>
                  <a:srgbClr val="1E1CE3"/>
                </a:solidFill>
                <a:latin typeface="楷体" pitchFamily="49" charset="-122"/>
                <a:ea typeface="楷体" pitchFamily="49" charset="-122"/>
              </a:rPr>
              <a:t>T(3)(6)I</a:t>
            </a:r>
          </a:p>
          <a:p>
            <a:pPr>
              <a:lnSpc>
                <a:spcPct val="110000"/>
              </a:lnSpc>
              <a:spcBef>
                <a:spcPts val="600"/>
              </a:spcBef>
              <a:spcAft>
                <a:spcPts val="600"/>
              </a:spcAft>
              <a:defRPr/>
            </a:pPr>
            <a:r>
              <a:rPr lang="en-US" altLang="zh-CN" sz="2400" dirty="0">
                <a:solidFill>
                  <a:srgbClr val="1E1CE3"/>
                </a:solidFill>
                <a:latin typeface="楷体" pitchFamily="49" charset="-122"/>
                <a:ea typeface="楷体" pitchFamily="49" charset="-122"/>
              </a:rPr>
              <a:t>US(4)</a:t>
            </a:r>
          </a:p>
          <a:p>
            <a:pPr>
              <a:lnSpc>
                <a:spcPct val="110000"/>
              </a:lnSpc>
              <a:spcBef>
                <a:spcPts val="600"/>
              </a:spcBef>
              <a:spcAft>
                <a:spcPts val="600"/>
              </a:spcAft>
              <a:defRPr/>
            </a:pPr>
            <a:r>
              <a:rPr lang="en-US" altLang="zh-CN" sz="2400" dirty="0">
                <a:solidFill>
                  <a:srgbClr val="1E1CE3"/>
                </a:solidFill>
                <a:latin typeface="楷体" pitchFamily="49" charset="-122"/>
                <a:ea typeface="楷体" pitchFamily="49" charset="-122"/>
              </a:rPr>
              <a:t>US(7)</a:t>
            </a:r>
          </a:p>
          <a:p>
            <a:pPr>
              <a:lnSpc>
                <a:spcPct val="110000"/>
              </a:lnSpc>
              <a:spcBef>
                <a:spcPts val="600"/>
              </a:spcBef>
              <a:spcAft>
                <a:spcPts val="600"/>
              </a:spcAft>
              <a:defRPr/>
            </a:pPr>
            <a:r>
              <a:rPr lang="en-US" altLang="zh-CN" sz="2400" dirty="0">
                <a:solidFill>
                  <a:schemeClr val="folHlink"/>
                </a:solidFill>
                <a:latin typeface="楷体" pitchFamily="49" charset="-122"/>
                <a:ea typeface="楷体" pitchFamily="49" charset="-122"/>
              </a:rPr>
              <a:t>T(9) E</a:t>
            </a:r>
          </a:p>
          <a:p>
            <a:pPr>
              <a:lnSpc>
                <a:spcPct val="110000"/>
              </a:lnSpc>
              <a:spcBef>
                <a:spcPts val="600"/>
              </a:spcBef>
              <a:spcAft>
                <a:spcPts val="600"/>
              </a:spcAft>
              <a:defRPr/>
            </a:pPr>
            <a:r>
              <a:rPr lang="en-US" altLang="zh-CN" sz="2400" dirty="0">
                <a:solidFill>
                  <a:srgbClr val="1E1CE3"/>
                </a:solidFill>
                <a:latin typeface="楷体" pitchFamily="49" charset="-122"/>
                <a:ea typeface="楷体" pitchFamily="49" charset="-122"/>
              </a:rPr>
              <a:t>T(8)(10)I</a:t>
            </a:r>
          </a:p>
          <a:p>
            <a:pPr>
              <a:lnSpc>
                <a:spcPct val="110000"/>
              </a:lnSpc>
              <a:spcBef>
                <a:spcPts val="600"/>
              </a:spcBef>
              <a:spcAft>
                <a:spcPts val="600"/>
              </a:spcAft>
              <a:defRPr/>
            </a:pPr>
            <a:r>
              <a:rPr lang="en-US" altLang="zh-CN" sz="2400" dirty="0">
                <a:solidFill>
                  <a:srgbClr val="1E1CE3"/>
                </a:solidFill>
                <a:latin typeface="楷体" pitchFamily="49" charset="-122"/>
                <a:ea typeface="楷体" pitchFamily="49" charset="-122"/>
              </a:rPr>
              <a:t>T(11)E</a:t>
            </a:r>
          </a:p>
          <a:p>
            <a:pPr>
              <a:lnSpc>
                <a:spcPct val="110000"/>
              </a:lnSpc>
              <a:spcBef>
                <a:spcPts val="600"/>
              </a:spcBef>
              <a:spcAft>
                <a:spcPts val="600"/>
              </a:spcAft>
              <a:defRPr/>
            </a:pPr>
            <a:r>
              <a:rPr lang="en-US" altLang="zh-CN" sz="2400" dirty="0">
                <a:solidFill>
                  <a:srgbClr val="1E1CE3"/>
                </a:solidFill>
                <a:latin typeface="楷体" pitchFamily="49" charset="-122"/>
                <a:ea typeface="楷体" pitchFamily="49" charset="-122"/>
              </a:rPr>
              <a:t>T(12)E</a:t>
            </a:r>
          </a:p>
          <a:p>
            <a:pPr>
              <a:lnSpc>
                <a:spcPct val="110000"/>
              </a:lnSpc>
              <a:spcBef>
                <a:spcPts val="600"/>
              </a:spcBef>
              <a:spcAft>
                <a:spcPts val="600"/>
              </a:spcAft>
              <a:defRPr/>
            </a:pPr>
            <a:r>
              <a:rPr lang="en-US" altLang="zh-CN" sz="2400" dirty="0">
                <a:solidFill>
                  <a:srgbClr val="1E1CE3"/>
                </a:solidFill>
                <a:latin typeface="楷体" pitchFamily="49" charset="-122"/>
                <a:ea typeface="楷体" pitchFamily="49" charset="-122"/>
              </a:rPr>
              <a:t>UG(13)</a:t>
            </a:r>
          </a:p>
          <a:p>
            <a:pPr>
              <a:lnSpc>
                <a:spcPct val="110000"/>
              </a:lnSpc>
              <a:spcBef>
                <a:spcPts val="600"/>
              </a:spcBef>
              <a:spcAft>
                <a:spcPts val="600"/>
              </a:spcAft>
              <a:defRPr/>
            </a:pPr>
            <a:r>
              <a:rPr lang="en-US" altLang="zh-CN" sz="2400" dirty="0">
                <a:solidFill>
                  <a:srgbClr val="1E1CE3"/>
                </a:solidFill>
                <a:latin typeface="楷体" pitchFamily="49" charset="-122"/>
                <a:ea typeface="楷体" pitchFamily="49" charset="-122"/>
              </a:rPr>
              <a:t>T(14)E</a:t>
            </a:r>
            <a:endParaRPr lang="zh-CN" altLang="en-US" sz="2400" dirty="0">
              <a:solidFill>
                <a:srgbClr val="1E1CE3"/>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noChangeArrowheads="1"/>
          </p:cNvSpPr>
          <p:nvPr>
            <p:ph type="title"/>
          </p:nvPr>
        </p:nvSpPr>
        <p:spPr>
          <a:xfrm>
            <a:off x="628650" y="106363"/>
            <a:ext cx="7886700" cy="725487"/>
          </a:xfrm>
        </p:spPr>
        <p:txBody>
          <a:bodyPr/>
          <a:lstStyle/>
          <a:p>
            <a:pPr eaLnBrk="1" hangingPunct="1"/>
            <a:r>
              <a:rPr lang="zh-CN" altLang="en-US" smtClean="0"/>
              <a:t>推理时注意事项</a:t>
            </a:r>
          </a:p>
        </p:txBody>
      </p:sp>
      <p:sp>
        <p:nvSpPr>
          <p:cNvPr id="202754" name="Rectangle 3"/>
          <p:cNvSpPr>
            <a:spLocks noGrp="1" noChangeArrowheads="1"/>
          </p:cNvSpPr>
          <p:nvPr>
            <p:ph type="body" idx="1"/>
          </p:nvPr>
        </p:nvSpPr>
        <p:spPr>
          <a:xfrm>
            <a:off x="522288" y="1296988"/>
            <a:ext cx="8113712" cy="4610100"/>
          </a:xfrm>
        </p:spPr>
        <p:txBody>
          <a:bodyPr/>
          <a:lstStyle/>
          <a:p>
            <a:pPr eaLnBrk="1" hangingPunct="1">
              <a:lnSpc>
                <a:spcPct val="130000"/>
              </a:lnSpc>
              <a:spcBef>
                <a:spcPct val="0"/>
              </a:spcBef>
            </a:pPr>
            <a:r>
              <a:rPr lang="en-US" altLang="zh-CN" smtClean="0">
                <a:solidFill>
                  <a:srgbClr val="FF0000"/>
                </a:solidFill>
              </a:rPr>
              <a:t>US</a:t>
            </a:r>
            <a:r>
              <a:rPr lang="zh-CN" altLang="en-US" smtClean="0">
                <a:solidFill>
                  <a:srgbClr val="FF0000"/>
                </a:solidFill>
              </a:rPr>
              <a:t>和</a:t>
            </a:r>
            <a:r>
              <a:rPr lang="en-US" altLang="zh-CN" smtClean="0">
                <a:solidFill>
                  <a:srgbClr val="FF0000"/>
                </a:solidFill>
              </a:rPr>
              <a:t>ES</a:t>
            </a:r>
            <a:r>
              <a:rPr lang="zh-CN" altLang="en-US" smtClean="0"/>
              <a:t>主要用于推导过程中</a:t>
            </a:r>
            <a:r>
              <a:rPr lang="zh-CN" altLang="en-US" smtClean="0">
                <a:solidFill>
                  <a:srgbClr val="FF0000"/>
                </a:solidFill>
              </a:rPr>
              <a:t>删除量词</a:t>
            </a:r>
            <a:r>
              <a:rPr lang="zh-CN" altLang="en-US" smtClean="0"/>
              <a:t>，一旦删去了量词</a:t>
            </a:r>
            <a:r>
              <a:rPr lang="en-US" altLang="zh-CN" smtClean="0"/>
              <a:t>, </a:t>
            </a:r>
            <a:r>
              <a:rPr lang="zh-CN" altLang="en-US" smtClean="0"/>
              <a:t>就可像命题演算一样完成推导过程</a:t>
            </a:r>
            <a:r>
              <a:rPr lang="en-US" altLang="zh-CN" smtClean="0"/>
              <a:t>, </a:t>
            </a:r>
            <a:r>
              <a:rPr lang="zh-CN" altLang="en-US" smtClean="0"/>
              <a:t>从而获得相应的结论；</a:t>
            </a:r>
          </a:p>
          <a:p>
            <a:pPr eaLnBrk="1" hangingPunct="1">
              <a:lnSpc>
                <a:spcPct val="130000"/>
              </a:lnSpc>
              <a:spcBef>
                <a:spcPct val="0"/>
              </a:spcBef>
              <a:spcAft>
                <a:spcPts val="1800"/>
              </a:spcAft>
            </a:pPr>
            <a:r>
              <a:rPr lang="en-US" altLang="zh-CN" smtClean="0"/>
              <a:t>UG</a:t>
            </a:r>
            <a:r>
              <a:rPr lang="zh-CN" altLang="en-US" smtClean="0"/>
              <a:t>和</a:t>
            </a:r>
            <a:r>
              <a:rPr lang="en-US" altLang="zh-CN" smtClean="0"/>
              <a:t>EG</a:t>
            </a:r>
            <a:r>
              <a:rPr lang="zh-CN" altLang="en-US" smtClean="0"/>
              <a:t>主要用于</a:t>
            </a:r>
            <a:r>
              <a:rPr lang="zh-CN" altLang="en-US" smtClean="0">
                <a:solidFill>
                  <a:srgbClr val="FF0000"/>
                </a:solidFill>
              </a:rPr>
              <a:t>使结论呈量化形式。</a:t>
            </a:r>
          </a:p>
          <a:p>
            <a:pPr eaLnBrk="1" hangingPunct="1">
              <a:lnSpc>
                <a:spcPct val="130000"/>
              </a:lnSpc>
              <a:spcBef>
                <a:spcPct val="0"/>
              </a:spcBef>
            </a:pPr>
            <a:endParaRPr lang="zh-CN" altLang="en-US" sz="2800" smtClean="0"/>
          </a:p>
        </p:txBody>
      </p:sp>
    </p:spTree>
  </p:cSld>
  <p:clrMapOvr>
    <a:masterClrMapping/>
  </p:clrMapOvr>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9292</TotalTime>
  <Words>9855</Words>
  <Application>Microsoft Office PowerPoint</Application>
  <PresentationFormat>全屏显示(4:3)</PresentationFormat>
  <Paragraphs>1079</Paragraphs>
  <Slides>101</Slides>
  <Notes>0</Notes>
  <HiddenSlides>0</HiddenSlides>
  <MMClips>0</MMClips>
  <ScaleCrop>false</ScaleCrop>
  <HeadingPairs>
    <vt:vector size="8" baseType="variant">
      <vt:variant>
        <vt:lpstr>已用的字体</vt:lpstr>
      </vt:variant>
      <vt:variant>
        <vt:i4>15</vt:i4>
      </vt:variant>
      <vt:variant>
        <vt:lpstr>演示文稿设计模板</vt:lpstr>
      </vt:variant>
      <vt:variant>
        <vt:i4>8</vt:i4>
      </vt:variant>
      <vt:variant>
        <vt:lpstr>嵌入 OLE 服务器</vt:lpstr>
      </vt:variant>
      <vt:variant>
        <vt:i4>3</vt:i4>
      </vt:variant>
      <vt:variant>
        <vt:lpstr>幻灯片标题</vt:lpstr>
      </vt:variant>
      <vt:variant>
        <vt:i4>101</vt:i4>
      </vt:variant>
    </vt:vector>
  </HeadingPairs>
  <TitlesOfParts>
    <vt:vector size="127" baseType="lpstr">
      <vt:lpstr>Arial</vt:lpstr>
      <vt:lpstr>宋体</vt:lpstr>
      <vt:lpstr>Calibri Light</vt:lpstr>
      <vt:lpstr>Calibri</vt:lpstr>
      <vt:lpstr>Constantia</vt:lpstr>
      <vt:lpstr>Wingdings 2</vt:lpstr>
      <vt:lpstr>等线</vt:lpstr>
      <vt:lpstr>华文行楷</vt:lpstr>
      <vt:lpstr>华文楷体</vt:lpstr>
      <vt:lpstr>楷体</vt:lpstr>
      <vt:lpstr>Wingdings</vt:lpstr>
      <vt:lpstr>Comic Sans MS</vt:lpstr>
      <vt:lpstr>Symbol</vt:lpstr>
      <vt:lpstr>黑体</vt:lpstr>
      <vt:lpstr>Times New Roman</vt:lpstr>
      <vt:lpstr>Office 主题​​</vt:lpstr>
      <vt:lpstr>流畅</vt:lpstr>
      <vt:lpstr>Office 主题​​</vt:lpstr>
      <vt:lpstr>Office 主题​​</vt:lpstr>
      <vt:lpstr>流畅</vt:lpstr>
      <vt:lpstr>流畅</vt:lpstr>
      <vt:lpstr>流畅</vt:lpstr>
      <vt:lpstr>流畅</vt:lpstr>
      <vt:lpstr>Microsoft 公式 3.0</vt:lpstr>
      <vt:lpstr>公式</vt:lpstr>
      <vt:lpstr>Equation</vt:lpstr>
      <vt:lpstr>第1章 数理逻辑</vt:lpstr>
      <vt:lpstr>目录</vt:lpstr>
      <vt:lpstr>1.6、谓词和量词</vt:lpstr>
      <vt:lpstr>谓词逻辑的引入</vt:lpstr>
      <vt:lpstr>苏格拉底问题</vt:lpstr>
      <vt:lpstr>亚里士多德（公元前384-322）-三段论</vt:lpstr>
      <vt:lpstr>谓词逻辑中的基本概念与表示</vt:lpstr>
      <vt:lpstr>示例</vt:lpstr>
      <vt:lpstr>谓词逻辑符号化</vt:lpstr>
      <vt:lpstr>1.6.1、谓词</vt:lpstr>
      <vt:lpstr>客体(个体）词和谓词的分类</vt:lpstr>
      <vt:lpstr>n元谓词</vt:lpstr>
      <vt:lpstr>示例</vt:lpstr>
      <vt:lpstr>总结</vt:lpstr>
      <vt:lpstr>幻灯片 15</vt:lpstr>
      <vt:lpstr>命题函数</vt:lpstr>
      <vt:lpstr>命题函数（续）</vt:lpstr>
      <vt:lpstr>个体域</vt:lpstr>
      <vt:lpstr>1.6.2、量词</vt:lpstr>
      <vt:lpstr>示例</vt:lpstr>
      <vt:lpstr>个体域表示的缺点</vt:lpstr>
      <vt:lpstr>引入特性谓词</vt:lpstr>
      <vt:lpstr>特性谓词（续）</vt:lpstr>
      <vt:lpstr>总结：特性谓词引入形式</vt:lpstr>
      <vt:lpstr>1.6.3、量化断言和命题的关系</vt:lpstr>
      <vt:lpstr>幻灯片 26</vt:lpstr>
      <vt:lpstr>谓词相关符号</vt:lpstr>
      <vt:lpstr>示例1</vt:lpstr>
      <vt:lpstr>示例2（函词）</vt:lpstr>
      <vt:lpstr>客体函数（函词）与谓词的区别</vt:lpstr>
      <vt:lpstr>1.6.4、谓词公式</vt:lpstr>
      <vt:lpstr>谓词逻辑的翻译（符号化）</vt:lpstr>
      <vt:lpstr>谓词符号化示例</vt:lpstr>
      <vt:lpstr>幻灯片 34</vt:lpstr>
      <vt:lpstr>幻灯片 35</vt:lpstr>
      <vt:lpstr>幻灯片 36</vt:lpstr>
      <vt:lpstr>谓词翻译难点</vt:lpstr>
      <vt:lpstr>1.6.5、自由变元与约束变元</vt:lpstr>
      <vt:lpstr>变元的约束</vt:lpstr>
      <vt:lpstr>说明</vt:lpstr>
      <vt:lpstr>说明（续）</vt:lpstr>
      <vt:lpstr>1.7、谓词演算的永真公式</vt:lpstr>
      <vt:lpstr>公式的解释</vt:lpstr>
      <vt:lpstr>示例</vt:lpstr>
      <vt:lpstr>谓词公式的分类：</vt:lpstr>
      <vt:lpstr>谓词逻辑的判定问题</vt:lpstr>
      <vt:lpstr>1.7.1、基本定义</vt:lpstr>
      <vt:lpstr>谓词公式的蕴含式定义</vt:lpstr>
      <vt:lpstr>1.7.2、谓词演算的基本永真公式</vt:lpstr>
      <vt:lpstr>（一）由命题公式推广出的公式</vt:lpstr>
      <vt:lpstr>示例</vt:lpstr>
      <vt:lpstr>（二）量词否定公式</vt:lpstr>
      <vt:lpstr>证明</vt:lpstr>
      <vt:lpstr>（三）量词分配公式(等价式和蕴含式)</vt:lpstr>
      <vt:lpstr>示例</vt:lpstr>
      <vt:lpstr>示例</vt:lpstr>
      <vt:lpstr>不是等价公式，是重言蕴含式</vt:lpstr>
      <vt:lpstr>不是等价公式，是重言蕴含式（续）</vt:lpstr>
      <vt:lpstr>5.</vt:lpstr>
      <vt:lpstr>嵌套量词-多个量词</vt:lpstr>
      <vt:lpstr>将量化当做循环</vt:lpstr>
      <vt:lpstr>幻灯片 62</vt:lpstr>
      <vt:lpstr>幻灯片 63</vt:lpstr>
      <vt:lpstr>含有量词的永真公式表</vt:lpstr>
      <vt:lpstr>理解永真蕴含式的土办法</vt:lpstr>
      <vt:lpstr>1.7.3、其它几条规则</vt:lpstr>
      <vt:lpstr>其它几条规则（续1）</vt:lpstr>
      <vt:lpstr>几条规则（续2）</vt:lpstr>
      <vt:lpstr>例题</vt:lpstr>
      <vt:lpstr>前束范式</vt:lpstr>
      <vt:lpstr>1.8、谓词演算的推理规则</vt:lpstr>
      <vt:lpstr>1.8.1、术语“A(x)对y是自由的”的意义</vt:lpstr>
      <vt:lpstr>示例</vt:lpstr>
      <vt:lpstr>谓词演算的推理理论</vt:lpstr>
      <vt:lpstr>1.8.2、谓词演算中的推理规则</vt:lpstr>
      <vt:lpstr>1.8.3、推理举例</vt:lpstr>
      <vt:lpstr>推理举例（续1）</vt:lpstr>
      <vt:lpstr>推理举例（续2）</vt:lpstr>
      <vt:lpstr>全称指定规则US</vt:lpstr>
      <vt:lpstr>US成立的条件</vt:lpstr>
      <vt:lpstr>例题-求前束范式</vt:lpstr>
      <vt:lpstr>注意</vt:lpstr>
      <vt:lpstr>全称推广规则UG</vt:lpstr>
      <vt:lpstr>存在指定规则ES</vt:lpstr>
      <vt:lpstr>示例</vt:lpstr>
      <vt:lpstr>例-判断下列的推理过程是否正确</vt:lpstr>
      <vt:lpstr>存在推广规则 EG</vt:lpstr>
      <vt:lpstr>必须注意的问题</vt:lpstr>
      <vt:lpstr>必须注意的问题（续）</vt:lpstr>
      <vt:lpstr>例-判断对错，并改正</vt:lpstr>
      <vt:lpstr>谓词演算的推理方法</vt:lpstr>
      <vt:lpstr>1.8.3、推理举例</vt:lpstr>
      <vt:lpstr>推理举例（续1）</vt:lpstr>
      <vt:lpstr>推理举例（续2）</vt:lpstr>
      <vt:lpstr>推理举例（续3）</vt:lpstr>
      <vt:lpstr>推理举例（续4）</vt:lpstr>
      <vt:lpstr>上页的证明</vt:lpstr>
      <vt:lpstr>上页的证明（续）</vt:lpstr>
      <vt:lpstr>推理时注意事项</vt:lpstr>
      <vt:lpstr>习题-请将下列问题符号化并形式化证明</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Yaco Wang</dc:creator>
  <cp:lastModifiedBy>zhengjin</cp:lastModifiedBy>
  <cp:revision>653</cp:revision>
  <dcterms:created xsi:type="dcterms:W3CDTF">2016-08-02T12:41:14Z</dcterms:created>
  <dcterms:modified xsi:type="dcterms:W3CDTF">2023-09-21T09:43:46Z</dcterms:modified>
</cp:coreProperties>
</file>