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76" r:id="rId3"/>
    <p:sldId id="277" r:id="rId4"/>
    <p:sldId id="300" r:id="rId5"/>
    <p:sldId id="299" r:id="rId6"/>
    <p:sldId id="295" r:id="rId7"/>
    <p:sldId id="301" r:id="rId8"/>
    <p:sldId id="334" r:id="rId9"/>
    <p:sldId id="296" r:id="rId10"/>
    <p:sldId id="323" r:id="rId11"/>
    <p:sldId id="324" r:id="rId12"/>
    <p:sldId id="308" r:id="rId13"/>
    <p:sldId id="297" r:id="rId14"/>
    <p:sldId id="320" r:id="rId15"/>
    <p:sldId id="303" r:id="rId16"/>
    <p:sldId id="310" r:id="rId17"/>
    <p:sldId id="260" r:id="rId18"/>
    <p:sldId id="316" r:id="rId19"/>
    <p:sldId id="317" r:id="rId20"/>
    <p:sldId id="257" r:id="rId21"/>
    <p:sldId id="283" r:id="rId22"/>
    <p:sldId id="321" r:id="rId23"/>
    <p:sldId id="258" r:id="rId24"/>
    <p:sldId id="293" r:id="rId25"/>
    <p:sldId id="294" r:id="rId26"/>
    <p:sldId id="287" r:id="rId27"/>
    <p:sldId id="285" r:id="rId28"/>
    <p:sldId id="291" r:id="rId29"/>
    <p:sldId id="292" r:id="rId30"/>
    <p:sldId id="259" r:id="rId31"/>
    <p:sldId id="261" r:id="rId32"/>
    <p:sldId id="319" r:id="rId33"/>
    <p:sldId id="262" r:id="rId34"/>
    <p:sldId id="264" r:id="rId35"/>
    <p:sldId id="266" r:id="rId36"/>
    <p:sldId id="278" r:id="rId37"/>
    <p:sldId id="288" r:id="rId38"/>
    <p:sldId id="322" r:id="rId39"/>
    <p:sldId id="268" r:id="rId40"/>
    <p:sldId id="305" r:id="rId41"/>
    <p:sldId id="306" r:id="rId42"/>
    <p:sldId id="269" r:id="rId43"/>
    <p:sldId id="281" r:id="rId44"/>
    <p:sldId id="282" r:id="rId45"/>
    <p:sldId id="309" r:id="rId46"/>
    <p:sldId id="325" r:id="rId47"/>
    <p:sldId id="311" r:id="rId48"/>
    <p:sldId id="313" r:id="rId49"/>
    <p:sldId id="298" r:id="rId50"/>
    <p:sldId id="275" r:id="rId51"/>
    <p:sldId id="315" r:id="rId52"/>
    <p:sldId id="270" r:id="rId53"/>
    <p:sldId id="327" r:id="rId54"/>
    <p:sldId id="286" r:id="rId55"/>
    <p:sldId id="331" r:id="rId56"/>
    <p:sldId id="328" r:id="rId57"/>
    <p:sldId id="333" r:id="rId58"/>
    <p:sldId id="329" r:id="rId59"/>
    <p:sldId id="330" r:id="rId60"/>
    <p:sldId id="279" r:id="rId61"/>
    <p:sldId id="271" r:id="rId62"/>
    <p:sldId id="290" r:id="rId63"/>
    <p:sldId id="272" r:id="rId64"/>
    <p:sldId id="273" r:id="rId65"/>
    <p:sldId id="312" r:id="rId66"/>
    <p:sldId id="326" r:id="rId67"/>
    <p:sldId id="274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BF7"/>
    <a:srgbClr val="CC0066"/>
    <a:srgbClr val="CC0099"/>
    <a:srgbClr val="E707D7"/>
    <a:srgbClr val="FF4B21"/>
    <a:srgbClr val="FF603B"/>
    <a:srgbClr val="2E7D92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D453946-13D9-470F-92B2-8B362E8ABFE0}" type="datetimeFigureOut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C320A6E-5F41-459C-BE04-3F3142212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D9CA3-17BC-49E1-BDD8-18BF5AA7D6C2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46DB0-B47D-4785-864C-E67486E63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623F0-088C-499B-9B55-67220CBFFAEC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6C11-BAC5-47AF-9B29-64F4F1569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3EE50-9360-4F47-833A-C838D2F729C8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EF4EE-92E5-4C6F-83B4-30F75E713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325" y="860425"/>
            <a:ext cx="82343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4584"/>
            <a:ext cx="8229600" cy="63408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1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D951-2B1A-412A-BAB0-15B49CCF812B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3875" y="6356350"/>
            <a:ext cx="542925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215386DD-EFC6-4F8B-9525-0405BAB32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A513-C500-4FF2-8B71-EF5EA681DD6E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AFD23-D3E5-4C75-88EF-F5FBC8A71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71E14-04E1-405A-9DAA-AB06E47B1B1B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0A82-9923-4664-B229-741266695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CBC3-7596-484A-9BB4-B6E16DFA3E59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3F33-1F01-49DC-A2B2-6A92A45FE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屏幕剪辑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325" y="3357563"/>
            <a:ext cx="82343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0042"/>
            <a:ext cx="8229600" cy="868958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20DD0-5743-4EC3-A652-190D5E2926FA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285A-FE3D-4A97-BF80-B1F5EAF1F7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D5B3C-7556-4EE2-B792-E6900B2C8AE8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A2B11-5467-43E4-B576-1C44B8DA3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38061-F7B1-4772-8027-011C75BF105E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5048-D4B4-4884-B77F-3F6BDE2495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B694-7359-4E09-BEE2-39304479B570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D1D5D-FBD1-4D42-9EE5-1B1A3390FD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A01058-74BA-4F3E-AFED-C6EDA6AEAC2F}" type="datetime1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AA3EDA-E8B2-4405-BFFB-D3E0C15CD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61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87388" y="2060575"/>
            <a:ext cx="7772400" cy="12969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代数</a:t>
            </a:r>
          </a:p>
        </p:txBody>
      </p:sp>
      <p:pic>
        <p:nvPicPr>
          <p:cNvPr id="14338" name="图片 7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87388" y="3141663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第一部分 总论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逆元的唯一性与运算下元素的可约性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6.1-3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对于</a:t>
            </a:r>
            <a:r>
              <a:rPr lang="zh-CN" altLang="en-US" smtClean="0">
                <a:solidFill>
                  <a:srgbClr val="FF0000"/>
                </a:solidFill>
              </a:rPr>
              <a:t>可结合运算</a:t>
            </a:r>
            <a:r>
              <a:rPr lang="zh-CN" altLang="en-US" smtClean="0"/>
              <a:t>，如果一个元素</a:t>
            </a:r>
            <a:r>
              <a:rPr lang="en-US" altLang="zh-CN" smtClean="0"/>
              <a:t>x</a:t>
            </a:r>
            <a:r>
              <a:rPr lang="zh-CN" altLang="en-US" smtClean="0"/>
              <a:t>有左逆元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zh-CN" altLang="en-US" smtClean="0"/>
              <a:t>和右逆元</a:t>
            </a:r>
            <a:r>
              <a:rPr lang="en-US" altLang="zh-CN" smtClean="0"/>
              <a:t>r</a:t>
            </a:r>
            <a:r>
              <a:rPr lang="zh-CN" altLang="en-US" smtClean="0"/>
              <a:t>，那么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en-US" altLang="zh-CN" smtClean="0"/>
              <a:t>=r</a:t>
            </a:r>
            <a:r>
              <a:rPr lang="zh-CN" altLang="en-US" smtClean="0"/>
              <a:t>（即</a:t>
            </a:r>
            <a:r>
              <a:rPr lang="zh-CN" altLang="en-US" smtClean="0">
                <a:solidFill>
                  <a:srgbClr val="FF0000"/>
                </a:solidFill>
              </a:rPr>
              <a:t>逆元是唯一的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证：</a:t>
            </a:r>
            <a:r>
              <a:rPr lang="zh-CN" altLang="en-US" smtClean="0"/>
              <a:t>设</a:t>
            </a:r>
            <a:r>
              <a:rPr lang="en-US" altLang="zh-CN" smtClean="0"/>
              <a:t>1</a:t>
            </a:r>
            <a:r>
              <a:rPr lang="zh-CN" altLang="en-US" smtClean="0"/>
              <a:t>是对运算*的么元，于是：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en-US" altLang="zh-CN" smtClean="0"/>
              <a:t>*x=x*r</a:t>
            </a:r>
            <a:r>
              <a:rPr lang="zh-CN" altLang="en-US" smtClean="0"/>
              <a:t>，由结合律</a:t>
            </a:r>
            <a:endParaRPr lang="en-US" altLang="zh-CN" smtClean="0"/>
          </a:p>
          <a:p>
            <a:pPr>
              <a:spcAft>
                <a:spcPts val="1800"/>
              </a:spcAft>
              <a:buFont typeface="Wingdings" pitchFamily="2" charset="2"/>
              <a:buNone/>
            </a:pPr>
            <a:r>
              <a:rPr lang="en-US" altLang="zh-CN" smtClean="0">
                <a:solidFill>
                  <a:srgbClr val="FF4B21"/>
                </a:solidFill>
              </a:rPr>
              <a:t>      l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en-US" altLang="zh-CN" smtClean="0"/>
              <a:t>*1=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en-US" altLang="zh-CN" smtClean="0"/>
              <a:t>*(x*r)=(</a:t>
            </a:r>
            <a:r>
              <a:rPr lang="en-US" altLang="zh-CN" smtClean="0">
                <a:solidFill>
                  <a:srgbClr val="FF4B21"/>
                </a:solidFill>
              </a:rPr>
              <a:t>l</a:t>
            </a:r>
            <a:r>
              <a:rPr lang="en-US" altLang="zh-CN" smtClean="0"/>
              <a:t>*x)*r=1*r=r   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证毕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6.1-4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设*是</a:t>
            </a:r>
            <a:r>
              <a:rPr lang="en-US" altLang="zh-CN" smtClean="0"/>
              <a:t>S</a:t>
            </a:r>
            <a:r>
              <a:rPr lang="zh-CN" altLang="en-US" smtClean="0"/>
              <a:t>上的二元运算，</a:t>
            </a:r>
            <a:r>
              <a:rPr lang="en-US" altLang="zh-CN" smtClean="0"/>
              <a:t>a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，如果对于</a:t>
            </a:r>
            <a:r>
              <a:rPr lang="zh-CN" altLang="en-US" smtClean="0">
                <a:solidFill>
                  <a:srgbClr val="FF0000"/>
                </a:solidFill>
              </a:rPr>
              <a:t>每一</a:t>
            </a:r>
            <a:r>
              <a:rPr lang="en-US" altLang="zh-CN" smtClean="0"/>
              <a:t>x,y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，有</a:t>
            </a:r>
            <a:r>
              <a:rPr lang="zh-CN" altLang="en-US" smtClean="0">
                <a:sym typeface="Wingdings" pitchFamily="2" charset="2"/>
              </a:rPr>
              <a:t>：</a:t>
            </a:r>
            <a:r>
              <a:rPr lang="en-US" altLang="zh-CN" smtClean="0">
                <a:sym typeface="Wingdings" pitchFamily="2" charset="2"/>
              </a:rPr>
              <a:t>(a*x=a*y)</a:t>
            </a:r>
            <a:r>
              <a:rPr lang="el-GR" altLang="zh-CN" smtClean="0"/>
              <a:t>∨</a:t>
            </a:r>
            <a:r>
              <a:rPr lang="en-US" altLang="zh-CN" smtClean="0">
                <a:sym typeface="Wingdings" pitchFamily="2" charset="2"/>
              </a:rPr>
              <a:t>(x*a=y*a)</a:t>
            </a:r>
            <a:r>
              <a:rPr lang="en-US" altLang="zh-CN" b="1" smtClean="0">
                <a:solidFill>
                  <a:srgbClr val="FF4B21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Wingdings" pitchFamily="2" charset="2"/>
              </a:rPr>
              <a:t>(x=y)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ym typeface="Wingdings" pitchFamily="2" charset="2"/>
              </a:rPr>
              <a:t>   则称</a:t>
            </a:r>
            <a:r>
              <a:rPr lang="en-US" altLang="zh-CN" smtClean="0">
                <a:sym typeface="Wingdings" pitchFamily="2" charset="2"/>
              </a:rPr>
              <a:t>a</a:t>
            </a:r>
            <a:r>
              <a:rPr lang="zh-CN" altLang="en-US" smtClean="0">
                <a:sym typeface="Wingdings" pitchFamily="2" charset="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可约的</a:t>
            </a:r>
            <a:r>
              <a:rPr lang="zh-CN" altLang="en-US" smtClean="0">
                <a:sym typeface="Wingdings" pitchFamily="2" charset="2"/>
              </a:rPr>
              <a:t>或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可消去的</a:t>
            </a:r>
            <a:r>
              <a:rPr lang="zh-CN" altLang="en-US" smtClean="0">
                <a:sym typeface="Wingdings" pitchFamily="2" charset="2"/>
              </a:rPr>
              <a:t>。</a:t>
            </a:r>
            <a:endParaRPr lang="zh-CN" altLang="en-US" smtClean="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7981E-F107-4D32-9F2F-33975B9ED9D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可逆与可约的关系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z="2200" smtClean="0">
                <a:solidFill>
                  <a:srgbClr val="FF0000"/>
                </a:solidFill>
              </a:rPr>
              <a:t>定理</a:t>
            </a:r>
            <a:r>
              <a:rPr lang="en-US" altLang="zh-CN" sz="2200" smtClean="0">
                <a:solidFill>
                  <a:srgbClr val="FF0000"/>
                </a:solidFill>
              </a:rPr>
              <a:t>6.1-4</a:t>
            </a:r>
            <a:r>
              <a:rPr lang="zh-CN" altLang="en-US" sz="2200" smtClean="0">
                <a:solidFill>
                  <a:srgbClr val="FF0000"/>
                </a:solidFill>
              </a:rPr>
              <a:t>：</a:t>
            </a:r>
            <a:r>
              <a:rPr lang="zh-CN" altLang="en-US" sz="2200" smtClean="0"/>
              <a:t>设*是</a:t>
            </a:r>
            <a:r>
              <a:rPr lang="en-US" altLang="zh-CN" sz="2200" smtClean="0"/>
              <a:t>S</a:t>
            </a:r>
            <a:r>
              <a:rPr lang="zh-CN" altLang="en-US" sz="2200" smtClean="0"/>
              <a:t>上的</a:t>
            </a:r>
            <a:r>
              <a:rPr lang="zh-CN" altLang="en-US" sz="2200" smtClean="0">
                <a:solidFill>
                  <a:srgbClr val="FF0000"/>
                </a:solidFill>
              </a:rPr>
              <a:t>可结合</a:t>
            </a:r>
            <a:r>
              <a:rPr lang="zh-CN" altLang="en-US" sz="2200" smtClean="0"/>
              <a:t>运算，如果元素</a:t>
            </a:r>
            <a:r>
              <a:rPr lang="en-US" altLang="zh-CN" sz="2200" smtClean="0"/>
              <a:t>a</a:t>
            </a:r>
            <a:r>
              <a:rPr lang="el-GR" altLang="zh-CN" sz="2200" smtClean="0"/>
              <a:t>∈</a:t>
            </a:r>
            <a:r>
              <a:rPr lang="en-US" altLang="zh-CN" sz="2200" smtClean="0"/>
              <a:t>S</a:t>
            </a:r>
            <a:r>
              <a:rPr lang="zh-CN" altLang="en-US" sz="2200" smtClean="0"/>
              <a:t>是可逆的，则</a:t>
            </a:r>
            <a:r>
              <a:rPr lang="en-US" altLang="zh-CN" sz="2200" smtClean="0"/>
              <a:t>a</a:t>
            </a:r>
            <a:r>
              <a:rPr lang="zh-CN" altLang="en-US" sz="2200" smtClean="0"/>
              <a:t>也是可约的。</a:t>
            </a:r>
            <a:endParaRPr lang="en-US" altLang="zh-CN" sz="2200" smtClean="0"/>
          </a:p>
          <a:p>
            <a:pPr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FF0000"/>
                </a:solidFill>
              </a:rPr>
              <a:t>证：</a:t>
            </a:r>
            <a:endParaRPr lang="en-US" altLang="zh-CN" sz="22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smtClean="0"/>
              <a:t>  设</a:t>
            </a:r>
            <a:r>
              <a:rPr lang="en-US" altLang="zh-CN" sz="2200" smtClean="0"/>
              <a:t>x,y</a:t>
            </a:r>
            <a:r>
              <a:rPr lang="el-GR" altLang="zh-CN" sz="2200" smtClean="0"/>
              <a:t>∈</a:t>
            </a:r>
            <a:r>
              <a:rPr lang="en-US" altLang="zh-CN" sz="2200" smtClean="0"/>
              <a:t>S</a:t>
            </a:r>
            <a:r>
              <a:rPr lang="zh-CN" altLang="en-US" sz="2200" smtClean="0"/>
              <a:t>是任意元素且</a:t>
            </a:r>
            <a:r>
              <a:rPr lang="en-US" altLang="zh-CN" sz="2200" smtClean="0"/>
              <a:t>a*x=a*y</a:t>
            </a:r>
            <a:r>
              <a:rPr lang="zh-CN" altLang="en-US" sz="2200" smtClean="0"/>
              <a:t>，由于运算是可结合的且</a:t>
            </a:r>
            <a:r>
              <a:rPr lang="en-US" altLang="zh-CN" sz="2200" smtClean="0"/>
              <a:t>a</a:t>
            </a:r>
            <a:r>
              <a:rPr lang="zh-CN" altLang="en-US" sz="2200" smtClean="0"/>
              <a:t>是可逆的，记</a:t>
            </a:r>
            <a:r>
              <a:rPr lang="en-US" altLang="zh-CN" sz="2200" smtClean="0"/>
              <a:t>a</a:t>
            </a:r>
            <a:r>
              <a:rPr lang="zh-CN" altLang="en-US" sz="2200" smtClean="0"/>
              <a:t>的逆元为</a:t>
            </a:r>
            <a:r>
              <a:rPr lang="en-US" altLang="zh-CN" sz="2200" smtClean="0"/>
              <a:t>a</a:t>
            </a:r>
            <a:r>
              <a:rPr lang="en-US" altLang="zh-CN" sz="2200" baseline="30000" smtClean="0"/>
              <a:t>-1</a:t>
            </a:r>
            <a:r>
              <a:rPr lang="zh-CN" altLang="en-US" sz="2200" baseline="30000" smtClean="0"/>
              <a:t>。</a:t>
            </a:r>
            <a:r>
              <a:rPr lang="zh-CN" altLang="en-US" sz="2200" smtClean="0"/>
              <a:t>，</a:t>
            </a:r>
            <a:r>
              <a:rPr lang="en-US" altLang="zh-CN" sz="2200" smtClean="0"/>
              <a:t>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*(a*x)=a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*(a*y)</a:t>
            </a:r>
            <a:r>
              <a:rPr lang="zh-CN" altLang="en-US" sz="2200" smtClean="0"/>
              <a:t>，但是，</a:t>
            </a:r>
          </a:p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smtClean="0"/>
              <a:t>    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*(a*x)=(a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*a)*x=x</a:t>
            </a:r>
          </a:p>
          <a:p>
            <a:pPr>
              <a:buFont typeface="Wingdings" pitchFamily="2" charset="2"/>
              <a:buNone/>
            </a:pPr>
            <a:r>
              <a:rPr lang="en-US" altLang="zh-CN" sz="2200" smtClean="0"/>
              <a:t>    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*(a*y)=(a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*a)*y=y</a:t>
            </a:r>
          </a:p>
          <a:p>
            <a:pPr>
              <a:buFont typeface="Wingdings" pitchFamily="2" charset="2"/>
              <a:buNone/>
            </a:pPr>
            <a:r>
              <a:rPr lang="zh-CN" altLang="en-US" sz="2200" smtClean="0"/>
              <a:t>   所以，</a:t>
            </a:r>
            <a:r>
              <a:rPr lang="en-US" altLang="zh-CN" sz="2200" smtClean="0"/>
              <a:t>x=y</a:t>
            </a:r>
            <a:r>
              <a:rPr lang="zh-CN" altLang="en-US" sz="2200" smtClean="0"/>
              <a:t>，即元素是可约的。对于</a:t>
            </a:r>
            <a:r>
              <a:rPr lang="en-US" altLang="zh-CN" sz="2200" smtClean="0"/>
              <a:t>x*a=y*a</a:t>
            </a:r>
            <a:r>
              <a:rPr lang="zh-CN" altLang="en-US" sz="2200" smtClean="0"/>
              <a:t>情形，类似可证。（</a:t>
            </a:r>
            <a:r>
              <a:rPr lang="zh-CN" altLang="en-US" sz="2200" smtClean="0">
                <a:solidFill>
                  <a:srgbClr val="FF0000"/>
                </a:solidFill>
              </a:rPr>
              <a:t>证毕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r>
              <a:rPr lang="zh-CN" altLang="en-US" sz="2200" smtClean="0">
                <a:solidFill>
                  <a:srgbClr val="FF0000"/>
                </a:solidFill>
              </a:rPr>
              <a:t>注意：</a:t>
            </a:r>
            <a:r>
              <a:rPr lang="zh-CN" altLang="en-US" sz="2200" smtClean="0">
                <a:solidFill>
                  <a:srgbClr val="FF4B21"/>
                </a:solidFill>
              </a:rPr>
              <a:t>元素可约未必导致可逆</a:t>
            </a:r>
            <a:r>
              <a:rPr lang="zh-CN" altLang="en-US" sz="2200" smtClean="0"/>
              <a:t>。例如：</a:t>
            </a:r>
            <a:r>
              <a:rPr lang="en-US" altLang="zh-CN" sz="2200" smtClean="0"/>
              <a:t>&lt;Z,*&gt;</a:t>
            </a:r>
            <a:r>
              <a:rPr lang="zh-CN" altLang="en-US" sz="2200" smtClean="0"/>
              <a:t>，除</a:t>
            </a:r>
            <a:r>
              <a:rPr lang="en-US" altLang="zh-CN" sz="2200" smtClean="0"/>
              <a:t>0</a:t>
            </a:r>
            <a:r>
              <a:rPr lang="zh-CN" altLang="en-US" sz="2200" smtClean="0"/>
              <a:t>之外的每个元素都可约，但除</a:t>
            </a:r>
            <a:r>
              <a:rPr lang="en-US" altLang="zh-CN" sz="2200" smtClean="0"/>
              <a:t>1</a:t>
            </a:r>
            <a:r>
              <a:rPr lang="zh-CN" altLang="en-US" sz="2200" smtClean="0"/>
              <a:t>之外的元素都不可逆。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EB5AE-1422-4B15-A300-447306C6F4D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987800"/>
          </a:xfrm>
        </p:spPr>
        <p:txBody>
          <a:bodyPr/>
          <a:lstStyle/>
          <a:p>
            <a:pPr marL="365125" indent="-365125">
              <a:spcAft>
                <a:spcPts val="120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X={x|x=2</a:t>
            </a:r>
            <a:r>
              <a:rPr lang="en-US" altLang="zh-CN" baseline="30000" smtClean="0"/>
              <a:t>n</a:t>
            </a:r>
            <a:r>
              <a:rPr lang="en-US" altLang="zh-CN" smtClean="0"/>
              <a:t>,n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N}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在一般的加法与乘法下是否构成代数系统？</a:t>
            </a:r>
            <a:endParaRPr lang="en-US" altLang="zh-CN" smtClean="0"/>
          </a:p>
          <a:p>
            <a:pPr marL="365125" indent="-365125">
              <a:spcAft>
                <a:spcPts val="120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&lt;X,*&gt;</a:t>
            </a:r>
            <a:r>
              <a:rPr lang="zh-CN" altLang="en-US" smtClean="0"/>
              <a:t>是代数系统，*是</a:t>
            </a:r>
            <a:r>
              <a:rPr lang="en-US" altLang="zh-CN" smtClean="0"/>
              <a:t>X</a:t>
            </a:r>
            <a:r>
              <a:rPr lang="zh-CN" altLang="en-US" smtClean="0"/>
              <a:t>上的二元运算，</a:t>
            </a:r>
            <a:r>
              <a:rPr lang="en-US" altLang="zh-CN" smtClean="0">
                <a:sym typeface="Symbol" pitchFamily="18" charset="2"/>
              </a:rPr>
              <a:t>x,y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，有</a:t>
            </a:r>
            <a:r>
              <a:rPr lang="en-US" altLang="zh-CN" smtClean="0">
                <a:sym typeface="Symbol" pitchFamily="18" charset="2"/>
              </a:rPr>
              <a:t>x*y=x</a:t>
            </a:r>
            <a:r>
              <a:rPr lang="zh-CN" altLang="en-US" smtClean="0">
                <a:sym typeface="Symbol" pitchFamily="18" charset="2"/>
              </a:rPr>
              <a:t>，请问：*分别满足结合律、交换律吗？是否有幺元、零元？每个元素都有逆元吗？</a:t>
            </a:r>
            <a:endParaRPr lang="en-US" altLang="zh-CN" smtClean="0">
              <a:sym typeface="Symbol" pitchFamily="18" charset="2"/>
            </a:endParaRPr>
          </a:p>
          <a:p>
            <a:pPr marL="365125" indent="-365125">
              <a:spcAft>
                <a:spcPts val="120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&lt;X,</a:t>
            </a:r>
            <a:r>
              <a:rPr lang="zh-CN" altLang="en-US" smtClean="0"/>
              <a:t>⊕</a:t>
            </a:r>
            <a:r>
              <a:rPr lang="en-US" altLang="zh-CN" smtClean="0"/>
              <a:t>,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smtClean="0"/>
              <a:t>&gt;</a:t>
            </a:r>
            <a:r>
              <a:rPr lang="zh-CN" altLang="en-US" smtClean="0"/>
              <a:t>是代数系统，</a:t>
            </a:r>
            <a:r>
              <a:rPr lang="en-US" altLang="zh-CN" smtClean="0">
                <a:sym typeface="Symbol" pitchFamily="18" charset="2"/>
              </a:rPr>
              <a:t>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zh-CN" altLang="en-US" smtClean="0"/>
              <a:t>⊕分别是</a:t>
            </a:r>
            <a:r>
              <a:rPr lang="en-US" altLang="zh-CN" smtClean="0"/>
              <a:t>X</a:t>
            </a:r>
            <a:r>
              <a:rPr lang="zh-CN" altLang="en-US" smtClean="0"/>
              <a:t>上的两个二元运算。如果</a:t>
            </a:r>
            <a:r>
              <a:rPr lang="en-US" altLang="zh-CN" smtClean="0">
                <a:sym typeface="Symbol" pitchFamily="18" charset="2"/>
              </a:rPr>
              <a:t>x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，有</a:t>
            </a:r>
            <a:r>
              <a:rPr lang="en-US" altLang="zh-CN" smtClean="0">
                <a:sym typeface="Symbol" pitchFamily="18" charset="2"/>
              </a:rPr>
              <a:t>x</a:t>
            </a:r>
            <a:r>
              <a:rPr lang="zh-CN" altLang="en-US" smtClean="0"/>
              <a:t>⊕</a:t>
            </a:r>
            <a:r>
              <a:rPr lang="en-US" altLang="zh-CN" smtClean="0">
                <a:sym typeface="Symbol" pitchFamily="18" charset="2"/>
              </a:rPr>
              <a:t>y=x</a:t>
            </a:r>
            <a:r>
              <a:rPr lang="zh-CN" altLang="en-US" smtClean="0">
                <a:sym typeface="Symbol" pitchFamily="18" charset="2"/>
              </a:rPr>
              <a:t>，请证明：</a:t>
            </a:r>
            <a:r>
              <a:rPr lang="en-US" altLang="zh-CN" smtClean="0">
                <a:sym typeface="Symbol" pitchFamily="18" charset="2"/>
              </a:rPr>
              <a:t></a:t>
            </a:r>
            <a:r>
              <a:rPr lang="zh-CN" altLang="en-US" smtClean="0">
                <a:sym typeface="Symbol" pitchFamily="18" charset="2"/>
              </a:rPr>
              <a:t>关于</a:t>
            </a:r>
            <a:r>
              <a:rPr lang="zh-CN" altLang="en-US" smtClean="0"/>
              <a:t>⊕是可分配的。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369C5-2037-4294-A79E-95B8369955F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r>
              <a:rPr lang="en-US" altLang="zh-CN" smtClean="0"/>
              <a:t>6.2</a:t>
            </a:r>
            <a:r>
              <a:rPr lang="zh-CN" altLang="en-US" smtClean="0"/>
              <a:t>、子代数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27650" name="内容占位符 4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6.2-1</a:t>
            </a:r>
            <a:r>
              <a:rPr lang="zh-CN" altLang="en-US" smtClean="0">
                <a:solidFill>
                  <a:srgbClr val="FF0000"/>
                </a:solidFill>
              </a:rPr>
              <a:t>（子集封闭性）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设*和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mtClean="0"/>
              <a:t>是集合</a:t>
            </a:r>
            <a:r>
              <a:rPr lang="en-US" altLang="zh-CN" smtClean="0"/>
              <a:t>S</a:t>
            </a:r>
            <a:r>
              <a:rPr lang="zh-CN" altLang="en-US" smtClean="0"/>
              <a:t>上的二元和一元运算，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是</a:t>
            </a:r>
            <a:r>
              <a:rPr lang="en-US" altLang="zh-CN" smtClean="0"/>
              <a:t>S</a:t>
            </a:r>
            <a:r>
              <a:rPr lang="zh-CN" altLang="en-US" smtClean="0"/>
              <a:t>的子集；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a,b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蕴含着</a:t>
            </a:r>
            <a:r>
              <a:rPr lang="en-US" altLang="zh-CN" smtClean="0"/>
              <a:t>a</a:t>
            </a:r>
            <a:r>
              <a:rPr lang="zh-CN" altLang="en-US" smtClean="0"/>
              <a:t>*</a:t>
            </a:r>
            <a:r>
              <a:rPr lang="en-US" altLang="zh-CN" smtClean="0"/>
              <a:t>b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，那么，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对*是</a:t>
            </a:r>
            <a:r>
              <a:rPr lang="zh-CN" altLang="en-US" smtClean="0">
                <a:solidFill>
                  <a:srgbClr val="FF0000"/>
                </a:solidFill>
              </a:rPr>
              <a:t>封闭的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a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蕴含着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mtClean="0"/>
              <a:t>a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，那么，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对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封闭的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例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Aft>
                <a:spcPct val="0"/>
              </a:spcAft>
            </a:pPr>
            <a:r>
              <a:rPr lang="en-US" altLang="zh-CN" smtClean="0"/>
              <a:t>S={0,1,2,3,4,5}</a:t>
            </a:r>
            <a:r>
              <a:rPr lang="zh-CN" altLang="en-US" smtClean="0"/>
              <a:t>，对于运算</a:t>
            </a:r>
            <a:r>
              <a:rPr lang="en-US" altLang="zh-CN" smtClean="0"/>
              <a:t>+</a:t>
            </a:r>
            <a:r>
              <a:rPr lang="en-US" altLang="zh-CN" baseline="-25000" smtClean="0"/>
              <a:t>mod3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zh-CN" altLang="en-US" smtClean="0"/>
              <a:t>是封闭的；</a:t>
            </a:r>
            <a:endParaRPr lang="en-US" altLang="zh-CN" smtClean="0"/>
          </a:p>
          <a:p>
            <a:pPr lvl="1">
              <a:spcAft>
                <a:spcPct val="0"/>
              </a:spcAft>
            </a:pPr>
            <a:r>
              <a:rPr lang="en-US" altLang="zh-CN" smtClean="0"/>
              <a:t>1 +</a:t>
            </a:r>
            <a:r>
              <a:rPr lang="en-US" altLang="zh-CN" baseline="-25000" smtClean="0"/>
              <a:t>mod3 </a:t>
            </a:r>
            <a:r>
              <a:rPr lang="en-US" altLang="zh-CN" smtClean="0"/>
              <a:t>2=0</a:t>
            </a:r>
          </a:p>
          <a:p>
            <a:pPr lvl="1">
              <a:spcAft>
                <a:spcPct val="0"/>
              </a:spcAft>
            </a:pPr>
            <a:r>
              <a:rPr lang="en-US" altLang="zh-CN" smtClean="0"/>
              <a:t>2 +</a:t>
            </a:r>
            <a:r>
              <a:rPr lang="en-US" altLang="zh-CN" baseline="-25000" smtClean="0"/>
              <a:t>mod3</a:t>
            </a:r>
            <a:r>
              <a:rPr lang="en-US" altLang="zh-CN" smtClean="0"/>
              <a:t> 2=1</a:t>
            </a:r>
          </a:p>
          <a:p>
            <a:pPr lvl="1">
              <a:spcAft>
                <a:spcPct val="0"/>
              </a:spcAft>
            </a:pPr>
            <a:r>
              <a:rPr lang="en-US" altLang="zh-CN" smtClean="0"/>
              <a:t>4 +</a:t>
            </a:r>
            <a:r>
              <a:rPr lang="en-US" altLang="zh-CN" baseline="-25000" smtClean="0"/>
              <a:t>mod3</a:t>
            </a:r>
            <a:r>
              <a:rPr lang="en-US" altLang="zh-CN" smtClean="0"/>
              <a:t> 5=0</a:t>
            </a:r>
          </a:p>
          <a:p>
            <a:pPr lvl="1"/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={0,1,2}</a:t>
            </a:r>
            <a:r>
              <a:rPr lang="el-GR" altLang="zh-CN" smtClean="0"/>
              <a:t>⊂</a:t>
            </a:r>
            <a:r>
              <a:rPr lang="en-US" altLang="zh-CN" smtClean="0"/>
              <a:t>S</a:t>
            </a:r>
            <a:r>
              <a:rPr lang="zh-CN" altLang="en-US" smtClean="0"/>
              <a:t>，显然，对于运算</a:t>
            </a:r>
            <a:r>
              <a:rPr lang="en-US" altLang="zh-CN" smtClean="0"/>
              <a:t>+</a:t>
            </a:r>
            <a:r>
              <a:rPr lang="en-US" altLang="zh-CN" baseline="-25000" smtClean="0"/>
              <a:t>mod3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也是封闭的。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687F0-CF5F-47C0-BB99-B23ED695494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基本概念（续）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41313" y="1196975"/>
            <a:ext cx="5400675" cy="4797425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6.2-2</a:t>
            </a:r>
          </a:p>
          <a:p>
            <a:pPr lvl="1"/>
            <a:r>
              <a:rPr lang="zh-CN" altLang="en-US" smtClean="0"/>
              <a:t>设</a:t>
            </a:r>
            <a:r>
              <a:rPr lang="en-US" altLang="zh-CN" smtClean="0"/>
              <a:t>A=&lt;S,*,</a:t>
            </a:r>
            <a:r>
              <a:rPr lang="en-US" altLang="zh-CN" sz="21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mtClean="0"/>
              <a:t>,k&gt;</a:t>
            </a:r>
            <a:r>
              <a:rPr lang="zh-CN" altLang="en-US" smtClean="0"/>
              <a:t>是一代数，如果</a:t>
            </a:r>
            <a:endParaRPr lang="en-US" altLang="zh-CN" smtClean="0"/>
          </a:p>
          <a:p>
            <a:pPr marL="1371600" lvl="2" indent="-457200">
              <a:buFontTx/>
              <a:buAutoNum type="circleNumDbPlain"/>
            </a:pP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l-GR" altLang="zh-CN" smtClean="0"/>
              <a:t>⊆</a:t>
            </a:r>
            <a:r>
              <a:rPr lang="en-US" altLang="zh-CN" smtClean="0"/>
              <a:t>S</a:t>
            </a:r>
          </a:p>
          <a:p>
            <a:pPr marL="1371600" lvl="2" indent="-457200">
              <a:buFontTx/>
              <a:buAutoNum type="circleNumDbPlain"/>
            </a:pP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对</a:t>
            </a:r>
            <a:r>
              <a:rPr lang="en-US" altLang="zh-CN" smtClean="0"/>
              <a:t>S</a:t>
            </a:r>
            <a:r>
              <a:rPr lang="zh-CN" altLang="en-US" smtClean="0"/>
              <a:t>上的运算</a:t>
            </a:r>
            <a:r>
              <a:rPr lang="en-US" altLang="zh-CN" smtClean="0"/>
              <a:t>*</a:t>
            </a:r>
            <a:r>
              <a:rPr lang="zh-CN" altLang="en-US" smtClean="0"/>
              <a:t>和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mtClean="0"/>
              <a:t>封闭</a:t>
            </a:r>
            <a:endParaRPr lang="en-US" altLang="zh-CN" smtClean="0"/>
          </a:p>
          <a:p>
            <a:pPr marL="1371600" lvl="2" indent="-457200">
              <a:buFontTx/>
              <a:buAutoNum type="circleNumDbPlain"/>
            </a:pPr>
            <a:r>
              <a:rPr lang="en-US" altLang="zh-CN" smtClean="0"/>
              <a:t>k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</a:p>
          <a:p>
            <a:pPr lvl="1"/>
            <a:r>
              <a:rPr lang="zh-CN" altLang="en-US" smtClean="0"/>
              <a:t>那么，</a:t>
            </a:r>
            <a:r>
              <a:rPr lang="en-US" altLang="zh-CN" smtClean="0"/>
              <a:t>A</a:t>
            </a:r>
            <a:r>
              <a:rPr lang="en-US" altLang="zh-CN" sz="21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=&lt;S</a:t>
            </a:r>
            <a:r>
              <a:rPr lang="en-US" altLang="zh-CN" sz="21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,*,</a:t>
            </a:r>
            <a:r>
              <a:rPr lang="en-US" altLang="zh-CN" sz="21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mtClean="0"/>
              <a:t>,k&gt;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子代数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例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&lt;E,+,0&gt;</a:t>
            </a:r>
            <a:r>
              <a:rPr lang="zh-CN" altLang="en-US" smtClean="0"/>
              <a:t>是</a:t>
            </a:r>
            <a:r>
              <a:rPr lang="en-US" altLang="zh-CN" smtClean="0"/>
              <a:t>&lt;I,+,0&gt;</a:t>
            </a:r>
            <a:r>
              <a:rPr lang="zh-CN" altLang="en-US" smtClean="0"/>
              <a:t>的子代数；</a:t>
            </a:r>
            <a:endParaRPr lang="en-US" altLang="zh-CN" smtClean="0"/>
          </a:p>
          <a:p>
            <a:pPr lvl="1"/>
            <a:r>
              <a:rPr lang="zh-CN" altLang="en-US" smtClean="0"/>
              <a:t>其中，</a:t>
            </a:r>
            <a:r>
              <a:rPr lang="en-US" altLang="zh-CN" smtClean="0"/>
              <a:t>I</a:t>
            </a:r>
            <a:r>
              <a:rPr lang="zh-CN" altLang="en-US" smtClean="0"/>
              <a:t>是整数集合，</a:t>
            </a:r>
            <a:r>
              <a:rPr lang="en-US" altLang="zh-CN" smtClean="0"/>
              <a:t>E</a:t>
            </a:r>
            <a:r>
              <a:rPr lang="zh-CN" altLang="en-US" smtClean="0"/>
              <a:t>是偶数集合。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05BA0-B1DB-46BD-BC7A-89F27527D53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2600" y="1844675"/>
            <a:ext cx="3240088" cy="3475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通俗地说：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子系统集合是原系统集合的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子集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子系统的运算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兼容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原系统的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运算。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最大的子代数是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&lt;{k}</a:t>
            </a:r>
            <a:r>
              <a:rPr lang="en-US" altLang="zh-CN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>
                <a:solidFill>
                  <a:srgbClr val="3A1BF7"/>
                </a:solidFill>
              </a:rPr>
              <a:t>*</a:t>
            </a:r>
            <a:r>
              <a:rPr lang="en-US" altLang="zh-CN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>
                <a:solidFill>
                  <a:srgbClr val="3A1BF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是代数，则为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的最小的子代数。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</a:t>
            </a:r>
            <a:r>
              <a:rPr lang="en-US" altLang="zh-CN" dirty="0"/>
              <a:t>X={</a:t>
            </a:r>
            <a:r>
              <a:rPr lang="en-US" altLang="zh-CN" dirty="0" err="1"/>
              <a:t>a,b,c,d</a:t>
            </a:r>
            <a:r>
              <a:rPr lang="en-US" altLang="zh-CN" dirty="0"/>
              <a:t>},</a:t>
            </a:r>
            <a:r>
              <a:rPr lang="zh-CN" altLang="en-US" dirty="0"/>
              <a:t>⊕和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分别是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上的两个二元运算，运算表如下：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 marL="352425" indent="0">
              <a:buFont typeface="Wingdings" pitchFamily="2" charset="2"/>
              <a:buNone/>
              <a:defRPr/>
            </a:pPr>
            <a:r>
              <a:rPr lang="zh-CN" altLang="en-US" dirty="0">
                <a:cs typeface="Times New Roman" pitchFamily="18" charset="0"/>
                <a:sym typeface="Symbol" pitchFamily="18" charset="2"/>
              </a:rPr>
              <a:t>取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b,d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a,d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b,c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，请问：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分别是代数系统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&lt;X,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的子代数系统吗？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76DE0-2ACC-4792-A8E3-1DA9300B18F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aphicFrame>
        <p:nvGraphicFramePr>
          <p:cNvPr id="28733" name="Group 61"/>
          <p:cNvGraphicFramePr>
            <a:graphicFrameLocks noGrp="1"/>
          </p:cNvGraphicFramePr>
          <p:nvPr/>
        </p:nvGraphicFramePr>
        <p:xfrm>
          <a:off x="1258888" y="2276475"/>
          <a:ext cx="2959100" cy="2297113"/>
        </p:xfrm>
        <a:graphic>
          <a:graphicData uri="http://schemas.openxmlformats.org/drawingml/2006/table">
            <a:tbl>
              <a:tblPr/>
              <a:tblGrid>
                <a:gridCol w="592137"/>
                <a:gridCol w="592138"/>
                <a:gridCol w="592137"/>
                <a:gridCol w="592138"/>
                <a:gridCol w="5905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⊕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36" name="Group 64"/>
          <p:cNvGraphicFramePr>
            <a:graphicFrameLocks noGrp="1"/>
          </p:cNvGraphicFramePr>
          <p:nvPr/>
        </p:nvGraphicFramePr>
        <p:xfrm>
          <a:off x="5068888" y="2276475"/>
          <a:ext cx="2959100" cy="2297113"/>
        </p:xfrm>
        <a:graphic>
          <a:graphicData uri="http://schemas.openxmlformats.org/drawingml/2006/table">
            <a:tbl>
              <a:tblPr/>
              <a:tblGrid>
                <a:gridCol w="592137"/>
                <a:gridCol w="592138"/>
                <a:gridCol w="592137"/>
                <a:gridCol w="592138"/>
                <a:gridCol w="5905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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4B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4B2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/>
              <a:t>6.3</a:t>
            </a:r>
            <a:r>
              <a:rPr lang="zh-CN" altLang="en-US" smtClean="0"/>
              <a:t>、同态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引子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32226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/>
              <a:t>通俗地说，同态就是长得像，</a:t>
            </a:r>
            <a:r>
              <a:rPr lang="zh-CN" altLang="en-US"/>
              <a:t>比如，儿子长得像父亲；</a:t>
            </a:r>
            <a:endParaRPr lang="en-US" altLang="zh-CN"/>
          </a:p>
          <a:p>
            <a:pPr>
              <a:lnSpc>
                <a:spcPct val="120000"/>
              </a:lnSpc>
              <a:defRPr/>
            </a:pPr>
            <a:r>
              <a:rPr lang="zh-CN" altLang="en-US"/>
              <a:t>数学</a:t>
            </a:r>
            <a:r>
              <a:rPr lang="zh-CN" altLang="en-US" dirty="0"/>
              <a:t>上的同态比上述“长得像”的</a:t>
            </a:r>
            <a:r>
              <a:rPr lang="zh-CN" altLang="en-US"/>
              <a:t>模糊概念更严格，有严格的数学定义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数学上的同态是基于数学同态定义的“长得像”；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例如：</a:t>
            </a:r>
            <a:endParaRPr lang="en-US" altLang="zh-CN">
              <a:solidFill>
                <a:srgbClr val="FF0000"/>
              </a:solidFill>
            </a:endParaRPr>
          </a:p>
          <a:p>
            <a:pPr indent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/>
              <a:t>两</a:t>
            </a:r>
            <a:r>
              <a:rPr lang="zh-CN" altLang="en-US" dirty="0"/>
              <a:t>个顶点的直线是四个顶点的四边形的同态。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8BD5-AC7F-4638-B92C-7CAB5CB9890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60638" y="4433888"/>
            <a:ext cx="3856037" cy="1528762"/>
            <a:chOff x="2560320" y="1534160"/>
            <a:chExt cx="3855720" cy="1529080"/>
          </a:xfrm>
        </p:grpSpPr>
        <p:sp>
          <p:nvSpPr>
            <p:cNvPr id="6" name="任意多边形 3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580998" y="2026387"/>
              <a:ext cx="2835042" cy="1036853"/>
            </a:xfrm>
            <a:custGeom>
              <a:avLst/>
              <a:gdLst>
                <a:gd name="connsiteX0" fmla="*/ 0 w 2834640"/>
                <a:gd name="connsiteY0" fmla="*/ 1036320 h 1036320"/>
                <a:gd name="connsiteX1" fmla="*/ 2834640 w 2834640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36320">
                  <a:moveTo>
                    <a:pt x="0" y="1036320"/>
                  </a:moveTo>
                  <a:lnTo>
                    <a:pt x="2834640" y="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3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560320" y="1534160"/>
              <a:ext cx="3825560" cy="431890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560638" y="4881563"/>
            <a:ext cx="3840162" cy="1562100"/>
            <a:chOff x="2560320" y="1981200"/>
            <a:chExt cx="3840480" cy="1563193"/>
          </a:xfrm>
        </p:grpSpPr>
        <p:sp>
          <p:nvSpPr>
            <p:cNvPr id="9" name="任意多边形 3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566878" y="1981200"/>
              <a:ext cx="2833922" cy="1067546"/>
            </a:xfrm>
            <a:custGeom>
              <a:avLst/>
              <a:gdLst>
                <a:gd name="connsiteX0" fmla="*/ 0 w 2834640"/>
                <a:gd name="connsiteY0" fmla="*/ 0 h 1066800"/>
                <a:gd name="connsiteX1" fmla="*/ 2834640 w 2834640"/>
                <a:gd name="connsiteY1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66800">
                  <a:moveTo>
                    <a:pt x="0" y="0"/>
                  </a:moveTo>
                  <a:lnTo>
                    <a:pt x="2834640" y="106680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 40">
              <a:extLst>
                <a:ext uri="{FF2B5EF4-FFF2-40B4-BE49-F238E27FC236}"/>
              </a:extLst>
            </p:cNvPr>
            <p:cNvSpPr/>
            <p:nvPr/>
          </p:nvSpPr>
          <p:spPr>
            <a:xfrm flipV="1">
              <a:off x="2560320" y="3112291"/>
              <a:ext cx="3824604" cy="432102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73325" y="4816475"/>
            <a:ext cx="4043363" cy="1223963"/>
            <a:chOff x="1691680" y="2276872"/>
            <a:chExt cx="4043232" cy="1223582"/>
          </a:xfrm>
        </p:grpSpPr>
        <p:grpSp>
          <p:nvGrpSpPr>
            <p:cNvPr id="31751" name="组合 11"/>
            <p:cNvGrpSpPr>
              <a:grpSpLocks/>
            </p:cNvGrpSpPr>
            <p:nvPr/>
          </p:nvGrpSpPr>
          <p:grpSpPr bwMode="auto">
            <a:xfrm>
              <a:off x="1691680" y="2276872"/>
              <a:ext cx="1152162" cy="1223582"/>
              <a:chOff x="4640026" y="4470165"/>
              <a:chExt cx="1152162" cy="1223582"/>
            </a:xfrm>
          </p:grpSpPr>
          <p:cxnSp>
            <p:nvCxnSpPr>
              <p:cNvPr id="31756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4717426" y="4599298"/>
                <a:ext cx="0" cy="97200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</p:cxnSp>
          <p:cxnSp>
            <p:nvCxnSpPr>
              <p:cNvPr id="31757" name="AutoShape 24"/>
              <p:cNvCxnSpPr>
                <a:cxnSpLocks noChangeShapeType="1"/>
              </p:cNvCxnSpPr>
              <p:nvPr/>
            </p:nvCxnSpPr>
            <p:spPr bwMode="auto">
              <a:xfrm>
                <a:off x="5714788" y="4594535"/>
                <a:ext cx="0" cy="97200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</p:cxnSp>
          <p:cxnSp>
            <p:nvCxnSpPr>
              <p:cNvPr id="31758" name="AutoShape 25"/>
              <p:cNvCxnSpPr>
                <a:cxnSpLocks noChangeShapeType="1"/>
              </p:cNvCxnSpPr>
              <p:nvPr/>
            </p:nvCxnSpPr>
            <p:spPr bwMode="auto">
              <a:xfrm>
                <a:off x="4771011" y="5617273"/>
                <a:ext cx="900000" cy="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</p:cxnSp>
          <p:cxnSp>
            <p:nvCxnSpPr>
              <p:cNvPr id="31759" name="AutoShape 23"/>
              <p:cNvCxnSpPr>
                <a:cxnSpLocks noChangeShapeType="1"/>
              </p:cNvCxnSpPr>
              <p:nvPr/>
            </p:nvCxnSpPr>
            <p:spPr bwMode="auto">
              <a:xfrm>
                <a:off x="4771011" y="4546639"/>
                <a:ext cx="900000" cy="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</p:cxnSp>
          <p:sp>
            <p:nvSpPr>
              <p:cNvPr id="31760" name="AutoShape 18"/>
              <p:cNvSpPr>
                <a:spLocks noChangeArrowheads="1"/>
              </p:cNvSpPr>
              <p:nvPr/>
            </p:nvSpPr>
            <p:spPr bwMode="auto">
              <a:xfrm>
                <a:off x="4640026" y="5540799"/>
                <a:ext cx="154800" cy="15294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1" name="AutoShape 19"/>
              <p:cNvSpPr>
                <a:spLocks noChangeArrowheads="1"/>
              </p:cNvSpPr>
              <p:nvPr/>
            </p:nvSpPr>
            <p:spPr bwMode="auto">
              <a:xfrm>
                <a:off x="5637388" y="5540799"/>
                <a:ext cx="154800" cy="152948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AutoShape 20"/>
              <p:cNvSpPr>
                <a:spLocks noChangeArrowheads="1"/>
              </p:cNvSpPr>
              <p:nvPr/>
            </p:nvSpPr>
            <p:spPr bwMode="auto">
              <a:xfrm>
                <a:off x="4640026" y="4470165"/>
                <a:ext cx="154800" cy="152948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3" name="AutoShape 21"/>
              <p:cNvSpPr>
                <a:spLocks noChangeArrowheads="1"/>
              </p:cNvSpPr>
              <p:nvPr/>
            </p:nvSpPr>
            <p:spPr bwMode="auto">
              <a:xfrm>
                <a:off x="5637388" y="4470165"/>
                <a:ext cx="154800" cy="15294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2" name="组合 12"/>
            <p:cNvGrpSpPr>
              <a:grpSpLocks/>
            </p:cNvGrpSpPr>
            <p:nvPr/>
          </p:nvGrpSpPr>
          <p:grpSpPr bwMode="auto">
            <a:xfrm>
              <a:off x="5580112" y="2276872"/>
              <a:ext cx="154800" cy="1223582"/>
              <a:chOff x="4640026" y="4470165"/>
              <a:chExt cx="154800" cy="1223582"/>
            </a:xfrm>
          </p:grpSpPr>
          <p:cxnSp>
            <p:nvCxnSpPr>
              <p:cNvPr id="31753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4717426" y="4599298"/>
                <a:ext cx="0" cy="97200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</p:spPr>
          </p:cxnSp>
          <p:sp>
            <p:nvSpPr>
              <p:cNvPr id="31754" name="AutoShape 18"/>
              <p:cNvSpPr>
                <a:spLocks noChangeArrowheads="1"/>
              </p:cNvSpPr>
              <p:nvPr/>
            </p:nvSpPr>
            <p:spPr bwMode="auto">
              <a:xfrm>
                <a:off x="4640026" y="5540799"/>
                <a:ext cx="154800" cy="15294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AutoShape 20"/>
              <p:cNvSpPr>
                <a:spLocks noChangeArrowheads="1"/>
              </p:cNvSpPr>
              <p:nvPr/>
            </p:nvSpPr>
            <p:spPr bwMode="auto">
              <a:xfrm>
                <a:off x="4640026" y="4470165"/>
                <a:ext cx="154800" cy="152948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551113" y="1873250"/>
            <a:ext cx="3856037" cy="1528763"/>
            <a:chOff x="2560320" y="1534160"/>
            <a:chExt cx="3855720" cy="1529080"/>
          </a:xfrm>
        </p:grpSpPr>
        <p:sp>
          <p:nvSpPr>
            <p:cNvPr id="39" name="任意多边形 38"/>
            <p:cNvSpPr/>
            <p:nvPr/>
          </p:nvSpPr>
          <p:spPr>
            <a:xfrm>
              <a:off x="3580998" y="2026387"/>
              <a:ext cx="2835042" cy="1036853"/>
            </a:xfrm>
            <a:custGeom>
              <a:avLst/>
              <a:gdLst>
                <a:gd name="connsiteX0" fmla="*/ 0 w 2834640"/>
                <a:gd name="connsiteY0" fmla="*/ 1036320 h 1036320"/>
                <a:gd name="connsiteX1" fmla="*/ 2834640 w 2834640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36320">
                  <a:moveTo>
                    <a:pt x="0" y="1036320"/>
                  </a:moveTo>
                  <a:lnTo>
                    <a:pt x="2834640" y="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560320" y="1534160"/>
              <a:ext cx="3825560" cy="431890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551113" y="2319338"/>
            <a:ext cx="3840162" cy="1563687"/>
            <a:chOff x="2560320" y="1981200"/>
            <a:chExt cx="3840480" cy="1563193"/>
          </a:xfrm>
        </p:grpSpPr>
        <p:sp>
          <p:nvSpPr>
            <p:cNvPr id="40" name="任意多边形 39"/>
            <p:cNvSpPr/>
            <p:nvPr/>
          </p:nvSpPr>
          <p:spPr>
            <a:xfrm>
              <a:off x="3566878" y="1981200"/>
              <a:ext cx="2833922" cy="1066463"/>
            </a:xfrm>
            <a:custGeom>
              <a:avLst/>
              <a:gdLst>
                <a:gd name="connsiteX0" fmla="*/ 0 w 2834640"/>
                <a:gd name="connsiteY0" fmla="*/ 0 h 1066800"/>
                <a:gd name="connsiteX1" fmla="*/ 2834640 w 2834640"/>
                <a:gd name="connsiteY1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66800">
                  <a:moveTo>
                    <a:pt x="0" y="0"/>
                  </a:moveTo>
                  <a:lnTo>
                    <a:pt x="2834640" y="106680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2560320" y="3112729"/>
              <a:ext cx="3824604" cy="431664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77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F13D8-1B26-4703-B99C-A45417D9616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32773" name="组合 16"/>
          <p:cNvGrpSpPr>
            <a:grpSpLocks/>
          </p:cNvGrpSpPr>
          <p:nvPr/>
        </p:nvGrpSpPr>
        <p:grpSpPr bwMode="auto">
          <a:xfrm>
            <a:off x="2463800" y="1319213"/>
            <a:ext cx="4043363" cy="3189287"/>
            <a:chOff x="1923923" y="2079977"/>
            <a:chExt cx="4043232" cy="3190116"/>
          </a:xfrm>
        </p:grpSpPr>
        <p:grpSp>
          <p:nvGrpSpPr>
            <p:cNvPr id="32775" name="组合 2"/>
            <p:cNvGrpSpPr>
              <a:grpSpLocks/>
            </p:cNvGrpSpPr>
            <p:nvPr/>
          </p:nvGrpSpPr>
          <p:grpSpPr bwMode="auto">
            <a:xfrm>
              <a:off x="5810378" y="4175644"/>
              <a:ext cx="154800" cy="1094449"/>
              <a:chOff x="6515793" y="4718645"/>
              <a:chExt cx="154800" cy="1094449"/>
            </a:xfrm>
          </p:grpSpPr>
          <p:cxnSp>
            <p:nvCxnSpPr>
              <p:cNvPr id="32792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6593193" y="4718645"/>
                <a:ext cx="0" cy="9720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793" name="AutoShape 18"/>
              <p:cNvSpPr>
                <a:spLocks noChangeArrowheads="1"/>
              </p:cNvSpPr>
              <p:nvPr/>
            </p:nvSpPr>
            <p:spPr bwMode="auto">
              <a:xfrm>
                <a:off x="6515793" y="5660146"/>
                <a:ext cx="154800" cy="152948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32776" name="AutoShape 22"/>
            <p:cNvCxnSpPr>
              <a:cxnSpLocks noChangeShapeType="1"/>
            </p:cNvCxnSpPr>
            <p:nvPr/>
          </p:nvCxnSpPr>
          <p:spPr bwMode="auto">
            <a:xfrm flipV="1">
              <a:off x="5887778" y="2100116"/>
              <a:ext cx="0" cy="9720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2777" name="组合 36"/>
            <p:cNvGrpSpPr>
              <a:grpSpLocks/>
            </p:cNvGrpSpPr>
            <p:nvPr/>
          </p:nvGrpSpPr>
          <p:grpSpPr bwMode="auto">
            <a:xfrm>
              <a:off x="1923923" y="3016574"/>
              <a:ext cx="4043232" cy="1223582"/>
              <a:chOff x="1691680" y="2276872"/>
              <a:chExt cx="4043232" cy="1223582"/>
            </a:xfrm>
          </p:grpSpPr>
          <p:grpSp>
            <p:nvGrpSpPr>
              <p:cNvPr id="32779" name="组合 4"/>
              <p:cNvGrpSpPr>
                <a:grpSpLocks/>
              </p:cNvGrpSpPr>
              <p:nvPr/>
            </p:nvGrpSpPr>
            <p:grpSpPr bwMode="auto">
              <a:xfrm>
                <a:off x="1691680" y="2276872"/>
                <a:ext cx="1152162" cy="1223582"/>
                <a:chOff x="4640026" y="4470165"/>
                <a:chExt cx="1152162" cy="1223582"/>
              </a:xfrm>
            </p:grpSpPr>
            <p:cxnSp>
              <p:nvCxnSpPr>
                <p:cNvPr id="32784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17426" y="4599298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785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5714788" y="4594535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786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4771011" y="5617273"/>
                  <a:ext cx="9000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787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771011" y="4546639"/>
                  <a:ext cx="9000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sp>
              <p:nvSpPr>
                <p:cNvPr id="32788" name="AutoShape 18"/>
                <p:cNvSpPr>
                  <a:spLocks noChangeArrowheads="1"/>
                </p:cNvSpPr>
                <p:nvPr/>
              </p:nvSpPr>
              <p:spPr bwMode="auto">
                <a:xfrm>
                  <a:off x="4640026" y="5540799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89" name="AutoShape 19"/>
                <p:cNvSpPr>
                  <a:spLocks noChangeArrowheads="1"/>
                </p:cNvSpPr>
                <p:nvPr/>
              </p:nvSpPr>
              <p:spPr bwMode="auto">
                <a:xfrm>
                  <a:off x="5637388" y="5540799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0" name="AutoShape 20"/>
                <p:cNvSpPr>
                  <a:spLocks noChangeArrowheads="1"/>
                </p:cNvSpPr>
                <p:nvPr/>
              </p:nvSpPr>
              <p:spPr bwMode="auto">
                <a:xfrm>
                  <a:off x="4640026" y="4470165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1" name="AutoShape 21"/>
                <p:cNvSpPr>
                  <a:spLocks noChangeArrowheads="1"/>
                </p:cNvSpPr>
                <p:nvPr/>
              </p:nvSpPr>
              <p:spPr bwMode="auto">
                <a:xfrm>
                  <a:off x="5637388" y="4470165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0" name="组合 13"/>
              <p:cNvGrpSpPr>
                <a:grpSpLocks/>
              </p:cNvGrpSpPr>
              <p:nvPr/>
            </p:nvGrpSpPr>
            <p:grpSpPr bwMode="auto">
              <a:xfrm>
                <a:off x="5578135" y="2276872"/>
                <a:ext cx="156777" cy="1223582"/>
                <a:chOff x="4638049" y="4470165"/>
                <a:chExt cx="156777" cy="1223582"/>
              </a:xfrm>
            </p:grpSpPr>
            <p:cxnSp>
              <p:nvCxnSpPr>
                <p:cNvPr id="32781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15449" y="4599298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sp>
              <p:nvSpPr>
                <p:cNvPr id="32782" name="AutoShape 18"/>
                <p:cNvSpPr>
                  <a:spLocks noChangeArrowheads="1"/>
                </p:cNvSpPr>
                <p:nvPr/>
              </p:nvSpPr>
              <p:spPr bwMode="auto">
                <a:xfrm>
                  <a:off x="4640026" y="5540799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83" name="AutoShape 20"/>
                <p:cNvSpPr>
                  <a:spLocks noChangeArrowheads="1"/>
                </p:cNvSpPr>
                <p:nvPr/>
              </p:nvSpPr>
              <p:spPr bwMode="auto">
                <a:xfrm>
                  <a:off x="4638049" y="4470165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78" name="AutoShape 20"/>
            <p:cNvSpPr>
              <a:spLocks noChangeArrowheads="1"/>
            </p:cNvSpPr>
            <p:nvPr/>
          </p:nvSpPr>
          <p:spPr bwMode="auto">
            <a:xfrm>
              <a:off x="5810378" y="2079977"/>
              <a:ext cx="154800" cy="152948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xfrm>
            <a:off x="457200" y="4824413"/>
            <a:ext cx="8164513" cy="1395412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mtClean="0"/>
              <a:t>通俗地比喻，相当于“照镜子”；</a:t>
            </a:r>
            <a:endParaRPr lang="en-US" altLang="zh-CN" smtClean="0"/>
          </a:p>
          <a:p>
            <a:pPr>
              <a:spcAft>
                <a:spcPct val="0"/>
              </a:spcAft>
            </a:pPr>
            <a:r>
              <a:rPr lang="zh-CN" altLang="en-US" smtClean="0"/>
              <a:t>左边的四边形，以“</a:t>
            </a:r>
            <a:r>
              <a:rPr lang="zh-CN" altLang="en-US" smtClean="0">
                <a:solidFill>
                  <a:srgbClr val="FF0000"/>
                </a:solidFill>
              </a:rPr>
              <a:t>某个角度</a:t>
            </a:r>
            <a:r>
              <a:rPr lang="zh-CN" altLang="en-US" smtClean="0"/>
              <a:t>”出现在右边的镜子里时，呈现出了</a:t>
            </a:r>
            <a:r>
              <a:rPr lang="zh-CN" altLang="en-US" u="sng" smtClean="0"/>
              <a:t>红绿两点及其蓝色连线这个</a:t>
            </a:r>
            <a:r>
              <a:rPr lang="zh-CN" altLang="en-US" u="sng" smtClean="0">
                <a:solidFill>
                  <a:srgbClr val="FF0000"/>
                </a:solidFill>
              </a:rPr>
              <a:t>像</a:t>
            </a:r>
            <a:r>
              <a:rPr lang="zh-CN" altLang="en-US" u="sng" smtClean="0"/>
              <a:t>（或</a:t>
            </a:r>
            <a:r>
              <a:rPr lang="zh-CN" altLang="en-US" u="sng" smtClean="0">
                <a:solidFill>
                  <a:srgbClr val="FF0000"/>
                </a:solidFill>
              </a:rPr>
              <a:t>象</a:t>
            </a:r>
            <a:r>
              <a:rPr lang="zh-CN" altLang="en-US" u="sng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6.1</a:t>
            </a:r>
            <a:r>
              <a:rPr lang="zh-CN" altLang="en-US" sz="2800" smtClean="0">
                <a:solidFill>
                  <a:srgbClr val="0000FF"/>
                </a:solidFill>
              </a:rPr>
              <a:t>、</a:t>
            </a:r>
            <a:r>
              <a:rPr lang="zh-CN" altLang="en-US" sz="2800" smtClean="0">
                <a:solidFill>
                  <a:srgbClr val="3A1BF7"/>
                </a:solidFill>
              </a:rPr>
              <a:t>代数结构</a:t>
            </a:r>
            <a:endParaRPr lang="en-US" altLang="zh-CN" sz="2800" smtClean="0">
              <a:solidFill>
                <a:srgbClr val="3A1BF7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6.2</a:t>
            </a:r>
            <a:r>
              <a:rPr lang="zh-CN" altLang="en-US" sz="2800" smtClean="0">
                <a:solidFill>
                  <a:srgbClr val="0000FF"/>
                </a:solidFill>
              </a:rPr>
              <a:t>、子代数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6.3</a:t>
            </a:r>
            <a:r>
              <a:rPr lang="zh-CN" altLang="en-US" sz="2800" smtClean="0">
                <a:solidFill>
                  <a:srgbClr val="0000FF"/>
                </a:solidFill>
              </a:rPr>
              <a:t>、同态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6.4</a:t>
            </a:r>
            <a:r>
              <a:rPr lang="zh-CN" altLang="en-US" sz="2800" smtClean="0">
                <a:solidFill>
                  <a:srgbClr val="0000FF"/>
                </a:solidFill>
              </a:rPr>
              <a:t>、同余关系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6.5</a:t>
            </a:r>
            <a:r>
              <a:rPr lang="zh-CN" altLang="en-US" sz="2800" smtClean="0">
                <a:solidFill>
                  <a:srgbClr val="0000FF"/>
                </a:solidFill>
              </a:rPr>
              <a:t>、商代数和积代数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548E7-8605-48CC-ADF8-1336AF451274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5363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基本概念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ts val="1800"/>
              </a:spcAft>
            </a:pPr>
            <a:r>
              <a:rPr lang="zh-CN" altLang="en-US" sz="2800" smtClean="0">
                <a:solidFill>
                  <a:srgbClr val="0000FF"/>
                </a:solidFill>
              </a:rPr>
              <a:t>定义</a:t>
            </a:r>
          </a:p>
          <a:p>
            <a:pPr lvl="1" eaLnBrk="1" hangingPunct="1">
              <a:lnSpc>
                <a:spcPct val="140000"/>
              </a:lnSpc>
              <a:spcAft>
                <a:spcPts val="1800"/>
              </a:spcAft>
            </a:pPr>
            <a:r>
              <a:rPr lang="zh-CN" altLang="en-US" sz="2600" smtClean="0"/>
              <a:t>设</a:t>
            </a:r>
            <a:r>
              <a:rPr lang="en-US" altLang="zh-CN" sz="2600" smtClean="0"/>
              <a:t>&lt;A</a:t>
            </a:r>
            <a:r>
              <a:rPr lang="zh-CN" altLang="en-US" sz="2600" smtClean="0"/>
              <a:t>，</a:t>
            </a:r>
            <a:r>
              <a:rPr lang="en-US" altLang="zh-CN" sz="2600" smtClean="0"/>
              <a:t>*&gt; </a:t>
            </a:r>
            <a:r>
              <a:rPr lang="zh-CN" altLang="en-US" sz="2600" smtClean="0"/>
              <a:t>和</a:t>
            </a:r>
            <a:r>
              <a:rPr lang="en-US" altLang="zh-CN" sz="2600" smtClean="0"/>
              <a:t>&lt;B</a:t>
            </a:r>
            <a:r>
              <a:rPr lang="zh-CN" altLang="en-US" sz="2600" smtClean="0"/>
              <a:t>，</a:t>
            </a:r>
            <a:r>
              <a:rPr lang="en-US" altLang="zh-CN" sz="2600" smtClean="0"/>
              <a:t>°&gt; </a:t>
            </a:r>
            <a:r>
              <a:rPr lang="zh-CN" altLang="en-US" sz="2600" smtClean="0"/>
              <a:t>是代数系统，</a:t>
            </a:r>
            <a:r>
              <a:rPr lang="en-US" altLang="zh-CN" sz="2600" smtClean="0"/>
              <a:t>f</a:t>
            </a:r>
            <a:r>
              <a:rPr lang="zh-CN" altLang="en-US" sz="2600" smtClean="0"/>
              <a:t>：</a:t>
            </a:r>
            <a:r>
              <a:rPr lang="en-US" altLang="zh-CN" sz="2600" smtClean="0"/>
              <a:t>A</a:t>
            </a:r>
            <a:r>
              <a:rPr lang="zh-CN" altLang="en-US" sz="2600" smtClean="0">
                <a:latin typeface="Comic Sans MS" pitchFamily="66" charset="0"/>
              </a:rPr>
              <a:t>→</a:t>
            </a:r>
            <a:r>
              <a:rPr lang="en-US" altLang="zh-CN" sz="2600" smtClean="0"/>
              <a:t>B</a:t>
            </a:r>
            <a:r>
              <a:rPr lang="zh-CN" altLang="en-US" sz="2600" smtClean="0"/>
              <a:t>，如果</a:t>
            </a:r>
            <a:r>
              <a:rPr lang="en-US" altLang="zh-CN" sz="2600" smtClean="0"/>
              <a:t>f </a:t>
            </a:r>
            <a:r>
              <a:rPr lang="zh-CN" altLang="en-US" sz="26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保持运算</a:t>
            </a:r>
            <a:r>
              <a:rPr lang="zh-CN" altLang="en-US" sz="2600" smtClean="0"/>
              <a:t>；</a:t>
            </a:r>
            <a:endParaRPr lang="en-US" altLang="zh-CN" sz="2600" smtClean="0"/>
          </a:p>
          <a:p>
            <a:pPr lvl="1" eaLnBrk="1" hangingPunct="1">
              <a:lnSpc>
                <a:spcPct val="140000"/>
              </a:lnSpc>
              <a:spcAft>
                <a:spcPts val="1800"/>
              </a:spcAft>
            </a:pPr>
            <a:r>
              <a:rPr lang="zh-CN" altLang="en-US" sz="2600" smtClean="0"/>
              <a:t>即，对∀</a:t>
            </a:r>
            <a:r>
              <a:rPr lang="en-US" altLang="zh-CN" sz="2600" smtClean="0"/>
              <a:t>x,y</a:t>
            </a:r>
            <a:r>
              <a:rPr lang="zh-CN" altLang="en-US" sz="2600" smtClean="0"/>
              <a:t>∈</a:t>
            </a:r>
            <a:r>
              <a:rPr lang="en-US" altLang="zh-CN" sz="2600" smtClean="0"/>
              <a:t>A</a:t>
            </a:r>
            <a:r>
              <a:rPr lang="zh-CN" altLang="en-US" sz="2600" smtClean="0"/>
              <a:t>，有：</a:t>
            </a:r>
            <a:r>
              <a:rPr lang="en-US" altLang="zh-CN" sz="2600" smtClean="0"/>
              <a:t>f(x*y)=f(x)°f(y)</a:t>
            </a:r>
            <a:r>
              <a:rPr lang="zh-CN" altLang="en-US" sz="2600" smtClean="0"/>
              <a:t>。称</a:t>
            </a:r>
            <a:r>
              <a:rPr lang="en-US" altLang="zh-CN" sz="2600" smtClean="0"/>
              <a:t>f</a:t>
            </a:r>
            <a:r>
              <a:rPr lang="zh-CN" altLang="en-US" sz="2600" smtClean="0"/>
              <a:t>为代数系统</a:t>
            </a:r>
            <a:r>
              <a:rPr lang="en-US" altLang="zh-CN" sz="2600" smtClean="0"/>
              <a:t>&lt;A</a:t>
            </a:r>
            <a:r>
              <a:rPr lang="zh-CN" altLang="en-US" sz="2600" smtClean="0"/>
              <a:t>，</a:t>
            </a:r>
            <a:r>
              <a:rPr lang="en-US" altLang="zh-CN" sz="2600" smtClean="0"/>
              <a:t>*&gt;</a:t>
            </a:r>
            <a:r>
              <a:rPr lang="zh-CN" altLang="en-US" sz="2600" smtClean="0"/>
              <a:t>到</a:t>
            </a:r>
            <a:r>
              <a:rPr lang="en-US" altLang="zh-CN" sz="2600" smtClean="0"/>
              <a:t>&lt;B</a:t>
            </a:r>
            <a:r>
              <a:rPr lang="zh-CN" altLang="en-US" sz="2600" smtClean="0"/>
              <a:t>，</a:t>
            </a:r>
            <a:r>
              <a:rPr lang="en-US" altLang="zh-CN" sz="2600" smtClean="0"/>
              <a:t>°&gt;</a:t>
            </a:r>
            <a:r>
              <a:rPr lang="zh-CN" altLang="en-US" sz="2600" smtClean="0"/>
              <a:t>的</a:t>
            </a:r>
            <a:r>
              <a:rPr lang="zh-CN" altLang="en-US" sz="2600" u="sng" smtClean="0"/>
              <a:t>同态映射</a:t>
            </a:r>
            <a:r>
              <a:rPr lang="zh-CN" altLang="en-US" sz="2600" smtClean="0"/>
              <a:t>，简称</a:t>
            </a:r>
            <a:r>
              <a:rPr lang="zh-CN" altLang="en-US" sz="2600" u="sng" smtClean="0">
                <a:solidFill>
                  <a:srgbClr val="C00000"/>
                </a:solidFill>
              </a:rPr>
              <a:t>同态</a:t>
            </a:r>
            <a:r>
              <a:rPr lang="zh-CN" altLang="en-US" sz="2600" smtClean="0"/>
              <a:t>，也称为两代数系统同态。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CFF67-2042-454A-8AD3-01F6C3E76717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 smtClean="0"/>
              <a:t>同态的图解</a:t>
            </a:r>
            <a:r>
              <a:rPr lang="en-US" altLang="zh-CN" smtClean="0"/>
              <a:t>-</a:t>
            </a:r>
            <a:r>
              <a:rPr lang="zh-CN" altLang="en-US" smtClean="0"/>
              <a:t>哲学面貌</a:t>
            </a:r>
          </a:p>
        </p:txBody>
      </p:sp>
      <p:grpSp>
        <p:nvGrpSpPr>
          <p:cNvPr id="34818" name="组合 25"/>
          <p:cNvGrpSpPr>
            <a:grpSpLocks/>
          </p:cNvGrpSpPr>
          <p:nvPr/>
        </p:nvGrpSpPr>
        <p:grpSpPr bwMode="auto">
          <a:xfrm>
            <a:off x="179388" y="1196975"/>
            <a:ext cx="8785225" cy="4895850"/>
            <a:chOff x="35496" y="1196752"/>
            <a:chExt cx="8784976" cy="4896544"/>
          </a:xfrm>
        </p:grpSpPr>
        <p:sp>
          <p:nvSpPr>
            <p:cNvPr id="5" name="椭圆 4"/>
            <p:cNvSpPr/>
            <p:nvPr/>
          </p:nvSpPr>
          <p:spPr>
            <a:xfrm>
              <a:off x="2843703" y="2133510"/>
              <a:ext cx="3313019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481" y="4437299"/>
              <a:ext cx="4679817" cy="1655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703" y="2651108"/>
              <a:ext cx="776266" cy="2613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380457" y="2636819"/>
              <a:ext cx="784203" cy="2629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051" y="3429093"/>
              <a:ext cx="2376421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264" y="16286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64234" y="5445504"/>
              <a:ext cx="2016068" cy="14448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444051" y="3932403"/>
              <a:ext cx="720705" cy="792274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01716-084D-44B0-9081-D1AB072DDD80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 smtClean="0"/>
              <a:t>同态的图解</a:t>
            </a:r>
            <a:r>
              <a:rPr lang="en-US" altLang="zh-CN" smtClean="0"/>
              <a:t>-</a:t>
            </a:r>
            <a:r>
              <a:rPr lang="zh-CN" altLang="en-US" smtClean="0"/>
              <a:t>运算传输</a:t>
            </a:r>
          </a:p>
        </p:txBody>
      </p:sp>
      <p:grpSp>
        <p:nvGrpSpPr>
          <p:cNvPr id="35842" name="组合 40"/>
          <p:cNvGrpSpPr>
            <a:grpSpLocks/>
          </p:cNvGrpSpPr>
          <p:nvPr/>
        </p:nvGrpSpPr>
        <p:grpSpPr bwMode="auto">
          <a:xfrm>
            <a:off x="2951163" y="1143000"/>
            <a:ext cx="5041900" cy="4851400"/>
            <a:chOff x="2411403" y="1142164"/>
            <a:chExt cx="5040917" cy="4852995"/>
          </a:xfrm>
        </p:grpSpPr>
        <p:sp>
          <p:nvSpPr>
            <p:cNvPr id="5" name="椭圆 4"/>
            <p:cNvSpPr/>
            <p:nvPr/>
          </p:nvSpPr>
          <p:spPr>
            <a:xfrm>
              <a:off x="2411403" y="1142164"/>
              <a:ext cx="5040917" cy="2016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58977" y="4842255"/>
              <a:ext cx="3169619" cy="1152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16130" y="2349061"/>
              <a:ext cx="863432" cy="35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63703" y="1918707"/>
              <a:ext cx="863432" cy="357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20730" y="2276012"/>
              <a:ext cx="863432" cy="360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35866" name="组合 31"/>
            <p:cNvGrpSpPr>
              <a:grpSpLocks/>
            </p:cNvGrpSpPr>
            <p:nvPr/>
          </p:nvGrpSpPr>
          <p:grpSpPr bwMode="auto">
            <a:xfrm>
              <a:off x="3605536" y="2276804"/>
              <a:ext cx="1871794" cy="289017"/>
              <a:chOff x="3636016" y="2276804"/>
              <a:chExt cx="1871794" cy="28901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644903" y="2493571"/>
                <a:ext cx="863432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4211600" y="2276012"/>
                <a:ext cx="504727" cy="21756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635450" y="2493571"/>
                <a:ext cx="1009453" cy="7146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3203411" y="2134678"/>
              <a:ext cx="863432" cy="357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baseline="-25000" dirty="0"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36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19268" y="5418708"/>
              <a:ext cx="863432" cy="360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3448" y="5202737"/>
              <a:ext cx="863432" cy="360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23995" y="4986766"/>
              <a:ext cx="865019" cy="360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>
              <a:cxnSpLocks/>
            </p:cNvCxnSpPr>
            <p:nvPr/>
          </p:nvCxnSpPr>
          <p:spPr>
            <a:xfrm>
              <a:off x="3347845" y="2754007"/>
              <a:ext cx="358705" cy="266470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995419" y="2395114"/>
              <a:ext cx="215858" cy="259165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2" idx="0"/>
            </p:cNvCxnSpPr>
            <p:nvPr/>
          </p:nvCxnSpPr>
          <p:spPr>
            <a:xfrm flipH="1">
              <a:off x="5365164" y="2682545"/>
              <a:ext cx="215858" cy="252019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635126" y="5275786"/>
              <a:ext cx="865019" cy="3588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°</a:t>
              </a:r>
              <a:endParaRPr lang="zh-CN" altLang="en-US" sz="32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35875" name="组合 32"/>
            <p:cNvGrpSpPr>
              <a:grpSpLocks/>
            </p:cNvGrpSpPr>
            <p:nvPr/>
          </p:nvGrpSpPr>
          <p:grpSpPr bwMode="auto">
            <a:xfrm>
              <a:off x="4067530" y="5275791"/>
              <a:ext cx="1152607" cy="358890"/>
              <a:chOff x="3945610" y="2395471"/>
              <a:chExt cx="1152607" cy="358890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4644873" y="2538388"/>
                <a:ext cx="453936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4387749" y="2395466"/>
                <a:ext cx="266648" cy="14292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2"/>
              </p:cNvCxnSpPr>
              <p:nvPr/>
            </p:nvCxnSpPr>
            <p:spPr>
              <a:xfrm flipV="1">
                <a:off x="3944922" y="2538388"/>
                <a:ext cx="699951" cy="215971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4066842" y="3357455"/>
              <a:ext cx="866606" cy="5748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891D8-38C2-47B7-9283-34164092EF86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58025" y="3516313"/>
            <a:ext cx="1817688" cy="1325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800" y="4462463"/>
            <a:ext cx="3024188" cy="162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-15000" dirty="0">
                <a:solidFill>
                  <a:srgbClr val="006699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-15000" dirty="0">
                <a:solidFill>
                  <a:schemeClr val="tx2">
                    <a:lumMod val="7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zh-CN" sz="2400" baseline="-15000" dirty="0">
                <a:solidFill>
                  <a:srgbClr val="006699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f(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319588" y="1384300"/>
            <a:ext cx="3432175" cy="4057650"/>
            <a:chOff x="3778250" y="1384212"/>
            <a:chExt cx="3432176" cy="4057738"/>
          </a:xfrm>
        </p:grpSpPr>
        <p:grpSp>
          <p:nvGrpSpPr>
            <p:cNvPr id="35849" name="组合 3"/>
            <p:cNvGrpSpPr>
              <a:grpSpLocks/>
            </p:cNvGrpSpPr>
            <p:nvPr/>
          </p:nvGrpSpPr>
          <p:grpSpPr bwMode="auto">
            <a:xfrm>
              <a:off x="4217989" y="1384212"/>
              <a:ext cx="2992437" cy="739643"/>
              <a:chOff x="4224339" y="1184036"/>
              <a:chExt cx="2992437" cy="739643"/>
            </a:xfrm>
          </p:grpSpPr>
          <p:grpSp>
            <p:nvGrpSpPr>
              <p:cNvPr id="35853" name="组合 1"/>
              <p:cNvGrpSpPr>
                <a:grpSpLocks/>
              </p:cNvGrpSpPr>
              <p:nvPr/>
            </p:nvGrpSpPr>
            <p:grpSpPr bwMode="auto">
              <a:xfrm>
                <a:off x="4224339" y="1349004"/>
                <a:ext cx="2992437" cy="574675"/>
                <a:chOff x="3068638" y="2070100"/>
                <a:chExt cx="2992437" cy="574675"/>
              </a:xfrm>
            </p:grpSpPr>
            <p:sp>
              <p:nvSpPr>
                <p:cNvPr id="32" name="矩形 31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3068636" y="2286141"/>
                  <a:ext cx="863600" cy="3587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en-US" altLang="zh-CN" sz="2800" baseline="-250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zh-CN" altLang="en-US" sz="28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5575300" y="2213114"/>
                  <a:ext cx="485775" cy="2825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en-US" altLang="zh-CN" sz="2800" baseline="-250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6</a:t>
                  </a:r>
                  <a:endParaRPr lang="zh-CN" altLang="en-US" sz="28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/>
                  </a:extLst>
                </p:cNvPr>
                <p:cNvCxnSpPr/>
                <p:nvPr/>
              </p:nvCxnSpPr>
              <p:spPr bwMode="auto">
                <a:xfrm>
                  <a:off x="4765675" y="2430607"/>
                  <a:ext cx="863600" cy="0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/>
                  </a:extLst>
                </p:cNvPr>
                <p:cNvCxnSpPr/>
                <p:nvPr/>
              </p:nvCxnSpPr>
              <p:spPr bwMode="auto">
                <a:xfrm>
                  <a:off x="4333874" y="2213114"/>
                  <a:ext cx="503237" cy="217493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/>
                  </a:extLst>
                </p:cNvPr>
                <p:cNvCxnSpPr/>
                <p:nvPr/>
              </p:nvCxnSpPr>
              <p:spPr bwMode="auto">
                <a:xfrm flipV="1">
                  <a:off x="3757611" y="2430607"/>
                  <a:ext cx="1008063" cy="71438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矩形 40">
                  <a:extLst>
                    <a:ext uri="{FF2B5EF4-FFF2-40B4-BE49-F238E27FC236}"/>
                  </a:extLst>
                </p:cNvPr>
                <p:cNvSpPr/>
                <p:nvPr/>
              </p:nvSpPr>
              <p:spPr bwMode="auto">
                <a:xfrm>
                  <a:off x="3355974" y="2070236"/>
                  <a:ext cx="863600" cy="358782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aseline="-250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sz="36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3" name="矩形 2">
                <a:extLst>
                  <a:ext uri="{FF2B5EF4-FFF2-40B4-BE49-F238E27FC236}"/>
                </a:extLst>
              </p:cNvPr>
              <p:cNvSpPr/>
              <p:nvPr/>
            </p:nvSpPr>
            <p:spPr bwMode="auto">
              <a:xfrm>
                <a:off x="4897437" y="1184036"/>
                <a:ext cx="563563" cy="2968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28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 bwMode="auto">
            <a:xfrm flipH="1">
              <a:off x="3778250" y="2211318"/>
              <a:ext cx="769937" cy="3230632"/>
            </a:xfrm>
            <a:prstGeom prst="straightConnector1">
              <a:avLst/>
            </a:prstGeom>
            <a:ln w="28575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 bwMode="auto">
            <a:xfrm flipH="1">
              <a:off x="4362450" y="1809671"/>
              <a:ext cx="781050" cy="3238570"/>
            </a:xfrm>
            <a:prstGeom prst="straightConnector1">
              <a:avLst/>
            </a:prstGeom>
            <a:ln w="28575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 bwMode="auto">
            <a:xfrm flipH="1">
              <a:off x="5403850" y="2062090"/>
              <a:ext cx="1455737" cy="3208407"/>
            </a:xfrm>
            <a:prstGeom prst="straightConnector1">
              <a:avLst/>
            </a:prstGeom>
            <a:ln w="28575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/>
            </a:extLst>
          </p:cNvPr>
          <p:cNvSpPr/>
          <p:nvPr/>
        </p:nvSpPr>
        <p:spPr>
          <a:xfrm>
            <a:off x="271463" y="2708275"/>
            <a:ext cx="3024187" cy="162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en-US" altLang="zh-CN" sz="2400" baseline="-250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-15000" dirty="0">
                <a:solidFill>
                  <a:srgbClr val="E707D7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=b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-15000">
                <a:solidFill>
                  <a:srgbClr val="E707D7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zh-CN" sz="2400" baseline="-15000" dirty="0">
                <a:solidFill>
                  <a:srgbClr val="E707D7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endParaRPr lang="zh-CN" altLang="en-US" sz="24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/>
            </a:extLst>
          </p:cNvPr>
          <p:cNvSpPr/>
          <p:nvPr/>
        </p:nvSpPr>
        <p:spPr>
          <a:xfrm>
            <a:off x="271463" y="1268413"/>
            <a:ext cx="1830387" cy="1368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baseline="-250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7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基本概念（续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zh-CN" altLang="en-US" smtClean="0"/>
              <a:t>设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和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 </a:t>
            </a:r>
            <a:r>
              <a:rPr lang="zh-CN" altLang="en-US" smtClean="0"/>
              <a:t>是代数系统，</a:t>
            </a:r>
            <a:r>
              <a:rPr lang="en-US" altLang="zh-CN" smtClean="0"/>
              <a:t>f </a:t>
            </a:r>
            <a:r>
              <a:rPr lang="zh-CN" altLang="en-US" smtClean="0"/>
              <a:t>是</a:t>
            </a:r>
            <a:r>
              <a:rPr lang="en-US" altLang="zh-CN" smtClean="0"/>
              <a:t>A </a:t>
            </a:r>
            <a:r>
              <a:rPr lang="zh-CN" altLang="en-US" smtClean="0"/>
              <a:t>到</a:t>
            </a:r>
            <a:r>
              <a:rPr lang="en-US" altLang="zh-CN" smtClean="0"/>
              <a:t>B </a:t>
            </a:r>
            <a:r>
              <a:rPr lang="zh-CN" altLang="en-US" smtClean="0"/>
              <a:t>的同态。</a:t>
            </a:r>
            <a:endParaRPr lang="en-US" altLang="zh-CN" smtClean="0"/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zh-CN" altLang="en-US" smtClean="0"/>
              <a:t>如果</a:t>
            </a:r>
            <a:r>
              <a:rPr lang="en-US" altLang="zh-CN" smtClean="0"/>
              <a:t>f </a:t>
            </a:r>
            <a:r>
              <a:rPr lang="zh-CN" altLang="en-US" smtClean="0"/>
              <a:t>是</a:t>
            </a:r>
            <a:r>
              <a:rPr lang="zh-CN" altLang="en-US" u="sng" smtClean="0"/>
              <a:t>单射的</a:t>
            </a:r>
            <a:r>
              <a:rPr lang="zh-CN" altLang="en-US" smtClean="0"/>
              <a:t>，称</a:t>
            </a:r>
            <a:r>
              <a:rPr lang="en-US" altLang="zh-CN" smtClean="0"/>
              <a:t>f </a:t>
            </a:r>
            <a:r>
              <a:rPr lang="zh-CN" altLang="en-US" smtClean="0"/>
              <a:t>为</a:t>
            </a:r>
            <a:r>
              <a:rPr lang="zh-CN" altLang="en-US" u="sng" smtClean="0"/>
              <a:t>单同态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zh-CN" altLang="en-US" smtClean="0"/>
              <a:t>如果</a:t>
            </a:r>
            <a:r>
              <a:rPr lang="en-US" altLang="zh-CN" smtClean="0"/>
              <a:t>f </a:t>
            </a:r>
            <a:r>
              <a:rPr lang="zh-CN" altLang="en-US" smtClean="0"/>
              <a:t>是满射的，称</a:t>
            </a:r>
            <a:r>
              <a:rPr lang="en-US" altLang="zh-CN" smtClean="0"/>
              <a:t>f </a:t>
            </a:r>
            <a:r>
              <a:rPr lang="zh-CN" altLang="en-US" smtClean="0"/>
              <a:t>为满同态；</a:t>
            </a:r>
          </a:p>
          <a:p>
            <a:pPr lvl="1" eaLnBrk="1" hangingPunct="1">
              <a:lnSpc>
                <a:spcPct val="100000"/>
              </a:lnSpc>
              <a:spcAft>
                <a:spcPts val="2400"/>
              </a:spcAft>
            </a:pPr>
            <a:r>
              <a:rPr lang="zh-CN" altLang="en-US" smtClean="0"/>
              <a:t>如果</a:t>
            </a:r>
            <a:r>
              <a:rPr lang="en-US" altLang="zh-CN" smtClean="0"/>
              <a:t>f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C00000"/>
                </a:solidFill>
              </a:rPr>
              <a:t>双射的</a:t>
            </a:r>
            <a:r>
              <a:rPr lang="zh-CN" altLang="en-US" smtClean="0"/>
              <a:t>，称</a:t>
            </a:r>
            <a:r>
              <a:rPr lang="en-US" altLang="zh-CN" smtClean="0"/>
              <a:t>f </a:t>
            </a:r>
            <a:r>
              <a:rPr lang="zh-CN" altLang="en-US" smtClean="0"/>
              <a:t>为同构映射，简称为</a:t>
            </a:r>
            <a:r>
              <a:rPr lang="zh-CN" altLang="en-US" smtClean="0">
                <a:solidFill>
                  <a:srgbClr val="C00000"/>
                </a:solidFill>
              </a:rPr>
              <a:t>同构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习题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设</a:t>
            </a:r>
            <a:r>
              <a:rPr lang="en-US" altLang="zh-CN" smtClean="0"/>
              <a:t>S={a,b}</a:t>
            </a:r>
            <a:r>
              <a:rPr lang="zh-CN" altLang="en-US" smtClean="0"/>
              <a:t>，</a:t>
            </a:r>
            <a:r>
              <a:rPr lang="en-US" altLang="zh-CN" smtClean="0"/>
              <a:t>X=&lt;2</a:t>
            </a:r>
            <a:r>
              <a:rPr lang="en-US" altLang="zh-CN" baseline="30000" smtClean="0"/>
              <a:t>s</a:t>
            </a:r>
            <a:r>
              <a:rPr lang="en-US" altLang="zh-CN" smtClean="0"/>
              <a:t>,</a:t>
            </a:r>
            <a:r>
              <a:rPr lang="el-GR" altLang="zh-CN" smtClean="0"/>
              <a:t>∩</a:t>
            </a:r>
            <a:r>
              <a:rPr lang="en-US" altLang="zh-CN" smtClean="0"/>
              <a:t>,</a:t>
            </a:r>
            <a:r>
              <a:rPr lang="el-GR" altLang="zh-CN" smtClean="0"/>
              <a:t>∪</a:t>
            </a:r>
            <a:r>
              <a:rPr lang="en-US" altLang="zh-CN" smtClean="0"/>
              <a:t>,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mtClean="0"/>
              <a:t>&gt;</a:t>
            </a:r>
            <a:r>
              <a:rPr lang="zh-CN" altLang="en-US" smtClean="0"/>
              <a:t>，</a:t>
            </a:r>
            <a:r>
              <a:rPr lang="en-US" altLang="zh-CN" smtClean="0"/>
              <a:t>Y=&lt;{0,1},</a:t>
            </a:r>
            <a:r>
              <a:rPr lang="el-GR" altLang="zh-CN" smtClean="0"/>
              <a:t>∧</a:t>
            </a:r>
            <a:r>
              <a:rPr lang="en-US" altLang="zh-CN" smtClean="0"/>
              <a:t>,</a:t>
            </a:r>
            <a:r>
              <a:rPr lang="el-GR" altLang="zh-CN" smtClean="0"/>
              <a:t>∨</a:t>
            </a:r>
            <a:r>
              <a:rPr lang="en-US" altLang="zh-CN" smtClean="0"/>
              <a:t>,-&gt;</a:t>
            </a:r>
            <a:r>
              <a:rPr lang="zh-CN" altLang="en-US" smtClean="0"/>
              <a:t>，请证明：</a:t>
            </a:r>
            <a:r>
              <a:rPr lang="en-US" altLang="zh-CN" smtClean="0"/>
              <a:t>Y</a:t>
            </a:r>
            <a:r>
              <a:rPr lang="zh-CN" altLang="en-US" smtClean="0"/>
              <a:t>是</a:t>
            </a:r>
            <a:r>
              <a:rPr lang="en-US" altLang="zh-CN" smtClean="0"/>
              <a:t>X</a:t>
            </a:r>
            <a:r>
              <a:rPr lang="zh-CN" altLang="en-US" smtClean="0"/>
              <a:t>的同态象。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5971A-2AA1-43FF-8C54-50D6AD4EC61A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 smtClean="0"/>
              <a:t>单同态</a:t>
            </a:r>
          </a:p>
        </p:txBody>
      </p:sp>
      <p:grpSp>
        <p:nvGrpSpPr>
          <p:cNvPr id="37890" name="组合 25"/>
          <p:cNvGrpSpPr>
            <a:grpSpLocks/>
          </p:cNvGrpSpPr>
          <p:nvPr/>
        </p:nvGrpSpPr>
        <p:grpSpPr bwMode="auto">
          <a:xfrm>
            <a:off x="277813" y="1125538"/>
            <a:ext cx="8569325" cy="4895850"/>
            <a:chOff x="35496" y="1196752"/>
            <a:chExt cx="8568833" cy="4896544"/>
          </a:xfrm>
        </p:grpSpPr>
        <p:sp>
          <p:nvSpPr>
            <p:cNvPr id="5" name="椭圆 4"/>
            <p:cNvSpPr/>
            <p:nvPr/>
          </p:nvSpPr>
          <p:spPr>
            <a:xfrm>
              <a:off x="3635739" y="2133510"/>
              <a:ext cx="1728688" cy="647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07064" y="4437298"/>
              <a:ext cx="4679681" cy="16559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739" y="4940608"/>
              <a:ext cx="1728688" cy="64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621452" y="2457406"/>
              <a:ext cx="0" cy="280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373951" y="2436765"/>
              <a:ext cx="0" cy="284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5496" y="5372469"/>
              <a:ext cx="1944575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3524" y="1196752"/>
              <a:ext cx="2376351" cy="503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43865" y="3429093"/>
              <a:ext cx="2160464" cy="503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177113" y="1628613"/>
              <a:ext cx="1627095" cy="635090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4184" y="5445504"/>
              <a:ext cx="2016009" cy="144482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331160" y="3932402"/>
              <a:ext cx="833389" cy="84943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923060" y="3645024"/>
              <a:ext cx="1225480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D39B1-C717-4F31-9AA1-393590066728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435475" y="2374900"/>
            <a:ext cx="6350" cy="2719388"/>
            <a:chOff x="4435475" y="2374900"/>
            <a:chExt cx="6350" cy="2719285"/>
          </a:xfrm>
        </p:grpSpPr>
        <p:cxnSp>
          <p:nvCxnSpPr>
            <p:cNvPr id="3" name="直接连接符 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435475" y="2701913"/>
              <a:ext cx="1588" cy="23922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4435475" y="2374900"/>
              <a:ext cx="6350" cy="311138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159375" y="2519363"/>
            <a:ext cx="6350" cy="2719387"/>
            <a:chOff x="4435475" y="2374900"/>
            <a:chExt cx="6350" cy="2719285"/>
          </a:xfrm>
        </p:grpSpPr>
        <p:cxnSp>
          <p:nvCxnSpPr>
            <p:cNvPr id="28" name="直接连接符 27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435475" y="2701913"/>
              <a:ext cx="1588" cy="23922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4435475" y="2374900"/>
              <a:ext cx="6350" cy="311138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150938" y="2519363"/>
            <a:ext cx="3195637" cy="1135062"/>
            <a:chOff x="1151621" y="2519416"/>
            <a:chExt cx="3195354" cy="1134609"/>
          </a:xfrm>
        </p:grpSpPr>
        <p:sp>
          <p:nvSpPr>
            <p:cNvPr id="22" name="矩形: 圆角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51621" y="2519416"/>
              <a:ext cx="990512" cy="41417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单射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2007207" y="2846310"/>
              <a:ext cx="2339768" cy="807715"/>
            </a:xfrm>
            <a:prstGeom prst="straightConnector1">
              <a:avLst/>
            </a:prstGeom>
            <a:ln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 smtClean="0"/>
              <a:t>满同态</a:t>
            </a:r>
          </a:p>
        </p:txBody>
      </p:sp>
      <p:grpSp>
        <p:nvGrpSpPr>
          <p:cNvPr id="38914" name="组合 25"/>
          <p:cNvGrpSpPr>
            <a:grpSpLocks/>
          </p:cNvGrpSpPr>
          <p:nvPr/>
        </p:nvGrpSpPr>
        <p:grpSpPr bwMode="auto">
          <a:xfrm>
            <a:off x="179388" y="1196975"/>
            <a:ext cx="8424862" cy="4752975"/>
            <a:chOff x="35496" y="1196752"/>
            <a:chExt cx="8424624" cy="4752977"/>
          </a:xfrm>
        </p:grpSpPr>
        <p:sp>
          <p:nvSpPr>
            <p:cNvPr id="5" name="椭圆 4"/>
            <p:cNvSpPr/>
            <p:nvPr/>
          </p:nvSpPr>
          <p:spPr>
            <a:xfrm>
              <a:off x="2843704" y="2133377"/>
              <a:ext cx="3313019" cy="935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079"/>
              <a:ext cx="1728738" cy="649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846879" y="2642966"/>
              <a:ext cx="790553" cy="265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364582" y="2628678"/>
              <a:ext cx="801665" cy="267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5496" y="5371879"/>
              <a:ext cx="1944632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3700" y="1196752"/>
              <a:ext cx="2376420" cy="5032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56723" y="5446492"/>
              <a:ext cx="1943045" cy="503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6012264" y="1628552"/>
              <a:ext cx="792141" cy="79216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4234" y="5444904"/>
              <a:ext cx="2016068" cy="14446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220125" y="5444904"/>
              <a:ext cx="1223927" cy="217488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923173" y="3644678"/>
              <a:ext cx="1225515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0BD52-1639-4CEB-9A4B-4C3173286061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438650" y="2374900"/>
            <a:ext cx="0" cy="2719388"/>
            <a:chOff x="4437895" y="2374900"/>
            <a:chExt cx="1511" cy="2719285"/>
          </a:xfrm>
        </p:grpSpPr>
        <p:cxnSp>
          <p:nvCxnSpPr>
            <p:cNvPr id="19" name="直接连接符 1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438650" y="3063913"/>
              <a:ext cx="0" cy="20303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4438650" y="2374913"/>
              <a:ext cx="0" cy="698474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 rot="1080000">
            <a:off x="4533900" y="2463800"/>
            <a:ext cx="673100" cy="2654300"/>
            <a:chOff x="4103015" y="2387385"/>
            <a:chExt cx="673326" cy="2653051"/>
          </a:xfrm>
        </p:grpSpPr>
        <p:cxnSp>
          <p:nvCxnSpPr>
            <p:cNvPr id="22" name="直接连接符 21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rot="20520000" flipH="1">
              <a:off x="4099501" y="2983772"/>
              <a:ext cx="673326" cy="205484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rot="20520000" flipH="1">
              <a:off x="4347768" y="2385526"/>
              <a:ext cx="177860" cy="533149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016000" y="2924175"/>
            <a:ext cx="3195638" cy="1135063"/>
            <a:chOff x="1151621" y="2519416"/>
            <a:chExt cx="3195354" cy="1134609"/>
          </a:xfrm>
        </p:grpSpPr>
        <p:sp>
          <p:nvSpPr>
            <p:cNvPr id="32" name="矩形: 圆角 3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51621" y="2519416"/>
              <a:ext cx="990512" cy="41417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满射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2007208" y="2846310"/>
              <a:ext cx="2339767" cy="807715"/>
            </a:xfrm>
            <a:prstGeom prst="straightConnector1">
              <a:avLst/>
            </a:prstGeom>
            <a:ln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 smtClean="0"/>
              <a:t>同构的图解</a:t>
            </a:r>
            <a:r>
              <a:rPr lang="en-US" altLang="zh-CN" smtClean="0"/>
              <a:t>-</a:t>
            </a:r>
            <a:r>
              <a:rPr lang="zh-CN" altLang="en-US" smtClean="0"/>
              <a:t>哲学面貌</a:t>
            </a:r>
          </a:p>
        </p:txBody>
      </p:sp>
      <p:grpSp>
        <p:nvGrpSpPr>
          <p:cNvPr id="39938" name="组合 25"/>
          <p:cNvGrpSpPr>
            <a:grpSpLocks/>
          </p:cNvGrpSpPr>
          <p:nvPr/>
        </p:nvGrpSpPr>
        <p:grpSpPr bwMode="auto">
          <a:xfrm>
            <a:off x="107950" y="1147763"/>
            <a:ext cx="8856663" cy="4319587"/>
            <a:chOff x="-36386" y="1556792"/>
            <a:chExt cx="8856858" cy="4320480"/>
          </a:xfrm>
        </p:grpSpPr>
        <p:sp>
          <p:nvSpPr>
            <p:cNvPr id="5" name="椭圆 4"/>
            <p:cNvSpPr/>
            <p:nvPr/>
          </p:nvSpPr>
          <p:spPr>
            <a:xfrm>
              <a:off x="2843402" y="2133173"/>
              <a:ext cx="3313186" cy="9352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29115" y="4848359"/>
              <a:ext cx="3348111" cy="9717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43402" y="4869002"/>
              <a:ext cx="3311598" cy="936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33877" y="2585705"/>
              <a:ext cx="0" cy="2735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164526" y="2585705"/>
              <a:ext cx="1588" cy="2735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-36386" y="5373931"/>
              <a:ext cx="1944731" cy="503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72493" y="1556792"/>
              <a:ext cx="2376539" cy="503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3932" y="3428841"/>
              <a:ext cx="2376540" cy="504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122" y="1917228"/>
              <a:ext cx="1008085" cy="503342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32128" y="5445383"/>
              <a:ext cx="1150963" cy="14449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6" idx="6"/>
            </p:cNvCxnSpPr>
            <p:nvPr/>
          </p:nvCxnSpPr>
          <p:spPr>
            <a:xfrm flipH="1">
              <a:off x="6177226" y="3933770"/>
              <a:ext cx="987447" cy="1400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2926" y="3644786"/>
              <a:ext cx="1225577" cy="43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27313" y="5827713"/>
            <a:ext cx="4176712" cy="5540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984807"/>
                </a:solidFill>
                <a:latin typeface="Arial" charset="0"/>
              </a:rPr>
              <a:t>|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>
                <a:solidFill>
                  <a:srgbClr val="984807"/>
                </a:solidFill>
                <a:latin typeface="Arial" charset="0"/>
              </a:rPr>
              <a:t>|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>
                <a:solidFill>
                  <a:srgbClr val="984807"/>
                </a:solidFill>
                <a:latin typeface="Arial" charset="0"/>
              </a:rPr>
              <a:t>|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>
                <a:solidFill>
                  <a:srgbClr val="984807"/>
                </a:solidFill>
                <a:latin typeface="Arial" charset="0"/>
              </a:rPr>
              <a:t>|</a:t>
            </a:r>
            <a:r>
              <a:rPr lang="zh-CN" altLang="en-US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f(A)=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800" baseline="300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800">
                <a:solidFill>
                  <a:srgbClr val="984807"/>
                </a:solidFill>
                <a:latin typeface="楷体" pitchFamily="49" charset="-122"/>
                <a:ea typeface="楷体" pitchFamily="49" charset="-122"/>
              </a:rPr>
              <a:t>)=A</a:t>
            </a:r>
            <a:endParaRPr lang="zh-CN" altLang="en-US" sz="2800">
              <a:solidFill>
                <a:srgbClr val="98480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0825" y="1866900"/>
            <a:ext cx="2376488" cy="158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显然，同态不一定是对称的，而同构一定是对称的。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580D6-910D-40B1-B01C-A6C9F89F5801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 smtClean="0"/>
              <a:t>同构的图解</a:t>
            </a:r>
            <a:r>
              <a:rPr lang="en-US" altLang="zh-CN" smtClean="0"/>
              <a:t>-</a:t>
            </a:r>
            <a:r>
              <a:rPr lang="zh-CN" altLang="en-US" smtClean="0"/>
              <a:t>运算传输</a:t>
            </a:r>
          </a:p>
        </p:txBody>
      </p:sp>
      <p:grpSp>
        <p:nvGrpSpPr>
          <p:cNvPr id="40962" name="组合 27"/>
          <p:cNvGrpSpPr>
            <a:grpSpLocks/>
          </p:cNvGrpSpPr>
          <p:nvPr/>
        </p:nvGrpSpPr>
        <p:grpSpPr bwMode="auto">
          <a:xfrm>
            <a:off x="1979613" y="1628775"/>
            <a:ext cx="5256212" cy="4248150"/>
            <a:chOff x="2195736" y="1556792"/>
            <a:chExt cx="5256584" cy="4248472"/>
          </a:xfrm>
        </p:grpSpPr>
        <p:sp>
          <p:nvSpPr>
            <p:cNvPr id="27" name="椭圆 26"/>
            <p:cNvSpPr/>
            <p:nvPr/>
          </p:nvSpPr>
          <p:spPr>
            <a:xfrm>
              <a:off x="2195736" y="4509766"/>
              <a:ext cx="5256584" cy="1295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40965" name="组合 3"/>
            <p:cNvGrpSpPr>
              <a:grpSpLocks/>
            </p:cNvGrpSpPr>
            <p:nvPr/>
          </p:nvGrpSpPr>
          <p:grpSpPr bwMode="auto">
            <a:xfrm>
              <a:off x="2195736" y="1556792"/>
              <a:ext cx="5256584" cy="3961113"/>
              <a:chOff x="2195736" y="1556792"/>
              <a:chExt cx="5256584" cy="396111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5736" y="1556792"/>
                <a:ext cx="5256584" cy="12970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6512" y="2133099"/>
                <a:ext cx="863661" cy="3603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64258" y="1701266"/>
                <a:ext cx="863661" cy="3603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20137" y="2061655"/>
                <a:ext cx="863661" cy="358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40970" name="组合 31"/>
              <p:cNvGrpSpPr>
                <a:grpSpLocks/>
              </p:cNvGrpSpPr>
              <p:nvPr/>
            </p:nvGrpSpPr>
            <p:grpSpPr bwMode="auto">
              <a:xfrm>
                <a:off x="3605536" y="2068006"/>
                <a:ext cx="1871794" cy="281010"/>
                <a:chOff x="3636016" y="2068006"/>
                <a:chExt cx="1871794" cy="281010"/>
              </a:xfrm>
            </p:grpSpPr>
            <p:cxnSp>
              <p:nvCxnSpPr>
                <p:cNvPr id="24" name="直接箭头连接符 23"/>
                <p:cNvCxnSpPr>
                  <a:cxnSpLocks/>
                </p:cNvCxnSpPr>
                <p:nvPr/>
              </p:nvCxnSpPr>
              <p:spPr>
                <a:xfrm>
                  <a:off x="4694953" y="2264871"/>
                  <a:ext cx="812857" cy="12701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cxnSpLocks/>
                </p:cNvCxnSpPr>
                <p:nvPr/>
              </p:nvCxnSpPr>
              <p:spPr>
                <a:xfrm>
                  <a:off x="4212319" y="2068006"/>
                  <a:ext cx="488984" cy="200040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>
                  <a:cxnSpLocks/>
                </p:cNvCxnSpPr>
                <p:nvPr/>
              </p:nvCxnSpPr>
              <p:spPr>
                <a:xfrm flipV="1">
                  <a:off x="3636016" y="2264871"/>
                  <a:ext cx="1052586" cy="8414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/>
              <p:cNvSpPr/>
              <p:nvPr/>
            </p:nvSpPr>
            <p:spPr>
              <a:xfrm>
                <a:off x="3203869" y="1917182"/>
                <a:ext cx="863661" cy="36038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aseline="-25000" dirty="0"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36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19785" y="5157515"/>
                <a:ext cx="863661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80526" y="4941598"/>
                <a:ext cx="863661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24645" y="4725682"/>
                <a:ext cx="787456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7" idx="2"/>
              </p:cNvCxnSpPr>
              <p:nvPr/>
            </p:nvCxnSpPr>
            <p:spPr>
              <a:xfrm>
                <a:off x="3348343" y="2493488"/>
                <a:ext cx="358800" cy="2664027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prstDash val="dash"/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996088" y="2133099"/>
                <a:ext cx="215915" cy="259258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prstDash val="dash"/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5723411" y="2564931"/>
                <a:ext cx="217502" cy="230522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prstDash val="dash"/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3635700" y="5013042"/>
                <a:ext cx="863661" cy="36038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°</a:t>
                </a:r>
                <a:endParaRPr lang="zh-CN" altLang="en-US" sz="32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40979" name="组合 32"/>
              <p:cNvGrpSpPr>
                <a:grpSpLocks/>
              </p:cNvGrpSpPr>
              <p:nvPr/>
            </p:nvGrpSpPr>
            <p:grpSpPr bwMode="auto">
              <a:xfrm>
                <a:off x="4067530" y="5013042"/>
                <a:ext cx="1728910" cy="360389"/>
                <a:chOff x="3945610" y="2132722"/>
                <a:chExt cx="1728910" cy="360389"/>
              </a:xfrm>
            </p:grpSpPr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4644159" y="2277195"/>
                  <a:ext cx="1030361" cy="0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4398080" y="2132722"/>
                  <a:ext cx="265131" cy="14447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8" idx="2"/>
                </p:cNvCxnSpPr>
                <p:nvPr/>
              </p:nvCxnSpPr>
              <p:spPr>
                <a:xfrm flipV="1">
                  <a:off x="3945610" y="2277195"/>
                  <a:ext cx="698549" cy="21591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矩形 19"/>
              <p:cNvSpPr/>
              <p:nvPr/>
            </p:nvSpPr>
            <p:spPr>
              <a:xfrm>
                <a:off x="4067530" y="3357153"/>
                <a:ext cx="865249" cy="57630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B615B-ACFE-4A21-BEF4-B4E251D0E212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同构概念</a:t>
            </a:r>
            <a:r>
              <a:rPr lang="en-US" altLang="zh-CN"/>
              <a:t>-</a:t>
            </a:r>
            <a:r>
              <a:rPr lang="zh-CN" altLang="en-US"/>
              <a:t>通俗的说法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z="2800" smtClean="0"/>
              <a:t>两个代数在结构上一致，含义是：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元组有相同的构成成分；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运算和常数遵循相同的规则；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代数的载体有相同的基数；</a:t>
            </a:r>
            <a:endParaRPr lang="en-US" altLang="zh-CN" sz="2400" smtClean="0"/>
          </a:p>
          <a:p>
            <a:r>
              <a:rPr lang="zh-CN" altLang="en-US" sz="2800" smtClean="0"/>
              <a:t>这种结构上的一致性叫做“同构”；</a:t>
            </a:r>
            <a:endParaRPr lang="en-US" altLang="zh-CN" sz="2800" smtClean="0"/>
          </a:p>
          <a:p>
            <a:r>
              <a:rPr lang="zh-CN" altLang="en-US" sz="2800" smtClean="0"/>
              <a:t>数学上，意味着两个代数之间</a:t>
            </a:r>
            <a:r>
              <a:rPr lang="zh-CN" altLang="en-US" sz="28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双射函数</a:t>
            </a:r>
            <a:r>
              <a:rPr lang="zh-CN" altLang="en-US" sz="2800" smtClean="0"/>
              <a:t>的存在；</a:t>
            </a:r>
            <a:endParaRPr lang="en-US" altLang="zh-CN" sz="2800" smtClean="0"/>
          </a:p>
          <a:p>
            <a:r>
              <a:rPr lang="zh-CN" altLang="en-US" sz="2800" smtClean="0"/>
              <a:t>本质上，</a:t>
            </a:r>
            <a:r>
              <a:rPr lang="zh-CN" altLang="en-US" sz="2800" u="sng" smtClean="0"/>
              <a:t>双射函数就是同构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（注意：这是</a:t>
            </a:r>
            <a:r>
              <a:rPr lang="zh-CN" altLang="en-US" sz="2400" u="sng" smtClean="0">
                <a:solidFill>
                  <a:srgbClr val="C00000"/>
                </a:solidFill>
              </a:rPr>
              <a:t>不精确</a:t>
            </a:r>
            <a:r>
              <a:rPr lang="zh-CN" altLang="en-US" sz="2400" smtClean="0"/>
              <a:t>的说法，这样说的目的是为了突出关键和重点，这里是讲课，不是写书）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CDB2B-5254-4A1C-828F-40F35A0F7FF8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 smtClean="0"/>
              <a:t>同构</a:t>
            </a:r>
            <a:r>
              <a:rPr lang="en-US" altLang="zh-CN" smtClean="0"/>
              <a:t>-</a:t>
            </a:r>
            <a:r>
              <a:rPr lang="zh-CN" altLang="en-US" smtClean="0"/>
              <a:t>最简单的例子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6635750" cy="2519362"/>
          </a:xfrm>
        </p:spPr>
        <p:txBody>
          <a:bodyPr/>
          <a:lstStyle/>
          <a:p>
            <a:r>
              <a:rPr lang="zh-CN" altLang="en-US" sz="2800" smtClean="0"/>
              <a:t>下列两个代数之间同构。</a:t>
            </a:r>
            <a:endParaRPr lang="en-US" altLang="zh-CN" sz="2800" smtClean="0"/>
          </a:p>
          <a:p>
            <a:r>
              <a:rPr lang="zh-CN" altLang="en-US" sz="2800" smtClean="0"/>
              <a:t>双射函数是：</a:t>
            </a:r>
            <a:r>
              <a:rPr lang="en-US" altLang="zh-CN" sz="2800" smtClean="0"/>
              <a:t>h(x)=</a:t>
            </a:r>
            <a:r>
              <a:rPr lang="zh-CN" altLang="en-US" sz="2800" smtClean="0"/>
              <a:t>换名映射</a:t>
            </a:r>
            <a:endParaRPr lang="en-US" altLang="zh-CN" sz="2800" smtClean="0"/>
          </a:p>
          <a:p>
            <a:r>
              <a:rPr lang="zh-CN" altLang="en-US" sz="2800" smtClean="0">
                <a:solidFill>
                  <a:srgbClr val="FF0000"/>
                </a:solidFill>
              </a:rPr>
              <a:t>例如</a:t>
            </a:r>
            <a:r>
              <a:rPr lang="zh-CN" altLang="en-US" sz="2800" smtClean="0"/>
              <a:t>：</a:t>
            </a:r>
            <a:r>
              <a:rPr lang="en-US" altLang="zh-CN" sz="2800" smtClean="0"/>
              <a:t>h(f</a:t>
            </a:r>
            <a:r>
              <a:rPr lang="en-US" altLang="zh-CN" sz="2800" baseline="30000" smtClean="0"/>
              <a:t>1</a:t>
            </a:r>
            <a:r>
              <a:rPr lang="en-US" altLang="zh-CN" sz="2800" smtClean="0"/>
              <a:t>)=1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h(f</a:t>
            </a:r>
            <a:r>
              <a:rPr lang="en-US" altLang="zh-CN" sz="2800" baseline="30000" smtClean="0"/>
              <a:t>3</a:t>
            </a:r>
            <a:r>
              <a:rPr lang="en-US" altLang="zh-CN" sz="2800" smtClean="0"/>
              <a:t>)=3</a:t>
            </a:r>
            <a:r>
              <a:rPr lang="zh-CN" altLang="en-US" sz="2800" smtClean="0"/>
              <a:t>，</a:t>
            </a:r>
            <a:r>
              <a:rPr lang="en-US" altLang="zh-CN" sz="2800" smtClean="0"/>
              <a:t>h(</a:t>
            </a:r>
            <a:r>
              <a:rPr lang="en-US" altLang="zh-CN" sz="6000" baseline="10000" smtClean="0"/>
              <a:t>.</a:t>
            </a:r>
            <a:r>
              <a:rPr lang="en-US" altLang="zh-CN" sz="2800" smtClean="0"/>
              <a:t>)=+</a:t>
            </a:r>
            <a:r>
              <a:rPr lang="en-US" altLang="zh-CN" sz="2800" baseline="-25000" smtClean="0"/>
              <a:t>4</a:t>
            </a:r>
            <a:r>
              <a:rPr lang="zh-CN" altLang="en-US" sz="2800" smtClean="0"/>
              <a:t>，</a:t>
            </a:r>
            <a:r>
              <a:rPr lang="en-US" altLang="zh-CN" sz="2800" smtClean="0"/>
              <a:t>......</a:t>
            </a:r>
            <a:endParaRPr lang="zh-CN" altLang="en-US" sz="280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35D63-2B0E-47E7-84ED-1CF66356D3B0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7" name="内容占位符 17"/>
          <p:cNvGraphicFramePr>
            <a:graphicFrameLocks/>
          </p:cNvGraphicFramePr>
          <p:nvPr/>
        </p:nvGraphicFramePr>
        <p:xfrm>
          <a:off x="611188" y="3860800"/>
          <a:ext cx="2519362" cy="228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·</a:t>
                      </a:r>
                      <a:endParaRPr lang="zh-CN" altLang="en-US" sz="2000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内容占位符 17"/>
          <p:cNvGraphicFramePr>
            <a:graphicFrameLocks/>
          </p:cNvGraphicFramePr>
          <p:nvPr/>
        </p:nvGraphicFramePr>
        <p:xfrm>
          <a:off x="4140200" y="3860800"/>
          <a:ext cx="2519363" cy="228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  <a:gridCol w="504000">
                  <a:extLst>
                    <a:ext uri="{9D8B030D-6E8A-4147-A177-3AD203B41FA5}"/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" name="内容占位符 17"/>
          <p:cNvGraphicFramePr>
            <a:graphicFrameLocks/>
          </p:cNvGraphicFramePr>
          <p:nvPr/>
        </p:nvGraphicFramePr>
        <p:xfrm>
          <a:off x="7235825" y="1411288"/>
          <a:ext cx="1152525" cy="2682875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/>
                  </a:extLst>
                </a:gridCol>
                <a:gridCol w="576000">
                  <a:extLst>
                    <a:ext uri="{9D8B030D-6E8A-4147-A177-3AD203B41FA5}"/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×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h(x)</a:t>
                      </a:r>
                      <a:endParaRPr lang="zh-CN" altLang="en-US" sz="20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·</a:t>
                      </a:r>
                      <a:endParaRPr lang="zh-CN" altLang="en-US" sz="2000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eaLnBrk="1" hangingPunct="1"/>
            <a:r>
              <a:rPr lang="en-US" altLang="zh-CN" smtClean="0"/>
              <a:t>6.1.1</a:t>
            </a:r>
            <a:r>
              <a:rPr lang="zh-CN" altLang="en-US" smtClean="0"/>
              <a:t>、代数的构成和分类方法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2320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smtClean="0">
                <a:solidFill>
                  <a:srgbClr val="00B050"/>
                </a:solidFill>
              </a:rPr>
              <a:t>运算</a:t>
            </a:r>
            <a:r>
              <a:rPr lang="zh-CN" altLang="en-US" smtClean="0"/>
              <a:t>：从集合</a:t>
            </a:r>
            <a:r>
              <a:rPr lang="en-US" altLang="zh-CN" smtClean="0"/>
              <a:t>S</a:t>
            </a:r>
            <a:r>
              <a:rPr lang="en-US" altLang="zh-CN" baseline="30000" smtClean="0"/>
              <a:t>m</a:t>
            </a:r>
            <a:r>
              <a:rPr lang="zh-CN" altLang="en-US" smtClean="0"/>
              <a:t>到</a:t>
            </a:r>
            <a:r>
              <a:rPr lang="en-US" altLang="zh-CN" smtClean="0"/>
              <a:t>S</a:t>
            </a:r>
            <a:r>
              <a:rPr lang="zh-CN" altLang="en-US" smtClean="0"/>
              <a:t>的一个映射，称为一个</a:t>
            </a:r>
            <a:r>
              <a:rPr lang="en-US" altLang="zh-CN" smtClean="0"/>
              <a:t>m</a:t>
            </a:r>
            <a:r>
              <a:rPr lang="zh-CN" altLang="en-US" smtClean="0"/>
              <a:t>元运算。</a:t>
            </a:r>
            <a:endParaRPr lang="en-US" altLang="zh-CN" smtClean="0"/>
          </a:p>
          <a:p>
            <a:pPr eaLnBrk="1" hangingPunct="1">
              <a:spcAft>
                <a:spcPct val="0"/>
              </a:spcAft>
            </a:pPr>
            <a:r>
              <a:rPr lang="zh-CN" altLang="en-US" smtClean="0">
                <a:solidFill>
                  <a:srgbClr val="00B050"/>
                </a:solidFill>
              </a:rPr>
              <a:t>代数系统</a:t>
            </a:r>
            <a:r>
              <a:rPr lang="zh-CN" altLang="en-US" smtClean="0"/>
              <a:t>：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）有一个</a:t>
            </a:r>
            <a:r>
              <a:rPr lang="zh-CN" altLang="en-US" smtClean="0">
                <a:solidFill>
                  <a:srgbClr val="C00000"/>
                </a:solidFill>
              </a:rPr>
              <a:t>非空集合</a:t>
            </a:r>
            <a:r>
              <a:rPr lang="en-US" altLang="zh-CN" smtClean="0">
                <a:solidFill>
                  <a:srgbClr val="C00000"/>
                </a:solidFill>
              </a:rPr>
              <a:t>S</a:t>
            </a:r>
            <a:r>
              <a:rPr lang="zh-CN" altLang="en-US" smtClean="0"/>
              <a:t>；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）有一些建立在</a:t>
            </a:r>
            <a:r>
              <a:rPr lang="en-US" altLang="zh-CN" smtClean="0"/>
              <a:t>S 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C00000"/>
                </a:solidFill>
              </a:rPr>
              <a:t>运算</a:t>
            </a:r>
            <a:r>
              <a:rPr lang="zh-CN" altLang="en-US" smtClean="0"/>
              <a:t>；</a:t>
            </a:r>
          </a:p>
          <a:p>
            <a:pPr lvl="1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）这些运算在集合</a:t>
            </a:r>
            <a:r>
              <a:rPr lang="en-US" altLang="zh-CN" smtClean="0"/>
              <a:t>S </a:t>
            </a:r>
            <a:r>
              <a:rPr lang="zh-CN" altLang="en-US" smtClean="0"/>
              <a:t>上是</a:t>
            </a:r>
            <a:r>
              <a:rPr lang="zh-CN" altLang="en-US" smtClean="0">
                <a:solidFill>
                  <a:srgbClr val="C00000"/>
                </a:solidFill>
              </a:rPr>
              <a:t>封闭</a:t>
            </a:r>
            <a:r>
              <a:rPr lang="zh-CN" altLang="en-US" smtClean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C66FF-F741-4365-9ECF-A135F9841772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850" y="3914775"/>
            <a:ext cx="2592388" cy="201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3525" indent="-263525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20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36575" lvl="1" indent="-263525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ü"/>
              <a:defRPr/>
            </a:pPr>
            <a:r>
              <a:rPr lang="en-US" altLang="zh-CN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A={1,3,5,7}</a:t>
            </a:r>
            <a:r>
              <a:rPr lang="zh-CN" altLang="en-US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上的两个</a:t>
            </a:r>
            <a:r>
              <a:rPr lang="zh-CN" altLang="en-US" sz="2200" b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代数系统</a:t>
            </a:r>
            <a:r>
              <a:rPr lang="zh-CN" altLang="en-US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536575" lvl="1" indent="-263525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ü"/>
              <a:defRPr/>
            </a:pPr>
            <a:r>
              <a:rPr lang="zh-CN" altLang="en-US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记为：</a:t>
            </a:r>
            <a:r>
              <a:rPr lang="en-US" altLang="zh-CN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&lt;A, </a:t>
            </a:r>
            <a:r>
              <a:rPr lang="en-US" altLang="zh-CN" b="1">
                <a:solidFill>
                  <a:schemeClr val="tx1"/>
                </a:solidFill>
                <a:latin typeface="Arial" charset="0"/>
              </a:rPr>
              <a:t>~</a:t>
            </a:r>
            <a:r>
              <a:rPr lang="en-US" altLang="zh-CN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&lt;A, </a:t>
            </a:r>
            <a:r>
              <a:rPr lang="zh-CN" altLang="en-US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☆</a:t>
            </a:r>
            <a:r>
              <a:rPr lang="en-US" altLang="zh-CN" sz="22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&gt;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16238" y="3698875"/>
          <a:ext cx="1655762" cy="2720975"/>
        </p:xfrm>
        <a:graphic>
          <a:graphicData uri="http://schemas.openxmlformats.org/drawingml/2006/table">
            <a:tbl>
              <a:tblPr/>
              <a:tblGrid>
                <a:gridCol w="828000">
                  <a:extLst>
                    <a:ext uri="{9D8B030D-6E8A-4147-A177-3AD203B41FA5}"/>
                  </a:extLst>
                </a:gridCol>
                <a:gridCol w="828000">
                  <a:extLst>
                    <a:ext uri="{9D8B030D-6E8A-4147-A177-3AD203B41FA5}"/>
                  </a:extLst>
                </a:gridCol>
              </a:tblGrid>
              <a:tr h="489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2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~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2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89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89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89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  <a:tr h="489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6431" name="Group 47"/>
          <p:cNvGraphicFramePr>
            <a:graphicFrameLocks noGrp="1"/>
          </p:cNvGraphicFramePr>
          <p:nvPr/>
        </p:nvGraphicFramePr>
        <p:xfrm>
          <a:off x="5003800" y="3698875"/>
          <a:ext cx="3744913" cy="2452688"/>
        </p:xfrm>
        <a:graphic>
          <a:graphicData uri="http://schemas.openxmlformats.org/drawingml/2006/table">
            <a:tbl>
              <a:tblPr/>
              <a:tblGrid>
                <a:gridCol w="749300"/>
                <a:gridCol w="747713"/>
                <a:gridCol w="749300"/>
                <a:gridCol w="749300"/>
                <a:gridCol w="7493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☆</a:t>
                      </a:r>
                      <a:endParaRPr kumimoji="0" lang="zh-CN" altLang="en-US" sz="2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Arial Unicode MS" pitchFamily="34" charset="-122"/>
                        </a:rPr>
                        <a:t>1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Arial Unicode MS" pitchFamily="34" charset="-122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32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FF"/>
                </a:solidFill>
              </a:rPr>
              <a:t>定义</a:t>
            </a:r>
          </a:p>
          <a:p>
            <a:pPr marL="622300" lvl="1" eaLnBrk="1" hangingPunct="1">
              <a:lnSpc>
                <a:spcPct val="120000"/>
              </a:lnSpc>
              <a:defRPr/>
            </a:pPr>
            <a:r>
              <a:rPr lang="zh-CN" altLang="en-US" dirty="0"/>
              <a:t>设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dirty="0"/>
              <a:t>*&gt;</a:t>
            </a:r>
            <a:r>
              <a:rPr lang="zh-CN" altLang="en-US" dirty="0"/>
              <a:t>是代数系统， 若存在函数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A</a:t>
            </a:r>
            <a:r>
              <a:rPr lang="zh-CN" altLang="en-US" dirty="0"/>
              <a:t>，并且对∀</a:t>
            </a:r>
            <a:r>
              <a:rPr lang="en-US" altLang="zh-CN" dirty="0" err="1"/>
              <a:t>x,y∈A</a:t>
            </a:r>
            <a:r>
              <a:rPr lang="zh-CN" altLang="en-US" dirty="0"/>
              <a:t>，有</a:t>
            </a:r>
            <a:r>
              <a:rPr lang="en-US" altLang="zh-CN" dirty="0"/>
              <a:t>f(x*y)=f(x)*f(y)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95313" lvl="1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dirty="0"/>
              <a:t>*&gt;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自同态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95313" lvl="1" indent="0" eaLnBrk="1" hangingPunct="1">
              <a:lnSpc>
                <a:spcPct val="120000"/>
              </a:lnSpc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是双射的，则称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dirty="0"/>
              <a:t>*&gt;</a:t>
            </a:r>
            <a:r>
              <a:rPr lang="zh-CN" altLang="en-US" dirty="0"/>
              <a:t>的</a:t>
            </a:r>
            <a:r>
              <a:rPr lang="zh-CN" altLang="en-US">
                <a:solidFill>
                  <a:srgbClr val="C00000"/>
                </a:solidFill>
              </a:rPr>
              <a:t>自同构</a:t>
            </a:r>
            <a:r>
              <a:rPr lang="zh-CN" altLang="en-US"/>
              <a:t>。</a:t>
            </a:r>
            <a:endParaRPr lang="en-US" altLang="zh-CN"/>
          </a:p>
          <a:p>
            <a:pPr marL="222250" eaLnBrk="1" hangingPunct="1">
              <a:lnSpc>
                <a:spcPct val="120000"/>
              </a:lnSpc>
              <a:defRPr/>
            </a:pPr>
            <a:r>
              <a:rPr lang="zh-CN" altLang="en-US"/>
              <a:t>无论是同构还是同态，都请记住科普的</a:t>
            </a:r>
            <a:r>
              <a:rPr lang="zh-CN" altLang="en-US">
                <a:solidFill>
                  <a:srgbClr val="FF0000"/>
                </a:solidFill>
              </a:rPr>
              <a:t>口诀</a:t>
            </a:r>
            <a:r>
              <a:rPr lang="zh-CN" altLang="en-US"/>
              <a:t>：</a:t>
            </a:r>
            <a:endParaRPr lang="en-US" altLang="zh-CN"/>
          </a:p>
          <a:p>
            <a:pPr marL="622300" lvl="1" eaLnBrk="1" hangingPunct="1">
              <a:lnSpc>
                <a:spcPct val="120000"/>
              </a:lnSpc>
              <a:defRPr/>
            </a:pPr>
            <a:r>
              <a:rPr lang="en-US" altLang="zh-CN"/>
              <a:t>【</a:t>
            </a:r>
            <a:r>
              <a:rPr lang="zh-CN" altLang="en-US">
                <a:solidFill>
                  <a:srgbClr val="FF0000"/>
                </a:solidFill>
              </a:rPr>
              <a:t>先运算，再映射</a:t>
            </a:r>
            <a:r>
              <a:rPr lang="en-US" altLang="zh-CN"/>
              <a:t>】=【</a:t>
            </a:r>
            <a:r>
              <a:rPr lang="zh-CN" altLang="en-US">
                <a:solidFill>
                  <a:srgbClr val="FF0000"/>
                </a:solidFill>
              </a:rPr>
              <a:t>先映射，再运算</a:t>
            </a:r>
            <a:r>
              <a:rPr lang="en-US" altLang="zh-CN"/>
              <a:t>】</a:t>
            </a:r>
          </a:p>
          <a:p>
            <a:pPr marL="622300" lvl="1" eaLnBrk="1" hangingPunct="1">
              <a:lnSpc>
                <a:spcPct val="120000"/>
              </a:lnSpc>
              <a:defRPr/>
            </a:pPr>
            <a:r>
              <a:rPr lang="zh-CN" altLang="en-US"/>
              <a:t>同构和同态的区别只在于</a:t>
            </a:r>
            <a:r>
              <a:rPr lang="zh-CN" altLang="en-US" u="sng"/>
              <a:t>映射的性质</a:t>
            </a:r>
            <a:r>
              <a:rPr lang="zh-CN" altLang="en-US"/>
              <a:t>，双射则同构，否则同态。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1725F-852F-4CA9-BF09-23BEE920F53A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44035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基本概念（续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457200" y="1089025"/>
            <a:ext cx="8229600" cy="30448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）如果两函数是同态、同构的，则复合函数也是同态、同构的。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 smtClean="0"/>
              <a:t>假设</a:t>
            </a:r>
            <a:r>
              <a:rPr lang="en-US" altLang="zh-CN" smtClean="0"/>
              <a:t>f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到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的同态，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到</a:t>
            </a:r>
            <a:r>
              <a:rPr lang="en-US" altLang="zh-CN" smtClean="0"/>
              <a:t>&lt;C</a:t>
            </a:r>
            <a:r>
              <a:rPr lang="zh-CN" altLang="en-US" smtClean="0"/>
              <a:t>，</a:t>
            </a:r>
            <a:r>
              <a:rPr lang="el-GR" altLang="zh-CN" smtClean="0"/>
              <a:t>Δ&gt;</a:t>
            </a:r>
            <a:r>
              <a:rPr lang="zh-CN" altLang="en-US" smtClean="0"/>
              <a:t>的同态，则</a:t>
            </a:r>
            <a:r>
              <a:rPr lang="en-US" altLang="zh-CN" smtClean="0"/>
              <a:t>g</a:t>
            </a:r>
            <a:r>
              <a:rPr lang="en-US" altLang="zh-CN" sz="1800" smtClean="0">
                <a:sym typeface="Symbol" pitchFamily="18" charset="2"/>
              </a:rPr>
              <a:t>·</a:t>
            </a:r>
            <a:r>
              <a:rPr lang="en-US" altLang="zh-CN" smtClean="0"/>
              <a:t>f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到</a:t>
            </a:r>
            <a:r>
              <a:rPr lang="en-US" altLang="zh-CN" smtClean="0"/>
              <a:t>&lt;C</a:t>
            </a:r>
            <a:r>
              <a:rPr lang="zh-CN" altLang="en-US" smtClean="0"/>
              <a:t>，</a:t>
            </a:r>
            <a:r>
              <a:rPr lang="en-US" altLang="zh-CN" smtClean="0"/>
              <a:t>Δ&gt;</a:t>
            </a:r>
            <a:r>
              <a:rPr lang="zh-CN" altLang="en-US" smtClean="0"/>
              <a:t>的同态；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</a:t>
            </a:r>
            <a:r>
              <a:rPr lang="en-US" altLang="zh-CN" smtClean="0"/>
              <a:t>f</a:t>
            </a:r>
            <a:r>
              <a:rPr lang="zh-CN" altLang="en-US" smtClean="0"/>
              <a:t>和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u="sng" smtClean="0"/>
              <a:t>单同态、满同态、同构</a:t>
            </a:r>
            <a:r>
              <a:rPr lang="zh-CN" altLang="en-US" smtClean="0"/>
              <a:t>时，则</a:t>
            </a:r>
            <a:r>
              <a:rPr lang="en-US" altLang="zh-CN" smtClean="0"/>
              <a:t>g</a:t>
            </a:r>
            <a:r>
              <a:rPr lang="en-US" altLang="zh-CN" sz="1800" smtClean="0">
                <a:sym typeface="Symbol" pitchFamily="18" charset="2"/>
              </a:rPr>
              <a:t>·</a:t>
            </a:r>
            <a:r>
              <a:rPr lang="en-US" altLang="zh-CN" smtClean="0"/>
              <a:t>f</a:t>
            </a:r>
            <a:r>
              <a:rPr lang="zh-CN" altLang="en-US" smtClean="0"/>
              <a:t>也是单同态、满同态和同构。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947E7-662D-46AC-B2D7-30F24C32B17B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45059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同态、同构的性质</a:t>
            </a:r>
          </a:p>
        </p:txBody>
      </p:sp>
      <p:grpSp>
        <p:nvGrpSpPr>
          <p:cNvPr id="45060" name="组合 28700"/>
          <p:cNvGrpSpPr>
            <a:grpSpLocks/>
          </p:cNvGrpSpPr>
          <p:nvPr/>
        </p:nvGrpSpPr>
        <p:grpSpPr bwMode="auto">
          <a:xfrm>
            <a:off x="2906713" y="4373563"/>
            <a:ext cx="3525837" cy="1987550"/>
            <a:chOff x="2906815" y="4374105"/>
            <a:chExt cx="3525683" cy="1987550"/>
          </a:xfrm>
        </p:grpSpPr>
        <p:sp>
          <p:nvSpPr>
            <p:cNvPr id="2" name="椭圆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906815" y="4374105"/>
              <a:ext cx="360346" cy="1987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392650" y="4791617"/>
              <a:ext cx="644497" cy="12144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937220" y="4791617"/>
              <a:ext cx="495278" cy="12144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8702" name="矩形 28701">
            <a:extLst>
              <a:ext uri="{FF2B5EF4-FFF2-40B4-BE49-F238E27FC236}"/>
            </a:extLst>
          </p:cNvPr>
          <p:cNvSpPr/>
          <p:nvPr/>
        </p:nvSpPr>
        <p:spPr>
          <a:xfrm>
            <a:off x="2433638" y="5407025"/>
            <a:ext cx="539750" cy="35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703" name="矩形 28702">
            <a:extLst>
              <a:ext uri="{FF2B5EF4-FFF2-40B4-BE49-F238E27FC236}"/>
            </a:extLst>
          </p:cNvPr>
          <p:cNvSpPr/>
          <p:nvPr/>
        </p:nvSpPr>
        <p:spPr>
          <a:xfrm>
            <a:off x="3925888" y="5407025"/>
            <a:ext cx="539750" cy="35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/>
            </a:extLst>
          </p:cNvPr>
          <p:cNvSpPr/>
          <p:nvPr/>
        </p:nvSpPr>
        <p:spPr>
          <a:xfrm>
            <a:off x="5480050" y="5407025"/>
            <a:ext cx="539750" cy="35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8673" name="组合 28672"/>
          <p:cNvGrpSpPr>
            <a:grpSpLocks/>
          </p:cNvGrpSpPr>
          <p:nvPr/>
        </p:nvGrpSpPr>
        <p:grpSpPr bwMode="auto">
          <a:xfrm>
            <a:off x="4714875" y="4935538"/>
            <a:ext cx="1470025" cy="927100"/>
            <a:chOff x="4714662" y="4935056"/>
            <a:chExt cx="1470310" cy="926880"/>
          </a:xfrm>
        </p:grpSpPr>
        <p:cxnSp>
          <p:nvCxnSpPr>
            <p:cNvPr id="15" name="直接连接符 14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714662" y="4935056"/>
              <a:ext cx="1470310" cy="1031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4714662" y="5803212"/>
              <a:ext cx="1470310" cy="5872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3086100" y="4373563"/>
            <a:ext cx="3098800" cy="2070100"/>
            <a:chOff x="3086835" y="4374105"/>
            <a:chExt cx="3098137" cy="2070230"/>
          </a:xfrm>
        </p:grpSpPr>
        <p:grpSp>
          <p:nvGrpSpPr>
            <p:cNvPr id="45080" name="组合 28674"/>
            <p:cNvGrpSpPr>
              <a:grpSpLocks/>
            </p:cNvGrpSpPr>
            <p:nvPr/>
          </p:nvGrpSpPr>
          <p:grpSpPr bwMode="auto">
            <a:xfrm>
              <a:off x="3086835" y="4374105"/>
              <a:ext cx="3098137" cy="1987550"/>
              <a:chOff x="3086835" y="4374105"/>
              <a:chExt cx="3098137" cy="1987550"/>
            </a:xfrm>
          </p:grpSpPr>
          <p:cxnSp>
            <p:nvCxnSpPr>
              <p:cNvPr id="29" name="直接连接符 28">
                <a:extLst>
                  <a:ext uri="{FF2B5EF4-FFF2-40B4-BE49-F238E27FC236}"/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>
                <a:off x="3086835" y="4374105"/>
                <a:ext cx="3098137" cy="663617"/>
              </a:xfrm>
              <a:prstGeom prst="line">
                <a:avLst/>
              </a:prstGeom>
              <a:ln w="19050"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/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 flipV="1">
                <a:off x="3086835" y="5802945"/>
                <a:ext cx="3098137" cy="558835"/>
              </a:xfrm>
              <a:prstGeom prst="line">
                <a:avLst/>
              </a:prstGeom>
              <a:ln w="19050"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302600" y="6096650"/>
              <a:ext cx="1045939" cy="34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CC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>
                  <a:solidFill>
                    <a:srgbClr val="CC0066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>
                  <a:solidFill>
                    <a:srgbClr val="CC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zh-CN" altLang="en-US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086100" y="4373563"/>
            <a:ext cx="1763713" cy="1987550"/>
            <a:chOff x="3086835" y="4374105"/>
            <a:chExt cx="1762842" cy="1987550"/>
          </a:xfrm>
        </p:grpSpPr>
        <p:grpSp>
          <p:nvGrpSpPr>
            <p:cNvPr id="45074" name="组合 35"/>
            <p:cNvGrpSpPr>
              <a:grpSpLocks/>
            </p:cNvGrpSpPr>
            <p:nvPr/>
          </p:nvGrpSpPr>
          <p:grpSpPr bwMode="auto">
            <a:xfrm>
              <a:off x="3086835" y="4374105"/>
              <a:ext cx="1627827" cy="1987550"/>
              <a:chOff x="3086835" y="4374105"/>
              <a:chExt cx="1627827" cy="1987550"/>
            </a:xfrm>
          </p:grpSpPr>
          <p:grpSp>
            <p:nvGrpSpPr>
              <p:cNvPr id="45076" name="组合 28671"/>
              <p:cNvGrpSpPr>
                <a:grpSpLocks/>
              </p:cNvGrpSpPr>
              <p:nvPr/>
            </p:nvGrpSpPr>
            <p:grpSpPr bwMode="auto">
              <a:xfrm>
                <a:off x="3086835" y="4374105"/>
                <a:ext cx="1627827" cy="1987550"/>
                <a:chOff x="3086835" y="4374105"/>
                <a:chExt cx="1627827" cy="1987550"/>
              </a:xfrm>
            </p:grpSpPr>
            <p:cxnSp>
              <p:nvCxnSpPr>
                <p:cNvPr id="11" name="直接连接符 10">
                  <a:extLst>
                    <a:ext uri="{FF2B5EF4-FFF2-40B4-BE49-F238E27FC236}"/>
                  </a:extLst>
                </p:cNvPr>
                <p:cNvCxnSpPr>
                  <a:cxnSpLocks/>
                  <a:stCxn id="2" idx="0"/>
                </p:cNvCxnSpPr>
                <p:nvPr/>
              </p:nvCxnSpPr>
              <p:spPr>
                <a:xfrm>
                  <a:off x="3086835" y="4374105"/>
                  <a:ext cx="1627971" cy="56038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/>
                  </a:extLst>
                </p:cNvPr>
                <p:cNvCxnSpPr>
                  <a:cxnSpLocks/>
                  <a:stCxn id="2" idx="4"/>
                </p:cNvCxnSpPr>
                <p:nvPr/>
              </p:nvCxnSpPr>
              <p:spPr>
                <a:xfrm flipV="1">
                  <a:off x="3086835" y="5861592"/>
                  <a:ext cx="1627971" cy="500063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矩形 3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554917" y="4663030"/>
                <a:ext cx="541070" cy="360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  <a:endParaRPr lang="zh-CN" altLang="en-US" sz="24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椭圆 4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579935" y="4934492"/>
              <a:ext cx="269742" cy="9271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708525" y="4781550"/>
            <a:ext cx="1589088" cy="1233488"/>
            <a:chOff x="4708550" y="4781550"/>
            <a:chExt cx="1588934" cy="1233892"/>
          </a:xfrm>
        </p:grpSpPr>
        <p:grpSp>
          <p:nvGrpSpPr>
            <p:cNvPr id="45068" name="组合 45"/>
            <p:cNvGrpSpPr>
              <a:grpSpLocks/>
            </p:cNvGrpSpPr>
            <p:nvPr/>
          </p:nvGrpSpPr>
          <p:grpSpPr bwMode="auto">
            <a:xfrm>
              <a:off x="4708550" y="4781550"/>
              <a:ext cx="1588934" cy="1233892"/>
              <a:chOff x="4708550" y="4781550"/>
              <a:chExt cx="1588934" cy="1233892"/>
            </a:xfrm>
          </p:grpSpPr>
          <p:grpSp>
            <p:nvGrpSpPr>
              <p:cNvPr id="45070" name="组合 41"/>
              <p:cNvGrpSpPr>
                <a:grpSpLocks/>
              </p:cNvGrpSpPr>
              <p:nvPr/>
            </p:nvGrpSpPr>
            <p:grpSpPr bwMode="auto">
              <a:xfrm>
                <a:off x="4708550" y="4781550"/>
                <a:ext cx="1482700" cy="1233892"/>
                <a:chOff x="4708550" y="4781550"/>
                <a:chExt cx="1482700" cy="1233892"/>
              </a:xfrm>
            </p:grpSpPr>
            <p:cxnSp>
              <p:nvCxnSpPr>
                <p:cNvPr id="76" name="直接连接符 75">
                  <a:extLst>
                    <a:ext uri="{FF2B5EF4-FFF2-40B4-BE49-F238E27FC236}"/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7598" y="4781550"/>
                  <a:ext cx="1463533" cy="260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/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8550" y="5804235"/>
                  <a:ext cx="1476232" cy="21120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椭圆 4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072081" y="5038809"/>
                <a:ext cx="225403" cy="76542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7" name="矩形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48245" y="4914944"/>
              <a:ext cx="539698" cy="358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4464050" y="3027363"/>
            <a:ext cx="1833563" cy="1223962"/>
            <a:chOff x="4463961" y="3027130"/>
            <a:chExt cx="1833523" cy="1224660"/>
          </a:xfrm>
        </p:grpSpPr>
        <p:sp>
          <p:nvSpPr>
            <p:cNvPr id="25" name="椭圆 2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651385" y="3033484"/>
              <a:ext cx="646099" cy="1215130"/>
            </a:xfrm>
            <a:prstGeom prst="ellipse">
              <a:avLst/>
            </a:prstGeom>
            <a:solidFill>
              <a:srgbClr val="FF0000">
                <a:alpha val="72000"/>
              </a:srgb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6109" name="组合 13"/>
            <p:cNvGrpSpPr>
              <a:grpSpLocks/>
            </p:cNvGrpSpPr>
            <p:nvPr/>
          </p:nvGrpSpPr>
          <p:grpSpPr bwMode="auto">
            <a:xfrm>
              <a:off x="4463961" y="3027130"/>
              <a:ext cx="1514062" cy="1224660"/>
              <a:chOff x="4463961" y="3027130"/>
              <a:chExt cx="1514062" cy="1224660"/>
            </a:xfrm>
          </p:grpSpPr>
          <p:cxnSp>
            <p:nvCxnSpPr>
              <p:cNvPr id="15" name="直接连接符 14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463961" y="3027130"/>
                <a:ext cx="15144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463961" y="4251790"/>
                <a:ext cx="15144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algn="ctr"/>
            <a:r>
              <a:rPr lang="zh-CN" altLang="en-US" smtClean="0"/>
              <a:t>解释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611188" y="1427163"/>
            <a:ext cx="6319837" cy="517525"/>
          </a:xfrm>
        </p:spPr>
        <p:txBody>
          <a:bodyPr/>
          <a:lstStyle/>
          <a:p>
            <a:r>
              <a:rPr lang="zh-CN" altLang="en-US" smtClean="0"/>
              <a:t>如果</a:t>
            </a:r>
            <a:r>
              <a:rPr lang="en-US" altLang="zh-CN" smtClean="0"/>
              <a:t>f</a:t>
            </a:r>
            <a:r>
              <a:rPr lang="zh-CN" altLang="en-US" smtClean="0"/>
              <a:t>和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u="sng" smtClean="0"/>
              <a:t>单同态</a:t>
            </a:r>
            <a:r>
              <a:rPr lang="zh-CN" altLang="en-US" smtClean="0"/>
              <a:t>时，则</a:t>
            </a:r>
            <a:r>
              <a:rPr lang="en-US" altLang="zh-CN" smtClean="0"/>
              <a:t>g</a:t>
            </a:r>
            <a:r>
              <a:rPr lang="en-US" altLang="zh-CN" sz="2000" smtClean="0">
                <a:sym typeface="Symbol" pitchFamily="18" charset="2"/>
              </a:rPr>
              <a:t>·</a:t>
            </a:r>
            <a:r>
              <a:rPr lang="en-US" altLang="zh-CN" smtClean="0"/>
              <a:t>f</a:t>
            </a:r>
            <a:r>
              <a:rPr lang="zh-CN" altLang="en-US" smtClean="0"/>
              <a:t>也是单同态。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6CAA8-7060-41F3-B03A-8D604B351C5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grpSp>
        <p:nvGrpSpPr>
          <p:cNvPr id="46085" name="组合 4"/>
          <p:cNvGrpSpPr>
            <a:grpSpLocks/>
          </p:cNvGrpSpPr>
          <p:nvPr/>
        </p:nvGrpSpPr>
        <p:grpSpPr bwMode="auto">
          <a:xfrm>
            <a:off x="2659063" y="2708275"/>
            <a:ext cx="3724275" cy="1870075"/>
            <a:chOff x="2906815" y="4464116"/>
            <a:chExt cx="3723545" cy="1868762"/>
          </a:xfrm>
        </p:grpSpPr>
        <p:sp>
          <p:nvSpPr>
            <p:cNvPr id="6" name="椭圆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906815" y="4906718"/>
              <a:ext cx="269822" cy="997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392424" y="4790911"/>
              <a:ext cx="644399" cy="12151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803434" y="4464116"/>
              <a:ext cx="826926" cy="1868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794000" y="3151188"/>
            <a:ext cx="1808163" cy="998537"/>
            <a:chOff x="2794289" y="3151640"/>
            <a:chExt cx="1807862" cy="997440"/>
          </a:xfrm>
        </p:grpSpPr>
        <p:grpSp>
          <p:nvGrpSpPr>
            <p:cNvPr id="46101" name="组合 10"/>
            <p:cNvGrpSpPr>
              <a:grpSpLocks/>
            </p:cNvGrpSpPr>
            <p:nvPr/>
          </p:nvGrpSpPr>
          <p:grpSpPr bwMode="auto">
            <a:xfrm>
              <a:off x="2794289" y="3151640"/>
              <a:ext cx="1672847" cy="997440"/>
              <a:chOff x="2794289" y="3151640"/>
              <a:chExt cx="1672847" cy="997440"/>
            </a:xfrm>
          </p:grpSpPr>
          <p:cxnSp>
            <p:nvCxnSpPr>
              <p:cNvPr id="12" name="直接连接符 11">
                <a:extLst>
                  <a:ext uri="{FF2B5EF4-FFF2-40B4-BE49-F238E27FC236}"/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>
                <a:off x="2794289" y="3151640"/>
                <a:ext cx="167294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/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V="1">
                <a:off x="2794289" y="4149080"/>
                <a:ext cx="167294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332321" y="3151640"/>
              <a:ext cx="269830" cy="99744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462463" y="3154363"/>
            <a:ext cx="1657350" cy="1000125"/>
            <a:chOff x="4459765" y="3148465"/>
            <a:chExt cx="1656433" cy="1000375"/>
          </a:xfrm>
        </p:grpSpPr>
        <p:grpSp>
          <p:nvGrpSpPr>
            <p:cNvPr id="46097" name="组合 25"/>
            <p:cNvGrpSpPr>
              <a:grpSpLocks/>
            </p:cNvGrpSpPr>
            <p:nvPr/>
          </p:nvGrpSpPr>
          <p:grpSpPr bwMode="auto">
            <a:xfrm>
              <a:off x="4459765" y="3148465"/>
              <a:ext cx="1517237" cy="998430"/>
              <a:chOff x="4467136" y="3027956"/>
              <a:chExt cx="1517237" cy="1258191"/>
            </a:xfrm>
          </p:grpSpPr>
          <p:cxnSp>
            <p:nvCxnSpPr>
              <p:cNvPr id="27" name="直接连接符 26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467136" y="3027956"/>
                <a:ext cx="1513637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4470309" y="4286597"/>
                <a:ext cx="1513637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椭圆 3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846472" y="3151641"/>
              <a:ext cx="269726" cy="997199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794000" y="3149600"/>
            <a:ext cx="3187700" cy="996950"/>
            <a:chOff x="2794289" y="3145290"/>
            <a:chExt cx="3186909" cy="997440"/>
          </a:xfrm>
        </p:grpSpPr>
        <p:cxnSp>
          <p:nvCxnSpPr>
            <p:cNvPr id="18" name="直接连接符 17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2794289" y="3145290"/>
              <a:ext cx="3186909" cy="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2794289" y="4142730"/>
              <a:ext cx="3186909" cy="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/>
            </a:extLst>
          </p:cNvPr>
          <p:cNvSpPr/>
          <p:nvPr/>
        </p:nvSpPr>
        <p:spPr>
          <a:xfrm>
            <a:off x="2141538" y="3556000"/>
            <a:ext cx="5397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/>
            </a:extLst>
          </p:cNvPr>
          <p:cNvSpPr/>
          <p:nvPr/>
        </p:nvSpPr>
        <p:spPr>
          <a:xfrm>
            <a:off x="3671888" y="3556000"/>
            <a:ext cx="5397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/>
            </a:extLst>
          </p:cNvPr>
          <p:cNvSpPr/>
          <p:nvPr/>
        </p:nvSpPr>
        <p:spPr>
          <a:xfrm>
            <a:off x="5094288" y="3556000"/>
            <a:ext cx="5397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/>
            </a:extLst>
          </p:cNvPr>
          <p:cNvSpPr/>
          <p:nvPr/>
        </p:nvSpPr>
        <p:spPr>
          <a:xfrm>
            <a:off x="3295650" y="3138488"/>
            <a:ext cx="539750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zh-CN" altLang="en-US" sz="240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/>
            </a:extLst>
          </p:cNvPr>
          <p:cNvSpPr/>
          <p:nvPr/>
        </p:nvSpPr>
        <p:spPr>
          <a:xfrm>
            <a:off x="4881563" y="2574925"/>
            <a:ext cx="539750" cy="358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/>
            </a:extLst>
          </p:cNvPr>
          <p:cNvSpPr/>
          <p:nvPr/>
        </p:nvSpPr>
        <p:spPr>
          <a:xfrm>
            <a:off x="3127375" y="4160838"/>
            <a:ext cx="1046163" cy="346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zh-CN" altLang="en-US" sz="240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）满同态保持</a:t>
            </a:r>
            <a:r>
              <a:rPr lang="zh-CN" altLang="en-US" smtClean="0">
                <a:solidFill>
                  <a:srgbClr val="C00000"/>
                </a:solidFill>
              </a:rPr>
              <a:t>结合律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 smtClean="0"/>
              <a:t>假设</a:t>
            </a:r>
            <a:r>
              <a:rPr lang="en-US" altLang="zh-CN" smtClean="0"/>
              <a:t>f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到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的满同态。如果* 运算满足结合律，则</a:t>
            </a:r>
            <a:r>
              <a:rPr lang="en-US" altLang="zh-CN" smtClean="0"/>
              <a:t>°</a:t>
            </a:r>
            <a:r>
              <a:rPr lang="zh-CN" altLang="en-US" smtClean="0"/>
              <a:t>运算也满足结合律，即满同态保持</a:t>
            </a:r>
            <a:r>
              <a:rPr lang="zh-CN" altLang="en-US" smtClean="0">
                <a:solidFill>
                  <a:srgbClr val="C00000"/>
                </a:solidFill>
              </a:rPr>
              <a:t>结合律</a:t>
            </a:r>
            <a:r>
              <a:rPr lang="zh-CN" altLang="en-US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）满同态保持</a:t>
            </a:r>
            <a:r>
              <a:rPr lang="zh-CN" altLang="en-US" smtClean="0">
                <a:solidFill>
                  <a:srgbClr val="C00000"/>
                </a:solidFill>
              </a:rPr>
              <a:t>交换律</a:t>
            </a:r>
            <a:endParaRPr lang="en-US" altLang="zh-CN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）满同态保持</a:t>
            </a:r>
            <a:r>
              <a:rPr lang="zh-CN" altLang="en-US" smtClean="0">
                <a:solidFill>
                  <a:srgbClr val="C00000"/>
                </a:solidFill>
              </a:rPr>
              <a:t>单位元</a:t>
            </a:r>
            <a:endParaRPr lang="en-US" altLang="zh-CN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 smtClean="0"/>
              <a:t>假设</a:t>
            </a:r>
            <a:r>
              <a:rPr lang="en-US" altLang="zh-CN" smtClean="0"/>
              <a:t>f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到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的满同态。</a:t>
            </a:r>
            <a:r>
              <a:rPr lang="en-US" altLang="zh-CN" smtClean="0"/>
              <a:t>e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的单位元，则</a:t>
            </a:r>
            <a:r>
              <a:rPr lang="en-US" altLang="zh-CN" smtClean="0"/>
              <a:t>f(e)</a:t>
            </a:r>
            <a:r>
              <a:rPr lang="zh-CN" altLang="en-US" smtClean="0"/>
              <a:t>是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单位元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56555-4BE0-4DA9-A925-97802A7FB818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47107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同态、同构的性质（续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）满同态保持</a:t>
            </a:r>
            <a:r>
              <a:rPr lang="zh-CN" altLang="en-US" smtClean="0">
                <a:solidFill>
                  <a:srgbClr val="C00000"/>
                </a:solidFill>
              </a:rPr>
              <a:t>逆元</a:t>
            </a:r>
            <a:endParaRPr lang="en-US" altLang="zh-CN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mtClean="0"/>
              <a:t>假设</a:t>
            </a:r>
            <a:r>
              <a:rPr lang="en-US" altLang="zh-CN" smtClean="0"/>
              <a:t>f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到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的满同态。</a:t>
            </a:r>
            <a:r>
              <a:rPr lang="en-US" altLang="zh-CN" smtClean="0"/>
              <a:t>eA</a:t>
            </a:r>
            <a:r>
              <a:rPr lang="zh-CN" altLang="en-US" smtClean="0"/>
              <a:t>和</a:t>
            </a:r>
            <a:r>
              <a:rPr lang="en-US" altLang="zh-CN" smtClean="0"/>
              <a:t>eB </a:t>
            </a:r>
            <a:r>
              <a:rPr lang="zh-CN" altLang="en-US" smtClean="0"/>
              <a:t>分别是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和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的单位元，如果</a:t>
            </a:r>
            <a:r>
              <a:rPr lang="en-US" altLang="zh-CN" smtClean="0"/>
              <a:t>A</a:t>
            </a:r>
            <a:r>
              <a:rPr lang="zh-CN" altLang="en-US" smtClean="0"/>
              <a:t>中元素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互逆，则</a:t>
            </a:r>
            <a:r>
              <a:rPr lang="en-US" altLang="zh-CN" smtClean="0"/>
              <a:t>B</a:t>
            </a:r>
            <a:r>
              <a:rPr lang="zh-CN" altLang="en-US" smtClean="0"/>
              <a:t>中元素</a:t>
            </a:r>
            <a:r>
              <a:rPr lang="en-US" altLang="zh-CN" smtClean="0"/>
              <a:t>f(x)</a:t>
            </a:r>
            <a:r>
              <a:rPr lang="zh-CN" altLang="en-US" smtClean="0"/>
              <a:t>和</a:t>
            </a:r>
            <a:r>
              <a:rPr lang="en-US" altLang="zh-CN" smtClean="0"/>
              <a:t>f(x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)</a:t>
            </a:r>
            <a:r>
              <a:rPr lang="zh-CN" altLang="en-US" smtClean="0"/>
              <a:t>也互逆。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）满同态保持</a:t>
            </a:r>
            <a:r>
              <a:rPr lang="zh-CN" altLang="en-US" smtClean="0">
                <a:solidFill>
                  <a:srgbClr val="C00000"/>
                </a:solidFill>
              </a:rPr>
              <a:t>零元</a:t>
            </a:r>
            <a:endParaRPr lang="en-US" altLang="zh-CN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mtClean="0"/>
              <a:t>假设</a:t>
            </a:r>
            <a:r>
              <a:rPr lang="en-US" altLang="zh-CN" smtClean="0"/>
              <a:t>f 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到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的满同态。</a:t>
            </a:r>
            <a:r>
              <a:rPr lang="el-GR" altLang="zh-CN" smtClean="0"/>
              <a:t>θ</a:t>
            </a:r>
            <a:r>
              <a:rPr lang="zh-CN" altLang="en-US" smtClean="0"/>
              <a:t>是</a:t>
            </a:r>
            <a:r>
              <a:rPr lang="en-US" altLang="zh-CN" smtClean="0"/>
              <a:t>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的零元，则</a:t>
            </a:r>
            <a:r>
              <a:rPr lang="en-US" altLang="zh-CN" smtClean="0"/>
              <a:t>f(</a:t>
            </a:r>
            <a:r>
              <a:rPr lang="el-GR" altLang="zh-CN" smtClean="0"/>
              <a:t>θ)</a:t>
            </a:r>
            <a:r>
              <a:rPr lang="zh-CN" altLang="en-US" smtClean="0"/>
              <a:t>是</a:t>
            </a:r>
            <a:r>
              <a:rPr lang="en-US" altLang="zh-CN" smtClean="0"/>
              <a:t>&lt;B</a:t>
            </a:r>
            <a:r>
              <a:rPr lang="zh-CN" altLang="en-US" smtClean="0"/>
              <a:t>，</a:t>
            </a:r>
            <a:r>
              <a:rPr lang="en-US" altLang="zh-CN" smtClean="0"/>
              <a:t>°&gt;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零元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F9497-4DF7-4BAB-906B-EC93D3BAD062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8131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同态、同构的性质（续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2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5000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7</a:t>
            </a:r>
            <a:r>
              <a:rPr lang="zh-CN" altLang="en-US" sz="2800" smtClean="0"/>
              <a:t>）满同态保持</a:t>
            </a:r>
            <a:r>
              <a:rPr lang="zh-CN" altLang="en-US" sz="2800" smtClean="0">
                <a:solidFill>
                  <a:srgbClr val="C00000"/>
                </a:solidFill>
              </a:rPr>
              <a:t>幂等元</a:t>
            </a:r>
            <a:endParaRPr lang="en-US" altLang="zh-CN" sz="28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smtClean="0"/>
              <a:t>设</a:t>
            </a:r>
            <a:r>
              <a:rPr lang="en-US" altLang="zh-CN" sz="2400" smtClean="0"/>
              <a:t>f </a:t>
            </a:r>
            <a:r>
              <a:rPr lang="zh-CN" altLang="en-US" sz="2400" smtClean="0"/>
              <a:t>是</a:t>
            </a:r>
            <a:r>
              <a:rPr lang="en-US" altLang="zh-CN" sz="2400" smtClean="0"/>
              <a:t>&lt;A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*&gt;</a:t>
            </a:r>
            <a:r>
              <a:rPr lang="zh-CN" altLang="en-US" sz="2400" smtClean="0"/>
              <a:t>到</a:t>
            </a:r>
            <a:r>
              <a:rPr lang="en-US" altLang="zh-CN" sz="2400" smtClean="0"/>
              <a:t>&lt;B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°&gt;</a:t>
            </a:r>
            <a:r>
              <a:rPr lang="zh-CN" altLang="en-US" sz="2400" smtClean="0"/>
              <a:t>的满同态。并且</a:t>
            </a:r>
            <a:r>
              <a:rPr lang="en-US" altLang="zh-CN" sz="2400" smtClean="0"/>
              <a:t>x∈A</a:t>
            </a:r>
            <a:r>
              <a:rPr lang="zh-CN" altLang="en-US" sz="2400" smtClean="0"/>
              <a:t>是</a:t>
            </a:r>
            <a:r>
              <a:rPr lang="en-US" altLang="zh-CN" sz="2400" smtClean="0"/>
              <a:t>&lt;A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*&gt;</a:t>
            </a:r>
            <a:r>
              <a:rPr lang="zh-CN" altLang="en-US" sz="2400" smtClean="0"/>
              <a:t>的幂等元，则</a:t>
            </a:r>
            <a:r>
              <a:rPr lang="en-US" altLang="zh-CN" sz="2400" smtClean="0"/>
              <a:t>f(x)∈B </a:t>
            </a:r>
            <a:r>
              <a:rPr lang="zh-CN" altLang="en-US" sz="2400" smtClean="0"/>
              <a:t>是</a:t>
            </a:r>
            <a:r>
              <a:rPr lang="en-US" altLang="zh-CN" sz="2400" smtClean="0"/>
              <a:t>&lt;B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°&gt;</a:t>
            </a:r>
            <a:r>
              <a:rPr lang="zh-CN" altLang="en-US" sz="2400" smtClean="0"/>
              <a:t>的幂等元。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8</a:t>
            </a:r>
            <a:r>
              <a:rPr lang="zh-CN" altLang="en-US" sz="2800" smtClean="0"/>
              <a:t>）同构映射运算性质</a:t>
            </a:r>
            <a:r>
              <a:rPr lang="zh-CN" altLang="en-US" sz="2800" smtClean="0">
                <a:solidFill>
                  <a:srgbClr val="C00000"/>
                </a:solidFill>
              </a:rPr>
              <a:t>双向保持</a:t>
            </a:r>
            <a:endParaRPr lang="en-US" altLang="zh-CN" sz="28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smtClean="0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smtClean="0"/>
              <a:t>设</a:t>
            </a:r>
            <a:r>
              <a:rPr lang="en-US" altLang="zh-CN" sz="2400" smtClean="0"/>
              <a:t>f </a:t>
            </a:r>
            <a:r>
              <a:rPr lang="zh-CN" altLang="en-US" sz="2400" smtClean="0"/>
              <a:t>是</a:t>
            </a:r>
            <a:r>
              <a:rPr lang="en-US" altLang="zh-CN" sz="2400" smtClean="0"/>
              <a:t>&lt;A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*&gt; </a:t>
            </a:r>
            <a:r>
              <a:rPr lang="zh-CN" altLang="en-US" sz="2400" smtClean="0"/>
              <a:t>到</a:t>
            </a:r>
            <a:r>
              <a:rPr lang="en-US" altLang="zh-CN" sz="2400" smtClean="0"/>
              <a:t>&lt;B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°&gt;</a:t>
            </a:r>
            <a:r>
              <a:rPr lang="zh-CN" altLang="en-US" sz="2400" smtClean="0"/>
              <a:t>的同构映射。则</a:t>
            </a:r>
            <a:r>
              <a:rPr lang="en-US" altLang="zh-CN" sz="2400" smtClean="0"/>
              <a:t>f</a:t>
            </a:r>
            <a:r>
              <a:rPr lang="en-US" altLang="zh-CN" sz="2400" baseline="30000" smtClean="0"/>
              <a:t>-1</a:t>
            </a:r>
            <a:r>
              <a:rPr lang="zh-CN" altLang="en-US" sz="2400" smtClean="0"/>
              <a:t>是</a:t>
            </a:r>
            <a:r>
              <a:rPr lang="en-US" altLang="zh-CN" sz="2400" smtClean="0"/>
              <a:t>&lt;B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°&gt; </a:t>
            </a:r>
            <a:r>
              <a:rPr lang="zh-CN" altLang="en-US" sz="2400" smtClean="0"/>
              <a:t>到</a:t>
            </a:r>
            <a:r>
              <a:rPr lang="en-US" altLang="zh-CN" sz="2400" smtClean="0"/>
              <a:t>&lt;A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*&gt; </a:t>
            </a:r>
            <a:r>
              <a:rPr lang="zh-CN" altLang="en-US" sz="2400" smtClean="0"/>
              <a:t>的同构映射。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4C999-3E57-4EB0-833E-99B9C30FCD09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49155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同态、同构的性质（续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425450" y="1179513"/>
            <a:ext cx="8229600" cy="516096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同态表达的是：</a:t>
            </a:r>
            <a:endParaRPr lang="en-US" altLang="zh-CN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从</a:t>
            </a:r>
            <a:r>
              <a:rPr lang="zh-CN" altLang="en-US" smtClean="0">
                <a:solidFill>
                  <a:srgbClr val="FF0000"/>
                </a:solidFill>
              </a:rPr>
              <a:t>某个“角度”（函数）</a:t>
            </a:r>
            <a:r>
              <a:rPr lang="zh-CN" altLang="en-US" smtClean="0"/>
              <a:t>看，一个系统在另一个系统中存在有</a:t>
            </a:r>
            <a:r>
              <a:rPr lang="zh-CN" altLang="en-US" smtClean="0">
                <a:solidFill>
                  <a:srgbClr val="C00000"/>
                </a:solidFill>
              </a:rPr>
              <a:t>相似性</a:t>
            </a:r>
            <a:r>
              <a:rPr lang="zh-CN" altLang="en-US" smtClean="0"/>
              <a:t>，本质上，是</a:t>
            </a:r>
            <a:r>
              <a:rPr lang="zh-CN" altLang="en-US" smtClean="0">
                <a:solidFill>
                  <a:srgbClr val="C00000"/>
                </a:solidFill>
              </a:rPr>
              <a:t>运算</a:t>
            </a:r>
            <a:r>
              <a:rPr lang="zh-CN" altLang="en-US" smtClean="0"/>
              <a:t>的相似性，而且是</a:t>
            </a:r>
            <a:r>
              <a:rPr lang="zh-CN" altLang="en-US" u="sng" smtClean="0"/>
              <a:t>单向的</a:t>
            </a:r>
            <a:r>
              <a:rPr lang="zh-CN" altLang="en-US" smtClean="0"/>
              <a:t>；</a:t>
            </a:r>
            <a:endParaRPr lang="en-US" altLang="zh-CN" smtClean="0"/>
          </a:p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同构表达的是：</a:t>
            </a:r>
            <a:endParaRPr lang="en-US" altLang="zh-CN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一个系统与另一个系统的</a:t>
            </a:r>
            <a:r>
              <a:rPr lang="zh-CN" altLang="en-US" smtClean="0">
                <a:solidFill>
                  <a:srgbClr val="C00000"/>
                </a:solidFill>
              </a:rPr>
              <a:t>全同性</a:t>
            </a:r>
            <a:r>
              <a:rPr lang="zh-CN" altLang="en-US" smtClean="0"/>
              <a:t>，本质上，它们就是一个数学系统，因此，所有的</a:t>
            </a:r>
            <a:r>
              <a:rPr lang="zh-CN" altLang="en-US" smtClean="0">
                <a:solidFill>
                  <a:srgbClr val="C00000"/>
                </a:solidFill>
              </a:rPr>
              <a:t>运算</a:t>
            </a:r>
            <a:r>
              <a:rPr lang="zh-CN" altLang="en-US" smtClean="0"/>
              <a:t>保持都是双向的；</a:t>
            </a:r>
            <a:endParaRPr lang="en-US" altLang="zh-CN" smtClean="0"/>
          </a:p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同态和同构分别所表达的相似性或全同性是内在和本质的，即，</a:t>
            </a:r>
            <a:r>
              <a:rPr lang="zh-CN" altLang="en-US" smtClean="0">
                <a:solidFill>
                  <a:srgbClr val="FF0000"/>
                </a:solidFill>
              </a:rPr>
              <a:t>运算的</a:t>
            </a:r>
            <a:r>
              <a:rPr lang="zh-CN" altLang="en-US" smtClean="0"/>
              <a:t>，而</a:t>
            </a:r>
            <a:r>
              <a:rPr lang="zh-CN" altLang="en-US" u="sng" smtClean="0"/>
              <a:t>不是外在“看上去”</a:t>
            </a:r>
            <a:r>
              <a:rPr lang="zh-CN" altLang="en-US" smtClean="0"/>
              <a:t>是否相似或全同。</a:t>
            </a:r>
            <a:endParaRPr lang="en-US" altLang="zh-CN" smtClean="0"/>
          </a:p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如果你无论如何选择“角度”，两个系统之间都无法看上去“像”，则两个系统之间就完全无法同态或同构。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5C82E-4B3F-4640-91A6-251ACA8635C8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0179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记住我的话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0322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mtClean="0"/>
              <a:t>试证明：</a:t>
            </a:r>
            <a:r>
              <a:rPr lang="en-US" altLang="zh-CN" smtClean="0"/>
              <a:t>&lt;R</a:t>
            </a:r>
            <a:r>
              <a:rPr lang="en-US" altLang="zh-CN" baseline="-25000" smtClean="0"/>
              <a:t>+</a:t>
            </a:r>
            <a:r>
              <a:rPr lang="zh-CN" altLang="en-US" smtClean="0"/>
              <a:t>，*</a:t>
            </a:r>
            <a:r>
              <a:rPr lang="en-US" altLang="zh-CN" smtClean="0"/>
              <a:t>&gt;</a:t>
            </a:r>
            <a:r>
              <a:rPr lang="zh-CN" altLang="en-US" smtClean="0"/>
              <a:t>与</a:t>
            </a:r>
            <a:r>
              <a:rPr lang="en-US" altLang="zh-CN" smtClean="0"/>
              <a:t>&lt;R</a:t>
            </a:r>
            <a:r>
              <a:rPr lang="zh-CN" altLang="en-US" smtClean="0"/>
              <a:t>，</a:t>
            </a:r>
            <a:r>
              <a:rPr lang="en-US" altLang="zh-CN" smtClean="0"/>
              <a:t>+&gt;</a:t>
            </a:r>
            <a:r>
              <a:rPr lang="zh-CN" altLang="en-US" smtClean="0"/>
              <a:t>同构。</a:t>
            </a:r>
            <a:endParaRPr lang="en-US" altLang="zh-CN" smtClean="0"/>
          </a:p>
          <a:p>
            <a:pPr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证明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457200" lvl="1" indent="0">
              <a:spcAft>
                <a:spcPts val="1800"/>
              </a:spcAft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、找出同构映射</a:t>
            </a:r>
            <a:r>
              <a:rPr lang="en-US" altLang="zh-CN" smtClean="0">
                <a:solidFill>
                  <a:srgbClr val="0000FF"/>
                </a:solidFill>
              </a:rPr>
              <a:t>f(x)=logx</a:t>
            </a:r>
            <a:r>
              <a:rPr lang="zh-CN" altLang="en-US" smtClean="0">
                <a:solidFill>
                  <a:srgbClr val="0000FF"/>
                </a:solidFill>
              </a:rPr>
              <a:t>，即存在</a:t>
            </a:r>
            <a:r>
              <a:rPr lang="zh-CN" altLang="en-US" smtClean="0">
                <a:solidFill>
                  <a:srgbClr val="FF0000"/>
                </a:solidFill>
              </a:rPr>
              <a:t>双射函数</a:t>
            </a:r>
            <a:r>
              <a:rPr lang="zh-CN" altLang="en-US" smtClean="0">
                <a:solidFill>
                  <a:srgbClr val="0000FF"/>
                </a:solidFill>
              </a:rPr>
              <a:t>；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、能传输运算，即</a:t>
            </a:r>
            <a:r>
              <a:rPr lang="zh-CN" altLang="en-US" smtClean="0">
                <a:solidFill>
                  <a:srgbClr val="FF0000"/>
                </a:solidFill>
              </a:rPr>
              <a:t>运算能保持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457200" lvl="1" indent="0">
              <a:spcAft>
                <a:spcPts val="1800"/>
              </a:spcAft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f(x*y)=log(x*y)=logx+logy=f(x)+f(y)</a:t>
            </a:r>
          </a:p>
          <a:p>
            <a:pPr marL="457200" lvl="1" indent="0"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、其他性质都能保持，例如，特定元素等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2B3C9-1465-4EAE-8D1F-261EE3A5D9C2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1203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同态象与前域、陪域的关系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6.3-2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设</a:t>
            </a:r>
            <a:r>
              <a:rPr lang="en-US" altLang="zh-CN" smtClean="0"/>
              <a:t>h</a:t>
            </a:r>
            <a:r>
              <a:rPr lang="zh-CN" altLang="en-US" smtClean="0"/>
              <a:t>是从</a:t>
            </a:r>
            <a:r>
              <a:rPr lang="en-US" altLang="zh-CN" smtClean="0"/>
              <a:t>A=&lt;S,*,</a:t>
            </a:r>
            <a:r>
              <a:rPr lang="zh-CN" altLang="en-US" smtClean="0">
                <a:latin typeface="Arial" charset="0"/>
                <a:sym typeface="Symbol" pitchFamily="18" charset="2"/>
              </a:rPr>
              <a:t>△</a:t>
            </a:r>
            <a:r>
              <a:rPr lang="en-US" altLang="zh-CN" smtClean="0"/>
              <a:t>,k&gt;</a:t>
            </a:r>
            <a:r>
              <a:rPr lang="zh-CN" altLang="en-US" smtClean="0"/>
              <a:t>到</a:t>
            </a:r>
            <a:r>
              <a:rPr lang="en-US" altLang="zh-CN" smtClean="0"/>
              <a:t>A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=&lt;S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,*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,</a:t>
            </a:r>
            <a:r>
              <a:rPr lang="zh-CN" altLang="en-US" smtClean="0">
                <a:latin typeface="Arial" charset="0"/>
                <a:sym typeface="Symbol" pitchFamily="18" charset="2"/>
              </a:rPr>
              <a:t>△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en-US" altLang="zh-CN" smtClean="0"/>
              <a:t>,k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&gt;</a:t>
            </a:r>
            <a:r>
              <a:rPr lang="zh-CN" altLang="en-US" smtClean="0"/>
              <a:t>的同态，那么</a:t>
            </a:r>
            <a:r>
              <a:rPr lang="en-US" altLang="zh-CN" smtClean="0"/>
              <a:t>A</a:t>
            </a:r>
            <a:r>
              <a:rPr lang="zh-CN" altLang="en-US" smtClean="0"/>
              <a:t>的同态象</a:t>
            </a:r>
            <a:r>
              <a:rPr lang="en-US" altLang="zh-CN" smtClean="0"/>
              <a:t>&lt;h(S),*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,</a:t>
            </a:r>
            <a:r>
              <a:rPr lang="zh-CN" altLang="en-US" smtClean="0">
                <a:latin typeface="Arial" charset="0"/>
                <a:sym typeface="Symbol" pitchFamily="18" charset="2"/>
              </a:rPr>
              <a:t>△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en-US" altLang="zh-CN" smtClean="0"/>
              <a:t>,k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&gt;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的子代数。（</a:t>
            </a:r>
            <a:r>
              <a:rPr lang="zh-CN" altLang="en-US" smtClean="0">
                <a:solidFill>
                  <a:srgbClr val="002060"/>
                </a:solidFill>
              </a:rPr>
              <a:t>同态象</a:t>
            </a:r>
            <a:r>
              <a:rPr lang="zh-CN" altLang="en-US" smtClean="0">
                <a:solidFill>
                  <a:srgbClr val="E707D7"/>
                </a:solidFill>
              </a:rPr>
              <a:t>代数与</a:t>
            </a:r>
            <a:r>
              <a:rPr lang="zh-CN" altLang="en-US" smtClean="0">
                <a:solidFill>
                  <a:srgbClr val="3A1BF7"/>
                </a:solidFill>
                <a:latin typeface="黑体" pitchFamily="49" charset="-122"/>
                <a:ea typeface="黑体" pitchFamily="49" charset="-122"/>
              </a:rPr>
              <a:t>陪域</a:t>
            </a:r>
            <a:r>
              <a:rPr lang="zh-CN" altLang="en-US" smtClean="0">
                <a:solidFill>
                  <a:srgbClr val="E707D7"/>
                </a:solidFill>
              </a:rPr>
              <a:t>代数的关系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spcAft>
                <a:spcPct val="0"/>
              </a:spcAft>
            </a:pPr>
            <a:r>
              <a:rPr lang="zh-CN" altLang="en-US" smtClean="0">
                <a:solidFill>
                  <a:srgbClr val="FF0000"/>
                </a:solidFill>
              </a:rPr>
              <a:t>证：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914400" lvl="1" indent="-457200">
              <a:spcAft>
                <a:spcPct val="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因为</a:t>
            </a:r>
            <a:r>
              <a:rPr lang="en-US" altLang="zh-CN" smtClean="0"/>
              <a:t>h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zh-CN" altLang="en-US" smtClean="0">
                <a:sym typeface="Symbol" pitchFamily="18" charset="2"/>
              </a:rPr>
              <a:t>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，所以</a:t>
            </a:r>
            <a:r>
              <a:rPr lang="en-US" altLang="zh-CN" smtClean="0"/>
              <a:t>h(S)</a:t>
            </a:r>
            <a:r>
              <a:rPr lang="en-US" altLang="zh-CN" smtClean="0">
                <a:sym typeface="Symbol" pitchFamily="18" charset="2"/>
              </a:rPr>
              <a:t></a:t>
            </a:r>
            <a:r>
              <a:rPr lang="en-US" altLang="zh-CN" smtClean="0"/>
              <a:t>S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914400" lvl="1" indent="-457200">
              <a:spcAft>
                <a:spcPct val="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同理，</a:t>
            </a:r>
            <a:r>
              <a:rPr lang="en-US" altLang="zh-CN" smtClean="0"/>
              <a:t>k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mtClean="0"/>
              <a:t>=h(k)</a:t>
            </a:r>
            <a:r>
              <a:rPr lang="el-GR" altLang="zh-CN" smtClean="0"/>
              <a:t>∈</a:t>
            </a:r>
            <a:r>
              <a:rPr lang="en-US" altLang="zh-CN" smtClean="0"/>
              <a:t>h(S);</a:t>
            </a:r>
          </a:p>
          <a:p>
            <a:pPr marL="914400" lvl="1" indent="-457200">
              <a:lnSpc>
                <a:spcPct val="120000"/>
              </a:lnSpc>
              <a:spcAft>
                <a:spcPct val="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对于任意的</a:t>
            </a:r>
            <a:r>
              <a:rPr lang="en-US" altLang="zh-CN" smtClean="0"/>
              <a:t>a,b</a:t>
            </a:r>
            <a:r>
              <a:rPr lang="el-GR" altLang="zh-CN" smtClean="0"/>
              <a:t>∈</a:t>
            </a:r>
            <a:r>
              <a:rPr lang="en-US" altLang="zh-CN" smtClean="0"/>
              <a:t>h(S)</a:t>
            </a:r>
            <a:r>
              <a:rPr lang="zh-CN" altLang="en-US" smtClean="0"/>
              <a:t>存在</a:t>
            </a:r>
            <a:r>
              <a:rPr lang="en-US" altLang="zh-CN" smtClean="0"/>
              <a:t>x,y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，使得</a:t>
            </a:r>
            <a:r>
              <a:rPr lang="en-US" altLang="zh-CN" smtClean="0"/>
              <a:t>h(x)=a,h(y)=b,</a:t>
            </a:r>
            <a:r>
              <a:rPr lang="zh-CN" altLang="en-US" smtClean="0"/>
              <a:t>对于</a:t>
            </a:r>
            <a:r>
              <a:rPr lang="en-US" altLang="zh-CN" smtClean="0"/>
              <a:t>x*y=z</a:t>
            </a:r>
            <a:r>
              <a:rPr lang="el-GR" altLang="zh-CN" smtClean="0"/>
              <a:t>∈</a:t>
            </a:r>
            <a:r>
              <a:rPr lang="en-US" altLang="zh-CN" smtClean="0"/>
              <a:t>S,</a:t>
            </a:r>
            <a:r>
              <a:rPr lang="zh-CN" altLang="en-US" smtClean="0"/>
              <a:t>有</a:t>
            </a:r>
            <a:r>
              <a:rPr lang="en-US" altLang="zh-CN" smtClean="0"/>
              <a:t>a*</a:t>
            </a:r>
            <a:r>
              <a:rPr lang="en-US" altLang="zh-CN" smtClean="0">
                <a:latin typeface="Arial Unicode MS" pitchFamily="34" charset="-122"/>
                <a:ea typeface="黑体" pitchFamily="49" charset="-122"/>
              </a:rPr>
              <a:t>’</a:t>
            </a:r>
            <a:r>
              <a:rPr lang="en-US" altLang="zh-CN" smtClean="0"/>
              <a:t>b=h(x)*</a:t>
            </a:r>
            <a:r>
              <a:rPr lang="en-US" altLang="zh-CN" smtClean="0">
                <a:latin typeface="Arial Unicode MS" pitchFamily="34" charset="-122"/>
              </a:rPr>
              <a:t>’</a:t>
            </a:r>
            <a:r>
              <a:rPr lang="en-US" altLang="zh-CN" smtClean="0"/>
              <a:t>h(y)=h(x*y)=h(z)</a:t>
            </a:r>
            <a:r>
              <a:rPr lang="el-GR" altLang="zh-CN" smtClean="0"/>
              <a:t>∈</a:t>
            </a:r>
            <a:r>
              <a:rPr lang="en-US" altLang="zh-CN" smtClean="0"/>
              <a:t>h(S)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914400" lvl="1" indent="-457200">
              <a:lnSpc>
                <a:spcPct val="120000"/>
              </a:lnSpc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zh-CN" altLang="en-US" smtClean="0"/>
              <a:t>即，</a:t>
            </a:r>
            <a:r>
              <a:rPr lang="en-US" altLang="zh-CN" smtClean="0"/>
              <a:t>h(S)</a:t>
            </a:r>
            <a:r>
              <a:rPr lang="zh-CN" altLang="en-US" smtClean="0"/>
              <a:t>在运算*</a:t>
            </a:r>
            <a:r>
              <a:rPr lang="en-US" altLang="zh-CN" smtClean="0">
                <a:latin typeface="Arial Unicode MS" pitchFamily="34" charset="-122"/>
              </a:rPr>
              <a:t>’</a:t>
            </a:r>
            <a:r>
              <a:rPr lang="zh-CN" altLang="en-US" smtClean="0"/>
              <a:t>下是封闭的；</a:t>
            </a:r>
            <a:endParaRPr lang="en-US" altLang="zh-CN" smtClean="0"/>
          </a:p>
          <a:p>
            <a:pPr marL="914400" lvl="1" indent="-457200">
              <a:buSzTx/>
              <a:buFont typeface="Calibri" pitchFamily="34" charset="0"/>
              <a:buAutoNum type="arabicPeriod" startAt="4"/>
            </a:pPr>
            <a:r>
              <a:rPr lang="zh-CN" altLang="en-US" smtClean="0"/>
              <a:t>同理可证对运算</a:t>
            </a:r>
            <a:r>
              <a:rPr lang="zh-CN" altLang="en-US" smtClean="0">
                <a:latin typeface="Arial" charset="0"/>
                <a:sym typeface="Symbol" pitchFamily="18" charset="2"/>
              </a:rPr>
              <a:t>△</a:t>
            </a:r>
            <a:r>
              <a:rPr lang="en-US" altLang="zh-CN" smtClean="0">
                <a:latin typeface="Arial Unicode MS" pitchFamily="34" charset="-122"/>
                <a:sym typeface="Symbol" pitchFamily="18" charset="2"/>
              </a:rPr>
              <a:t>’</a:t>
            </a:r>
            <a:r>
              <a:rPr lang="zh-CN" altLang="en-US" smtClean="0"/>
              <a:t>是封闭的。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6.3-3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见</a:t>
            </a:r>
            <a:r>
              <a:rPr lang="en-US" altLang="zh-CN" smtClean="0"/>
              <a:t>p.180   (</a:t>
            </a:r>
            <a:r>
              <a:rPr lang="zh-CN" altLang="en-US" smtClean="0">
                <a:solidFill>
                  <a:srgbClr val="002060"/>
                </a:solidFill>
              </a:rPr>
              <a:t>同态象</a:t>
            </a:r>
            <a:r>
              <a:rPr lang="zh-CN" altLang="en-US" smtClean="0">
                <a:solidFill>
                  <a:srgbClr val="E707D7"/>
                </a:solidFill>
              </a:rPr>
              <a:t>代数与</a:t>
            </a:r>
            <a:r>
              <a:rPr lang="zh-CN" altLang="en-US" smtClean="0">
                <a:solidFill>
                  <a:srgbClr val="3A1BF7"/>
                </a:solidFill>
                <a:latin typeface="黑体" pitchFamily="49" charset="-122"/>
                <a:ea typeface="黑体" pitchFamily="49" charset="-122"/>
              </a:rPr>
              <a:t>前域</a:t>
            </a:r>
            <a:r>
              <a:rPr lang="zh-CN" altLang="en-US" smtClean="0">
                <a:solidFill>
                  <a:srgbClr val="E707D7"/>
                </a:solidFill>
              </a:rPr>
              <a:t>代数的关系</a:t>
            </a:r>
            <a:r>
              <a:rPr lang="en-US" altLang="zh-CN" smtClean="0"/>
              <a:t>)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3938" y="6484938"/>
            <a:ext cx="542925" cy="365125"/>
          </a:xfrm>
        </p:spPr>
        <p:txBody>
          <a:bodyPr/>
          <a:lstStyle/>
          <a:p>
            <a:pPr>
              <a:defRPr/>
            </a:pPr>
            <a:fld id="{7D70C6D3-78EB-4354-AD38-1E5C14EBA17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584325" y="2205038"/>
            <a:ext cx="7070725" cy="4238625"/>
            <a:chOff x="1584251" y="2204864"/>
            <a:chExt cx="7070651" cy="4238466"/>
          </a:xfrm>
        </p:grpSpPr>
        <p:grpSp>
          <p:nvGrpSpPr>
            <p:cNvPr id="52229" name="组合 4"/>
            <p:cNvGrpSpPr>
              <a:grpSpLocks noChangeAspect="1"/>
            </p:cNvGrpSpPr>
            <p:nvPr/>
          </p:nvGrpSpPr>
          <p:grpSpPr bwMode="auto">
            <a:xfrm>
              <a:off x="6804248" y="2204864"/>
              <a:ext cx="1224136" cy="1205883"/>
              <a:chOff x="30163" y="2300288"/>
              <a:chExt cx="1353142" cy="1332966"/>
            </a:xfrm>
          </p:grpSpPr>
          <p:pic>
            <p:nvPicPr>
              <p:cNvPr id="52231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163" y="2300288"/>
                <a:ext cx="1268412" cy="97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矩形 6"/>
              <p:cNvSpPr/>
              <p:nvPr/>
            </p:nvSpPr>
            <p:spPr>
              <a:xfrm>
                <a:off x="56096" y="3256618"/>
                <a:ext cx="1326614" cy="3772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第</a:t>
                </a:r>
                <a:r>
                  <a:rPr lang="en-US" altLang="zh-CN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180</a:t>
                </a:r>
                <a:r>
                  <a: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页</a:t>
                </a:r>
              </a:p>
            </p:txBody>
          </p:sp>
        </p:grpSp>
        <p:sp>
          <p:nvSpPr>
            <p:cNvPr id="9" name="任意多边形: 形状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584251" y="3295435"/>
              <a:ext cx="7070651" cy="3147895"/>
            </a:xfrm>
            <a:custGeom>
              <a:avLst/>
              <a:gdLst>
                <a:gd name="connsiteX0" fmla="*/ 0 w 7070651"/>
                <a:gd name="connsiteY0" fmla="*/ 2945219 h 3147237"/>
                <a:gd name="connsiteX1" fmla="*/ 0 w 7070651"/>
                <a:gd name="connsiteY1" fmla="*/ 3147237 h 3147237"/>
                <a:gd name="connsiteX2" fmla="*/ 7070651 w 7070651"/>
                <a:gd name="connsiteY2" fmla="*/ 3147237 h 3147237"/>
                <a:gd name="connsiteX3" fmla="*/ 7070651 w 7070651"/>
                <a:gd name="connsiteY3" fmla="*/ 0 h 3147237"/>
                <a:gd name="connsiteX4" fmla="*/ 6443330 w 7070651"/>
                <a:gd name="connsiteY4" fmla="*/ 0 h 31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0651" h="3147237">
                  <a:moveTo>
                    <a:pt x="0" y="2945219"/>
                  </a:moveTo>
                  <a:lnTo>
                    <a:pt x="0" y="3147237"/>
                  </a:lnTo>
                  <a:lnTo>
                    <a:pt x="7070651" y="3147237"/>
                  </a:lnTo>
                  <a:lnTo>
                    <a:pt x="7070651" y="0"/>
                  </a:lnTo>
                  <a:lnTo>
                    <a:pt x="6443330" y="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/>
              <a:t>6.4</a:t>
            </a:r>
            <a:r>
              <a:rPr lang="zh-CN" altLang="en-US" smtClean="0"/>
              <a:t>、同余关系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代数的性质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mtClean="0"/>
              <a:t>代数</a:t>
            </a:r>
            <a:r>
              <a:rPr lang="zh-CN" altLang="en-US" smtClean="0">
                <a:solidFill>
                  <a:srgbClr val="E707D7"/>
                </a:solidFill>
              </a:rPr>
              <a:t>可能</a:t>
            </a:r>
            <a:r>
              <a:rPr lang="zh-CN" altLang="en-US" smtClean="0"/>
              <a:t>具有某些性质，具体会有哪些性质视不同的代数而定；</a:t>
            </a:r>
            <a:endParaRPr lang="en-US" altLang="zh-CN" smtClean="0"/>
          </a:p>
          <a:p>
            <a:pPr>
              <a:spcBef>
                <a:spcPts val="3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结合律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zh-CN" smtClean="0"/>
              <a:t>(a*b)*c=a*(b*c)</a:t>
            </a:r>
          </a:p>
          <a:p>
            <a:pPr>
              <a:spcBef>
                <a:spcPts val="3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分配律</a:t>
            </a:r>
            <a:r>
              <a:rPr lang="en-US" altLang="zh-CN" smtClean="0">
                <a:solidFill>
                  <a:srgbClr val="C00000"/>
                </a:solidFill>
              </a:rPr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zh-CN" smtClean="0"/>
              <a:t>a+</a:t>
            </a:r>
            <a:r>
              <a:rPr lang="el-GR" altLang="zh-CN" smtClean="0"/>
              <a:t>(</a:t>
            </a:r>
            <a:r>
              <a:rPr lang="en-US" altLang="zh-CN" smtClean="0"/>
              <a:t>b*c)=(a+b)*(a+c)</a:t>
            </a:r>
          </a:p>
          <a:p>
            <a:pPr lvl="1">
              <a:spcBef>
                <a:spcPts val="300"/>
              </a:spcBef>
            </a:pPr>
            <a:r>
              <a:rPr lang="en-US" altLang="zh-CN" smtClean="0"/>
              <a:t>(b*c)+a=(b+a)*(c+a)</a:t>
            </a:r>
          </a:p>
          <a:p>
            <a:pPr>
              <a:spcBef>
                <a:spcPts val="3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交换律</a:t>
            </a:r>
            <a:r>
              <a:rPr lang="en-US" altLang="zh-CN" smtClean="0">
                <a:solidFill>
                  <a:srgbClr val="C00000"/>
                </a:solidFill>
              </a:rPr>
              <a:t>:</a:t>
            </a:r>
            <a:r>
              <a:rPr lang="en-US" altLang="zh-CN" smtClean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zh-CN" smtClean="0"/>
              <a:t>a</a:t>
            </a:r>
            <a:r>
              <a:rPr lang="zh-CN" altLang="en-US" smtClean="0"/>
              <a:t>*</a:t>
            </a:r>
            <a:r>
              <a:rPr lang="en-US" altLang="zh-CN" smtClean="0"/>
              <a:t>b=b*a</a:t>
            </a:r>
          </a:p>
          <a:p>
            <a:pPr lvl="1">
              <a:spcBef>
                <a:spcPts val="300"/>
              </a:spcBef>
            </a:pPr>
            <a:r>
              <a:rPr lang="en-US" altLang="zh-CN" smtClean="0"/>
              <a:t>a+b=b+a</a:t>
            </a:r>
          </a:p>
          <a:p>
            <a:pPr>
              <a:spcBef>
                <a:spcPts val="300"/>
              </a:spcBef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6F1FC-B6EF-4D35-89C7-6906D9E5086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511300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6.4-1</a:t>
            </a:r>
          </a:p>
          <a:p>
            <a:pPr lvl="1"/>
            <a:r>
              <a:rPr lang="zh-CN" altLang="en-US" smtClean="0"/>
              <a:t>在代数载体上的</a:t>
            </a:r>
            <a:r>
              <a:rPr lang="zh-CN" altLang="en-US" smtClean="0">
                <a:solidFill>
                  <a:srgbClr val="FF4B21"/>
                </a:solidFill>
              </a:rPr>
              <a:t>等价关系</a:t>
            </a:r>
            <a:r>
              <a:rPr lang="en-US" altLang="zh-CN" smtClean="0"/>
              <a:t>R</a:t>
            </a:r>
            <a:r>
              <a:rPr lang="zh-CN" altLang="en-US" smtClean="0"/>
              <a:t>，若在代数运算下仍能保持，那么称</a:t>
            </a:r>
            <a:r>
              <a:rPr lang="en-US" altLang="zh-CN" smtClean="0"/>
              <a:t>R</a:t>
            </a:r>
            <a:r>
              <a:rPr lang="zh-CN" altLang="en-US" smtClean="0"/>
              <a:t>是关于运算的</a:t>
            </a:r>
            <a:r>
              <a:rPr lang="zh-CN" altLang="en-US" smtClean="0">
                <a:solidFill>
                  <a:srgbClr val="FF0000"/>
                </a:solidFill>
              </a:rPr>
              <a:t>同余关系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2088A-5015-48B4-81A3-A77C1F382747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9938" y="3146425"/>
          <a:ext cx="3517900" cy="2663825"/>
        </p:xfrm>
        <a:graphic>
          <a:graphicData uri="http://schemas.openxmlformats.org/drawingml/2006/table">
            <a:tbl>
              <a:tblPr/>
              <a:tblGrid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</a:tblGrid>
              <a:tr h="8880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4298" name="组合 25"/>
          <p:cNvGrpSpPr>
            <a:grpSpLocks/>
          </p:cNvGrpSpPr>
          <p:nvPr/>
        </p:nvGrpSpPr>
        <p:grpSpPr bwMode="auto">
          <a:xfrm>
            <a:off x="652463" y="3151188"/>
            <a:ext cx="3575050" cy="2371725"/>
            <a:chOff x="781090" y="3217510"/>
            <a:chExt cx="3574886" cy="2371730"/>
          </a:xfrm>
        </p:grpSpPr>
        <p:sp>
          <p:nvSpPr>
            <p:cNvPr id="6" name="椭圆 5"/>
            <p:cNvSpPr/>
            <p:nvPr/>
          </p:nvSpPr>
          <p:spPr>
            <a:xfrm>
              <a:off x="1547817" y="3428647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47817" y="3789011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516068" y="5373340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19394" y="3428647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9394" y="3789011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27125" y="3222272"/>
              <a:ext cx="649258" cy="4333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125" y="3573111"/>
              <a:ext cx="649258" cy="43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1090" y="5157439"/>
              <a:ext cx="647670" cy="43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08306" y="3217510"/>
              <a:ext cx="647670" cy="43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a*c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08306" y="3566761"/>
              <a:ext cx="647670" cy="433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b*c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738308" y="3485798"/>
              <a:ext cx="161917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738308" y="3850923"/>
              <a:ext cx="161917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1658937" y="3549298"/>
              <a:ext cx="1689023" cy="17970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689098" y="3923948"/>
              <a:ext cx="1658861" cy="147002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886325" y="3141663"/>
          <a:ext cx="3517900" cy="2663825"/>
        </p:xfrm>
        <a:graphic>
          <a:graphicData uri="http://schemas.openxmlformats.org/drawingml/2006/table">
            <a:tbl>
              <a:tblPr/>
              <a:tblGrid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</a:tblGrid>
              <a:tr h="8880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4321" name="组合 27"/>
          <p:cNvGrpSpPr>
            <a:grpSpLocks/>
          </p:cNvGrpSpPr>
          <p:nvPr/>
        </p:nvGrpSpPr>
        <p:grpSpPr bwMode="auto">
          <a:xfrm>
            <a:off x="4814888" y="3151188"/>
            <a:ext cx="3527425" cy="2546350"/>
            <a:chOff x="827584" y="3222992"/>
            <a:chExt cx="3528392" cy="2546742"/>
          </a:xfrm>
        </p:grpSpPr>
        <p:sp>
          <p:nvSpPr>
            <p:cNvPr id="29" name="椭圆 28"/>
            <p:cNvSpPr/>
            <p:nvPr/>
          </p:nvSpPr>
          <p:spPr>
            <a:xfrm>
              <a:off x="1546918" y="3429399"/>
              <a:ext cx="107980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546918" y="3789816"/>
              <a:ext cx="107980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419094" y="5199733"/>
              <a:ext cx="109567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19094" y="5558563"/>
              <a:ext cx="109567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7584" y="3222992"/>
              <a:ext cx="647878" cy="431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27584" y="3572296"/>
              <a:ext cx="647878" cy="433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08098" y="4986976"/>
              <a:ext cx="647878" cy="433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~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708098" y="5337868"/>
              <a:ext cx="647878" cy="431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~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737470" y="3484969"/>
              <a:ext cx="1648277" cy="1681422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737470" y="3851739"/>
              <a:ext cx="1662569" cy="1702062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4083050" y="2439988"/>
            <a:ext cx="3313113" cy="865187"/>
            <a:chOff x="4083184" y="2440320"/>
            <a:chExt cx="3312368" cy="864096"/>
          </a:xfrm>
        </p:grpSpPr>
        <p:sp>
          <p:nvSpPr>
            <p:cNvPr id="36" name="矩形 35"/>
            <p:cNvSpPr/>
            <p:nvPr/>
          </p:nvSpPr>
          <p:spPr>
            <a:xfrm>
              <a:off x="5019598" y="2440320"/>
              <a:ext cx="2375954" cy="504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&lt;c*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a,c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*b&gt;</a:t>
              </a:r>
              <a:r>
                <a:rPr lang="zh-CN" altLang="en-US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也成立</a:t>
              </a:r>
            </a:p>
          </p:txBody>
        </p:sp>
        <p:cxnSp>
          <p:nvCxnSpPr>
            <p:cNvPr id="42" name="直接箭头连接符 41"/>
            <p:cNvCxnSpPr>
              <a:stCxn id="36" idx="1"/>
            </p:cNvCxnSpPr>
            <p:nvPr/>
          </p:nvCxnSpPr>
          <p:spPr>
            <a:xfrm flipH="1">
              <a:off x="4083184" y="2692414"/>
              <a:ext cx="936414" cy="61200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基本概念（续）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54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更具体地说</a:t>
            </a:r>
            <a:endParaRPr lang="en-US" altLang="zh-CN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设</a:t>
            </a:r>
            <a:r>
              <a:rPr lang="en-US" altLang="zh-CN" sz="2300" dirty="0"/>
              <a:t>R</a:t>
            </a:r>
            <a:r>
              <a:rPr lang="zh-CN" altLang="en-US" sz="2300" dirty="0"/>
              <a:t>为代数</a:t>
            </a:r>
            <a:r>
              <a:rPr lang="en-US" altLang="zh-CN" sz="2300" dirty="0"/>
              <a:t>&lt;A</a:t>
            </a:r>
            <a:r>
              <a:rPr lang="zh-CN" altLang="en-US" sz="2300" dirty="0"/>
              <a:t>，</a:t>
            </a:r>
            <a:r>
              <a:rPr lang="en-US" altLang="zh-CN" sz="2300" dirty="0"/>
              <a:t>*</a:t>
            </a:r>
            <a:r>
              <a:rPr lang="zh-CN" altLang="en-US" sz="2300" dirty="0"/>
              <a:t>，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300" dirty="0"/>
              <a:t>&gt;</a:t>
            </a:r>
            <a:r>
              <a:rPr lang="zh-CN" altLang="en-US" sz="2300" dirty="0"/>
              <a:t>的集合</a:t>
            </a:r>
            <a:r>
              <a:rPr lang="en-US" altLang="zh-CN" sz="2300" dirty="0"/>
              <a:t>A</a:t>
            </a:r>
            <a:r>
              <a:rPr lang="zh-CN" altLang="en-US" sz="2300" dirty="0"/>
              <a:t>上的等价关系，如果在代数运算*和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z="2300" dirty="0"/>
              <a:t>下仍能保持，则称</a:t>
            </a:r>
            <a:r>
              <a:rPr lang="en-US" altLang="zh-CN" sz="2300" dirty="0"/>
              <a:t>R</a:t>
            </a:r>
            <a:r>
              <a:rPr lang="zh-CN" altLang="en-US" sz="2300" dirty="0"/>
              <a:t>是关于运算的同余关系；</a:t>
            </a:r>
            <a:endParaRPr lang="en-US" altLang="zh-CN" sz="2300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等价关系对于</a:t>
            </a:r>
            <a:r>
              <a:rPr lang="zh-CN" altLang="en-US" sz="2300" u="sng" dirty="0"/>
              <a:t>所有运算</a:t>
            </a:r>
            <a:r>
              <a:rPr lang="zh-CN" altLang="en-US" sz="2300" dirty="0"/>
              <a:t>具有</a:t>
            </a:r>
            <a:r>
              <a:rPr lang="zh-CN" altLang="en-US" sz="2300" dirty="0">
                <a:solidFill>
                  <a:srgbClr val="FF0000"/>
                </a:solidFill>
              </a:rPr>
              <a:t>代换性质</a:t>
            </a:r>
            <a:r>
              <a:rPr lang="zh-CN" altLang="en-US" sz="2300" dirty="0"/>
              <a:t>，同一等价类中的任意元素互相代换，不改变运算结果的“目的地”；</a:t>
            </a:r>
            <a:endParaRPr lang="en-US" altLang="zh-CN" sz="2300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通俗地说：“臭味相投”；</a:t>
            </a:r>
            <a:endParaRPr lang="en-US" altLang="zh-CN" sz="2300" dirty="0"/>
          </a:p>
          <a:p>
            <a:pPr marL="95250" eaLnBrk="1" hangingPunct="1">
              <a:lnSpc>
                <a:spcPct val="130000"/>
              </a:lnSpc>
              <a:defRPr/>
            </a:pPr>
            <a:r>
              <a:rPr lang="zh-CN" altLang="en-US" dirty="0"/>
              <a:t>“臭味相投”，则同余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congruence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5250" eaLnBrk="1" hangingPunct="1">
              <a:lnSpc>
                <a:spcPct val="130000"/>
              </a:lnSpc>
              <a:defRPr/>
            </a:pPr>
            <a:r>
              <a:rPr lang="zh-CN" altLang="en-US" dirty="0"/>
              <a:t>“格格不入”，无同余。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186EA-6C45-4802-8677-4A5B5814EB60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eaLnBrk="1" hangingPunct="1"/>
            <a:r>
              <a:rPr lang="zh-CN" altLang="en-US" smtClean="0"/>
              <a:t>同余关系的性质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26971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</a:rPr>
              <a:t>定理</a:t>
            </a:r>
            <a:r>
              <a:rPr lang="en-US" altLang="zh-CN" sz="2800" smtClean="0">
                <a:solidFill>
                  <a:srgbClr val="0000FF"/>
                </a:solidFill>
              </a:rPr>
              <a:t>6.4-1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400" smtClean="0"/>
              <a:t>假设</a:t>
            </a:r>
            <a:r>
              <a:rPr lang="en-US" altLang="zh-CN" sz="2400" smtClean="0"/>
              <a:t>&lt;A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*&gt; </a:t>
            </a:r>
            <a:r>
              <a:rPr lang="zh-CN" altLang="en-US" sz="2400" smtClean="0"/>
              <a:t>是一个</a:t>
            </a:r>
            <a:r>
              <a:rPr lang="zh-CN" altLang="en-US" sz="2400" smtClean="0">
                <a:solidFill>
                  <a:srgbClr val="FF0000"/>
                </a:solidFill>
              </a:rPr>
              <a:t>代数系统</a:t>
            </a:r>
            <a:r>
              <a:rPr lang="zh-CN" altLang="en-US" sz="2400" smtClean="0"/>
              <a:t>，</a:t>
            </a:r>
            <a:r>
              <a:rPr lang="en-US" altLang="zh-CN" sz="2400" smtClean="0"/>
              <a:t>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A </a:t>
            </a:r>
            <a:r>
              <a:rPr lang="zh-CN" altLang="en-US" sz="2400" smtClean="0"/>
              <a:t>上的</a:t>
            </a:r>
            <a:r>
              <a:rPr lang="zh-CN" altLang="en-US" sz="2400" smtClean="0">
                <a:solidFill>
                  <a:srgbClr val="C00000"/>
                </a:solidFill>
              </a:rPr>
              <a:t>等价关系</a:t>
            </a:r>
            <a:r>
              <a:rPr lang="zh-CN" altLang="en-US" sz="2400" smtClean="0"/>
              <a:t>。如果对∀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,y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,y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∈A</a:t>
            </a:r>
            <a:r>
              <a:rPr lang="zh-CN" altLang="en-US" sz="2400" smtClean="0"/>
              <a:t>，当</a:t>
            </a:r>
            <a:r>
              <a:rPr lang="en-US" altLang="zh-CN" sz="2400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Rx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y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Ry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时，必有</a:t>
            </a:r>
            <a:r>
              <a:rPr lang="en-US" altLang="zh-CN" sz="2400" smtClean="0"/>
              <a:t>(x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*y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)R(x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*y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A</a:t>
            </a:r>
            <a:r>
              <a:rPr lang="zh-CN" altLang="en-US" sz="2400" smtClean="0"/>
              <a:t>上的</a:t>
            </a:r>
            <a:r>
              <a:rPr lang="zh-CN" altLang="en-US" sz="2400" u="sng" smtClean="0"/>
              <a:t>同余关系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本质上，同余关系是</a:t>
            </a:r>
            <a:r>
              <a:rPr lang="zh-CN" altLang="en-US" sz="2400" smtClean="0">
                <a:solidFill>
                  <a:srgbClr val="C00000"/>
                </a:solidFill>
              </a:rPr>
              <a:t>等价类之间的运算</a:t>
            </a:r>
            <a:r>
              <a:rPr lang="zh-CN" altLang="en-US" sz="2400" smtClean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50015-0EA5-4827-BD9E-9BD79519EFAF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188" y="3789363"/>
          <a:ext cx="3517900" cy="2663825"/>
        </p:xfrm>
        <a:graphic>
          <a:graphicData uri="http://schemas.openxmlformats.org/drawingml/2006/table">
            <a:tbl>
              <a:tblPr/>
              <a:tblGrid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  <a:gridCol w="1172705">
                  <a:extLst>
                    <a:ext uri="{9D8B030D-6E8A-4147-A177-3AD203B41FA5}"/>
                  </a:extLst>
                </a:gridCol>
              </a:tblGrid>
              <a:tr h="8880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880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6346" name="组合 6"/>
          <p:cNvGrpSpPr>
            <a:grpSpLocks/>
          </p:cNvGrpSpPr>
          <p:nvPr/>
        </p:nvGrpSpPr>
        <p:grpSpPr bwMode="auto">
          <a:xfrm>
            <a:off x="539750" y="3794125"/>
            <a:ext cx="3836988" cy="2557463"/>
            <a:chOff x="699066" y="3150984"/>
            <a:chExt cx="3836456" cy="2558457"/>
          </a:xfrm>
        </p:grpSpPr>
        <p:grpSp>
          <p:nvGrpSpPr>
            <p:cNvPr id="56348" name="组合 5"/>
            <p:cNvGrpSpPr>
              <a:grpSpLocks/>
            </p:cNvGrpSpPr>
            <p:nvPr/>
          </p:nvGrpSpPr>
          <p:grpSpPr bwMode="auto">
            <a:xfrm>
              <a:off x="699066" y="3150984"/>
              <a:ext cx="3836456" cy="2359576"/>
              <a:chOff x="827584" y="3217510"/>
              <a:chExt cx="3836456" cy="235957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548209" y="3428730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548209" y="3789232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516463" y="5204245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19613" y="3428730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419613" y="3789232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27584" y="3222275"/>
                <a:ext cx="647610" cy="433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27584" y="3573248"/>
                <a:ext cx="647610" cy="4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41868" y="5040669"/>
                <a:ext cx="647610" cy="293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598975" y="3217510"/>
                <a:ext cx="1065065" cy="4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98975" y="3566896"/>
                <a:ext cx="993637" cy="433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738683" y="3485902"/>
                <a:ext cx="1619025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738683" y="3851169"/>
                <a:ext cx="1619025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1622812" y="3549427"/>
                <a:ext cx="1725373" cy="165640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1622812" y="3924223"/>
                <a:ext cx="1725373" cy="1653229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椭圆 8"/>
            <p:cNvSpPr/>
            <p:nvPr/>
          </p:nvSpPr>
          <p:spPr>
            <a:xfrm>
              <a:off x="1376835" y="5518867"/>
              <a:ext cx="107935" cy="1079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5414" y="5277473"/>
              <a:ext cx="647610" cy="43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500563" y="3898900"/>
            <a:ext cx="4103687" cy="2447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274638" lvl="1" indent="-920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由同余定义，有：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320675"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274638" indent="-920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由等价关系的传递性：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3349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342900" lvl="1" indent="-342900" eaLnBrk="1" hangingPunct="1">
              <a:lnSpc>
                <a:spcPct val="130000"/>
              </a:lnSpc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集合</a:t>
            </a:r>
            <a:r>
              <a:rPr lang="en-US" altLang="zh-CN" sz="2400" dirty="0"/>
              <a:t>A={0,1,2,...,8}</a:t>
            </a:r>
            <a:r>
              <a:rPr lang="zh-CN" altLang="en-US" sz="2400" dirty="0"/>
              <a:t>，</a:t>
            </a:r>
            <a:r>
              <a:rPr lang="en-US" altLang="zh-CN" sz="2400" dirty="0"/>
              <a:t>AS=&lt;A,+</a:t>
            </a:r>
            <a:r>
              <a:rPr lang="en-US" altLang="zh-CN" sz="2400" baseline="-25000" dirty="0"/>
              <a:t>mod9</a:t>
            </a:r>
            <a:r>
              <a:rPr lang="en-US" altLang="zh-CN" sz="2400" dirty="0"/>
              <a:t>&gt;</a:t>
            </a:r>
            <a:r>
              <a:rPr lang="zh-CN" altLang="en-US" sz="2400" dirty="0"/>
              <a:t>，定义关系</a:t>
            </a:r>
            <a:r>
              <a:rPr lang="en-US" altLang="zh-CN" sz="2400" dirty="0"/>
              <a:t>R</a:t>
            </a:r>
            <a:r>
              <a:rPr lang="zh-CN" altLang="en-US" sz="2400" dirty="0"/>
              <a:t>为模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A/R={{0,3,6},{1,4,7},{2,5,8}}={m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742950" lvl="2" indent="-342900" eaLnBrk="1" hangingPunct="1">
              <a:lnSpc>
                <a:spcPct val="130000"/>
              </a:lnSpc>
              <a:spcAft>
                <a:spcPts val="180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/>
              <a:t>显然，</a:t>
            </a:r>
            <a:r>
              <a:rPr lang="en-US" altLang="zh-CN" sz="2200" dirty="0"/>
              <a:t>R</a:t>
            </a:r>
            <a:r>
              <a:rPr lang="zh-CN" altLang="en-US" sz="2200" dirty="0"/>
              <a:t>是同余关系，比如：</a:t>
            </a:r>
            <a:r>
              <a:rPr lang="en-US" altLang="zh-CN" sz="2200" dirty="0"/>
              <a:t>3R6</a:t>
            </a:r>
            <a:r>
              <a:rPr lang="zh-CN" altLang="en-US" sz="2200" dirty="0"/>
              <a:t>、</a:t>
            </a:r>
            <a:r>
              <a:rPr lang="en-US" altLang="zh-CN" sz="2200" dirty="0"/>
              <a:t>4R7</a:t>
            </a:r>
            <a:r>
              <a:rPr lang="zh-CN" altLang="en-US" sz="2200" dirty="0"/>
              <a:t>，</a:t>
            </a:r>
            <a:r>
              <a:rPr lang="en-US" altLang="zh-CN" sz="2200" dirty="0"/>
              <a:t>&lt;3+</a:t>
            </a:r>
            <a:r>
              <a:rPr lang="en-US" altLang="zh-CN" sz="2200" baseline="-25000" dirty="0"/>
              <a:t>mod9</a:t>
            </a:r>
            <a:r>
              <a:rPr lang="en-US" altLang="zh-CN" sz="2200" dirty="0"/>
              <a:t>4,6+</a:t>
            </a:r>
            <a:r>
              <a:rPr lang="en-US" altLang="zh-CN" sz="2200" baseline="-25000" dirty="0"/>
              <a:t>mod9</a:t>
            </a:r>
            <a:r>
              <a:rPr lang="en-US" altLang="zh-CN" sz="2200" dirty="0"/>
              <a:t>7&gt;;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给定</a:t>
            </a:r>
            <a:r>
              <a:rPr lang="en-US" altLang="zh-CN" dirty="0"/>
              <a:t>&lt;I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×&gt;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zh-CN" altLang="en-US" dirty="0"/>
              <a:t>是整数集合，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×</a:t>
            </a:r>
            <a:r>
              <a:rPr lang="zh-CN" altLang="en-US" dirty="0"/>
              <a:t>是一般加、乘法。假设</a:t>
            </a:r>
            <a:r>
              <a:rPr lang="en-US" altLang="zh-CN" dirty="0"/>
              <a:t>I</a:t>
            </a:r>
            <a:r>
              <a:rPr lang="zh-CN" altLang="en-US" dirty="0"/>
              <a:t>中的关系</a:t>
            </a:r>
            <a:r>
              <a:rPr lang="en-US" altLang="zh-CN" dirty="0"/>
              <a:t>R</a:t>
            </a:r>
            <a:r>
              <a:rPr lang="zh-CN" altLang="en-US" dirty="0"/>
              <a:t>定义如下：</a:t>
            </a:r>
          </a:p>
          <a:p>
            <a:pPr lvl="1" eaLnBrk="1" hangingPunct="1">
              <a:lnSpc>
                <a:spcPct val="130000"/>
              </a:lnSpc>
              <a:spcAft>
                <a:spcPts val="2400"/>
              </a:spcAft>
              <a:defRPr/>
            </a:pP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Ri</a:t>
            </a:r>
            <a:r>
              <a:rPr lang="en-US" altLang="zh-CN" baseline="-25000" dirty="0"/>
              <a:t>2</a:t>
            </a:r>
            <a:r>
              <a:rPr lang="en-US" altLang="zh-CN" dirty="0"/>
              <a:t>:=|i</a:t>
            </a:r>
            <a:r>
              <a:rPr lang="en-US" altLang="zh-CN" baseline="-25000" dirty="0"/>
              <a:t>1</a:t>
            </a:r>
            <a:r>
              <a:rPr lang="en-US" altLang="zh-CN" dirty="0"/>
              <a:t>|=|i</a:t>
            </a:r>
            <a:r>
              <a:rPr lang="en-US" altLang="zh-CN" baseline="-25000" dirty="0"/>
              <a:t>2</a:t>
            </a:r>
            <a:r>
              <a:rPr lang="en-US" altLang="zh-CN" dirty="0"/>
              <a:t>|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zh-CN" altLang="en-US" dirty="0"/>
              <a:t>∈</a:t>
            </a:r>
            <a:r>
              <a:rPr lang="en-US" altLang="zh-CN" dirty="0"/>
              <a:t>I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请问，</a:t>
            </a:r>
            <a:r>
              <a:rPr lang="en-US" altLang="zh-CN" dirty="0"/>
              <a:t>R</a:t>
            </a:r>
            <a:r>
              <a:rPr lang="zh-CN" altLang="en-US" dirty="0"/>
              <a:t>为该结构的同余关系吗？</a:t>
            </a:r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ECCA8-E23A-4E94-9B73-601785272CAA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7347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例题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364163" y="2781300"/>
            <a:ext cx="3671887" cy="2592388"/>
            <a:chOff x="5364088" y="2780928"/>
            <a:chExt cx="3672408" cy="2592288"/>
          </a:xfrm>
        </p:grpSpPr>
        <p:sp>
          <p:nvSpPr>
            <p:cNvPr id="5" name="矩形 4"/>
            <p:cNvSpPr/>
            <p:nvPr/>
          </p:nvSpPr>
          <p:spPr>
            <a:xfrm>
              <a:off x="5364088" y="4077866"/>
              <a:ext cx="3672408" cy="12953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∈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{m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}</a:t>
              </a:r>
            </a:p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mod9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endPara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r>
                <a:rPr lang="zh-CN" altLang="en-US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属于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{0,1,2}</a:t>
              </a:r>
              <a:r>
                <a:rPr lang="zh-CN" altLang="en-US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中的某一个。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156362" y="2780928"/>
              <a:ext cx="863723" cy="129693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 rot="3420000">
              <a:off x="6223144" y="3034867"/>
              <a:ext cx="1081045" cy="5763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defRPr/>
              </a:pP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本质是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C00000"/>
                </a:solidFill>
              </a:rPr>
              <a:t>解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显然，</a:t>
            </a:r>
            <a:r>
              <a:rPr lang="en-US" altLang="zh-CN" smtClean="0"/>
              <a:t>R</a:t>
            </a:r>
            <a:r>
              <a:rPr lang="zh-CN" altLang="en-US" smtClean="0"/>
              <a:t>为</a:t>
            </a:r>
            <a:r>
              <a:rPr lang="en-US" altLang="zh-CN" smtClean="0"/>
              <a:t>I</a:t>
            </a:r>
            <a:r>
              <a:rPr lang="zh-CN" altLang="en-US" smtClean="0"/>
              <a:t>中的等价关系；</a:t>
            </a:r>
            <a:endParaRPr lang="en-US" altLang="zh-CN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考察</a:t>
            </a:r>
            <a:r>
              <a:rPr lang="en-US" altLang="zh-CN" smtClean="0"/>
              <a:t>R</a:t>
            </a:r>
            <a:r>
              <a:rPr lang="zh-CN" altLang="en-US" smtClean="0"/>
              <a:t>对于</a:t>
            </a:r>
            <a:r>
              <a:rPr lang="en-US" altLang="zh-CN" smtClean="0"/>
              <a:t>+</a:t>
            </a:r>
            <a:r>
              <a:rPr lang="zh-CN" altLang="en-US" smtClean="0"/>
              <a:t>运算的代换性质：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   若取</a:t>
            </a:r>
            <a:r>
              <a:rPr lang="en-US" altLang="zh-CN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,-i</a:t>
            </a:r>
            <a:r>
              <a:rPr lang="en-US" altLang="zh-CN" baseline="-25000" smtClean="0"/>
              <a:t>1</a:t>
            </a:r>
            <a:r>
              <a:rPr lang="en-US" altLang="zh-CN" smtClean="0"/>
              <a:t>,i</a:t>
            </a:r>
            <a:r>
              <a:rPr lang="en-US" altLang="zh-CN" baseline="-25000" smtClean="0"/>
              <a:t>2</a:t>
            </a:r>
            <a:r>
              <a:rPr lang="zh-CN" altLang="en-US" smtClean="0"/>
              <a:t> ∈</a:t>
            </a:r>
            <a:r>
              <a:rPr lang="en-US" altLang="zh-CN" smtClean="0"/>
              <a:t>I</a:t>
            </a:r>
            <a:r>
              <a:rPr lang="zh-CN" altLang="en-US" smtClean="0"/>
              <a:t>，则有</a:t>
            </a:r>
            <a:r>
              <a:rPr lang="en-US" altLang="zh-CN" smtClean="0"/>
              <a:t>|i</a:t>
            </a:r>
            <a:r>
              <a:rPr lang="en-US" altLang="zh-CN" baseline="-25000" smtClean="0"/>
              <a:t>1</a:t>
            </a:r>
            <a:r>
              <a:rPr lang="en-US" altLang="zh-CN" smtClean="0"/>
              <a:t>|=|-i</a:t>
            </a:r>
            <a:r>
              <a:rPr lang="en-US" altLang="zh-CN" baseline="-25000" smtClean="0"/>
              <a:t>1</a:t>
            </a:r>
            <a:r>
              <a:rPr lang="en-US" altLang="zh-CN" smtClean="0"/>
              <a:t>|</a:t>
            </a:r>
            <a:r>
              <a:rPr lang="zh-CN" altLang="en-US" smtClean="0"/>
              <a:t>和</a:t>
            </a:r>
            <a:r>
              <a:rPr lang="en-US" altLang="zh-CN" smtClean="0"/>
              <a:t>|i</a:t>
            </a:r>
            <a:r>
              <a:rPr lang="en-US" altLang="zh-CN" baseline="-25000" smtClean="0"/>
              <a:t>2</a:t>
            </a:r>
            <a:r>
              <a:rPr lang="en-US" altLang="zh-CN" smtClean="0"/>
              <a:t>|=|i</a:t>
            </a:r>
            <a:r>
              <a:rPr lang="en-US" altLang="zh-CN" baseline="-25000" smtClean="0"/>
              <a:t>2</a:t>
            </a:r>
            <a:r>
              <a:rPr lang="en-US" altLang="zh-CN" smtClean="0"/>
              <a:t>|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C00000"/>
                </a:solidFill>
              </a:rPr>
              <a:t>关系</a:t>
            </a:r>
            <a:r>
              <a:rPr lang="en-US" altLang="zh-CN" smtClean="0">
                <a:solidFill>
                  <a:srgbClr val="C00000"/>
                </a:solidFill>
              </a:rPr>
              <a:t>(i</a:t>
            </a:r>
            <a:r>
              <a:rPr lang="en-US" altLang="zh-CN" baseline="-25000" smtClean="0">
                <a:solidFill>
                  <a:srgbClr val="C00000"/>
                </a:solidFill>
              </a:rPr>
              <a:t>1</a:t>
            </a:r>
            <a:r>
              <a:rPr lang="en-US" altLang="zh-CN" smtClean="0">
                <a:solidFill>
                  <a:srgbClr val="C00000"/>
                </a:solidFill>
              </a:rPr>
              <a:t>+i</a:t>
            </a:r>
            <a:r>
              <a:rPr lang="en-US" altLang="zh-CN" baseline="-25000" smtClean="0">
                <a:solidFill>
                  <a:srgbClr val="C00000"/>
                </a:solidFill>
              </a:rPr>
              <a:t>2</a:t>
            </a:r>
            <a:r>
              <a:rPr lang="en-US" altLang="zh-CN" smtClean="0">
                <a:solidFill>
                  <a:srgbClr val="C00000"/>
                </a:solidFill>
              </a:rPr>
              <a:t>)R(-i</a:t>
            </a:r>
            <a:r>
              <a:rPr lang="en-US" altLang="zh-CN" baseline="-25000" smtClean="0">
                <a:solidFill>
                  <a:srgbClr val="C00000"/>
                </a:solidFill>
              </a:rPr>
              <a:t>1</a:t>
            </a:r>
            <a:r>
              <a:rPr lang="en-US" altLang="zh-CN" smtClean="0">
                <a:solidFill>
                  <a:srgbClr val="C00000"/>
                </a:solidFill>
              </a:rPr>
              <a:t>+i</a:t>
            </a:r>
            <a:r>
              <a:rPr lang="en-US" altLang="zh-CN" baseline="-25000" smtClean="0">
                <a:solidFill>
                  <a:srgbClr val="C00000"/>
                </a:solidFill>
              </a:rPr>
              <a:t>2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  <a:r>
              <a:rPr lang="zh-CN" altLang="en-US" smtClean="0">
                <a:solidFill>
                  <a:srgbClr val="C00000"/>
                </a:solidFill>
              </a:rPr>
              <a:t>不成立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>
              <a:lnSpc>
                <a:spcPct val="130000"/>
              </a:lnSpc>
              <a:spcAft>
                <a:spcPts val="1800"/>
              </a:spcAft>
            </a:pPr>
            <a:r>
              <a:rPr lang="zh-CN" altLang="en-US" smtClean="0"/>
              <a:t>故</a:t>
            </a:r>
            <a:r>
              <a:rPr lang="en-US" altLang="zh-CN" smtClean="0"/>
              <a:t>R</a:t>
            </a:r>
            <a:r>
              <a:rPr lang="zh-CN" altLang="en-US" smtClean="0"/>
              <a:t>对于</a:t>
            </a:r>
            <a:r>
              <a:rPr lang="en-US" altLang="zh-CN" smtClean="0"/>
              <a:t>+</a:t>
            </a:r>
            <a:r>
              <a:rPr lang="zh-CN" altLang="en-US" smtClean="0"/>
              <a:t>运算</a:t>
            </a:r>
            <a:r>
              <a:rPr lang="zh-CN" altLang="en-US" u="sng" smtClean="0"/>
              <a:t>不具有代换性质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/>
              <a:t>R</a:t>
            </a:r>
            <a:r>
              <a:rPr lang="zh-CN" altLang="en-US" smtClean="0">
                <a:solidFill>
                  <a:srgbClr val="C00000"/>
                </a:solidFill>
              </a:rPr>
              <a:t>不是</a:t>
            </a:r>
            <a:r>
              <a:rPr lang="zh-CN" altLang="en-US" smtClean="0"/>
              <a:t>代数</a:t>
            </a:r>
            <a:r>
              <a:rPr lang="en-US" altLang="zh-CN" smtClean="0"/>
              <a:t>&lt;I</a:t>
            </a:r>
            <a:r>
              <a:rPr lang="zh-CN" altLang="en-US" smtClean="0"/>
              <a:t>，</a:t>
            </a:r>
            <a:r>
              <a:rPr lang="en-US" altLang="zh-CN" smtClean="0"/>
              <a:t>+</a:t>
            </a:r>
            <a:r>
              <a:rPr lang="zh-CN" altLang="en-US" smtClean="0"/>
              <a:t>，</a:t>
            </a:r>
            <a:r>
              <a:rPr lang="en-US" altLang="zh-CN" smtClean="0"/>
              <a:t>×&gt;</a:t>
            </a:r>
            <a:r>
              <a:rPr lang="zh-CN" altLang="en-US" smtClean="0"/>
              <a:t>的同余关系。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BE9F8-E545-4C79-A773-36935E94F452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8371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例题（续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例题（续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有代数系统</a:t>
            </a:r>
            <a:r>
              <a:rPr lang="en-US" altLang="zh-CN" smtClean="0"/>
              <a:t>&lt;I,+&gt;</a:t>
            </a:r>
            <a:r>
              <a:rPr lang="zh-CN" altLang="en-US" smtClean="0"/>
              <a:t>，</a:t>
            </a:r>
            <a:r>
              <a:rPr lang="en-US" altLang="zh-CN" smtClean="0"/>
              <a:t>+</a:t>
            </a:r>
            <a:r>
              <a:rPr lang="zh-CN" altLang="en-US" smtClean="0"/>
              <a:t>是整数集合</a:t>
            </a:r>
            <a:r>
              <a:rPr lang="en-US" altLang="zh-CN" smtClean="0"/>
              <a:t>I</a:t>
            </a:r>
            <a:r>
              <a:rPr lang="zh-CN" altLang="en-US" smtClean="0"/>
              <a:t>上的普通加法，二元关系</a:t>
            </a:r>
            <a:r>
              <a:rPr lang="en-US" altLang="zh-CN" smtClean="0"/>
              <a:t>R={&lt;x,y&gt;|x,y</a:t>
            </a:r>
            <a:r>
              <a:rPr lang="zh-CN" altLang="en-US" smtClean="0">
                <a:sym typeface="Symbol" pitchFamily="18" charset="2"/>
              </a:rPr>
              <a:t>∈</a:t>
            </a:r>
            <a:r>
              <a:rPr lang="en-US" altLang="zh-CN" smtClean="0"/>
              <a:t>I</a:t>
            </a:r>
            <a:r>
              <a:rPr lang="el-GR" altLang="zh-CN" smtClean="0"/>
              <a:t>∧</a:t>
            </a:r>
            <a:r>
              <a:rPr lang="en-US" altLang="zh-CN" smtClean="0"/>
              <a:t>(x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＜</a:t>
            </a:r>
            <a:r>
              <a:rPr lang="en-US" altLang="zh-CN" smtClean="0"/>
              <a:t>0</a:t>
            </a:r>
            <a:r>
              <a:rPr lang="el-GR" altLang="zh-CN" smtClean="0"/>
              <a:t>∧</a:t>
            </a:r>
            <a:r>
              <a:rPr lang="en-US" altLang="zh-CN" smtClean="0"/>
              <a:t>y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＜</a:t>
            </a:r>
            <a:r>
              <a:rPr lang="en-US" altLang="zh-CN" smtClean="0"/>
              <a:t>0)</a:t>
            </a:r>
            <a:r>
              <a:rPr lang="el-GR" altLang="zh-CN" smtClean="0"/>
              <a:t>∨</a:t>
            </a:r>
            <a:r>
              <a:rPr lang="en-US" altLang="zh-CN" smtClean="0"/>
              <a:t>(x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≥</a:t>
            </a:r>
            <a:r>
              <a:rPr lang="en-US" altLang="zh-CN" smtClean="0"/>
              <a:t>0</a:t>
            </a:r>
            <a:r>
              <a:rPr lang="el-GR" altLang="zh-CN" smtClean="0"/>
              <a:t>∧</a:t>
            </a:r>
            <a:r>
              <a:rPr lang="en-US" altLang="zh-CN" smtClean="0"/>
              <a:t>y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≥</a:t>
            </a:r>
            <a:r>
              <a:rPr lang="en-US" altLang="zh-CN" smtClean="0"/>
              <a:t>0)}</a:t>
            </a:r>
            <a:r>
              <a:rPr lang="zh-CN" altLang="en-US" smtClean="0"/>
              <a:t>。请问：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I</a:t>
            </a:r>
            <a:r>
              <a:rPr lang="zh-CN" altLang="en-US" smtClean="0"/>
              <a:t>上关于</a:t>
            </a:r>
            <a:r>
              <a:rPr lang="en-US" altLang="zh-CN" smtClean="0"/>
              <a:t>+</a:t>
            </a:r>
            <a:r>
              <a:rPr lang="zh-CN" altLang="en-US" smtClean="0"/>
              <a:t>的同余关系吗？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解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895350" lvl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取</a:t>
            </a:r>
            <a:r>
              <a:rPr lang="en-US" altLang="zh-CN" smtClean="0">
                <a:solidFill>
                  <a:srgbClr val="0000FF"/>
                </a:solidFill>
              </a:rPr>
              <a:t>&lt;-1,-2&gt;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&lt;1,1&gt;</a:t>
            </a:r>
            <a:r>
              <a:rPr lang="zh-CN" altLang="en-US" smtClean="0">
                <a:solidFill>
                  <a:srgbClr val="0000FF"/>
                </a:solidFill>
              </a:rPr>
              <a:t>，显然，它们都属于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；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895350" lvl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但</a:t>
            </a:r>
            <a:r>
              <a:rPr lang="en-US" altLang="zh-CN" smtClean="0">
                <a:solidFill>
                  <a:srgbClr val="0000FF"/>
                </a:solidFill>
              </a:rPr>
              <a:t>&lt;-1+1,-2+1&gt;=&lt;0,-1&gt;</a:t>
            </a:r>
            <a:r>
              <a:rPr lang="zh-CN" altLang="en-US" smtClean="0">
                <a:solidFill>
                  <a:srgbClr val="0000FF"/>
                </a:solidFill>
              </a:rPr>
              <a:t>不属于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；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895350" lvl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所以，</a:t>
            </a:r>
            <a:r>
              <a:rPr lang="en-US" altLang="zh-CN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不是关于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的同余关系。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CE2BB-68EF-4967-8899-FB50436375E5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836988" y="2082800"/>
            <a:ext cx="4983162" cy="3641725"/>
            <a:chOff x="3836680" y="2019320"/>
            <a:chExt cx="4983792" cy="364192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836680" y="2019320"/>
              <a:ext cx="3888279" cy="0"/>
            </a:xfrm>
            <a:prstGeom prst="line">
              <a:avLst/>
            </a:prstGeom>
            <a:ln w="28575">
              <a:solidFill>
                <a:srgbClr val="E707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5508528" y="5084954"/>
              <a:ext cx="3311944" cy="5762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 algn="ctr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defRPr/>
              </a:pPr>
              <a:r>
                <a:rPr lang="en-US" altLang="zh-CN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zh-CN" altLang="en-US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是同正或同负关系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795903" y="2019320"/>
              <a:ext cx="1297151" cy="3024357"/>
            </a:xfrm>
            <a:prstGeom prst="straightConnector1">
              <a:avLst/>
            </a:prstGeom>
            <a:ln w="12700">
              <a:solidFill>
                <a:srgbClr val="E707D7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4610100" cy="635000"/>
          </a:xfrm>
        </p:spPr>
        <p:txBody>
          <a:bodyPr/>
          <a:lstStyle/>
          <a:p>
            <a:r>
              <a:rPr lang="zh-CN" altLang="en-US" smtClean="0"/>
              <a:t>同态诱导出同余关系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5"/>
            <a:ext cx="8345488" cy="5376863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6.4-2</a:t>
            </a:r>
            <a:r>
              <a:rPr lang="zh-CN" altLang="en-US" sz="2200">
                <a:solidFill>
                  <a:srgbClr val="FF0000"/>
                </a:solidFill>
              </a:rPr>
              <a:t>：</a:t>
            </a:r>
            <a:r>
              <a:rPr lang="zh-CN" altLang="en-US" sz="2200"/>
              <a:t>设</a:t>
            </a:r>
            <a:r>
              <a:rPr lang="en-US" altLang="zh-CN" sz="2200"/>
              <a:t>h</a:t>
            </a:r>
            <a:r>
              <a:rPr lang="zh-CN" altLang="en-US" sz="2200"/>
              <a:t>是从</a:t>
            </a:r>
            <a:r>
              <a:rPr lang="en-US" altLang="zh-CN" sz="2200"/>
              <a:t>A=&lt;S,*,△&gt;</a:t>
            </a:r>
            <a:r>
              <a:rPr lang="zh-CN" altLang="en-US" sz="2200"/>
              <a:t>到</a:t>
            </a:r>
            <a:r>
              <a:rPr lang="en-US" altLang="zh-CN" sz="2200"/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=&lt;S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&gt;</a:t>
            </a:r>
            <a:r>
              <a:rPr lang="zh-CN" altLang="en-US" sz="2200"/>
              <a:t>的一个</a:t>
            </a:r>
            <a:r>
              <a:rPr lang="zh-CN" altLang="en-US" sz="2200">
                <a:solidFill>
                  <a:srgbClr val="FF0000"/>
                </a:solidFill>
              </a:rPr>
              <a:t>同态</a:t>
            </a:r>
            <a:r>
              <a:rPr lang="zh-CN" altLang="en-US" sz="2200"/>
              <a:t>，那么</a:t>
            </a:r>
            <a:r>
              <a:rPr lang="en-US" altLang="zh-CN" sz="2200"/>
              <a:t>h</a:t>
            </a:r>
            <a:r>
              <a:rPr lang="zh-CN" altLang="en-US" sz="2200"/>
              <a:t>诱导出的</a:t>
            </a:r>
            <a:r>
              <a:rPr lang="en-US" altLang="zh-CN" sz="2200" u="sng"/>
              <a:t>S</a:t>
            </a:r>
            <a:r>
              <a:rPr lang="zh-CN" altLang="en-US" sz="2200" u="sng"/>
              <a:t>上的等价关系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是</a:t>
            </a:r>
            <a:r>
              <a:rPr lang="zh-CN" altLang="en-US" sz="2200">
                <a:solidFill>
                  <a:srgbClr val="FF0000"/>
                </a:solidFill>
              </a:rPr>
              <a:t>代数</a:t>
            </a:r>
            <a:r>
              <a:rPr lang="en-US" altLang="zh-CN" sz="2200">
                <a:solidFill>
                  <a:srgbClr val="FF0000"/>
                </a:solidFill>
              </a:rPr>
              <a:t>A</a:t>
            </a:r>
            <a:r>
              <a:rPr lang="zh-CN" altLang="en-US" sz="2200"/>
              <a:t>上的同余关系。</a:t>
            </a:r>
            <a:endParaRPr lang="en-US" altLang="zh-CN" sz="2200"/>
          </a:p>
          <a:p>
            <a:pPr>
              <a:spcBef>
                <a:spcPts val="300"/>
              </a:spcBef>
              <a:defRPr/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457200" indent="-457200">
              <a:spcBef>
                <a:spcPts val="300"/>
              </a:spcBef>
              <a:buClr>
                <a:srgbClr val="CC0099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200">
                <a:sym typeface="Wingdings" panose="05000000000000000000" pitchFamily="2" charset="2"/>
              </a:rPr>
              <a:t>如果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>
                <a:sym typeface="Wingdings" panose="05000000000000000000" pitchFamily="2" charset="2"/>
              </a:rPr>
              <a:t>b</a:t>
            </a:r>
            <a:r>
              <a:rPr lang="zh-CN" altLang="en-US" sz="2200">
                <a:sym typeface="Wingdings" panose="05000000000000000000" pitchFamily="2" charset="2"/>
              </a:rPr>
              <a:t>，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46088" indent="0">
              <a:spcBef>
                <a:spcPts val="300"/>
              </a:spcBef>
              <a:buClr>
                <a:srgbClr val="CC0099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200">
                <a:sym typeface="Wingdings" panose="05000000000000000000" pitchFamily="2" charset="2"/>
              </a:rPr>
              <a:t>那么</a:t>
            </a:r>
            <a:r>
              <a:rPr lang="en-US" altLang="zh-CN" sz="2200">
                <a:sym typeface="Wingdings" panose="05000000000000000000" pitchFamily="2" charset="2"/>
              </a:rPr>
              <a:t>h(a)=h(b)</a:t>
            </a:r>
            <a:r>
              <a:rPr lang="zh-CN" altLang="en-US" sz="2200">
                <a:sym typeface="Wingdings" panose="05000000000000000000" pitchFamily="2" charset="2"/>
              </a:rPr>
              <a:t>，所以，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h(a)=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h(b)</a:t>
            </a:r>
            <a:r>
              <a:rPr lang="zh-CN" altLang="en-US" sz="2200">
                <a:sym typeface="Wingdings" panose="05000000000000000000" pitchFamily="2" charset="2"/>
              </a:rPr>
              <a:t>，但</a:t>
            </a:r>
            <a:r>
              <a:rPr lang="en-US" altLang="zh-CN" sz="2200">
                <a:sym typeface="Wingdings" panose="05000000000000000000" pitchFamily="2" charset="2"/>
              </a:rPr>
              <a:t>h</a:t>
            </a:r>
            <a:r>
              <a:rPr lang="zh-CN" altLang="en-US" sz="2200">
                <a:sym typeface="Wingdings" panose="05000000000000000000" pitchFamily="2" charset="2"/>
              </a:rPr>
              <a:t>是一同态，</a:t>
            </a:r>
            <a:r>
              <a:rPr lang="en-US" altLang="zh-CN" sz="2200">
                <a:sym typeface="Wingdings" panose="05000000000000000000" pitchFamily="2" charset="2"/>
              </a:rPr>
              <a:t>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h(a), 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h(b)</a:t>
            </a:r>
            <a:r>
              <a:rPr lang="zh-CN" altLang="en-US" sz="2200">
                <a:sym typeface="Wingdings" panose="05000000000000000000" pitchFamily="2" charset="2"/>
              </a:rPr>
              <a:t>，故</a:t>
            </a:r>
            <a:r>
              <a:rPr lang="en-US" altLang="zh-CN" sz="2200">
                <a:sym typeface="Wingdings" panose="05000000000000000000" pitchFamily="2" charset="2"/>
              </a:rPr>
              <a:t>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a)=h(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b)</a:t>
            </a:r>
            <a:r>
              <a:rPr lang="zh-CN" altLang="en-US" sz="2200">
                <a:sym typeface="Wingdings" panose="05000000000000000000" pitchFamily="2" charset="2"/>
              </a:rPr>
              <a:t>，有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</a:t>
            </a:r>
            <a:r>
              <a:rPr lang="zh-CN" altLang="en-US" sz="2200">
                <a:sym typeface="Wingdings" panose="05000000000000000000" pitchFamily="2" charset="2"/>
              </a:rPr>
              <a:t>，因此，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关于运算</a:t>
            </a:r>
            <a:r>
              <a:rPr lang="en-US" altLang="zh-CN" sz="2200"/>
              <a:t>△</a:t>
            </a:r>
            <a:r>
              <a:rPr lang="zh-CN" altLang="en-US" sz="2200">
                <a:sym typeface="Wingdings" panose="05000000000000000000" pitchFamily="2" charset="2"/>
              </a:rPr>
              <a:t>是同余的。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57200" indent="-457200">
              <a:spcBef>
                <a:spcPts val="300"/>
              </a:spcBef>
              <a:buClr>
                <a:srgbClr val="CC0066"/>
              </a:buClr>
              <a:buSzPct val="100000"/>
              <a:buFont typeface="+mj-ea"/>
              <a:buAutoNum type="circleNumDbPlain" startAt="2"/>
              <a:defRPr/>
            </a:pPr>
            <a:r>
              <a:rPr lang="zh-CN" altLang="en-US" sz="2200"/>
              <a:t>如果</a:t>
            </a:r>
            <a:r>
              <a:rPr lang="en-US" altLang="zh-CN" sz="2200"/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b,c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d</a:t>
            </a:r>
            <a:r>
              <a:rPr lang="zh-CN" altLang="en-US" sz="2200"/>
              <a:t>，</a:t>
            </a:r>
            <a:endParaRPr lang="en-US" altLang="zh-CN" sz="2200"/>
          </a:p>
          <a:p>
            <a:pPr marL="446088" indent="0">
              <a:spcBef>
                <a:spcPts val="300"/>
              </a:spcBef>
              <a:buClr>
                <a:srgbClr val="CC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200"/>
              <a:t>那么</a:t>
            </a:r>
            <a:r>
              <a:rPr lang="en-US" altLang="zh-CN" sz="2200"/>
              <a:t>h(a)=h(b),h(c)=h(d),h(a)*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h(c)=h(b)*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h(d)</a:t>
            </a:r>
            <a:r>
              <a:rPr lang="zh-CN" altLang="en-US" sz="2200"/>
              <a:t>，因为</a:t>
            </a:r>
            <a:r>
              <a:rPr lang="en-US" altLang="zh-CN" sz="2200"/>
              <a:t>h</a:t>
            </a:r>
            <a:r>
              <a:rPr lang="zh-CN" altLang="en-US" sz="2200"/>
              <a:t>是同态，有：</a:t>
            </a:r>
            <a:r>
              <a:rPr lang="en-US" altLang="zh-CN" sz="2200"/>
              <a:t>h(a*c)=h(a)*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h(c)</a:t>
            </a:r>
            <a:r>
              <a:rPr lang="zh-CN" altLang="en-US" sz="2200"/>
              <a:t>，</a:t>
            </a:r>
            <a:r>
              <a:rPr lang="en-US" altLang="zh-CN" sz="2200"/>
              <a:t>h(b*d)=h(b)*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h(d)</a:t>
            </a:r>
          </a:p>
          <a:p>
            <a:pPr marL="446088" indent="0">
              <a:spcBef>
                <a:spcPts val="300"/>
              </a:spcBef>
              <a:buClr>
                <a:srgbClr val="CC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200"/>
              <a:t>故，</a:t>
            </a:r>
            <a:r>
              <a:rPr lang="en-US" altLang="zh-CN" sz="2200"/>
              <a:t>h(a*c)=h(b*d)</a:t>
            </a:r>
            <a:r>
              <a:rPr lang="zh-CN" altLang="en-US" sz="2200"/>
              <a:t>，有</a:t>
            </a:r>
            <a:r>
              <a:rPr lang="en-US" altLang="zh-CN" sz="2200"/>
              <a:t>a*c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b*d</a:t>
            </a:r>
            <a:r>
              <a:rPr lang="zh-CN" altLang="en-US" sz="2200"/>
              <a:t>，因此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关于运算*是同余的。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46088" indent="0">
              <a:spcBef>
                <a:spcPts val="300"/>
              </a:spcBef>
              <a:buSzPct val="100000"/>
              <a:buFont typeface="Wingdings" pitchFamily="2" charset="2"/>
              <a:buNone/>
              <a:defRPr/>
            </a:pP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综上，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是代数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zh-CN" altLang="en-US" sz="2200">
                <a:sym typeface="Wingdings" panose="05000000000000000000" pitchFamily="2" charset="2"/>
              </a:rPr>
              <a:t>上的同余关系。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A6FF3-3F53-48E8-8823-8D46F9B9E1B5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5722938" y="1944688"/>
            <a:ext cx="1123950" cy="836612"/>
            <a:chOff x="5723328" y="1944572"/>
            <a:chExt cx="1123701" cy="836356"/>
          </a:xfrm>
        </p:grpSpPr>
        <p:grpSp>
          <p:nvGrpSpPr>
            <p:cNvPr id="60421" name="组合 5"/>
            <p:cNvGrpSpPr>
              <a:grpSpLocks noChangeAspect="1"/>
            </p:cNvGrpSpPr>
            <p:nvPr/>
          </p:nvGrpSpPr>
          <p:grpSpPr bwMode="auto"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7" name="直接连接符 6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667652" y="1837710"/>
                <a:ext cx="310307" cy="2651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972547" y="1175657"/>
                <a:ext cx="950767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3328" y="2027097"/>
              <a:ext cx="585657" cy="417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Ⅰ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274638" indent="-274638">
              <a:lnSpc>
                <a:spcPct val="120000"/>
              </a:lnSpc>
              <a:spcAft>
                <a:spcPts val="120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N</a:t>
            </a:r>
            <a:r>
              <a:rPr lang="zh-CN" altLang="en-US" smtClean="0"/>
              <a:t>是自然数集合，</a:t>
            </a:r>
            <a:r>
              <a:rPr lang="en-US" altLang="zh-CN" smtClean="0"/>
              <a:t>×</a:t>
            </a:r>
            <a:r>
              <a:rPr lang="zh-CN" altLang="en-US" smtClean="0"/>
              <a:t>是自然数乘法，代数系统：</a:t>
            </a:r>
            <a:r>
              <a:rPr lang="en-US" altLang="zh-CN" smtClean="0"/>
              <a:t>X=&lt;N,×&gt;</a:t>
            </a:r>
            <a:r>
              <a:rPr lang="zh-CN" altLang="en-US" smtClean="0"/>
              <a:t>，</a:t>
            </a:r>
            <a:r>
              <a:rPr lang="en-US" altLang="zh-CN" smtClean="0"/>
              <a:t>Y=&lt;{0,1},×&gt;</a:t>
            </a:r>
            <a:r>
              <a:rPr lang="zh-CN" altLang="en-US" smtClean="0"/>
              <a:t>。证明：</a:t>
            </a:r>
            <a:r>
              <a:rPr lang="en-US" altLang="zh-CN" smtClean="0"/>
              <a:t>Y</a:t>
            </a:r>
            <a:r>
              <a:rPr lang="zh-CN" altLang="en-US" smtClean="0"/>
              <a:t>是</a:t>
            </a:r>
            <a:r>
              <a:rPr lang="en-US" altLang="zh-CN" smtClean="0"/>
              <a:t>X</a:t>
            </a:r>
            <a:r>
              <a:rPr lang="zh-CN" altLang="en-US" smtClean="0"/>
              <a:t>的同态象。</a:t>
            </a:r>
            <a:endParaRPr lang="en-US" altLang="zh-CN" smtClean="0"/>
          </a:p>
          <a:p>
            <a:pPr marL="274638" indent="-274638">
              <a:lnSpc>
                <a:spcPct val="120000"/>
              </a:lnSpc>
              <a:spcAft>
                <a:spcPts val="1200"/>
              </a:spcAft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S={a,b,c}</a:t>
            </a:r>
            <a:r>
              <a:rPr lang="zh-CN" altLang="en-US" smtClean="0"/>
              <a:t>，</a:t>
            </a:r>
            <a:r>
              <a:rPr lang="en-US" altLang="zh-CN" smtClean="0"/>
              <a:t>’</a:t>
            </a:r>
            <a:r>
              <a:rPr lang="zh-CN" altLang="en-US" smtClean="0"/>
              <a:t>是补运算，</a:t>
            </a:r>
            <a:r>
              <a:rPr lang="en-US" altLang="zh-CN" smtClean="0"/>
              <a:t>X=&lt;{</a:t>
            </a:r>
            <a:r>
              <a:rPr lang="en-US" altLang="zh-CN" smtClean="0">
                <a:sym typeface="Symbol" pitchFamily="18" charset="2"/>
              </a:rPr>
              <a:t></a:t>
            </a:r>
            <a:r>
              <a:rPr lang="en-US" altLang="zh-CN" smtClean="0"/>
              <a:t>,S},</a:t>
            </a:r>
            <a:r>
              <a:rPr lang="el-GR" altLang="zh-CN" smtClean="0"/>
              <a:t>∩</a:t>
            </a:r>
            <a:r>
              <a:rPr lang="en-US" altLang="zh-CN" smtClean="0"/>
              <a:t>,</a:t>
            </a:r>
            <a:r>
              <a:rPr lang="el-GR" altLang="zh-CN" smtClean="0"/>
              <a:t>∪</a:t>
            </a:r>
            <a:r>
              <a:rPr lang="en-US" altLang="zh-CN" smtClean="0"/>
              <a:t>,’&gt;</a:t>
            </a:r>
            <a:r>
              <a:rPr lang="zh-CN" altLang="en-US" smtClean="0"/>
              <a:t>，</a:t>
            </a:r>
            <a:r>
              <a:rPr lang="en-US" altLang="zh-CN" smtClean="0"/>
              <a:t>Y=&lt;{{a,b},S},</a:t>
            </a:r>
            <a:r>
              <a:rPr lang="el-GR" altLang="zh-CN" smtClean="0"/>
              <a:t>∩</a:t>
            </a:r>
            <a:r>
              <a:rPr lang="en-US" altLang="zh-CN" smtClean="0"/>
              <a:t>,</a:t>
            </a:r>
            <a:r>
              <a:rPr lang="el-GR" altLang="zh-CN" smtClean="0"/>
              <a:t>∪</a:t>
            </a:r>
            <a:r>
              <a:rPr lang="en-US" altLang="zh-CN" smtClean="0"/>
              <a:t>,’&gt;</a:t>
            </a:r>
            <a:r>
              <a:rPr lang="zh-CN" altLang="en-US" smtClean="0"/>
              <a:t>；请问：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是否同构，为什么？</a:t>
            </a:r>
            <a:endParaRPr lang="en-US" altLang="zh-CN" smtClean="0"/>
          </a:p>
          <a:p>
            <a:pPr marL="274638" indent="-274638">
              <a:lnSpc>
                <a:spcPct val="120000"/>
              </a:lnSpc>
              <a:buSzTx/>
              <a:buFont typeface="Calibri" pitchFamily="34" charset="0"/>
              <a:buAutoNum type="arabicPeriod"/>
            </a:pPr>
            <a:r>
              <a:rPr lang="zh-CN" altLang="en-US" smtClean="0"/>
              <a:t>设</a:t>
            </a:r>
            <a:r>
              <a:rPr lang="en-US" altLang="zh-CN" smtClean="0"/>
              <a:t>&lt;X,*&gt;</a:t>
            </a:r>
            <a:r>
              <a:rPr lang="zh-CN" altLang="en-US" smtClean="0"/>
              <a:t>和</a:t>
            </a:r>
            <a:r>
              <a:rPr lang="en-US" altLang="zh-CN" smtClean="0"/>
              <a:t>&lt;Y,</a:t>
            </a:r>
            <a:r>
              <a:rPr lang="zh-CN" altLang="en-US" smtClean="0"/>
              <a:t>⊕</a:t>
            </a:r>
            <a:r>
              <a:rPr lang="en-US" altLang="zh-CN" smtClean="0"/>
              <a:t>&gt;</a:t>
            </a:r>
            <a:r>
              <a:rPr lang="zh-CN" altLang="en-US" smtClean="0"/>
              <a:t>是两个代数系统，</a:t>
            </a:r>
            <a:r>
              <a:rPr lang="en-US" altLang="zh-CN" smtClean="0"/>
              <a:t>*</a:t>
            </a:r>
            <a:r>
              <a:rPr lang="zh-CN" altLang="en-US" smtClean="0"/>
              <a:t>和⊕分别是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上的二元运算，且满足交换律、结合律。</a:t>
            </a:r>
            <a:r>
              <a:rPr lang="en-US" altLang="zh-CN" smtClean="0"/>
              <a:t>f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f</a:t>
            </a:r>
            <a:r>
              <a:rPr lang="en-US" altLang="zh-CN" baseline="-25000" smtClean="0"/>
              <a:t>2</a:t>
            </a:r>
            <a:r>
              <a:rPr lang="zh-CN" altLang="en-US" smtClean="0"/>
              <a:t>都是从</a:t>
            </a:r>
            <a:r>
              <a:rPr lang="en-US" altLang="zh-CN" smtClean="0"/>
              <a:t>&lt;X,*&gt;</a:t>
            </a:r>
            <a:r>
              <a:rPr lang="zh-CN" altLang="en-US" smtClean="0"/>
              <a:t>到</a:t>
            </a:r>
            <a:r>
              <a:rPr lang="en-US" altLang="zh-CN" smtClean="0"/>
              <a:t>&lt;Y,</a:t>
            </a:r>
            <a:r>
              <a:rPr lang="zh-CN" altLang="en-US" smtClean="0"/>
              <a:t>⊕</a:t>
            </a:r>
            <a:r>
              <a:rPr lang="en-US" altLang="zh-CN" smtClean="0"/>
              <a:t>&gt;</a:t>
            </a:r>
            <a:r>
              <a:rPr lang="zh-CN" altLang="en-US" smtClean="0"/>
              <a:t>的同态函数；令</a:t>
            </a:r>
            <a:r>
              <a:rPr lang="en-US" altLang="zh-CN" smtClean="0"/>
              <a:t>h</a:t>
            </a:r>
            <a:r>
              <a:rPr lang="zh-CN" altLang="en-US" smtClean="0"/>
              <a:t>：</a:t>
            </a:r>
            <a:r>
              <a:rPr lang="en-US" altLang="zh-CN" smtClean="0"/>
              <a:t>X</a:t>
            </a:r>
            <a:r>
              <a:rPr lang="zh-CN" altLang="en-US" smtClean="0">
                <a:sym typeface="Symbol" pitchFamily="18" charset="2"/>
              </a:rPr>
              <a:t></a:t>
            </a:r>
            <a:r>
              <a:rPr lang="en-US" altLang="zh-CN" smtClean="0"/>
              <a:t>Y</a:t>
            </a:r>
          </a:p>
          <a:p>
            <a:pPr marL="274638" indent="-274638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mtClean="0"/>
              <a:t>h(x)=f</a:t>
            </a:r>
            <a:r>
              <a:rPr lang="en-US" altLang="zh-CN" baseline="-25000" smtClean="0"/>
              <a:t>1</a:t>
            </a:r>
            <a:r>
              <a:rPr lang="en-US" altLang="zh-CN" smtClean="0"/>
              <a:t>(x)</a:t>
            </a:r>
            <a:r>
              <a:rPr lang="zh-CN" altLang="en-US" smtClean="0"/>
              <a:t>⊕</a:t>
            </a:r>
            <a:r>
              <a:rPr lang="en-US" altLang="zh-CN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(x)</a:t>
            </a:r>
          </a:p>
          <a:p>
            <a:pPr marL="274638" indent="-274638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请证明：</a:t>
            </a:r>
            <a:r>
              <a:rPr lang="en-US" altLang="zh-CN" smtClean="0"/>
              <a:t>h</a:t>
            </a:r>
            <a:r>
              <a:rPr lang="zh-CN" altLang="en-US" smtClean="0"/>
              <a:t>是从</a:t>
            </a:r>
            <a:r>
              <a:rPr lang="en-US" altLang="zh-CN" smtClean="0"/>
              <a:t>&lt;X,*&gt;</a:t>
            </a:r>
            <a:r>
              <a:rPr lang="zh-CN" altLang="en-US" smtClean="0"/>
              <a:t>到</a:t>
            </a:r>
            <a:r>
              <a:rPr lang="en-US" altLang="zh-CN" smtClean="0"/>
              <a:t>&lt;Y,</a:t>
            </a:r>
            <a:r>
              <a:rPr lang="zh-CN" altLang="en-US" smtClean="0"/>
              <a:t>⊕</a:t>
            </a:r>
            <a:r>
              <a:rPr lang="en-US" altLang="zh-CN" smtClean="0"/>
              <a:t>&gt;</a:t>
            </a:r>
            <a:r>
              <a:rPr lang="zh-CN" altLang="en-US" smtClean="0"/>
              <a:t>的同态函数。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1D20D-CE83-4B08-B93F-6EA2E3E8AA45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抽象代数知识结构图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AD8F9-A7A5-40D1-98B2-68BC9676DD0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650" y="2276475"/>
            <a:ext cx="1008063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55650" y="3068638"/>
            <a:ext cx="1008063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运算</a:t>
            </a:r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763713" y="2492375"/>
            <a:ext cx="2808287" cy="792163"/>
            <a:chOff x="1763688" y="2492896"/>
            <a:chExt cx="2808312" cy="792088"/>
          </a:xfrm>
        </p:grpSpPr>
        <p:sp>
          <p:nvSpPr>
            <p:cNvPr id="7" name="矩形 6"/>
            <p:cNvSpPr/>
            <p:nvPr/>
          </p:nvSpPr>
          <p:spPr>
            <a:xfrm>
              <a:off x="3563929" y="2637345"/>
              <a:ext cx="1008071" cy="4317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代数</a:t>
              </a:r>
            </a:p>
          </p:txBody>
        </p:sp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492896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284984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39955" y="2492896"/>
              <a:ext cx="0" cy="79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339955" y="2853225"/>
              <a:ext cx="122397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601895" y="2492896"/>
              <a:ext cx="792169" cy="4317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4572000" y="1844675"/>
            <a:ext cx="3095625" cy="2160588"/>
            <a:chOff x="4572000" y="1844824"/>
            <a:chExt cx="3096344" cy="2160240"/>
          </a:xfrm>
        </p:grpSpPr>
        <p:sp>
          <p:nvSpPr>
            <p:cNvPr id="8" name="矩形 7"/>
            <p:cNvSpPr/>
            <p:nvPr/>
          </p:nvSpPr>
          <p:spPr>
            <a:xfrm>
              <a:off x="6515551" y="1844824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子代数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15551" y="3443180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15551" y="2636859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积代数</a:t>
              </a:r>
            </a:p>
          </p:txBody>
        </p:sp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572000" y="2852725"/>
              <a:ext cx="19435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97657" y="2057515"/>
              <a:ext cx="0" cy="15983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00832" y="2062277"/>
              <a:ext cx="121471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91305" y="3659045"/>
              <a:ext cx="122424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580297" y="1978153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297" y="2781298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580297" y="3573334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19" name="组合 74"/>
          <p:cNvGrpSpPr>
            <a:grpSpLocks/>
          </p:cNvGrpSpPr>
          <p:nvPr/>
        </p:nvGrpSpPr>
        <p:grpSpPr bwMode="auto">
          <a:xfrm>
            <a:off x="2484438" y="3068638"/>
            <a:ext cx="3186112" cy="1512887"/>
            <a:chOff x="2483704" y="3068960"/>
            <a:chExt cx="3187468" cy="1512168"/>
          </a:xfrm>
        </p:grpSpPr>
        <p:sp>
          <p:nvSpPr>
            <p:cNvPr id="11" name="矩形 10"/>
            <p:cNvSpPr/>
            <p:nvPr/>
          </p:nvSpPr>
          <p:spPr>
            <a:xfrm>
              <a:off x="2483704" y="4149533"/>
              <a:ext cx="1008491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</a:t>
              </a:r>
            </a:p>
          </p:txBody>
        </p:sp>
        <p:grpSp>
          <p:nvGrpSpPr>
            <p:cNvPr id="62491" name="组合 72"/>
            <p:cNvGrpSpPr>
              <a:grpSpLocks/>
            </p:cNvGrpSpPr>
            <p:nvPr/>
          </p:nvGrpSpPr>
          <p:grpSpPr bwMode="auto">
            <a:xfrm>
              <a:off x="2915816" y="3068960"/>
              <a:ext cx="2755356" cy="1512168"/>
              <a:chOff x="2915816" y="3068960"/>
              <a:chExt cx="2755356" cy="15121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62681" y="4149533"/>
                <a:ext cx="1008491" cy="4315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同余</a:t>
                </a:r>
              </a:p>
            </p:txBody>
          </p:sp>
          <p:cxnSp>
            <p:nvCxnSpPr>
              <p:cNvPr id="35" name="直接连接符 34"/>
              <p:cNvCxnSpPr>
                <a:stCxn id="7" idx="2"/>
              </p:cNvCxnSpPr>
              <p:nvPr/>
            </p:nvCxnSpPr>
            <p:spPr>
              <a:xfrm>
                <a:off x="4067115" y="3068960"/>
                <a:ext cx="0" cy="6378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2982391" y="3710005"/>
                <a:ext cx="219009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167721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11" idx="0"/>
              </p:cNvCxnSpPr>
              <p:nvPr/>
            </p:nvCxnSpPr>
            <p:spPr>
              <a:xfrm flipH="1">
                <a:off x="2987155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2915688" y="3716352"/>
                <a:ext cx="71944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500687" y="3716352"/>
                <a:ext cx="80679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等价</a:t>
                </a:r>
              </a:p>
            </p:txBody>
          </p:sp>
        </p:grpSp>
      </p:grpSp>
      <p:grpSp>
        <p:nvGrpSpPr>
          <p:cNvPr id="23" name="组合 73"/>
          <p:cNvGrpSpPr>
            <a:grpSpLocks/>
          </p:cNvGrpSpPr>
          <p:nvPr/>
        </p:nvGrpSpPr>
        <p:grpSpPr bwMode="auto">
          <a:xfrm>
            <a:off x="684213" y="4581525"/>
            <a:ext cx="4505325" cy="1295400"/>
            <a:chOff x="683568" y="4581128"/>
            <a:chExt cx="4506024" cy="1296144"/>
          </a:xfrm>
        </p:grpSpPr>
        <p:sp>
          <p:nvSpPr>
            <p:cNvPr id="12" name="矩形 11"/>
            <p:cNvSpPr/>
            <p:nvPr/>
          </p:nvSpPr>
          <p:spPr>
            <a:xfrm>
              <a:off x="3924158" y="5445224"/>
              <a:ext cx="1151117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1036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满同态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单同态</a:t>
              </a:r>
            </a:p>
          </p:txBody>
        </p:sp>
        <p:cxnSp>
          <p:nvCxnSpPr>
            <p:cNvPr id="43" name="直接连接符 42"/>
            <p:cNvCxnSpPr>
              <a:stCxn id="11" idx="2"/>
            </p:cNvCxnSpPr>
            <p:nvPr/>
          </p:nvCxnSpPr>
          <p:spPr>
            <a:xfrm>
              <a:off x="2987387" y="4581128"/>
              <a:ext cx="0" cy="862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919" y="4941698"/>
              <a:ext cx="32405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2" idx="0"/>
            </p:cNvCxnSpPr>
            <p:nvPr/>
          </p:nvCxnSpPr>
          <p:spPr>
            <a:xfrm flipH="1">
              <a:off x="4500510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14" idx="0"/>
            </p:cNvCxnSpPr>
            <p:nvPr/>
          </p:nvCxnSpPr>
          <p:spPr>
            <a:xfrm flipH="1">
              <a:off x="1259919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172594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5939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满射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4397306" y="5013176"/>
              <a:ext cx="792286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5651500" y="2436813"/>
            <a:ext cx="2449513" cy="1655762"/>
          </a:xfrm>
          <a:prstGeom prst="roundRect">
            <a:avLst/>
          </a:prstGeom>
          <a:solidFill>
            <a:srgbClr val="CC0099">
              <a:alpha val="20000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492500" y="2844800"/>
            <a:ext cx="5102225" cy="3028950"/>
            <a:chOff x="3491816" y="2844800"/>
            <a:chExt cx="5103106" cy="3028280"/>
          </a:xfrm>
        </p:grpSpPr>
        <p:grpSp>
          <p:nvGrpSpPr>
            <p:cNvPr id="62475" name="组合 83"/>
            <p:cNvGrpSpPr>
              <a:grpSpLocks/>
            </p:cNvGrpSpPr>
            <p:nvPr/>
          </p:nvGrpSpPr>
          <p:grpSpPr bwMode="auto">
            <a:xfrm>
              <a:off x="3491816" y="3875337"/>
              <a:ext cx="5103106" cy="1997743"/>
              <a:chOff x="3491816" y="3875337"/>
              <a:chExt cx="5103106" cy="1997743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5786150" y="5008084"/>
                <a:ext cx="2808772" cy="8649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与母代数性质同类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但不满足消去律</a:t>
                </a:r>
              </a:p>
            </p:txBody>
          </p:sp>
          <p:cxnSp>
            <p:nvCxnSpPr>
              <p:cNvPr id="81" name="直接箭头连接符 80"/>
              <p:cNvCxnSpPr>
                <a:stCxn id="9" idx="2"/>
                <a:endCxn id="78" idx="0"/>
              </p:cNvCxnSpPr>
              <p:nvPr/>
            </p:nvCxnSpPr>
            <p:spPr>
              <a:xfrm>
                <a:off x="7092888" y="3874860"/>
                <a:ext cx="0" cy="1133224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11" idx="3"/>
              </p:cNvCxnSpPr>
              <p:nvPr/>
            </p:nvCxnSpPr>
            <p:spPr>
              <a:xfrm>
                <a:off x="3491816" y="4365289"/>
                <a:ext cx="2303861" cy="718979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任意多边形: 形状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677189" y="2844800"/>
              <a:ext cx="571599" cy="2164871"/>
            </a:xfrm>
            <a:custGeom>
              <a:avLst/>
              <a:gdLst>
                <a:gd name="connsiteX0" fmla="*/ 0 w 571500"/>
                <a:gd name="connsiteY0" fmla="*/ 0 h 2165350"/>
                <a:gd name="connsiteX1" fmla="*/ 571500 w 571500"/>
                <a:gd name="connsiteY1" fmla="*/ 0 h 2165350"/>
                <a:gd name="connsiteX2" fmla="*/ 571500 w 571500"/>
                <a:gd name="connsiteY2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2165350">
                  <a:moveTo>
                    <a:pt x="0" y="0"/>
                  </a:moveTo>
                  <a:lnTo>
                    <a:pt x="571500" y="0"/>
                  </a:lnTo>
                  <a:lnTo>
                    <a:pt x="571500" y="216535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r>
              <a:rPr lang="en-US" altLang="zh-CN" smtClean="0"/>
              <a:t>6.5</a:t>
            </a:r>
            <a:r>
              <a:rPr lang="zh-CN" altLang="en-US" smtClean="0"/>
              <a:t>、商代数和积代数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代数分类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两个代数系统属于同类代数的条件：</a:t>
            </a:r>
            <a:endParaRPr lang="en-US" altLang="zh-CN" dirty="0"/>
          </a:p>
          <a:p>
            <a:pPr marL="971550" lvl="1" indent="-514350">
              <a:buSzPct val="100000"/>
              <a:buFont typeface="+mj-ea"/>
              <a:buAutoNum type="ea1JpnChsDbPeriod"/>
              <a:defRPr/>
            </a:pPr>
            <a:r>
              <a:rPr lang="zh-CN" altLang="en-US" dirty="0"/>
              <a:t>有相同的构成成分；</a:t>
            </a:r>
            <a:endParaRPr lang="en-US" altLang="zh-CN" dirty="0"/>
          </a:p>
          <a:p>
            <a:pPr marL="971550" lvl="1" indent="-514350">
              <a:buSzPct val="100000"/>
              <a:buFont typeface="+mj-ea"/>
              <a:buAutoNum type="ea1JpnChsDbPeriod"/>
              <a:defRPr/>
            </a:pPr>
            <a:r>
              <a:rPr lang="zh-CN" altLang="en-US" dirty="0"/>
              <a:t>有一组相同的</a:t>
            </a:r>
            <a:r>
              <a:rPr lang="zh-CN" altLang="en-US" dirty="0">
                <a:solidFill>
                  <a:srgbClr val="FF0000"/>
                </a:solidFill>
              </a:rPr>
              <a:t>公理规则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命题集合，</a:t>
            </a:r>
            <a:r>
              <a:rPr lang="el-GR" altLang="zh-CN" dirty="0">
                <a:solidFill>
                  <a:srgbClr val="0000FF"/>
                </a:solidFill>
              </a:rPr>
              <a:t>∧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l-GR" altLang="zh-CN" dirty="0">
                <a:solidFill>
                  <a:srgbClr val="0000FF"/>
                </a:solidFill>
              </a:rPr>
              <a:t>∨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幂集，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∩，</a:t>
            </a:r>
            <a:r>
              <a:rPr lang="zh-CN" altLang="en-US" dirty="0">
                <a:solidFill>
                  <a:srgbClr val="0000FF"/>
                </a:solidFill>
              </a:rPr>
              <a:t>∪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>
              <a:defRPr/>
            </a:pPr>
            <a:r>
              <a:rPr lang="zh-CN" altLang="en-US" dirty="0"/>
              <a:t>两个命题的</a:t>
            </a:r>
            <a:r>
              <a:rPr lang="el-GR" altLang="zh-CN" dirty="0"/>
              <a:t>∧</a:t>
            </a:r>
            <a:r>
              <a:rPr lang="zh-CN" altLang="en-US" dirty="0"/>
              <a:t>、</a:t>
            </a:r>
            <a:r>
              <a:rPr lang="el-GR" altLang="zh-CN" dirty="0"/>
              <a:t>∨</a:t>
            </a:r>
            <a:r>
              <a:rPr lang="zh-CN" altLang="en-US" dirty="0"/>
              <a:t>运算还是命题集合中</a:t>
            </a:r>
            <a:r>
              <a:rPr lang="zh-CN" altLang="en-US"/>
              <a:t>的元素；</a:t>
            </a:r>
            <a:endParaRPr lang="en-US" altLang="zh-CN" dirty="0"/>
          </a:p>
          <a:p>
            <a:pPr lvl="2"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002060"/>
                </a:solidFill>
              </a:rPr>
              <a:t>两个幂集元素的</a:t>
            </a:r>
            <a:r>
              <a:rPr lang="zh-CN" altLang="en-US" dirty="0">
                <a:solidFill>
                  <a:srgbClr val="002060"/>
                </a:solidFill>
                <a:sym typeface="Symbol" pitchFamily="18" charset="2"/>
              </a:rPr>
              <a:t>∩</a:t>
            </a:r>
            <a:r>
              <a:rPr lang="zh-CN" altLang="en-US" dirty="0">
                <a:solidFill>
                  <a:srgbClr val="002060"/>
                </a:solidFill>
              </a:rPr>
              <a:t>、∪运算还是幂集中</a:t>
            </a:r>
            <a:r>
              <a:rPr lang="zh-CN" altLang="en-US">
                <a:solidFill>
                  <a:srgbClr val="002060"/>
                </a:solidFill>
              </a:rPr>
              <a:t>的元素；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dirty="0"/>
              <a:t>命题的</a:t>
            </a:r>
            <a:r>
              <a:rPr lang="el-GR" altLang="zh-CN" dirty="0"/>
              <a:t>∧</a:t>
            </a:r>
            <a:r>
              <a:rPr lang="zh-CN" altLang="en-US" dirty="0"/>
              <a:t>、</a:t>
            </a:r>
            <a:r>
              <a:rPr lang="el-GR" altLang="zh-CN" dirty="0"/>
              <a:t>∨</a:t>
            </a:r>
            <a:r>
              <a:rPr lang="zh-CN" altLang="en-US" dirty="0"/>
              <a:t>满足结合律、分配律、德摩根律等等；</a:t>
            </a:r>
            <a:endParaRPr lang="en-US" altLang="zh-CN" dirty="0"/>
          </a:p>
          <a:p>
            <a:pPr lvl="2"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002060"/>
                </a:solidFill>
              </a:rPr>
              <a:t>幂集的</a:t>
            </a:r>
            <a:r>
              <a:rPr lang="zh-CN" altLang="en-US" dirty="0">
                <a:solidFill>
                  <a:srgbClr val="002060"/>
                </a:solidFill>
                <a:sym typeface="Symbol" pitchFamily="18" charset="2"/>
              </a:rPr>
              <a:t>∩</a:t>
            </a:r>
            <a:r>
              <a:rPr lang="zh-CN" altLang="en-US" dirty="0">
                <a:solidFill>
                  <a:srgbClr val="002060"/>
                </a:solidFill>
              </a:rPr>
              <a:t>、∪满足结合律、分配律、德摩根律等等；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dirty="0"/>
              <a:t>类似的比较还可以继续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44CC-25DF-4ABC-920D-C9049FDF656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47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定义</a:t>
            </a:r>
            <a:r>
              <a:rPr lang="en-US" altLang="zh-CN" smtClean="0">
                <a:solidFill>
                  <a:srgbClr val="0000FF"/>
                </a:solidFill>
              </a:rPr>
              <a:t>6.5-1</a:t>
            </a:r>
          </a:p>
          <a:p>
            <a:pPr lvl="1" eaLnBrk="1" hangingPunct="1"/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zh-CN" altLang="en-US" smtClean="0"/>
              <a:t>是代数系统</a:t>
            </a:r>
            <a:r>
              <a:rPr lang="en-US" altLang="zh-CN" smtClean="0"/>
              <a:t>AS=&lt;A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C00000"/>
                </a:solidFill>
              </a:rPr>
              <a:t>同余关系</a:t>
            </a:r>
            <a:r>
              <a:rPr lang="zh-CN" altLang="en-US" smtClean="0"/>
              <a:t>，</a:t>
            </a:r>
            <a:r>
              <a:rPr lang="en-US" altLang="zh-CN" smtClean="0"/>
              <a:t>AS</a:t>
            </a:r>
            <a:r>
              <a:rPr lang="zh-CN" altLang="en-US" smtClean="0"/>
              <a:t>的关于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商代数</a:t>
            </a:r>
            <a:r>
              <a:rPr lang="zh-CN" altLang="en-US" smtClean="0"/>
              <a:t>定义为</a:t>
            </a:r>
            <a:r>
              <a:rPr lang="en-US" altLang="zh-CN" smtClean="0"/>
              <a:t>AS/R=&lt;A/R</a:t>
            </a:r>
            <a:r>
              <a:rPr lang="zh-CN" altLang="en-US" smtClean="0"/>
              <a:t>，*</a:t>
            </a:r>
            <a:r>
              <a:rPr lang="en-US" altLang="zh-CN" smtClean="0">
                <a:latin typeface="Arial" charset="0"/>
                <a:cs typeface="Arial" charset="0"/>
              </a:rPr>
              <a:t>’</a:t>
            </a:r>
            <a:r>
              <a:rPr lang="en-US" altLang="zh-CN" smtClean="0"/>
              <a:t>&gt;</a:t>
            </a:r>
            <a:r>
              <a:rPr lang="zh-CN" altLang="en-US" smtClean="0"/>
              <a:t>，其中运算*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的定义如下：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[a],[b]</a:t>
            </a:r>
            <a:r>
              <a:rPr lang="zh-CN" altLang="en-US" smtClean="0"/>
              <a:t>∈</a:t>
            </a:r>
            <a:r>
              <a:rPr lang="en-US" altLang="zh-CN" smtClean="0"/>
              <a:t>A/R</a:t>
            </a:r>
            <a:r>
              <a:rPr lang="zh-CN" altLang="en-US" smtClean="0"/>
              <a:t>，</a:t>
            </a:r>
            <a:r>
              <a:rPr lang="en-US" altLang="zh-CN" smtClean="0"/>
              <a:t>[a]*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[b]=[a*b]</a:t>
            </a:r>
            <a:r>
              <a:rPr lang="zh-CN" altLang="en-US" smtClean="0"/>
              <a:t>。</a:t>
            </a:r>
            <a:r>
              <a:rPr lang="en-US" altLang="zh-CN" smtClean="0"/>
              <a:t>A/R</a:t>
            </a:r>
            <a:r>
              <a:rPr lang="zh-CN" altLang="en-US" smtClean="0"/>
              <a:t>表示等价关系</a:t>
            </a:r>
            <a:r>
              <a:rPr lang="en-US" altLang="zh-CN" smtClean="0"/>
              <a:t>R</a:t>
            </a:r>
            <a:r>
              <a:rPr lang="zh-CN" altLang="en-US" smtClean="0"/>
              <a:t>下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00FF"/>
                </a:solidFill>
              </a:rPr>
              <a:t>商集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AS=&lt;{0-8},+</a:t>
            </a:r>
            <a:r>
              <a:rPr lang="en-US" altLang="zh-CN" baseline="-25000" smtClean="0"/>
              <a:t>mod9</a:t>
            </a:r>
            <a:r>
              <a:rPr lang="en-US" altLang="zh-CN" smtClean="0"/>
              <a:t>&gt;</a:t>
            </a:r>
            <a:r>
              <a:rPr lang="zh-CN" altLang="en-US" smtClean="0"/>
              <a:t>，定义关系</a:t>
            </a:r>
            <a:r>
              <a:rPr lang="en-US" altLang="zh-CN" smtClean="0"/>
              <a:t>R</a:t>
            </a:r>
            <a:r>
              <a:rPr lang="zh-CN" altLang="en-US" smtClean="0"/>
              <a:t>为模</a:t>
            </a:r>
            <a:r>
              <a:rPr lang="en-US" altLang="zh-CN" smtClean="0"/>
              <a:t>3</a:t>
            </a:r>
            <a:r>
              <a:rPr lang="zh-CN" altLang="en-US" smtClean="0"/>
              <a:t>加，显然，</a:t>
            </a:r>
            <a:r>
              <a:rPr lang="en-US" altLang="zh-CN" smtClean="0"/>
              <a:t>R</a:t>
            </a:r>
            <a:r>
              <a:rPr lang="zh-CN" altLang="en-US" smtClean="0"/>
              <a:t>是同余关系，其商集是：</a:t>
            </a:r>
            <a:r>
              <a:rPr lang="en-US" altLang="zh-CN" smtClean="0"/>
              <a:t>A/R={{0,3,6},{1,4,7},{2,5,8}}={m</a:t>
            </a:r>
            <a:r>
              <a:rPr lang="en-US" altLang="zh-CN" baseline="-25000" smtClean="0"/>
              <a:t>0</a:t>
            </a:r>
            <a:r>
              <a:rPr lang="en-US" altLang="zh-CN" smtClean="0"/>
              <a:t>,m</a:t>
            </a:r>
            <a:r>
              <a:rPr lang="en-US" altLang="zh-CN" baseline="-25000" smtClean="0"/>
              <a:t>1</a:t>
            </a:r>
            <a:r>
              <a:rPr lang="en-US" altLang="zh-CN" smtClean="0"/>
              <a:t>,m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>
              <a:spcAft>
                <a:spcPts val="1200"/>
              </a:spcAft>
            </a:pPr>
            <a:r>
              <a:rPr lang="zh-CN" altLang="en-US" smtClean="0"/>
              <a:t>定义商集上的运算为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zh-CN" altLang="en-US" smtClean="0"/>
              <a:t>，则</a:t>
            </a:r>
            <a:r>
              <a:rPr lang="en-US" altLang="zh-CN" smtClean="0"/>
              <a:t>&lt;A/R, +</a:t>
            </a:r>
            <a:r>
              <a:rPr lang="en-US" altLang="zh-CN" smtClean="0">
                <a:latin typeface="Arial" charset="0"/>
              </a:rPr>
              <a:t>’ </a:t>
            </a:r>
            <a:r>
              <a:rPr lang="en-US" altLang="zh-CN" smtClean="0"/>
              <a:t>&gt;</a:t>
            </a:r>
            <a:r>
              <a:rPr lang="zh-CN" altLang="en-US" smtClean="0"/>
              <a:t>是商代数。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通俗地说，商代数就是</a:t>
            </a:r>
            <a:r>
              <a:rPr lang="zh-CN" altLang="en-US" smtClean="0">
                <a:solidFill>
                  <a:srgbClr val="FF0000"/>
                </a:solidFill>
              </a:rPr>
              <a:t>等价类构成的集合</a:t>
            </a:r>
            <a:r>
              <a:rPr lang="zh-CN" altLang="en-US" smtClean="0"/>
              <a:t>在运算下是封闭的，</a:t>
            </a:r>
            <a:r>
              <a:rPr lang="zh-CN" altLang="en-US" u="sng" smtClean="0">
                <a:solidFill>
                  <a:srgbClr val="3A1BF7"/>
                </a:solidFill>
              </a:rPr>
              <a:t>运算的对象</a:t>
            </a:r>
            <a:r>
              <a:rPr lang="zh-CN" altLang="en-US" smtClean="0">
                <a:solidFill>
                  <a:srgbClr val="3A1BF7"/>
                </a:solidFill>
              </a:rPr>
              <a:t>实质上是</a:t>
            </a:r>
            <a:r>
              <a:rPr lang="zh-CN" altLang="en-US" u="sng" smtClean="0">
                <a:solidFill>
                  <a:srgbClr val="3A1BF7"/>
                </a:solidFill>
              </a:rPr>
              <a:t>等价类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7DB1-8662-44E8-851E-8A848E9F939C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64515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 smtClean="0"/>
              <a:t>6.5.1</a:t>
            </a:r>
            <a:r>
              <a:rPr lang="zh-CN" altLang="en-US" smtClean="0"/>
              <a:t>、商代数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049713" y="2984500"/>
            <a:ext cx="5094287" cy="1336675"/>
            <a:chOff x="1640847" y="3600243"/>
            <a:chExt cx="1921537" cy="2136415"/>
          </a:xfrm>
        </p:grpSpPr>
        <p:sp>
          <p:nvSpPr>
            <p:cNvPr id="6" name="矩形 5"/>
            <p:cNvSpPr/>
            <p:nvPr/>
          </p:nvSpPr>
          <p:spPr>
            <a:xfrm>
              <a:off x="2188147" y="3600243"/>
              <a:ext cx="1374237" cy="819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SzPct val="60000"/>
                <a:defRPr/>
              </a:pPr>
              <a:r>
                <a:rPr lang="zh-CN" altLang="en-US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模</a:t>
              </a:r>
              <a:r>
                <a:rPr lang="en-US" altLang="zh-CN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加是关系（模</a:t>
              </a:r>
              <a:r>
                <a:rPr lang="en-US" altLang="zh-CN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同余关系）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1640847" y="5736658"/>
              <a:ext cx="1227532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flipH="1">
              <a:off x="2522874" y="4417257"/>
              <a:ext cx="356883" cy="712985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747713" y="3455988"/>
            <a:ext cx="3411537" cy="2022475"/>
            <a:chOff x="747423" y="3456726"/>
            <a:chExt cx="3411581" cy="2021723"/>
          </a:xfrm>
        </p:grpSpPr>
        <p:sp>
          <p:nvSpPr>
            <p:cNvPr id="11" name="矩形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668185" y="3456726"/>
              <a:ext cx="2490819" cy="5125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defRPr/>
              </a:pP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[a]+</a:t>
              </a:r>
              <a:r>
                <a:rPr lang="en-US" altLang="zh-CN" sz="2200">
                  <a:solidFill>
                    <a:srgbClr val="FF0000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[b]=[a+</a:t>
              </a:r>
              <a:r>
                <a:rPr lang="en-US" altLang="zh-CN" sz="2200" baseline="-25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mod9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b]</a:t>
              </a:r>
              <a:endPara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47423" y="3864561"/>
              <a:ext cx="3124240" cy="1613888"/>
            </a:xfrm>
            <a:custGeom>
              <a:avLst/>
              <a:gdLst>
                <a:gd name="connsiteX0" fmla="*/ 922351 w 3124862"/>
                <a:gd name="connsiteY0" fmla="*/ 0 h 1614115"/>
                <a:gd name="connsiteX1" fmla="*/ 0 w 3124862"/>
                <a:gd name="connsiteY1" fmla="*/ 0 h 1614115"/>
                <a:gd name="connsiteX2" fmla="*/ 0 w 3124862"/>
                <a:gd name="connsiteY2" fmla="*/ 1614115 h 1614115"/>
                <a:gd name="connsiteX3" fmla="*/ 3124862 w 3124862"/>
                <a:gd name="connsiteY3" fmla="*/ 1614115 h 1614115"/>
                <a:gd name="connsiteX4" fmla="*/ 3124862 w 3124862"/>
                <a:gd name="connsiteY4" fmla="*/ 1319916 h 161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862" h="1614115">
                  <a:moveTo>
                    <a:pt x="922351" y="0"/>
                  </a:moveTo>
                  <a:lnTo>
                    <a:pt x="0" y="0"/>
                  </a:lnTo>
                  <a:lnTo>
                    <a:pt x="0" y="1614115"/>
                  </a:lnTo>
                  <a:lnTo>
                    <a:pt x="3124862" y="1614115"/>
                  </a:lnTo>
                  <a:lnTo>
                    <a:pt x="3124862" y="1319916"/>
                  </a:lnTo>
                </a:path>
              </a:pathLst>
            </a:custGeom>
            <a:noFill/>
            <a:ln w="12700">
              <a:solidFill>
                <a:srgbClr val="FF4B2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例：</a:t>
            </a:r>
            <a:r>
              <a:rPr lang="en-US" altLang="zh-CN" smtClean="0"/>
              <a:t> </a:t>
            </a:r>
            <a:r>
              <a:rPr lang="en-US" altLang="zh-CN" smtClean="0">
                <a:latin typeface="Arial" charset="0"/>
                <a:cs typeface="Arial" charset="0"/>
              </a:rPr>
              <a:t>&lt;A/R,+’&gt;</a:t>
            </a:r>
            <a:r>
              <a:rPr lang="en-US" altLang="zh-CN" smtClean="0">
                <a:latin typeface="Calibri" pitchFamily="34" charset="0"/>
              </a:rPr>
              <a:t> </a:t>
            </a:r>
            <a:r>
              <a:rPr lang="zh-CN" altLang="en-US" smtClean="0"/>
              <a:t>运算表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7210425" cy="503238"/>
          </a:xfrm>
        </p:spPr>
        <p:txBody>
          <a:bodyPr/>
          <a:lstStyle/>
          <a:p>
            <a:r>
              <a:rPr lang="en-US" altLang="zh-CN" smtClean="0"/>
              <a:t>A/R={{0,3,6},{1,4,7},{2,5,8}}={m</a:t>
            </a:r>
            <a:r>
              <a:rPr lang="en-US" altLang="zh-CN" baseline="-25000" smtClean="0"/>
              <a:t>0</a:t>
            </a:r>
            <a:r>
              <a:rPr lang="en-US" altLang="zh-CN" smtClean="0"/>
              <a:t>,m</a:t>
            </a:r>
            <a:r>
              <a:rPr lang="en-US" altLang="zh-CN" baseline="-25000" smtClean="0"/>
              <a:t>1</a:t>
            </a:r>
            <a:r>
              <a:rPr lang="en-US" altLang="zh-CN" smtClean="0"/>
              <a:t>,m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30D67-CA9E-4CB5-917F-84C2176DFFA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3100" y="1955800"/>
          <a:ext cx="4114800" cy="2813050"/>
        </p:xfrm>
        <a:graphic>
          <a:graphicData uri="http://schemas.openxmlformats.org/drawingml/2006/table">
            <a:tbl>
              <a:tblPr/>
              <a:tblGrid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46575" y="4149725"/>
          <a:ext cx="4114800" cy="2049463"/>
        </p:xfrm>
        <a:graphic>
          <a:graphicData uri="http://schemas.openxmlformats.org/drawingml/2006/table">
            <a:tbl>
              <a:tblPr/>
              <a:tblGrid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  <a:gridCol w="1028652">
                  <a:extLst>
                    <a:ext uri="{9D8B030D-6E8A-4147-A177-3AD203B41FA5}"/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200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/>
            </a:extLst>
          </p:cNvPr>
          <p:cNvSpPr/>
          <p:nvPr/>
        </p:nvSpPr>
        <p:spPr>
          <a:xfrm>
            <a:off x="5157788" y="1844675"/>
            <a:ext cx="3313112" cy="2049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defRPr/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问：</a:t>
            </a:r>
            <a:r>
              <a:rPr lang="zh-CN" altLang="en-US" sz="22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关系和运算是否可以主观随意？</a:t>
            </a:r>
            <a:endParaRPr lang="en-US" altLang="zh-CN" sz="220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defRPr/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答：</a:t>
            </a:r>
            <a:r>
              <a:rPr lang="zh-CN" altLang="en-US" sz="22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不行，关系必须是同余的，运算必须是原代数导入的。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75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定义：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代数到其</a:t>
            </a:r>
            <a:r>
              <a:rPr lang="zh-CN" altLang="en-US" u="sng" smtClean="0"/>
              <a:t>商代数</a:t>
            </a:r>
            <a:r>
              <a:rPr lang="zh-CN" altLang="en-US" smtClean="0"/>
              <a:t>上的一种同态被称为</a:t>
            </a:r>
            <a:r>
              <a:rPr lang="zh-CN" altLang="en-US" smtClean="0">
                <a:solidFill>
                  <a:srgbClr val="C00000"/>
                </a:solidFill>
              </a:rPr>
              <a:t>自然同态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复习：集合到其商集上的映射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规范映射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定理（定理</a:t>
            </a:r>
            <a:r>
              <a:rPr lang="en-US" altLang="zh-CN" smtClean="0">
                <a:solidFill>
                  <a:srgbClr val="FF0000"/>
                </a:solidFill>
              </a:rPr>
              <a:t>6.5-1</a:t>
            </a:r>
            <a:r>
              <a:rPr lang="zh-CN" altLang="en-US" smtClean="0">
                <a:solidFill>
                  <a:srgbClr val="FF0000"/>
                </a:solidFill>
              </a:rPr>
              <a:t>）：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&lt;S</a:t>
            </a:r>
            <a:r>
              <a:rPr lang="zh-CN" altLang="en-US" smtClean="0"/>
              <a:t>，</a:t>
            </a:r>
            <a:r>
              <a:rPr lang="en-US" altLang="zh-CN" smtClean="0"/>
              <a:t>*&gt;</a:t>
            </a:r>
            <a:r>
              <a:rPr lang="zh-CN" altLang="en-US" smtClean="0"/>
              <a:t>是一代数系统，</a:t>
            </a:r>
            <a:r>
              <a:rPr lang="en-US" altLang="zh-CN" smtClean="0">
                <a:latin typeface="Comic Sans MS" pitchFamily="66" charset="0"/>
              </a:rPr>
              <a:t>~</a:t>
            </a:r>
            <a:r>
              <a:rPr lang="zh-CN" altLang="en-US" smtClean="0"/>
              <a:t>是</a:t>
            </a:r>
            <a:r>
              <a:rPr lang="en-US" altLang="zh-CN" smtClean="0"/>
              <a:t>S</a:t>
            </a:r>
            <a:r>
              <a:rPr lang="zh-CN" altLang="en-US" smtClean="0"/>
              <a:t>上的同余关系，而</a:t>
            </a:r>
            <a:r>
              <a:rPr lang="en-US" altLang="zh-CN" smtClean="0"/>
              <a:t>&lt;S/</a:t>
            </a:r>
            <a:r>
              <a:rPr lang="en-US" altLang="zh-CN" smtClean="0">
                <a:latin typeface="Comic Sans MS" pitchFamily="66" charset="0"/>
              </a:rPr>
              <a:t>~</a:t>
            </a:r>
            <a:r>
              <a:rPr lang="zh-CN" altLang="en-US" smtClean="0"/>
              <a:t>，</a:t>
            </a:r>
            <a:r>
              <a:rPr lang="en-US" altLang="zh-CN" smtClean="0"/>
              <a:t>°&gt; </a:t>
            </a:r>
            <a:r>
              <a:rPr lang="zh-CN" altLang="en-US" smtClean="0"/>
              <a:t>是</a:t>
            </a:r>
            <a:r>
              <a:rPr lang="en-US" altLang="zh-CN" smtClean="0"/>
              <a:t>S</a:t>
            </a:r>
            <a:r>
              <a:rPr lang="zh-CN" altLang="en-US" smtClean="0"/>
              <a:t>关于</a:t>
            </a:r>
            <a:r>
              <a:rPr lang="en-US" altLang="zh-CN" smtClean="0">
                <a:latin typeface="Comic Sans MS" pitchFamily="66" charset="0"/>
              </a:rPr>
              <a:t>~</a:t>
            </a:r>
            <a:r>
              <a:rPr lang="zh-CN" altLang="en-US" smtClean="0"/>
              <a:t>的商代数系统。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建立映射</a:t>
            </a:r>
            <a:r>
              <a:rPr lang="en-US" altLang="zh-CN" smtClean="0"/>
              <a:t>g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zh-CN" altLang="en-US" smtClean="0">
                <a:latin typeface="Comic Sans MS" pitchFamily="66" charset="0"/>
              </a:rPr>
              <a:t>→</a:t>
            </a:r>
            <a:r>
              <a:rPr lang="en-US" altLang="zh-CN" smtClean="0"/>
              <a:t>S/</a:t>
            </a:r>
            <a:r>
              <a:rPr lang="en-US" altLang="zh-CN" smtClean="0">
                <a:latin typeface="Comic Sans MS" pitchFamily="66" charset="0"/>
              </a:rPr>
              <a:t>~</a:t>
            </a:r>
            <a:r>
              <a:rPr lang="zh-CN" altLang="en-US" smtClean="0"/>
              <a:t>，定义为：对∀</a:t>
            </a:r>
            <a:r>
              <a:rPr lang="en-US" altLang="zh-CN" smtClean="0"/>
              <a:t>x</a:t>
            </a:r>
            <a:r>
              <a:rPr lang="zh-CN" altLang="en-US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，有</a:t>
            </a:r>
            <a:r>
              <a:rPr lang="en-US" altLang="zh-CN" smtClean="0"/>
              <a:t>g(x)=[x]</a:t>
            </a:r>
            <a:r>
              <a:rPr lang="zh-CN" altLang="en-US" smtClean="0"/>
              <a:t>，则</a:t>
            </a:r>
            <a:r>
              <a:rPr lang="en-US" altLang="zh-CN" smtClean="0"/>
              <a:t>g </a:t>
            </a:r>
            <a:r>
              <a:rPr lang="zh-CN" altLang="en-US" smtClean="0"/>
              <a:t>是</a:t>
            </a:r>
            <a:r>
              <a:rPr lang="en-US" altLang="zh-CN" smtClean="0"/>
              <a:t>&lt;S</a:t>
            </a:r>
            <a:r>
              <a:rPr lang="zh-CN" altLang="en-US" smtClean="0"/>
              <a:t>，</a:t>
            </a:r>
            <a:r>
              <a:rPr lang="en-US" altLang="zh-CN" smtClean="0"/>
              <a:t>*&gt; </a:t>
            </a:r>
            <a:r>
              <a:rPr lang="zh-CN" altLang="en-US" smtClean="0"/>
              <a:t>到</a:t>
            </a:r>
            <a:r>
              <a:rPr lang="en-US" altLang="zh-CN" smtClean="0"/>
              <a:t>&lt;S/</a:t>
            </a:r>
            <a:r>
              <a:rPr lang="en-US" altLang="zh-CN" smtClean="0">
                <a:latin typeface="Comic Sans MS" pitchFamily="66" charset="0"/>
              </a:rPr>
              <a:t>~</a:t>
            </a:r>
            <a:r>
              <a:rPr lang="zh-CN" altLang="en-US" smtClean="0"/>
              <a:t>，</a:t>
            </a:r>
            <a:r>
              <a:rPr lang="en-US" altLang="zh-CN" smtClean="0"/>
              <a:t>°&gt; </a:t>
            </a:r>
            <a:r>
              <a:rPr lang="zh-CN" altLang="en-US" smtClean="0"/>
              <a:t>的满同态映射。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83C79-1020-4DDD-B214-B37DA30BBFB1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66563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自然同态</a:t>
            </a:r>
          </a:p>
        </p:txBody>
      </p:sp>
      <p:sp>
        <p:nvSpPr>
          <p:cNvPr id="2" name="任意多边形: 形状 1">
            <a:extLst>
              <a:ext uri="{FF2B5EF4-FFF2-40B4-BE49-F238E27FC236}"/>
            </a:extLst>
          </p:cNvPr>
          <p:cNvSpPr/>
          <p:nvPr/>
        </p:nvSpPr>
        <p:spPr>
          <a:xfrm>
            <a:off x="6230938" y="2105025"/>
            <a:ext cx="2424112" cy="3295650"/>
          </a:xfrm>
          <a:custGeom>
            <a:avLst/>
            <a:gdLst>
              <a:gd name="connsiteX0" fmla="*/ 0 w 2424223"/>
              <a:gd name="connsiteY0" fmla="*/ 3370521 h 3370521"/>
              <a:gd name="connsiteX1" fmla="*/ 2424223 w 2424223"/>
              <a:gd name="connsiteY1" fmla="*/ 3370521 h 3370521"/>
              <a:gd name="connsiteX2" fmla="*/ 2424223 w 2424223"/>
              <a:gd name="connsiteY2" fmla="*/ 0 h 3370521"/>
              <a:gd name="connsiteX3" fmla="*/ 797442 w 2424223"/>
              <a:gd name="connsiteY3" fmla="*/ 0 h 337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223" h="3370521">
                <a:moveTo>
                  <a:pt x="0" y="3370521"/>
                </a:moveTo>
                <a:lnTo>
                  <a:pt x="2424223" y="3370521"/>
                </a:lnTo>
                <a:lnTo>
                  <a:pt x="2424223" y="0"/>
                </a:lnTo>
                <a:lnTo>
                  <a:pt x="797442" y="0"/>
                </a:ln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010025" y="2911475"/>
            <a:ext cx="1123950" cy="836613"/>
            <a:chOff x="5723328" y="1944572"/>
            <a:chExt cx="1123701" cy="836356"/>
          </a:xfrm>
        </p:grpSpPr>
        <p:grpSp>
          <p:nvGrpSpPr>
            <p:cNvPr id="66566" name="组合 6"/>
            <p:cNvGrpSpPr>
              <a:grpSpLocks noChangeAspect="1"/>
            </p:cNvGrpSpPr>
            <p:nvPr/>
          </p:nvGrpSpPr>
          <p:grpSpPr bwMode="auto"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9" name="直接连接符 8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667652" y="1837710"/>
                <a:ext cx="310307" cy="265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972548" y="1175657"/>
                <a:ext cx="950766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: 圆角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3328" y="2027097"/>
              <a:ext cx="585658" cy="4173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Ⅱ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定理</a:t>
            </a:r>
            <a:r>
              <a:rPr lang="en-US" altLang="zh-CN" smtClean="0"/>
              <a:t>6.5-1</a:t>
            </a:r>
            <a:r>
              <a:rPr lang="zh-CN" altLang="en-US" smtClean="0"/>
              <a:t>及其证明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2988"/>
            <a:ext cx="8229600" cy="5313362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6.5-1</a:t>
            </a:r>
            <a:r>
              <a:rPr lang="zh-CN" altLang="en-US"/>
              <a:t>：如果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是代数</a:t>
            </a:r>
            <a:r>
              <a:rPr lang="en-US" altLang="zh-CN"/>
              <a:t>A=&lt;S,*,△,k&gt;</a:t>
            </a:r>
            <a:r>
              <a:rPr lang="zh-CN" altLang="en-US"/>
              <a:t>上的同余关系，那么规范映射</a:t>
            </a:r>
            <a:r>
              <a:rPr lang="en-US" altLang="zh-CN"/>
              <a:t>h:S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S/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是从代数</a:t>
            </a:r>
            <a:r>
              <a:rPr lang="en-US" altLang="zh-CN"/>
              <a:t>A</a:t>
            </a:r>
            <a:r>
              <a:rPr lang="zh-CN" altLang="en-US"/>
              <a:t>到商代数</a:t>
            </a:r>
            <a:r>
              <a:rPr lang="en-US" altLang="zh-CN"/>
              <a:t>A/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=&lt;S/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,*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,△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,[k]&gt;</a:t>
            </a:r>
            <a:r>
              <a:rPr lang="zh-CN" altLang="en-US"/>
              <a:t>的同态，称为与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相关的</a:t>
            </a:r>
            <a:r>
              <a:rPr lang="zh-CN" altLang="en-US">
                <a:solidFill>
                  <a:srgbClr val="FF0000"/>
                </a:solidFill>
              </a:rPr>
              <a:t>自然同态</a:t>
            </a:r>
            <a:r>
              <a:rPr lang="zh-CN" altLang="en-US"/>
              <a:t>。</a:t>
            </a:r>
            <a:endParaRPr lang="en-US" altLang="zh-CN"/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证</a:t>
            </a:r>
            <a:r>
              <a:rPr lang="zh-CN" altLang="en-US"/>
              <a:t>：</a:t>
            </a:r>
            <a:endParaRPr lang="en-US" altLang="zh-CN"/>
          </a:p>
          <a:p>
            <a:pPr indent="0">
              <a:buFont typeface="Wingdings" pitchFamily="2" charset="2"/>
              <a:buNone/>
              <a:defRPr/>
            </a:pPr>
            <a:r>
              <a:rPr lang="zh-CN" altLang="en-US"/>
              <a:t>设</a:t>
            </a:r>
            <a:r>
              <a:rPr lang="en-US" altLang="zh-CN" u="sng">
                <a:solidFill>
                  <a:srgbClr val="FF0000"/>
                </a:solidFill>
              </a:rPr>
              <a:t>h</a:t>
            </a:r>
            <a:r>
              <a:rPr lang="zh-CN" altLang="en-US" u="sng"/>
              <a:t>是从</a:t>
            </a:r>
            <a:r>
              <a:rPr lang="en-US" altLang="zh-CN" u="sng"/>
              <a:t>S</a:t>
            </a:r>
            <a:r>
              <a:rPr lang="zh-CN" altLang="en-US" u="sng"/>
              <a:t>到</a:t>
            </a:r>
            <a:r>
              <a:rPr lang="en-US" altLang="zh-CN" u="sng"/>
              <a:t>S/</a:t>
            </a:r>
            <a:r>
              <a:rPr lang="en-US" altLang="zh-CN" u="sng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u="sng"/>
              <a:t>的</a:t>
            </a:r>
            <a:r>
              <a:rPr lang="zh-CN" altLang="en-US" u="sng">
                <a:solidFill>
                  <a:srgbClr val="FF0000"/>
                </a:solidFill>
              </a:rPr>
              <a:t>规范映射</a:t>
            </a:r>
            <a:r>
              <a:rPr lang="zh-CN" altLang="en-US"/>
              <a:t>，根据商代数的定义有</a:t>
            </a:r>
            <a:endParaRPr lang="en-US" altLang="zh-CN"/>
          </a:p>
          <a:p>
            <a:pPr marL="808038" indent="-457200">
              <a:buClr>
                <a:srgbClr val="CC0066"/>
              </a:buClr>
              <a:buSzPct val="100000"/>
              <a:buFont typeface="+mj-lt"/>
              <a:buAutoNum type="arabicPeriod"/>
              <a:defRPr/>
            </a:pP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A/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有相同的构成成分。</a:t>
            </a:r>
            <a:endParaRPr lang="en-US" altLang="zh-CN"/>
          </a:p>
          <a:p>
            <a:pPr marL="808038" indent="-457200">
              <a:lnSpc>
                <a:spcPct val="120000"/>
              </a:lnSpc>
              <a:spcAft>
                <a:spcPts val="0"/>
              </a:spcAft>
              <a:buClr>
                <a:srgbClr val="CC0066"/>
              </a:buClr>
              <a:buSzPct val="100000"/>
              <a:buFont typeface="+mj-lt"/>
              <a:buAutoNum type="arabicPeriod"/>
              <a:defRPr/>
            </a:pPr>
            <a:r>
              <a:rPr lang="en-US" altLang="zh-CN"/>
              <a:t>[a]*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[b]=[a*b]</a:t>
            </a:r>
            <a:r>
              <a:rPr lang="zh-CN" altLang="en-US"/>
              <a:t>和</a:t>
            </a:r>
            <a:r>
              <a:rPr lang="en-US" altLang="zh-CN"/>
              <a:t>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[a]=[△a]</a:t>
            </a:r>
            <a:r>
              <a:rPr lang="zh-CN" altLang="en-US"/>
              <a:t>，因而，</a:t>
            </a:r>
            <a:r>
              <a:rPr lang="en-US" altLang="zh-CN"/>
              <a:t>h(a*b)=[a*b]=[a]*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[b]=h(a)*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h(b)</a:t>
            </a:r>
          </a:p>
          <a:p>
            <a:pPr marL="808038" indent="0">
              <a:spcBef>
                <a:spcPts val="200"/>
              </a:spcBef>
              <a:buClr>
                <a:srgbClr val="CC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/>
              <a:t>h(△a)=[△a]=△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[a]=△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h(a)</a:t>
            </a:r>
            <a:r>
              <a:rPr lang="zh-CN" altLang="en-US"/>
              <a:t>，</a:t>
            </a:r>
            <a:r>
              <a:rPr lang="en-US" altLang="zh-CN"/>
              <a:t>h</a:t>
            </a:r>
            <a:r>
              <a:rPr lang="zh-CN" altLang="en-US"/>
              <a:t>保持了运算。</a:t>
            </a:r>
            <a:endParaRPr lang="en-US" altLang="zh-CN"/>
          </a:p>
          <a:p>
            <a:pPr marL="712788" indent="0">
              <a:buClr>
                <a:srgbClr val="CC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/>
              <a:t>另外，根据规范映射的定义，有</a:t>
            </a:r>
            <a:r>
              <a:rPr lang="en-US" altLang="zh-CN"/>
              <a:t>h(k)=[k]</a:t>
            </a:r>
            <a:r>
              <a:rPr lang="zh-CN" altLang="en-US"/>
              <a:t>，因此，</a:t>
            </a:r>
            <a:r>
              <a:rPr lang="en-US" altLang="zh-CN"/>
              <a:t>h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A/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的同态。（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3493-2FAB-4B1E-9F66-E24FDB4C019F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497763" y="2303463"/>
            <a:ext cx="1123950" cy="836612"/>
            <a:chOff x="5723328" y="1944572"/>
            <a:chExt cx="1123701" cy="836356"/>
          </a:xfrm>
        </p:grpSpPr>
        <p:grpSp>
          <p:nvGrpSpPr>
            <p:cNvPr id="67589" name="组合 7"/>
            <p:cNvGrpSpPr>
              <a:grpSpLocks noChangeAspect="1"/>
            </p:cNvGrpSpPr>
            <p:nvPr/>
          </p:nvGrpSpPr>
          <p:grpSpPr bwMode="auto"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10" name="直接连接符 9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667652" y="1837710"/>
                <a:ext cx="310307" cy="2651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972547" y="1175657"/>
                <a:ext cx="950767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3328" y="2027097"/>
              <a:ext cx="585657" cy="417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Ⅱ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r>
              <a:rPr lang="zh-CN" altLang="en-US" smtClean="0"/>
              <a:t>同态诱导的同余关系</a:t>
            </a:r>
          </a:p>
        </p:txBody>
      </p:sp>
      <p:grpSp>
        <p:nvGrpSpPr>
          <p:cNvPr id="68610" name="组合 23"/>
          <p:cNvGrpSpPr>
            <a:grpSpLocks/>
          </p:cNvGrpSpPr>
          <p:nvPr/>
        </p:nvGrpSpPr>
        <p:grpSpPr bwMode="auto">
          <a:xfrm>
            <a:off x="107950" y="1196975"/>
            <a:ext cx="8856663" cy="4895850"/>
            <a:chOff x="107630" y="1196752"/>
            <a:chExt cx="8856858" cy="4896544"/>
          </a:xfrm>
        </p:grpSpPr>
        <p:grpSp>
          <p:nvGrpSpPr>
            <p:cNvPr id="68612" name="组合 3"/>
            <p:cNvGrpSpPr>
              <a:grpSpLocks/>
            </p:cNvGrpSpPr>
            <p:nvPr/>
          </p:nvGrpSpPr>
          <p:grpSpPr bwMode="auto">
            <a:xfrm>
              <a:off x="107630" y="1196752"/>
              <a:ext cx="8856858" cy="4896544"/>
              <a:chOff x="-36386" y="1196752"/>
              <a:chExt cx="8856858" cy="489654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51223" y="1989027"/>
                <a:ext cx="4824518" cy="1224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0154" y="4437299"/>
                <a:ext cx="4680053" cy="1655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635583" y="4940608"/>
                <a:ext cx="1728825" cy="64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" name="直接连接符 7"/>
              <p:cNvCxnSpPr>
                <a:stCxn id="5" idx="2"/>
                <a:endCxn id="7" idx="2"/>
              </p:cNvCxnSpPr>
              <p:nvPr/>
            </p:nvCxnSpPr>
            <p:spPr>
              <a:xfrm>
                <a:off x="2051223" y="2600301"/>
                <a:ext cx="1584360" cy="2664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6"/>
                <a:endCxn id="7" idx="6"/>
              </p:cNvCxnSpPr>
              <p:nvPr/>
            </p:nvCxnSpPr>
            <p:spPr>
              <a:xfrm flipH="1">
                <a:off x="5364408" y="2600301"/>
                <a:ext cx="1511333" cy="2664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-36386" y="5372469"/>
                <a:ext cx="1944731" cy="5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&lt;f(A)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°&gt;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83562" y="1196752"/>
                <a:ext cx="2376539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43932" y="3429093"/>
                <a:ext cx="2376540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&lt;B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°&gt;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3" name="直接箭头连接符 12"/>
              <p:cNvCxnSpPr>
                <a:endCxn id="5" idx="7"/>
              </p:cNvCxnSpPr>
              <p:nvPr/>
            </p:nvCxnSpPr>
            <p:spPr>
              <a:xfrm flipH="1">
                <a:off x="6169289" y="1628613"/>
                <a:ext cx="635014" cy="539827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1763879" y="5445504"/>
                <a:ext cx="2016169" cy="144483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6443932" y="3932403"/>
                <a:ext cx="720741" cy="792274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3922926" y="3645024"/>
                <a:ext cx="1225577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22" name="剪去对角的矩形 21"/>
            <p:cNvSpPr/>
            <p:nvPr/>
          </p:nvSpPr>
          <p:spPr>
            <a:xfrm>
              <a:off x="2915980" y="2349440"/>
              <a:ext cx="1008084" cy="503309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剪去对角的矩形 22"/>
            <p:cNvSpPr/>
            <p:nvPr/>
          </p:nvSpPr>
          <p:spPr>
            <a:xfrm>
              <a:off x="4500340" y="2204958"/>
              <a:ext cx="792179" cy="360413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058858" y="2636819"/>
              <a:ext cx="1081111" cy="259275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276350" y="2636819"/>
              <a:ext cx="863619" cy="259275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635133" y="2492336"/>
              <a:ext cx="503249" cy="273565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剪去对角的矩形 30"/>
            <p:cNvSpPr/>
            <p:nvPr/>
          </p:nvSpPr>
          <p:spPr>
            <a:xfrm>
              <a:off x="5651302" y="2492336"/>
              <a:ext cx="720741" cy="360414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3E9E0-02CB-4821-A708-7B8C6CD35EAC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4238625" y="3168650"/>
            <a:ext cx="2355850" cy="2454275"/>
            <a:chOff x="4237854" y="2950664"/>
            <a:chExt cx="2355978" cy="2454915"/>
          </a:xfrm>
        </p:grpSpPr>
        <p:grpSp>
          <p:nvGrpSpPr>
            <p:cNvPr id="69663" name="组合 31"/>
            <p:cNvGrpSpPr>
              <a:grpSpLocks/>
            </p:cNvGrpSpPr>
            <p:nvPr/>
          </p:nvGrpSpPr>
          <p:grpSpPr bwMode="auto">
            <a:xfrm>
              <a:off x="4237854" y="2950664"/>
              <a:ext cx="2355978" cy="2454915"/>
              <a:chOff x="4237854" y="2950664"/>
              <a:chExt cx="2355978" cy="2454915"/>
            </a:xfrm>
          </p:grpSpPr>
          <p:cxnSp>
            <p:nvCxnSpPr>
              <p:cNvPr id="29" name="直接连接符 28">
                <a:extLst>
                  <a:ext uri="{FF2B5EF4-FFF2-40B4-BE49-F238E27FC236}"/>
                </a:extLst>
              </p:cNvPr>
              <p:cNvCxnSpPr>
                <a:stCxn id="9" idx="1"/>
                <a:endCxn id="11" idx="1"/>
              </p:cNvCxnSpPr>
              <p:nvPr/>
            </p:nvCxnSpPr>
            <p:spPr>
              <a:xfrm flipV="1">
                <a:off x="4237854" y="2950664"/>
                <a:ext cx="1687605" cy="178481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/>
                </a:extLst>
              </p:cNvPr>
              <p:cNvCxnSpPr>
                <a:stCxn id="9" idx="5"/>
                <a:endCxn id="11" idx="5"/>
              </p:cNvCxnSpPr>
              <p:nvPr/>
            </p:nvCxnSpPr>
            <p:spPr>
              <a:xfrm flipV="1">
                <a:off x="4906228" y="3620764"/>
                <a:ext cx="1687604" cy="178481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585715" y="4479826"/>
              <a:ext cx="744577" cy="450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同构</a:t>
              </a:r>
            </a:p>
          </p:txBody>
        </p:sp>
      </p:grpSp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三个代数之间的关系示意图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57200" y="1179513"/>
            <a:ext cx="4587875" cy="528637"/>
          </a:xfrm>
        </p:spPr>
        <p:txBody>
          <a:bodyPr/>
          <a:lstStyle/>
          <a:p>
            <a:r>
              <a:rPr lang="zh-CN" altLang="en-US" smtClean="0"/>
              <a:t>三个重要定理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75" y="6353175"/>
            <a:ext cx="542925" cy="365125"/>
          </a:xfrm>
        </p:spPr>
        <p:txBody>
          <a:bodyPr/>
          <a:lstStyle/>
          <a:p>
            <a:pPr>
              <a:defRPr/>
            </a:pPr>
            <a:fld id="{1BF5B0EC-C09E-4BA4-8966-799E22D9A7D6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2703513" y="2736850"/>
            <a:ext cx="4029075" cy="1604963"/>
            <a:chOff x="2704293" y="2519476"/>
            <a:chExt cx="4027946" cy="1604559"/>
          </a:xfrm>
        </p:grpSpPr>
        <p:grpSp>
          <p:nvGrpSpPr>
            <p:cNvPr id="69656" name="组合 43"/>
            <p:cNvGrpSpPr>
              <a:grpSpLocks/>
            </p:cNvGrpSpPr>
            <p:nvPr/>
          </p:nvGrpSpPr>
          <p:grpSpPr bwMode="auto">
            <a:xfrm>
              <a:off x="2704293" y="2519476"/>
              <a:ext cx="3971692" cy="1604559"/>
              <a:chOff x="2704293" y="2266940"/>
              <a:chExt cx="3971692" cy="1604559"/>
            </a:xfrm>
          </p:grpSpPr>
          <p:grpSp>
            <p:nvGrpSpPr>
              <p:cNvPr id="69658" name="组合 38"/>
              <p:cNvGrpSpPr>
                <a:grpSpLocks/>
              </p:cNvGrpSpPr>
              <p:nvPr/>
            </p:nvGrpSpPr>
            <p:grpSpPr bwMode="auto">
              <a:xfrm>
                <a:off x="2704293" y="2266940"/>
                <a:ext cx="3555394" cy="1604559"/>
                <a:chOff x="2704293" y="2266940"/>
                <a:chExt cx="3555394" cy="1604559"/>
              </a:xfrm>
            </p:grpSpPr>
            <p:cxnSp>
              <p:nvCxnSpPr>
                <p:cNvPr id="14" name="直接连接符 13">
                  <a:extLst>
                    <a:ext uri="{FF2B5EF4-FFF2-40B4-BE49-F238E27FC236}"/>
                  </a:extLst>
                </p:cNvPr>
                <p:cNvCxnSpPr>
                  <a:stCxn id="5" idx="0"/>
                  <a:endCxn id="11" idx="0"/>
                </p:cNvCxnSpPr>
                <p:nvPr/>
              </p:nvCxnSpPr>
              <p:spPr>
                <a:xfrm>
                  <a:off x="2704293" y="2266940"/>
                  <a:ext cx="3564526" cy="292026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/>
                  </a:extLst>
                </p:cNvPr>
                <p:cNvCxnSpPr>
                  <a:stCxn id="5" idx="4"/>
                  <a:endCxn id="11" idx="4"/>
                </p:cNvCxnSpPr>
                <p:nvPr/>
              </p:nvCxnSpPr>
              <p:spPr>
                <a:xfrm flipV="1">
                  <a:off x="2704293" y="3506466"/>
                  <a:ext cx="3564526" cy="365033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4077095" y="2411367"/>
                  <a:ext cx="1049044" cy="4507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同态</a:t>
                  </a:r>
                  <a:r>
                    <a:rPr lang="en-US" altLang="zh-CN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  <a:endParaRPr lang="zh-CN" altLang="en-US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967279" y="2771638"/>
                <a:ext cx="709413" cy="449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f(S)</a:t>
                </a:r>
                <a:endPara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86354" y="2811502"/>
              <a:ext cx="945885" cy="9474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9638" name="组合 49"/>
          <p:cNvGrpSpPr>
            <a:grpSpLocks/>
          </p:cNvGrpSpPr>
          <p:nvPr/>
        </p:nvGrpSpPr>
        <p:grpSpPr bwMode="auto">
          <a:xfrm>
            <a:off x="1347788" y="2390775"/>
            <a:ext cx="1919287" cy="1951038"/>
            <a:chOff x="1347259" y="2172496"/>
            <a:chExt cx="1919596" cy="1951539"/>
          </a:xfrm>
        </p:grpSpPr>
        <p:sp>
          <p:nvSpPr>
            <p:cNvPr id="5" name="椭圆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141137" y="2520248"/>
              <a:ext cx="1125718" cy="1603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347259" y="2172496"/>
              <a:ext cx="473151" cy="449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9639" name="组合 48"/>
          <p:cNvGrpSpPr>
            <a:grpSpLocks/>
          </p:cNvGrpSpPr>
          <p:nvPr/>
        </p:nvGrpSpPr>
        <p:grpSpPr bwMode="auto">
          <a:xfrm>
            <a:off x="5472113" y="2393950"/>
            <a:ext cx="2549525" cy="2162175"/>
            <a:chOff x="5472101" y="2176723"/>
            <a:chExt cx="2549665" cy="2161245"/>
          </a:xfrm>
        </p:grpSpPr>
        <p:sp>
          <p:nvSpPr>
            <p:cNvPr id="7" name="椭圆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72101" y="2492500"/>
              <a:ext cx="1755871" cy="18454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48665" y="2176723"/>
              <a:ext cx="473101" cy="450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216150" y="2870200"/>
            <a:ext cx="2828925" cy="2892425"/>
            <a:chOff x="2215930" y="2652934"/>
            <a:chExt cx="2828622" cy="2891301"/>
          </a:xfrm>
        </p:grpSpPr>
        <p:grpSp>
          <p:nvGrpSpPr>
            <p:cNvPr id="69646" name="组合 39"/>
            <p:cNvGrpSpPr>
              <a:grpSpLocks/>
            </p:cNvGrpSpPr>
            <p:nvPr/>
          </p:nvGrpSpPr>
          <p:grpSpPr bwMode="auto">
            <a:xfrm>
              <a:off x="2215930" y="2652934"/>
              <a:ext cx="2697976" cy="2709072"/>
              <a:chOff x="2215930" y="2239022"/>
              <a:chExt cx="2697976" cy="2709072"/>
            </a:xfrm>
          </p:grpSpPr>
          <p:cxnSp>
            <p:nvCxnSpPr>
              <p:cNvPr id="25" name="直接连接符 24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2430220" y="3610089"/>
                <a:ext cx="1771460" cy="1337743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3030231" y="2239022"/>
                <a:ext cx="1884160" cy="2070883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215930" y="4328948"/>
                <a:ext cx="1449233" cy="4506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rgbClr val="E707D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自然同态</a:t>
                </a:r>
              </a:p>
            </p:txBody>
          </p:sp>
        </p:grpSp>
        <p:sp>
          <p:nvSpPr>
            <p:cNvPr id="9" name="椭圆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00091" y="4596866"/>
              <a:ext cx="944461" cy="947369"/>
            </a:xfrm>
            <a:prstGeom prst="ellipse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247712" y="4819030"/>
              <a:ext cx="717473" cy="450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S/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400">
                <a:solidFill>
                  <a:srgbClr val="CC00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703513" y="1939925"/>
            <a:ext cx="3556000" cy="1357313"/>
            <a:chOff x="2704290" y="1722446"/>
            <a:chExt cx="3555395" cy="1356099"/>
          </a:xfrm>
        </p:grpSpPr>
        <p:sp>
          <p:nvSpPr>
            <p:cNvPr id="45" name="弧形 44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2704290" y="2158619"/>
              <a:ext cx="3555395" cy="919926"/>
            </a:xfrm>
            <a:prstGeom prst="arc">
              <a:avLst>
                <a:gd name="adj1" fmla="val 11328495"/>
                <a:gd name="adj2" fmla="val 21185661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01088" y="1722446"/>
              <a:ext cx="2361798" cy="450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诱导的等价关系</a:t>
              </a: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7053263" y="2705100"/>
            <a:ext cx="560387" cy="350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711325" y="2738438"/>
            <a:ext cx="538163" cy="301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654300" y="3000375"/>
            <a:ext cx="2082800" cy="2384425"/>
            <a:chOff x="2654300" y="3000375"/>
            <a:chExt cx="2082800" cy="2384425"/>
          </a:xfrm>
        </p:grpSpPr>
        <p:grpSp>
          <p:nvGrpSpPr>
            <p:cNvPr id="70692" name="组合 81"/>
            <p:cNvGrpSpPr>
              <a:grpSpLocks/>
            </p:cNvGrpSpPr>
            <p:nvPr/>
          </p:nvGrpSpPr>
          <p:grpSpPr bwMode="auto">
            <a:xfrm>
              <a:off x="2781300" y="3600450"/>
              <a:ext cx="1955800" cy="1784350"/>
              <a:chOff x="2781300" y="3600450"/>
              <a:chExt cx="1955800" cy="1784350"/>
            </a:xfrm>
          </p:grpSpPr>
          <p:cxnSp>
            <p:nvCxnSpPr>
              <p:cNvPr id="55" name="直接箭头连接符 54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2781300" y="4191000"/>
                <a:ext cx="1155700" cy="1193800"/>
              </a:xfrm>
              <a:prstGeom prst="straightConnector1">
                <a:avLst/>
              </a:prstGeom>
              <a:ln w="6350">
                <a:solidFill>
                  <a:srgbClr val="CC0066"/>
                </a:solidFill>
                <a:prstDash val="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3213100" y="3600450"/>
                <a:ext cx="1524000" cy="1701800"/>
              </a:xfrm>
              <a:prstGeom prst="straightConnector1">
                <a:avLst/>
              </a:prstGeom>
              <a:ln w="6350">
                <a:solidFill>
                  <a:srgbClr val="CC0066"/>
                </a:solidFill>
                <a:prstDash val="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2876550" y="3000375"/>
              <a:ext cx="1787525" cy="2209800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3162300" y="3219450"/>
              <a:ext cx="1504950" cy="2000250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2654300" y="3822700"/>
              <a:ext cx="1203325" cy="1476375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968750" y="3213100"/>
            <a:ext cx="3341688" cy="2184400"/>
            <a:chOff x="3968750" y="3213101"/>
            <a:chExt cx="3340954" cy="2184399"/>
          </a:xfrm>
        </p:grpSpPr>
        <p:grpSp>
          <p:nvGrpSpPr>
            <p:cNvPr id="70688" name="组合 76"/>
            <p:cNvGrpSpPr>
              <a:grpSpLocks/>
            </p:cNvGrpSpPr>
            <p:nvPr/>
          </p:nvGrpSpPr>
          <p:grpSpPr bwMode="auto">
            <a:xfrm>
              <a:off x="3968750" y="3213101"/>
              <a:ext cx="2279650" cy="2184399"/>
              <a:chOff x="3968750" y="3213101"/>
              <a:chExt cx="2279650" cy="2184399"/>
            </a:xfrm>
          </p:grpSpPr>
          <p:cxnSp>
            <p:nvCxnSpPr>
              <p:cNvPr id="71" name="直接箭头连接符 70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9628" y="3879851"/>
                <a:ext cx="1491922" cy="14350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8750" y="3213101"/>
                <a:ext cx="2279149" cy="21843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矩形: 圆角 6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19416" y="4551363"/>
              <a:ext cx="1990288" cy="5778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h([x])=f(x)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627313" y="2990850"/>
            <a:ext cx="3590925" cy="1116013"/>
            <a:chOff x="2626811" y="2990850"/>
            <a:chExt cx="3590925" cy="1116629"/>
          </a:xfrm>
        </p:grpSpPr>
        <p:cxnSp>
          <p:nvCxnSpPr>
            <p:cNvPr id="34" name="直接箭头连接符 33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2882398" y="2990850"/>
              <a:ext cx="3335338" cy="20966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3169736" y="3200516"/>
              <a:ext cx="2917825" cy="15884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2979236" y="3200516"/>
              <a:ext cx="3108325" cy="295438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2626811" y="3821571"/>
              <a:ext cx="3460750" cy="50828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2756986" y="3869223"/>
              <a:ext cx="3451225" cy="23825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同态基本定理证明思想图示</a:t>
            </a:r>
          </a:p>
        </p:txBody>
      </p:sp>
      <p:sp>
        <p:nvSpPr>
          <p:cNvPr id="7066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196975"/>
          </a:xfrm>
        </p:spPr>
        <p:txBody>
          <a:bodyPr/>
          <a:lstStyle/>
          <a:p>
            <a:r>
              <a:rPr lang="zh-CN" altLang="en-US" sz="2100" smtClean="0">
                <a:solidFill>
                  <a:srgbClr val="FF0000"/>
                </a:solidFill>
              </a:rPr>
              <a:t>定理</a:t>
            </a:r>
            <a:r>
              <a:rPr lang="en-US" altLang="zh-CN" sz="2100" smtClean="0">
                <a:solidFill>
                  <a:srgbClr val="FF0000"/>
                </a:solidFill>
              </a:rPr>
              <a:t>6.5-2</a:t>
            </a:r>
            <a:r>
              <a:rPr lang="zh-CN" altLang="en-US" sz="2100" smtClean="0">
                <a:solidFill>
                  <a:srgbClr val="FF0000"/>
                </a:solidFill>
              </a:rPr>
              <a:t>：</a:t>
            </a:r>
            <a:r>
              <a:rPr lang="zh-CN" altLang="en-US" sz="2100" smtClean="0"/>
              <a:t>设</a:t>
            </a:r>
            <a:r>
              <a:rPr lang="en-US" altLang="zh-CN" sz="2100" smtClean="0"/>
              <a:t>f</a:t>
            </a:r>
            <a:r>
              <a:rPr lang="zh-CN" altLang="en-US" sz="2100" smtClean="0"/>
              <a:t>是从</a:t>
            </a:r>
            <a:r>
              <a:rPr lang="en-US" altLang="zh-CN" sz="2100" smtClean="0"/>
              <a:t>A=&lt;S,*,△,k&gt;</a:t>
            </a:r>
            <a:r>
              <a:rPr lang="zh-CN" altLang="en-US" sz="2100" smtClean="0"/>
              <a:t>到</a:t>
            </a:r>
            <a:r>
              <a:rPr lang="en-US" altLang="zh-CN" sz="2100" smtClean="0"/>
              <a:t>A</a:t>
            </a:r>
            <a:r>
              <a:rPr lang="en-US" altLang="zh-CN" sz="2100" smtClean="0">
                <a:latin typeface="Arial" charset="0"/>
                <a:cs typeface="Arial" charset="0"/>
              </a:rPr>
              <a:t>’</a:t>
            </a:r>
            <a:r>
              <a:rPr lang="en-US" altLang="zh-CN" sz="2100" smtClean="0"/>
              <a:t>=&lt;S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,*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,△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,k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&gt;</a:t>
            </a:r>
            <a:r>
              <a:rPr lang="zh-CN" altLang="en-US" sz="2100" smtClean="0"/>
              <a:t>的同态，</a:t>
            </a:r>
            <a:r>
              <a:rPr lang="en-US" altLang="zh-CN" sz="2100" smtClean="0">
                <a:latin typeface="Arial" charset="0"/>
              </a:rPr>
              <a:t>~</a:t>
            </a:r>
            <a:r>
              <a:rPr lang="zh-CN" altLang="en-US" sz="2100" smtClean="0"/>
              <a:t>是</a:t>
            </a:r>
            <a:r>
              <a:rPr lang="en-US" altLang="zh-CN" sz="2100" smtClean="0"/>
              <a:t>A</a:t>
            </a:r>
            <a:r>
              <a:rPr lang="zh-CN" altLang="en-US" sz="2100" smtClean="0"/>
              <a:t>上由</a:t>
            </a:r>
            <a:r>
              <a:rPr lang="en-US" altLang="zh-CN" sz="2100" smtClean="0"/>
              <a:t>f</a:t>
            </a:r>
            <a:r>
              <a:rPr lang="zh-CN" altLang="en-US" sz="2100" smtClean="0"/>
              <a:t>诱导的同余关系，那么，从</a:t>
            </a:r>
            <a:r>
              <a:rPr lang="en-US" altLang="zh-CN" sz="2100" smtClean="0"/>
              <a:t>A/</a:t>
            </a:r>
            <a:r>
              <a:rPr lang="en-US" altLang="zh-CN" sz="2100" smtClean="0">
                <a:latin typeface="Arial" charset="0"/>
              </a:rPr>
              <a:t>~</a:t>
            </a:r>
            <a:r>
              <a:rPr lang="en-US" altLang="zh-CN" sz="2100" smtClean="0"/>
              <a:t>=&lt;S/</a:t>
            </a:r>
            <a:r>
              <a:rPr lang="en-US" altLang="zh-CN" sz="2100" smtClean="0">
                <a:latin typeface="Arial" charset="0"/>
              </a:rPr>
              <a:t>~</a:t>
            </a:r>
            <a:r>
              <a:rPr lang="en-US" altLang="zh-CN" sz="2100" smtClean="0"/>
              <a:t>,*</a:t>
            </a:r>
            <a:r>
              <a:rPr lang="en-US" altLang="zh-CN" sz="2100" smtClean="0">
                <a:latin typeface="Arial" charset="0"/>
              </a:rPr>
              <a:t>’’</a:t>
            </a:r>
            <a:r>
              <a:rPr lang="en-US" altLang="zh-CN" sz="2100" smtClean="0"/>
              <a:t>,△</a:t>
            </a:r>
            <a:r>
              <a:rPr lang="en-US" altLang="zh-CN" sz="2100" smtClean="0">
                <a:latin typeface="Arial" charset="0"/>
              </a:rPr>
              <a:t>’’</a:t>
            </a:r>
            <a:r>
              <a:rPr lang="en-US" altLang="zh-CN" sz="2100" smtClean="0"/>
              <a:t>,[k]&gt;</a:t>
            </a:r>
            <a:r>
              <a:rPr lang="zh-CN" altLang="en-US" sz="2100" smtClean="0"/>
              <a:t>到</a:t>
            </a:r>
            <a:r>
              <a:rPr lang="en-US" altLang="zh-CN" sz="2100" smtClean="0"/>
              <a:t>&lt;f(S),*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,△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,k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&gt;</a:t>
            </a:r>
            <a:r>
              <a:rPr lang="zh-CN" altLang="en-US" sz="2100" smtClean="0"/>
              <a:t>存在同构</a:t>
            </a:r>
            <a:r>
              <a:rPr lang="en-US" altLang="zh-CN" sz="2100" smtClean="0"/>
              <a:t>h</a:t>
            </a:r>
            <a:endParaRPr lang="zh-CN" altLang="en-US" sz="2100" smtClean="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49324-CE7E-4267-87FF-CABA8A957BAE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/>
            </a:extLst>
          </p:cNvPr>
          <p:cNvSpPr/>
          <p:nvPr/>
        </p:nvSpPr>
        <p:spPr>
          <a:xfrm>
            <a:off x="3119438" y="3175000"/>
            <a:ext cx="90487" cy="889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/>
            </a:extLst>
          </p:cNvPr>
          <p:cNvSpPr/>
          <p:nvPr/>
        </p:nvSpPr>
        <p:spPr>
          <a:xfrm>
            <a:off x="2930525" y="3451225"/>
            <a:ext cx="88900" cy="9048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/>
            </a:extLst>
          </p:cNvPr>
          <p:cNvSpPr/>
          <p:nvPr/>
        </p:nvSpPr>
        <p:spPr>
          <a:xfrm>
            <a:off x="2586038" y="3779838"/>
            <a:ext cx="90487" cy="9048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/>
            </a:extLst>
          </p:cNvPr>
          <p:cNvSpPr/>
          <p:nvPr/>
        </p:nvSpPr>
        <p:spPr>
          <a:xfrm>
            <a:off x="2822575" y="2946400"/>
            <a:ext cx="90488" cy="9048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/>
            </a:extLst>
          </p:cNvPr>
          <p:cNvSpPr/>
          <p:nvPr/>
        </p:nvSpPr>
        <p:spPr>
          <a:xfrm>
            <a:off x="2687638" y="4064000"/>
            <a:ext cx="90487" cy="9048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/>
            </a:extLst>
          </p:cNvPr>
          <p:cNvSpPr/>
          <p:nvPr/>
        </p:nvSpPr>
        <p:spPr>
          <a:xfrm>
            <a:off x="6216650" y="31559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>
            <a:extLst>
              <a:ext uri="{FF2B5EF4-FFF2-40B4-BE49-F238E27FC236}"/>
            </a:extLst>
          </p:cNvPr>
          <p:cNvSpPr/>
          <p:nvPr/>
        </p:nvSpPr>
        <p:spPr>
          <a:xfrm>
            <a:off x="6202363" y="3824288"/>
            <a:ext cx="8890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2436813" y="2759075"/>
            <a:ext cx="881062" cy="1476375"/>
            <a:chOff x="2437420" y="2758602"/>
            <a:chExt cx="880211" cy="1476367"/>
          </a:xfrm>
        </p:grpSpPr>
        <p:sp>
          <p:nvSpPr>
            <p:cNvPr id="57" name="椭圆 5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732410" y="2758602"/>
              <a:ext cx="585221" cy="95884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37420" y="3703160"/>
              <a:ext cx="436140" cy="531809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0" name="矩形: 圆角 59">
            <a:extLst>
              <a:ext uri="{FF2B5EF4-FFF2-40B4-BE49-F238E27FC236}"/>
            </a:extLst>
          </p:cNvPr>
          <p:cNvSpPr/>
          <p:nvPr/>
        </p:nvSpPr>
        <p:spPr>
          <a:xfrm>
            <a:off x="5927725" y="2946400"/>
            <a:ext cx="623888" cy="11969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/>
            </a:extLst>
          </p:cNvPr>
          <p:cNvSpPr/>
          <p:nvPr/>
        </p:nvSpPr>
        <p:spPr>
          <a:xfrm>
            <a:off x="2274888" y="2640013"/>
            <a:ext cx="1222375" cy="1719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/>
            </a:extLst>
          </p:cNvPr>
          <p:cNvSpPr/>
          <p:nvPr/>
        </p:nvSpPr>
        <p:spPr>
          <a:xfrm>
            <a:off x="354013" y="3162300"/>
            <a:ext cx="1804987" cy="4603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A=&lt;S,*,△,k&gt;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矩形: 圆角 85">
            <a:extLst>
              <a:ext uri="{FF2B5EF4-FFF2-40B4-BE49-F238E27FC236}"/>
            </a:extLst>
          </p:cNvPr>
          <p:cNvSpPr/>
          <p:nvPr/>
        </p:nvSpPr>
        <p:spPr>
          <a:xfrm>
            <a:off x="5778500" y="2325688"/>
            <a:ext cx="2182813" cy="4603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=&lt;S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,*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,△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,k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3113088" y="5003800"/>
            <a:ext cx="2735262" cy="1260475"/>
            <a:chOff x="3112863" y="5004175"/>
            <a:chExt cx="2735044" cy="1260398"/>
          </a:xfrm>
        </p:grpSpPr>
        <p:grpSp>
          <p:nvGrpSpPr>
            <p:cNvPr id="70676" name="组合 80"/>
            <p:cNvGrpSpPr>
              <a:grpSpLocks/>
            </p:cNvGrpSpPr>
            <p:nvPr/>
          </p:nvGrpSpPr>
          <p:grpSpPr bwMode="auto">
            <a:xfrm>
              <a:off x="3680556" y="5004175"/>
              <a:ext cx="1341494" cy="657074"/>
              <a:chOff x="3680556" y="5004175"/>
              <a:chExt cx="1341494" cy="657074"/>
            </a:xfrm>
          </p:grpSpPr>
          <p:sp>
            <p:nvSpPr>
              <p:cNvPr id="30" name="椭圆 2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903375" y="5364516"/>
                <a:ext cx="90480" cy="90481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703411" y="5274034"/>
                <a:ext cx="90480" cy="90482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: 圆角 6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681143" y="5004175"/>
                <a:ext cx="1341330" cy="65718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88" name="矩形: 圆角 8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12863" y="5804226"/>
              <a:ext cx="2735044" cy="4603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A/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=&lt;S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/~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,*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’’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,△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’’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,[k]&gt;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同态基本定理</a:t>
            </a:r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zh-CN" altLang="en-US" sz="2100">
                <a:solidFill>
                  <a:srgbClr val="FF0000"/>
                </a:solidFill>
              </a:rPr>
              <a:t>定理</a:t>
            </a:r>
            <a:r>
              <a:rPr lang="en-US" altLang="zh-CN" sz="2100">
                <a:solidFill>
                  <a:srgbClr val="FF0000"/>
                </a:solidFill>
              </a:rPr>
              <a:t>6.5-2</a:t>
            </a:r>
            <a:r>
              <a:rPr lang="zh-CN" altLang="en-US" sz="2100">
                <a:solidFill>
                  <a:srgbClr val="FF0000"/>
                </a:solidFill>
              </a:rPr>
              <a:t>：</a:t>
            </a:r>
            <a:r>
              <a:rPr lang="zh-CN" altLang="en-US" sz="2100"/>
              <a:t>设</a:t>
            </a:r>
            <a:r>
              <a:rPr lang="en-US" altLang="zh-CN" sz="2100"/>
              <a:t>f</a:t>
            </a:r>
            <a:r>
              <a:rPr lang="zh-CN" altLang="en-US" sz="2100"/>
              <a:t>是从</a:t>
            </a:r>
            <a:r>
              <a:rPr lang="en-US" altLang="zh-CN" sz="2100"/>
              <a:t>A=&lt;S,*,△,k&gt;</a:t>
            </a:r>
            <a:r>
              <a:rPr lang="zh-CN" altLang="en-US" sz="2100"/>
              <a:t>到</a:t>
            </a:r>
            <a:r>
              <a:rPr lang="en-US" altLang="zh-CN" sz="2100"/>
              <a:t>A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=&lt;S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的同态，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100"/>
              <a:t>是</a:t>
            </a:r>
            <a:r>
              <a:rPr lang="en-US" altLang="zh-CN" sz="2100"/>
              <a:t>A</a:t>
            </a:r>
            <a:r>
              <a:rPr lang="zh-CN" altLang="en-US" sz="2100"/>
              <a:t>上由</a:t>
            </a:r>
            <a:r>
              <a:rPr lang="en-US" altLang="zh-CN" sz="2100"/>
              <a:t>f</a:t>
            </a:r>
            <a:r>
              <a:rPr lang="zh-CN" altLang="en-US" sz="2100"/>
              <a:t>诱导的同余关系，那么，从</a:t>
            </a:r>
            <a:r>
              <a:rPr lang="en-US" altLang="zh-CN" sz="2100"/>
              <a:t>A/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=&lt;S/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,[k]&gt;</a:t>
            </a:r>
            <a:r>
              <a:rPr lang="zh-CN" altLang="en-US" sz="2100"/>
              <a:t>到</a:t>
            </a:r>
            <a:r>
              <a:rPr lang="en-US" altLang="zh-CN" sz="2100"/>
              <a:t>&lt;f(S),*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存在同构</a:t>
            </a:r>
            <a:r>
              <a:rPr lang="en-US" altLang="zh-CN" sz="2100"/>
              <a:t>h</a:t>
            </a:r>
          </a:p>
          <a:p>
            <a:pPr>
              <a:defRPr/>
            </a:pPr>
            <a:r>
              <a:rPr lang="zh-CN" altLang="en-US" sz="2100">
                <a:solidFill>
                  <a:srgbClr val="FF0000"/>
                </a:solidFill>
              </a:rPr>
              <a:t>证：</a:t>
            </a:r>
            <a:r>
              <a:rPr lang="zh-CN" altLang="en-US" sz="2100"/>
              <a:t>定义</a:t>
            </a:r>
            <a:r>
              <a:rPr lang="en-US" altLang="zh-CN" sz="2100"/>
              <a:t>h</a:t>
            </a:r>
            <a:r>
              <a:rPr lang="zh-CN" altLang="en-US" sz="2100"/>
              <a:t>：</a:t>
            </a:r>
            <a:r>
              <a:rPr lang="en-US" altLang="zh-CN" sz="2100"/>
              <a:t>A/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>
                <a:sym typeface="Symbol" pitchFamily="18" charset="2"/>
              </a:rPr>
              <a:t></a:t>
            </a:r>
            <a:r>
              <a:rPr lang="en-US" altLang="zh-CN" sz="2100"/>
              <a:t>f(S),</a:t>
            </a:r>
            <a:r>
              <a:rPr lang="en-US" altLang="zh-CN" sz="2100">
                <a:solidFill>
                  <a:srgbClr val="FF0000"/>
                </a:solidFill>
              </a:rPr>
              <a:t>h([x])=f(x)</a:t>
            </a:r>
          </a:p>
          <a:p>
            <a:pPr marL="712788" indent="-361950">
              <a:buClr>
                <a:srgbClr val="CC0066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100"/>
              <a:t>证明</a:t>
            </a:r>
            <a:r>
              <a:rPr lang="en-US" altLang="zh-CN" sz="2100"/>
              <a:t>h</a:t>
            </a:r>
            <a:r>
              <a:rPr lang="zh-CN" altLang="en-US" sz="2100" u="sng"/>
              <a:t>是良定的</a:t>
            </a:r>
            <a:r>
              <a:rPr lang="zh-CN" altLang="en-US" sz="2100"/>
              <a:t>，即如果</a:t>
            </a:r>
            <a:r>
              <a:rPr lang="en-US" altLang="zh-CN" sz="2100"/>
              <a:t>[x]=[y]</a:t>
            </a:r>
            <a:r>
              <a:rPr lang="zh-CN" altLang="en-US" sz="2100"/>
              <a:t>，那么</a:t>
            </a:r>
            <a:r>
              <a:rPr lang="en-US" altLang="zh-CN" sz="2100"/>
              <a:t>h([x])=h([y])</a:t>
            </a:r>
          </a:p>
          <a:p>
            <a:pPr marL="712788" indent="0">
              <a:buFont typeface="Wingdings" pitchFamily="2" charset="2"/>
              <a:buNone/>
              <a:defRPr/>
            </a:pPr>
            <a:r>
              <a:rPr lang="zh-CN" altLang="en-US" sz="2100"/>
              <a:t>如果</a:t>
            </a:r>
            <a:r>
              <a:rPr lang="en-US" altLang="zh-CN" sz="2100"/>
              <a:t>[x]=[y]</a:t>
            </a:r>
            <a:r>
              <a:rPr lang="zh-CN" altLang="en-US" sz="2100"/>
              <a:t>，那么</a:t>
            </a:r>
            <a:r>
              <a:rPr lang="en-US" altLang="zh-CN" sz="2100"/>
              <a:t>x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y</a:t>
            </a:r>
            <a:r>
              <a:rPr lang="zh-CN" altLang="en-US" sz="2100"/>
              <a:t>，所以，</a:t>
            </a:r>
            <a:r>
              <a:rPr lang="en-US" altLang="zh-CN" sz="2100"/>
              <a:t>f(x)=f(y)</a:t>
            </a:r>
            <a:r>
              <a:rPr lang="zh-CN" altLang="en-US" sz="2100"/>
              <a:t>，因为</a:t>
            </a:r>
            <a:r>
              <a:rPr lang="en-US" altLang="zh-CN" sz="2100"/>
              <a:t>h([x])=f(x)</a:t>
            </a:r>
            <a:r>
              <a:rPr lang="zh-CN" altLang="en-US" sz="2100"/>
              <a:t>和</a:t>
            </a:r>
            <a:r>
              <a:rPr lang="en-US" altLang="zh-CN" sz="2100"/>
              <a:t>h([y])=f(y)</a:t>
            </a:r>
            <a:r>
              <a:rPr lang="zh-CN" altLang="en-US" sz="2100"/>
              <a:t>，这得出</a:t>
            </a:r>
            <a:r>
              <a:rPr lang="en-US" altLang="zh-CN" sz="2100"/>
              <a:t>h([x])=h([y])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是良定的。</a:t>
            </a:r>
            <a:endParaRPr lang="en-US" altLang="zh-CN" sz="2100"/>
          </a:p>
          <a:p>
            <a:pPr marL="712788" indent="-361950">
              <a:buClr>
                <a:srgbClr val="CC0066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sz="2100"/>
              <a:t>证明</a:t>
            </a:r>
            <a:r>
              <a:rPr lang="en-US" altLang="zh-CN" sz="2100"/>
              <a:t>h</a:t>
            </a:r>
            <a:r>
              <a:rPr lang="zh-CN" altLang="en-US" sz="2100" u="sng"/>
              <a:t>是双射函数</a:t>
            </a:r>
            <a:r>
              <a:rPr lang="zh-CN" altLang="en-US" sz="2100"/>
              <a:t>。对任意</a:t>
            </a:r>
            <a:r>
              <a:rPr lang="en-US" altLang="zh-CN" sz="2100"/>
              <a:t>x</a:t>
            </a:r>
            <a:r>
              <a:rPr lang="en-US" altLang="zh-CN" sz="2100" baseline="-25000"/>
              <a:t>1</a:t>
            </a:r>
            <a:r>
              <a:rPr lang="en-US" altLang="zh-CN" sz="2100"/>
              <a:t>,x</a:t>
            </a:r>
            <a:r>
              <a:rPr lang="en-US" altLang="zh-CN" sz="2100" baseline="-25000"/>
              <a:t>2</a:t>
            </a:r>
            <a:r>
              <a:rPr lang="el-GR" altLang="zh-CN" sz="2100"/>
              <a:t>∈</a:t>
            </a:r>
            <a:r>
              <a:rPr lang="en-US" altLang="zh-CN" sz="2100"/>
              <a:t>S</a:t>
            </a:r>
            <a:r>
              <a:rPr lang="zh-CN" altLang="en-US" sz="2100"/>
              <a:t>，如果</a:t>
            </a:r>
            <a:r>
              <a:rPr lang="en-US" altLang="zh-CN" sz="2100"/>
              <a:t>f(x</a:t>
            </a:r>
            <a:r>
              <a:rPr lang="en-US" altLang="zh-CN" sz="2100" baseline="-25000"/>
              <a:t>1</a:t>
            </a:r>
            <a:r>
              <a:rPr lang="en-US" altLang="zh-CN" sz="2100"/>
              <a:t>)=f(x</a:t>
            </a:r>
            <a:r>
              <a:rPr lang="en-US" altLang="zh-CN" sz="2100" baseline="-25000"/>
              <a:t>2</a:t>
            </a:r>
            <a:r>
              <a:rPr lang="en-US" altLang="zh-CN" sz="2100"/>
              <a:t>)</a:t>
            </a:r>
            <a:r>
              <a:rPr lang="zh-CN" altLang="en-US" sz="2100"/>
              <a:t>，则</a:t>
            </a:r>
            <a:r>
              <a:rPr lang="en-US" altLang="zh-CN" sz="2100"/>
              <a:t>x</a:t>
            </a:r>
            <a:r>
              <a:rPr lang="en-US" altLang="zh-CN" sz="2100" baseline="-25000"/>
              <a:t>1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x</a:t>
            </a:r>
            <a:r>
              <a:rPr lang="en-US" altLang="zh-CN" sz="2100" baseline="-25000"/>
              <a:t>2</a:t>
            </a:r>
            <a:r>
              <a:rPr lang="zh-CN" altLang="en-US" sz="2100"/>
              <a:t>，即</a:t>
            </a:r>
            <a:r>
              <a:rPr lang="en-US" altLang="zh-CN" sz="2100"/>
              <a:t>[x</a:t>
            </a:r>
            <a:r>
              <a:rPr lang="en-US" altLang="zh-CN" sz="2100" baseline="-25000"/>
              <a:t>1</a:t>
            </a:r>
            <a:r>
              <a:rPr lang="en-US" altLang="zh-CN" sz="2100"/>
              <a:t>]=[x</a:t>
            </a:r>
            <a:r>
              <a:rPr lang="en-US" altLang="zh-CN" sz="2100" baseline="-25000"/>
              <a:t>2</a:t>
            </a:r>
            <a:r>
              <a:rPr lang="en-US" altLang="zh-CN" sz="2100"/>
              <a:t>]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是单射的；</a:t>
            </a:r>
            <a:endParaRPr lang="en-US" altLang="zh-CN" sz="2100"/>
          </a:p>
          <a:p>
            <a:pPr marL="658813" indent="0">
              <a:buFont typeface="Wingdings" pitchFamily="2" charset="2"/>
              <a:buNone/>
              <a:defRPr/>
            </a:pPr>
            <a:r>
              <a:rPr lang="en-US" altLang="zh-CN" sz="2100"/>
              <a:t>A</a:t>
            </a:r>
            <a:r>
              <a:rPr lang="zh-CN" altLang="en-US" sz="2100"/>
              <a:t>到</a:t>
            </a:r>
            <a:r>
              <a:rPr lang="en-US" altLang="zh-CN" sz="2100"/>
              <a:t>A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100"/>
              <a:t>的同态像</a:t>
            </a:r>
            <a:r>
              <a:rPr lang="en-US" altLang="zh-CN" sz="2100"/>
              <a:t>f(S)</a:t>
            </a:r>
            <a:r>
              <a:rPr lang="zh-CN" altLang="en-US" sz="2100"/>
              <a:t>上的</a:t>
            </a:r>
            <a:r>
              <a:rPr lang="zh-CN" altLang="en-US" sz="2100" u="sng"/>
              <a:t>任一元素均可写成</a:t>
            </a:r>
            <a:r>
              <a:rPr lang="en-US" altLang="zh-CN" sz="2100" u="sng"/>
              <a:t>f(x)</a:t>
            </a:r>
            <a:r>
              <a:rPr lang="zh-CN" altLang="en-US" sz="2100"/>
              <a:t>，于是存在</a:t>
            </a:r>
            <a:r>
              <a:rPr lang="en-US" altLang="zh-CN" sz="2100"/>
              <a:t>[x]</a:t>
            </a:r>
            <a:r>
              <a:rPr lang="zh-CN" altLang="en-US" sz="2100"/>
              <a:t>使</a:t>
            </a:r>
            <a:r>
              <a:rPr lang="en-US" altLang="zh-CN" sz="2100"/>
              <a:t>h([x])=f(x)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是满射的。</a:t>
            </a:r>
            <a:endParaRPr lang="en-US" altLang="zh-CN" sz="2100"/>
          </a:p>
          <a:p>
            <a:pPr>
              <a:defRPr/>
            </a:pPr>
            <a:endParaRPr lang="zh-CN" altLang="en-US" sz="2100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1218B-BA87-41A3-8EEA-546D66716AB5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199313" y="1943100"/>
            <a:ext cx="1123950" cy="836613"/>
            <a:chOff x="5723328" y="1944572"/>
            <a:chExt cx="1123701" cy="836356"/>
          </a:xfrm>
        </p:grpSpPr>
        <p:grpSp>
          <p:nvGrpSpPr>
            <p:cNvPr id="71685" name="组合 6"/>
            <p:cNvGrpSpPr>
              <a:grpSpLocks noChangeAspect="1"/>
            </p:cNvGrpSpPr>
            <p:nvPr/>
          </p:nvGrpSpPr>
          <p:grpSpPr bwMode="auto"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9" name="直接连接符 8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667652" y="1837710"/>
                <a:ext cx="310307" cy="265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972547" y="1175657"/>
                <a:ext cx="950767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: 圆角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3328" y="2027097"/>
              <a:ext cx="585657" cy="4173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Ⅲ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同态基本定理（续）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4519613" cy="50673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Clr>
                <a:srgbClr val="CC0066"/>
              </a:buClr>
              <a:buSzTx/>
              <a:buFont typeface="Calibri" pitchFamily="34" charset="0"/>
              <a:buAutoNum type="arabicPeriod" startAt="3"/>
            </a:pPr>
            <a:r>
              <a:rPr lang="zh-CN" altLang="en-US" sz="2100" smtClean="0"/>
              <a:t>证明</a:t>
            </a:r>
            <a:r>
              <a:rPr lang="en-US" altLang="zh-CN" sz="2100" smtClean="0"/>
              <a:t>h</a:t>
            </a:r>
            <a:r>
              <a:rPr lang="zh-CN" altLang="en-US" sz="2100" smtClean="0"/>
              <a:t>保持运算。</a:t>
            </a:r>
            <a:endParaRPr lang="en-US" altLang="zh-CN" sz="2100" smtClean="0"/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h([x]*</a:t>
            </a:r>
            <a:r>
              <a:rPr lang="en-US" altLang="zh-CN" sz="2100" smtClean="0">
                <a:latin typeface="Arial" charset="0"/>
                <a:cs typeface="Arial" charset="0"/>
              </a:rPr>
              <a:t>’’</a:t>
            </a:r>
            <a:r>
              <a:rPr lang="en-US" altLang="zh-CN" sz="2100" smtClean="0">
                <a:cs typeface="Arial" charset="0"/>
              </a:rPr>
              <a:t>[y])=h([x*y])//</a:t>
            </a:r>
            <a:r>
              <a:rPr lang="zh-CN" altLang="en-US" sz="2100" smtClean="0">
                <a:cs typeface="Arial" charset="0"/>
              </a:rPr>
              <a:t>由*</a:t>
            </a:r>
            <a:r>
              <a:rPr lang="en-US" altLang="zh-CN" sz="2100" smtClean="0">
                <a:latin typeface="Arial" charset="0"/>
                <a:cs typeface="Arial" charset="0"/>
              </a:rPr>
              <a:t>’’</a:t>
            </a:r>
            <a:r>
              <a:rPr lang="zh-CN" altLang="en-US" sz="2100" smtClean="0">
                <a:latin typeface="Arial" charset="0"/>
                <a:cs typeface="Arial" charset="0"/>
              </a:rPr>
              <a:t>定义</a:t>
            </a:r>
            <a:endParaRPr lang="zh-CN" altLang="en-US" sz="2100" smtClean="0">
              <a:cs typeface="Arial" charset="0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>
                <a:cs typeface="Arial" charset="0"/>
              </a:rPr>
              <a:t>=f(x*y)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>
                <a:cs typeface="Arial" charset="0"/>
              </a:rPr>
              <a:t>=f(x)*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f(y) //</a:t>
            </a:r>
            <a:r>
              <a:rPr lang="zh-CN" altLang="en-US" sz="2100" smtClean="0"/>
              <a:t>由</a:t>
            </a:r>
            <a:r>
              <a:rPr lang="en-US" altLang="zh-CN" sz="2100" smtClean="0"/>
              <a:t>f</a:t>
            </a:r>
            <a:r>
              <a:rPr lang="zh-CN" altLang="en-US" sz="2100" smtClean="0"/>
              <a:t>的定义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=h([x])*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h([y]) //</a:t>
            </a:r>
            <a:r>
              <a:rPr lang="zh-CN" altLang="en-US" sz="2100" smtClean="0"/>
              <a:t>由</a:t>
            </a:r>
            <a:r>
              <a:rPr lang="en-US" altLang="zh-CN" sz="2100" smtClean="0"/>
              <a:t>h</a:t>
            </a:r>
            <a:r>
              <a:rPr lang="zh-CN" altLang="en-US" sz="2100" smtClean="0"/>
              <a:t>的定义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h(△</a:t>
            </a:r>
            <a:r>
              <a:rPr lang="en-US" altLang="zh-CN" sz="2100" smtClean="0">
                <a:latin typeface="Arial" charset="0"/>
              </a:rPr>
              <a:t>’’</a:t>
            </a:r>
            <a:r>
              <a:rPr lang="en-US" altLang="zh-CN" sz="2100" smtClean="0"/>
              <a:t>[x])=h([△x])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=f(△x)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=△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f(x)=△</a:t>
            </a:r>
            <a:r>
              <a:rPr lang="en-US" altLang="zh-CN" sz="2100" smtClean="0">
                <a:latin typeface="Arial" charset="0"/>
              </a:rPr>
              <a:t>’</a:t>
            </a:r>
            <a:r>
              <a:rPr lang="en-US" altLang="zh-CN" sz="2100" smtClean="0"/>
              <a:t>h([x])</a:t>
            </a:r>
          </a:p>
          <a:p>
            <a:pPr marL="457200" indent="-457200">
              <a:spcBef>
                <a:spcPct val="0"/>
              </a:spcBef>
              <a:buClr>
                <a:srgbClr val="CC0066"/>
              </a:buClr>
              <a:buSzTx/>
              <a:buFont typeface="Calibri" pitchFamily="34" charset="0"/>
              <a:buAutoNum type="arabicPeriod" startAt="4"/>
            </a:pPr>
            <a:r>
              <a:rPr lang="zh-CN" altLang="en-US" sz="2100" smtClean="0"/>
              <a:t>证明常数对应。</a:t>
            </a:r>
            <a:endParaRPr lang="en-US" altLang="zh-CN" sz="2100" smtClean="0"/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100" smtClean="0"/>
              <a:t>h([k])=f(k)=k</a:t>
            </a:r>
            <a:r>
              <a:rPr lang="en-US" altLang="zh-CN" sz="2100" smtClean="0">
                <a:latin typeface="Arial" charset="0"/>
              </a:rPr>
              <a:t>’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100" smtClean="0"/>
              <a:t>所以，</a:t>
            </a:r>
            <a:r>
              <a:rPr lang="en-US" altLang="zh-CN" sz="2100" smtClean="0"/>
              <a:t>h</a:t>
            </a:r>
            <a:r>
              <a:rPr lang="zh-CN" altLang="en-US" sz="2100" smtClean="0"/>
              <a:t>是一同构。（</a:t>
            </a:r>
            <a:r>
              <a:rPr lang="zh-CN" altLang="en-US" sz="2100" smtClean="0">
                <a:solidFill>
                  <a:srgbClr val="FF0000"/>
                </a:solidFill>
              </a:rPr>
              <a:t>证毕</a:t>
            </a:r>
            <a:r>
              <a:rPr lang="zh-CN" altLang="en-US" sz="2100" smtClean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926D8-BA23-429C-AFD3-3093DB8C45EE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23000" y="1690688"/>
            <a:ext cx="1123950" cy="836612"/>
            <a:chOff x="5723328" y="1944572"/>
            <a:chExt cx="1123701" cy="836356"/>
          </a:xfrm>
        </p:grpSpPr>
        <p:grpSp>
          <p:nvGrpSpPr>
            <p:cNvPr id="72713" name="组合 8"/>
            <p:cNvGrpSpPr>
              <a:grpSpLocks noChangeAspect="1"/>
            </p:cNvGrpSpPr>
            <p:nvPr/>
          </p:nvGrpSpPr>
          <p:grpSpPr bwMode="auto"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11" name="直接连接符 10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5667652" y="1837710"/>
                <a:ext cx="310307" cy="2651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V="1">
                <a:off x="5972548" y="1175657"/>
                <a:ext cx="950766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: 圆角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23328" y="2027097"/>
              <a:ext cx="585658" cy="417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391150" y="3287713"/>
            <a:ext cx="2835275" cy="2063750"/>
            <a:chOff x="5516523" y="3730533"/>
            <a:chExt cx="2835315" cy="2064114"/>
          </a:xfrm>
        </p:grpSpPr>
        <p:sp>
          <p:nvSpPr>
            <p:cNvPr id="7" name="矩形: 圆角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194396" y="3730533"/>
              <a:ext cx="1468458" cy="6001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商代数</a:t>
              </a:r>
            </a:p>
          </p:txBody>
        </p:sp>
        <p:sp>
          <p:nvSpPr>
            <p:cNvPr id="14" name="矩形: 圆角 13">
              <a:extLst>
                <a:ext uri="{FF2B5EF4-FFF2-40B4-BE49-F238E27FC236}"/>
              </a:extLst>
            </p:cNvPr>
            <p:cNvSpPr/>
            <p:nvPr/>
          </p:nvSpPr>
          <p:spPr>
            <a:xfrm rot="5400000">
              <a:off x="6446734" y="4429207"/>
              <a:ext cx="963782" cy="63342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≈</a:t>
              </a:r>
            </a:p>
          </p:txBody>
        </p:sp>
        <p:sp>
          <p:nvSpPr>
            <p:cNvPr id="16" name="矩形: 圆角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516523" y="5161122"/>
              <a:ext cx="2835315" cy="6335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原代数的同态像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3276600" y="3168650"/>
            <a:ext cx="2355850" cy="2454275"/>
            <a:chOff x="4237854" y="2950664"/>
            <a:chExt cx="2355978" cy="2454915"/>
          </a:xfrm>
        </p:grpSpPr>
        <p:grpSp>
          <p:nvGrpSpPr>
            <p:cNvPr id="73762" name="组合 31"/>
            <p:cNvGrpSpPr>
              <a:grpSpLocks/>
            </p:cNvGrpSpPr>
            <p:nvPr/>
          </p:nvGrpSpPr>
          <p:grpSpPr bwMode="auto">
            <a:xfrm>
              <a:off x="4237854" y="2950664"/>
              <a:ext cx="2355978" cy="2454915"/>
              <a:chOff x="4237854" y="2950664"/>
              <a:chExt cx="2355978" cy="2454915"/>
            </a:xfrm>
          </p:grpSpPr>
          <p:cxnSp>
            <p:nvCxnSpPr>
              <p:cNvPr id="29" name="直接连接符 28">
                <a:extLst>
                  <a:ext uri="{FF2B5EF4-FFF2-40B4-BE49-F238E27FC236}"/>
                </a:extLst>
              </p:cNvPr>
              <p:cNvCxnSpPr>
                <a:stCxn id="9" idx="1"/>
                <a:endCxn id="11" idx="1"/>
              </p:cNvCxnSpPr>
              <p:nvPr/>
            </p:nvCxnSpPr>
            <p:spPr>
              <a:xfrm flipV="1">
                <a:off x="4237854" y="2950664"/>
                <a:ext cx="1687605" cy="178481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/>
                </a:extLst>
              </p:cNvPr>
              <p:cNvCxnSpPr>
                <a:stCxn id="9" idx="5"/>
                <a:endCxn id="11" idx="5"/>
              </p:cNvCxnSpPr>
              <p:nvPr/>
            </p:nvCxnSpPr>
            <p:spPr>
              <a:xfrm flipV="1">
                <a:off x="4906228" y="3620764"/>
                <a:ext cx="1687604" cy="178481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585715" y="4479826"/>
              <a:ext cx="744577" cy="450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同构</a:t>
              </a:r>
            </a:p>
          </p:txBody>
        </p:sp>
      </p:grpSp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三个代数之间的关系示意图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457200" y="1179513"/>
            <a:ext cx="4587875" cy="528637"/>
          </a:xfrm>
        </p:spPr>
        <p:txBody>
          <a:bodyPr/>
          <a:lstStyle/>
          <a:p>
            <a:r>
              <a:rPr lang="zh-CN" altLang="en-US" smtClean="0"/>
              <a:t>三个重要定理图示</a:t>
            </a:r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75" y="6353175"/>
            <a:ext cx="542925" cy="365125"/>
          </a:xfrm>
        </p:spPr>
        <p:txBody>
          <a:bodyPr/>
          <a:lstStyle/>
          <a:p>
            <a:pPr>
              <a:defRPr/>
            </a:pPr>
            <a:fld id="{A0E7AE60-E2BA-4254-87F0-4DFC7B7BD924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1743075" y="2736850"/>
            <a:ext cx="4029075" cy="1604963"/>
            <a:chOff x="2704293" y="2519476"/>
            <a:chExt cx="4027946" cy="1604559"/>
          </a:xfrm>
        </p:grpSpPr>
        <p:grpSp>
          <p:nvGrpSpPr>
            <p:cNvPr id="73755" name="组合 43"/>
            <p:cNvGrpSpPr>
              <a:grpSpLocks/>
            </p:cNvGrpSpPr>
            <p:nvPr/>
          </p:nvGrpSpPr>
          <p:grpSpPr bwMode="auto">
            <a:xfrm>
              <a:off x="2704293" y="2519476"/>
              <a:ext cx="3971692" cy="1604559"/>
              <a:chOff x="2704293" y="2266940"/>
              <a:chExt cx="3971692" cy="1604559"/>
            </a:xfrm>
          </p:grpSpPr>
          <p:grpSp>
            <p:nvGrpSpPr>
              <p:cNvPr id="73757" name="组合 38"/>
              <p:cNvGrpSpPr>
                <a:grpSpLocks/>
              </p:cNvGrpSpPr>
              <p:nvPr/>
            </p:nvGrpSpPr>
            <p:grpSpPr bwMode="auto">
              <a:xfrm>
                <a:off x="2704293" y="2266940"/>
                <a:ext cx="3555394" cy="1604559"/>
                <a:chOff x="2704293" y="2266940"/>
                <a:chExt cx="3555394" cy="1604559"/>
              </a:xfrm>
            </p:grpSpPr>
            <p:cxnSp>
              <p:nvCxnSpPr>
                <p:cNvPr id="14" name="直接连接符 13">
                  <a:extLst>
                    <a:ext uri="{FF2B5EF4-FFF2-40B4-BE49-F238E27FC236}"/>
                  </a:extLst>
                </p:cNvPr>
                <p:cNvCxnSpPr>
                  <a:stCxn id="5" idx="0"/>
                  <a:endCxn id="11" idx="0"/>
                </p:cNvCxnSpPr>
                <p:nvPr/>
              </p:nvCxnSpPr>
              <p:spPr>
                <a:xfrm>
                  <a:off x="2704293" y="2266940"/>
                  <a:ext cx="3564526" cy="292026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/>
                  </a:extLst>
                </p:cNvPr>
                <p:cNvCxnSpPr>
                  <a:stCxn id="5" idx="4"/>
                  <a:endCxn id="11" idx="4"/>
                </p:cNvCxnSpPr>
                <p:nvPr/>
              </p:nvCxnSpPr>
              <p:spPr>
                <a:xfrm flipV="1">
                  <a:off x="2704293" y="3506466"/>
                  <a:ext cx="3564526" cy="365033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4051704" y="2400256"/>
                  <a:ext cx="1060153" cy="4507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同态</a:t>
                  </a:r>
                  <a:r>
                    <a:rPr lang="en-US" altLang="zh-CN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  <a:endParaRPr lang="zh-CN" altLang="en-US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967279" y="2771638"/>
                <a:ext cx="709414" cy="449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f(S)</a:t>
                </a:r>
                <a:endPara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86354" y="2811502"/>
              <a:ext cx="945885" cy="9474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3734" name="组合 49"/>
          <p:cNvGrpSpPr>
            <a:grpSpLocks/>
          </p:cNvGrpSpPr>
          <p:nvPr/>
        </p:nvGrpSpPr>
        <p:grpSpPr bwMode="auto">
          <a:xfrm>
            <a:off x="385763" y="2390775"/>
            <a:ext cx="1920875" cy="1951038"/>
            <a:chOff x="1347259" y="2172496"/>
            <a:chExt cx="1919596" cy="1951539"/>
          </a:xfrm>
        </p:grpSpPr>
        <p:sp>
          <p:nvSpPr>
            <p:cNvPr id="5" name="椭圆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142066" y="2520248"/>
              <a:ext cx="1124789" cy="1603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347259" y="2172496"/>
              <a:ext cx="472760" cy="449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3735" name="组合 48"/>
          <p:cNvGrpSpPr>
            <a:grpSpLocks/>
          </p:cNvGrpSpPr>
          <p:nvPr/>
        </p:nvGrpSpPr>
        <p:grpSpPr bwMode="auto">
          <a:xfrm>
            <a:off x="4511675" y="2393950"/>
            <a:ext cx="2549525" cy="2162175"/>
            <a:chOff x="5472101" y="2176723"/>
            <a:chExt cx="2549665" cy="2161245"/>
          </a:xfrm>
        </p:grpSpPr>
        <p:sp>
          <p:nvSpPr>
            <p:cNvPr id="7" name="椭圆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72101" y="2492500"/>
              <a:ext cx="1755871" cy="18454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48665" y="2176723"/>
              <a:ext cx="473101" cy="450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255713" y="2870200"/>
            <a:ext cx="2827337" cy="2892425"/>
            <a:chOff x="2215930" y="2652934"/>
            <a:chExt cx="2828622" cy="2891301"/>
          </a:xfrm>
        </p:grpSpPr>
        <p:grpSp>
          <p:nvGrpSpPr>
            <p:cNvPr id="73745" name="组合 39"/>
            <p:cNvGrpSpPr>
              <a:grpSpLocks/>
            </p:cNvGrpSpPr>
            <p:nvPr/>
          </p:nvGrpSpPr>
          <p:grpSpPr bwMode="auto">
            <a:xfrm>
              <a:off x="2215930" y="2652934"/>
              <a:ext cx="2697976" cy="2709072"/>
              <a:chOff x="2215930" y="2239022"/>
              <a:chExt cx="2697976" cy="2709072"/>
            </a:xfrm>
          </p:grpSpPr>
          <p:cxnSp>
            <p:nvCxnSpPr>
              <p:cNvPr id="25" name="直接连接符 24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2430339" y="3610089"/>
                <a:ext cx="1770868" cy="1337743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/>
                </a:extLst>
              </p:cNvPr>
              <p:cNvCxnSpPr>
                <a:cxnSpLocks/>
              </p:cNvCxnSpPr>
              <p:nvPr/>
            </p:nvCxnSpPr>
            <p:spPr>
              <a:xfrm>
                <a:off x="3029100" y="2239022"/>
                <a:ext cx="1885219" cy="2070883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215930" y="4328948"/>
                <a:ext cx="1450046" cy="4506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>
                    <a:solidFill>
                      <a:srgbClr val="E707D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自然同态</a:t>
                </a:r>
              </a:p>
            </p:txBody>
          </p:sp>
        </p:grpSp>
        <p:sp>
          <p:nvSpPr>
            <p:cNvPr id="9" name="椭圆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99561" y="4596866"/>
              <a:ext cx="944991" cy="947369"/>
            </a:xfrm>
            <a:prstGeom prst="ellipse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248854" y="4819030"/>
              <a:ext cx="716287" cy="450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S/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400">
                <a:solidFill>
                  <a:srgbClr val="CC00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1743075" y="1939925"/>
            <a:ext cx="3556000" cy="1357313"/>
            <a:chOff x="2704290" y="1722446"/>
            <a:chExt cx="3555395" cy="1356099"/>
          </a:xfrm>
        </p:grpSpPr>
        <p:sp>
          <p:nvSpPr>
            <p:cNvPr id="45" name="弧形 44">
              <a:extLst>
                <a:ext uri="{FF2B5EF4-FFF2-40B4-BE49-F238E27FC236}"/>
              </a:extLst>
            </p:cNvPr>
            <p:cNvSpPr/>
            <p:nvPr/>
          </p:nvSpPr>
          <p:spPr>
            <a:xfrm flipH="1">
              <a:off x="2704290" y="2158619"/>
              <a:ext cx="3555395" cy="919926"/>
            </a:xfrm>
            <a:prstGeom prst="arc">
              <a:avLst>
                <a:gd name="adj1" fmla="val 11328495"/>
                <a:gd name="adj2" fmla="val 21185661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01088" y="1722446"/>
              <a:ext cx="2361798" cy="450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诱导的等价关系</a:t>
              </a: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6092825" y="2705100"/>
            <a:ext cx="560388" cy="350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49300" y="2738438"/>
            <a:ext cx="539750" cy="301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/>
            </a:extLst>
          </p:cNvPr>
          <p:cNvSpPr/>
          <p:nvPr/>
        </p:nvSpPr>
        <p:spPr>
          <a:xfrm>
            <a:off x="4932363" y="5287963"/>
            <a:ext cx="3821112" cy="793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：任何同态像都是商代数</a:t>
            </a:r>
            <a:endParaRPr lang="en-US" altLang="zh-CN" sz="200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Aft>
                <a:spcPts val="600"/>
              </a:spcAft>
              <a:defRPr/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（同构意义下）</a:t>
            </a:r>
          </a:p>
        </p:txBody>
      </p:sp>
      <p:sp>
        <p:nvSpPr>
          <p:cNvPr id="12" name="矩形: 圆角 11">
            <a:extLst>
              <a:ext uri="{FF2B5EF4-FFF2-40B4-BE49-F238E27FC236}"/>
            </a:extLst>
          </p:cNvPr>
          <p:cNvSpPr/>
          <p:nvPr/>
        </p:nvSpPr>
        <p:spPr>
          <a:xfrm>
            <a:off x="4840288" y="1585913"/>
            <a:ext cx="3783012" cy="4492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：预备性质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同余关系</a:t>
            </a:r>
            <a:endParaRPr lang="en-US" altLang="zh-CN" sz="200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/>
            </a:extLst>
          </p:cNvPr>
          <p:cNvSpPr/>
          <p:nvPr/>
        </p:nvSpPr>
        <p:spPr>
          <a:xfrm>
            <a:off x="571500" y="5949950"/>
            <a:ext cx="3821113" cy="449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：任何商代数都是同态像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 smtClean="0"/>
              <a:t>6.1.2</a:t>
            </a:r>
            <a:r>
              <a:rPr lang="zh-CN" altLang="en-US" smtClean="0"/>
              <a:t>、么元和零元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6.1-1</a:t>
            </a:r>
          </a:p>
          <a:p>
            <a:pPr lvl="1">
              <a:spcBef>
                <a:spcPts val="300"/>
              </a:spcBef>
            </a:pPr>
            <a:r>
              <a:rPr lang="zh-CN" altLang="en-US" smtClean="0"/>
              <a:t>设*是集合</a:t>
            </a:r>
            <a:r>
              <a:rPr lang="en-US" altLang="zh-CN" smtClean="0"/>
              <a:t>S</a:t>
            </a:r>
            <a:r>
              <a:rPr lang="zh-CN" altLang="en-US" smtClean="0"/>
              <a:t>上的二元运算，</a:t>
            </a:r>
            <a:r>
              <a:rPr lang="en-US" altLang="zh-CN" smtClean="0"/>
              <a:t>e</a:t>
            </a:r>
            <a:r>
              <a:rPr lang="en-US" altLang="zh-CN" baseline="-25000" smtClean="0"/>
              <a:t>l</a:t>
            </a:r>
            <a:r>
              <a:rPr lang="zh-CN" altLang="en-US" smtClean="0"/>
              <a:t>是</a:t>
            </a:r>
            <a:r>
              <a:rPr lang="en-US" altLang="zh-CN" smtClean="0"/>
              <a:t>S</a:t>
            </a:r>
            <a:r>
              <a:rPr lang="zh-CN" altLang="en-US" smtClean="0"/>
              <a:t>中的元素，若对</a:t>
            </a:r>
            <a:r>
              <a:rPr lang="zh-CN" altLang="en-US" smtClean="0">
                <a:solidFill>
                  <a:srgbClr val="C00000"/>
                </a:solidFill>
              </a:rPr>
              <a:t>每一个</a:t>
            </a:r>
            <a:r>
              <a:rPr lang="en-US" altLang="zh-CN" smtClean="0"/>
              <a:t>x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，都有：</a:t>
            </a:r>
            <a:r>
              <a:rPr lang="en-US" altLang="zh-CN" smtClean="0"/>
              <a:t>e</a:t>
            </a:r>
            <a:r>
              <a:rPr lang="en-US" altLang="zh-CN" baseline="-25000" smtClean="0"/>
              <a:t>l</a:t>
            </a:r>
            <a:r>
              <a:rPr lang="zh-CN" altLang="en-US" smtClean="0"/>
              <a:t>*</a:t>
            </a:r>
            <a:r>
              <a:rPr lang="en-US" altLang="zh-CN" smtClean="0"/>
              <a:t>x=x</a:t>
            </a:r>
            <a:r>
              <a:rPr lang="zh-CN" altLang="en-US" smtClean="0"/>
              <a:t>；则称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对运算*是左么元；</a:t>
            </a:r>
            <a:endParaRPr lang="en-US" altLang="zh-CN" smtClean="0"/>
          </a:p>
          <a:p>
            <a:pPr lvl="2">
              <a:spcBef>
                <a:spcPts val="300"/>
              </a:spcBef>
            </a:pPr>
            <a:r>
              <a:rPr lang="zh-CN" altLang="en-US" smtClean="0"/>
              <a:t>类似地，可以定义右么元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spcBef>
                <a:spcPts val="300"/>
              </a:spcBef>
            </a:pPr>
            <a:r>
              <a:rPr lang="en-US" altLang="zh-CN" smtClean="0"/>
              <a:t>0</a:t>
            </a:r>
            <a:r>
              <a:rPr lang="en-US" altLang="zh-CN" baseline="-25000" smtClean="0"/>
              <a:t>l</a:t>
            </a:r>
            <a:r>
              <a:rPr lang="zh-CN" altLang="en-US" smtClean="0"/>
              <a:t>是</a:t>
            </a:r>
            <a:r>
              <a:rPr lang="en-US" altLang="zh-CN" smtClean="0"/>
              <a:t>S</a:t>
            </a:r>
            <a:r>
              <a:rPr lang="zh-CN" altLang="en-US" smtClean="0"/>
              <a:t>中的元素，若对</a:t>
            </a:r>
            <a:r>
              <a:rPr lang="zh-CN" altLang="en-US" smtClean="0">
                <a:solidFill>
                  <a:srgbClr val="C00000"/>
                </a:solidFill>
              </a:rPr>
              <a:t>每一个</a:t>
            </a:r>
            <a:r>
              <a:rPr lang="en-US" altLang="zh-CN" smtClean="0"/>
              <a:t>x</a:t>
            </a:r>
            <a:r>
              <a:rPr lang="el-GR" altLang="zh-CN" smtClean="0"/>
              <a:t>∈</a:t>
            </a:r>
            <a:r>
              <a:rPr lang="en-US" altLang="zh-CN" smtClean="0"/>
              <a:t>S</a:t>
            </a:r>
            <a:r>
              <a:rPr lang="zh-CN" altLang="en-US" smtClean="0"/>
              <a:t>，都有：</a:t>
            </a:r>
            <a:r>
              <a:rPr lang="en-US" altLang="zh-CN" smtClean="0"/>
              <a:t>0</a:t>
            </a:r>
            <a:r>
              <a:rPr lang="en-US" altLang="zh-CN" baseline="-25000" smtClean="0"/>
              <a:t>l</a:t>
            </a:r>
            <a:r>
              <a:rPr lang="zh-CN" altLang="en-US" smtClean="0"/>
              <a:t>*</a:t>
            </a:r>
            <a:r>
              <a:rPr lang="en-US" altLang="zh-CN" smtClean="0"/>
              <a:t>x=0</a:t>
            </a:r>
            <a:r>
              <a:rPr lang="zh-CN" altLang="en-US" smtClean="0"/>
              <a:t>；则称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baseline="-25000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对运算*是左零元；</a:t>
            </a:r>
            <a:endParaRPr lang="en-US" altLang="zh-CN" smtClean="0"/>
          </a:p>
          <a:p>
            <a:pPr lvl="2">
              <a:spcBef>
                <a:spcPts val="300"/>
              </a:spcBef>
            </a:pPr>
            <a:r>
              <a:rPr lang="zh-CN" altLang="en-US" smtClean="0"/>
              <a:t>类似地，可以定义右零元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baseline="-25000" smtClean="0">
                <a:solidFill>
                  <a:srgbClr val="FF0000"/>
                </a:solidFill>
              </a:rPr>
              <a:t>r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spcBef>
                <a:spcPts val="3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6.1-2</a:t>
            </a:r>
          </a:p>
          <a:p>
            <a:pPr lvl="1">
              <a:spcBef>
                <a:spcPts val="30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e</a:t>
            </a:r>
            <a:r>
              <a:rPr lang="en-US" altLang="zh-CN" baseline="-25000" smtClean="0"/>
              <a:t>l</a:t>
            </a:r>
            <a:r>
              <a:rPr lang="en-US" altLang="zh-CN" smtClean="0"/>
              <a:t>=e</a:t>
            </a:r>
            <a:r>
              <a:rPr lang="en-US" altLang="zh-CN" baseline="-25000" smtClean="0"/>
              <a:t>r</a:t>
            </a:r>
            <a:r>
              <a:rPr lang="zh-CN" altLang="en-US" smtClean="0"/>
              <a:t>，则为么元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spcBef>
                <a:spcPts val="30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0</a:t>
            </a:r>
            <a:r>
              <a:rPr lang="en-US" altLang="zh-CN" baseline="-25000" smtClean="0"/>
              <a:t>l</a:t>
            </a:r>
            <a:r>
              <a:rPr lang="en-US" altLang="zh-CN" smtClean="0"/>
              <a:t>=0</a:t>
            </a:r>
            <a:r>
              <a:rPr lang="en-US" altLang="zh-CN" baseline="-25000" smtClean="0"/>
              <a:t>r</a:t>
            </a:r>
            <a:r>
              <a:rPr lang="zh-CN" altLang="en-US" smtClean="0"/>
              <a:t>，则为零元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0B0F3-262D-4F6A-A731-22619978975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/>
            </a:extLst>
          </p:cNvPr>
          <p:cNvSpPr/>
          <p:nvPr/>
        </p:nvSpPr>
        <p:spPr>
          <a:xfrm>
            <a:off x="4143375" y="4508500"/>
            <a:ext cx="4543425" cy="1617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6.1-2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二元运算的么元（零元）是唯一的。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pPr eaLnBrk="1" hangingPunct="1"/>
            <a:r>
              <a:rPr lang="zh-CN" altLang="en-US" smtClean="0"/>
              <a:t>同态象与同态诱导的商代数间的同构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4362D-9631-4A5D-BB3D-642CB8304F21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  <p:grpSp>
        <p:nvGrpSpPr>
          <p:cNvPr id="74755" name="组合 4"/>
          <p:cNvGrpSpPr>
            <a:grpSpLocks/>
          </p:cNvGrpSpPr>
          <p:nvPr/>
        </p:nvGrpSpPr>
        <p:grpSpPr bwMode="auto">
          <a:xfrm>
            <a:off x="323850" y="1587500"/>
            <a:ext cx="7488238" cy="3740150"/>
            <a:chOff x="1187624" y="1731288"/>
            <a:chExt cx="7488832" cy="3740224"/>
          </a:xfrm>
        </p:grpSpPr>
        <p:sp>
          <p:nvSpPr>
            <p:cNvPr id="6" name="矩形 5"/>
            <p:cNvSpPr/>
            <p:nvPr/>
          </p:nvSpPr>
          <p:spPr>
            <a:xfrm>
              <a:off x="1690902" y="2132934"/>
              <a:ext cx="1441564" cy="503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A=&lt;S,*&gt;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7624" y="4580907"/>
              <a:ext cx="2737067" cy="504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A/</a:t>
              </a:r>
              <a:r>
                <a:rPr lang="en-US" altLang="zh-CN" sz="2400" dirty="0">
                  <a:solidFill>
                    <a:schemeClr val="tx1"/>
                  </a:solidFill>
                  <a:ea typeface="楷体" pitchFamily="49" charset="-122"/>
                  <a:cs typeface="Calibri" pitchFamily="34" charset="0"/>
                </a:rPr>
                <a:t>~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=&lt;S/</a:t>
              </a:r>
              <a:r>
                <a:rPr lang="en-US" altLang="zh-CN" sz="2400" dirty="0">
                  <a:solidFill>
                    <a:schemeClr val="tx1"/>
                  </a:solidFill>
                  <a:ea typeface="楷体" pitchFamily="49" charset="-122"/>
                  <a:cs typeface="Calibri" pitchFamily="34" charset="0"/>
                </a:rPr>
                <a:t>~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,*</a:t>
              </a:r>
              <a:r>
                <a:rPr lang="en-US" altLang="zh-CN" sz="2400" dirty="0">
                  <a:solidFill>
                    <a:schemeClr val="tx1"/>
                  </a:solidFill>
                  <a:ea typeface="楷体" pitchFamily="49" charset="-122"/>
                  <a:cs typeface="Calibri" pitchFamily="34" charset="0"/>
                </a:rPr>
                <a:t>’’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7210" y="2709207"/>
              <a:ext cx="576309" cy="165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自然同态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25809" y="4966677"/>
              <a:ext cx="1441564" cy="504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851660" y="2342488"/>
              <a:ext cx="1584451" cy="504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同态映射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76088" y="1731288"/>
              <a:ext cx="1439976" cy="504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同态象</a:t>
              </a:r>
            </a:p>
          </p:txBody>
        </p:sp>
        <p:sp>
          <p:nvSpPr>
            <p:cNvPr id="13" name="矩形 12"/>
            <p:cNvSpPr/>
            <p:nvPr/>
          </p:nvSpPr>
          <p:spPr>
            <a:xfrm rot="20160000">
              <a:off x="3807207" y="3645851"/>
              <a:ext cx="1728925" cy="5032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同构映射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60171" y="2132934"/>
              <a:ext cx="2016285" cy="503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ea typeface="楷体" pitchFamily="49" charset="-122"/>
                  <a:cs typeface="Calibri" pitchFamily="34" charset="0"/>
                </a:rPr>
                <a:t>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=&lt;f(S),*</a:t>
              </a:r>
              <a:r>
                <a:rPr lang="en-US" altLang="zh-CN" sz="2400" dirty="0">
                  <a:solidFill>
                    <a:schemeClr val="tx1"/>
                  </a:solidFill>
                  <a:ea typeface="楷体" pitchFamily="49" charset="-122"/>
                  <a:cs typeface="Calibri" pitchFamily="34" charset="0"/>
                </a:rPr>
                <a:t>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340240" y="2709207"/>
              <a:ext cx="0" cy="18002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6200000">
              <a:off x="4859803" y="584983"/>
              <a:ext cx="0" cy="36007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470426" y="2631419"/>
              <a:ext cx="4491394" cy="20050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标注 17"/>
          <p:cNvSpPr/>
          <p:nvPr/>
        </p:nvSpPr>
        <p:spPr>
          <a:xfrm>
            <a:off x="5003800" y="4221163"/>
            <a:ext cx="3744913" cy="1152525"/>
          </a:xfrm>
          <a:prstGeom prst="wedgeRectCallout">
            <a:avLst>
              <a:gd name="adj1" fmla="val -42236"/>
              <a:gd name="adj2" fmla="val -193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诱导的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上的自然等价关系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Calibri" pitchFamily="34" charset="0"/>
              </a:rPr>
              <a:t>~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dirty="0" err="1">
                <a:solidFill>
                  <a:schemeClr val="tx1"/>
                </a:solidFill>
                <a:ea typeface="楷体" pitchFamily="49" charset="-122"/>
                <a:cs typeface="Calibri" pitchFamily="34" charset="0"/>
              </a:rPr>
              <a:t>~</a:t>
            </a:r>
            <a:r>
              <a:rPr lang="en-US" altLang="zh-CN" sz="220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当且仅当</a:t>
            </a: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f(a)=f(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b)</a:t>
            </a:r>
            <a:endParaRPr lang="zh-CN" altLang="en-US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052638" y="1593850"/>
            <a:ext cx="3721100" cy="693738"/>
            <a:chOff x="2052084" y="1594628"/>
            <a:chExt cx="3721395" cy="693563"/>
          </a:xfrm>
        </p:grpSpPr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052084" y="1594628"/>
              <a:ext cx="3721395" cy="488827"/>
            </a:xfrm>
            <a:custGeom>
              <a:avLst/>
              <a:gdLst>
                <a:gd name="connsiteX0" fmla="*/ 3721395 w 3721395"/>
                <a:gd name="connsiteY0" fmla="*/ 489353 h 489353"/>
                <a:gd name="connsiteX1" fmla="*/ 1871330 w 3721395"/>
                <a:gd name="connsiteY1" fmla="*/ 256 h 489353"/>
                <a:gd name="connsiteX2" fmla="*/ 0 w 3721395"/>
                <a:gd name="connsiteY2" fmla="*/ 436191 h 4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1395" h="489353">
                  <a:moveTo>
                    <a:pt x="3721395" y="489353"/>
                  </a:moveTo>
                  <a:cubicBezTo>
                    <a:pt x="3106478" y="249234"/>
                    <a:pt x="2491562" y="9116"/>
                    <a:pt x="1871330" y="256"/>
                  </a:cubicBezTo>
                  <a:cubicBezTo>
                    <a:pt x="1251098" y="-8604"/>
                    <a:pt x="625549" y="213793"/>
                    <a:pt x="0" y="436191"/>
                  </a:cubicBezTo>
                </a:path>
              </a:pathLst>
            </a:custGeom>
            <a:noFill/>
            <a:ln w="12700">
              <a:solidFill>
                <a:srgbClr val="CC0066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375960" y="1783493"/>
              <a:ext cx="2952984" cy="5046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诱导的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上的同余关系</a:t>
              </a:r>
              <a:r>
                <a:rPr lang="en-US" altLang="zh-CN" sz="2000" dirty="0">
                  <a:solidFill>
                    <a:srgbClr val="CC0099"/>
                  </a:solidFill>
                  <a:ea typeface="楷体" pitchFamily="49" charset="-122"/>
                  <a:cs typeface="Calibri" pitchFamily="34" charset="0"/>
                </a:rPr>
                <a:t>~</a:t>
              </a:r>
              <a:endParaRPr lang="zh-CN" altLang="en-US" sz="2000" dirty="0">
                <a:solidFill>
                  <a:srgbClr val="CC0099"/>
                </a:solidFill>
                <a:ea typeface="楷体" pitchFamily="49" charset="-122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179513"/>
            <a:ext cx="8229600" cy="4929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6.5-2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：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zh-CN" altLang="en-US" sz="2400" dirty="0">
                <a:sym typeface="Symbol" pitchFamily="18" charset="2"/>
              </a:rPr>
              <a:t>设</a:t>
            </a:r>
            <a:r>
              <a:rPr lang="en-US" altLang="zh-CN" sz="2400" dirty="0"/>
              <a:t>&lt;A</a:t>
            </a:r>
            <a:r>
              <a:rPr lang="zh-CN" altLang="en-US" sz="2400" dirty="0"/>
              <a:t>，</a:t>
            </a:r>
            <a:r>
              <a:rPr lang="en-US" altLang="zh-CN" sz="2400" baseline="-25000" dirty="0"/>
              <a:t>°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与</a:t>
            </a:r>
            <a:r>
              <a:rPr lang="en-US" altLang="zh-CN" sz="2400" dirty="0">
                <a:sym typeface="Symbol" pitchFamily="18" charset="2"/>
              </a:rPr>
              <a:t>&lt;B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baseline="-10000" dirty="0">
                <a:sym typeface="Symbol" pitchFamily="18" charset="2"/>
              </a:rPr>
              <a:t>*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是两个代数系统，在</a:t>
            </a:r>
            <a:r>
              <a:rPr lang="en-US" altLang="zh-CN" sz="2400" dirty="0">
                <a:sym typeface="Symbol" pitchFamily="18" charset="2"/>
              </a:rPr>
              <a:t>A×B</a:t>
            </a:r>
            <a:r>
              <a:rPr lang="zh-CN" altLang="en-US" sz="2400" dirty="0">
                <a:sym typeface="Symbol" pitchFamily="18" charset="2"/>
              </a:rPr>
              <a:t>中规定运算：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ym typeface="Symbol" pitchFamily="18" charset="2"/>
              </a:rPr>
              <a:t>         </a:t>
            </a:r>
            <a:r>
              <a:rPr lang="en-US" altLang="zh-CN" dirty="0">
                <a:sym typeface="Symbol" pitchFamily="18" charset="2"/>
              </a:rPr>
              <a:t>&lt;a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&gt;&lt;a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&gt;=&lt;a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baseline="-25000" dirty="0"/>
              <a:t>°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baseline="-1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&gt;</a:t>
            </a:r>
          </a:p>
          <a:p>
            <a:pPr lvl="1" eaLnBrk="1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ym typeface="Symbol" pitchFamily="18" charset="2"/>
              </a:rPr>
              <a:t>  则</a:t>
            </a:r>
            <a:r>
              <a:rPr lang="en-US" altLang="zh-CN" sz="2400" dirty="0">
                <a:sym typeface="Symbol" pitchFamily="18" charset="2"/>
              </a:rPr>
              <a:t>&lt;A×B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dirty="0">
                <a:sym typeface="Symbol" pitchFamily="18" charset="2"/>
              </a:rPr>
              <a:t>&gt;</a:t>
            </a:r>
            <a:r>
              <a:rPr lang="zh-CN" altLang="en-US" sz="2400" dirty="0">
                <a:sym typeface="Symbol" pitchFamily="18" charset="2"/>
              </a:rPr>
              <a:t>也是代数系统，称为</a:t>
            </a:r>
            <a:r>
              <a:rPr lang="en-US" altLang="zh-CN" sz="2400" dirty="0"/>
              <a:t>&lt;A</a:t>
            </a:r>
            <a:r>
              <a:rPr lang="zh-CN" altLang="en-US" sz="2400" dirty="0"/>
              <a:t>，</a:t>
            </a:r>
            <a:r>
              <a:rPr lang="en-US" altLang="zh-CN" sz="2400" baseline="-25000" dirty="0"/>
              <a:t>°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与</a:t>
            </a:r>
            <a:r>
              <a:rPr lang="en-US" altLang="zh-CN" sz="2400" dirty="0">
                <a:sym typeface="Symbol" pitchFamily="18" charset="2"/>
              </a:rPr>
              <a:t>&lt;B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baseline="-10000" dirty="0">
                <a:sym typeface="Symbol" pitchFamily="18" charset="2"/>
              </a:rPr>
              <a:t>*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sym typeface="Symbol" pitchFamily="18" charset="2"/>
              </a:rPr>
              <a:t>积代数。</a:t>
            </a:r>
            <a:r>
              <a:rPr lang="zh-CN" altLang="en-US" sz="2400" dirty="0">
                <a:sym typeface="Symbol" pitchFamily="18" charset="2"/>
              </a:rPr>
              <a:t>也叫作两个代数的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直接乘积</a:t>
            </a:r>
            <a:r>
              <a:rPr lang="zh-CN" altLang="en-US" sz="2400" dirty="0">
                <a:sym typeface="Symbol" pitchFamily="18" charset="2"/>
              </a:rPr>
              <a:t>或</a:t>
            </a:r>
            <a:r>
              <a:rPr lang="zh-CN" altLang="en-US" sz="2400">
                <a:solidFill>
                  <a:srgbClr val="C00000"/>
                </a:solidFill>
                <a:sym typeface="Symbol" pitchFamily="18" charset="2"/>
              </a:rPr>
              <a:t>直积。</a:t>
            </a:r>
            <a:endParaRPr lang="en-US" altLang="zh-CN" sz="2400">
              <a:solidFill>
                <a:srgbClr val="C00000"/>
              </a:solidFill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例：</a:t>
            </a: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A=&lt;Z,*,1&gt;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B=&lt;N,+,0&gt;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A×B=&lt;Z×N,</a:t>
            </a:r>
            <a:r>
              <a:rPr lang="zh-CN" altLang="en-US" sz="2000"/>
              <a:t>▲</a:t>
            </a:r>
            <a:r>
              <a:rPr lang="en-US" altLang="zh-CN"/>
              <a:t>,&lt;1,0&gt;</a:t>
            </a:r>
            <a:r>
              <a:rPr lang="en-US" altLang="zh-CN">
                <a:sym typeface="Symbol" pitchFamily="18" charset="2"/>
              </a:rPr>
              <a:t>&gt;</a:t>
            </a:r>
          </a:p>
          <a:p>
            <a:pPr marL="981075" indent="0" eaLnBrk="1" hangingPunct="1">
              <a:buFont typeface="Wingdings" pitchFamily="2" charset="2"/>
              <a:buNone/>
              <a:defRPr/>
            </a:pPr>
            <a:r>
              <a:rPr lang="zh-CN" altLang="en-US">
                <a:sym typeface="Symbol" pitchFamily="18" charset="2"/>
              </a:rPr>
              <a:t>对</a:t>
            </a:r>
            <a:r>
              <a:rPr lang="en-US" altLang="zh-CN">
                <a:sym typeface="Symbol" pitchFamily="18" charset="2"/>
              </a:rPr>
              <a:t>Z×N</a:t>
            </a:r>
            <a:r>
              <a:rPr lang="zh-CN" altLang="en-US">
                <a:sym typeface="Symbol" pitchFamily="18" charset="2"/>
              </a:rPr>
              <a:t>中任意元素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</a:t>
            </a:r>
          </a:p>
          <a:p>
            <a:pPr marL="981075" indent="0" eaLnBrk="1" hangingPunct="1">
              <a:buFont typeface="Wingdings" pitchFamily="2" charset="2"/>
              <a:buNone/>
              <a:defRPr/>
            </a:pP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zh-CN" altLang="en-US" sz="2000"/>
              <a:t>▲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&gt;=&lt;z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*z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+n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8A48-7DBE-4459-8A5F-617EA77A0D74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75779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 smtClean="0"/>
              <a:t>6.5.2</a:t>
            </a:r>
            <a:r>
              <a:rPr lang="zh-CN" altLang="en-US" smtClean="0"/>
              <a:t>、积代数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2"/>
          <p:cNvSpPr>
            <a:spLocks noGrp="1"/>
          </p:cNvSpPr>
          <p:nvPr>
            <p:ph idx="1"/>
          </p:nvPr>
        </p:nvSpPr>
        <p:spPr>
          <a:xfrm>
            <a:off x="395288" y="1123950"/>
            <a:ext cx="8424862" cy="19446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800" smtClean="0"/>
              <a:t>A=&lt;{</a:t>
            </a:r>
            <a:r>
              <a:rPr lang="en-US" altLang="zh-CN" sz="2800" smtClean="0">
                <a:solidFill>
                  <a:srgbClr val="E707D7"/>
                </a:solidFill>
              </a:rPr>
              <a:t>2, 5</a:t>
            </a:r>
            <a:r>
              <a:rPr lang="en-US" altLang="zh-CN" sz="2800" smtClean="0"/>
              <a:t>}</a:t>
            </a:r>
            <a:r>
              <a:rPr lang="zh-CN" altLang="en-US" sz="2800" smtClean="0"/>
              <a:t>，</a:t>
            </a:r>
            <a:r>
              <a:rPr lang="zh-CN" altLang="en-US" sz="3200" baseline="-10000" smtClean="0">
                <a:latin typeface="Calibri" pitchFamily="34" charset="0"/>
                <a:ea typeface="宋体" charset="-122"/>
              </a:rPr>
              <a:t>*</a:t>
            </a:r>
            <a:r>
              <a:rPr lang="en-US" altLang="zh-CN" sz="2800" smtClean="0"/>
              <a:t>&gt;</a:t>
            </a:r>
            <a:r>
              <a:rPr lang="zh-CN" altLang="en-US" sz="2800" smtClean="0"/>
              <a:t>，</a:t>
            </a:r>
            <a:r>
              <a:rPr lang="en-US" altLang="zh-CN" sz="2800" smtClean="0"/>
              <a:t>B=&lt;{3, 4}</a:t>
            </a:r>
            <a:r>
              <a:rPr lang="zh-CN" altLang="en-US" sz="2800" smtClean="0"/>
              <a:t>，</a:t>
            </a:r>
            <a:r>
              <a:rPr lang="en-US" altLang="zh-CN" sz="2800" smtClean="0"/>
              <a:t>+&gt;</a:t>
            </a:r>
          </a:p>
          <a:p>
            <a:pPr>
              <a:spcAft>
                <a:spcPts val="1200"/>
              </a:spcAft>
            </a:pPr>
            <a:r>
              <a:rPr lang="en-US" altLang="zh-CN" sz="2800" smtClean="0"/>
              <a:t>A×B=&lt;</a:t>
            </a:r>
            <a:r>
              <a:rPr lang="en-US" altLang="zh-CN" sz="2800" smtClean="0">
                <a:solidFill>
                  <a:srgbClr val="FF0000"/>
                </a:solidFill>
              </a:rPr>
              <a:t>{&lt;</a:t>
            </a:r>
            <a:r>
              <a:rPr lang="en-US" altLang="zh-CN" sz="2800" smtClean="0">
                <a:solidFill>
                  <a:srgbClr val="E707D7"/>
                </a:solidFill>
              </a:rPr>
              <a:t>2</a:t>
            </a:r>
            <a:r>
              <a:rPr lang="en-US" altLang="zh-CN" sz="2800" smtClean="0">
                <a:solidFill>
                  <a:srgbClr val="FF0000"/>
                </a:solidFill>
              </a:rPr>
              <a:t>, </a:t>
            </a:r>
            <a:r>
              <a:rPr lang="en-US" altLang="zh-CN" sz="2800" smtClean="0"/>
              <a:t>3</a:t>
            </a:r>
            <a:r>
              <a:rPr lang="en-US" altLang="zh-CN" sz="2800" smtClean="0">
                <a:solidFill>
                  <a:srgbClr val="FF0000"/>
                </a:solidFill>
              </a:rPr>
              <a:t>&gt;</a:t>
            </a:r>
            <a:r>
              <a:rPr lang="zh-CN" altLang="en-US" sz="2800" smtClean="0">
                <a:solidFill>
                  <a:srgbClr val="FF0000"/>
                </a:solidFill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</a:rPr>
              <a:t>&lt;</a:t>
            </a:r>
            <a:r>
              <a:rPr lang="en-US" altLang="zh-CN" sz="2800" smtClean="0">
                <a:solidFill>
                  <a:srgbClr val="E707D7"/>
                </a:solidFill>
              </a:rPr>
              <a:t>2</a:t>
            </a:r>
            <a:r>
              <a:rPr lang="en-US" altLang="zh-CN" sz="2800" smtClean="0">
                <a:solidFill>
                  <a:srgbClr val="FF0000"/>
                </a:solidFill>
              </a:rPr>
              <a:t>, </a:t>
            </a:r>
            <a:r>
              <a:rPr lang="en-US" altLang="zh-CN" sz="2800" smtClean="0"/>
              <a:t>4</a:t>
            </a:r>
            <a:r>
              <a:rPr lang="en-US" altLang="zh-CN" sz="2800" smtClean="0">
                <a:solidFill>
                  <a:srgbClr val="FF0000"/>
                </a:solidFill>
              </a:rPr>
              <a:t>&gt;</a:t>
            </a:r>
            <a:r>
              <a:rPr lang="zh-CN" altLang="en-US" sz="2800" smtClean="0">
                <a:solidFill>
                  <a:srgbClr val="FF0000"/>
                </a:solidFill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</a:rPr>
              <a:t>&lt;</a:t>
            </a:r>
            <a:r>
              <a:rPr lang="en-US" altLang="zh-CN" sz="2800" smtClean="0">
                <a:solidFill>
                  <a:srgbClr val="E707D7"/>
                </a:solidFill>
              </a:rPr>
              <a:t>5</a:t>
            </a:r>
            <a:r>
              <a:rPr lang="en-US" altLang="zh-CN" sz="2800" smtClean="0">
                <a:solidFill>
                  <a:srgbClr val="FF0000"/>
                </a:solidFill>
              </a:rPr>
              <a:t>, </a:t>
            </a:r>
            <a:r>
              <a:rPr lang="en-US" altLang="zh-CN" sz="2800" smtClean="0"/>
              <a:t>3</a:t>
            </a:r>
            <a:r>
              <a:rPr lang="en-US" altLang="zh-CN" sz="2800" smtClean="0">
                <a:solidFill>
                  <a:srgbClr val="FF0000"/>
                </a:solidFill>
              </a:rPr>
              <a:t>&gt;</a:t>
            </a:r>
            <a:r>
              <a:rPr lang="zh-CN" altLang="en-US" sz="2800" smtClean="0">
                <a:solidFill>
                  <a:srgbClr val="FF0000"/>
                </a:solidFill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</a:rPr>
              <a:t>&lt;</a:t>
            </a:r>
            <a:r>
              <a:rPr lang="en-US" altLang="zh-CN" sz="2800" smtClean="0">
                <a:solidFill>
                  <a:srgbClr val="E707D7"/>
                </a:solidFill>
              </a:rPr>
              <a:t>5</a:t>
            </a:r>
            <a:r>
              <a:rPr lang="en-US" altLang="zh-CN" sz="2800" smtClean="0">
                <a:solidFill>
                  <a:srgbClr val="FF0000"/>
                </a:solidFill>
              </a:rPr>
              <a:t>, </a:t>
            </a:r>
            <a:r>
              <a:rPr lang="en-US" altLang="zh-CN" sz="2800" smtClean="0"/>
              <a:t>4</a:t>
            </a:r>
            <a:r>
              <a:rPr lang="en-US" altLang="zh-CN" sz="2800" smtClean="0">
                <a:solidFill>
                  <a:srgbClr val="FF0000"/>
                </a:solidFill>
              </a:rPr>
              <a:t>&gt;}</a:t>
            </a:r>
            <a:r>
              <a:rPr lang="zh-CN" altLang="en-US" sz="2800" smtClean="0"/>
              <a:t>，▲</a:t>
            </a:r>
            <a:r>
              <a:rPr lang="en-US" altLang="zh-CN" sz="2800" smtClean="0"/>
              <a:t>&gt;</a:t>
            </a:r>
          </a:p>
          <a:p>
            <a:pPr>
              <a:spcAft>
                <a:spcPts val="1200"/>
              </a:spcAft>
            </a:pPr>
            <a:r>
              <a:rPr lang="en-US" altLang="zh-CN" sz="2800" smtClean="0"/>
              <a:t>&lt;2, 3&gt;</a:t>
            </a:r>
            <a:r>
              <a:rPr lang="zh-CN" altLang="en-US" sz="2800" smtClean="0"/>
              <a:t> ▲ </a:t>
            </a:r>
            <a:r>
              <a:rPr lang="en-US" altLang="zh-CN" sz="2800" smtClean="0"/>
              <a:t>&lt;5, 4&gt;=&lt;</a:t>
            </a:r>
            <a:r>
              <a:rPr lang="zh-CN" altLang="en-US" sz="2800" smtClean="0"/>
              <a:t>？</a:t>
            </a:r>
            <a:r>
              <a:rPr lang="en-US" altLang="zh-CN" sz="2800" smtClean="0"/>
              <a:t>,</a:t>
            </a:r>
            <a:r>
              <a:rPr lang="zh-CN" altLang="en-US" sz="2800" smtClean="0"/>
              <a:t>？</a:t>
            </a:r>
            <a:r>
              <a:rPr lang="en-US" altLang="zh-CN" sz="2800" smtClean="0"/>
              <a:t>&gt;</a:t>
            </a:r>
            <a:endParaRPr lang="zh-CN" altLang="en-US" sz="2800" smtClean="0"/>
          </a:p>
        </p:txBody>
      </p:sp>
      <p:sp>
        <p:nvSpPr>
          <p:cNvPr id="6" name="矩形 5"/>
          <p:cNvSpPr/>
          <p:nvPr/>
        </p:nvSpPr>
        <p:spPr>
          <a:xfrm>
            <a:off x="796925" y="3644900"/>
            <a:ext cx="7705725" cy="28654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A×B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中是没有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&lt;10, 7&gt;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这个元素的，运算</a:t>
            </a:r>
            <a:r>
              <a:rPr lang="zh-CN" altLang="en-US" sz="3200" baseline="-10000" dirty="0">
                <a:solidFill>
                  <a:srgbClr val="C00000"/>
                </a:solidFill>
              </a:rPr>
              <a:t>*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不封闭，因此， 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A×B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不是代数，自然也不是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的积代数；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实际上，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本身运算</a:t>
            </a:r>
            <a:r>
              <a:rPr lang="zh-CN" altLang="en-US" sz="3200" baseline="-10000" dirty="0">
                <a:solidFill>
                  <a:srgbClr val="C00000"/>
                </a:solidFill>
              </a:rPr>
              <a:t>*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也不封闭，也不是代数。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这只是为了解释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积代数是如何构成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所采用的一个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粗糙的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例子。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650" y="2433638"/>
            <a:ext cx="6192838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3&gt;</a:t>
            </a:r>
            <a:r>
              <a:rPr lang="zh-CN" altLang="en-US" sz="2800" dirty="0">
                <a:solidFill>
                  <a:schemeClr val="tx1"/>
                </a:solidFill>
              </a:rPr>
              <a:t> ▲ 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4&gt;=&lt;</a:t>
            </a:r>
            <a:r>
              <a:rPr lang="en-US" altLang="zh-CN" sz="2800" dirty="0">
                <a:solidFill>
                  <a:srgbClr val="E707D7"/>
                </a:solidFill>
              </a:rPr>
              <a:t>2</a:t>
            </a:r>
            <a:r>
              <a:rPr lang="en-US" altLang="zh-CN" sz="3200" baseline="-10000" dirty="0">
                <a:solidFill>
                  <a:schemeClr val="tx1"/>
                </a:solidFill>
              </a:rPr>
              <a:t>*</a:t>
            </a:r>
            <a:r>
              <a:rPr lang="en-US" altLang="zh-CN" sz="2800" dirty="0">
                <a:solidFill>
                  <a:srgbClr val="E707D7"/>
                </a:solidFill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3+4&gt;=&lt;</a:t>
            </a:r>
            <a:r>
              <a:rPr lang="en-US" altLang="zh-CN" sz="2800" dirty="0">
                <a:solidFill>
                  <a:srgbClr val="E707D7"/>
                </a:solidFill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7&gt;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400" y="3068638"/>
            <a:ext cx="1584325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警告！！</a:t>
            </a:r>
            <a:endParaRPr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D080C-525E-4554-8E77-4428592D183D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76806" name="标题 9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粗糙的例题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929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定理</a:t>
            </a:r>
            <a:r>
              <a:rPr lang="zh-CN" altLang="en-US" dirty="0">
                <a:sym typeface="Symbol" pitchFamily="18" charset="2"/>
              </a:rPr>
              <a:t>：设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是两个代数系统， 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是他们的积代数</a:t>
            </a:r>
          </a:p>
          <a:p>
            <a:pPr marL="896938" indent="-457200" eaLnBrk="1" hangingPunct="1"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满足交换律，则也满足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交换律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满足结合律，则也满足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结合律</a:t>
            </a:r>
            <a:endParaRPr lang="zh-CN" altLang="en-US" dirty="0">
              <a:solidFill>
                <a:srgbClr val="FF0000"/>
              </a:solidFill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满足幂等律，则也满足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幂等律</a:t>
            </a:r>
            <a:endParaRPr lang="zh-CN" altLang="en-US" dirty="0">
              <a:solidFill>
                <a:srgbClr val="FF0000"/>
              </a:solidFill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都有单位元，则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也有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单位元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dirty="0"/>
          </a:p>
          <a:p>
            <a:pPr marL="896938" indent="-457200" eaLnBrk="1" hangingPunct="1">
              <a:buSzPct val="100000"/>
              <a:buFont typeface="+mj-ea"/>
              <a:buAutoNum type="circleNumDbPlain"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都有零元，则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也有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零元</a:t>
            </a:r>
            <a:r>
              <a:rPr lang="zh-CN" altLang="en-US" dirty="0">
                <a:sym typeface="Symbol" pitchFamily="18" charset="2"/>
              </a:rPr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证明：略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1411B-A6C3-4B1E-9DC4-AF0AC7262D7B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77827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>
                <a:sym typeface="Symbol" pitchFamily="18" charset="2"/>
              </a:rPr>
              <a:t>积代数的性质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800"/>
              </a:spcAft>
              <a:defRPr/>
            </a:pPr>
            <a:r>
              <a:rPr lang="zh-CN" altLang="en-US" sz="2600" dirty="0">
                <a:solidFill>
                  <a:srgbClr val="0000FF"/>
                </a:solidFill>
              </a:rPr>
              <a:t>定理</a:t>
            </a:r>
            <a:r>
              <a:rPr lang="zh-CN" altLang="en-US" sz="2600" dirty="0"/>
              <a:t>：设</a:t>
            </a:r>
            <a:r>
              <a:rPr lang="en-US" altLang="zh-CN" sz="2600" dirty="0"/>
              <a:t>&lt;A</a:t>
            </a:r>
            <a:r>
              <a:rPr lang="zh-CN" altLang="en-US" sz="2600" dirty="0"/>
              <a:t>，★</a:t>
            </a:r>
            <a:r>
              <a:rPr lang="en-US" altLang="zh-CN" sz="2600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600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600" dirty="0"/>
              <a:t> ★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与</a:t>
            </a:r>
            <a:r>
              <a:rPr lang="en-US" altLang="zh-CN" sz="2600" dirty="0">
                <a:sym typeface="Symbol" pitchFamily="18" charset="2"/>
              </a:rPr>
              <a:t>&lt;B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*</a:t>
            </a:r>
            <a:r>
              <a:rPr lang="en-US" altLang="zh-CN" sz="2600" baseline="-250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*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是两个代数系统， </a:t>
            </a:r>
            <a:r>
              <a:rPr lang="en-US" altLang="zh-CN" sz="2600" dirty="0">
                <a:sym typeface="Symbol" pitchFamily="18" charset="2"/>
              </a:rPr>
              <a:t>&lt;A×B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</a:t>
            </a:r>
            <a:r>
              <a:rPr lang="en-US" altLang="zh-CN" sz="2600" baseline="-250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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是它们的积代数；</a:t>
            </a:r>
            <a:endParaRPr lang="en-US" altLang="zh-CN" sz="2600" dirty="0">
              <a:sym typeface="Symbol" pitchFamily="18" charset="2"/>
            </a:endParaRPr>
          </a:p>
          <a:p>
            <a:pPr marL="808038" indent="-457200" eaLnBrk="1" hangingPunct="1">
              <a:lnSpc>
                <a:spcPct val="120000"/>
              </a:lnSpc>
              <a:buSzPct val="100000"/>
              <a:buFont typeface="+mj-ea"/>
              <a:buAutoNum type="circleNumDbPlain"/>
              <a:defRPr/>
            </a:pPr>
            <a:r>
              <a:rPr lang="zh-CN" altLang="en-US" dirty="0"/>
              <a:t>如</a:t>
            </a:r>
            <a:r>
              <a:rPr lang="zh-CN" altLang="en-US" sz="2000" dirty="0"/>
              <a:t>★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</a:t>
            </a:r>
            <a:r>
              <a:rPr lang="zh-CN" altLang="en-US" sz="1800" dirty="0"/>
              <a:t>★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baseline="-25000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*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 *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分别</a:t>
            </a:r>
            <a:r>
              <a:rPr lang="zh-CN" altLang="en-US" dirty="0">
                <a:sym typeface="Symbol" pitchFamily="18" charset="2"/>
              </a:rPr>
              <a:t>满足分配律，则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对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分配律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/>
          </a:p>
          <a:p>
            <a:pPr marL="808038" indent="-457200" eaLnBrk="1" hangingPunct="1">
              <a:lnSpc>
                <a:spcPct val="120000"/>
              </a:lnSpc>
              <a:buSzPct val="100000"/>
              <a:buFont typeface="+mj-ea"/>
              <a:buAutoNum type="circleNumDbPlain" startAt="2"/>
              <a:defRPr/>
            </a:pPr>
            <a:r>
              <a:rPr lang="zh-CN" altLang="en-US" dirty="0"/>
              <a:t>如</a:t>
            </a:r>
            <a:r>
              <a:rPr lang="zh-CN" altLang="en-US" sz="2000" dirty="0"/>
              <a:t>★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</a:t>
            </a:r>
            <a:r>
              <a:rPr lang="zh-CN" altLang="en-US" sz="1800" dirty="0"/>
              <a:t>★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baseline="-25000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*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 *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分别满足吸收律，则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对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吸收律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F6C40-15B3-4C54-AD16-450A96A6CED4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6375" y="3500438"/>
            <a:ext cx="5183188" cy="15128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b)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c)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γ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γ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8852" name="标题 5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>
                <a:sym typeface="Symbol" pitchFamily="18" charset="2"/>
              </a:rPr>
              <a:t>积代数的性质（续）</a:t>
            </a:r>
            <a:endParaRPr lang="zh-CN" altLang="en-US" smtClean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671638" y="3429000"/>
            <a:ext cx="7004050" cy="1879600"/>
            <a:chOff x="1672248" y="3429000"/>
            <a:chExt cx="7004208" cy="1879600"/>
          </a:xfrm>
        </p:grpSpPr>
        <p:grpSp>
          <p:nvGrpSpPr>
            <p:cNvPr id="78854" name="组合 10"/>
            <p:cNvGrpSpPr>
              <a:grpSpLocks/>
            </p:cNvGrpSpPr>
            <p:nvPr/>
          </p:nvGrpSpPr>
          <p:grpSpPr bwMode="auto">
            <a:xfrm>
              <a:off x="1672248" y="3429000"/>
              <a:ext cx="7004208" cy="1614656"/>
              <a:chOff x="1672248" y="3429000"/>
              <a:chExt cx="7004208" cy="16146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92095" y="3429000"/>
                <a:ext cx="1584361" cy="129540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α=&lt;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x,a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β=&lt;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y,b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γ=&lt;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z,c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&gt;)</a:t>
                </a:r>
                <a:endParaRPr lang="zh-CN" altLang="en-US" sz="2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672248" y="5043488"/>
                <a:ext cx="485944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505851" y="4781550"/>
              <a:ext cx="4254596" cy="527050"/>
            </a:xfrm>
            <a:custGeom>
              <a:avLst/>
              <a:gdLst>
                <a:gd name="connsiteX0" fmla="*/ 0 w 4254500"/>
                <a:gd name="connsiteY0" fmla="*/ 266700 h 527050"/>
                <a:gd name="connsiteX1" fmla="*/ 0 w 4254500"/>
                <a:gd name="connsiteY1" fmla="*/ 527050 h 527050"/>
                <a:gd name="connsiteX2" fmla="*/ 4254500 w 4254500"/>
                <a:gd name="connsiteY2" fmla="*/ 527050 h 527050"/>
                <a:gd name="connsiteX3" fmla="*/ 4254500 w 4254500"/>
                <a:gd name="connsiteY3" fmla="*/ 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500" h="527050">
                  <a:moveTo>
                    <a:pt x="0" y="266700"/>
                  </a:moveTo>
                  <a:lnTo>
                    <a:pt x="0" y="527050"/>
                  </a:lnTo>
                  <a:lnTo>
                    <a:pt x="4254500" y="527050"/>
                  </a:lnTo>
                  <a:lnTo>
                    <a:pt x="4254500" y="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marL="365125" indent="-365125">
              <a:buSzPct val="100000"/>
              <a:buFont typeface="+mj-lt"/>
              <a:buAutoNum type="arabicPeriod"/>
              <a:defRPr/>
            </a:pPr>
            <a:r>
              <a:rPr lang="zh-CN" altLang="en-US" dirty="0"/>
              <a:t>请将下列积代数</a:t>
            </a:r>
            <a:r>
              <a:rPr lang="en-US" altLang="zh-CN" dirty="0"/>
              <a:t>A×B</a:t>
            </a:r>
            <a:r>
              <a:rPr lang="zh-CN" altLang="en-US" dirty="0"/>
              <a:t>的算式展开（即用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代数表示）：</a:t>
            </a:r>
            <a:endParaRPr lang="en-US" altLang="zh-CN" dirty="0"/>
          </a:p>
          <a:p>
            <a:pPr marL="365125" indent="-365125">
              <a:buSzPct val="100000"/>
              <a:buFont typeface="Wingdings" pitchFamily="2" charset="2"/>
              <a:buNone/>
              <a:defRPr/>
            </a:pPr>
            <a:endParaRPr lang="en-US" altLang="zh-CN" dirty="0"/>
          </a:p>
          <a:p>
            <a:pPr marL="365125" indent="-365125">
              <a:buSzPct val="100000"/>
              <a:buFont typeface="Wingdings" pitchFamily="2" charset="2"/>
              <a:buNone/>
              <a:defRPr/>
            </a:pPr>
            <a:endParaRPr lang="en-US" altLang="zh-CN" dirty="0"/>
          </a:p>
          <a:p>
            <a:pPr marL="365125" indent="-365125">
              <a:buSzPct val="100000"/>
              <a:buFont typeface="Wingdings" pitchFamily="2" charset="2"/>
              <a:buNone/>
              <a:defRPr/>
            </a:pPr>
            <a:endParaRPr lang="en-US" altLang="zh-CN" dirty="0"/>
          </a:p>
          <a:p>
            <a:pPr marL="274638" indent="-274638">
              <a:buSzPct val="100000"/>
              <a:buFont typeface="+mj-lt"/>
              <a:buAutoNum type="arabicPeriod" startAt="2"/>
              <a:defRPr/>
            </a:pPr>
            <a:r>
              <a:rPr lang="zh-CN" altLang="en-US" dirty="0"/>
              <a:t>设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是三个代数系统，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,f</a:t>
            </a:r>
            <a:r>
              <a:rPr lang="en-US" altLang="zh-CN" baseline="-25000" dirty="0"/>
              <a:t>2</a:t>
            </a:r>
            <a:r>
              <a:rPr lang="en-US" altLang="zh-CN" dirty="0"/>
              <a:t>,f</a:t>
            </a:r>
            <a:r>
              <a:rPr lang="en-US" altLang="zh-CN" baseline="-25000" dirty="0"/>
              <a:t>3</a:t>
            </a:r>
            <a:r>
              <a:rPr lang="zh-CN" altLang="en-US" dirty="0"/>
              <a:t>分别是</a:t>
            </a:r>
            <a:r>
              <a:rPr lang="en-US" altLang="zh-CN" dirty="0"/>
              <a:t>X,Y,Z</a:t>
            </a:r>
            <a:r>
              <a:rPr lang="zh-CN" altLang="en-US" dirty="0"/>
              <a:t>上的二元运算。请证明：若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是从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的同态函数，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zh-CN" altLang="en-US" dirty="0"/>
              <a:t>是从</a:t>
            </a:r>
            <a:r>
              <a:rPr lang="en-US" altLang="zh-CN" dirty="0"/>
              <a:t>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的同态函数，则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sz="2000" dirty="0">
                <a:sym typeface="Symbol" pitchFamily="18" charset="2"/>
              </a:rPr>
              <a:t>·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是从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的同态函数。其中“</a:t>
            </a:r>
            <a:r>
              <a:rPr lang="en-US" altLang="zh-CN" sz="2000" dirty="0">
                <a:sym typeface="Symbol" pitchFamily="18" charset="2"/>
              </a:rPr>
              <a:t>·</a:t>
            </a:r>
            <a:r>
              <a:rPr lang="zh-CN" altLang="en-US" dirty="0"/>
              <a:t>”是合成运算。</a:t>
            </a:r>
            <a:endParaRPr lang="en-US" altLang="zh-CN" dirty="0"/>
          </a:p>
          <a:p>
            <a:pPr marL="274638" indent="-274638">
              <a:buSzPct val="100000"/>
              <a:buFont typeface="+mj-lt"/>
              <a:buAutoNum type="arabicPeriod" startAt="2"/>
              <a:defRPr/>
            </a:pPr>
            <a:r>
              <a:rPr lang="zh-CN" altLang="en-US" dirty="0"/>
              <a:t>设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=&lt;Q,+&gt;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=&lt;Q</a:t>
            </a:r>
            <a:r>
              <a:rPr lang="en-US" altLang="zh-CN" baseline="30000" dirty="0"/>
              <a:t>-</a:t>
            </a:r>
            <a:r>
              <a:rPr lang="en-US" altLang="zh-CN" dirty="0"/>
              <a:t>,*&gt;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为有理数集合，</a:t>
            </a:r>
            <a:r>
              <a:rPr lang="en-US" altLang="zh-CN" dirty="0"/>
              <a:t>Q</a:t>
            </a:r>
            <a:r>
              <a:rPr lang="en-US" altLang="zh-CN" baseline="30000" dirty="0"/>
              <a:t>-</a:t>
            </a:r>
            <a:r>
              <a:rPr lang="en-US" altLang="zh-CN" dirty="0"/>
              <a:t>=Q-{0}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和*分别表示普通加法和普通乘法。请证明：不存在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E2EB9-392A-44D8-8304-62866FE5F39B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grpSp>
        <p:nvGrpSpPr>
          <p:cNvPr id="79876" name="组合 7"/>
          <p:cNvGrpSpPr>
            <a:grpSpLocks/>
          </p:cNvGrpSpPr>
          <p:nvPr/>
        </p:nvGrpSpPr>
        <p:grpSpPr bwMode="auto">
          <a:xfrm>
            <a:off x="1476375" y="1773238"/>
            <a:ext cx="6094413" cy="1439862"/>
            <a:chOff x="2387000" y="1772817"/>
            <a:chExt cx="6095528" cy="1440159"/>
          </a:xfrm>
        </p:grpSpPr>
        <p:sp>
          <p:nvSpPr>
            <p:cNvPr id="5" name="矩形 4"/>
            <p:cNvSpPr/>
            <p:nvPr/>
          </p:nvSpPr>
          <p:spPr>
            <a:xfrm>
              <a:off x="2844284" y="1772817"/>
              <a:ext cx="5328625" cy="8637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(b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b)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c)</a:t>
              </a:r>
              <a:endPara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87000" y="2709635"/>
              <a:ext cx="1079697" cy="50334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A×B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98392" y="2704871"/>
              <a:ext cx="5184136" cy="5033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β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γ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β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γ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/>
              <a:t>抽象代数知识结构图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3C34F-6A6B-4607-8790-AF0C90A4F1B6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650" y="2276475"/>
            <a:ext cx="1008063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55650" y="3068638"/>
            <a:ext cx="1008063" cy="431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运算</a:t>
            </a:r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763713" y="2492375"/>
            <a:ext cx="2808287" cy="792163"/>
            <a:chOff x="1763688" y="2492896"/>
            <a:chExt cx="2808312" cy="792088"/>
          </a:xfrm>
        </p:grpSpPr>
        <p:sp>
          <p:nvSpPr>
            <p:cNvPr id="7" name="矩形 6"/>
            <p:cNvSpPr/>
            <p:nvPr/>
          </p:nvSpPr>
          <p:spPr>
            <a:xfrm>
              <a:off x="3563929" y="2637345"/>
              <a:ext cx="1008071" cy="4317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代数</a:t>
              </a:r>
            </a:p>
          </p:txBody>
        </p:sp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492896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284984"/>
              <a:ext cx="5762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39955" y="2492896"/>
              <a:ext cx="0" cy="79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339955" y="2853225"/>
              <a:ext cx="122397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601895" y="2492896"/>
              <a:ext cx="792169" cy="4317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</p:grp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4572000" y="1844675"/>
            <a:ext cx="3095625" cy="2160588"/>
            <a:chOff x="4572000" y="1844824"/>
            <a:chExt cx="3096344" cy="2160240"/>
          </a:xfrm>
        </p:grpSpPr>
        <p:sp>
          <p:nvSpPr>
            <p:cNvPr id="8" name="矩形 7"/>
            <p:cNvSpPr/>
            <p:nvPr/>
          </p:nvSpPr>
          <p:spPr>
            <a:xfrm>
              <a:off x="6515551" y="1844824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子代数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15551" y="3443180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15551" y="2636859"/>
              <a:ext cx="1152793" cy="4317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积代数</a:t>
              </a:r>
            </a:p>
          </p:txBody>
        </p:sp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572000" y="2852725"/>
              <a:ext cx="19435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97657" y="2057515"/>
              <a:ext cx="0" cy="15983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00832" y="2062277"/>
              <a:ext cx="121471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91305" y="3659045"/>
              <a:ext cx="122424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580297" y="1978153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297" y="2781298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580297" y="3573334"/>
              <a:ext cx="792346" cy="43173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19" name="组合 74"/>
          <p:cNvGrpSpPr>
            <a:grpSpLocks/>
          </p:cNvGrpSpPr>
          <p:nvPr/>
        </p:nvGrpSpPr>
        <p:grpSpPr bwMode="auto">
          <a:xfrm>
            <a:off x="2484438" y="3068638"/>
            <a:ext cx="3186112" cy="1512887"/>
            <a:chOff x="2483704" y="3068960"/>
            <a:chExt cx="3187468" cy="1512168"/>
          </a:xfrm>
        </p:grpSpPr>
        <p:sp>
          <p:nvSpPr>
            <p:cNvPr id="11" name="矩形 10"/>
            <p:cNvSpPr/>
            <p:nvPr/>
          </p:nvSpPr>
          <p:spPr>
            <a:xfrm>
              <a:off x="2483704" y="4149533"/>
              <a:ext cx="1008491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</a:t>
              </a:r>
            </a:p>
          </p:txBody>
        </p:sp>
        <p:grpSp>
          <p:nvGrpSpPr>
            <p:cNvPr id="80922" name="组合 72"/>
            <p:cNvGrpSpPr>
              <a:grpSpLocks/>
            </p:cNvGrpSpPr>
            <p:nvPr/>
          </p:nvGrpSpPr>
          <p:grpSpPr bwMode="auto">
            <a:xfrm>
              <a:off x="2915816" y="3068960"/>
              <a:ext cx="2755356" cy="1512168"/>
              <a:chOff x="2915816" y="3068960"/>
              <a:chExt cx="2755356" cy="15121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62681" y="4149533"/>
                <a:ext cx="1008491" cy="4315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同余</a:t>
                </a:r>
              </a:p>
            </p:txBody>
          </p:sp>
          <p:cxnSp>
            <p:nvCxnSpPr>
              <p:cNvPr id="35" name="直接连接符 34"/>
              <p:cNvCxnSpPr>
                <a:stCxn id="7" idx="2"/>
              </p:cNvCxnSpPr>
              <p:nvPr/>
            </p:nvCxnSpPr>
            <p:spPr>
              <a:xfrm>
                <a:off x="4067115" y="3068960"/>
                <a:ext cx="0" cy="6378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2982391" y="3710005"/>
                <a:ext cx="219009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167721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11" idx="0"/>
              </p:cNvCxnSpPr>
              <p:nvPr/>
            </p:nvCxnSpPr>
            <p:spPr>
              <a:xfrm flipH="1">
                <a:off x="2987155" y="3716352"/>
                <a:ext cx="0" cy="4331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2915688" y="3716352"/>
                <a:ext cx="71944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500687" y="3716352"/>
                <a:ext cx="806793" cy="4331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等价</a:t>
                </a:r>
              </a:p>
            </p:txBody>
          </p:sp>
        </p:grpSp>
      </p:grpSp>
      <p:grpSp>
        <p:nvGrpSpPr>
          <p:cNvPr id="23" name="组合 73"/>
          <p:cNvGrpSpPr>
            <a:grpSpLocks/>
          </p:cNvGrpSpPr>
          <p:nvPr/>
        </p:nvGrpSpPr>
        <p:grpSpPr bwMode="auto">
          <a:xfrm>
            <a:off x="684213" y="4581525"/>
            <a:ext cx="4505325" cy="1295400"/>
            <a:chOff x="683568" y="4581128"/>
            <a:chExt cx="4506024" cy="1296144"/>
          </a:xfrm>
        </p:grpSpPr>
        <p:sp>
          <p:nvSpPr>
            <p:cNvPr id="12" name="矩形 11"/>
            <p:cNvSpPr/>
            <p:nvPr/>
          </p:nvSpPr>
          <p:spPr>
            <a:xfrm>
              <a:off x="3924158" y="5445224"/>
              <a:ext cx="1151117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1036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满同态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5445224"/>
              <a:ext cx="1152704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单同态</a:t>
              </a:r>
            </a:p>
          </p:txBody>
        </p:sp>
        <p:cxnSp>
          <p:nvCxnSpPr>
            <p:cNvPr id="43" name="直接连接符 42"/>
            <p:cNvCxnSpPr>
              <a:stCxn id="11" idx="2"/>
            </p:cNvCxnSpPr>
            <p:nvPr/>
          </p:nvCxnSpPr>
          <p:spPr>
            <a:xfrm>
              <a:off x="2987387" y="4581128"/>
              <a:ext cx="0" cy="862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919" y="4941698"/>
              <a:ext cx="324059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2" idx="0"/>
            </p:cNvCxnSpPr>
            <p:nvPr/>
          </p:nvCxnSpPr>
          <p:spPr>
            <a:xfrm flipH="1">
              <a:off x="4500510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14" idx="0"/>
            </p:cNvCxnSpPr>
            <p:nvPr/>
          </p:nvCxnSpPr>
          <p:spPr>
            <a:xfrm flipH="1">
              <a:off x="1259919" y="4941698"/>
              <a:ext cx="0" cy="5035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172594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5939" y="5013176"/>
              <a:ext cx="792285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满射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4397306" y="5013176"/>
              <a:ext cx="792286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3492500" y="2844800"/>
            <a:ext cx="5102225" cy="3028950"/>
            <a:chOff x="3491816" y="2844800"/>
            <a:chExt cx="5103106" cy="3028280"/>
          </a:xfrm>
        </p:grpSpPr>
        <p:grpSp>
          <p:nvGrpSpPr>
            <p:cNvPr id="80906" name="组合 83"/>
            <p:cNvGrpSpPr>
              <a:grpSpLocks/>
            </p:cNvGrpSpPr>
            <p:nvPr/>
          </p:nvGrpSpPr>
          <p:grpSpPr bwMode="auto">
            <a:xfrm>
              <a:off x="3491816" y="3875337"/>
              <a:ext cx="5103106" cy="1997743"/>
              <a:chOff x="3491816" y="3875337"/>
              <a:chExt cx="5103106" cy="1997743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5786150" y="5008084"/>
                <a:ext cx="2808772" cy="8649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与母代数性质同类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1463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但不满足消去律</a:t>
                </a:r>
              </a:p>
            </p:txBody>
          </p:sp>
          <p:cxnSp>
            <p:nvCxnSpPr>
              <p:cNvPr id="81" name="直接箭头连接符 80"/>
              <p:cNvCxnSpPr>
                <a:stCxn id="9" idx="2"/>
                <a:endCxn id="78" idx="0"/>
              </p:cNvCxnSpPr>
              <p:nvPr/>
            </p:nvCxnSpPr>
            <p:spPr>
              <a:xfrm>
                <a:off x="7092888" y="3874860"/>
                <a:ext cx="0" cy="1133224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11" idx="3"/>
              </p:cNvCxnSpPr>
              <p:nvPr/>
            </p:nvCxnSpPr>
            <p:spPr>
              <a:xfrm>
                <a:off x="3491816" y="4365289"/>
                <a:ext cx="2303861" cy="718979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任意多边形: 形状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677189" y="2844800"/>
              <a:ext cx="571599" cy="2164871"/>
            </a:xfrm>
            <a:custGeom>
              <a:avLst/>
              <a:gdLst>
                <a:gd name="connsiteX0" fmla="*/ 0 w 571500"/>
                <a:gd name="connsiteY0" fmla="*/ 0 h 2165350"/>
                <a:gd name="connsiteX1" fmla="*/ 571500 w 571500"/>
                <a:gd name="connsiteY1" fmla="*/ 0 h 2165350"/>
                <a:gd name="connsiteX2" fmla="*/ 571500 w 571500"/>
                <a:gd name="connsiteY2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2165350">
                  <a:moveTo>
                    <a:pt x="0" y="0"/>
                  </a:moveTo>
                  <a:lnTo>
                    <a:pt x="571500" y="0"/>
                  </a:lnTo>
                  <a:lnTo>
                    <a:pt x="571500" y="216535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z="4400" smtClean="0">
                <a:latin typeface="Comic Sans MS" pitchFamily="66" charset="0"/>
              </a:rPr>
              <a:t>End</a:t>
            </a:r>
            <a:endParaRPr lang="zh-CN" altLang="en-US" sz="44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7B0E9-687F-4001-BFAF-33A5D7839AE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</p:nvPr>
        </p:nvGraphicFramePr>
        <p:xfrm>
          <a:off x="1311275" y="1700213"/>
          <a:ext cx="2922588" cy="2563812"/>
        </p:xfrm>
        <a:graphic>
          <a:graphicData uri="http://schemas.openxmlformats.org/drawingml/2006/table">
            <a:tbl>
              <a:tblPr/>
              <a:tblGrid>
                <a:gridCol w="584563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  <a:gridCol w="584562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</a:tblGrid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32" name="内容占位符 17"/>
          <p:cNvGraphicFramePr>
            <a:graphicFrameLocks/>
          </p:cNvGraphicFramePr>
          <p:nvPr/>
        </p:nvGraphicFramePr>
        <p:xfrm>
          <a:off x="4960938" y="1700213"/>
          <a:ext cx="2922587" cy="2563812"/>
        </p:xfrm>
        <a:graphic>
          <a:graphicData uri="http://schemas.openxmlformats.org/drawingml/2006/table">
            <a:tbl>
              <a:tblPr/>
              <a:tblGrid>
                <a:gridCol w="584563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  <a:gridCol w="584562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  <a:gridCol w="584563">
                  <a:extLst>
                    <a:ext uri="{9D8B030D-6E8A-4147-A177-3AD203B41FA5}"/>
                  </a:extLst>
                </a:gridCol>
              </a:tblGrid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476375" y="4868863"/>
            <a:ext cx="2592388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spcAft>
                <a:spcPts val="600"/>
              </a:spcAft>
              <a:defRPr/>
            </a:pP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是*的左么元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3525" y="4941888"/>
            <a:ext cx="21590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spcAft>
                <a:spcPts val="600"/>
              </a:spcAft>
              <a:defRPr/>
            </a:pP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的右么元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676775" y="1400175"/>
            <a:ext cx="1166813" cy="3924300"/>
          </a:xfrm>
          <a:custGeom>
            <a:avLst/>
            <a:gdLst>
              <a:gd name="connsiteX0" fmla="*/ 733425 w 1409700"/>
              <a:gd name="connsiteY0" fmla="*/ 3924300 h 3924300"/>
              <a:gd name="connsiteX1" fmla="*/ 0 w 1409700"/>
              <a:gd name="connsiteY1" fmla="*/ 3924300 h 3924300"/>
              <a:gd name="connsiteX2" fmla="*/ 0 w 1409700"/>
              <a:gd name="connsiteY2" fmla="*/ 0 h 3924300"/>
              <a:gd name="connsiteX3" fmla="*/ 1409700 w 1409700"/>
              <a:gd name="connsiteY3" fmla="*/ 0 h 3924300"/>
              <a:gd name="connsiteX4" fmla="*/ 1409700 w 1409700"/>
              <a:gd name="connsiteY4" fmla="*/ 3048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3924300">
                <a:moveTo>
                  <a:pt x="733425" y="3924300"/>
                </a:moveTo>
                <a:lnTo>
                  <a:pt x="0" y="3924300"/>
                </a:lnTo>
                <a:lnTo>
                  <a:pt x="0" y="0"/>
                </a:lnTo>
                <a:lnTo>
                  <a:pt x="1409700" y="0"/>
                </a:lnTo>
                <a:lnTo>
                  <a:pt x="1409700" y="30480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38150" y="2992438"/>
            <a:ext cx="1719263" cy="2317750"/>
            <a:chOff x="438912" y="2991917"/>
            <a:chExt cx="1719072" cy="2318918"/>
          </a:xfrm>
        </p:grpSpPr>
        <p:sp>
          <p:nvSpPr>
            <p:cNvPr id="14" name="任意多边形 13"/>
            <p:cNvSpPr/>
            <p:nvPr/>
          </p:nvSpPr>
          <p:spPr>
            <a:xfrm>
              <a:off x="819870" y="4030665"/>
              <a:ext cx="1338114" cy="1103868"/>
            </a:xfrm>
            <a:custGeom>
              <a:avLst/>
              <a:gdLst>
                <a:gd name="connsiteX0" fmla="*/ 1338682 w 1338682"/>
                <a:gd name="connsiteY0" fmla="*/ 1104595 h 1104595"/>
                <a:gd name="connsiteX1" fmla="*/ 1338682 w 1338682"/>
                <a:gd name="connsiteY1" fmla="*/ 848563 h 1104595"/>
                <a:gd name="connsiteX2" fmla="*/ 0 w 1338682"/>
                <a:gd name="connsiteY2" fmla="*/ 848563 h 1104595"/>
                <a:gd name="connsiteX3" fmla="*/ 0 w 1338682"/>
                <a:gd name="connsiteY3" fmla="*/ 0 h 1104595"/>
                <a:gd name="connsiteX4" fmla="*/ 490119 w 1338682"/>
                <a:gd name="connsiteY4" fmla="*/ 0 h 11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682" h="1104595">
                  <a:moveTo>
                    <a:pt x="1338682" y="1104595"/>
                  </a:moveTo>
                  <a:lnTo>
                    <a:pt x="1338682" y="848563"/>
                  </a:lnTo>
                  <a:lnTo>
                    <a:pt x="0" y="848563"/>
                  </a:lnTo>
                  <a:lnTo>
                    <a:pt x="0" y="0"/>
                  </a:lnTo>
                  <a:lnTo>
                    <a:pt x="490119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38912" y="2991917"/>
              <a:ext cx="1127000" cy="2318918"/>
            </a:xfrm>
            <a:custGeom>
              <a:avLst/>
              <a:gdLst>
                <a:gd name="connsiteX0" fmla="*/ 1126541 w 1126541"/>
                <a:gd name="connsiteY0" fmla="*/ 2318918 h 2318918"/>
                <a:gd name="connsiteX1" fmla="*/ 0 w 1126541"/>
                <a:gd name="connsiteY1" fmla="*/ 2318918 h 2318918"/>
                <a:gd name="connsiteX2" fmla="*/ 0 w 1126541"/>
                <a:gd name="connsiteY2" fmla="*/ 0 h 2318918"/>
                <a:gd name="connsiteX3" fmla="*/ 870509 w 1126541"/>
                <a:gd name="connsiteY3" fmla="*/ 0 h 23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541" h="2318918">
                  <a:moveTo>
                    <a:pt x="1126541" y="2318918"/>
                  </a:moveTo>
                  <a:lnTo>
                    <a:pt x="0" y="2318918"/>
                  </a:lnTo>
                  <a:lnTo>
                    <a:pt x="0" y="0"/>
                  </a:lnTo>
                  <a:lnTo>
                    <a:pt x="870509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么元和零元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200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200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6.1-2</a:t>
            </a:r>
          </a:p>
          <a:p>
            <a:pPr marL="179388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=e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，则为么元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marL="179388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=0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，则为零元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：对于运算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是么元，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是零元。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200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6.1-2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：二元运算的么元（零元），如果存在，则一定是唯一的。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endParaRPr lang="zh-CN" altLang="en-US" sz="220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b="1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问：</a:t>
            </a:r>
            <a:r>
              <a:rPr lang="en-US" altLang="zh-CN" sz="2200" b="1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&lt;R,+&gt;,&lt;R,*&gt;</a:t>
            </a:r>
            <a:r>
              <a:rPr lang="zh-CN" altLang="en-US" sz="2200" b="1" smtClean="0">
                <a:solidFill>
                  <a:srgbClr val="FF4B21"/>
                </a:solidFill>
                <a:latin typeface="楷体" pitchFamily="49" charset="-122"/>
                <a:ea typeface="楷体" pitchFamily="49" charset="-122"/>
              </a:rPr>
              <a:t>的么元和零元是什么？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143875" y="6356350"/>
            <a:ext cx="542925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9B4C9E6-DB85-4966-9B8F-BA6268DC671C}" type="slidenum">
              <a:rPr lang="zh-CN" altLang="en-US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zh-CN" altLang="en-US" sz="14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85030" name="Group 38"/>
          <p:cNvGraphicFramePr>
            <a:graphicFrameLocks noGrp="1"/>
          </p:cNvGraphicFramePr>
          <p:nvPr/>
        </p:nvGraphicFramePr>
        <p:xfrm>
          <a:off x="5589588" y="3563938"/>
          <a:ext cx="3097212" cy="1751012"/>
        </p:xfrm>
        <a:graphic>
          <a:graphicData uri="http://schemas.openxmlformats.org/drawingml/2006/table">
            <a:tbl>
              <a:tblPr/>
              <a:tblGrid>
                <a:gridCol w="774700"/>
                <a:gridCol w="773112"/>
                <a:gridCol w="774700"/>
                <a:gridCol w="7747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 smtClean="0"/>
              <a:t>6.1.3</a:t>
            </a:r>
            <a:r>
              <a:rPr lang="zh-CN" altLang="en-US" smtClean="0"/>
              <a:t>、逆元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en-US" altLang="zh-CN" smtClean="0">
                <a:solidFill>
                  <a:srgbClr val="FF0000"/>
                </a:solidFill>
              </a:rPr>
              <a:t>6.1-3</a:t>
            </a:r>
          </a:p>
          <a:p>
            <a:pPr lvl="1"/>
            <a:r>
              <a:rPr lang="zh-CN" altLang="en-US" smtClean="0"/>
              <a:t>设*是集合</a:t>
            </a:r>
            <a:r>
              <a:rPr lang="en-US" altLang="zh-CN" smtClean="0"/>
              <a:t>S</a:t>
            </a:r>
            <a:r>
              <a:rPr lang="zh-CN" altLang="en-US" smtClean="0"/>
              <a:t>上的二元运算，</a:t>
            </a:r>
            <a:r>
              <a:rPr lang="en-US" altLang="zh-CN" smtClean="0"/>
              <a:t>1</a:t>
            </a:r>
            <a:r>
              <a:rPr lang="zh-CN" altLang="en-US" smtClean="0"/>
              <a:t>是对运算*的么元；</a:t>
            </a:r>
            <a:endParaRPr lang="en-US" altLang="zh-CN" smtClean="0"/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x*y=1</a:t>
            </a:r>
            <a:r>
              <a:rPr lang="zh-CN" altLang="en-US" smtClean="0"/>
              <a:t>，那么关于运算</a:t>
            </a:r>
            <a:r>
              <a:rPr lang="en-US" altLang="zh-CN" smtClean="0"/>
              <a:t>*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是</a:t>
            </a:r>
            <a:r>
              <a:rPr lang="en-US" altLang="zh-CN" smtClean="0"/>
              <a:t>y</a:t>
            </a:r>
            <a:r>
              <a:rPr lang="zh-CN" altLang="en-US" smtClean="0"/>
              <a:t>的左逆元，</a:t>
            </a:r>
            <a:r>
              <a:rPr lang="en-US" altLang="zh-CN" smtClean="0"/>
              <a:t>y</a:t>
            </a:r>
            <a:r>
              <a:rPr lang="zh-CN" altLang="en-US" smtClean="0"/>
              <a:t>是</a:t>
            </a:r>
            <a:r>
              <a:rPr lang="en-US" altLang="zh-CN" smtClean="0"/>
              <a:t>x</a:t>
            </a:r>
            <a:r>
              <a:rPr lang="zh-CN" altLang="en-US" smtClean="0"/>
              <a:t>的右逆元；</a:t>
            </a:r>
            <a:endParaRPr lang="en-US" altLang="zh-CN" smtClean="0"/>
          </a:p>
          <a:p>
            <a:pPr lvl="1">
              <a:spcAft>
                <a:spcPts val="1800"/>
              </a:spcAft>
            </a:pPr>
            <a:r>
              <a:rPr lang="zh-CN" altLang="en-US" smtClean="0"/>
              <a:t>如果</a:t>
            </a:r>
            <a:r>
              <a:rPr lang="en-US" altLang="zh-CN" smtClean="0"/>
              <a:t>x*y=y*x=1</a:t>
            </a:r>
            <a:r>
              <a:rPr lang="zh-CN" altLang="en-US" smtClean="0"/>
              <a:t>，那么，</a:t>
            </a:r>
            <a:r>
              <a:rPr lang="en-US" altLang="zh-CN" smtClean="0"/>
              <a:t>x</a:t>
            </a:r>
            <a:r>
              <a:rPr lang="zh-CN" altLang="en-US" smtClean="0"/>
              <a:t>是</a:t>
            </a:r>
            <a:r>
              <a:rPr lang="en-US" altLang="zh-CN" smtClean="0"/>
              <a:t>y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00000"/>
                </a:solidFill>
              </a:rPr>
              <a:t>逆元</a:t>
            </a:r>
            <a:r>
              <a:rPr lang="zh-CN" altLang="en-US" smtClean="0"/>
              <a:t>，记作</a:t>
            </a:r>
            <a:r>
              <a:rPr lang="en-US" altLang="zh-CN" smtClean="0"/>
              <a:t>x=y</a:t>
            </a:r>
            <a:r>
              <a:rPr lang="en-US" altLang="zh-CN" baseline="30000" smtClean="0"/>
              <a:t>-1</a:t>
            </a:r>
            <a:r>
              <a:rPr lang="zh-CN" altLang="en-US" smtClean="0"/>
              <a:t>，同时</a:t>
            </a:r>
            <a:r>
              <a:rPr lang="en-US" altLang="zh-CN" smtClean="0"/>
              <a:t>y</a:t>
            </a:r>
            <a:r>
              <a:rPr lang="zh-CN" altLang="en-US" smtClean="0"/>
              <a:t>也是</a:t>
            </a:r>
            <a:r>
              <a:rPr lang="en-US" altLang="zh-CN" smtClean="0"/>
              <a:t>x</a:t>
            </a:r>
            <a:r>
              <a:rPr lang="zh-CN" altLang="en-US" smtClean="0"/>
              <a:t>的逆元，记作</a:t>
            </a:r>
            <a:r>
              <a:rPr lang="en-US" altLang="zh-CN" smtClean="0"/>
              <a:t>y=x</a:t>
            </a:r>
            <a:r>
              <a:rPr lang="en-US" altLang="zh-CN" baseline="30000" smtClean="0"/>
              <a:t>-1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例如</a:t>
            </a:r>
            <a:r>
              <a:rPr lang="zh-CN" altLang="en-US" smtClean="0"/>
              <a:t>：对于</a:t>
            </a:r>
            <a:r>
              <a:rPr lang="en-US" altLang="zh-CN" smtClean="0"/>
              <a:t>R</a:t>
            </a:r>
            <a:r>
              <a:rPr lang="zh-CN" altLang="en-US" smtClean="0"/>
              <a:t>上的普通乘法</a:t>
            </a:r>
            <a:r>
              <a:rPr lang="en-US" altLang="zh-CN" smtClean="0"/>
              <a:t>×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的逆元是</a:t>
            </a:r>
            <a:r>
              <a:rPr lang="en-US" altLang="zh-CN" smtClean="0"/>
              <a:t>1/3</a:t>
            </a:r>
            <a:r>
              <a:rPr lang="zh-CN" altLang="en-US" smtClean="0"/>
              <a:t>，记作</a:t>
            </a:r>
            <a:r>
              <a:rPr lang="en-US" altLang="zh-CN" smtClean="0"/>
              <a:t>3</a:t>
            </a:r>
            <a:r>
              <a:rPr lang="en-US" altLang="zh-CN" baseline="30000" smtClean="0"/>
              <a:t>-1</a:t>
            </a:r>
          </a:p>
          <a:p>
            <a:pPr lvl="1"/>
            <a:r>
              <a:rPr lang="en-US" altLang="zh-CN" smtClean="0"/>
              <a:t>1/3</a:t>
            </a:r>
            <a:r>
              <a:rPr lang="zh-CN" altLang="en-US" smtClean="0"/>
              <a:t>的逆元是</a:t>
            </a:r>
            <a:r>
              <a:rPr lang="en-US" altLang="zh-CN" smtClean="0"/>
              <a:t>3</a:t>
            </a:r>
            <a:r>
              <a:rPr lang="zh-CN" altLang="en-US" smtClean="0"/>
              <a:t>，记作</a:t>
            </a:r>
            <a:r>
              <a:rPr lang="en-US" altLang="zh-CN" smtClean="0"/>
              <a:t>(1/3)</a:t>
            </a:r>
            <a:r>
              <a:rPr lang="en-US" altLang="zh-CN" baseline="30000" smtClean="0"/>
              <a:t>-1</a:t>
            </a:r>
          </a:p>
          <a:p>
            <a:pPr lvl="1"/>
            <a:r>
              <a:rPr lang="en-US" altLang="zh-CN" smtClean="0">
                <a:solidFill>
                  <a:srgbClr val="FF4B21"/>
                </a:solidFill>
              </a:rPr>
              <a:t>0</a:t>
            </a:r>
            <a:r>
              <a:rPr lang="zh-CN" altLang="en-US" smtClean="0">
                <a:solidFill>
                  <a:srgbClr val="FF4B21"/>
                </a:solidFill>
              </a:rPr>
              <a:t>的逆元呢？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F3910-CA39-43B3-958F-53802EA0B24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5292725" y="3976688"/>
          <a:ext cx="3097213" cy="1751012"/>
        </p:xfrm>
        <a:graphic>
          <a:graphicData uri="http://schemas.openxmlformats.org/drawingml/2006/table">
            <a:tbl>
              <a:tblPr/>
              <a:tblGrid>
                <a:gridCol w="774201">
                  <a:extLst>
                    <a:ext uri="{9D8B030D-6E8A-4147-A177-3AD203B41FA5}"/>
                  </a:extLst>
                </a:gridCol>
                <a:gridCol w="774201">
                  <a:extLst>
                    <a:ext uri="{9D8B030D-6E8A-4147-A177-3AD203B41FA5}"/>
                  </a:extLst>
                </a:gridCol>
                <a:gridCol w="774201">
                  <a:extLst>
                    <a:ext uri="{9D8B030D-6E8A-4147-A177-3AD203B41FA5}"/>
                  </a:extLst>
                </a:gridCol>
                <a:gridCol w="774201">
                  <a:extLst>
                    <a:ext uri="{9D8B030D-6E8A-4147-A177-3AD203B41FA5}"/>
                  </a:extLst>
                </a:gridCol>
              </a:tblGrid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</a:p>
                  </a:txBody>
                  <a:tcPr marL="72000" marR="72000" marT="36000" marB="360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16008</TotalTime>
  <Words>5628</Words>
  <Application>Microsoft Office PowerPoint</Application>
  <PresentationFormat>全屏显示(4:3)</PresentationFormat>
  <Paragraphs>887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Arial</vt:lpstr>
      <vt:lpstr>宋体</vt:lpstr>
      <vt:lpstr>Calibri</vt:lpstr>
      <vt:lpstr>华文行楷</vt:lpstr>
      <vt:lpstr>楷体</vt:lpstr>
      <vt:lpstr>Wingdings</vt:lpstr>
      <vt:lpstr>Symbol</vt:lpstr>
      <vt:lpstr>Arial Unicode MS</vt:lpstr>
      <vt:lpstr>Times New Roman</vt:lpstr>
      <vt:lpstr>Comic Sans MS</vt:lpstr>
      <vt:lpstr>华文新魏</vt:lpstr>
      <vt:lpstr>黑体</vt:lpstr>
      <vt:lpstr>Office 主题</vt:lpstr>
      <vt:lpstr>Office 主题</vt:lpstr>
      <vt:lpstr>Office 主题</vt:lpstr>
      <vt:lpstr>第6章 代数</vt:lpstr>
      <vt:lpstr>目录</vt:lpstr>
      <vt:lpstr>6.1.1、代数的构成和分类方法</vt:lpstr>
      <vt:lpstr>代数的性质</vt:lpstr>
      <vt:lpstr>代数分类</vt:lpstr>
      <vt:lpstr>6.1.2、么元和零元</vt:lpstr>
      <vt:lpstr>示例</vt:lpstr>
      <vt:lpstr>么元和零元</vt:lpstr>
      <vt:lpstr>6.1.3、逆元</vt:lpstr>
      <vt:lpstr>逆元的唯一性与运算下元素的可约性</vt:lpstr>
      <vt:lpstr>可逆与可约的关系</vt:lpstr>
      <vt:lpstr>习题</vt:lpstr>
      <vt:lpstr>6.2、子代数</vt:lpstr>
      <vt:lpstr>基本概念</vt:lpstr>
      <vt:lpstr>基本概念（续）</vt:lpstr>
      <vt:lpstr>习题</vt:lpstr>
      <vt:lpstr>6.3、同态</vt:lpstr>
      <vt:lpstr>引子</vt:lpstr>
      <vt:lpstr>同态示例</vt:lpstr>
      <vt:lpstr>基本概念</vt:lpstr>
      <vt:lpstr>同态的图解-哲学面貌</vt:lpstr>
      <vt:lpstr>同态的图解-运算传输</vt:lpstr>
      <vt:lpstr>基本概念（续1）</vt:lpstr>
      <vt:lpstr>单同态</vt:lpstr>
      <vt:lpstr>满同态</vt:lpstr>
      <vt:lpstr>同构的图解-哲学面貌</vt:lpstr>
      <vt:lpstr>同构的图解-运算传输</vt:lpstr>
      <vt:lpstr>同构概念-通俗的说法</vt:lpstr>
      <vt:lpstr>同构-最简单的例子</vt:lpstr>
      <vt:lpstr>基本概念（续2）</vt:lpstr>
      <vt:lpstr>同态、同构的性质</vt:lpstr>
      <vt:lpstr>解释</vt:lpstr>
      <vt:lpstr>同态、同构的性质（续1）</vt:lpstr>
      <vt:lpstr>同态、同构的性质（续2）</vt:lpstr>
      <vt:lpstr>同态、同构的性质（续3）</vt:lpstr>
      <vt:lpstr>记住我的话</vt:lpstr>
      <vt:lpstr>例题</vt:lpstr>
      <vt:lpstr>同态象与前域、陪域的关系</vt:lpstr>
      <vt:lpstr>6.4、同余关系</vt:lpstr>
      <vt:lpstr>基本概念</vt:lpstr>
      <vt:lpstr>基本概念（续）</vt:lpstr>
      <vt:lpstr>同余关系的性质</vt:lpstr>
      <vt:lpstr>例题</vt:lpstr>
      <vt:lpstr>例题（续1）</vt:lpstr>
      <vt:lpstr>例题（续2）</vt:lpstr>
      <vt:lpstr>同态诱导出同余关系</vt:lpstr>
      <vt:lpstr>习题</vt:lpstr>
      <vt:lpstr>抽象代数知识结构图</vt:lpstr>
      <vt:lpstr>6.5、商代数和积代数</vt:lpstr>
      <vt:lpstr>6.5.1、商代数</vt:lpstr>
      <vt:lpstr>例： &lt;A/R,+’&gt; 运算表</vt:lpstr>
      <vt:lpstr>自然同态</vt:lpstr>
      <vt:lpstr>定理6.5-1及其证明</vt:lpstr>
      <vt:lpstr>同态诱导的同余关系</vt:lpstr>
      <vt:lpstr>三个代数之间的关系示意图</vt:lpstr>
      <vt:lpstr>同态基本定理证明思想图示</vt:lpstr>
      <vt:lpstr>同态基本定理</vt:lpstr>
      <vt:lpstr>同态基本定理（续）</vt:lpstr>
      <vt:lpstr>三个代数之间的关系示意图</vt:lpstr>
      <vt:lpstr>同态象与同态诱导的商代数间的同构</vt:lpstr>
      <vt:lpstr>6.5.2、积代数</vt:lpstr>
      <vt:lpstr>粗糙的例题</vt:lpstr>
      <vt:lpstr>积代数的性质</vt:lpstr>
      <vt:lpstr>积代数的性质（续）</vt:lpstr>
      <vt:lpstr>习题</vt:lpstr>
      <vt:lpstr>抽象代数知识结构图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代数系统</dc:title>
  <dc:creator>徐德智</dc:creator>
  <cp:lastModifiedBy>zhengjin</cp:lastModifiedBy>
  <cp:revision>520</cp:revision>
  <dcterms:created xsi:type="dcterms:W3CDTF">2018-12-03T01:23:17Z</dcterms:created>
  <dcterms:modified xsi:type="dcterms:W3CDTF">2023-11-20T08:26:21Z</dcterms:modified>
</cp:coreProperties>
</file>