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0"/>
  </p:notesMasterIdLst>
  <p:handoutMasterIdLst>
    <p:handoutMasterId r:id="rId141"/>
  </p:handoutMasterIdLst>
  <p:sldIdLst>
    <p:sldId id="382" r:id="rId2"/>
    <p:sldId id="384" r:id="rId3"/>
    <p:sldId id="385" r:id="rId4"/>
    <p:sldId id="386" r:id="rId5"/>
    <p:sldId id="387" r:id="rId6"/>
    <p:sldId id="388" r:id="rId7"/>
    <p:sldId id="391" r:id="rId8"/>
    <p:sldId id="462" r:id="rId9"/>
    <p:sldId id="389" r:id="rId10"/>
    <p:sldId id="392" r:id="rId11"/>
    <p:sldId id="433" r:id="rId12"/>
    <p:sldId id="383" r:id="rId13"/>
    <p:sldId id="257" r:id="rId14"/>
    <p:sldId id="328" r:id="rId15"/>
    <p:sldId id="346" r:id="rId16"/>
    <p:sldId id="449" r:id="rId17"/>
    <p:sldId id="521" r:id="rId18"/>
    <p:sldId id="348" r:id="rId19"/>
    <p:sldId id="329" r:id="rId20"/>
    <p:sldId id="523" r:id="rId21"/>
    <p:sldId id="349" r:id="rId22"/>
    <p:sldId id="350" r:id="rId23"/>
    <p:sldId id="266" r:id="rId24"/>
    <p:sldId id="393" r:id="rId25"/>
    <p:sldId id="381" r:id="rId26"/>
    <p:sldId id="268" r:id="rId27"/>
    <p:sldId id="472" r:id="rId28"/>
    <p:sldId id="269" r:id="rId29"/>
    <p:sldId id="390" r:id="rId30"/>
    <p:sldId id="270" r:id="rId31"/>
    <p:sldId id="271" r:id="rId32"/>
    <p:sldId id="307" r:id="rId33"/>
    <p:sldId id="473" r:id="rId34"/>
    <p:sldId id="475" r:id="rId35"/>
    <p:sldId id="412" r:id="rId36"/>
    <p:sldId id="486" r:id="rId37"/>
    <p:sldId id="488" r:id="rId38"/>
    <p:sldId id="435" r:id="rId39"/>
    <p:sldId id="330" r:id="rId40"/>
    <p:sldId id="338" r:id="rId41"/>
    <p:sldId id="339" r:id="rId42"/>
    <p:sldId id="340" r:id="rId43"/>
    <p:sldId id="341" r:id="rId44"/>
    <p:sldId id="394" r:id="rId45"/>
    <p:sldId id="335" r:id="rId46"/>
    <p:sldId id="336" r:id="rId47"/>
    <p:sldId id="450" r:id="rId48"/>
    <p:sldId id="356" r:id="rId49"/>
    <p:sldId id="437" r:id="rId50"/>
    <p:sldId id="331" r:id="rId51"/>
    <p:sldId id="354" r:id="rId52"/>
    <p:sldId id="334" r:id="rId53"/>
    <p:sldId id="277" r:id="rId54"/>
    <p:sldId id="278" r:id="rId55"/>
    <p:sldId id="344" r:id="rId56"/>
    <p:sldId id="279" r:id="rId57"/>
    <p:sldId id="396" r:id="rId58"/>
    <p:sldId id="465" r:id="rId59"/>
    <p:sldId id="466" r:id="rId60"/>
    <p:sldId id="351" r:id="rId61"/>
    <p:sldId id="518" r:id="rId62"/>
    <p:sldId id="519" r:id="rId63"/>
    <p:sldId id="470" r:id="rId64"/>
    <p:sldId id="438" r:id="rId65"/>
    <p:sldId id="476" r:id="rId66"/>
    <p:sldId id="281" r:id="rId67"/>
    <p:sldId id="413" r:id="rId68"/>
    <p:sldId id="282" r:id="rId69"/>
    <p:sldId id="283" r:id="rId70"/>
    <p:sldId id="284" r:id="rId71"/>
    <p:sldId id="308" r:id="rId72"/>
    <p:sldId id="353" r:id="rId73"/>
    <p:sldId id="477" r:id="rId74"/>
    <p:sldId id="401" r:id="rId75"/>
    <p:sldId id="402" r:id="rId76"/>
    <p:sldId id="403" r:id="rId77"/>
    <p:sldId id="365" r:id="rId78"/>
    <p:sldId id="444" r:id="rId79"/>
    <p:sldId id="312" r:id="rId80"/>
    <p:sldId id="487" r:id="rId81"/>
    <p:sldId id="404" r:id="rId82"/>
    <p:sldId id="469" r:id="rId83"/>
    <p:sldId id="422" r:id="rId84"/>
    <p:sldId id="418" r:id="rId85"/>
    <p:sldId id="411" r:id="rId86"/>
    <p:sldId id="352" r:id="rId87"/>
    <p:sldId id="397" r:id="rId88"/>
    <p:sldId id="480" r:id="rId89"/>
    <p:sldId id="313" r:id="rId90"/>
    <p:sldId id="364" r:id="rId91"/>
    <p:sldId id="491" r:id="rId92"/>
    <p:sldId id="439" r:id="rId93"/>
    <p:sldId id="509" r:id="rId94"/>
    <p:sldId id="510" r:id="rId95"/>
    <p:sldId id="511" r:id="rId96"/>
    <p:sldId id="512" r:id="rId97"/>
    <p:sldId id="513" r:id="rId98"/>
    <p:sldId id="514" r:id="rId99"/>
    <p:sldId id="515" r:id="rId100"/>
    <p:sldId id="516" r:id="rId101"/>
    <p:sldId id="456" r:id="rId102"/>
    <p:sldId id="478" r:id="rId103"/>
    <p:sldId id="316" r:id="rId104"/>
    <p:sldId id="427" r:id="rId105"/>
    <p:sldId id="426" r:id="rId106"/>
    <p:sldId id="457" r:id="rId107"/>
    <p:sldId id="319" r:id="rId108"/>
    <p:sldId id="366" r:id="rId109"/>
    <p:sldId id="367" r:id="rId110"/>
    <p:sldId id="321" r:id="rId111"/>
    <p:sldId id="428" r:id="rId112"/>
    <p:sldId id="430" r:id="rId113"/>
    <p:sldId id="429" r:id="rId114"/>
    <p:sldId id="322" r:id="rId115"/>
    <p:sldId id="431" r:id="rId116"/>
    <p:sldId id="443" r:id="rId117"/>
    <p:sldId id="323" r:id="rId118"/>
    <p:sldId id="445" r:id="rId119"/>
    <p:sldId id="459" r:id="rId120"/>
    <p:sldId id="325" r:id="rId121"/>
    <p:sldId id="458" r:id="rId122"/>
    <p:sldId id="485" r:id="rId123"/>
    <p:sldId id="359" r:id="rId124"/>
    <p:sldId id="492" r:id="rId125"/>
    <p:sldId id="493" r:id="rId126"/>
    <p:sldId id="494" r:id="rId127"/>
    <p:sldId id="495" r:id="rId128"/>
    <p:sldId id="496" r:id="rId129"/>
    <p:sldId id="497" r:id="rId130"/>
    <p:sldId id="498" r:id="rId131"/>
    <p:sldId id="499" r:id="rId132"/>
    <p:sldId id="500" r:id="rId133"/>
    <p:sldId id="501" r:id="rId134"/>
    <p:sldId id="502" r:id="rId135"/>
    <p:sldId id="503" r:id="rId136"/>
    <p:sldId id="504" r:id="rId137"/>
    <p:sldId id="520" r:id="rId138"/>
    <p:sldId id="505" r:id="rId1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CC0099"/>
    <a:srgbClr val="993300"/>
    <a:srgbClr val="E6B9B8"/>
    <a:srgbClr val="CC0066"/>
    <a:srgbClr val="008000"/>
    <a:srgbClr val="3A1BF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3020" autoAdjust="0"/>
  </p:normalViewPr>
  <p:slideViewPr>
    <p:cSldViewPr>
      <p:cViewPr varScale="1">
        <p:scale>
          <a:sx n="82" d="100"/>
          <a:sy n="82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630B507-9F92-4FA6-AC97-1830F2A2FCB0}" type="datetimeFigureOut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B263F2-A117-49EF-B183-853C44559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824144-ABE7-4780-9160-13759F7BD367}" type="datetimeFigureOut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84ACB87-6C11-417D-BB0A-E642A0CE42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7723E-4E31-4564-8090-EA1CDAAB99F5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4767-B29A-429D-9198-A0195A5A08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52CE1-82CF-47E8-99C7-363B51CF2EC0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8EEE-03E4-43E5-A7E1-EBF0C289FF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07B23-A280-4BF4-BD2E-392DE7DE0138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A71-B7ED-4800-8B60-DCCD004E1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5C83-42A6-415A-82BF-2E4421B690CA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7F535-6737-446F-9E1C-87F8A21AB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屏幕剪辑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36613"/>
            <a:ext cx="82343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5792"/>
            <a:ext cx="8229600" cy="64807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4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7B0C0-75A0-4F91-B4BC-1BFA7BA83F1B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64538" y="6356350"/>
            <a:ext cx="528637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1197369D-89E0-4736-AF8D-FFD9425174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4DD39-D857-4B81-A114-82E1865F82C5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3602-3870-4135-AE1D-ECF47CCE3E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6E5C1-5416-45A4-BD20-F90DAF1321A0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3DBF3-EC36-4A13-8C03-E115D26CF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C3E94-0787-4191-8C23-3A4418226737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9BE8-0C72-4371-940D-571059E17F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屏幕剪辑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36613"/>
            <a:ext cx="82343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5792"/>
            <a:ext cx="8229600" cy="64807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E1D69-CF1F-4ADE-89B9-B2A17E7200E3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64538" y="6356350"/>
            <a:ext cx="528637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B68F6C28-985D-43D9-B91C-51E6C94A3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屏幕剪辑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5242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86000"/>
            <a:ext cx="8229600" cy="1143000"/>
          </a:xfrm>
        </p:spPr>
        <p:txBody>
          <a:bodyPr/>
          <a:lstStyle>
            <a:lvl1pPr>
              <a:defRPr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658-40C7-4821-8940-E9EF913665EE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0F513-182C-4FBC-9FA6-0D3C8BD84AFE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42E5A-3BF0-4A20-9043-4B6EEBE3CC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539B9-C88A-4A8F-BD86-60C129B99385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200F2-EC74-4072-80CD-5C13599C4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AB10C4-CFA6-489B-941C-91A6C44C0647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23FFF0-05A0-4B2C-8826-FE45FD9E54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62" r:id="rId6"/>
    <p:sldLayoutId id="2147483663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ctr"/>
            <a:r>
              <a:rPr lang="zh-CN" altLang="en-US" smtClean="0"/>
              <a:t>目录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zh-CN" smtClean="0">
                <a:solidFill>
                  <a:srgbClr val="0000FF"/>
                </a:solidFill>
              </a:rPr>
              <a:t>6.6</a:t>
            </a:r>
            <a:r>
              <a:rPr lang="zh-CN" altLang="en-US" smtClean="0">
                <a:solidFill>
                  <a:srgbClr val="0000FF"/>
                </a:solidFill>
              </a:rPr>
              <a:t>、半群和独异点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smtClean="0">
                <a:solidFill>
                  <a:srgbClr val="0000FF"/>
                </a:solidFill>
              </a:rPr>
              <a:t>6.7</a:t>
            </a:r>
            <a:r>
              <a:rPr lang="zh-CN" altLang="en-US" smtClean="0">
                <a:solidFill>
                  <a:srgbClr val="0000FF"/>
                </a:solidFill>
              </a:rPr>
              <a:t>、群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smtClean="0">
                <a:solidFill>
                  <a:srgbClr val="0000FF"/>
                </a:solidFill>
              </a:rPr>
              <a:t>6.8</a:t>
            </a:r>
            <a:r>
              <a:rPr lang="zh-CN" altLang="en-US" smtClean="0">
                <a:solidFill>
                  <a:srgbClr val="0000FF"/>
                </a:solidFill>
              </a:rPr>
              <a:t>、环和域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2E5F2-9082-45F2-863F-1628369937C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映射</a:t>
            </a: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dirty="0"/>
              <a:t>N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，试证明：</a:t>
            </a:r>
            <a:r>
              <a:rPr lang="en-US" altLang="zh-CN" sz="2400" dirty="0"/>
              <a:t>h(a)=a(mod 4)</a:t>
            </a:r>
            <a:r>
              <a:rPr lang="zh-CN" altLang="en-US" sz="2400" dirty="0"/>
              <a:t>是从半群</a:t>
            </a:r>
            <a:r>
              <a:rPr lang="en-US" altLang="zh-CN" sz="2400" dirty="0"/>
              <a:t>&lt;N,+&gt;</a:t>
            </a:r>
            <a:r>
              <a:rPr lang="zh-CN" altLang="en-US" sz="2400" dirty="0"/>
              <a:t>到</a:t>
            </a:r>
            <a:r>
              <a:rPr lang="en-US" altLang="zh-CN" sz="2400" dirty="0"/>
              <a:t>&lt;N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,+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&gt;</a:t>
            </a:r>
            <a:r>
              <a:rPr lang="zh-CN" altLang="en-US" sz="2400" dirty="0"/>
              <a:t>的半群同态和独异点同态。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indent="-117475">
              <a:buFont typeface="Wingdings" pitchFamily="2" charset="2"/>
              <a:buNone/>
              <a:defRPr/>
            </a:pPr>
            <a:r>
              <a:rPr lang="zh-CN" altLang="en-US" sz="2200" dirty="0"/>
              <a:t>因为，</a:t>
            </a:r>
            <a:r>
              <a:rPr lang="en-US" altLang="zh-CN" sz="2200" dirty="0"/>
              <a:t>h(</a:t>
            </a:r>
            <a:r>
              <a:rPr lang="en-US" altLang="zh-CN" sz="2200" dirty="0" err="1"/>
              <a:t>a+b</a:t>
            </a:r>
            <a:r>
              <a:rPr lang="en-US" altLang="zh-CN" sz="2200" dirty="0"/>
              <a:t>)=(</a:t>
            </a:r>
            <a:r>
              <a:rPr lang="en-US" altLang="zh-CN" sz="2200" dirty="0" err="1"/>
              <a:t>a+b</a:t>
            </a:r>
            <a:r>
              <a:rPr lang="en-US" altLang="zh-CN" sz="2200" dirty="0"/>
              <a:t>)(mod 4)</a:t>
            </a:r>
          </a:p>
          <a:p>
            <a:pPr marL="2266950" lvl="1" indent="3175">
              <a:buFont typeface="Wingdings" pitchFamily="2" charset="2"/>
              <a:buNone/>
              <a:defRPr/>
            </a:pPr>
            <a:r>
              <a:rPr lang="en-US" altLang="zh-CN" sz="2200" dirty="0"/>
              <a:t>=a(mod 4) +</a:t>
            </a:r>
            <a:r>
              <a:rPr lang="en-US" altLang="zh-CN" sz="2200" baseline="-25000" dirty="0"/>
              <a:t>4 </a:t>
            </a:r>
            <a:r>
              <a:rPr lang="en-US" altLang="zh-CN" sz="2200" dirty="0"/>
              <a:t>b(mod 4)</a:t>
            </a:r>
          </a:p>
          <a:p>
            <a:pPr marL="2266950" lvl="1" indent="3175">
              <a:buFont typeface="Wingdings" pitchFamily="2" charset="2"/>
              <a:buNone/>
              <a:defRPr/>
            </a:pPr>
            <a:r>
              <a:rPr lang="en-US" altLang="zh-CN" sz="2200" dirty="0"/>
              <a:t>=h(a) +</a:t>
            </a:r>
            <a:r>
              <a:rPr lang="en-US" altLang="zh-CN" sz="2200" baseline="-25000" dirty="0"/>
              <a:t>4 </a:t>
            </a:r>
            <a:r>
              <a:rPr lang="en-US" altLang="zh-CN" sz="2200" dirty="0"/>
              <a:t>h(b)</a:t>
            </a:r>
          </a:p>
          <a:p>
            <a:pPr lvl="1" indent="-117475">
              <a:buFont typeface="Wingdings" pitchFamily="2" charset="2"/>
              <a:buNone/>
              <a:defRPr/>
            </a:pPr>
            <a:r>
              <a:rPr lang="zh-CN" altLang="en-US" sz="2200" dirty="0"/>
              <a:t>故，</a:t>
            </a:r>
            <a:r>
              <a:rPr lang="en-US" altLang="zh-CN" sz="2200" dirty="0"/>
              <a:t>h</a:t>
            </a:r>
            <a:r>
              <a:rPr lang="zh-CN" altLang="en-US" sz="2200" dirty="0"/>
              <a:t>是从</a:t>
            </a:r>
            <a:r>
              <a:rPr lang="en-US" altLang="zh-CN" sz="2200" dirty="0"/>
              <a:t>&lt;N,+&gt;</a:t>
            </a:r>
            <a:r>
              <a:rPr lang="zh-CN" altLang="en-US" sz="2200" dirty="0"/>
              <a:t>到</a:t>
            </a:r>
            <a:r>
              <a:rPr lang="en-US" altLang="zh-CN" sz="2200" dirty="0"/>
              <a:t>&lt;N</a:t>
            </a:r>
            <a:r>
              <a:rPr lang="en-US" altLang="zh-CN" sz="2200" baseline="-25000" dirty="0"/>
              <a:t>4</a:t>
            </a:r>
            <a:r>
              <a:rPr lang="en-US" altLang="zh-CN" sz="2200" dirty="0"/>
              <a:t>,+</a:t>
            </a:r>
            <a:r>
              <a:rPr lang="en-US" altLang="zh-CN" sz="2200" baseline="-25000" dirty="0"/>
              <a:t>4</a:t>
            </a:r>
            <a:r>
              <a:rPr lang="en-US" altLang="zh-CN" sz="2200" dirty="0"/>
              <a:t>&gt;</a:t>
            </a:r>
            <a:r>
              <a:rPr lang="zh-CN" altLang="en-US" sz="2200" dirty="0"/>
              <a:t>的半群同态。</a:t>
            </a:r>
            <a:endParaRPr lang="en-US" altLang="zh-CN" sz="2200" dirty="0"/>
          </a:p>
          <a:p>
            <a:pPr lvl="1" indent="-117475">
              <a:buFont typeface="Wingdings" pitchFamily="2" charset="2"/>
              <a:buNone/>
              <a:defRPr/>
            </a:pPr>
            <a:r>
              <a:rPr lang="zh-CN" altLang="en-US" sz="2200" dirty="0"/>
              <a:t>又：</a:t>
            </a:r>
            <a:r>
              <a:rPr lang="en-US" altLang="zh-CN" sz="2200" dirty="0"/>
              <a:t>h(0)=0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 indent="-117475">
              <a:buFont typeface="Wingdings" pitchFamily="2" charset="2"/>
              <a:buNone/>
              <a:defRPr/>
            </a:pPr>
            <a:r>
              <a:rPr lang="zh-CN" altLang="en-US" sz="2200" dirty="0"/>
              <a:t>所以，</a:t>
            </a:r>
            <a:r>
              <a:rPr lang="en-US" altLang="zh-CN" sz="2200" dirty="0"/>
              <a:t>h</a:t>
            </a:r>
            <a:r>
              <a:rPr lang="zh-CN" altLang="en-US" sz="2200" dirty="0"/>
              <a:t>也是从独异点</a:t>
            </a:r>
            <a:r>
              <a:rPr lang="en-US" altLang="zh-CN" sz="2200" dirty="0"/>
              <a:t>&lt;N,+,0&gt;</a:t>
            </a:r>
            <a:r>
              <a:rPr lang="zh-CN" altLang="en-US" sz="2200" dirty="0"/>
              <a:t>到</a:t>
            </a:r>
            <a:r>
              <a:rPr lang="en-US" altLang="zh-CN" sz="2200" dirty="0"/>
              <a:t>&lt;N</a:t>
            </a:r>
            <a:r>
              <a:rPr lang="en-US" altLang="zh-CN" sz="2200" baseline="-25000" dirty="0"/>
              <a:t>4</a:t>
            </a:r>
            <a:r>
              <a:rPr lang="en-US" altLang="zh-CN" sz="2200" dirty="0"/>
              <a:t>,+</a:t>
            </a:r>
            <a:r>
              <a:rPr lang="en-US" altLang="zh-CN" sz="2200" baseline="-25000" dirty="0"/>
              <a:t>4</a:t>
            </a:r>
            <a:r>
              <a:rPr lang="en-US" altLang="zh-CN" sz="2200" dirty="0"/>
              <a:t>,0&gt;</a:t>
            </a:r>
            <a:r>
              <a:rPr lang="zh-CN" altLang="en-US" sz="2200" dirty="0"/>
              <a:t>的独异点同态。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A8E9D-6247-44BB-B0BB-C27C04CC587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问题</a:t>
            </a:r>
          </a:p>
        </p:txBody>
      </p:sp>
      <p:sp>
        <p:nvSpPr>
          <p:cNvPr id="159747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7283450" cy="51117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子群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的陪集是否也能成群？   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子群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的所有陪集中只能有一个成群吗？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所有的群都一定有正规子群吗？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所有的群一定有非平凡的正规子群吗？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为什么只能对正规子群作商群？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两个正规子群的交也是正规子群吗？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5658C5D-8A4D-46F9-8BFC-0F2039682D48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100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03350" y="1582738"/>
            <a:ext cx="5329238" cy="4816475"/>
            <a:chOff x="1403648" y="1659280"/>
            <a:chExt cx="5328592" cy="4816476"/>
          </a:xfrm>
        </p:grpSpPr>
        <p:sp>
          <p:nvSpPr>
            <p:cNvPr id="5" name="矩形 4"/>
            <p:cNvSpPr/>
            <p:nvPr/>
          </p:nvSpPr>
          <p:spPr>
            <a:xfrm>
              <a:off x="1403648" y="1659280"/>
              <a:ext cx="2807948" cy="504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是的，但不是都能成群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03648" y="2560980"/>
              <a:ext cx="3384140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是的，只有含单位元的陪集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03648" y="3424580"/>
              <a:ext cx="2952392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是，至少有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{e}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和自己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03648" y="4280243"/>
              <a:ext cx="647621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132731"/>
              <a:ext cx="5328592" cy="430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因为</a:t>
              </a: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，正规子群的陪集关系才是同余关系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03648" y="5999506"/>
              <a:ext cx="4536525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是的，交的运算封闭、有幺元、逆元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群的图示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719138"/>
          </a:xfrm>
        </p:spPr>
        <p:txBody>
          <a:bodyPr/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例：</a:t>
            </a:r>
            <a:r>
              <a:rPr lang="en-US" altLang="zh-CN" sz="2400" smtClean="0"/>
              <a:t>&lt;{e,a},*&gt;</a:t>
            </a:r>
            <a:endParaRPr lang="zh-CN" altLang="en-US" sz="24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DCF79-35E1-4978-9A0B-3E3E2508CD11}" type="slidenum">
              <a:rPr lang="zh-CN" altLang="en-US" smtClean="0"/>
              <a:pPr>
                <a:defRPr/>
              </a:pPr>
              <a:t>101</a:t>
            </a:fld>
            <a:endParaRPr lang="zh-CN" altLang="en-US"/>
          </a:p>
        </p:txBody>
      </p:sp>
      <p:grpSp>
        <p:nvGrpSpPr>
          <p:cNvPr id="120836" name="组合 37"/>
          <p:cNvGrpSpPr>
            <a:grpSpLocks/>
          </p:cNvGrpSpPr>
          <p:nvPr/>
        </p:nvGrpSpPr>
        <p:grpSpPr bwMode="auto">
          <a:xfrm>
            <a:off x="827088" y="2054225"/>
            <a:ext cx="2486025" cy="1158875"/>
            <a:chOff x="2051720" y="1772816"/>
            <a:chExt cx="2485608" cy="1158984"/>
          </a:xfrm>
        </p:grpSpPr>
        <p:sp>
          <p:nvSpPr>
            <p:cNvPr id="120904" name="AutoShape 29"/>
            <p:cNvSpPr>
              <a:spLocks noChangeArrowheads="1"/>
            </p:cNvSpPr>
            <p:nvPr/>
          </p:nvSpPr>
          <p:spPr bwMode="auto">
            <a:xfrm>
              <a:off x="3863921" y="2348880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05" name="AutoShape 33"/>
            <p:cNvSpPr>
              <a:spLocks noChangeArrowheads="1"/>
            </p:cNvSpPr>
            <p:nvPr/>
          </p:nvSpPr>
          <p:spPr bwMode="auto">
            <a:xfrm>
              <a:off x="2555776" y="2348880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23107" y="2571404"/>
              <a:ext cx="504740" cy="3603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51720" y="2158615"/>
              <a:ext cx="504740" cy="3603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023107" y="1772816"/>
              <a:ext cx="504740" cy="360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32588" y="2158615"/>
              <a:ext cx="504740" cy="3603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2667567" y="2179254"/>
              <a:ext cx="1228519" cy="182580"/>
            </a:xfrm>
            <a:custGeom>
              <a:avLst/>
              <a:gdLst>
                <a:gd name="connsiteX0" fmla="*/ 0 w 1228725"/>
                <a:gd name="connsiteY0" fmla="*/ 182562 h 182562"/>
                <a:gd name="connsiteX1" fmla="*/ 619125 w 1228725"/>
                <a:gd name="connsiteY1" fmla="*/ 1587 h 182562"/>
                <a:gd name="connsiteX2" fmla="*/ 1228725 w 1228725"/>
                <a:gd name="connsiteY2" fmla="*/ 173037 h 18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182562">
                  <a:moveTo>
                    <a:pt x="0" y="182562"/>
                  </a:moveTo>
                  <a:cubicBezTo>
                    <a:pt x="207169" y="92868"/>
                    <a:pt x="414338" y="3174"/>
                    <a:pt x="619125" y="1587"/>
                  </a:cubicBezTo>
                  <a:cubicBezTo>
                    <a:pt x="823912" y="0"/>
                    <a:pt x="1026318" y="86518"/>
                    <a:pt x="1228725" y="173037"/>
                  </a:cubicBezTo>
                </a:path>
              </a:pathLst>
            </a:cu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0800000">
              <a:off x="2658043" y="2465031"/>
              <a:ext cx="1228519" cy="182580"/>
            </a:xfrm>
            <a:custGeom>
              <a:avLst/>
              <a:gdLst>
                <a:gd name="connsiteX0" fmla="*/ 0 w 1228725"/>
                <a:gd name="connsiteY0" fmla="*/ 182562 h 182562"/>
                <a:gd name="connsiteX1" fmla="*/ 619125 w 1228725"/>
                <a:gd name="connsiteY1" fmla="*/ 1587 h 182562"/>
                <a:gd name="connsiteX2" fmla="*/ 1228725 w 1228725"/>
                <a:gd name="connsiteY2" fmla="*/ 173037 h 18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182562">
                  <a:moveTo>
                    <a:pt x="0" y="182562"/>
                  </a:moveTo>
                  <a:cubicBezTo>
                    <a:pt x="207169" y="92868"/>
                    <a:pt x="414338" y="3174"/>
                    <a:pt x="619125" y="1587"/>
                  </a:cubicBezTo>
                  <a:cubicBezTo>
                    <a:pt x="823912" y="0"/>
                    <a:pt x="1026318" y="86518"/>
                    <a:pt x="1228725" y="173037"/>
                  </a:cubicBezTo>
                </a:path>
              </a:pathLst>
            </a:cu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922838" y="1989138"/>
          <a:ext cx="2160587" cy="140335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/>
                  </a:extLst>
                </a:gridCol>
                <a:gridCol w="720000">
                  <a:extLst>
                    <a:ext uri="{9D8B030D-6E8A-4147-A177-3AD203B41FA5}"/>
                  </a:extLst>
                </a:gridCol>
                <a:gridCol w="720000">
                  <a:extLst>
                    <a:ext uri="{9D8B030D-6E8A-4147-A177-3AD203B41FA5}"/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457200" y="36449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&lt;{e,b,c},*&gt;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1122363" y="4292600"/>
            <a:ext cx="2181225" cy="1873250"/>
            <a:chOff x="1122859" y="4293096"/>
            <a:chExt cx="2180808" cy="1872208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1538704" y="5828941"/>
              <a:ext cx="129515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764086" y="4293096"/>
              <a:ext cx="936446" cy="360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c=b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22859" y="5709945"/>
              <a:ext cx="504728" cy="360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19658" y="4956302"/>
              <a:ext cx="503141" cy="360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98939" y="5705185"/>
              <a:ext cx="504728" cy="360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-3600000">
              <a:off x="1247690" y="5241100"/>
              <a:ext cx="129626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3600000">
              <a:off x="1900028" y="5285526"/>
              <a:ext cx="129626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99" name="AutoShape 29"/>
            <p:cNvSpPr>
              <a:spLocks noChangeArrowheads="1"/>
            </p:cNvSpPr>
            <p:nvPr/>
          </p:nvSpPr>
          <p:spPr bwMode="auto">
            <a:xfrm>
              <a:off x="2145254" y="4628371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00" name="AutoShape 29"/>
            <p:cNvSpPr>
              <a:spLocks noChangeArrowheads="1"/>
            </p:cNvSpPr>
            <p:nvPr/>
          </p:nvSpPr>
          <p:spPr bwMode="auto">
            <a:xfrm>
              <a:off x="2792185" y="5753260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01" name="AutoShape 33"/>
            <p:cNvSpPr>
              <a:spLocks noChangeArrowheads="1"/>
            </p:cNvSpPr>
            <p:nvPr/>
          </p:nvSpPr>
          <p:spPr bwMode="auto">
            <a:xfrm>
              <a:off x="1484040" y="5753260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960899" y="5805142"/>
              <a:ext cx="503141" cy="360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425947" y="4956302"/>
              <a:ext cx="504728" cy="360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922838" y="4292600"/>
          <a:ext cx="2160587" cy="1871663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/>
                  </a:extLst>
                </a:gridCol>
                <a:gridCol w="540000">
                  <a:extLst>
                    <a:ext uri="{9D8B030D-6E8A-4147-A177-3AD203B41FA5}"/>
                  </a:extLst>
                </a:gridCol>
                <a:gridCol w="540000">
                  <a:extLst>
                    <a:ext uri="{9D8B030D-6E8A-4147-A177-3AD203B41FA5}"/>
                  </a:extLst>
                </a:gridCol>
                <a:gridCol w="540000">
                  <a:extLst>
                    <a:ext uri="{9D8B030D-6E8A-4147-A177-3AD203B41FA5}"/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再看一眼：群论知识结构图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8BDFF-6899-4424-83C3-352C3A19A27F}" type="slidenum">
              <a:rPr lang="zh-CN" altLang="en-US" smtClean="0"/>
              <a:pPr>
                <a:defRPr/>
              </a:pPr>
              <a:t>102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2125663"/>
            <a:ext cx="863600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半群</a:t>
            </a:r>
          </a:p>
        </p:txBody>
      </p: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1331913" y="2125663"/>
            <a:ext cx="1660525" cy="431800"/>
            <a:chOff x="1331640" y="2125260"/>
            <a:chExt cx="1660376" cy="432000"/>
          </a:xfrm>
        </p:grpSpPr>
        <p:sp>
          <p:nvSpPr>
            <p:cNvPr id="6" name="矩形 5"/>
            <p:cNvSpPr/>
            <p:nvPr/>
          </p:nvSpPr>
          <p:spPr>
            <a:xfrm>
              <a:off x="1768163" y="2125260"/>
              <a:ext cx="1223853" cy="432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17" name="直接连接符 16"/>
            <p:cNvCxnSpPr>
              <a:stCxn id="5" idx="3"/>
              <a:endCxn id="6" idx="1"/>
            </p:cNvCxnSpPr>
            <p:nvPr/>
          </p:nvCxnSpPr>
          <p:spPr>
            <a:xfrm>
              <a:off x="1331640" y="2341260"/>
              <a:ext cx="436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9"/>
          <p:cNvGrpSpPr>
            <a:grpSpLocks/>
          </p:cNvGrpSpPr>
          <p:nvPr/>
        </p:nvGrpSpPr>
        <p:grpSpPr bwMode="auto">
          <a:xfrm>
            <a:off x="2992438" y="2125663"/>
            <a:ext cx="1003300" cy="431800"/>
            <a:chOff x="2992016" y="2125236"/>
            <a:chExt cx="1003920" cy="432048"/>
          </a:xfrm>
        </p:grpSpPr>
        <p:cxnSp>
          <p:nvCxnSpPr>
            <p:cNvPr id="22" name="直接连接符 21"/>
            <p:cNvCxnSpPr>
              <a:stCxn id="6" idx="3"/>
              <a:endCxn id="7" idx="1"/>
            </p:cNvCxnSpPr>
            <p:nvPr/>
          </p:nvCxnSpPr>
          <p:spPr>
            <a:xfrm>
              <a:off x="2992016" y="2341260"/>
              <a:ext cx="4273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419317" y="2125236"/>
              <a:ext cx="576619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群</a:t>
              </a:r>
            </a:p>
          </p:txBody>
        </p:sp>
      </p:grpSp>
      <p:grpSp>
        <p:nvGrpSpPr>
          <p:cNvPr id="14" name="组合 132"/>
          <p:cNvGrpSpPr>
            <a:grpSpLocks/>
          </p:cNvGrpSpPr>
          <p:nvPr/>
        </p:nvGrpSpPr>
        <p:grpSpPr bwMode="auto">
          <a:xfrm>
            <a:off x="468313" y="3860800"/>
            <a:ext cx="1022350" cy="1008063"/>
            <a:chOff x="467640" y="3861048"/>
            <a:chExt cx="1022874" cy="10081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883778" y="3861048"/>
              <a:ext cx="0" cy="57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842482" y="4005518"/>
              <a:ext cx="648032" cy="28735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7640" y="4437339"/>
              <a:ext cx="864043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</p:grpSp>
      <p:grpSp>
        <p:nvGrpSpPr>
          <p:cNvPr id="16" name="组合 131"/>
          <p:cNvGrpSpPr>
            <a:grpSpLocks/>
          </p:cNvGrpSpPr>
          <p:nvPr/>
        </p:nvGrpSpPr>
        <p:grpSpPr bwMode="auto">
          <a:xfrm>
            <a:off x="468313" y="2557463"/>
            <a:ext cx="3103562" cy="1303337"/>
            <a:chOff x="467640" y="2557260"/>
            <a:chExt cx="3104235" cy="1303788"/>
          </a:xfrm>
        </p:grpSpPr>
        <p:sp>
          <p:nvSpPr>
            <p:cNvPr id="66" name="矩形 65"/>
            <p:cNvSpPr/>
            <p:nvPr/>
          </p:nvSpPr>
          <p:spPr>
            <a:xfrm>
              <a:off x="823317" y="3025734"/>
              <a:ext cx="720881" cy="2874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grpSp>
          <p:nvGrpSpPr>
            <p:cNvPr id="121917" name="组合 130"/>
            <p:cNvGrpSpPr>
              <a:grpSpLocks/>
            </p:cNvGrpSpPr>
            <p:nvPr/>
          </p:nvGrpSpPr>
          <p:grpSpPr bwMode="auto">
            <a:xfrm>
              <a:off x="467640" y="2557260"/>
              <a:ext cx="3104235" cy="1303788"/>
              <a:chOff x="467640" y="2557260"/>
              <a:chExt cx="3104235" cy="1303788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368289" y="2557260"/>
                <a:ext cx="0" cy="36842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83655" y="2565200"/>
                <a:ext cx="0" cy="86389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3563936" y="2557260"/>
                <a:ext cx="0" cy="35731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467640" y="3429099"/>
                <a:ext cx="863787" cy="43194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同态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894770" y="2914571"/>
                <a:ext cx="26771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136"/>
          <p:cNvGrpSpPr>
            <a:grpSpLocks/>
          </p:cNvGrpSpPr>
          <p:nvPr/>
        </p:nvGrpSpPr>
        <p:grpSpPr bwMode="auto">
          <a:xfrm>
            <a:off x="2051050" y="2565400"/>
            <a:ext cx="3470275" cy="1295400"/>
            <a:chOff x="2051720" y="2564904"/>
            <a:chExt cx="3469084" cy="1296144"/>
          </a:xfrm>
        </p:grpSpPr>
        <p:sp>
          <p:nvSpPr>
            <p:cNvPr id="67" name="矩形 66"/>
            <p:cNvSpPr/>
            <p:nvPr/>
          </p:nvSpPr>
          <p:spPr>
            <a:xfrm>
              <a:off x="2350068" y="3141498"/>
              <a:ext cx="718891" cy="2875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051720" y="3429000"/>
              <a:ext cx="8633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子群</a:t>
              </a:r>
            </a:p>
          </p:txBody>
        </p:sp>
        <p:cxnSp>
          <p:nvCxnSpPr>
            <p:cNvPr id="33" name="直接连接符 32"/>
            <p:cNvCxnSpPr>
              <a:cxnSpLocks/>
            </p:cNvCxnSpPr>
            <p:nvPr/>
          </p:nvCxnSpPr>
          <p:spPr>
            <a:xfrm>
              <a:off x="2480198" y="3146263"/>
              <a:ext cx="244708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3275263" y="3429000"/>
              <a:ext cx="86489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商群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4500392" y="3429000"/>
              <a:ext cx="8633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积群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3705327" y="2564904"/>
              <a:ext cx="0" cy="8640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932044" y="3141498"/>
              <a:ext cx="0" cy="2875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483372" y="3141498"/>
              <a:ext cx="0" cy="2922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3635501" y="3141498"/>
              <a:ext cx="644304" cy="2875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4800326" y="3141498"/>
              <a:ext cx="720478" cy="2875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</p:grpSp>
      <p:grpSp>
        <p:nvGrpSpPr>
          <p:cNvPr id="23" name="组合 133"/>
          <p:cNvGrpSpPr>
            <a:grpSpLocks/>
          </p:cNvGrpSpPr>
          <p:nvPr/>
        </p:nvGrpSpPr>
        <p:grpSpPr bwMode="auto">
          <a:xfrm>
            <a:off x="3995738" y="1844675"/>
            <a:ext cx="3008312" cy="1035050"/>
            <a:chOff x="3995738" y="1844824"/>
            <a:chExt cx="3007638" cy="1034400"/>
          </a:xfrm>
        </p:grpSpPr>
        <p:sp>
          <p:nvSpPr>
            <p:cNvPr id="8" name="矩形 7"/>
            <p:cNvSpPr/>
            <p:nvPr/>
          </p:nvSpPr>
          <p:spPr>
            <a:xfrm>
              <a:off x="5851109" y="2447695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置换群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995738" y="2342986"/>
              <a:ext cx="30949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851109" y="1844824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循环群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4303644" y="2125636"/>
              <a:ext cx="1104652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典型群</a:t>
              </a:r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405122" y="2344573"/>
              <a:ext cx="2809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690808" y="2062175"/>
              <a:ext cx="0" cy="604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5690808" y="2060588"/>
              <a:ext cx="160301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689220" y="2660287"/>
              <a:ext cx="160302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135"/>
          <p:cNvGrpSpPr>
            <a:grpSpLocks/>
          </p:cNvGrpSpPr>
          <p:nvPr/>
        </p:nvGrpSpPr>
        <p:grpSpPr bwMode="auto">
          <a:xfrm>
            <a:off x="6967538" y="2397125"/>
            <a:ext cx="1492250" cy="482600"/>
            <a:chOff x="6967316" y="2397073"/>
            <a:chExt cx="1492988" cy="482151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7005435" y="2660353"/>
              <a:ext cx="298598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308797" y="2447826"/>
              <a:ext cx="1151507" cy="43139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对称群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967316" y="2397073"/>
              <a:ext cx="360540" cy="2156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3300"/>
                  </a:solidFill>
                  <a:sym typeface="Symbol" pitchFamily="18" charset="2"/>
                </a:rPr>
                <a:t>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5" name="组合 143"/>
          <p:cNvGrpSpPr>
            <a:grpSpLocks/>
          </p:cNvGrpSpPr>
          <p:nvPr/>
        </p:nvGrpSpPr>
        <p:grpSpPr bwMode="auto">
          <a:xfrm>
            <a:off x="2051050" y="3860800"/>
            <a:ext cx="865188" cy="1008063"/>
            <a:chOff x="2195736" y="3861048"/>
            <a:chExt cx="864000" cy="1008112"/>
          </a:xfrm>
        </p:grpSpPr>
        <p:sp>
          <p:nvSpPr>
            <p:cNvPr id="138" name="矩形 137"/>
            <p:cNvSpPr/>
            <p:nvPr/>
          </p:nvSpPr>
          <p:spPr>
            <a:xfrm>
              <a:off x="2233784" y="3897563"/>
              <a:ext cx="783148" cy="42705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aH Ha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195736" y="4437339"/>
              <a:ext cx="864000" cy="431821"/>
            </a:xfrm>
            <a:prstGeom prst="rect">
              <a:avLst/>
            </a:prstGeom>
            <a:noFill/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3A1BF7"/>
                  </a:solidFill>
                  <a:latin typeface="楷体" pitchFamily="49" charset="-122"/>
                  <a:ea typeface="楷体" pitchFamily="49" charset="-122"/>
                </a:rPr>
                <a:t>陪集</a:t>
              </a: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2628529" y="3861048"/>
              <a:ext cx="0" cy="577878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44"/>
          <p:cNvGrpSpPr>
            <a:grpSpLocks/>
          </p:cNvGrpSpPr>
          <p:nvPr/>
        </p:nvGrpSpPr>
        <p:grpSpPr bwMode="auto">
          <a:xfrm>
            <a:off x="2911475" y="4254500"/>
            <a:ext cx="1228725" cy="792163"/>
            <a:chOff x="2911475" y="4254232"/>
            <a:chExt cx="1228381" cy="792088"/>
          </a:xfrm>
        </p:grpSpPr>
        <p:cxnSp>
          <p:nvCxnSpPr>
            <p:cNvPr id="114" name="直接连接符 113"/>
            <p:cNvCxnSpPr>
              <a:cxnSpLocks/>
            </p:cNvCxnSpPr>
            <p:nvPr/>
          </p:nvCxnSpPr>
          <p:spPr>
            <a:xfrm>
              <a:off x="2911475" y="4651069"/>
              <a:ext cx="360262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276498" y="4254232"/>
              <a:ext cx="863358" cy="792088"/>
            </a:xfrm>
            <a:prstGeom prst="rect">
              <a:avLst/>
            </a:prstGeom>
            <a:noFill/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3A1BF7"/>
                  </a:solidFill>
                  <a:latin typeface="楷体" pitchFamily="49" charset="-122"/>
                  <a:ea typeface="楷体" pitchFamily="49" charset="-122"/>
                </a:rPr>
                <a:t>正规子群</a:t>
              </a:r>
            </a:p>
          </p:txBody>
        </p:sp>
      </p:grpSp>
      <p:grpSp>
        <p:nvGrpSpPr>
          <p:cNvPr id="29" name="组合 128"/>
          <p:cNvGrpSpPr>
            <a:grpSpLocks/>
          </p:cNvGrpSpPr>
          <p:nvPr/>
        </p:nvGrpSpPr>
        <p:grpSpPr bwMode="auto">
          <a:xfrm>
            <a:off x="1514475" y="1268413"/>
            <a:ext cx="1473200" cy="1077912"/>
            <a:chOff x="1513840" y="1268760"/>
            <a:chExt cx="1473984" cy="1078200"/>
          </a:xfrm>
        </p:grpSpPr>
        <p:sp>
          <p:nvSpPr>
            <p:cNvPr id="64" name="矩形 63"/>
            <p:cNvSpPr/>
            <p:nvPr/>
          </p:nvSpPr>
          <p:spPr>
            <a:xfrm>
              <a:off x="1836275" y="1268760"/>
              <a:ext cx="1151549" cy="4319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追加条件</a:t>
              </a: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1513840" y="1660977"/>
              <a:ext cx="644868" cy="685983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>
          <a:xfrm flipH="1">
            <a:off x="2555875" y="1660525"/>
            <a:ext cx="646113" cy="685800"/>
          </a:xfrm>
          <a:custGeom>
            <a:avLst/>
            <a:gdLst>
              <a:gd name="connsiteX0" fmla="*/ 909320 w 909320"/>
              <a:gd name="connsiteY0" fmla="*/ 0 h 685800"/>
              <a:gd name="connsiteX1" fmla="*/ 147320 w 909320"/>
              <a:gd name="connsiteY1" fmla="*/ 152400 h 685800"/>
              <a:gd name="connsiteX2" fmla="*/ 25400 w 90932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320" h="685800">
                <a:moveTo>
                  <a:pt x="909320" y="0"/>
                </a:moveTo>
                <a:cubicBezTo>
                  <a:pt x="601980" y="19050"/>
                  <a:pt x="294640" y="38100"/>
                  <a:pt x="147320" y="152400"/>
                </a:cubicBezTo>
                <a:cubicBezTo>
                  <a:pt x="0" y="266700"/>
                  <a:pt x="12700" y="476250"/>
                  <a:pt x="25400" y="685800"/>
                </a:cubicBezTo>
              </a:path>
            </a:pathLst>
          </a:custGeom>
          <a:ln>
            <a:solidFill>
              <a:srgbClr val="9933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0" name="组合 134"/>
          <p:cNvGrpSpPr>
            <a:grpSpLocks/>
          </p:cNvGrpSpPr>
          <p:nvPr/>
        </p:nvGrpSpPr>
        <p:grpSpPr bwMode="auto">
          <a:xfrm>
            <a:off x="4140200" y="1360488"/>
            <a:ext cx="1416050" cy="984250"/>
            <a:chOff x="4200912" y="1360200"/>
            <a:chExt cx="1416480" cy="984880"/>
          </a:xfrm>
        </p:grpSpPr>
        <p:sp>
          <p:nvSpPr>
            <p:cNvPr id="65" name="矩形 64"/>
            <p:cNvSpPr/>
            <p:nvPr/>
          </p:nvSpPr>
          <p:spPr>
            <a:xfrm>
              <a:off x="4286663" y="1360200"/>
              <a:ext cx="1295793" cy="4320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具体用例</a:t>
              </a: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4200912" y="1803395"/>
              <a:ext cx="503391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5114002" y="1803395"/>
              <a:ext cx="503390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1" name="组合 145"/>
          <p:cNvGrpSpPr>
            <a:grpSpLocks/>
          </p:cNvGrpSpPr>
          <p:nvPr/>
        </p:nvGrpSpPr>
        <p:grpSpPr bwMode="auto">
          <a:xfrm>
            <a:off x="2681288" y="4668838"/>
            <a:ext cx="792162" cy="1060450"/>
            <a:chOff x="2680742" y="4668376"/>
            <a:chExt cx="792088" cy="1060688"/>
          </a:xfrm>
        </p:grpSpPr>
        <p:sp>
          <p:nvSpPr>
            <p:cNvPr id="139" name="矩形 138"/>
            <p:cNvSpPr/>
            <p:nvPr/>
          </p:nvSpPr>
          <p:spPr>
            <a:xfrm>
              <a:off x="2680742" y="5368620"/>
              <a:ext cx="792088" cy="3604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aH</a:t>
              </a:r>
              <a:r>
                <a:rPr lang="en-US" altLang="zh-CN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=Ha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 flipV="1">
              <a:off x="3072817" y="4668376"/>
              <a:ext cx="0" cy="762171"/>
            </a:xfrm>
            <a:prstGeom prst="straightConnector1">
              <a:avLst/>
            </a:pr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146"/>
          <p:cNvGrpSpPr>
            <a:grpSpLocks/>
          </p:cNvGrpSpPr>
          <p:nvPr/>
        </p:nvGrpSpPr>
        <p:grpSpPr bwMode="auto">
          <a:xfrm>
            <a:off x="3703638" y="3860800"/>
            <a:ext cx="2597150" cy="1081088"/>
            <a:chOff x="3703320" y="3861048"/>
            <a:chExt cx="2596872" cy="1080120"/>
          </a:xfrm>
        </p:grpSpPr>
        <p:sp>
          <p:nvSpPr>
            <p:cNvPr id="63" name="矩形 62"/>
            <p:cNvSpPr/>
            <p:nvPr/>
          </p:nvSpPr>
          <p:spPr>
            <a:xfrm>
              <a:off x="4787466" y="4509755"/>
              <a:ext cx="1512726" cy="4314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  <a:r>
                <a:rPr lang="en-US" altLang="zh-CN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正规子群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3708081" y="3861048"/>
              <a:ext cx="0" cy="39176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任意多边形 141"/>
            <p:cNvSpPr/>
            <p:nvPr/>
          </p:nvSpPr>
          <p:spPr>
            <a:xfrm>
              <a:off x="3703320" y="4054550"/>
              <a:ext cx="1517488" cy="532922"/>
            </a:xfrm>
            <a:custGeom>
              <a:avLst/>
              <a:gdLst>
                <a:gd name="connsiteX0" fmla="*/ 1203960 w 1203960"/>
                <a:gd name="connsiteY0" fmla="*/ 533400 h 533400"/>
                <a:gd name="connsiteX1" fmla="*/ 914400 w 1203960"/>
                <a:gd name="connsiteY1" fmla="*/ 167640 h 533400"/>
                <a:gd name="connsiteX2" fmla="*/ 0 w 120396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960" h="533400">
                  <a:moveTo>
                    <a:pt x="1203960" y="533400"/>
                  </a:moveTo>
                  <a:cubicBezTo>
                    <a:pt x="1159510" y="394970"/>
                    <a:pt x="1115060" y="256540"/>
                    <a:pt x="914400" y="167640"/>
                  </a:cubicBezTo>
                  <a:cubicBezTo>
                    <a:pt x="713740" y="78740"/>
                    <a:pt x="356870" y="39370"/>
                    <a:pt x="0" y="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4" name="组合 150"/>
          <p:cNvGrpSpPr>
            <a:grpSpLocks/>
          </p:cNvGrpSpPr>
          <p:nvPr/>
        </p:nvGrpSpPr>
        <p:grpSpPr bwMode="auto">
          <a:xfrm>
            <a:off x="2917825" y="2565400"/>
            <a:ext cx="4967288" cy="1295400"/>
            <a:chOff x="2918100" y="2564904"/>
            <a:chExt cx="4966268" cy="1296144"/>
          </a:xfrm>
        </p:grpSpPr>
        <p:grpSp>
          <p:nvGrpSpPr>
            <p:cNvPr id="121875" name="组合 142"/>
            <p:cNvGrpSpPr>
              <a:grpSpLocks/>
            </p:cNvGrpSpPr>
            <p:nvPr/>
          </p:nvGrpSpPr>
          <p:grpSpPr bwMode="auto">
            <a:xfrm>
              <a:off x="2918100" y="2564904"/>
              <a:ext cx="4966268" cy="1296144"/>
              <a:chOff x="2918100" y="2564904"/>
              <a:chExt cx="4966268" cy="1296144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795647" y="3429000"/>
                <a:ext cx="2088721" cy="432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CC0099"/>
                    </a:solidFill>
                    <a:latin typeface="华文行楷" pitchFamily="2" charset="-122"/>
                    <a:ea typeface="华文行楷" pitchFamily="2" charset="-122"/>
                  </a:rPr>
                  <a:t>拉格朗日定理</a:t>
                </a:r>
              </a:p>
            </p:txBody>
          </p:sp>
          <p:sp>
            <p:nvSpPr>
              <p:cNvPr id="122" name="任意多边形 121"/>
              <p:cNvSpPr/>
              <p:nvPr/>
            </p:nvSpPr>
            <p:spPr>
              <a:xfrm>
                <a:off x="2918100" y="2842877"/>
                <a:ext cx="3025154" cy="627422"/>
              </a:xfrm>
              <a:custGeom>
                <a:avLst/>
                <a:gdLst>
                  <a:gd name="connsiteX0" fmla="*/ 0 w 2880360"/>
                  <a:gd name="connsiteY0" fmla="*/ 571500 h 617220"/>
                  <a:gd name="connsiteX1" fmla="*/ 1341120 w 2880360"/>
                  <a:gd name="connsiteY1" fmla="*/ 7620 h 617220"/>
                  <a:gd name="connsiteX2" fmla="*/ 2880360 w 2880360"/>
                  <a:gd name="connsiteY2" fmla="*/ 617220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0360" h="617220">
                    <a:moveTo>
                      <a:pt x="0" y="571500"/>
                    </a:moveTo>
                    <a:cubicBezTo>
                      <a:pt x="430530" y="285750"/>
                      <a:pt x="861060" y="0"/>
                      <a:pt x="1341120" y="7620"/>
                    </a:cubicBezTo>
                    <a:cubicBezTo>
                      <a:pt x="1821180" y="15240"/>
                      <a:pt x="2350770" y="316230"/>
                      <a:pt x="2880360" y="617220"/>
                    </a:cubicBezTo>
                  </a:path>
                </a:pathLst>
              </a:custGeom>
              <a:ln w="19050">
                <a:solidFill>
                  <a:srgbClr val="CC0099"/>
                </a:solidFill>
                <a:prstDash val="sysDash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24" name="直接箭头连接符 123"/>
              <p:cNvCxnSpPr/>
              <p:nvPr/>
            </p:nvCxnSpPr>
            <p:spPr>
              <a:xfrm>
                <a:off x="3995792" y="2564904"/>
                <a:ext cx="288866" cy="287503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矩形 149"/>
            <p:cNvSpPr/>
            <p:nvPr/>
          </p:nvSpPr>
          <p:spPr>
            <a:xfrm rot="960000">
              <a:off x="4417980" y="2660209"/>
              <a:ext cx="1223711" cy="36057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阶和因子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2339975" y="3789363"/>
            <a:ext cx="4464050" cy="719137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solidFill>
                  <a:schemeClr val="tx1"/>
                </a:solidFill>
              </a:rPr>
              <a:t>环和域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CN" smtClean="0"/>
              <a:t>6.8.1</a:t>
            </a:r>
            <a:r>
              <a:rPr lang="zh-CN" altLang="en-US" smtClean="0"/>
              <a:t>、环、整环和域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23950"/>
            <a:ext cx="8447087" cy="54006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</a:rPr>
              <a:t>6.8-1</a:t>
            </a:r>
            <a:r>
              <a:rPr lang="zh-CN" altLang="en-US" sz="2400" dirty="0"/>
              <a:t>：若代数系统</a:t>
            </a:r>
            <a:r>
              <a:rPr lang="en-US" altLang="zh-CN" sz="2400" dirty="0"/>
              <a:t>〈R, +, ·〉</a:t>
            </a:r>
            <a:r>
              <a:rPr lang="zh-CN" altLang="en-US" sz="2400" dirty="0"/>
              <a:t>的二元运算</a:t>
            </a:r>
            <a:r>
              <a:rPr lang="en-US" altLang="zh-CN" sz="2400" dirty="0"/>
              <a:t>+</a:t>
            </a:r>
            <a:r>
              <a:rPr lang="zh-CN" altLang="en-US" sz="2400" dirty="0"/>
              <a:t>和</a:t>
            </a:r>
            <a:r>
              <a:rPr lang="en-US" altLang="zh-CN" sz="2400" dirty="0"/>
              <a:t>·</a:t>
            </a:r>
            <a:r>
              <a:rPr lang="zh-CN" altLang="en-US" sz="2400" dirty="0"/>
              <a:t>有下列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三个性质</a:t>
            </a:r>
            <a:r>
              <a:rPr lang="en-US" altLang="zh-CN" sz="2400" dirty="0"/>
              <a:t>: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(1)〈R,+〉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C00000"/>
                </a:solidFill>
              </a:rPr>
              <a:t>阿贝尔群</a:t>
            </a:r>
            <a:r>
              <a:rPr lang="en-US" altLang="zh-CN" sz="2400" dirty="0"/>
              <a:t>(</a:t>
            </a:r>
            <a:r>
              <a:rPr lang="zh-CN" altLang="en-US" sz="2400" dirty="0"/>
              <a:t>加法群</a:t>
            </a:r>
            <a:r>
              <a:rPr lang="en-US" altLang="zh-CN" sz="2400" dirty="0"/>
              <a:t>),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(2)〈R,·〉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C00000"/>
                </a:solidFill>
              </a:rPr>
              <a:t>半群</a:t>
            </a:r>
            <a:r>
              <a:rPr lang="en-US" altLang="zh-CN" sz="2400" dirty="0"/>
              <a:t>,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(3)</a:t>
            </a:r>
            <a:r>
              <a:rPr lang="zh-CN" altLang="en-US" sz="2400" dirty="0"/>
              <a:t>乘法</a:t>
            </a:r>
            <a:r>
              <a:rPr lang="en-US" altLang="zh-CN" sz="2400" dirty="0"/>
              <a:t>·</a:t>
            </a:r>
            <a:r>
              <a:rPr lang="zh-CN" altLang="en-US" sz="2400" dirty="0"/>
              <a:t>在加法</a:t>
            </a:r>
            <a:r>
              <a:rPr lang="en-US" altLang="zh-CN" sz="2400" dirty="0"/>
              <a:t>+</a:t>
            </a:r>
            <a:r>
              <a:rPr lang="zh-CN" altLang="en-US" sz="2400" dirty="0"/>
              <a:t>上可分配。 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   即对任意元素</a:t>
            </a:r>
            <a:r>
              <a:rPr lang="en-US" altLang="zh-CN" sz="2400" dirty="0" err="1"/>
              <a:t>a,b,c∈R</a:t>
            </a:r>
            <a:r>
              <a:rPr lang="en-US" altLang="zh-CN" sz="2400" dirty="0"/>
              <a:t>, </a:t>
            </a:r>
            <a:r>
              <a:rPr lang="zh-CN" altLang="en-US" sz="2400" dirty="0"/>
              <a:t>有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a·(</a:t>
            </a:r>
            <a:r>
              <a:rPr lang="en-US" altLang="zh-CN" sz="2400" dirty="0" err="1"/>
              <a:t>b+c</a:t>
            </a:r>
            <a:r>
              <a:rPr lang="en-US" altLang="zh-CN" sz="2400" dirty="0"/>
              <a:t>)=</a:t>
            </a:r>
            <a:r>
              <a:rPr lang="en-US" altLang="zh-CN" sz="2400" dirty="0" err="1"/>
              <a:t>a·b+a·c</a:t>
            </a:r>
            <a:r>
              <a:rPr lang="zh-CN" altLang="en-US" sz="2400" dirty="0"/>
              <a:t>；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b+c</a:t>
            </a:r>
            <a:r>
              <a:rPr lang="en-US" altLang="zh-CN" sz="2400" dirty="0"/>
              <a:t>)·a=</a:t>
            </a:r>
            <a:r>
              <a:rPr lang="en-US" altLang="zh-CN" sz="2400" dirty="0" err="1"/>
              <a:t>b·a+c·a</a:t>
            </a:r>
            <a:endParaRPr lang="en-US" altLang="zh-CN" sz="2400" dirty="0"/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       则称</a:t>
            </a:r>
            <a:r>
              <a:rPr lang="en-US" altLang="zh-CN" sz="2400" dirty="0"/>
              <a:t>〈R, +, ·〉</a:t>
            </a:r>
            <a:r>
              <a:rPr lang="zh-CN" altLang="en-US" sz="2400" dirty="0"/>
              <a:t>是个</a:t>
            </a:r>
            <a:r>
              <a:rPr lang="zh-CN" altLang="en-US" sz="2400" b="1" dirty="0">
                <a:solidFill>
                  <a:schemeClr val="hlink"/>
                </a:solidFill>
              </a:rPr>
              <a:t>环</a:t>
            </a:r>
            <a:r>
              <a:rPr lang="zh-CN" altLang="en-US" sz="2400" dirty="0"/>
              <a:t>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zh-CN" altLang="en-US" sz="2400" dirty="0"/>
              <a:t>：  </a:t>
            </a:r>
            <a:r>
              <a:rPr lang="en-US" altLang="zh-CN" sz="2400" dirty="0"/>
              <a:t>(1)</a:t>
            </a:r>
            <a:r>
              <a:rPr lang="zh-CN" altLang="en-US" sz="2400" dirty="0"/>
              <a:t> </a:t>
            </a:r>
            <a:r>
              <a:rPr lang="en-US" altLang="zh-CN" sz="2400"/>
              <a:t>〈I, </a:t>
            </a:r>
            <a:r>
              <a:rPr lang="en-US" altLang="zh-CN" sz="2400" dirty="0"/>
              <a:t>+, ·〉</a:t>
            </a:r>
            <a:endParaRPr lang="zh-CN" altLang="en-US" sz="2400" dirty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(2) 〈R(x), +, ·〉,R(x)</a:t>
            </a:r>
            <a:r>
              <a:rPr lang="zh-CN" altLang="en-US" sz="2400" dirty="0"/>
              <a:t>是所有实系数的</a:t>
            </a:r>
            <a:r>
              <a:rPr lang="en-US" altLang="zh-CN" sz="2400" dirty="0"/>
              <a:t>x</a:t>
            </a:r>
            <a:r>
              <a:rPr lang="zh-CN" altLang="en-US" sz="2400" dirty="0"/>
              <a:t>的多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     项式集合。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4663" y="49403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是环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4663" y="5862638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是环</a:t>
            </a:r>
          </a:p>
        </p:txBody>
      </p:sp>
      <p:sp>
        <p:nvSpPr>
          <p:cNvPr id="7" name="矩形 6"/>
          <p:cNvSpPr/>
          <p:nvPr/>
        </p:nvSpPr>
        <p:spPr>
          <a:xfrm>
            <a:off x="5748338" y="2492375"/>
            <a:ext cx="3167062" cy="1322388"/>
          </a:xfrm>
          <a:prstGeom prst="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注意：</a:t>
            </a:r>
            <a:endParaRPr lang="en-US" altLang="zh-CN" sz="24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两个运算是不平等的，次序很重要。</a:t>
            </a:r>
          </a:p>
        </p:txBody>
      </p:sp>
      <p:sp>
        <p:nvSpPr>
          <p:cNvPr id="8" name="矩形 7"/>
          <p:cNvSpPr/>
          <p:nvPr/>
        </p:nvSpPr>
        <p:spPr>
          <a:xfrm>
            <a:off x="5724525" y="4294188"/>
            <a:ext cx="2592388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两运算同时成群？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525" y="4795838"/>
            <a:ext cx="2592388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想得美，不可能！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2ABB-66D6-4E2E-B5C3-2405A5346F2F}" type="slidenum">
              <a:rPr lang="zh-CN" altLang="en-US"/>
              <a:pPr>
                <a:defRPr/>
              </a:pPr>
              <a:t>104</a:t>
            </a:fld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24525" y="4349750"/>
            <a:ext cx="2519363" cy="93662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典型例：实数集合上的加法和乘法</a:t>
            </a:r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955675" y="4019550"/>
            <a:ext cx="4186238" cy="576263"/>
          </a:xfrm>
        </p:spPr>
        <p:txBody>
          <a:bodyPr/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例：</a:t>
            </a:r>
            <a:r>
              <a:rPr lang="en-US" altLang="zh-CN" sz="2400" smtClean="0"/>
              <a:t>&lt;{0-11},+</a:t>
            </a:r>
            <a:r>
              <a:rPr lang="en-US" altLang="zh-CN" sz="2400" baseline="-25000" smtClean="0"/>
              <a:t>mod12</a:t>
            </a:r>
            <a:r>
              <a:rPr lang="en-US" altLang="zh-CN" sz="2400" smtClean="0"/>
              <a:t>,*</a:t>
            </a:r>
            <a:r>
              <a:rPr lang="en-US" altLang="zh-CN" sz="2400" baseline="-25000" smtClean="0"/>
              <a:t>mod12</a:t>
            </a:r>
            <a:r>
              <a:rPr lang="en-US" altLang="zh-CN" sz="2400" smtClean="0"/>
              <a:t>&gt;</a:t>
            </a:r>
            <a:endParaRPr lang="zh-CN" altLang="en-US" sz="24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AFAEC-B428-4181-8AAD-2A5018DAFA74}" type="slidenum">
              <a:rPr lang="zh-CN" altLang="en-US" smtClean="0"/>
              <a:pPr>
                <a:defRPr/>
              </a:pPr>
              <a:t>105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463" y="2308225"/>
            <a:ext cx="121602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279775" y="1557338"/>
            <a:ext cx="1295400" cy="803275"/>
            <a:chOff x="3207089" y="1149700"/>
            <a:chExt cx="1295567" cy="803136"/>
          </a:xfrm>
        </p:grpSpPr>
        <p:sp>
          <p:nvSpPr>
            <p:cNvPr id="7" name="矩形 6"/>
            <p:cNvSpPr/>
            <p:nvPr/>
          </p:nvSpPr>
          <p:spPr>
            <a:xfrm>
              <a:off x="3638945" y="1521111"/>
              <a:ext cx="863711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07089" y="1149700"/>
              <a:ext cx="647784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423017" y="1736973"/>
              <a:ext cx="21592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356100" y="1557338"/>
            <a:ext cx="1509713" cy="803275"/>
            <a:chOff x="4283968" y="1149700"/>
            <a:chExt cx="1509949" cy="803136"/>
          </a:xfrm>
        </p:grpSpPr>
        <p:sp>
          <p:nvSpPr>
            <p:cNvPr id="11" name="矩形 10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3968" y="1149700"/>
              <a:ext cx="647801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651500" y="1557338"/>
            <a:ext cx="866775" cy="803275"/>
            <a:chOff x="5580112" y="1149700"/>
            <a:chExt cx="866712" cy="803136"/>
          </a:xfrm>
        </p:grpSpPr>
        <p:sp>
          <p:nvSpPr>
            <p:cNvPr id="15" name="矩形 14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580112" y="1149700"/>
              <a:ext cx="647653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305550" y="1557338"/>
            <a:ext cx="1509713" cy="803275"/>
            <a:chOff x="6232947" y="1149700"/>
            <a:chExt cx="1509949" cy="803136"/>
          </a:xfrm>
        </p:grpSpPr>
        <p:sp>
          <p:nvSpPr>
            <p:cNvPr id="19" name="矩形 18"/>
            <p:cNvSpPr/>
            <p:nvPr/>
          </p:nvSpPr>
          <p:spPr>
            <a:xfrm>
              <a:off x="6663227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232947" y="1149700"/>
              <a:ext cx="647801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447294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494088" y="2719388"/>
            <a:ext cx="1081087" cy="433387"/>
            <a:chOff x="3422536" y="4509120"/>
            <a:chExt cx="1080120" cy="432048"/>
          </a:xfrm>
        </p:grpSpPr>
        <p:sp>
          <p:nvSpPr>
            <p:cNvPr id="23" name="矩形 22"/>
            <p:cNvSpPr/>
            <p:nvPr/>
          </p:nvSpPr>
          <p:spPr>
            <a:xfrm>
              <a:off x="3638243" y="4509120"/>
              <a:ext cx="864413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422536" y="4727518"/>
              <a:ext cx="21570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411413" y="2719388"/>
            <a:ext cx="1082675" cy="433387"/>
            <a:chOff x="2339752" y="4509120"/>
            <a:chExt cx="1082784" cy="432048"/>
          </a:xfrm>
        </p:grpSpPr>
        <p:sp>
          <p:nvSpPr>
            <p:cNvPr id="29" name="矩形 28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339752" y="4727518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176463" y="1557338"/>
            <a:ext cx="1317625" cy="803275"/>
            <a:chOff x="2104676" y="1149700"/>
            <a:chExt cx="1317860" cy="803136"/>
          </a:xfrm>
        </p:grpSpPr>
        <p:sp>
          <p:nvSpPr>
            <p:cNvPr id="32" name="矩形 31"/>
            <p:cNvSpPr/>
            <p:nvPr/>
          </p:nvSpPr>
          <p:spPr>
            <a:xfrm>
              <a:off x="2558782" y="1521111"/>
              <a:ext cx="863754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104676" y="1149700"/>
              <a:ext cx="647816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339668" y="1736973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211263" y="1906588"/>
            <a:ext cx="1311275" cy="1233487"/>
            <a:chOff x="1139544" y="3696077"/>
            <a:chExt cx="1310316" cy="1233661"/>
          </a:xfrm>
        </p:grpSpPr>
        <p:grpSp>
          <p:nvGrpSpPr>
            <p:cNvPr id="124965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585304" y="1499833"/>
                <a:ext cx="864556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585304" y="2301633"/>
                <a:ext cx="864556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24966" name="组合 47"/>
            <p:cNvGrpSpPr>
              <a:grpSpLocks/>
            </p:cNvGrpSpPr>
            <p:nvPr/>
          </p:nvGrpSpPr>
          <p:grpSpPr bwMode="auto">
            <a:xfrm>
              <a:off x="1139544" y="3925032"/>
              <a:ext cx="518313" cy="809625"/>
              <a:chOff x="1139544" y="1728788"/>
              <a:chExt cx="518313" cy="809625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V="1">
                <a:off x="1369563" y="1733228"/>
                <a:ext cx="288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369563" y="2536616"/>
                <a:ext cx="288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139544" y="2138098"/>
                <a:ext cx="2316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371150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4581525" y="2074863"/>
            <a:ext cx="4240213" cy="936625"/>
            <a:chOff x="4509517" y="3864099"/>
            <a:chExt cx="4239510" cy="936104"/>
          </a:xfrm>
        </p:grpSpPr>
        <p:sp>
          <p:nvSpPr>
            <p:cNvPr id="45" name="矩形 44"/>
            <p:cNvSpPr/>
            <p:nvPr/>
          </p:nvSpPr>
          <p:spPr>
            <a:xfrm>
              <a:off x="8317299" y="4113197"/>
              <a:ext cx="431728" cy="4315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环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999851" y="3864099"/>
              <a:ext cx="360302" cy="93610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配分*</a:t>
              </a:r>
            </a:p>
          </p:txBody>
        </p:sp>
        <p:grpSp>
          <p:nvGrpSpPr>
            <p:cNvPr id="124960" name="组合 114"/>
            <p:cNvGrpSpPr>
              <a:grpSpLocks/>
            </p:cNvGrpSpPr>
            <p:nvPr/>
          </p:nvGrpSpPr>
          <p:grpSpPr bwMode="auto">
            <a:xfrm>
              <a:off x="4509517" y="3937233"/>
              <a:ext cx="3804429" cy="790011"/>
              <a:chOff x="-2120014" y="1714498"/>
              <a:chExt cx="3804429" cy="790011"/>
            </a:xfrm>
          </p:grpSpPr>
          <p:cxnSp>
            <p:nvCxnSpPr>
              <p:cNvPr id="48" name="直接连接符 47"/>
              <p:cNvCxnSpPr/>
              <p:nvPr/>
            </p:nvCxnSpPr>
            <p:spPr>
              <a:xfrm flipV="1">
                <a:off x="1121123" y="1714348"/>
                <a:ext cx="2872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-2120014" y="2504483"/>
                <a:ext cx="35284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1403652" y="2109415"/>
                <a:ext cx="280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405239" y="1714348"/>
                <a:ext cx="0" cy="785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755650" y="2924175"/>
            <a:ext cx="7848600" cy="720725"/>
            <a:chOff x="755576" y="3933056"/>
            <a:chExt cx="7848872" cy="720080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755576" y="3933056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55576" y="4653136"/>
              <a:ext cx="784887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8604448" y="3933056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755650" y="1412875"/>
            <a:ext cx="7848600" cy="720725"/>
            <a:chOff x="907976" y="1916832"/>
            <a:chExt cx="7848872" cy="72008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907976" y="1916832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907976" y="1916832"/>
              <a:ext cx="784887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8756848" y="1916832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>
            <a:off x="5205413" y="4005263"/>
            <a:ext cx="1008062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是环</a:t>
            </a:r>
          </a:p>
        </p:txBody>
      </p: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4854575" y="4076700"/>
            <a:ext cx="3749675" cy="1873250"/>
            <a:chOff x="4355976" y="4221088"/>
            <a:chExt cx="3750574" cy="1872208"/>
          </a:xfrm>
        </p:grpSpPr>
        <p:pic>
          <p:nvPicPr>
            <p:cNvPr id="124950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28183" y="4221088"/>
              <a:ext cx="1878367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" name="直接箭头连接符 76"/>
            <p:cNvCxnSpPr/>
            <p:nvPr/>
          </p:nvCxnSpPr>
          <p:spPr>
            <a:xfrm>
              <a:off x="4355976" y="4652648"/>
              <a:ext cx="1800657" cy="288764"/>
            </a:xfrm>
            <a:prstGeom prst="straightConnector1">
              <a:avLst/>
            </a:prstGeom>
            <a:ln w="28575">
              <a:solidFill>
                <a:srgbClr val="CC0099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1541463" y="5300663"/>
            <a:ext cx="5113337" cy="822325"/>
            <a:chOff x="971600" y="5445224"/>
            <a:chExt cx="5112368" cy="822568"/>
          </a:xfrm>
        </p:grpSpPr>
        <p:sp>
          <p:nvSpPr>
            <p:cNvPr id="74" name="矩形 73"/>
            <p:cNvSpPr/>
            <p:nvPr/>
          </p:nvSpPr>
          <p:spPr>
            <a:xfrm>
              <a:off x="971600" y="5494451"/>
              <a:ext cx="3383909" cy="773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“环”这个术语的来源</a:t>
              </a:r>
              <a:endPara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Ring</a:t>
              </a:r>
              <a:endParaRPr lang="zh-CN" altLang="en-US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>
              <a:off x="4284084" y="5445224"/>
              <a:ext cx="1799884" cy="287422"/>
            </a:xfrm>
            <a:prstGeom prst="straightConnector1">
              <a:avLst/>
            </a:prstGeom>
            <a:ln w="28575">
              <a:solidFill>
                <a:srgbClr val="CC0099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>
            <a:extLst>
              <a:ext uri="{FF2B5EF4-FFF2-40B4-BE49-F238E27FC236}"/>
            </a:extLst>
          </p:cNvPr>
          <p:cNvSpPr/>
          <p:nvPr/>
        </p:nvSpPr>
        <p:spPr>
          <a:xfrm>
            <a:off x="449263" y="4981575"/>
            <a:ext cx="4364037" cy="1262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“环</a:t>
            </a:r>
            <a:r>
              <a:rPr lang="en-US" altLang="zh-CN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Ring</a:t>
            </a: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”也有</a:t>
            </a:r>
            <a:r>
              <a:rPr lang="en-US" altLang="zh-CN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combination</a:t>
            </a: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的意思，即“结合”，一个群和一个半群，环环相扣。</a:t>
            </a:r>
            <a:endParaRPr lang="zh-CN" altLang="en-US" sz="24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5" grpId="0"/>
      <p:bldP spid="72" grpId="0"/>
      <p:bldP spid="6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标题 1"/>
          <p:cNvSpPr>
            <a:spLocks noGrp="1"/>
          </p:cNvSpPr>
          <p:nvPr>
            <p:ph type="title"/>
          </p:nvPr>
        </p:nvSpPr>
        <p:spPr>
          <a:xfrm>
            <a:off x="457200" y="161925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加法幺元的乘法性质</a:t>
            </a:r>
          </a:p>
        </p:txBody>
      </p:sp>
      <p:sp>
        <p:nvSpPr>
          <p:cNvPr id="125954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6.8-1</a:t>
            </a:r>
            <a:r>
              <a:rPr lang="zh-CN" altLang="en-US" smtClean="0"/>
              <a:t>：设</a:t>
            </a:r>
            <a:r>
              <a:rPr lang="en-US" altLang="zh-CN" smtClean="0"/>
              <a:t>〈R, +, ·〉</a:t>
            </a:r>
            <a:r>
              <a:rPr lang="zh-CN" altLang="en-US" smtClean="0"/>
              <a:t>是个环</a:t>
            </a:r>
            <a:r>
              <a:rPr lang="en-US" altLang="zh-CN" smtClean="0"/>
              <a:t>, 0</a:t>
            </a:r>
            <a:r>
              <a:rPr lang="zh-CN" altLang="en-US" smtClean="0"/>
              <a:t>是加法么元</a:t>
            </a:r>
            <a:r>
              <a:rPr lang="en-US" altLang="zh-CN" smtClean="0"/>
              <a:t>, </a:t>
            </a:r>
            <a:r>
              <a:rPr lang="zh-CN" altLang="en-US" smtClean="0"/>
              <a:t>则对任意元素</a:t>
            </a:r>
            <a:r>
              <a:rPr lang="en-US" altLang="zh-CN" smtClean="0"/>
              <a:t>a, b, c∈R </a:t>
            </a:r>
            <a:r>
              <a:rPr lang="zh-CN" altLang="en-US" smtClean="0"/>
              <a:t>有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mtClean="0"/>
              <a:t>(a)  </a:t>
            </a:r>
            <a:r>
              <a:rPr lang="en-US" altLang="zh-CN" smtClean="0">
                <a:solidFill>
                  <a:srgbClr val="FF0000"/>
                </a:solidFill>
              </a:rPr>
              <a:t>a·0 = 0·a = 0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mtClean="0"/>
              <a:t>(b)  (-a)·b = a·(-b) = -(a·b)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mtClean="0"/>
              <a:t>(c)  (-a)·(-b) = a·b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mtClean="0"/>
              <a:t>(d)  a·(b-c) = a·b-a·c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mtClean="0"/>
              <a:t>(e)  (b-c)·a=b·a-c·a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F544E-3150-4A62-A6DE-FACEF40EFE04}" type="slidenum">
              <a:rPr lang="zh-CN" altLang="en-US"/>
              <a:pPr>
                <a:defRPr/>
              </a:pPr>
              <a:t>106</a:t>
            </a:fld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211638" y="2535238"/>
            <a:ext cx="4105275" cy="576262"/>
            <a:chOff x="4211960" y="2534920"/>
            <a:chExt cx="4104456" cy="576263"/>
          </a:xfrm>
        </p:grpSpPr>
        <p:sp>
          <p:nvSpPr>
            <p:cNvPr id="4" name="矩形 3"/>
            <p:cNvSpPr/>
            <p:nvPr/>
          </p:nvSpPr>
          <p:spPr>
            <a:xfrm>
              <a:off x="5508688" y="2534920"/>
              <a:ext cx="2807728" cy="5762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想要平等，不可能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!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4211960" y="2827021"/>
              <a:ext cx="1296728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79388" y="2970213"/>
            <a:ext cx="8064500" cy="3338512"/>
            <a:chOff x="179512" y="2970624"/>
            <a:chExt cx="8064896" cy="3338696"/>
          </a:xfrm>
        </p:grpSpPr>
        <p:sp>
          <p:nvSpPr>
            <p:cNvPr id="9" name="矩形 8"/>
            <p:cNvSpPr/>
            <p:nvPr/>
          </p:nvSpPr>
          <p:spPr>
            <a:xfrm>
              <a:off x="1043154" y="5806055"/>
              <a:ext cx="7201254" cy="503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86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a.(0+0)=a.0+a.0=a.0,</a:t>
              </a:r>
              <a:r>
                <a:rPr lang="zh-CN" altLang="en-US" sz="24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所以，</a:t>
              </a:r>
              <a:r>
                <a:rPr lang="en-US" altLang="zh-CN" sz="24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a.0=0  </a:t>
              </a:r>
              <a:r>
                <a:rPr lang="zh-CN" altLang="en-US" sz="24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为什么？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31971" y="2970624"/>
              <a:ext cx="411183" cy="2835431"/>
            </a:xfrm>
            <a:custGeom>
              <a:avLst/>
              <a:gdLst>
                <a:gd name="connsiteX0" fmla="*/ 411480 w 411480"/>
                <a:gd name="connsiteY0" fmla="*/ 0 h 2834640"/>
                <a:gd name="connsiteX1" fmla="*/ 0 w 411480"/>
                <a:gd name="connsiteY1" fmla="*/ 1341120 h 2834640"/>
                <a:gd name="connsiteX2" fmla="*/ 411480 w 411480"/>
                <a:gd name="connsiteY2" fmla="*/ 2834640 h 283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480" h="2834640">
                  <a:moveTo>
                    <a:pt x="411480" y="0"/>
                  </a:moveTo>
                  <a:cubicBezTo>
                    <a:pt x="205740" y="434340"/>
                    <a:pt x="0" y="868680"/>
                    <a:pt x="0" y="1341120"/>
                  </a:cubicBezTo>
                  <a:cubicBezTo>
                    <a:pt x="0" y="1813560"/>
                    <a:pt x="205740" y="2324100"/>
                    <a:pt x="411480" y="2834640"/>
                  </a:cubicBezTo>
                </a:path>
              </a:pathLst>
            </a:cu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9512" y="3789819"/>
              <a:ext cx="504850" cy="9350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证明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763713" y="2967038"/>
            <a:ext cx="5978525" cy="2384425"/>
            <a:chOff x="1763688" y="2966472"/>
            <a:chExt cx="5978822" cy="2385154"/>
          </a:xfrm>
        </p:grpSpPr>
        <p:grpSp>
          <p:nvGrpSpPr>
            <p:cNvPr id="125959" name="组合 16"/>
            <p:cNvGrpSpPr>
              <a:grpSpLocks/>
            </p:cNvGrpSpPr>
            <p:nvPr/>
          </p:nvGrpSpPr>
          <p:grpSpPr bwMode="auto">
            <a:xfrm>
              <a:off x="1763688" y="2966472"/>
              <a:ext cx="5978822" cy="2385154"/>
              <a:chOff x="1763688" y="2966472"/>
              <a:chExt cx="5978822" cy="238515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365904" y="4416302"/>
                <a:ext cx="2376606" cy="9353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加法的幺元，必定是乘法的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元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!</a:t>
                </a:r>
                <a:endPara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763688" y="2966472"/>
                <a:ext cx="22686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901982" y="2971235"/>
              <a:ext cx="3651431" cy="1441891"/>
            </a:xfrm>
            <a:custGeom>
              <a:avLst/>
              <a:gdLst>
                <a:gd name="connsiteX0" fmla="*/ 0 w 3651250"/>
                <a:gd name="connsiteY0" fmla="*/ 0 h 1441450"/>
                <a:gd name="connsiteX1" fmla="*/ 0 w 3651250"/>
                <a:gd name="connsiteY1" fmla="*/ 781050 h 1441450"/>
                <a:gd name="connsiteX2" fmla="*/ 3651250 w 3651250"/>
                <a:gd name="connsiteY2" fmla="*/ 781050 h 1441450"/>
                <a:gd name="connsiteX3" fmla="*/ 3651250 w 3651250"/>
                <a:gd name="connsiteY3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1250" h="1441450">
                  <a:moveTo>
                    <a:pt x="0" y="0"/>
                  </a:moveTo>
                  <a:lnTo>
                    <a:pt x="0" y="781050"/>
                  </a:lnTo>
                  <a:lnTo>
                    <a:pt x="3651250" y="781050"/>
                  </a:lnTo>
                  <a:lnTo>
                    <a:pt x="3651250" y="144145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无零因子环</a:t>
            </a:r>
          </a:p>
        </p:txBody>
      </p:sp>
      <p:sp>
        <p:nvSpPr>
          <p:cNvPr id="126978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91513" cy="324008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ts val="240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定义</a:t>
            </a:r>
            <a:r>
              <a:rPr lang="en-US" altLang="zh-CN" smtClean="0">
                <a:solidFill>
                  <a:srgbClr val="0000FF"/>
                </a:solidFill>
              </a:rPr>
              <a:t>6.8-2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  <a:spcAft>
                <a:spcPts val="2400"/>
              </a:spcAft>
              <a:buClr>
                <a:srgbClr val="0000FF"/>
              </a:buClr>
            </a:pPr>
            <a:r>
              <a:rPr lang="en-US" altLang="zh-CN" smtClean="0"/>
              <a:t>〈R, +,·〉</a:t>
            </a:r>
            <a:r>
              <a:rPr lang="zh-CN" altLang="en-US" smtClean="0"/>
              <a:t>是一个环</a:t>
            </a:r>
            <a:r>
              <a:rPr lang="en-US" altLang="zh-CN" smtClean="0"/>
              <a:t>, </a:t>
            </a:r>
            <a:r>
              <a:rPr lang="zh-CN" altLang="en-US" smtClean="0"/>
              <a:t>如果对于某些</a:t>
            </a:r>
            <a:r>
              <a:rPr lang="zh-CN" altLang="en-US" smtClean="0">
                <a:solidFill>
                  <a:srgbClr val="C00000"/>
                </a:solidFill>
              </a:rPr>
              <a:t>非零元素</a:t>
            </a:r>
            <a:r>
              <a:rPr lang="en-US" altLang="zh-CN" smtClean="0"/>
              <a:t>a,b∈R, </a:t>
            </a:r>
            <a:r>
              <a:rPr lang="zh-CN" altLang="en-US" smtClean="0"/>
              <a:t>能使</a:t>
            </a:r>
            <a:r>
              <a:rPr lang="en-US" altLang="zh-CN" smtClean="0"/>
              <a:t>a·b=0, </a:t>
            </a:r>
            <a:r>
              <a:rPr lang="zh-CN" altLang="en-US" smtClean="0"/>
              <a:t>则称</a:t>
            </a:r>
            <a:r>
              <a:rPr lang="en-US" altLang="zh-CN" smtClean="0"/>
              <a:t>〈R, +, ·〉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chemeClr val="hlink"/>
                </a:solidFill>
              </a:rPr>
              <a:t>含零因子环</a:t>
            </a:r>
            <a:r>
              <a:rPr lang="en-US" altLang="zh-CN" smtClean="0"/>
              <a:t>, 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chemeClr val="hlink"/>
                </a:solidFill>
              </a:rPr>
              <a:t>零因子</a:t>
            </a:r>
            <a:r>
              <a:rPr lang="en-US" altLang="zh-CN" smtClean="0"/>
              <a:t>, </a:t>
            </a:r>
            <a:r>
              <a:rPr lang="zh-CN" altLang="en-US" smtClean="0"/>
              <a:t>无零因子的环称为</a:t>
            </a:r>
            <a:r>
              <a:rPr lang="zh-CN" altLang="en-US" smtClean="0">
                <a:solidFill>
                  <a:schemeClr val="hlink"/>
                </a:solidFill>
              </a:rPr>
              <a:t>无零因子环</a:t>
            </a:r>
            <a:r>
              <a:rPr lang="zh-CN" altLang="en-US" smtClean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3195E-E5FB-4E46-B086-7BBE1DB9BD8A}" type="slidenum">
              <a:rPr lang="zh-CN" altLang="en-US"/>
              <a:pPr>
                <a:defRPr/>
              </a:pPr>
              <a:t>107</a:t>
            </a:fld>
            <a:endParaRPr lang="zh-CN" altLang="en-US"/>
          </a:p>
        </p:txBody>
      </p:sp>
      <p:pic>
        <p:nvPicPr>
          <p:cNvPr id="12698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4365625"/>
            <a:ext cx="1655763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6"/>
          <p:cNvSpPr>
            <a:spLocks noChangeArrowheads="1"/>
          </p:cNvSpPr>
          <p:nvPr/>
        </p:nvSpPr>
        <p:spPr bwMode="auto">
          <a:xfrm>
            <a:off x="1382713" y="1296988"/>
            <a:ext cx="66135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&lt;Z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&gt;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是一个环。其中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4 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的运算表如下：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17613" y="4941888"/>
            <a:ext cx="2647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是否有零因子？</a:t>
            </a:r>
            <a:endParaRPr lang="zh-CN" altLang="en-US" sz="28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Arial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949825" y="4941888"/>
            <a:ext cx="1993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[2]</a:t>
            </a:r>
            <a:r>
              <a:rPr lang="en-US" altLang="zh-CN" sz="2400" baseline="-180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4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[2]=[0]</a:t>
            </a:r>
            <a:endParaRPr lang="zh-CN" altLang="en-US" sz="240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87450" y="5473700"/>
            <a:ext cx="34988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在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&lt;Z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6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6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6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&gt;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中有零因子？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949825" y="5540375"/>
            <a:ext cx="1993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[2]</a:t>
            </a:r>
            <a:r>
              <a:rPr lang="en-US" altLang="zh-CN" sz="2400" baseline="-180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6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[3]=[0]</a:t>
            </a:r>
            <a:endParaRPr lang="zh-CN" altLang="en-US" sz="240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28006" name="标题 1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647700"/>
          </a:xfrm>
        </p:spPr>
        <p:txBody>
          <a:bodyPr/>
          <a:lstStyle/>
          <a:p>
            <a:r>
              <a:rPr lang="zh-CN" altLang="en-US" smtClean="0"/>
              <a:t>零因子环</a:t>
            </a:r>
            <a:r>
              <a:rPr lang="en-US" altLang="zh-CN" smtClean="0"/>
              <a:t>-</a:t>
            </a:r>
            <a:r>
              <a:rPr lang="zh-CN" altLang="en-US" smtClean="0"/>
              <a:t>举例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B24B4-E1EA-49D7-B060-01FFE269D38B}" type="slidenum">
              <a:rPr lang="zh-CN" altLang="en-US"/>
              <a:pPr>
                <a:defRPr/>
              </a:pPr>
              <a:t>108</a:t>
            </a:fld>
            <a:endParaRPr lang="zh-CN" altLang="en-US"/>
          </a:p>
        </p:txBody>
      </p:sp>
      <p:graphicFrame>
        <p:nvGraphicFramePr>
          <p:cNvPr id="13" name="内容占位符 5"/>
          <p:cNvGraphicFramePr>
            <a:graphicFrameLocks/>
          </p:cNvGraphicFramePr>
          <p:nvPr/>
        </p:nvGraphicFramePr>
        <p:xfrm>
          <a:off x="1379538" y="2084388"/>
          <a:ext cx="2735262" cy="3505200"/>
        </p:xfrm>
        <a:graphic>
          <a:graphicData uri="http://schemas.openxmlformats.org/drawingml/2006/table">
            <a:tbl>
              <a:tblPr/>
              <a:tblGrid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</a:tblGrid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+</a:t>
                      </a:r>
                      <a:r>
                        <a:rPr lang="en-US" altLang="zh-CN" sz="2000" baseline="-18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内容占位符 5"/>
          <p:cNvGraphicFramePr>
            <a:graphicFrameLocks/>
          </p:cNvGraphicFramePr>
          <p:nvPr/>
        </p:nvGraphicFramePr>
        <p:xfrm>
          <a:off x="5148263" y="2084388"/>
          <a:ext cx="2735262" cy="3505200"/>
        </p:xfrm>
        <a:graphic>
          <a:graphicData uri="http://schemas.openxmlformats.org/drawingml/2006/table">
            <a:tbl>
              <a:tblPr/>
              <a:tblGrid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×</a:t>
                      </a:r>
                      <a:r>
                        <a:rPr lang="en-US" altLang="zh-CN" sz="2000" baseline="-18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autoUpdateAnimBg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6"/>
          <p:cNvSpPr>
            <a:spLocks noChangeArrowheads="1"/>
          </p:cNvSpPr>
          <p:nvPr/>
        </p:nvSpPr>
        <p:spPr bwMode="auto">
          <a:xfrm>
            <a:off x="684213" y="1152525"/>
            <a:ext cx="7777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&lt;Z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5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5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5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&gt;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是一个环。其中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5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5 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的运算表如下：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300788" y="3716338"/>
            <a:ext cx="14144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无零因子</a:t>
            </a:r>
            <a:endParaRPr lang="zh-CN" altLang="en-US" sz="28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9027" name="标题 7"/>
          <p:cNvSpPr>
            <a:spLocks noGrp="1"/>
          </p:cNvSpPr>
          <p:nvPr>
            <p:ph type="title"/>
          </p:nvPr>
        </p:nvSpPr>
        <p:spPr>
          <a:xfrm>
            <a:off x="446088" y="260350"/>
            <a:ext cx="8229600" cy="647700"/>
          </a:xfrm>
        </p:spPr>
        <p:txBody>
          <a:bodyPr/>
          <a:lstStyle/>
          <a:p>
            <a:r>
              <a:rPr lang="zh-CN" altLang="en-US" smtClean="0"/>
              <a:t>零因子环</a:t>
            </a:r>
            <a:r>
              <a:rPr lang="en-US" altLang="zh-CN" smtClean="0"/>
              <a:t>-</a:t>
            </a:r>
            <a:r>
              <a:rPr lang="zh-CN" altLang="en-US" smtClean="0"/>
              <a:t>举例（续）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963F8-D8B0-4099-8FD9-FA9F1B737CCE}" type="slidenum">
              <a:rPr lang="zh-CN" altLang="en-US"/>
              <a:pPr>
                <a:defRPr/>
              </a:pPr>
              <a:t>109</a:t>
            </a:fld>
            <a:endParaRPr lang="zh-CN" altLang="en-US"/>
          </a:p>
        </p:txBody>
      </p:sp>
      <p:graphicFrame>
        <p:nvGraphicFramePr>
          <p:cNvPr id="8" name="内容占位符 5"/>
          <p:cNvGraphicFramePr>
            <a:graphicFrameLocks noGrp="1"/>
          </p:cNvGraphicFramePr>
          <p:nvPr>
            <p:ph idx="1"/>
          </p:nvPr>
        </p:nvGraphicFramePr>
        <p:xfrm>
          <a:off x="919163" y="2352675"/>
          <a:ext cx="4735512" cy="3251200"/>
        </p:xfrm>
        <a:graphic>
          <a:graphicData uri="http://schemas.openxmlformats.org/drawingml/2006/table">
            <a:tbl>
              <a:tblPr/>
              <a:tblGrid>
                <a:gridCol w="789365">
                  <a:extLst>
                    <a:ext uri="{9D8B030D-6E8A-4147-A177-3AD203B41FA5}"/>
                  </a:extLst>
                </a:gridCol>
                <a:gridCol w="789365">
                  <a:extLst>
                    <a:ext uri="{9D8B030D-6E8A-4147-A177-3AD203B41FA5}"/>
                  </a:extLst>
                </a:gridCol>
                <a:gridCol w="789365">
                  <a:extLst>
                    <a:ext uri="{9D8B030D-6E8A-4147-A177-3AD203B41FA5}"/>
                  </a:extLst>
                </a:gridCol>
                <a:gridCol w="789365">
                  <a:extLst>
                    <a:ext uri="{9D8B030D-6E8A-4147-A177-3AD203B41FA5}"/>
                  </a:extLst>
                </a:gridCol>
                <a:gridCol w="789365">
                  <a:extLst>
                    <a:ext uri="{9D8B030D-6E8A-4147-A177-3AD203B41FA5}"/>
                  </a:extLst>
                </a:gridCol>
                <a:gridCol w="789365">
                  <a:extLst>
                    <a:ext uri="{9D8B030D-6E8A-4147-A177-3AD203B41FA5}"/>
                  </a:extLst>
                </a:gridCol>
              </a:tblGrid>
              <a:tr h="541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</a:t>
                      </a:r>
                      <a:r>
                        <a:rPr lang="en-US" altLang="zh-CN" sz="2800" baseline="-18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[4]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41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41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[4]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41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[4]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41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[4]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41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[4]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[4]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9068" name="Rectangle 45"/>
          <p:cNvSpPr>
            <a:spLocks noChangeArrowheads="1"/>
          </p:cNvSpPr>
          <p:nvPr/>
        </p:nvSpPr>
        <p:spPr bwMode="auto">
          <a:xfrm>
            <a:off x="971550" y="5730875"/>
            <a:ext cx="7570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</a:rPr>
              <a:t>&lt;Z</a:t>
            </a:r>
            <a:r>
              <a:rPr lang="en-US" altLang="zh-CN" sz="2400" baseline="-25000">
                <a:solidFill>
                  <a:schemeClr val="hlink"/>
                </a:solidFill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,+</a:t>
            </a:r>
            <a:r>
              <a:rPr lang="en-US" altLang="zh-CN" sz="2400" baseline="-25000">
                <a:solidFill>
                  <a:schemeClr val="hlink"/>
                </a:solidFill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,</a:t>
            </a:r>
            <a:r>
              <a:rPr lang="en-US" altLang="zh-CN" sz="2400">
                <a:solidFill>
                  <a:schemeClr val="hlink"/>
                </a:solidFill>
                <a:sym typeface="Symbol" pitchFamily="18" charset="2"/>
              </a:rPr>
              <a:t></a:t>
            </a:r>
            <a:r>
              <a:rPr lang="en-US" altLang="zh-CN" sz="2400" baseline="-25000">
                <a:solidFill>
                  <a:schemeClr val="hlink"/>
                </a:solidFill>
                <a:sym typeface="Symbol" pitchFamily="18" charset="2"/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&gt;</a:t>
            </a:r>
            <a:r>
              <a:rPr lang="zh-CN" altLang="en-US" sz="2400">
                <a:solidFill>
                  <a:schemeClr val="hlink"/>
                </a:solidFill>
              </a:rPr>
              <a:t>是一个环</a:t>
            </a:r>
            <a:r>
              <a:rPr lang="en-US" altLang="zh-CN" sz="2400">
                <a:solidFill>
                  <a:schemeClr val="hlink"/>
                </a:solidFill>
              </a:rPr>
              <a:t>,</a:t>
            </a:r>
            <a:r>
              <a:rPr lang="zh-CN" altLang="en-US" sz="2400">
                <a:solidFill>
                  <a:schemeClr val="hlink"/>
                </a:solidFill>
              </a:rPr>
              <a:t>当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zh-CN" altLang="en-US" sz="2400">
                <a:solidFill>
                  <a:schemeClr val="hlink"/>
                </a:solidFill>
              </a:rPr>
              <a:t>满足什么条件时，没有零因子？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492500" y="2844800"/>
            <a:ext cx="5102225" cy="3028950"/>
            <a:chOff x="3491816" y="2845243"/>
            <a:chExt cx="5103106" cy="3027837"/>
          </a:xfrm>
        </p:grpSpPr>
        <p:grpSp>
          <p:nvGrpSpPr>
            <p:cNvPr id="26670" name="组合 83"/>
            <p:cNvGrpSpPr>
              <a:grpSpLocks/>
            </p:cNvGrpSpPr>
            <p:nvPr/>
          </p:nvGrpSpPr>
          <p:grpSpPr bwMode="auto">
            <a:xfrm>
              <a:off x="3491816" y="3875337"/>
              <a:ext cx="5103106" cy="1997743"/>
              <a:chOff x="3491816" y="3875337"/>
              <a:chExt cx="5103106" cy="1997743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5786150" y="5008211"/>
                <a:ext cx="2808772" cy="86486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71463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与超代数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性质同类</a:t>
                </a:r>
                <a:endPara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1463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但不满足消去律</a:t>
                </a:r>
              </a:p>
            </p:txBody>
          </p:sp>
          <p:cxnSp>
            <p:nvCxnSpPr>
              <p:cNvPr id="81" name="直接箭头连接符 80"/>
              <p:cNvCxnSpPr>
                <a:stCxn id="9" idx="2"/>
                <a:endCxn id="78" idx="0"/>
              </p:cNvCxnSpPr>
              <p:nvPr/>
            </p:nvCxnSpPr>
            <p:spPr>
              <a:xfrm>
                <a:off x="7092888" y="3875152"/>
                <a:ext cx="0" cy="1133059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11" idx="3"/>
              </p:cNvCxnSpPr>
              <p:nvPr/>
            </p:nvCxnSpPr>
            <p:spPr>
              <a:xfrm>
                <a:off x="3491816" y="4365509"/>
                <a:ext cx="2303861" cy="718874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任意多边形: 形状 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664486" y="2845243"/>
              <a:ext cx="373127" cy="2170902"/>
            </a:xfrm>
            <a:custGeom>
              <a:avLst/>
              <a:gdLst>
                <a:gd name="connsiteX0" fmla="*/ 0 w 372139"/>
                <a:gd name="connsiteY0" fmla="*/ 0 h 2147777"/>
                <a:gd name="connsiteX1" fmla="*/ 372139 w 372139"/>
                <a:gd name="connsiteY1" fmla="*/ 0 h 2147777"/>
                <a:gd name="connsiteX2" fmla="*/ 372139 w 372139"/>
                <a:gd name="connsiteY2" fmla="*/ 2147777 h 21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139" h="2147777">
                  <a:moveTo>
                    <a:pt x="0" y="0"/>
                  </a:moveTo>
                  <a:lnTo>
                    <a:pt x="372139" y="0"/>
                  </a:lnTo>
                  <a:lnTo>
                    <a:pt x="372139" y="2147777"/>
                  </a:lnTo>
                </a:path>
              </a:pathLst>
            </a:custGeom>
            <a:noFill/>
            <a:ln w="12700">
              <a:solidFill>
                <a:srgbClr val="CC0099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抽象代数知识结构图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283A3-BB4C-4D6D-A4E0-863EC4493FB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755650" y="2276475"/>
            <a:ext cx="1008063" cy="1223963"/>
            <a:chOff x="755576" y="2276872"/>
            <a:chExt cx="1008112" cy="1224136"/>
          </a:xfrm>
        </p:grpSpPr>
        <p:sp>
          <p:nvSpPr>
            <p:cNvPr id="5" name="矩形 4"/>
            <p:cNvSpPr/>
            <p:nvPr/>
          </p:nvSpPr>
          <p:spPr>
            <a:xfrm>
              <a:off x="755576" y="2276872"/>
              <a:ext cx="1008112" cy="43186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集合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755576" y="3069147"/>
              <a:ext cx="1008112" cy="43186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运算</a:t>
              </a:r>
            </a:p>
          </p:txBody>
        </p:sp>
      </p:grp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1763713" y="2492375"/>
            <a:ext cx="2808287" cy="792163"/>
            <a:chOff x="1763688" y="2492896"/>
            <a:chExt cx="2808312" cy="792088"/>
          </a:xfrm>
        </p:grpSpPr>
        <p:sp>
          <p:nvSpPr>
            <p:cNvPr id="7" name="矩形 6"/>
            <p:cNvSpPr/>
            <p:nvPr/>
          </p:nvSpPr>
          <p:spPr>
            <a:xfrm>
              <a:off x="3563929" y="2637345"/>
              <a:ext cx="1008071" cy="4317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代数</a:t>
              </a:r>
            </a:p>
          </p:txBody>
        </p:sp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492896"/>
              <a:ext cx="576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284984"/>
              <a:ext cx="576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339955" y="2492896"/>
              <a:ext cx="0" cy="7920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339955" y="2853225"/>
              <a:ext cx="122397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601895" y="2492896"/>
              <a:ext cx="792169" cy="4317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4572000" y="1844675"/>
            <a:ext cx="3095625" cy="2160588"/>
            <a:chOff x="4572000" y="1844824"/>
            <a:chExt cx="3096344" cy="2160240"/>
          </a:xfrm>
        </p:grpSpPr>
        <p:sp>
          <p:nvSpPr>
            <p:cNvPr id="8" name="矩形 7"/>
            <p:cNvSpPr/>
            <p:nvPr/>
          </p:nvSpPr>
          <p:spPr>
            <a:xfrm>
              <a:off x="6515551" y="1844824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子代数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15551" y="3443180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商代数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515551" y="2636859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积代数</a:t>
              </a:r>
            </a:p>
          </p:txBody>
        </p:sp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572000" y="2852725"/>
              <a:ext cx="19435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297657" y="2057515"/>
              <a:ext cx="0" cy="15983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00832" y="2062277"/>
              <a:ext cx="121471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91305" y="3659045"/>
              <a:ext cx="122424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580297" y="1978153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580297" y="2781298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5580297" y="3573334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</p:grpSp>
      <p:grpSp>
        <p:nvGrpSpPr>
          <p:cNvPr id="19" name="组合 74"/>
          <p:cNvGrpSpPr>
            <a:grpSpLocks/>
          </p:cNvGrpSpPr>
          <p:nvPr/>
        </p:nvGrpSpPr>
        <p:grpSpPr bwMode="auto">
          <a:xfrm>
            <a:off x="2484438" y="3068638"/>
            <a:ext cx="3186112" cy="1512887"/>
            <a:chOff x="2483704" y="3068960"/>
            <a:chExt cx="3187468" cy="1512168"/>
          </a:xfrm>
        </p:grpSpPr>
        <p:sp>
          <p:nvSpPr>
            <p:cNvPr id="11" name="矩形 10"/>
            <p:cNvSpPr/>
            <p:nvPr/>
          </p:nvSpPr>
          <p:spPr>
            <a:xfrm>
              <a:off x="2483704" y="4149533"/>
              <a:ext cx="1008491" cy="4315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</a:t>
              </a:r>
            </a:p>
          </p:txBody>
        </p:sp>
        <p:grpSp>
          <p:nvGrpSpPr>
            <p:cNvPr id="26644" name="组合 72"/>
            <p:cNvGrpSpPr>
              <a:grpSpLocks/>
            </p:cNvGrpSpPr>
            <p:nvPr/>
          </p:nvGrpSpPr>
          <p:grpSpPr bwMode="auto">
            <a:xfrm>
              <a:off x="2915816" y="3068960"/>
              <a:ext cx="2755356" cy="1512168"/>
              <a:chOff x="2915816" y="3068960"/>
              <a:chExt cx="2755356" cy="151216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62681" y="4149533"/>
                <a:ext cx="1008491" cy="4315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同余</a:t>
                </a:r>
              </a:p>
            </p:txBody>
          </p:sp>
          <p:cxnSp>
            <p:nvCxnSpPr>
              <p:cNvPr id="35" name="直接连接符 34"/>
              <p:cNvCxnSpPr>
                <a:stCxn id="7" idx="2"/>
              </p:cNvCxnSpPr>
              <p:nvPr/>
            </p:nvCxnSpPr>
            <p:spPr>
              <a:xfrm>
                <a:off x="4067115" y="3068960"/>
                <a:ext cx="0" cy="6378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2982391" y="3710005"/>
                <a:ext cx="219009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167721" y="3716352"/>
                <a:ext cx="0" cy="43318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endCxn id="11" idx="0"/>
              </p:cNvCxnSpPr>
              <p:nvPr/>
            </p:nvCxnSpPr>
            <p:spPr>
              <a:xfrm flipH="1">
                <a:off x="2987155" y="3716352"/>
                <a:ext cx="0" cy="43318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2915688" y="3716352"/>
                <a:ext cx="719443" cy="4331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映射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500687" y="3716352"/>
                <a:ext cx="806793" cy="4331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等价</a:t>
                </a:r>
              </a:p>
            </p:txBody>
          </p:sp>
        </p:grpSp>
      </p:grpSp>
      <p:grpSp>
        <p:nvGrpSpPr>
          <p:cNvPr id="23" name="组合 73"/>
          <p:cNvGrpSpPr>
            <a:grpSpLocks/>
          </p:cNvGrpSpPr>
          <p:nvPr/>
        </p:nvGrpSpPr>
        <p:grpSpPr bwMode="auto">
          <a:xfrm>
            <a:off x="684213" y="4581525"/>
            <a:ext cx="4505325" cy="1295400"/>
            <a:chOff x="683568" y="4581128"/>
            <a:chExt cx="4506024" cy="1296144"/>
          </a:xfrm>
        </p:grpSpPr>
        <p:sp>
          <p:nvSpPr>
            <p:cNvPr id="12" name="矩形 11"/>
            <p:cNvSpPr/>
            <p:nvPr/>
          </p:nvSpPr>
          <p:spPr>
            <a:xfrm>
              <a:off x="3924158" y="5445224"/>
              <a:ext cx="1151117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11036" y="5445224"/>
              <a:ext cx="11527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满同态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5445224"/>
              <a:ext cx="11527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单同态</a:t>
              </a:r>
            </a:p>
          </p:txBody>
        </p:sp>
        <p:cxnSp>
          <p:nvCxnSpPr>
            <p:cNvPr id="43" name="直接连接符 42"/>
            <p:cNvCxnSpPr>
              <a:stCxn id="11" idx="2"/>
            </p:cNvCxnSpPr>
            <p:nvPr/>
          </p:nvCxnSpPr>
          <p:spPr>
            <a:xfrm>
              <a:off x="2987387" y="4581128"/>
              <a:ext cx="0" cy="86250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59919" y="4941698"/>
              <a:ext cx="32405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12" idx="0"/>
            </p:cNvCxnSpPr>
            <p:nvPr/>
          </p:nvCxnSpPr>
          <p:spPr>
            <a:xfrm flipH="1">
              <a:off x="4500510" y="4941698"/>
              <a:ext cx="0" cy="5035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endCxn id="14" idx="0"/>
            </p:cNvCxnSpPr>
            <p:nvPr/>
          </p:nvCxnSpPr>
          <p:spPr>
            <a:xfrm flipH="1">
              <a:off x="1259919" y="4941698"/>
              <a:ext cx="0" cy="5035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172594" y="5013176"/>
              <a:ext cx="792285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单射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915939" y="5013176"/>
              <a:ext cx="792285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满射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4397306" y="5013176"/>
              <a:ext cx="792286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标题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整环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3950"/>
            <a:ext cx="8215312" cy="511333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</a:rPr>
              <a:t>6.8-3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zh-CN" altLang="en-US" sz="2400" smtClean="0"/>
              <a:t>给定环</a:t>
            </a:r>
            <a:r>
              <a:rPr lang="en-US" altLang="zh-CN" sz="2400" smtClean="0"/>
              <a:t>〈R</a:t>
            </a:r>
            <a:r>
              <a:rPr lang="zh-CN" altLang="en-US" sz="2400" smtClean="0"/>
              <a:t>，</a:t>
            </a:r>
            <a:r>
              <a:rPr lang="en-US" altLang="zh-CN" sz="2400" smtClean="0"/>
              <a:t>+</a:t>
            </a:r>
            <a:r>
              <a:rPr lang="zh-CN" altLang="en-US" sz="2400" smtClean="0"/>
              <a:t>，</a:t>
            </a:r>
            <a:r>
              <a:rPr lang="en-US" altLang="zh-CN" sz="2400" smtClean="0"/>
              <a:t>·〉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</a:pPr>
            <a:r>
              <a:rPr lang="zh-CN" altLang="en-US" smtClean="0"/>
              <a:t>如果</a:t>
            </a:r>
            <a:r>
              <a:rPr lang="en-US" altLang="zh-CN" smtClean="0">
                <a:solidFill>
                  <a:srgbClr val="FF0000"/>
                </a:solidFill>
              </a:rPr>
              <a:t>〈R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·〉</a:t>
            </a:r>
            <a:r>
              <a:rPr lang="zh-CN" altLang="en-US" smtClean="0"/>
              <a:t>是可交换的，称</a:t>
            </a:r>
            <a:r>
              <a:rPr lang="en-US" altLang="zh-CN" smtClean="0"/>
              <a:t>〈R, +, ·〉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chemeClr val="hlink"/>
                </a:solidFill>
              </a:rPr>
              <a:t>可交换环；</a:t>
            </a:r>
            <a:endParaRPr lang="en-US" altLang="zh-CN" smtClean="0">
              <a:solidFill>
                <a:schemeClr val="hlink"/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</a:pPr>
            <a:r>
              <a:rPr lang="zh-CN" altLang="en-US" smtClean="0"/>
              <a:t>如果</a:t>
            </a:r>
            <a:r>
              <a:rPr lang="en-US" altLang="zh-CN" smtClean="0">
                <a:solidFill>
                  <a:srgbClr val="FF0000"/>
                </a:solidFill>
              </a:rPr>
              <a:t>〈R, ·〉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含么半群</a:t>
            </a:r>
            <a:r>
              <a:rPr lang="en-US" altLang="zh-CN" smtClean="0"/>
              <a:t>,</a:t>
            </a:r>
            <a:r>
              <a:rPr lang="zh-CN" altLang="en-US" smtClean="0"/>
              <a:t>称</a:t>
            </a:r>
            <a:r>
              <a:rPr lang="en-US" altLang="zh-CN" smtClean="0"/>
              <a:t>〈R, +, ·〉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chemeClr val="hlink"/>
                </a:solidFill>
              </a:rPr>
              <a:t>含么环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2400"/>
              </a:spcAft>
              <a:buClr>
                <a:srgbClr val="0000FF"/>
              </a:buClr>
            </a:pPr>
            <a:r>
              <a:rPr lang="zh-CN" altLang="en-US" smtClean="0"/>
              <a:t>如果</a:t>
            </a:r>
            <a:r>
              <a:rPr lang="en-US" altLang="zh-CN" smtClean="0"/>
              <a:t>〈R</a:t>
            </a:r>
            <a:r>
              <a:rPr lang="zh-CN" altLang="en-US" smtClean="0"/>
              <a:t>，</a:t>
            </a:r>
            <a:r>
              <a:rPr lang="en-US" altLang="zh-CN" smtClean="0"/>
              <a:t>+</a:t>
            </a:r>
            <a:r>
              <a:rPr lang="zh-CN" altLang="en-US" smtClean="0"/>
              <a:t>，</a:t>
            </a:r>
            <a:r>
              <a:rPr lang="en-US" altLang="zh-CN" smtClean="0"/>
              <a:t>·〉</a:t>
            </a:r>
            <a:r>
              <a:rPr lang="zh-CN" altLang="en-US" smtClean="0"/>
              <a:t>是</a:t>
            </a:r>
            <a:r>
              <a:rPr lang="zh-CN" altLang="en-US" u="sng" smtClean="0">
                <a:solidFill>
                  <a:srgbClr val="008000"/>
                </a:solidFill>
              </a:rPr>
              <a:t>可交换</a:t>
            </a:r>
            <a:r>
              <a:rPr lang="zh-CN" altLang="en-US" u="sng" smtClean="0"/>
              <a:t>、</a:t>
            </a:r>
            <a:r>
              <a:rPr lang="zh-CN" altLang="en-US" u="sng" smtClean="0">
                <a:solidFill>
                  <a:srgbClr val="008000"/>
                </a:solidFill>
              </a:rPr>
              <a:t>含么</a:t>
            </a:r>
            <a:r>
              <a:rPr lang="zh-CN" altLang="en-US" u="sng" smtClean="0"/>
              <a:t>而</a:t>
            </a:r>
            <a:r>
              <a:rPr lang="zh-CN" altLang="en-US" u="sng" smtClean="0">
                <a:solidFill>
                  <a:srgbClr val="008000"/>
                </a:solidFill>
              </a:rPr>
              <a:t>无零因子</a:t>
            </a:r>
            <a:r>
              <a:rPr lang="zh-CN" altLang="en-US" u="sng" smtClean="0"/>
              <a:t>环</a:t>
            </a:r>
            <a:r>
              <a:rPr lang="zh-CN" altLang="en-US" smtClean="0"/>
              <a:t>，则称它是</a:t>
            </a:r>
            <a:r>
              <a:rPr lang="zh-CN" altLang="en-US" smtClean="0">
                <a:solidFill>
                  <a:schemeClr val="hlink"/>
                </a:solidFill>
              </a:rPr>
              <a:t>整环</a:t>
            </a:r>
            <a:r>
              <a:rPr lang="zh-CN" altLang="en-US" smtClean="0"/>
              <a:t>。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en-US" altLang="zh-CN" sz="2400" smtClean="0">
                <a:solidFill>
                  <a:srgbClr val="0000FF"/>
                </a:solidFill>
                <a:sym typeface="Wingdings" pitchFamily="2" charset="2"/>
              </a:rPr>
              <a:t>:</a:t>
            </a:r>
            <a:r>
              <a:rPr lang="en-US" altLang="zh-CN" sz="2400" smtClean="0">
                <a:sym typeface="Wingdings" pitchFamily="2" charset="2"/>
              </a:rPr>
              <a:t> (1)</a:t>
            </a:r>
            <a:r>
              <a:rPr lang="en-US" altLang="zh-CN" sz="2400" smtClean="0"/>
              <a:t>〈I, +, ·〉</a:t>
            </a:r>
            <a:r>
              <a:rPr lang="zh-CN" altLang="en-US" sz="2400" smtClean="0"/>
              <a:t>，</a:t>
            </a:r>
            <a:r>
              <a:rPr lang="en-US" altLang="zh-CN" sz="2400" smtClean="0"/>
              <a:t>(2)〈N</a:t>
            </a:r>
            <a:r>
              <a:rPr lang="en-US" altLang="zh-CN" sz="2400" baseline="-25000" smtClean="0"/>
              <a:t>7 </a:t>
            </a:r>
            <a:r>
              <a:rPr lang="en-US" altLang="zh-CN" sz="2400" smtClean="0"/>
              <a:t>, +</a:t>
            </a:r>
            <a:r>
              <a:rPr lang="en-US" altLang="zh-CN" sz="2400" baseline="-25000" smtClean="0"/>
              <a:t>7 </a:t>
            </a:r>
            <a:r>
              <a:rPr lang="en-US" altLang="zh-CN" sz="2400" smtClean="0"/>
              <a:t>,×</a:t>
            </a:r>
            <a:r>
              <a:rPr lang="en-US" altLang="zh-CN" sz="2400" baseline="-25000" smtClean="0"/>
              <a:t>7</a:t>
            </a:r>
            <a:r>
              <a:rPr lang="en-US" altLang="zh-CN" sz="2400" smtClean="0"/>
              <a:t>〉</a:t>
            </a:r>
            <a:r>
              <a:rPr lang="zh-CN" altLang="en-US" sz="2400" smtClean="0"/>
              <a:t>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/>
              <a:t>     (3)〈N</a:t>
            </a:r>
            <a:r>
              <a:rPr lang="en-US" altLang="zh-CN" sz="2400" baseline="-25000" smtClean="0"/>
              <a:t>8 </a:t>
            </a:r>
            <a:r>
              <a:rPr lang="en-US" altLang="zh-CN" sz="2400" smtClean="0"/>
              <a:t>, +</a:t>
            </a:r>
            <a:r>
              <a:rPr lang="en-US" altLang="zh-CN" sz="2400" baseline="-25000" smtClean="0"/>
              <a:t>8 </a:t>
            </a:r>
            <a:r>
              <a:rPr lang="en-US" altLang="zh-CN" sz="2400" smtClean="0"/>
              <a:t>,×</a:t>
            </a:r>
            <a:r>
              <a:rPr lang="en-US" altLang="zh-CN" sz="2400" baseline="-25000" smtClean="0"/>
              <a:t>8</a:t>
            </a:r>
            <a:r>
              <a:rPr lang="en-US" altLang="zh-CN" sz="2400" smtClean="0"/>
              <a:t>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/>
              <a:t>            </a:t>
            </a: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779838" y="247650"/>
            <a:ext cx="4895850" cy="576263"/>
            <a:chOff x="3778864" y="247632"/>
            <a:chExt cx="4897592" cy="576064"/>
          </a:xfrm>
        </p:grpSpPr>
        <p:sp>
          <p:nvSpPr>
            <p:cNvPr id="8" name="矩形 7"/>
            <p:cNvSpPr/>
            <p:nvPr/>
          </p:nvSpPr>
          <p:spPr>
            <a:xfrm>
              <a:off x="6588150" y="247632"/>
              <a:ext cx="2088306" cy="5760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缺少逆元条件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3778864" y="552327"/>
              <a:ext cx="2826755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38787-2743-4E58-B058-6684B0C23B92}" type="slidenum">
              <a:rPr lang="zh-CN" altLang="en-US"/>
              <a:pPr>
                <a:defRPr/>
              </a:pPr>
              <a:t>110</a:t>
            </a:fld>
            <a:endParaRPr lang="zh-CN" altLang="en-US"/>
          </a:p>
        </p:txBody>
      </p:sp>
      <p:sp>
        <p:nvSpPr>
          <p:cNvPr id="130053" name="Rectangle 15"/>
          <p:cNvSpPr>
            <a:spLocks noChangeArrowheads="1"/>
          </p:cNvSpPr>
          <p:nvPr/>
        </p:nvSpPr>
        <p:spPr bwMode="auto">
          <a:xfrm>
            <a:off x="1331913" y="6021388"/>
            <a:ext cx="762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</a:rPr>
              <a:t>&lt;Z</a:t>
            </a:r>
            <a:r>
              <a:rPr lang="en-US" altLang="zh-CN" sz="2400" baseline="-25000">
                <a:solidFill>
                  <a:schemeClr val="hlink"/>
                </a:solidFill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,+</a:t>
            </a:r>
            <a:r>
              <a:rPr lang="en-US" altLang="zh-CN" sz="2400" baseline="-25000">
                <a:solidFill>
                  <a:schemeClr val="hlink"/>
                </a:solidFill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,</a:t>
            </a:r>
            <a:r>
              <a:rPr lang="en-US" altLang="zh-CN" sz="2400">
                <a:solidFill>
                  <a:schemeClr val="hlink"/>
                </a:solidFill>
                <a:sym typeface="Symbol" pitchFamily="18" charset="2"/>
              </a:rPr>
              <a:t></a:t>
            </a:r>
            <a:r>
              <a:rPr lang="en-US" altLang="zh-CN" sz="2400" baseline="-25000">
                <a:solidFill>
                  <a:schemeClr val="hlink"/>
                </a:solidFill>
                <a:sym typeface="Symbol" pitchFamily="18" charset="2"/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&gt;</a:t>
            </a:r>
            <a:r>
              <a:rPr lang="zh-CN" altLang="en-US" sz="2400">
                <a:solidFill>
                  <a:schemeClr val="hlink"/>
                </a:solidFill>
              </a:rPr>
              <a:t>是一个环</a:t>
            </a:r>
            <a:r>
              <a:rPr lang="en-US" altLang="zh-CN" sz="2400">
                <a:solidFill>
                  <a:schemeClr val="hlink"/>
                </a:solidFill>
              </a:rPr>
              <a:t>,</a:t>
            </a:r>
            <a:r>
              <a:rPr lang="zh-CN" altLang="en-US" sz="2400">
                <a:solidFill>
                  <a:schemeClr val="hlink"/>
                </a:solidFill>
              </a:rPr>
              <a:t>当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zh-CN" altLang="en-US" sz="2400">
                <a:solidFill>
                  <a:schemeClr val="hlink"/>
                </a:solidFill>
              </a:rPr>
              <a:t>满足什么条件时，没有零因子？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典型例：实数集合上的加法和乘法</a:t>
            </a:r>
          </a:p>
        </p:txBody>
      </p:sp>
      <p:sp>
        <p:nvSpPr>
          <p:cNvPr id="5" name="矩形 4"/>
          <p:cNvSpPr/>
          <p:nvPr/>
        </p:nvSpPr>
        <p:spPr>
          <a:xfrm>
            <a:off x="212725" y="1731963"/>
            <a:ext cx="10810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240088" y="981075"/>
            <a:ext cx="1296987" cy="803275"/>
            <a:chOff x="3207089" y="1149700"/>
            <a:chExt cx="1295567" cy="803136"/>
          </a:xfrm>
        </p:grpSpPr>
        <p:sp>
          <p:nvSpPr>
            <p:cNvPr id="7" name="矩形 6"/>
            <p:cNvSpPr/>
            <p:nvPr/>
          </p:nvSpPr>
          <p:spPr>
            <a:xfrm>
              <a:off x="3638416" y="1521111"/>
              <a:ext cx="864240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07089" y="1149700"/>
              <a:ext cx="648576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422753" y="1736973"/>
              <a:ext cx="2156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318000" y="981075"/>
            <a:ext cx="1509713" cy="803275"/>
            <a:chOff x="4283968" y="1149700"/>
            <a:chExt cx="1509949" cy="803136"/>
          </a:xfrm>
        </p:grpSpPr>
        <p:sp>
          <p:nvSpPr>
            <p:cNvPr id="11" name="矩形 10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3968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613400" y="981075"/>
            <a:ext cx="866775" cy="803275"/>
            <a:chOff x="5580112" y="1149700"/>
            <a:chExt cx="866712" cy="803136"/>
          </a:xfrm>
        </p:grpSpPr>
        <p:sp>
          <p:nvSpPr>
            <p:cNvPr id="15" name="矩形 14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580112" y="1149700"/>
              <a:ext cx="647653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265863" y="981075"/>
            <a:ext cx="1511300" cy="803275"/>
            <a:chOff x="6232947" y="1149700"/>
            <a:chExt cx="1509949" cy="803136"/>
          </a:xfrm>
        </p:grpSpPr>
        <p:sp>
          <p:nvSpPr>
            <p:cNvPr id="19" name="矩形 18"/>
            <p:cNvSpPr/>
            <p:nvPr/>
          </p:nvSpPr>
          <p:spPr>
            <a:xfrm>
              <a:off x="6662774" y="1521111"/>
              <a:ext cx="1080122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232947" y="1149700"/>
              <a:ext cx="648707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447067" y="1736973"/>
              <a:ext cx="21570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455988" y="2143125"/>
            <a:ext cx="1081087" cy="433388"/>
            <a:chOff x="3422536" y="4509120"/>
            <a:chExt cx="1080120" cy="432048"/>
          </a:xfrm>
        </p:grpSpPr>
        <p:sp>
          <p:nvSpPr>
            <p:cNvPr id="23" name="矩形 22"/>
            <p:cNvSpPr/>
            <p:nvPr/>
          </p:nvSpPr>
          <p:spPr>
            <a:xfrm>
              <a:off x="3638243" y="4509120"/>
              <a:ext cx="864413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422536" y="4727518"/>
              <a:ext cx="21570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373313" y="2143125"/>
            <a:ext cx="1082675" cy="433388"/>
            <a:chOff x="2339752" y="4509120"/>
            <a:chExt cx="1082784" cy="432048"/>
          </a:xfrm>
        </p:grpSpPr>
        <p:sp>
          <p:nvSpPr>
            <p:cNvPr id="29" name="矩形 28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339752" y="4727518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138363" y="981075"/>
            <a:ext cx="1317625" cy="803275"/>
            <a:chOff x="2104676" y="1149700"/>
            <a:chExt cx="1317860" cy="803136"/>
          </a:xfrm>
        </p:grpSpPr>
        <p:sp>
          <p:nvSpPr>
            <p:cNvPr id="32" name="矩形 31"/>
            <p:cNvSpPr/>
            <p:nvPr/>
          </p:nvSpPr>
          <p:spPr>
            <a:xfrm>
              <a:off x="2558782" y="1521111"/>
              <a:ext cx="863754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104676" y="1149700"/>
              <a:ext cx="647816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339668" y="1736973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201738" y="1330325"/>
            <a:ext cx="1281112" cy="1233488"/>
            <a:chOff x="1168572" y="3696077"/>
            <a:chExt cx="1281288" cy="1233661"/>
          </a:xfrm>
        </p:grpSpPr>
        <p:grpSp>
          <p:nvGrpSpPr>
            <p:cNvPr id="131189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586141" y="1499833"/>
                <a:ext cx="863719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586141" y="2301633"/>
                <a:ext cx="863719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1190" name="组合 47"/>
            <p:cNvGrpSpPr>
              <a:grpSpLocks/>
            </p:cNvGrpSpPr>
            <p:nvPr/>
          </p:nvGrpSpPr>
          <p:grpSpPr bwMode="auto">
            <a:xfrm>
              <a:off x="1168572" y="3925032"/>
              <a:ext cx="518313" cy="809625"/>
              <a:chOff x="1168572" y="1728788"/>
              <a:chExt cx="518313" cy="809625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V="1">
                <a:off x="1398791" y="1733229"/>
                <a:ext cx="2873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398791" y="2536617"/>
                <a:ext cx="2873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168572" y="2138098"/>
                <a:ext cx="2318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400379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4538663" y="1219200"/>
            <a:ext cx="4279900" cy="1504950"/>
            <a:chOff x="4576989" y="2154952"/>
            <a:chExt cx="4280045" cy="1504800"/>
          </a:xfrm>
        </p:grpSpPr>
        <p:grpSp>
          <p:nvGrpSpPr>
            <p:cNvPr id="131180" name="组合 43"/>
            <p:cNvGrpSpPr>
              <a:grpSpLocks/>
            </p:cNvGrpSpPr>
            <p:nvPr/>
          </p:nvGrpSpPr>
          <p:grpSpPr bwMode="auto">
            <a:xfrm>
              <a:off x="4576989" y="2154952"/>
              <a:ext cx="4280045" cy="1504800"/>
              <a:chOff x="4504981" y="3584064"/>
              <a:chExt cx="4280045" cy="15048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316697" y="3584064"/>
                <a:ext cx="468329" cy="15048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无零因子环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999186" y="3849151"/>
                <a:ext cx="360375" cy="93653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配分*</a:t>
                </a:r>
              </a:p>
            </p:txBody>
          </p:sp>
          <p:grpSp>
            <p:nvGrpSpPr>
              <p:cNvPr id="131184" name="组合 114"/>
              <p:cNvGrpSpPr>
                <a:grpSpLocks/>
              </p:cNvGrpSpPr>
              <p:nvPr/>
            </p:nvGrpSpPr>
            <p:grpSpPr bwMode="auto">
              <a:xfrm>
                <a:off x="4504981" y="3937233"/>
                <a:ext cx="3811402" cy="785422"/>
                <a:chOff x="-2124550" y="1714498"/>
                <a:chExt cx="3811402" cy="785422"/>
              </a:xfrm>
            </p:grpSpPr>
            <p:cxnSp>
              <p:nvCxnSpPr>
                <p:cNvPr id="48" name="直接连接符 47"/>
                <p:cNvCxnSpPr/>
                <p:nvPr/>
              </p:nvCxnSpPr>
              <p:spPr>
                <a:xfrm flipV="1">
                  <a:off x="1120410" y="1713719"/>
                  <a:ext cx="2889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-2124550" y="2499454"/>
                  <a:ext cx="35338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flipV="1">
                  <a:off x="1399819" y="2108968"/>
                  <a:ext cx="28734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1404581" y="1713719"/>
                  <a:ext cx="0" cy="7857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矩形 53"/>
            <p:cNvSpPr/>
            <p:nvPr/>
          </p:nvSpPr>
          <p:spPr>
            <a:xfrm>
              <a:off x="5618424" y="2918464"/>
              <a:ext cx="1262105" cy="40477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无零因子</a:t>
              </a:r>
            </a:p>
          </p:txBody>
        </p:sp>
      </p:grpSp>
      <p:sp>
        <p:nvSpPr>
          <p:cNvPr id="56" name="矩形 55"/>
          <p:cNvSpPr/>
          <p:nvPr/>
        </p:nvSpPr>
        <p:spPr>
          <a:xfrm>
            <a:off x="214313" y="3643313"/>
            <a:ext cx="10795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3241675" y="2892425"/>
            <a:ext cx="1295400" cy="803275"/>
            <a:chOff x="3207089" y="1149700"/>
            <a:chExt cx="1295567" cy="803136"/>
          </a:xfrm>
        </p:grpSpPr>
        <p:sp>
          <p:nvSpPr>
            <p:cNvPr id="58" name="矩形 57"/>
            <p:cNvSpPr/>
            <p:nvPr/>
          </p:nvSpPr>
          <p:spPr>
            <a:xfrm>
              <a:off x="3638945" y="1521111"/>
              <a:ext cx="863711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3207089" y="1149700"/>
              <a:ext cx="647784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3423017" y="1736973"/>
              <a:ext cx="21592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4318000" y="2892425"/>
            <a:ext cx="1509713" cy="803275"/>
            <a:chOff x="4283968" y="1149700"/>
            <a:chExt cx="1509949" cy="803136"/>
          </a:xfrm>
        </p:grpSpPr>
        <p:sp>
          <p:nvSpPr>
            <p:cNvPr id="62" name="矩形 61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4283968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5614988" y="2892425"/>
            <a:ext cx="866775" cy="803275"/>
            <a:chOff x="5580112" y="1149700"/>
            <a:chExt cx="866712" cy="803136"/>
          </a:xfrm>
        </p:grpSpPr>
        <p:sp>
          <p:nvSpPr>
            <p:cNvPr id="66" name="矩形 65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5580112" y="1149700"/>
              <a:ext cx="647653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6267450" y="2892425"/>
            <a:ext cx="1509713" cy="803275"/>
            <a:chOff x="6232947" y="1149700"/>
            <a:chExt cx="1509949" cy="803136"/>
          </a:xfrm>
        </p:grpSpPr>
        <p:sp>
          <p:nvSpPr>
            <p:cNvPr id="70" name="矩形 69"/>
            <p:cNvSpPr/>
            <p:nvPr/>
          </p:nvSpPr>
          <p:spPr>
            <a:xfrm>
              <a:off x="6663227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6232947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6447294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3457575" y="4056063"/>
            <a:ext cx="1079500" cy="431800"/>
            <a:chOff x="3422536" y="4509120"/>
            <a:chExt cx="1080120" cy="432048"/>
          </a:xfrm>
        </p:grpSpPr>
        <p:sp>
          <p:nvSpPr>
            <p:cNvPr id="74" name="矩形 73"/>
            <p:cNvSpPr/>
            <p:nvPr/>
          </p:nvSpPr>
          <p:spPr>
            <a:xfrm>
              <a:off x="3638560" y="4509120"/>
              <a:ext cx="864096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3422536" y="4726732"/>
              <a:ext cx="21602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4537075" y="4056063"/>
            <a:ext cx="1290638" cy="431800"/>
            <a:chOff x="4502656" y="4509120"/>
            <a:chExt cx="1291261" cy="432048"/>
          </a:xfrm>
        </p:grpSpPr>
        <p:sp>
          <p:nvSpPr>
            <p:cNvPr id="77" name="矩形 76"/>
            <p:cNvSpPr/>
            <p:nvPr/>
          </p:nvSpPr>
          <p:spPr>
            <a:xfrm>
              <a:off x="4713896" y="4509120"/>
              <a:ext cx="1080021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4502656" y="4726732"/>
              <a:ext cx="21600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2373313" y="4056063"/>
            <a:ext cx="1084262" cy="431800"/>
            <a:chOff x="2339752" y="4509120"/>
            <a:chExt cx="1082784" cy="432048"/>
          </a:xfrm>
        </p:grpSpPr>
        <p:sp>
          <p:nvSpPr>
            <p:cNvPr id="80" name="矩形 79"/>
            <p:cNvSpPr/>
            <p:nvPr/>
          </p:nvSpPr>
          <p:spPr>
            <a:xfrm>
              <a:off x="2558528" y="4509120"/>
              <a:ext cx="864008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2339752" y="4726732"/>
              <a:ext cx="215606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2138363" y="2892425"/>
            <a:ext cx="1319212" cy="803275"/>
            <a:chOff x="2104676" y="1149700"/>
            <a:chExt cx="1317860" cy="803136"/>
          </a:xfrm>
        </p:grpSpPr>
        <p:sp>
          <p:nvSpPr>
            <p:cNvPr id="83" name="矩形 82"/>
            <p:cNvSpPr/>
            <p:nvPr/>
          </p:nvSpPr>
          <p:spPr>
            <a:xfrm>
              <a:off x="2558236" y="1521111"/>
              <a:ext cx="864300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2104676" y="1149700"/>
              <a:ext cx="648622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2339385" y="1736973"/>
              <a:ext cx="21567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203325" y="3243263"/>
            <a:ext cx="1281113" cy="1233487"/>
            <a:chOff x="1168572" y="3696077"/>
            <a:chExt cx="1281288" cy="1233661"/>
          </a:xfrm>
        </p:grpSpPr>
        <p:grpSp>
          <p:nvGrpSpPr>
            <p:cNvPr id="131151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586142" y="1499833"/>
                <a:ext cx="863718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586142" y="2301633"/>
                <a:ext cx="863718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1152" name="组合 47"/>
            <p:cNvGrpSpPr>
              <a:grpSpLocks/>
            </p:cNvGrpSpPr>
            <p:nvPr/>
          </p:nvGrpSpPr>
          <p:grpSpPr bwMode="auto">
            <a:xfrm>
              <a:off x="1168572" y="3925032"/>
              <a:ext cx="518313" cy="809625"/>
              <a:chOff x="1168572" y="1728788"/>
              <a:chExt cx="518313" cy="809625"/>
            </a:xfrm>
          </p:grpSpPr>
          <p:cxnSp>
            <p:nvCxnSpPr>
              <p:cNvPr id="89" name="直接连接符 88"/>
              <p:cNvCxnSpPr/>
              <p:nvPr/>
            </p:nvCxnSpPr>
            <p:spPr>
              <a:xfrm flipV="1">
                <a:off x="1398792" y="1733228"/>
                <a:ext cx="287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V="1">
                <a:off x="1398792" y="2536616"/>
                <a:ext cx="287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V="1">
                <a:off x="1168572" y="2138098"/>
                <a:ext cx="2318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1400379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5838825" y="3395663"/>
            <a:ext cx="2979738" cy="952500"/>
            <a:chOff x="5804917" y="3848859"/>
            <a:chExt cx="2979499" cy="952485"/>
          </a:xfrm>
        </p:grpSpPr>
        <p:sp>
          <p:nvSpPr>
            <p:cNvPr id="99" name="矩形 98"/>
            <p:cNvSpPr/>
            <p:nvPr/>
          </p:nvSpPr>
          <p:spPr>
            <a:xfrm>
              <a:off x="8316141" y="3864734"/>
              <a:ext cx="468275" cy="9366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含幺环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8000254" y="3848859"/>
              <a:ext cx="360333" cy="9366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配分*</a:t>
              </a:r>
            </a:p>
          </p:txBody>
        </p:sp>
        <p:grpSp>
          <p:nvGrpSpPr>
            <p:cNvPr id="131146" name="组合 114"/>
            <p:cNvGrpSpPr>
              <a:grpSpLocks/>
            </p:cNvGrpSpPr>
            <p:nvPr/>
          </p:nvGrpSpPr>
          <p:grpSpPr bwMode="auto">
            <a:xfrm>
              <a:off x="5804917" y="3937233"/>
              <a:ext cx="2511466" cy="790011"/>
              <a:chOff x="-824614" y="1714498"/>
              <a:chExt cx="2511466" cy="790011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flipV="1">
                <a:off x="1119918" y="1715023"/>
                <a:ext cx="2889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V="1">
                <a:off x="-824614" y="2503998"/>
                <a:ext cx="22334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V="1">
                <a:off x="1399296" y="2110304"/>
                <a:ext cx="287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1404058" y="1715023"/>
                <a:ext cx="0" cy="784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矩形 105"/>
          <p:cNvSpPr/>
          <p:nvPr/>
        </p:nvSpPr>
        <p:spPr>
          <a:xfrm>
            <a:off x="200025" y="5594350"/>
            <a:ext cx="10795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7" name="组合 106"/>
          <p:cNvGrpSpPr>
            <a:grpSpLocks/>
          </p:cNvGrpSpPr>
          <p:nvPr/>
        </p:nvGrpSpPr>
        <p:grpSpPr bwMode="auto">
          <a:xfrm>
            <a:off x="3227388" y="4843463"/>
            <a:ext cx="1295400" cy="803275"/>
            <a:chOff x="3207089" y="1149700"/>
            <a:chExt cx="1295567" cy="803136"/>
          </a:xfrm>
        </p:grpSpPr>
        <p:sp>
          <p:nvSpPr>
            <p:cNvPr id="108" name="矩形 107"/>
            <p:cNvSpPr/>
            <p:nvPr/>
          </p:nvSpPr>
          <p:spPr>
            <a:xfrm>
              <a:off x="3638945" y="1521111"/>
              <a:ext cx="863711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207089" y="1149700"/>
              <a:ext cx="647784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423017" y="1736973"/>
              <a:ext cx="21592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4303713" y="4843463"/>
            <a:ext cx="1509712" cy="803275"/>
            <a:chOff x="4283968" y="1149700"/>
            <a:chExt cx="1509949" cy="803136"/>
          </a:xfrm>
        </p:grpSpPr>
        <p:sp>
          <p:nvSpPr>
            <p:cNvPr id="112" name="矩形 111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83968" y="1149700"/>
              <a:ext cx="647802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>
            <a:off x="5600700" y="4843463"/>
            <a:ext cx="866775" cy="803275"/>
            <a:chOff x="5580112" y="1149700"/>
            <a:chExt cx="866712" cy="803136"/>
          </a:xfrm>
        </p:grpSpPr>
        <p:sp>
          <p:nvSpPr>
            <p:cNvPr id="116" name="矩形 115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580112" y="1149700"/>
              <a:ext cx="647653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6253163" y="4843463"/>
            <a:ext cx="1509712" cy="803275"/>
            <a:chOff x="6232947" y="1149700"/>
            <a:chExt cx="1509949" cy="803136"/>
          </a:xfrm>
        </p:grpSpPr>
        <p:sp>
          <p:nvSpPr>
            <p:cNvPr id="120" name="矩形 119"/>
            <p:cNvSpPr/>
            <p:nvPr/>
          </p:nvSpPr>
          <p:spPr>
            <a:xfrm>
              <a:off x="6663227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232947" y="1149700"/>
              <a:ext cx="647802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6447293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>
            <a:grpSpLocks/>
          </p:cNvGrpSpPr>
          <p:nvPr/>
        </p:nvGrpSpPr>
        <p:grpSpPr bwMode="auto">
          <a:xfrm>
            <a:off x="3443288" y="6005513"/>
            <a:ext cx="1079500" cy="433387"/>
            <a:chOff x="3422536" y="4509120"/>
            <a:chExt cx="1080120" cy="432048"/>
          </a:xfrm>
        </p:grpSpPr>
        <p:sp>
          <p:nvSpPr>
            <p:cNvPr id="124" name="矩形 123"/>
            <p:cNvSpPr/>
            <p:nvPr/>
          </p:nvSpPr>
          <p:spPr>
            <a:xfrm>
              <a:off x="3638560" y="4509120"/>
              <a:ext cx="864096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>
              <a:off x="3422536" y="4727518"/>
              <a:ext cx="21602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>
            <a:off x="2360613" y="6005513"/>
            <a:ext cx="1082675" cy="433387"/>
            <a:chOff x="2339752" y="4509120"/>
            <a:chExt cx="1082784" cy="432048"/>
          </a:xfrm>
        </p:grpSpPr>
        <p:sp>
          <p:nvSpPr>
            <p:cNvPr id="130" name="矩形 129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339752" y="4727518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2125663" y="4843463"/>
            <a:ext cx="1317625" cy="803275"/>
            <a:chOff x="2104676" y="1149700"/>
            <a:chExt cx="1317860" cy="803136"/>
          </a:xfrm>
        </p:grpSpPr>
        <p:sp>
          <p:nvSpPr>
            <p:cNvPr id="133" name="矩形 132"/>
            <p:cNvSpPr/>
            <p:nvPr/>
          </p:nvSpPr>
          <p:spPr>
            <a:xfrm>
              <a:off x="2558782" y="1521111"/>
              <a:ext cx="863754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04676" y="1149700"/>
              <a:ext cx="647816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135" name="直接箭头连接符 134"/>
            <p:cNvCxnSpPr/>
            <p:nvPr/>
          </p:nvCxnSpPr>
          <p:spPr>
            <a:xfrm>
              <a:off x="2339668" y="1736973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>
            <a:grpSpLocks/>
          </p:cNvGrpSpPr>
          <p:nvPr/>
        </p:nvGrpSpPr>
        <p:grpSpPr bwMode="auto">
          <a:xfrm>
            <a:off x="1189038" y="5192713"/>
            <a:ext cx="1281112" cy="1233487"/>
            <a:chOff x="1168572" y="3696077"/>
            <a:chExt cx="1281288" cy="1233661"/>
          </a:xfrm>
        </p:grpSpPr>
        <p:grpSp>
          <p:nvGrpSpPr>
            <p:cNvPr id="131117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586141" y="1499833"/>
                <a:ext cx="863719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86141" y="2301633"/>
                <a:ext cx="863719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1118" name="组合 47"/>
            <p:cNvGrpSpPr>
              <a:grpSpLocks/>
            </p:cNvGrpSpPr>
            <p:nvPr/>
          </p:nvGrpSpPr>
          <p:grpSpPr bwMode="auto">
            <a:xfrm>
              <a:off x="1168572" y="3925032"/>
              <a:ext cx="518313" cy="809625"/>
              <a:chOff x="1168572" y="1728788"/>
              <a:chExt cx="518313" cy="809625"/>
            </a:xfrm>
          </p:grpSpPr>
          <p:cxnSp>
            <p:nvCxnSpPr>
              <p:cNvPr id="139" name="直接连接符 138"/>
              <p:cNvCxnSpPr/>
              <p:nvPr/>
            </p:nvCxnSpPr>
            <p:spPr>
              <a:xfrm flipV="1">
                <a:off x="1398791" y="1733228"/>
                <a:ext cx="2873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V="1">
                <a:off x="1398791" y="2536616"/>
                <a:ext cx="2873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1168572" y="2138098"/>
                <a:ext cx="2318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400379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>
            <a:grpSpLocks/>
          </p:cNvGrpSpPr>
          <p:nvPr/>
        </p:nvGrpSpPr>
        <p:grpSpPr bwMode="auto">
          <a:xfrm>
            <a:off x="4529138" y="5346700"/>
            <a:ext cx="4276725" cy="947738"/>
            <a:chOff x="4580940" y="2419747"/>
            <a:chExt cx="4276094" cy="948189"/>
          </a:xfrm>
        </p:grpSpPr>
        <p:grpSp>
          <p:nvGrpSpPr>
            <p:cNvPr id="131108" name="组合 145"/>
            <p:cNvGrpSpPr>
              <a:grpSpLocks/>
            </p:cNvGrpSpPr>
            <p:nvPr/>
          </p:nvGrpSpPr>
          <p:grpSpPr bwMode="auto">
            <a:xfrm>
              <a:off x="4580940" y="2419747"/>
              <a:ext cx="4276094" cy="948189"/>
              <a:chOff x="4508932" y="3848859"/>
              <a:chExt cx="4276094" cy="948189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8316782" y="3861565"/>
                <a:ext cx="468244" cy="93548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交换环</a:t>
                </a: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7999329" y="3848859"/>
                <a:ext cx="360310" cy="93548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配分*</a:t>
                </a:r>
              </a:p>
            </p:txBody>
          </p:sp>
          <p:grpSp>
            <p:nvGrpSpPr>
              <p:cNvPr id="131112" name="组合 114"/>
              <p:cNvGrpSpPr>
                <a:grpSpLocks/>
              </p:cNvGrpSpPr>
              <p:nvPr/>
            </p:nvGrpSpPr>
            <p:grpSpPr bwMode="auto">
              <a:xfrm>
                <a:off x="4508932" y="3937233"/>
                <a:ext cx="3807451" cy="790011"/>
                <a:chOff x="-2120599" y="1714498"/>
                <a:chExt cx="3807451" cy="790011"/>
              </a:xfrm>
            </p:grpSpPr>
            <p:cxnSp>
              <p:nvCxnSpPr>
                <p:cNvPr id="152" name="直接连接符 151"/>
                <p:cNvCxnSpPr/>
                <p:nvPr/>
              </p:nvCxnSpPr>
              <p:spPr>
                <a:xfrm flipV="1">
                  <a:off x="1120598" y="1715066"/>
                  <a:ext cx="28888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 flipV="1">
                  <a:off x="-2120599" y="2504430"/>
                  <a:ext cx="353007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 flipV="1">
                  <a:off x="1399956" y="2110542"/>
                  <a:ext cx="2872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1404718" y="1715066"/>
                  <a:ext cx="0" cy="78459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7" name="矩形 146"/>
            <p:cNvSpPr/>
            <p:nvPr/>
          </p:nvSpPr>
          <p:spPr>
            <a:xfrm>
              <a:off x="5833292" y="2923224"/>
              <a:ext cx="879345" cy="40659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198438" y="2965450"/>
            <a:ext cx="8766175" cy="1727200"/>
          </a:xfrm>
          <a:prstGeom prst="rect">
            <a:avLst/>
          </a:prstGeom>
          <a:noFill/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98438" y="4868863"/>
            <a:ext cx="8766175" cy="1728787"/>
          </a:xfrm>
          <a:prstGeom prst="rect">
            <a:avLst/>
          </a:prstGeom>
          <a:noFill/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198438" y="1052513"/>
            <a:ext cx="8766175" cy="1728787"/>
          </a:xfrm>
          <a:prstGeom prst="rect">
            <a:avLst/>
          </a:prstGeom>
          <a:noFill/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/>
      <p:bldP spid="106" grpId="0"/>
      <p:bldP spid="156" grpId="0" animBg="1"/>
      <p:bldP spid="157" grpId="0" animBg="1"/>
      <p:bldP spid="15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典型例：实数集合上的加法和乘法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A858-B828-435B-85AD-6F4342333620}" type="slidenum">
              <a:rPr lang="zh-CN" altLang="en-US" smtClean="0"/>
              <a:pPr>
                <a:defRPr/>
              </a:pPr>
              <a:t>112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" y="2379663"/>
            <a:ext cx="10810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062288" y="1628775"/>
            <a:ext cx="1296987" cy="803275"/>
            <a:chOff x="3207089" y="1149700"/>
            <a:chExt cx="1295567" cy="803136"/>
          </a:xfrm>
        </p:grpSpPr>
        <p:sp>
          <p:nvSpPr>
            <p:cNvPr id="7" name="矩形 6"/>
            <p:cNvSpPr/>
            <p:nvPr/>
          </p:nvSpPr>
          <p:spPr>
            <a:xfrm>
              <a:off x="3638416" y="1521111"/>
              <a:ext cx="864240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07089" y="1149700"/>
              <a:ext cx="648576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422753" y="1736973"/>
              <a:ext cx="2156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4140200" y="1628775"/>
            <a:ext cx="1509713" cy="803275"/>
            <a:chOff x="4283968" y="1149700"/>
            <a:chExt cx="1509949" cy="803136"/>
          </a:xfrm>
        </p:grpSpPr>
        <p:sp>
          <p:nvSpPr>
            <p:cNvPr id="11" name="矩形 10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3968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3"/>
          <p:cNvGrpSpPr>
            <a:grpSpLocks/>
          </p:cNvGrpSpPr>
          <p:nvPr/>
        </p:nvGrpSpPr>
        <p:grpSpPr bwMode="auto">
          <a:xfrm>
            <a:off x="5435600" y="1628775"/>
            <a:ext cx="866775" cy="803275"/>
            <a:chOff x="5580112" y="1149700"/>
            <a:chExt cx="866712" cy="803136"/>
          </a:xfrm>
        </p:grpSpPr>
        <p:sp>
          <p:nvSpPr>
            <p:cNvPr id="15" name="矩形 14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580112" y="1149700"/>
              <a:ext cx="647653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6089650" y="1628775"/>
            <a:ext cx="1509713" cy="803275"/>
            <a:chOff x="6232947" y="1149700"/>
            <a:chExt cx="1509949" cy="803136"/>
          </a:xfrm>
        </p:grpSpPr>
        <p:sp>
          <p:nvSpPr>
            <p:cNvPr id="19" name="矩形 18"/>
            <p:cNvSpPr/>
            <p:nvPr/>
          </p:nvSpPr>
          <p:spPr>
            <a:xfrm>
              <a:off x="6663227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232947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447294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1"/>
          <p:cNvGrpSpPr>
            <a:grpSpLocks/>
          </p:cNvGrpSpPr>
          <p:nvPr/>
        </p:nvGrpSpPr>
        <p:grpSpPr bwMode="auto">
          <a:xfrm>
            <a:off x="3278188" y="2792413"/>
            <a:ext cx="1081087" cy="431800"/>
            <a:chOff x="3422536" y="4509120"/>
            <a:chExt cx="1080120" cy="432048"/>
          </a:xfrm>
        </p:grpSpPr>
        <p:sp>
          <p:nvSpPr>
            <p:cNvPr id="23" name="矩形 22"/>
            <p:cNvSpPr/>
            <p:nvPr/>
          </p:nvSpPr>
          <p:spPr>
            <a:xfrm>
              <a:off x="3638243" y="4509120"/>
              <a:ext cx="864413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422536" y="4726732"/>
              <a:ext cx="21570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4"/>
          <p:cNvGrpSpPr>
            <a:grpSpLocks/>
          </p:cNvGrpSpPr>
          <p:nvPr/>
        </p:nvGrpSpPr>
        <p:grpSpPr bwMode="auto">
          <a:xfrm>
            <a:off x="4359275" y="2792413"/>
            <a:ext cx="1290638" cy="431800"/>
            <a:chOff x="4502656" y="4509120"/>
            <a:chExt cx="1291261" cy="432048"/>
          </a:xfrm>
        </p:grpSpPr>
        <p:sp>
          <p:nvSpPr>
            <p:cNvPr id="26" name="矩形 25"/>
            <p:cNvSpPr/>
            <p:nvPr/>
          </p:nvSpPr>
          <p:spPr>
            <a:xfrm>
              <a:off x="4713896" y="4509120"/>
              <a:ext cx="1080021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502656" y="4726732"/>
              <a:ext cx="21600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2195513" y="2792413"/>
            <a:ext cx="1082675" cy="431800"/>
            <a:chOff x="2339752" y="4509120"/>
            <a:chExt cx="1082784" cy="432048"/>
          </a:xfrm>
        </p:grpSpPr>
        <p:sp>
          <p:nvSpPr>
            <p:cNvPr id="29" name="矩形 28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339752" y="4726732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30"/>
          <p:cNvGrpSpPr>
            <a:grpSpLocks/>
          </p:cNvGrpSpPr>
          <p:nvPr/>
        </p:nvGrpSpPr>
        <p:grpSpPr bwMode="auto">
          <a:xfrm>
            <a:off x="1960563" y="1628775"/>
            <a:ext cx="1317625" cy="803275"/>
            <a:chOff x="2104676" y="1149700"/>
            <a:chExt cx="1317860" cy="803136"/>
          </a:xfrm>
        </p:grpSpPr>
        <p:sp>
          <p:nvSpPr>
            <p:cNvPr id="32" name="矩形 31"/>
            <p:cNvSpPr/>
            <p:nvPr/>
          </p:nvSpPr>
          <p:spPr>
            <a:xfrm>
              <a:off x="2558782" y="1521111"/>
              <a:ext cx="863754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104676" y="1149700"/>
              <a:ext cx="647816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339668" y="1736973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4"/>
          <p:cNvGrpSpPr>
            <a:grpSpLocks/>
          </p:cNvGrpSpPr>
          <p:nvPr/>
        </p:nvGrpSpPr>
        <p:grpSpPr bwMode="auto">
          <a:xfrm>
            <a:off x="1023938" y="1979613"/>
            <a:ext cx="1282700" cy="1233487"/>
            <a:chOff x="1168572" y="3696077"/>
            <a:chExt cx="1281288" cy="1233661"/>
          </a:xfrm>
        </p:grpSpPr>
        <p:grpSp>
          <p:nvGrpSpPr>
            <p:cNvPr id="132122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585624" y="1499833"/>
                <a:ext cx="864236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585624" y="2301633"/>
                <a:ext cx="864236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2123" name="组合 47"/>
            <p:cNvGrpSpPr>
              <a:grpSpLocks/>
            </p:cNvGrpSpPr>
            <p:nvPr/>
          </p:nvGrpSpPr>
          <p:grpSpPr bwMode="auto">
            <a:xfrm>
              <a:off x="1168572" y="3925032"/>
              <a:ext cx="518313" cy="809625"/>
              <a:chOff x="1168572" y="1728788"/>
              <a:chExt cx="518313" cy="809625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V="1">
                <a:off x="1398506" y="1733228"/>
                <a:ext cx="2886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398506" y="2536616"/>
                <a:ext cx="2886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168572" y="2138098"/>
                <a:ext cx="2315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400092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54"/>
          <p:cNvGrpSpPr>
            <a:grpSpLocks/>
          </p:cNvGrpSpPr>
          <p:nvPr/>
        </p:nvGrpSpPr>
        <p:grpSpPr bwMode="auto">
          <a:xfrm>
            <a:off x="5661025" y="2132013"/>
            <a:ext cx="3267075" cy="1292225"/>
            <a:chOff x="5876925" y="2419747"/>
            <a:chExt cx="3267075" cy="1293093"/>
          </a:xfrm>
        </p:grpSpPr>
        <p:grpSp>
          <p:nvGrpSpPr>
            <p:cNvPr id="132112" name="组合 43"/>
            <p:cNvGrpSpPr>
              <a:grpSpLocks/>
            </p:cNvGrpSpPr>
            <p:nvPr/>
          </p:nvGrpSpPr>
          <p:grpSpPr bwMode="auto">
            <a:xfrm>
              <a:off x="5876925" y="2419747"/>
              <a:ext cx="3267075" cy="936104"/>
              <a:chOff x="5804917" y="3848859"/>
              <a:chExt cx="3267075" cy="93610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316342" y="4112561"/>
                <a:ext cx="755650" cy="43209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993300"/>
                    </a:solidFill>
                    <a:latin typeface="华文新魏" pitchFamily="2" charset="-122"/>
                    <a:ea typeface="华文新魏" pitchFamily="2" charset="-122"/>
                  </a:rPr>
                  <a:t>整环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000430" y="3848859"/>
                <a:ext cx="358775" cy="93566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配分*</a:t>
                </a:r>
              </a:p>
            </p:txBody>
          </p:sp>
          <p:grpSp>
            <p:nvGrpSpPr>
              <p:cNvPr id="132117" name="组合 114"/>
              <p:cNvGrpSpPr>
                <a:grpSpLocks/>
              </p:cNvGrpSpPr>
              <p:nvPr/>
            </p:nvGrpSpPr>
            <p:grpSpPr bwMode="auto">
              <a:xfrm>
                <a:off x="5804917" y="3937233"/>
                <a:ext cx="2511466" cy="790011"/>
                <a:chOff x="-824614" y="1714498"/>
                <a:chExt cx="2511466" cy="790011"/>
              </a:xfrm>
            </p:grpSpPr>
            <p:cxnSp>
              <p:nvCxnSpPr>
                <p:cNvPr id="48" name="直接连接符 47"/>
                <p:cNvCxnSpPr/>
                <p:nvPr/>
              </p:nvCxnSpPr>
              <p:spPr>
                <a:xfrm flipV="1">
                  <a:off x="1120074" y="1715083"/>
                  <a:ext cx="2889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-824614" y="2504600"/>
                  <a:ext cx="223361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flipV="1">
                  <a:off x="1399474" y="2110636"/>
                  <a:ext cx="28733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1404236" y="1715083"/>
                  <a:ext cx="0" cy="7847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矩形 51"/>
            <p:cNvSpPr/>
            <p:nvPr/>
          </p:nvSpPr>
          <p:spPr>
            <a:xfrm>
              <a:off x="6638925" y="2889963"/>
              <a:ext cx="879475" cy="4066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372225" y="3307755"/>
              <a:ext cx="1439863" cy="40508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无零因子</a:t>
              </a:r>
            </a:p>
          </p:txBody>
        </p:sp>
      </p:grpSp>
      <p:sp>
        <p:nvSpPr>
          <p:cNvPr id="55" name="矩形 54"/>
          <p:cNvSpPr/>
          <p:nvPr/>
        </p:nvSpPr>
        <p:spPr bwMode="auto">
          <a:xfrm>
            <a:off x="811213" y="3860800"/>
            <a:ext cx="7596187" cy="22320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  <a:buClr>
                <a:srgbClr val="FF0000"/>
              </a:buClr>
              <a:buFont typeface="Arial" charset="0"/>
              <a:buChar char="•"/>
              <a:defRPr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整环是在环的基础上对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乘法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进行性质升级之后形成的， 但是，很容易发现，整环不需要满足每个元素都有逆元的条件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sp>
        <p:nvSpPr>
          <p:cNvPr id="132111" name="Rectangle 56"/>
          <p:cNvSpPr>
            <a:spLocks noChangeArrowheads="1"/>
          </p:cNvSpPr>
          <p:nvPr/>
        </p:nvSpPr>
        <p:spPr bwMode="auto">
          <a:xfrm>
            <a:off x="900113" y="5805488"/>
            <a:ext cx="762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</a:rPr>
              <a:t>&lt;Z</a:t>
            </a:r>
            <a:r>
              <a:rPr lang="en-US" altLang="zh-CN" sz="2400" baseline="-25000">
                <a:solidFill>
                  <a:schemeClr val="hlink"/>
                </a:solidFill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,+</a:t>
            </a:r>
            <a:r>
              <a:rPr lang="en-US" altLang="zh-CN" sz="2400" baseline="-25000">
                <a:solidFill>
                  <a:schemeClr val="hlink"/>
                </a:solidFill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,</a:t>
            </a:r>
            <a:r>
              <a:rPr lang="en-US" altLang="zh-CN" sz="2400">
                <a:solidFill>
                  <a:schemeClr val="hlink"/>
                </a:solidFill>
                <a:sym typeface="Symbol" pitchFamily="18" charset="2"/>
              </a:rPr>
              <a:t></a:t>
            </a:r>
            <a:r>
              <a:rPr lang="en-US" altLang="zh-CN" sz="2400" baseline="-25000">
                <a:solidFill>
                  <a:schemeClr val="hlink"/>
                </a:solidFill>
                <a:sym typeface="Symbol" pitchFamily="18" charset="2"/>
              </a:rPr>
              <a:t>k</a:t>
            </a:r>
            <a:r>
              <a:rPr lang="en-US" altLang="zh-CN" sz="2400">
                <a:solidFill>
                  <a:schemeClr val="hlink"/>
                </a:solidFill>
              </a:rPr>
              <a:t>&gt;</a:t>
            </a:r>
            <a:r>
              <a:rPr lang="zh-CN" altLang="en-US" sz="2400">
                <a:solidFill>
                  <a:schemeClr val="hlink"/>
                </a:solidFill>
              </a:rPr>
              <a:t>是一个环</a:t>
            </a:r>
            <a:r>
              <a:rPr lang="en-US" altLang="zh-CN" sz="2400">
                <a:solidFill>
                  <a:schemeClr val="hlink"/>
                </a:solidFill>
              </a:rPr>
              <a:t>,</a:t>
            </a:r>
            <a:r>
              <a:rPr lang="zh-CN" altLang="en-US" sz="2400">
                <a:solidFill>
                  <a:schemeClr val="hlink"/>
                </a:solidFill>
              </a:rPr>
              <a:t>当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zh-CN" altLang="en-US" sz="2400">
                <a:solidFill>
                  <a:schemeClr val="hlink"/>
                </a:solidFill>
              </a:rPr>
              <a:t>满足什么条件时，一定是整环？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典型例：实数集合上的加法和乘法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A74C5-A602-4F46-88B3-E9396341FB7D}" type="slidenum">
              <a:rPr lang="zh-CN" altLang="en-US" smtClean="0"/>
              <a:pPr>
                <a:defRPr/>
              </a:pPr>
              <a:t>113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" y="2595563"/>
            <a:ext cx="10810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062288" y="1844675"/>
            <a:ext cx="1296987" cy="803275"/>
            <a:chOff x="3207089" y="1149700"/>
            <a:chExt cx="1295567" cy="803136"/>
          </a:xfrm>
        </p:grpSpPr>
        <p:sp>
          <p:nvSpPr>
            <p:cNvPr id="7" name="矩形 6"/>
            <p:cNvSpPr/>
            <p:nvPr/>
          </p:nvSpPr>
          <p:spPr>
            <a:xfrm>
              <a:off x="3638416" y="1521111"/>
              <a:ext cx="864240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07089" y="1149700"/>
              <a:ext cx="648576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422753" y="1736973"/>
              <a:ext cx="2156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140200" y="1844675"/>
            <a:ext cx="1509713" cy="803275"/>
            <a:chOff x="4283968" y="1149700"/>
            <a:chExt cx="1509949" cy="803136"/>
          </a:xfrm>
        </p:grpSpPr>
        <p:sp>
          <p:nvSpPr>
            <p:cNvPr id="11" name="矩形 10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3968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435600" y="1844675"/>
            <a:ext cx="866775" cy="803275"/>
            <a:chOff x="5580112" y="1149700"/>
            <a:chExt cx="866712" cy="803136"/>
          </a:xfrm>
        </p:grpSpPr>
        <p:sp>
          <p:nvSpPr>
            <p:cNvPr id="15" name="矩形 14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580112" y="1149700"/>
              <a:ext cx="647653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089650" y="1844675"/>
            <a:ext cx="1509713" cy="803275"/>
            <a:chOff x="6232947" y="1149700"/>
            <a:chExt cx="1509949" cy="803136"/>
          </a:xfrm>
        </p:grpSpPr>
        <p:sp>
          <p:nvSpPr>
            <p:cNvPr id="19" name="矩形 18"/>
            <p:cNvSpPr/>
            <p:nvPr/>
          </p:nvSpPr>
          <p:spPr>
            <a:xfrm>
              <a:off x="6663227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232947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447294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278188" y="3008313"/>
            <a:ext cx="1081087" cy="431800"/>
            <a:chOff x="3422536" y="4509120"/>
            <a:chExt cx="1080120" cy="432048"/>
          </a:xfrm>
        </p:grpSpPr>
        <p:sp>
          <p:nvSpPr>
            <p:cNvPr id="23" name="矩形 22"/>
            <p:cNvSpPr/>
            <p:nvPr/>
          </p:nvSpPr>
          <p:spPr>
            <a:xfrm>
              <a:off x="3638243" y="4509120"/>
              <a:ext cx="864413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422536" y="4726732"/>
              <a:ext cx="21570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4359275" y="3008313"/>
            <a:ext cx="1290638" cy="431800"/>
            <a:chOff x="4502656" y="4509120"/>
            <a:chExt cx="1291261" cy="432048"/>
          </a:xfrm>
        </p:grpSpPr>
        <p:sp>
          <p:nvSpPr>
            <p:cNvPr id="26" name="矩形 25"/>
            <p:cNvSpPr/>
            <p:nvPr/>
          </p:nvSpPr>
          <p:spPr>
            <a:xfrm>
              <a:off x="4713896" y="4509120"/>
              <a:ext cx="1080021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502656" y="4726732"/>
              <a:ext cx="21600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195513" y="3008313"/>
            <a:ext cx="1082675" cy="431800"/>
            <a:chOff x="2339752" y="4509120"/>
            <a:chExt cx="1082784" cy="432048"/>
          </a:xfrm>
        </p:grpSpPr>
        <p:sp>
          <p:nvSpPr>
            <p:cNvPr id="29" name="矩形 28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339752" y="4726732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960563" y="1844675"/>
            <a:ext cx="1317625" cy="803275"/>
            <a:chOff x="2104676" y="1149700"/>
            <a:chExt cx="1317860" cy="803136"/>
          </a:xfrm>
        </p:grpSpPr>
        <p:sp>
          <p:nvSpPr>
            <p:cNvPr id="32" name="矩形 31"/>
            <p:cNvSpPr/>
            <p:nvPr/>
          </p:nvSpPr>
          <p:spPr>
            <a:xfrm>
              <a:off x="2558782" y="1521111"/>
              <a:ext cx="863754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104676" y="1149700"/>
              <a:ext cx="647816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339668" y="1736973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023938" y="2195513"/>
            <a:ext cx="1282700" cy="1233487"/>
            <a:chOff x="1168572" y="3696077"/>
            <a:chExt cx="1281288" cy="1233661"/>
          </a:xfrm>
        </p:grpSpPr>
        <p:grpSp>
          <p:nvGrpSpPr>
            <p:cNvPr id="133146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585624" y="1499833"/>
                <a:ext cx="864236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585624" y="2301633"/>
                <a:ext cx="864236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3147" name="组合 47"/>
            <p:cNvGrpSpPr>
              <a:grpSpLocks/>
            </p:cNvGrpSpPr>
            <p:nvPr/>
          </p:nvGrpSpPr>
          <p:grpSpPr bwMode="auto">
            <a:xfrm>
              <a:off x="1168572" y="3925032"/>
              <a:ext cx="518313" cy="809625"/>
              <a:chOff x="1168572" y="1728788"/>
              <a:chExt cx="518313" cy="809625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V="1">
                <a:off x="1398506" y="1733228"/>
                <a:ext cx="2886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398506" y="2536616"/>
                <a:ext cx="2886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168572" y="2138098"/>
                <a:ext cx="2315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400092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5661025" y="2347913"/>
            <a:ext cx="3267075" cy="936625"/>
            <a:chOff x="5876925" y="2419747"/>
            <a:chExt cx="3267075" cy="936104"/>
          </a:xfrm>
        </p:grpSpPr>
        <p:grpSp>
          <p:nvGrpSpPr>
            <p:cNvPr id="133137" name="组合 44"/>
            <p:cNvGrpSpPr>
              <a:grpSpLocks/>
            </p:cNvGrpSpPr>
            <p:nvPr/>
          </p:nvGrpSpPr>
          <p:grpSpPr bwMode="auto">
            <a:xfrm>
              <a:off x="5876925" y="2419747"/>
              <a:ext cx="3267075" cy="936104"/>
              <a:chOff x="5804917" y="3848859"/>
              <a:chExt cx="3267075" cy="93610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8316342" y="4113824"/>
                <a:ext cx="755650" cy="4315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993300"/>
                    </a:solidFill>
                    <a:latin typeface="华文新魏" pitchFamily="2" charset="-122"/>
                    <a:ea typeface="华文新魏" pitchFamily="2" charset="-122"/>
                  </a:rPr>
                  <a:t>除环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000430" y="3848859"/>
                <a:ext cx="358775" cy="93610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配分*</a:t>
                </a:r>
              </a:p>
            </p:txBody>
          </p:sp>
          <p:grpSp>
            <p:nvGrpSpPr>
              <p:cNvPr id="133141" name="组合 114"/>
              <p:cNvGrpSpPr>
                <a:grpSpLocks/>
              </p:cNvGrpSpPr>
              <p:nvPr/>
            </p:nvGrpSpPr>
            <p:grpSpPr bwMode="auto">
              <a:xfrm>
                <a:off x="5804917" y="3937233"/>
                <a:ext cx="2509029" cy="790011"/>
                <a:chOff x="-824614" y="1714498"/>
                <a:chExt cx="2509029" cy="790011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 flipV="1">
                  <a:off x="1120074" y="1714975"/>
                  <a:ext cx="28733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-824614" y="2505110"/>
                  <a:ext cx="22320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V="1">
                  <a:off x="1402649" y="2110042"/>
                  <a:ext cx="280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1404236" y="1714975"/>
                  <a:ext cx="0" cy="785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矩形 46"/>
            <p:cNvSpPr/>
            <p:nvPr/>
          </p:nvSpPr>
          <p:spPr>
            <a:xfrm>
              <a:off x="6300788" y="2897318"/>
              <a:ext cx="1439862" cy="40458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R-{0}</a:t>
              </a:r>
              <a:r>
                <a:rPr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成群</a:t>
              </a: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3779838" y="3357563"/>
            <a:ext cx="3024187" cy="2357437"/>
            <a:chOff x="3779912" y="3356992"/>
            <a:chExt cx="3024336" cy="2358008"/>
          </a:xfrm>
        </p:grpSpPr>
        <p:sp>
          <p:nvSpPr>
            <p:cNvPr id="55" name="矩形 54"/>
            <p:cNvSpPr/>
            <p:nvPr/>
          </p:nvSpPr>
          <p:spPr>
            <a:xfrm>
              <a:off x="3779912" y="4365298"/>
              <a:ext cx="3024336" cy="134970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74638" indent="-274638">
                <a:lnSpc>
                  <a:spcPct val="110000"/>
                </a:lnSpc>
                <a:spcAft>
                  <a:spcPts val="1200"/>
                </a:spcAft>
                <a:buSzPct val="60000"/>
                <a:buFont typeface="Wingdings" pitchFamily="2" charset="2"/>
                <a:buChar char="u"/>
                <a:defRPr/>
              </a:pP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等价的说法：</a:t>
              </a:r>
              <a:endPara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14288">
                <a:lnSpc>
                  <a:spcPct val="110000"/>
                </a:lnSpc>
                <a:spcAft>
                  <a:spcPts val="600"/>
                </a:spcAft>
                <a:buSzPct val="60000"/>
                <a:defRPr/>
              </a:pPr>
              <a:r>
                <a:rPr lang="zh-CN" altLang="en-US" sz="24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除开</a:t>
              </a:r>
              <a:r>
                <a:rPr lang="en-US" altLang="zh-CN" sz="24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4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之外的所有元素有乘法逆元。</a:t>
              </a:r>
            </a:p>
          </p:txBody>
        </p:sp>
        <p:cxnSp>
          <p:nvCxnSpPr>
            <p:cNvPr id="57" name="直接箭头连接符 56"/>
            <p:cNvCxnSpPr>
              <a:stCxn id="55" idx="0"/>
            </p:cNvCxnSpPr>
            <p:nvPr/>
          </p:nvCxnSpPr>
          <p:spPr>
            <a:xfrm flipV="1">
              <a:off x="5292874" y="3356992"/>
              <a:ext cx="1150995" cy="1008306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域的定义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5388"/>
            <a:ext cx="8610600" cy="532923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</a:rPr>
              <a:t>6.8-4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zh-CN" altLang="en-US" sz="2400" smtClean="0"/>
              <a:t>如果</a:t>
            </a:r>
            <a:r>
              <a:rPr lang="en-US" altLang="zh-CN" sz="2400" smtClean="0"/>
              <a:t>〈F,+,·〉</a:t>
            </a:r>
            <a:r>
              <a:rPr lang="zh-CN" altLang="en-US" sz="2400" smtClean="0"/>
              <a:t>是</a:t>
            </a:r>
            <a:r>
              <a:rPr lang="zh-CN" altLang="en-US" sz="2400" smtClean="0">
                <a:solidFill>
                  <a:srgbClr val="FF0000"/>
                </a:solidFill>
              </a:rPr>
              <a:t>整环</a:t>
            </a:r>
            <a:r>
              <a:rPr lang="zh-CN" altLang="en-US" sz="2400" smtClean="0"/>
              <a:t>，</a:t>
            </a:r>
            <a:r>
              <a:rPr lang="en-US" altLang="zh-CN" sz="2400" smtClean="0">
                <a:solidFill>
                  <a:srgbClr val="FF0000"/>
                </a:solidFill>
              </a:rPr>
              <a:t>|F|</a:t>
            </a:r>
            <a:r>
              <a:rPr lang="zh-CN" altLang="en-US" sz="2400" smtClean="0">
                <a:solidFill>
                  <a:srgbClr val="FF0000"/>
                </a:solidFill>
              </a:rPr>
              <a:t>＞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/>
              <a:t>,〈F-{0},·〉</a:t>
            </a:r>
            <a:r>
              <a:rPr lang="zh-CN" altLang="en-US" sz="2400" smtClean="0"/>
              <a:t>是群</a:t>
            </a:r>
            <a:r>
              <a:rPr lang="en-US" altLang="zh-CN" sz="2400" smtClean="0"/>
              <a:t>, </a:t>
            </a:r>
            <a:r>
              <a:rPr lang="zh-CN" altLang="en-US" sz="2400" smtClean="0"/>
              <a:t>则</a:t>
            </a:r>
            <a:r>
              <a:rPr lang="en-US" altLang="zh-CN" sz="2400" smtClean="0"/>
              <a:t>〈F,+,·〉</a:t>
            </a:r>
            <a:r>
              <a:rPr lang="zh-CN" altLang="en-US" sz="2400" smtClean="0"/>
              <a:t>是</a:t>
            </a:r>
            <a:r>
              <a:rPr lang="zh-CN" altLang="en-US" sz="2400" smtClean="0">
                <a:solidFill>
                  <a:schemeClr val="hlink"/>
                </a:solidFill>
              </a:rPr>
              <a:t>域</a:t>
            </a:r>
            <a:r>
              <a:rPr lang="zh-CN" altLang="en-US" sz="2400" smtClean="0"/>
              <a:t>。</a:t>
            </a:r>
          </a:p>
          <a:p>
            <a:pPr eaLnBrk="1" hangingPunct="1">
              <a:buClr>
                <a:srgbClr val="0000FF"/>
              </a:buClr>
            </a:pPr>
            <a:r>
              <a:rPr lang="zh-CN" altLang="en-US" sz="2400" smtClean="0"/>
              <a:t>域的定义也可这样叙述：满足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</a:t>
            </a:r>
            <a:r>
              <a:rPr lang="en-US" altLang="zh-CN" sz="2400" smtClean="0"/>
              <a:t>(1)〈F, +〉</a:t>
            </a:r>
            <a:r>
              <a:rPr lang="zh-CN" altLang="en-US" sz="2400" smtClean="0"/>
              <a:t>是阿贝尔群</a:t>
            </a:r>
            <a:r>
              <a:rPr lang="en-US" altLang="zh-CN" sz="240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(2)〈</a:t>
            </a:r>
            <a:r>
              <a:rPr lang="en-US" altLang="zh-CN" sz="2400" smtClean="0">
                <a:solidFill>
                  <a:srgbClr val="FF0000"/>
                </a:solidFill>
              </a:rPr>
              <a:t>F-{0}</a:t>
            </a:r>
            <a:r>
              <a:rPr lang="en-US" altLang="zh-CN" sz="2400" smtClean="0"/>
              <a:t>,·〉</a:t>
            </a:r>
            <a:r>
              <a:rPr lang="zh-CN" altLang="en-US" sz="2400" smtClean="0"/>
              <a:t>是阿贝尔群</a:t>
            </a:r>
            <a:r>
              <a:rPr lang="en-US" altLang="zh-CN" sz="240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(3) </a:t>
            </a:r>
            <a:r>
              <a:rPr lang="zh-CN" altLang="en-US" sz="2400" smtClean="0"/>
              <a:t>乘法对加法可分配的代数系统</a:t>
            </a:r>
            <a:r>
              <a:rPr lang="en-US" altLang="zh-CN" sz="2400" smtClean="0"/>
              <a:t>〈F,+,·〉</a:t>
            </a:r>
            <a:r>
              <a:rPr lang="zh-CN" altLang="en-US" sz="2400" smtClean="0"/>
              <a:t>称为域。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en-US" altLang="zh-CN" sz="2400" smtClean="0">
                <a:solidFill>
                  <a:srgbClr val="0000FF"/>
                </a:solidFill>
                <a:sym typeface="Wingdings" pitchFamily="2" charset="2"/>
              </a:rPr>
              <a:t>:</a:t>
            </a:r>
            <a:r>
              <a:rPr lang="en-US" altLang="zh-CN" sz="2400" smtClean="0">
                <a:sym typeface="Wingdings" pitchFamily="2" charset="2"/>
              </a:rPr>
              <a:t> (1)</a:t>
            </a:r>
            <a:r>
              <a:rPr lang="en-US" altLang="zh-CN" sz="2400" smtClean="0"/>
              <a:t>〈Q, +, ·〉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(2)〈R, +, ·〉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(3)〈I, +, ·〉</a:t>
            </a:r>
          </a:p>
        </p:txBody>
      </p:sp>
      <p:sp>
        <p:nvSpPr>
          <p:cNvPr id="76808" name="Rectangle 5"/>
          <p:cNvSpPr>
            <a:spLocks noChangeArrowheads="1"/>
          </p:cNvSpPr>
          <p:nvPr/>
        </p:nvSpPr>
        <p:spPr bwMode="auto">
          <a:xfrm>
            <a:off x="3924300" y="4984750"/>
            <a:ext cx="844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是域</a:t>
            </a:r>
          </a:p>
        </p:txBody>
      </p:sp>
      <p:sp>
        <p:nvSpPr>
          <p:cNvPr id="76809" name="Rectangle 6"/>
          <p:cNvSpPr>
            <a:spLocks noChangeArrowheads="1"/>
          </p:cNvSpPr>
          <p:nvPr/>
        </p:nvSpPr>
        <p:spPr bwMode="auto">
          <a:xfrm>
            <a:off x="3924300" y="5430838"/>
            <a:ext cx="844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是域</a:t>
            </a:r>
          </a:p>
        </p:txBody>
      </p:sp>
      <p:sp>
        <p:nvSpPr>
          <p:cNvPr id="76810" name="Rectangle 7"/>
          <p:cNvSpPr>
            <a:spLocks noChangeArrowheads="1"/>
          </p:cNvSpPr>
          <p:nvPr/>
        </p:nvSpPr>
        <p:spPr bwMode="auto">
          <a:xfrm>
            <a:off x="3924300" y="5876925"/>
            <a:ext cx="48958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不是域（ 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〈I- {0}, ·〉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不是群 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5076825" y="3355975"/>
            <a:ext cx="3995738" cy="3889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即，非零元有逆元且可交换</a:t>
            </a:r>
          </a:p>
        </p:txBody>
      </p:sp>
      <p:sp>
        <p:nvSpPr>
          <p:cNvPr id="9" name="矩形 8"/>
          <p:cNvSpPr/>
          <p:nvPr/>
        </p:nvSpPr>
        <p:spPr>
          <a:xfrm>
            <a:off x="5399088" y="2060575"/>
            <a:ext cx="2197100" cy="1008063"/>
          </a:xfrm>
          <a:prstGeom prst="rect">
            <a:avLst/>
          </a:prstGeom>
          <a:solidFill>
            <a:schemeClr val="accent6">
              <a:lumMod val="40000"/>
              <a:lumOff val="6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更简洁的说法：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域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整环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除环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3EF41-1B8A-47F1-AAB1-094714FA7B8B}" type="slidenum">
              <a:rPr lang="zh-CN" altLang="en-US"/>
              <a:pPr>
                <a:defRPr/>
              </a:pPr>
              <a:t>114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  <p:bldP spid="76809" grpId="0"/>
      <p:bldP spid="76810" grpId="0"/>
      <p:bldP spid="8" grpId="0" animBg="1"/>
      <p:bldP spid="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典型例：实数集合上的群环域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76134-7A5F-49AA-A784-CF8996BF58C4}" type="slidenum">
              <a:rPr lang="zh-CN" altLang="en-US" smtClean="0"/>
              <a:pPr>
                <a:defRPr/>
              </a:pPr>
              <a:t>115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388" y="3532188"/>
            <a:ext cx="10795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206750" y="2781300"/>
            <a:ext cx="1295400" cy="803275"/>
            <a:chOff x="3207089" y="1149700"/>
            <a:chExt cx="1295567" cy="803136"/>
          </a:xfrm>
        </p:grpSpPr>
        <p:sp>
          <p:nvSpPr>
            <p:cNvPr id="7" name="矩形 6"/>
            <p:cNvSpPr/>
            <p:nvPr/>
          </p:nvSpPr>
          <p:spPr>
            <a:xfrm>
              <a:off x="3638945" y="1521111"/>
              <a:ext cx="863711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07089" y="1149700"/>
              <a:ext cx="647784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423017" y="1736973"/>
              <a:ext cx="21592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284663" y="2781300"/>
            <a:ext cx="1509712" cy="803275"/>
            <a:chOff x="4283968" y="1149700"/>
            <a:chExt cx="1509949" cy="803136"/>
          </a:xfrm>
        </p:grpSpPr>
        <p:sp>
          <p:nvSpPr>
            <p:cNvPr id="11" name="矩形 10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3968" y="1149700"/>
              <a:ext cx="647802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580063" y="2781300"/>
            <a:ext cx="866775" cy="803275"/>
            <a:chOff x="5580112" y="1149700"/>
            <a:chExt cx="866712" cy="803136"/>
          </a:xfrm>
        </p:grpSpPr>
        <p:sp>
          <p:nvSpPr>
            <p:cNvPr id="15" name="矩形 14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580112" y="1149700"/>
              <a:ext cx="647653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232525" y="2781300"/>
            <a:ext cx="1509713" cy="803275"/>
            <a:chOff x="6232947" y="1149700"/>
            <a:chExt cx="1509949" cy="803136"/>
          </a:xfrm>
        </p:grpSpPr>
        <p:sp>
          <p:nvSpPr>
            <p:cNvPr id="19" name="矩形 18"/>
            <p:cNvSpPr/>
            <p:nvPr/>
          </p:nvSpPr>
          <p:spPr>
            <a:xfrm>
              <a:off x="6663227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232947" y="1149700"/>
              <a:ext cx="647801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447294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422650" y="3943350"/>
            <a:ext cx="1079500" cy="433388"/>
            <a:chOff x="3422536" y="4509120"/>
            <a:chExt cx="1080120" cy="432048"/>
          </a:xfrm>
        </p:grpSpPr>
        <p:sp>
          <p:nvSpPr>
            <p:cNvPr id="23" name="矩形 22"/>
            <p:cNvSpPr/>
            <p:nvPr/>
          </p:nvSpPr>
          <p:spPr>
            <a:xfrm>
              <a:off x="3638560" y="4509120"/>
              <a:ext cx="864096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422536" y="4727518"/>
              <a:ext cx="21602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4502150" y="3943350"/>
            <a:ext cx="1292225" cy="433388"/>
            <a:chOff x="4502656" y="4509120"/>
            <a:chExt cx="1291261" cy="432048"/>
          </a:xfrm>
        </p:grpSpPr>
        <p:sp>
          <p:nvSpPr>
            <p:cNvPr id="26" name="矩形 25"/>
            <p:cNvSpPr/>
            <p:nvPr/>
          </p:nvSpPr>
          <p:spPr>
            <a:xfrm>
              <a:off x="4713636" y="4509120"/>
              <a:ext cx="1080281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502656" y="4727518"/>
              <a:ext cx="2157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799138" y="3943350"/>
            <a:ext cx="647700" cy="433388"/>
            <a:chOff x="5798800" y="4509120"/>
            <a:chExt cx="648024" cy="432048"/>
          </a:xfrm>
        </p:grpSpPr>
        <p:sp>
          <p:nvSpPr>
            <p:cNvPr id="29" name="矩形 28"/>
            <p:cNvSpPr/>
            <p:nvPr/>
          </p:nvSpPr>
          <p:spPr>
            <a:xfrm>
              <a:off x="6014808" y="4509120"/>
              <a:ext cx="432016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5798800" y="4727518"/>
              <a:ext cx="21600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446838" y="3943350"/>
            <a:ext cx="1295400" cy="433388"/>
            <a:chOff x="6446872" y="4509120"/>
            <a:chExt cx="1296024" cy="432048"/>
          </a:xfrm>
        </p:grpSpPr>
        <p:sp>
          <p:nvSpPr>
            <p:cNvPr id="32" name="矩形 31"/>
            <p:cNvSpPr/>
            <p:nvPr/>
          </p:nvSpPr>
          <p:spPr>
            <a:xfrm>
              <a:off x="6662876" y="4509120"/>
              <a:ext cx="108002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6446872" y="4727518"/>
              <a:ext cx="21600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339975" y="3943350"/>
            <a:ext cx="1082675" cy="433388"/>
            <a:chOff x="2339752" y="4509120"/>
            <a:chExt cx="1082784" cy="432048"/>
          </a:xfrm>
        </p:grpSpPr>
        <p:sp>
          <p:nvSpPr>
            <p:cNvPr id="35" name="矩形 34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339752" y="4727518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2105025" y="2781300"/>
            <a:ext cx="1317625" cy="803275"/>
            <a:chOff x="2104676" y="1149700"/>
            <a:chExt cx="1317860" cy="803136"/>
          </a:xfrm>
        </p:grpSpPr>
        <p:sp>
          <p:nvSpPr>
            <p:cNvPr id="38" name="矩形 37"/>
            <p:cNvSpPr/>
            <p:nvPr/>
          </p:nvSpPr>
          <p:spPr>
            <a:xfrm>
              <a:off x="2558782" y="1521111"/>
              <a:ext cx="863754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104676" y="1149700"/>
              <a:ext cx="647816" cy="36030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339668" y="1736973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168400" y="3130550"/>
            <a:ext cx="1281113" cy="1233488"/>
            <a:chOff x="1168572" y="3696077"/>
            <a:chExt cx="1281288" cy="1233661"/>
          </a:xfrm>
        </p:grpSpPr>
        <p:grpSp>
          <p:nvGrpSpPr>
            <p:cNvPr id="135195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586142" y="1499833"/>
                <a:ext cx="863718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586142" y="2301633"/>
                <a:ext cx="863718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5196" name="组合 47"/>
            <p:cNvGrpSpPr>
              <a:grpSpLocks/>
            </p:cNvGrpSpPr>
            <p:nvPr/>
          </p:nvGrpSpPr>
          <p:grpSpPr bwMode="auto">
            <a:xfrm>
              <a:off x="1168572" y="3925032"/>
              <a:ext cx="518313" cy="809625"/>
              <a:chOff x="1168572" y="1728788"/>
              <a:chExt cx="518313" cy="809625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V="1">
                <a:off x="1398792" y="1733229"/>
                <a:ext cx="287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38"/>
              <p:cNvCxnSpPr/>
              <p:nvPr/>
            </p:nvCxnSpPr>
            <p:spPr>
              <a:xfrm flipV="1">
                <a:off x="1398792" y="2536617"/>
                <a:ext cx="287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1168572" y="2138098"/>
                <a:ext cx="2318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0379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7750175" y="3284538"/>
            <a:ext cx="998538" cy="935037"/>
            <a:chOff x="7749878" y="3848859"/>
            <a:chExt cx="999149" cy="936104"/>
          </a:xfrm>
        </p:grpSpPr>
        <p:sp>
          <p:nvSpPr>
            <p:cNvPr id="51" name="矩形 50"/>
            <p:cNvSpPr/>
            <p:nvPr/>
          </p:nvSpPr>
          <p:spPr>
            <a:xfrm>
              <a:off x="8316963" y="4112685"/>
              <a:ext cx="432064" cy="43229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域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7999269" y="3848859"/>
              <a:ext cx="360583" cy="93610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配分*</a:t>
              </a:r>
            </a:p>
          </p:txBody>
        </p:sp>
        <p:grpSp>
          <p:nvGrpSpPr>
            <p:cNvPr id="135190" name="组合 52"/>
            <p:cNvGrpSpPr>
              <a:grpSpLocks/>
            </p:cNvGrpSpPr>
            <p:nvPr/>
          </p:nvGrpSpPr>
          <p:grpSpPr bwMode="auto">
            <a:xfrm>
              <a:off x="7749878" y="3937233"/>
              <a:ext cx="566505" cy="790011"/>
              <a:chOff x="1120347" y="1714498"/>
              <a:chExt cx="566505" cy="790011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1120347" y="1715126"/>
                <a:ext cx="287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1120347" y="2505013"/>
                <a:ext cx="287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1399918" y="2110864"/>
                <a:ext cx="287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404684" y="1715126"/>
                <a:ext cx="0" cy="7851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4537075" y="4221163"/>
            <a:ext cx="2736850" cy="1655762"/>
            <a:chOff x="4537328" y="3429000"/>
            <a:chExt cx="2736304" cy="1656184"/>
          </a:xfrm>
        </p:grpSpPr>
        <p:sp>
          <p:nvSpPr>
            <p:cNvPr id="58" name="矩形 57"/>
            <p:cNvSpPr/>
            <p:nvPr/>
          </p:nvSpPr>
          <p:spPr>
            <a:xfrm>
              <a:off x="4537328" y="4565940"/>
              <a:ext cx="2736304" cy="51924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  <a:buSzPct val="60000"/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去掉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之后成群</a:t>
              </a:r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V="1">
              <a:off x="5899131" y="3429000"/>
              <a:ext cx="0" cy="107977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云形标注 63"/>
          <p:cNvSpPr/>
          <p:nvPr/>
        </p:nvSpPr>
        <p:spPr>
          <a:xfrm>
            <a:off x="4356100" y="1268413"/>
            <a:ext cx="4537075" cy="936625"/>
          </a:xfrm>
          <a:prstGeom prst="cloudCallout">
            <a:avLst>
              <a:gd name="adj1" fmla="val 37879"/>
              <a:gd name="adj2" fmla="val 150413"/>
            </a:avLst>
          </a:prstGeom>
          <a:noFill/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加减乘除，小学算术！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598613" y="2417763"/>
            <a:ext cx="4529137" cy="3532187"/>
            <a:chOff x="1598608" y="2417608"/>
            <a:chExt cx="4528934" cy="3531672"/>
          </a:xfrm>
        </p:grpSpPr>
        <p:sp>
          <p:nvSpPr>
            <p:cNvPr id="7" name="椭圆 6"/>
            <p:cNvSpPr/>
            <p:nvPr/>
          </p:nvSpPr>
          <p:spPr bwMode="auto">
            <a:xfrm>
              <a:off x="1927205" y="2417608"/>
              <a:ext cx="4200337" cy="2022180"/>
            </a:xfrm>
            <a:prstGeom prst="ellipse">
              <a:avLst/>
            </a:prstGeom>
            <a:solidFill>
              <a:srgbClr val="87196A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98608" y="5555637"/>
              <a:ext cx="1444560" cy="39364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交换环</a:t>
              </a:r>
            </a:p>
          </p:txBody>
        </p:sp>
        <p:cxnSp>
          <p:nvCxnSpPr>
            <p:cNvPr id="14" name="直接箭头连接符 13"/>
            <p:cNvCxnSpPr>
              <a:stCxn id="11" idx="0"/>
            </p:cNvCxnSpPr>
            <p:nvPr/>
          </p:nvCxnSpPr>
          <p:spPr bwMode="auto">
            <a:xfrm flipV="1">
              <a:off x="2320888" y="4209634"/>
              <a:ext cx="360347" cy="134600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3173413" y="2405063"/>
            <a:ext cx="4932362" cy="3544887"/>
            <a:chOff x="3173385" y="2404581"/>
            <a:chExt cx="4932932" cy="3544699"/>
          </a:xfrm>
        </p:grpSpPr>
        <p:sp>
          <p:nvSpPr>
            <p:cNvPr id="8" name="椭圆 7"/>
            <p:cNvSpPr/>
            <p:nvPr/>
          </p:nvSpPr>
          <p:spPr bwMode="auto">
            <a:xfrm>
              <a:off x="3173385" y="2404581"/>
              <a:ext cx="4202598" cy="2022368"/>
            </a:xfrm>
            <a:prstGeom prst="ellipse">
              <a:avLst/>
            </a:prstGeom>
            <a:solidFill>
              <a:srgbClr val="87196A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r">
                <a:defRPr/>
              </a:pP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42257" y="5555601"/>
              <a:ext cx="2364060" cy="39367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非零因有逆环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6625009" y="4204711"/>
              <a:ext cx="292134" cy="128580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073150" y="1485900"/>
            <a:ext cx="6959600" cy="3873500"/>
            <a:chOff x="1073198" y="1485478"/>
            <a:chExt cx="6959131" cy="3873260"/>
          </a:xfrm>
        </p:grpSpPr>
        <p:sp>
          <p:nvSpPr>
            <p:cNvPr id="6" name="椭圆 5"/>
            <p:cNvSpPr/>
            <p:nvPr/>
          </p:nvSpPr>
          <p:spPr bwMode="auto">
            <a:xfrm>
              <a:off x="1073198" y="1485478"/>
              <a:ext cx="6959131" cy="38732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159090" y="1682316"/>
              <a:ext cx="655594" cy="39367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环</a:t>
              </a: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88950" y="1455738"/>
            <a:ext cx="2052638" cy="1257300"/>
            <a:chOff x="489640" y="1454998"/>
            <a:chExt cx="2052676" cy="1257881"/>
          </a:xfrm>
        </p:grpSpPr>
        <p:sp>
          <p:nvSpPr>
            <p:cNvPr id="17" name="矩形 16"/>
            <p:cNvSpPr/>
            <p:nvPr/>
          </p:nvSpPr>
          <p:spPr bwMode="auto">
            <a:xfrm>
              <a:off x="489640" y="1454998"/>
              <a:ext cx="1444652" cy="39388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整环</a:t>
              </a:r>
            </a:p>
          </p:txBody>
        </p:sp>
        <p:cxnSp>
          <p:nvCxnSpPr>
            <p:cNvPr id="19" name="直接箭头连接符 18"/>
            <p:cNvCxnSpPr>
              <a:endCxn id="7" idx="1"/>
            </p:cNvCxnSpPr>
            <p:nvPr/>
          </p:nvCxnSpPr>
          <p:spPr bwMode="auto">
            <a:xfrm>
              <a:off x="1467558" y="1813939"/>
              <a:ext cx="1074758" cy="89894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6759575" y="1485900"/>
            <a:ext cx="1666875" cy="1216025"/>
            <a:chOff x="6760059" y="1485478"/>
            <a:chExt cx="1665965" cy="1215821"/>
          </a:xfrm>
        </p:grpSpPr>
        <p:sp>
          <p:nvSpPr>
            <p:cNvPr id="18" name="矩形 17"/>
            <p:cNvSpPr/>
            <p:nvPr/>
          </p:nvSpPr>
          <p:spPr bwMode="auto">
            <a:xfrm>
              <a:off x="6982188" y="1485478"/>
              <a:ext cx="1443836" cy="39363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除环</a:t>
              </a:r>
            </a:p>
          </p:txBody>
        </p:sp>
        <p:cxnSp>
          <p:nvCxnSpPr>
            <p:cNvPr id="20" name="直接箭头连接符 19"/>
            <p:cNvCxnSpPr>
              <a:endCxn id="8" idx="7"/>
            </p:cNvCxnSpPr>
            <p:nvPr/>
          </p:nvCxnSpPr>
          <p:spPr bwMode="auto">
            <a:xfrm flipH="1">
              <a:off x="6760059" y="1879112"/>
              <a:ext cx="721919" cy="82218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198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各种环的关系图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068763" y="3051175"/>
            <a:ext cx="1246187" cy="65563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5400" b="1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域</a:t>
            </a: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500438" y="4386263"/>
            <a:ext cx="2122487" cy="1563687"/>
            <a:chOff x="3500264" y="4386263"/>
            <a:chExt cx="2122555" cy="1563017"/>
          </a:xfrm>
        </p:grpSpPr>
        <p:sp>
          <p:nvSpPr>
            <p:cNvPr id="13" name="矩形 12"/>
            <p:cNvSpPr/>
            <p:nvPr/>
          </p:nvSpPr>
          <p:spPr bwMode="auto">
            <a:xfrm>
              <a:off x="3500264" y="5555749"/>
              <a:ext cx="2122555" cy="3935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无零因含幺环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4552810" y="4386263"/>
              <a:ext cx="147643" cy="116948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域</a:t>
            </a:r>
            <a:r>
              <a:rPr lang="en-US" altLang="zh-CN" smtClean="0"/>
              <a:t>-</a:t>
            </a:r>
            <a:r>
              <a:rPr lang="zh-CN" altLang="en-US" smtClean="0"/>
              <a:t>举例（</a:t>
            </a:r>
            <a:r>
              <a:rPr lang="zh-CN" altLang="en-US" smtClean="0">
                <a:solidFill>
                  <a:srgbClr val="CC0099"/>
                </a:solidFill>
              </a:rPr>
              <a:t>例</a:t>
            </a:r>
            <a:r>
              <a:rPr lang="en-US" altLang="zh-CN" smtClean="0">
                <a:solidFill>
                  <a:srgbClr val="CC0099"/>
                </a:solidFill>
                <a:latin typeface="Calibri" pitchFamily="34" charset="0"/>
              </a:rPr>
              <a:t>6.8-3</a:t>
            </a:r>
            <a:r>
              <a:rPr lang="zh-CN" altLang="en-US" smtClean="0"/>
              <a:t>）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40313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en-US" altLang="zh-CN" smtClean="0"/>
              <a:t>〈N</a:t>
            </a:r>
            <a:r>
              <a:rPr lang="en-US" altLang="zh-CN" baseline="-25000" smtClean="0"/>
              <a:t>k</a:t>
            </a:r>
            <a:r>
              <a:rPr lang="en-US" altLang="zh-CN" smtClean="0"/>
              <a:t>, +</a:t>
            </a:r>
            <a:r>
              <a:rPr lang="en-US" altLang="zh-CN" baseline="-25000" smtClean="0"/>
              <a:t>k</a:t>
            </a:r>
            <a:r>
              <a:rPr lang="en-US" altLang="zh-CN" smtClean="0"/>
              <a:t>, ×</a:t>
            </a:r>
            <a:r>
              <a:rPr lang="en-US" altLang="zh-CN" baseline="-25000" smtClean="0"/>
              <a:t>k</a:t>
            </a:r>
            <a:r>
              <a:rPr lang="en-US" altLang="zh-CN" smtClean="0"/>
              <a:t>〉</a:t>
            </a:r>
            <a:r>
              <a:rPr lang="zh-CN" altLang="en-US" smtClean="0"/>
              <a:t>是一个</a:t>
            </a:r>
            <a:r>
              <a:rPr lang="zh-CN" altLang="en-US" smtClean="0">
                <a:solidFill>
                  <a:srgbClr val="FF0000"/>
                </a:solidFill>
              </a:rPr>
              <a:t>域</a:t>
            </a:r>
            <a:r>
              <a:rPr lang="en-US" altLang="zh-CN" smtClean="0"/>
              <a:t>, </a:t>
            </a:r>
            <a:r>
              <a:rPr lang="zh-CN" altLang="en-US" smtClean="0"/>
              <a:t>当且仅当</a:t>
            </a:r>
            <a:r>
              <a:rPr lang="en-US" altLang="zh-CN" smtClean="0">
                <a:solidFill>
                  <a:srgbClr val="FF0000"/>
                </a:solidFill>
              </a:rPr>
              <a:t>k</a:t>
            </a:r>
            <a:r>
              <a:rPr lang="zh-CN" altLang="en-US" smtClean="0">
                <a:solidFill>
                  <a:srgbClr val="FF0000"/>
                </a:solidFill>
              </a:rPr>
              <a:t>是质数</a:t>
            </a:r>
            <a:r>
              <a:rPr lang="zh-CN" altLang="en-US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证 ： </a:t>
            </a:r>
            <a:r>
              <a:rPr lang="zh-CN" altLang="en-US" smtClean="0"/>
              <a:t>必要性。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若</a:t>
            </a:r>
            <a:r>
              <a:rPr lang="en-US" altLang="zh-CN" u="sng" smtClean="0"/>
              <a:t>k</a:t>
            </a:r>
            <a:r>
              <a:rPr lang="zh-CN" altLang="en-US" u="sng" smtClean="0"/>
              <a:t>不是质数</a:t>
            </a:r>
            <a:r>
              <a:rPr lang="en-US" altLang="zh-CN" smtClean="0"/>
              <a:t>, </a:t>
            </a:r>
            <a:r>
              <a:rPr lang="zh-CN" altLang="en-US" smtClean="0"/>
              <a:t>那么 </a:t>
            </a:r>
            <a:r>
              <a:rPr lang="en-US" altLang="zh-CN" smtClean="0"/>
              <a:t>k=1 </a:t>
            </a:r>
            <a:r>
              <a:rPr lang="zh-CN" altLang="en-US" smtClean="0"/>
              <a:t>或 </a:t>
            </a:r>
            <a:r>
              <a:rPr lang="en-US" altLang="zh-CN" smtClean="0"/>
              <a:t>k=a·b</a:t>
            </a:r>
            <a:r>
              <a:rPr lang="zh-CN" altLang="en-US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k=1</a:t>
            </a:r>
            <a:r>
              <a:rPr lang="zh-CN" altLang="en-US" smtClean="0"/>
              <a:t>时</a:t>
            </a:r>
            <a:r>
              <a:rPr lang="en-US" altLang="zh-CN" smtClean="0"/>
              <a:t>, N</a:t>
            </a:r>
            <a:r>
              <a:rPr lang="en-US" altLang="zh-CN" baseline="-25000" smtClean="0"/>
              <a:t>1</a:t>
            </a:r>
            <a:r>
              <a:rPr lang="en-US" altLang="zh-CN" smtClean="0"/>
              <a:t>={0}</a:t>
            </a:r>
            <a:r>
              <a:rPr lang="zh-CN" altLang="en-US" smtClean="0"/>
              <a:t>。只有一个元素，故不是域</a:t>
            </a:r>
            <a:r>
              <a:rPr lang="en-US" altLang="zh-CN" smtClean="0"/>
              <a:t>;</a:t>
            </a:r>
          </a:p>
          <a:p>
            <a:pPr eaLnBrk="1" hangingPunct="1">
              <a:spcAft>
                <a:spcPts val="3000"/>
              </a:spcAft>
              <a:buFont typeface="Wingdings" pitchFamily="2" charset="2"/>
              <a:buNone/>
            </a:pPr>
            <a:r>
              <a:rPr lang="en-US" altLang="zh-CN" smtClean="0"/>
              <a:t>      k=a·b</a:t>
            </a:r>
            <a:r>
              <a:rPr lang="zh-CN" altLang="en-US" smtClean="0"/>
              <a:t>时</a:t>
            </a:r>
            <a:r>
              <a:rPr lang="en-US" altLang="zh-CN" smtClean="0"/>
              <a:t>, </a:t>
            </a:r>
            <a:r>
              <a:rPr lang="zh-CN" altLang="en-US" smtClean="0"/>
              <a:t>则</a:t>
            </a:r>
            <a:r>
              <a:rPr lang="en-US" altLang="zh-CN" smtClean="0"/>
              <a:t>a×</a:t>
            </a:r>
            <a:r>
              <a:rPr lang="en-US" altLang="zh-CN" baseline="-25000" smtClean="0"/>
              <a:t>k</a:t>
            </a:r>
            <a:r>
              <a:rPr lang="en-US" altLang="zh-CN" smtClean="0"/>
              <a:t>b=0, 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是零因子</a:t>
            </a:r>
            <a:r>
              <a:rPr lang="en-US" altLang="zh-CN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所以</a:t>
            </a:r>
            <a:r>
              <a:rPr lang="en-US" altLang="zh-CN" smtClean="0"/>
              <a:t>〈N</a:t>
            </a:r>
            <a:r>
              <a:rPr lang="en-US" altLang="zh-CN" baseline="-25000" smtClean="0"/>
              <a:t>k</a:t>
            </a:r>
            <a:r>
              <a:rPr lang="en-US" altLang="zh-CN" smtClean="0"/>
              <a:t>, +</a:t>
            </a:r>
            <a:r>
              <a:rPr lang="en-US" altLang="zh-CN" baseline="-25000" smtClean="0"/>
              <a:t>k</a:t>
            </a:r>
            <a:r>
              <a:rPr lang="en-US" altLang="zh-CN" smtClean="0"/>
              <a:t>, ×</a:t>
            </a:r>
            <a:r>
              <a:rPr lang="en-US" altLang="zh-CN" baseline="-25000" smtClean="0"/>
              <a:t>k</a:t>
            </a:r>
            <a:r>
              <a:rPr lang="en-US" altLang="zh-CN" smtClean="0"/>
              <a:t>〉</a:t>
            </a:r>
            <a:r>
              <a:rPr lang="zh-CN" altLang="en-US" u="sng" smtClean="0"/>
              <a:t>不是域</a:t>
            </a:r>
            <a:r>
              <a:rPr lang="zh-CN" altLang="en-US" smtClean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7A995-811A-4475-B2C5-35B1A31E7A5C}" type="slidenum">
              <a:rPr lang="zh-CN" altLang="en-US"/>
              <a:pPr>
                <a:defRPr/>
              </a:pPr>
              <a:t>117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5900" y="1906588"/>
            <a:ext cx="2252663" cy="388937"/>
          </a:xfrm>
          <a:prstGeom prst="rect">
            <a:avLst/>
          </a:prstGeom>
          <a:solidFill>
            <a:schemeClr val="accent6">
              <a:lumMod val="40000"/>
              <a:lumOff val="6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(P</a:t>
            </a:r>
            <a:r>
              <a:rPr lang="zh-CN" altLang="en-US" sz="2400" dirty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l-GR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solidFill>
                  <a:srgbClr val="008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8000"/>
                </a:solidFill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946650" y="1612900"/>
            <a:ext cx="3451225" cy="446088"/>
            <a:chOff x="4947280" y="1613560"/>
            <a:chExt cx="3449960" cy="44570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977432" y="1681764"/>
              <a:ext cx="431642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092793" y="1681764"/>
              <a:ext cx="1304447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947280" y="1670661"/>
              <a:ext cx="504640" cy="3886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29220" y="1613560"/>
              <a:ext cx="503054" cy="3886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916238" y="2205038"/>
            <a:ext cx="1439862" cy="388937"/>
          </a:xfrm>
          <a:prstGeom prst="rect">
            <a:avLst/>
          </a:prstGeom>
          <a:solidFill>
            <a:schemeClr val="accent6">
              <a:lumMod val="40000"/>
              <a:lumOff val="6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dirty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008000"/>
                </a:solidFill>
                <a:sym typeface="Symbol" pitchFamily="18" charset="2"/>
              </a:rPr>
              <a:t>P</a:t>
            </a:r>
            <a:endParaRPr lang="zh-CN" altLang="en-US" sz="24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019925" y="4868863"/>
            <a:ext cx="1152525" cy="1189037"/>
            <a:chOff x="30163" y="2300288"/>
            <a:chExt cx="1353142" cy="1332966"/>
          </a:xfrm>
        </p:grpSpPr>
        <p:pic>
          <p:nvPicPr>
            <p:cNvPr id="13722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56257" y="3255966"/>
              <a:ext cx="1327048" cy="377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219</a:t>
              </a:r>
              <a:r>
                <a:rPr lang="zh-CN" altLang="en-US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6"/>
          <p:cNvSpPr>
            <a:spLocks noChangeArrowheads="1"/>
          </p:cNvSpPr>
          <p:nvPr/>
        </p:nvSpPr>
        <p:spPr bwMode="auto">
          <a:xfrm>
            <a:off x="1331913" y="1268413"/>
            <a:ext cx="669607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&lt;Z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&gt;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是一个环。其中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4 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的运算表如下：</a:t>
            </a:r>
          </a:p>
        </p:txBody>
      </p:sp>
      <p:sp>
        <p:nvSpPr>
          <p:cNvPr id="138242" name="矩形 1"/>
          <p:cNvSpPr>
            <a:spLocks noChangeArrowheads="1"/>
          </p:cNvSpPr>
          <p:nvPr/>
        </p:nvSpPr>
        <p:spPr bwMode="auto">
          <a:xfrm>
            <a:off x="1217613" y="4941888"/>
            <a:ext cx="2647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是否有零因子？</a:t>
            </a:r>
            <a:endParaRPr lang="zh-CN" altLang="en-US" sz="28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Arial" charset="0"/>
            </a:endParaRPr>
          </a:p>
        </p:txBody>
      </p:sp>
      <p:sp>
        <p:nvSpPr>
          <p:cNvPr id="138243" name="矩形 2"/>
          <p:cNvSpPr>
            <a:spLocks noChangeArrowheads="1"/>
          </p:cNvSpPr>
          <p:nvPr/>
        </p:nvSpPr>
        <p:spPr bwMode="auto">
          <a:xfrm>
            <a:off x="4949825" y="4941888"/>
            <a:ext cx="1993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[2]</a:t>
            </a:r>
            <a:r>
              <a:rPr lang="en-US" altLang="zh-CN" sz="2400" baseline="-180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4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[2]=[0]</a:t>
            </a:r>
            <a:endParaRPr lang="zh-CN" altLang="en-US" sz="240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38244" name="Rectangle 6"/>
          <p:cNvSpPr>
            <a:spLocks noChangeArrowheads="1"/>
          </p:cNvSpPr>
          <p:nvPr/>
        </p:nvSpPr>
        <p:spPr bwMode="auto">
          <a:xfrm>
            <a:off x="1157288" y="5511800"/>
            <a:ext cx="3498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在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&lt;Z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6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,+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6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,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</a:t>
            </a:r>
            <a:r>
              <a:rPr lang="en-US" altLang="zh-CN" sz="2400" baseline="-180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  <a:sym typeface="Symbol" pitchFamily="18" charset="2"/>
              </a:rPr>
              <a:t>6</a:t>
            </a:r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&gt;</a:t>
            </a:r>
            <a:r>
              <a:rPr lang="zh-CN" altLang="en-US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Arial" charset="0"/>
              </a:rPr>
              <a:t>中有零因子？</a:t>
            </a:r>
          </a:p>
        </p:txBody>
      </p:sp>
      <p:sp>
        <p:nvSpPr>
          <p:cNvPr id="138245" name="矩形 10"/>
          <p:cNvSpPr>
            <a:spLocks noChangeArrowheads="1"/>
          </p:cNvSpPr>
          <p:nvPr/>
        </p:nvSpPr>
        <p:spPr bwMode="auto">
          <a:xfrm>
            <a:off x="4949825" y="5540375"/>
            <a:ext cx="1993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[2]</a:t>
            </a:r>
            <a:r>
              <a:rPr lang="en-US" altLang="zh-CN" sz="2400" baseline="-180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6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[3]=[0]</a:t>
            </a:r>
            <a:endParaRPr lang="zh-CN" altLang="en-US" sz="240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38246" name="标题 12"/>
          <p:cNvSpPr>
            <a:spLocks noGrp="1"/>
          </p:cNvSpPr>
          <p:nvPr>
            <p:ph type="title"/>
          </p:nvPr>
        </p:nvSpPr>
        <p:spPr>
          <a:xfrm>
            <a:off x="468313" y="214313"/>
            <a:ext cx="8229600" cy="647700"/>
          </a:xfrm>
        </p:spPr>
        <p:txBody>
          <a:bodyPr/>
          <a:lstStyle/>
          <a:p>
            <a:r>
              <a:rPr lang="zh-CN" altLang="en-US" smtClean="0"/>
              <a:t>回顾一下：</a:t>
            </a:r>
            <a:r>
              <a:rPr lang="en-US" altLang="zh-CN" smtClean="0"/>
              <a:t>&lt;</a:t>
            </a:r>
            <a:r>
              <a:rPr lang="en-US" altLang="zh-CN" smtClean="0">
                <a:latin typeface="Verdana" pitchFamily="34" charset="0"/>
                <a:ea typeface="宋体" charset="-122"/>
              </a:rPr>
              <a:t>Z</a:t>
            </a:r>
            <a:r>
              <a:rPr lang="en-US" altLang="zh-CN" baseline="-25000" smtClean="0">
                <a:latin typeface="Verdana" pitchFamily="34" charset="0"/>
                <a:ea typeface="宋体" charset="-122"/>
              </a:rPr>
              <a:t>4</a:t>
            </a:r>
            <a:r>
              <a:rPr lang="en-US" altLang="zh-CN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,+</a:t>
            </a:r>
            <a:r>
              <a:rPr lang="en-US" altLang="zh-CN" baseline="-18000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en-US" altLang="zh-CN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</a:t>
            </a:r>
            <a:r>
              <a:rPr lang="en-US" altLang="zh-CN" baseline="-18000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  <a:cs typeface="楷体_GB2312"/>
                <a:sym typeface="Symbol" pitchFamily="18" charset="2"/>
              </a:rPr>
              <a:t>4 </a:t>
            </a:r>
            <a:r>
              <a:rPr lang="en-US" altLang="zh-CN" smtClean="0">
                <a:latin typeface="Verdana" pitchFamily="34" charset="0"/>
                <a:ea typeface="宋体" charset="-122"/>
              </a:rPr>
              <a:t>&gt;</a:t>
            </a:r>
            <a:r>
              <a:rPr lang="zh-CN" altLang="en-US" smtClean="0"/>
              <a:t>不是域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DDE72-665C-4FAD-A2BC-D1F065D9DA6A}" type="slidenum">
              <a:rPr lang="zh-CN" altLang="en-US"/>
              <a:pPr>
                <a:defRPr/>
              </a:pPr>
              <a:t>118</a:t>
            </a:fld>
            <a:endParaRPr lang="zh-CN" altLang="en-US"/>
          </a:p>
        </p:txBody>
      </p:sp>
      <p:graphicFrame>
        <p:nvGraphicFramePr>
          <p:cNvPr id="13" name="内容占位符 5"/>
          <p:cNvGraphicFramePr>
            <a:graphicFrameLocks/>
          </p:cNvGraphicFramePr>
          <p:nvPr/>
        </p:nvGraphicFramePr>
        <p:xfrm>
          <a:off x="1379538" y="2084388"/>
          <a:ext cx="2735262" cy="3505200"/>
        </p:xfrm>
        <a:graphic>
          <a:graphicData uri="http://schemas.openxmlformats.org/drawingml/2006/table">
            <a:tbl>
              <a:tblPr/>
              <a:tblGrid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</a:tblGrid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+</a:t>
                      </a:r>
                      <a:r>
                        <a:rPr lang="en-US" altLang="zh-CN" sz="2000" baseline="-18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内容占位符 5"/>
          <p:cNvGraphicFramePr>
            <a:graphicFrameLocks/>
          </p:cNvGraphicFramePr>
          <p:nvPr/>
        </p:nvGraphicFramePr>
        <p:xfrm>
          <a:off x="5148263" y="2084388"/>
          <a:ext cx="2735262" cy="3505200"/>
        </p:xfrm>
        <a:graphic>
          <a:graphicData uri="http://schemas.openxmlformats.org/drawingml/2006/table">
            <a:tbl>
              <a:tblPr/>
              <a:tblGrid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  <a:gridCol w="547200">
                  <a:extLst>
                    <a:ext uri="{9D8B030D-6E8A-4147-A177-3AD203B41FA5}"/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×</a:t>
                      </a:r>
                      <a:r>
                        <a:rPr lang="en-US" altLang="zh-CN" sz="2000" baseline="-18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楷体_GB2312"/>
                          <a:sym typeface="Symbol" pitchFamily="18" charset="2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8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域</a:t>
            </a:r>
            <a:r>
              <a:rPr lang="en-US" altLang="zh-CN" smtClean="0"/>
              <a:t>-</a:t>
            </a:r>
            <a:r>
              <a:rPr lang="zh-CN" altLang="en-US" smtClean="0"/>
              <a:t>举例（续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5329238"/>
          </a:xfrm>
        </p:spPr>
        <p:txBody>
          <a:bodyPr rtlCol="0">
            <a:noAutofit/>
          </a:bodyPr>
          <a:lstStyle/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4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altLang="zh-CN" sz="2400" dirty="0"/>
              <a:t>〈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, +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, ×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〉</a:t>
            </a:r>
            <a:r>
              <a:rPr lang="zh-CN" altLang="en-US" sz="2400" dirty="0"/>
              <a:t>是一个域</a:t>
            </a:r>
            <a:r>
              <a:rPr lang="en-US" altLang="zh-CN" sz="2400" dirty="0"/>
              <a:t>, </a:t>
            </a:r>
            <a:r>
              <a:rPr lang="zh-CN" altLang="en-US" sz="2400" dirty="0"/>
              <a:t>当且仅当</a:t>
            </a:r>
            <a:r>
              <a:rPr lang="en-US" altLang="zh-CN" sz="2400" u="sng" dirty="0"/>
              <a:t>k</a:t>
            </a:r>
            <a:r>
              <a:rPr lang="zh-CN" altLang="en-US" sz="2400" u="sng" dirty="0"/>
              <a:t>是质数</a:t>
            </a:r>
            <a:r>
              <a:rPr lang="zh-CN" altLang="en-US" sz="2400" dirty="0"/>
              <a:t>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r>
              <a:rPr lang="zh-CN" altLang="en-US" sz="2400"/>
              <a:t>充分性。</a:t>
            </a:r>
            <a:endParaRPr lang="en-US" altLang="zh-CN" sz="2400" dirty="0"/>
          </a:p>
          <a:p>
            <a:pPr marL="1073150" indent="-571500" eaLnBrk="1" fontAlgn="auto" hangingPunct="1">
              <a:buSzPct val="100000"/>
              <a:buFont typeface="+mj-lt"/>
              <a:buAutoNum type="romanUcPeriod"/>
              <a:defRPr/>
            </a:pPr>
            <a:r>
              <a:rPr lang="zh-CN" altLang="en-US" sz="2400" dirty="0">
                <a:solidFill>
                  <a:srgbClr val="87196A"/>
                </a:solidFill>
              </a:rPr>
              <a:t>显然</a:t>
            </a:r>
            <a:r>
              <a:rPr lang="en-US" altLang="zh-CN" sz="2400" dirty="0">
                <a:solidFill>
                  <a:srgbClr val="87196A"/>
                </a:solidFill>
              </a:rPr>
              <a:t>〈</a:t>
            </a:r>
            <a:r>
              <a:rPr lang="en-US" altLang="zh-CN" sz="2400" dirty="0" err="1">
                <a:solidFill>
                  <a:srgbClr val="87196A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87196A"/>
                </a:solidFill>
              </a:rPr>
              <a:t>k</a:t>
            </a:r>
            <a:r>
              <a:rPr lang="en-US" altLang="zh-CN" sz="2400" dirty="0">
                <a:solidFill>
                  <a:srgbClr val="87196A"/>
                </a:solidFill>
              </a:rPr>
              <a:t>, +</a:t>
            </a:r>
            <a:r>
              <a:rPr lang="en-US" altLang="zh-CN" sz="2400" baseline="-25000" dirty="0">
                <a:solidFill>
                  <a:srgbClr val="87196A"/>
                </a:solidFill>
              </a:rPr>
              <a:t>k</a:t>
            </a:r>
            <a:r>
              <a:rPr lang="en-US" altLang="zh-CN" sz="2400" dirty="0">
                <a:solidFill>
                  <a:srgbClr val="87196A"/>
                </a:solidFill>
              </a:rPr>
              <a:t>〉</a:t>
            </a:r>
            <a:r>
              <a:rPr lang="zh-CN" altLang="en-US" sz="2400" dirty="0">
                <a:solidFill>
                  <a:srgbClr val="87196A"/>
                </a:solidFill>
              </a:rPr>
              <a:t>是阿贝尔群。</a:t>
            </a:r>
            <a:endParaRPr lang="en-US" altLang="zh-CN" sz="2400" dirty="0">
              <a:solidFill>
                <a:srgbClr val="87196A"/>
              </a:solidFill>
            </a:endParaRPr>
          </a:p>
          <a:p>
            <a:pPr marL="1073150" indent="-571500" eaLnBrk="1" fontAlgn="auto" hangingPunct="1">
              <a:buSzPct val="100000"/>
              <a:buFont typeface="+mj-lt"/>
              <a:buAutoNum type="romanUcPeriod"/>
              <a:defRPr/>
            </a:pPr>
            <a:r>
              <a:rPr lang="zh-CN" altLang="en-US" sz="2400" dirty="0">
                <a:solidFill>
                  <a:srgbClr val="87196A"/>
                </a:solidFill>
              </a:rPr>
              <a:t>证明</a:t>
            </a:r>
            <a:r>
              <a:rPr lang="en-US" altLang="zh-CN" sz="2400" dirty="0">
                <a:solidFill>
                  <a:srgbClr val="87196A"/>
                </a:solidFill>
              </a:rPr>
              <a:t>〈</a:t>
            </a:r>
            <a:r>
              <a:rPr lang="en-US" altLang="zh-CN" sz="2400" dirty="0" err="1">
                <a:solidFill>
                  <a:srgbClr val="87196A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87196A"/>
                </a:solidFill>
              </a:rPr>
              <a:t>k</a:t>
            </a:r>
            <a:r>
              <a:rPr lang="en-US" altLang="zh-CN" sz="2400" dirty="0">
                <a:solidFill>
                  <a:srgbClr val="87196A"/>
                </a:solidFill>
              </a:rPr>
              <a:t>-{0}, ×</a:t>
            </a:r>
            <a:r>
              <a:rPr lang="en-US" altLang="zh-CN" sz="2400" baseline="-25000" dirty="0">
                <a:solidFill>
                  <a:srgbClr val="87196A"/>
                </a:solidFill>
              </a:rPr>
              <a:t>k</a:t>
            </a:r>
            <a:r>
              <a:rPr lang="en-US" altLang="zh-CN" sz="2400" dirty="0">
                <a:solidFill>
                  <a:srgbClr val="87196A"/>
                </a:solidFill>
              </a:rPr>
              <a:t>〉</a:t>
            </a:r>
            <a:r>
              <a:rPr lang="zh-CN" altLang="en-US" sz="2400" dirty="0">
                <a:solidFill>
                  <a:srgbClr val="87196A"/>
                </a:solidFill>
              </a:rPr>
              <a:t>是阿贝尔群</a:t>
            </a:r>
            <a:r>
              <a:rPr lang="en-US" altLang="zh-CN" sz="2400" dirty="0">
                <a:solidFill>
                  <a:srgbClr val="87196A"/>
                </a:solidFill>
              </a:rPr>
              <a:t>:</a:t>
            </a:r>
          </a:p>
          <a:p>
            <a:pPr marL="1706563" indent="-623888" eaLnBrk="1" fontAlgn="auto" hangingPunct="1">
              <a:buSzPct val="100000"/>
              <a:buFont typeface="+mj-ea"/>
              <a:buAutoNum type="circleNumDbPlain"/>
              <a:defRPr/>
            </a:pPr>
            <a:r>
              <a:rPr lang="zh-CN" altLang="en-US" sz="2400" dirty="0"/>
              <a:t>对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-{0}</a:t>
            </a:r>
            <a:r>
              <a:rPr lang="zh-CN" altLang="en-US" sz="2400" dirty="0"/>
              <a:t>中任意元素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b, a×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b≠0, </a:t>
            </a:r>
            <a:r>
              <a:rPr lang="zh-CN" altLang="en-US" sz="2400" dirty="0"/>
              <a:t>所以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-{0}</a:t>
            </a:r>
            <a:r>
              <a:rPr lang="zh-CN" altLang="en-US" sz="2400" dirty="0"/>
              <a:t>对</a:t>
            </a:r>
            <a:r>
              <a:rPr lang="en-US" altLang="zh-CN" sz="2400" dirty="0"/>
              <a:t>×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封闭。</a:t>
            </a:r>
            <a:endParaRPr lang="en-US" altLang="zh-CN" sz="2400" dirty="0"/>
          </a:p>
          <a:p>
            <a:pPr marL="1706563" indent="-623888" eaLnBrk="1" fontAlgn="auto" hangingPunct="1">
              <a:buSzPct val="100000"/>
              <a:buFont typeface="+mj-ea"/>
              <a:buAutoNum type="circleNumDbPlain"/>
              <a:defRPr/>
            </a:pPr>
            <a:r>
              <a:rPr lang="en-US" altLang="zh-CN" sz="2400" dirty="0"/>
              <a:t>×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是可结合运算。</a:t>
            </a:r>
            <a:endParaRPr lang="en-US" altLang="zh-CN" sz="2400" dirty="0"/>
          </a:p>
          <a:p>
            <a:pPr marL="1706563" indent="-623888" eaLnBrk="1" fontAlgn="auto" hangingPunct="1">
              <a:buSzPct val="100000"/>
              <a:buFont typeface="+mj-ea"/>
              <a:buAutoNum type="circleNumDbPlain"/>
              <a:defRPr/>
            </a:pPr>
            <a:r>
              <a:rPr lang="zh-CN" altLang="en-US" sz="2400" dirty="0"/>
              <a:t>运算</a:t>
            </a:r>
            <a:r>
              <a:rPr lang="en-US" altLang="zh-CN" sz="2400" dirty="0"/>
              <a:t>×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的么元是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706563" indent="-623888" eaLnBrk="1" fontAlgn="auto" hangingPunct="1">
              <a:buSzPct val="100000"/>
              <a:buFont typeface="+mj-ea"/>
              <a:buAutoNum type="circleNumDbPlain"/>
              <a:defRPr/>
            </a:pPr>
            <a:r>
              <a:rPr lang="en-US" altLang="zh-CN" sz="2400" dirty="0"/>
              <a:t>×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是可交换的</a:t>
            </a:r>
            <a:endParaRPr lang="en-US" altLang="zh-CN" sz="2400" dirty="0"/>
          </a:p>
          <a:p>
            <a:pPr marL="1706563" indent="-623888" eaLnBrk="1" fontAlgn="auto" hangingPunct="1">
              <a:buSzPct val="100000"/>
              <a:buFont typeface="Wingdings" pitchFamily="2" charset="2"/>
              <a:buAutoNum type="circleNumDbPlain"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对每一元素</a:t>
            </a:r>
            <a:r>
              <a:rPr lang="en-US" altLang="zh-CN" sz="2400" dirty="0" err="1">
                <a:solidFill>
                  <a:srgbClr val="C00000"/>
                </a:solidFill>
              </a:rPr>
              <a:t>a∈N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k</a:t>
            </a:r>
            <a:r>
              <a:rPr lang="en-US" altLang="zh-CN" sz="2400" dirty="0">
                <a:solidFill>
                  <a:srgbClr val="C00000"/>
                </a:solidFill>
              </a:rPr>
              <a:t>-{0}</a:t>
            </a:r>
            <a:r>
              <a:rPr lang="zh-CN" altLang="en-US" sz="2400" dirty="0">
                <a:solidFill>
                  <a:srgbClr val="C00000"/>
                </a:solidFill>
              </a:rPr>
              <a:t>都存在一逆元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CE109-D4EB-4087-B634-14C1BC662961}" type="slidenum">
              <a:rPr lang="zh-CN" altLang="en-US"/>
              <a:pPr>
                <a:defRPr/>
              </a:pPr>
              <a:t>119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2962275" y="1690688"/>
            <a:ext cx="5641975" cy="525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</a:rPr>
              <a:t>[k</a:t>
            </a:r>
            <a:r>
              <a:rPr lang="zh-CN" altLang="en-US" sz="2400">
                <a:solidFill>
                  <a:srgbClr val="0000FF"/>
                </a:solidFill>
              </a:rPr>
              <a:t>是质数</a:t>
            </a:r>
            <a:r>
              <a:rPr lang="en-US" altLang="zh-CN" sz="2400">
                <a:solidFill>
                  <a:srgbClr val="0000FF"/>
                </a:solidFill>
              </a:rPr>
              <a:t>]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[</a:t>
            </a:r>
            <a:r>
              <a:rPr lang="en-US" altLang="zh-CN" sz="2400">
                <a:solidFill>
                  <a:srgbClr val="0000FF"/>
                </a:solidFill>
              </a:rPr>
              <a:t>〈N</a:t>
            </a:r>
            <a:r>
              <a:rPr lang="en-US" altLang="zh-CN" sz="2400" baseline="-25000">
                <a:solidFill>
                  <a:srgbClr val="0000FF"/>
                </a:solidFill>
              </a:rPr>
              <a:t>k</a:t>
            </a:r>
            <a:r>
              <a:rPr lang="en-US" altLang="zh-CN" sz="2400">
                <a:solidFill>
                  <a:srgbClr val="0000FF"/>
                </a:solidFill>
              </a:rPr>
              <a:t>, +</a:t>
            </a:r>
            <a:r>
              <a:rPr lang="en-US" altLang="zh-CN" sz="2400" baseline="-25000">
                <a:solidFill>
                  <a:srgbClr val="0000FF"/>
                </a:solidFill>
              </a:rPr>
              <a:t>k</a:t>
            </a:r>
            <a:r>
              <a:rPr lang="en-US" altLang="zh-CN" sz="2400">
                <a:solidFill>
                  <a:srgbClr val="0000FF"/>
                </a:solidFill>
              </a:rPr>
              <a:t>, ×</a:t>
            </a:r>
            <a:r>
              <a:rPr lang="en-US" altLang="zh-CN" sz="2400" baseline="-25000">
                <a:solidFill>
                  <a:srgbClr val="0000FF"/>
                </a:solidFill>
              </a:rPr>
              <a:t>k</a:t>
            </a:r>
            <a:r>
              <a:rPr lang="en-US" altLang="zh-CN" sz="2400">
                <a:solidFill>
                  <a:srgbClr val="0000FF"/>
                </a:solidFill>
              </a:rPr>
              <a:t>〉</a:t>
            </a:r>
            <a:r>
              <a:rPr lang="zh-CN" altLang="en-US" sz="2400">
                <a:solidFill>
                  <a:srgbClr val="0000FF"/>
                </a:solidFill>
              </a:rPr>
              <a:t>是一个域</a:t>
            </a:r>
            <a:r>
              <a:rPr lang="en-US" altLang="zh-CN" sz="240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2" name="任意多边形: 形状 1">
            <a:extLst>
              <a:ext uri="{FF2B5EF4-FFF2-40B4-BE49-F238E27FC236}"/>
            </a:extLst>
          </p:cNvPr>
          <p:cNvSpPr/>
          <p:nvPr/>
        </p:nvSpPr>
        <p:spPr>
          <a:xfrm>
            <a:off x="3605213" y="2105025"/>
            <a:ext cx="3114675" cy="1265238"/>
          </a:xfrm>
          <a:custGeom>
            <a:avLst/>
            <a:gdLst>
              <a:gd name="connsiteX0" fmla="*/ 0 w 3009014"/>
              <a:gd name="connsiteY0" fmla="*/ 0 h 1265274"/>
              <a:gd name="connsiteX1" fmla="*/ 0 w 3009014"/>
              <a:gd name="connsiteY1" fmla="*/ 606055 h 1265274"/>
              <a:gd name="connsiteX2" fmla="*/ 3009014 w 3009014"/>
              <a:gd name="connsiteY2" fmla="*/ 606055 h 1265274"/>
              <a:gd name="connsiteX3" fmla="*/ 3009014 w 3009014"/>
              <a:gd name="connsiteY3" fmla="*/ 1265274 h 126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014" h="1265274">
                <a:moveTo>
                  <a:pt x="0" y="0"/>
                </a:moveTo>
                <a:lnTo>
                  <a:pt x="0" y="606055"/>
                </a:lnTo>
                <a:lnTo>
                  <a:pt x="3009014" y="606055"/>
                </a:lnTo>
                <a:lnTo>
                  <a:pt x="3009014" y="1265274"/>
                </a:lnTo>
              </a:path>
            </a:pathLst>
          </a:custGeom>
          <a:noFill/>
          <a:ln w="19050">
            <a:solidFill>
              <a:srgbClr val="0000FF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395288" y="2286000"/>
            <a:ext cx="8229600" cy="1143000"/>
          </a:xfrm>
        </p:spPr>
        <p:txBody>
          <a:bodyPr/>
          <a:lstStyle/>
          <a:p>
            <a:r>
              <a:rPr lang="en-US" altLang="zh-CN" smtClean="0"/>
              <a:t>6.7</a:t>
            </a:r>
            <a:r>
              <a:rPr lang="zh-CN" altLang="en-US" smtClean="0"/>
              <a:t>、群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908175" y="4076700"/>
            <a:ext cx="5327650" cy="1800225"/>
          </a:xfrm>
          <a:prstGeom prst="roundRect">
            <a:avLst/>
          </a:prstGeom>
          <a:noFill/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伽罗瓦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世纪初的法国人；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岁创立群论；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不到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岁决斗而死。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域</a:t>
            </a:r>
            <a:r>
              <a:rPr lang="en-US" altLang="zh-CN" smtClean="0"/>
              <a:t>-</a:t>
            </a:r>
            <a:r>
              <a:rPr lang="zh-CN" altLang="en-US" smtClean="0"/>
              <a:t>例（续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4100"/>
            <a:ext cx="8351837" cy="56880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r>
              <a:rPr lang="zh-CN" altLang="en-US" sz="2400" dirty="0"/>
              <a:t> 证明</a:t>
            </a:r>
            <a:r>
              <a:rPr lang="zh-CN" altLang="en-US" sz="2400" dirty="0">
                <a:solidFill>
                  <a:srgbClr val="C00000"/>
                </a:solidFill>
              </a:rPr>
              <a:t>对每一元素</a:t>
            </a:r>
            <a:r>
              <a:rPr lang="en-US" altLang="zh-CN" sz="2400" dirty="0" err="1">
                <a:solidFill>
                  <a:srgbClr val="C00000"/>
                </a:solidFill>
              </a:rPr>
              <a:t>a∈N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k</a:t>
            </a:r>
            <a:r>
              <a:rPr lang="en-US" altLang="zh-CN" sz="2400" dirty="0">
                <a:solidFill>
                  <a:srgbClr val="C00000"/>
                </a:solidFill>
              </a:rPr>
              <a:t>-{0}</a:t>
            </a:r>
            <a:r>
              <a:rPr lang="zh-CN" altLang="en-US" sz="2400" dirty="0">
                <a:solidFill>
                  <a:srgbClr val="C00000"/>
                </a:solidFill>
              </a:rPr>
              <a:t>都存在一逆元</a:t>
            </a:r>
            <a:r>
              <a:rPr lang="zh-CN" altLang="en-US" sz="2400" dirty="0"/>
              <a:t>。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dirty="0"/>
              <a:t>     设</a:t>
            </a:r>
            <a:r>
              <a:rPr lang="en-US" altLang="zh-CN" sz="2400" dirty="0" err="1"/>
              <a:t>b,c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-{0}</a:t>
            </a:r>
            <a:r>
              <a:rPr lang="zh-CN" altLang="en-US" sz="2400" dirty="0"/>
              <a:t>中任二元素</a:t>
            </a:r>
            <a:r>
              <a:rPr lang="en-US" altLang="zh-CN" sz="2400" dirty="0"/>
              <a:t>,</a:t>
            </a:r>
            <a:r>
              <a:rPr lang="en-US" altLang="zh-CN" sz="2400" dirty="0" err="1"/>
              <a:t>b≠c</a:t>
            </a:r>
            <a:r>
              <a:rPr lang="en-US" altLang="zh-CN" sz="2400" dirty="0"/>
              <a:t>,</a:t>
            </a:r>
            <a:r>
              <a:rPr lang="zh-CN" altLang="en-US" sz="2400" dirty="0"/>
              <a:t>现证</a:t>
            </a:r>
            <a:r>
              <a:rPr lang="en-US" altLang="zh-CN" sz="2400" dirty="0" err="1"/>
              <a:t>a×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b≠a×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c</a:t>
            </a:r>
            <a:r>
              <a:rPr lang="zh-CN" altLang="en-US" sz="2400" dirty="0"/>
              <a:t>。  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dirty="0"/>
              <a:t>     用反证法</a:t>
            </a:r>
            <a:r>
              <a:rPr lang="en-US" altLang="zh-CN" sz="2400" dirty="0"/>
              <a:t>, 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dirty="0"/>
              <a:t>     若</a:t>
            </a:r>
            <a:r>
              <a:rPr lang="en-US" altLang="zh-CN" sz="2400" dirty="0" err="1"/>
              <a:t>a×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b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a×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c</a:t>
            </a:r>
            <a:r>
              <a:rPr lang="en-US" altLang="zh-CN" sz="2400" dirty="0"/>
              <a:t>=r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nk+r</a:t>
            </a:r>
            <a:r>
              <a:rPr lang="zh-CN" altLang="en-US" sz="2400" dirty="0"/>
              <a:t>，</a:t>
            </a:r>
            <a:r>
              <a:rPr lang="en-US" altLang="zh-CN" sz="2400" dirty="0"/>
              <a:t>ac=</a:t>
            </a:r>
            <a:r>
              <a:rPr lang="en-US" altLang="zh-CN" sz="2400" dirty="0" err="1"/>
              <a:t>mk+r</a:t>
            </a:r>
            <a:endParaRPr lang="en-US" altLang="zh-CN" sz="24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dirty="0"/>
              <a:t>     不妨设</a:t>
            </a:r>
            <a:r>
              <a:rPr lang="en-US" altLang="zh-CN" sz="2400" dirty="0"/>
              <a:t>b</a:t>
            </a:r>
            <a:r>
              <a:rPr lang="zh-CN" altLang="en-US" sz="2400" dirty="0"/>
              <a:t>＞</a:t>
            </a:r>
            <a:r>
              <a:rPr lang="en-US" altLang="zh-CN" sz="2400" dirty="0"/>
              <a:t>c</a:t>
            </a:r>
            <a:r>
              <a:rPr lang="zh-CN" altLang="en-US" sz="2400" dirty="0"/>
              <a:t>，于是</a:t>
            </a:r>
            <a:r>
              <a:rPr lang="en-US" altLang="zh-CN" sz="2400" dirty="0"/>
              <a:t>n</a:t>
            </a:r>
            <a:r>
              <a:rPr lang="zh-CN" altLang="en-US" sz="2400" dirty="0"/>
              <a:t>＞</a:t>
            </a:r>
            <a:r>
              <a:rPr lang="en-US" altLang="zh-CN" sz="2400" dirty="0"/>
              <a:t>m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-ac=</a:t>
            </a:r>
            <a:r>
              <a:rPr lang="en-US" altLang="zh-CN" sz="2400" dirty="0" err="1"/>
              <a:t>nk-mk</a:t>
            </a:r>
            <a:endParaRPr lang="en-US" altLang="zh-CN" sz="2400" dirty="0"/>
          </a:p>
          <a:p>
            <a:pPr lvl="4" eaLnBrk="1" fontAlgn="auto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a(b-c)=(n-m)k                  	(1) 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dirty="0"/>
              <a:t>     因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(b-c)</a:t>
            </a:r>
            <a:r>
              <a:rPr lang="zh-CN" altLang="en-US" sz="2400" dirty="0"/>
              <a:t>都比</a:t>
            </a:r>
            <a:r>
              <a:rPr lang="en-US" altLang="zh-CN" sz="2400" dirty="0"/>
              <a:t>k</a:t>
            </a:r>
            <a:r>
              <a:rPr lang="zh-CN" altLang="en-US" sz="2400" dirty="0"/>
              <a:t>小而</a:t>
            </a:r>
            <a:r>
              <a:rPr lang="en-US" altLang="zh-CN" sz="2400" u="sng" dirty="0"/>
              <a:t>k</a:t>
            </a:r>
            <a:r>
              <a:rPr lang="zh-CN" altLang="en-US" sz="2400" u="sng" dirty="0"/>
              <a:t>是质数</a:t>
            </a:r>
            <a:r>
              <a:rPr lang="en-US" altLang="zh-CN" sz="2400" dirty="0"/>
              <a:t>, (1)</a:t>
            </a:r>
            <a:r>
              <a:rPr lang="zh-CN" altLang="en-US" sz="2400" dirty="0"/>
              <a:t>式不可能成立。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     这样就证明了若</a:t>
            </a:r>
            <a:r>
              <a:rPr lang="en-US" altLang="zh-CN" sz="2400" dirty="0" err="1"/>
              <a:t>b≠c</a:t>
            </a:r>
            <a:r>
              <a:rPr lang="en-US" altLang="zh-CN" sz="2400" dirty="0"/>
              <a:t>, </a:t>
            </a:r>
            <a:r>
              <a:rPr lang="zh-CN" altLang="en-US" sz="2400" dirty="0"/>
              <a:t>则</a:t>
            </a:r>
            <a:r>
              <a:rPr lang="en-US" altLang="zh-CN" sz="2400" dirty="0" err="1"/>
              <a:t>a×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b≠a×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c</a:t>
            </a:r>
            <a:r>
              <a:rPr lang="zh-CN" altLang="en-US" sz="2400" dirty="0"/>
              <a:t>。</a:t>
            </a:r>
          </a:p>
          <a:p>
            <a:pPr marL="274638" indent="-274638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sz="2400" dirty="0"/>
              <a:t>于是，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-{0}</a:t>
            </a:r>
            <a:r>
              <a:rPr lang="zh-CN" altLang="en-US" sz="2400" dirty="0"/>
              <a:t>中的</a:t>
            </a:r>
            <a:r>
              <a:rPr lang="en-US" altLang="zh-CN" sz="2400" dirty="0"/>
              <a:t>k-1</a:t>
            </a:r>
            <a:r>
              <a:rPr lang="zh-CN" altLang="en-US" sz="2400" dirty="0"/>
              <a:t>个数的模</a:t>
            </a:r>
            <a:r>
              <a:rPr lang="en-US" altLang="zh-CN" sz="2400" dirty="0"/>
              <a:t>k</a:t>
            </a:r>
            <a:r>
              <a:rPr lang="zh-CN" altLang="en-US" sz="2400" dirty="0"/>
              <a:t>乘法</a:t>
            </a:r>
            <a:r>
              <a:rPr lang="en-US" altLang="zh-CN" sz="2400" dirty="0"/>
              <a:t>, </a:t>
            </a:r>
            <a:r>
              <a:rPr lang="zh-CN" altLang="en-US" sz="2400" dirty="0"/>
              <a:t>其结果都不相同，但又必须等于</a:t>
            </a:r>
            <a:r>
              <a:rPr lang="en-US" altLang="zh-CN" sz="2400" dirty="0"/>
              <a:t>{1,2,…,k-1}</a:t>
            </a:r>
            <a:r>
              <a:rPr lang="zh-CN" altLang="en-US" sz="2400" dirty="0"/>
              <a:t>中的一个，故必存在一元素</a:t>
            </a:r>
            <a:r>
              <a:rPr lang="en-US" altLang="zh-CN" sz="2400" dirty="0"/>
              <a:t>b, </a:t>
            </a:r>
            <a:r>
              <a:rPr lang="zh-CN" altLang="en-US" sz="2400" dirty="0"/>
              <a:t>使</a:t>
            </a:r>
            <a:r>
              <a:rPr lang="en-US" altLang="zh-CN" sz="2400" dirty="0" err="1"/>
              <a:t>a×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b</a:t>
            </a:r>
            <a:r>
              <a:rPr lang="en-US" altLang="zh-CN" sz="2400" dirty="0"/>
              <a:t>=1</a:t>
            </a:r>
            <a:r>
              <a:rPr lang="zh-CN" altLang="en-US" sz="2400" dirty="0"/>
              <a:t>。这就证明了任意元素</a:t>
            </a:r>
            <a:r>
              <a:rPr lang="en-US" altLang="zh-CN" sz="2400" dirty="0"/>
              <a:t>a</a:t>
            </a:r>
            <a:r>
              <a:rPr lang="zh-CN" altLang="en-US" sz="2400" dirty="0"/>
              <a:t>存在逆元。</a:t>
            </a:r>
            <a:endParaRPr lang="en-US" altLang="zh-CN" sz="2400" dirty="0"/>
          </a:p>
          <a:p>
            <a:pPr marL="274638" indent="-274638" eaLnBrk="1" fontAlgn="auto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dirty="0"/>
              <a:t>由①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~</a:t>
            </a:r>
            <a:r>
              <a:rPr lang="zh-CN" altLang="en-US" sz="2400" dirty="0"/>
              <a:t>⑤得</a:t>
            </a:r>
            <a:r>
              <a:rPr lang="en-US" altLang="zh-CN" sz="2400" dirty="0"/>
              <a:t>〈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-{0}, ×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〉</a:t>
            </a:r>
            <a:r>
              <a:rPr lang="zh-CN" altLang="en-US" sz="2400" dirty="0"/>
              <a:t>是阿贝尔群。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40AFB-9418-47C9-8EFD-4C70D3E7E167}" type="slidenum">
              <a:rPr lang="zh-CN" altLang="en-US"/>
              <a:pPr>
                <a:defRPr/>
              </a:pPr>
              <a:t>120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域</a:t>
            </a:r>
            <a:r>
              <a:rPr lang="en-US" altLang="zh-CN" smtClean="0"/>
              <a:t>-</a:t>
            </a:r>
            <a:r>
              <a:rPr lang="zh-CN" altLang="en-US" smtClean="0"/>
              <a:t>例（续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8215312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〈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+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×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是一个域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当且仅当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是质数。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 ：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Ⅲ.</a:t>
            </a:r>
            <a:r>
              <a:rPr lang="zh-CN" altLang="en-US" sz="24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乘法</a:t>
            </a:r>
            <a:r>
              <a:rPr lang="en-US" altLang="zh-CN" sz="24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2400" baseline="-25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对加法</a:t>
            </a:r>
            <a:r>
              <a:rPr lang="en-US" altLang="zh-CN" sz="24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en-US" altLang="zh-CN" sz="2400" baseline="-25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可分配</a:t>
            </a:r>
            <a:r>
              <a:rPr lang="en-US" altLang="zh-CN" sz="24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  <a:p>
            <a:pPr marL="1882775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对任意元素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a, b,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c∈N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 </a:t>
            </a:r>
          </a:p>
          <a:p>
            <a:pPr marL="1882775" indent="-342900" algn="just">
              <a:lnSpc>
                <a:spcPct val="110000"/>
              </a:lnSpc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a×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b+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a×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b+c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)(mod k)]</a:t>
            </a:r>
          </a:p>
          <a:p>
            <a:pPr marL="3295650" indent="-342900" algn="just">
              <a:lnSpc>
                <a:spcPct val="110000"/>
              </a:lnSpc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=[a×(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b+c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)](mod k)</a:t>
            </a:r>
          </a:p>
          <a:p>
            <a:pPr marL="3295650" indent="-342900" algn="just">
              <a:lnSpc>
                <a:spcPct val="110000"/>
              </a:lnSpc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=[(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a×b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)(mod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k)]+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a×c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)(mod k)]</a:t>
            </a:r>
          </a:p>
          <a:p>
            <a:pPr marL="3295650" indent="-342900" algn="just">
              <a:lnSpc>
                <a:spcPct val="110000"/>
              </a:lnSpc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a×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)+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a×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 marL="1895475" indent="-342900" algn="just">
              <a:lnSpc>
                <a:spcPct val="110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可交换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所以乘法在加法上可分配。</a:t>
            </a:r>
          </a:p>
          <a:p>
            <a:pPr marL="342900" indent="-342900" algn="just">
              <a:lnSpc>
                <a:spcPct val="110000"/>
              </a:lnSpc>
              <a:spcBef>
                <a:spcPct val="3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综上，当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是质数时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〈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baseline="-25000" dirty="0" err="1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+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×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是域。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06B94-575B-40B5-AB46-B09BB36AFA1D}" type="slidenum">
              <a:rPr lang="zh-CN" altLang="en-US"/>
              <a:pPr>
                <a:defRPr/>
              </a:pPr>
              <a:t>121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>
          <a:xfrm>
            <a:off x="457200" y="269875"/>
            <a:ext cx="8229600" cy="649288"/>
          </a:xfrm>
        </p:spPr>
        <p:txBody>
          <a:bodyPr/>
          <a:lstStyle/>
          <a:p>
            <a:r>
              <a:rPr lang="zh-CN" altLang="en-US" smtClean="0"/>
              <a:t>环、整环、除环、域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195513" y="1268413"/>
          <a:ext cx="6048375" cy="515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24">
                  <a:extLst>
                    <a:ext uri="{9D8B030D-6E8A-4147-A177-3AD203B41FA5}"/>
                  </a:extLst>
                </a:gridCol>
                <a:gridCol w="1512224">
                  <a:extLst>
                    <a:ext uri="{9D8B030D-6E8A-4147-A177-3AD203B41FA5}"/>
                  </a:extLst>
                </a:gridCol>
                <a:gridCol w="1512224">
                  <a:extLst>
                    <a:ext uri="{9D8B030D-6E8A-4147-A177-3AD203B41FA5}"/>
                  </a:extLst>
                </a:gridCol>
                <a:gridCol w="1512224">
                  <a:extLst>
                    <a:ext uri="{9D8B030D-6E8A-4147-A177-3AD203B41FA5}"/>
                  </a:extLst>
                </a:gridCol>
              </a:tblGrid>
              <a:tr h="36557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整环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除环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rowSpan="5"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封闭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封闭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封闭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可结合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有幺元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有幺元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有幺元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可交换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可交换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可交换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有逆元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有逆元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有逆元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rowSpan="6"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封闭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封闭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封闭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可结合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有幺元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有幺元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有幺元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无零因子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无零因子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无零因子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CC00CC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可交换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可交换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CC00CC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557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非零元有逆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CC00CC"/>
                          </a:solidFill>
                          <a:latin typeface="楷体" pitchFamily="49" charset="-122"/>
                          <a:ea typeface="楷体" pitchFamily="49" charset="-122"/>
                        </a:rPr>
                        <a:t>非零元有逆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827088" y="1738313"/>
            <a:ext cx="1296987" cy="4608512"/>
            <a:chOff x="7667625" y="1742629"/>
            <a:chExt cx="1591891" cy="4248596"/>
          </a:xfrm>
        </p:grpSpPr>
        <p:sp>
          <p:nvSpPr>
            <p:cNvPr id="6" name="矩形 5"/>
            <p:cNvSpPr/>
            <p:nvPr/>
          </p:nvSpPr>
          <p:spPr>
            <a:xfrm>
              <a:off x="7667625" y="2205101"/>
              <a:ext cx="576744" cy="324023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乘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法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对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加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法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有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配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律</a:t>
              </a:r>
            </a:p>
          </p:txBody>
        </p:sp>
        <p:sp>
          <p:nvSpPr>
            <p:cNvPr id="7" name="右大括号 6"/>
            <p:cNvSpPr/>
            <p:nvPr/>
          </p:nvSpPr>
          <p:spPr>
            <a:xfrm flipH="1">
              <a:off x="8180069" y="1742629"/>
              <a:ext cx="1079447" cy="4248596"/>
            </a:xfrm>
            <a:prstGeom prst="rightBrace">
              <a:avLst>
                <a:gd name="adj1" fmla="val 2219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3059113" y="1666875"/>
            <a:ext cx="936625" cy="2016125"/>
            <a:chOff x="1979712" y="1412875"/>
            <a:chExt cx="936625" cy="2016125"/>
          </a:xfrm>
        </p:grpSpPr>
        <p:sp>
          <p:nvSpPr>
            <p:cNvPr id="8" name="左大括号 7"/>
            <p:cNvSpPr/>
            <p:nvPr/>
          </p:nvSpPr>
          <p:spPr>
            <a:xfrm>
              <a:off x="2484537" y="1628775"/>
              <a:ext cx="431800" cy="1584325"/>
            </a:xfrm>
            <a:prstGeom prst="leftBrace">
              <a:avLst>
                <a:gd name="adj1" fmla="val 3303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79712" y="1412875"/>
              <a:ext cx="576262" cy="2016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3001963" y="3941763"/>
            <a:ext cx="993775" cy="1008062"/>
            <a:chOff x="2570163" y="3687763"/>
            <a:chExt cx="993775" cy="1008062"/>
          </a:xfrm>
        </p:grpSpPr>
        <p:sp>
          <p:nvSpPr>
            <p:cNvPr id="10" name="矩形 9"/>
            <p:cNvSpPr/>
            <p:nvPr/>
          </p:nvSpPr>
          <p:spPr>
            <a:xfrm>
              <a:off x="2570163" y="3687763"/>
              <a:ext cx="576262" cy="100806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132138" y="4005263"/>
              <a:ext cx="431800" cy="431800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388938" y="1200150"/>
            <a:ext cx="1871662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涂红部分是环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DCDE8-024F-479B-A7B4-815E55654E16}" type="slidenum">
              <a:rPr lang="zh-CN" altLang="en-US"/>
              <a:pPr>
                <a:defRPr/>
              </a:pPr>
              <a:t>122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2338" y="2484438"/>
            <a:ext cx="790575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加法</a:t>
            </a:r>
          </a:p>
        </p:txBody>
      </p:sp>
      <p:sp>
        <p:nvSpPr>
          <p:cNvPr id="17" name="矩形 16"/>
          <p:cNvSpPr/>
          <p:nvPr/>
        </p:nvSpPr>
        <p:spPr>
          <a:xfrm>
            <a:off x="2192338" y="5029200"/>
            <a:ext cx="790575" cy="35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r>
              <a:rPr lang="zh-CN" altLang="en-US" smtClean="0"/>
              <a:t>有限整环必是域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74062" cy="532923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mtClean="0">
                <a:solidFill>
                  <a:srgbClr val="CC00CC"/>
                </a:solidFill>
              </a:rPr>
              <a:t>域一定是整环，但整环不一定是域</a:t>
            </a:r>
            <a:r>
              <a:rPr lang="zh-CN" altLang="en-US" smtClean="0"/>
              <a:t>，然而：</a:t>
            </a:r>
            <a:endParaRPr lang="en-US" altLang="zh-CN" smtClean="0"/>
          </a:p>
          <a:p>
            <a:pPr lvl="1">
              <a:spcAft>
                <a:spcPts val="1200"/>
              </a:spcAft>
            </a:pPr>
            <a:r>
              <a:rPr lang="zh-CN" altLang="en-US" u="sng" smtClean="0">
                <a:solidFill>
                  <a:srgbClr val="C00000"/>
                </a:solidFill>
              </a:rPr>
              <a:t>有限</a:t>
            </a:r>
            <a:r>
              <a:rPr lang="zh-CN" altLang="en-US" u="sng" smtClean="0"/>
              <a:t>整环一定是域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证明：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spcAft>
                <a:spcPct val="0"/>
              </a:spcAft>
            </a:pPr>
            <a:r>
              <a:rPr lang="zh-CN" altLang="en-US" smtClean="0"/>
              <a:t>设（</a:t>
            </a:r>
            <a:r>
              <a:rPr lang="en-US" altLang="zh-CN" smtClean="0"/>
              <a:t>F,+</a:t>
            </a:r>
            <a:r>
              <a:rPr lang="zh-CN" altLang="en-US" smtClean="0"/>
              <a:t>，</a:t>
            </a:r>
            <a:r>
              <a:rPr lang="zh-CN" altLang="en-US" sz="3200" baseline="-15000" smtClean="0"/>
              <a:t>*</a:t>
            </a:r>
            <a:r>
              <a:rPr lang="zh-CN" altLang="en-US" smtClean="0"/>
              <a:t>）是一个有限整环，</a:t>
            </a:r>
            <a:endParaRPr lang="en-US" altLang="zh-CN" smtClean="0"/>
          </a:p>
          <a:p>
            <a:pPr lvl="1"/>
            <a:r>
              <a:rPr lang="zh-CN" altLang="en-US" smtClean="0"/>
              <a:t>所以对于任意</a:t>
            </a:r>
            <a:r>
              <a:rPr lang="en-US" altLang="zh-CN" smtClean="0"/>
              <a:t>a,b,c∈F</a:t>
            </a:r>
            <a:r>
              <a:rPr lang="zh-CN" altLang="en-US" smtClean="0"/>
              <a:t>且</a:t>
            </a:r>
            <a:r>
              <a:rPr lang="en-US" altLang="zh-CN" smtClean="0"/>
              <a:t>c≠0</a:t>
            </a:r>
            <a:r>
              <a:rPr lang="zh-CN" altLang="en-US" smtClean="0"/>
              <a:t>，若</a:t>
            </a:r>
            <a:r>
              <a:rPr lang="en-US" altLang="zh-CN" smtClean="0"/>
              <a:t>a≠b</a:t>
            </a:r>
            <a:r>
              <a:rPr lang="zh-CN" altLang="en-US" smtClean="0"/>
              <a:t>，则</a:t>
            </a:r>
            <a:r>
              <a:rPr lang="en-US" altLang="zh-CN" smtClean="0"/>
              <a:t>a</a:t>
            </a:r>
            <a:r>
              <a:rPr lang="zh-CN" altLang="en-US" sz="3200" baseline="-15000" smtClean="0"/>
              <a:t>*</a:t>
            </a:r>
            <a:r>
              <a:rPr lang="en-US" altLang="zh-CN" smtClean="0"/>
              <a:t>c≠b</a:t>
            </a:r>
            <a:r>
              <a:rPr lang="zh-CN" altLang="en-US" sz="3200" baseline="-15000" smtClean="0"/>
              <a:t>*</a:t>
            </a:r>
            <a:r>
              <a:rPr lang="en-US" altLang="zh-CN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(c</a:t>
            </a:r>
            <a:r>
              <a:rPr lang="zh-CN" altLang="en-US" smtClean="0"/>
              <a:t>列元素不重复出现，所以么元</a:t>
            </a:r>
            <a:r>
              <a:rPr lang="en-US" altLang="zh-CN" smtClean="0"/>
              <a:t>1</a:t>
            </a:r>
            <a:r>
              <a:rPr lang="zh-CN" altLang="en-US" smtClean="0"/>
              <a:t>必定会出现。</a:t>
            </a:r>
            <a:r>
              <a:rPr lang="en-US" altLang="zh-CN" smtClean="0"/>
              <a:t>C</a:t>
            </a:r>
            <a:r>
              <a:rPr lang="zh-CN" altLang="en-US" smtClean="0"/>
              <a:t>行同理可证）</a:t>
            </a:r>
          </a:p>
          <a:p>
            <a:pPr lvl="1">
              <a:spcAft>
                <a:spcPct val="0"/>
              </a:spcAft>
            </a:pPr>
            <a:r>
              <a:rPr lang="zh-CN" altLang="en-US" smtClean="0"/>
              <a:t>必有</a:t>
            </a:r>
            <a:r>
              <a:rPr lang="en-US" altLang="zh-CN" smtClean="0"/>
              <a:t>d∈F</a:t>
            </a:r>
            <a:r>
              <a:rPr lang="zh-CN" altLang="en-US" smtClean="0"/>
              <a:t>，使</a:t>
            </a:r>
            <a:r>
              <a:rPr lang="en-US" altLang="zh-CN" smtClean="0"/>
              <a:t>d</a:t>
            </a:r>
            <a:r>
              <a:rPr lang="zh-CN" altLang="en-US" sz="3200" baseline="-15000" smtClean="0"/>
              <a:t>*</a:t>
            </a:r>
            <a:r>
              <a:rPr lang="en-US" altLang="zh-CN" smtClean="0"/>
              <a:t>c=c*d=1</a:t>
            </a:r>
            <a:r>
              <a:rPr lang="zh-CN" altLang="en-US" smtClean="0"/>
              <a:t>，故</a:t>
            </a:r>
            <a:r>
              <a:rPr lang="en-US" altLang="zh-CN" smtClean="0"/>
              <a:t>d</a:t>
            </a:r>
            <a:r>
              <a:rPr lang="zh-CN" altLang="en-US" smtClean="0"/>
              <a:t>是</a:t>
            </a:r>
            <a:r>
              <a:rPr lang="en-US" altLang="zh-CN" smtClean="0"/>
              <a:t>c</a:t>
            </a:r>
            <a:r>
              <a:rPr lang="zh-CN" altLang="en-US" smtClean="0"/>
              <a:t>的乘法逆元，即，</a:t>
            </a:r>
            <a:r>
              <a:rPr lang="zh-CN" altLang="en-US" smtClean="0">
                <a:solidFill>
                  <a:srgbClr val="C00000"/>
                </a:solidFill>
              </a:rPr>
              <a:t>非零元素有逆；</a:t>
            </a:r>
          </a:p>
          <a:p>
            <a:pPr lvl="1">
              <a:spcAft>
                <a:spcPts val="1200"/>
              </a:spcAft>
            </a:pPr>
            <a:r>
              <a:rPr lang="zh-CN" altLang="en-US" smtClean="0"/>
              <a:t>因此，有限整环（</a:t>
            </a:r>
            <a:r>
              <a:rPr lang="en-US" altLang="zh-CN" smtClean="0"/>
              <a:t>F</a:t>
            </a:r>
            <a:r>
              <a:rPr lang="zh-CN" altLang="en-US" smtClean="0"/>
              <a:t>，</a:t>
            </a:r>
            <a:r>
              <a:rPr lang="en-US" altLang="zh-CN" smtClean="0"/>
              <a:t>+</a:t>
            </a:r>
            <a:r>
              <a:rPr lang="zh-CN" altLang="en-US" smtClean="0"/>
              <a:t>，</a:t>
            </a:r>
            <a:r>
              <a:rPr lang="zh-CN" altLang="en-US" sz="3200" baseline="-15000" smtClean="0"/>
              <a:t>*</a:t>
            </a:r>
            <a:r>
              <a:rPr lang="zh-CN" altLang="en-US" smtClean="0"/>
              <a:t>）是一个域。（</a:t>
            </a:r>
            <a:r>
              <a:rPr lang="zh-CN" altLang="en-US" smtClean="0">
                <a:solidFill>
                  <a:srgbClr val="FF0000"/>
                </a:solidFill>
              </a:rPr>
              <a:t>证毕</a:t>
            </a:r>
            <a:r>
              <a:rPr lang="zh-CN" altLang="en-US" smtClean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DDBAE-AE28-456C-ABFA-61F89EEE3B55}" type="slidenum">
              <a:rPr lang="zh-CN" altLang="en-US"/>
              <a:pPr>
                <a:defRPr/>
              </a:pPr>
              <a:t>123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127500" y="1630363"/>
            <a:ext cx="4548188" cy="2328862"/>
            <a:chOff x="4126944" y="1630680"/>
            <a:chExt cx="4549512" cy="2328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65638" y="3959344"/>
              <a:ext cx="26630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369" name="组合 10"/>
            <p:cNvGrpSpPr>
              <a:grpSpLocks/>
            </p:cNvGrpSpPr>
            <p:nvPr/>
          </p:nvGrpSpPr>
          <p:grpSpPr bwMode="auto">
            <a:xfrm>
              <a:off x="4126944" y="1630680"/>
              <a:ext cx="4549512" cy="1920240"/>
              <a:chOff x="4126944" y="1630680"/>
              <a:chExt cx="4549512" cy="192024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4126944" y="1630680"/>
                <a:ext cx="4549512" cy="141593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74638" indent="-274638">
                  <a:lnSpc>
                    <a:spcPct val="110000"/>
                  </a:lnSpc>
                  <a:spcAft>
                    <a:spcPts val="600"/>
                  </a:spcAft>
                  <a:buSzPct val="65000"/>
                  <a:buFont typeface="Wingdings" pitchFamily="2" charset="2"/>
                  <a:buChar char="u"/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若不然，消去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，则有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a=b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，与前提矛盾；</a:t>
                </a:r>
                <a:endPara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4638" indent="-274638">
                  <a:lnSpc>
                    <a:spcPct val="110000"/>
                  </a:lnSpc>
                  <a:spcAft>
                    <a:spcPts val="600"/>
                  </a:spcAft>
                  <a:buSzPct val="65000"/>
                  <a:buFont typeface="Wingdings" pitchFamily="2" charset="2"/>
                  <a:buChar char="u"/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作用：保证对任意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存在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d*c=1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。</a:t>
                </a:r>
              </a:p>
            </p:txBody>
          </p:sp>
          <p:cxnSp>
            <p:nvCxnSpPr>
              <p:cNvPr id="10" name="直接箭头连接符 9"/>
              <p:cNvCxnSpPr>
                <a:endCxn id="6" idx="2"/>
              </p:cNvCxnSpPr>
              <p:nvPr/>
            </p:nvCxnSpPr>
            <p:spPr>
              <a:xfrm flipH="1" flipV="1">
                <a:off x="6402494" y="3046610"/>
                <a:ext cx="578018" cy="5047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048000" y="4468813"/>
            <a:ext cx="3643313" cy="431800"/>
            <a:chOff x="5189592" y="3199600"/>
            <a:chExt cx="3644409" cy="43197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189592" y="3595051"/>
              <a:ext cx="108617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 bwMode="auto">
            <a:xfrm>
              <a:off x="6545725" y="3199600"/>
              <a:ext cx="2288276" cy="43197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整环满足可交换性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环和域的知识结构图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797B033-FA52-4469-8C68-6BF90ECC770D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124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3775" y="2374900"/>
            <a:ext cx="647700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环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5940425" y="4941888"/>
            <a:ext cx="2808288" cy="863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1463" indent="-271463">
              <a:lnSpc>
                <a:spcPct val="110000"/>
              </a:lnSpc>
              <a:spcBef>
                <a:spcPts val="600"/>
              </a:spcBef>
              <a:buSzPct val="60000"/>
              <a:buFont typeface="Wingdings" pitchFamily="2" charset="2"/>
              <a:buChar char="u"/>
              <a:defRPr/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域的理想是平凡的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271463" indent="-271463">
              <a:lnSpc>
                <a:spcPct val="110000"/>
              </a:lnSpc>
              <a:spcBef>
                <a:spcPts val="600"/>
              </a:spcBef>
              <a:buSzPct val="60000"/>
              <a:buFont typeface="Wingdings" pitchFamily="2" charset="2"/>
              <a:buChar char="u"/>
              <a:defRPr/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因此，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商域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无意义</a:t>
            </a:r>
          </a:p>
        </p:txBody>
      </p:sp>
      <p:grpSp>
        <p:nvGrpSpPr>
          <p:cNvPr id="3" name="组合 114"/>
          <p:cNvGrpSpPr>
            <a:grpSpLocks/>
          </p:cNvGrpSpPr>
          <p:nvPr/>
        </p:nvGrpSpPr>
        <p:grpSpPr bwMode="auto">
          <a:xfrm>
            <a:off x="4595813" y="2271713"/>
            <a:ext cx="1920875" cy="1306512"/>
            <a:chOff x="4595813" y="2271539"/>
            <a:chExt cx="1920403" cy="1306800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4595813" y="2925733"/>
              <a:ext cx="9110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821183" y="2612926"/>
              <a:ext cx="784032" cy="28740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508401" y="2708197"/>
              <a:ext cx="1007815" cy="43348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整环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4886254" y="2271539"/>
              <a:ext cx="0" cy="130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600574" y="2276302"/>
              <a:ext cx="287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600574" y="3573576"/>
              <a:ext cx="287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15"/>
          <p:cNvGrpSpPr>
            <a:grpSpLocks/>
          </p:cNvGrpSpPr>
          <p:nvPr/>
        </p:nvGrpSpPr>
        <p:grpSpPr bwMode="auto">
          <a:xfrm>
            <a:off x="6010275" y="3141663"/>
            <a:ext cx="1704975" cy="849312"/>
            <a:chOff x="6010275" y="3140968"/>
            <a:chExt cx="1704773" cy="850007"/>
          </a:xfrm>
        </p:grpSpPr>
        <p:cxnSp>
          <p:nvCxnSpPr>
            <p:cNvPr id="91" name="直接连接符 90"/>
            <p:cNvCxnSpPr/>
            <p:nvPr/>
          </p:nvCxnSpPr>
          <p:spPr>
            <a:xfrm flipV="1">
              <a:off x="6015037" y="3563589"/>
              <a:ext cx="105238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7067425" y="3344334"/>
              <a:ext cx="647623" cy="4321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202340" y="3266483"/>
              <a:ext cx="792068" cy="2875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  <p:cxnSp>
          <p:nvCxnSpPr>
            <p:cNvPr id="89" name="直接连接符 88"/>
            <p:cNvCxnSpPr/>
            <p:nvPr/>
          </p:nvCxnSpPr>
          <p:spPr>
            <a:xfrm flipH="1">
              <a:off x="6010275" y="3140968"/>
              <a:ext cx="0" cy="850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11"/>
          <p:cNvGrpSpPr>
            <a:grpSpLocks/>
          </p:cNvGrpSpPr>
          <p:nvPr/>
        </p:nvGrpSpPr>
        <p:grpSpPr bwMode="auto">
          <a:xfrm>
            <a:off x="1638300" y="1347788"/>
            <a:ext cx="2965450" cy="4716462"/>
            <a:chOff x="1638722" y="1348246"/>
            <a:chExt cx="2964638" cy="471647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38722" y="2597611"/>
              <a:ext cx="4142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875046" y="1413333"/>
              <a:ext cx="1728314" cy="4318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含零因子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2048185" y="1619709"/>
              <a:ext cx="0" cy="42386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124364" y="4397840"/>
              <a:ext cx="791946" cy="2873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097384" y="1348246"/>
              <a:ext cx="791945" cy="28733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ab</a:t>
              </a:r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=0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875046" y="2061035"/>
              <a:ext cx="1728314" cy="4318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无零因子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2875046" y="2708736"/>
              <a:ext cx="1728314" cy="4318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可交换环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875046" y="3356438"/>
              <a:ext cx="1728314" cy="4333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含幺元环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097384" y="1989597"/>
              <a:ext cx="791945" cy="28733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ab</a:t>
              </a:r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</a:t>
              </a:r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097384" y="2621424"/>
              <a:ext cx="791945" cy="2889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ab</a:t>
              </a:r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en-US" altLang="zh-CN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ba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097384" y="3265950"/>
              <a:ext cx="791945" cy="28733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C00000"/>
                  </a:solidFill>
                  <a:sym typeface="Symbol" pitchFamily="18" charset="2"/>
                </a:rPr>
                <a:t></a:t>
              </a:r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幺元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75046" y="4508965"/>
              <a:ext cx="1007786" cy="4318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子环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2875046" y="5632918"/>
              <a:ext cx="1007786" cy="4318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商环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 flipV="1">
              <a:off x="2057707" y="3572338"/>
              <a:ext cx="8109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2057707" y="1629234"/>
              <a:ext cx="8109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2057707" y="2276935"/>
              <a:ext cx="8109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2057707" y="2924637"/>
              <a:ext cx="8109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048185" y="4724866"/>
              <a:ext cx="82844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051359" y="5848818"/>
              <a:ext cx="82844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124364" y="5548781"/>
              <a:ext cx="791946" cy="2889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</p:grpSp>
      <p:grpSp>
        <p:nvGrpSpPr>
          <p:cNvPr id="8" name="组合 116"/>
          <p:cNvGrpSpPr>
            <a:grpSpLocks/>
          </p:cNvGrpSpPr>
          <p:nvPr/>
        </p:nvGrpSpPr>
        <p:grpSpPr bwMode="auto">
          <a:xfrm>
            <a:off x="3881438" y="4437063"/>
            <a:ext cx="1627187" cy="1069975"/>
            <a:chOff x="3880994" y="4437112"/>
            <a:chExt cx="1627110" cy="1070594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3880994" y="4724615"/>
              <a:ext cx="1123897" cy="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500090" y="5075656"/>
              <a:ext cx="1008014" cy="4320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理想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>
            <a:xfrm>
              <a:off x="5000128" y="4729381"/>
              <a:ext cx="0" cy="339922"/>
            </a:xfrm>
            <a:prstGeom prst="straightConnector1">
              <a:avLst/>
            </a:prstGeom>
            <a:ln w="12700">
              <a:solidFill>
                <a:srgbClr val="CC00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3995289" y="4437112"/>
              <a:ext cx="936581" cy="28750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黑洞化</a:t>
              </a:r>
            </a:p>
          </p:txBody>
        </p:sp>
      </p:grpSp>
      <p:grpSp>
        <p:nvGrpSpPr>
          <p:cNvPr id="10" name="组合 117"/>
          <p:cNvGrpSpPr>
            <a:grpSpLocks/>
          </p:cNvGrpSpPr>
          <p:nvPr/>
        </p:nvGrpSpPr>
        <p:grpSpPr bwMode="auto">
          <a:xfrm>
            <a:off x="3879850" y="5507038"/>
            <a:ext cx="1123950" cy="630237"/>
            <a:chOff x="3880498" y="5507706"/>
            <a:chExt cx="1123200" cy="630327"/>
          </a:xfrm>
        </p:grpSpPr>
        <p:cxnSp>
          <p:nvCxnSpPr>
            <p:cNvPr id="108" name="直接箭头连接符 107"/>
            <p:cNvCxnSpPr/>
            <p:nvPr/>
          </p:nvCxnSpPr>
          <p:spPr>
            <a:xfrm flipV="1">
              <a:off x="3880498" y="5849067"/>
              <a:ext cx="1123200" cy="1588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triangl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000525" y="5507706"/>
              <a:ext cx="0" cy="339774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/>
            <p:cNvSpPr/>
            <p:nvPr/>
          </p:nvSpPr>
          <p:spPr>
            <a:xfrm>
              <a:off x="3996309" y="5850655"/>
              <a:ext cx="936000" cy="28737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同余化</a:t>
              </a:r>
            </a:p>
          </p:txBody>
        </p:sp>
      </p:grpSp>
      <p:grpSp>
        <p:nvGrpSpPr>
          <p:cNvPr id="11" name="组合 113"/>
          <p:cNvGrpSpPr>
            <a:grpSpLocks/>
          </p:cNvGrpSpPr>
          <p:nvPr/>
        </p:nvGrpSpPr>
        <p:grpSpPr bwMode="auto">
          <a:xfrm>
            <a:off x="2057400" y="3876675"/>
            <a:ext cx="4459288" cy="544513"/>
            <a:chOff x="2057400" y="3877090"/>
            <a:chExt cx="4458816" cy="543618"/>
          </a:xfrm>
        </p:grpSpPr>
        <p:sp>
          <p:nvSpPr>
            <p:cNvPr id="28" name="矩形 27"/>
            <p:cNvSpPr/>
            <p:nvPr/>
          </p:nvSpPr>
          <p:spPr>
            <a:xfrm>
              <a:off x="5508260" y="3988032"/>
              <a:ext cx="1007956" cy="4326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除环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2057400" y="4209917"/>
              <a:ext cx="3433400" cy="15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2771699" y="3877090"/>
              <a:ext cx="1873052" cy="2884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&lt;F-{0},*&gt;</a:t>
              </a:r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是群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1855788" y="4338638"/>
            <a:ext cx="3743325" cy="1871662"/>
          </a:xfrm>
          <a:prstGeom prst="roundRect">
            <a:avLst/>
          </a:prstGeom>
          <a:solidFill>
            <a:srgbClr val="CC0099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600575" y="2190750"/>
            <a:ext cx="3781425" cy="2032000"/>
            <a:chOff x="4600575" y="2190750"/>
            <a:chExt cx="3781425" cy="2032000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4600575" y="3714750"/>
              <a:ext cx="908050" cy="361950"/>
            </a:xfrm>
            <a:prstGeom prst="straightConnector1">
              <a:avLst/>
            </a:prstGeom>
            <a:ln w="28575">
              <a:solidFill>
                <a:srgbClr val="CC0099"/>
              </a:solidFill>
              <a:prstDash val="sysDash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603750" y="2190750"/>
              <a:ext cx="3778250" cy="2032000"/>
            </a:xfrm>
            <a:custGeom>
              <a:avLst/>
              <a:gdLst>
                <a:gd name="connsiteX0" fmla="*/ 0 w 3752850"/>
                <a:gd name="connsiteY0" fmla="*/ 0 h 1974850"/>
                <a:gd name="connsiteX1" fmla="*/ 3752850 w 3752850"/>
                <a:gd name="connsiteY1" fmla="*/ 0 h 1974850"/>
                <a:gd name="connsiteX2" fmla="*/ 3752850 w 3752850"/>
                <a:gd name="connsiteY2" fmla="*/ 1974850 h 1974850"/>
                <a:gd name="connsiteX3" fmla="*/ 1911350 w 3752850"/>
                <a:gd name="connsiteY3" fmla="*/ 1974850 h 19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2850" h="1974850">
                  <a:moveTo>
                    <a:pt x="0" y="0"/>
                  </a:moveTo>
                  <a:lnTo>
                    <a:pt x="3752850" y="0"/>
                  </a:lnTo>
                  <a:lnTo>
                    <a:pt x="3752850" y="1974850"/>
                  </a:lnTo>
                  <a:lnTo>
                    <a:pt x="1911350" y="1974850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5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pPr algn="l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6.8.2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、子环和理想</a:t>
            </a:r>
          </a:p>
        </p:txBody>
      </p:sp>
      <p:sp>
        <p:nvSpPr>
          <p:cNvPr id="145410" name="内容占位符 2"/>
          <p:cNvSpPr>
            <a:spLocks noGrp="1"/>
          </p:cNvSpPr>
          <p:nvPr>
            <p:ph idx="4294967295"/>
          </p:nvPr>
        </p:nvSpPr>
        <p:spPr>
          <a:xfrm>
            <a:off x="539750" y="1412875"/>
            <a:ext cx="7704138" cy="460851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6.8-5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SzPct val="60000"/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有环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0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和非空集合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Pct val="60000"/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&lt;S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子群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990600" lvl="2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Font typeface="Arial" charset="0"/>
              <a:buNone/>
            </a:pP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x,y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x-y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（子群第二判定定理，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P.43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Pct val="60000"/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&lt;S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0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0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子半群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990600" lvl="2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Font typeface="Arial" charset="0"/>
              <a:buNone/>
            </a:pP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x,y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x*y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&lt;S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0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0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子环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4B62AF2-3B2C-4A6B-8251-81DC1FC53BCD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125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572000" y="1341438"/>
            <a:ext cx="4103688" cy="3621087"/>
            <a:chOff x="4572000" y="1340768"/>
            <a:chExt cx="4104456" cy="3621757"/>
          </a:xfrm>
        </p:grpSpPr>
        <p:sp>
          <p:nvSpPr>
            <p:cNvPr id="5" name="圆角矩形 4"/>
            <p:cNvSpPr/>
            <p:nvPr/>
          </p:nvSpPr>
          <p:spPr>
            <a:xfrm>
              <a:off x="4572000" y="1340768"/>
              <a:ext cx="4104456" cy="57636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3A1BF7"/>
                  </a:solidFill>
                  <a:latin typeface="楷体" pitchFamily="49" charset="-122"/>
                  <a:ea typeface="楷体" pitchFamily="49" charset="-122"/>
                </a:rPr>
                <a:t>加法子群</a:t>
              </a:r>
              <a:r>
                <a:rPr lang="en-US" altLang="zh-CN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400" dirty="0">
                  <a:solidFill>
                    <a:srgbClr val="3A1BF7"/>
                  </a:solidFill>
                  <a:latin typeface="楷体" pitchFamily="49" charset="-122"/>
                  <a:ea typeface="楷体" pitchFamily="49" charset="-122"/>
                </a:rPr>
                <a:t>乘法子半群</a:t>
              </a:r>
              <a:r>
                <a:rPr lang="en-US" altLang="zh-CN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zh-CN" altLang="en-US" sz="2400" dirty="0">
                  <a:solidFill>
                    <a:srgbClr val="3A1BF7"/>
                  </a:solidFill>
                  <a:latin typeface="楷体" pitchFamily="49" charset="-122"/>
                  <a:ea typeface="楷体" pitchFamily="49" charset="-122"/>
                </a:rPr>
                <a:t>子环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67642" y="1913961"/>
              <a:ext cx="1419491" cy="3048564"/>
            </a:xfrm>
            <a:custGeom>
              <a:avLst/>
              <a:gdLst>
                <a:gd name="connsiteX0" fmla="*/ 0 w 1419225"/>
                <a:gd name="connsiteY0" fmla="*/ 3048000 h 3048000"/>
                <a:gd name="connsiteX1" fmla="*/ 1419225 w 1419225"/>
                <a:gd name="connsiteY1" fmla="*/ 3048000 h 3048000"/>
                <a:gd name="connsiteX2" fmla="*/ 1419225 w 1419225"/>
                <a:gd name="connsiteY2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225" h="3048000">
                  <a:moveTo>
                    <a:pt x="0" y="3048000"/>
                  </a:moveTo>
                  <a:lnTo>
                    <a:pt x="1419225" y="3048000"/>
                  </a:lnTo>
                  <a:lnTo>
                    <a:pt x="1419225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内容占位符 2"/>
          <p:cNvSpPr>
            <a:spLocks noGrp="1"/>
          </p:cNvSpPr>
          <p:nvPr>
            <p:ph idx="4294967295"/>
          </p:nvPr>
        </p:nvSpPr>
        <p:spPr>
          <a:xfrm>
            <a:off x="468313" y="1196975"/>
            <a:ext cx="8291512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6.8-7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的子环，若对于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任何元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任何元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，有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D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理想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理想是一种特殊的子环；</a:t>
            </a:r>
            <a:endParaRPr lang="en-US" altLang="zh-CN" sz="25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en-US" altLang="zh-CN" sz="25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5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更强的*封闭性</a:t>
            </a: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，不仅对</a:t>
            </a:r>
            <a:r>
              <a:rPr lang="en-US" altLang="zh-CN" sz="25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中的元素有封闭性，对</a:t>
            </a:r>
            <a:r>
              <a:rPr lang="en-US" altLang="zh-CN" sz="25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5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外面</a:t>
            </a: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属于</a:t>
            </a:r>
            <a:r>
              <a:rPr lang="en-US" altLang="zh-CN" sz="25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的元素也有纳入</a:t>
            </a:r>
            <a:r>
              <a:rPr lang="en-US" altLang="zh-CN" sz="25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中的封闭性。</a:t>
            </a:r>
          </a:p>
        </p:txBody>
      </p:sp>
      <p:sp>
        <p:nvSpPr>
          <p:cNvPr id="1464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理想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7DBDB51-308D-43A5-BDE8-A78CE150C1EC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126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5851525" y="2798763"/>
            <a:ext cx="2557463" cy="1957387"/>
            <a:chOff x="5593080" y="2753360"/>
            <a:chExt cx="2557224" cy="1956544"/>
          </a:xfrm>
        </p:grpSpPr>
        <p:sp>
          <p:nvSpPr>
            <p:cNvPr id="5" name="矩形 4"/>
            <p:cNvSpPr/>
            <p:nvPr/>
          </p:nvSpPr>
          <p:spPr>
            <a:xfrm>
              <a:off x="6710576" y="3557875"/>
              <a:ext cx="1439728" cy="11520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黑洞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大染缸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来者不拒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593080" y="2753360"/>
              <a:ext cx="1846090" cy="828318"/>
            </a:xfrm>
            <a:custGeom>
              <a:avLst/>
              <a:gdLst>
                <a:gd name="connsiteX0" fmla="*/ 0 w 1846580"/>
                <a:gd name="connsiteY0" fmla="*/ 828040 h 828040"/>
                <a:gd name="connsiteX1" fmla="*/ 1539240 w 1846580"/>
                <a:gd name="connsiteY1" fmla="*/ 5080 h 828040"/>
                <a:gd name="connsiteX2" fmla="*/ 1844040 w 1846580"/>
                <a:gd name="connsiteY2" fmla="*/ 797560 h 82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6580" h="828040">
                  <a:moveTo>
                    <a:pt x="0" y="828040"/>
                  </a:moveTo>
                  <a:cubicBezTo>
                    <a:pt x="615950" y="419100"/>
                    <a:pt x="1231900" y="10160"/>
                    <a:pt x="1539240" y="5080"/>
                  </a:cubicBezTo>
                  <a:cubicBezTo>
                    <a:pt x="1846580" y="0"/>
                    <a:pt x="1845310" y="398780"/>
                    <a:pt x="1844040" y="797560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5246688" y="3629025"/>
            <a:ext cx="647700" cy="360363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55875" y="404813"/>
            <a:ext cx="6516688" cy="14398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理想主要是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针对乘法而言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，加法的作用表现在子环所受的约束。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若确定了子环后，对于乘法而言，理想类似正规子群。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不同之处在于，正规子群没有黑洞效应。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左理想和右理想</a:t>
            </a:r>
          </a:p>
        </p:txBody>
      </p:sp>
      <p:sp>
        <p:nvSpPr>
          <p:cNvPr id="139267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左理想：只满足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rD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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右理想：只满足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Dr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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例：</a:t>
            </a:r>
            <a:endParaRPr lang="en-US" altLang="zh-CN" sz="280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  <a:buSzPct val="60000"/>
              <a:buFont typeface="Wingdings" pitchFamily="2" charset="2"/>
              <a:buChar char="Ø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D=       |a,b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 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(R)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的左理想，不是右理想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理想一定是环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的子环，但子环不一定是理想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&lt;Z,+,*&gt;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&lt;R,+,*&gt;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的子环，但不是理想；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平凡理想：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{0}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自身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endParaRPr lang="zh-CN" altLang="en-US" sz="28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C1A5FCC-FE09-4683-9466-8336D6CC7DF4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127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00238" y="3211513"/>
          <a:ext cx="64770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147465" name="组合 13"/>
          <p:cNvGrpSpPr>
            <a:grpSpLocks/>
          </p:cNvGrpSpPr>
          <p:nvPr/>
        </p:nvGrpSpPr>
        <p:grpSpPr bwMode="auto">
          <a:xfrm>
            <a:off x="1658938" y="3097213"/>
            <a:ext cx="2265362" cy="863600"/>
            <a:chOff x="1659596" y="3096943"/>
            <a:chExt cx="2264308" cy="864096"/>
          </a:xfrm>
        </p:grpSpPr>
        <p:grpSp>
          <p:nvGrpSpPr>
            <p:cNvPr id="147475" name="组合 6"/>
            <p:cNvGrpSpPr>
              <a:grpSpLocks noChangeAspect="1"/>
            </p:cNvGrpSpPr>
            <p:nvPr/>
          </p:nvGrpSpPr>
          <p:grpSpPr bwMode="auto">
            <a:xfrm>
              <a:off x="1899865" y="3252900"/>
              <a:ext cx="617795" cy="543978"/>
              <a:chOff x="1633519" y="4941168"/>
              <a:chExt cx="1958041" cy="1368152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1631400" y="4940433"/>
                <a:ext cx="70407" cy="1370281"/>
              </a:xfrm>
              <a:prstGeom prst="leftBracke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 flipH="1">
                <a:off x="3522334" y="4940433"/>
                <a:ext cx="70407" cy="1370281"/>
              </a:xfrm>
              <a:prstGeom prst="leftBracke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2" name="左大括号 11"/>
            <p:cNvSpPr/>
            <p:nvPr/>
          </p:nvSpPr>
          <p:spPr>
            <a:xfrm>
              <a:off x="1659596" y="3096943"/>
              <a:ext cx="215800" cy="864096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左大括号 12"/>
            <p:cNvSpPr/>
            <p:nvPr/>
          </p:nvSpPr>
          <p:spPr>
            <a:xfrm flipH="1">
              <a:off x="3708104" y="3096943"/>
              <a:ext cx="215800" cy="864096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861050" y="1743075"/>
          <a:ext cx="1087438" cy="749300"/>
        </p:xfrm>
        <a:graphic>
          <a:graphicData uri="http://schemas.openxmlformats.org/drawingml/2006/table">
            <a:tbl>
              <a:tblPr/>
              <a:tblGrid>
                <a:gridCol w="543932">
                  <a:extLst>
                    <a:ext uri="{9D8B030D-6E8A-4147-A177-3AD203B41FA5}"/>
                  </a:extLst>
                </a:gridCol>
                <a:gridCol w="543932">
                  <a:extLst>
                    <a:ext uri="{9D8B030D-6E8A-4147-A177-3AD203B41FA5}"/>
                  </a:extLst>
                </a:gridCol>
              </a:tblGrid>
              <a:tr h="374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en-US" altLang="zh-CN" sz="2200" baseline="-25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2200" baseline="-25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en-US" altLang="zh-CN" sz="2200" baseline="-25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2200" baseline="-25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4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en-US" altLang="zh-CN" sz="2200" baseline="-25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zh-CN" altLang="en-US" sz="2200" baseline="-25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en-US" altLang="zh-CN" sz="2200" baseline="-2500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endParaRPr lang="zh-CN" altLang="en-US" sz="2200" baseline="-2500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18" name="组合 6"/>
          <p:cNvGrpSpPr>
            <a:grpSpLocks noChangeAspect="1"/>
          </p:cNvGrpSpPr>
          <p:nvPr/>
        </p:nvGrpSpPr>
        <p:grpSpPr bwMode="auto">
          <a:xfrm>
            <a:off x="5861050" y="1906588"/>
            <a:ext cx="1054100" cy="544512"/>
            <a:chOff x="1633519" y="4941168"/>
            <a:chExt cx="3345291" cy="1368152"/>
          </a:xfrm>
        </p:grpSpPr>
        <p:sp>
          <p:nvSpPr>
            <p:cNvPr id="21" name="左中括号 20"/>
            <p:cNvSpPr/>
            <p:nvPr/>
          </p:nvSpPr>
          <p:spPr>
            <a:xfrm>
              <a:off x="1633519" y="4941168"/>
              <a:ext cx="115878" cy="1368152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/>
            </a:p>
          </p:txBody>
        </p:sp>
        <p:sp>
          <p:nvSpPr>
            <p:cNvPr id="22" name="左中括号 21"/>
            <p:cNvSpPr/>
            <p:nvPr/>
          </p:nvSpPr>
          <p:spPr>
            <a:xfrm flipH="1">
              <a:off x="4862936" y="4941168"/>
              <a:ext cx="115874" cy="1368152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/>
            </a:p>
          </p:txBody>
        </p:sp>
      </p:grpSp>
      <p:cxnSp>
        <p:nvCxnSpPr>
          <p:cNvPr id="24" name="肘形连接符 23"/>
          <p:cNvCxnSpPr/>
          <p:nvPr/>
        </p:nvCxnSpPr>
        <p:spPr>
          <a:xfrm rot="5400000" flipH="1" flipV="1">
            <a:off x="5167313" y="2060575"/>
            <a:ext cx="647700" cy="1800225"/>
          </a:xfrm>
          <a:prstGeom prst="bentConnector3">
            <a:avLst>
              <a:gd name="adj1" fmla="val 50000"/>
            </a:avLst>
          </a:prstGeom>
          <a:ln w="12700">
            <a:solidFill>
              <a:srgbClr val="CC00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主理想</a:t>
            </a:r>
          </a:p>
        </p:txBody>
      </p:sp>
      <p:sp>
        <p:nvSpPr>
          <p:cNvPr id="140291" name="内容占位符 2"/>
          <p:cNvSpPr>
            <a:spLocks noGrp="1"/>
          </p:cNvSpPr>
          <p:nvPr>
            <p:ph idx="4294967295"/>
          </p:nvPr>
        </p:nvSpPr>
        <p:spPr>
          <a:xfrm>
            <a:off x="396875" y="1196975"/>
            <a:ext cx="8496300" cy="49291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endParaRPr lang="en-US" altLang="zh-CN" sz="2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Ø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的理想，若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中存在元素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，使得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D=R</a:t>
            </a:r>
            <a:r>
              <a:rPr lang="zh-CN" altLang="en-US" sz="3600" baseline="-16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，其中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g={a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g|a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，则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Pct val="60000"/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主理想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60000"/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生成元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或者说由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生成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  <a:endParaRPr lang="en-US" altLang="zh-CN" sz="2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&lt;{[0]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[2]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[4]}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&lt;Z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的主理想，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[2]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[4]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都是生成元。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D4563E5-9B6A-4444-A271-063FB7D655E1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128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68538" y="1125538"/>
            <a:ext cx="6048375" cy="7905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>
              <a:defRPr/>
            </a:pPr>
            <a:r>
              <a: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主理想表现的是个人魅力，单个元素就具有黑洞效应，就能吸引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中的所有元素。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同余关系和商环</a:t>
            </a:r>
          </a:p>
        </p:txBody>
      </p:sp>
      <p:sp>
        <p:nvSpPr>
          <p:cNvPr id="149506" name="内容占位符 2"/>
          <p:cNvSpPr>
            <a:spLocks noGrp="1"/>
          </p:cNvSpPr>
          <p:nvPr>
            <p:ph idx="4294967295"/>
          </p:nvPr>
        </p:nvSpPr>
        <p:spPr>
          <a:xfrm>
            <a:off x="457200" y="1268413"/>
            <a:ext cx="8229600" cy="34559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6.8-3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&lt;D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是环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6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理想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，由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产生的</a:t>
            </a:r>
            <a:r>
              <a:rPr lang="zh-CN" altLang="en-US" sz="26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加法陪集划分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所确定的</a:t>
            </a:r>
            <a:r>
              <a:rPr lang="zh-CN" altLang="en-US" sz="26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等价关系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&lt;R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600" baseline="-16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的同余关系。</a:t>
            </a:r>
            <a:endParaRPr lang="en-US" altLang="zh-CN" sz="260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不同陪集构成的集合记为</a:t>
            </a:r>
            <a:r>
              <a:rPr lang="en-US" altLang="zh-CN" sz="2600" smtClean="0">
                <a:latin typeface="楷体" pitchFamily="49" charset="-122"/>
                <a:ea typeface="楷体" pitchFamily="49" charset="-122"/>
              </a:rPr>
              <a:t>R/D</a:t>
            </a:r>
            <a:endParaRPr lang="zh-CN" altLang="en-US" sz="2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D836D67-BB9C-466F-A5BC-D0822947E50E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129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9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4292600"/>
            <a:ext cx="12922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8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en-US" altLang="zh-CN" smtClean="0"/>
              <a:t>6.7.1</a:t>
            </a:r>
            <a:r>
              <a:rPr lang="zh-CN" altLang="en-US" smtClean="0"/>
              <a:t>、群的定义和性质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pPr eaLnBrk="1" hangingPunct="1">
              <a:spcAft>
                <a:spcPts val="18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</a:rPr>
              <a:t>6.7-1</a:t>
            </a:r>
            <a:r>
              <a:rPr lang="zh-CN" altLang="en-US" sz="2400" dirty="0"/>
              <a:t>：群</a:t>
            </a:r>
            <a:r>
              <a:rPr lang="en-US" altLang="zh-CN" sz="2400" dirty="0"/>
              <a:t>〈G,*〉</a:t>
            </a:r>
            <a:r>
              <a:rPr lang="zh-CN" altLang="en-US" sz="2400" dirty="0"/>
              <a:t>是一</a:t>
            </a:r>
            <a:r>
              <a:rPr lang="zh-CN" altLang="en-US" sz="2400" dirty="0">
                <a:solidFill>
                  <a:srgbClr val="FF0000"/>
                </a:solidFill>
              </a:rPr>
              <a:t>代数系统</a:t>
            </a:r>
            <a:r>
              <a:rPr lang="en-US" altLang="zh-CN" sz="2400" dirty="0"/>
              <a:t>, </a:t>
            </a:r>
            <a:r>
              <a:rPr lang="zh-CN" altLang="en-US" sz="2400" dirty="0"/>
              <a:t>其中二元运算*满足</a:t>
            </a:r>
            <a:r>
              <a:rPr lang="en-US" altLang="zh-CN" sz="2400" dirty="0"/>
              <a:t>: </a:t>
            </a:r>
          </a:p>
          <a:p>
            <a:pPr marL="990600" lvl="1" indent="-590550" eaLnBrk="1" hangingPunct="1">
              <a:buSzPct val="100000"/>
              <a:buFont typeface="Wingdings" pitchFamily="2" charset="2"/>
              <a:buAutoNum type="arabicParenBoth"/>
              <a:defRPr/>
            </a:pPr>
            <a:r>
              <a:rPr lang="zh-CN" altLang="en-US" dirty="0"/>
              <a:t>运算*是可结合的；</a:t>
            </a:r>
          </a:p>
          <a:p>
            <a:pPr marL="990600" lvl="1" indent="-590550" eaLnBrk="1" hangingPunct="1">
              <a:buSzPct val="100000"/>
              <a:buFont typeface="Wingdings" pitchFamily="2" charset="2"/>
              <a:buAutoNum type="arabicParenBoth"/>
              <a:defRPr/>
            </a:pPr>
            <a:r>
              <a:rPr lang="zh-CN" altLang="en-US" dirty="0"/>
              <a:t>存在么元</a:t>
            </a:r>
            <a:r>
              <a:rPr lang="en-US" altLang="zh-CN" dirty="0"/>
              <a:t>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90600" lvl="1" indent="-590550" eaLnBrk="1" hangingPunct="1">
              <a:spcAft>
                <a:spcPts val="300"/>
              </a:spcAft>
              <a:buSzPct val="100000"/>
              <a:buFont typeface="Wingdings" pitchFamily="2" charset="2"/>
              <a:buAutoNum type="arabicParenBoth"/>
              <a:defRPr/>
            </a:pPr>
            <a:r>
              <a:rPr lang="zh-CN" altLang="en-US" dirty="0"/>
              <a:t>对</a:t>
            </a:r>
            <a:r>
              <a:rPr lang="zh-CN" altLang="en-US" dirty="0">
                <a:solidFill>
                  <a:srgbClr val="C00000"/>
                </a:solidFill>
              </a:rPr>
              <a:t>每一</a:t>
            </a:r>
            <a:r>
              <a:rPr lang="en-US" altLang="zh-CN" dirty="0" err="1"/>
              <a:t>a∈G</a:t>
            </a:r>
            <a:r>
              <a:rPr lang="en-US" altLang="zh-CN" dirty="0"/>
              <a:t>, </a:t>
            </a:r>
            <a:r>
              <a:rPr lang="zh-CN" altLang="en-US" dirty="0"/>
              <a:t>存在一个元素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，使</a:t>
            </a:r>
          </a:p>
          <a:p>
            <a:pPr marL="433388" eaLnBrk="1" hangingPunct="1">
              <a:spcAft>
                <a:spcPts val="2400"/>
              </a:spcAft>
              <a:buSzPct val="100000"/>
              <a:buFont typeface="Wingdings" pitchFamily="2" charset="2"/>
              <a:buNone/>
              <a:defRPr/>
            </a:pPr>
            <a:r>
              <a:rPr lang="en-US" altLang="zh-CN" sz="2400" dirty="0"/>
              <a:t>      a</a:t>
            </a:r>
            <a:r>
              <a:rPr lang="en-US" altLang="zh-CN" sz="2400" baseline="30000" dirty="0"/>
              <a:t>-1</a:t>
            </a:r>
            <a:r>
              <a:rPr lang="en-US" altLang="zh-CN" baseline="-15000" dirty="0"/>
              <a:t>*</a:t>
            </a:r>
            <a:r>
              <a:rPr lang="en-US" altLang="zh-CN" sz="2400" dirty="0"/>
              <a:t>a=a</a:t>
            </a:r>
            <a:r>
              <a:rPr lang="en-US" altLang="zh-CN" baseline="-15000" dirty="0"/>
              <a:t>*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=e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例如：</a:t>
            </a:r>
            <a:r>
              <a:rPr lang="zh-CN" altLang="en-US" sz="2400" dirty="0"/>
              <a:t> </a:t>
            </a:r>
            <a:r>
              <a:rPr lang="en-US" altLang="zh-CN" sz="2400" dirty="0"/>
              <a:t>〈Q,</a:t>
            </a:r>
            <a:r>
              <a:rPr lang="en-US" altLang="en-US" sz="2400" dirty="0"/>
              <a:t>×</a:t>
            </a:r>
            <a:r>
              <a:rPr lang="en-US" altLang="zh-CN" sz="2400" dirty="0"/>
              <a:t>,1〉</a:t>
            </a:r>
            <a:endParaRPr lang="zh-CN" alt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/>
              <a:t>〈Q</a:t>
            </a:r>
            <a:r>
              <a:rPr lang="en-US" altLang="zh-CN" sz="2400" baseline="-25000" dirty="0"/>
              <a:t>+</a:t>
            </a:r>
            <a:r>
              <a:rPr lang="en-US" altLang="zh-CN" sz="2400" dirty="0"/>
              <a:t>,</a:t>
            </a:r>
            <a:r>
              <a:rPr lang="en-US" altLang="en-US" sz="2400" dirty="0"/>
              <a:t>×</a:t>
            </a:r>
            <a:r>
              <a:rPr lang="en-US" altLang="zh-CN" sz="2400" dirty="0"/>
              <a:t>,1〉</a:t>
            </a:r>
            <a:endParaRPr lang="zh-CN" alt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/>
              <a:t>〈{1},×,1〉</a:t>
            </a:r>
            <a:endParaRPr lang="zh-CN" alt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A12D2-7DC6-4154-90DD-9116F94E758F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3822700" y="4752975"/>
            <a:ext cx="23050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不是群（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无逆元）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3822700" y="53149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是群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3822700" y="5851525"/>
            <a:ext cx="91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8" grpId="0"/>
      <p:bldP spid="330759" grpId="0"/>
      <p:bldP spid="330760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商环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4294967295"/>
          </p:nvPr>
        </p:nvSpPr>
        <p:spPr>
          <a:xfrm>
            <a:off x="457200" y="1341438"/>
            <a:ext cx="7427913" cy="48958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4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endParaRPr lang="en-US" altLang="zh-CN" sz="2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400"/>
              </a:spcAft>
              <a:buSzPct val="60000"/>
              <a:buFont typeface="Wingdings" pitchFamily="2" charset="2"/>
              <a:buChar char="Ø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&lt;R/D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   ，⊙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构成环，称此环为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商环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4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其中，   ，⊙的运算规则如下：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(a+D)   (b+D)=(a+b)+D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5400"/>
              </a:spcAft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(a+D)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⊙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(b+D)=(a*b)+D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4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商环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是将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理想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的加法陪集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作为</a:t>
            </a:r>
            <a:r>
              <a:rPr lang="zh-CN" altLang="en-US" sz="2400" smtClean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宏观运算对象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而言的代数；微观上，运算依然是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中的元素及其运算。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75" y="22098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638" y="290353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650" y="3590925"/>
            <a:ext cx="2889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E608189-D73A-4F03-84FB-29B0E81EB103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130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07013" y="3273425"/>
            <a:ext cx="3600450" cy="19446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anchor="ctr"/>
          <a:lstStyle/>
          <a:p>
            <a:pPr marL="274638" indent="-27463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理想是针对乘法运算而生；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但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理想的陪集是针对加法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而言的；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这是环中加法独立表演和表达存在感的不多见之处。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商环的实例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例：</a:t>
            </a:r>
            <a:endParaRPr lang="en-US" altLang="zh-CN" sz="280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&lt;Z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理想：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{0}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{0,2,4}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{0,3}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商环：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/{0}={{0},{1},{2},{3},{4},{5}}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/Z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={Z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/{0,3}={{0,3},{1,4},{2,5}}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/{0,2,4}={{0,2,4},{1,2,5}}</a:t>
            </a:r>
            <a:endParaRPr lang="zh-CN" altLang="en-US" sz="28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79E2DBD-4F66-437C-BC35-04A6D8BC1555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131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例：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en-US" altLang="zh-CN" sz="3600" smtClean="0">
                <a:solidFill>
                  <a:srgbClr val="0000FF"/>
                </a:solidFill>
                <a:ea typeface="华文行楷" pitchFamily="2" charset="-122"/>
              </a:rPr>
              <a:t>Z</a:t>
            </a:r>
            <a:r>
              <a:rPr lang="en-US" altLang="zh-CN" sz="3600" baseline="-25000" smtClean="0">
                <a:solidFill>
                  <a:srgbClr val="0000FF"/>
                </a:solidFill>
                <a:ea typeface="华文行楷" pitchFamily="2" charset="-122"/>
              </a:rPr>
              <a:t>6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⊕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&gt;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运算表</a:t>
            </a:r>
          </a:p>
        </p:txBody>
      </p:sp>
      <p:sp>
        <p:nvSpPr>
          <p:cNvPr id="152578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5122863" cy="50323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/{0,3},={{0,3},{1,4},{2,5}}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52C9F9A-3DD8-40CA-BD71-C15295FF5365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132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3100" y="4083050"/>
          <a:ext cx="3621088" cy="2049463"/>
        </p:xfrm>
        <a:graphic>
          <a:graphicData uri="http://schemas.openxmlformats.org/drawingml/2006/table">
            <a:tbl>
              <a:tblPr/>
              <a:tblGrid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⊕</a:t>
                      </a: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3100" y="1885950"/>
          <a:ext cx="3621088" cy="2049463"/>
        </p:xfrm>
        <a:graphic>
          <a:graphicData uri="http://schemas.openxmlformats.org/drawingml/2006/table">
            <a:tbl>
              <a:tblPr/>
              <a:tblGrid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⊕</a:t>
                      </a: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21250" y="1885950"/>
          <a:ext cx="3621088" cy="2049463"/>
        </p:xfrm>
        <a:graphic>
          <a:graphicData uri="http://schemas.openxmlformats.org/drawingml/2006/table">
            <a:tbl>
              <a:tblPr/>
              <a:tblGrid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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21250" y="4083050"/>
          <a:ext cx="3621088" cy="2049463"/>
        </p:xfrm>
        <a:graphic>
          <a:graphicData uri="http://schemas.openxmlformats.org/drawingml/2006/table">
            <a:tbl>
              <a:tblPr/>
              <a:tblGrid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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14" name="组合 13"/>
          <p:cNvGrpSpPr>
            <a:grpSpLocks noChangeAspect="1"/>
          </p:cNvGrpSpPr>
          <p:nvPr/>
        </p:nvGrpSpPr>
        <p:grpSpPr bwMode="auto">
          <a:xfrm>
            <a:off x="598488" y="1846263"/>
            <a:ext cx="3776662" cy="2149475"/>
            <a:chOff x="1747240" y="1922352"/>
            <a:chExt cx="3776856" cy="214920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1747240" y="1922352"/>
              <a:ext cx="3776856" cy="2149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747240" y="1922352"/>
              <a:ext cx="3776856" cy="2149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例：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en-US" altLang="zh-CN" sz="3600" smtClean="0">
                <a:solidFill>
                  <a:srgbClr val="0000FF"/>
                </a:solidFill>
                <a:ea typeface="华文行楷" pitchFamily="2" charset="-122"/>
              </a:rPr>
              <a:t>Z</a:t>
            </a:r>
            <a:r>
              <a:rPr lang="en-US" altLang="zh-CN" sz="3600" baseline="-25000" smtClean="0">
                <a:solidFill>
                  <a:srgbClr val="0000FF"/>
                </a:solidFill>
                <a:ea typeface="华文行楷" pitchFamily="2" charset="-122"/>
              </a:rPr>
              <a:t>6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⊕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&gt;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运算表的类符号表示</a:t>
            </a:r>
          </a:p>
        </p:txBody>
      </p:sp>
      <p:sp>
        <p:nvSpPr>
          <p:cNvPr id="153602" name="内容占位符 2"/>
          <p:cNvSpPr>
            <a:spLocks noGrp="1"/>
          </p:cNvSpPr>
          <p:nvPr>
            <p:ph idx="4294967295"/>
          </p:nvPr>
        </p:nvSpPr>
        <p:spPr>
          <a:xfrm>
            <a:off x="457200" y="1341438"/>
            <a:ext cx="8147050" cy="1079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/{0,3},={{0,3},{1,4},{2,5}}={a,b,c}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a,b,c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表示了三个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等价类</a:t>
            </a:r>
            <a:endParaRPr lang="en-US" altLang="zh-CN" sz="240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D7D1BF-B98C-4AC5-A5A6-63438499B436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133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3100" y="3068638"/>
          <a:ext cx="3621088" cy="2049462"/>
        </p:xfrm>
        <a:graphic>
          <a:graphicData uri="http://schemas.openxmlformats.org/drawingml/2006/table">
            <a:tbl>
              <a:tblPr/>
              <a:tblGrid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⊕</a:t>
                      </a: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21250" y="3068638"/>
          <a:ext cx="3621088" cy="2049462"/>
        </p:xfrm>
        <a:graphic>
          <a:graphicData uri="http://schemas.openxmlformats.org/drawingml/2006/table">
            <a:tbl>
              <a:tblPr/>
              <a:tblGrid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  <a:gridCol w="905400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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</a:p>
        </p:txBody>
      </p:sp>
      <p:sp>
        <p:nvSpPr>
          <p:cNvPr id="154626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设实数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中的加法是普通的加法，乘法定义如下：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a×b=|a|b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试问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是否构成环？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 startAt="2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设整数集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中的加法是普通数的加法，乘法定义为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ab=0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，试问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是环吗？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 startAt="3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已知实数集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对于普通加法和乘法是一个含么环，对任意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，定义：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b=a+b-1</a:t>
            </a: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b=a+b-ab</a:t>
            </a: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试证：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对运算⊕和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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也形成一个含么环。</a:t>
            </a: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C05C3D8-9399-431A-9D04-3A87B1023A51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134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实数集合上的环域进阶演化图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B38942D-73BA-426C-9248-7B063D954775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135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388" y="4467225"/>
            <a:ext cx="1079500" cy="43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3206750" y="3716338"/>
            <a:ext cx="1295400" cy="803275"/>
            <a:chOff x="3207089" y="1149700"/>
            <a:chExt cx="1295567" cy="803136"/>
          </a:xfrm>
        </p:grpSpPr>
        <p:sp>
          <p:nvSpPr>
            <p:cNvPr id="9" name="矩形 8"/>
            <p:cNvSpPr/>
            <p:nvPr/>
          </p:nvSpPr>
          <p:spPr>
            <a:xfrm>
              <a:off x="3638945" y="1521111"/>
              <a:ext cx="863711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207089" y="1149700"/>
              <a:ext cx="647784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3423017" y="1736973"/>
              <a:ext cx="21592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4284663" y="3716338"/>
            <a:ext cx="1509712" cy="803275"/>
            <a:chOff x="4283968" y="1149700"/>
            <a:chExt cx="1509949" cy="803136"/>
          </a:xfrm>
        </p:grpSpPr>
        <p:sp>
          <p:nvSpPr>
            <p:cNvPr id="10" name="矩形 9"/>
            <p:cNvSpPr/>
            <p:nvPr/>
          </p:nvSpPr>
          <p:spPr>
            <a:xfrm>
              <a:off x="4714248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3968" y="1149700"/>
              <a:ext cx="647802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4503077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5580063" y="3716338"/>
            <a:ext cx="866775" cy="803275"/>
            <a:chOff x="5580112" y="1149700"/>
            <a:chExt cx="866712" cy="803136"/>
          </a:xfrm>
        </p:grpSpPr>
        <p:sp>
          <p:nvSpPr>
            <p:cNvPr id="11" name="矩形 10"/>
            <p:cNvSpPr/>
            <p:nvPr/>
          </p:nvSpPr>
          <p:spPr>
            <a:xfrm>
              <a:off x="6015055" y="1521111"/>
              <a:ext cx="4317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580112" y="1149700"/>
              <a:ext cx="647653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799171" y="1736973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6232525" y="3716338"/>
            <a:ext cx="1509713" cy="803275"/>
            <a:chOff x="6232947" y="1149700"/>
            <a:chExt cx="1509949" cy="803136"/>
          </a:xfrm>
        </p:grpSpPr>
        <p:sp>
          <p:nvSpPr>
            <p:cNvPr id="16" name="矩形 15"/>
            <p:cNvSpPr/>
            <p:nvPr/>
          </p:nvSpPr>
          <p:spPr>
            <a:xfrm>
              <a:off x="6663227" y="1521111"/>
              <a:ext cx="1079669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232947" y="1149700"/>
              <a:ext cx="647801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6447294" y="1736973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3422650" y="4879975"/>
            <a:ext cx="1079500" cy="431800"/>
            <a:chOff x="3422536" y="4509120"/>
            <a:chExt cx="1080120" cy="432048"/>
          </a:xfrm>
        </p:grpSpPr>
        <p:sp>
          <p:nvSpPr>
            <p:cNvPr id="14" name="矩形 13"/>
            <p:cNvSpPr/>
            <p:nvPr/>
          </p:nvSpPr>
          <p:spPr>
            <a:xfrm>
              <a:off x="3638560" y="4509120"/>
              <a:ext cx="864096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3422536" y="4726733"/>
              <a:ext cx="21602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4502150" y="4879975"/>
            <a:ext cx="1292225" cy="431800"/>
            <a:chOff x="4502656" y="4509120"/>
            <a:chExt cx="1291261" cy="432048"/>
          </a:xfrm>
        </p:grpSpPr>
        <p:sp>
          <p:nvSpPr>
            <p:cNvPr id="15" name="矩形 14"/>
            <p:cNvSpPr/>
            <p:nvPr/>
          </p:nvSpPr>
          <p:spPr>
            <a:xfrm>
              <a:off x="4713636" y="4509120"/>
              <a:ext cx="1080281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502656" y="4726733"/>
              <a:ext cx="2157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799138" y="4879975"/>
            <a:ext cx="647700" cy="431800"/>
            <a:chOff x="5798800" y="4509120"/>
            <a:chExt cx="648024" cy="432048"/>
          </a:xfrm>
        </p:grpSpPr>
        <p:sp>
          <p:nvSpPr>
            <p:cNvPr id="17" name="矩形 16"/>
            <p:cNvSpPr/>
            <p:nvPr/>
          </p:nvSpPr>
          <p:spPr>
            <a:xfrm>
              <a:off x="6014808" y="4509120"/>
              <a:ext cx="432016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798800" y="4726733"/>
              <a:ext cx="21600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6446838" y="4879975"/>
            <a:ext cx="1295400" cy="431800"/>
            <a:chOff x="6446872" y="4509120"/>
            <a:chExt cx="1296024" cy="432048"/>
          </a:xfrm>
        </p:grpSpPr>
        <p:sp>
          <p:nvSpPr>
            <p:cNvPr id="18" name="矩形 17"/>
            <p:cNvSpPr/>
            <p:nvPr/>
          </p:nvSpPr>
          <p:spPr>
            <a:xfrm>
              <a:off x="6662876" y="4509120"/>
              <a:ext cx="108002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6446872" y="4726733"/>
              <a:ext cx="21600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2339975" y="4879975"/>
            <a:ext cx="1082675" cy="431800"/>
            <a:chOff x="2339752" y="4509120"/>
            <a:chExt cx="1082784" cy="432048"/>
          </a:xfrm>
        </p:grpSpPr>
        <p:sp>
          <p:nvSpPr>
            <p:cNvPr id="13" name="矩形 12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339752" y="4726733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2105025" y="3716338"/>
            <a:ext cx="1317625" cy="803275"/>
            <a:chOff x="2104676" y="1149700"/>
            <a:chExt cx="1317860" cy="803136"/>
          </a:xfrm>
        </p:grpSpPr>
        <p:sp>
          <p:nvSpPr>
            <p:cNvPr id="8" name="矩形 7"/>
            <p:cNvSpPr/>
            <p:nvPr/>
          </p:nvSpPr>
          <p:spPr>
            <a:xfrm>
              <a:off x="2558782" y="1521111"/>
              <a:ext cx="863754" cy="4317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104676" y="1149700"/>
              <a:ext cx="647816" cy="3603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339668" y="1736973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1168400" y="4067175"/>
            <a:ext cx="1281113" cy="1233488"/>
            <a:chOff x="1168572" y="3696077"/>
            <a:chExt cx="1281288" cy="1233661"/>
          </a:xfrm>
        </p:grpSpPr>
        <p:grpSp>
          <p:nvGrpSpPr>
            <p:cNvPr id="155726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86142" y="1499833"/>
                <a:ext cx="863718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86142" y="2301633"/>
                <a:ext cx="863718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55727" name="组合 47"/>
            <p:cNvGrpSpPr>
              <a:grpSpLocks/>
            </p:cNvGrpSpPr>
            <p:nvPr/>
          </p:nvGrpSpPr>
          <p:grpSpPr bwMode="auto">
            <a:xfrm>
              <a:off x="1168572" y="3925032"/>
              <a:ext cx="518313" cy="809625"/>
              <a:chOff x="1168572" y="1728788"/>
              <a:chExt cx="518313" cy="809625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V="1">
                <a:off x="1398792" y="1730053"/>
                <a:ext cx="287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398792" y="2536617"/>
                <a:ext cx="2873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1168572" y="2138098"/>
                <a:ext cx="2318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400379" y="1728465"/>
                <a:ext cx="0" cy="809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7750175" y="4219575"/>
            <a:ext cx="998538" cy="936625"/>
            <a:chOff x="7749878" y="3848859"/>
            <a:chExt cx="999149" cy="936104"/>
          </a:xfrm>
        </p:grpSpPr>
        <p:sp>
          <p:nvSpPr>
            <p:cNvPr id="24" name="矩形 23"/>
            <p:cNvSpPr/>
            <p:nvPr/>
          </p:nvSpPr>
          <p:spPr>
            <a:xfrm>
              <a:off x="8316963" y="4113825"/>
              <a:ext cx="432064" cy="4315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域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999269" y="3848859"/>
              <a:ext cx="360583" cy="93610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配分*</a:t>
              </a:r>
            </a:p>
          </p:txBody>
        </p:sp>
        <p:grpSp>
          <p:nvGrpSpPr>
            <p:cNvPr id="155721" name="组合 54"/>
            <p:cNvGrpSpPr>
              <a:grpSpLocks/>
            </p:cNvGrpSpPr>
            <p:nvPr/>
          </p:nvGrpSpPr>
          <p:grpSpPr bwMode="auto">
            <a:xfrm>
              <a:off x="7749878" y="3937233"/>
              <a:ext cx="566505" cy="790011"/>
              <a:chOff x="1120347" y="1714498"/>
              <a:chExt cx="566505" cy="790011"/>
            </a:xfrm>
          </p:grpSpPr>
          <p:cxnSp>
            <p:nvCxnSpPr>
              <p:cNvPr id="56" name="直接连接符 55"/>
              <p:cNvCxnSpPr/>
              <p:nvPr/>
            </p:nvCxnSpPr>
            <p:spPr>
              <a:xfrm flipV="1">
                <a:off x="1120347" y="1714975"/>
                <a:ext cx="287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V="1">
                <a:off x="1120347" y="2505110"/>
                <a:ext cx="287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1399918" y="2110043"/>
                <a:ext cx="287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404684" y="1714975"/>
                <a:ext cx="0" cy="7853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矩形 120"/>
          <p:cNvSpPr/>
          <p:nvPr/>
        </p:nvSpPr>
        <p:spPr>
          <a:xfrm>
            <a:off x="144463" y="2090738"/>
            <a:ext cx="1216025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&lt;R,+,*&gt;</a:t>
            </a:r>
            <a:endParaRPr lang="zh-CN" altLang="en-US" sz="200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2" name="组合 121"/>
          <p:cNvGrpSpPr>
            <a:grpSpLocks/>
          </p:cNvGrpSpPr>
          <p:nvPr/>
        </p:nvGrpSpPr>
        <p:grpSpPr bwMode="auto">
          <a:xfrm>
            <a:off x="3279775" y="1341438"/>
            <a:ext cx="1295400" cy="801687"/>
            <a:chOff x="3207089" y="1149700"/>
            <a:chExt cx="1295567" cy="803136"/>
          </a:xfrm>
        </p:grpSpPr>
        <p:sp>
          <p:nvSpPr>
            <p:cNvPr id="123" name="矩形 122"/>
            <p:cNvSpPr/>
            <p:nvPr/>
          </p:nvSpPr>
          <p:spPr>
            <a:xfrm>
              <a:off x="3638945" y="1520256"/>
              <a:ext cx="863711" cy="4325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207089" y="1149700"/>
              <a:ext cx="647784" cy="3594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结合</a:t>
              </a: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>
              <a:off x="3423017" y="1736546"/>
              <a:ext cx="21592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>
            <a:grpSpLocks/>
          </p:cNvGrpSpPr>
          <p:nvPr/>
        </p:nvGrpSpPr>
        <p:grpSpPr bwMode="auto">
          <a:xfrm>
            <a:off x="4356100" y="1341438"/>
            <a:ext cx="1509713" cy="801687"/>
            <a:chOff x="4283968" y="1149700"/>
            <a:chExt cx="1509949" cy="803136"/>
          </a:xfrm>
        </p:grpSpPr>
        <p:sp>
          <p:nvSpPr>
            <p:cNvPr id="127" name="矩形 126"/>
            <p:cNvSpPr/>
            <p:nvPr/>
          </p:nvSpPr>
          <p:spPr>
            <a:xfrm>
              <a:off x="4714248" y="1520256"/>
              <a:ext cx="1079669" cy="4325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83968" y="1149700"/>
              <a:ext cx="647801" cy="3594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幺元</a:t>
              </a:r>
            </a:p>
          </p:txBody>
        </p:sp>
        <p:cxnSp>
          <p:nvCxnSpPr>
            <p:cNvPr id="129" name="直接箭头连接符 128"/>
            <p:cNvCxnSpPr/>
            <p:nvPr/>
          </p:nvCxnSpPr>
          <p:spPr>
            <a:xfrm>
              <a:off x="4503077" y="1736546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>
            <a:off x="5651500" y="1341438"/>
            <a:ext cx="866775" cy="801687"/>
            <a:chOff x="5580112" y="1149700"/>
            <a:chExt cx="866712" cy="803136"/>
          </a:xfrm>
        </p:grpSpPr>
        <p:sp>
          <p:nvSpPr>
            <p:cNvPr id="131" name="矩形 130"/>
            <p:cNvSpPr/>
            <p:nvPr/>
          </p:nvSpPr>
          <p:spPr>
            <a:xfrm>
              <a:off x="6015055" y="1520256"/>
              <a:ext cx="431769" cy="4325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580112" y="1149700"/>
              <a:ext cx="647653" cy="3594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5799171" y="1736546"/>
              <a:ext cx="2158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>
            <a:grpSpLocks/>
          </p:cNvGrpSpPr>
          <p:nvPr/>
        </p:nvGrpSpPr>
        <p:grpSpPr bwMode="auto">
          <a:xfrm>
            <a:off x="6305550" y="1341438"/>
            <a:ext cx="1509713" cy="801687"/>
            <a:chOff x="6232947" y="1149700"/>
            <a:chExt cx="1509949" cy="803136"/>
          </a:xfrm>
        </p:grpSpPr>
        <p:sp>
          <p:nvSpPr>
            <p:cNvPr id="135" name="矩形 134"/>
            <p:cNvSpPr/>
            <p:nvPr/>
          </p:nvSpPr>
          <p:spPr>
            <a:xfrm>
              <a:off x="6663227" y="1520256"/>
              <a:ext cx="1079669" cy="4325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阿贝尔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232947" y="1149700"/>
              <a:ext cx="647801" cy="3594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>
              <a:off x="6447294" y="1736546"/>
              <a:ext cx="21593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>
            <a:grpSpLocks/>
          </p:cNvGrpSpPr>
          <p:nvPr/>
        </p:nvGrpSpPr>
        <p:grpSpPr bwMode="auto">
          <a:xfrm>
            <a:off x="3494088" y="2503488"/>
            <a:ext cx="1081087" cy="431800"/>
            <a:chOff x="3422536" y="4509120"/>
            <a:chExt cx="1080120" cy="432048"/>
          </a:xfrm>
        </p:grpSpPr>
        <p:sp>
          <p:nvSpPr>
            <p:cNvPr id="139" name="矩形 138"/>
            <p:cNvSpPr/>
            <p:nvPr/>
          </p:nvSpPr>
          <p:spPr>
            <a:xfrm>
              <a:off x="3638243" y="4509120"/>
              <a:ext cx="864413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3422536" y="4726732"/>
              <a:ext cx="21570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>
            <a:grpSpLocks/>
          </p:cNvGrpSpPr>
          <p:nvPr/>
        </p:nvGrpSpPr>
        <p:grpSpPr bwMode="auto">
          <a:xfrm>
            <a:off x="2411413" y="2503488"/>
            <a:ext cx="1082675" cy="431800"/>
            <a:chOff x="2339752" y="4509120"/>
            <a:chExt cx="1082784" cy="432048"/>
          </a:xfrm>
        </p:grpSpPr>
        <p:sp>
          <p:nvSpPr>
            <p:cNvPr id="142" name="矩形 141"/>
            <p:cNvSpPr/>
            <p:nvPr/>
          </p:nvSpPr>
          <p:spPr>
            <a:xfrm>
              <a:off x="2558849" y="4509120"/>
              <a:ext cx="863687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cxnSp>
          <p:nvCxnSpPr>
            <p:cNvPr id="143" name="直接箭头连接符 142"/>
            <p:cNvCxnSpPr/>
            <p:nvPr/>
          </p:nvCxnSpPr>
          <p:spPr>
            <a:xfrm>
              <a:off x="2339752" y="4726732"/>
              <a:ext cx="21592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>
            <a:grpSpLocks/>
          </p:cNvGrpSpPr>
          <p:nvPr/>
        </p:nvGrpSpPr>
        <p:grpSpPr bwMode="auto">
          <a:xfrm>
            <a:off x="2176463" y="1341438"/>
            <a:ext cx="1317625" cy="801687"/>
            <a:chOff x="2104676" y="1149700"/>
            <a:chExt cx="1317860" cy="803136"/>
          </a:xfrm>
        </p:grpSpPr>
        <p:sp>
          <p:nvSpPr>
            <p:cNvPr id="145" name="矩形 144"/>
            <p:cNvSpPr/>
            <p:nvPr/>
          </p:nvSpPr>
          <p:spPr>
            <a:xfrm>
              <a:off x="2558782" y="1520256"/>
              <a:ext cx="863754" cy="4325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代数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104676" y="1149700"/>
              <a:ext cx="647816" cy="3594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  <p:cxnSp>
          <p:nvCxnSpPr>
            <p:cNvPr id="147" name="直接箭头连接符 146"/>
            <p:cNvCxnSpPr/>
            <p:nvPr/>
          </p:nvCxnSpPr>
          <p:spPr>
            <a:xfrm>
              <a:off x="2339668" y="1736546"/>
              <a:ext cx="21593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>
            <a:grpSpLocks/>
          </p:cNvGrpSpPr>
          <p:nvPr/>
        </p:nvGrpSpPr>
        <p:grpSpPr bwMode="auto">
          <a:xfrm>
            <a:off x="1209675" y="1690688"/>
            <a:ext cx="1312863" cy="1233487"/>
            <a:chOff x="1137163" y="3696077"/>
            <a:chExt cx="1312697" cy="1233661"/>
          </a:xfrm>
        </p:grpSpPr>
        <p:grpSp>
          <p:nvGrpSpPr>
            <p:cNvPr id="155692" name="组合 48"/>
            <p:cNvGrpSpPr>
              <a:grpSpLocks/>
            </p:cNvGrpSpPr>
            <p:nvPr/>
          </p:nvGrpSpPr>
          <p:grpSpPr bwMode="auto">
            <a:xfrm>
              <a:off x="1585764" y="3696077"/>
              <a:ext cx="864096" cy="1233661"/>
              <a:chOff x="1585764" y="1499833"/>
              <a:chExt cx="864096" cy="123366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586369" y="1499833"/>
                <a:ext cx="863491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&lt;R,+&gt;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586369" y="2301633"/>
                <a:ext cx="863491" cy="43186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&lt;R,*&gt;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55693" name="组合 47"/>
            <p:cNvGrpSpPr>
              <a:grpSpLocks/>
            </p:cNvGrpSpPr>
            <p:nvPr/>
          </p:nvGrpSpPr>
          <p:grpSpPr bwMode="auto">
            <a:xfrm>
              <a:off x="1137163" y="3925031"/>
              <a:ext cx="520694" cy="813600"/>
              <a:chOff x="1137163" y="1728787"/>
              <a:chExt cx="520694" cy="813600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flipV="1">
                <a:off x="1370496" y="1731640"/>
                <a:ext cx="2873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V="1">
                <a:off x="1370496" y="2538204"/>
                <a:ext cx="2873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flipV="1">
                <a:off x="1137163" y="2138098"/>
                <a:ext cx="2317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1368909" y="1728465"/>
                <a:ext cx="0" cy="8145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/>
          <p:cNvGrpSpPr>
            <a:grpSpLocks/>
          </p:cNvGrpSpPr>
          <p:nvPr/>
        </p:nvGrpSpPr>
        <p:grpSpPr bwMode="auto">
          <a:xfrm>
            <a:off x="4581525" y="1858963"/>
            <a:ext cx="4240213" cy="936625"/>
            <a:chOff x="4509517" y="3864099"/>
            <a:chExt cx="4239510" cy="936104"/>
          </a:xfrm>
        </p:grpSpPr>
        <p:sp>
          <p:nvSpPr>
            <p:cNvPr id="158" name="矩形 157"/>
            <p:cNvSpPr/>
            <p:nvPr/>
          </p:nvSpPr>
          <p:spPr>
            <a:xfrm>
              <a:off x="8317299" y="4113197"/>
              <a:ext cx="431728" cy="4315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环</a:t>
              </a: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999851" y="3864099"/>
              <a:ext cx="360302" cy="93610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1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配分*</a:t>
              </a:r>
            </a:p>
          </p:txBody>
        </p:sp>
        <p:grpSp>
          <p:nvGrpSpPr>
            <p:cNvPr id="155687" name="组合 114"/>
            <p:cNvGrpSpPr>
              <a:grpSpLocks/>
            </p:cNvGrpSpPr>
            <p:nvPr/>
          </p:nvGrpSpPr>
          <p:grpSpPr bwMode="auto">
            <a:xfrm>
              <a:off x="4509517" y="3937233"/>
              <a:ext cx="3804429" cy="790011"/>
              <a:chOff x="-2120014" y="1714498"/>
              <a:chExt cx="3804429" cy="790011"/>
            </a:xfrm>
          </p:grpSpPr>
          <p:cxnSp>
            <p:nvCxnSpPr>
              <p:cNvPr id="161" name="直接连接符 160"/>
              <p:cNvCxnSpPr/>
              <p:nvPr/>
            </p:nvCxnSpPr>
            <p:spPr>
              <a:xfrm flipV="1">
                <a:off x="1121123" y="1714348"/>
                <a:ext cx="2872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V="1">
                <a:off x="-2120014" y="2504483"/>
                <a:ext cx="35284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1403652" y="2109415"/>
                <a:ext cx="280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405239" y="1714348"/>
                <a:ext cx="0" cy="785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组合 164"/>
          <p:cNvGrpSpPr>
            <a:grpSpLocks/>
          </p:cNvGrpSpPr>
          <p:nvPr/>
        </p:nvGrpSpPr>
        <p:grpSpPr bwMode="auto">
          <a:xfrm>
            <a:off x="755650" y="2636838"/>
            <a:ext cx="7848600" cy="720725"/>
            <a:chOff x="755576" y="3933056"/>
            <a:chExt cx="7848872" cy="720080"/>
          </a:xfrm>
        </p:grpSpPr>
        <p:cxnSp>
          <p:nvCxnSpPr>
            <p:cNvPr id="166" name="直接箭头连接符 165"/>
            <p:cNvCxnSpPr/>
            <p:nvPr/>
          </p:nvCxnSpPr>
          <p:spPr>
            <a:xfrm>
              <a:off x="755576" y="3933056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755576" y="4653136"/>
              <a:ext cx="784887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 flipV="1">
              <a:off x="8604448" y="3933056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>
            <a:off x="755650" y="1268413"/>
            <a:ext cx="7848600" cy="720725"/>
            <a:chOff x="907976" y="1916832"/>
            <a:chExt cx="7848872" cy="720080"/>
          </a:xfrm>
        </p:grpSpPr>
        <p:cxnSp>
          <p:nvCxnSpPr>
            <p:cNvPr id="170" name="直接箭头连接符 169"/>
            <p:cNvCxnSpPr/>
            <p:nvPr/>
          </p:nvCxnSpPr>
          <p:spPr>
            <a:xfrm>
              <a:off x="907976" y="1916832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907976" y="1916832"/>
              <a:ext cx="784887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 flipV="1">
              <a:off x="8756848" y="1916832"/>
              <a:ext cx="0" cy="72008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>
            <a:grpSpLocks noChangeAspect="1"/>
          </p:cNvGrpSpPr>
          <p:nvPr/>
        </p:nvGrpSpPr>
        <p:grpSpPr bwMode="auto">
          <a:xfrm>
            <a:off x="4537075" y="5141913"/>
            <a:ext cx="2736850" cy="1023937"/>
            <a:chOff x="4537328" y="3429000"/>
            <a:chExt cx="2736304" cy="1471064"/>
          </a:xfrm>
        </p:grpSpPr>
        <p:sp>
          <p:nvSpPr>
            <p:cNvPr id="174" name="矩形 173"/>
            <p:cNvSpPr/>
            <p:nvPr/>
          </p:nvSpPr>
          <p:spPr>
            <a:xfrm>
              <a:off x="4537328" y="4380060"/>
              <a:ext cx="2736304" cy="5200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  <a:buSzPct val="60000"/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去掉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之后成群</a:t>
              </a: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flipV="1">
              <a:off x="5899131" y="3429000"/>
              <a:ext cx="0" cy="88035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1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环域定理一览</a:t>
            </a:r>
          </a:p>
        </p:txBody>
      </p:sp>
      <p:sp>
        <p:nvSpPr>
          <p:cNvPr id="156674" name="内容占位符 2"/>
          <p:cNvSpPr>
            <a:spLocks noGrp="1"/>
          </p:cNvSpPr>
          <p:nvPr>
            <p:ph idx="4294967295"/>
          </p:nvPr>
        </p:nvSpPr>
        <p:spPr>
          <a:xfrm>
            <a:off x="893763" y="1196975"/>
            <a:ext cx="7572375" cy="209232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6.8-1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：计算性质，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(-a)b=-ab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6.8-2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：无零因子与可约互为充要，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(ab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≠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0)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(ab=acb=c)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6.8-3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：理想的加法陪集关系是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同余的，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a+D=D+a,aD=Da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民间定理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：有限整环必是域，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&lt;Z</a:t>
            </a:r>
            <a:r>
              <a:rPr lang="en-US" altLang="zh-CN" sz="2000" baseline="-2500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＋</a:t>
            </a:r>
            <a:r>
              <a:rPr lang="en-US" altLang="zh-CN" sz="2000" baseline="-2500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,×</a:t>
            </a:r>
            <a:r>
              <a:rPr lang="en-US" altLang="zh-CN" sz="2000" baseline="-2500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民间定理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：自然数质模环必是域，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&lt;N</a:t>
            </a:r>
            <a:r>
              <a:rPr lang="en-US" altLang="zh-CN" sz="2000" baseline="-2500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＋</a:t>
            </a:r>
            <a:r>
              <a:rPr lang="en-US" altLang="zh-CN" sz="2000" baseline="-2500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,×</a:t>
            </a:r>
            <a:r>
              <a:rPr lang="en-US" altLang="zh-CN" sz="2000" baseline="-2500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endParaRPr lang="zh-CN" altLang="en-US" sz="20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C3DCD6C-81CA-437A-AE1F-07E9F6F5550C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136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1331913" y="3429000"/>
          <a:ext cx="6696075" cy="2592388"/>
        </p:xfrm>
        <a:graphic>
          <a:graphicData uri="http://schemas.openxmlformats.org/drawingml/2006/table">
            <a:tbl>
              <a:tblPr/>
              <a:tblGrid>
                <a:gridCol w="729349">
                  <a:extLst>
                    <a:ext uri="{9D8B030D-6E8A-4147-A177-3AD203B41FA5}"/>
                  </a:extLst>
                </a:gridCol>
                <a:gridCol w="3037570">
                  <a:extLst>
                    <a:ext uri="{9D8B030D-6E8A-4147-A177-3AD203B41FA5}"/>
                  </a:extLst>
                </a:gridCol>
                <a:gridCol w="2929826">
                  <a:extLst>
                    <a:ext uri="{9D8B030D-6E8A-4147-A177-3AD203B41FA5}"/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简记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助记式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计算性质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0a=a0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(-a)b=-ab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...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无零因子与可约互为充要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(ab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≠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0)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(ab=acb=c)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理想的加法陪集关系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同余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a+D=D+a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aD=Da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民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有限整环必是域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〈Z,+,·〉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民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自然数质模环必是域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&lt;N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＋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,×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同态与同构</a:t>
            </a:r>
          </a:p>
        </p:txBody>
      </p:sp>
      <p:sp>
        <p:nvSpPr>
          <p:cNvPr id="1576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环的同态与同构</a:t>
            </a:r>
          </a:p>
          <a:p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如：从环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&lt;R,+,*&gt;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到环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&lt;Z,+,*&gt;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必存在同态映射？</a:t>
            </a:r>
          </a:p>
          <a:p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请构造一个同态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286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End</a:t>
            </a:r>
            <a:endParaRPr lang="zh-CN" altLang="en-US" smtClean="0">
              <a:solidFill>
                <a:srgbClr val="0000FF"/>
              </a:solidFill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群的阶和阿贝尔群</a:t>
            </a:r>
          </a:p>
        </p:txBody>
      </p:sp>
      <p:sp>
        <p:nvSpPr>
          <p:cNvPr id="16387" name="内容占位符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zh-CN" altLang="en-US" sz="2400" smtClean="0">
                <a:solidFill>
                  <a:srgbClr val="0000FF"/>
                </a:solidFill>
              </a:rPr>
              <a:t>定义（群阶）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smtClean="0"/>
              <a:t>如果</a:t>
            </a:r>
            <a:r>
              <a:rPr lang="en-US" altLang="zh-CN" sz="2200" smtClean="0"/>
              <a:t>G</a:t>
            </a:r>
            <a:r>
              <a:rPr lang="zh-CN" altLang="en-US" sz="2200" smtClean="0"/>
              <a:t>是有限集合</a:t>
            </a:r>
            <a:r>
              <a:rPr lang="en-US" altLang="zh-CN" sz="2200" smtClean="0"/>
              <a:t>, </a:t>
            </a:r>
            <a:r>
              <a:rPr lang="zh-CN" altLang="en-US" sz="2200" smtClean="0"/>
              <a:t>则称</a:t>
            </a:r>
            <a:r>
              <a:rPr lang="en-US" altLang="zh-CN" sz="2200" smtClean="0"/>
              <a:t>〈G, *〉</a:t>
            </a:r>
            <a:r>
              <a:rPr lang="zh-CN" altLang="en-US" sz="2200" smtClean="0"/>
              <a:t>是有限群</a:t>
            </a:r>
            <a:r>
              <a:rPr lang="en-US" altLang="zh-CN" sz="2200" smtClean="0"/>
              <a:t>; </a:t>
            </a:r>
            <a:r>
              <a:rPr lang="zh-CN" altLang="en-US" sz="2200" smtClean="0"/>
              <a:t>如果</a:t>
            </a:r>
            <a:r>
              <a:rPr lang="en-US" altLang="zh-CN" sz="2200" smtClean="0"/>
              <a:t>G</a:t>
            </a:r>
            <a:r>
              <a:rPr lang="zh-CN" altLang="en-US" sz="2200" smtClean="0"/>
              <a:t>是无限集合</a:t>
            </a:r>
            <a:r>
              <a:rPr lang="en-US" altLang="zh-CN" sz="2200" smtClean="0"/>
              <a:t>, </a:t>
            </a:r>
            <a:r>
              <a:rPr lang="zh-CN" altLang="en-US" sz="2200" smtClean="0"/>
              <a:t>则称</a:t>
            </a:r>
            <a:r>
              <a:rPr lang="en-US" altLang="zh-CN" sz="2200" smtClean="0"/>
              <a:t>〈G, *〉</a:t>
            </a:r>
            <a:r>
              <a:rPr lang="zh-CN" altLang="en-US" sz="2200" smtClean="0"/>
              <a:t>是无限群。有限群</a:t>
            </a:r>
            <a:r>
              <a:rPr lang="en-US" altLang="zh-CN" sz="2200" smtClean="0"/>
              <a:t>G</a:t>
            </a:r>
            <a:r>
              <a:rPr lang="zh-CN" altLang="en-US" sz="2200" smtClean="0"/>
              <a:t>的基数</a:t>
            </a:r>
            <a:r>
              <a:rPr lang="en-US" altLang="zh-CN" sz="2200" smtClean="0"/>
              <a:t>|G|</a:t>
            </a:r>
            <a:r>
              <a:rPr lang="zh-CN" altLang="en-US" sz="2200" smtClean="0"/>
              <a:t>称为</a:t>
            </a:r>
            <a:r>
              <a:rPr lang="zh-CN" altLang="en-US" sz="2200" smtClean="0">
                <a:solidFill>
                  <a:schemeClr val="hlink"/>
                </a:solidFill>
              </a:rPr>
              <a:t>群的阶数</a:t>
            </a:r>
            <a:r>
              <a:rPr lang="zh-CN" altLang="en-US" sz="2200" smtClean="0"/>
              <a:t>。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400" smtClean="0">
                <a:solidFill>
                  <a:srgbClr val="FF0000"/>
                </a:solidFill>
              </a:rPr>
              <a:t>例如：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smtClean="0"/>
              <a:t>〈{1}, </a:t>
            </a:r>
            <a:r>
              <a:rPr lang="en-US" altLang="en-US" sz="2200" smtClean="0"/>
              <a:t>×</a:t>
            </a:r>
            <a:r>
              <a:rPr lang="en-US" altLang="zh-CN" sz="2200" smtClean="0"/>
              <a:t>〉</a:t>
            </a:r>
            <a:r>
              <a:rPr lang="zh-CN" altLang="en-US" sz="2200" smtClean="0"/>
              <a:t>是有限群，阶数为</a:t>
            </a:r>
            <a:r>
              <a:rPr lang="en-US" altLang="zh-CN" sz="2200" smtClean="0"/>
              <a:t>1</a:t>
            </a:r>
            <a:r>
              <a:rPr lang="zh-CN" altLang="en-US" sz="2200" smtClean="0"/>
              <a:t>；</a:t>
            </a:r>
            <a:r>
              <a:rPr lang="en-US" altLang="zh-CN" sz="2200" smtClean="0"/>
              <a:t>〈I, +〉</a:t>
            </a:r>
            <a:r>
              <a:rPr lang="zh-CN" altLang="en-US" sz="2200" smtClean="0"/>
              <a:t>是无限群。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400" smtClean="0">
                <a:solidFill>
                  <a:srgbClr val="0000FF"/>
                </a:solidFill>
              </a:rPr>
              <a:t>定义（交换群）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smtClean="0"/>
              <a:t>如果群</a:t>
            </a:r>
            <a:r>
              <a:rPr lang="en-US" altLang="zh-CN" sz="2200" smtClean="0"/>
              <a:t>〈G , * 〉</a:t>
            </a:r>
            <a:r>
              <a:rPr lang="zh-CN" altLang="en-US" sz="2200" smtClean="0"/>
              <a:t>中的运算* 是可交换的</a:t>
            </a:r>
            <a:r>
              <a:rPr lang="en-US" altLang="zh-CN" sz="2200" smtClean="0"/>
              <a:t>,</a:t>
            </a:r>
            <a:r>
              <a:rPr lang="zh-CN" altLang="en-US" sz="2200" smtClean="0"/>
              <a:t>则称该群为</a:t>
            </a:r>
            <a:r>
              <a:rPr lang="zh-CN" altLang="en-US" sz="2200" smtClean="0">
                <a:solidFill>
                  <a:srgbClr val="FF0000"/>
                </a:solidFill>
              </a:rPr>
              <a:t>可交换群</a:t>
            </a:r>
            <a:r>
              <a:rPr lang="en-US" altLang="zh-CN" sz="2200" smtClean="0"/>
              <a:t>, </a:t>
            </a:r>
            <a:r>
              <a:rPr lang="zh-CN" altLang="en-US" sz="2200" smtClean="0"/>
              <a:t>或称</a:t>
            </a:r>
            <a:r>
              <a:rPr lang="zh-CN" altLang="en-US" sz="2200" u="sng" smtClean="0"/>
              <a:t>阿贝尔群</a:t>
            </a:r>
            <a:r>
              <a:rPr lang="zh-CN" altLang="en-US" sz="2200" smtClean="0"/>
              <a:t>。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400" smtClean="0">
                <a:solidFill>
                  <a:srgbClr val="FF0000"/>
                </a:solidFill>
              </a:rPr>
              <a:t>例如：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smtClean="0"/>
              <a:t>〈I, +〉</a:t>
            </a:r>
            <a:r>
              <a:rPr lang="zh-CN" altLang="en-US" sz="2200" smtClean="0"/>
              <a:t>是阿贝尔群。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0F57D-AD1D-4D69-80A3-0C021425CC42}" type="slidenum">
              <a:rPr lang="zh-CN" altLang="en-US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</a:t>
            </a:r>
            <a:r>
              <a:rPr lang="en-US" altLang="zh-CN" smtClean="0"/>
              <a:t>-</a:t>
            </a:r>
            <a:r>
              <a:rPr lang="zh-CN" altLang="en-US" smtClean="0"/>
              <a:t>举例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569325" cy="5399087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zh-CN" altLang="en-US" sz="2400" dirty="0"/>
              <a:t>：①</a:t>
            </a:r>
            <a:r>
              <a:rPr lang="en-US" altLang="zh-CN" sz="2400" dirty="0"/>
              <a:t>〈Q</a:t>
            </a:r>
            <a:r>
              <a:rPr lang="en-US" altLang="zh-CN" sz="2400" baseline="-25000" dirty="0"/>
              <a:t>+</a:t>
            </a:r>
            <a:r>
              <a:rPr lang="en-US" altLang="zh-CN" sz="2400" dirty="0"/>
              <a:t>, </a:t>
            </a:r>
            <a:r>
              <a:rPr lang="en-US" altLang="en-US" sz="2400" dirty="0"/>
              <a:t>×</a:t>
            </a:r>
            <a:r>
              <a:rPr lang="en-US" altLang="zh-CN" sz="2400" dirty="0"/>
              <a:t>, 1〉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 ② 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是任一集合</a:t>
            </a:r>
            <a:r>
              <a:rPr lang="en-US" altLang="zh-CN" sz="2400" dirty="0"/>
              <a:t>, P</a:t>
            </a:r>
            <a:r>
              <a:rPr lang="zh-CN" altLang="en-US" sz="2400"/>
              <a:t>表示</a:t>
            </a:r>
            <a:r>
              <a:rPr lang="en-US" altLang="zh-CN" sz="2400"/>
              <a:t>A</a:t>
            </a:r>
            <a:r>
              <a:rPr lang="en-US" altLang="zh-CN" sz="2400" baseline="30000"/>
              <a:t>A</a:t>
            </a:r>
            <a:r>
              <a:rPr lang="zh-CN" altLang="en-US" sz="2400"/>
              <a:t>中的</a:t>
            </a:r>
            <a:r>
              <a:rPr lang="zh-CN" altLang="en-US" sz="2400" dirty="0"/>
              <a:t>双射函数</a:t>
            </a:r>
            <a:r>
              <a:rPr lang="zh-CN" altLang="en-US" sz="2400"/>
              <a:t>集合</a:t>
            </a:r>
            <a:r>
              <a:rPr lang="en-US" altLang="zh-CN" sz="2400"/>
              <a:t>,</a:t>
            </a:r>
            <a:r>
              <a:rPr lang="zh-CN" altLang="en-US" sz="1400"/>
              <a:t>◆</a:t>
            </a:r>
            <a:r>
              <a:rPr lang="zh-CN" altLang="en-US" sz="2400"/>
              <a:t>表示</a:t>
            </a:r>
            <a:endParaRPr lang="en-US" altLang="zh-CN" sz="2400"/>
          </a:p>
          <a:p>
            <a:pPr marL="1611313" eaLnBrk="1" fontAlgn="auto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zh-CN" altLang="en-US" sz="2400"/>
              <a:t>函数合成，</a:t>
            </a:r>
            <a:r>
              <a:rPr lang="en-US" altLang="zh-CN" sz="2400"/>
              <a:t>‰</a:t>
            </a:r>
            <a:r>
              <a:rPr lang="zh-CN" altLang="en-US" sz="2400"/>
              <a:t>表示</a:t>
            </a:r>
            <a:r>
              <a:rPr lang="zh-CN" altLang="en-US" sz="2400" dirty="0"/>
              <a:t>求逆运算，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〈P</a:t>
            </a:r>
            <a:r>
              <a:rPr lang="en-US" altLang="zh-CN" sz="2400"/>
              <a:t>, </a:t>
            </a:r>
            <a:r>
              <a:rPr lang="zh-CN" altLang="en-US" sz="1400"/>
              <a:t>◆</a:t>
            </a:r>
            <a:r>
              <a:rPr lang="en-US" altLang="zh-CN" sz="2400"/>
              <a:t>, ‰, 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〉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③ </a:t>
            </a:r>
            <a:r>
              <a:rPr lang="zh-CN" altLang="en-US" sz="2400" dirty="0"/>
              <a:t>代数</a:t>
            </a:r>
            <a:r>
              <a:rPr lang="en-US" altLang="zh-CN" sz="2400" dirty="0"/>
              <a:t>〈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, ×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〉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None/>
              <a:defRPr/>
            </a:pPr>
            <a:endParaRPr lang="zh-CN" altLang="en-US" sz="2400" dirty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④ 代数</a:t>
            </a:r>
            <a:r>
              <a:rPr lang="en-US" altLang="zh-CN" sz="2400" dirty="0"/>
              <a:t>〈</a:t>
            </a:r>
            <a:r>
              <a:rPr lang="en-US" altLang="zh-CN" sz="2400" dirty="0" err="1"/>
              <a:t>N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, +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, -1, 0〉</a:t>
            </a:r>
            <a:r>
              <a:rPr lang="zh-CN" altLang="en-US" sz="2400" dirty="0"/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838" y="11969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Abel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群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35150" y="3236913"/>
            <a:ext cx="4103688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是一个群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通常这个群不是阿贝尔群。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0838" y="5589588"/>
            <a:ext cx="2406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是群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30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=k-x</a:t>
            </a:r>
            <a:endParaRPr lang="zh-CN" altLang="en-US" sz="20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620838" y="4352925"/>
            <a:ext cx="4103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  <a:defRPr/>
            </a:pPr>
            <a:r>
              <a:rPr lang="zh-CN" altLang="en-US" sz="2000" dirty="0">
                <a:solidFill>
                  <a:srgbClr val="C00000"/>
                </a:solidFill>
                <a:latin typeface="+mn-lt"/>
                <a:ea typeface="楷体" pitchFamily="49" charset="-122"/>
              </a:rPr>
              <a:t>不是群，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因为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元素没有逆元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楷体" pitchFamily="49" charset="-122"/>
              </a:rPr>
              <a:t>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6A04C-4866-4EB0-9943-FFF6B6443906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/>
            </a:extLst>
          </p:cNvPr>
          <p:cNvSpPr/>
          <p:nvPr/>
        </p:nvSpPr>
        <p:spPr>
          <a:xfrm>
            <a:off x="5400675" y="3743325"/>
            <a:ext cx="3097213" cy="757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>
              <a:spcBef>
                <a:spcPts val="0"/>
              </a:spcBef>
              <a:defRPr/>
            </a:pPr>
            <a:r>
              <a:rPr lang="zh-CN" altLang="en-US" sz="20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4.1-2</a:t>
            </a:r>
            <a:r>
              <a:rPr lang="zh-CN" altLang="en-US" sz="20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函数合成是可结合的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(fg)h=f(gh)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/>
            </a:extLst>
          </p:cNvPr>
          <p:cNvSpPr/>
          <p:nvPr/>
        </p:nvSpPr>
        <p:spPr>
          <a:xfrm>
            <a:off x="5400675" y="2828925"/>
            <a:ext cx="3097213" cy="757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>
              <a:spcBef>
                <a:spcPts val="0"/>
              </a:spcBef>
              <a:defRPr/>
            </a:pPr>
            <a:r>
              <a:rPr lang="zh-CN" altLang="en-US" sz="20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4.2-1</a:t>
            </a:r>
            <a:r>
              <a:rPr lang="zh-CN" altLang="en-US" sz="20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都是双射，则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fg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也是双射。。</a:t>
            </a:r>
            <a:endParaRPr lang="en-US" altLang="zh-CN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群方程的存在性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07375" cy="5472112"/>
          </a:xfrm>
        </p:spPr>
        <p:txBody>
          <a:bodyPr/>
          <a:lstStyle/>
          <a:p>
            <a:pPr algn="just" eaLnBrk="1" hangingPunct="1"/>
            <a:r>
              <a:rPr lang="zh-CN" altLang="en-US" sz="2400" smtClean="0"/>
              <a:t>群也一定是半群和独异点，有关半群和独异点的性质在群中也成立，群的性质还有：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6.7-1:</a:t>
            </a:r>
            <a:r>
              <a:rPr lang="en-US" altLang="zh-CN" sz="2400" smtClean="0"/>
              <a:t> </a:t>
            </a:r>
            <a:r>
              <a:rPr lang="zh-CN" altLang="en-US" sz="2400" smtClean="0"/>
              <a:t>如果</a:t>
            </a:r>
            <a:r>
              <a:rPr lang="en-US" altLang="zh-CN" sz="2400" smtClean="0"/>
              <a:t>〈G ,*〉</a:t>
            </a:r>
            <a:r>
              <a:rPr lang="zh-CN" altLang="en-US" sz="2400" smtClean="0"/>
              <a:t>是一个群</a:t>
            </a:r>
            <a:r>
              <a:rPr lang="en-US" altLang="zh-CN" sz="2400" smtClean="0"/>
              <a:t>, </a:t>
            </a:r>
            <a:r>
              <a:rPr lang="zh-CN" altLang="en-US" sz="2400" smtClean="0"/>
              <a:t>则对于任何</a:t>
            </a:r>
            <a:r>
              <a:rPr lang="en-US" altLang="zh-CN" sz="2400" smtClean="0"/>
              <a:t>a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b∈G,</a:t>
            </a:r>
          </a:p>
          <a:p>
            <a:pPr eaLnBrk="1" hangingPunct="1">
              <a:spcBef>
                <a:spcPts val="2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smtClean="0"/>
              <a:t>             (a) </a:t>
            </a:r>
            <a:r>
              <a:rPr lang="zh-CN" altLang="en-US" sz="2400" smtClean="0"/>
              <a:t>存在一个</a:t>
            </a:r>
            <a:r>
              <a:rPr lang="zh-CN" altLang="en-US" sz="2400" smtClean="0">
                <a:solidFill>
                  <a:srgbClr val="FF0000"/>
                </a:solidFill>
              </a:rPr>
              <a:t>唯一的</a:t>
            </a:r>
            <a:r>
              <a:rPr lang="zh-CN" altLang="en-US" sz="2400" smtClean="0"/>
              <a:t>元素</a:t>
            </a:r>
            <a:r>
              <a:rPr lang="en-US" altLang="zh-CN" sz="2400" smtClean="0"/>
              <a:t>x, </a:t>
            </a:r>
            <a:r>
              <a:rPr lang="zh-CN" altLang="en-US" sz="2400" smtClean="0"/>
              <a:t>使得</a:t>
            </a:r>
            <a:r>
              <a:rPr lang="en-US" altLang="zh-CN" sz="2400" smtClean="0">
                <a:solidFill>
                  <a:srgbClr val="0000FF"/>
                </a:solidFill>
              </a:rPr>
              <a:t>a*x=b</a:t>
            </a:r>
            <a:r>
              <a:rPr lang="zh-CN" altLang="en-US" sz="2400" smtClean="0"/>
              <a:t>。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 smtClean="0"/>
              <a:t>             </a:t>
            </a:r>
            <a:r>
              <a:rPr lang="en-US" altLang="zh-CN" sz="2400" smtClean="0"/>
              <a:t>(b) </a:t>
            </a:r>
            <a:r>
              <a:rPr lang="zh-CN" altLang="en-US" sz="2400" smtClean="0"/>
              <a:t>存在一个唯一的元素</a:t>
            </a:r>
            <a:r>
              <a:rPr lang="en-US" altLang="zh-CN" sz="2400" smtClean="0"/>
              <a:t>y, </a:t>
            </a:r>
            <a:r>
              <a:rPr lang="zh-CN" altLang="en-US" sz="2400" smtClean="0"/>
              <a:t>使得</a:t>
            </a:r>
            <a:r>
              <a:rPr lang="en-US" altLang="zh-CN" sz="2400" smtClean="0">
                <a:solidFill>
                  <a:srgbClr val="0000FF"/>
                </a:solidFill>
              </a:rPr>
              <a:t>y*a=b</a:t>
            </a:r>
            <a:r>
              <a:rPr lang="zh-CN" altLang="en-US" sz="2400" smtClean="0"/>
              <a:t>。</a:t>
            </a:r>
          </a:p>
          <a:p>
            <a:pPr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证：</a:t>
            </a:r>
            <a:r>
              <a:rPr lang="en-US" altLang="zh-CN" sz="2400" smtClean="0"/>
              <a:t>(a) </a:t>
            </a:r>
            <a:r>
              <a:rPr lang="zh-CN" altLang="en-US" sz="2400" smtClean="0"/>
              <a:t>至少有一个</a:t>
            </a:r>
            <a:r>
              <a:rPr lang="en-US" altLang="zh-CN" sz="2400" smtClean="0"/>
              <a:t>x</a:t>
            </a:r>
            <a:r>
              <a:rPr lang="zh-CN" altLang="en-US" sz="2400" smtClean="0"/>
              <a:t>满足</a:t>
            </a:r>
            <a:r>
              <a:rPr lang="en-US" altLang="zh-CN" sz="2400" smtClean="0"/>
              <a:t>a*x=b,</a:t>
            </a:r>
            <a:r>
              <a:rPr lang="zh-CN" altLang="en-US" sz="2400" smtClean="0"/>
              <a:t>即</a:t>
            </a:r>
            <a:r>
              <a:rPr lang="en-US" altLang="zh-CN" sz="2400" smtClean="0"/>
              <a:t>x=a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*b,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smtClean="0"/>
              <a:t>        </a:t>
            </a:r>
            <a:r>
              <a:rPr lang="zh-CN" altLang="en-US" sz="2400" smtClean="0"/>
              <a:t>因为，</a:t>
            </a:r>
            <a:r>
              <a:rPr lang="en-US" altLang="zh-CN" sz="2400" smtClean="0"/>
              <a:t>a*(a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*b)=(a*a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)*b=e*b=b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smtClean="0"/>
              <a:t>        </a:t>
            </a:r>
            <a:r>
              <a:rPr lang="zh-CN" altLang="en-US" sz="2400" smtClean="0"/>
              <a:t>如果</a:t>
            </a:r>
            <a:r>
              <a:rPr lang="en-US" altLang="zh-CN" sz="2400" smtClean="0"/>
              <a:t>x</a:t>
            </a:r>
            <a:r>
              <a:rPr lang="en-US" altLang="zh-CN" sz="2400" smtClean="0">
                <a:latin typeface="Arial" charset="0"/>
                <a:cs typeface="Arial" charset="0"/>
              </a:rPr>
              <a:t>’</a:t>
            </a:r>
            <a:r>
              <a:rPr lang="zh-CN" altLang="en-US" sz="2400" smtClean="0"/>
              <a:t>是</a:t>
            </a:r>
            <a:r>
              <a:rPr lang="en-US" altLang="zh-CN" sz="2400" smtClean="0"/>
              <a:t>G</a:t>
            </a:r>
            <a:r>
              <a:rPr lang="zh-CN" altLang="en-US" sz="2400" smtClean="0"/>
              <a:t>中满足</a:t>
            </a:r>
            <a:r>
              <a:rPr lang="en-US" altLang="zh-CN" sz="2400" smtClean="0"/>
              <a:t>a*x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=b</a:t>
            </a:r>
            <a:r>
              <a:rPr lang="zh-CN" altLang="en-US" sz="2400" smtClean="0"/>
              <a:t>的任意元素</a:t>
            </a:r>
            <a:r>
              <a:rPr lang="en-US" altLang="zh-CN" sz="2400" smtClean="0"/>
              <a:t>,</a:t>
            </a:r>
            <a:r>
              <a:rPr lang="zh-CN" altLang="en-US" sz="2400" smtClean="0"/>
              <a:t>则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x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=e*x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=(a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*a)*x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=a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*(a*x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)=a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*b=x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smtClean="0"/>
              <a:t>        </a:t>
            </a:r>
            <a:r>
              <a:rPr lang="zh-CN" altLang="en-US" sz="2400" smtClean="0"/>
              <a:t>所以</a:t>
            </a:r>
            <a:r>
              <a:rPr lang="en-US" altLang="zh-CN" sz="2400" smtClean="0"/>
              <a:t>, x=a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*b</a:t>
            </a:r>
            <a:r>
              <a:rPr lang="zh-CN" altLang="en-US" sz="2400" smtClean="0"/>
              <a:t>是满足</a:t>
            </a:r>
            <a:r>
              <a:rPr lang="en-US" altLang="zh-CN" sz="2400" smtClean="0"/>
              <a:t>a*x=b</a:t>
            </a:r>
            <a:r>
              <a:rPr lang="zh-CN" altLang="en-US" sz="2400" smtClean="0"/>
              <a:t>的唯一元素。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</a:t>
            </a:r>
            <a:r>
              <a:rPr lang="en-US" altLang="zh-CN" sz="2400" smtClean="0"/>
              <a:t>(b) </a:t>
            </a:r>
            <a:r>
              <a:rPr lang="zh-CN" altLang="en-US" sz="2400" smtClean="0"/>
              <a:t>同理可证。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D2AF7-B94F-446E-AEC1-852F6B3ACD55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2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ea typeface="华文楷体" pitchFamily="2" charset="-122"/>
              </a:rPr>
              <a:t>一个群：示例</a:t>
            </a:r>
          </a:p>
        </p:txBody>
      </p:sp>
      <p:graphicFrame>
        <p:nvGraphicFramePr>
          <p:cNvPr id="160772" name="Group 145"/>
          <p:cNvGraphicFramePr>
            <a:graphicFrameLocks noGrp="1"/>
          </p:cNvGraphicFramePr>
          <p:nvPr>
            <p:ph idx="4294967295"/>
          </p:nvPr>
        </p:nvGraphicFramePr>
        <p:xfrm>
          <a:off x="1116013" y="1989138"/>
          <a:ext cx="5915025" cy="2841625"/>
        </p:xfrm>
        <a:graphic>
          <a:graphicData uri="http://schemas.openxmlformats.org/drawingml/2006/table">
            <a:tbl>
              <a:tblPr/>
              <a:tblGrid>
                <a:gridCol w="1182687"/>
                <a:gridCol w="1189038"/>
                <a:gridCol w="1073150"/>
                <a:gridCol w="1287462"/>
                <a:gridCol w="1182688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消去律和唯一等幂元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1165225"/>
            <a:ext cx="80772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 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6.7-2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（消去律）：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〈G,*〉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是一个群，则对于任何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a,b,c∈G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92150" indent="-342900">
              <a:spcBef>
                <a:spcPts val="600"/>
              </a:spcBef>
              <a:spcAft>
                <a:spcPts val="30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因为群的每一元素都有逆元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本定理显然成立。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6.7-3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么元是群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u="sng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唯一幂等元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素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76275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是幂等元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960438" indent="-1588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么元是群中唯一等幂元素。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DF99F-6345-4BF4-A330-9225FE056386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79613" y="4926013"/>
            <a:ext cx="5113337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x=e*x=(x</a:t>
            </a:r>
            <a:r>
              <a:rPr lang="en-US" altLang="zh-CN" sz="2400" baseline="30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*x)*x=x</a:t>
            </a:r>
            <a:r>
              <a:rPr lang="en-US" altLang="zh-CN" sz="2400" baseline="30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*(</a:t>
            </a:r>
            <a:r>
              <a:rPr lang="en-US" altLang="zh-CN" sz="2400" u="sng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x*x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)=x</a:t>
            </a:r>
            <a:r>
              <a:rPr lang="en-US" altLang="zh-CN" sz="2400" baseline="30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u="sng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=e</a:t>
            </a:r>
            <a:endParaRPr lang="zh-CN" altLang="en-US" sz="240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475" y="1916113"/>
            <a:ext cx="3024188" cy="1008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a*b=a*c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b=c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b*a=c*a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b=c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群与置换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19113" y="1123950"/>
            <a:ext cx="8229600" cy="53292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6.7-4</a:t>
            </a:r>
            <a:r>
              <a:rPr lang="zh-CN" altLang="en-US" sz="2400" dirty="0"/>
              <a:t>：群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的运算表中的</a:t>
            </a:r>
            <a:r>
              <a:rPr lang="zh-CN" altLang="en-US" sz="2400" dirty="0">
                <a:solidFill>
                  <a:srgbClr val="FF0000"/>
                </a:solidFill>
              </a:rPr>
              <a:t>每一行或每一列</a:t>
            </a:r>
            <a:r>
              <a:rPr lang="zh-CN" altLang="en-US" sz="2400" dirty="0"/>
              <a:t>都是</a:t>
            </a:r>
            <a:r>
              <a:rPr lang="en-US" altLang="zh-CN" sz="2400" dirty="0"/>
              <a:t>G</a:t>
            </a:r>
            <a:r>
              <a:rPr lang="zh-CN" altLang="en-US" sz="2400" dirty="0"/>
              <a:t>中元素的一个</a:t>
            </a:r>
            <a:r>
              <a:rPr lang="zh-CN" altLang="en-US" sz="2400" dirty="0">
                <a:solidFill>
                  <a:srgbClr val="FF0000"/>
                </a:solidFill>
              </a:rPr>
              <a:t>置换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514350" indent="-514350" eaLnBrk="1" hangingPunct="1">
              <a:lnSpc>
                <a:spcPct val="120000"/>
              </a:lnSpc>
              <a:buSzPct val="100000"/>
              <a:buFont typeface="+mj-lt"/>
              <a:buAutoNum type="romanUcPeriod"/>
              <a:defRPr/>
            </a:pPr>
            <a:r>
              <a:rPr lang="zh-CN" altLang="en-US" sz="2400" b="1" dirty="0"/>
              <a:t>首先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证明运算表中的行或列所含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的一个元素不可能多于一次。（反证法）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如果对应于元素</a:t>
            </a:r>
            <a:r>
              <a:rPr lang="en-US" altLang="zh-CN"/>
              <a:t>a∈G</a:t>
            </a:r>
            <a:r>
              <a:rPr lang="zh-CN" altLang="en-US"/>
              <a:t>的</a:t>
            </a:r>
            <a:r>
              <a:rPr lang="zh-CN" altLang="en-US" dirty="0"/>
              <a:t>那一行中有两个元素都是</a:t>
            </a:r>
            <a:r>
              <a:rPr lang="en-US" altLang="zh-CN" dirty="0"/>
              <a:t>k,</a:t>
            </a:r>
            <a:r>
              <a:rPr lang="zh-CN" altLang="en-US" dirty="0"/>
              <a:t>即：</a:t>
            </a:r>
            <a:endParaRPr lang="en-US" altLang="zh-CN" dirty="0"/>
          </a:p>
          <a:p>
            <a:pPr marL="2054225" lvl="1" eaLnBrk="1" hangingPunct="1">
              <a:lnSpc>
                <a:spcPct val="120000"/>
              </a:lnSpc>
              <a:buFont typeface="Wingdings" pitchFamily="2" charset="2"/>
              <a:buNone/>
              <a:tabLst>
                <a:tab pos="2057400" algn="l"/>
              </a:tabLst>
              <a:defRPr/>
            </a:pPr>
            <a:r>
              <a:rPr lang="en-US" altLang="zh-CN" dirty="0"/>
              <a:t>a*b</a:t>
            </a:r>
            <a:r>
              <a:rPr lang="en-US" altLang="zh-CN" baseline="-25000" dirty="0"/>
              <a:t>1</a:t>
            </a:r>
            <a:r>
              <a:rPr lang="en-US" altLang="zh-CN" dirty="0"/>
              <a:t>=a*b</a:t>
            </a:r>
            <a:r>
              <a:rPr lang="en-US" altLang="zh-CN" baseline="-25000" dirty="0"/>
              <a:t>2</a:t>
            </a:r>
            <a:r>
              <a:rPr lang="en-US" altLang="zh-CN" dirty="0"/>
              <a:t>=k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根据</a:t>
            </a:r>
            <a:r>
              <a:rPr lang="zh-CN" altLang="en-US" dirty="0">
                <a:solidFill>
                  <a:srgbClr val="0000FF"/>
                </a:solidFill>
              </a:rPr>
              <a:t>定理</a:t>
            </a:r>
            <a:r>
              <a:rPr lang="en-US" altLang="zh-CN" dirty="0">
                <a:solidFill>
                  <a:srgbClr val="0000FF"/>
                </a:solidFill>
              </a:rPr>
              <a:t>6.7-2(</a:t>
            </a:r>
            <a:r>
              <a:rPr lang="zh-CN" altLang="en-US" dirty="0">
                <a:solidFill>
                  <a:srgbClr val="0000FF"/>
                </a:solidFill>
              </a:rPr>
              <a:t>消去律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有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=b</a:t>
            </a:r>
            <a:r>
              <a:rPr lang="en-US" altLang="zh-CN" baseline="-25000" dirty="0"/>
              <a:t>2</a:t>
            </a:r>
            <a:r>
              <a:rPr lang="zh-CN" altLang="en-US" dirty="0"/>
              <a:t>，而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≠b</a:t>
            </a:r>
            <a:r>
              <a:rPr lang="en-US" altLang="zh-CN" baseline="-25000" dirty="0"/>
              <a:t>2</a:t>
            </a:r>
            <a:r>
              <a:rPr lang="zh-CN" altLang="en-US" dirty="0"/>
              <a:t>，矛盾。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dirty="0"/>
              <a:t>对于列也一样可以证明。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ED14B-2AB4-48FD-8708-C7767504A2FB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500563" y="1663700"/>
          <a:ext cx="3384550" cy="1189038"/>
        </p:xfrm>
        <a:graphic>
          <a:graphicData uri="http://schemas.openxmlformats.org/drawingml/2006/table">
            <a:tbl>
              <a:tblPr/>
              <a:tblGrid>
                <a:gridCol w="676875">
                  <a:extLst>
                    <a:ext uri="{9D8B030D-6E8A-4147-A177-3AD203B41FA5}"/>
                  </a:extLst>
                </a:gridCol>
                <a:gridCol w="676875">
                  <a:extLst>
                    <a:ext uri="{9D8B030D-6E8A-4147-A177-3AD203B41FA5}"/>
                  </a:extLst>
                </a:gridCol>
                <a:gridCol w="676875">
                  <a:extLst>
                    <a:ext uri="{9D8B030D-6E8A-4147-A177-3AD203B41FA5}"/>
                  </a:extLst>
                </a:gridCol>
                <a:gridCol w="676875">
                  <a:extLst>
                    <a:ext uri="{9D8B030D-6E8A-4147-A177-3AD203B41FA5}"/>
                  </a:extLst>
                </a:gridCol>
                <a:gridCol w="676875">
                  <a:extLst>
                    <a:ext uri="{9D8B030D-6E8A-4147-A177-3AD203B41FA5}"/>
                  </a:extLst>
                </a:gridCol>
              </a:tblGrid>
              <a:tr h="318977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en-US" altLang="zh-CN" sz="20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aseline="-25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en-US" altLang="zh-CN" sz="20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 baseline="-25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1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1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395288" y="2286000"/>
            <a:ext cx="8229600" cy="1143000"/>
          </a:xfrm>
        </p:spPr>
        <p:txBody>
          <a:bodyPr/>
          <a:lstStyle/>
          <a:p>
            <a:r>
              <a:rPr lang="en-US" altLang="zh-CN" smtClean="0"/>
              <a:t>6.6</a:t>
            </a:r>
            <a:r>
              <a:rPr lang="zh-CN" altLang="en-US" smtClean="0"/>
              <a:t>、半群和独异点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ea typeface="华文楷体" pitchFamily="2" charset="-122"/>
              </a:rPr>
              <a:t>一个群：示例</a:t>
            </a:r>
          </a:p>
        </p:txBody>
      </p:sp>
      <p:graphicFrame>
        <p:nvGraphicFramePr>
          <p:cNvPr id="163843" name="Group 145"/>
          <p:cNvGraphicFramePr>
            <a:graphicFrameLocks noGrp="1"/>
          </p:cNvGraphicFramePr>
          <p:nvPr>
            <p:ph idx="4294967295"/>
          </p:nvPr>
        </p:nvGraphicFramePr>
        <p:xfrm>
          <a:off x="1116013" y="1989138"/>
          <a:ext cx="5915025" cy="2841625"/>
        </p:xfrm>
        <a:graphic>
          <a:graphicData uri="http://schemas.openxmlformats.org/drawingml/2006/table">
            <a:tbl>
              <a:tblPr/>
              <a:tblGrid>
                <a:gridCol w="1182687"/>
                <a:gridCol w="1189038"/>
                <a:gridCol w="1073150"/>
                <a:gridCol w="1287462"/>
                <a:gridCol w="1182688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0" name="Text Box 41"/>
          <p:cNvSpPr txBox="1">
            <a:spLocks noChangeArrowheads="1"/>
          </p:cNvSpPr>
          <p:nvPr/>
        </p:nvSpPr>
        <p:spPr bwMode="auto">
          <a:xfrm>
            <a:off x="1239838" y="5229225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楷体" pitchFamily="49" charset="-122"/>
              </a:rPr>
              <a:t>每一行，每一列都是一个置换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群与置换（续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467995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6.7-4</a:t>
            </a:r>
            <a:r>
              <a:rPr lang="zh-CN" altLang="en-US" sz="2400" dirty="0"/>
              <a:t>：群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的运算表中的每一行或每一列都是</a:t>
            </a:r>
            <a:r>
              <a:rPr lang="en-US" altLang="zh-CN" sz="2400" dirty="0"/>
              <a:t>G</a:t>
            </a:r>
            <a:r>
              <a:rPr lang="zh-CN" altLang="en-US" sz="2400" dirty="0"/>
              <a:t>中元素的一个置换。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endParaRPr lang="en-US" altLang="zh-CN" sz="2400" b="1" dirty="0"/>
          </a:p>
          <a:p>
            <a:pPr marL="514350" indent="-514350" eaLnBrk="1" hangingPunct="1">
              <a:buSzPct val="100000"/>
              <a:buFont typeface="+mj-lt"/>
              <a:buAutoNum type="romanUcPeriod" startAt="2"/>
              <a:defRPr/>
            </a:pPr>
            <a:r>
              <a:rPr lang="zh-CN" altLang="en-US" sz="2400" b="1" dirty="0"/>
              <a:t>其次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要证明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的每一个元素都在运算表的每一行和每一列中出现。</a:t>
            </a:r>
          </a:p>
          <a:p>
            <a:pPr marL="517525" indent="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考察对应于元素</a:t>
            </a:r>
            <a:r>
              <a:rPr lang="en-US" altLang="zh-CN" sz="2400" dirty="0"/>
              <a:t>a</a:t>
            </a:r>
            <a:r>
              <a:rPr lang="zh-CN" altLang="en-US" sz="2400" dirty="0"/>
              <a:t>的那一行</a:t>
            </a:r>
            <a:r>
              <a:rPr lang="en-US" altLang="zh-CN" sz="2400" dirty="0"/>
              <a:t>,</a:t>
            </a:r>
            <a:r>
              <a:rPr lang="zh-CN" altLang="en-US" sz="2400" dirty="0"/>
              <a:t>设</a:t>
            </a:r>
            <a:r>
              <a:rPr lang="en-US" altLang="zh-CN" sz="2400" dirty="0"/>
              <a:t>b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rgbClr val="C00000"/>
                </a:solidFill>
              </a:rPr>
              <a:t>任一</a:t>
            </a:r>
            <a:r>
              <a:rPr lang="zh-CN" altLang="en-US" sz="2400" dirty="0"/>
              <a:t>元素</a:t>
            </a:r>
            <a:r>
              <a:rPr lang="en-US" altLang="zh-CN" sz="2400" dirty="0"/>
              <a:t>,</a:t>
            </a:r>
          </a:p>
          <a:p>
            <a:pPr marL="517525" indent="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由于</a:t>
            </a:r>
            <a:r>
              <a:rPr lang="en-US" altLang="zh-CN" sz="2400" dirty="0"/>
              <a:t>b=a*(a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*b), </a:t>
            </a:r>
          </a:p>
          <a:p>
            <a:pPr marL="517525" indent="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所以，</a:t>
            </a:r>
            <a:r>
              <a:rPr lang="en-US" altLang="zh-CN" sz="2400"/>
              <a:t>b</a:t>
            </a:r>
            <a:r>
              <a:rPr lang="zh-CN" altLang="en-US" sz="2400"/>
              <a:t>必出现</a:t>
            </a:r>
            <a:r>
              <a:rPr lang="zh-CN" altLang="en-US" sz="2400" dirty="0"/>
              <a:t>在对应于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zh-CN" altLang="en-US" sz="2400"/>
              <a:t>那一行。</a:t>
            </a:r>
            <a:endParaRPr lang="zh-CN" altLang="en-US" sz="2400" dirty="0"/>
          </a:p>
          <a:p>
            <a:pPr marL="517525" indent="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对于列也可同样证明。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3783B-B339-4354-A90E-D4E99F907FC5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56325" y="4437063"/>
          <a:ext cx="2419350" cy="1584325"/>
        </p:xfrm>
        <a:graphic>
          <a:graphicData uri="http://schemas.openxmlformats.org/drawingml/2006/table">
            <a:tbl>
              <a:tblPr/>
              <a:tblGrid>
                <a:gridCol w="604846">
                  <a:extLst>
                    <a:ext uri="{9D8B030D-6E8A-4147-A177-3AD203B41FA5}"/>
                  </a:extLst>
                </a:gridCol>
                <a:gridCol w="604846">
                  <a:extLst>
                    <a:ext uri="{9D8B030D-6E8A-4147-A177-3AD203B41FA5}"/>
                  </a:extLst>
                </a:gridCol>
                <a:gridCol w="604846">
                  <a:extLst>
                    <a:ext uri="{9D8B030D-6E8A-4147-A177-3AD203B41FA5}"/>
                  </a:extLst>
                </a:gridCol>
                <a:gridCol w="604846">
                  <a:extLst>
                    <a:ext uri="{9D8B030D-6E8A-4147-A177-3AD203B41FA5}"/>
                  </a:extLst>
                </a:gridCol>
              </a:tblGrid>
              <a:tr h="318977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000" baseline="30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1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1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1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群与置换（续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6.7-4 </a:t>
            </a:r>
            <a:r>
              <a:rPr lang="zh-CN" altLang="en-US" sz="2400" smtClean="0"/>
              <a:t>：群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的运算表中的每一行或每一列都是</a:t>
            </a:r>
            <a:r>
              <a:rPr lang="en-US" altLang="zh-CN" sz="2400" smtClean="0"/>
              <a:t>G</a:t>
            </a:r>
            <a:r>
              <a:rPr lang="zh-CN" altLang="en-US" sz="2400" smtClean="0"/>
              <a:t>中元素的一个置换。</a:t>
            </a: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smtClean="0">
                <a:solidFill>
                  <a:srgbClr val="FF0000"/>
                </a:solidFill>
              </a:rPr>
              <a:t>证：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SzTx/>
              <a:buFont typeface="Calibri" pitchFamily="34" charset="0"/>
              <a:buAutoNum type="romanUcPeriod" startAt="3"/>
            </a:pPr>
            <a:r>
              <a:rPr lang="zh-CN" altLang="en-US" sz="2400" b="1" smtClean="0"/>
              <a:t>最后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因为</a:t>
            </a:r>
            <a:r>
              <a:rPr lang="en-US" altLang="zh-CN" sz="2400" b="1" smtClean="0"/>
              <a:t>〈G,*〉</a:t>
            </a:r>
            <a:r>
              <a:rPr lang="zh-CN" altLang="en-US" sz="2400" b="1" smtClean="0"/>
              <a:t>中含有么元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故没有两行或两列完全相同。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如果</a:t>
            </a:r>
            <a:r>
              <a:rPr lang="en-US" altLang="zh-CN" sz="2400" b="1" smtClean="0"/>
              <a:t>a*e=b*e,</a:t>
            </a:r>
            <a:r>
              <a:rPr lang="zh-CN" altLang="en-US" sz="2400" b="1" smtClean="0"/>
              <a:t>则</a:t>
            </a:r>
            <a:r>
              <a:rPr lang="en-US" altLang="zh-CN" sz="2400" b="1" smtClean="0"/>
              <a:t>a=b)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smtClean="0"/>
              <a:t>综合以上结果便得出：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zh-CN" altLang="en-US" sz="2400" smtClean="0"/>
              <a:t>运算表中每一行都是</a:t>
            </a:r>
            <a:r>
              <a:rPr lang="en-US" altLang="zh-CN" sz="2400" smtClean="0"/>
              <a:t>G</a:t>
            </a:r>
            <a:r>
              <a:rPr lang="zh-CN" altLang="en-US" sz="2400" smtClean="0"/>
              <a:t>的元素的一个置换</a:t>
            </a:r>
            <a:r>
              <a:rPr lang="en-US" altLang="zh-CN" sz="2400" smtClean="0"/>
              <a:t>, </a:t>
            </a:r>
            <a:r>
              <a:rPr lang="zh-CN" altLang="en-US" sz="2400" smtClean="0"/>
              <a:t>并且每一行都是不同的置换。同样的结论适合于列。（</a:t>
            </a:r>
            <a:r>
              <a:rPr lang="zh-CN" altLang="en-US" sz="2400" smtClean="0">
                <a:solidFill>
                  <a:srgbClr val="FF0000"/>
                </a:solidFill>
              </a:rPr>
              <a:t>证毕</a:t>
            </a:r>
            <a:r>
              <a:rPr lang="zh-CN" altLang="en-US" sz="2400" smtClean="0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zh-CN" altLang="en-US" smtClean="0"/>
              <a:t>：</a:t>
            </a:r>
            <a:r>
              <a:rPr lang="zh-CN" altLang="en-US" smtClean="0">
                <a:solidFill>
                  <a:srgbClr val="C00000"/>
                </a:solidFill>
              </a:rPr>
              <a:t>群中没有零元</a:t>
            </a:r>
            <a:r>
              <a:rPr lang="zh-CN" altLang="en-US" smtClean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EDE95-29C7-4E6E-852F-97D5A5DCD739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/>
            </a:extLst>
          </p:cNvPr>
          <p:cNvSpPr/>
          <p:nvPr/>
        </p:nvSpPr>
        <p:spPr>
          <a:xfrm>
            <a:off x="4140200" y="1712913"/>
            <a:ext cx="4608513" cy="1062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defRPr/>
            </a:pPr>
            <a:r>
              <a:rPr lang="zh-CN" altLang="en-US" sz="20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0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lang="zh-CN" altLang="en-US" sz="20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zh-CN" altLang="en-US" sz="20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可知：</a:t>
            </a:r>
            <a:endParaRPr lang="en-US" altLang="zh-CN" sz="2000">
              <a:solidFill>
                <a:srgbClr val="CC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0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每行都有么元，若两行相同或两列相同，则么元会在同一行或同一列，这不可能。</a:t>
            </a:r>
          </a:p>
        </p:txBody>
      </p:sp>
      <p:sp>
        <p:nvSpPr>
          <p:cNvPr id="8" name="矩形 7">
            <a:extLst>
              <a:ext uri="{FF2B5EF4-FFF2-40B4-BE49-F238E27FC236}"/>
            </a:extLst>
          </p:cNvPr>
          <p:cNvSpPr/>
          <p:nvPr/>
        </p:nvSpPr>
        <p:spPr>
          <a:xfrm>
            <a:off x="4791075" y="5492750"/>
            <a:ext cx="2736850" cy="86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一方面，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0=e</a:t>
            </a:r>
          </a:p>
          <a:p>
            <a:pPr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又要求，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a=0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507413" cy="5440362"/>
          </a:xfrm>
        </p:spPr>
        <p:txBody>
          <a:bodyPr/>
          <a:lstStyle/>
          <a:p>
            <a:pPr marL="263525" indent="-263525"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6.7-5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如果</a:t>
            </a:r>
            <a:r>
              <a:rPr lang="en-US" altLang="zh-CN" sz="2400" dirty="0"/>
              <a:t>〈G,*〉</a:t>
            </a:r>
            <a:r>
              <a:rPr lang="zh-CN" altLang="en-US" sz="2400" dirty="0"/>
              <a:t>是一个群</a:t>
            </a:r>
            <a:r>
              <a:rPr lang="en-US" altLang="zh-CN" sz="2400" dirty="0"/>
              <a:t>, </a:t>
            </a:r>
            <a:r>
              <a:rPr lang="zh-CN" altLang="en-US" sz="2400" dirty="0"/>
              <a:t>则对于任何</a:t>
            </a:r>
            <a:r>
              <a:rPr lang="en-US" altLang="zh-CN" sz="2400" dirty="0" err="1"/>
              <a:t>a,b∈G</a:t>
            </a:r>
            <a:r>
              <a:rPr lang="en-US" altLang="zh-CN" sz="2400" dirty="0"/>
              <a:t>,</a:t>
            </a:r>
            <a:r>
              <a:rPr lang="zh-CN" altLang="en-US" sz="2400" dirty="0"/>
              <a:t>有：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      </a:t>
            </a:r>
            <a:r>
              <a:rPr lang="en-US" altLang="zh-CN" sz="2400" dirty="0">
                <a:solidFill>
                  <a:srgbClr val="FF0000"/>
                </a:solidFill>
              </a:rPr>
              <a:t>(a*b)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</a:rPr>
              <a:t>=b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</a:rPr>
              <a:t>*a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-1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证：</a:t>
            </a:r>
            <a:r>
              <a:rPr lang="zh-CN" altLang="en-US" sz="2400" dirty="0"/>
              <a:t>由于</a:t>
            </a:r>
            <a:endParaRPr lang="en-US" altLang="zh-CN" sz="2400" dirty="0"/>
          </a:p>
          <a:p>
            <a:pPr marL="593725" indent="0" eaLnBrk="1" hangingPunct="1"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(a*b)*(b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*a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)=a*(b*b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)*a</a:t>
            </a:r>
            <a:r>
              <a:rPr lang="en-US" altLang="zh-CN" sz="2400" baseline="30000" dirty="0"/>
              <a:t>-1</a:t>
            </a:r>
          </a:p>
          <a:p>
            <a:pPr marL="2682875" indent="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=a*a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=e</a:t>
            </a:r>
          </a:p>
          <a:p>
            <a:pPr marL="625475" indent="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而这里逆元是唯一的</a:t>
            </a:r>
            <a:r>
              <a:rPr lang="en-US" altLang="zh-CN" sz="2400" dirty="0"/>
              <a:t>, </a:t>
            </a:r>
            <a:r>
              <a:rPr lang="zh-CN" altLang="en-US" sz="2400" dirty="0"/>
              <a:t>所以</a:t>
            </a:r>
            <a:r>
              <a:rPr lang="en-US" altLang="zh-CN" sz="2400" dirty="0"/>
              <a:t>(a*b)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=b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*a</a:t>
            </a:r>
            <a:r>
              <a:rPr lang="en-US" altLang="zh-CN" sz="2400" baseline="30000" dirty="0"/>
              <a:t>-1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dirty="0"/>
          </a:p>
          <a:p>
            <a:pPr marL="185738" indent="-185738" eaLnBrk="1" hangingPunct="1">
              <a:spcAft>
                <a:spcPts val="18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推论</a:t>
            </a:r>
            <a:r>
              <a:rPr lang="zh-CN" altLang="en-US" sz="2400" dirty="0"/>
              <a:t>：        </a:t>
            </a:r>
          </a:p>
          <a:p>
            <a:pPr marL="185738" indent="-185738"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思考：一阶群、二阶群、三阶群各有几个？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75A82-6B39-440A-A1B9-33EA2B060CEE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15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335876" name="Object 130"/>
          <p:cNvGraphicFramePr>
            <a:graphicFrameLocks noChangeAspect="1"/>
          </p:cNvGraphicFramePr>
          <p:nvPr/>
        </p:nvGraphicFramePr>
        <p:xfrm>
          <a:off x="1619250" y="4872038"/>
          <a:ext cx="5572125" cy="485775"/>
        </p:xfrm>
        <a:graphic>
          <a:graphicData uri="http://schemas.openxmlformats.org/presentationml/2006/ole">
            <p:oleObj spid="_x0000_s1154" name="公式" r:id="rId3" imgW="65532000" imgH="5791200" progId="Equation.3">
              <p:embed/>
            </p:oleObj>
          </a:graphicData>
        </a:graphic>
      </p:graphicFrame>
      <p:sp>
        <p:nvSpPr>
          <p:cNvPr id="1158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 元素运算的逆元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5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467100" cy="649287"/>
          </a:xfrm>
        </p:spPr>
        <p:txBody>
          <a:bodyPr/>
          <a:lstStyle/>
          <a:p>
            <a:r>
              <a:rPr lang="zh-CN" altLang="en-US" smtClean="0"/>
              <a:t>低阶群穷举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744538" y="1092200"/>
            <a:ext cx="3251200" cy="5216525"/>
          </a:xfrm>
        </p:spPr>
        <p:txBody>
          <a:bodyPr/>
          <a:lstStyle/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① 一阶群仅有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② 二阶群仅有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③ 三阶群仅有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④ 四阶群仅有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>
              <a:buFont typeface="Arial" charset="0"/>
              <a:buNone/>
            </a:pPr>
            <a:endParaRPr lang="zh-CN" altLang="en-US" sz="2400" smtClean="0"/>
          </a:p>
        </p:txBody>
      </p:sp>
      <p:graphicFrame>
        <p:nvGraphicFramePr>
          <p:cNvPr id="4" name="Group 60"/>
          <p:cNvGraphicFramePr>
            <a:graphicFrameLocks noGrp="1"/>
          </p:cNvGraphicFramePr>
          <p:nvPr/>
        </p:nvGraphicFramePr>
        <p:xfrm>
          <a:off x="4141788" y="1092200"/>
          <a:ext cx="647700" cy="712788"/>
        </p:xfrm>
        <a:graphic>
          <a:graphicData uri="http://schemas.openxmlformats.org/drawingml/2006/table">
            <a:tbl>
              <a:tblPr/>
              <a:tblGrid>
                <a:gridCol w="323850"/>
                <a:gridCol w="323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42"/>
          <p:cNvGraphicFramePr>
            <a:graphicFrameLocks noGrp="1"/>
          </p:cNvGraphicFramePr>
          <p:nvPr/>
        </p:nvGraphicFramePr>
        <p:xfrm>
          <a:off x="4141788" y="1971675"/>
          <a:ext cx="1223962" cy="1096963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/>
                  </a:extLst>
                </a:gridCol>
                <a:gridCol w="407988">
                  <a:extLst>
                    <a:ext uri="{9D8B030D-6E8A-4147-A177-3AD203B41FA5}"/>
                  </a:extLst>
                </a:gridCol>
                <a:gridCol w="407987">
                  <a:extLst>
                    <a:ext uri="{9D8B030D-6E8A-4147-A177-3AD203B41FA5}"/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Group 183"/>
          <p:cNvGraphicFramePr>
            <a:graphicFrameLocks noGrp="1"/>
          </p:cNvGraphicFramePr>
          <p:nvPr/>
        </p:nvGraphicFramePr>
        <p:xfrm>
          <a:off x="4141788" y="3262313"/>
          <a:ext cx="1536700" cy="1463675"/>
        </p:xfrm>
        <a:graphic>
          <a:graphicData uri="http://schemas.openxmlformats.org/drawingml/2006/table">
            <a:tbl>
              <a:tblPr/>
              <a:tblGrid>
                <a:gridCol w="384175"/>
                <a:gridCol w="384175"/>
                <a:gridCol w="384175"/>
                <a:gridCol w="3841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44"/>
          <p:cNvGraphicFramePr>
            <a:graphicFrameLocks noGrp="1"/>
          </p:cNvGraphicFramePr>
          <p:nvPr/>
        </p:nvGraphicFramePr>
        <p:xfrm>
          <a:off x="4140200" y="4913313"/>
          <a:ext cx="1801813" cy="1828800"/>
        </p:xfrm>
        <a:graphic>
          <a:graphicData uri="http://schemas.openxmlformats.org/drawingml/2006/table">
            <a:tbl>
              <a:tblPr/>
              <a:tblGrid>
                <a:gridCol w="360363"/>
                <a:gridCol w="361950"/>
                <a:gridCol w="327025"/>
                <a:gridCol w="392112"/>
                <a:gridCol w="360363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5"/>
          <p:cNvGraphicFramePr>
            <a:graphicFrameLocks noGrp="1"/>
          </p:cNvGraphicFramePr>
          <p:nvPr/>
        </p:nvGraphicFramePr>
        <p:xfrm>
          <a:off x="6446838" y="4913313"/>
          <a:ext cx="1801812" cy="1828800"/>
        </p:xfrm>
        <a:graphic>
          <a:graphicData uri="http://schemas.openxmlformats.org/drawingml/2006/table">
            <a:tbl>
              <a:tblPr/>
              <a:tblGrid>
                <a:gridCol w="360362"/>
                <a:gridCol w="361950"/>
                <a:gridCol w="327025"/>
                <a:gridCol w="392113"/>
                <a:gridCol w="360362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373813" y="3760788"/>
            <a:ext cx="2016125" cy="1076325"/>
            <a:chOff x="6373813" y="3212122"/>
            <a:chExt cx="2016125" cy="1076994"/>
          </a:xfrm>
        </p:grpSpPr>
        <p:sp>
          <p:nvSpPr>
            <p:cNvPr id="9" name="矩形 8"/>
            <p:cNvSpPr/>
            <p:nvPr/>
          </p:nvSpPr>
          <p:spPr>
            <a:xfrm>
              <a:off x="6373813" y="3212122"/>
              <a:ext cx="2016125" cy="649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Klein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四元群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381875" y="3749031"/>
              <a:ext cx="0" cy="54008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507413" y="6356350"/>
            <a:ext cx="528637" cy="365125"/>
          </a:xfrm>
        </p:spPr>
        <p:txBody>
          <a:bodyPr/>
          <a:lstStyle/>
          <a:p>
            <a:pPr>
              <a:defRPr/>
            </a:pPr>
            <a:fld id="{AB43EB79-2125-47E5-983D-992ED75225CE}" type="slidenum">
              <a:rPr lang="zh-CN" altLang="en-US"/>
              <a:pPr>
                <a:defRPr/>
              </a:pPr>
              <a:t>24</a:t>
            </a:fld>
            <a:endParaRPr lang="zh-CN" altLang="en-US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73263" y="6083300"/>
            <a:ext cx="1803400" cy="890588"/>
            <a:chOff x="5795402" y="1103513"/>
            <a:chExt cx="1803709" cy="890371"/>
          </a:xfrm>
        </p:grpSpPr>
        <p:sp>
          <p:nvSpPr>
            <p:cNvPr id="15" name="矩形 14"/>
            <p:cNvSpPr/>
            <p:nvPr/>
          </p:nvSpPr>
          <p:spPr>
            <a:xfrm>
              <a:off x="5795402" y="1344754"/>
              <a:ext cx="792298" cy="649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cxnSp>
          <p:nvCxnSpPr>
            <p:cNvPr id="16" name="直接箭头连接符 15"/>
            <p:cNvCxnSpPr>
              <a:cxnSpLocks/>
            </p:cNvCxnSpPr>
            <p:nvPr/>
          </p:nvCxnSpPr>
          <p:spPr>
            <a:xfrm flipV="1">
              <a:off x="6467029" y="1581235"/>
              <a:ext cx="1132082" cy="8729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474968" y="1103513"/>
              <a:ext cx="792298" cy="649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循环群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744538" y="1125538"/>
            <a:ext cx="8053387" cy="4829175"/>
            <a:chOff x="744538" y="1124744"/>
            <a:chExt cx="8053291" cy="4829742"/>
          </a:xfrm>
        </p:grpSpPr>
        <p:sp>
          <p:nvSpPr>
            <p:cNvPr id="13" name="矩形 12"/>
            <p:cNvSpPr/>
            <p:nvPr/>
          </p:nvSpPr>
          <p:spPr>
            <a:xfrm>
              <a:off x="6145149" y="1680434"/>
              <a:ext cx="2652680" cy="647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①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②③④是</a:t>
              </a:r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Abel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" name="矩形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44538" y="1124744"/>
              <a:ext cx="2700305" cy="4829742"/>
            </a:xfrm>
            <a:prstGeom prst="rect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444843" y="2253589"/>
              <a:ext cx="4419547" cy="914507"/>
            </a:xfrm>
            <a:custGeom>
              <a:avLst/>
              <a:gdLst>
                <a:gd name="connsiteX0" fmla="*/ 0 w 4419600"/>
                <a:gd name="connsiteY0" fmla="*/ 914400 h 914400"/>
                <a:gd name="connsiteX1" fmla="*/ 4419600 w 4419600"/>
                <a:gd name="connsiteY1" fmla="*/ 914400 h 914400"/>
                <a:gd name="connsiteX2" fmla="*/ 4419600 w 441960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0" h="914400">
                  <a:moveTo>
                    <a:pt x="0" y="914400"/>
                  </a:moveTo>
                  <a:lnTo>
                    <a:pt x="4419600" y="914400"/>
                  </a:lnTo>
                  <a:lnTo>
                    <a:pt x="4419600" y="0"/>
                  </a:lnTo>
                </a:path>
              </a:pathLst>
            </a:custGeom>
            <a:noFill/>
            <a:ln>
              <a:solidFill>
                <a:srgbClr val="CC0099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群元素的幂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76262"/>
          </a:xfrm>
        </p:spPr>
        <p:txBody>
          <a:bodyPr/>
          <a:lstStyle/>
          <a:p>
            <a:pPr marL="263525" indent="-263525">
              <a:defRPr/>
            </a:pPr>
            <a:r>
              <a:rPr lang="zh-CN" altLang="en-US" sz="2400" dirty="0"/>
              <a:t>定义群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的任意元素</a:t>
            </a:r>
            <a:r>
              <a:rPr lang="en-US" altLang="zh-CN" sz="2400" dirty="0"/>
              <a:t>a</a:t>
            </a:r>
            <a:r>
              <a:rPr lang="zh-CN" altLang="en-US" sz="2400" dirty="0"/>
              <a:t>的幂。如果</a:t>
            </a:r>
            <a:r>
              <a:rPr lang="en-US" altLang="zh-CN" sz="2400" dirty="0" err="1"/>
              <a:t>n∈N</a:t>
            </a:r>
            <a:r>
              <a:rPr lang="zh-CN" altLang="en-US" sz="2400" dirty="0"/>
              <a:t>，</a:t>
            </a:r>
            <a:r>
              <a:rPr lang="zh-CN" altLang="en-US" sz="2400"/>
              <a:t>则： 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E7ED8-7D88-494D-9B1D-B733DE13F697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57200" y="3621088"/>
            <a:ext cx="8229600" cy="2281237"/>
            <a:chOff x="457200" y="3620604"/>
            <a:chExt cx="8229600" cy="2281659"/>
          </a:xfrm>
        </p:grpSpPr>
        <p:sp>
          <p:nvSpPr>
            <p:cNvPr id="41990" name="内容占位符 2"/>
            <p:cNvSpPr txBox="1">
              <a:spLocks/>
            </p:cNvSpPr>
            <p:nvPr/>
          </p:nvSpPr>
          <p:spPr bwMode="auto">
            <a:xfrm>
              <a:off x="457200" y="3620604"/>
              <a:ext cx="8229600" cy="93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63525" indent="-263525" algn="just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n"/>
              </a:pP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由以上定义可知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, 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对任意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、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k∈I, a</a:t>
              </a:r>
              <a:r>
                <a:rPr lang="en-US" altLang="zh-CN" sz="2400" baseline="30000"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, a</a:t>
              </a:r>
              <a:r>
                <a:rPr lang="en-US" altLang="zh-CN" sz="2400" baseline="30000">
                  <a:latin typeface="楷体" pitchFamily="49" charset="-122"/>
                  <a:ea typeface="楷体" pitchFamily="49" charset="-122"/>
                </a:rPr>
                <a:t>k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都是有意义的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,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另外群中结合律成立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, 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不难证明以下</a:t>
              </a:r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指数定律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成立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: </a:t>
              </a:r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41991" name="组合 10"/>
            <p:cNvGrpSpPr>
              <a:grpSpLocks/>
            </p:cNvGrpSpPr>
            <p:nvPr/>
          </p:nvGrpSpPr>
          <p:grpSpPr bwMode="auto">
            <a:xfrm>
              <a:off x="2843808" y="4869160"/>
              <a:ext cx="3096344" cy="1033103"/>
              <a:chOff x="1979712" y="4653136"/>
              <a:chExt cx="3096344" cy="1033103"/>
            </a:xfrm>
          </p:grpSpPr>
          <p:sp>
            <p:nvSpPr>
              <p:cNvPr id="41992" name="Text Box 6"/>
              <p:cNvSpPr txBox="1">
                <a:spLocks noChangeArrowheads="1"/>
              </p:cNvSpPr>
              <p:nvPr/>
            </p:nvSpPr>
            <p:spPr bwMode="auto">
              <a:xfrm>
                <a:off x="1979712" y="4653136"/>
                <a:ext cx="1800200" cy="1033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400" baseline="30000">
                    <a:latin typeface="楷体" pitchFamily="49" charset="-122"/>
                    <a:ea typeface="楷体" pitchFamily="49" charset="-122"/>
                  </a:rPr>
                  <a:t>m</a:t>
                </a:r>
                <a:r>
                  <a:rPr lang="en-US" altLang="zh-CN" sz="2600" baseline="-20000"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400" baseline="30000">
                    <a:latin typeface="楷体" pitchFamily="49" charset="-122"/>
                    <a:ea typeface="楷体" pitchFamily="49" charset="-122"/>
                  </a:rPr>
                  <a:t>k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=a</a:t>
                </a:r>
                <a:r>
                  <a:rPr lang="en-US" altLang="zh-CN" sz="2400" baseline="30000">
                    <a:latin typeface="楷体" pitchFamily="49" charset="-122"/>
                    <a:ea typeface="楷体" pitchFamily="49" charset="-122"/>
                  </a:rPr>
                  <a:t>m+k</a:t>
                </a:r>
                <a:endParaRPr lang="en-US" altLang="zh-CN" sz="2400"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(a</a:t>
                </a:r>
                <a:r>
                  <a:rPr lang="en-US" altLang="zh-CN" sz="2400" baseline="30000">
                    <a:latin typeface="楷体" pitchFamily="49" charset="-122"/>
                    <a:ea typeface="楷体" pitchFamily="49" charset="-122"/>
                  </a:rPr>
                  <a:t>m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en-US" altLang="zh-CN" sz="2400" baseline="50000">
                    <a:latin typeface="楷体" pitchFamily="49" charset="-122"/>
                    <a:ea typeface="楷体" pitchFamily="49" charset="-122"/>
                  </a:rPr>
                  <a:t>k</a:t>
                </a: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=a</a:t>
                </a:r>
                <a:r>
                  <a:rPr lang="en-US" altLang="zh-CN" sz="2400" baseline="30000">
                    <a:latin typeface="楷体" pitchFamily="49" charset="-122"/>
                    <a:ea typeface="楷体" pitchFamily="49" charset="-122"/>
                  </a:rPr>
                  <a:t>mk</a:t>
                </a:r>
                <a:endParaRPr lang="en-US" altLang="zh-CN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993" name="Text Box 6"/>
              <p:cNvSpPr txBox="1">
                <a:spLocks noChangeArrowheads="1"/>
              </p:cNvSpPr>
              <p:nvPr/>
            </p:nvSpPr>
            <p:spPr bwMode="auto">
              <a:xfrm>
                <a:off x="3635896" y="4653136"/>
                <a:ext cx="1440160" cy="1033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(m,k∈I) </a:t>
                </a:r>
              </a:p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altLang="zh-CN" sz="2400">
                    <a:latin typeface="楷体" pitchFamily="49" charset="-122"/>
                    <a:ea typeface="楷体" pitchFamily="49" charset="-122"/>
                  </a:rPr>
                  <a:t>(m,k∈I) </a:t>
                </a:r>
              </a:p>
            </p:txBody>
          </p:sp>
        </p:grpSp>
      </p:grp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3276600" y="1916113"/>
            <a:ext cx="18002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=e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n+1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600" baseline="-2000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-n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=(a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50000">
                <a:latin typeface="楷体" pitchFamily="49" charset="-122"/>
                <a:ea typeface="楷体" pitchFamily="49" charset="-122"/>
              </a:rPr>
              <a:t>n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80400" cy="46799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smtClean="0">
                <a:solidFill>
                  <a:srgbClr val="0000FF"/>
                </a:solidFill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</a:rPr>
              <a:t>6.7-2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  <a:buClr>
                <a:srgbClr val="0000FF"/>
              </a:buClr>
            </a:pPr>
            <a:r>
              <a:rPr lang="zh-CN" altLang="en-US" smtClean="0"/>
              <a:t>设</a:t>
            </a:r>
            <a:r>
              <a:rPr lang="en-US" altLang="zh-CN" smtClean="0"/>
              <a:t>〈G,*〉</a:t>
            </a:r>
            <a:r>
              <a:rPr lang="zh-CN" altLang="en-US" smtClean="0"/>
              <a:t>是一个群</a:t>
            </a:r>
            <a:r>
              <a:rPr lang="en-US" altLang="zh-CN" smtClean="0"/>
              <a:t>,</a:t>
            </a:r>
            <a:r>
              <a:rPr lang="zh-CN" altLang="en-US" smtClean="0"/>
              <a:t>且</a:t>
            </a:r>
            <a:r>
              <a:rPr lang="en-US" altLang="zh-CN" smtClean="0"/>
              <a:t>a∈G</a:t>
            </a:r>
            <a:r>
              <a:rPr lang="zh-CN" altLang="en-US" smtClean="0"/>
              <a:t>，如果存在</a:t>
            </a:r>
            <a:r>
              <a:rPr lang="zh-CN" altLang="en-US" smtClean="0">
                <a:solidFill>
                  <a:srgbClr val="CC0099"/>
                </a:solidFill>
              </a:rPr>
              <a:t>正整数</a:t>
            </a:r>
            <a:r>
              <a:rPr lang="en-US" altLang="zh-CN" smtClean="0">
                <a:solidFill>
                  <a:srgbClr val="CC0099"/>
                </a:solidFill>
              </a:rPr>
              <a:t>n</a:t>
            </a:r>
            <a:r>
              <a:rPr lang="zh-CN" altLang="en-US" smtClean="0"/>
              <a:t>使</a:t>
            </a:r>
            <a:r>
              <a:rPr lang="en-US" altLang="zh-CN" smtClean="0"/>
              <a:t>a</a:t>
            </a:r>
            <a:r>
              <a:rPr lang="en-US" altLang="zh-CN" baseline="30000" smtClean="0"/>
              <a:t>n</a:t>
            </a:r>
            <a:r>
              <a:rPr lang="en-US" altLang="zh-CN" smtClean="0"/>
              <a:t>=e, </a:t>
            </a:r>
            <a:r>
              <a:rPr lang="zh-CN" altLang="en-US" smtClean="0"/>
              <a:t>则称元素的阶是有限的，</a:t>
            </a:r>
            <a:r>
              <a:rPr lang="zh-CN" altLang="en-US" smtClean="0">
                <a:solidFill>
                  <a:srgbClr val="FF0000"/>
                </a:solidFill>
              </a:rPr>
              <a:t>最小的正整数</a:t>
            </a:r>
            <a:r>
              <a:rPr lang="en-US" altLang="zh-CN" smtClean="0"/>
              <a:t>n</a:t>
            </a:r>
            <a:r>
              <a:rPr lang="zh-CN" altLang="en-US" smtClean="0"/>
              <a:t>称为</a:t>
            </a:r>
            <a:r>
              <a:rPr lang="zh-CN" altLang="en-US" u="sng" smtClean="0"/>
              <a:t>元素</a:t>
            </a:r>
            <a:r>
              <a:rPr lang="en-US" altLang="zh-CN" u="sng" smtClean="0"/>
              <a:t>a</a:t>
            </a:r>
            <a:r>
              <a:rPr lang="zh-CN" altLang="en-US" u="sng" smtClean="0"/>
              <a:t>的</a:t>
            </a:r>
            <a:r>
              <a:rPr lang="zh-CN" altLang="en-US" u="sng" smtClean="0">
                <a:solidFill>
                  <a:srgbClr val="FF0000"/>
                </a:solidFill>
              </a:rPr>
              <a:t>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Clr>
                <a:srgbClr val="0000FF"/>
              </a:buClr>
            </a:pPr>
            <a:r>
              <a:rPr lang="zh-CN" altLang="en-US" smtClean="0"/>
              <a:t>如果不存在这样的正整数</a:t>
            </a:r>
            <a:r>
              <a:rPr lang="en-US" altLang="zh-CN" smtClean="0"/>
              <a:t>n, </a:t>
            </a:r>
            <a:r>
              <a:rPr lang="zh-CN" altLang="en-US" smtClean="0"/>
              <a:t>则称元素</a:t>
            </a:r>
            <a:r>
              <a:rPr lang="en-US" altLang="zh-CN" smtClean="0"/>
              <a:t>a</a:t>
            </a:r>
            <a:r>
              <a:rPr lang="zh-CN" altLang="en-US" smtClean="0"/>
              <a:t>具有</a:t>
            </a:r>
            <a:r>
              <a:rPr lang="zh-CN" altLang="en-US" smtClean="0">
                <a:solidFill>
                  <a:schemeClr val="hlink"/>
                </a:solidFill>
              </a:rPr>
              <a:t>无限阶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ts val="300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例如</a:t>
            </a:r>
            <a:r>
              <a:rPr lang="zh-CN" altLang="en-US" sz="2400" smtClean="0"/>
              <a:t>：① 群的么元</a:t>
            </a:r>
            <a:r>
              <a:rPr lang="en-US" altLang="zh-CN" sz="2400" smtClean="0"/>
              <a:t>e</a:t>
            </a:r>
            <a:r>
              <a:rPr lang="zh-CN" altLang="en-US" sz="2400" smtClean="0"/>
              <a:t>的阶？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smtClean="0"/>
              <a:t>      ② 群</a:t>
            </a:r>
            <a:r>
              <a:rPr lang="en-US" altLang="zh-CN" sz="2400" smtClean="0"/>
              <a:t>〈I,+〉</a:t>
            </a:r>
            <a:r>
              <a:rPr lang="zh-CN" altLang="en-US" sz="2400" smtClean="0"/>
              <a:t>中各元素的阶？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2534F-A900-4B54-926C-9248D95642A5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68313" y="188913"/>
            <a:ext cx="7289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群的定义和性质</a:t>
            </a: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元素的阶</a:t>
            </a:r>
            <a:endParaRPr lang="en-US" altLang="zh-CN" sz="3600">
              <a:solidFill>
                <a:srgbClr val="CC0099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1816100" y="41497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4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1744663" y="5167313"/>
            <a:ext cx="508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么元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的阶为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，非零元素有无限阶。</a:t>
            </a:r>
          </a:p>
        </p:txBody>
      </p:sp>
      <p:sp>
        <p:nvSpPr>
          <p:cNvPr id="8" name="矩形 7"/>
          <p:cNvSpPr/>
          <p:nvPr/>
        </p:nvSpPr>
        <p:spPr>
          <a:xfrm>
            <a:off x="5867400" y="3573463"/>
            <a:ext cx="2808288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22238">
              <a:lnSpc>
                <a:spcPct val="110000"/>
              </a:lnSpc>
              <a:spcAft>
                <a:spcPts val="1200"/>
              </a:spcAft>
              <a:tabLst>
                <a:tab pos="1158875" algn="l"/>
              </a:tabLst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注意：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122238" lvl="1">
              <a:lnSpc>
                <a:spcPct val="110000"/>
              </a:lnSpc>
              <a:spcAft>
                <a:spcPts val="600"/>
              </a:spcAft>
              <a:buSzPct val="100000"/>
              <a:tabLst>
                <a:tab pos="1158875" algn="l"/>
              </a:tabLst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群的阶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元素的阶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不是一回事！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/>
      <p:bldP spid="337925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467100" cy="649287"/>
          </a:xfrm>
        </p:spPr>
        <p:txBody>
          <a:bodyPr/>
          <a:lstStyle/>
          <a:p>
            <a:r>
              <a:rPr lang="zh-CN" altLang="en-US" smtClean="0"/>
              <a:t>低阶群穷举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744538" y="1092200"/>
            <a:ext cx="3251200" cy="5216525"/>
          </a:xfrm>
        </p:spPr>
        <p:txBody>
          <a:bodyPr/>
          <a:lstStyle/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① 一阶群仅有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② 二阶群仅有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③ 三阶群仅有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④ 四阶群仅有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>
              <a:buFont typeface="Arial" charset="0"/>
              <a:buNone/>
            </a:pPr>
            <a:endParaRPr lang="zh-CN" altLang="en-US" sz="2400" smtClean="0"/>
          </a:p>
        </p:txBody>
      </p:sp>
      <p:graphicFrame>
        <p:nvGraphicFramePr>
          <p:cNvPr id="4" name="Group 60"/>
          <p:cNvGraphicFramePr>
            <a:graphicFrameLocks noGrp="1"/>
          </p:cNvGraphicFramePr>
          <p:nvPr/>
        </p:nvGraphicFramePr>
        <p:xfrm>
          <a:off x="4141788" y="1092200"/>
          <a:ext cx="647700" cy="712788"/>
        </p:xfrm>
        <a:graphic>
          <a:graphicData uri="http://schemas.openxmlformats.org/drawingml/2006/table">
            <a:tbl>
              <a:tblPr/>
              <a:tblGrid>
                <a:gridCol w="323850"/>
                <a:gridCol w="323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42"/>
          <p:cNvGraphicFramePr>
            <a:graphicFrameLocks noGrp="1"/>
          </p:cNvGraphicFramePr>
          <p:nvPr/>
        </p:nvGraphicFramePr>
        <p:xfrm>
          <a:off x="4141788" y="1971675"/>
          <a:ext cx="1223962" cy="1096963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/>
                  </a:extLst>
                </a:gridCol>
                <a:gridCol w="407988">
                  <a:extLst>
                    <a:ext uri="{9D8B030D-6E8A-4147-A177-3AD203B41FA5}"/>
                  </a:extLst>
                </a:gridCol>
                <a:gridCol w="407987">
                  <a:extLst>
                    <a:ext uri="{9D8B030D-6E8A-4147-A177-3AD203B41FA5}"/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Group 183"/>
          <p:cNvGraphicFramePr>
            <a:graphicFrameLocks noGrp="1"/>
          </p:cNvGraphicFramePr>
          <p:nvPr/>
        </p:nvGraphicFramePr>
        <p:xfrm>
          <a:off x="4141788" y="3262313"/>
          <a:ext cx="1536700" cy="1463675"/>
        </p:xfrm>
        <a:graphic>
          <a:graphicData uri="http://schemas.openxmlformats.org/drawingml/2006/table">
            <a:tbl>
              <a:tblPr/>
              <a:tblGrid>
                <a:gridCol w="384175"/>
                <a:gridCol w="384175"/>
                <a:gridCol w="384175"/>
                <a:gridCol w="384175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44"/>
          <p:cNvGraphicFramePr>
            <a:graphicFrameLocks noGrp="1"/>
          </p:cNvGraphicFramePr>
          <p:nvPr/>
        </p:nvGraphicFramePr>
        <p:xfrm>
          <a:off x="4140200" y="4913313"/>
          <a:ext cx="1801813" cy="1828800"/>
        </p:xfrm>
        <a:graphic>
          <a:graphicData uri="http://schemas.openxmlformats.org/drawingml/2006/table">
            <a:tbl>
              <a:tblPr/>
              <a:tblGrid>
                <a:gridCol w="360363"/>
                <a:gridCol w="361950"/>
                <a:gridCol w="327025"/>
                <a:gridCol w="392112"/>
                <a:gridCol w="360363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5"/>
          <p:cNvGraphicFramePr>
            <a:graphicFrameLocks noGrp="1"/>
          </p:cNvGraphicFramePr>
          <p:nvPr/>
        </p:nvGraphicFramePr>
        <p:xfrm>
          <a:off x="6446838" y="4913313"/>
          <a:ext cx="1801812" cy="1828800"/>
        </p:xfrm>
        <a:graphic>
          <a:graphicData uri="http://schemas.openxmlformats.org/drawingml/2006/table">
            <a:tbl>
              <a:tblPr/>
              <a:tblGrid>
                <a:gridCol w="360362"/>
                <a:gridCol w="361950"/>
                <a:gridCol w="327025"/>
                <a:gridCol w="392113"/>
                <a:gridCol w="360362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167" name="组合 16"/>
          <p:cNvGrpSpPr>
            <a:grpSpLocks/>
          </p:cNvGrpSpPr>
          <p:nvPr/>
        </p:nvGrpSpPr>
        <p:grpSpPr bwMode="auto">
          <a:xfrm>
            <a:off x="6373813" y="3760788"/>
            <a:ext cx="2016125" cy="1076325"/>
            <a:chOff x="6373813" y="3212122"/>
            <a:chExt cx="2016125" cy="1076994"/>
          </a:xfrm>
        </p:grpSpPr>
        <p:sp>
          <p:nvSpPr>
            <p:cNvPr id="9" name="矩形 8"/>
            <p:cNvSpPr/>
            <p:nvPr/>
          </p:nvSpPr>
          <p:spPr>
            <a:xfrm>
              <a:off x="6373813" y="3212122"/>
              <a:ext cx="2016125" cy="649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Klein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四元群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381875" y="3749031"/>
              <a:ext cx="0" cy="54008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507413" y="6356350"/>
            <a:ext cx="528637" cy="365125"/>
          </a:xfrm>
        </p:spPr>
        <p:txBody>
          <a:bodyPr/>
          <a:lstStyle/>
          <a:p>
            <a:pPr>
              <a:defRPr/>
            </a:pPr>
            <a:fld id="{DA2976D4-FF1B-41BD-B8A3-028A5E2F3124}" type="slidenum">
              <a:rPr lang="zh-CN" altLang="en-US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95963" y="1196975"/>
            <a:ext cx="3168650" cy="2519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Klein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四元群满足条件：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514350" lvl="1" indent="-514350">
              <a:lnSpc>
                <a:spcPct val="110000"/>
              </a:lnSpc>
              <a:spcAft>
                <a:spcPts val="60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的阶为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a,b,c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的阶均为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514350" lvl="1" indent="-514350">
              <a:lnSpc>
                <a:spcPct val="110000"/>
              </a:lnSpc>
              <a:spcAft>
                <a:spcPts val="60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a,b,c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中任意两个元素运算的结果为第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个元素。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idx="1"/>
          </p:nvPr>
        </p:nvSpPr>
        <p:spPr>
          <a:xfrm>
            <a:off x="466725" y="1098550"/>
            <a:ext cx="8064500" cy="52990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6.7-6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如果群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的元素</a:t>
            </a:r>
            <a:r>
              <a:rPr lang="en-US" altLang="zh-CN" sz="2400" u="sng" dirty="0"/>
              <a:t>a</a:t>
            </a:r>
            <a:r>
              <a:rPr lang="zh-CN" altLang="en-US" sz="2400" u="sng" dirty="0"/>
              <a:t>拥有一个有限阶</a:t>
            </a:r>
            <a:r>
              <a:rPr lang="en-US" altLang="zh-CN" sz="2400" u="sng" dirty="0"/>
              <a:t>n</a:t>
            </a:r>
            <a:r>
              <a:rPr lang="en-US" altLang="zh-CN" sz="2400" dirty="0"/>
              <a:t>, </a:t>
            </a:r>
            <a:r>
              <a:rPr lang="zh-CN" altLang="en-US" sz="2400" dirty="0"/>
              <a:t>则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k</a:t>
            </a:r>
            <a:r>
              <a:rPr lang="en-US" altLang="zh-CN" sz="2400" dirty="0"/>
              <a:t>=e</a:t>
            </a:r>
            <a:r>
              <a:rPr lang="zh-CN" altLang="en-US" sz="2400" dirty="0"/>
              <a:t>，当且仅当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的倍数</a:t>
            </a:r>
            <a:r>
              <a:rPr lang="zh-CN" altLang="en-US" sz="2400" dirty="0"/>
              <a:t>。</a:t>
            </a:r>
          </a:p>
          <a:p>
            <a:pPr marL="70643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r>
              <a:rPr lang="zh-CN" altLang="en-US" sz="2400" dirty="0"/>
              <a:t>充分性：</a:t>
            </a:r>
          </a:p>
          <a:p>
            <a:pPr marL="960438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设</a:t>
            </a:r>
            <a:r>
              <a:rPr lang="en-US" altLang="zh-CN" sz="2400" dirty="0"/>
              <a:t>k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n</a:t>
            </a:r>
            <a:r>
              <a:rPr lang="zh-CN" altLang="en-US" sz="2400" dirty="0"/>
              <a:t>是整数。</a:t>
            </a:r>
            <a:r>
              <a:rPr lang="zh-CN" altLang="en-US" sz="2400" dirty="0">
                <a:solidFill>
                  <a:srgbClr val="0000FF"/>
                </a:solidFill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</a:rPr>
              <a:t>k=</a:t>
            </a:r>
            <a:r>
              <a:rPr lang="en-US" altLang="zh-CN" sz="2400" dirty="0" err="1">
                <a:solidFill>
                  <a:srgbClr val="0000FF"/>
                </a:solidFill>
              </a:rPr>
              <a:t>mn</a:t>
            </a:r>
            <a:r>
              <a:rPr lang="en-US" altLang="zh-CN" sz="2400" dirty="0"/>
              <a:t>,</a:t>
            </a:r>
          </a:p>
          <a:p>
            <a:pPr marL="960438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30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则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k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mn</a:t>
            </a:r>
            <a:r>
              <a:rPr lang="en-US" altLang="zh-CN" sz="2400" dirty="0"/>
              <a:t>=(a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en-US" altLang="zh-CN" sz="2400" baseline="50000" dirty="0"/>
              <a:t>m</a:t>
            </a:r>
            <a:r>
              <a:rPr lang="en-US" altLang="zh-CN" sz="2400" dirty="0"/>
              <a:t>=</a:t>
            </a:r>
            <a:r>
              <a:rPr lang="en-US" altLang="zh-CN" sz="2400" dirty="0" err="1"/>
              <a:t>e</a:t>
            </a:r>
            <a:r>
              <a:rPr lang="en-US" altLang="zh-CN" sz="2400" baseline="30000" dirty="0" err="1"/>
              <a:t>m</a:t>
            </a:r>
            <a:r>
              <a:rPr lang="en-US" altLang="zh-CN" sz="2400" dirty="0"/>
              <a:t>=e</a:t>
            </a:r>
          </a:p>
          <a:p>
            <a:pPr marL="960438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30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必要性：</a:t>
            </a:r>
          </a:p>
          <a:p>
            <a:pPr marL="960438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假定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k</a:t>
            </a:r>
            <a:r>
              <a:rPr lang="en-US" altLang="zh-CN" sz="2400" dirty="0"/>
              <a:t>=e</a:t>
            </a:r>
            <a:r>
              <a:rPr lang="zh-CN" altLang="en-US" sz="2400" dirty="0"/>
              <a:t>，且</a:t>
            </a:r>
            <a:r>
              <a:rPr lang="en-US" altLang="zh-CN" sz="2400" dirty="0"/>
              <a:t>k=</a:t>
            </a:r>
            <a:r>
              <a:rPr lang="en-US" altLang="zh-CN" sz="2400" dirty="0" err="1"/>
              <a:t>mn+t</a:t>
            </a:r>
            <a:r>
              <a:rPr lang="en-US" altLang="zh-CN" sz="2400" dirty="0"/>
              <a:t>, 0≤t</a:t>
            </a:r>
            <a:r>
              <a:rPr lang="zh-CN" altLang="en-US" sz="2400" dirty="0"/>
              <a:t>＜</a:t>
            </a:r>
            <a:r>
              <a:rPr lang="en-US" altLang="zh-CN" sz="2400" dirty="0"/>
              <a:t>n, </a:t>
            </a:r>
            <a:r>
              <a:rPr lang="zh-CN" altLang="en-US" sz="2400" dirty="0"/>
              <a:t>于是</a:t>
            </a:r>
          </a:p>
          <a:p>
            <a:pPr marL="960438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a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k-mn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k</a:t>
            </a:r>
            <a:r>
              <a:rPr lang="en-US" altLang="zh-CN" sz="2600" baseline="-20000" dirty="0"/>
              <a:t>*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</a:t>
            </a:r>
            <a:r>
              <a:rPr lang="en-US" altLang="zh-CN" sz="2400" baseline="30000" dirty="0" err="1"/>
              <a:t>mn</a:t>
            </a:r>
            <a:r>
              <a:rPr lang="en-US" altLang="zh-CN" sz="2400" dirty="0"/>
              <a:t>=e</a:t>
            </a:r>
            <a:r>
              <a:rPr lang="en-US" altLang="zh-CN" sz="2600" baseline="-20000" dirty="0"/>
              <a:t>*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-m</a:t>
            </a:r>
            <a:r>
              <a:rPr lang="en-US" altLang="zh-CN" sz="2400" dirty="0"/>
              <a:t>=e</a:t>
            </a:r>
            <a:r>
              <a:rPr lang="en-US" altLang="zh-CN" sz="2600" baseline="-20000" dirty="0"/>
              <a:t>*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-m</a:t>
            </a:r>
            <a:r>
              <a:rPr lang="en-US" altLang="zh-CN" sz="2400" dirty="0"/>
              <a:t>=e</a:t>
            </a:r>
            <a:endParaRPr lang="zh-CN" altLang="en-US" sz="2400" dirty="0"/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4295A-A9CC-44B3-A1B4-EE7D731CFD65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8313" y="188913"/>
            <a:ext cx="7289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群元素阶的周期性</a:t>
            </a:r>
            <a:endParaRPr lang="en-US" altLang="zh-CN" sz="360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5963" y="2219325"/>
            <a:ext cx="2736850" cy="9366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的倍数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200" u="sng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u="sng" baseline="30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200" u="sng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的充分必要条件</a:t>
            </a:r>
          </a:p>
        </p:txBody>
      </p:sp>
      <p:sp>
        <p:nvSpPr>
          <p:cNvPr id="7" name="矩形 6"/>
          <p:cNvSpPr/>
          <p:nvPr/>
        </p:nvSpPr>
        <p:spPr>
          <a:xfrm>
            <a:off x="3059113" y="4324350"/>
            <a:ext cx="5616575" cy="7207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即，证明“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不是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的倍数，但</a:t>
            </a:r>
            <a:r>
              <a:rPr lang="en-US" altLang="zh-CN" sz="22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=e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也成立”为假命题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54113"/>
            <a:ext cx="8208962" cy="46513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6.7-6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如果群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的元素</a:t>
            </a:r>
            <a:r>
              <a:rPr lang="en-US" altLang="zh-CN" sz="2400" u="sng" dirty="0"/>
              <a:t>a</a:t>
            </a:r>
            <a:r>
              <a:rPr lang="zh-CN" altLang="en-US" sz="2400" u="sng" dirty="0"/>
              <a:t>拥有一个有限阶</a:t>
            </a:r>
            <a:r>
              <a:rPr lang="en-US" altLang="zh-CN" sz="2400" u="sng" dirty="0"/>
              <a:t>n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k</a:t>
            </a:r>
            <a:r>
              <a:rPr lang="en-US" altLang="zh-CN" sz="2400" dirty="0"/>
              <a:t>=e</a:t>
            </a:r>
            <a:r>
              <a:rPr lang="zh-CN" altLang="en-US" sz="2400" dirty="0"/>
              <a:t>，当且仅当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的倍数</a:t>
            </a:r>
            <a:r>
              <a:rPr lang="zh-CN" altLang="en-US" sz="2400" dirty="0"/>
              <a:t>。</a:t>
            </a:r>
          </a:p>
          <a:p>
            <a:pPr marL="2570163" indent="-219075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证（接上页）：</a:t>
            </a:r>
            <a:r>
              <a:rPr lang="zh-CN" altLang="en-US" sz="2400" dirty="0"/>
              <a:t>由定义可知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是使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en-US" altLang="zh-CN" sz="2400" baseline="30000" dirty="0">
                <a:solidFill>
                  <a:srgbClr val="C00000"/>
                </a:solidFill>
              </a:rPr>
              <a:t>n</a:t>
            </a:r>
            <a:r>
              <a:rPr lang="en-US" altLang="zh-CN" sz="2400" dirty="0">
                <a:solidFill>
                  <a:srgbClr val="C00000"/>
                </a:solidFill>
              </a:rPr>
              <a:t>=e</a:t>
            </a:r>
            <a:r>
              <a:rPr lang="zh-CN" altLang="en-US" sz="2400" dirty="0">
                <a:solidFill>
                  <a:srgbClr val="C00000"/>
                </a:solidFill>
              </a:rPr>
              <a:t>的最小正整数</a:t>
            </a:r>
            <a:r>
              <a:rPr lang="en-US" altLang="zh-CN" sz="2400" dirty="0"/>
              <a:t>, </a:t>
            </a:r>
            <a:r>
              <a:rPr lang="zh-CN" altLang="en-US" sz="2400" dirty="0"/>
              <a:t>而</a:t>
            </a:r>
            <a:r>
              <a:rPr lang="en-US" altLang="zh-CN" sz="2400" dirty="0"/>
              <a:t>0≤t</a:t>
            </a:r>
            <a:r>
              <a:rPr lang="zh-CN" altLang="en-US" sz="2400" dirty="0"/>
              <a:t>＜</a:t>
            </a:r>
            <a:r>
              <a:rPr lang="en-US" altLang="zh-CN" sz="2400" dirty="0"/>
              <a:t>n,</a:t>
            </a:r>
          </a:p>
          <a:p>
            <a:pPr marL="259873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400" dirty="0"/>
              <a:t>所以</a:t>
            </a:r>
            <a:r>
              <a:rPr lang="en-US" altLang="zh-CN" sz="2400" dirty="0"/>
              <a:t>t=0, </a:t>
            </a:r>
            <a:r>
              <a:rPr lang="zh-CN" altLang="en-US" sz="2400" dirty="0"/>
              <a:t>得</a:t>
            </a:r>
            <a:r>
              <a:rPr lang="en-US" altLang="zh-CN" sz="2400" dirty="0"/>
              <a:t>k=</a:t>
            </a:r>
            <a:r>
              <a:rPr lang="en-US" altLang="zh-CN" sz="2400" dirty="0" err="1"/>
              <a:t>mn</a:t>
            </a:r>
            <a:r>
              <a:rPr lang="zh-CN" altLang="en-US" sz="2400" dirty="0"/>
              <a:t>。（</a:t>
            </a:r>
            <a:r>
              <a:rPr lang="zh-CN" altLang="en-US" sz="2400" dirty="0">
                <a:solidFill>
                  <a:srgbClr val="FF0000"/>
                </a:solidFill>
              </a:rPr>
              <a:t>证毕</a:t>
            </a:r>
            <a:r>
              <a:rPr lang="zh-CN" altLang="en-US" sz="2400" dirty="0"/>
              <a:t>）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defRPr/>
            </a:pPr>
            <a:r>
              <a:rPr lang="zh-CN" altLang="en-US" sz="2400" dirty="0"/>
              <a:t>这样</a:t>
            </a:r>
            <a:r>
              <a:rPr lang="en-US" altLang="zh-CN" sz="2400" dirty="0"/>
              <a:t>, 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=e</a:t>
            </a:r>
            <a:r>
              <a:rPr lang="zh-CN" altLang="en-US" sz="2400" dirty="0"/>
              <a:t>，并且</a:t>
            </a:r>
            <a:r>
              <a:rPr lang="zh-CN" altLang="en-US" sz="2400" u="sng" dirty="0"/>
              <a:t>没有</a:t>
            </a:r>
            <a:r>
              <a:rPr lang="en-US" altLang="zh-CN" sz="2400" u="sng" dirty="0"/>
              <a:t>n</a:t>
            </a:r>
            <a:r>
              <a:rPr lang="zh-CN" altLang="en-US" sz="2400" u="sng" dirty="0"/>
              <a:t>的因子</a:t>
            </a:r>
            <a:r>
              <a:rPr lang="en-US" altLang="zh-CN" sz="2400" u="sng" dirty="0"/>
              <a:t>d</a:t>
            </a:r>
            <a:r>
              <a:rPr lang="en-US" altLang="zh-CN" sz="2400" dirty="0"/>
              <a:t>(1</a:t>
            </a:r>
            <a:r>
              <a:rPr lang="zh-CN" altLang="en-US" sz="2400" dirty="0"/>
              <a:t>＜</a:t>
            </a:r>
            <a:r>
              <a:rPr lang="en-US" altLang="zh-CN" sz="2400" dirty="0"/>
              <a:t>d</a:t>
            </a:r>
            <a:r>
              <a:rPr lang="zh-CN" altLang="en-US" sz="2400" dirty="0"/>
              <a:t>＜</a:t>
            </a:r>
            <a:r>
              <a:rPr lang="en-US" altLang="zh-CN" sz="2400" dirty="0"/>
              <a:t>n)</a:t>
            </a:r>
            <a:r>
              <a:rPr lang="zh-CN" altLang="en-US" sz="2400" dirty="0"/>
              <a:t>能使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d</a:t>
            </a:r>
            <a:r>
              <a:rPr lang="en-US" altLang="zh-CN" sz="2400" dirty="0"/>
              <a:t> =e,</a:t>
            </a:r>
            <a:r>
              <a:rPr lang="zh-CN" altLang="en-US" sz="2400" dirty="0"/>
              <a:t>则</a:t>
            </a:r>
            <a:r>
              <a:rPr lang="en-US" altLang="zh-CN" sz="2400" dirty="0"/>
              <a:t>n</a:t>
            </a:r>
            <a:r>
              <a:rPr lang="zh-CN" altLang="en-US" sz="2400" dirty="0"/>
              <a:t>是元素</a:t>
            </a:r>
            <a:r>
              <a:rPr lang="en-US" altLang="zh-CN" sz="2400" dirty="0"/>
              <a:t>a</a:t>
            </a:r>
            <a:r>
              <a:rPr lang="zh-CN" altLang="en-US" sz="2400" dirty="0"/>
              <a:t>的阶。</a:t>
            </a:r>
            <a:endParaRPr lang="en-US" altLang="zh-CN" sz="2400" dirty="0"/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例如</a:t>
            </a:r>
            <a:r>
              <a:rPr lang="en-US" altLang="zh-CN" sz="2400" dirty="0"/>
              <a:t>, 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=e,</a:t>
            </a:r>
            <a:r>
              <a:rPr lang="zh-CN" altLang="en-US" sz="2400" dirty="0"/>
              <a:t>但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≠e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≠e</a:t>
            </a:r>
            <a:r>
              <a:rPr lang="zh-CN" altLang="en-US" sz="2400" dirty="0"/>
              <a:t>，则</a:t>
            </a:r>
            <a:r>
              <a:rPr lang="en-US" altLang="zh-CN" sz="2400" dirty="0"/>
              <a:t>8</a:t>
            </a:r>
            <a:r>
              <a:rPr lang="zh-CN" altLang="en-US" sz="2400" dirty="0"/>
              <a:t>必定是</a:t>
            </a:r>
            <a:r>
              <a:rPr lang="en-US" altLang="zh-CN" sz="2400" dirty="0"/>
              <a:t>a</a:t>
            </a:r>
            <a:r>
              <a:rPr lang="zh-CN" altLang="en-US" sz="2400" dirty="0"/>
              <a:t>的阶。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134EA-7BFF-4356-971D-E409D64759A8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8313" y="188913"/>
            <a:ext cx="7289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群元素阶的周期性（续）</a:t>
            </a:r>
            <a:endParaRPr lang="en-US" altLang="zh-CN" sz="360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en-US" altLang="zh-CN" smtClean="0"/>
              <a:t>6.6.1</a:t>
            </a:r>
            <a:r>
              <a:rPr lang="zh-CN" altLang="en-US" smtClean="0"/>
              <a:t>、半群、独异点和它们的子代数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6.6-1</a:t>
            </a:r>
          </a:p>
          <a:p>
            <a:pPr lvl="1">
              <a:defRPr/>
            </a:pPr>
            <a:r>
              <a:rPr lang="zh-CN" altLang="en-US" dirty="0"/>
              <a:t>集合</a:t>
            </a:r>
            <a:r>
              <a:rPr lang="en-US" altLang="zh-CN" dirty="0"/>
              <a:t>S</a:t>
            </a:r>
            <a:r>
              <a:rPr lang="zh-CN" altLang="en-US" dirty="0"/>
              <a:t>和二元运算*，</a:t>
            </a:r>
            <a:r>
              <a:rPr lang="en-US" altLang="zh-CN" dirty="0"/>
              <a:t>&lt;S,*&gt;</a:t>
            </a:r>
            <a:r>
              <a:rPr lang="zh-CN" altLang="en-US" dirty="0"/>
              <a:t>是代数，并且满足</a:t>
            </a:r>
            <a:r>
              <a:rPr lang="zh-CN" altLang="en-US" dirty="0">
                <a:solidFill>
                  <a:srgbClr val="FF0000"/>
                </a:solidFill>
              </a:rPr>
              <a:t>结合律</a:t>
            </a:r>
            <a:r>
              <a:rPr lang="zh-CN" altLang="en-US" dirty="0"/>
              <a:t>：</a:t>
            </a:r>
            <a:endParaRPr lang="en-US" altLang="zh-CN" dirty="0"/>
          </a:p>
          <a:p>
            <a:pPr lvl="4">
              <a:buFont typeface="Arial" pitchFamily="34" charset="0"/>
              <a:buNone/>
              <a:defRPr/>
            </a:pPr>
            <a:r>
              <a:rPr lang="en-US" altLang="zh-CN" sz="2200" dirty="0"/>
              <a:t>a*(b*c)=(a*b)*c</a:t>
            </a:r>
          </a:p>
          <a:p>
            <a:pPr marL="1036638" lvl="1">
              <a:buFont typeface="Wingdings" pitchFamily="2" charset="2"/>
              <a:buNone/>
              <a:defRPr/>
            </a:pPr>
            <a:r>
              <a:rPr lang="zh-CN" altLang="en-US" dirty="0"/>
              <a:t>称该代数为</a:t>
            </a:r>
            <a:r>
              <a:rPr lang="zh-CN" altLang="en-US" dirty="0">
                <a:solidFill>
                  <a:srgbClr val="FF0000"/>
                </a:solidFill>
              </a:rPr>
              <a:t>半群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8775"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6.6-2</a:t>
            </a:r>
            <a:endParaRPr lang="en-US" altLang="zh-CN" dirty="0"/>
          </a:p>
          <a:p>
            <a:pPr marL="758825"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含么</a:t>
            </a:r>
            <a:r>
              <a:rPr lang="zh-CN" altLang="en-US" dirty="0"/>
              <a:t>半群为</a:t>
            </a:r>
            <a:r>
              <a:rPr lang="zh-CN" altLang="en-US" dirty="0">
                <a:solidFill>
                  <a:srgbClr val="FF0000"/>
                </a:solidFill>
              </a:rPr>
              <a:t>独异点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8775">
              <a:defRPr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endParaRPr lang="en-US" altLang="zh-CN" dirty="0">
              <a:solidFill>
                <a:srgbClr val="FF0000"/>
              </a:solidFill>
            </a:endParaRPr>
          </a:p>
          <a:p>
            <a:pPr marL="758825" lvl="1">
              <a:defRPr/>
            </a:pPr>
            <a:r>
              <a:rPr lang="en-US" altLang="zh-CN" dirty="0"/>
              <a:t>&lt;Z,+&gt;</a:t>
            </a:r>
            <a:r>
              <a:rPr lang="zh-CN" altLang="en-US" dirty="0"/>
              <a:t>是半群，并且有么元</a:t>
            </a:r>
            <a:r>
              <a:rPr lang="en-US" altLang="zh-CN" dirty="0"/>
              <a:t>0</a:t>
            </a:r>
            <a:r>
              <a:rPr lang="zh-CN" altLang="en-US" dirty="0"/>
              <a:t>，所以，是独异</a:t>
            </a:r>
            <a:r>
              <a:rPr lang="zh-CN" altLang="en-US"/>
              <a:t>点。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1341438"/>
            <a:ext cx="8229600" cy="3887787"/>
          </a:xfrm>
        </p:spPr>
        <p:txBody>
          <a:bodyPr/>
          <a:lstStyle/>
          <a:p>
            <a:pPr eaLnBrk="1" hangingPunct="1">
              <a:spcAft>
                <a:spcPts val="2400"/>
              </a:spcAft>
              <a:buClr>
                <a:srgbClr val="0000FF"/>
              </a:buClr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6.7-7</a:t>
            </a:r>
            <a:r>
              <a:rPr lang="zh-CN" altLang="en-US" sz="2400" dirty="0"/>
              <a:t>：群中的任一元素和它的</a:t>
            </a:r>
            <a:r>
              <a:rPr lang="zh-CN" altLang="en-US" sz="2400" dirty="0">
                <a:solidFill>
                  <a:srgbClr val="FF0000"/>
                </a:solidFill>
              </a:rPr>
              <a:t>逆元</a:t>
            </a:r>
            <a:r>
              <a:rPr lang="zh-CN" altLang="en-US" sz="2400" dirty="0"/>
              <a:t>具有同样的阶。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设</a:t>
            </a:r>
            <a:r>
              <a:rPr lang="en-US" altLang="zh-CN" sz="2400" dirty="0" err="1"/>
              <a:t>a∈G</a:t>
            </a:r>
            <a:r>
              <a:rPr lang="zh-CN" altLang="en-US" sz="2400" dirty="0"/>
              <a:t>具有有限阶</a:t>
            </a:r>
            <a:r>
              <a:rPr lang="en-US" altLang="zh-CN" sz="2400" dirty="0"/>
              <a:t>n</a:t>
            </a:r>
            <a:r>
              <a:rPr lang="zh-CN" altLang="en-US" sz="2400" dirty="0"/>
              <a:t>，即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=e, </a:t>
            </a:r>
            <a:r>
              <a:rPr lang="zh-CN" altLang="en-US" sz="2400" dirty="0"/>
              <a:t>因此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   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</a:t>
            </a:r>
            <a:r>
              <a:rPr lang="en-US" altLang="zh-CN" sz="2400" baseline="50000" dirty="0"/>
              <a:t>n</a:t>
            </a:r>
            <a:r>
              <a:rPr lang="en-US" altLang="zh-CN" sz="2400" dirty="0"/>
              <a:t>=a</a:t>
            </a:r>
            <a:r>
              <a:rPr lang="en-US" altLang="zh-CN" sz="2400" baseline="30000" dirty="0"/>
              <a:t>-1</a:t>
            </a:r>
            <a:r>
              <a:rPr lang="en-US" altLang="zh-CN" sz="2000" baseline="30000" dirty="0"/>
              <a:t>·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=(a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en-US" altLang="zh-CN" sz="2400" baseline="50000" dirty="0"/>
              <a:t>-1</a:t>
            </a:r>
            <a:r>
              <a:rPr lang="en-US" altLang="zh-CN" sz="2400" dirty="0"/>
              <a:t>=e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=e</a:t>
            </a:r>
          </a:p>
          <a:p>
            <a:pPr marL="625475" indent="0"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</a:t>
            </a:r>
            <a:r>
              <a:rPr lang="zh-CN" altLang="en-US" sz="2400" dirty="0"/>
              <a:t>的阶是</a:t>
            </a:r>
            <a:r>
              <a:rPr lang="en-US" altLang="zh-CN" sz="2400" dirty="0"/>
              <a:t>m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m≤n</a:t>
            </a:r>
            <a:r>
              <a:rPr lang="zh-CN" altLang="en-US" sz="2400" dirty="0"/>
              <a:t>。</a:t>
            </a:r>
          </a:p>
          <a:p>
            <a:pPr marL="585788" indent="22225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另一方面，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=[(a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]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=e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=e</a:t>
            </a:r>
          </a:p>
          <a:p>
            <a:pPr marL="625475" indent="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因而，根据</a:t>
            </a: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6.7-6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n≤m</a:t>
            </a:r>
            <a:r>
              <a:rPr lang="zh-CN" altLang="en-US" sz="2400" dirty="0"/>
              <a:t>，故</a:t>
            </a:r>
            <a:r>
              <a:rPr lang="en-US" altLang="zh-CN" sz="2400" dirty="0"/>
              <a:t>m=n</a:t>
            </a:r>
            <a:r>
              <a:rPr lang="zh-CN" altLang="en-US" sz="2400" dirty="0"/>
              <a:t>。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8C518-D36D-46D2-A883-9D5A4730D2D8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8313" y="333375"/>
            <a:ext cx="7216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群的定义和性质</a:t>
            </a: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逆元同阶</a:t>
            </a:r>
            <a:endParaRPr lang="en-US" altLang="zh-CN" sz="360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00113" y="3871913"/>
            <a:ext cx="7127875" cy="2220912"/>
            <a:chOff x="899592" y="3872096"/>
            <a:chExt cx="7128792" cy="2221200"/>
          </a:xfrm>
        </p:grpSpPr>
        <p:sp>
          <p:nvSpPr>
            <p:cNvPr id="6" name="矩形 5"/>
            <p:cNvSpPr/>
            <p:nvPr/>
          </p:nvSpPr>
          <p:spPr>
            <a:xfrm>
              <a:off x="899592" y="5156550"/>
              <a:ext cx="7128792" cy="9367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这一步不可少，否则，无法保证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30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-1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的阶与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同阶，因为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也有可能是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的倍数。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44073" y="3872096"/>
              <a:ext cx="5183855" cy="1008193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群的定义和性质</a:t>
            </a:r>
            <a:r>
              <a:rPr lang="en-US" altLang="zh-CN" smtClean="0">
                <a:latin typeface="宋体" charset="-122"/>
              </a:rPr>
              <a:t>—</a:t>
            </a:r>
            <a:r>
              <a:rPr lang="zh-CN" altLang="en-US" smtClean="0">
                <a:latin typeface="宋体" charset="-122"/>
              </a:rPr>
              <a:t>阶定理</a:t>
            </a:r>
            <a:endParaRPr lang="zh-CN" altLang="en-US" smtClean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8229600" cy="3529012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6.7-8</a:t>
            </a:r>
            <a:r>
              <a:rPr lang="zh-CN" altLang="en-US" sz="2400" smtClean="0"/>
              <a:t>：在</a:t>
            </a:r>
            <a:r>
              <a:rPr lang="zh-CN" altLang="en-US" sz="2400" u="sng" smtClean="0"/>
              <a:t>有限群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中，每一个元素具有一</a:t>
            </a:r>
            <a:r>
              <a:rPr lang="zh-CN" altLang="en-US" sz="2400" smtClean="0">
                <a:solidFill>
                  <a:srgbClr val="C00000"/>
                </a:solidFill>
              </a:rPr>
              <a:t>有限阶</a:t>
            </a:r>
            <a:r>
              <a:rPr lang="en-US" altLang="zh-CN" sz="2400" smtClean="0">
                <a:solidFill>
                  <a:srgbClr val="C00000"/>
                </a:solidFill>
              </a:rPr>
              <a:t>,</a:t>
            </a:r>
            <a:r>
              <a:rPr lang="zh-CN" altLang="en-US" sz="2400" smtClean="0"/>
              <a:t>且阶数至多是</a:t>
            </a:r>
            <a:r>
              <a:rPr lang="en-US" altLang="zh-CN" sz="2400" smtClean="0"/>
              <a:t>|G|</a:t>
            </a:r>
            <a:r>
              <a:rPr lang="zh-CN" altLang="en-US" sz="2400" smtClean="0">
                <a:solidFill>
                  <a:srgbClr val="0000FF"/>
                </a:solidFill>
              </a:rPr>
              <a:t>。</a:t>
            </a:r>
          </a:p>
          <a:p>
            <a:pPr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证</a:t>
            </a:r>
            <a:r>
              <a:rPr lang="en-US" altLang="zh-CN" sz="2400" smtClean="0">
                <a:solidFill>
                  <a:srgbClr val="FF0000"/>
                </a:solidFill>
              </a:rPr>
              <a:t>:  </a:t>
            </a:r>
            <a:r>
              <a:rPr lang="zh-CN" altLang="en-US" sz="2400" smtClean="0"/>
              <a:t>设</a:t>
            </a:r>
            <a:r>
              <a:rPr lang="en-US" altLang="zh-CN" sz="2400" smtClean="0"/>
              <a:t>a</a:t>
            </a:r>
            <a:r>
              <a:rPr lang="zh-CN" altLang="en-US" sz="2400" smtClean="0"/>
              <a:t>是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中任一元素。依据</a:t>
            </a:r>
            <a:r>
              <a:rPr lang="zh-CN" altLang="en-US" sz="2400" smtClean="0">
                <a:solidFill>
                  <a:srgbClr val="FF0000"/>
                </a:solidFill>
              </a:rPr>
              <a:t>鸽笼原理</a:t>
            </a:r>
            <a:r>
              <a:rPr lang="zh-CN" altLang="en-US" sz="2400" smtClean="0"/>
              <a:t>，</a:t>
            </a:r>
          </a:p>
          <a:p>
            <a:pPr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smtClean="0"/>
              <a:t>     在序列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…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|G|+1</a:t>
            </a:r>
            <a:r>
              <a:rPr lang="zh-CN" altLang="en-US" sz="2400" smtClean="0"/>
              <a:t>中至少有两元素是相等的</a:t>
            </a:r>
            <a:r>
              <a:rPr lang="en-US" altLang="zh-CN" sz="2400" smtClean="0"/>
              <a:t>,</a:t>
            </a:r>
          </a:p>
          <a:p>
            <a:pPr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不妨设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r</a:t>
            </a:r>
            <a:r>
              <a:rPr lang="en-US" altLang="zh-CN" sz="2400" smtClean="0"/>
              <a:t>=a</a:t>
            </a:r>
            <a:r>
              <a:rPr lang="en-US" altLang="zh-CN" sz="2400" baseline="30000" smtClean="0"/>
              <a:t>s</a:t>
            </a:r>
            <a:r>
              <a:rPr lang="zh-CN" altLang="en-US" sz="2400" smtClean="0"/>
              <a:t>，这里</a:t>
            </a:r>
            <a:r>
              <a:rPr lang="en-US" altLang="zh-CN" sz="2400" smtClean="0"/>
              <a:t>1≤s</a:t>
            </a:r>
            <a:r>
              <a:rPr lang="zh-CN" altLang="en-US" sz="2400" smtClean="0"/>
              <a:t>＜</a:t>
            </a:r>
            <a:r>
              <a:rPr lang="en-US" altLang="zh-CN" sz="2400" smtClean="0"/>
              <a:t>r≤|G|+1</a:t>
            </a:r>
            <a:r>
              <a:rPr lang="zh-CN" altLang="en-US" sz="2400" smtClean="0"/>
              <a:t>。</a:t>
            </a:r>
          </a:p>
          <a:p>
            <a:pPr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smtClean="0"/>
              <a:t>     因为，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r-s</a:t>
            </a:r>
            <a:r>
              <a:rPr lang="en-US" altLang="zh-CN" sz="2400" smtClean="0"/>
              <a:t>=a</a:t>
            </a:r>
            <a:r>
              <a:rPr lang="en-US" altLang="zh-CN" sz="2400" baseline="30000" smtClean="0"/>
              <a:t>r</a:t>
            </a:r>
            <a:r>
              <a:rPr lang="en-US" altLang="zh-CN" sz="2600" baseline="-20000" smtClean="0"/>
              <a:t>*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-s</a:t>
            </a:r>
            <a:r>
              <a:rPr lang="en-US" altLang="zh-CN" sz="2400" smtClean="0"/>
              <a:t>=a</a:t>
            </a:r>
            <a:r>
              <a:rPr lang="en-US" altLang="zh-CN" sz="2400" baseline="30000" smtClean="0"/>
              <a:t>r</a:t>
            </a:r>
            <a:r>
              <a:rPr lang="en-US" altLang="zh-CN" sz="2600" baseline="-20000" smtClean="0">
                <a:solidFill>
                  <a:srgbClr val="000000"/>
                </a:solidFill>
              </a:rPr>
              <a:t>*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-r</a:t>
            </a:r>
            <a:r>
              <a:rPr lang="en-US" altLang="zh-CN" sz="2400" smtClean="0"/>
              <a:t>=a</a:t>
            </a:r>
            <a:r>
              <a:rPr lang="en-US" altLang="zh-CN" sz="2400" baseline="30000" smtClean="0"/>
              <a:t>r-r</a:t>
            </a:r>
            <a:r>
              <a:rPr lang="en-US" altLang="zh-CN" sz="2400" smtClean="0"/>
              <a:t>=a</a:t>
            </a:r>
            <a:r>
              <a:rPr lang="en-US" altLang="zh-CN" sz="2400" baseline="30000" smtClean="0"/>
              <a:t>0</a:t>
            </a:r>
            <a:r>
              <a:rPr lang="en-US" altLang="zh-CN" sz="2400" smtClean="0"/>
              <a:t>=e </a:t>
            </a:r>
          </a:p>
          <a:p>
            <a:pPr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所以，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的阶数至多是</a:t>
            </a:r>
            <a:r>
              <a:rPr lang="en-US" altLang="zh-CN" sz="2400" smtClean="0"/>
              <a:t>r-s≤(|G|+1)-1=|G|</a:t>
            </a:r>
            <a:r>
              <a:rPr lang="zh-CN" altLang="en-US" sz="2400" smtClean="0"/>
              <a:t>。 （</a:t>
            </a:r>
            <a:r>
              <a:rPr lang="zh-CN" altLang="en-US" sz="2400" smtClean="0">
                <a:solidFill>
                  <a:srgbClr val="C00000"/>
                </a:solidFill>
              </a:rPr>
              <a:t>证毕</a:t>
            </a:r>
            <a:r>
              <a:rPr lang="zh-CN" altLang="en-US" sz="2400" smtClean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840ED-0DD9-4E49-9BD5-2121E4E2FFE0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979613" y="4652963"/>
            <a:ext cx="5329237" cy="1800225"/>
          </a:xfrm>
          <a:prstGeom prst="roundRect">
            <a:avLst/>
          </a:prstGeom>
          <a:noFill/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上述三个定理都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是关于元素的阶的性质：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6"/>
              <a:defRPr/>
            </a:pP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元素有限阶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的因子的幂不可能是幺元；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6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元素与其逆元同阶；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6"/>
              <a:defRPr/>
            </a:pP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有限群元素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阶的最大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值是群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包含图</a:t>
            </a:r>
          </a:p>
        </p:txBody>
      </p:sp>
      <p:grpSp>
        <p:nvGrpSpPr>
          <p:cNvPr id="49154" name="组合 11"/>
          <p:cNvGrpSpPr>
            <a:grpSpLocks/>
          </p:cNvGrpSpPr>
          <p:nvPr/>
        </p:nvGrpSpPr>
        <p:grpSpPr bwMode="auto">
          <a:xfrm>
            <a:off x="1042988" y="2492375"/>
            <a:ext cx="6769100" cy="2376488"/>
            <a:chOff x="2259360" y="2603731"/>
            <a:chExt cx="5841032" cy="2010578"/>
          </a:xfrm>
        </p:grpSpPr>
        <p:sp>
          <p:nvSpPr>
            <p:cNvPr id="6" name="椭圆 5"/>
            <p:cNvSpPr/>
            <p:nvPr/>
          </p:nvSpPr>
          <p:spPr>
            <a:xfrm>
              <a:off x="4571663" y="2924725"/>
              <a:ext cx="3241060" cy="1288005"/>
            </a:xfrm>
            <a:prstGeom prst="ellipse">
              <a:avLst/>
            </a:prstGeom>
            <a:solidFill>
              <a:schemeClr val="accent6">
                <a:lumMod val="75000"/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3348389" y="2781016"/>
              <a:ext cx="4616388" cy="1656007"/>
            </a:xfrm>
            <a:prstGeom prst="ellipse">
              <a:avLst/>
            </a:prstGeom>
            <a:solidFill>
              <a:srgbClr val="FF000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59360" y="2603731"/>
              <a:ext cx="5841032" cy="2010578"/>
            </a:xfrm>
            <a:prstGeom prst="ellipse">
              <a:avLst/>
            </a:prstGeom>
            <a:solidFill>
              <a:srgbClr val="FF0000">
                <a:alpha val="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03185" y="3357194"/>
              <a:ext cx="1728748" cy="431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267579" y="3357194"/>
              <a:ext cx="1224644" cy="431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半群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5508640" y="3140959"/>
              <a:ext cx="2160250" cy="864938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阿贝尔群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CBA61-36BE-4D2B-929D-F26638529C83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758950" y="2001838"/>
            <a:ext cx="1397000" cy="1433512"/>
            <a:chOff x="1758950" y="2001126"/>
            <a:chExt cx="1397000" cy="1434224"/>
          </a:xfrm>
        </p:grpSpPr>
        <p:sp>
          <p:nvSpPr>
            <p:cNvPr id="13" name="矩形 1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074863" y="2001126"/>
              <a:ext cx="793750" cy="433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含么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" name="任意多边形: 形状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758950" y="2215544"/>
              <a:ext cx="381000" cy="1219806"/>
            </a:xfrm>
            <a:custGeom>
              <a:avLst/>
              <a:gdLst>
                <a:gd name="connsiteX0" fmla="*/ 0 w 381000"/>
                <a:gd name="connsiteY0" fmla="*/ 1219200 h 1219200"/>
                <a:gd name="connsiteX1" fmla="*/ 0 w 381000"/>
                <a:gd name="connsiteY1" fmla="*/ 0 h 1219200"/>
                <a:gd name="connsiteX2" fmla="*/ 381000 w 381000"/>
                <a:gd name="connsiteY2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219200">
                  <a:moveTo>
                    <a:pt x="0" y="12192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749550" y="2215544"/>
              <a:ext cx="406400" cy="1219806"/>
            </a:xfrm>
            <a:custGeom>
              <a:avLst/>
              <a:gdLst>
                <a:gd name="connsiteX0" fmla="*/ 0 w 406400"/>
                <a:gd name="connsiteY0" fmla="*/ 0 h 1219200"/>
                <a:gd name="connsiteX1" fmla="*/ 406400 w 406400"/>
                <a:gd name="connsiteY1" fmla="*/ 0 h 1219200"/>
                <a:gd name="connsiteX2" fmla="*/ 406400 w 406400"/>
                <a:gd name="connsiteY2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219200">
                  <a:moveTo>
                    <a:pt x="0" y="0"/>
                  </a:moveTo>
                  <a:lnTo>
                    <a:pt x="406400" y="0"/>
                  </a:lnTo>
                  <a:lnTo>
                    <a:pt x="406400" y="1219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225800" y="2001838"/>
            <a:ext cx="1212850" cy="1427162"/>
            <a:chOff x="3225215" y="2001126"/>
            <a:chExt cx="1213825" cy="1427874"/>
          </a:xfrm>
        </p:grpSpPr>
        <p:sp>
          <p:nvSpPr>
            <p:cNvPr id="14" name="矩形 13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3347551" y="2001126"/>
              <a:ext cx="792799" cy="433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有逆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032313" y="2209192"/>
              <a:ext cx="406727" cy="1219808"/>
            </a:xfrm>
            <a:custGeom>
              <a:avLst/>
              <a:gdLst>
                <a:gd name="connsiteX0" fmla="*/ 0 w 406400"/>
                <a:gd name="connsiteY0" fmla="*/ 0 h 1219200"/>
                <a:gd name="connsiteX1" fmla="*/ 406400 w 406400"/>
                <a:gd name="connsiteY1" fmla="*/ 0 h 1219200"/>
                <a:gd name="connsiteX2" fmla="*/ 406400 w 406400"/>
                <a:gd name="connsiteY2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219200">
                  <a:moveTo>
                    <a:pt x="0" y="0"/>
                  </a:moveTo>
                  <a:lnTo>
                    <a:pt x="406400" y="0"/>
                  </a:lnTo>
                  <a:lnTo>
                    <a:pt x="406400" y="1219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225215" y="2207604"/>
              <a:ext cx="254204" cy="1219808"/>
            </a:xfrm>
            <a:custGeom>
              <a:avLst/>
              <a:gdLst>
                <a:gd name="connsiteX0" fmla="*/ 0 w 381000"/>
                <a:gd name="connsiteY0" fmla="*/ 1219200 h 1219200"/>
                <a:gd name="connsiteX1" fmla="*/ 0 w 381000"/>
                <a:gd name="connsiteY1" fmla="*/ 0 h 1219200"/>
                <a:gd name="connsiteX2" fmla="*/ 381000 w 381000"/>
                <a:gd name="connsiteY2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219200">
                  <a:moveTo>
                    <a:pt x="0" y="12192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495800" y="2001838"/>
            <a:ext cx="1549400" cy="1433512"/>
            <a:chOff x="4496190" y="2001126"/>
            <a:chExt cx="1548620" cy="1434224"/>
          </a:xfrm>
        </p:grpSpPr>
        <p:sp>
          <p:nvSpPr>
            <p:cNvPr id="15" name="矩形 14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4746889" y="2001126"/>
              <a:ext cx="793350" cy="433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交换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48210" y="2215544"/>
              <a:ext cx="596600" cy="1219806"/>
            </a:xfrm>
            <a:custGeom>
              <a:avLst/>
              <a:gdLst>
                <a:gd name="connsiteX0" fmla="*/ 0 w 406400"/>
                <a:gd name="connsiteY0" fmla="*/ 0 h 1219200"/>
                <a:gd name="connsiteX1" fmla="*/ 406400 w 406400"/>
                <a:gd name="connsiteY1" fmla="*/ 0 h 1219200"/>
                <a:gd name="connsiteX2" fmla="*/ 406400 w 406400"/>
                <a:gd name="connsiteY2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219200">
                  <a:moveTo>
                    <a:pt x="0" y="0"/>
                  </a:moveTo>
                  <a:lnTo>
                    <a:pt x="406400" y="0"/>
                  </a:lnTo>
                  <a:lnTo>
                    <a:pt x="406400" y="1219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496190" y="2201250"/>
              <a:ext cx="380808" cy="1218217"/>
            </a:xfrm>
            <a:custGeom>
              <a:avLst/>
              <a:gdLst>
                <a:gd name="connsiteX0" fmla="*/ 0 w 381000"/>
                <a:gd name="connsiteY0" fmla="*/ 1219200 h 1219200"/>
                <a:gd name="connsiteX1" fmla="*/ 0 w 381000"/>
                <a:gd name="connsiteY1" fmla="*/ 0 h 1219200"/>
                <a:gd name="connsiteX2" fmla="*/ 381000 w 381000"/>
                <a:gd name="connsiteY2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219200">
                  <a:moveTo>
                    <a:pt x="0" y="12192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群概念级别的定理一览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07375" cy="44640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6.7-1:</a:t>
            </a:r>
            <a:r>
              <a:rPr lang="zh-CN" altLang="en-US" sz="2400" smtClean="0"/>
              <a:t>群方程存在，</a:t>
            </a:r>
            <a:r>
              <a:rPr lang="en-US" altLang="zh-CN" sz="2400" smtClean="0"/>
              <a:t>ax=b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6.7-2:</a:t>
            </a:r>
            <a:r>
              <a:rPr lang="zh-CN" altLang="en-US" sz="2400" smtClean="0"/>
              <a:t>消去律，</a:t>
            </a:r>
            <a:r>
              <a:rPr lang="en-US" altLang="zh-CN" sz="2400" smtClean="0"/>
              <a:t>ab=ac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b=c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6.7-3:</a:t>
            </a:r>
            <a:r>
              <a:rPr lang="zh-CN" altLang="en-US" sz="2400" smtClean="0"/>
              <a:t>等幂元唯一，</a:t>
            </a:r>
            <a:r>
              <a:rPr lang="en-US" altLang="zh-CN" sz="2400" smtClean="0"/>
              <a:t>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6.7-4:</a:t>
            </a:r>
            <a:r>
              <a:rPr lang="zh-CN" altLang="en-US" sz="2400" smtClean="0"/>
              <a:t>群表是置换，</a:t>
            </a:r>
            <a:r>
              <a:rPr lang="en-US" altLang="zh-CN" sz="2400" smtClean="0"/>
              <a:t>abc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6.7-5:</a:t>
            </a:r>
            <a:r>
              <a:rPr lang="zh-CN" altLang="en-US" sz="2400" smtClean="0"/>
              <a:t>合成逆运算，</a:t>
            </a:r>
            <a:r>
              <a:rPr lang="en-US" altLang="zh-CN" sz="2400" smtClean="0"/>
              <a:t>(ab)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=b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-1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6.7-6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zh-CN" altLang="en-US" sz="2400" smtClean="0"/>
              <a:t>群阶</a:t>
            </a:r>
            <a:r>
              <a:rPr lang="en-US" altLang="zh-CN" sz="2400" smtClean="0"/>
              <a:t>n</a:t>
            </a:r>
            <a:r>
              <a:rPr lang="zh-CN" altLang="en-US" sz="2400" smtClean="0"/>
              <a:t>的周期性，（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kn</a:t>
            </a:r>
            <a:r>
              <a:rPr lang="en-US" altLang="zh-CN" sz="2400" smtClean="0"/>
              <a:t>=e</a:t>
            </a:r>
            <a:r>
              <a:rPr lang="zh-CN" altLang="en-US" sz="2400" smtClean="0"/>
              <a:t>）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6.7-7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zh-CN" altLang="en-US" sz="2400" smtClean="0"/>
              <a:t>逆元同阶，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=(a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)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=e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6.7-8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zh-CN" altLang="en-US" sz="2400" smtClean="0"/>
              <a:t>有限群元素阶有上界，</a:t>
            </a:r>
            <a:r>
              <a:rPr lang="en-US" altLang="zh-CN" sz="2400" smtClean="0"/>
              <a:t>|G|</a:t>
            </a:r>
            <a:endParaRPr lang="zh-CN" altLang="en-US" sz="240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CD333-2030-4776-818B-91A6A610B61E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群概念相关性质列表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1042988" y="1228725"/>
            <a:ext cx="2592387" cy="476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C00000"/>
                </a:solidFill>
              </a:rPr>
              <a:t>定理</a:t>
            </a:r>
            <a:r>
              <a:rPr lang="en-US" altLang="zh-CN" sz="2400" smtClean="0">
                <a:solidFill>
                  <a:srgbClr val="C00000"/>
                </a:solidFill>
              </a:rPr>
              <a:t>6-7-i</a:t>
            </a:r>
            <a:r>
              <a:rPr lang="zh-CN" altLang="en-US" sz="2400" smtClean="0">
                <a:solidFill>
                  <a:srgbClr val="C00000"/>
                </a:solidFill>
              </a:rPr>
              <a:t>列表：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16C8B-B060-48E4-9953-F6CDD38C4C00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graphicFrame>
        <p:nvGraphicFramePr>
          <p:cNvPr id="51260" name="Group 60"/>
          <p:cNvGraphicFramePr>
            <a:graphicFrameLocks noGrp="1"/>
          </p:cNvGraphicFramePr>
          <p:nvPr/>
        </p:nvGraphicFramePr>
        <p:xfrm>
          <a:off x="1042988" y="1816100"/>
          <a:ext cx="7272337" cy="4329113"/>
        </p:xfrm>
        <a:graphic>
          <a:graphicData uri="http://schemas.openxmlformats.org/drawingml/2006/table">
            <a:tbl>
              <a:tblPr/>
              <a:tblGrid>
                <a:gridCol w="1800225"/>
                <a:gridCol w="3241675"/>
                <a:gridCol w="2230437"/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编号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简记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助记式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群方程存在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ax=b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消去律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ab=ac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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b=c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等幂元唯一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群表是置换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abc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合成逆运算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(ab)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=b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群阶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的周期性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(a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kn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=e)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逆元同阶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=(a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有限群元阶界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至多）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|G|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365125" indent="-365125">
              <a:spcAft>
                <a:spcPts val="2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400" dirty="0"/>
              <a:t>设</a:t>
            </a:r>
            <a:r>
              <a:rPr lang="en-US" altLang="zh-CN" sz="2400" dirty="0"/>
              <a:t>S={0,1,2,3}</a:t>
            </a:r>
            <a:r>
              <a:rPr lang="zh-CN" altLang="en-US" sz="2400" dirty="0"/>
              <a:t>，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为模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乘法，即：</a:t>
            </a: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  <a:p>
            <a:pPr marL="1423988" indent="-365125">
              <a:spcAft>
                <a:spcPts val="200"/>
              </a:spcAft>
              <a:buSzPct val="100000"/>
              <a:buFont typeface="Wingdings" pitchFamily="2" charset="2"/>
              <a:buNone/>
              <a:defRPr/>
            </a:pPr>
            <a:r>
              <a:rPr lang="en-US" altLang="zh-CN" sz="2400" dirty="0">
                <a:sym typeface="Symbol" pitchFamily="18" charset="2"/>
              </a:rPr>
              <a:t> </a:t>
            </a:r>
            <a:r>
              <a:rPr lang="en-US" altLang="zh-CN" sz="2400" dirty="0" err="1">
                <a:cs typeface="Times New Roman" pitchFamily="18" charset="0"/>
                <a:sym typeface="Symbol" pitchFamily="18" charset="2"/>
              </a:rPr>
              <a:t>x,y</a:t>
            </a:r>
            <a:r>
              <a:rPr lang="zh-CN" altLang="en-US" sz="2400" dirty="0">
                <a:sym typeface="Symbol" pitchFamily="18" charset="2"/>
              </a:rPr>
              <a:t>∈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S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dirty="0" err="1">
                <a:cs typeface="Times New Roman" pitchFamily="18" charset="0"/>
                <a:sym typeface="Symbol" pitchFamily="18" charset="2"/>
              </a:rPr>
              <a:t>xy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=(</a:t>
            </a:r>
            <a:r>
              <a:rPr lang="en-US" altLang="zh-CN" sz="2400" dirty="0" err="1">
                <a:cs typeface="Times New Roman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)mod 4</a:t>
            </a:r>
          </a:p>
          <a:p>
            <a:pPr marL="766763" indent="-365125">
              <a:spcAft>
                <a:spcPts val="1200"/>
              </a:spcAft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问：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&lt;S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是否构成群？为什么？</a:t>
            </a:r>
            <a:endParaRPr lang="en-US" altLang="zh-CN" sz="2400" dirty="0"/>
          </a:p>
          <a:p>
            <a:pPr marL="457200" indent="-457200">
              <a:spcAft>
                <a:spcPts val="1800"/>
              </a:spcAft>
              <a:buSzPct val="100000"/>
              <a:buFont typeface="+mj-lt"/>
              <a:buAutoNum type="arabicPeriod" startAt="2"/>
              <a:defRPr/>
            </a:pPr>
            <a:r>
              <a:rPr lang="zh-CN" altLang="en-US" sz="2400" dirty="0"/>
              <a:t>设有群</a:t>
            </a:r>
            <a:r>
              <a:rPr lang="en-US" altLang="zh-CN" sz="2400" dirty="0"/>
              <a:t>&lt;G,*&gt;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是群</a:t>
            </a:r>
            <a:r>
              <a:rPr lang="en-US" altLang="zh-CN" sz="2400" dirty="0"/>
              <a:t>G</a:t>
            </a:r>
            <a:r>
              <a:rPr lang="zh-CN" altLang="en-US" sz="2400" dirty="0"/>
              <a:t>中的任意元素，请证明：元素</a:t>
            </a:r>
            <a:r>
              <a:rPr lang="en-US" altLang="zh-CN" sz="2400" dirty="0" err="1"/>
              <a:t>ab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ba</a:t>
            </a:r>
            <a:r>
              <a:rPr lang="zh-CN" altLang="en-US" sz="2400" dirty="0"/>
              <a:t>同阶。</a:t>
            </a:r>
            <a:endParaRPr lang="en-US" altLang="zh-CN" sz="2400" dirty="0"/>
          </a:p>
          <a:p>
            <a:pPr marL="457200" indent="-457200">
              <a:spcAft>
                <a:spcPts val="1800"/>
              </a:spcAft>
              <a:buSzPct val="100000"/>
              <a:buFont typeface="+mj-lt"/>
              <a:buAutoNum type="arabicPeriod" startAt="2"/>
              <a:defRPr/>
            </a:pPr>
            <a:r>
              <a:rPr lang="zh-CN" altLang="en-US" sz="2400" dirty="0"/>
              <a:t>设有群</a:t>
            </a:r>
            <a:r>
              <a:rPr lang="en-US" altLang="zh-CN" sz="2400" dirty="0"/>
              <a:t>&lt;G,*&gt;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a,b,c</a:t>
            </a:r>
            <a:r>
              <a:rPr lang="zh-CN" altLang="en-US" sz="2400" dirty="0"/>
              <a:t>是群</a:t>
            </a:r>
            <a:r>
              <a:rPr lang="en-US" altLang="zh-CN" sz="2400" dirty="0"/>
              <a:t>G</a:t>
            </a:r>
            <a:r>
              <a:rPr lang="zh-CN" altLang="en-US" sz="2400" dirty="0"/>
              <a:t>中的任意元素，请证明：元素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bca</a:t>
            </a:r>
            <a:r>
              <a:rPr lang="zh-CN" altLang="en-US" sz="2400" dirty="0"/>
              <a:t>、</a:t>
            </a:r>
            <a:r>
              <a:rPr lang="en-US" altLang="zh-CN" sz="2400" dirty="0"/>
              <a:t>cab</a:t>
            </a:r>
            <a:r>
              <a:rPr lang="zh-CN" altLang="en-US" sz="2400" dirty="0"/>
              <a:t>同阶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 startAt="2"/>
              <a:defRPr/>
            </a:pPr>
            <a:r>
              <a:rPr lang="zh-CN" altLang="en-US" sz="2400" dirty="0" smtClean="0"/>
              <a:t>设有</a:t>
            </a:r>
            <a:r>
              <a:rPr lang="zh-CN" altLang="en-US" sz="2400" dirty="0"/>
              <a:t>群</a:t>
            </a:r>
            <a:r>
              <a:rPr lang="en-US" altLang="zh-CN" sz="2400" dirty="0"/>
              <a:t>&lt;G,*&gt;</a:t>
            </a:r>
            <a:r>
              <a:rPr lang="zh-CN" altLang="en-US" sz="2400" dirty="0"/>
              <a:t>，其中除幺元外的所有元素都是</a:t>
            </a:r>
            <a:r>
              <a:rPr lang="en-US" altLang="zh-CN" sz="2400" dirty="0"/>
              <a:t>2</a:t>
            </a:r>
            <a:r>
              <a:rPr lang="zh-CN" altLang="en-US" sz="2400" dirty="0"/>
              <a:t>阶的，请证明：该群一定是阿贝尔群。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44D97-7926-4AEE-8D01-4F2662FA6283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习题解答要点：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04788" y="1160463"/>
            <a:ext cx="8482012" cy="4929187"/>
          </a:xfrm>
        </p:spPr>
        <p:txBody>
          <a:bodyPr/>
          <a:lstStyle/>
          <a:p>
            <a:r>
              <a:rPr lang="en-US" altLang="zh-CN" sz="2400" smtClean="0"/>
              <a:t>1.</a:t>
            </a:r>
            <a:r>
              <a:rPr lang="zh-CN" altLang="en-US" sz="2400" smtClean="0"/>
              <a:t>验证该运算在该集合上满足结合律，有么元，每个元素都有逆元素。显然是该代数是群</a:t>
            </a:r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证明要点</a:t>
            </a:r>
            <a:r>
              <a:rPr lang="en-US" altLang="zh-CN" sz="2400" smtClean="0"/>
              <a:t>:</a:t>
            </a:r>
            <a:r>
              <a:rPr lang="zh-CN" altLang="en-US" sz="2400" smtClean="0"/>
              <a:t>设</a:t>
            </a:r>
            <a:r>
              <a:rPr lang="en-US" altLang="zh-CN" sz="2400" smtClean="0"/>
              <a:t>ab</a:t>
            </a:r>
            <a:r>
              <a:rPr lang="zh-CN" altLang="en-US" sz="2400" smtClean="0"/>
              <a:t>的阶为</a:t>
            </a:r>
            <a:r>
              <a:rPr lang="en-US" altLang="zh-CN" sz="2400" smtClean="0"/>
              <a:t>r,ba</a:t>
            </a:r>
            <a:r>
              <a:rPr lang="zh-CN" altLang="en-US" sz="2400" smtClean="0"/>
              <a:t>的阶为</a:t>
            </a:r>
            <a:r>
              <a:rPr lang="en-US" altLang="zh-CN" sz="2400" smtClean="0"/>
              <a:t>s.</a:t>
            </a:r>
            <a:r>
              <a:rPr lang="zh-CN" altLang="en-US" sz="2400" smtClean="0"/>
              <a:t>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ab)</a:t>
            </a:r>
            <a:r>
              <a:rPr lang="en-US" altLang="zh-CN" sz="2400" baseline="30000" smtClean="0"/>
              <a:t>r</a:t>
            </a:r>
            <a:r>
              <a:rPr lang="en-US" altLang="zh-CN" sz="2400" smtClean="0"/>
              <a:t>=e,(ba)</a:t>
            </a:r>
            <a:r>
              <a:rPr lang="en-US" altLang="zh-CN" sz="2400" baseline="30000" smtClean="0"/>
              <a:t>s</a:t>
            </a:r>
            <a:r>
              <a:rPr lang="en-US" altLang="zh-CN" sz="2400" smtClean="0"/>
              <a:t>=e.</a:t>
            </a:r>
            <a:r>
              <a:rPr lang="zh-CN" altLang="en-US" sz="2400" smtClean="0"/>
              <a:t>由于 </a:t>
            </a:r>
            <a:r>
              <a:rPr lang="en-US" altLang="zh-CN" sz="2400" smtClean="0"/>
              <a:t>(ab)</a:t>
            </a:r>
            <a:r>
              <a:rPr lang="en-US" altLang="zh-CN" sz="2400" baseline="30000" smtClean="0"/>
              <a:t>s+1</a:t>
            </a:r>
            <a:r>
              <a:rPr lang="en-US" altLang="zh-CN" sz="2400" smtClean="0"/>
              <a:t>=a(ba)</a:t>
            </a:r>
            <a:r>
              <a:rPr lang="en-US" altLang="zh-CN" sz="2400" baseline="30000" smtClean="0"/>
              <a:t>s</a:t>
            </a:r>
            <a:r>
              <a:rPr lang="en-US" altLang="zh-CN" sz="2400" smtClean="0"/>
              <a:t>b=ab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所以，（</a:t>
            </a:r>
            <a:r>
              <a:rPr lang="en-US" altLang="zh-CN" sz="2400" smtClean="0"/>
              <a:t>ab)</a:t>
            </a:r>
            <a:r>
              <a:rPr lang="en-US" altLang="zh-CN" sz="2400" baseline="30000" smtClean="0"/>
              <a:t>s</a:t>
            </a:r>
            <a:r>
              <a:rPr lang="en-US" altLang="zh-CN" sz="2400" smtClean="0"/>
              <a:t>=e,</a:t>
            </a:r>
            <a:r>
              <a:rPr lang="zh-CN" altLang="en-US" sz="2400" smtClean="0"/>
              <a:t>所以，</a:t>
            </a:r>
            <a:r>
              <a:rPr lang="en-US" altLang="zh-CN" sz="2400" smtClean="0"/>
              <a:t>s</a:t>
            </a:r>
            <a:r>
              <a:rPr lang="zh-CN" altLang="en-US" sz="2400" smtClean="0"/>
              <a:t>是</a:t>
            </a:r>
            <a:r>
              <a:rPr lang="en-US" altLang="zh-CN" sz="2400" smtClean="0"/>
              <a:t>r</a:t>
            </a:r>
            <a:r>
              <a:rPr lang="zh-CN" altLang="en-US" sz="2400" smtClean="0"/>
              <a:t>的倍数</a:t>
            </a:r>
            <a:r>
              <a:rPr lang="en-US" altLang="zh-CN" sz="2400" smtClean="0"/>
              <a:t>.</a:t>
            </a:r>
            <a:r>
              <a:rPr lang="zh-CN" altLang="en-US" sz="2400" smtClean="0"/>
              <a:t>同理可证：</a:t>
            </a:r>
            <a:r>
              <a:rPr lang="en-US" altLang="zh-CN" sz="2400" smtClean="0"/>
              <a:t>r</a:t>
            </a:r>
            <a:r>
              <a:rPr lang="zh-CN" altLang="en-US" sz="2400" smtClean="0"/>
              <a:t>是</a:t>
            </a:r>
            <a:r>
              <a:rPr lang="en-US" altLang="zh-CN" sz="2400" smtClean="0"/>
              <a:t>s</a:t>
            </a:r>
            <a:r>
              <a:rPr lang="zh-CN" altLang="en-US" sz="2400" smtClean="0"/>
              <a:t>的倍数。所以，</a:t>
            </a:r>
            <a:r>
              <a:rPr lang="en-US" altLang="zh-CN" sz="2400" smtClean="0"/>
              <a:t>r=s.</a:t>
            </a:r>
            <a:r>
              <a:rPr lang="zh-CN" altLang="en-US" sz="2400" smtClean="0"/>
              <a:t>即</a:t>
            </a:r>
            <a:r>
              <a:rPr lang="en-US" altLang="zh-CN" sz="2400" smtClean="0"/>
              <a:t>ab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ba</a:t>
            </a:r>
            <a:r>
              <a:rPr lang="zh-CN" altLang="en-US" sz="2400" smtClean="0"/>
              <a:t>同阶。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3.</a:t>
            </a:r>
            <a:r>
              <a:rPr lang="zh-CN" altLang="en-US" sz="2400" smtClean="0"/>
              <a:t>证明要点</a:t>
            </a:r>
            <a:r>
              <a:rPr lang="en-US" altLang="zh-CN" sz="2400" smtClean="0"/>
              <a:t>(</a:t>
            </a:r>
            <a:r>
              <a:rPr lang="zh-CN" altLang="en-US" sz="2400" smtClean="0"/>
              <a:t>和上题类似）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smtClean="0"/>
              <a:t>abc</a:t>
            </a:r>
            <a:r>
              <a:rPr lang="zh-CN" altLang="en-US" sz="2400" smtClean="0"/>
              <a:t>的阶为</a:t>
            </a:r>
            <a:r>
              <a:rPr lang="en-US" altLang="zh-CN" sz="2400" smtClean="0"/>
              <a:t>r,bca</a:t>
            </a:r>
            <a:r>
              <a:rPr lang="zh-CN" altLang="en-US" sz="2400" smtClean="0"/>
              <a:t>的阶为</a:t>
            </a:r>
            <a:r>
              <a:rPr lang="en-US" altLang="zh-CN" sz="2400" smtClean="0"/>
              <a:t>s.</a:t>
            </a:r>
            <a:r>
              <a:rPr lang="zh-CN" altLang="en-US" sz="2400" smtClean="0"/>
              <a:t>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abc)</a:t>
            </a:r>
            <a:r>
              <a:rPr lang="en-US" altLang="zh-CN" sz="2400" baseline="30000" smtClean="0"/>
              <a:t>r</a:t>
            </a:r>
            <a:r>
              <a:rPr lang="en-US" altLang="zh-CN" sz="2400" smtClean="0"/>
              <a:t>=e,(bca)</a:t>
            </a:r>
            <a:r>
              <a:rPr lang="en-US" altLang="zh-CN" sz="2400" baseline="30000" smtClean="0"/>
              <a:t>s</a:t>
            </a:r>
            <a:r>
              <a:rPr lang="en-US" altLang="zh-CN" sz="2400" smtClean="0"/>
              <a:t>=e.</a:t>
            </a:r>
            <a:r>
              <a:rPr lang="zh-CN" altLang="en-US" sz="2400" smtClean="0"/>
              <a:t>由于 </a:t>
            </a:r>
            <a:r>
              <a:rPr lang="en-US" altLang="zh-CN" sz="2400" smtClean="0"/>
              <a:t>(abc)</a:t>
            </a:r>
            <a:r>
              <a:rPr lang="en-US" altLang="zh-CN" sz="2400" baseline="30000" smtClean="0"/>
              <a:t>s+1</a:t>
            </a:r>
            <a:r>
              <a:rPr lang="en-US" altLang="zh-CN" sz="2400" smtClean="0"/>
              <a:t>=a(bca)</a:t>
            </a:r>
            <a:r>
              <a:rPr lang="en-US" altLang="zh-CN" sz="2400" baseline="30000" smtClean="0"/>
              <a:t>s</a:t>
            </a:r>
            <a:r>
              <a:rPr lang="en-US" altLang="zh-CN" sz="2400" smtClean="0"/>
              <a:t>bc=abc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所以，（</a:t>
            </a:r>
            <a:r>
              <a:rPr lang="en-US" altLang="zh-CN" sz="2400" smtClean="0"/>
              <a:t>abc)</a:t>
            </a:r>
            <a:r>
              <a:rPr lang="en-US" altLang="zh-CN" sz="2400" baseline="30000" smtClean="0"/>
              <a:t>s</a:t>
            </a:r>
            <a:r>
              <a:rPr lang="en-US" altLang="zh-CN" sz="2400" smtClean="0"/>
              <a:t>=e,</a:t>
            </a:r>
            <a:r>
              <a:rPr lang="zh-CN" altLang="en-US" sz="2400" smtClean="0"/>
              <a:t>所以，</a:t>
            </a:r>
            <a:r>
              <a:rPr lang="en-US" altLang="zh-CN" sz="2400" smtClean="0"/>
              <a:t>s</a:t>
            </a:r>
            <a:r>
              <a:rPr lang="zh-CN" altLang="en-US" sz="2400" smtClean="0"/>
              <a:t>是</a:t>
            </a:r>
            <a:r>
              <a:rPr lang="en-US" altLang="zh-CN" sz="2400" smtClean="0"/>
              <a:t>r</a:t>
            </a:r>
            <a:r>
              <a:rPr lang="zh-CN" altLang="en-US" sz="2400" smtClean="0"/>
              <a:t>的倍数</a:t>
            </a:r>
            <a:r>
              <a:rPr lang="en-US" altLang="zh-CN" sz="2400" smtClean="0"/>
              <a:t>.</a:t>
            </a:r>
            <a:r>
              <a:rPr lang="zh-CN" altLang="en-US" sz="2400" smtClean="0"/>
              <a:t>同理可证：</a:t>
            </a:r>
            <a:r>
              <a:rPr lang="en-US" altLang="zh-CN" sz="2400" smtClean="0"/>
              <a:t>r</a:t>
            </a:r>
            <a:r>
              <a:rPr lang="zh-CN" altLang="en-US" sz="2400" smtClean="0"/>
              <a:t>是</a:t>
            </a:r>
            <a:r>
              <a:rPr lang="en-US" altLang="zh-CN" sz="2400" smtClean="0"/>
              <a:t>s</a:t>
            </a:r>
            <a:r>
              <a:rPr lang="zh-CN" altLang="en-US" sz="2400" smtClean="0"/>
              <a:t>的倍数。所以，</a:t>
            </a:r>
            <a:r>
              <a:rPr lang="en-US" altLang="zh-CN" sz="2400" smtClean="0"/>
              <a:t>r=s.</a:t>
            </a:r>
            <a:r>
              <a:rPr lang="zh-CN" altLang="en-US" sz="2400" smtClean="0"/>
              <a:t>即</a:t>
            </a:r>
            <a:r>
              <a:rPr lang="en-US" altLang="zh-CN" sz="2400" smtClean="0"/>
              <a:t>abc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bca</a:t>
            </a:r>
            <a:r>
              <a:rPr lang="zh-CN" altLang="en-US" sz="2400" smtClean="0"/>
              <a:t>同阶。其他，可类似证明。</a:t>
            </a:r>
            <a:endParaRPr lang="en-US" altLang="zh-CN" sz="2400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EE0B3-246C-411C-8DE5-76C54726B412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zh-CN" altLang="en-US" sz="40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习题解答要点：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证明要点：</a:t>
            </a:r>
          </a:p>
          <a:p>
            <a:pPr>
              <a:buFont typeface="Arial" charset="0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由 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 =e,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知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x=x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</a:p>
          <a:p>
            <a:pPr>
              <a:buFont typeface="Arial" charset="0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xy=(xy)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=y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=yx</a:t>
            </a:r>
          </a:p>
          <a:p>
            <a:pPr>
              <a:buFont typeface="Arial" charset="0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即满足交换律。是阿贝尔群。</a:t>
            </a:r>
          </a:p>
          <a:p>
            <a:pPr>
              <a:buFont typeface="Arial" charset="0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2C8D6-D9F8-4139-A66E-6BE495316A9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3251200"/>
            <a:ext cx="863600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半群</a:t>
            </a:r>
          </a:p>
        </p:txBody>
      </p: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1331913" y="3251200"/>
            <a:ext cx="1660525" cy="431800"/>
            <a:chOff x="1331640" y="2125260"/>
            <a:chExt cx="1660376" cy="432000"/>
          </a:xfrm>
        </p:grpSpPr>
        <p:sp>
          <p:nvSpPr>
            <p:cNvPr id="6" name="矩形 5"/>
            <p:cNvSpPr/>
            <p:nvPr/>
          </p:nvSpPr>
          <p:spPr>
            <a:xfrm>
              <a:off x="1768163" y="2125260"/>
              <a:ext cx="1223853" cy="432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17" name="直接连接符 16"/>
            <p:cNvCxnSpPr>
              <a:stCxn id="5" idx="3"/>
              <a:endCxn id="6" idx="1"/>
            </p:cNvCxnSpPr>
            <p:nvPr/>
          </p:nvCxnSpPr>
          <p:spPr>
            <a:xfrm flipV="1">
              <a:off x="1331640" y="2341260"/>
              <a:ext cx="436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9"/>
          <p:cNvGrpSpPr>
            <a:grpSpLocks/>
          </p:cNvGrpSpPr>
          <p:nvPr/>
        </p:nvGrpSpPr>
        <p:grpSpPr bwMode="auto">
          <a:xfrm>
            <a:off x="2992438" y="3251200"/>
            <a:ext cx="1003300" cy="431800"/>
            <a:chOff x="2992016" y="2125236"/>
            <a:chExt cx="1003920" cy="432048"/>
          </a:xfrm>
        </p:grpSpPr>
        <p:cxnSp>
          <p:nvCxnSpPr>
            <p:cNvPr id="22" name="直接连接符 21"/>
            <p:cNvCxnSpPr>
              <a:stCxn id="6" idx="3"/>
              <a:endCxn id="7" idx="1"/>
            </p:cNvCxnSpPr>
            <p:nvPr/>
          </p:nvCxnSpPr>
          <p:spPr>
            <a:xfrm flipV="1">
              <a:off x="2992016" y="2341260"/>
              <a:ext cx="4273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419317" y="2125236"/>
              <a:ext cx="576619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群</a:t>
              </a:r>
            </a:p>
          </p:txBody>
        </p:sp>
      </p:grpSp>
      <p:grpSp>
        <p:nvGrpSpPr>
          <p:cNvPr id="23" name="组合 133"/>
          <p:cNvGrpSpPr>
            <a:grpSpLocks/>
          </p:cNvGrpSpPr>
          <p:nvPr/>
        </p:nvGrpSpPr>
        <p:grpSpPr bwMode="auto">
          <a:xfrm>
            <a:off x="3995738" y="2970213"/>
            <a:ext cx="3008312" cy="1035050"/>
            <a:chOff x="3995738" y="1844824"/>
            <a:chExt cx="3007638" cy="1034400"/>
          </a:xfrm>
        </p:grpSpPr>
        <p:sp>
          <p:nvSpPr>
            <p:cNvPr id="8" name="矩形 7"/>
            <p:cNvSpPr/>
            <p:nvPr/>
          </p:nvSpPr>
          <p:spPr>
            <a:xfrm>
              <a:off x="5851109" y="2447695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置换群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995738" y="2342986"/>
              <a:ext cx="30949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851109" y="1844824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循环群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4303644" y="2125635"/>
              <a:ext cx="1104652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典型群</a:t>
              </a:r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405122" y="2344572"/>
              <a:ext cx="2809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690808" y="2062174"/>
              <a:ext cx="0" cy="6044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5690808" y="2060588"/>
              <a:ext cx="160301" cy="15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689220" y="2660287"/>
              <a:ext cx="160302" cy="15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135"/>
          <p:cNvGrpSpPr>
            <a:grpSpLocks/>
          </p:cNvGrpSpPr>
          <p:nvPr/>
        </p:nvGrpSpPr>
        <p:grpSpPr bwMode="auto">
          <a:xfrm>
            <a:off x="6967538" y="3522663"/>
            <a:ext cx="1492250" cy="482600"/>
            <a:chOff x="6967316" y="2397073"/>
            <a:chExt cx="1492988" cy="482151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7005435" y="2660353"/>
              <a:ext cx="298598" cy="15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308797" y="2447826"/>
              <a:ext cx="1151507" cy="43139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对称群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967316" y="2397073"/>
              <a:ext cx="360540" cy="2156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3300"/>
                  </a:solidFill>
                  <a:sym typeface="Symbol" pitchFamily="18" charset="2"/>
                </a:rPr>
                <a:t>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9" name="组合 128"/>
          <p:cNvGrpSpPr>
            <a:grpSpLocks/>
          </p:cNvGrpSpPr>
          <p:nvPr/>
        </p:nvGrpSpPr>
        <p:grpSpPr bwMode="auto">
          <a:xfrm>
            <a:off x="1514475" y="2393950"/>
            <a:ext cx="1473200" cy="1079500"/>
            <a:chOff x="1513840" y="1268760"/>
            <a:chExt cx="1473984" cy="1078200"/>
          </a:xfrm>
        </p:grpSpPr>
        <p:sp>
          <p:nvSpPr>
            <p:cNvPr id="64" name="矩形 63"/>
            <p:cNvSpPr/>
            <p:nvPr/>
          </p:nvSpPr>
          <p:spPr>
            <a:xfrm>
              <a:off x="1836275" y="1268760"/>
              <a:ext cx="1151549" cy="4312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追加条件</a:t>
              </a: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1513840" y="1660401"/>
              <a:ext cx="644868" cy="686559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>
          <a:xfrm flipH="1">
            <a:off x="2555875" y="2787650"/>
            <a:ext cx="646113" cy="685800"/>
          </a:xfrm>
          <a:custGeom>
            <a:avLst/>
            <a:gdLst>
              <a:gd name="connsiteX0" fmla="*/ 909320 w 909320"/>
              <a:gd name="connsiteY0" fmla="*/ 0 h 685800"/>
              <a:gd name="connsiteX1" fmla="*/ 147320 w 909320"/>
              <a:gd name="connsiteY1" fmla="*/ 152400 h 685800"/>
              <a:gd name="connsiteX2" fmla="*/ 25400 w 90932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320" h="685800">
                <a:moveTo>
                  <a:pt x="909320" y="0"/>
                </a:moveTo>
                <a:cubicBezTo>
                  <a:pt x="601980" y="19050"/>
                  <a:pt x="294640" y="38100"/>
                  <a:pt x="147320" y="152400"/>
                </a:cubicBezTo>
                <a:cubicBezTo>
                  <a:pt x="0" y="266700"/>
                  <a:pt x="12700" y="476250"/>
                  <a:pt x="25400" y="685800"/>
                </a:cubicBezTo>
              </a:path>
            </a:pathLst>
          </a:custGeom>
          <a:ln>
            <a:solidFill>
              <a:srgbClr val="9933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0" name="组合 134"/>
          <p:cNvGrpSpPr>
            <a:grpSpLocks/>
          </p:cNvGrpSpPr>
          <p:nvPr/>
        </p:nvGrpSpPr>
        <p:grpSpPr bwMode="auto">
          <a:xfrm>
            <a:off x="4140200" y="2486025"/>
            <a:ext cx="1416050" cy="984250"/>
            <a:chOff x="4200912" y="1360200"/>
            <a:chExt cx="1416480" cy="984880"/>
          </a:xfrm>
        </p:grpSpPr>
        <p:sp>
          <p:nvSpPr>
            <p:cNvPr id="65" name="矩形 64"/>
            <p:cNvSpPr/>
            <p:nvPr/>
          </p:nvSpPr>
          <p:spPr>
            <a:xfrm>
              <a:off x="4286663" y="1360200"/>
              <a:ext cx="1295793" cy="4320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具体用例</a:t>
              </a: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4200912" y="1803397"/>
              <a:ext cx="503391" cy="541683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5114002" y="1803397"/>
              <a:ext cx="503390" cy="541683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4067175" y="2420938"/>
            <a:ext cx="4537075" cy="1871662"/>
          </a:xfrm>
          <a:prstGeom prst="roundRect">
            <a:avLst/>
          </a:prstGeom>
          <a:solidFill>
            <a:srgbClr val="CC0099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mtClean="0"/>
              <a:t>6.7.2</a:t>
            </a:r>
            <a:r>
              <a:rPr lang="zh-CN" altLang="en-US" smtClean="0"/>
              <a:t>、置换群和循环群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55451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给定集合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，集合中的</a:t>
            </a:r>
            <a:r>
              <a:rPr lang="zh-CN" altLang="en-US" sz="2400" smtClean="0">
                <a:solidFill>
                  <a:srgbClr val="C00000"/>
                </a:solidFill>
              </a:rPr>
              <a:t>元素的一个排列</a:t>
            </a:r>
            <a:r>
              <a:rPr lang="zh-CN" altLang="en-US" sz="2400" smtClean="0"/>
              <a:t>被称为一个</a:t>
            </a:r>
            <a:r>
              <a:rPr lang="zh-CN" altLang="en-US" sz="2400" smtClean="0">
                <a:solidFill>
                  <a:srgbClr val="FF0000"/>
                </a:solidFill>
              </a:rPr>
              <a:t>置换</a:t>
            </a:r>
            <a:r>
              <a:rPr lang="zh-CN" altLang="en-US" sz="2400" smtClean="0">
                <a:solidFill>
                  <a:srgbClr val="0000FF"/>
                </a:solidFill>
              </a:rPr>
              <a:t>；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例：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smtClean="0"/>
              <a:t>A={1,2}</a:t>
            </a:r>
            <a:r>
              <a:rPr lang="zh-CN" altLang="en-US" sz="2200" smtClean="0"/>
              <a:t>，则有两个不同的排列，</a:t>
            </a:r>
            <a:r>
              <a:rPr lang="en-US" altLang="zh-CN" sz="2200" smtClean="0"/>
              <a:t>12</a:t>
            </a:r>
            <a:r>
              <a:rPr lang="zh-CN" altLang="en-US" sz="2200" smtClean="0"/>
              <a:t>和</a:t>
            </a:r>
            <a:r>
              <a:rPr lang="en-US" altLang="zh-CN" sz="2200" smtClean="0"/>
              <a:t>21</a:t>
            </a:r>
            <a:r>
              <a:rPr lang="zh-CN" altLang="en-US" sz="2200" smtClean="0"/>
              <a:t>，因此，两个元素的集合共有</a:t>
            </a:r>
            <a:r>
              <a:rPr lang="en-US" altLang="zh-CN" sz="2200" smtClean="0"/>
              <a:t>2</a:t>
            </a:r>
            <a:r>
              <a:rPr lang="zh-CN" altLang="en-US" sz="2200" smtClean="0"/>
              <a:t>个置换；</a:t>
            </a:r>
            <a:endParaRPr lang="en-US" altLang="zh-CN" sz="220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smtClean="0"/>
              <a:t>若</a:t>
            </a:r>
            <a:r>
              <a:rPr lang="en-US" altLang="zh-CN" sz="2200" smtClean="0"/>
              <a:t>|A|=n</a:t>
            </a:r>
            <a:r>
              <a:rPr lang="zh-CN" altLang="en-US" sz="2200" smtClean="0"/>
              <a:t>，则共有</a:t>
            </a:r>
            <a:r>
              <a:rPr lang="en-US" altLang="zh-CN" sz="2200" smtClean="0"/>
              <a:t>n!</a:t>
            </a:r>
            <a:r>
              <a:rPr lang="zh-CN" altLang="en-US" sz="2200" smtClean="0"/>
              <a:t>个置换，</a:t>
            </a:r>
            <a:r>
              <a:rPr lang="en-US" altLang="zh-CN" sz="2200" smtClean="0"/>
              <a:t>n!</a:t>
            </a:r>
            <a:r>
              <a:rPr lang="zh-CN" altLang="en-US" sz="2200" smtClean="0"/>
              <a:t>个置换的集合记为</a:t>
            </a:r>
            <a:r>
              <a:rPr lang="en-US" altLang="zh-CN" sz="2200" smtClean="0"/>
              <a:t>S</a:t>
            </a:r>
            <a:r>
              <a:rPr lang="en-US" altLang="zh-CN" sz="2200" baseline="-25000" smtClean="0"/>
              <a:t>n</a:t>
            </a:r>
            <a:endParaRPr lang="en-US" altLang="zh-CN" sz="2200" smtClean="0"/>
          </a:p>
          <a:p>
            <a:pPr lvl="1" eaLnBrk="1" hangingPunct="1">
              <a:lnSpc>
                <a:spcPct val="120000"/>
              </a:lnSpc>
              <a:spcAft>
                <a:spcPts val="6600"/>
              </a:spcAft>
            </a:pPr>
            <a:r>
              <a:rPr lang="zh-CN" altLang="en-US" sz="2200" smtClean="0"/>
              <a:t>三个元素的集合中的某置换元素被用矩阵表示为：</a:t>
            </a:r>
            <a:endParaRPr lang="en-US" altLang="zh-CN" sz="2200" smtClean="0"/>
          </a:p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</a:rPr>
              <a:t>6.7-3</a:t>
            </a:r>
            <a:r>
              <a:rPr lang="zh-CN" altLang="en-US" sz="2400" smtClean="0">
                <a:latin typeface="宋体" charset="-122"/>
              </a:rPr>
              <a:t>：</a:t>
            </a:r>
            <a:r>
              <a:rPr lang="zh-CN" altLang="en-US" sz="2400" smtClean="0"/>
              <a:t>给定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个元素组成的集合</a:t>
            </a:r>
            <a:r>
              <a:rPr lang="en-US" altLang="zh-CN" sz="2400" smtClean="0"/>
              <a:t>A, A</a:t>
            </a:r>
            <a:r>
              <a:rPr lang="zh-CN" altLang="en-US" sz="2400" smtClean="0"/>
              <a:t>上的置换（可能只有部份置换）所构成的群称为</a:t>
            </a:r>
            <a:r>
              <a:rPr lang="en-US" altLang="zh-CN" sz="2400" smtClean="0">
                <a:solidFill>
                  <a:schemeClr val="hlink"/>
                </a:solidFill>
              </a:rPr>
              <a:t>n</a:t>
            </a:r>
            <a:r>
              <a:rPr lang="zh-CN" altLang="en-US" sz="2400" smtClean="0">
                <a:solidFill>
                  <a:schemeClr val="hlink"/>
                </a:solidFill>
              </a:rPr>
              <a:t>次置换群</a:t>
            </a:r>
            <a:r>
              <a:rPr lang="en-US" altLang="zh-CN" sz="2400" smtClean="0"/>
              <a:t>; A</a:t>
            </a:r>
            <a:r>
              <a:rPr lang="zh-CN" altLang="en-US" sz="2400" smtClean="0"/>
              <a:t>上</a:t>
            </a:r>
            <a:r>
              <a:rPr lang="zh-CN" altLang="en-US" sz="2400" smtClean="0">
                <a:solidFill>
                  <a:srgbClr val="C00000"/>
                </a:solidFill>
              </a:rPr>
              <a:t>所有</a:t>
            </a:r>
            <a:r>
              <a:rPr lang="zh-CN" altLang="en-US" sz="2400" smtClean="0"/>
              <a:t>置换构成的群称为</a:t>
            </a:r>
            <a:r>
              <a:rPr lang="en-US" altLang="zh-CN" sz="2400" smtClean="0">
                <a:solidFill>
                  <a:schemeClr val="hlink"/>
                </a:solidFill>
              </a:rPr>
              <a:t>n</a:t>
            </a:r>
            <a:r>
              <a:rPr lang="zh-CN" altLang="en-US" sz="2400" smtClean="0">
                <a:solidFill>
                  <a:schemeClr val="hlink"/>
                </a:solidFill>
              </a:rPr>
              <a:t>次对称群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BCFB-432F-48DF-8B08-513AAE402A8A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27488" y="4368800"/>
          <a:ext cx="97155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" name="左中括号 8"/>
          <p:cNvSpPr/>
          <p:nvPr/>
        </p:nvSpPr>
        <p:spPr>
          <a:xfrm>
            <a:off x="4029075" y="4365625"/>
            <a:ext cx="50800" cy="6477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 flipH="1">
            <a:off x="5026025" y="4365625"/>
            <a:ext cx="50800" cy="6477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48338" y="4278313"/>
            <a:ext cx="2879725" cy="7921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还记得吗？</a:t>
            </a:r>
            <a:endParaRPr lang="en-US" altLang="zh-CN" sz="20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一个置换就是一个函数。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子半群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6.6-3</a:t>
            </a:r>
          </a:p>
          <a:p>
            <a:pPr lvl="1">
              <a:defRPr/>
            </a:pPr>
            <a:r>
              <a:rPr lang="zh-CN" altLang="en-US" dirty="0"/>
              <a:t>如果</a:t>
            </a:r>
            <a:r>
              <a:rPr lang="en-US" altLang="zh-CN" dirty="0"/>
              <a:t>&lt;S,*&gt;</a:t>
            </a:r>
            <a:r>
              <a:rPr lang="zh-CN" altLang="en-US" dirty="0"/>
              <a:t>是半群，</a:t>
            </a:r>
            <a:r>
              <a:rPr lang="en-US" altLang="zh-CN" dirty="0"/>
              <a:t>T</a:t>
            </a:r>
            <a:r>
              <a:rPr lang="el-GR" altLang="zh-CN" dirty="0"/>
              <a:t>⊆</a:t>
            </a:r>
            <a:r>
              <a:rPr lang="en-US" altLang="zh-CN" dirty="0"/>
              <a:t>S</a:t>
            </a:r>
            <a:r>
              <a:rPr lang="zh-CN" altLang="en-US" dirty="0"/>
              <a:t>关于运算*封闭。那么</a:t>
            </a:r>
            <a:r>
              <a:rPr lang="en-US" altLang="zh-CN" dirty="0"/>
              <a:t>&lt;T,*&gt;</a:t>
            </a:r>
            <a:r>
              <a:rPr lang="zh-CN" altLang="en-US" dirty="0"/>
              <a:t>是</a:t>
            </a:r>
            <a:r>
              <a:rPr lang="en-US" altLang="zh-CN" dirty="0"/>
              <a:t>&lt;S,*&gt;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子代数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indent="-26988">
              <a:buFont typeface="Wingdings" pitchFamily="2" charset="2"/>
              <a:buNone/>
              <a:defRPr/>
            </a:pPr>
            <a:r>
              <a:rPr lang="zh-CN" altLang="en-US" dirty="0"/>
              <a:t>称</a:t>
            </a:r>
            <a:r>
              <a:rPr lang="en-US" altLang="zh-CN" dirty="0"/>
              <a:t>&lt;T,*&gt;</a:t>
            </a:r>
            <a:r>
              <a:rPr lang="zh-CN" altLang="en-US" dirty="0"/>
              <a:t>是</a:t>
            </a:r>
            <a:r>
              <a:rPr lang="en-US" altLang="zh-CN" dirty="0"/>
              <a:t>&lt;S,*&gt;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子半群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6.6-1</a:t>
            </a:r>
          </a:p>
          <a:p>
            <a:pPr lvl="1">
              <a:defRPr/>
            </a:pPr>
            <a:r>
              <a:rPr lang="zh-CN" altLang="en-US" dirty="0"/>
              <a:t>子半群是半群。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证：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50838" lvl="1" indent="0">
              <a:buFont typeface="Wingdings" pitchFamily="2" charset="2"/>
              <a:buNone/>
              <a:defRPr/>
            </a:pPr>
            <a:r>
              <a:rPr lang="zh-CN" altLang="en-US" dirty="0"/>
              <a:t>因为，子半群是子代数，</a:t>
            </a:r>
            <a:r>
              <a:rPr lang="zh-CN" altLang="en-US" u="sng" dirty="0"/>
              <a:t>结合律是继承的</a:t>
            </a:r>
            <a:r>
              <a:rPr lang="zh-CN" altLang="en-US" dirty="0"/>
              <a:t>，所以，子半群是半群。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D5885-BC33-4F04-905D-637BCF3324C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置换群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107950" y="1844675"/>
            <a:ext cx="3095625" cy="403225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altLang="zh-CN" sz="2400" smtClean="0"/>
              <a:t>A</a:t>
            </a:r>
            <a:r>
              <a:rPr lang="zh-CN" altLang="en-US" sz="2400" smtClean="0"/>
              <a:t>上的若干置换所构成的群称为</a:t>
            </a:r>
            <a:r>
              <a:rPr lang="en-US" altLang="zh-CN" sz="2400" smtClean="0"/>
              <a:t>n</a:t>
            </a:r>
            <a:r>
              <a:rPr lang="zh-CN" altLang="en-US" sz="2400" smtClean="0"/>
              <a:t>次置换群；</a:t>
            </a:r>
            <a:endParaRPr lang="en-US" altLang="zh-CN" sz="2400" smtClean="0"/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altLang="zh-CN" sz="2400" smtClean="0"/>
              <a:t>A</a:t>
            </a:r>
            <a:r>
              <a:rPr lang="zh-CN" altLang="en-US" sz="2400" smtClean="0"/>
              <a:t>上所有置换构成的群称为</a:t>
            </a:r>
            <a:r>
              <a:rPr lang="en-US" altLang="zh-CN" sz="2400" smtClean="0"/>
              <a:t>n</a:t>
            </a:r>
            <a:r>
              <a:rPr lang="zh-CN" altLang="en-US" sz="2400" smtClean="0"/>
              <a:t>次对称群，</a:t>
            </a:r>
            <a:r>
              <a:rPr lang="en-US" altLang="zh-CN" sz="2400" smtClean="0"/>
              <a:t>&lt;S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，◇</a:t>
            </a:r>
            <a:r>
              <a:rPr lang="en-US" altLang="zh-CN" sz="2400" smtClean="0"/>
              <a:t>&gt;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altLang="zh-CN" sz="2400" smtClean="0">
                <a:solidFill>
                  <a:srgbClr val="C00000"/>
                </a:solidFill>
              </a:rPr>
              <a:t>&lt;S</a:t>
            </a:r>
            <a:r>
              <a:rPr lang="en-US" altLang="zh-CN" sz="2400" baseline="-25000" smtClean="0">
                <a:solidFill>
                  <a:srgbClr val="C00000"/>
                </a:solidFill>
              </a:rPr>
              <a:t>3</a:t>
            </a:r>
            <a:r>
              <a:rPr lang="zh-CN" altLang="en-US" sz="2400" smtClean="0">
                <a:solidFill>
                  <a:srgbClr val="C00000"/>
                </a:solidFill>
              </a:rPr>
              <a:t>，◇</a:t>
            </a:r>
            <a:r>
              <a:rPr lang="en-US" altLang="zh-CN" sz="2400" smtClean="0">
                <a:solidFill>
                  <a:srgbClr val="C00000"/>
                </a:solidFill>
              </a:rPr>
              <a:t>&gt;</a:t>
            </a:r>
            <a:r>
              <a:rPr lang="zh-CN" altLang="en-US" sz="2400" smtClean="0">
                <a:solidFill>
                  <a:srgbClr val="C00000"/>
                </a:solidFill>
              </a:rPr>
              <a:t>为</a:t>
            </a:r>
            <a:r>
              <a:rPr lang="en-US" altLang="zh-CN" sz="2400" smtClean="0">
                <a:solidFill>
                  <a:srgbClr val="C00000"/>
                </a:solidFill>
              </a:rPr>
              <a:t>3</a:t>
            </a:r>
            <a:r>
              <a:rPr lang="zh-CN" altLang="en-US" sz="2400" smtClean="0">
                <a:solidFill>
                  <a:srgbClr val="C00000"/>
                </a:solidFill>
              </a:rPr>
              <a:t>次对称群，其运算表如下表所示：</a:t>
            </a:r>
          </a:p>
        </p:txBody>
      </p:sp>
      <p:sp>
        <p:nvSpPr>
          <p:cNvPr id="57347" name="内容占位符 2"/>
          <p:cNvSpPr txBox="1">
            <a:spLocks/>
          </p:cNvSpPr>
          <p:nvPr/>
        </p:nvSpPr>
        <p:spPr bwMode="auto">
          <a:xfrm>
            <a:off x="395288" y="1052513"/>
            <a:ext cx="65532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zh-CN" altLang="en-US" sz="2600">
                <a:latin typeface="楷体" pitchFamily="49" charset="-122"/>
                <a:ea typeface="楷体" pitchFamily="49" charset="-122"/>
              </a:rPr>
              <a:t>给定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个元素组成的集合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A2AE6-6578-4BDE-ACC1-9468B188C017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40250" y="3449638"/>
          <a:ext cx="3055938" cy="2932112"/>
        </p:xfrm>
        <a:graphic>
          <a:graphicData uri="http://schemas.openxmlformats.org/drawingml/2006/table">
            <a:tbl>
              <a:tblPr/>
              <a:tblGrid>
                <a:gridCol w="436476">
                  <a:extLst>
                    <a:ext uri="{9D8B030D-6E8A-4147-A177-3AD203B41FA5}"/>
                  </a:extLst>
                </a:gridCol>
                <a:gridCol w="436476">
                  <a:extLst>
                    <a:ext uri="{9D8B030D-6E8A-4147-A177-3AD203B41FA5}"/>
                  </a:extLst>
                </a:gridCol>
                <a:gridCol w="436476">
                  <a:extLst>
                    <a:ext uri="{9D8B030D-6E8A-4147-A177-3AD203B41FA5}"/>
                  </a:extLst>
                </a:gridCol>
                <a:gridCol w="436476">
                  <a:extLst>
                    <a:ext uri="{9D8B030D-6E8A-4147-A177-3AD203B41FA5}"/>
                  </a:extLst>
                </a:gridCol>
                <a:gridCol w="436476">
                  <a:extLst>
                    <a:ext uri="{9D8B030D-6E8A-4147-A177-3AD203B41FA5}"/>
                  </a:extLst>
                </a:gridCol>
                <a:gridCol w="436476">
                  <a:extLst>
                    <a:ext uri="{9D8B030D-6E8A-4147-A177-3AD203B41FA5}"/>
                  </a:extLst>
                </a:gridCol>
                <a:gridCol w="436476">
                  <a:extLst>
                    <a:ext uri="{9D8B030D-6E8A-4147-A177-3AD203B41FA5}"/>
                  </a:extLst>
                </a:gridCol>
              </a:tblGrid>
              <a:tr h="555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◇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6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6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6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6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6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6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97325" y="1647825"/>
          <a:ext cx="97155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7426" name="组合 8"/>
          <p:cNvGrpSpPr>
            <a:grpSpLocks/>
          </p:cNvGrpSpPr>
          <p:nvPr/>
        </p:nvGrpSpPr>
        <p:grpSpPr bwMode="auto">
          <a:xfrm>
            <a:off x="3384550" y="1628775"/>
            <a:ext cx="1619250" cy="647700"/>
            <a:chOff x="4427984" y="4172101"/>
            <a:chExt cx="2304256" cy="900000"/>
          </a:xfrm>
        </p:grpSpPr>
        <p:sp>
          <p:nvSpPr>
            <p:cNvPr id="10" name="矩形 9"/>
            <p:cNvSpPr/>
            <p:nvPr/>
          </p:nvSpPr>
          <p:spPr>
            <a:xfrm>
              <a:off x="4427984" y="4364013"/>
              <a:ext cx="935257" cy="50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5243511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左中括号 11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7427" name="组合 12"/>
          <p:cNvGrpSpPr>
            <a:grpSpLocks/>
          </p:cNvGrpSpPr>
          <p:nvPr/>
        </p:nvGrpSpPr>
        <p:grpSpPr bwMode="auto">
          <a:xfrm>
            <a:off x="6948488" y="2492375"/>
            <a:ext cx="1619250" cy="649288"/>
            <a:chOff x="4427984" y="4172101"/>
            <a:chExt cx="2304256" cy="900000"/>
          </a:xfrm>
        </p:grpSpPr>
        <p:sp>
          <p:nvSpPr>
            <p:cNvPr id="14" name="矩形 13"/>
            <p:cNvSpPr/>
            <p:nvPr/>
          </p:nvSpPr>
          <p:spPr>
            <a:xfrm>
              <a:off x="4427984" y="4365744"/>
              <a:ext cx="935257" cy="5039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左中括号 14"/>
            <p:cNvSpPr/>
            <p:nvPr/>
          </p:nvSpPr>
          <p:spPr>
            <a:xfrm>
              <a:off x="5243509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左中括号 15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7428" name="组合 16"/>
          <p:cNvGrpSpPr>
            <a:grpSpLocks/>
          </p:cNvGrpSpPr>
          <p:nvPr/>
        </p:nvGrpSpPr>
        <p:grpSpPr bwMode="auto">
          <a:xfrm>
            <a:off x="5148263" y="2492375"/>
            <a:ext cx="1620837" cy="649288"/>
            <a:chOff x="4427984" y="4172101"/>
            <a:chExt cx="2304256" cy="900000"/>
          </a:xfrm>
        </p:grpSpPr>
        <p:sp>
          <p:nvSpPr>
            <p:cNvPr id="18" name="矩形 17"/>
            <p:cNvSpPr/>
            <p:nvPr/>
          </p:nvSpPr>
          <p:spPr>
            <a:xfrm>
              <a:off x="4427984" y="4365744"/>
              <a:ext cx="936597" cy="5039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左中括号 18"/>
            <p:cNvSpPr/>
            <p:nvPr/>
          </p:nvSpPr>
          <p:spPr>
            <a:xfrm>
              <a:off x="5242711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左中括号 19"/>
            <p:cNvSpPr/>
            <p:nvPr/>
          </p:nvSpPr>
          <p:spPr>
            <a:xfrm flipH="1">
              <a:off x="6660020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761038" y="2511425"/>
          <a:ext cx="97155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561263" y="2511425"/>
          <a:ext cx="97155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41988" y="1647825"/>
          <a:ext cx="97155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7450" name="组合 23"/>
          <p:cNvGrpSpPr>
            <a:grpSpLocks/>
          </p:cNvGrpSpPr>
          <p:nvPr/>
        </p:nvGrpSpPr>
        <p:grpSpPr bwMode="auto">
          <a:xfrm>
            <a:off x="5129213" y="1628775"/>
            <a:ext cx="1619250" cy="647700"/>
            <a:chOff x="4427984" y="4172101"/>
            <a:chExt cx="2304256" cy="900000"/>
          </a:xfrm>
        </p:grpSpPr>
        <p:sp>
          <p:nvSpPr>
            <p:cNvPr id="25" name="矩形 24"/>
            <p:cNvSpPr/>
            <p:nvPr/>
          </p:nvSpPr>
          <p:spPr>
            <a:xfrm>
              <a:off x="4427984" y="4364013"/>
              <a:ext cx="935257" cy="50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左中括号 25"/>
            <p:cNvSpPr/>
            <p:nvPr/>
          </p:nvSpPr>
          <p:spPr>
            <a:xfrm>
              <a:off x="5243509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左中括号 26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7451" name="组合 27"/>
          <p:cNvGrpSpPr>
            <a:grpSpLocks/>
          </p:cNvGrpSpPr>
          <p:nvPr/>
        </p:nvGrpSpPr>
        <p:grpSpPr bwMode="auto">
          <a:xfrm>
            <a:off x="3384550" y="2492375"/>
            <a:ext cx="1619250" cy="649288"/>
            <a:chOff x="4427984" y="4172101"/>
            <a:chExt cx="2304256" cy="900000"/>
          </a:xfrm>
        </p:grpSpPr>
        <p:sp>
          <p:nvSpPr>
            <p:cNvPr id="29" name="矩形 28"/>
            <p:cNvSpPr/>
            <p:nvPr/>
          </p:nvSpPr>
          <p:spPr>
            <a:xfrm>
              <a:off x="4427984" y="4365744"/>
              <a:ext cx="935257" cy="5039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左中括号 29"/>
            <p:cNvSpPr/>
            <p:nvPr/>
          </p:nvSpPr>
          <p:spPr>
            <a:xfrm>
              <a:off x="5243511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左中括号 30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7452" name="组合 31"/>
          <p:cNvGrpSpPr>
            <a:grpSpLocks/>
          </p:cNvGrpSpPr>
          <p:nvPr/>
        </p:nvGrpSpPr>
        <p:grpSpPr bwMode="auto">
          <a:xfrm>
            <a:off x="6961188" y="1628775"/>
            <a:ext cx="1619250" cy="647700"/>
            <a:chOff x="4427984" y="4172101"/>
            <a:chExt cx="2304256" cy="900000"/>
          </a:xfrm>
        </p:grpSpPr>
        <p:sp>
          <p:nvSpPr>
            <p:cNvPr id="33" name="矩形 32"/>
            <p:cNvSpPr/>
            <p:nvPr/>
          </p:nvSpPr>
          <p:spPr>
            <a:xfrm>
              <a:off x="4427984" y="4364013"/>
              <a:ext cx="935257" cy="50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左中括号 33"/>
            <p:cNvSpPr/>
            <p:nvPr/>
          </p:nvSpPr>
          <p:spPr>
            <a:xfrm>
              <a:off x="5243509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左中括号 34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573963" y="1647825"/>
          <a:ext cx="97155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21125" y="2511425"/>
          <a:ext cx="97155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  <a:gridCol w="324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置换群（续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18716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smtClean="0"/>
              <a:t>例：两面体群</a:t>
            </a:r>
            <a:endParaRPr lang="en-US" altLang="zh-CN" sz="2400" smtClean="0"/>
          </a:p>
          <a:p>
            <a:pPr marL="800100" lvl="1" indent="-342900" eaLnBrk="1" hangingPunct="1">
              <a:spcBef>
                <a:spcPct val="0"/>
              </a:spcBef>
              <a:buSzTx/>
              <a:buFont typeface="Calibri" pitchFamily="34" charset="0"/>
              <a:buAutoNum type="alphaLcParenR"/>
            </a:pPr>
            <a:r>
              <a:rPr lang="zh-CN" altLang="en-US" sz="2200" smtClean="0"/>
              <a:t>给定正三角形</a:t>
            </a:r>
            <a:r>
              <a:rPr lang="en-US" altLang="zh-CN" sz="2200" smtClean="0"/>
              <a:t>123</a:t>
            </a:r>
            <a:r>
              <a:rPr lang="zh-CN" altLang="en-US" sz="2200" smtClean="0"/>
              <a:t>（如下图），将三角形围绕重心</a:t>
            </a:r>
            <a:r>
              <a:rPr lang="en-US" altLang="zh-CN" sz="2200" smtClean="0"/>
              <a:t>o</a:t>
            </a:r>
            <a:r>
              <a:rPr lang="zh-CN" altLang="en-US" sz="2200" smtClean="0"/>
              <a:t>旋转，分别旋转</a:t>
            </a:r>
            <a:r>
              <a:rPr lang="en-US" altLang="zh-CN" sz="2200" smtClean="0"/>
              <a:t>0°</a:t>
            </a:r>
            <a:r>
              <a:rPr lang="zh-CN" altLang="en-US" sz="2200" smtClean="0"/>
              <a:t>、</a:t>
            </a:r>
            <a:r>
              <a:rPr lang="en-US" altLang="zh-CN" sz="2200" smtClean="0"/>
              <a:t>120°</a:t>
            </a:r>
            <a:r>
              <a:rPr lang="zh-CN" altLang="en-US" sz="2200" smtClean="0"/>
              <a:t>、</a:t>
            </a:r>
            <a:r>
              <a:rPr lang="en-US" altLang="zh-CN" sz="2200" smtClean="0"/>
              <a:t>240°</a:t>
            </a:r>
            <a:r>
              <a:rPr lang="zh-CN" altLang="en-US" sz="2200" smtClean="0"/>
              <a:t>，把每一旋转看成是三角形定点集合</a:t>
            </a:r>
            <a:r>
              <a:rPr lang="en-US" altLang="zh-CN" sz="2200" smtClean="0"/>
              <a:t>{1</a:t>
            </a:r>
            <a:r>
              <a:rPr lang="zh-CN" altLang="en-US" sz="2200" smtClean="0"/>
              <a:t>，</a:t>
            </a:r>
            <a:r>
              <a:rPr lang="en-US" altLang="zh-CN" sz="22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smtClean="0"/>
              <a:t>3}</a:t>
            </a:r>
            <a:r>
              <a:rPr lang="zh-CN" altLang="en-US" sz="2200" smtClean="0"/>
              <a:t>的置换，有：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81AF-0A37-499A-B746-D6D4D6FB1FEA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159375" y="2865438"/>
          <a:ext cx="1644650" cy="914400"/>
        </p:xfrm>
        <a:graphic>
          <a:graphicData uri="http://schemas.openxmlformats.org/drawingml/2006/table">
            <a:tbl>
              <a:tblPr/>
              <a:tblGrid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</a:tblGrid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8379" name="组合 25"/>
          <p:cNvGrpSpPr>
            <a:grpSpLocks/>
          </p:cNvGrpSpPr>
          <p:nvPr/>
        </p:nvGrpSpPr>
        <p:grpSpPr bwMode="auto">
          <a:xfrm>
            <a:off x="4427538" y="2889250"/>
            <a:ext cx="2305050" cy="900113"/>
            <a:chOff x="4427984" y="4172101"/>
            <a:chExt cx="2304256" cy="900000"/>
          </a:xfrm>
        </p:grpSpPr>
        <p:sp>
          <p:nvSpPr>
            <p:cNvPr id="27" name="矩形 26"/>
            <p:cNvSpPr/>
            <p:nvPr/>
          </p:nvSpPr>
          <p:spPr>
            <a:xfrm>
              <a:off x="4427984" y="4365752"/>
              <a:ext cx="936302" cy="50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左中括号 27"/>
            <p:cNvSpPr/>
            <p:nvPr/>
          </p:nvSpPr>
          <p:spPr>
            <a:xfrm>
              <a:off x="5243678" y="4172101"/>
              <a:ext cx="71412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左中括号 28"/>
            <p:cNvSpPr/>
            <p:nvPr/>
          </p:nvSpPr>
          <p:spPr>
            <a:xfrm flipH="1">
              <a:off x="6660827" y="4172101"/>
              <a:ext cx="71413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5159375" y="5373688"/>
          <a:ext cx="1644650" cy="914400"/>
        </p:xfrm>
        <a:graphic>
          <a:graphicData uri="http://schemas.openxmlformats.org/drawingml/2006/table">
            <a:tbl>
              <a:tblPr/>
              <a:tblGrid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</a:tblGrid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8387" name="组合 30"/>
          <p:cNvGrpSpPr>
            <a:grpSpLocks/>
          </p:cNvGrpSpPr>
          <p:nvPr/>
        </p:nvGrpSpPr>
        <p:grpSpPr bwMode="auto">
          <a:xfrm>
            <a:off x="4427538" y="5395913"/>
            <a:ext cx="2305050" cy="900112"/>
            <a:chOff x="4427984" y="4172101"/>
            <a:chExt cx="2304256" cy="900000"/>
          </a:xfrm>
        </p:grpSpPr>
        <p:sp>
          <p:nvSpPr>
            <p:cNvPr id="32" name="矩形 31"/>
            <p:cNvSpPr/>
            <p:nvPr/>
          </p:nvSpPr>
          <p:spPr>
            <a:xfrm>
              <a:off x="4427984" y="4365752"/>
              <a:ext cx="936302" cy="503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左中括号 32"/>
            <p:cNvSpPr/>
            <p:nvPr/>
          </p:nvSpPr>
          <p:spPr>
            <a:xfrm>
              <a:off x="5243678" y="4172101"/>
              <a:ext cx="71412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左中括号 33"/>
            <p:cNvSpPr/>
            <p:nvPr/>
          </p:nvSpPr>
          <p:spPr>
            <a:xfrm flipH="1">
              <a:off x="6660827" y="4172101"/>
              <a:ext cx="71413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159375" y="4076700"/>
          <a:ext cx="1644650" cy="914400"/>
        </p:xfrm>
        <a:graphic>
          <a:graphicData uri="http://schemas.openxmlformats.org/drawingml/2006/table">
            <a:tbl>
              <a:tblPr/>
              <a:tblGrid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</a:tblGrid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8395" name="组合 35"/>
          <p:cNvGrpSpPr>
            <a:grpSpLocks/>
          </p:cNvGrpSpPr>
          <p:nvPr/>
        </p:nvGrpSpPr>
        <p:grpSpPr bwMode="auto">
          <a:xfrm>
            <a:off x="4427538" y="4100513"/>
            <a:ext cx="2305050" cy="900112"/>
            <a:chOff x="4427984" y="4172101"/>
            <a:chExt cx="2304256" cy="900000"/>
          </a:xfrm>
        </p:grpSpPr>
        <p:sp>
          <p:nvSpPr>
            <p:cNvPr id="37" name="矩形 36"/>
            <p:cNvSpPr/>
            <p:nvPr/>
          </p:nvSpPr>
          <p:spPr>
            <a:xfrm>
              <a:off x="4427984" y="4365752"/>
              <a:ext cx="936302" cy="503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左中括号 37"/>
            <p:cNvSpPr/>
            <p:nvPr/>
          </p:nvSpPr>
          <p:spPr>
            <a:xfrm>
              <a:off x="5243678" y="4172101"/>
              <a:ext cx="71412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左中括号 38"/>
            <p:cNvSpPr/>
            <p:nvPr/>
          </p:nvSpPr>
          <p:spPr>
            <a:xfrm flipH="1">
              <a:off x="6660827" y="4172101"/>
              <a:ext cx="71413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6875463" y="3084513"/>
            <a:ext cx="1441450" cy="3001962"/>
            <a:chOff x="6876256" y="3085289"/>
            <a:chExt cx="1440160" cy="3001315"/>
          </a:xfrm>
        </p:grpSpPr>
        <p:sp>
          <p:nvSpPr>
            <p:cNvPr id="40" name="矩形 39"/>
            <p:cNvSpPr/>
            <p:nvPr/>
          </p:nvSpPr>
          <p:spPr>
            <a:xfrm>
              <a:off x="6876256" y="3085289"/>
              <a:ext cx="1440160" cy="504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200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876256" y="4315336"/>
              <a:ext cx="1440160" cy="504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120</a:t>
              </a:r>
              <a:r>
                <a:rPr lang="zh-CN" altLang="en-US" sz="2200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876256" y="5581888"/>
              <a:ext cx="1440160" cy="504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240</a:t>
              </a:r>
              <a:r>
                <a:rPr lang="zh-CN" altLang="en-US" sz="2200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</p:grpSp>
      <p:grpSp>
        <p:nvGrpSpPr>
          <p:cNvPr id="58397" name="组合 43"/>
          <p:cNvGrpSpPr>
            <a:grpSpLocks/>
          </p:cNvGrpSpPr>
          <p:nvPr/>
        </p:nvGrpSpPr>
        <p:grpSpPr bwMode="auto">
          <a:xfrm>
            <a:off x="485775" y="2852738"/>
            <a:ext cx="3365500" cy="3270250"/>
            <a:chOff x="485928" y="3154051"/>
            <a:chExt cx="3365992" cy="3270073"/>
          </a:xfrm>
        </p:grpSpPr>
        <p:grpSp>
          <p:nvGrpSpPr>
            <p:cNvPr id="58398" name="组合 5"/>
            <p:cNvGrpSpPr>
              <a:grpSpLocks/>
            </p:cNvGrpSpPr>
            <p:nvPr/>
          </p:nvGrpSpPr>
          <p:grpSpPr bwMode="auto">
            <a:xfrm>
              <a:off x="485928" y="3154051"/>
              <a:ext cx="3365992" cy="3270073"/>
              <a:chOff x="257360" y="2463183"/>
              <a:chExt cx="3365992" cy="327007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91137" y="3117198"/>
                <a:ext cx="144483" cy="144454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64389" y="4572856"/>
                <a:ext cx="144483" cy="144455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78190" y="4572856"/>
                <a:ext cx="144484" cy="144455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956233" y="2463183"/>
                <a:ext cx="0" cy="295259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3600000">
                <a:off x="1733158" y="2779575"/>
                <a:ext cx="0" cy="2951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-3600000">
                <a:off x="2147555" y="2752591"/>
                <a:ext cx="0" cy="295159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1086156" y="3252127"/>
                <a:ext cx="824033" cy="1338191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2011804" y="3245778"/>
                <a:ext cx="798629" cy="1335016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1116324" y="4649052"/>
                <a:ext cx="1651241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1835566" y="2636211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69044" y="4688738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27356" y="4688738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764118" y="5228458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843776" y="3285463"/>
                <a:ext cx="647795" cy="5032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66941" y="3069575"/>
                <a:ext cx="649383" cy="5032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57767" y="3261652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89576" y="4229974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63956" y="3955352"/>
                <a:ext cx="649382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124468" y="4509703"/>
              <a:ext cx="647795" cy="503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o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置换群（续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295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smtClean="0"/>
              <a:t>例：两面体群（续）</a:t>
            </a:r>
            <a:endParaRPr lang="en-US" altLang="zh-CN" sz="240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/>
              <a:t>再将三角形围绕直线</a:t>
            </a:r>
            <a:r>
              <a:rPr lang="en-US" altLang="zh-CN" sz="2200" smtClean="0"/>
              <a:t>1A</a:t>
            </a:r>
            <a:r>
              <a:rPr lang="zh-CN" altLang="en-US" sz="2200" smtClean="0"/>
              <a:t>、</a:t>
            </a:r>
            <a:r>
              <a:rPr lang="en-US" altLang="zh-CN" sz="2200" smtClean="0"/>
              <a:t>2B</a:t>
            </a:r>
            <a:r>
              <a:rPr lang="zh-CN" altLang="en-US" sz="2200" smtClean="0"/>
              <a:t>、</a:t>
            </a:r>
            <a:r>
              <a:rPr lang="en-US" altLang="zh-CN" sz="2200" smtClean="0"/>
              <a:t>3C</a:t>
            </a:r>
            <a:r>
              <a:rPr lang="zh-CN" altLang="en-US" sz="2200" smtClean="0"/>
              <a:t>翻转，又得到定点集合的置换：</a:t>
            </a:r>
          </a:p>
        </p:txBody>
      </p:sp>
      <p:sp>
        <p:nvSpPr>
          <p:cNvPr id="5" name="矩形 4"/>
          <p:cNvSpPr/>
          <p:nvPr/>
        </p:nvSpPr>
        <p:spPr>
          <a:xfrm>
            <a:off x="360363" y="5732463"/>
            <a:ext cx="8459787" cy="7207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正三角形的旋转和翻转在合成运算下构成群，用</a:t>
            </a: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&lt;S</a:t>
            </a:r>
            <a:r>
              <a:rPr lang="en-US" altLang="zh-CN" sz="22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，◇</a:t>
            </a: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代表该群。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DB908-E79F-43AB-805E-93D3878BA17F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57813" y="2205038"/>
          <a:ext cx="1644650" cy="914400"/>
        </p:xfrm>
        <a:graphic>
          <a:graphicData uri="http://schemas.openxmlformats.org/drawingml/2006/table">
            <a:tbl>
              <a:tblPr/>
              <a:tblGrid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</a:tblGrid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9404" name="组合 7"/>
          <p:cNvGrpSpPr>
            <a:grpSpLocks/>
          </p:cNvGrpSpPr>
          <p:nvPr/>
        </p:nvGrpSpPr>
        <p:grpSpPr bwMode="auto">
          <a:xfrm>
            <a:off x="4625975" y="2227263"/>
            <a:ext cx="2303463" cy="900112"/>
            <a:chOff x="4427984" y="4172101"/>
            <a:chExt cx="2304256" cy="900000"/>
          </a:xfrm>
        </p:grpSpPr>
        <p:sp>
          <p:nvSpPr>
            <p:cNvPr id="9" name="矩形 8"/>
            <p:cNvSpPr/>
            <p:nvPr/>
          </p:nvSpPr>
          <p:spPr>
            <a:xfrm>
              <a:off x="4427984" y="4365752"/>
              <a:ext cx="935360" cy="503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左中括号 9"/>
            <p:cNvSpPr/>
            <p:nvPr/>
          </p:nvSpPr>
          <p:spPr>
            <a:xfrm>
              <a:off x="5242652" y="4172101"/>
              <a:ext cx="7305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 flipH="1">
              <a:off x="6660777" y="4172101"/>
              <a:ext cx="71463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357813" y="4711700"/>
          <a:ext cx="1644650" cy="914400"/>
        </p:xfrm>
        <a:graphic>
          <a:graphicData uri="http://schemas.openxmlformats.org/drawingml/2006/table">
            <a:tbl>
              <a:tblPr/>
              <a:tblGrid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</a:tblGrid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9412" name="组合 12"/>
          <p:cNvGrpSpPr>
            <a:grpSpLocks/>
          </p:cNvGrpSpPr>
          <p:nvPr/>
        </p:nvGrpSpPr>
        <p:grpSpPr bwMode="auto">
          <a:xfrm>
            <a:off x="4625975" y="4735513"/>
            <a:ext cx="2303463" cy="900112"/>
            <a:chOff x="4427984" y="4172101"/>
            <a:chExt cx="2304256" cy="900000"/>
          </a:xfrm>
        </p:grpSpPr>
        <p:sp>
          <p:nvSpPr>
            <p:cNvPr id="14" name="矩形 13"/>
            <p:cNvSpPr/>
            <p:nvPr/>
          </p:nvSpPr>
          <p:spPr>
            <a:xfrm>
              <a:off x="4427984" y="4365752"/>
              <a:ext cx="935360" cy="503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左中括号 14"/>
            <p:cNvSpPr/>
            <p:nvPr/>
          </p:nvSpPr>
          <p:spPr>
            <a:xfrm>
              <a:off x="5242652" y="4172101"/>
              <a:ext cx="7305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左中括号 15"/>
            <p:cNvSpPr/>
            <p:nvPr/>
          </p:nvSpPr>
          <p:spPr>
            <a:xfrm flipH="1">
              <a:off x="6660777" y="4172101"/>
              <a:ext cx="71463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57813" y="3416300"/>
          <a:ext cx="1644650" cy="914400"/>
        </p:xfrm>
        <a:graphic>
          <a:graphicData uri="http://schemas.openxmlformats.org/drawingml/2006/table">
            <a:tbl>
              <a:tblPr/>
              <a:tblGrid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  <a:gridCol w="548140">
                  <a:extLst>
                    <a:ext uri="{9D8B030D-6E8A-4147-A177-3AD203B41FA5}"/>
                  </a:extLst>
                </a:gridCol>
              </a:tblGrid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1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9420" name="组合 17"/>
          <p:cNvGrpSpPr>
            <a:grpSpLocks/>
          </p:cNvGrpSpPr>
          <p:nvPr/>
        </p:nvGrpSpPr>
        <p:grpSpPr bwMode="auto">
          <a:xfrm>
            <a:off x="4625975" y="3438525"/>
            <a:ext cx="2303463" cy="900113"/>
            <a:chOff x="4427984" y="4172101"/>
            <a:chExt cx="2304256" cy="900000"/>
          </a:xfrm>
        </p:grpSpPr>
        <p:sp>
          <p:nvSpPr>
            <p:cNvPr id="19" name="矩形 18"/>
            <p:cNvSpPr/>
            <p:nvPr/>
          </p:nvSpPr>
          <p:spPr>
            <a:xfrm>
              <a:off x="4427984" y="4365752"/>
              <a:ext cx="935360" cy="50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左中括号 19"/>
            <p:cNvSpPr/>
            <p:nvPr/>
          </p:nvSpPr>
          <p:spPr>
            <a:xfrm>
              <a:off x="5242652" y="4172101"/>
              <a:ext cx="7305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左中括号 20"/>
            <p:cNvSpPr/>
            <p:nvPr/>
          </p:nvSpPr>
          <p:spPr>
            <a:xfrm flipH="1">
              <a:off x="6660777" y="4172101"/>
              <a:ext cx="71463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7073900" y="2424113"/>
            <a:ext cx="1439863" cy="3001962"/>
            <a:chOff x="6876256" y="3085289"/>
            <a:chExt cx="1440160" cy="3001315"/>
          </a:xfrm>
        </p:grpSpPr>
        <p:sp>
          <p:nvSpPr>
            <p:cNvPr id="23" name="矩形 22"/>
            <p:cNvSpPr/>
            <p:nvPr/>
          </p:nvSpPr>
          <p:spPr>
            <a:xfrm>
              <a:off x="6876256" y="3085289"/>
              <a:ext cx="1440160" cy="504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3C</a:t>
              </a: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sz="2200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876256" y="4315336"/>
              <a:ext cx="1440160" cy="504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2B</a:t>
              </a: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sz="2200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876256" y="5581888"/>
              <a:ext cx="1440160" cy="504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1A</a:t>
              </a:r>
              <a:r>
                <a:rPr lang="zh-CN" altLang="en-US" sz="22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sz="2200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9422" name="组合 25"/>
          <p:cNvGrpSpPr>
            <a:grpSpLocks/>
          </p:cNvGrpSpPr>
          <p:nvPr/>
        </p:nvGrpSpPr>
        <p:grpSpPr bwMode="auto">
          <a:xfrm>
            <a:off x="684213" y="2289175"/>
            <a:ext cx="3365500" cy="3270250"/>
            <a:chOff x="485928" y="3154051"/>
            <a:chExt cx="3365992" cy="3270073"/>
          </a:xfrm>
        </p:grpSpPr>
        <p:grpSp>
          <p:nvGrpSpPr>
            <p:cNvPr id="59423" name="组合 5"/>
            <p:cNvGrpSpPr>
              <a:grpSpLocks/>
            </p:cNvGrpSpPr>
            <p:nvPr/>
          </p:nvGrpSpPr>
          <p:grpSpPr bwMode="auto">
            <a:xfrm>
              <a:off x="485928" y="3154051"/>
              <a:ext cx="3365992" cy="3270073"/>
              <a:chOff x="257360" y="2463183"/>
              <a:chExt cx="3365992" cy="327007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891136" y="3117198"/>
                <a:ext cx="144484" cy="144455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764388" y="4572857"/>
                <a:ext cx="144484" cy="144454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78190" y="4572857"/>
                <a:ext cx="144483" cy="144454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1956233" y="2463183"/>
                <a:ext cx="0" cy="295259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3600000">
                <a:off x="1733157" y="2779577"/>
                <a:ext cx="0" cy="295159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3600000">
                <a:off x="2147555" y="2752590"/>
                <a:ext cx="0" cy="2951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086156" y="3252128"/>
                <a:ext cx="824032" cy="133819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 flipV="1">
                <a:off x="2011803" y="3245779"/>
                <a:ext cx="798630" cy="1335015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116323" y="4649053"/>
                <a:ext cx="1651241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1835566" y="2636212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69044" y="4688738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27355" y="4688738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64117" y="5228458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43775" y="3285463"/>
                <a:ext cx="647795" cy="5032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66941" y="3069575"/>
                <a:ext cx="649382" cy="5032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" name="矩形 21"/>
              <p:cNvSpPr/>
              <p:nvPr/>
            </p:nvSpPr>
            <p:spPr>
              <a:xfrm>
                <a:off x="1757766" y="3261653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989575" y="4229975"/>
                <a:ext cx="647795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63955" y="3955352"/>
                <a:ext cx="649383" cy="5047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124468" y="4509703"/>
              <a:ext cx="647795" cy="503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o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置换群（续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1800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例：两面体群（续）</a:t>
            </a:r>
            <a:endParaRPr lang="en-US" altLang="zh-CN" b="1" smtClean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b</a:t>
            </a:r>
            <a:r>
              <a:rPr lang="zh-CN" altLang="en-US" sz="2400" smtClean="0"/>
              <a:t>）正四边形通过旋转和翻转也可以形成四个顶点集合</a:t>
            </a:r>
            <a:r>
              <a:rPr lang="en-US" altLang="zh-CN" sz="2400" smtClean="0"/>
              <a:t>{1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4}</a:t>
            </a:r>
            <a:r>
              <a:rPr lang="zh-CN" altLang="en-US" sz="2400" smtClean="0"/>
              <a:t>的置换（见下图）：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23398-917B-49F4-9CDB-DCE5EA3D33D6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  <p:grpSp>
        <p:nvGrpSpPr>
          <p:cNvPr id="60420" name="组合 40"/>
          <p:cNvGrpSpPr>
            <a:grpSpLocks/>
          </p:cNvGrpSpPr>
          <p:nvPr/>
        </p:nvGrpSpPr>
        <p:grpSpPr bwMode="auto">
          <a:xfrm>
            <a:off x="66675" y="2852738"/>
            <a:ext cx="3409950" cy="3243262"/>
            <a:chOff x="323528" y="2852936"/>
            <a:chExt cx="3409890" cy="3243611"/>
          </a:xfrm>
        </p:grpSpPr>
        <p:sp>
          <p:nvSpPr>
            <p:cNvPr id="9" name="椭圆 8"/>
            <p:cNvSpPr/>
            <p:nvPr/>
          </p:nvSpPr>
          <p:spPr>
            <a:xfrm>
              <a:off x="1082340" y="3592791"/>
              <a:ext cx="144460" cy="14289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853958" y="5324939"/>
              <a:ext cx="142872" cy="144479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72815" y="5334465"/>
              <a:ext cx="144460" cy="144479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045936" y="2997414"/>
              <a:ext cx="0" cy="29514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947405" y="3503881"/>
              <a:ext cx="2138324" cy="210525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96616" y="3500706"/>
              <a:ext cx="2117688" cy="208143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152188" y="3729330"/>
              <a:ext cx="0" cy="160513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1225212" y="5401147"/>
              <a:ext cx="160493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10861" y="3429260"/>
              <a:ext cx="649276" cy="503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90471" y="5059798"/>
              <a:ext cx="647689" cy="503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3744" y="5429725"/>
              <a:ext cx="647689" cy="503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07825" y="5593256"/>
              <a:ext cx="647689" cy="503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’</a:t>
              </a:r>
              <a:endPara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85729" y="4437431"/>
              <a:ext cx="647689" cy="503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3528" y="4453308"/>
              <a:ext cx="647689" cy="503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’</a:t>
              </a:r>
              <a:endPara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矩形 21"/>
            <p:cNvSpPr/>
            <p:nvPr/>
          </p:nvSpPr>
          <p:spPr>
            <a:xfrm>
              <a:off x="1187113" y="3541985"/>
              <a:ext cx="649277" cy="50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225320" y="4982002"/>
              <a:ext cx="649277" cy="503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52167" y="4831174"/>
              <a:ext cx="647689" cy="503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53873" y="4351697"/>
              <a:ext cx="649277" cy="50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o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50784" y="3592791"/>
              <a:ext cx="142872" cy="14289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1241087" y="3668999"/>
              <a:ext cx="160493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930157" y="3729330"/>
              <a:ext cx="0" cy="160513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2041967" y="3053961"/>
              <a:ext cx="0" cy="295111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1907825" y="2852936"/>
              <a:ext cx="647689" cy="503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487253" y="3767434"/>
              <a:ext cx="647689" cy="50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488840" y="3176821"/>
              <a:ext cx="647689" cy="50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138613" y="2990850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430" name="组合 42"/>
          <p:cNvGrpSpPr>
            <a:grpSpLocks/>
          </p:cNvGrpSpPr>
          <p:nvPr/>
        </p:nvGrpSpPr>
        <p:grpSpPr bwMode="auto">
          <a:xfrm>
            <a:off x="3525838" y="2997200"/>
            <a:ext cx="1619250" cy="647700"/>
            <a:chOff x="4427984" y="4172101"/>
            <a:chExt cx="2304256" cy="900000"/>
          </a:xfrm>
        </p:grpSpPr>
        <p:sp>
          <p:nvSpPr>
            <p:cNvPr id="44" name="矩形 43"/>
            <p:cNvSpPr/>
            <p:nvPr/>
          </p:nvSpPr>
          <p:spPr>
            <a:xfrm>
              <a:off x="4427984" y="4364013"/>
              <a:ext cx="935257" cy="50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左中括号 44"/>
            <p:cNvSpPr/>
            <p:nvPr/>
          </p:nvSpPr>
          <p:spPr>
            <a:xfrm>
              <a:off x="5243509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左中括号 45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138613" y="3783013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440" name="组合 47"/>
          <p:cNvGrpSpPr>
            <a:grpSpLocks/>
          </p:cNvGrpSpPr>
          <p:nvPr/>
        </p:nvGrpSpPr>
        <p:grpSpPr bwMode="auto">
          <a:xfrm>
            <a:off x="3525838" y="3789363"/>
            <a:ext cx="1619250" cy="647700"/>
            <a:chOff x="4427984" y="4172101"/>
            <a:chExt cx="2304256" cy="900000"/>
          </a:xfrm>
        </p:grpSpPr>
        <p:sp>
          <p:nvSpPr>
            <p:cNvPr id="49" name="矩形 48"/>
            <p:cNvSpPr/>
            <p:nvPr/>
          </p:nvSpPr>
          <p:spPr>
            <a:xfrm>
              <a:off x="4427984" y="4364012"/>
              <a:ext cx="935257" cy="505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左中括号 49"/>
            <p:cNvSpPr/>
            <p:nvPr/>
          </p:nvSpPr>
          <p:spPr>
            <a:xfrm>
              <a:off x="5243509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左中括号 50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4135438" y="4575175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450" name="组合 52"/>
          <p:cNvGrpSpPr>
            <a:grpSpLocks/>
          </p:cNvGrpSpPr>
          <p:nvPr/>
        </p:nvGrpSpPr>
        <p:grpSpPr bwMode="auto">
          <a:xfrm>
            <a:off x="3522663" y="4581525"/>
            <a:ext cx="1620837" cy="647700"/>
            <a:chOff x="4427984" y="4172101"/>
            <a:chExt cx="2304256" cy="900000"/>
          </a:xfrm>
        </p:grpSpPr>
        <p:sp>
          <p:nvSpPr>
            <p:cNvPr id="54" name="矩形 53"/>
            <p:cNvSpPr/>
            <p:nvPr/>
          </p:nvSpPr>
          <p:spPr>
            <a:xfrm>
              <a:off x="4427984" y="4364013"/>
              <a:ext cx="936597" cy="50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左中括号 54"/>
            <p:cNvSpPr/>
            <p:nvPr/>
          </p:nvSpPr>
          <p:spPr>
            <a:xfrm>
              <a:off x="5242711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左中括号 55"/>
            <p:cNvSpPr/>
            <p:nvPr/>
          </p:nvSpPr>
          <p:spPr>
            <a:xfrm flipH="1">
              <a:off x="6660020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135438" y="5367338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460" name="组合 57"/>
          <p:cNvGrpSpPr>
            <a:grpSpLocks/>
          </p:cNvGrpSpPr>
          <p:nvPr/>
        </p:nvGrpSpPr>
        <p:grpSpPr bwMode="auto">
          <a:xfrm>
            <a:off x="3522663" y="5373688"/>
            <a:ext cx="1620837" cy="647700"/>
            <a:chOff x="4427984" y="4172101"/>
            <a:chExt cx="2304256" cy="900000"/>
          </a:xfrm>
        </p:grpSpPr>
        <p:sp>
          <p:nvSpPr>
            <p:cNvPr id="59" name="矩形 58"/>
            <p:cNvSpPr/>
            <p:nvPr/>
          </p:nvSpPr>
          <p:spPr>
            <a:xfrm>
              <a:off x="4427984" y="4364012"/>
              <a:ext cx="936597" cy="505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0" name="左中括号 59"/>
            <p:cNvSpPr/>
            <p:nvPr/>
          </p:nvSpPr>
          <p:spPr>
            <a:xfrm>
              <a:off x="5242711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左中括号 60"/>
            <p:cNvSpPr/>
            <p:nvPr/>
          </p:nvSpPr>
          <p:spPr>
            <a:xfrm flipH="1">
              <a:off x="6660020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6835775" y="2971800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470" name="组合 62"/>
          <p:cNvGrpSpPr>
            <a:grpSpLocks/>
          </p:cNvGrpSpPr>
          <p:nvPr/>
        </p:nvGrpSpPr>
        <p:grpSpPr bwMode="auto">
          <a:xfrm>
            <a:off x="6223000" y="2978150"/>
            <a:ext cx="1620838" cy="647700"/>
            <a:chOff x="4427984" y="4172101"/>
            <a:chExt cx="2304256" cy="900000"/>
          </a:xfrm>
        </p:grpSpPr>
        <p:sp>
          <p:nvSpPr>
            <p:cNvPr id="64" name="矩形 63"/>
            <p:cNvSpPr/>
            <p:nvPr/>
          </p:nvSpPr>
          <p:spPr>
            <a:xfrm>
              <a:off x="4427984" y="4364013"/>
              <a:ext cx="936598" cy="50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左中括号 64"/>
            <p:cNvSpPr/>
            <p:nvPr/>
          </p:nvSpPr>
          <p:spPr>
            <a:xfrm>
              <a:off x="5242712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6" name="左中括号 65"/>
            <p:cNvSpPr/>
            <p:nvPr/>
          </p:nvSpPr>
          <p:spPr>
            <a:xfrm flipH="1">
              <a:off x="6660020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6835775" y="3763963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480" name="组合 67"/>
          <p:cNvGrpSpPr>
            <a:grpSpLocks/>
          </p:cNvGrpSpPr>
          <p:nvPr/>
        </p:nvGrpSpPr>
        <p:grpSpPr bwMode="auto">
          <a:xfrm>
            <a:off x="6223000" y="3770313"/>
            <a:ext cx="1620838" cy="647700"/>
            <a:chOff x="4427984" y="4172101"/>
            <a:chExt cx="2304256" cy="900000"/>
          </a:xfrm>
        </p:grpSpPr>
        <p:sp>
          <p:nvSpPr>
            <p:cNvPr id="69" name="矩形 68"/>
            <p:cNvSpPr/>
            <p:nvPr/>
          </p:nvSpPr>
          <p:spPr>
            <a:xfrm>
              <a:off x="4427984" y="4364012"/>
              <a:ext cx="936598" cy="505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左中括号 69"/>
            <p:cNvSpPr/>
            <p:nvPr/>
          </p:nvSpPr>
          <p:spPr>
            <a:xfrm>
              <a:off x="5242712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" name="左中括号 70"/>
            <p:cNvSpPr/>
            <p:nvPr/>
          </p:nvSpPr>
          <p:spPr>
            <a:xfrm flipH="1">
              <a:off x="6660020" y="4172101"/>
              <a:ext cx="7222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6834188" y="4556125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490" name="组合 72"/>
          <p:cNvGrpSpPr>
            <a:grpSpLocks/>
          </p:cNvGrpSpPr>
          <p:nvPr/>
        </p:nvGrpSpPr>
        <p:grpSpPr bwMode="auto">
          <a:xfrm>
            <a:off x="6221413" y="4562475"/>
            <a:ext cx="1619250" cy="647700"/>
            <a:chOff x="4427984" y="4172101"/>
            <a:chExt cx="2304256" cy="900000"/>
          </a:xfrm>
        </p:grpSpPr>
        <p:sp>
          <p:nvSpPr>
            <p:cNvPr id="74" name="矩形 73"/>
            <p:cNvSpPr/>
            <p:nvPr/>
          </p:nvSpPr>
          <p:spPr>
            <a:xfrm>
              <a:off x="4427984" y="4364013"/>
              <a:ext cx="935257" cy="50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7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左中括号 74"/>
            <p:cNvSpPr/>
            <p:nvPr/>
          </p:nvSpPr>
          <p:spPr>
            <a:xfrm>
              <a:off x="5243509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" name="左中括号 75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6834188" y="5348288"/>
          <a:ext cx="971550" cy="609600"/>
        </p:xfrm>
        <a:graphic>
          <a:graphicData uri="http://schemas.openxmlformats.org/drawingml/2006/table">
            <a:tbl>
              <a:tblPr/>
              <a:tblGrid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  <a:gridCol w="243000">
                  <a:extLst>
                    <a:ext uri="{9D8B030D-6E8A-4147-A177-3AD203B41FA5}"/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0500" name="组合 77"/>
          <p:cNvGrpSpPr>
            <a:grpSpLocks/>
          </p:cNvGrpSpPr>
          <p:nvPr/>
        </p:nvGrpSpPr>
        <p:grpSpPr bwMode="auto">
          <a:xfrm>
            <a:off x="6221413" y="5354638"/>
            <a:ext cx="1619250" cy="647700"/>
            <a:chOff x="4427984" y="4172101"/>
            <a:chExt cx="2304256" cy="900000"/>
          </a:xfrm>
        </p:grpSpPr>
        <p:sp>
          <p:nvSpPr>
            <p:cNvPr id="79" name="矩形 78"/>
            <p:cNvSpPr/>
            <p:nvPr/>
          </p:nvSpPr>
          <p:spPr>
            <a:xfrm>
              <a:off x="4427984" y="4364012"/>
              <a:ext cx="935257" cy="505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左中括号 79"/>
            <p:cNvSpPr/>
            <p:nvPr/>
          </p:nvSpPr>
          <p:spPr>
            <a:xfrm>
              <a:off x="5243509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1" name="左中括号 80"/>
            <p:cNvSpPr/>
            <p:nvPr/>
          </p:nvSpPr>
          <p:spPr>
            <a:xfrm flipH="1">
              <a:off x="6659950" y="4172101"/>
              <a:ext cx="7229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0501" name="组合 85"/>
          <p:cNvGrpSpPr>
            <a:grpSpLocks/>
          </p:cNvGrpSpPr>
          <p:nvPr/>
        </p:nvGrpSpPr>
        <p:grpSpPr bwMode="auto">
          <a:xfrm>
            <a:off x="5106988" y="3068638"/>
            <a:ext cx="1152525" cy="2890837"/>
            <a:chOff x="5220072" y="3068960"/>
            <a:chExt cx="1152128" cy="2890336"/>
          </a:xfrm>
        </p:grpSpPr>
        <p:sp>
          <p:nvSpPr>
            <p:cNvPr id="82" name="矩形 81"/>
            <p:cNvSpPr/>
            <p:nvPr/>
          </p:nvSpPr>
          <p:spPr>
            <a:xfrm>
              <a:off x="5220072" y="3068960"/>
              <a:ext cx="1152128" cy="50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90</a:t>
              </a:r>
              <a:r>
                <a:rPr lang="zh-CN" altLang="en-US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5220072" y="3851461"/>
              <a:ext cx="1152128" cy="5031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180</a:t>
              </a:r>
              <a:r>
                <a:rPr lang="zh-CN" altLang="en-US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5220072" y="4653010"/>
              <a:ext cx="1152128" cy="50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270</a:t>
              </a:r>
              <a:r>
                <a:rPr lang="zh-CN" altLang="en-US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5220072" y="5454558"/>
              <a:ext cx="1152128" cy="50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360</a:t>
              </a:r>
              <a:r>
                <a:rPr lang="zh-CN" altLang="en-US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</p:grpSp>
      <p:grpSp>
        <p:nvGrpSpPr>
          <p:cNvPr id="60502" name="组合 86"/>
          <p:cNvGrpSpPr>
            <a:grpSpLocks/>
          </p:cNvGrpSpPr>
          <p:nvPr/>
        </p:nvGrpSpPr>
        <p:grpSpPr bwMode="auto">
          <a:xfrm>
            <a:off x="7812088" y="3022600"/>
            <a:ext cx="1152525" cy="2890838"/>
            <a:chOff x="5220072" y="3068960"/>
            <a:chExt cx="1152128" cy="2890336"/>
          </a:xfrm>
        </p:grpSpPr>
        <p:sp>
          <p:nvSpPr>
            <p:cNvPr id="88" name="矩形 87"/>
            <p:cNvSpPr/>
            <p:nvPr/>
          </p:nvSpPr>
          <p:spPr>
            <a:xfrm>
              <a:off x="5220072" y="3068960"/>
              <a:ext cx="1152128" cy="504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r>
                <a:rPr lang="en-US" altLang="zh-CN" dirty="0">
                  <a:solidFill>
                    <a:srgbClr val="87196A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’</a:t>
              </a: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220072" y="3851462"/>
              <a:ext cx="1152128" cy="503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BB</a:t>
              </a:r>
              <a:r>
                <a:rPr lang="en-US" altLang="zh-CN" dirty="0">
                  <a:solidFill>
                    <a:srgbClr val="87196A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’</a:t>
              </a: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220072" y="4653010"/>
              <a:ext cx="1152128" cy="504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13</a:t>
              </a: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220072" y="5454559"/>
              <a:ext cx="1152128" cy="504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24</a:t>
              </a:r>
              <a:r>
                <a:rPr lang="zh-CN" altLang="en-US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123950"/>
            <a:ext cx="8496300" cy="5545138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</a:rPr>
              <a:t>6.7-4</a:t>
            </a:r>
            <a:r>
              <a:rPr lang="zh-CN" altLang="en-US" sz="2400" smtClean="0"/>
              <a:t>：在群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中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</a:t>
            </a:r>
            <a:r>
              <a:rPr lang="zh-CN" altLang="en-US" sz="2400" smtClean="0">
                <a:solidFill>
                  <a:srgbClr val="C00000"/>
                </a:solidFill>
              </a:rPr>
              <a:t>存在一个</a:t>
            </a:r>
            <a:r>
              <a:rPr lang="zh-CN" altLang="en-US" sz="2400" smtClean="0"/>
              <a:t>元素</a:t>
            </a:r>
            <a:r>
              <a:rPr lang="en-US" altLang="zh-CN" sz="2400" smtClean="0"/>
              <a:t>g∈G</a:t>
            </a:r>
            <a:r>
              <a:rPr lang="zh-CN" altLang="en-US" sz="2400" smtClean="0"/>
              <a:t>，对于</a:t>
            </a:r>
            <a:r>
              <a:rPr lang="zh-CN" altLang="en-US" sz="2400" smtClean="0">
                <a:solidFill>
                  <a:srgbClr val="CC0099"/>
                </a:solidFill>
              </a:rPr>
              <a:t>每一个元素</a:t>
            </a:r>
            <a:r>
              <a:rPr lang="en-US" altLang="zh-CN" sz="2400" smtClean="0"/>
              <a:t>a∈G</a:t>
            </a:r>
            <a:r>
              <a:rPr lang="zh-CN" altLang="en-US" sz="2400" smtClean="0"/>
              <a:t>都有一个相应的</a:t>
            </a:r>
            <a:r>
              <a:rPr lang="en-US" altLang="zh-CN" sz="2400" smtClean="0"/>
              <a:t>i∈I</a:t>
            </a:r>
            <a:r>
              <a:rPr lang="zh-CN" altLang="en-US" sz="2400" smtClean="0"/>
              <a:t>，能把</a:t>
            </a:r>
            <a:r>
              <a:rPr lang="en-US" altLang="zh-CN" sz="2400" smtClean="0"/>
              <a:t>a</a:t>
            </a:r>
            <a:r>
              <a:rPr lang="zh-CN" altLang="en-US" sz="2400" smtClean="0"/>
              <a:t>表示成</a:t>
            </a:r>
            <a:r>
              <a:rPr lang="en-US" altLang="zh-CN" sz="2400" smtClean="0"/>
              <a:t>g</a:t>
            </a:r>
            <a:r>
              <a:rPr lang="en-US" altLang="zh-CN" sz="2400" baseline="30000" smtClean="0">
                <a:latin typeface="Verdana" pitchFamily="34" charset="0"/>
                <a:ea typeface="宋体" charset="-122"/>
              </a:rPr>
              <a:t>i</a:t>
            </a:r>
            <a:r>
              <a:rPr lang="zh-CN" altLang="en-US" sz="2400" smtClean="0"/>
              <a:t>形式</a:t>
            </a:r>
            <a:r>
              <a:rPr lang="en-US" altLang="zh-CN" sz="2400" smtClean="0"/>
              <a:t>,</a:t>
            </a:r>
            <a:r>
              <a:rPr lang="zh-CN" altLang="en-US" sz="2400" smtClean="0"/>
              <a:t>则称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是一个</a:t>
            </a:r>
            <a:r>
              <a:rPr lang="zh-CN" altLang="en-US" sz="2400" smtClean="0">
                <a:solidFill>
                  <a:schemeClr val="hlink"/>
                </a:solidFill>
              </a:rPr>
              <a:t>循环群</a:t>
            </a:r>
            <a:r>
              <a:rPr lang="zh-CN" altLang="en-US" sz="2400" smtClean="0"/>
              <a:t>，</a:t>
            </a:r>
            <a:r>
              <a:rPr lang="en-US" altLang="zh-CN" sz="2400" smtClean="0"/>
              <a:t>g</a:t>
            </a:r>
            <a:r>
              <a:rPr lang="zh-CN" altLang="en-US" sz="2400" smtClean="0"/>
              <a:t>是该循环群的</a:t>
            </a:r>
            <a:r>
              <a:rPr lang="zh-CN" altLang="en-US" sz="2400" smtClean="0">
                <a:solidFill>
                  <a:schemeClr val="hlink"/>
                </a:solidFill>
              </a:rPr>
              <a:t>生成元</a:t>
            </a:r>
            <a:r>
              <a:rPr lang="zh-CN" altLang="en-US" sz="2400" smtClean="0"/>
              <a:t>。 </a:t>
            </a:r>
          </a:p>
          <a:p>
            <a:pPr algn="just" eaLnBrk="1" hangingPunct="1">
              <a:buClr>
                <a:schemeClr val="bg1"/>
              </a:buClr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例</a:t>
            </a:r>
            <a:r>
              <a:rPr lang="zh-CN" altLang="en-US" sz="2400" smtClean="0"/>
              <a:t>：① </a:t>
            </a:r>
            <a:r>
              <a:rPr lang="en-US" altLang="zh-CN" sz="2400" smtClean="0"/>
              <a:t>〈I,+,-,0〉</a:t>
            </a:r>
          </a:p>
          <a:p>
            <a:pPr algn="just" eaLnBrk="1" hangingPunct="1">
              <a:spcAft>
                <a:spcPts val="1800"/>
              </a:spcAft>
              <a:buClr>
                <a:schemeClr val="bg1"/>
              </a:buClr>
              <a:buFontTx/>
              <a:buNone/>
            </a:pPr>
            <a:r>
              <a:rPr lang="zh-CN" altLang="en-US" sz="2400" smtClean="0"/>
              <a:t>    ②  </a:t>
            </a:r>
            <a:r>
              <a:rPr lang="en-US" altLang="zh-CN" sz="2400" smtClean="0"/>
              <a:t>A={0,1,2,3},〈A,+</a:t>
            </a:r>
            <a:r>
              <a:rPr lang="en-US" altLang="zh-CN" sz="2400" baseline="-25000" smtClean="0"/>
              <a:t>4</a:t>
            </a:r>
            <a:r>
              <a:rPr lang="en-US" altLang="zh-CN" sz="2400" smtClean="0"/>
              <a:t>,-1,0〉</a:t>
            </a:r>
            <a:endParaRPr lang="zh-CN" altLang="en-US" sz="2400" smtClean="0"/>
          </a:p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6.7-9</a:t>
            </a:r>
            <a:r>
              <a:rPr lang="zh-CN" altLang="en-US" sz="2400" smtClean="0"/>
              <a:t>：</a:t>
            </a:r>
            <a:r>
              <a:rPr lang="zh-CN" altLang="en-US" sz="2400" smtClean="0">
                <a:solidFill>
                  <a:srgbClr val="C00000"/>
                </a:solidFill>
              </a:rPr>
              <a:t>每个循环群是可交换的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</a:rPr>
              <a:t>证：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/>
              <a:t>设循环群中的任意两元素为</a:t>
            </a:r>
            <a:r>
              <a:rPr lang="en-US" altLang="zh-CN" sz="2200" smtClean="0"/>
              <a:t>g</a:t>
            </a:r>
            <a:r>
              <a:rPr lang="en-US" altLang="zh-CN" sz="2200" baseline="30000" smtClean="0"/>
              <a:t>n</a:t>
            </a:r>
            <a:r>
              <a:rPr lang="zh-CN" altLang="en-US" sz="2200" smtClean="0"/>
              <a:t>和</a:t>
            </a:r>
            <a:r>
              <a:rPr lang="en-US" altLang="zh-CN" sz="2200" smtClean="0"/>
              <a:t>g</a:t>
            </a:r>
            <a:r>
              <a:rPr lang="en-US" altLang="zh-CN" sz="2200" baseline="30000" smtClean="0"/>
              <a:t>m</a:t>
            </a:r>
            <a:r>
              <a:rPr lang="zh-CN" altLang="en-US" sz="2200" smtClean="0"/>
              <a:t>，有：</a:t>
            </a:r>
            <a:endParaRPr lang="en-US" altLang="zh-CN" sz="2200" smtClean="0"/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200" smtClean="0"/>
              <a:t>g</a:t>
            </a:r>
            <a:r>
              <a:rPr lang="en-US" altLang="zh-CN" sz="2200" baseline="30000" smtClean="0"/>
              <a:t>n</a:t>
            </a:r>
            <a:r>
              <a:rPr lang="zh-CN" altLang="en-US" baseline="-18000" smtClean="0"/>
              <a:t>*</a:t>
            </a:r>
            <a:r>
              <a:rPr lang="en-US" altLang="zh-CN" sz="2200" smtClean="0"/>
              <a:t>g</a:t>
            </a:r>
            <a:r>
              <a:rPr lang="en-US" altLang="zh-CN" sz="2200" baseline="30000" smtClean="0"/>
              <a:t>m</a:t>
            </a:r>
            <a:r>
              <a:rPr lang="en-US" altLang="zh-CN" sz="2200" smtClean="0"/>
              <a:t>=g</a:t>
            </a:r>
            <a:r>
              <a:rPr lang="zh-CN" altLang="en-US" sz="2800" baseline="-18000" smtClean="0">
                <a:solidFill>
                  <a:srgbClr val="000000"/>
                </a:solidFill>
              </a:rPr>
              <a:t>*</a:t>
            </a:r>
            <a:r>
              <a:rPr lang="en-US" altLang="zh-CN" sz="2200" smtClean="0"/>
              <a:t>g</a:t>
            </a:r>
            <a:r>
              <a:rPr lang="zh-CN" altLang="en-US" sz="2800" baseline="-18000" smtClean="0">
                <a:solidFill>
                  <a:srgbClr val="000000"/>
                </a:solidFill>
              </a:rPr>
              <a:t>*</a:t>
            </a:r>
            <a:r>
              <a:rPr lang="en-US" altLang="zh-CN" sz="2200" smtClean="0"/>
              <a:t>...</a:t>
            </a:r>
            <a:r>
              <a:rPr lang="zh-CN" altLang="en-US" sz="2800" baseline="-18000" smtClean="0">
                <a:solidFill>
                  <a:srgbClr val="000000"/>
                </a:solidFill>
              </a:rPr>
              <a:t>*</a:t>
            </a:r>
            <a:r>
              <a:rPr lang="en-US" altLang="zh-CN" sz="2200" smtClean="0"/>
              <a:t>g(</a:t>
            </a:r>
            <a:r>
              <a:rPr lang="zh-CN" altLang="en-US" sz="2200" smtClean="0"/>
              <a:t>共</a:t>
            </a:r>
            <a:r>
              <a:rPr lang="en-US" altLang="zh-CN" sz="2200" smtClean="0"/>
              <a:t>n+m</a:t>
            </a:r>
            <a:r>
              <a:rPr lang="zh-CN" altLang="en-US" sz="2200" smtClean="0"/>
              <a:t>个</a:t>
            </a:r>
            <a:r>
              <a:rPr lang="en-US" altLang="zh-CN" sz="2200" smtClean="0"/>
              <a:t>)=g</a:t>
            </a:r>
            <a:r>
              <a:rPr lang="en-US" altLang="zh-CN" sz="2200" baseline="30000" smtClean="0"/>
              <a:t>m</a:t>
            </a:r>
            <a:r>
              <a:rPr lang="zh-CN" altLang="en-US" sz="2800" baseline="-18000" smtClean="0">
                <a:solidFill>
                  <a:srgbClr val="000000"/>
                </a:solidFill>
              </a:rPr>
              <a:t>*</a:t>
            </a:r>
            <a:r>
              <a:rPr lang="en-US" altLang="zh-CN" sz="2200" smtClean="0"/>
              <a:t>g</a:t>
            </a:r>
            <a:r>
              <a:rPr lang="en-US" altLang="zh-CN" sz="2200" baseline="30000" smtClean="0"/>
              <a:t>n</a:t>
            </a:r>
            <a:r>
              <a:rPr lang="zh-CN" altLang="en-US" sz="2200" smtClean="0"/>
              <a:t>，故循环群是可交换的。</a:t>
            </a: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5292725" y="2708275"/>
            <a:ext cx="3481388" cy="938213"/>
            <a:chOff x="5287292" y="4427698"/>
            <a:chExt cx="3481864" cy="938392"/>
          </a:xfrm>
        </p:grpSpPr>
        <p:sp>
          <p:nvSpPr>
            <p:cNvPr id="61445" name="Rectangle 4"/>
            <p:cNvSpPr>
              <a:spLocks noChangeArrowheads="1"/>
            </p:cNvSpPr>
            <p:nvPr/>
          </p:nvSpPr>
          <p:spPr bwMode="auto">
            <a:xfrm>
              <a:off x="5287292" y="4427698"/>
              <a:ext cx="3173847" cy="396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60000"/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是循环群，生成元为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-1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446" name="Rectangle 5"/>
            <p:cNvSpPr>
              <a:spLocks noChangeArrowheads="1"/>
            </p:cNvSpPr>
            <p:nvPr/>
          </p:nvSpPr>
          <p:spPr bwMode="auto">
            <a:xfrm>
              <a:off x="5292055" y="4969139"/>
              <a:ext cx="3477101" cy="396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是循环群，生成元为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和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2BA17-2FE5-456B-9F3A-5CEE9621A8E2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循环群</a:t>
            </a:r>
            <a:r>
              <a:rPr lang="en-US" altLang="zh-CN" smtClean="0"/>
              <a:t>-</a:t>
            </a:r>
            <a:r>
              <a:rPr lang="zh-CN" altLang="en-US" smtClean="0"/>
              <a:t>生成元的阶必为群阶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55451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6.7-10 </a:t>
            </a:r>
            <a:r>
              <a:rPr lang="zh-CN" altLang="en-US" sz="2400" smtClean="0">
                <a:solidFill>
                  <a:srgbClr val="002060"/>
                </a:solidFill>
              </a:rPr>
              <a:t>：设</a:t>
            </a:r>
            <a:r>
              <a:rPr lang="en-US" altLang="zh-CN" sz="2400" smtClean="0">
                <a:solidFill>
                  <a:srgbClr val="002060"/>
                </a:solidFill>
              </a:rPr>
              <a:t>〈G,*〉</a:t>
            </a:r>
            <a:r>
              <a:rPr lang="zh-CN" altLang="en-US" sz="2400" smtClean="0">
                <a:solidFill>
                  <a:srgbClr val="002060"/>
                </a:solidFill>
              </a:rPr>
              <a:t>是由</a:t>
            </a:r>
            <a:r>
              <a:rPr lang="en-US" altLang="zh-CN" sz="2400" u="sng" smtClean="0">
                <a:solidFill>
                  <a:srgbClr val="002060"/>
                </a:solidFill>
              </a:rPr>
              <a:t>g∈G</a:t>
            </a:r>
            <a:r>
              <a:rPr lang="zh-CN" altLang="en-US" sz="2400" u="sng" smtClean="0">
                <a:solidFill>
                  <a:srgbClr val="002060"/>
                </a:solidFill>
              </a:rPr>
              <a:t>生成</a:t>
            </a:r>
            <a:r>
              <a:rPr lang="zh-CN" altLang="en-US" sz="2400" smtClean="0">
                <a:solidFill>
                  <a:srgbClr val="002060"/>
                </a:solidFill>
              </a:rPr>
              <a:t>的</a:t>
            </a:r>
            <a:r>
              <a:rPr lang="zh-CN" altLang="en-US" sz="2400" smtClean="0">
                <a:solidFill>
                  <a:srgbClr val="C00000"/>
                </a:solidFill>
              </a:rPr>
              <a:t>有限循环群</a:t>
            </a:r>
            <a:r>
              <a:rPr lang="en-US" altLang="zh-CN" sz="2400" smtClean="0">
                <a:solidFill>
                  <a:srgbClr val="002060"/>
                </a:solidFill>
              </a:rPr>
              <a:t>, </a:t>
            </a:r>
            <a:r>
              <a:rPr lang="zh-CN" altLang="en-US" sz="2400" smtClean="0">
                <a:solidFill>
                  <a:srgbClr val="002060"/>
                </a:solidFill>
              </a:rPr>
              <a:t>如果</a:t>
            </a:r>
            <a:r>
              <a:rPr lang="en-US" altLang="zh-CN" sz="2400" smtClean="0">
                <a:solidFill>
                  <a:srgbClr val="002060"/>
                </a:solidFill>
              </a:rPr>
              <a:t>|G|=n,</a:t>
            </a:r>
            <a:r>
              <a:rPr lang="zh-CN" altLang="en-US" sz="2400" smtClean="0">
                <a:solidFill>
                  <a:srgbClr val="002060"/>
                </a:solidFill>
              </a:rPr>
              <a:t>则</a:t>
            </a:r>
            <a:r>
              <a:rPr lang="en-US" altLang="zh-CN" sz="2400" smtClean="0">
                <a:solidFill>
                  <a:srgbClr val="002060"/>
                </a:solidFill>
              </a:rPr>
              <a:t>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n</a:t>
            </a:r>
            <a:r>
              <a:rPr lang="en-US" altLang="zh-CN" sz="2400" smtClean="0">
                <a:solidFill>
                  <a:srgbClr val="002060"/>
                </a:solidFill>
              </a:rPr>
              <a:t>=e</a:t>
            </a:r>
            <a:r>
              <a:rPr lang="zh-CN" altLang="en-US" sz="2400" smtClean="0">
                <a:solidFill>
                  <a:srgbClr val="002060"/>
                </a:solidFill>
              </a:rPr>
              <a:t>，</a:t>
            </a:r>
            <a:r>
              <a:rPr lang="en-US" altLang="zh-CN" sz="2400" smtClean="0">
                <a:solidFill>
                  <a:srgbClr val="002060"/>
                </a:solidFill>
              </a:rPr>
              <a:t>G={g,g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2</a:t>
            </a:r>
            <a:r>
              <a:rPr lang="en-US" altLang="zh-CN" sz="2400" smtClean="0">
                <a:solidFill>
                  <a:srgbClr val="002060"/>
                </a:solidFill>
              </a:rPr>
              <a:t>,g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3</a:t>
            </a:r>
            <a:r>
              <a:rPr lang="en-US" altLang="zh-CN" sz="2400" smtClean="0">
                <a:solidFill>
                  <a:srgbClr val="002060"/>
                </a:solidFill>
              </a:rPr>
              <a:t>,…,g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n</a:t>
            </a:r>
            <a:r>
              <a:rPr lang="en-US" altLang="zh-CN" sz="2400" smtClean="0">
                <a:solidFill>
                  <a:srgbClr val="002060"/>
                </a:solidFill>
              </a:rPr>
              <a:t>=e}</a:t>
            </a:r>
            <a:r>
              <a:rPr lang="zh-CN" altLang="en-US" sz="2400" smtClean="0">
                <a:solidFill>
                  <a:srgbClr val="002060"/>
                </a:solidFill>
              </a:rPr>
              <a:t>且</a:t>
            </a:r>
            <a:r>
              <a:rPr lang="en-US" altLang="zh-CN" sz="2400" smtClean="0">
                <a:solidFill>
                  <a:srgbClr val="002060"/>
                </a:solidFill>
              </a:rPr>
              <a:t>n</a:t>
            </a:r>
            <a:r>
              <a:rPr lang="zh-CN" altLang="en-US" sz="2400" smtClean="0">
                <a:solidFill>
                  <a:srgbClr val="002060"/>
                </a:solidFill>
              </a:rPr>
              <a:t>是使</a:t>
            </a:r>
            <a:r>
              <a:rPr lang="en-US" altLang="zh-CN" sz="2400" smtClean="0">
                <a:solidFill>
                  <a:srgbClr val="002060"/>
                </a:solidFill>
              </a:rPr>
              <a:t>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n</a:t>
            </a:r>
            <a:r>
              <a:rPr lang="en-US" altLang="zh-CN" sz="2400" smtClean="0">
                <a:solidFill>
                  <a:srgbClr val="002060"/>
                </a:solidFill>
              </a:rPr>
              <a:t>=e</a:t>
            </a:r>
            <a:r>
              <a:rPr lang="zh-CN" altLang="en-US" sz="2400" smtClean="0">
                <a:solidFill>
                  <a:srgbClr val="002060"/>
                </a:solidFill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最小</a:t>
            </a:r>
            <a:r>
              <a:rPr lang="zh-CN" altLang="en-US" sz="2400" smtClean="0">
                <a:solidFill>
                  <a:srgbClr val="002060"/>
                </a:solidFill>
              </a:rPr>
              <a:t>正整数。</a:t>
            </a:r>
          </a:p>
          <a:p>
            <a:pPr eaLnBrk="1" hangingPunct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证：</a:t>
            </a:r>
            <a:r>
              <a:rPr lang="en-US" altLang="zh-CN" sz="2400" smtClean="0"/>
              <a:t>(1)</a:t>
            </a:r>
            <a:r>
              <a:rPr lang="zh-CN" altLang="en-US" sz="2400" smtClean="0"/>
              <a:t>先证</a:t>
            </a:r>
            <a:r>
              <a:rPr lang="en-US" altLang="zh-CN" sz="2400" smtClean="0"/>
              <a:t>n</a:t>
            </a:r>
            <a:r>
              <a:rPr lang="zh-CN" altLang="en-US" sz="2400" smtClean="0"/>
              <a:t>是使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=e</a:t>
            </a:r>
            <a:r>
              <a:rPr lang="zh-CN" altLang="en-US" sz="2400" smtClean="0"/>
              <a:t>的最小正整数。</a:t>
            </a:r>
          </a:p>
          <a:p>
            <a:pPr eaLnBrk="1" hangingPunct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smtClean="0"/>
              <a:t>       假定有正整数</a:t>
            </a:r>
            <a:r>
              <a:rPr lang="en-US" altLang="zh-CN" sz="2400" smtClean="0"/>
              <a:t>m</a:t>
            </a:r>
            <a:r>
              <a:rPr lang="zh-CN" altLang="en-US" sz="2400" smtClean="0"/>
              <a:t>＜</a:t>
            </a:r>
            <a:r>
              <a:rPr lang="en-US" altLang="zh-CN" sz="2400" smtClean="0"/>
              <a:t>n</a:t>
            </a:r>
            <a:r>
              <a:rPr lang="zh-CN" altLang="en-US" sz="2400" smtClean="0"/>
              <a:t>使 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m</a:t>
            </a:r>
            <a:r>
              <a:rPr lang="en-US" altLang="zh-CN" sz="2400" smtClean="0"/>
              <a:t>=e, </a:t>
            </a:r>
            <a:r>
              <a:rPr lang="zh-CN" altLang="en-US" sz="2400" smtClean="0"/>
              <a:t>则对</a:t>
            </a:r>
            <a:r>
              <a:rPr lang="en-US" altLang="zh-CN" sz="2400" smtClean="0"/>
              <a:t>G</a:t>
            </a:r>
            <a:r>
              <a:rPr lang="zh-CN" altLang="en-US" sz="2400" smtClean="0"/>
              <a:t>中</a:t>
            </a:r>
            <a:r>
              <a:rPr lang="zh-CN" altLang="en-US" sz="2400" smtClean="0">
                <a:solidFill>
                  <a:srgbClr val="CC0099"/>
                </a:solidFill>
              </a:rPr>
              <a:t>任一</a:t>
            </a:r>
            <a:r>
              <a:rPr lang="zh-CN" altLang="en-US" sz="2400" smtClean="0"/>
              <a:t>元素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k</a:t>
            </a:r>
            <a:r>
              <a:rPr lang="en-US" altLang="zh-CN" sz="2400" smtClean="0"/>
              <a:t>, </a:t>
            </a:r>
          </a:p>
          <a:p>
            <a:pPr eaLnBrk="1" hangingPunct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设</a:t>
            </a:r>
            <a:r>
              <a:rPr lang="en-US" altLang="zh-CN" sz="2400" smtClean="0">
                <a:solidFill>
                  <a:srgbClr val="C00000"/>
                </a:solidFill>
              </a:rPr>
              <a:t>k=mq+r</a:t>
            </a:r>
            <a:r>
              <a:rPr lang="en-US" altLang="zh-CN" sz="2400" smtClean="0"/>
              <a:t>, 0≤r</a:t>
            </a:r>
            <a:r>
              <a:rPr lang="zh-CN" altLang="en-US" sz="2400" smtClean="0"/>
              <a:t>＜</a:t>
            </a:r>
            <a:r>
              <a:rPr lang="en-US" altLang="zh-CN" sz="2400" smtClean="0"/>
              <a:t>m, </a:t>
            </a:r>
            <a:r>
              <a:rPr lang="zh-CN" altLang="en-US" sz="2400" smtClean="0"/>
              <a:t>于是</a:t>
            </a:r>
          </a:p>
          <a:p>
            <a:pPr eaLnBrk="1" hangingPunct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smtClean="0"/>
              <a:t>            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k</a:t>
            </a:r>
            <a:r>
              <a:rPr lang="en-US" altLang="zh-CN" sz="2400" b="1" smtClean="0"/>
              <a:t>=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mq+r</a:t>
            </a:r>
            <a:r>
              <a:rPr lang="en-US" altLang="zh-CN" sz="2400" b="1" smtClean="0"/>
              <a:t>=</a:t>
            </a:r>
            <a:r>
              <a:rPr lang="en-US" altLang="zh-CN" sz="2400" smtClean="0"/>
              <a:t>(g</a:t>
            </a:r>
            <a:r>
              <a:rPr lang="en-US" altLang="zh-CN" sz="2400" baseline="30000" smtClean="0"/>
              <a:t>m</a:t>
            </a:r>
            <a:r>
              <a:rPr lang="en-US" altLang="zh-CN" sz="2400" smtClean="0"/>
              <a:t>)</a:t>
            </a:r>
            <a:r>
              <a:rPr lang="en-US" altLang="zh-CN" sz="2400" baseline="30000" smtClean="0"/>
              <a:t>q</a:t>
            </a:r>
            <a:r>
              <a:rPr lang="zh-CN" altLang="en-US" baseline="-18000" smtClean="0">
                <a:solidFill>
                  <a:srgbClr val="000000"/>
                </a:solidFill>
              </a:rPr>
              <a:t>*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r</a:t>
            </a:r>
            <a:r>
              <a:rPr lang="en-US" altLang="zh-CN" sz="2400" b="1" smtClean="0"/>
              <a:t>=</a:t>
            </a:r>
            <a:r>
              <a:rPr lang="en-US" altLang="zh-CN" sz="2400" smtClean="0"/>
              <a:t>e</a:t>
            </a:r>
            <a:r>
              <a:rPr lang="zh-CN" altLang="en-US" baseline="-18000" smtClean="0">
                <a:solidFill>
                  <a:srgbClr val="000000"/>
                </a:solidFill>
              </a:rPr>
              <a:t>*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r</a:t>
            </a:r>
            <a:r>
              <a:rPr lang="en-US" altLang="zh-CN" sz="2400" b="1" smtClean="0"/>
              <a:t>=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r </a:t>
            </a:r>
            <a:endParaRPr lang="en-US" altLang="zh-CN" sz="2400" b="1" smtClean="0"/>
          </a:p>
          <a:p>
            <a:pPr eaLnBrk="1" hangingPunct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这意味着</a:t>
            </a:r>
            <a:r>
              <a:rPr lang="en-US" altLang="zh-CN" sz="2400" smtClean="0"/>
              <a:t>G</a:t>
            </a:r>
            <a:r>
              <a:rPr lang="zh-CN" altLang="en-US" sz="2400" smtClean="0"/>
              <a:t>中每一元素</a:t>
            </a:r>
            <a:r>
              <a:rPr lang="zh-CN" altLang="en-US" sz="2400" u="sng" smtClean="0"/>
              <a:t>都可写成</a:t>
            </a:r>
            <a:r>
              <a:rPr lang="en-US" altLang="zh-CN" sz="2400" u="sng" smtClean="0"/>
              <a:t>g</a:t>
            </a:r>
            <a:r>
              <a:rPr lang="en-US" altLang="zh-CN" sz="2400" u="sng" baseline="30000" smtClean="0"/>
              <a:t>r</a:t>
            </a:r>
            <a:r>
              <a:rPr lang="zh-CN" altLang="en-US" sz="2400" u="sng" smtClean="0"/>
              <a:t>形式</a:t>
            </a:r>
            <a:r>
              <a:rPr lang="en-US" altLang="zh-CN" sz="2400" smtClean="0"/>
              <a:t>, </a:t>
            </a:r>
            <a:r>
              <a:rPr lang="zh-CN" altLang="en-US" sz="2400" smtClean="0"/>
              <a:t>但</a:t>
            </a:r>
            <a:r>
              <a:rPr lang="en-US" altLang="zh-CN" sz="2400" smtClean="0"/>
              <a:t>r</a:t>
            </a:r>
            <a:r>
              <a:rPr lang="zh-CN" altLang="en-US" sz="2400" smtClean="0"/>
              <a:t>＜</a:t>
            </a:r>
            <a:r>
              <a:rPr lang="en-US" altLang="zh-CN" sz="2400" smtClean="0"/>
              <a:t>m, </a:t>
            </a:r>
            <a:r>
              <a:rPr lang="zh-CN" altLang="en-US" sz="2400" smtClean="0"/>
              <a:t>所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以</a:t>
            </a:r>
            <a:r>
              <a:rPr lang="en-US" altLang="zh-CN" sz="2400" u="sng" smtClean="0"/>
              <a:t>G</a:t>
            </a:r>
            <a:r>
              <a:rPr lang="zh-CN" altLang="en-US" sz="2400" u="sng" smtClean="0"/>
              <a:t>中至多有</a:t>
            </a:r>
            <a:r>
              <a:rPr lang="en-US" altLang="zh-CN" sz="2400" u="sng" smtClean="0"/>
              <a:t>m</a:t>
            </a:r>
            <a:r>
              <a:rPr lang="zh-CN" altLang="en-US" sz="2400" u="sng" smtClean="0"/>
              <a:t>个不同元素</a:t>
            </a:r>
            <a:r>
              <a:rPr lang="en-US" altLang="zh-CN" sz="2400" smtClean="0"/>
              <a:t>, </a:t>
            </a:r>
            <a:r>
              <a:rPr lang="zh-CN" altLang="en-US" sz="2400" smtClean="0"/>
              <a:t>这与</a:t>
            </a:r>
            <a:r>
              <a:rPr lang="en-US" altLang="zh-CN" sz="2400" smtClean="0"/>
              <a:t>|G|=n</a:t>
            </a:r>
            <a:r>
              <a:rPr lang="zh-CN" altLang="en-US" sz="2400" smtClean="0"/>
              <a:t>矛盾。</a:t>
            </a:r>
          </a:p>
          <a:p>
            <a:pPr eaLnBrk="1" hangingPunct="1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zh-CN" altLang="en-US" sz="2400" smtClean="0"/>
              <a:t>       所以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m</a:t>
            </a:r>
            <a:r>
              <a:rPr lang="en-US" altLang="zh-CN" sz="2400" smtClean="0"/>
              <a:t>=e</a:t>
            </a:r>
            <a:r>
              <a:rPr lang="zh-CN" altLang="en-US" sz="2400" smtClean="0"/>
              <a:t>而</a:t>
            </a:r>
            <a:r>
              <a:rPr lang="en-US" altLang="zh-CN" sz="2400" smtClean="0"/>
              <a:t>m</a:t>
            </a:r>
            <a:r>
              <a:rPr lang="zh-CN" altLang="en-US" sz="2400" smtClean="0"/>
              <a:t>＜</a:t>
            </a:r>
            <a:r>
              <a:rPr lang="en-US" altLang="zh-CN" sz="2400" smtClean="0"/>
              <a:t>n</a:t>
            </a:r>
            <a:r>
              <a:rPr lang="zh-CN" altLang="en-US" sz="2400" smtClean="0"/>
              <a:t>是不可能的。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/>
              <a:t>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B111A-AEFD-4C77-9A8F-24F2141CEE96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循环群</a:t>
            </a:r>
            <a:r>
              <a:rPr lang="en-US" altLang="zh-CN" smtClean="0"/>
              <a:t>-</a:t>
            </a:r>
            <a:r>
              <a:rPr lang="zh-CN" altLang="en-US" smtClean="0"/>
              <a:t>生成元的阶必为群阶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89038"/>
            <a:ext cx="8497887" cy="44005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6.7-10</a:t>
            </a:r>
            <a:r>
              <a:rPr lang="zh-CN" altLang="en-US" sz="2400" smtClean="0">
                <a:solidFill>
                  <a:srgbClr val="002060"/>
                </a:solidFill>
              </a:rPr>
              <a:t>：设</a:t>
            </a:r>
            <a:r>
              <a:rPr lang="en-US" altLang="zh-CN" sz="2400" smtClean="0">
                <a:solidFill>
                  <a:srgbClr val="002060"/>
                </a:solidFill>
              </a:rPr>
              <a:t>〈G, *〉</a:t>
            </a:r>
            <a:r>
              <a:rPr lang="zh-CN" altLang="en-US" sz="2400" smtClean="0">
                <a:solidFill>
                  <a:srgbClr val="002060"/>
                </a:solidFill>
              </a:rPr>
              <a:t>是由</a:t>
            </a:r>
            <a:r>
              <a:rPr lang="en-US" altLang="zh-CN" sz="2400" smtClean="0">
                <a:solidFill>
                  <a:srgbClr val="002060"/>
                </a:solidFill>
              </a:rPr>
              <a:t>g∈G</a:t>
            </a:r>
            <a:r>
              <a:rPr lang="zh-CN" altLang="en-US" sz="2400" smtClean="0">
                <a:solidFill>
                  <a:srgbClr val="002060"/>
                </a:solidFill>
              </a:rPr>
              <a:t>生成的</a:t>
            </a:r>
            <a:r>
              <a:rPr lang="zh-CN" altLang="en-US" sz="2400" smtClean="0">
                <a:solidFill>
                  <a:srgbClr val="C00000"/>
                </a:solidFill>
              </a:rPr>
              <a:t>有限循环群</a:t>
            </a:r>
            <a:r>
              <a:rPr lang="zh-CN" altLang="en-US" sz="2400" smtClean="0">
                <a:solidFill>
                  <a:srgbClr val="002060"/>
                </a:solidFill>
              </a:rPr>
              <a:t>，如果</a:t>
            </a:r>
            <a:r>
              <a:rPr lang="en-US" altLang="zh-CN" sz="2400" smtClean="0">
                <a:solidFill>
                  <a:srgbClr val="002060"/>
                </a:solidFill>
              </a:rPr>
              <a:t>|G|=n</a:t>
            </a:r>
            <a:r>
              <a:rPr lang="zh-CN" altLang="en-US" sz="2400" smtClean="0">
                <a:solidFill>
                  <a:srgbClr val="002060"/>
                </a:solidFill>
              </a:rPr>
              <a:t>，则</a:t>
            </a:r>
            <a:r>
              <a:rPr lang="en-US" altLang="zh-CN" sz="2400" smtClean="0">
                <a:solidFill>
                  <a:srgbClr val="002060"/>
                </a:solidFill>
              </a:rPr>
              <a:t>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n</a:t>
            </a:r>
            <a:r>
              <a:rPr lang="en-US" altLang="zh-CN" sz="2400" smtClean="0">
                <a:solidFill>
                  <a:srgbClr val="002060"/>
                </a:solidFill>
              </a:rPr>
              <a:t>=e</a:t>
            </a:r>
            <a:r>
              <a:rPr lang="zh-CN" altLang="en-US" sz="2400" smtClean="0">
                <a:solidFill>
                  <a:srgbClr val="002060"/>
                </a:solidFill>
              </a:rPr>
              <a:t>，</a:t>
            </a:r>
            <a:r>
              <a:rPr lang="en-US" altLang="zh-CN" sz="2400" smtClean="0">
                <a:solidFill>
                  <a:srgbClr val="002060"/>
                </a:solidFill>
              </a:rPr>
              <a:t>G={g,g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2</a:t>
            </a:r>
            <a:r>
              <a:rPr lang="en-US" altLang="zh-CN" sz="2400" smtClean="0">
                <a:solidFill>
                  <a:srgbClr val="002060"/>
                </a:solidFill>
              </a:rPr>
              <a:t>,g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3</a:t>
            </a:r>
            <a:r>
              <a:rPr lang="en-US" altLang="zh-CN" sz="2400" smtClean="0">
                <a:solidFill>
                  <a:srgbClr val="002060"/>
                </a:solidFill>
              </a:rPr>
              <a:t>,…,g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n</a:t>
            </a:r>
            <a:r>
              <a:rPr lang="en-US" altLang="zh-CN" sz="2400" smtClean="0">
                <a:solidFill>
                  <a:srgbClr val="002060"/>
                </a:solidFill>
              </a:rPr>
              <a:t>=e}</a:t>
            </a:r>
            <a:r>
              <a:rPr lang="zh-CN" altLang="en-US" sz="2400" smtClean="0">
                <a:solidFill>
                  <a:srgbClr val="002060"/>
                </a:solidFill>
              </a:rPr>
              <a:t>且</a:t>
            </a:r>
            <a:r>
              <a:rPr lang="en-US" altLang="zh-CN" sz="2400" smtClean="0">
                <a:solidFill>
                  <a:srgbClr val="002060"/>
                </a:solidFill>
              </a:rPr>
              <a:t>n</a:t>
            </a:r>
            <a:r>
              <a:rPr lang="zh-CN" altLang="en-US" sz="2400" smtClean="0">
                <a:solidFill>
                  <a:srgbClr val="002060"/>
                </a:solidFill>
              </a:rPr>
              <a:t>是使</a:t>
            </a:r>
            <a:r>
              <a:rPr lang="en-US" altLang="zh-CN" sz="2400" smtClean="0">
                <a:solidFill>
                  <a:srgbClr val="002060"/>
                </a:solidFill>
              </a:rPr>
              <a:t>g</a:t>
            </a:r>
            <a:r>
              <a:rPr lang="en-US" altLang="zh-CN" sz="2400" baseline="30000" smtClean="0">
                <a:solidFill>
                  <a:srgbClr val="002060"/>
                </a:solidFill>
              </a:rPr>
              <a:t>n</a:t>
            </a:r>
            <a:r>
              <a:rPr lang="en-US" altLang="zh-CN" sz="2400" smtClean="0">
                <a:solidFill>
                  <a:srgbClr val="002060"/>
                </a:solidFill>
              </a:rPr>
              <a:t>=e</a:t>
            </a:r>
            <a:r>
              <a:rPr lang="zh-CN" altLang="en-US" sz="2400" smtClean="0">
                <a:solidFill>
                  <a:srgbClr val="002060"/>
                </a:solidFill>
              </a:rPr>
              <a:t>的最小正整数。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证：</a:t>
            </a:r>
            <a:r>
              <a:rPr lang="en-US" altLang="zh-CN" sz="2400" smtClean="0"/>
              <a:t>(2) </a:t>
            </a:r>
            <a:r>
              <a:rPr lang="zh-CN" altLang="en-US" sz="2400" smtClean="0"/>
              <a:t>再证</a:t>
            </a:r>
            <a:r>
              <a:rPr lang="en-US" altLang="zh-CN" sz="2400" smtClean="0"/>
              <a:t>{g,g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,g</a:t>
            </a:r>
            <a:r>
              <a:rPr lang="en-US" altLang="zh-CN" sz="2400" baseline="30000" smtClean="0"/>
              <a:t>3</a:t>
            </a:r>
            <a:r>
              <a:rPr lang="en-US" altLang="zh-CN" sz="2400" smtClean="0"/>
              <a:t>,…,g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}</a:t>
            </a:r>
            <a:r>
              <a:rPr lang="zh-CN" altLang="en-US" sz="2400" smtClean="0"/>
              <a:t>中的元素全不相同。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若有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i</a:t>
            </a:r>
            <a:r>
              <a:rPr lang="en-US" altLang="zh-CN" sz="2400" smtClean="0"/>
              <a:t>=g</a:t>
            </a:r>
            <a:r>
              <a:rPr lang="en-US" altLang="zh-CN" sz="2400" baseline="30000" smtClean="0"/>
              <a:t>j</a:t>
            </a:r>
            <a:r>
              <a:rPr lang="zh-CN" altLang="en-US" sz="2400" smtClean="0"/>
              <a:t>，不妨设</a:t>
            </a:r>
            <a:r>
              <a:rPr lang="en-US" altLang="zh-CN" sz="2400" smtClean="0"/>
              <a:t>i</a:t>
            </a:r>
            <a:r>
              <a:rPr lang="zh-CN" altLang="en-US" sz="2400" smtClean="0"/>
              <a:t>＜</a:t>
            </a:r>
            <a:r>
              <a:rPr lang="en-US" altLang="zh-CN" sz="2400" smtClean="0"/>
              <a:t>j</a:t>
            </a:r>
            <a:r>
              <a:rPr lang="zh-CN" altLang="en-US" sz="2400" smtClean="0"/>
              <a:t>，于是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j-i</a:t>
            </a:r>
            <a:r>
              <a:rPr lang="en-US" altLang="zh-CN" sz="2400" smtClean="0"/>
              <a:t>=e</a:t>
            </a:r>
            <a:r>
              <a:rPr lang="zh-CN" altLang="en-US" sz="2400" smtClean="0"/>
              <a:t>。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None/>
            </a:pPr>
            <a:r>
              <a:rPr lang="zh-CN" altLang="en-US" sz="2400" smtClean="0"/>
              <a:t>        但</a:t>
            </a:r>
            <a:r>
              <a:rPr lang="en-US" altLang="zh-CN" sz="2400" smtClean="0"/>
              <a:t>j-i</a:t>
            </a:r>
            <a:r>
              <a:rPr lang="zh-CN" altLang="en-US" sz="2400" smtClean="0"/>
              <a:t>＜</a:t>
            </a:r>
            <a:r>
              <a:rPr lang="en-US" altLang="zh-CN" sz="2400" smtClean="0"/>
              <a:t>n</a:t>
            </a:r>
            <a:r>
              <a:rPr lang="zh-CN" altLang="en-US" sz="2400" smtClean="0"/>
              <a:t>，这与</a:t>
            </a:r>
            <a:r>
              <a:rPr lang="en-US" altLang="zh-CN" sz="2400" smtClean="0"/>
              <a:t>n</a:t>
            </a:r>
            <a:r>
              <a:rPr lang="zh-CN" altLang="en-US" sz="2400" smtClean="0"/>
              <a:t>是使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=e</a:t>
            </a:r>
            <a:r>
              <a:rPr lang="zh-CN" altLang="en-US" sz="2400" smtClean="0"/>
              <a:t>的最小正整数矛盾。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由于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是群，所以</a:t>
            </a:r>
            <a:r>
              <a:rPr lang="en-US" altLang="zh-CN" sz="2400" smtClean="0"/>
              <a:t>G={g,g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,g</a:t>
            </a:r>
            <a:r>
              <a:rPr lang="en-US" altLang="zh-CN" sz="2400" baseline="30000" smtClean="0"/>
              <a:t>3</a:t>
            </a:r>
            <a:r>
              <a:rPr lang="en-US" altLang="zh-CN" sz="2400" smtClean="0"/>
              <a:t>,…,g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},</a:t>
            </a:r>
            <a:r>
              <a:rPr lang="zh-CN" alt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又由</a:t>
            </a:r>
            <a:r>
              <a:rPr lang="en-US" altLang="zh-CN" sz="2400" smtClean="0"/>
              <a:t>(1)</a:t>
            </a:r>
            <a:r>
              <a:rPr lang="zh-CN" altLang="en-US" sz="2400" smtClean="0"/>
              <a:t>得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=e</a:t>
            </a:r>
            <a:r>
              <a:rPr lang="zh-CN" altLang="en-US" sz="2400" smtClean="0"/>
              <a:t>。 </a:t>
            </a:r>
          </a:p>
        </p:txBody>
      </p:sp>
      <p:sp>
        <p:nvSpPr>
          <p:cNvPr id="6" name="矩形 5"/>
          <p:cNvSpPr/>
          <p:nvPr/>
        </p:nvSpPr>
        <p:spPr>
          <a:xfrm>
            <a:off x="7027863" y="2852738"/>
            <a:ext cx="1873250" cy="7921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要证明</a:t>
            </a:r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能生成正好</a:t>
            </a:r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个元素。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84663" y="5013325"/>
            <a:ext cx="4464050" cy="14398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上述两个定理是说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循环群必可交换；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  <a:defRPr/>
            </a:pP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循环群的生成元阶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与群阶相等。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循环群的重要结论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eaLnBrk="1" hangingPunct="1"/>
            <a:r>
              <a:rPr lang="zh-CN" altLang="en-US" sz="2500" smtClean="0"/>
              <a:t>一般结论：整数模加法群是循环群的子群。</a:t>
            </a:r>
            <a:endParaRPr lang="en-US" altLang="zh-CN" sz="2500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无限</a:t>
            </a:r>
            <a:r>
              <a:rPr lang="zh-CN" altLang="en-US" smtClean="0"/>
              <a:t>循环群与整数加法群</a:t>
            </a:r>
            <a:r>
              <a:rPr lang="zh-CN" altLang="en-US" smtClean="0">
                <a:solidFill>
                  <a:srgbClr val="FF0000"/>
                </a:solidFill>
              </a:rPr>
              <a:t>同构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sz="2000" smtClean="0"/>
              <a:t>〈I,+,-,0〉)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有限</a:t>
            </a:r>
            <a:r>
              <a:rPr lang="zh-CN" altLang="en-US" smtClean="0"/>
              <a:t>循环群与对应阶的整数模加法群</a:t>
            </a:r>
            <a:r>
              <a:rPr lang="zh-CN" altLang="en-US" smtClean="0">
                <a:solidFill>
                  <a:srgbClr val="FF0000"/>
                </a:solidFill>
              </a:rPr>
              <a:t>同构</a:t>
            </a:r>
            <a:r>
              <a:rPr lang="en-US" altLang="zh-CN" sz="2000" smtClean="0"/>
              <a:t>,〈Z</a:t>
            </a:r>
            <a:r>
              <a:rPr lang="en-US" altLang="zh-CN" sz="2000" baseline="-25000" smtClean="0"/>
              <a:t>k</a:t>
            </a:r>
            <a:r>
              <a:rPr lang="en-US" altLang="zh-CN" sz="2000" smtClean="0"/>
              <a:t>,+</a:t>
            </a:r>
            <a:r>
              <a:rPr lang="en-US" altLang="zh-CN" sz="2000" baseline="-25000" smtClean="0"/>
              <a:t>K</a:t>
            </a:r>
            <a:r>
              <a:rPr lang="en-US" altLang="zh-CN" sz="2000" smtClean="0"/>
              <a:t>,-1,0〉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500" smtClean="0"/>
              <a:t>最小的非循环群是四阶（</a:t>
            </a:r>
            <a:r>
              <a:rPr lang="zh-CN" altLang="en-US" sz="2500" smtClean="0">
                <a:solidFill>
                  <a:srgbClr val="002060"/>
                </a:solidFill>
              </a:rPr>
              <a:t>隐含的意思：</a:t>
            </a:r>
            <a:r>
              <a:rPr lang="zh-CN" altLang="en-US" sz="2500" smtClean="0"/>
              <a:t>三阶及三阶以下的群都是循环群）</a:t>
            </a:r>
            <a:endParaRPr lang="en-US" altLang="zh-CN" sz="2500" smtClean="0"/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/>
              <a:t>这个</a:t>
            </a:r>
            <a:r>
              <a:rPr lang="zh-CN" altLang="en-US" smtClean="0">
                <a:solidFill>
                  <a:srgbClr val="C00000"/>
                </a:solidFill>
              </a:rPr>
              <a:t>最小的非循环四阶群</a:t>
            </a:r>
            <a:r>
              <a:rPr lang="zh-CN" altLang="en-US" smtClean="0"/>
              <a:t>叫做“</a:t>
            </a:r>
            <a:r>
              <a:rPr lang="en-US" altLang="zh-CN" smtClean="0"/>
              <a:t>Klein</a:t>
            </a:r>
            <a:r>
              <a:rPr lang="zh-CN" altLang="en-US" smtClean="0"/>
              <a:t>四元群”</a:t>
            </a:r>
            <a:endParaRPr lang="en-US" altLang="zh-CN" smtClean="0"/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/>
              <a:t>任意两个三阶群同构；</a:t>
            </a:r>
            <a:endParaRPr lang="en-US" altLang="zh-CN" smtClean="0"/>
          </a:p>
          <a:p>
            <a:pPr eaLnBrk="1" hangingPunct="1"/>
            <a:endParaRPr lang="en-US" altLang="zh-CN" sz="25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7EE6E-FF23-4071-9F6B-4F732A6EC04A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467100" cy="649287"/>
          </a:xfrm>
        </p:spPr>
        <p:txBody>
          <a:bodyPr/>
          <a:lstStyle/>
          <a:p>
            <a:r>
              <a:rPr lang="zh-CN" altLang="en-US" smtClean="0"/>
              <a:t>低阶群穷举</a:t>
            </a: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744538" y="1092200"/>
            <a:ext cx="3251200" cy="5216525"/>
          </a:xfrm>
        </p:spPr>
        <p:txBody>
          <a:bodyPr/>
          <a:lstStyle/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① 一阶群仅有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② 二阶群仅有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③ 三阶群仅有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endParaRPr kumimoji="1" lang="en-US" altLang="zh-CN" sz="2400" smtClean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spcAft>
                <a:spcPct val="0"/>
              </a:spcAft>
              <a:buFont typeface="Arial" charset="0"/>
              <a:buNone/>
            </a:pPr>
            <a:r>
              <a:rPr kumimoji="1" lang="zh-CN" altLang="en-US" sz="2400" smtClean="0">
                <a:solidFill>
                  <a:srgbClr val="000000"/>
                </a:solidFill>
              </a:rPr>
              <a:t>④ 四阶群仅有</a:t>
            </a:r>
            <a:r>
              <a:rPr kumimoji="1" lang="en-US" altLang="zh-CN" sz="24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</a:t>
            </a:r>
          </a:p>
          <a:p>
            <a:pPr>
              <a:buFont typeface="Arial" charset="0"/>
              <a:buNone/>
            </a:pPr>
            <a:endParaRPr lang="zh-CN" altLang="en-US" sz="2400" smtClean="0"/>
          </a:p>
        </p:txBody>
      </p:sp>
      <p:graphicFrame>
        <p:nvGraphicFramePr>
          <p:cNvPr id="4" name="Group 60"/>
          <p:cNvGraphicFramePr>
            <a:graphicFrameLocks noGrp="1"/>
          </p:cNvGraphicFramePr>
          <p:nvPr/>
        </p:nvGraphicFramePr>
        <p:xfrm>
          <a:off x="4141788" y="1092200"/>
          <a:ext cx="647700" cy="71278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/>
                  </a:extLst>
                </a:gridCol>
                <a:gridCol w="323850">
                  <a:extLst>
                    <a:ext uri="{9D8B030D-6E8A-4147-A177-3AD203B41FA5}"/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5" name="Group 142"/>
          <p:cNvGraphicFramePr>
            <a:graphicFrameLocks noGrp="1"/>
          </p:cNvGraphicFramePr>
          <p:nvPr/>
        </p:nvGraphicFramePr>
        <p:xfrm>
          <a:off x="4141788" y="1971675"/>
          <a:ext cx="1223962" cy="1096963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  <a:gridCol w="407987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83"/>
          <p:cNvGraphicFramePr>
            <a:graphicFrameLocks noGrp="1"/>
          </p:cNvGraphicFramePr>
          <p:nvPr/>
        </p:nvGraphicFramePr>
        <p:xfrm>
          <a:off x="4141788" y="3262313"/>
          <a:ext cx="1536700" cy="146367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/>
                  </a:extLst>
                </a:gridCol>
                <a:gridCol w="384175">
                  <a:extLst>
                    <a:ext uri="{9D8B030D-6E8A-4147-A177-3AD203B41FA5}"/>
                  </a:extLst>
                </a:gridCol>
                <a:gridCol w="384175">
                  <a:extLst>
                    <a:ext uri="{9D8B030D-6E8A-4147-A177-3AD203B41FA5}"/>
                  </a:extLst>
                </a:gridCol>
                <a:gridCol w="384175">
                  <a:extLst>
                    <a:ext uri="{9D8B030D-6E8A-4147-A177-3AD203B41FA5}"/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Group 144"/>
          <p:cNvGraphicFramePr>
            <a:graphicFrameLocks noGrp="1"/>
          </p:cNvGraphicFramePr>
          <p:nvPr/>
        </p:nvGraphicFramePr>
        <p:xfrm>
          <a:off x="4140200" y="4913313"/>
          <a:ext cx="1801813" cy="1828800"/>
        </p:xfrm>
        <a:graphic>
          <a:graphicData uri="http://schemas.openxmlformats.org/drawingml/2006/table">
            <a:tbl>
              <a:tblPr/>
              <a:tblGrid>
                <a:gridCol w="360363"/>
                <a:gridCol w="361950"/>
                <a:gridCol w="327025"/>
                <a:gridCol w="392112"/>
                <a:gridCol w="360363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5"/>
          <p:cNvGraphicFramePr>
            <a:graphicFrameLocks noGrp="1"/>
          </p:cNvGraphicFramePr>
          <p:nvPr/>
        </p:nvGraphicFramePr>
        <p:xfrm>
          <a:off x="6446838" y="4913313"/>
          <a:ext cx="1801812" cy="1828800"/>
        </p:xfrm>
        <a:graphic>
          <a:graphicData uri="http://schemas.openxmlformats.org/drawingml/2006/table">
            <a:tbl>
              <a:tblPr/>
              <a:tblGrid>
                <a:gridCol w="360362"/>
                <a:gridCol w="361950"/>
                <a:gridCol w="327025"/>
                <a:gridCol w="392113"/>
                <a:gridCol w="360362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*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/>
                          <a:cs typeface="楷体_GB2312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311900" y="2924175"/>
            <a:ext cx="2016125" cy="1873250"/>
            <a:chOff x="6311240" y="2924175"/>
            <a:chExt cx="2016125" cy="1873250"/>
          </a:xfrm>
        </p:grpSpPr>
        <p:sp>
          <p:nvSpPr>
            <p:cNvPr id="9" name="矩形 8"/>
            <p:cNvSpPr/>
            <p:nvPr/>
          </p:nvSpPr>
          <p:spPr>
            <a:xfrm>
              <a:off x="6311240" y="2924175"/>
              <a:ext cx="2016125" cy="649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Klein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四元群</a:t>
              </a:r>
            </a:p>
          </p:txBody>
        </p:sp>
        <p:cxnSp>
          <p:nvCxnSpPr>
            <p:cNvPr id="11" name="直接箭头连接符 10"/>
            <p:cNvCxnSpPr>
              <a:stCxn id="9" idx="2"/>
            </p:cNvCxnSpPr>
            <p:nvPr/>
          </p:nvCxnSpPr>
          <p:spPr>
            <a:xfrm>
              <a:off x="7319303" y="3573463"/>
              <a:ext cx="0" cy="122396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507413" y="6356350"/>
            <a:ext cx="528637" cy="365125"/>
          </a:xfrm>
        </p:spPr>
        <p:txBody>
          <a:bodyPr/>
          <a:lstStyle/>
          <a:p>
            <a:pPr>
              <a:defRPr/>
            </a:pPr>
            <a:fld id="{BAB00F80-8291-4D0E-BCFD-5D5E07A5ED9E}" type="slidenum">
              <a:rPr lang="zh-CN" altLang="en-US"/>
              <a:pPr>
                <a:defRPr/>
              </a:pPr>
              <a:t>48</a:t>
            </a:fld>
            <a:endParaRPr lang="zh-CN" altLang="en-US" dirty="0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124075" y="4984750"/>
            <a:ext cx="1871663" cy="892175"/>
            <a:chOff x="6012159" y="836712"/>
            <a:chExt cx="1872208" cy="892522"/>
          </a:xfrm>
        </p:grpSpPr>
        <p:sp>
          <p:nvSpPr>
            <p:cNvPr id="13" name="矩形 12"/>
            <p:cNvSpPr/>
            <p:nvPr/>
          </p:nvSpPr>
          <p:spPr>
            <a:xfrm>
              <a:off x="6012159" y="836712"/>
              <a:ext cx="792394" cy="649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731506" y="1297266"/>
              <a:ext cx="1152861" cy="43196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C32E2-6F4F-452B-83F3-51E92BDB9A1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2125663"/>
            <a:ext cx="863600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半群</a:t>
            </a:r>
          </a:p>
        </p:txBody>
      </p: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1331913" y="2125663"/>
            <a:ext cx="1660525" cy="431800"/>
            <a:chOff x="1331640" y="2125260"/>
            <a:chExt cx="1660376" cy="432000"/>
          </a:xfrm>
        </p:grpSpPr>
        <p:sp>
          <p:nvSpPr>
            <p:cNvPr id="6" name="矩形 5"/>
            <p:cNvSpPr/>
            <p:nvPr/>
          </p:nvSpPr>
          <p:spPr>
            <a:xfrm>
              <a:off x="1768163" y="2125260"/>
              <a:ext cx="1223853" cy="432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17" name="直接连接符 16"/>
            <p:cNvCxnSpPr>
              <a:stCxn id="5" idx="3"/>
              <a:endCxn id="6" idx="1"/>
            </p:cNvCxnSpPr>
            <p:nvPr/>
          </p:nvCxnSpPr>
          <p:spPr>
            <a:xfrm>
              <a:off x="1331640" y="2341260"/>
              <a:ext cx="436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9"/>
          <p:cNvGrpSpPr>
            <a:grpSpLocks/>
          </p:cNvGrpSpPr>
          <p:nvPr/>
        </p:nvGrpSpPr>
        <p:grpSpPr bwMode="auto">
          <a:xfrm>
            <a:off x="2992438" y="2125663"/>
            <a:ext cx="1003300" cy="431800"/>
            <a:chOff x="2992016" y="2125236"/>
            <a:chExt cx="1003920" cy="432048"/>
          </a:xfrm>
        </p:grpSpPr>
        <p:cxnSp>
          <p:nvCxnSpPr>
            <p:cNvPr id="22" name="直接连接符 21"/>
            <p:cNvCxnSpPr>
              <a:stCxn id="6" idx="3"/>
              <a:endCxn id="7" idx="1"/>
            </p:cNvCxnSpPr>
            <p:nvPr/>
          </p:nvCxnSpPr>
          <p:spPr>
            <a:xfrm>
              <a:off x="2992016" y="2341260"/>
              <a:ext cx="4273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419317" y="2125236"/>
              <a:ext cx="576619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群</a:t>
              </a:r>
            </a:p>
          </p:txBody>
        </p:sp>
      </p:grpSp>
      <p:grpSp>
        <p:nvGrpSpPr>
          <p:cNvPr id="14" name="组合 132"/>
          <p:cNvGrpSpPr>
            <a:grpSpLocks/>
          </p:cNvGrpSpPr>
          <p:nvPr/>
        </p:nvGrpSpPr>
        <p:grpSpPr bwMode="auto">
          <a:xfrm>
            <a:off x="468313" y="3860800"/>
            <a:ext cx="1022350" cy="1008063"/>
            <a:chOff x="467640" y="3861048"/>
            <a:chExt cx="1022874" cy="10081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883778" y="3861048"/>
              <a:ext cx="0" cy="57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842482" y="4005518"/>
              <a:ext cx="648032" cy="28735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7640" y="4437339"/>
              <a:ext cx="864043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</p:grpSp>
      <p:grpSp>
        <p:nvGrpSpPr>
          <p:cNvPr id="16" name="组合 131"/>
          <p:cNvGrpSpPr>
            <a:grpSpLocks/>
          </p:cNvGrpSpPr>
          <p:nvPr/>
        </p:nvGrpSpPr>
        <p:grpSpPr bwMode="auto">
          <a:xfrm>
            <a:off x="468313" y="2557463"/>
            <a:ext cx="3103562" cy="1303337"/>
            <a:chOff x="467640" y="2557260"/>
            <a:chExt cx="3104235" cy="1303788"/>
          </a:xfrm>
        </p:grpSpPr>
        <p:sp>
          <p:nvSpPr>
            <p:cNvPr id="66" name="矩形 65"/>
            <p:cNvSpPr/>
            <p:nvPr/>
          </p:nvSpPr>
          <p:spPr>
            <a:xfrm>
              <a:off x="823317" y="3025734"/>
              <a:ext cx="720881" cy="2874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grpSp>
          <p:nvGrpSpPr>
            <p:cNvPr id="66595" name="组合 130"/>
            <p:cNvGrpSpPr>
              <a:grpSpLocks/>
            </p:cNvGrpSpPr>
            <p:nvPr/>
          </p:nvGrpSpPr>
          <p:grpSpPr bwMode="auto">
            <a:xfrm>
              <a:off x="467640" y="2557260"/>
              <a:ext cx="3104235" cy="1303788"/>
              <a:chOff x="467640" y="2557260"/>
              <a:chExt cx="3104235" cy="1303788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368289" y="2557260"/>
                <a:ext cx="0" cy="36048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83655" y="2565200"/>
                <a:ext cx="0" cy="86389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3563936" y="2557260"/>
                <a:ext cx="0" cy="35731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467640" y="3429099"/>
                <a:ext cx="863787" cy="43194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同态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894770" y="2914571"/>
                <a:ext cx="26771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136"/>
          <p:cNvGrpSpPr>
            <a:grpSpLocks/>
          </p:cNvGrpSpPr>
          <p:nvPr/>
        </p:nvGrpSpPr>
        <p:grpSpPr bwMode="auto">
          <a:xfrm>
            <a:off x="3278188" y="2565400"/>
            <a:ext cx="1055687" cy="1295400"/>
            <a:chOff x="3277464" y="2564904"/>
            <a:chExt cx="1056416" cy="1296144"/>
          </a:xfrm>
        </p:grpSpPr>
        <p:sp>
          <p:nvSpPr>
            <p:cNvPr id="67" name="矩形 66"/>
            <p:cNvSpPr/>
            <p:nvPr/>
          </p:nvSpPr>
          <p:spPr>
            <a:xfrm>
              <a:off x="3614246" y="3141498"/>
              <a:ext cx="719634" cy="2875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277464" y="3429000"/>
              <a:ext cx="864196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子群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3704796" y="2564904"/>
              <a:ext cx="0" cy="8640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133"/>
          <p:cNvGrpSpPr>
            <a:grpSpLocks/>
          </p:cNvGrpSpPr>
          <p:nvPr/>
        </p:nvGrpSpPr>
        <p:grpSpPr bwMode="auto">
          <a:xfrm>
            <a:off x="3995738" y="1844675"/>
            <a:ext cx="3008312" cy="1035050"/>
            <a:chOff x="3995738" y="1844824"/>
            <a:chExt cx="3007638" cy="1034400"/>
          </a:xfrm>
        </p:grpSpPr>
        <p:sp>
          <p:nvSpPr>
            <p:cNvPr id="8" name="矩形 7"/>
            <p:cNvSpPr/>
            <p:nvPr/>
          </p:nvSpPr>
          <p:spPr>
            <a:xfrm>
              <a:off x="5851109" y="2447695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置换群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995738" y="2342986"/>
              <a:ext cx="30949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851109" y="1844824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循环群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4303644" y="2125636"/>
              <a:ext cx="1104652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典型群</a:t>
              </a:r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405122" y="2344573"/>
              <a:ext cx="2809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690808" y="2062175"/>
              <a:ext cx="0" cy="604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5690808" y="2060588"/>
              <a:ext cx="160301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689220" y="2660287"/>
              <a:ext cx="160302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135"/>
          <p:cNvGrpSpPr>
            <a:grpSpLocks/>
          </p:cNvGrpSpPr>
          <p:nvPr/>
        </p:nvGrpSpPr>
        <p:grpSpPr bwMode="auto">
          <a:xfrm>
            <a:off x="6967538" y="2397125"/>
            <a:ext cx="1492250" cy="482600"/>
            <a:chOff x="6967316" y="2397073"/>
            <a:chExt cx="1492988" cy="482151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7005435" y="2660353"/>
              <a:ext cx="298598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308797" y="2447826"/>
              <a:ext cx="1151507" cy="43139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对称群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967316" y="2397073"/>
              <a:ext cx="360540" cy="2156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3300"/>
                  </a:solidFill>
                  <a:sym typeface="Symbol" pitchFamily="18" charset="2"/>
                </a:rPr>
                <a:t>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9" name="组合 128"/>
          <p:cNvGrpSpPr>
            <a:grpSpLocks/>
          </p:cNvGrpSpPr>
          <p:nvPr/>
        </p:nvGrpSpPr>
        <p:grpSpPr bwMode="auto">
          <a:xfrm>
            <a:off x="1514475" y="1268413"/>
            <a:ext cx="1473200" cy="1077912"/>
            <a:chOff x="1513840" y="1268760"/>
            <a:chExt cx="1473984" cy="1078200"/>
          </a:xfrm>
        </p:grpSpPr>
        <p:sp>
          <p:nvSpPr>
            <p:cNvPr id="64" name="矩形 63"/>
            <p:cNvSpPr/>
            <p:nvPr/>
          </p:nvSpPr>
          <p:spPr>
            <a:xfrm>
              <a:off x="1836275" y="1268760"/>
              <a:ext cx="1151549" cy="4319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追加条件</a:t>
              </a: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1513840" y="1660977"/>
              <a:ext cx="644868" cy="685983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>
          <a:xfrm flipH="1">
            <a:off x="2555875" y="1660525"/>
            <a:ext cx="646113" cy="685800"/>
          </a:xfrm>
          <a:custGeom>
            <a:avLst/>
            <a:gdLst>
              <a:gd name="connsiteX0" fmla="*/ 909320 w 909320"/>
              <a:gd name="connsiteY0" fmla="*/ 0 h 685800"/>
              <a:gd name="connsiteX1" fmla="*/ 147320 w 909320"/>
              <a:gd name="connsiteY1" fmla="*/ 152400 h 685800"/>
              <a:gd name="connsiteX2" fmla="*/ 25400 w 90932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320" h="685800">
                <a:moveTo>
                  <a:pt x="909320" y="0"/>
                </a:moveTo>
                <a:cubicBezTo>
                  <a:pt x="601980" y="19050"/>
                  <a:pt x="294640" y="38100"/>
                  <a:pt x="147320" y="152400"/>
                </a:cubicBezTo>
                <a:cubicBezTo>
                  <a:pt x="0" y="266700"/>
                  <a:pt x="12700" y="476250"/>
                  <a:pt x="25400" y="685800"/>
                </a:cubicBezTo>
              </a:path>
            </a:pathLst>
          </a:custGeom>
          <a:ln>
            <a:solidFill>
              <a:srgbClr val="9933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0" name="组合 134"/>
          <p:cNvGrpSpPr>
            <a:grpSpLocks/>
          </p:cNvGrpSpPr>
          <p:nvPr/>
        </p:nvGrpSpPr>
        <p:grpSpPr bwMode="auto">
          <a:xfrm>
            <a:off x="4140200" y="1360488"/>
            <a:ext cx="1416050" cy="984250"/>
            <a:chOff x="4200912" y="1360200"/>
            <a:chExt cx="1416480" cy="984880"/>
          </a:xfrm>
        </p:grpSpPr>
        <p:sp>
          <p:nvSpPr>
            <p:cNvPr id="65" name="矩形 64"/>
            <p:cNvSpPr/>
            <p:nvPr/>
          </p:nvSpPr>
          <p:spPr>
            <a:xfrm>
              <a:off x="4286663" y="1360200"/>
              <a:ext cx="1295793" cy="4320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具体用例</a:t>
              </a: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4200912" y="1803395"/>
              <a:ext cx="503391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5114002" y="1803395"/>
              <a:ext cx="503390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250825" y="3000375"/>
            <a:ext cx="4105275" cy="2017713"/>
          </a:xfrm>
          <a:prstGeom prst="roundRect">
            <a:avLst/>
          </a:prstGeom>
          <a:solidFill>
            <a:srgbClr val="CC0099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子独异点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6.6-4</a:t>
            </a:r>
          </a:p>
          <a:p>
            <a:pPr lvl="1">
              <a:defRPr/>
            </a:pPr>
            <a:r>
              <a:rPr lang="zh-CN" altLang="en-US" dirty="0"/>
              <a:t>如果</a:t>
            </a:r>
            <a:r>
              <a:rPr lang="en-US" altLang="zh-CN" dirty="0"/>
              <a:t>&lt;S,*,1&gt;</a:t>
            </a:r>
            <a:r>
              <a:rPr lang="zh-CN" altLang="en-US" dirty="0"/>
              <a:t>是独异点，</a:t>
            </a:r>
            <a:r>
              <a:rPr lang="en-US" altLang="zh-CN" dirty="0"/>
              <a:t>T</a:t>
            </a:r>
            <a:r>
              <a:rPr lang="el-GR" altLang="zh-CN" dirty="0"/>
              <a:t>⊆</a:t>
            </a:r>
            <a:r>
              <a:rPr lang="en-US" altLang="zh-CN" dirty="0"/>
              <a:t>S</a:t>
            </a:r>
            <a:r>
              <a:rPr lang="zh-CN" altLang="en-US" dirty="0"/>
              <a:t>关于运算*封闭，</a:t>
            </a:r>
            <a:r>
              <a:rPr lang="en-US" altLang="zh-CN" dirty="0"/>
              <a:t>1</a:t>
            </a:r>
            <a:r>
              <a:rPr lang="el-GR" altLang="zh-CN" dirty="0"/>
              <a:t>∈</a:t>
            </a:r>
            <a:r>
              <a:rPr lang="en-US" altLang="zh-CN" dirty="0"/>
              <a:t>T</a:t>
            </a:r>
            <a:r>
              <a:rPr lang="zh-CN" altLang="en-US" dirty="0"/>
              <a:t>。那么</a:t>
            </a:r>
            <a:r>
              <a:rPr lang="en-US" altLang="zh-CN" dirty="0"/>
              <a:t>&lt;T,*,1&gt;</a:t>
            </a:r>
            <a:r>
              <a:rPr lang="zh-CN" altLang="en-US" dirty="0"/>
              <a:t>是</a:t>
            </a:r>
            <a:r>
              <a:rPr lang="en-US" altLang="zh-CN" dirty="0"/>
              <a:t>&lt;S,*,1&gt;</a:t>
            </a:r>
            <a:r>
              <a:rPr lang="zh-CN" altLang="en-US" dirty="0"/>
              <a:t>的子代数；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称</a:t>
            </a:r>
            <a:r>
              <a:rPr lang="en-US" altLang="zh-CN" dirty="0"/>
              <a:t>&lt;T,*,1&gt;</a:t>
            </a:r>
            <a:r>
              <a:rPr lang="zh-CN" altLang="en-US" dirty="0"/>
              <a:t>是</a:t>
            </a:r>
            <a:r>
              <a:rPr lang="en-US" altLang="zh-CN" dirty="0"/>
              <a:t>&lt;S,*,1&gt;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子独异点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6.6-2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子独异点是独异点。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证</a:t>
            </a:r>
            <a:endParaRPr lang="en-US" altLang="zh-CN" dirty="0">
              <a:solidFill>
                <a:srgbClr val="FF0000"/>
              </a:solidFill>
            </a:endParaRPr>
          </a:p>
          <a:p>
            <a:pPr marL="350838" lvl="1" indent="0">
              <a:buFont typeface="Wingdings" pitchFamily="2" charset="2"/>
              <a:buNone/>
              <a:defRPr/>
            </a:pPr>
            <a:r>
              <a:rPr lang="zh-CN" altLang="en-US" dirty="0"/>
              <a:t>因为，子独异点是独异点的子代数，</a:t>
            </a:r>
            <a:r>
              <a:rPr lang="zh-CN" altLang="en-US" u="sng" dirty="0"/>
              <a:t>结合律可以继承</a:t>
            </a:r>
            <a:r>
              <a:rPr lang="zh-CN" altLang="en-US" dirty="0"/>
              <a:t>，含有</a:t>
            </a:r>
            <a:r>
              <a:rPr lang="en-US" altLang="zh-CN" dirty="0"/>
              <a:t>1</a:t>
            </a:r>
            <a:r>
              <a:rPr lang="zh-CN" altLang="en-US" dirty="0"/>
              <a:t>，所以，是独异点。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BCF3-5F4D-4011-AC20-FDE01C8F8A7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mtClean="0"/>
              <a:t>6.7.3</a:t>
            </a:r>
            <a:r>
              <a:rPr lang="zh-CN" altLang="en-US" smtClean="0"/>
              <a:t>、子群和群同态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</a:rPr>
              <a:t>6.7-5</a:t>
            </a:r>
            <a:r>
              <a:rPr lang="zh-CN" altLang="en-US" sz="2400" dirty="0"/>
              <a:t>：设</a:t>
            </a:r>
            <a:r>
              <a:rPr lang="en-US" altLang="zh-CN" sz="2400" dirty="0"/>
              <a:t>〈G,*〉</a:t>
            </a:r>
            <a:r>
              <a:rPr lang="zh-CN" altLang="en-US" sz="2400" dirty="0"/>
              <a:t>是一个群，</a:t>
            </a:r>
            <a:r>
              <a:rPr lang="en-US" altLang="zh-CN" sz="2400" u="sng" dirty="0"/>
              <a:t>S</a:t>
            </a:r>
            <a:r>
              <a:rPr lang="zh-CN" altLang="en-US" sz="2400" u="sng" dirty="0"/>
              <a:t>是</a:t>
            </a:r>
            <a:r>
              <a:rPr lang="en-US" altLang="zh-CN" sz="2400" u="sng" dirty="0"/>
              <a:t>G</a:t>
            </a:r>
            <a:r>
              <a:rPr lang="zh-CN" altLang="en-US" sz="2400" u="sng" dirty="0"/>
              <a:t>的非空子集</a:t>
            </a:r>
            <a:r>
              <a:rPr lang="zh-CN" altLang="en-US" sz="2400" dirty="0"/>
              <a:t>，并满足以下条件：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(1) </a:t>
            </a:r>
            <a:r>
              <a:rPr lang="zh-CN" altLang="en-US" sz="2400" dirty="0"/>
              <a:t>对任意</a:t>
            </a:r>
            <a:r>
              <a:rPr lang="en-US" altLang="zh-CN" sz="2400" dirty="0" err="1"/>
              <a:t>a,b∈S</a:t>
            </a:r>
            <a:r>
              <a:rPr lang="zh-CN" altLang="en-US" sz="2400" dirty="0"/>
              <a:t>有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b∈S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(2) </a:t>
            </a:r>
            <a:r>
              <a:rPr lang="zh-CN" altLang="en-US" sz="2400" dirty="0"/>
              <a:t>对任意</a:t>
            </a:r>
            <a:r>
              <a:rPr lang="en-US" altLang="zh-CN" sz="2400" dirty="0" err="1"/>
              <a:t>a∈S</a:t>
            </a:r>
            <a:r>
              <a:rPr lang="zh-CN" altLang="en-US" sz="2400" dirty="0"/>
              <a:t>有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∈S;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(3) </a:t>
            </a:r>
            <a:r>
              <a:rPr lang="en-US" altLang="zh-CN" sz="2400" dirty="0" err="1"/>
              <a:t>e∈S</a:t>
            </a:r>
            <a:r>
              <a:rPr lang="zh-CN" altLang="en-US" sz="2400" dirty="0"/>
              <a:t>，</a:t>
            </a:r>
            <a:r>
              <a:rPr lang="en-US" altLang="zh-CN" sz="2400" dirty="0"/>
              <a:t>e</a:t>
            </a:r>
            <a:r>
              <a:rPr lang="zh-CN" altLang="en-US" sz="2400" dirty="0"/>
              <a:t>是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的么元；</a:t>
            </a:r>
            <a:r>
              <a:rPr lang="en-US" altLang="zh-CN" sz="2400" dirty="0"/>
              <a:t> </a:t>
            </a:r>
          </a:p>
          <a:p>
            <a:pPr marL="1646238" indent="0" eaLnBrk="1" hangingPunct="1">
              <a:spcAft>
                <a:spcPts val="30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则称</a:t>
            </a:r>
            <a:r>
              <a:rPr lang="en-US" altLang="zh-CN" sz="2400" dirty="0"/>
              <a:t>〈S,*〉</a:t>
            </a:r>
            <a:r>
              <a:rPr lang="zh-CN" altLang="en-US" sz="2400" dirty="0"/>
              <a:t>是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</a:rPr>
              <a:t>子群</a:t>
            </a:r>
            <a:r>
              <a:rPr lang="zh-CN" altLang="en-US" sz="2400" dirty="0"/>
              <a:t>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例如</a:t>
            </a:r>
            <a:r>
              <a:rPr lang="zh-CN" altLang="en-US" sz="2400" dirty="0"/>
              <a:t>：</a:t>
            </a:r>
            <a:r>
              <a:rPr lang="en-US" altLang="zh-CN" sz="2400" dirty="0"/>
              <a:t>〈I,+〉</a:t>
            </a:r>
            <a:r>
              <a:rPr lang="zh-CN" altLang="en-US" sz="2400" dirty="0"/>
              <a:t>是</a:t>
            </a:r>
            <a:r>
              <a:rPr lang="en-US" altLang="zh-CN" sz="2400" dirty="0"/>
              <a:t>〈R,+〉</a:t>
            </a:r>
            <a:r>
              <a:rPr lang="zh-CN" altLang="en-US" sz="2400" dirty="0"/>
              <a:t>的子群，</a:t>
            </a:r>
            <a:r>
              <a:rPr lang="en-US" altLang="zh-CN" sz="2400" dirty="0"/>
              <a:t>〈N,+〉</a:t>
            </a:r>
            <a:r>
              <a:rPr lang="zh-CN" altLang="en-US" sz="2400" dirty="0"/>
              <a:t>不是。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zh-CN" altLang="en-US" sz="2400" dirty="0"/>
              <a:t>任意群</a:t>
            </a:r>
            <a:r>
              <a:rPr lang="en-US" altLang="zh-CN" sz="2400" dirty="0"/>
              <a:t>〈G,*〉</a:t>
            </a:r>
            <a:r>
              <a:rPr lang="zh-CN" altLang="en-US" sz="2400" dirty="0"/>
              <a:t>均有两个平凡子群：</a:t>
            </a:r>
            <a:r>
              <a:rPr lang="en-US" altLang="zh-CN" sz="2400" dirty="0"/>
              <a:t>〈{e},*〉</a:t>
            </a:r>
            <a:r>
              <a:rPr lang="zh-CN" altLang="en-US" sz="2400" dirty="0"/>
              <a:t>和</a:t>
            </a:r>
            <a:r>
              <a:rPr lang="en-US" altLang="zh-CN" sz="2400" dirty="0"/>
              <a:t>〈G,*〉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思考题：为什么不需要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zh-CN" altLang="en-US" sz="2400" dirty="0">
                <a:solidFill>
                  <a:srgbClr val="0000FF"/>
                </a:solidFill>
              </a:rPr>
              <a:t>中的任意元素在*下满足</a:t>
            </a:r>
            <a:r>
              <a:rPr lang="zh-CN" altLang="en-US" sz="2400" u="sng" dirty="0">
                <a:solidFill>
                  <a:srgbClr val="0000FF"/>
                </a:solidFill>
              </a:rPr>
              <a:t>结合律</a:t>
            </a:r>
            <a:r>
              <a:rPr lang="zh-CN" altLang="en-US" sz="2400" dirty="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2C6C-D402-4947-B56F-E2DFEAB5394C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795963" y="2879725"/>
            <a:ext cx="2879725" cy="620713"/>
            <a:chOff x="5796136" y="2879224"/>
            <a:chExt cx="2880320" cy="621784"/>
          </a:xfrm>
        </p:grpSpPr>
        <p:sp>
          <p:nvSpPr>
            <p:cNvPr id="7" name="矩形 6"/>
            <p:cNvSpPr/>
            <p:nvPr/>
          </p:nvSpPr>
          <p:spPr>
            <a:xfrm>
              <a:off x="6588462" y="2879224"/>
              <a:ext cx="2087994" cy="575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特殊元素继承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 flipH="1">
              <a:off x="5796136" y="2925341"/>
              <a:ext cx="647834" cy="575667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580063" y="2133600"/>
            <a:ext cx="2447925" cy="503238"/>
            <a:chOff x="5580112" y="2132856"/>
            <a:chExt cx="2448272" cy="504056"/>
          </a:xfrm>
        </p:grpSpPr>
        <p:sp>
          <p:nvSpPr>
            <p:cNvPr id="6" name="矩形 5"/>
            <p:cNvSpPr/>
            <p:nvPr/>
          </p:nvSpPr>
          <p:spPr>
            <a:xfrm>
              <a:off x="6588317" y="2132856"/>
              <a:ext cx="1440067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封闭性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80112" y="2425431"/>
              <a:ext cx="93675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7451725" y="4584700"/>
            <a:ext cx="7921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？？</a:t>
            </a:r>
          </a:p>
        </p:txBody>
      </p:sp>
      <p:sp>
        <p:nvSpPr>
          <p:cNvPr id="13" name="矩形 12"/>
          <p:cNvSpPr/>
          <p:nvPr/>
        </p:nvSpPr>
        <p:spPr>
          <a:xfrm>
            <a:off x="7380288" y="4627563"/>
            <a:ext cx="1152525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无逆元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r>
              <a:rPr lang="zh-CN" altLang="en-US" smtClean="0"/>
              <a:t>循环群的重要结论（续）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95288" y="1268413"/>
            <a:ext cx="8362950" cy="4968875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1200"/>
              </a:spcAft>
              <a:defRPr/>
            </a:pPr>
            <a:r>
              <a:rPr lang="zh-CN" altLang="en-US" sz="2400" dirty="0"/>
              <a:t>设循环群</a:t>
            </a:r>
            <a:r>
              <a:rPr lang="en-US" altLang="zh-CN" sz="2400" dirty="0"/>
              <a:t>G=&lt;a&gt;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808038" lvl="1" indent="-350838">
              <a:lnSpc>
                <a:spcPct val="114000"/>
              </a:lnSpc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200" dirty="0"/>
              <a:t>若</a:t>
            </a:r>
            <a:r>
              <a:rPr lang="en-US" altLang="zh-CN" sz="2200" dirty="0"/>
              <a:t>|G|=</a:t>
            </a:r>
            <a:r>
              <a:rPr lang="zh-CN" altLang="en-US" sz="2200" dirty="0"/>
              <a:t>无穷大，则</a:t>
            </a:r>
            <a:r>
              <a:rPr lang="en-US" altLang="zh-CN" sz="2200" dirty="0"/>
              <a:t>G</a:t>
            </a:r>
            <a:r>
              <a:rPr lang="zh-CN" altLang="en-US" sz="2200" dirty="0"/>
              <a:t>的循环子群有无限个，即为</a:t>
            </a:r>
            <a:endParaRPr lang="en-US" altLang="zh-CN" sz="2200" dirty="0"/>
          </a:p>
          <a:p>
            <a:pPr marL="914400" lvl="1" indent="-457200">
              <a:lnSpc>
                <a:spcPct val="114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200" dirty="0"/>
              <a:t>            &lt;a</a:t>
            </a:r>
            <a:r>
              <a:rPr lang="en-US" altLang="zh-CN" sz="2200" baseline="30000" dirty="0"/>
              <a:t>0</a:t>
            </a:r>
            <a:r>
              <a:rPr lang="en-US" altLang="zh-CN" sz="2200" dirty="0"/>
              <a:t>&gt;</a:t>
            </a:r>
            <a:r>
              <a:rPr lang="zh-CN" altLang="en-US" sz="2200" dirty="0"/>
              <a:t>，</a:t>
            </a:r>
            <a:r>
              <a:rPr lang="en-US" altLang="zh-CN" sz="2200" dirty="0"/>
              <a:t>&lt;a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&gt;</a:t>
            </a:r>
            <a:r>
              <a:rPr lang="zh-CN" altLang="en-US" sz="2200" dirty="0"/>
              <a:t>，</a:t>
            </a:r>
            <a:r>
              <a:rPr lang="en-US" altLang="zh-CN" sz="2200" dirty="0"/>
              <a:t>&lt;a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&gt;</a:t>
            </a:r>
            <a:r>
              <a:rPr lang="zh-CN" altLang="en-US" sz="2200" dirty="0"/>
              <a:t>，</a:t>
            </a:r>
            <a:r>
              <a:rPr lang="en-US" altLang="zh-CN" sz="2200" dirty="0"/>
              <a:t>&lt;a</a:t>
            </a:r>
            <a:r>
              <a:rPr lang="en-US" altLang="zh-CN" sz="2200" baseline="30000" dirty="0"/>
              <a:t>3</a:t>
            </a:r>
            <a:r>
              <a:rPr lang="en-US" altLang="zh-CN" sz="2200" dirty="0"/>
              <a:t>&gt;</a:t>
            </a:r>
            <a:r>
              <a:rPr lang="zh-CN" altLang="en-US" sz="2200" dirty="0"/>
              <a:t>，</a:t>
            </a:r>
            <a:r>
              <a:rPr lang="en-US" altLang="zh-CN" sz="2200" dirty="0"/>
              <a:t>....</a:t>
            </a:r>
          </a:p>
          <a:p>
            <a:pPr marL="808038" lvl="1" indent="-350838">
              <a:lnSpc>
                <a:spcPct val="114000"/>
              </a:lnSpc>
              <a:spcAft>
                <a:spcPts val="1200"/>
              </a:spcAft>
              <a:buSzPct val="100000"/>
              <a:buFont typeface="+mj-lt"/>
              <a:buAutoNum type="arabicPeriod" startAt="2"/>
              <a:defRPr/>
            </a:pPr>
            <a:r>
              <a:rPr lang="zh-CN" altLang="en-US" sz="2200" dirty="0"/>
              <a:t>若</a:t>
            </a:r>
            <a:r>
              <a:rPr lang="en-US" altLang="zh-CN" sz="2200" dirty="0"/>
              <a:t>|G|=n</a:t>
            </a:r>
            <a:r>
              <a:rPr lang="zh-CN" altLang="en-US" sz="2200" dirty="0"/>
              <a:t>，则</a:t>
            </a:r>
            <a:r>
              <a:rPr lang="en-US" altLang="zh-CN" sz="2200" dirty="0"/>
              <a:t>G</a:t>
            </a:r>
            <a:r>
              <a:rPr lang="zh-CN" altLang="en-US" sz="2200" dirty="0"/>
              <a:t>的循环子群为</a:t>
            </a:r>
            <a:r>
              <a:rPr lang="en-US" altLang="zh-CN" sz="2200" dirty="0"/>
              <a:t>&lt;a</a:t>
            </a:r>
            <a:r>
              <a:rPr lang="en-US" altLang="zh-CN" sz="2200" baseline="30000" dirty="0"/>
              <a:t>n/d</a:t>
            </a:r>
            <a:r>
              <a:rPr lang="en-US" altLang="zh-CN" sz="2200" dirty="0"/>
              <a:t>&gt;</a:t>
            </a:r>
            <a:r>
              <a:rPr lang="zh-CN" altLang="en-US" sz="2200" dirty="0"/>
              <a:t>，</a:t>
            </a:r>
            <a:r>
              <a:rPr lang="en-US" altLang="zh-CN" sz="2200" dirty="0"/>
              <a:t>d</a:t>
            </a:r>
            <a:r>
              <a:rPr lang="zh-CN" altLang="en-US" sz="2200" dirty="0"/>
              <a:t>是</a:t>
            </a:r>
            <a:r>
              <a:rPr lang="en-US" altLang="zh-CN" sz="2200" dirty="0"/>
              <a:t>n</a:t>
            </a:r>
            <a:r>
              <a:rPr lang="zh-CN" altLang="en-US" sz="2200" dirty="0"/>
              <a:t>的所有正因子，即</a:t>
            </a:r>
            <a:r>
              <a:rPr lang="en-US" altLang="zh-CN" sz="2200" dirty="0"/>
              <a:t>G</a:t>
            </a:r>
            <a:r>
              <a:rPr lang="zh-CN" altLang="en-US" sz="2200" dirty="0"/>
              <a:t>的循环</a:t>
            </a:r>
            <a:r>
              <a:rPr lang="zh-CN" altLang="en-US" sz="2200" dirty="0">
                <a:solidFill>
                  <a:srgbClr val="C00000"/>
                </a:solidFill>
              </a:rPr>
              <a:t>子群的个数</a:t>
            </a:r>
            <a:r>
              <a:rPr lang="zh-CN" altLang="en-US" sz="2200" dirty="0"/>
              <a:t>为</a:t>
            </a:r>
            <a:r>
              <a:rPr lang="en-US" altLang="zh-CN" sz="2200" dirty="0">
                <a:solidFill>
                  <a:srgbClr val="C00000"/>
                </a:solidFill>
              </a:rPr>
              <a:t>n</a:t>
            </a:r>
            <a:r>
              <a:rPr lang="zh-CN" altLang="en-US" sz="2200" dirty="0">
                <a:solidFill>
                  <a:srgbClr val="C00000"/>
                </a:solidFill>
              </a:rPr>
              <a:t>的正因子个数</a:t>
            </a:r>
            <a:r>
              <a:rPr lang="zh-CN" altLang="en-US" sz="2200" dirty="0"/>
              <a:t>。且</a:t>
            </a:r>
            <a:r>
              <a:rPr lang="en-US" altLang="zh-CN" sz="2200" dirty="0"/>
              <a:t>|&lt;a</a:t>
            </a:r>
            <a:r>
              <a:rPr lang="en-US" altLang="zh-CN" sz="2200" baseline="30000" dirty="0"/>
              <a:t>n/d</a:t>
            </a:r>
            <a:r>
              <a:rPr lang="en-US" altLang="zh-CN" sz="2200" dirty="0"/>
              <a:t>&gt;|=d</a:t>
            </a:r>
          </a:p>
          <a:p>
            <a:pPr>
              <a:lnSpc>
                <a:spcPct val="114000"/>
              </a:lnSpc>
              <a:spcAft>
                <a:spcPts val="1200"/>
              </a:spcAft>
              <a:defRPr/>
            </a:pPr>
            <a:r>
              <a:rPr lang="zh-CN" altLang="en-US" sz="2400"/>
              <a:t>重申：循环群</a:t>
            </a:r>
            <a:r>
              <a:rPr lang="zh-CN" altLang="en-US" sz="2400" dirty="0">
                <a:solidFill>
                  <a:srgbClr val="C00000"/>
                </a:solidFill>
              </a:rPr>
              <a:t>都是阿贝尔群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4000"/>
              </a:lnSpc>
              <a:defRPr/>
            </a:pPr>
            <a:r>
              <a:rPr lang="zh-CN" altLang="en-US" sz="2400" dirty="0"/>
              <a:t>思考题：</a:t>
            </a:r>
            <a:endParaRPr lang="en-US" altLang="zh-CN" sz="2400" dirty="0"/>
          </a:p>
          <a:p>
            <a:pPr lvl="1">
              <a:lnSpc>
                <a:spcPct val="114000"/>
              </a:lnSpc>
              <a:spcAft>
                <a:spcPct val="0"/>
              </a:spcAft>
              <a:defRPr/>
            </a:pPr>
            <a:r>
              <a:rPr lang="zh-CN" altLang="en-US" sz="2200" dirty="0">
                <a:solidFill>
                  <a:srgbClr val="0000FF"/>
                </a:solidFill>
              </a:rPr>
              <a:t>为什么循环群的生成元个数</a:t>
            </a:r>
            <a:r>
              <a:rPr lang="en-US" altLang="zh-CN" sz="2200" dirty="0">
                <a:solidFill>
                  <a:srgbClr val="0000FF"/>
                </a:solidFill>
              </a:rPr>
              <a:t>=</a:t>
            </a:r>
            <a:r>
              <a:rPr lang="zh-CN" altLang="en-US" sz="2200" dirty="0">
                <a:solidFill>
                  <a:srgbClr val="0000FF"/>
                </a:solidFill>
              </a:rPr>
              <a:t>与</a:t>
            </a:r>
            <a:r>
              <a:rPr lang="en-US" altLang="zh-CN" sz="2200" dirty="0">
                <a:solidFill>
                  <a:srgbClr val="0000FF"/>
                </a:solidFill>
              </a:rPr>
              <a:t>n</a:t>
            </a:r>
            <a:r>
              <a:rPr lang="zh-CN" altLang="en-US" sz="2200" dirty="0">
                <a:solidFill>
                  <a:srgbClr val="0000FF"/>
                </a:solidFill>
              </a:rPr>
              <a:t>互质的正整数的个数？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ct val="114000"/>
              </a:lnSpc>
              <a:spcAft>
                <a:spcPts val="1200"/>
              </a:spcAft>
              <a:defRPr/>
            </a:pPr>
            <a:r>
              <a:rPr lang="zh-CN" altLang="en-US" sz="2200">
                <a:solidFill>
                  <a:srgbClr val="0000FF"/>
                </a:solidFill>
              </a:rPr>
              <a:t>为什么循环群子</a:t>
            </a:r>
            <a:r>
              <a:rPr lang="zh-CN" altLang="en-US" sz="2200" dirty="0">
                <a:solidFill>
                  <a:srgbClr val="0000FF"/>
                </a:solidFill>
              </a:rPr>
              <a:t>群个数是</a:t>
            </a:r>
            <a:r>
              <a:rPr lang="en-US" altLang="zh-CN" sz="2200" dirty="0">
                <a:solidFill>
                  <a:srgbClr val="0000FF"/>
                </a:solidFill>
              </a:rPr>
              <a:t>n</a:t>
            </a:r>
            <a:r>
              <a:rPr lang="zh-CN" altLang="en-US" sz="2200" dirty="0">
                <a:solidFill>
                  <a:srgbClr val="0000FF"/>
                </a:solidFill>
              </a:rPr>
              <a:t>的因子数？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2C3AB-0898-4BE4-8E68-3CBB46568694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子群</a:t>
            </a:r>
            <a:r>
              <a:rPr lang="en-US" altLang="zh-CN" smtClean="0"/>
              <a:t>-</a:t>
            </a:r>
            <a:r>
              <a:rPr lang="zh-CN" altLang="en-US" smtClean="0"/>
              <a:t>缩减显式条件（子群第一判定定理）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7345362" cy="4537075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6.7-11</a:t>
            </a:r>
            <a:r>
              <a:rPr lang="zh-CN" altLang="en-US" sz="2400" b="1" dirty="0"/>
              <a:t>：</a:t>
            </a:r>
            <a:r>
              <a:rPr lang="zh-CN" altLang="en-US" sz="2400" dirty="0"/>
              <a:t>设</a:t>
            </a:r>
            <a:r>
              <a:rPr lang="en-US" altLang="zh-CN" sz="2400" dirty="0"/>
              <a:t>〈G,*〉</a:t>
            </a:r>
            <a:r>
              <a:rPr lang="zh-CN" altLang="en-US" sz="2400" dirty="0"/>
              <a:t>是个群，</a:t>
            </a:r>
            <a:r>
              <a:rPr lang="en-US" altLang="zh-CN" sz="2400" dirty="0"/>
              <a:t>S⊆G</a:t>
            </a:r>
            <a:r>
              <a:rPr lang="zh-CN" altLang="en-US" sz="2400" dirty="0"/>
              <a:t>，如果</a:t>
            </a:r>
            <a:endParaRPr lang="en-US" altLang="zh-CN" sz="2400" dirty="0"/>
          </a:p>
          <a:p>
            <a:pPr eaLnBrk="1" hangingPunct="1">
              <a:spcBef>
                <a:spcPct val="45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        (1)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a,b∈S</a:t>
            </a:r>
            <a:r>
              <a:rPr lang="zh-CN" altLang="en-US" sz="2400" dirty="0"/>
              <a:t>，则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b∈S</a:t>
            </a:r>
            <a:r>
              <a:rPr lang="zh-CN" altLang="en-US" sz="2400" dirty="0"/>
              <a:t>；</a:t>
            </a:r>
            <a:r>
              <a:rPr lang="en-US" altLang="zh-CN" sz="2400" dirty="0"/>
              <a:t> </a:t>
            </a:r>
          </a:p>
          <a:p>
            <a:pPr eaLnBrk="1" hangingPunct="1">
              <a:spcBef>
                <a:spcPct val="45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        (2)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a∈S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∈S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422525" indent="0" eaLnBrk="1" hangingPunct="1">
              <a:spcBef>
                <a:spcPct val="45000"/>
              </a:spcBef>
              <a:spcAft>
                <a:spcPts val="24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那么，</a:t>
            </a:r>
            <a:r>
              <a:rPr lang="en-US" altLang="zh-CN" sz="2400" dirty="0"/>
              <a:t>〈S,*〉</a:t>
            </a:r>
            <a:r>
              <a:rPr lang="zh-CN" altLang="en-US" sz="2400" dirty="0"/>
              <a:t>是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的子群。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证：</a:t>
            </a:r>
            <a:r>
              <a:rPr lang="zh-CN" altLang="en-US" sz="2400" dirty="0"/>
              <a:t> 对任意元素</a:t>
            </a:r>
            <a:r>
              <a:rPr lang="en-US" altLang="zh-CN" sz="2400" dirty="0" err="1"/>
              <a:t>a∈S</a:t>
            </a:r>
            <a:r>
              <a:rPr lang="en-US" altLang="zh-CN" sz="2400" dirty="0"/>
              <a:t>,</a:t>
            </a:r>
            <a:r>
              <a:rPr lang="zh-CN" altLang="en-US" sz="2400" dirty="0"/>
              <a:t>由</a:t>
            </a:r>
            <a:r>
              <a:rPr lang="en-US" altLang="zh-CN" sz="2400" dirty="0"/>
              <a:t>(2)</a:t>
            </a:r>
            <a:r>
              <a:rPr lang="zh-CN" altLang="en-US" sz="2400" dirty="0"/>
              <a:t>得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∈S,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再由</a:t>
            </a:r>
            <a:r>
              <a:rPr lang="en-US" altLang="zh-CN" sz="2400" dirty="0"/>
              <a:t>(1)</a:t>
            </a:r>
            <a:r>
              <a:rPr lang="zh-CN" altLang="en-US" sz="2400" dirty="0"/>
              <a:t>得</a:t>
            </a:r>
            <a:r>
              <a:rPr lang="en-US" altLang="zh-CN" sz="2400" dirty="0"/>
              <a:t>a*a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</a:t>
            </a:r>
            <a:r>
              <a:rPr lang="en-US" altLang="zh-CN" sz="2400" dirty="0" err="1">
                <a:solidFill>
                  <a:srgbClr val="C00000"/>
                </a:solidFill>
              </a:rPr>
              <a:t>e∈S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dirty="0"/>
              <a:t>     所以</a:t>
            </a:r>
            <a:r>
              <a:rPr lang="en-US" altLang="zh-CN" sz="2400" dirty="0"/>
              <a:t>,〈S,*〉</a:t>
            </a:r>
            <a:r>
              <a:rPr lang="zh-CN" altLang="en-US" sz="2400" dirty="0"/>
              <a:t>是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的子群。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E873F-69C7-4230-BD7A-B82E8E9FEB09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084888" y="1916113"/>
            <a:ext cx="2447925" cy="504825"/>
            <a:chOff x="5580112" y="2132856"/>
            <a:chExt cx="2448272" cy="504056"/>
          </a:xfrm>
        </p:grpSpPr>
        <p:sp>
          <p:nvSpPr>
            <p:cNvPr id="7" name="矩形 6"/>
            <p:cNvSpPr/>
            <p:nvPr/>
          </p:nvSpPr>
          <p:spPr>
            <a:xfrm>
              <a:off x="6588317" y="2132856"/>
              <a:ext cx="1440067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封闭性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580112" y="2424511"/>
              <a:ext cx="93675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651500" y="2492375"/>
            <a:ext cx="2449513" cy="504825"/>
            <a:chOff x="5580112" y="2132856"/>
            <a:chExt cx="2448272" cy="504056"/>
          </a:xfrm>
        </p:grpSpPr>
        <p:sp>
          <p:nvSpPr>
            <p:cNvPr id="10" name="矩形 9"/>
            <p:cNvSpPr/>
            <p:nvPr/>
          </p:nvSpPr>
          <p:spPr>
            <a:xfrm>
              <a:off x="6587664" y="2132856"/>
              <a:ext cx="144072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有逆元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580112" y="2424511"/>
              <a:ext cx="93615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5724525" y="4365625"/>
            <a:ext cx="3095625" cy="1584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0650"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下面将看到：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有限群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，只要有封闭性，则条件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(2)[</a:t>
            </a:r>
            <a:r>
              <a:rPr lang="zh-CN" altLang="en-US" sz="22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任意元素有逆元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自动满足。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有限群的子群判定</a:t>
            </a:r>
            <a:r>
              <a:rPr lang="en-US" altLang="zh-CN" smtClean="0"/>
              <a:t>-</a:t>
            </a:r>
            <a:r>
              <a:rPr lang="zh-CN" altLang="en-US" smtClean="0"/>
              <a:t>仅一个条件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35063"/>
            <a:ext cx="8423275" cy="5318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6.7-12</a:t>
            </a:r>
            <a:r>
              <a:rPr lang="zh-CN" altLang="en-US" sz="2400" dirty="0"/>
              <a:t>：设</a:t>
            </a:r>
            <a:r>
              <a:rPr lang="en-US" altLang="zh-CN" sz="2400" dirty="0"/>
              <a:t>〈G,*〉</a:t>
            </a:r>
            <a:r>
              <a:rPr lang="zh-CN" altLang="en-US" sz="2400" dirty="0"/>
              <a:t>是一个</a:t>
            </a:r>
            <a:r>
              <a:rPr lang="zh-CN" altLang="en-US" sz="2400" dirty="0">
                <a:solidFill>
                  <a:srgbClr val="FF0000"/>
                </a:solidFill>
              </a:rPr>
              <a:t>有限群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en-US" altLang="zh-CN" sz="2400" dirty="0">
                <a:cs typeface="Lucida Sans Unicode" pitchFamily="34" charset="0"/>
              </a:rPr>
              <a:t>⊆</a:t>
            </a:r>
            <a:r>
              <a:rPr lang="en-US" altLang="zh-CN" sz="2400" dirty="0"/>
              <a:t>G</a:t>
            </a:r>
            <a:r>
              <a:rPr lang="zh-CN" altLang="en-US" sz="2400" dirty="0"/>
              <a:t>，如果对任意元素</a:t>
            </a:r>
            <a:r>
              <a:rPr lang="en-US" altLang="zh-CN" sz="2400" u="sng" dirty="0" err="1"/>
              <a:t>a,b∈S</a:t>
            </a:r>
            <a:r>
              <a:rPr lang="zh-CN" altLang="en-US" sz="2400" dirty="0"/>
              <a:t>，有</a:t>
            </a:r>
            <a:r>
              <a:rPr lang="en-US" altLang="zh-CN" sz="2400" dirty="0">
                <a:solidFill>
                  <a:srgbClr val="C00000"/>
                </a:solidFill>
              </a:rPr>
              <a:t>a*</a:t>
            </a:r>
            <a:r>
              <a:rPr lang="en-US" altLang="zh-CN" sz="2400" dirty="0" err="1">
                <a:solidFill>
                  <a:srgbClr val="C00000"/>
                </a:solidFill>
              </a:rPr>
              <a:t>b∈S</a:t>
            </a:r>
            <a:r>
              <a:rPr lang="zh-CN" altLang="en-US" sz="2400" dirty="0"/>
              <a:t>，那么</a:t>
            </a:r>
            <a:r>
              <a:rPr lang="en-US" altLang="zh-CN" sz="2400" dirty="0"/>
              <a:t>〈S,*〉</a:t>
            </a:r>
            <a:r>
              <a:rPr lang="zh-CN" altLang="en-US" sz="2400" dirty="0"/>
              <a:t>是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的子群。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证</a:t>
            </a:r>
            <a:r>
              <a:rPr lang="en-US" altLang="zh-CN" sz="2400" dirty="0"/>
              <a:t>: 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S</a:t>
            </a:r>
            <a:r>
              <a:rPr lang="zh-CN" altLang="en-US" sz="2400" dirty="0"/>
              <a:t>的任一元素，则</a:t>
            </a:r>
            <a:r>
              <a:rPr lang="en-US" altLang="zh-CN" sz="2400" dirty="0" err="1"/>
              <a:t>a∈G</a:t>
            </a:r>
            <a:r>
              <a:rPr lang="en-US" altLang="zh-CN" sz="2400" dirty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根据</a:t>
            </a:r>
            <a:r>
              <a:rPr lang="zh-CN" altLang="en-US" sz="2400" dirty="0">
                <a:solidFill>
                  <a:srgbClr val="C00000"/>
                </a:solidFill>
              </a:rPr>
              <a:t>定理“有限群中每一个元素有一有限阶</a:t>
            </a:r>
            <a:r>
              <a:rPr lang="en-US" altLang="zh-CN" sz="2400" dirty="0">
                <a:solidFill>
                  <a:srgbClr val="C00000"/>
                </a:solidFill>
              </a:rPr>
              <a:t>”</a:t>
            </a:r>
            <a:r>
              <a:rPr lang="zh-CN" altLang="en-US" sz="2400" dirty="0"/>
              <a:t>可知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具有阶数</a:t>
            </a:r>
            <a:r>
              <a:rPr lang="en-US" altLang="zh-CN" sz="2400" dirty="0"/>
              <a:t>r</a:t>
            </a:r>
            <a:r>
              <a:rPr lang="zh-CN" altLang="en-US" sz="2400" dirty="0"/>
              <a:t>，由于</a:t>
            </a:r>
            <a:r>
              <a:rPr lang="en-US" altLang="zh-CN" sz="2400" dirty="0"/>
              <a:t>S</a:t>
            </a:r>
            <a:r>
              <a:rPr lang="zh-CN" altLang="en-US" sz="2400" dirty="0"/>
              <a:t>对运算*的封闭性</a:t>
            </a:r>
            <a:r>
              <a:rPr lang="en-US" altLang="zh-CN" sz="2400" dirty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所以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,a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r</a:t>
            </a:r>
            <a:r>
              <a:rPr lang="zh-CN" altLang="en-US" sz="2400" dirty="0"/>
              <a:t>全在</a:t>
            </a:r>
            <a:r>
              <a:rPr lang="en-US" altLang="zh-CN" sz="2400" dirty="0"/>
              <a:t>S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/>
              <a:t>   </a:t>
            </a:r>
            <a:r>
              <a:rPr lang="en-US" altLang="zh-CN" sz="2400" dirty="0"/>
              <a:t> </a:t>
            </a:r>
            <a:r>
              <a:rPr lang="zh-CN" altLang="en-US" sz="2400" dirty="0"/>
              <a:t>即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r-1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r</a:t>
            </a:r>
            <a:r>
              <a:rPr lang="en-US" altLang="zh-CN" sz="2600" baseline="-18000" dirty="0"/>
              <a:t>*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=e</a:t>
            </a:r>
            <a:r>
              <a:rPr lang="en-US" altLang="zh-CN" sz="2600" baseline="-18000" dirty="0">
                <a:solidFill>
                  <a:prstClr val="black"/>
                </a:solidFill>
              </a:rPr>
              <a:t>*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=a</a:t>
            </a:r>
            <a:r>
              <a:rPr lang="en-US" altLang="zh-CN" sz="2400" baseline="30000" dirty="0"/>
              <a:t>-1 </a:t>
            </a:r>
            <a:r>
              <a:rPr lang="zh-CN" altLang="en-US" sz="2400" dirty="0"/>
              <a:t>也在</a:t>
            </a:r>
            <a:r>
              <a:rPr lang="en-US" altLang="zh-CN" sz="2400" dirty="0"/>
              <a:t>S</a:t>
            </a:r>
            <a:r>
              <a:rPr lang="zh-CN" altLang="en-US" sz="2400" dirty="0"/>
              <a:t>中</a:t>
            </a:r>
            <a:r>
              <a:rPr lang="en-US" altLang="zh-CN" sz="2400" dirty="0"/>
              <a:t>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这就证明了若</a:t>
            </a:r>
            <a:r>
              <a:rPr lang="en-US" altLang="zh-CN" sz="2400" dirty="0" err="1"/>
              <a:t>a∈S</a:t>
            </a:r>
            <a:r>
              <a:rPr lang="zh-CN" altLang="en-US" sz="2400" dirty="0"/>
              <a:t>，则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en-US" altLang="zh-CN" sz="2400" baseline="30000" dirty="0">
                <a:solidFill>
                  <a:srgbClr val="C00000"/>
                </a:solidFill>
              </a:rPr>
              <a:t>-1</a:t>
            </a:r>
            <a:r>
              <a:rPr lang="en-US" altLang="zh-CN" sz="2400" dirty="0">
                <a:solidFill>
                  <a:srgbClr val="C00000"/>
                </a:solidFill>
              </a:rPr>
              <a:t>∈S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根据上面</a:t>
            </a: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6.7-11</a:t>
            </a:r>
            <a:r>
              <a:rPr lang="zh-CN" altLang="en-US" sz="2400" dirty="0"/>
              <a:t>，得出</a:t>
            </a:r>
            <a:r>
              <a:rPr lang="en-US" altLang="zh-CN" sz="2400" dirty="0"/>
              <a:t>〈S,*〉</a:t>
            </a:r>
            <a:r>
              <a:rPr lang="zh-CN" altLang="en-US" sz="2400" dirty="0"/>
              <a:t>是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的子群。</a:t>
            </a:r>
            <a:endParaRPr lang="en-US" altLang="zh-CN" sz="2400" dirty="0"/>
          </a:p>
          <a:p>
            <a:pPr marL="549275" indent="0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C00000"/>
                </a:solidFill>
              </a:rPr>
              <a:t>证毕</a:t>
            </a:r>
            <a:r>
              <a:rPr lang="zh-CN" altLang="en-US" sz="24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5CE73-8611-484D-9A00-7A20BAE2E29A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32363" y="3748088"/>
            <a:ext cx="2447925" cy="4048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问题：为什么？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最简子群条件（子群第二判定定理）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216025"/>
            <a:ext cx="7993063" cy="5308600"/>
          </a:xfrm>
        </p:spPr>
        <p:txBody>
          <a:bodyPr rtlCol="0">
            <a:noAutofit/>
          </a:bodyPr>
          <a:lstStyle/>
          <a:p>
            <a:pPr marL="263525" indent="-263525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zh-CN" altLang="en-US" sz="2400" dirty="0"/>
              <a:t>：设</a:t>
            </a:r>
            <a:r>
              <a:rPr lang="en-US" altLang="zh-CN" sz="2400" dirty="0"/>
              <a:t>〈G,*〉</a:t>
            </a:r>
            <a:r>
              <a:rPr lang="zh-CN" altLang="en-US" sz="2400" dirty="0"/>
              <a:t>是一个群</a:t>
            </a:r>
            <a:r>
              <a:rPr lang="en-US" altLang="zh-CN" sz="2400" dirty="0"/>
              <a:t>,S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的非空子集，如果对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/>
              <a:t>        于</a:t>
            </a:r>
            <a:r>
              <a:rPr lang="zh-CN" altLang="en-US" sz="2400" u="sng"/>
              <a:t>任意</a:t>
            </a:r>
            <a:r>
              <a:rPr lang="zh-CN" altLang="en-US" sz="2400" u="sng" dirty="0"/>
              <a:t>元素</a:t>
            </a:r>
            <a:r>
              <a:rPr lang="en-US" altLang="zh-CN" sz="2400" u="sng" dirty="0" err="1"/>
              <a:t>a</a:t>
            </a:r>
            <a:r>
              <a:rPr lang="en-US" altLang="zh-CN" sz="2400" u="sng" err="1"/>
              <a:t>,</a:t>
            </a:r>
            <a:r>
              <a:rPr lang="en-US" altLang="zh-CN" sz="2400" u="sng"/>
              <a:t>b</a:t>
            </a:r>
            <a:r>
              <a:rPr lang="en-US" altLang="zh-CN" sz="2400"/>
              <a:t>∈S,</a:t>
            </a:r>
            <a:r>
              <a:rPr lang="zh-CN" altLang="en-US" sz="2400" dirty="0"/>
              <a:t>有</a:t>
            </a:r>
            <a:r>
              <a:rPr lang="en-US" altLang="zh-CN" sz="2400" dirty="0"/>
              <a:t>a*b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∈S, </a:t>
            </a:r>
            <a:r>
              <a:rPr lang="zh-CN" altLang="en-US" sz="2400" dirty="0"/>
              <a:t>那么</a:t>
            </a:r>
            <a:r>
              <a:rPr lang="en-US" altLang="zh-CN" sz="2400" dirty="0"/>
              <a:t>〈S,*〉</a:t>
            </a:r>
          </a:p>
          <a:p>
            <a:pPr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zh-CN" altLang="en-US" sz="2400" dirty="0"/>
              <a:t>        是</a:t>
            </a:r>
            <a:r>
              <a:rPr lang="en-US" altLang="zh-CN" sz="2400" dirty="0"/>
              <a:t>〈G,*〉</a:t>
            </a:r>
            <a:r>
              <a:rPr lang="zh-CN" altLang="en-US" sz="2400" dirty="0"/>
              <a:t>的子群。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证</a:t>
            </a:r>
            <a:r>
              <a:rPr lang="en-US" altLang="zh-CN" sz="2400" dirty="0">
                <a:solidFill>
                  <a:srgbClr val="C00000"/>
                </a:solidFill>
                <a:sym typeface="Wingdings" pitchFamily="2" charset="2"/>
              </a:rPr>
              <a:t>: </a:t>
            </a:r>
            <a:r>
              <a:rPr lang="en-US" altLang="zh-CN" sz="2200" dirty="0">
                <a:sym typeface="Wingdings" pitchFamily="2" charset="2"/>
              </a:rPr>
              <a:t>(1) </a:t>
            </a:r>
            <a:r>
              <a:rPr lang="zh-CN" altLang="en-US" sz="2200" dirty="0">
                <a:sym typeface="Wingdings" pitchFamily="2" charset="2"/>
              </a:rPr>
              <a:t>因为</a:t>
            </a:r>
            <a:r>
              <a:rPr lang="en-US" altLang="zh-CN" sz="2200" dirty="0">
                <a:cs typeface="Lucida Sans Unicode" pitchFamily="34" charset="0"/>
                <a:sym typeface="Wingdings" pitchFamily="2" charset="2"/>
              </a:rPr>
              <a:t>S</a:t>
            </a:r>
            <a:r>
              <a:rPr lang="zh-CN" altLang="en-US" sz="2200" dirty="0">
                <a:cs typeface="Lucida Sans Unicode" pitchFamily="34" charset="0"/>
                <a:sym typeface="Wingdings" pitchFamily="2" charset="2"/>
              </a:rPr>
              <a:t>非空，所以</a:t>
            </a:r>
            <a:r>
              <a:rPr lang="zh-CN" altLang="en-US" sz="2200" dirty="0">
                <a:sym typeface="Wingdings" pitchFamily="2" charset="2"/>
              </a:rPr>
              <a:t>存在</a:t>
            </a:r>
            <a:r>
              <a:rPr lang="en-US" altLang="zh-CN" sz="2200" dirty="0" err="1">
                <a:sym typeface="Wingdings" pitchFamily="2" charset="2"/>
              </a:rPr>
              <a:t>a</a:t>
            </a:r>
            <a:r>
              <a:rPr lang="en-US" altLang="zh-CN" sz="2200" dirty="0" err="1"/>
              <a:t>∈S</a:t>
            </a:r>
            <a:r>
              <a:rPr lang="zh-CN" altLang="en-US" sz="2200" dirty="0"/>
              <a:t>，</a:t>
            </a:r>
            <a:r>
              <a:rPr lang="en-US" altLang="zh-CN" sz="2200" dirty="0"/>
              <a:t>a*a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∈S,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200" dirty="0"/>
              <a:t>        </a:t>
            </a:r>
            <a:r>
              <a:rPr lang="zh-CN" altLang="en-US" sz="2200" dirty="0"/>
              <a:t>又因为</a:t>
            </a:r>
            <a:r>
              <a:rPr lang="en-US" altLang="zh-CN" sz="2200" dirty="0"/>
              <a:t>a*a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=e</a:t>
            </a:r>
            <a:r>
              <a:rPr lang="zh-CN" altLang="en-US" sz="2200" dirty="0"/>
              <a:t>，</a:t>
            </a:r>
            <a:r>
              <a:rPr lang="zh-CN" altLang="en-US" sz="2200" dirty="0">
                <a:sym typeface="Wingdings" pitchFamily="2" charset="2"/>
              </a:rPr>
              <a:t>所以</a:t>
            </a:r>
            <a:r>
              <a:rPr lang="en-US" altLang="zh-CN" sz="2200" dirty="0" err="1"/>
              <a:t>e∈S</a:t>
            </a:r>
            <a:r>
              <a:rPr lang="zh-CN" altLang="en-US" sz="2200" dirty="0"/>
              <a:t>；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/>
              <a:t>    </a:t>
            </a:r>
            <a:r>
              <a:rPr lang="en-US" altLang="zh-CN" sz="2200" dirty="0"/>
              <a:t>(2) </a:t>
            </a:r>
            <a:r>
              <a:rPr lang="zh-CN" altLang="en-US" sz="2200" dirty="0"/>
              <a:t>对任意</a:t>
            </a:r>
            <a:r>
              <a:rPr lang="en-US" altLang="zh-CN" sz="2200" dirty="0" err="1">
                <a:sym typeface="Wingdings" pitchFamily="2" charset="2"/>
              </a:rPr>
              <a:t>a</a:t>
            </a:r>
            <a:r>
              <a:rPr lang="en-US" altLang="zh-CN" sz="2200" dirty="0" err="1"/>
              <a:t>∈S</a:t>
            </a:r>
            <a:r>
              <a:rPr lang="zh-CN" altLang="en-US" sz="2200" dirty="0"/>
              <a:t>，</a:t>
            </a:r>
            <a:r>
              <a:rPr lang="en-US" altLang="zh-CN" sz="2200" dirty="0">
                <a:sym typeface="Wingdings" pitchFamily="2" charset="2"/>
              </a:rPr>
              <a:t>∵ </a:t>
            </a:r>
            <a:r>
              <a:rPr lang="en-US" altLang="zh-CN" sz="2200" dirty="0" err="1">
                <a:sym typeface="Wingdings" pitchFamily="2" charset="2"/>
              </a:rPr>
              <a:t>e</a:t>
            </a:r>
            <a:r>
              <a:rPr lang="en-US" altLang="zh-CN" sz="2200" dirty="0" err="1"/>
              <a:t>∈S</a:t>
            </a:r>
            <a:r>
              <a:rPr lang="zh-CN" altLang="en-US" sz="2200" dirty="0"/>
              <a:t>，</a:t>
            </a:r>
            <a:r>
              <a:rPr lang="en-US" altLang="zh-CN" sz="2200" dirty="0"/>
              <a:t>e*a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∈S</a:t>
            </a:r>
            <a:r>
              <a:rPr lang="zh-CN" altLang="en-US" sz="2200" dirty="0"/>
              <a:t>；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/>
              <a:t>        </a:t>
            </a:r>
            <a:r>
              <a:rPr lang="zh-CN" altLang="en-US" sz="2200" dirty="0">
                <a:sym typeface="Wingdings" pitchFamily="2" charset="2"/>
              </a:rPr>
              <a:t>∴ </a:t>
            </a:r>
            <a:r>
              <a:rPr lang="en-US" altLang="zh-CN" sz="2200" dirty="0"/>
              <a:t>a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∈S</a:t>
            </a:r>
            <a:r>
              <a:rPr lang="zh-CN" altLang="en-US" sz="2200" dirty="0"/>
              <a:t>；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/>
              <a:t>    </a:t>
            </a:r>
            <a:r>
              <a:rPr lang="en-US" altLang="zh-CN" sz="2200" dirty="0"/>
              <a:t>(3) </a:t>
            </a:r>
            <a:r>
              <a:rPr lang="zh-CN" altLang="en-US" sz="2200" dirty="0"/>
              <a:t>对任意</a:t>
            </a:r>
            <a:r>
              <a:rPr lang="en-US" altLang="zh-CN" sz="2200" dirty="0" err="1">
                <a:sym typeface="Wingdings" pitchFamily="2" charset="2"/>
              </a:rPr>
              <a:t>a,b</a:t>
            </a:r>
            <a:r>
              <a:rPr lang="en-US" altLang="zh-CN" sz="2200" dirty="0" err="1"/>
              <a:t>∈S</a:t>
            </a:r>
            <a:r>
              <a:rPr lang="zh-CN" altLang="en-US" sz="2200" dirty="0"/>
              <a:t>，因为</a:t>
            </a:r>
            <a:r>
              <a:rPr lang="en-US" altLang="zh-CN" sz="2200" dirty="0">
                <a:sym typeface="Wingdings" pitchFamily="2" charset="2"/>
              </a:rPr>
              <a:t>b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∈S</a:t>
            </a:r>
            <a:r>
              <a:rPr lang="zh-CN" altLang="en-US" sz="2200" dirty="0"/>
              <a:t>，所以</a:t>
            </a:r>
            <a:r>
              <a:rPr lang="en-US" altLang="zh-CN" sz="2200" dirty="0"/>
              <a:t>a*(b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)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∈S, 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  </a:t>
            </a:r>
            <a:r>
              <a:rPr lang="en-US" altLang="zh-CN" sz="2200" dirty="0">
                <a:sym typeface="Wingdings" pitchFamily="2" charset="2"/>
              </a:rPr>
              <a:t>∵ </a:t>
            </a:r>
            <a:r>
              <a:rPr lang="en-US" altLang="zh-CN" sz="2200" dirty="0"/>
              <a:t>a*(b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)</a:t>
            </a:r>
            <a:r>
              <a:rPr lang="en-US" altLang="zh-CN" sz="2200" baseline="30000" dirty="0"/>
              <a:t>-1</a:t>
            </a:r>
            <a:r>
              <a:rPr lang="en-US" altLang="zh-CN" sz="2200" dirty="0"/>
              <a:t>=a*b</a:t>
            </a:r>
            <a:r>
              <a:rPr lang="zh-CN" altLang="en-US" sz="2200" dirty="0"/>
              <a:t>，</a:t>
            </a:r>
            <a:r>
              <a:rPr lang="zh-CN" altLang="en-US" sz="2200" dirty="0">
                <a:sym typeface="Wingdings" pitchFamily="2" charset="2"/>
              </a:rPr>
              <a:t>∴ </a:t>
            </a:r>
            <a:r>
              <a:rPr lang="en-US" altLang="zh-CN" sz="2200" dirty="0"/>
              <a:t>a*</a:t>
            </a:r>
            <a:r>
              <a:rPr lang="en-US" altLang="zh-CN" sz="2200" dirty="0" err="1"/>
              <a:t>b∈S</a:t>
            </a:r>
            <a:endParaRPr lang="zh-CN" altLang="en-US" sz="2200" dirty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/>
              <a:t>        得证。（</a:t>
            </a:r>
            <a:r>
              <a:rPr lang="zh-CN" altLang="en-US" sz="2200" dirty="0">
                <a:solidFill>
                  <a:srgbClr val="C00000"/>
                </a:solidFill>
              </a:rPr>
              <a:t>证毕</a:t>
            </a:r>
            <a:r>
              <a:rPr lang="zh-CN" altLang="en-US" sz="2200" dirty="0"/>
              <a:t>）</a:t>
            </a:r>
            <a:endParaRPr lang="en-US" altLang="zh-CN" sz="2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38AF6-AE59-45C1-BE25-F6A6A65340EB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903913" y="5414963"/>
            <a:ext cx="2447925" cy="503237"/>
            <a:chOff x="5580112" y="2132856"/>
            <a:chExt cx="2448272" cy="504056"/>
          </a:xfrm>
        </p:grpSpPr>
        <p:sp>
          <p:nvSpPr>
            <p:cNvPr id="7" name="矩形 6"/>
            <p:cNvSpPr/>
            <p:nvPr/>
          </p:nvSpPr>
          <p:spPr>
            <a:xfrm>
              <a:off x="6588317" y="2132856"/>
              <a:ext cx="1440067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封闭性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580112" y="2425431"/>
              <a:ext cx="93675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903913" y="3357563"/>
            <a:ext cx="2447925" cy="503237"/>
            <a:chOff x="5580112" y="2132856"/>
            <a:chExt cx="2448272" cy="504056"/>
          </a:xfrm>
        </p:grpSpPr>
        <p:sp>
          <p:nvSpPr>
            <p:cNvPr id="10" name="矩形 9"/>
            <p:cNvSpPr/>
            <p:nvPr/>
          </p:nvSpPr>
          <p:spPr>
            <a:xfrm>
              <a:off x="6588317" y="2132856"/>
              <a:ext cx="1440067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单位元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580112" y="2425431"/>
              <a:ext cx="93675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903913" y="4365625"/>
            <a:ext cx="2447925" cy="503238"/>
            <a:chOff x="5580112" y="2132856"/>
            <a:chExt cx="2448272" cy="504056"/>
          </a:xfrm>
        </p:grpSpPr>
        <p:sp>
          <p:nvSpPr>
            <p:cNvPr id="13" name="矩形 12"/>
            <p:cNvSpPr/>
            <p:nvPr/>
          </p:nvSpPr>
          <p:spPr>
            <a:xfrm>
              <a:off x="6588317" y="2132856"/>
              <a:ext cx="1440067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逆元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580112" y="2425431"/>
              <a:ext cx="93675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089525" y="2133600"/>
            <a:ext cx="3673475" cy="544513"/>
            <a:chOff x="5090160" y="2133600"/>
            <a:chExt cx="3673544" cy="544840"/>
          </a:xfrm>
        </p:grpSpPr>
        <p:sp>
          <p:nvSpPr>
            <p:cNvPr id="15" name="圆角矩形 14"/>
            <p:cNvSpPr/>
            <p:nvPr/>
          </p:nvSpPr>
          <p:spPr>
            <a:xfrm>
              <a:off x="5810899" y="2246381"/>
              <a:ext cx="2952805" cy="4320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650">
                <a:lnSpc>
                  <a:spcPct val="110000"/>
                </a:lnSpc>
                <a:spcAft>
                  <a:spcPts val="600"/>
                </a:spcAft>
                <a:defRPr/>
              </a:pPr>
              <a:r>
                <a:rPr lang="zh-CN" altLang="en-US" sz="22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注意：并不要</a:t>
              </a:r>
              <a:r>
                <a:rPr lang="en-US" altLang="zh-CN" sz="22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200" baseline="30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-1</a:t>
              </a:r>
              <a:r>
                <a:rPr lang="zh-CN" altLang="en-US" sz="22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∈</a:t>
              </a:r>
              <a:r>
                <a:rPr lang="en-US" altLang="zh-CN" sz="22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2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090160" y="2133600"/>
              <a:ext cx="715976" cy="441590"/>
            </a:xfrm>
            <a:custGeom>
              <a:avLst/>
              <a:gdLst>
                <a:gd name="connsiteX0" fmla="*/ 716280 w 716280"/>
                <a:gd name="connsiteY0" fmla="*/ 365760 h 441960"/>
                <a:gd name="connsiteX1" fmla="*/ 243840 w 716280"/>
                <a:gd name="connsiteY1" fmla="*/ 381000 h 441960"/>
                <a:gd name="connsiteX2" fmla="*/ 0 w 716280"/>
                <a:gd name="connsiteY2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280" h="441960">
                  <a:moveTo>
                    <a:pt x="716280" y="365760"/>
                  </a:moveTo>
                  <a:cubicBezTo>
                    <a:pt x="539750" y="403860"/>
                    <a:pt x="363220" y="441960"/>
                    <a:pt x="243840" y="381000"/>
                  </a:cubicBezTo>
                  <a:cubicBezTo>
                    <a:pt x="124460" y="320040"/>
                    <a:pt x="62230" y="160020"/>
                    <a:pt x="0" y="0"/>
                  </a:cubicBezTo>
                </a:path>
              </a:pathLst>
            </a:custGeom>
            <a:ln w="1905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子群判定和循环群之子群问题总结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838200" y="3454400"/>
            <a:ext cx="4546600" cy="211613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循环群的子群依然是循环群。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问题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 eaLnBrk="1" hangingPunct="1"/>
            <a:r>
              <a:rPr lang="en-US" altLang="zh-CN" sz="2200" smtClean="0"/>
              <a:t>n</a:t>
            </a:r>
            <a:r>
              <a:rPr lang="zh-CN" altLang="en-US" sz="2200" smtClean="0"/>
              <a:t>阶循环群的子群</a:t>
            </a:r>
            <a:r>
              <a:rPr lang="zh-CN" altLang="en-US" sz="2200" smtClean="0">
                <a:solidFill>
                  <a:srgbClr val="C00000"/>
                </a:solidFill>
              </a:rPr>
              <a:t>个数</a:t>
            </a:r>
            <a:r>
              <a:rPr lang="zh-CN" altLang="en-US" sz="2200" smtClean="0"/>
              <a:t>？</a:t>
            </a:r>
            <a:endParaRPr lang="en-US" altLang="zh-CN" sz="2200" smtClean="0"/>
          </a:p>
          <a:p>
            <a:pPr lvl="1" eaLnBrk="1" hangingPunct="1"/>
            <a:r>
              <a:rPr lang="zh-CN" altLang="en-US" sz="2200" smtClean="0"/>
              <a:t>循环群子群的</a:t>
            </a:r>
            <a:r>
              <a:rPr lang="zh-CN" altLang="en-US" sz="2200" smtClean="0">
                <a:solidFill>
                  <a:srgbClr val="C00000"/>
                </a:solidFill>
              </a:rPr>
              <a:t>求法</a:t>
            </a:r>
            <a:r>
              <a:rPr lang="zh-CN" altLang="en-US" sz="2200" smtClean="0"/>
              <a:t>？</a:t>
            </a:r>
            <a:endParaRPr lang="en-US" altLang="zh-CN" sz="2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3D01-0729-4F1B-8566-3BFC64D0D3EE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  <p:sp>
        <p:nvSpPr>
          <p:cNvPr id="6" name="圆角矩形 4">
            <a:extLst>
              <a:ext uri="{FF2B5EF4-FFF2-40B4-BE49-F238E27FC236}"/>
            </a:extLst>
          </p:cNvPr>
          <p:cNvSpPr/>
          <p:nvPr/>
        </p:nvSpPr>
        <p:spPr>
          <a:xfrm>
            <a:off x="971550" y="1514475"/>
            <a:ext cx="3024188" cy="13382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20650">
              <a:lnSpc>
                <a:spcPct val="110000"/>
              </a:lnSpc>
              <a:spcAft>
                <a:spcPts val="1800"/>
              </a:spcAft>
              <a:defRPr/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判定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封闭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且有逆</a:t>
            </a:r>
            <a:endParaRPr lang="en-US" altLang="zh-CN" sz="240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120650">
              <a:lnSpc>
                <a:spcPct val="110000"/>
              </a:lnSpc>
              <a:spcAft>
                <a:spcPts val="1800"/>
              </a:spcAft>
              <a:defRPr/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判定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ab</a:t>
            </a:r>
            <a:r>
              <a:rPr lang="en-US" altLang="zh-CN" sz="2400" baseline="30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封闭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圆角矩形 4">
            <a:extLst>
              <a:ext uri="{FF2B5EF4-FFF2-40B4-BE49-F238E27FC236}"/>
            </a:extLst>
          </p:cNvPr>
          <p:cNvSpPr/>
          <p:nvPr/>
        </p:nvSpPr>
        <p:spPr>
          <a:xfrm>
            <a:off x="5148263" y="1852613"/>
            <a:ext cx="3024187" cy="6635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20650"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有限群判定：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封闭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067175" y="1785938"/>
            <a:ext cx="1009650" cy="850900"/>
            <a:chOff x="4067944" y="1786013"/>
            <a:chExt cx="1008112" cy="850900"/>
          </a:xfrm>
        </p:grpSpPr>
        <p:sp>
          <p:nvSpPr>
            <p:cNvPr id="2" name="右大括号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067944" y="1786013"/>
              <a:ext cx="240932" cy="850900"/>
            </a:xfrm>
            <a:prstGeom prst="rightBrace">
              <a:avLst>
                <a:gd name="adj1" fmla="val 24710"/>
                <a:gd name="adj2" fmla="val 50000"/>
              </a:avLst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箭头: 右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356429" y="2151138"/>
              <a:ext cx="719627" cy="119062"/>
            </a:xfrm>
            <a:prstGeom prst="rightArrow">
              <a:avLst>
                <a:gd name="adj1" fmla="val 50000"/>
                <a:gd name="adj2" fmla="val 164584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762500" y="4513263"/>
            <a:ext cx="2762250" cy="490537"/>
            <a:chOff x="4762624" y="4512782"/>
            <a:chExt cx="2761704" cy="491077"/>
          </a:xfrm>
        </p:grpSpPr>
        <p:sp>
          <p:nvSpPr>
            <p:cNvPr id="11" name="圆角矩形 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19734" y="4512782"/>
              <a:ext cx="2304594" cy="491077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650">
                <a:lnSpc>
                  <a:spcPct val="110000"/>
                </a:lnSpc>
                <a:spcAft>
                  <a:spcPts val="600"/>
                </a:spcAft>
                <a:defRPr/>
              </a:pPr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的因子个数</a:t>
              </a:r>
              <a:endPara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等号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762624" y="4660582"/>
              <a:ext cx="457110" cy="292422"/>
            </a:xfrm>
            <a:prstGeom prst="mathEqual">
              <a:avLst>
                <a:gd name="adj1" fmla="val 3928"/>
                <a:gd name="adj2" fmla="val 26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762500" y="5080000"/>
            <a:ext cx="1808163" cy="490538"/>
            <a:chOff x="4762624" y="5079725"/>
            <a:chExt cx="1808155" cy="491077"/>
          </a:xfrm>
        </p:grpSpPr>
        <p:sp>
          <p:nvSpPr>
            <p:cNvPr id="12" name="圆角矩形 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19822" y="5079725"/>
              <a:ext cx="1350957" cy="491077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650">
                <a:lnSpc>
                  <a:spcPct val="110000"/>
                </a:lnSpc>
                <a:spcAft>
                  <a:spcPts val="600"/>
                </a:spcAft>
                <a:defRPr/>
              </a:pPr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en-US" altLang="zh-CN" sz="2400" baseline="30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n/d</a:t>
              </a:r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等号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762624" y="5178258"/>
              <a:ext cx="457198" cy="290832"/>
            </a:xfrm>
            <a:prstGeom prst="mathEqual">
              <a:avLst>
                <a:gd name="adj1" fmla="val 3928"/>
                <a:gd name="adj2" fmla="val 26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8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群同态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0"/>
              </a:spcAft>
            </a:pPr>
            <a:r>
              <a:rPr lang="zh-CN" altLang="en-US" sz="2200" smtClean="0">
                <a:solidFill>
                  <a:srgbClr val="0000FF"/>
                </a:solidFill>
              </a:rPr>
              <a:t>定义</a:t>
            </a:r>
            <a:r>
              <a:rPr lang="en-US" altLang="zh-CN" sz="2200" smtClean="0">
                <a:solidFill>
                  <a:srgbClr val="0000FF"/>
                </a:solidFill>
              </a:rPr>
              <a:t>6.7-6</a:t>
            </a:r>
            <a:r>
              <a:rPr lang="zh-CN" altLang="en-US" sz="2200" smtClean="0">
                <a:solidFill>
                  <a:srgbClr val="0000FF"/>
                </a:solidFill>
              </a:rPr>
              <a:t>：</a:t>
            </a:r>
            <a:r>
              <a:rPr lang="zh-CN" altLang="en-US" sz="2200" smtClean="0"/>
              <a:t>设</a:t>
            </a:r>
            <a:r>
              <a:rPr lang="en-US" altLang="zh-CN" sz="2200" smtClean="0"/>
              <a:t>〈G,*〉</a:t>
            </a:r>
            <a:r>
              <a:rPr lang="zh-CN" altLang="en-US" sz="2200" smtClean="0"/>
              <a:t>和</a:t>
            </a:r>
            <a:r>
              <a:rPr lang="en-US" altLang="zh-CN" sz="2200" smtClean="0"/>
              <a:t>〈H,*</a:t>
            </a:r>
            <a:r>
              <a:rPr lang="en-US" altLang="zh-CN" sz="2200" smtClean="0">
                <a:latin typeface="Arial" charset="0"/>
                <a:cs typeface="Arial" charset="0"/>
              </a:rPr>
              <a:t>’</a:t>
            </a:r>
            <a:r>
              <a:rPr lang="en-US" altLang="zh-CN" sz="2200" smtClean="0"/>
              <a:t>〉</a:t>
            </a:r>
            <a:r>
              <a:rPr lang="zh-CN" altLang="en-US" sz="2200" smtClean="0"/>
              <a:t>是两个群</a:t>
            </a:r>
            <a:r>
              <a:rPr lang="en-US" altLang="zh-CN" sz="2200" smtClean="0"/>
              <a:t>, </a:t>
            </a:r>
            <a:r>
              <a:rPr lang="zh-CN" altLang="en-US" sz="2200" smtClean="0"/>
              <a:t>映射</a:t>
            </a:r>
            <a:r>
              <a:rPr lang="en-US" altLang="zh-CN" sz="2200" smtClean="0"/>
              <a:t>h</a:t>
            </a:r>
            <a:r>
              <a:rPr lang="zh-CN" altLang="en-US" sz="2200" smtClean="0"/>
              <a:t>：</a:t>
            </a:r>
            <a:r>
              <a:rPr lang="en-US" altLang="zh-CN" sz="2200" smtClean="0"/>
              <a:t>G</a:t>
            </a:r>
            <a:r>
              <a:rPr lang="en-US" altLang="zh-CN" sz="2200" smtClean="0">
                <a:latin typeface="Comic Sans MS" pitchFamily="66" charset="0"/>
              </a:rPr>
              <a:t>→</a:t>
            </a:r>
            <a:r>
              <a:rPr lang="en-US" altLang="zh-CN" sz="2200" smtClean="0"/>
              <a:t>H</a:t>
            </a:r>
            <a:r>
              <a:rPr lang="zh-CN" altLang="en-US" sz="2200" smtClean="0"/>
              <a:t>称为从</a:t>
            </a:r>
            <a:r>
              <a:rPr lang="en-US" altLang="zh-CN" sz="2200" smtClean="0"/>
              <a:t>〈G,*〉</a:t>
            </a:r>
            <a:r>
              <a:rPr lang="zh-CN" altLang="en-US" sz="2200" smtClean="0"/>
              <a:t>到</a:t>
            </a:r>
            <a:r>
              <a:rPr lang="en-US" altLang="zh-CN" sz="2200" smtClean="0"/>
              <a:t>〈H,*</a:t>
            </a:r>
            <a:r>
              <a:rPr lang="en-US" altLang="zh-CN" sz="2200" smtClean="0">
                <a:latin typeface="Arial" charset="0"/>
              </a:rPr>
              <a:t>’</a:t>
            </a:r>
            <a:r>
              <a:rPr lang="en-US" altLang="zh-CN" sz="2200" smtClean="0"/>
              <a:t>〉</a:t>
            </a:r>
            <a:r>
              <a:rPr lang="zh-CN" altLang="en-US" sz="2200" smtClean="0"/>
              <a:t>的群同态</a:t>
            </a:r>
            <a:r>
              <a:rPr lang="en-US" altLang="zh-CN" sz="2200" smtClean="0"/>
              <a:t>, </a:t>
            </a:r>
            <a:r>
              <a:rPr lang="zh-CN" altLang="en-US" sz="2200" smtClean="0"/>
              <a:t>如果对任意</a:t>
            </a:r>
            <a:r>
              <a:rPr lang="en-US" altLang="zh-CN" sz="2200" smtClean="0"/>
              <a:t>a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b∈G,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smtClean="0"/>
              <a:t>        (1)</a:t>
            </a:r>
            <a:r>
              <a:rPr lang="en-US" altLang="zh-CN" sz="2200" smtClean="0">
                <a:solidFill>
                  <a:srgbClr val="FF0000"/>
                </a:solidFill>
              </a:rPr>
              <a:t>h(a*b)=h(a)*</a:t>
            </a:r>
            <a:r>
              <a:rPr lang="en-US" altLang="zh-CN" sz="2200" smtClean="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zh-CN" sz="2200" smtClean="0">
                <a:solidFill>
                  <a:srgbClr val="FF0000"/>
                </a:solidFill>
              </a:rPr>
              <a:t>h(b)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smtClean="0"/>
              <a:t>        (2)h(e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)=e</a:t>
            </a:r>
            <a:r>
              <a:rPr lang="en-US" altLang="zh-CN" sz="2200" baseline="-25000" smtClean="0"/>
              <a:t>H</a:t>
            </a:r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200" smtClean="0"/>
              <a:t>        (3)h(a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)=[h(a)]</a:t>
            </a:r>
            <a:r>
              <a:rPr lang="en-US" altLang="zh-CN" sz="2200" baseline="30000" smtClean="0"/>
              <a:t>-1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smtClean="0"/>
              <a:t>(2)</a:t>
            </a:r>
            <a:r>
              <a:rPr lang="en-US" altLang="zh-CN" sz="2200" baseline="30000" smtClean="0"/>
              <a:t> </a:t>
            </a:r>
            <a:r>
              <a:rPr lang="en-US" altLang="zh-CN" sz="2200" smtClean="0">
                <a:sym typeface="Wingdings" pitchFamily="2" charset="2"/>
              </a:rPr>
              <a:t>∵</a:t>
            </a:r>
            <a:r>
              <a:rPr lang="en-US" altLang="zh-CN" sz="2200" baseline="30000" smtClean="0"/>
              <a:t> </a:t>
            </a:r>
            <a:r>
              <a:rPr lang="en-US" altLang="zh-CN" sz="2200" smtClean="0"/>
              <a:t>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)=h(e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*e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)=h(e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)*</a:t>
            </a:r>
            <a:r>
              <a:rPr lang="en-US" altLang="zh-CN" sz="2200" smtClean="0">
                <a:latin typeface="Arial" charset="0"/>
              </a:rPr>
              <a:t>’</a:t>
            </a:r>
            <a:r>
              <a:rPr lang="en-US" altLang="zh-CN" sz="2200" smtClean="0"/>
              <a:t>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)=e</a:t>
            </a:r>
            <a:r>
              <a:rPr lang="en-US" altLang="zh-CN" sz="2200" baseline="-25000" smtClean="0"/>
              <a:t>H</a:t>
            </a:r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200" smtClean="0">
                <a:sym typeface="Wingdings" pitchFamily="2" charset="2"/>
              </a:rPr>
              <a:t>   ∵ </a:t>
            </a:r>
            <a:r>
              <a:rPr lang="zh-CN" altLang="en-US" sz="2200" smtClean="0">
                <a:solidFill>
                  <a:srgbClr val="C00000"/>
                </a:solidFill>
              </a:rPr>
              <a:t>群中只有幺元是幂等的</a:t>
            </a:r>
            <a:r>
              <a:rPr lang="en-US" altLang="zh-CN" sz="2200" smtClean="0"/>
              <a:t>, </a:t>
            </a:r>
            <a:r>
              <a:rPr lang="zh-CN" altLang="en-US" sz="2200" smtClean="0">
                <a:sym typeface="Wingdings" pitchFamily="2" charset="2"/>
              </a:rPr>
              <a:t>∴</a:t>
            </a:r>
            <a:r>
              <a:rPr lang="zh-CN" altLang="en-US" sz="2200" smtClean="0"/>
              <a:t> </a:t>
            </a:r>
            <a:r>
              <a:rPr lang="en-US" altLang="zh-CN" sz="2200" smtClean="0"/>
              <a:t>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)=e</a:t>
            </a:r>
            <a:r>
              <a:rPr lang="en-US" altLang="zh-CN" sz="2200" baseline="-25000" smtClean="0"/>
              <a:t>H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smtClean="0"/>
              <a:t>(3)</a:t>
            </a:r>
            <a:r>
              <a:rPr lang="en-US" altLang="zh-CN" sz="2200" baseline="30000" smtClean="0"/>
              <a:t> </a:t>
            </a:r>
            <a:r>
              <a:rPr lang="en-US" altLang="zh-CN" sz="2200" smtClean="0">
                <a:sym typeface="Wingdings" pitchFamily="2" charset="2"/>
              </a:rPr>
              <a:t>∵ </a:t>
            </a:r>
            <a:r>
              <a:rPr lang="en-US" altLang="zh-CN" sz="2200" smtClean="0"/>
              <a:t>h(a)*</a:t>
            </a:r>
            <a:r>
              <a:rPr lang="en-US" altLang="zh-CN" sz="2200" smtClean="0">
                <a:latin typeface="Arial" charset="0"/>
              </a:rPr>
              <a:t>’</a:t>
            </a:r>
            <a:r>
              <a:rPr lang="en-US" altLang="zh-CN" sz="2200" smtClean="0"/>
              <a:t>h(a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)=h(a*a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)=h(e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)=e</a:t>
            </a:r>
            <a:r>
              <a:rPr lang="en-US" altLang="zh-CN" sz="2200" baseline="-25000" smtClean="0"/>
              <a:t>H </a:t>
            </a:r>
            <a:endParaRPr lang="en-US" altLang="zh-CN" sz="2200" smtClean="0"/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smtClean="0"/>
              <a:t>      h(a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)*</a:t>
            </a:r>
            <a:r>
              <a:rPr lang="en-US" altLang="zh-CN" sz="2200" smtClean="0">
                <a:latin typeface="Arial" charset="0"/>
              </a:rPr>
              <a:t>’</a:t>
            </a:r>
            <a:r>
              <a:rPr lang="en-US" altLang="zh-CN" sz="2200" smtClean="0"/>
              <a:t>h(a)=h(a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*a)=h(e</a:t>
            </a:r>
            <a:r>
              <a:rPr lang="en-US" altLang="zh-CN" sz="2200" baseline="-25000" smtClean="0"/>
              <a:t>G</a:t>
            </a:r>
            <a:r>
              <a:rPr lang="en-US" altLang="zh-CN" sz="2200" smtClean="0"/>
              <a:t>)=e</a:t>
            </a:r>
            <a:r>
              <a:rPr lang="en-US" altLang="zh-CN" sz="2200" baseline="-25000" smtClean="0"/>
              <a:t>H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smtClean="0"/>
              <a:t>   </a:t>
            </a:r>
            <a:r>
              <a:rPr lang="zh-CN" altLang="en-US" sz="2200" smtClean="0">
                <a:sym typeface="Wingdings" pitchFamily="2" charset="2"/>
              </a:rPr>
              <a:t>∴</a:t>
            </a:r>
            <a:r>
              <a:rPr lang="en-US" altLang="zh-CN" sz="2200" smtClean="0"/>
              <a:t> h(a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)=</a:t>
            </a:r>
            <a:r>
              <a:rPr lang="zh-CN" altLang="en-US" sz="2200" smtClean="0"/>
              <a:t>［</a:t>
            </a:r>
            <a:r>
              <a:rPr lang="en-US" altLang="zh-CN" sz="2200" smtClean="0"/>
              <a:t>h(a)</a:t>
            </a:r>
            <a:r>
              <a:rPr lang="zh-CN" altLang="en-US" sz="2200" smtClean="0"/>
              <a:t>］</a:t>
            </a:r>
            <a:r>
              <a:rPr lang="en-US" altLang="zh-CN" sz="2200" baseline="30000" smtClean="0"/>
              <a:t>-1</a:t>
            </a:r>
            <a:r>
              <a:rPr lang="zh-CN" altLang="en-US" sz="2200" smtClean="0"/>
              <a:t>。</a:t>
            </a:r>
            <a:endParaRPr lang="en-US" altLang="zh-CN" sz="2200" smtClean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B2CBF-8A4C-405F-97C6-4FDD4FE880B0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151313" y="2690813"/>
            <a:ext cx="1584325" cy="574675"/>
            <a:chOff x="4572000" y="3116709"/>
            <a:chExt cx="1584325" cy="574675"/>
          </a:xfrm>
        </p:grpSpPr>
        <p:sp>
          <p:nvSpPr>
            <p:cNvPr id="73735" name="AutoShape 5"/>
            <p:cNvSpPr>
              <a:spLocks/>
            </p:cNvSpPr>
            <p:nvPr/>
          </p:nvSpPr>
          <p:spPr bwMode="auto">
            <a:xfrm>
              <a:off x="4572000" y="3116709"/>
              <a:ext cx="144016" cy="574675"/>
            </a:xfrm>
            <a:prstGeom prst="rightBrace">
              <a:avLst>
                <a:gd name="adj1" fmla="val 6704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3736" name="Rectangle 6"/>
            <p:cNvSpPr>
              <a:spLocks noChangeArrowheads="1"/>
            </p:cNvSpPr>
            <p:nvPr/>
          </p:nvSpPr>
          <p:spPr bwMode="auto">
            <a:xfrm>
              <a:off x="4932363" y="3189734"/>
              <a:ext cx="1223962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可以省略</a:t>
              </a: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180138" y="3587750"/>
            <a:ext cx="244792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6.3-2(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178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页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条件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h(k)=k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Arial" charset="0"/>
              </a:rPr>
              <a:t>’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1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1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1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4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群同态象有关定理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752975"/>
          </a:xfrm>
        </p:spPr>
        <p:txBody>
          <a:bodyPr/>
          <a:lstStyle/>
          <a:p>
            <a:pPr>
              <a:spcBef>
                <a:spcPts val="40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sz="2200" dirty="0">
                <a:solidFill>
                  <a:srgbClr val="0000FF"/>
                </a:solidFill>
              </a:rPr>
              <a:t>定理</a:t>
            </a:r>
            <a:r>
              <a:rPr lang="en-US" altLang="zh-CN" sz="2200" dirty="0">
                <a:solidFill>
                  <a:srgbClr val="0000FF"/>
                </a:solidFill>
              </a:rPr>
              <a:t>6.7-13</a:t>
            </a:r>
            <a:r>
              <a:rPr lang="zh-CN" altLang="en-US" sz="2200" dirty="0">
                <a:solidFill>
                  <a:srgbClr val="0000FF"/>
                </a:solidFill>
              </a:rPr>
              <a:t>：</a:t>
            </a:r>
            <a:r>
              <a:rPr lang="zh-CN" altLang="en-US" sz="2200" dirty="0"/>
              <a:t>设</a:t>
            </a:r>
            <a:r>
              <a:rPr lang="en-US" altLang="zh-CN" sz="2200" dirty="0"/>
              <a:t>h</a:t>
            </a:r>
            <a:r>
              <a:rPr lang="zh-CN" altLang="en-US" sz="2200" dirty="0"/>
              <a:t>是</a:t>
            </a:r>
            <a:r>
              <a:rPr lang="en-US" altLang="zh-CN" sz="2200" dirty="0"/>
              <a:t>&lt;G,*&gt;</a:t>
            </a:r>
            <a:r>
              <a:rPr lang="zh-CN" altLang="en-US" sz="2200" dirty="0"/>
              <a:t>到</a:t>
            </a:r>
            <a:r>
              <a:rPr lang="en-US" altLang="zh-CN" sz="2200" dirty="0"/>
              <a:t>&lt;H,</a:t>
            </a:r>
            <a:r>
              <a:rPr lang="en-US" altLang="zh-CN" sz="22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200" dirty="0"/>
              <a:t>&gt;</a:t>
            </a:r>
            <a:r>
              <a:rPr lang="zh-CN" altLang="en-US" sz="2200" dirty="0"/>
              <a:t>的群同态，则</a:t>
            </a:r>
            <a:r>
              <a:rPr lang="en-US" altLang="zh-CN" sz="2200" dirty="0"/>
              <a:t>&lt;G,*&gt;</a:t>
            </a:r>
            <a:r>
              <a:rPr lang="zh-CN" altLang="en-US" sz="2200" dirty="0"/>
              <a:t>在</a:t>
            </a:r>
            <a:r>
              <a:rPr lang="en-US" altLang="zh-CN" sz="2200" dirty="0"/>
              <a:t>h</a:t>
            </a:r>
            <a:r>
              <a:rPr lang="zh-CN" altLang="en-US" sz="2200" dirty="0"/>
              <a:t>下的同态象</a:t>
            </a:r>
            <a:r>
              <a:rPr lang="en-US" altLang="zh-CN" sz="2200" dirty="0"/>
              <a:t>&lt;h(G),</a:t>
            </a:r>
            <a:r>
              <a:rPr lang="en-US" altLang="zh-CN" sz="22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200" dirty="0"/>
              <a:t>&gt;</a:t>
            </a:r>
            <a:r>
              <a:rPr lang="zh-CN" altLang="en-US" sz="2200" dirty="0"/>
              <a:t>是</a:t>
            </a:r>
            <a:r>
              <a:rPr lang="en-US" altLang="zh-CN" sz="2200" dirty="0"/>
              <a:t>&lt;H,</a:t>
            </a:r>
            <a:r>
              <a:rPr lang="en-US" altLang="zh-CN" sz="22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200" dirty="0"/>
              <a:t>&gt;</a:t>
            </a:r>
            <a:r>
              <a:rPr lang="zh-CN" altLang="en-US" sz="2200" dirty="0"/>
              <a:t>的子群。</a:t>
            </a:r>
            <a:endParaRPr lang="en-US" altLang="zh-CN" sz="2200" dirty="0"/>
          </a:p>
          <a:p>
            <a:pPr>
              <a:spcBef>
                <a:spcPts val="40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证：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spcBef>
                <a:spcPts val="400"/>
              </a:spcBef>
              <a:defRPr/>
            </a:pPr>
            <a:r>
              <a:rPr lang="zh-CN" altLang="en-US" dirty="0"/>
              <a:t>依据</a:t>
            </a: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6.3-2</a:t>
            </a:r>
            <a:r>
              <a:rPr lang="zh-CN" altLang="en-US" dirty="0"/>
              <a:t>，可直接得出该结论。</a:t>
            </a:r>
            <a:endParaRPr lang="en-US" altLang="zh-CN" dirty="0"/>
          </a:p>
          <a:p>
            <a:pPr>
              <a:spcBef>
                <a:spcPts val="40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sz="2200" dirty="0">
                <a:solidFill>
                  <a:srgbClr val="0000FF"/>
                </a:solidFill>
              </a:rPr>
              <a:t>定理</a:t>
            </a:r>
            <a:r>
              <a:rPr lang="en-US" altLang="zh-CN" sz="2200" dirty="0">
                <a:solidFill>
                  <a:srgbClr val="0000FF"/>
                </a:solidFill>
              </a:rPr>
              <a:t>6.7-14</a:t>
            </a:r>
            <a:r>
              <a:rPr lang="zh-CN" altLang="en-US" sz="2200" dirty="0">
                <a:solidFill>
                  <a:srgbClr val="0000FF"/>
                </a:solidFill>
              </a:rPr>
              <a:t>：</a:t>
            </a:r>
            <a:r>
              <a:rPr lang="zh-CN" altLang="en-US" sz="2200" dirty="0"/>
              <a:t>设</a:t>
            </a:r>
            <a:r>
              <a:rPr lang="en-US" altLang="zh-CN" sz="2200" dirty="0"/>
              <a:t>&lt;G,*&gt;</a:t>
            </a:r>
            <a:r>
              <a:rPr lang="zh-CN" altLang="en-US" sz="2200" dirty="0"/>
              <a:t>是一个群，</a:t>
            </a:r>
            <a:r>
              <a:rPr lang="en-US" altLang="zh-CN" sz="2200" dirty="0"/>
              <a:t>&lt;H,</a:t>
            </a:r>
            <a:r>
              <a:rPr lang="en-US" altLang="zh-CN" sz="22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200" dirty="0"/>
              <a:t>&gt;</a:t>
            </a:r>
            <a:r>
              <a:rPr lang="zh-CN" altLang="en-US" sz="2200" dirty="0"/>
              <a:t>是一代数系统，如果存在满射函数</a:t>
            </a:r>
            <a:r>
              <a:rPr lang="en-US" altLang="zh-CN" sz="2200" dirty="0"/>
              <a:t>h</a:t>
            </a:r>
            <a:r>
              <a:rPr lang="zh-CN" altLang="en-US" sz="2200" dirty="0"/>
              <a:t>：</a:t>
            </a:r>
            <a:r>
              <a:rPr lang="en-US" altLang="zh-CN" sz="2200" dirty="0"/>
              <a:t>G</a:t>
            </a:r>
            <a:r>
              <a:rPr lang="zh-CN" altLang="en-US" sz="2200" dirty="0">
                <a:sym typeface="Symbol" pitchFamily="18" charset="2"/>
              </a:rPr>
              <a:t></a:t>
            </a:r>
            <a:r>
              <a:rPr lang="en-US" altLang="zh-CN" sz="2200" dirty="0"/>
              <a:t>H</a:t>
            </a:r>
            <a:r>
              <a:rPr lang="zh-CN" altLang="en-US" sz="2200" dirty="0"/>
              <a:t>，对任意</a:t>
            </a:r>
            <a:r>
              <a:rPr lang="en-US" altLang="zh-CN" sz="2200" dirty="0" err="1"/>
              <a:t>a,b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G</a:t>
            </a:r>
          </a:p>
          <a:p>
            <a:pPr marL="2332038" indent="0">
              <a:spcBef>
                <a:spcPts val="400"/>
              </a:spcBef>
              <a:buFont typeface="Arial" pitchFamily="34" charset="0"/>
              <a:buNone/>
              <a:defRPr/>
            </a:pPr>
            <a:r>
              <a:rPr lang="en-US" altLang="zh-CN" sz="2200" dirty="0"/>
              <a:t>h(a*b)=h(a)</a:t>
            </a:r>
            <a:r>
              <a:rPr lang="en-US" altLang="zh-CN" sz="22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200" dirty="0"/>
              <a:t>h(b)</a:t>
            </a:r>
          </a:p>
          <a:p>
            <a:pPr marL="334963" indent="0">
              <a:spcBef>
                <a:spcPts val="400"/>
              </a:spcBef>
              <a:buFont typeface="Arial" pitchFamily="34" charset="0"/>
              <a:buNone/>
              <a:tabLst>
                <a:tab pos="274638" algn="l"/>
              </a:tabLst>
              <a:defRPr/>
            </a:pPr>
            <a:r>
              <a:rPr lang="zh-CN" altLang="en-US" sz="2200" dirty="0"/>
              <a:t>则</a:t>
            </a:r>
            <a:r>
              <a:rPr lang="en-US" altLang="zh-CN" sz="2200" dirty="0"/>
              <a:t>&lt;H,</a:t>
            </a:r>
            <a:r>
              <a:rPr lang="en-US" altLang="zh-CN" sz="22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200" dirty="0"/>
              <a:t>&gt;</a:t>
            </a:r>
            <a:r>
              <a:rPr lang="zh-CN" altLang="en-US" sz="2200" dirty="0"/>
              <a:t>必是一个群。</a:t>
            </a:r>
            <a:endParaRPr lang="en-US" altLang="zh-CN" sz="2200" dirty="0"/>
          </a:p>
          <a:p>
            <a:pPr>
              <a:spcBef>
                <a:spcPts val="40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证：</a:t>
            </a:r>
            <a:r>
              <a:rPr lang="en-US" altLang="zh-CN" sz="2200" dirty="0" err="1"/>
              <a:t>a,b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G,</a:t>
            </a:r>
            <a:r>
              <a:rPr lang="zh-CN" altLang="en-US" sz="2200" dirty="0"/>
              <a:t>因</a:t>
            </a:r>
            <a:r>
              <a:rPr lang="en-US" altLang="zh-CN" sz="2200" dirty="0"/>
              <a:t>a</a:t>
            </a:r>
            <a:r>
              <a:rPr lang="zh-CN" altLang="en-US" sz="2200" dirty="0"/>
              <a:t>*</a:t>
            </a:r>
            <a:r>
              <a:rPr lang="en-US" altLang="zh-CN" sz="2200" dirty="0"/>
              <a:t>b=c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G</a:t>
            </a:r>
            <a:r>
              <a:rPr lang="zh-CN" altLang="en-US" sz="2200" dirty="0"/>
              <a:t>，则</a:t>
            </a:r>
            <a:r>
              <a:rPr lang="en-US" altLang="zh-CN" sz="2200" dirty="0"/>
              <a:t>h(a*b)=h(a)</a:t>
            </a:r>
            <a:r>
              <a:rPr lang="en-US" altLang="zh-CN" sz="2200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200" dirty="0"/>
              <a:t>h(b)=h(c)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>
                <a:sym typeface="Symbol" pitchFamily="18" charset="2"/>
              </a:rPr>
              <a:t>H</a:t>
            </a:r>
          </a:p>
          <a:p>
            <a:pPr marL="898525" indent="0">
              <a:spcBef>
                <a:spcPts val="400"/>
              </a:spcBef>
              <a:buFont typeface="Arial" pitchFamily="34" charset="0"/>
              <a:buNone/>
              <a:defRPr/>
            </a:pPr>
            <a:r>
              <a:rPr lang="zh-CN" altLang="en-US" sz="2200" dirty="0">
                <a:sym typeface="Symbol" pitchFamily="18" charset="2"/>
              </a:rPr>
              <a:t>类似地，可以证明结合律、幺元、逆元的存在。</a:t>
            </a:r>
            <a:r>
              <a:rPr lang="en-US" altLang="zh-CN" sz="2200" dirty="0">
                <a:solidFill>
                  <a:srgbClr val="CC0099"/>
                </a:solidFill>
                <a:sym typeface="Symbol" pitchFamily="18" charset="2"/>
              </a:rPr>
              <a:t>QED</a:t>
            </a:r>
            <a:endParaRPr lang="zh-CN" altLang="en-US" sz="2200" dirty="0">
              <a:solidFill>
                <a:srgbClr val="CC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DA9EF-405E-4137-848A-864E1E5652A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 bwMode="auto">
          <a:xfrm>
            <a:off x="6156325" y="1700213"/>
            <a:ext cx="1223963" cy="1206500"/>
            <a:chOff x="30163" y="2300288"/>
            <a:chExt cx="1353142" cy="1332966"/>
          </a:xfrm>
        </p:grpSpPr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6489" y="3256164"/>
              <a:ext cx="1326816" cy="377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180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 smtClean="0"/>
              <a:t>群同态的图解</a:t>
            </a:r>
          </a:p>
        </p:txBody>
      </p:sp>
      <p:grpSp>
        <p:nvGrpSpPr>
          <p:cNvPr id="75778" name="组合 25"/>
          <p:cNvGrpSpPr>
            <a:grpSpLocks/>
          </p:cNvGrpSpPr>
          <p:nvPr/>
        </p:nvGrpSpPr>
        <p:grpSpPr bwMode="auto">
          <a:xfrm>
            <a:off x="179388" y="1196975"/>
            <a:ext cx="8785225" cy="4895850"/>
            <a:chOff x="35496" y="1196752"/>
            <a:chExt cx="8784976" cy="4896544"/>
          </a:xfrm>
        </p:grpSpPr>
        <p:sp>
          <p:nvSpPr>
            <p:cNvPr id="5" name="椭圆 4"/>
            <p:cNvSpPr/>
            <p:nvPr/>
          </p:nvSpPr>
          <p:spPr>
            <a:xfrm>
              <a:off x="2843703" y="2133510"/>
              <a:ext cx="3313019" cy="93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40481" y="4437299"/>
              <a:ext cx="4679817" cy="1655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608"/>
              <a:ext cx="1728738" cy="64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3703" y="2651108"/>
              <a:ext cx="776266" cy="2613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380457" y="2636819"/>
              <a:ext cx="784203" cy="2629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5496" y="5372469"/>
              <a:ext cx="1944632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&lt;h(G),</a:t>
              </a:r>
              <a:r>
                <a:rPr lang="en-US" altLang="zh-CN" sz="24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  <a:sym typeface="Symbol" pitchFamily="18" charset="2"/>
                </a:rPr>
                <a:t>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3700" y="1196752"/>
              <a:ext cx="2376420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&lt;G,*&gt;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4051" y="3429093"/>
              <a:ext cx="2376421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&lt;H,</a:t>
              </a:r>
              <a:r>
                <a:rPr lang="en-US" altLang="zh-CN" sz="24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  <a:sym typeface="Symbol" pitchFamily="18" charset="2"/>
                </a:rPr>
                <a:t>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264" y="1628613"/>
              <a:ext cx="792141" cy="792275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764234" y="5445504"/>
              <a:ext cx="2016068" cy="14448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6444051" y="3932403"/>
              <a:ext cx="720705" cy="792274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2504F-4AE2-436E-8AA7-45190B19268E}" type="slidenum">
              <a:rPr lang="zh-CN" altLang="en-US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 smtClean="0"/>
              <a:t>子群同态的图解</a:t>
            </a:r>
          </a:p>
        </p:txBody>
      </p:sp>
      <p:grpSp>
        <p:nvGrpSpPr>
          <p:cNvPr id="76802" name="组合 25"/>
          <p:cNvGrpSpPr>
            <a:grpSpLocks/>
          </p:cNvGrpSpPr>
          <p:nvPr/>
        </p:nvGrpSpPr>
        <p:grpSpPr bwMode="auto">
          <a:xfrm>
            <a:off x="179388" y="1196975"/>
            <a:ext cx="8424862" cy="4679950"/>
            <a:chOff x="35496" y="1196752"/>
            <a:chExt cx="8424624" cy="4680614"/>
          </a:xfrm>
        </p:grpSpPr>
        <p:sp>
          <p:nvSpPr>
            <p:cNvPr id="5" name="椭圆 4"/>
            <p:cNvSpPr/>
            <p:nvPr/>
          </p:nvSpPr>
          <p:spPr>
            <a:xfrm>
              <a:off x="2843704" y="2133510"/>
              <a:ext cx="3313019" cy="93517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843704" y="4797713"/>
              <a:ext cx="3313019" cy="93517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608"/>
              <a:ext cx="1728738" cy="649380"/>
            </a:xfrm>
            <a:prstGeom prst="ellipse">
              <a:avLst/>
            </a:prstGeom>
            <a:solidFill>
              <a:srgbClr val="E6B9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3704" y="2651108"/>
              <a:ext cx="776266" cy="2613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380457" y="2636819"/>
              <a:ext cx="784203" cy="2629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5496" y="5372469"/>
              <a:ext cx="1944632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&lt;H,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3700" y="1196752"/>
              <a:ext cx="2376420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&lt;G,*&gt;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264" y="1628613"/>
              <a:ext cx="792141" cy="792275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764234" y="5445505"/>
              <a:ext cx="2016068" cy="14448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flipH="1">
              <a:off x="6044013" y="1711175"/>
              <a:ext cx="935012" cy="3373917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h=</a:t>
              </a:r>
              <a:r>
                <a:rPr lang="zh-CN" altLang="en-US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？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3039E-9224-4C4F-8497-1DC0C1C2EB28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863600"/>
          </a:xfrm>
        </p:spPr>
        <p:txBody>
          <a:bodyPr/>
          <a:lstStyle/>
          <a:p>
            <a:r>
              <a:rPr lang="zh-CN" altLang="en-US" smtClean="0"/>
              <a:t>下表给出了一个独异点，涂色部分是</a:t>
            </a:r>
            <a:r>
              <a:rPr lang="zh-CN" altLang="en-US" u="sng" smtClean="0"/>
              <a:t>子独异点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244E7-23C0-4253-A259-D56DC6E6166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4838" y="2851150"/>
          <a:ext cx="5207000" cy="2355850"/>
        </p:xfrm>
        <a:graphic>
          <a:graphicData uri="http://schemas.openxmlformats.org/drawingml/2006/table">
            <a:tbl>
              <a:tblPr/>
              <a:tblGrid>
                <a:gridCol w="1041486">
                  <a:extLst>
                    <a:ext uri="{9D8B030D-6E8A-4147-A177-3AD203B41FA5}"/>
                  </a:extLst>
                </a:gridCol>
                <a:gridCol w="1041486">
                  <a:extLst>
                    <a:ext uri="{9D8B030D-6E8A-4147-A177-3AD203B41FA5}"/>
                  </a:extLst>
                </a:gridCol>
                <a:gridCol w="1041486">
                  <a:extLst>
                    <a:ext uri="{9D8B030D-6E8A-4147-A177-3AD203B41FA5}"/>
                  </a:extLst>
                </a:gridCol>
                <a:gridCol w="1041486">
                  <a:extLst>
                    <a:ext uri="{9D8B030D-6E8A-4147-A177-3AD203B41FA5}"/>
                  </a:extLst>
                </a:gridCol>
                <a:gridCol w="1041486">
                  <a:extLst>
                    <a:ext uri="{9D8B030D-6E8A-4147-A177-3AD203B41FA5}"/>
                  </a:extLst>
                </a:gridCol>
              </a:tblGrid>
              <a:tr h="47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71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7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71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7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群同构</a:t>
            </a: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zh-CN" altLang="en-US" smtClean="0"/>
              <a:t>满同态和单一同态同时成立，则同构；</a:t>
            </a:r>
            <a:endParaRPr lang="en-US" altLang="zh-CN" smtClean="0"/>
          </a:p>
          <a:p>
            <a:pPr eaLnBrk="1" hangingPunct="1">
              <a:spcAft>
                <a:spcPts val="180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6.7-15</a:t>
            </a:r>
            <a:r>
              <a:rPr lang="zh-CN" altLang="en-US" smtClean="0">
                <a:solidFill>
                  <a:srgbClr val="C00000"/>
                </a:solidFill>
              </a:rPr>
              <a:t>（</a:t>
            </a:r>
            <a:r>
              <a:rPr lang="en-US" altLang="zh-CN" smtClean="0">
                <a:solidFill>
                  <a:srgbClr val="C00000"/>
                </a:solidFill>
              </a:rPr>
              <a:t>Calay</a:t>
            </a:r>
            <a:r>
              <a:rPr lang="zh-CN" altLang="en-US" smtClean="0">
                <a:solidFill>
                  <a:srgbClr val="C00000"/>
                </a:solidFill>
              </a:rPr>
              <a:t>定理）（了解结论即可）：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>
              <a:spcAft>
                <a:spcPts val="1800"/>
              </a:spcAft>
            </a:pPr>
            <a:r>
              <a:rPr lang="zh-CN" altLang="en-US" sz="2400" smtClean="0">
                <a:solidFill>
                  <a:srgbClr val="C00000"/>
                </a:solidFill>
              </a:rPr>
              <a:t>每个</a:t>
            </a:r>
            <a:r>
              <a:rPr lang="en-US" altLang="zh-CN" sz="2400" smtClean="0">
                <a:solidFill>
                  <a:srgbClr val="C00000"/>
                </a:solidFill>
              </a:rPr>
              <a:t>n</a:t>
            </a:r>
            <a:r>
              <a:rPr lang="zh-CN" altLang="en-US" sz="2400" smtClean="0">
                <a:solidFill>
                  <a:srgbClr val="C00000"/>
                </a:solidFill>
              </a:rPr>
              <a:t>阶有限群都与一个</a:t>
            </a:r>
            <a:r>
              <a:rPr lang="en-US" altLang="zh-CN" sz="2400" smtClean="0">
                <a:solidFill>
                  <a:srgbClr val="C00000"/>
                </a:solidFill>
              </a:rPr>
              <a:t>n</a:t>
            </a:r>
            <a:r>
              <a:rPr lang="zh-CN" altLang="en-US" sz="2400" smtClean="0">
                <a:solidFill>
                  <a:srgbClr val="C00000"/>
                </a:solidFill>
              </a:rPr>
              <a:t>阶置换群同构</a:t>
            </a:r>
            <a:r>
              <a:rPr lang="zh-CN" altLang="en-US" sz="2400" smtClean="0"/>
              <a:t>。</a:t>
            </a:r>
            <a:r>
              <a:rPr lang="en-US" altLang="zh-CN" sz="2400" smtClean="0"/>
              <a:t>	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zh-CN" smtClean="0"/>
              <a:t>1854</a:t>
            </a:r>
            <a:r>
              <a:rPr lang="zh-CN" altLang="en-US" smtClean="0"/>
              <a:t>年，英国数学家</a:t>
            </a:r>
            <a:r>
              <a:rPr lang="en-US" altLang="zh-CN" smtClean="0"/>
              <a:t>Arthur Cayley</a:t>
            </a:r>
            <a:r>
              <a:rPr lang="zh-CN" altLang="en-US" smtClean="0"/>
              <a:t>得出该定理。</a:t>
            </a:r>
            <a:endParaRPr lang="en-US" altLang="zh-CN" smtClean="0"/>
          </a:p>
          <a:p>
            <a:pPr eaLnBrk="1" hangingPunct="1">
              <a:spcAft>
                <a:spcPts val="1800"/>
              </a:spcAft>
            </a:pPr>
            <a:r>
              <a:rPr lang="en-US" altLang="zh-CN" smtClean="0"/>
              <a:t>Cayley</a:t>
            </a:r>
            <a:r>
              <a:rPr lang="zh-CN" altLang="en-US" smtClean="0"/>
              <a:t>定理表明：</a:t>
            </a:r>
            <a:endParaRPr lang="en-US" altLang="zh-CN" smtClean="0"/>
          </a:p>
          <a:p>
            <a:pPr lvl="1" eaLnBrk="1" hangingPunct="1">
              <a:spcAft>
                <a:spcPts val="1800"/>
              </a:spcAft>
            </a:pPr>
            <a:r>
              <a:rPr lang="zh-CN" altLang="en-US" smtClean="0"/>
              <a:t>抽象有限群的研究可归结于置换群的研究，如果一切置换群研究清楚了，那么，一切有限群就都清楚了。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40A57-179A-4D96-9459-D8918CC84DCD}" type="slidenum">
              <a:rPr lang="zh-CN" altLang="en-US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群同态的核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95288" y="996950"/>
            <a:ext cx="8497887" cy="5095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6.7-7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：设</a:t>
            </a:r>
            <a:r>
              <a:rPr lang="en-US" altLang="zh-CN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〈G,*〉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〈H,*</a:t>
            </a:r>
            <a:r>
              <a:rPr lang="en-US" altLang="zh-CN" sz="2200" smtClean="0">
                <a:latin typeface="Arial" charset="0"/>
                <a:ea typeface="楷体" pitchFamily="49" charset="-122"/>
                <a:cs typeface="Arial" charset="0"/>
              </a:rPr>
              <a:t>′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〉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群同态，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的一个子集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的每一元素都被映入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的么元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，再没有其它元素映入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称为</a:t>
            </a:r>
            <a:r>
              <a:rPr lang="zh-CN" altLang="en-US" sz="2200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同态</a:t>
            </a:r>
            <a:r>
              <a:rPr lang="en-US" altLang="zh-CN" sz="2200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的核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，记为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ker(h)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 </a:t>
            </a:r>
            <a:endParaRPr lang="en-US" altLang="zh-CN" sz="2200" baseline="30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6.7-16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：从群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〈G,*〉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到群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〈H,*</a:t>
            </a:r>
            <a:r>
              <a:rPr lang="en-US" altLang="zh-CN" sz="2200" smtClean="0">
                <a:latin typeface="Arial" charset="0"/>
                <a:ea typeface="楷体" pitchFamily="49" charset="-122"/>
              </a:rPr>
              <a:t>′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〉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的同态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核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ker(h)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形成群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〈G,*〉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子群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n"/>
            </a:pP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(a)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a,b∈ker(h)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，那么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h(a)=h(b)=e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h(a*b)=h(a)*</a:t>
            </a:r>
            <a:r>
              <a:rPr lang="en-US" altLang="zh-CN" sz="2200" smtClean="0">
                <a:latin typeface="Arial" charset="0"/>
                <a:ea typeface="楷体" pitchFamily="49" charset="-122"/>
              </a:rPr>
              <a:t>′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h(b)=e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Arial" charset="0"/>
                <a:ea typeface="楷体" pitchFamily="49" charset="-122"/>
              </a:rPr>
              <a:t>′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所以，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a*b∈ker(h)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，即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ker(h)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对运算*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封闭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(b)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a∈ker(h)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h(a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)=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［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h(a)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］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所以，</a:t>
            </a:r>
            <a:r>
              <a:rPr lang="en-US" altLang="zh-CN" sz="22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30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∈ker(h)</a:t>
            </a:r>
            <a:r>
              <a:rPr lang="zh-CN" altLang="en-US" sz="22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79759C3-D47B-4E8B-B631-E1010635AC44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61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/>
            </a:extLst>
          </p:cNvPr>
          <p:cNvSpPr/>
          <p:nvPr/>
        </p:nvSpPr>
        <p:spPr>
          <a:xfrm>
            <a:off x="2916238" y="6048375"/>
            <a:ext cx="4824412" cy="471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6.7-11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子群判定：封闭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且有逆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群同态的图解</a:t>
            </a:r>
          </a:p>
        </p:txBody>
      </p:sp>
      <p:grpSp>
        <p:nvGrpSpPr>
          <p:cNvPr id="79874" name="组合 25"/>
          <p:cNvGrpSpPr>
            <a:grpSpLocks/>
          </p:cNvGrpSpPr>
          <p:nvPr/>
        </p:nvGrpSpPr>
        <p:grpSpPr bwMode="auto">
          <a:xfrm>
            <a:off x="1042988" y="1196975"/>
            <a:ext cx="7921625" cy="4895850"/>
            <a:chOff x="899692" y="1196752"/>
            <a:chExt cx="7920780" cy="4896544"/>
          </a:xfrm>
        </p:grpSpPr>
        <p:sp>
          <p:nvSpPr>
            <p:cNvPr id="5" name="椭圆 4"/>
            <p:cNvSpPr/>
            <p:nvPr/>
          </p:nvSpPr>
          <p:spPr>
            <a:xfrm>
              <a:off x="2844172" y="2133510"/>
              <a:ext cx="3312760" cy="93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40988" y="4437299"/>
              <a:ext cx="4679451" cy="1655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06098" y="5193056"/>
              <a:ext cx="73017" cy="714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3636250" y="2708266"/>
              <a:ext cx="398419" cy="25244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4037844" y="2724143"/>
              <a:ext cx="377785" cy="24959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99692" y="5372469"/>
              <a:ext cx="1080972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4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3914" y="1196752"/>
              <a:ext cx="2376234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&lt;G,*&gt;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4238" y="3429093"/>
              <a:ext cx="2376234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&lt;H,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  <a:ea typeface="楷体" pitchFamily="49" charset="-122"/>
                  <a:cs typeface="Arial" panose="020B0604020202020204" pitchFamily="34" charset="0"/>
                </a:rPr>
                <a:t>’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484" y="1628613"/>
              <a:ext cx="792078" cy="792275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cxnSpLocks/>
            </p:cNvCxnSpPr>
            <p:nvPr/>
          </p:nvCxnSpPr>
          <p:spPr>
            <a:xfrm flipV="1">
              <a:off x="1764787" y="5253390"/>
              <a:ext cx="2163532" cy="336598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6444238" y="3932403"/>
              <a:ext cx="720648" cy="792274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707679" y="3357646"/>
              <a:ext cx="720648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6C35235-5A03-4629-9B01-8F90CD22E7F5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62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矩形: 圆角 1">
            <a:extLst>
              <a:ext uri="{FF2B5EF4-FFF2-40B4-BE49-F238E27FC236}"/>
            </a:extLst>
          </p:cNvPr>
          <p:cNvSpPr/>
          <p:nvPr/>
        </p:nvSpPr>
        <p:spPr>
          <a:xfrm>
            <a:off x="3779838" y="2349500"/>
            <a:ext cx="792162" cy="4175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/>
            </a:extLst>
          </p:cNvPr>
          <p:cNvSpPr/>
          <p:nvPr/>
        </p:nvSpPr>
        <p:spPr bwMode="auto">
          <a:xfrm>
            <a:off x="1511300" y="2420938"/>
            <a:ext cx="1081088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ker(h)</a:t>
            </a:r>
            <a:endParaRPr lang="zh-CN" altLang="en-US" sz="2400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6" name="直接连接符 25">
            <a:extLst>
              <a:ext uri="{FF2B5EF4-FFF2-40B4-BE49-F238E27FC236}"/>
            </a:extLst>
          </p:cNvPr>
          <p:cNvCxnSpPr>
            <a:cxnSpLocks/>
          </p:cNvCxnSpPr>
          <p:nvPr/>
        </p:nvCxnSpPr>
        <p:spPr bwMode="auto">
          <a:xfrm flipV="1">
            <a:off x="2541588" y="2530475"/>
            <a:ext cx="1136650" cy="117475"/>
          </a:xfrm>
          <a:prstGeom prst="line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阶段性地总结一下</a:t>
            </a:r>
            <a:r>
              <a:rPr lang="en-US" altLang="zh-CN" smtClean="0"/>
              <a:t>6.7</a:t>
            </a:r>
            <a:r>
              <a:rPr lang="zh-CN" altLang="en-US" smtClean="0"/>
              <a:t>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9E1B2-FBA9-472A-A589-F3798070DF8D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1188" y="1125538"/>
            <a:ext cx="6985000" cy="1798637"/>
          </a:xfrm>
          <a:prstGeom prst="roundRect">
            <a:avLst/>
          </a:prstGeom>
          <a:noFill/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6-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关于群的三个定理是说：</a:t>
            </a:r>
            <a:endParaRPr lang="en-US" altLang="zh-CN" sz="220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Calibri" pitchFamily="34" charset="0"/>
              <a:buAutoNum type="arabicPeriod" startAt="6"/>
              <a:defRPr/>
            </a:pP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元素阶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的因子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的幂不可能是幺元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200" baseline="30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Calibri" pitchFamily="34" charset="0"/>
              <a:buAutoNum type="arabicPeriod" startAt="6"/>
              <a:defRPr/>
            </a:pP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元素与其逆元同阶；</a:t>
            </a:r>
            <a:endParaRPr lang="en-US" altLang="zh-CN" sz="220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Calibri" pitchFamily="34" charset="0"/>
              <a:buAutoNum type="arabicPeriod" startAt="6"/>
              <a:defRPr/>
            </a:pP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有限群元素阶的最大值是群阶。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都是群阶的因子）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11188" y="3144838"/>
            <a:ext cx="5400675" cy="1368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、第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两个定理是说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循环群必可交换；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循环群的元素阶与群阶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同阶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(g</a:t>
            </a:r>
            <a:r>
              <a:rPr lang="en-US" altLang="zh-CN" sz="2200" baseline="30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|G|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=e)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1188" y="4740275"/>
            <a:ext cx="4032250" cy="1800225"/>
          </a:xfrm>
          <a:prstGeom prst="roundRect">
            <a:avLst/>
          </a:prstGeom>
          <a:noFill/>
          <a:ln w="127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0650">
              <a:lnSpc>
                <a:spcPct val="110000"/>
              </a:lnSpc>
              <a:spcAft>
                <a:spcPts val="120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子群的三个判定定理：</a:t>
            </a:r>
            <a:endParaRPr lang="en-US" altLang="zh-CN" sz="2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57785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11"/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a*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b∈S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30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∈S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57785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11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有限群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，只需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a*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b∈S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579438" indent="-45878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a*b</a:t>
            </a:r>
            <a:r>
              <a:rPr lang="en-US" altLang="zh-CN" sz="2200" baseline="30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∈S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/>
        </p:nvSpPr>
        <p:spPr>
          <a:xfrm>
            <a:off x="2459038" y="2552700"/>
            <a:ext cx="5627687" cy="2682875"/>
          </a:xfrm>
          <a:custGeom>
            <a:avLst/>
            <a:gdLst>
              <a:gd name="connsiteX0" fmla="*/ 284480 w 5628640"/>
              <a:gd name="connsiteY0" fmla="*/ 1562100 h 2682240"/>
              <a:gd name="connsiteX1" fmla="*/ 1884680 w 5628640"/>
              <a:gd name="connsiteY1" fmla="*/ 1424940 h 2682240"/>
              <a:gd name="connsiteX2" fmla="*/ 2357120 w 5628640"/>
              <a:gd name="connsiteY2" fmla="*/ 114300 h 2682240"/>
              <a:gd name="connsiteX3" fmla="*/ 3850640 w 5628640"/>
              <a:gd name="connsiteY3" fmla="*/ 739140 h 2682240"/>
              <a:gd name="connsiteX4" fmla="*/ 5527040 w 5628640"/>
              <a:gd name="connsiteY4" fmla="*/ 784860 h 2682240"/>
              <a:gd name="connsiteX5" fmla="*/ 4460240 w 5628640"/>
              <a:gd name="connsiteY5" fmla="*/ 1607820 h 2682240"/>
              <a:gd name="connsiteX6" fmla="*/ 695960 w 5628640"/>
              <a:gd name="connsiteY6" fmla="*/ 2674620 h 2682240"/>
              <a:gd name="connsiteX7" fmla="*/ 284480 w 5628640"/>
              <a:gd name="connsiteY7" fmla="*/ 1562100 h 26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8640" h="2682240">
                <a:moveTo>
                  <a:pt x="284480" y="1562100"/>
                </a:moveTo>
                <a:cubicBezTo>
                  <a:pt x="482600" y="1353820"/>
                  <a:pt x="1539240" y="1666240"/>
                  <a:pt x="1884680" y="1424940"/>
                </a:cubicBezTo>
                <a:cubicBezTo>
                  <a:pt x="2230120" y="1183640"/>
                  <a:pt x="2029460" y="228600"/>
                  <a:pt x="2357120" y="114300"/>
                </a:cubicBezTo>
                <a:cubicBezTo>
                  <a:pt x="2684780" y="0"/>
                  <a:pt x="3322320" y="627380"/>
                  <a:pt x="3850640" y="739140"/>
                </a:cubicBezTo>
                <a:cubicBezTo>
                  <a:pt x="4378960" y="850900"/>
                  <a:pt x="5425440" y="640080"/>
                  <a:pt x="5527040" y="784860"/>
                </a:cubicBezTo>
                <a:cubicBezTo>
                  <a:pt x="5628640" y="929640"/>
                  <a:pt x="5265420" y="1292860"/>
                  <a:pt x="4460240" y="1607820"/>
                </a:cubicBezTo>
                <a:cubicBezTo>
                  <a:pt x="3655060" y="1922780"/>
                  <a:pt x="1391920" y="2682240"/>
                  <a:pt x="695960" y="2674620"/>
                </a:cubicBezTo>
                <a:cubicBezTo>
                  <a:pt x="0" y="2667000"/>
                  <a:pt x="86360" y="1770380"/>
                  <a:pt x="284480" y="1562100"/>
                </a:cubicBezTo>
                <a:close/>
              </a:path>
            </a:pathLst>
          </a:custGeom>
          <a:solidFill>
            <a:srgbClr val="CC0099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CB154-CE07-4213-802E-0667700C2555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2125663"/>
            <a:ext cx="863600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半群</a:t>
            </a:r>
          </a:p>
        </p:txBody>
      </p: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1331913" y="2125663"/>
            <a:ext cx="1660525" cy="431800"/>
            <a:chOff x="1331640" y="2125260"/>
            <a:chExt cx="1660376" cy="432000"/>
          </a:xfrm>
        </p:grpSpPr>
        <p:sp>
          <p:nvSpPr>
            <p:cNvPr id="6" name="矩形 5"/>
            <p:cNvSpPr/>
            <p:nvPr/>
          </p:nvSpPr>
          <p:spPr>
            <a:xfrm>
              <a:off x="1768163" y="2125260"/>
              <a:ext cx="1223853" cy="432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17" name="直接连接符 16"/>
            <p:cNvCxnSpPr>
              <a:stCxn id="5" idx="3"/>
              <a:endCxn id="6" idx="1"/>
            </p:cNvCxnSpPr>
            <p:nvPr/>
          </p:nvCxnSpPr>
          <p:spPr>
            <a:xfrm>
              <a:off x="1331640" y="2341260"/>
              <a:ext cx="436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9"/>
          <p:cNvGrpSpPr>
            <a:grpSpLocks/>
          </p:cNvGrpSpPr>
          <p:nvPr/>
        </p:nvGrpSpPr>
        <p:grpSpPr bwMode="auto">
          <a:xfrm>
            <a:off x="2992438" y="2125663"/>
            <a:ext cx="1003300" cy="431800"/>
            <a:chOff x="2992016" y="2125236"/>
            <a:chExt cx="1003920" cy="432048"/>
          </a:xfrm>
        </p:grpSpPr>
        <p:cxnSp>
          <p:nvCxnSpPr>
            <p:cNvPr id="22" name="直接连接符 21"/>
            <p:cNvCxnSpPr>
              <a:stCxn id="6" idx="3"/>
              <a:endCxn id="7" idx="1"/>
            </p:cNvCxnSpPr>
            <p:nvPr/>
          </p:nvCxnSpPr>
          <p:spPr>
            <a:xfrm>
              <a:off x="2992016" y="2341260"/>
              <a:ext cx="4273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419317" y="2125236"/>
              <a:ext cx="576619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群</a:t>
              </a:r>
            </a:p>
          </p:txBody>
        </p:sp>
      </p:grpSp>
      <p:grpSp>
        <p:nvGrpSpPr>
          <p:cNvPr id="14" name="组合 132"/>
          <p:cNvGrpSpPr>
            <a:grpSpLocks/>
          </p:cNvGrpSpPr>
          <p:nvPr/>
        </p:nvGrpSpPr>
        <p:grpSpPr bwMode="auto">
          <a:xfrm>
            <a:off x="468313" y="3860800"/>
            <a:ext cx="1022350" cy="1008063"/>
            <a:chOff x="467640" y="3861048"/>
            <a:chExt cx="1022874" cy="10081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883778" y="3861048"/>
              <a:ext cx="0" cy="57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842482" y="4005518"/>
              <a:ext cx="648032" cy="28735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7640" y="4437339"/>
              <a:ext cx="864043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</p:grpSp>
      <p:grpSp>
        <p:nvGrpSpPr>
          <p:cNvPr id="16" name="组合 131"/>
          <p:cNvGrpSpPr>
            <a:grpSpLocks/>
          </p:cNvGrpSpPr>
          <p:nvPr/>
        </p:nvGrpSpPr>
        <p:grpSpPr bwMode="auto">
          <a:xfrm>
            <a:off x="468313" y="2557463"/>
            <a:ext cx="3103562" cy="1303337"/>
            <a:chOff x="467640" y="2557260"/>
            <a:chExt cx="3104235" cy="1303788"/>
          </a:xfrm>
        </p:grpSpPr>
        <p:sp>
          <p:nvSpPr>
            <p:cNvPr id="66" name="矩形 65"/>
            <p:cNvSpPr/>
            <p:nvPr/>
          </p:nvSpPr>
          <p:spPr>
            <a:xfrm>
              <a:off x="823317" y="3025734"/>
              <a:ext cx="720881" cy="2874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grpSp>
          <p:nvGrpSpPr>
            <p:cNvPr id="81967" name="组合 130"/>
            <p:cNvGrpSpPr>
              <a:grpSpLocks/>
            </p:cNvGrpSpPr>
            <p:nvPr/>
          </p:nvGrpSpPr>
          <p:grpSpPr bwMode="auto">
            <a:xfrm>
              <a:off x="467640" y="2557260"/>
              <a:ext cx="3104235" cy="1303788"/>
              <a:chOff x="467640" y="2557260"/>
              <a:chExt cx="3104235" cy="1303788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368289" y="2557260"/>
                <a:ext cx="0" cy="36842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83655" y="2565200"/>
                <a:ext cx="0" cy="86389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3563936" y="2557260"/>
                <a:ext cx="0" cy="35731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467640" y="3429099"/>
                <a:ext cx="863787" cy="43194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同态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894770" y="2914571"/>
                <a:ext cx="26771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136"/>
          <p:cNvGrpSpPr>
            <a:grpSpLocks/>
          </p:cNvGrpSpPr>
          <p:nvPr/>
        </p:nvGrpSpPr>
        <p:grpSpPr bwMode="auto">
          <a:xfrm>
            <a:off x="3276600" y="2565400"/>
            <a:ext cx="1052513" cy="1295400"/>
            <a:chOff x="3275856" y="2564904"/>
            <a:chExt cx="1053832" cy="1296144"/>
          </a:xfrm>
        </p:grpSpPr>
        <p:sp>
          <p:nvSpPr>
            <p:cNvPr id="67" name="矩形 66"/>
            <p:cNvSpPr/>
            <p:nvPr/>
          </p:nvSpPr>
          <p:spPr>
            <a:xfrm>
              <a:off x="3609649" y="3109730"/>
              <a:ext cx="720039" cy="28909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275856" y="3429000"/>
              <a:ext cx="86468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子群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3705018" y="2564904"/>
              <a:ext cx="0" cy="8640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133"/>
          <p:cNvGrpSpPr>
            <a:grpSpLocks/>
          </p:cNvGrpSpPr>
          <p:nvPr/>
        </p:nvGrpSpPr>
        <p:grpSpPr bwMode="auto">
          <a:xfrm>
            <a:off x="3995738" y="1844675"/>
            <a:ext cx="3008312" cy="1035050"/>
            <a:chOff x="3995738" y="1844824"/>
            <a:chExt cx="3007638" cy="1034400"/>
          </a:xfrm>
        </p:grpSpPr>
        <p:sp>
          <p:nvSpPr>
            <p:cNvPr id="8" name="矩形 7"/>
            <p:cNvSpPr/>
            <p:nvPr/>
          </p:nvSpPr>
          <p:spPr>
            <a:xfrm>
              <a:off x="5851109" y="2447695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置换群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995738" y="2342986"/>
              <a:ext cx="30949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851109" y="1844824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循环群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4303644" y="2125636"/>
              <a:ext cx="1104652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典型群</a:t>
              </a:r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405122" y="2344573"/>
              <a:ext cx="2809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690808" y="2062175"/>
              <a:ext cx="0" cy="604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5690808" y="2060588"/>
              <a:ext cx="160301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689220" y="2660287"/>
              <a:ext cx="160302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135"/>
          <p:cNvGrpSpPr>
            <a:grpSpLocks/>
          </p:cNvGrpSpPr>
          <p:nvPr/>
        </p:nvGrpSpPr>
        <p:grpSpPr bwMode="auto">
          <a:xfrm>
            <a:off x="6967538" y="2397125"/>
            <a:ext cx="1492250" cy="482600"/>
            <a:chOff x="6967316" y="2397073"/>
            <a:chExt cx="1492988" cy="482151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7005435" y="2660353"/>
              <a:ext cx="298598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308797" y="2447826"/>
              <a:ext cx="1151507" cy="43139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对称群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967316" y="2397073"/>
              <a:ext cx="360540" cy="2156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3300"/>
                  </a:solidFill>
                  <a:sym typeface="Symbol" pitchFamily="18" charset="2"/>
                </a:rPr>
                <a:t>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9" name="组合 128"/>
          <p:cNvGrpSpPr>
            <a:grpSpLocks/>
          </p:cNvGrpSpPr>
          <p:nvPr/>
        </p:nvGrpSpPr>
        <p:grpSpPr bwMode="auto">
          <a:xfrm>
            <a:off x="1514475" y="1268413"/>
            <a:ext cx="1473200" cy="1077912"/>
            <a:chOff x="1513840" y="1268760"/>
            <a:chExt cx="1473984" cy="1078200"/>
          </a:xfrm>
        </p:grpSpPr>
        <p:sp>
          <p:nvSpPr>
            <p:cNvPr id="64" name="矩形 63"/>
            <p:cNvSpPr/>
            <p:nvPr/>
          </p:nvSpPr>
          <p:spPr>
            <a:xfrm>
              <a:off x="1836275" y="1268760"/>
              <a:ext cx="1151549" cy="4319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追加条件</a:t>
              </a: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1513840" y="1660977"/>
              <a:ext cx="644868" cy="685983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>
          <a:xfrm flipH="1">
            <a:off x="2555875" y="1660525"/>
            <a:ext cx="646113" cy="685800"/>
          </a:xfrm>
          <a:custGeom>
            <a:avLst/>
            <a:gdLst>
              <a:gd name="connsiteX0" fmla="*/ 909320 w 909320"/>
              <a:gd name="connsiteY0" fmla="*/ 0 h 685800"/>
              <a:gd name="connsiteX1" fmla="*/ 147320 w 909320"/>
              <a:gd name="connsiteY1" fmla="*/ 152400 h 685800"/>
              <a:gd name="connsiteX2" fmla="*/ 25400 w 90932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320" h="685800">
                <a:moveTo>
                  <a:pt x="909320" y="0"/>
                </a:moveTo>
                <a:cubicBezTo>
                  <a:pt x="601980" y="19050"/>
                  <a:pt x="294640" y="38100"/>
                  <a:pt x="147320" y="152400"/>
                </a:cubicBezTo>
                <a:cubicBezTo>
                  <a:pt x="0" y="266700"/>
                  <a:pt x="12700" y="476250"/>
                  <a:pt x="25400" y="685800"/>
                </a:cubicBezTo>
              </a:path>
            </a:pathLst>
          </a:custGeom>
          <a:ln>
            <a:solidFill>
              <a:srgbClr val="9933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0" name="组合 134"/>
          <p:cNvGrpSpPr>
            <a:grpSpLocks/>
          </p:cNvGrpSpPr>
          <p:nvPr/>
        </p:nvGrpSpPr>
        <p:grpSpPr bwMode="auto">
          <a:xfrm>
            <a:off x="4140200" y="1360488"/>
            <a:ext cx="1416050" cy="984250"/>
            <a:chOff x="4200912" y="1360200"/>
            <a:chExt cx="1416480" cy="984880"/>
          </a:xfrm>
        </p:grpSpPr>
        <p:sp>
          <p:nvSpPr>
            <p:cNvPr id="65" name="矩形 64"/>
            <p:cNvSpPr/>
            <p:nvPr/>
          </p:nvSpPr>
          <p:spPr>
            <a:xfrm>
              <a:off x="4286663" y="1360200"/>
              <a:ext cx="1295793" cy="4320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具体用例</a:t>
              </a: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4200912" y="1803395"/>
              <a:ext cx="503391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5114002" y="1803395"/>
              <a:ext cx="503390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4" name="组合 150"/>
          <p:cNvGrpSpPr>
            <a:grpSpLocks/>
          </p:cNvGrpSpPr>
          <p:nvPr/>
        </p:nvGrpSpPr>
        <p:grpSpPr bwMode="auto">
          <a:xfrm>
            <a:off x="3995738" y="2565400"/>
            <a:ext cx="3889375" cy="1295400"/>
            <a:chOff x="3995936" y="2564904"/>
            <a:chExt cx="3888432" cy="1296144"/>
          </a:xfrm>
        </p:grpSpPr>
        <p:grpSp>
          <p:nvGrpSpPr>
            <p:cNvPr id="81942" name="组合 142"/>
            <p:cNvGrpSpPr>
              <a:grpSpLocks/>
            </p:cNvGrpSpPr>
            <p:nvPr/>
          </p:nvGrpSpPr>
          <p:grpSpPr bwMode="auto">
            <a:xfrm>
              <a:off x="3995936" y="2564904"/>
              <a:ext cx="3888432" cy="1296144"/>
              <a:chOff x="3995936" y="2564904"/>
              <a:chExt cx="3888432" cy="1296144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795725" y="3429000"/>
                <a:ext cx="2088643" cy="432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CC0099"/>
                    </a:solidFill>
                    <a:latin typeface="华文行楷" pitchFamily="2" charset="-122"/>
                    <a:ea typeface="华文行楷" pitchFamily="2" charset="-122"/>
                  </a:rPr>
                  <a:t>拉格朗日定理</a:t>
                </a:r>
              </a:p>
            </p:txBody>
          </p:sp>
          <p:sp>
            <p:nvSpPr>
              <p:cNvPr id="122" name="任意多边形 121"/>
              <p:cNvSpPr/>
              <p:nvPr/>
            </p:nvSpPr>
            <p:spPr>
              <a:xfrm>
                <a:off x="4140363" y="2842877"/>
                <a:ext cx="1802963" cy="616304"/>
              </a:xfrm>
              <a:custGeom>
                <a:avLst/>
                <a:gdLst>
                  <a:gd name="connsiteX0" fmla="*/ 0 w 2880360"/>
                  <a:gd name="connsiteY0" fmla="*/ 571500 h 617220"/>
                  <a:gd name="connsiteX1" fmla="*/ 1341120 w 2880360"/>
                  <a:gd name="connsiteY1" fmla="*/ 7620 h 617220"/>
                  <a:gd name="connsiteX2" fmla="*/ 2880360 w 2880360"/>
                  <a:gd name="connsiteY2" fmla="*/ 617220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0360" h="617220">
                    <a:moveTo>
                      <a:pt x="0" y="571500"/>
                    </a:moveTo>
                    <a:cubicBezTo>
                      <a:pt x="430530" y="285750"/>
                      <a:pt x="861060" y="0"/>
                      <a:pt x="1341120" y="7620"/>
                    </a:cubicBezTo>
                    <a:cubicBezTo>
                      <a:pt x="1821180" y="15240"/>
                      <a:pt x="2350770" y="316230"/>
                      <a:pt x="2880360" y="617220"/>
                    </a:cubicBezTo>
                  </a:path>
                </a:pathLst>
              </a:custGeom>
              <a:ln w="19050">
                <a:solidFill>
                  <a:srgbClr val="CC0099"/>
                </a:solidFill>
                <a:prstDash val="sysDash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24" name="直接箭头连接符 123"/>
              <p:cNvCxnSpPr/>
              <p:nvPr/>
            </p:nvCxnSpPr>
            <p:spPr>
              <a:xfrm>
                <a:off x="3995936" y="2564904"/>
                <a:ext cx="857042" cy="306564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矩形 149"/>
            <p:cNvSpPr/>
            <p:nvPr/>
          </p:nvSpPr>
          <p:spPr>
            <a:xfrm rot="2160000">
              <a:off x="4727596" y="3027132"/>
              <a:ext cx="1223666" cy="36056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阶和因子</a:t>
              </a:r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3276600" y="3860800"/>
            <a:ext cx="863600" cy="1008063"/>
            <a:chOff x="3275952" y="3861048"/>
            <a:chExt cx="864000" cy="1008112"/>
          </a:xfrm>
        </p:grpSpPr>
        <p:grpSp>
          <p:nvGrpSpPr>
            <p:cNvPr id="81937" name="组合 143"/>
            <p:cNvGrpSpPr>
              <a:grpSpLocks/>
            </p:cNvGrpSpPr>
            <p:nvPr/>
          </p:nvGrpSpPr>
          <p:grpSpPr bwMode="auto">
            <a:xfrm>
              <a:off x="3275952" y="3861048"/>
              <a:ext cx="864000" cy="1008112"/>
              <a:chOff x="2195736" y="3861048"/>
              <a:chExt cx="864000" cy="100811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2217971" y="4005518"/>
                <a:ext cx="425647" cy="43182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 err="1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aH</a:t>
                </a:r>
                <a:endPara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195736" y="4437339"/>
                <a:ext cx="864000" cy="431821"/>
              </a:xfrm>
              <a:prstGeom prst="rect">
                <a:avLst/>
              </a:prstGeom>
              <a:noFill/>
              <a:ln w="1905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3A1BF7"/>
                    </a:solidFill>
                    <a:latin typeface="楷体" pitchFamily="49" charset="-122"/>
                    <a:ea typeface="楷体" pitchFamily="49" charset="-122"/>
                  </a:rPr>
                  <a:t>陪集</a:t>
                </a:r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2627736" y="3861048"/>
                <a:ext cx="1589" cy="577878"/>
              </a:xfrm>
              <a:prstGeom prst="line">
                <a:avLst/>
              </a:prstGeom>
              <a:ln w="28575">
                <a:solidFill>
                  <a:srgbClr val="FF000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/>
            <p:cNvSpPr/>
            <p:nvPr/>
          </p:nvSpPr>
          <p:spPr>
            <a:xfrm>
              <a:off x="3688893" y="4040445"/>
              <a:ext cx="424059" cy="3603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Ha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典型群性质一览</a:t>
            </a: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1014413" y="1557338"/>
            <a:ext cx="7115175" cy="1584325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6.7-9</a:t>
            </a:r>
            <a:r>
              <a:rPr lang="zh-CN" altLang="en-US" sz="2400" smtClean="0"/>
              <a:t>：循环群可交换，</a:t>
            </a:r>
            <a:r>
              <a:rPr lang="en-US" altLang="zh-CN" sz="2400" smtClean="0"/>
              <a:t>ab=ba</a:t>
            </a:r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6.7-10</a:t>
            </a:r>
            <a:r>
              <a:rPr lang="zh-CN" altLang="en-US" sz="2400" smtClean="0">
                <a:solidFill>
                  <a:srgbClr val="002060"/>
                </a:solidFill>
              </a:rPr>
              <a:t>：</a:t>
            </a:r>
            <a:r>
              <a:rPr lang="zh-CN" altLang="en-US" sz="2400" smtClean="0"/>
              <a:t>有限循环群元素</a:t>
            </a:r>
            <a:r>
              <a:rPr lang="en-US" altLang="zh-CN" sz="2400" smtClean="0"/>
              <a:t>g</a:t>
            </a:r>
            <a:r>
              <a:rPr lang="zh-CN" altLang="en-US" sz="2400" smtClean="0"/>
              <a:t>的阶，</a:t>
            </a:r>
            <a:r>
              <a:rPr lang="en-US" altLang="zh-CN" sz="2400" smtClean="0"/>
              <a:t>g</a:t>
            </a:r>
            <a:r>
              <a:rPr lang="en-US" altLang="zh-CN" sz="2400" baseline="30000" smtClean="0"/>
              <a:t>n</a:t>
            </a:r>
            <a:r>
              <a:rPr lang="en-US" altLang="zh-CN" sz="2400" smtClean="0"/>
              <a:t>=|G|</a:t>
            </a:r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6.7-15</a:t>
            </a:r>
            <a:r>
              <a:rPr lang="zh-CN" altLang="en-US" sz="2400" smtClean="0"/>
              <a:t>：有限群必有同构的</a:t>
            </a:r>
            <a:r>
              <a:rPr lang="zh-CN" altLang="en-US" sz="2400" smtClean="0">
                <a:solidFill>
                  <a:srgbClr val="CC0099"/>
                </a:solidFill>
              </a:rPr>
              <a:t>置换群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Calay</a:t>
            </a:r>
            <a:r>
              <a:rPr lang="zh-CN" altLang="en-US" sz="2400" smtClean="0"/>
              <a:t>定理</a:t>
            </a:r>
            <a:endParaRPr lang="en-US" altLang="zh-CN" sz="2400" smtClean="0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E1070-5ED7-46B6-B573-617F1556B9DA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  <p:graphicFrame>
        <p:nvGraphicFramePr>
          <p:cNvPr id="82974" name="Group 30"/>
          <p:cNvGraphicFramePr>
            <a:graphicFrameLocks noGrp="1"/>
          </p:cNvGraphicFramePr>
          <p:nvPr/>
        </p:nvGraphicFramePr>
        <p:xfrm>
          <a:off x="1017588" y="3386138"/>
          <a:ext cx="7272337" cy="1924050"/>
        </p:xfrm>
        <a:graphic>
          <a:graphicData uri="http://schemas.openxmlformats.org/drawingml/2006/table">
            <a:tbl>
              <a:tblPr/>
              <a:tblGrid>
                <a:gridCol w="1547812"/>
                <a:gridCol w="3455988"/>
                <a:gridCol w="2268537"/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编号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简记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助记式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循环群可交换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ab=ba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有限循环群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阶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=|G|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有限群必有同构置换群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Calay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定理</a:t>
                      </a:r>
                    </a:p>
                  </a:txBody>
                  <a:tcPr marL="108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CN" smtClean="0"/>
              <a:t>6.7.4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陪集和拉格朗日定理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1196975"/>
            <a:ext cx="8215313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定义（陪集）</a:t>
            </a:r>
            <a:r>
              <a:rPr lang="zh-CN" altLang="en-US" sz="2400" smtClean="0"/>
              <a:t>：设</a:t>
            </a:r>
            <a:r>
              <a:rPr lang="en-US" altLang="zh-CN" sz="2400" smtClean="0"/>
              <a:t>〈H,*〉</a:t>
            </a:r>
            <a:r>
              <a:rPr lang="zh-CN" altLang="en-US" sz="2400" smtClean="0"/>
              <a:t>是有限群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C00000"/>
                </a:solidFill>
              </a:rPr>
              <a:t>子群</a:t>
            </a:r>
            <a:r>
              <a:rPr lang="en-US" altLang="zh-CN" sz="2400" smtClean="0"/>
              <a:t>, </a:t>
            </a:r>
          </a:p>
          <a:p>
            <a:pPr lvl="1" eaLnBrk="1" hangingPunct="1">
              <a:lnSpc>
                <a:spcPct val="120000"/>
              </a:lnSpc>
              <a:buClr>
                <a:srgbClr val="0000FF"/>
              </a:buClr>
            </a:pPr>
            <a:r>
              <a:rPr lang="zh-CN" altLang="en-US" smtClean="0"/>
              <a:t>称集合</a:t>
            </a:r>
            <a:r>
              <a:rPr lang="en-US" altLang="zh-CN" smtClean="0"/>
              <a:t>aH={a*h|h∈H}</a:t>
            </a:r>
            <a:r>
              <a:rPr lang="zh-CN" altLang="en-US" smtClean="0"/>
              <a:t>为元素</a:t>
            </a:r>
            <a:r>
              <a:rPr lang="en-US" altLang="zh-CN" smtClean="0">
                <a:solidFill>
                  <a:srgbClr val="FF0000"/>
                </a:solidFill>
              </a:rPr>
              <a:t>a∈G</a:t>
            </a:r>
            <a:r>
              <a:rPr lang="zh-CN" altLang="en-US" smtClean="0"/>
              <a:t>所确定的子群</a:t>
            </a:r>
            <a:r>
              <a:rPr lang="en-US" altLang="zh-CN" smtClean="0"/>
              <a:t>〈H,*〉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chemeClr val="hlink"/>
                </a:solidFill>
              </a:rPr>
              <a:t>左陪集</a:t>
            </a:r>
            <a:r>
              <a:rPr lang="zh-CN" altLang="en-US" smtClean="0"/>
              <a:t>。元素</a:t>
            </a:r>
            <a:r>
              <a:rPr lang="en-US" altLang="zh-CN" smtClean="0"/>
              <a:t>a</a:t>
            </a:r>
            <a:r>
              <a:rPr lang="zh-CN" altLang="en-US" smtClean="0"/>
              <a:t>称为左陪集</a:t>
            </a:r>
            <a:r>
              <a:rPr lang="en-US" altLang="zh-CN" smtClean="0"/>
              <a:t>aH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00000"/>
                </a:solidFill>
              </a:rPr>
              <a:t>表示元素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  <a:buClr>
                <a:srgbClr val="0000FF"/>
              </a:buClr>
            </a:pPr>
            <a:r>
              <a:rPr lang="zh-CN" altLang="en-US" smtClean="0"/>
              <a:t>称集合</a:t>
            </a:r>
            <a:r>
              <a:rPr lang="en-US" altLang="zh-CN" smtClean="0"/>
              <a:t>Ha={h*a|h∈H}</a:t>
            </a:r>
            <a:r>
              <a:rPr lang="zh-CN" altLang="en-US" smtClean="0"/>
              <a:t>为元素</a:t>
            </a:r>
            <a:r>
              <a:rPr lang="en-US" altLang="zh-CN" smtClean="0"/>
              <a:t>a∈G</a:t>
            </a:r>
            <a:r>
              <a:rPr lang="zh-CN" altLang="en-US" smtClean="0"/>
              <a:t>所确定的子群</a:t>
            </a:r>
            <a:r>
              <a:rPr lang="en-US" altLang="zh-CN" smtClean="0"/>
              <a:t>〈H,*〉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chemeClr val="hlink"/>
                </a:solidFill>
              </a:rPr>
              <a:t>右陪集</a:t>
            </a:r>
            <a:r>
              <a:rPr lang="zh-CN" altLang="en-US" smtClean="0"/>
              <a:t>。元素</a:t>
            </a:r>
            <a:r>
              <a:rPr lang="en-US" altLang="zh-CN" smtClean="0"/>
              <a:t>a</a:t>
            </a:r>
            <a:r>
              <a:rPr lang="zh-CN" altLang="en-US" smtClean="0"/>
              <a:t>称为右陪集</a:t>
            </a:r>
            <a:r>
              <a:rPr lang="en-US" altLang="zh-CN" smtClean="0"/>
              <a:t>Ha</a:t>
            </a:r>
            <a:r>
              <a:rPr lang="zh-CN" altLang="en-US" smtClean="0"/>
              <a:t>的表示元素。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hlink"/>
                </a:solidFill>
              </a:rPr>
              <a:t>注意</a:t>
            </a:r>
            <a:r>
              <a:rPr lang="zh-CN" altLang="en-US" sz="2400" smtClean="0"/>
              <a:t>：表示元素一定在它所确定的陪集内。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zh-CN" altLang="en-US" sz="2400" smtClean="0">
                <a:solidFill>
                  <a:srgbClr val="C00000"/>
                </a:solidFill>
              </a:rPr>
              <a:t>表示元素</a:t>
            </a:r>
            <a:r>
              <a:rPr lang="zh-CN" altLang="en-US" sz="2400" smtClean="0"/>
              <a:t>相同的左右陪集</a:t>
            </a:r>
            <a:r>
              <a:rPr lang="zh-CN" altLang="en-US" sz="2400" smtClean="0">
                <a:solidFill>
                  <a:srgbClr val="C00000"/>
                </a:solidFill>
              </a:rPr>
              <a:t>未必相等</a:t>
            </a:r>
            <a:r>
              <a:rPr lang="zh-CN" altLang="en-US" sz="2400" smtClean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0139F-9305-4D6D-A4A3-10E85FD45BCB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陪集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举例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zh-CN" altLang="en-US" sz="2400" dirty="0"/>
              <a:t>群</a:t>
            </a:r>
            <a:r>
              <a:rPr lang="en-US" altLang="zh-CN" sz="2400" dirty="0"/>
              <a:t>&lt;N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,+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的子群，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=&lt;{0,2,4},+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&gt;,H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={&lt;0,3&gt;,+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}</a:t>
            </a: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 marL="457200" indent="-457200">
              <a:spcAft>
                <a:spcPts val="4800"/>
              </a:spcAft>
              <a:buSzPct val="100000"/>
              <a:buFont typeface="+mj-lt"/>
              <a:buAutoNum type="arabicPeriod" startAt="2"/>
              <a:defRPr/>
            </a:pPr>
            <a:r>
              <a:rPr lang="en-US" altLang="zh-CN" sz="2400" dirty="0"/>
              <a:t>&lt;H,+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&lt;N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,+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的子群，其中</a:t>
            </a:r>
            <a:r>
              <a:rPr lang="en-US" altLang="zh-CN" sz="2400" dirty="0"/>
              <a:t>H={[0],[2]}</a:t>
            </a:r>
            <a:r>
              <a:rPr lang="zh-CN" altLang="en-US" sz="2400" dirty="0"/>
              <a:t>，则</a:t>
            </a:r>
            <a:r>
              <a:rPr lang="en-US" altLang="zh-CN" sz="2400" dirty="0"/>
              <a:t>H</a:t>
            </a:r>
            <a:r>
              <a:rPr lang="zh-CN" altLang="en-US" sz="2400" dirty="0"/>
              <a:t>的左陪集为：</a:t>
            </a:r>
            <a:endParaRPr lang="en-US" altLang="zh-CN" sz="2400" dirty="0"/>
          </a:p>
          <a:p>
            <a:pPr marL="449263" indent="0">
              <a:buFont typeface="Wingdings" pitchFamily="2" charset="2"/>
              <a:buNone/>
              <a:defRPr/>
            </a:pPr>
            <a:r>
              <a:rPr lang="en-US" altLang="zh-CN" sz="2400" dirty="0"/>
              <a:t>{[0]H}</a:t>
            </a:r>
            <a:r>
              <a:rPr lang="el-GR" altLang="zh-CN" sz="2400" dirty="0"/>
              <a:t>∪</a:t>
            </a:r>
            <a:r>
              <a:rPr lang="en-US" altLang="zh-CN" sz="2400" dirty="0"/>
              <a:t>{[1]H}={[0],[1],[2],[3]}</a:t>
            </a:r>
            <a:r>
              <a:rPr lang="zh-CN" altLang="en-US" sz="2400" dirty="0"/>
              <a:t>为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的一个划分。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1BA03-6F9D-4B87-862B-5B140B663740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975" y="1727200"/>
            <a:ext cx="1871663" cy="280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2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左陪集</a:t>
            </a:r>
            <a:endParaRPr lang="en-US" altLang="zh-CN" sz="2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0H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={0,2,4}</a:t>
            </a: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={1,3,5}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={2,4,0}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3H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={3,5,1}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4H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={4,2,0}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5H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={5,1,3}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3800" y="1727200"/>
            <a:ext cx="1871663" cy="280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2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左陪集</a:t>
            </a:r>
            <a:endParaRPr lang="en-US" altLang="zh-CN" sz="2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0H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={0,3}</a:t>
            </a: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={1,4}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={2,5}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3H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={3,0}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4H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={4,1}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5H</a:t>
            </a:r>
            <a:r>
              <a:rPr lang="en-US" altLang="zh-CN" sz="22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={5,2}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5513" y="5092700"/>
            <a:ext cx="4248150" cy="865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[0]H={[0],[2]}=[2]H={[0],[2]}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zh-CN" sz="22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[1]H={[1],[3]}=[3]H={[1],[3]}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465388" y="2933700"/>
            <a:ext cx="1366837" cy="1536700"/>
            <a:chOff x="2464718" y="2934469"/>
            <a:chExt cx="1368152" cy="153655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2464718" y="2934469"/>
              <a:ext cx="13681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64718" y="3697983"/>
              <a:ext cx="13681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64718" y="4471020"/>
              <a:ext cx="13681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陪集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举例（续）</a:t>
            </a:r>
            <a:endParaRPr lang="zh-CN" altLang="en-US" smtClean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00675"/>
          </a:xfrm>
        </p:spPr>
        <p:txBody>
          <a:bodyPr rtlCol="0">
            <a:noAutofit/>
          </a:bodyPr>
          <a:lstStyle/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例：</a:t>
            </a:r>
            <a:r>
              <a:rPr lang="en-US" altLang="zh-CN" sz="2400" dirty="0"/>
              <a:t>&lt;I,+&gt;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&lt;R,+&gt;</a:t>
            </a:r>
            <a:r>
              <a:rPr lang="zh-CN" altLang="en-US" sz="2400" dirty="0"/>
              <a:t>的子群，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    则 </a:t>
            </a:r>
            <a:r>
              <a:rPr lang="en-US" altLang="zh-CN" sz="2400" dirty="0"/>
              <a:t>3I=I</a:t>
            </a:r>
            <a:r>
              <a:rPr lang="zh-CN" altLang="en-US" sz="2400" dirty="0"/>
              <a:t>，</a:t>
            </a:r>
            <a:r>
              <a:rPr lang="en-US" altLang="zh-CN" sz="2400" dirty="0"/>
              <a:t>5I=I</a:t>
            </a:r>
            <a:r>
              <a:rPr lang="zh-CN" altLang="en-US" sz="2400" dirty="0"/>
              <a:t>，</a:t>
            </a:r>
            <a:r>
              <a:rPr lang="en-US" altLang="zh-CN" sz="2400" dirty="0"/>
              <a:t>0.5I={</a:t>
            </a:r>
            <a:r>
              <a:rPr lang="en-US" altLang="zh-CN" sz="2400" u="sng" dirty="0"/>
              <a:t>+</a:t>
            </a:r>
            <a:r>
              <a:rPr lang="en-US" altLang="zh-CN" sz="2400" dirty="0"/>
              <a:t>0.5, </a:t>
            </a:r>
            <a:r>
              <a:rPr lang="en-US" altLang="zh-CN" sz="2400" u="sng" dirty="0"/>
              <a:t>+</a:t>
            </a:r>
            <a:r>
              <a:rPr lang="en-US" altLang="zh-CN" sz="2400" dirty="0"/>
              <a:t>1.5,</a:t>
            </a:r>
            <a:r>
              <a:rPr lang="en-US" altLang="zh-CN" sz="2400" u="sng" dirty="0"/>
              <a:t>+</a:t>
            </a:r>
            <a:r>
              <a:rPr lang="en-US" altLang="zh-CN" sz="2400" dirty="0"/>
              <a:t>2.5,…}</a:t>
            </a:r>
            <a:r>
              <a:rPr lang="zh-CN" altLang="en-US" sz="2400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例：</a:t>
            </a:r>
            <a:r>
              <a:rPr lang="zh-CN" altLang="en-US" sz="2400" dirty="0"/>
              <a:t>设</a:t>
            </a:r>
            <a:r>
              <a:rPr lang="en-US" altLang="zh-CN" sz="2400" dirty="0"/>
              <a:t>G=R×R</a:t>
            </a:r>
            <a:r>
              <a:rPr lang="zh-CN" altLang="en-US" sz="2400" dirty="0"/>
              <a:t>，</a:t>
            </a:r>
            <a:r>
              <a:rPr lang="en-US" altLang="zh-CN" sz="2400" dirty="0"/>
              <a:t>R</a:t>
            </a:r>
            <a:r>
              <a:rPr lang="zh-CN" altLang="en-US" sz="2400" dirty="0"/>
              <a:t>为实数集，</a:t>
            </a:r>
            <a:r>
              <a:rPr lang="en-US" altLang="zh-CN" sz="2400" dirty="0"/>
              <a:t>G</a:t>
            </a:r>
            <a:r>
              <a:rPr lang="zh-CN" altLang="en-US" sz="2400" dirty="0"/>
              <a:t>上的一个二元运算</a:t>
            </a:r>
            <a:r>
              <a:rPr lang="en-US" altLang="zh-CN" sz="2400" dirty="0"/>
              <a:t>+</a:t>
            </a:r>
            <a:r>
              <a:rPr lang="zh-CN" altLang="en-US" sz="2400" dirty="0"/>
              <a:t>定义为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&lt;x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&gt;+&lt;x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&gt;=&lt;x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&gt;</a:t>
            </a:r>
            <a:r>
              <a:rPr lang="zh-CN" altLang="en-US" sz="2400" dirty="0"/>
              <a:t>，显然，</a:t>
            </a:r>
            <a:r>
              <a:rPr lang="en-US" altLang="zh-CN" sz="2400" dirty="0"/>
              <a:t>&lt;G,+&gt;</a:t>
            </a:r>
            <a:r>
              <a:rPr lang="zh-CN" altLang="en-US" sz="2400" dirty="0"/>
              <a:t>是一个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    具有么元</a:t>
            </a:r>
            <a:r>
              <a:rPr lang="en-US" altLang="zh-CN" sz="2400" dirty="0"/>
              <a:t>&lt;0,0&gt;</a:t>
            </a:r>
            <a:r>
              <a:rPr lang="zh-CN" altLang="en-US" sz="2400" dirty="0"/>
              <a:t>的阿贝尔群。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dirty="0"/>
              <a:t>	  </a:t>
            </a:r>
            <a:r>
              <a:rPr lang="zh-CN" altLang="en-US" sz="2400" dirty="0"/>
              <a:t>设</a:t>
            </a:r>
            <a:r>
              <a:rPr lang="en-US" altLang="zh-CN" sz="2400" u="sng" dirty="0"/>
              <a:t>H={&lt;</a:t>
            </a:r>
            <a:r>
              <a:rPr lang="en-US" altLang="zh-CN" sz="2400" u="sng" dirty="0" err="1"/>
              <a:t>x,y</a:t>
            </a:r>
            <a:r>
              <a:rPr lang="en-US" altLang="zh-CN" sz="2400" u="sng" dirty="0"/>
              <a:t>&gt;|y=2x}</a:t>
            </a:r>
            <a:r>
              <a:rPr lang="zh-CN" altLang="en-US" sz="2400" u="sng" dirty="0"/>
              <a:t>，则</a:t>
            </a:r>
            <a:r>
              <a:rPr lang="en-US" altLang="zh-CN" sz="2400" u="sng" dirty="0"/>
              <a:t>&lt;H,+&gt;</a:t>
            </a:r>
            <a:r>
              <a:rPr lang="zh-CN" altLang="en-US" sz="2400" u="sng" dirty="0"/>
              <a:t>是</a:t>
            </a:r>
            <a:r>
              <a:rPr lang="en-US" altLang="zh-CN" sz="2400" u="sng" dirty="0"/>
              <a:t>&lt;G,+&gt;</a:t>
            </a:r>
            <a:r>
              <a:rPr lang="zh-CN" altLang="en-US" sz="2400" u="sng" dirty="0"/>
              <a:t>的子群</a:t>
            </a:r>
            <a:r>
              <a:rPr lang="zh-CN" altLang="en-US" sz="2400" dirty="0"/>
              <a:t>。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    对于</a:t>
            </a:r>
            <a:r>
              <a:rPr lang="en-US" altLang="zh-CN" sz="2400" dirty="0"/>
              <a:t>&lt;x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&gt;</a:t>
            </a:r>
            <a:r>
              <a:rPr lang="zh-CN" altLang="en-US" sz="2400" dirty="0"/>
              <a:t>∈</a:t>
            </a:r>
            <a:r>
              <a:rPr lang="en-US" altLang="zh-CN" sz="2400" dirty="0"/>
              <a:t>G, H</a:t>
            </a:r>
            <a:r>
              <a:rPr lang="zh-CN" altLang="en-US" sz="2400" dirty="0"/>
              <a:t>关于</a:t>
            </a:r>
            <a:r>
              <a:rPr lang="en-US" altLang="zh-CN" sz="2400" dirty="0"/>
              <a:t>&lt;x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&gt;</a:t>
            </a:r>
            <a:r>
              <a:rPr lang="zh-CN" altLang="en-US" sz="2400" dirty="0"/>
              <a:t>的左陪集为</a:t>
            </a:r>
            <a:r>
              <a:rPr lang="en-US" altLang="zh-CN" sz="2400" dirty="0"/>
              <a:t>&lt;x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&gt;H</a:t>
            </a:r>
            <a:r>
              <a:rPr lang="zh-CN" altLang="en-US" sz="2400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C00000"/>
                </a:solidFill>
              </a:rPr>
              <a:t>几何意义为</a:t>
            </a:r>
            <a:r>
              <a:rPr lang="zh-CN" altLang="en-US" sz="2400" dirty="0"/>
              <a:t>：</a:t>
            </a:r>
            <a:r>
              <a:rPr lang="en-US" altLang="zh-CN" sz="2400" dirty="0"/>
              <a:t>G</a:t>
            </a:r>
            <a:r>
              <a:rPr lang="zh-CN" altLang="en-US" sz="2400" dirty="0"/>
              <a:t>是笛卡尔平面，</a:t>
            </a:r>
            <a:r>
              <a:rPr lang="en-US" altLang="zh-CN" sz="2400" dirty="0"/>
              <a:t>H</a:t>
            </a:r>
            <a:r>
              <a:rPr lang="zh-CN" altLang="en-US" sz="2400" dirty="0"/>
              <a:t>是通过原点的直线</a:t>
            </a:r>
          </a:p>
          <a:p>
            <a:pPr marL="2408238" indent="0" eaLnBrk="1" fontAlgn="auto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y=2x</a:t>
            </a:r>
            <a:r>
              <a:rPr lang="zh-CN" altLang="en-US" sz="2400" dirty="0"/>
              <a:t>，陪集</a:t>
            </a:r>
            <a:r>
              <a:rPr lang="en-US" altLang="zh-CN" sz="2400" dirty="0"/>
              <a:t>&lt;x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&gt;H</a:t>
            </a:r>
            <a:r>
              <a:rPr lang="zh-CN" altLang="en-US" sz="2400" dirty="0"/>
              <a:t>是通过点</a:t>
            </a:r>
            <a:r>
              <a:rPr lang="en-US" altLang="zh-CN" sz="2400" dirty="0"/>
              <a:t>&lt;x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&gt;</a:t>
            </a:r>
            <a:r>
              <a:rPr lang="zh-CN" altLang="en-US" sz="2400" dirty="0"/>
              <a:t>的且平行于</a:t>
            </a:r>
            <a:r>
              <a:rPr lang="en-US" altLang="zh-CN" sz="2400" dirty="0"/>
              <a:t>H</a:t>
            </a:r>
            <a:r>
              <a:rPr lang="zh-CN" altLang="en-US" sz="2400" dirty="0"/>
              <a:t>的直线。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ACC0F-9973-499F-A830-FFF816C91F08}" type="slidenum">
              <a:rPr lang="zh-CN" altLang="en-US"/>
              <a:pPr>
                <a:defRPr/>
              </a:pPr>
              <a:t>68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325938" y="3435350"/>
            <a:ext cx="4349750" cy="2922588"/>
            <a:chOff x="4325496" y="3435856"/>
            <a:chExt cx="4350544" cy="2922414"/>
          </a:xfrm>
        </p:grpSpPr>
        <p:grpSp>
          <p:nvGrpSpPr>
            <p:cNvPr id="86021" name="组合 10"/>
            <p:cNvGrpSpPr>
              <a:grpSpLocks/>
            </p:cNvGrpSpPr>
            <p:nvPr/>
          </p:nvGrpSpPr>
          <p:grpSpPr bwMode="auto">
            <a:xfrm>
              <a:off x="4325496" y="3435856"/>
              <a:ext cx="4350544" cy="2703160"/>
              <a:chOff x="4325496" y="3435856"/>
              <a:chExt cx="4350544" cy="270316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932032" y="3435856"/>
                <a:ext cx="3744008" cy="4317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anchor="ctr" anchorCtr="1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&lt;x</a:t>
                </a:r>
                <a:r>
                  <a:rPr lang="en-US" altLang="zh-CN" sz="2200" baseline="-25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en-US" altLang="zh-CN" sz="22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,y</a:t>
                </a:r>
                <a:r>
                  <a:rPr lang="en-US" altLang="zh-CN" sz="2200" baseline="-25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en-US" altLang="zh-CN" sz="22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&gt;H={&lt;x</a:t>
                </a:r>
                <a:r>
                  <a:rPr lang="en-US" altLang="zh-CN" sz="2200" baseline="-25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en-US" altLang="zh-CN" sz="22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+x,y</a:t>
                </a:r>
                <a:r>
                  <a:rPr lang="en-US" altLang="zh-CN" sz="2200" baseline="-25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en-US" altLang="zh-CN" sz="22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+y&gt;|y=2x}</a:t>
                </a:r>
                <a:endPara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325496" y="6139208"/>
                <a:ext cx="1152735" cy="0"/>
              </a:xfrm>
              <a:prstGeom prst="line">
                <a:avLst/>
              </a:prstGeom>
              <a:ln w="28575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879634" y="3859694"/>
              <a:ext cx="3775764" cy="2498576"/>
            </a:xfrm>
            <a:custGeom>
              <a:avLst/>
              <a:gdLst>
                <a:gd name="connsiteX0" fmla="*/ 0 w 3774558"/>
                <a:gd name="connsiteY0" fmla="*/ 2286000 h 2498651"/>
                <a:gd name="connsiteX1" fmla="*/ 0 w 3774558"/>
                <a:gd name="connsiteY1" fmla="*/ 2498651 h 2498651"/>
                <a:gd name="connsiteX2" fmla="*/ 3774558 w 3774558"/>
                <a:gd name="connsiteY2" fmla="*/ 2498651 h 2498651"/>
                <a:gd name="connsiteX3" fmla="*/ 3774558 w 3774558"/>
                <a:gd name="connsiteY3" fmla="*/ 754911 h 2498651"/>
                <a:gd name="connsiteX4" fmla="*/ 2541182 w 3774558"/>
                <a:gd name="connsiteY4" fmla="*/ 754911 h 2498651"/>
                <a:gd name="connsiteX5" fmla="*/ 2541182 w 3774558"/>
                <a:gd name="connsiteY5" fmla="*/ 0 h 249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4558" h="2498651">
                  <a:moveTo>
                    <a:pt x="0" y="2286000"/>
                  </a:moveTo>
                  <a:lnTo>
                    <a:pt x="0" y="2498651"/>
                  </a:lnTo>
                  <a:lnTo>
                    <a:pt x="3774558" y="2498651"/>
                  </a:lnTo>
                  <a:lnTo>
                    <a:pt x="3774558" y="754911"/>
                  </a:lnTo>
                  <a:lnTo>
                    <a:pt x="2541182" y="754911"/>
                  </a:lnTo>
                  <a:lnTo>
                    <a:pt x="2541182" y="0"/>
                  </a:lnTo>
                </a:path>
              </a:pathLst>
            </a:custGeom>
            <a:noFill/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mtClean="0"/>
              <a:t>陪集</a:t>
            </a:r>
            <a:r>
              <a:rPr lang="en-US" altLang="zh-CN" smtClean="0"/>
              <a:t>-</a:t>
            </a:r>
            <a:r>
              <a:rPr lang="zh-CN" altLang="en-US" smtClean="0"/>
              <a:t>互斥或全等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80400" cy="5472112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6.7-17</a:t>
            </a:r>
            <a:r>
              <a:rPr lang="zh-CN" altLang="en-US" sz="2400" smtClean="0"/>
              <a:t>：设</a:t>
            </a:r>
            <a:r>
              <a:rPr lang="en-US" altLang="zh-CN" sz="2400" smtClean="0"/>
              <a:t>〈H,*〉</a:t>
            </a:r>
            <a:r>
              <a:rPr lang="zh-CN" altLang="en-US" sz="2400" smtClean="0"/>
              <a:t>是群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的子群，</a:t>
            </a:r>
            <a:r>
              <a:rPr lang="en-US" altLang="zh-CN" sz="2400" smtClean="0"/>
              <a:t>aH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bH</a:t>
            </a:r>
            <a:r>
              <a:rPr lang="zh-CN" altLang="en-US" sz="2400" smtClean="0"/>
              <a:t>是任意两个左陪集，那么，</a:t>
            </a:r>
            <a:r>
              <a:rPr lang="zh-CN" altLang="en-US" sz="2400" smtClean="0">
                <a:solidFill>
                  <a:srgbClr val="FF0000"/>
                </a:solidFill>
              </a:rPr>
              <a:t>或</a:t>
            </a:r>
            <a:r>
              <a:rPr lang="en-US" altLang="zh-CN" sz="2400" smtClean="0">
                <a:solidFill>
                  <a:srgbClr val="FF0000"/>
                </a:solidFill>
              </a:rPr>
              <a:t>aH=bH</a:t>
            </a:r>
            <a:r>
              <a:rPr lang="zh-CN" altLang="en-US" sz="2400" smtClean="0">
                <a:solidFill>
                  <a:srgbClr val="FF0000"/>
                </a:solidFill>
              </a:rPr>
              <a:t>或</a:t>
            </a:r>
            <a:r>
              <a:rPr lang="en-US" altLang="zh-CN" sz="2400" smtClean="0">
                <a:solidFill>
                  <a:srgbClr val="FF0000"/>
                </a:solidFill>
              </a:rPr>
              <a:t>aH∩bH=</a:t>
            </a:r>
            <a:r>
              <a:rPr lang="en-US" altLang="zh-CN" sz="2400" smtClean="0">
                <a:solidFill>
                  <a:srgbClr val="FF0000"/>
                </a:solidFill>
                <a:latin typeface="Calibri" pitchFamily="34" charset="0"/>
              </a:rPr>
              <a:t>∅</a:t>
            </a:r>
            <a:endParaRPr lang="zh-CN" altLang="en-US" sz="240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证：</a:t>
            </a:r>
            <a:r>
              <a:rPr lang="zh-CN" altLang="en-US" sz="2400" smtClean="0"/>
              <a:t>假定</a:t>
            </a:r>
            <a:r>
              <a:rPr lang="en-US" altLang="zh-CN" sz="2400" smtClean="0"/>
              <a:t>aH∩bH</a:t>
            </a:r>
            <a:r>
              <a:rPr lang="en-US" altLang="en-US" sz="2400" smtClean="0"/>
              <a:t>≠</a:t>
            </a:r>
            <a:r>
              <a:rPr lang="en-US" altLang="zh-CN" sz="2400" smtClean="0">
                <a:latin typeface="Calibri" pitchFamily="34" charset="0"/>
              </a:rPr>
              <a:t>∅</a:t>
            </a:r>
            <a:r>
              <a:rPr lang="zh-CN" altLang="en-US" sz="2400" smtClean="0"/>
              <a:t>，则存在元素</a:t>
            </a:r>
            <a:r>
              <a:rPr lang="en-US" altLang="zh-CN" sz="2400" smtClean="0"/>
              <a:t>c∈aH∩bH, </a:t>
            </a:r>
          </a:p>
          <a:p>
            <a:pPr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smtClean="0"/>
              <a:t>    于是存在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∈H, </a:t>
            </a:r>
            <a:r>
              <a:rPr lang="zh-CN" altLang="en-US" sz="2400" smtClean="0"/>
              <a:t>使</a:t>
            </a:r>
            <a:r>
              <a:rPr lang="en-US" altLang="zh-CN" sz="2400" smtClean="0"/>
              <a:t>c=a*h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=b*h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</a:t>
            </a:r>
          </a:p>
          <a:p>
            <a:pPr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因此</a:t>
            </a:r>
            <a:r>
              <a:rPr lang="en-US" altLang="zh-CN" sz="2400" smtClean="0"/>
              <a:t>, a=b*h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*h</a:t>
            </a:r>
            <a:r>
              <a:rPr lang="en-US" altLang="zh-CN" sz="2400" baseline="-25000" smtClean="0"/>
              <a:t>1</a:t>
            </a:r>
            <a:r>
              <a:rPr lang="en-US" altLang="zh-CN" sz="2400" baseline="30000" smtClean="0"/>
              <a:t>-1</a:t>
            </a:r>
            <a:r>
              <a:rPr lang="zh-CN" altLang="en-US" sz="2400" smtClean="0"/>
              <a:t>。</a:t>
            </a:r>
          </a:p>
          <a:p>
            <a:pPr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smtClean="0"/>
              <a:t>    </a:t>
            </a:r>
            <a:r>
              <a:rPr lang="zh-CN" altLang="en-US" sz="2400" u="sng" smtClean="0"/>
              <a:t>设</a:t>
            </a:r>
            <a:r>
              <a:rPr lang="en-US" altLang="zh-CN" sz="2400" u="sng" smtClean="0"/>
              <a:t>x</a:t>
            </a:r>
            <a:r>
              <a:rPr lang="zh-CN" altLang="en-US" sz="2400" u="sng" smtClean="0"/>
              <a:t>是</a:t>
            </a:r>
            <a:r>
              <a:rPr lang="en-US" altLang="zh-CN" sz="2400" u="sng" smtClean="0"/>
              <a:t>aH</a:t>
            </a:r>
            <a:r>
              <a:rPr lang="zh-CN" altLang="en-US" sz="2400" u="sng" smtClean="0"/>
              <a:t>中任一元素，</a:t>
            </a:r>
            <a:r>
              <a:rPr lang="zh-CN" altLang="en-US" sz="2400" smtClean="0"/>
              <a:t>于是存在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∈H</a:t>
            </a:r>
            <a:r>
              <a:rPr lang="zh-CN" altLang="en-US" sz="2400" smtClean="0"/>
              <a:t>使</a:t>
            </a:r>
            <a:r>
              <a:rPr lang="en-US" altLang="zh-CN" sz="2400" smtClean="0"/>
              <a:t>x=a*h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, </a:t>
            </a:r>
          </a:p>
          <a:p>
            <a:pPr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smtClean="0"/>
              <a:t>    因而，</a:t>
            </a:r>
            <a:r>
              <a:rPr lang="en-US" altLang="zh-CN" sz="2400" smtClean="0"/>
              <a:t>x=b*h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*h</a:t>
            </a:r>
            <a:r>
              <a:rPr lang="en-US" altLang="zh-CN" sz="2400" baseline="-25000" smtClean="0"/>
              <a:t>1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*h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, 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zh-CN" altLang="en-US" sz="2400" smtClean="0"/>
              <a:t>    因为，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*h</a:t>
            </a:r>
            <a:r>
              <a:rPr lang="en-US" altLang="zh-CN" sz="2400" baseline="-25000" smtClean="0"/>
              <a:t>1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*h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∈H</a:t>
            </a:r>
            <a:r>
              <a:rPr lang="zh-CN" altLang="en-US" sz="2400" smtClean="0"/>
              <a:t>，</a:t>
            </a:r>
            <a:r>
              <a:rPr lang="zh-CN" altLang="en-US" sz="2400" u="sng" smtClean="0"/>
              <a:t>所以</a:t>
            </a:r>
            <a:r>
              <a:rPr lang="en-US" altLang="zh-CN" sz="2400" u="sng" smtClean="0"/>
              <a:t>x</a:t>
            </a:r>
            <a:r>
              <a:rPr lang="zh-CN" altLang="en-US" sz="2400" u="sng" smtClean="0"/>
              <a:t>是</a:t>
            </a:r>
            <a:r>
              <a:rPr lang="en-US" altLang="zh-CN" sz="2400" u="sng" smtClean="0"/>
              <a:t>bH</a:t>
            </a:r>
            <a:r>
              <a:rPr lang="zh-CN" altLang="en-US" sz="2400" u="sng" smtClean="0"/>
              <a:t>中的一个元素</a:t>
            </a:r>
            <a:r>
              <a:rPr lang="zh-CN" altLang="en-US" sz="2400" smtClean="0"/>
              <a:t>。</a:t>
            </a:r>
          </a:p>
          <a:p>
            <a:pPr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smtClean="0"/>
              <a:t>    同理可证</a:t>
            </a:r>
            <a:r>
              <a:rPr lang="en-US" altLang="zh-CN" sz="2400" smtClean="0"/>
              <a:t>bH</a:t>
            </a:r>
            <a:r>
              <a:rPr lang="zh-CN" altLang="en-US" sz="2400" smtClean="0"/>
              <a:t>的任一元素是</a:t>
            </a:r>
            <a:r>
              <a:rPr lang="en-US" altLang="zh-CN" sz="2400" smtClean="0"/>
              <a:t>aH</a:t>
            </a:r>
            <a:r>
              <a:rPr lang="zh-CN" altLang="en-US" sz="2400" smtClean="0"/>
              <a:t>中的一个元素。</a:t>
            </a:r>
          </a:p>
          <a:p>
            <a:pPr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smtClean="0"/>
              <a:t>    这样</a:t>
            </a:r>
            <a:r>
              <a:rPr lang="en-US" altLang="zh-CN" sz="2400" smtClean="0"/>
              <a:t>, aH=bH</a:t>
            </a:r>
            <a:endParaRPr lang="zh-CN" altLang="en-US" sz="24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/>
              <a:t>    又</a:t>
            </a:r>
            <a:r>
              <a:rPr lang="en-US" altLang="zh-CN" sz="2400" smtClean="0"/>
              <a:t>aH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bH</a:t>
            </a:r>
            <a:r>
              <a:rPr lang="zh-CN" altLang="en-US" sz="2400" smtClean="0"/>
              <a:t>都是非空集合，</a:t>
            </a:r>
            <a:r>
              <a:rPr lang="en-US" altLang="zh-CN" sz="2400" smtClean="0"/>
              <a:t>aH=bH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aH∩bH=</a:t>
            </a:r>
            <a:r>
              <a:rPr lang="en-US" altLang="zh-CN" sz="2400" smtClean="0">
                <a:latin typeface="Calibri" pitchFamily="34" charset="0"/>
              </a:rPr>
              <a:t>∅</a:t>
            </a:r>
            <a:r>
              <a:rPr lang="zh-CN" altLang="en-US" sz="2400" smtClean="0"/>
              <a:t>不兼得。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78531-767B-4F9E-BC53-000609600110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4006850" y="2986088"/>
            <a:ext cx="1547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067175" y="1685925"/>
            <a:ext cx="4681538" cy="1455738"/>
            <a:chOff x="4067944" y="1685568"/>
            <a:chExt cx="4680520" cy="1455400"/>
          </a:xfrm>
        </p:grpSpPr>
        <p:grpSp>
          <p:nvGrpSpPr>
            <p:cNvPr id="87050" name="组合 17"/>
            <p:cNvGrpSpPr>
              <a:grpSpLocks/>
            </p:cNvGrpSpPr>
            <p:nvPr/>
          </p:nvGrpSpPr>
          <p:grpSpPr bwMode="auto">
            <a:xfrm>
              <a:off x="4067944" y="1685568"/>
              <a:ext cx="4680520" cy="1455400"/>
              <a:chOff x="4067944" y="1685568"/>
              <a:chExt cx="4680520" cy="14554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804199" y="2709268"/>
                <a:ext cx="1944265" cy="4317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P∨Q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Symbol" pitchFamily="18" charset="2"/>
                  </a:rPr>
                  <a:t>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Symbol" pitchFamily="18" charset="2"/>
                  </a:rPr>
                  <a:t>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Symbol" pitchFamily="18" charset="2"/>
                  </a:rPr>
                  <a:t>PQ</a:t>
                </a:r>
                <a:endPara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4067944" y="1844281"/>
                <a:ext cx="79199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190063" y="1844281"/>
                <a:ext cx="120623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6318530" y="1685568"/>
                <a:ext cx="503129" cy="431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39366" y="1756989"/>
                <a:ext cx="504715" cy="433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450449" y="1844281"/>
                <a:ext cx="2780695" cy="868161"/>
              </a:xfrm>
              <a:custGeom>
                <a:avLst/>
                <a:gdLst>
                  <a:gd name="connsiteX0" fmla="*/ 0 w 2781300"/>
                  <a:gd name="connsiteY0" fmla="*/ 0 h 868680"/>
                  <a:gd name="connsiteX1" fmla="*/ 807720 w 2781300"/>
                  <a:gd name="connsiteY1" fmla="*/ 228600 h 868680"/>
                  <a:gd name="connsiteX2" fmla="*/ 2453640 w 2781300"/>
                  <a:gd name="connsiteY2" fmla="*/ 289560 h 868680"/>
                  <a:gd name="connsiteX3" fmla="*/ 2773680 w 2781300"/>
                  <a:gd name="connsiteY3" fmla="*/ 868680 h 86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1300" h="868680">
                    <a:moveTo>
                      <a:pt x="0" y="0"/>
                    </a:moveTo>
                    <a:cubicBezTo>
                      <a:pt x="199390" y="90170"/>
                      <a:pt x="398780" y="180340"/>
                      <a:pt x="807720" y="228600"/>
                    </a:cubicBezTo>
                    <a:cubicBezTo>
                      <a:pt x="1216660" y="276860"/>
                      <a:pt x="2125980" y="182880"/>
                      <a:pt x="2453640" y="289560"/>
                    </a:cubicBezTo>
                    <a:cubicBezTo>
                      <a:pt x="2781300" y="396240"/>
                      <a:pt x="2777490" y="632460"/>
                      <a:pt x="2773680" y="868680"/>
                    </a:cubicBezTo>
                  </a:path>
                </a:pathLst>
              </a:custGeom>
              <a:ln w="19050"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5796356" y="1839520"/>
                <a:ext cx="406312" cy="242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7308914" y="2204560"/>
              <a:ext cx="1223697" cy="431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逻辑路线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219325" y="3438525"/>
            <a:ext cx="1227138" cy="912813"/>
            <a:chOff x="2219551" y="3438526"/>
            <a:chExt cx="1226627" cy="91228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233833" y="3438526"/>
              <a:ext cx="12123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219551" y="4350815"/>
              <a:ext cx="11520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047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260350"/>
            <a:ext cx="6477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可交换半群和独异点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</a:rPr>
              <a:t>6.6-5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在半群（独异点）中，若运算是可交换的，则称此半群（独异点）为</a:t>
            </a:r>
            <a:r>
              <a:rPr lang="zh-CN" altLang="en-US" sz="2400" dirty="0">
                <a:solidFill>
                  <a:srgbClr val="C00000"/>
                </a:solidFill>
              </a:rPr>
              <a:t>可交换半群（独异点）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6.6-3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在任何</a:t>
            </a:r>
            <a:r>
              <a:rPr lang="zh-CN" altLang="en-US" sz="2400" dirty="0">
                <a:solidFill>
                  <a:srgbClr val="FF0000"/>
                </a:solidFill>
              </a:rPr>
              <a:t>可交换</a:t>
            </a:r>
            <a:r>
              <a:rPr lang="zh-CN" altLang="en-US" sz="2400" dirty="0"/>
              <a:t>独异点</a:t>
            </a:r>
            <a:r>
              <a:rPr lang="en-US" altLang="zh-CN" sz="2400" dirty="0"/>
              <a:t>&lt;S,*,e&gt;</a:t>
            </a:r>
            <a:r>
              <a:rPr lang="zh-CN" altLang="en-US" sz="2400" dirty="0"/>
              <a:t>中，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幂等元素集合</a:t>
            </a: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zh-CN" altLang="en-US" sz="2400" dirty="0"/>
              <a:t>可构成子独异点。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87425" lvl="1">
              <a:buFont typeface="Wingdings" pitchFamily="2" charset="2"/>
              <a:buNone/>
              <a:defRPr/>
            </a:pPr>
            <a:r>
              <a:rPr lang="zh-CN" altLang="en-US" sz="2200" dirty="0"/>
              <a:t>单位元</a:t>
            </a:r>
            <a:r>
              <a:rPr lang="en-US" altLang="zh-CN" sz="2200" dirty="0"/>
              <a:t>e</a:t>
            </a:r>
            <a:r>
              <a:rPr lang="zh-CN" altLang="en-US" sz="2200" dirty="0"/>
              <a:t>满足</a:t>
            </a:r>
            <a:r>
              <a:rPr lang="en-US" altLang="zh-CN" sz="2200" dirty="0"/>
              <a:t>e</a:t>
            </a:r>
            <a:r>
              <a:rPr lang="zh-CN" altLang="en-US" sz="2200" dirty="0"/>
              <a:t>*</a:t>
            </a:r>
            <a:r>
              <a:rPr lang="en-US" altLang="zh-CN" sz="2200" dirty="0"/>
              <a:t>e=e</a:t>
            </a:r>
            <a:r>
              <a:rPr lang="zh-CN" altLang="en-US" sz="2200" dirty="0"/>
              <a:t>，所以，</a:t>
            </a:r>
            <a:r>
              <a:rPr lang="en-US" altLang="zh-CN" sz="2200" dirty="0"/>
              <a:t>e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>
                <a:sym typeface="Symbol" pitchFamily="18" charset="2"/>
              </a:rPr>
              <a:t>T</a:t>
            </a:r>
            <a:r>
              <a:rPr lang="zh-CN" altLang="en-US" sz="2200" dirty="0">
                <a:sym typeface="Symbol" pitchFamily="18" charset="2"/>
              </a:rPr>
              <a:t>；</a:t>
            </a:r>
            <a:endParaRPr lang="en-US" altLang="zh-CN" sz="2200" dirty="0">
              <a:sym typeface="Symbol" pitchFamily="18" charset="2"/>
            </a:endParaRPr>
          </a:p>
          <a:p>
            <a:pPr marL="987425" lvl="1">
              <a:buFont typeface="Wingdings" pitchFamily="2" charset="2"/>
              <a:buNone/>
              <a:defRPr/>
            </a:pPr>
            <a:r>
              <a:rPr lang="zh-CN" altLang="en-US" sz="2200" dirty="0">
                <a:sym typeface="Symbol" pitchFamily="18" charset="2"/>
              </a:rPr>
              <a:t>设</a:t>
            </a:r>
            <a:r>
              <a:rPr lang="en-US" altLang="zh-CN" sz="2200" dirty="0" err="1">
                <a:sym typeface="Symbol" pitchFamily="18" charset="2"/>
              </a:rPr>
              <a:t>a,b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>
                <a:sym typeface="Symbol" pitchFamily="18" charset="2"/>
              </a:rPr>
              <a:t>T</a:t>
            </a:r>
            <a:r>
              <a:rPr lang="zh-CN" altLang="en-US" sz="2200" dirty="0">
                <a:sym typeface="Symbol" pitchFamily="18" charset="2"/>
              </a:rPr>
              <a:t>，有：</a:t>
            </a:r>
            <a:endParaRPr lang="en-US" altLang="zh-CN" sz="2200" dirty="0">
              <a:sym typeface="Symbol" pitchFamily="18" charset="2"/>
            </a:endParaRPr>
          </a:p>
          <a:p>
            <a:pPr marL="1703388" lvl="1">
              <a:buFont typeface="Wingdings" pitchFamily="2" charset="2"/>
              <a:buNone/>
              <a:defRPr/>
            </a:pPr>
            <a:r>
              <a:rPr lang="en-US" altLang="zh-CN" sz="2200" dirty="0">
                <a:sym typeface="Symbol" pitchFamily="18" charset="2"/>
              </a:rPr>
              <a:t>(a</a:t>
            </a:r>
            <a:r>
              <a:rPr lang="zh-CN" altLang="en-US" sz="2200" dirty="0">
                <a:sym typeface="Symbol" pitchFamily="18" charset="2"/>
              </a:rPr>
              <a:t>*</a:t>
            </a:r>
            <a:r>
              <a:rPr lang="en-US" altLang="zh-CN" sz="2200" dirty="0">
                <a:sym typeface="Symbol" pitchFamily="18" charset="2"/>
              </a:rPr>
              <a:t>b)*(a*b)=a*b*b*a=a*b*a=a*a*b=a*b</a:t>
            </a:r>
            <a:r>
              <a:rPr lang="zh-CN" altLang="en-US" sz="2200" dirty="0">
                <a:sym typeface="Symbol" pitchFamily="18" charset="2"/>
              </a:rPr>
              <a:t>；</a:t>
            </a:r>
            <a:endParaRPr lang="en-US" altLang="zh-CN" sz="2200" dirty="0">
              <a:sym typeface="Symbol" pitchFamily="18" charset="2"/>
            </a:endParaRPr>
          </a:p>
          <a:p>
            <a:pPr marL="987425" lvl="1">
              <a:buFont typeface="Wingdings" pitchFamily="2" charset="2"/>
              <a:buNone/>
              <a:defRPr/>
            </a:pPr>
            <a:r>
              <a:rPr lang="zh-CN" altLang="en-US" sz="2200" dirty="0">
                <a:sym typeface="Symbol" pitchFamily="18" charset="2"/>
              </a:rPr>
              <a:t>所以，</a:t>
            </a:r>
            <a:r>
              <a:rPr lang="en-US" altLang="zh-CN" sz="2200" dirty="0">
                <a:sym typeface="Symbol" pitchFamily="18" charset="2"/>
              </a:rPr>
              <a:t>a*b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>
                <a:sym typeface="Symbol" pitchFamily="18" charset="2"/>
              </a:rPr>
              <a:t>T</a:t>
            </a:r>
            <a:r>
              <a:rPr lang="zh-CN" altLang="en-US" sz="2200" dirty="0">
                <a:sym typeface="Symbol" pitchFamily="18" charset="2"/>
              </a:rPr>
              <a:t>；</a:t>
            </a:r>
            <a:endParaRPr lang="en-US" altLang="zh-CN" sz="2200" dirty="0">
              <a:sym typeface="Symbol" pitchFamily="18" charset="2"/>
            </a:endParaRPr>
          </a:p>
          <a:p>
            <a:pPr marL="987425" lvl="1">
              <a:buFont typeface="Wingdings" pitchFamily="2" charset="2"/>
              <a:buNone/>
              <a:defRPr/>
            </a:pPr>
            <a:r>
              <a:rPr lang="zh-CN" altLang="en-US" sz="2200" dirty="0">
                <a:sym typeface="Symbol" pitchFamily="18" charset="2"/>
              </a:rPr>
              <a:t>故</a:t>
            </a:r>
            <a:r>
              <a:rPr lang="en-US" altLang="zh-CN" sz="2200" dirty="0">
                <a:sym typeface="Symbol" pitchFamily="18" charset="2"/>
              </a:rPr>
              <a:t>&lt;</a:t>
            </a:r>
            <a:r>
              <a:rPr lang="en-US" altLang="zh-CN" sz="2200" dirty="0"/>
              <a:t>S,*,e</a:t>
            </a:r>
            <a:r>
              <a:rPr lang="en-US" altLang="zh-CN" sz="2200" dirty="0">
                <a:sym typeface="Symbol" pitchFamily="18" charset="2"/>
              </a:rPr>
              <a:t>&gt;</a:t>
            </a:r>
            <a:r>
              <a:rPr lang="zh-CN" altLang="en-US" sz="2200" dirty="0">
                <a:sym typeface="Symbol" pitchFamily="18" charset="2"/>
              </a:rPr>
              <a:t>是子独异点。</a:t>
            </a:r>
            <a:endParaRPr lang="en-US" altLang="zh-CN" sz="2200" dirty="0">
              <a:sym typeface="Symbol" pitchFamily="18" charset="2"/>
            </a:endParaRP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02D83-F0F1-442B-B59D-C6599284D27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635000"/>
          </a:xfrm>
        </p:spPr>
        <p:txBody>
          <a:bodyPr/>
          <a:lstStyle/>
          <a:p>
            <a:pPr eaLnBrk="1" hangingPunct="1"/>
            <a:r>
              <a:rPr lang="zh-CN" altLang="en-US" smtClean="0"/>
              <a:t>陪集</a:t>
            </a:r>
            <a:r>
              <a:rPr lang="en-US" altLang="zh-CN" smtClean="0"/>
              <a:t>-</a:t>
            </a:r>
            <a:r>
              <a:rPr lang="zh-CN" altLang="en-US" smtClean="0"/>
              <a:t>等分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87463"/>
            <a:ext cx="8497887" cy="4949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</a:rPr>
              <a:t>6.7-18</a:t>
            </a:r>
            <a:r>
              <a:rPr lang="zh-CN" altLang="en-US" sz="2400" smtClean="0"/>
              <a:t>：</a:t>
            </a:r>
            <a:r>
              <a:rPr lang="en-US" altLang="zh-CN" sz="2400" smtClean="0">
                <a:solidFill>
                  <a:srgbClr val="C00000"/>
                </a:solidFill>
              </a:rPr>
              <a:t>H</a:t>
            </a:r>
            <a:r>
              <a:rPr lang="zh-CN" altLang="en-US" sz="2400" smtClean="0">
                <a:solidFill>
                  <a:srgbClr val="C00000"/>
                </a:solidFill>
              </a:rPr>
              <a:t>的任意陪集的大小是相等的</a:t>
            </a:r>
            <a:r>
              <a:rPr lang="zh-CN" altLang="en-US" sz="2400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证：∵ 对任意</a:t>
            </a:r>
            <a:r>
              <a:rPr lang="en-US" altLang="zh-CN" sz="2400" smtClean="0"/>
              <a:t>a∈G</a:t>
            </a:r>
            <a:r>
              <a:rPr lang="zh-CN" altLang="en-US" sz="2400" smtClean="0"/>
              <a:t>，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∈H,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若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≠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，必有</a:t>
            </a:r>
            <a:r>
              <a:rPr lang="en-US" altLang="zh-CN" sz="2400" smtClean="0"/>
              <a:t>a*h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≠</a:t>
            </a:r>
            <a:r>
              <a:rPr lang="en-US" altLang="zh-CN" sz="2400" smtClean="0"/>
              <a:t>a*h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∴ </a:t>
            </a:r>
            <a:r>
              <a:rPr lang="en-US" altLang="zh-CN" sz="2400" smtClean="0"/>
              <a:t>aH</a:t>
            </a:r>
            <a:r>
              <a:rPr lang="zh-CN" altLang="en-US" sz="2400" smtClean="0"/>
              <a:t>中没有相同的元素，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∴ </a:t>
            </a:r>
            <a:r>
              <a:rPr lang="en-US" altLang="zh-CN" sz="2400" smtClean="0">
                <a:solidFill>
                  <a:srgbClr val="C00000"/>
                </a:solidFill>
              </a:rPr>
              <a:t>|aH|=|H|</a:t>
            </a:r>
            <a:endParaRPr lang="zh-CN" altLang="en-US" sz="2400" smtClean="0"/>
          </a:p>
          <a:p>
            <a:pPr eaLnBrk="1" hangingPunct="1">
              <a:spcAft>
                <a:spcPts val="2400"/>
              </a:spcAft>
              <a:buFont typeface="Wingdings" pitchFamily="2" charset="2"/>
              <a:buNone/>
            </a:pPr>
            <a:r>
              <a:rPr lang="zh-CN" altLang="en-US" sz="2400" smtClean="0"/>
              <a:t>    ∵ </a:t>
            </a:r>
            <a:r>
              <a:rPr lang="en-US" altLang="zh-CN" sz="2400" smtClean="0"/>
              <a:t>a</a:t>
            </a:r>
            <a:r>
              <a:rPr lang="zh-CN" altLang="en-US" sz="2400" smtClean="0"/>
              <a:t>是任意的，∴ </a:t>
            </a:r>
            <a:r>
              <a:rPr lang="en-US" altLang="zh-CN" sz="2400" smtClean="0"/>
              <a:t>H</a:t>
            </a:r>
            <a:r>
              <a:rPr lang="zh-CN" altLang="en-US" sz="2400" smtClean="0"/>
              <a:t>的任意陪集的大小是相等的。</a:t>
            </a:r>
          </a:p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注</a:t>
            </a:r>
            <a:r>
              <a:rPr lang="zh-CN" altLang="en-US" sz="2400" smtClean="0"/>
              <a:t>：</a:t>
            </a:r>
            <a:r>
              <a:rPr lang="en-US" altLang="zh-CN" sz="2400" smtClean="0">
                <a:solidFill>
                  <a:srgbClr val="C00000"/>
                </a:solidFill>
              </a:rPr>
              <a:t>H</a:t>
            </a:r>
            <a:r>
              <a:rPr lang="zh-CN" altLang="en-US" sz="2400" smtClean="0">
                <a:solidFill>
                  <a:srgbClr val="C00000"/>
                </a:solidFill>
              </a:rPr>
              <a:t>的左陪集集合构成</a:t>
            </a:r>
            <a:r>
              <a:rPr lang="en-US" altLang="zh-CN" sz="2400" smtClean="0">
                <a:solidFill>
                  <a:srgbClr val="C00000"/>
                </a:solidFill>
              </a:rPr>
              <a:t>G</a:t>
            </a:r>
            <a:r>
              <a:rPr lang="zh-CN" altLang="en-US" sz="2400" smtClean="0">
                <a:solidFill>
                  <a:srgbClr val="C00000"/>
                </a:solidFill>
              </a:rPr>
              <a:t>的一种划分，且划分块大小相同</a:t>
            </a:r>
            <a:r>
              <a:rPr lang="zh-CN" altLang="en-US" sz="2400" smtClean="0"/>
              <a:t>。同理，右陪集也一样。（需要证明）</a:t>
            </a:r>
            <a:r>
              <a:rPr lang="en-US" altLang="zh-CN" sz="2400" smtClean="0"/>
              <a:t>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F1A07-F68A-4895-B24C-3EA5FC712DBC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拉格朗日定理</a:t>
            </a: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517525" y="1533525"/>
            <a:ext cx="78486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6.7-19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拉格朗日定理</a:t>
            </a:r>
            <a:r>
              <a:rPr lang="zh-CN" altLang="en-US" sz="28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800" dirty="0">
              <a:solidFill>
                <a:schemeClr val="hlink"/>
              </a:solidFill>
              <a:latin typeface="楷体" pitchFamily="49" charset="-122"/>
              <a:ea typeface="楷体" pitchFamily="49" charset="-122"/>
            </a:endParaRPr>
          </a:p>
          <a:p>
            <a:pPr marL="334963">
              <a:spcBef>
                <a:spcPts val="1200"/>
              </a:spcBef>
              <a:spcAft>
                <a:spcPts val="1200"/>
              </a:spcAft>
              <a:buClr>
                <a:srgbClr val="0000FF"/>
              </a:buClr>
              <a:buSzPct val="60000"/>
              <a:defRPr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&lt;H,*&gt;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是群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的一个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子群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，则：</a:t>
            </a:r>
          </a:p>
          <a:p>
            <a:pPr marL="992188" lvl="1" indent="-534988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ct val="100000"/>
              <a:buFontTx/>
              <a:buAutoNum type="circleNumDbPlain"/>
              <a:defRPr/>
            </a:pP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R={&lt;</a:t>
            </a:r>
            <a:r>
              <a:rPr lang="en-US" altLang="zh-CN" sz="2400" u="sng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| a,b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800" baseline="-1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H}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中的一个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等价关系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。对于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，若记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[a]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x|x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&lt;a, x&gt;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R},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[a]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aH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992188" lvl="1" indent="-534988">
              <a:spcBef>
                <a:spcPts val="1200"/>
              </a:spcBef>
              <a:spcAft>
                <a:spcPts val="1200"/>
              </a:spcAft>
              <a:buSzPct val="100000"/>
              <a:buFontTx/>
              <a:buAutoNum type="circleNumDbPlain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有限群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|G|=n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|H|=m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 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m|n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(m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整除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5FCDB-18DA-4552-9886-1464D4623A29}" type="slidenum">
              <a:rPr lang="zh-CN" altLang="en-US"/>
              <a:pPr>
                <a:defRPr/>
              </a:pPr>
              <a:t>71</a:t>
            </a:fld>
            <a:endParaRPr lang="zh-CN" altLang="en-US"/>
          </a:p>
        </p:txBody>
      </p:sp>
      <p:grpSp>
        <p:nvGrpSpPr>
          <p:cNvPr id="9" name="组合 7"/>
          <p:cNvGrpSpPr>
            <a:grpSpLocks noChangeAspect="1"/>
          </p:cNvGrpSpPr>
          <p:nvPr/>
        </p:nvGrpSpPr>
        <p:grpSpPr bwMode="auto">
          <a:xfrm>
            <a:off x="5843588" y="1125538"/>
            <a:ext cx="1104900" cy="835025"/>
            <a:chOff x="5667375" y="1175657"/>
            <a:chExt cx="1255939" cy="95068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67375" y="1838968"/>
              <a:ext cx="310376" cy="2638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72337" y="1175657"/>
              <a:ext cx="950977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0900"/>
          </a:xfrm>
        </p:spPr>
        <p:txBody>
          <a:bodyPr/>
          <a:lstStyle/>
          <a:p>
            <a:r>
              <a:rPr lang="zh-CN" altLang="en-US" smtClean="0"/>
              <a:t>解读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68313" y="1195388"/>
            <a:ext cx="8351837" cy="51863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拉格朗日定理</a:t>
            </a:r>
            <a:r>
              <a:rPr lang="zh-CN" altLang="en-US" smtClean="0"/>
              <a:t>总结了三件事：</a:t>
            </a:r>
            <a:endParaRPr lang="en-US" altLang="zh-CN" smtClean="0"/>
          </a:p>
          <a:p>
            <a:pPr lvl="1">
              <a:spcAft>
                <a:spcPts val="1200"/>
              </a:spcAft>
            </a:pPr>
            <a:r>
              <a:rPr lang="zh-CN" altLang="en-US" smtClean="0"/>
              <a:t>定理中的①说的是：</a:t>
            </a:r>
            <a:endParaRPr lang="en-US" altLang="zh-CN" smtClean="0"/>
          </a:p>
          <a:p>
            <a:pPr lvl="2"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陪集</a:t>
            </a:r>
            <a:r>
              <a:rPr lang="zh-CN" altLang="en-US" smtClean="0"/>
              <a:t>中的元素构成一个</a:t>
            </a:r>
            <a:r>
              <a:rPr lang="zh-CN" altLang="en-US" u="sng" smtClean="0">
                <a:solidFill>
                  <a:srgbClr val="0000FF"/>
                </a:solidFill>
              </a:rPr>
              <a:t>等价关系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>
              <a:spcAft>
                <a:spcPts val="1200"/>
              </a:spcAft>
            </a:pPr>
            <a:r>
              <a:rPr lang="zh-CN" altLang="en-US" smtClean="0"/>
              <a:t>因此，</a:t>
            </a:r>
            <a:r>
              <a:rPr lang="zh-CN" altLang="en-US" smtClean="0">
                <a:solidFill>
                  <a:srgbClr val="FF0000"/>
                </a:solidFill>
              </a:rPr>
              <a:t>陪集</a:t>
            </a:r>
            <a:r>
              <a:rPr lang="zh-CN" altLang="en-US" smtClean="0"/>
              <a:t>是</a:t>
            </a:r>
            <a:r>
              <a:rPr lang="en-US" altLang="zh-CN" smtClean="0"/>
              <a:t>G</a:t>
            </a:r>
            <a:r>
              <a:rPr lang="zh-CN" altLang="en-US" smtClean="0"/>
              <a:t>的集合的</a:t>
            </a:r>
            <a:r>
              <a:rPr lang="zh-CN" altLang="en-US" u="sng" smtClean="0">
                <a:solidFill>
                  <a:srgbClr val="0000FF"/>
                </a:solidFill>
              </a:rPr>
              <a:t>一个划分（等价关系类）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>
              <a:spcAft>
                <a:spcPts val="1200"/>
              </a:spcAft>
            </a:pPr>
            <a:r>
              <a:rPr lang="zh-CN" altLang="en-US" smtClean="0"/>
              <a:t>定理中的②说的是：</a:t>
            </a:r>
            <a:endParaRPr lang="en-US" altLang="zh-CN" smtClean="0"/>
          </a:p>
          <a:p>
            <a:pPr lvl="2">
              <a:spcAft>
                <a:spcPts val="1200"/>
              </a:spcAft>
            </a:pPr>
            <a:r>
              <a:rPr lang="en-US" altLang="zh-CN" smtClean="0"/>
              <a:t>[G</a:t>
            </a:r>
            <a:r>
              <a:rPr lang="zh-CN" altLang="en-US" smtClean="0"/>
              <a:t>的阶</a:t>
            </a:r>
            <a:r>
              <a:rPr lang="en-US" altLang="zh-CN" smtClean="0"/>
              <a:t>n]=[</a:t>
            </a:r>
            <a:r>
              <a:rPr lang="zh-CN" altLang="en-US" smtClean="0"/>
              <a:t>子群</a:t>
            </a:r>
            <a:r>
              <a:rPr lang="en-US" altLang="zh-CN" smtClean="0"/>
              <a:t>H</a:t>
            </a:r>
            <a:r>
              <a:rPr lang="zh-CN" altLang="en-US" smtClean="0"/>
              <a:t>陪集个数</a:t>
            </a:r>
            <a:r>
              <a:rPr lang="en-US" altLang="zh-CN" smtClean="0"/>
              <a:t>k]×[H</a:t>
            </a:r>
            <a:r>
              <a:rPr lang="zh-CN" altLang="en-US" smtClean="0"/>
              <a:t>的阶</a:t>
            </a:r>
            <a:r>
              <a:rPr lang="en-US" altLang="zh-CN" smtClean="0"/>
              <a:t>m]</a:t>
            </a:r>
            <a:r>
              <a:rPr lang="zh-CN" altLang="en-US" smtClean="0"/>
              <a:t>，即，</a:t>
            </a:r>
            <a:r>
              <a:rPr lang="en-US" altLang="zh-CN" u="sng" smtClean="0">
                <a:solidFill>
                  <a:srgbClr val="0000FF"/>
                </a:solidFill>
              </a:rPr>
              <a:t>n=km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>
              <a:spcAft>
                <a:spcPts val="120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专业术语：</a:t>
            </a:r>
            <a:r>
              <a:rPr lang="zh-CN" altLang="en-US" smtClean="0"/>
              <a:t>称群</a:t>
            </a:r>
            <a:r>
              <a:rPr lang="en-US" altLang="zh-CN" smtClean="0"/>
              <a:t>G</a:t>
            </a:r>
            <a:r>
              <a:rPr lang="zh-CN" altLang="en-US" smtClean="0"/>
              <a:t>中子群陪集的个数为</a:t>
            </a:r>
            <a:r>
              <a:rPr lang="zh-CN" altLang="en-US" smtClean="0">
                <a:solidFill>
                  <a:srgbClr val="C00000"/>
                </a:solidFill>
              </a:rPr>
              <a:t>子群</a:t>
            </a:r>
            <a:r>
              <a:rPr lang="en-US" altLang="zh-CN" smtClean="0">
                <a:solidFill>
                  <a:srgbClr val="C00000"/>
                </a:solidFill>
              </a:rPr>
              <a:t>H</a:t>
            </a:r>
            <a:r>
              <a:rPr lang="zh-CN" altLang="en-US" smtClean="0">
                <a:solidFill>
                  <a:srgbClr val="C00000"/>
                </a:solidFill>
              </a:rPr>
              <a:t>在</a:t>
            </a:r>
            <a:r>
              <a:rPr lang="en-US" altLang="zh-CN" smtClean="0">
                <a:solidFill>
                  <a:srgbClr val="C00000"/>
                </a:solidFill>
              </a:rPr>
              <a:t>G</a:t>
            </a:r>
            <a:r>
              <a:rPr lang="zh-CN" altLang="en-US" smtClean="0">
                <a:solidFill>
                  <a:srgbClr val="C00000"/>
                </a:solidFill>
              </a:rPr>
              <a:t>中的指数</a:t>
            </a:r>
            <a:r>
              <a:rPr lang="zh-CN" altLang="en-US" smtClean="0"/>
              <a:t>，记为</a:t>
            </a:r>
            <a:r>
              <a:rPr lang="en-US" altLang="zh-CN" smtClean="0"/>
              <a:t>[G:H];</a:t>
            </a:r>
          </a:p>
          <a:p>
            <a:pPr lvl="2">
              <a:spcAft>
                <a:spcPts val="1200"/>
              </a:spcAft>
            </a:pPr>
            <a:r>
              <a:rPr lang="zh-CN" altLang="en-US" smtClean="0"/>
              <a:t>拉格朗日定理也可记为：</a:t>
            </a:r>
            <a:r>
              <a:rPr lang="en-US" altLang="zh-CN" smtClean="0">
                <a:sym typeface="Wingdings" pitchFamily="2" charset="2"/>
              </a:rPr>
              <a:t>|G|=[G:H]</a:t>
            </a:r>
            <a:r>
              <a:rPr lang="en-US" altLang="zh-CN" smtClean="0"/>
              <a:t>×</a:t>
            </a:r>
            <a:r>
              <a:rPr lang="en-US" altLang="zh-CN" smtClean="0">
                <a:sym typeface="Wingdings" pitchFamily="2" charset="2"/>
              </a:rPr>
              <a:t>|H|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9A89-1DF9-49B4-AB01-D0FCED5A9CB9}" type="slidenum">
              <a:rPr lang="zh-CN" altLang="en-US"/>
              <a:pPr>
                <a:defRPr/>
              </a:pPr>
              <a:t>72</a:t>
            </a:fld>
            <a:endParaRPr lang="zh-CN" altLang="en-US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5292725" y="1484313"/>
            <a:ext cx="1727200" cy="1081087"/>
            <a:chOff x="5292080" y="1484784"/>
            <a:chExt cx="1728192" cy="1080120"/>
          </a:xfrm>
        </p:grpSpPr>
        <p:sp>
          <p:nvSpPr>
            <p:cNvPr id="5" name="矩形 4"/>
            <p:cNvSpPr/>
            <p:nvPr/>
          </p:nvSpPr>
          <p:spPr>
            <a:xfrm>
              <a:off x="5579583" y="1484784"/>
              <a:ext cx="1440689" cy="431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件事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292080" y="1916198"/>
              <a:ext cx="719551" cy="64870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6516688" y="2060575"/>
            <a:ext cx="1727200" cy="1081088"/>
            <a:chOff x="5292080" y="1484784"/>
            <a:chExt cx="1728192" cy="1080120"/>
          </a:xfrm>
        </p:grpSpPr>
        <p:sp>
          <p:nvSpPr>
            <p:cNvPr id="10" name="矩形 9"/>
            <p:cNvSpPr/>
            <p:nvPr/>
          </p:nvSpPr>
          <p:spPr>
            <a:xfrm>
              <a:off x="5579582" y="1484784"/>
              <a:ext cx="1440690" cy="431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件事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292080" y="1916197"/>
              <a:ext cx="719550" cy="64870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7524750" y="3357563"/>
            <a:ext cx="1439863" cy="1008062"/>
            <a:chOff x="5580112" y="1484784"/>
            <a:chExt cx="1440160" cy="1008112"/>
          </a:xfrm>
        </p:grpSpPr>
        <p:sp>
          <p:nvSpPr>
            <p:cNvPr id="13" name="矩形 12"/>
            <p:cNvSpPr/>
            <p:nvPr/>
          </p:nvSpPr>
          <p:spPr>
            <a:xfrm>
              <a:off x="5580112" y="1484784"/>
              <a:ext cx="1440160" cy="431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件事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5651565" y="1916605"/>
              <a:ext cx="360436" cy="57629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拉格朗日定理</a:t>
            </a:r>
            <a:r>
              <a:rPr lang="en-US" altLang="zh-CN" smtClean="0"/>
              <a:t>-</a:t>
            </a:r>
            <a:r>
              <a:rPr lang="zh-CN" altLang="en-US" smtClean="0"/>
              <a:t>最简表述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1341438"/>
            <a:ext cx="8229600" cy="1727200"/>
          </a:xfrm>
        </p:spPr>
        <p:txBody>
          <a:bodyPr/>
          <a:lstStyle/>
          <a:p>
            <a:pPr>
              <a:defRPr/>
            </a:pPr>
            <a:r>
              <a:rPr lang="zh-CN" altLang="en-US" sz="2400"/>
              <a:t>群</a:t>
            </a:r>
            <a:r>
              <a:rPr lang="en-US" altLang="zh-CN" sz="2400"/>
              <a:t>G</a:t>
            </a:r>
            <a:r>
              <a:rPr lang="zh-CN" altLang="en-US" sz="2400"/>
              <a:t>的子群为</a:t>
            </a:r>
            <a:r>
              <a:rPr lang="en-US" altLang="zh-CN" sz="2400"/>
              <a:t>H</a:t>
            </a:r>
            <a:r>
              <a:rPr lang="zh-CN" altLang="en-US" sz="2400"/>
              <a:t>，则</a:t>
            </a:r>
            <a:endParaRPr lang="en-US" altLang="zh-CN" sz="2400"/>
          </a:p>
          <a:p>
            <a:pPr marL="457200" indent="-457200">
              <a:buSzPct val="100000"/>
              <a:buFont typeface="+mj-ea"/>
              <a:buAutoNum type="circleNumDbPlain"/>
              <a:defRPr/>
            </a:pPr>
            <a:r>
              <a:rPr lang="en-US" altLang="zh-CN" sz="2400"/>
              <a:t>H</a:t>
            </a:r>
            <a:r>
              <a:rPr lang="zh-CN" altLang="en-US" sz="2400"/>
              <a:t>的所有陪集构成划分</a:t>
            </a:r>
            <a:r>
              <a:rPr lang="en-US" altLang="zh-CN" sz="2400"/>
              <a:t>π</a:t>
            </a:r>
            <a:r>
              <a:rPr lang="zh-CN" altLang="en-US" sz="2400"/>
              <a:t>，对应一个等价关系</a:t>
            </a:r>
            <a:r>
              <a:rPr lang="en-US" altLang="zh-CN" sz="2400"/>
              <a:t>R</a:t>
            </a:r>
          </a:p>
          <a:p>
            <a:pPr marL="457200" indent="-457200">
              <a:buSzPct val="100000"/>
              <a:buFont typeface="+mj-ea"/>
              <a:buAutoNum type="circleNumDbPlain"/>
              <a:defRPr/>
            </a:pPr>
            <a:r>
              <a:rPr lang="en-US" altLang="zh-CN" sz="2400"/>
              <a:t>|G|=|π|×|H|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z="2400"/>
              <a:t>[</a:t>
            </a:r>
            <a:r>
              <a:rPr lang="zh-CN" altLang="en-US" sz="2400"/>
              <a:t>群阶</a:t>
            </a:r>
            <a:r>
              <a:rPr lang="en-US" altLang="zh-CN" sz="2400"/>
              <a:t>]=[</a:t>
            </a:r>
            <a:r>
              <a:rPr lang="zh-CN" altLang="en-US" sz="2400"/>
              <a:t>划分的秩</a:t>
            </a:r>
            <a:r>
              <a:rPr lang="en-US" altLang="zh-CN" sz="2400"/>
              <a:t>]×[</a:t>
            </a:r>
            <a:r>
              <a:rPr lang="zh-CN" altLang="en-US" sz="2400"/>
              <a:t>子群的阶</a:t>
            </a:r>
            <a:r>
              <a:rPr lang="en-US" altLang="zh-CN" sz="2400"/>
              <a:t>]</a:t>
            </a:r>
            <a:endParaRPr lang="zh-CN" altLang="en-US" sz="2400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96253-DA56-4FBF-9BA1-D97B2BF966C1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  <p:pic>
        <p:nvPicPr>
          <p:cNvPr id="91140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3765550"/>
            <a:ext cx="25273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陪集和拉格朗日定理证明</a:t>
            </a: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395288" y="1123950"/>
            <a:ext cx="853916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6.7-19</a:t>
            </a:r>
            <a:r>
              <a:rPr lang="zh-CN" altLang="en-US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Lagrange</a:t>
            </a:r>
            <a:r>
              <a:rPr lang="zh-CN" altLang="en-US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定理）：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&lt;H,*&gt;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的一个子群，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R={&lt;</a:t>
            </a:r>
            <a:r>
              <a:rPr lang="en-US" altLang="zh-CN" sz="240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 b&gt; | </a:t>
            </a:r>
            <a:r>
              <a:rPr lang="en-US" altLang="zh-CN" sz="2400" u="sng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u="sng" err="1">
                <a:latin typeface="楷体" pitchFamily="49" charset="-122"/>
                <a:ea typeface="楷体" pitchFamily="49" charset="-122"/>
              </a:rPr>
              <a:t>G</a:t>
            </a:r>
            <a:r>
              <a:rPr lang="en-US" altLang="zh-CN" sz="2400" u="sng">
                <a:latin typeface="楷体" pitchFamily="49" charset="-122"/>
                <a:ea typeface="楷体" pitchFamily="49" charset="-122"/>
              </a:rPr>
              <a:t>, b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中一个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等价关系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。对于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，若记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[a]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x|x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a,x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R},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[a]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aH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827088" y="6092825"/>
            <a:ext cx="5400675" cy="5032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R=&lt;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中的一个等价关系。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0C079-013A-43A0-BDEC-F04DEEA9C594}" type="slidenum">
              <a:rPr lang="zh-CN" altLang="en-US"/>
              <a:pPr>
                <a:defRPr/>
              </a:pPr>
              <a:t>74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5650" y="3068638"/>
            <a:ext cx="7480300" cy="935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对于任一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，必有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，使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*a=e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，所以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a,a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是自反的。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650" y="3933825"/>
            <a:ext cx="7480300" cy="93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H,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因为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的子群，故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*b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  <a:r>
              <a:rPr lang="en-US" altLang="zh-CN" sz="2400" baseline="300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 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，所以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b,a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是对称的。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7088" y="5013325"/>
            <a:ext cx="7480300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b,c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，则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*c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，所以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*b*b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*c=a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*c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，得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a,c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是传递的。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陪集和拉格朗日定理（续）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AF5F8-C3A2-4954-8F3D-ED563636FE1D}" type="slidenum">
              <a:rPr lang="zh-CN" altLang="en-US"/>
              <a:pPr>
                <a:defRPr/>
              </a:pPr>
              <a:t>75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650" y="3284538"/>
            <a:ext cx="7480300" cy="132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59163" indent="-34591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[a]</a:t>
            </a:r>
            <a:r>
              <a:rPr lang="en-US" altLang="zh-CN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&lt;a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Ra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*b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 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*(a</a:t>
            </a:r>
            <a:r>
              <a:rPr lang="en-US" altLang="zh-CN" sz="2400" baseline="3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*b)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aHb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aH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所以，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[a]</a:t>
            </a:r>
            <a:r>
              <a:rPr lang="en-US" altLang="zh-CN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=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aH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588" y="5084763"/>
            <a:ext cx="770572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spcBef>
                <a:spcPts val="200"/>
              </a:spcBef>
              <a:buSzPct val="60000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证明了与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关系的元素构成的等价类恰好是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的陪集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aH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288" y="1123950"/>
            <a:ext cx="853916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6.7-19</a:t>
            </a:r>
            <a:r>
              <a:rPr lang="zh-CN" altLang="en-US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Lagrange</a:t>
            </a:r>
            <a:r>
              <a:rPr lang="zh-CN" altLang="en-US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定理）：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&lt;H,*&gt;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的一个子群，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R={&lt;a, b&gt; | 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G, b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中一个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等价关系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。对于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，若记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[a]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x|x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a,x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R},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[a]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aH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陪集和拉格朗日定理</a:t>
            </a:r>
            <a:r>
              <a:rPr lang="en-US" altLang="zh-CN" smtClean="0"/>
              <a:t>-</a:t>
            </a:r>
            <a:r>
              <a:rPr lang="zh-CN" altLang="en-US" smtClean="0"/>
              <a:t>证明结束</a:t>
            </a:r>
          </a:p>
        </p:txBody>
      </p:sp>
      <p:sp>
        <p:nvSpPr>
          <p:cNvPr id="7174" name="Rectangle 2"/>
          <p:cNvSpPr txBox="1">
            <a:spLocks noChangeArrowheads="1"/>
          </p:cNvSpPr>
          <p:nvPr/>
        </p:nvSpPr>
        <p:spPr bwMode="auto">
          <a:xfrm>
            <a:off x="395288" y="1052513"/>
            <a:ext cx="849788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6.7-19</a:t>
            </a:r>
            <a:r>
              <a:rPr lang="zh-CN" altLang="en-US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Lagrange</a:t>
            </a:r>
            <a:r>
              <a:rPr lang="zh-CN" altLang="en-US" sz="2400" dirty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定理）：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&lt;H,*&gt;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的一个子群，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有限群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|G|=n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|H|=m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m|n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(m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整除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725488" y="5732463"/>
            <a:ext cx="6553200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[G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的阶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n]=[G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的子群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的陪集个数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k]×[H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的阶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m]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175" name="Object 130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15900" y="4059238"/>
          <a:ext cx="1368425" cy="357187"/>
        </p:xfrm>
        <a:graphic>
          <a:graphicData uri="http://schemas.openxmlformats.org/presentationml/2006/ole">
            <p:oleObj spid="_x0000_s2178" name="剪辑" r:id="rId4" imgW="39271575" imgH="10239375" progId="">
              <p:embed/>
            </p:oleObj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10A4-BB54-40E1-892B-305B6DF4FDC4}" type="slidenum">
              <a:rPr lang="zh-CN" altLang="en-US"/>
              <a:pPr>
                <a:defRPr/>
              </a:pPr>
              <a:t>76</a:t>
            </a:fld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766763" y="2276475"/>
            <a:ext cx="7480300" cy="2016125"/>
            <a:chOff x="827584" y="2780928"/>
            <a:chExt cx="7480800" cy="2016224"/>
          </a:xfrm>
        </p:grpSpPr>
        <p:sp>
          <p:nvSpPr>
            <p:cNvPr id="9" name="矩形 8"/>
            <p:cNvSpPr/>
            <p:nvPr/>
          </p:nvSpPr>
          <p:spPr>
            <a:xfrm>
              <a:off x="827584" y="2780928"/>
              <a:ext cx="7480800" cy="187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800"/>
                </a:spcAft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证明：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由于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中的一个等价关系，所以必定将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划分成不同的等价类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[a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]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,[a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]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,...,[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k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]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，使得：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179705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G=   [a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]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 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   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2195" name="组合 12"/>
            <p:cNvGrpSpPr>
              <a:grpSpLocks/>
            </p:cNvGrpSpPr>
            <p:nvPr/>
          </p:nvGrpSpPr>
          <p:grpSpPr bwMode="auto">
            <a:xfrm>
              <a:off x="2979622" y="3717032"/>
              <a:ext cx="648072" cy="1080120"/>
              <a:chOff x="5652120" y="3212976"/>
              <a:chExt cx="648072" cy="10801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652876" y="3429454"/>
                <a:ext cx="647743" cy="7191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l-GR" altLang="zh-CN" sz="36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∪</a:t>
                </a:r>
                <a:endParaRPr lang="zh-CN" altLang="en-US" sz="3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70359" y="3213543"/>
                <a:ext cx="431829" cy="503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k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652876" y="3861275"/>
                <a:ext cx="647743" cy="4318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=1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196" name="组合 18"/>
            <p:cNvGrpSpPr>
              <a:grpSpLocks/>
            </p:cNvGrpSpPr>
            <p:nvPr/>
          </p:nvGrpSpPr>
          <p:grpSpPr bwMode="auto">
            <a:xfrm>
              <a:off x="4307850" y="3717032"/>
              <a:ext cx="648072" cy="1080120"/>
              <a:chOff x="5652120" y="3212976"/>
              <a:chExt cx="648072" cy="108012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651887" y="3429454"/>
                <a:ext cx="647743" cy="7191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l-GR" altLang="zh-CN" sz="36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∪</a:t>
                </a:r>
                <a:endParaRPr lang="zh-CN" altLang="en-US" sz="3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69370" y="3213543"/>
                <a:ext cx="431829" cy="503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k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651887" y="3861275"/>
                <a:ext cx="647743" cy="4318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=1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782638" y="4508500"/>
            <a:ext cx="7480300" cy="1081088"/>
            <a:chOff x="827584" y="4421070"/>
            <a:chExt cx="7480800" cy="1080120"/>
          </a:xfrm>
        </p:grpSpPr>
        <p:sp>
          <p:nvSpPr>
            <p:cNvPr id="14" name="矩形 13"/>
            <p:cNvSpPr/>
            <p:nvPr/>
          </p:nvSpPr>
          <p:spPr>
            <a:xfrm>
              <a:off x="827584" y="4581264"/>
              <a:ext cx="7480800" cy="791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因此，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n=|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G|=|  a</a:t>
              </a:r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H|=  |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-25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|=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k|H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|=km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2186" name="组合 14"/>
            <p:cNvGrpSpPr>
              <a:grpSpLocks/>
            </p:cNvGrpSpPr>
            <p:nvPr/>
          </p:nvGrpSpPr>
          <p:grpSpPr bwMode="auto">
            <a:xfrm>
              <a:off x="3779912" y="4421070"/>
              <a:ext cx="648072" cy="1080120"/>
              <a:chOff x="5652120" y="3212976"/>
              <a:chExt cx="648072" cy="10801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652739" y="3396961"/>
                <a:ext cx="647743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zh-CN" altLang="en-US" sz="36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∑</a:t>
                </a:r>
                <a:endParaRPr lang="zh-CN" altLang="en-US" sz="3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70222" y="3212976"/>
                <a:ext cx="431829" cy="504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k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652739" y="3861683"/>
                <a:ext cx="647743" cy="431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=1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187" name="组合 23"/>
            <p:cNvGrpSpPr>
              <a:grpSpLocks/>
            </p:cNvGrpSpPr>
            <p:nvPr/>
          </p:nvGrpSpPr>
          <p:grpSpPr bwMode="auto">
            <a:xfrm>
              <a:off x="2723674" y="4421070"/>
              <a:ext cx="648072" cy="1080120"/>
              <a:chOff x="5652120" y="3212976"/>
              <a:chExt cx="648072" cy="10801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651632" y="3428683"/>
                <a:ext cx="649330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l-GR" altLang="zh-CN" sz="36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∪</a:t>
                </a:r>
                <a:endParaRPr lang="zh-CN" altLang="en-US" sz="3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769115" y="3212976"/>
                <a:ext cx="433416" cy="504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k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51632" y="3861683"/>
                <a:ext cx="649330" cy="431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22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=1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720725"/>
          </a:xfrm>
        </p:spPr>
        <p:txBody>
          <a:bodyPr/>
          <a:lstStyle/>
          <a:p>
            <a:r>
              <a:rPr lang="zh-CN" altLang="en-US" smtClean="0"/>
              <a:t>总结一下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4968875"/>
          </a:xfrm>
        </p:spPr>
        <p:txBody>
          <a:bodyPr/>
          <a:lstStyle/>
          <a:p>
            <a:pPr>
              <a:buClr>
                <a:srgbClr val="0000FF"/>
              </a:buClr>
              <a:defRPr/>
            </a:pPr>
            <a:r>
              <a:rPr lang="zh-CN" altLang="en-US" sz="2600" dirty="0"/>
              <a:t>现在我们已经确信了</a:t>
            </a:r>
            <a:r>
              <a:rPr lang="zh-CN" altLang="en-US" sz="2600" dirty="0">
                <a:solidFill>
                  <a:srgbClr val="C00000"/>
                </a:solidFill>
              </a:rPr>
              <a:t>群</a:t>
            </a:r>
            <a:r>
              <a:rPr lang="en-US" altLang="zh-CN" sz="2600" dirty="0">
                <a:solidFill>
                  <a:srgbClr val="C00000"/>
                </a:solidFill>
              </a:rPr>
              <a:t>G</a:t>
            </a:r>
            <a:r>
              <a:rPr lang="zh-CN" altLang="en-US" sz="2600" dirty="0">
                <a:solidFill>
                  <a:srgbClr val="C00000"/>
                </a:solidFill>
              </a:rPr>
              <a:t>的所有陪集构成该群的划分</a:t>
            </a:r>
            <a:r>
              <a:rPr lang="zh-CN" altLang="en-US" sz="2600" dirty="0"/>
              <a:t>，即：</a:t>
            </a:r>
            <a:endParaRPr lang="en-US" altLang="zh-CN" sz="2600" dirty="0"/>
          </a:p>
          <a:p>
            <a:pPr lvl="1">
              <a:defRPr/>
            </a:pPr>
            <a:r>
              <a:rPr lang="zh-CN" altLang="en-US" dirty="0"/>
              <a:t>不同的陪集没有公共元素，所有陪集之并</a:t>
            </a:r>
            <a:r>
              <a:rPr lang="en-US" altLang="zh-CN" dirty="0"/>
              <a:t>=G</a:t>
            </a:r>
          </a:p>
          <a:p>
            <a:pPr>
              <a:buClr>
                <a:srgbClr val="0000FF"/>
              </a:buClr>
              <a:defRPr/>
            </a:pPr>
            <a:r>
              <a:rPr lang="zh-CN" altLang="en-US" sz="2600" dirty="0"/>
              <a:t>小问题（</a:t>
            </a:r>
            <a:r>
              <a:rPr lang="zh-CN" altLang="en-US" sz="2600" dirty="0">
                <a:solidFill>
                  <a:schemeClr val="accent4">
                    <a:lumMod val="75000"/>
                  </a:schemeClr>
                </a:solidFill>
              </a:rPr>
              <a:t>下面的群省略了书写置换运算</a:t>
            </a:r>
            <a:r>
              <a:rPr lang="zh-CN" altLang="en-US" sz="2600" dirty="0"/>
              <a:t>）：</a:t>
            </a:r>
            <a:endParaRPr lang="en-US" altLang="zh-CN" sz="2600" dirty="0"/>
          </a:p>
          <a:p>
            <a:pPr lvl="1">
              <a:defRPr/>
            </a:pPr>
            <a:r>
              <a:rPr lang="zh-CN" altLang="en-US" dirty="0"/>
              <a:t>群</a:t>
            </a:r>
            <a:r>
              <a:rPr lang="en-US" altLang="zh-CN" dirty="0"/>
              <a:t>G={p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6</a:t>
            </a:r>
            <a:r>
              <a:rPr lang="en-US" altLang="zh-CN" dirty="0"/>
              <a:t>}</a:t>
            </a:r>
            <a:r>
              <a:rPr lang="zh-CN" altLang="en-US" dirty="0"/>
              <a:t>，子群</a:t>
            </a:r>
            <a:r>
              <a:rPr lang="en-US" altLang="zh-CN" dirty="0"/>
              <a:t>H={p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6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的所有陪集为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en-US" altLang="zh-CN" baseline="-25000" dirty="0"/>
              <a:t>4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en-US" altLang="zh-CN" baseline="-25000" dirty="0"/>
              <a:t>5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en-US" altLang="zh-CN" baseline="-25000" dirty="0"/>
              <a:t>6</a:t>
            </a:r>
            <a:r>
              <a:rPr lang="en-US" altLang="zh-CN" dirty="0"/>
              <a:t>H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请问：这些陪集中</a:t>
            </a:r>
            <a:r>
              <a:rPr lang="zh-CN" altLang="en-US" dirty="0">
                <a:solidFill>
                  <a:srgbClr val="0000FF"/>
                </a:solidFill>
              </a:rPr>
              <a:t>不同陪集有几个</a:t>
            </a:r>
            <a:r>
              <a:rPr lang="zh-CN" altLang="en-US" dirty="0"/>
              <a:t>？计算陪集要算</a:t>
            </a:r>
            <a:r>
              <a:rPr lang="en-US" altLang="zh-CN" dirty="0"/>
              <a:t>6</a:t>
            </a:r>
            <a:r>
              <a:rPr lang="zh-CN" altLang="en-US" dirty="0"/>
              <a:t>次吗？</a:t>
            </a:r>
            <a:endParaRPr lang="en-US" altLang="zh-CN" dirty="0"/>
          </a:p>
          <a:p>
            <a:pPr>
              <a:buClr>
                <a:srgbClr val="0000FF"/>
              </a:buClr>
              <a:defRPr/>
            </a:pPr>
            <a:r>
              <a:rPr lang="zh-CN" altLang="en-US" sz="2400" dirty="0"/>
              <a:t>再问：</a:t>
            </a:r>
            <a:r>
              <a:rPr lang="en-US" altLang="zh-CN" sz="2400" dirty="0">
                <a:sym typeface="Wingdings" pitchFamily="2" charset="2"/>
              </a:rPr>
              <a:t>|</a:t>
            </a:r>
            <a:r>
              <a:rPr lang="en-US" altLang="zh-CN" sz="2400" dirty="0"/>
              <a:t>G|</a:t>
            </a:r>
            <a:r>
              <a:rPr lang="zh-CN" altLang="en-US" sz="2400" dirty="0"/>
              <a:t>、</a:t>
            </a:r>
            <a:r>
              <a:rPr lang="en-US" altLang="zh-CN" sz="2400" dirty="0"/>
              <a:t>|H|</a:t>
            </a:r>
            <a:r>
              <a:rPr lang="zh-CN" altLang="en-US" sz="2400" dirty="0"/>
              <a:t>与</a:t>
            </a:r>
            <a:r>
              <a:rPr lang="en-US" altLang="zh-CN" sz="2400" dirty="0"/>
              <a:t>H</a:t>
            </a:r>
            <a:r>
              <a:rPr lang="zh-CN" altLang="en-US" sz="2400" dirty="0"/>
              <a:t>的</a:t>
            </a:r>
            <a:r>
              <a:rPr lang="zh-CN" altLang="en-US" sz="2400" u="sng" dirty="0">
                <a:solidFill>
                  <a:srgbClr val="FF0000"/>
                </a:solidFill>
              </a:rPr>
              <a:t>不同</a:t>
            </a:r>
            <a:r>
              <a:rPr lang="zh-CN" altLang="en-US" sz="2400" u="sng" dirty="0"/>
              <a:t>陪集的个数</a:t>
            </a:r>
            <a:r>
              <a:rPr lang="en-US" altLang="zh-CN" sz="2400" u="sng" dirty="0"/>
              <a:t>k</a:t>
            </a:r>
            <a:r>
              <a:rPr lang="zh-CN" altLang="en-US" sz="2400" dirty="0"/>
              <a:t>之间的一般关系是什么？</a:t>
            </a: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1692275" y="5630863"/>
            <a:ext cx="5111750" cy="966787"/>
            <a:chOff x="2279263" y="5517232"/>
            <a:chExt cx="5113257" cy="966668"/>
          </a:xfrm>
        </p:grpSpPr>
        <p:sp>
          <p:nvSpPr>
            <p:cNvPr id="4" name="矩形 3"/>
            <p:cNvSpPr/>
            <p:nvPr/>
          </p:nvSpPr>
          <p:spPr>
            <a:xfrm>
              <a:off x="2279263" y="5661676"/>
              <a:ext cx="4308158" cy="576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这就是拉格朗日定理的应用啊！</a:t>
              </a:r>
            </a:p>
          </p:txBody>
        </p:sp>
        <p:pic>
          <p:nvPicPr>
            <p:cNvPr id="9626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32240" y="5517232"/>
              <a:ext cx="660280" cy="96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圆角矩形 7"/>
          <p:cNvSpPr/>
          <p:nvPr/>
        </p:nvSpPr>
        <p:spPr>
          <a:xfrm>
            <a:off x="7019925" y="5846763"/>
            <a:ext cx="1512888" cy="5048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|G|=</a:t>
            </a:r>
            <a:r>
              <a:rPr lang="en-US" altLang="zh-CN" sz="24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k|H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|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示例</a:t>
            </a:r>
            <a:r>
              <a:rPr lang="en-US" altLang="zh-CN" smtClean="0"/>
              <a:t>-</a:t>
            </a:r>
            <a:r>
              <a:rPr lang="zh-CN" altLang="en-US" smtClean="0"/>
              <a:t>体会一下拉格朗日定理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US" altLang="zh-CN" sz="2400" smtClean="0">
                <a:solidFill>
                  <a:srgbClr val="3A1BF7"/>
                </a:solidFill>
              </a:rPr>
              <a:t>G={p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1</a:t>
            </a:r>
            <a:r>
              <a:rPr lang="zh-CN" altLang="en-US" sz="2400" smtClean="0">
                <a:solidFill>
                  <a:srgbClr val="3A1BF7"/>
                </a:solidFill>
              </a:rPr>
              <a:t>，</a:t>
            </a:r>
            <a:r>
              <a:rPr lang="en-US" altLang="zh-CN" sz="2400" smtClean="0">
                <a:solidFill>
                  <a:srgbClr val="3A1BF7"/>
                </a:solidFill>
              </a:rPr>
              <a:t>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2</a:t>
            </a:r>
            <a:r>
              <a:rPr lang="zh-CN" altLang="en-US" sz="2400" smtClean="0">
                <a:solidFill>
                  <a:srgbClr val="3A1BF7"/>
                </a:solidFill>
              </a:rPr>
              <a:t>，</a:t>
            </a:r>
            <a:r>
              <a:rPr lang="en-US" altLang="zh-CN" sz="2400" smtClean="0">
                <a:solidFill>
                  <a:srgbClr val="3A1BF7"/>
                </a:solidFill>
              </a:rPr>
              <a:t>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3</a:t>
            </a:r>
            <a:r>
              <a:rPr lang="zh-CN" altLang="en-US" sz="2400" smtClean="0">
                <a:solidFill>
                  <a:srgbClr val="3A1BF7"/>
                </a:solidFill>
              </a:rPr>
              <a:t>，</a:t>
            </a:r>
            <a:r>
              <a:rPr lang="en-US" altLang="zh-CN" sz="2400" smtClean="0">
                <a:solidFill>
                  <a:srgbClr val="3A1BF7"/>
                </a:solidFill>
              </a:rPr>
              <a:t>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4</a:t>
            </a:r>
            <a:r>
              <a:rPr lang="zh-CN" altLang="en-US" sz="2400" smtClean="0">
                <a:solidFill>
                  <a:srgbClr val="3A1BF7"/>
                </a:solidFill>
              </a:rPr>
              <a:t>，</a:t>
            </a:r>
            <a:r>
              <a:rPr lang="en-US" altLang="zh-CN" sz="2400" smtClean="0">
                <a:solidFill>
                  <a:srgbClr val="3A1BF7"/>
                </a:solidFill>
              </a:rPr>
              <a:t>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5</a:t>
            </a:r>
            <a:r>
              <a:rPr lang="zh-CN" altLang="en-US" sz="2400" smtClean="0">
                <a:solidFill>
                  <a:srgbClr val="3A1BF7"/>
                </a:solidFill>
              </a:rPr>
              <a:t>，</a:t>
            </a:r>
            <a:r>
              <a:rPr lang="en-US" altLang="zh-CN" sz="2400" smtClean="0">
                <a:solidFill>
                  <a:srgbClr val="3A1BF7"/>
                </a:solidFill>
              </a:rPr>
              <a:t>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6</a:t>
            </a:r>
            <a:r>
              <a:rPr lang="en-US" altLang="zh-CN" sz="2400" smtClean="0">
                <a:solidFill>
                  <a:srgbClr val="3A1BF7"/>
                </a:solidFill>
              </a:rPr>
              <a:t>}</a:t>
            </a:r>
            <a:r>
              <a:rPr lang="zh-CN" altLang="en-US" sz="2400" smtClean="0">
                <a:solidFill>
                  <a:srgbClr val="3A1BF7"/>
                </a:solidFill>
              </a:rPr>
              <a:t>的子群</a:t>
            </a:r>
            <a:r>
              <a:rPr lang="en-US" altLang="zh-CN" sz="2400" smtClean="0">
                <a:solidFill>
                  <a:srgbClr val="3A1BF7"/>
                </a:solidFill>
              </a:rPr>
              <a:t>H={p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1</a:t>
            </a:r>
            <a:r>
              <a:rPr lang="en-US" altLang="zh-CN" sz="2400" smtClean="0">
                <a:solidFill>
                  <a:srgbClr val="3A1BF7"/>
                </a:solidFill>
              </a:rPr>
              <a:t>,p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5</a:t>
            </a:r>
            <a:r>
              <a:rPr lang="en-US" altLang="zh-CN" sz="2400" smtClean="0">
                <a:solidFill>
                  <a:srgbClr val="3A1BF7"/>
                </a:solidFill>
              </a:rPr>
              <a:t>,p</a:t>
            </a:r>
            <a:r>
              <a:rPr lang="en-US" altLang="zh-CN" sz="2400" baseline="-25000" smtClean="0">
                <a:solidFill>
                  <a:srgbClr val="3A1BF7"/>
                </a:solidFill>
              </a:rPr>
              <a:t>6</a:t>
            </a:r>
            <a:r>
              <a:rPr lang="en-US" altLang="zh-CN" sz="2400" smtClean="0">
                <a:solidFill>
                  <a:srgbClr val="3A1BF7"/>
                </a:solidFill>
              </a:rPr>
              <a:t>}</a:t>
            </a:r>
            <a:r>
              <a:rPr lang="zh-CN" altLang="en-US" sz="2400" smtClean="0">
                <a:solidFill>
                  <a:srgbClr val="3A1BF7"/>
                </a:solidFill>
              </a:rPr>
              <a:t>；</a:t>
            </a:r>
            <a:endParaRPr lang="en-US" altLang="zh-CN" sz="2400" smtClean="0">
              <a:solidFill>
                <a:srgbClr val="3A1BF7"/>
              </a:solidFill>
            </a:endParaRPr>
          </a:p>
          <a:p>
            <a:r>
              <a:rPr lang="zh-CN" altLang="en-US" sz="2400" smtClean="0">
                <a:solidFill>
                  <a:srgbClr val="3A1BF7"/>
                </a:solidFill>
              </a:rPr>
              <a:t>显然，</a:t>
            </a:r>
            <a:r>
              <a:rPr lang="en-US" altLang="zh-CN" sz="2400" smtClean="0">
                <a:solidFill>
                  <a:srgbClr val="3A1BF7"/>
                </a:solidFill>
              </a:rPr>
              <a:t>|H|=3</a:t>
            </a:r>
            <a:r>
              <a:rPr lang="zh-CN" altLang="en-US" sz="2400" smtClean="0">
                <a:solidFill>
                  <a:srgbClr val="3A1BF7"/>
                </a:solidFill>
              </a:rPr>
              <a:t>，无需具体计算，根据拉格朗日定理可知：不同的陪集只有</a:t>
            </a:r>
            <a:r>
              <a:rPr lang="en-US" altLang="zh-CN" sz="2400" smtClean="0">
                <a:solidFill>
                  <a:srgbClr val="3A1BF7"/>
                </a:solidFill>
              </a:rPr>
              <a:t>2</a:t>
            </a:r>
            <a:r>
              <a:rPr lang="zh-CN" altLang="en-US" sz="2400" smtClean="0">
                <a:solidFill>
                  <a:srgbClr val="3A1BF7"/>
                </a:solidFill>
              </a:rPr>
              <a:t>个，即，</a:t>
            </a:r>
            <a:r>
              <a:rPr lang="en-US" altLang="zh-CN" sz="2400" smtClean="0">
                <a:solidFill>
                  <a:srgbClr val="3A1BF7"/>
                </a:solidFill>
              </a:rPr>
              <a:t>|G|=6=k×|H|=2×3</a:t>
            </a:r>
          </a:p>
          <a:p>
            <a:r>
              <a:rPr lang="zh-CN" altLang="en-US" sz="2400" smtClean="0"/>
              <a:t>具体计算一下</a:t>
            </a:r>
            <a:r>
              <a:rPr lang="en-US" altLang="zh-CN" sz="2400" smtClean="0"/>
              <a:t>H</a:t>
            </a:r>
            <a:r>
              <a:rPr lang="zh-CN" altLang="en-US" sz="2400" smtClean="0"/>
              <a:t>的所有陪集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很明显，只有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个不同的陪集。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6626C-E391-479A-A453-C532E1BD18D8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513" y="3284538"/>
            <a:ext cx="4587875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300"/>
              </a:spcAft>
              <a:defRPr/>
            </a:pPr>
            <a:r>
              <a:rPr lang="zh-CN" altLang="en-US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左陪集：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H=p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H=p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H={p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1203325">
              <a:spcAft>
                <a:spcPts val="1200"/>
              </a:spcAft>
              <a:defRPr/>
            </a:pP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H=p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H=p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H={p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spcAft>
                <a:spcPts val="300"/>
              </a:spcAft>
              <a:defRPr/>
            </a:pPr>
            <a:r>
              <a:rPr lang="zh-CN" altLang="en-US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右陪集：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=Hp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=Hp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1219200">
              <a:spcAft>
                <a:spcPts val="300"/>
              </a:spcAft>
              <a:defRPr/>
            </a:pP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Hp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=Hp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=Hp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dirty="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19137"/>
          </a:xfrm>
        </p:spPr>
        <p:txBody>
          <a:bodyPr/>
          <a:lstStyle/>
          <a:p>
            <a:pPr eaLnBrk="1" hangingPunct="1"/>
            <a:r>
              <a:rPr lang="zh-CN" altLang="en-US" smtClean="0"/>
              <a:t>陪集和拉格朗日定理</a:t>
            </a:r>
            <a:r>
              <a:rPr lang="en-US" altLang="zh-CN" smtClean="0"/>
              <a:t>-</a:t>
            </a:r>
            <a:r>
              <a:rPr lang="zh-CN" altLang="en-US" smtClean="0"/>
              <a:t>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748712" cy="55451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3A1BF7"/>
                </a:solidFill>
              </a:rPr>
              <a:t>推论</a:t>
            </a:r>
            <a:r>
              <a:rPr lang="en-US" altLang="zh-CN" sz="2400" smtClean="0">
                <a:solidFill>
                  <a:srgbClr val="3A1BF7"/>
                </a:solidFill>
              </a:rPr>
              <a:t>6.7-19</a:t>
            </a:r>
            <a:r>
              <a:rPr lang="zh-CN" altLang="en-US" sz="2400" smtClean="0">
                <a:solidFill>
                  <a:srgbClr val="3A1BF7"/>
                </a:solidFill>
              </a:rPr>
              <a:t>（</a:t>
            </a:r>
            <a:r>
              <a:rPr lang="en-US" altLang="zh-CN" sz="2400" smtClean="0">
                <a:solidFill>
                  <a:srgbClr val="3A1BF7"/>
                </a:solidFill>
              </a:rPr>
              <a:t>1</a:t>
            </a:r>
            <a:r>
              <a:rPr lang="zh-CN" altLang="en-US" sz="2400" smtClean="0">
                <a:solidFill>
                  <a:srgbClr val="3A1BF7"/>
                </a:solidFill>
              </a:rPr>
              <a:t>）：</a:t>
            </a:r>
            <a:endParaRPr lang="en-US" altLang="zh-CN" sz="2400" smtClean="0">
              <a:solidFill>
                <a:srgbClr val="3A1BF7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C00000"/>
                </a:solidFill>
              </a:rPr>
              <a:t>任何质数阶的群不可能有非平凡子群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证明：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如果有非平凡子群，则该</a:t>
            </a:r>
            <a:r>
              <a:rPr lang="zh-CN" altLang="en-US" u="sng" smtClean="0"/>
              <a:t>子群的阶必定是原来群的阶的一个因子</a:t>
            </a:r>
            <a:r>
              <a:rPr lang="zh-CN" altLang="en-US" smtClean="0"/>
              <a:t>，这就与原来群的阶是质数相矛盾。</a:t>
            </a:r>
          </a:p>
          <a:p>
            <a:pPr eaLnBrk="1" hangingPunct="1"/>
            <a:r>
              <a:rPr lang="zh-CN" altLang="en-US" sz="2400" smtClean="0">
                <a:solidFill>
                  <a:srgbClr val="3A1BF7"/>
                </a:solidFill>
              </a:rPr>
              <a:t>推论</a:t>
            </a:r>
            <a:r>
              <a:rPr lang="en-US" altLang="zh-CN" sz="2400" smtClean="0">
                <a:solidFill>
                  <a:srgbClr val="3A1BF7"/>
                </a:solidFill>
              </a:rPr>
              <a:t>6.7-19</a:t>
            </a:r>
            <a:r>
              <a:rPr lang="zh-CN" altLang="en-US" sz="2400" smtClean="0">
                <a:solidFill>
                  <a:srgbClr val="3A1BF7"/>
                </a:solidFill>
              </a:rPr>
              <a:t>（</a:t>
            </a:r>
            <a:r>
              <a:rPr lang="en-US" altLang="zh-CN" sz="2400" smtClean="0">
                <a:solidFill>
                  <a:srgbClr val="3A1BF7"/>
                </a:solidFill>
              </a:rPr>
              <a:t>2</a:t>
            </a:r>
            <a:r>
              <a:rPr lang="zh-CN" altLang="en-US" sz="2400" smtClean="0">
                <a:solidFill>
                  <a:srgbClr val="3A1BF7"/>
                </a:solidFill>
              </a:rPr>
              <a:t>）：</a:t>
            </a:r>
            <a:endParaRPr lang="en-US" altLang="zh-CN" sz="2400" smtClean="0">
              <a:solidFill>
                <a:srgbClr val="3A1BF7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C00000"/>
                </a:solidFill>
              </a:rPr>
              <a:t>在</a:t>
            </a:r>
            <a:r>
              <a:rPr lang="zh-CN" altLang="en-US" smtClean="0">
                <a:solidFill>
                  <a:srgbClr val="3A1BF7"/>
                </a:solidFill>
              </a:rPr>
              <a:t>有限群</a:t>
            </a:r>
            <a:r>
              <a:rPr lang="en-US" altLang="zh-CN" smtClean="0">
                <a:solidFill>
                  <a:srgbClr val="C00000"/>
                </a:solidFill>
              </a:rPr>
              <a:t>〈G</a:t>
            </a:r>
            <a:r>
              <a:rPr lang="zh-CN" altLang="en-US" smtClean="0">
                <a:solidFill>
                  <a:srgbClr val="C00000"/>
                </a:solidFill>
              </a:rPr>
              <a:t>，</a:t>
            </a:r>
            <a:r>
              <a:rPr lang="zh-CN" altLang="en-US" baseline="-10000" smtClean="0">
                <a:solidFill>
                  <a:srgbClr val="C00000"/>
                </a:solidFill>
              </a:rPr>
              <a:t>*</a:t>
            </a:r>
            <a:r>
              <a:rPr lang="en-US" altLang="zh-CN" smtClean="0">
                <a:solidFill>
                  <a:srgbClr val="C00000"/>
                </a:solidFill>
              </a:rPr>
              <a:t>〉</a:t>
            </a:r>
            <a:r>
              <a:rPr lang="zh-CN" altLang="en-US" smtClean="0">
                <a:solidFill>
                  <a:srgbClr val="C00000"/>
                </a:solidFill>
              </a:rPr>
              <a:t>中，任何</a:t>
            </a:r>
            <a:r>
              <a:rPr lang="zh-CN" altLang="en-US" u="sng" smtClean="0">
                <a:solidFill>
                  <a:srgbClr val="C00000"/>
                </a:solidFill>
              </a:rPr>
              <a:t>元素的阶</a:t>
            </a:r>
            <a:r>
              <a:rPr lang="zh-CN" altLang="en-US" smtClean="0">
                <a:solidFill>
                  <a:srgbClr val="C00000"/>
                </a:solidFill>
              </a:rPr>
              <a:t>必是</a:t>
            </a:r>
            <a:r>
              <a:rPr lang="en-US" altLang="zh-CN" smtClean="0">
                <a:solidFill>
                  <a:srgbClr val="C00000"/>
                </a:solidFill>
              </a:rPr>
              <a:t>|G|</a:t>
            </a:r>
            <a:r>
              <a:rPr lang="zh-CN" altLang="en-US" smtClean="0">
                <a:solidFill>
                  <a:srgbClr val="C00000"/>
                </a:solidFill>
              </a:rPr>
              <a:t>的一个因子。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证明：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设任意</a:t>
            </a:r>
            <a:r>
              <a:rPr lang="en-US" altLang="zh-CN" smtClean="0"/>
              <a:t>a</a:t>
            </a:r>
            <a:r>
              <a:rPr lang="en-US" altLang="zh-CN" smtClean="0">
                <a:cs typeface="Lucida Sans Unicode" pitchFamily="34" charset="0"/>
              </a:rPr>
              <a:t>∈G</a:t>
            </a:r>
            <a:r>
              <a:rPr lang="zh-CN" altLang="en-US" smtClean="0">
                <a:cs typeface="Lucida Sans Unicode" pitchFamily="34" charset="0"/>
              </a:rPr>
              <a:t>，</a:t>
            </a:r>
            <a:r>
              <a:rPr lang="en-US" altLang="zh-CN" smtClean="0">
                <a:cs typeface="Lucida Sans Unicode" pitchFamily="34" charset="0"/>
              </a:rPr>
              <a:t>r</a:t>
            </a:r>
            <a:r>
              <a:rPr lang="zh-CN" altLang="en-US" smtClean="0">
                <a:cs typeface="Lucida Sans Unicode" pitchFamily="34" charset="0"/>
              </a:rPr>
              <a:t>是</a:t>
            </a:r>
            <a:r>
              <a:rPr lang="en-US" altLang="zh-CN" smtClean="0">
                <a:cs typeface="Lucida Sans Unicode" pitchFamily="34" charset="0"/>
              </a:rPr>
              <a:t>a</a:t>
            </a:r>
            <a:r>
              <a:rPr lang="zh-CN" altLang="en-US" smtClean="0">
                <a:cs typeface="Lucida Sans Unicode" pitchFamily="34" charset="0"/>
              </a:rPr>
              <a:t>的阶，则</a:t>
            </a:r>
            <a:r>
              <a:rPr lang="en-US" altLang="zh-CN" smtClean="0"/>
              <a:t>〈{a</a:t>
            </a:r>
            <a:r>
              <a:rPr lang="en-US" altLang="zh-CN" baseline="30000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30000" smtClean="0"/>
              <a:t>r-1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30000" smtClean="0"/>
              <a:t>r</a:t>
            </a:r>
            <a:r>
              <a:rPr lang="en-US" altLang="zh-CN" smtClean="0"/>
              <a:t>}</a:t>
            </a:r>
            <a:r>
              <a:rPr lang="zh-CN" altLang="en-US" smtClean="0"/>
              <a:t>，</a:t>
            </a:r>
            <a:r>
              <a:rPr lang="zh-CN" altLang="en-US" baseline="-10000" smtClean="0"/>
              <a:t>*</a:t>
            </a:r>
            <a:r>
              <a:rPr lang="en-US" altLang="zh-CN" smtClean="0"/>
              <a:t>〉</a:t>
            </a:r>
            <a:r>
              <a:rPr lang="zh-CN" altLang="en-US" smtClean="0"/>
              <a:t>是</a:t>
            </a:r>
            <a:r>
              <a:rPr lang="en-US" altLang="zh-CN" smtClean="0"/>
              <a:t>〈G</a:t>
            </a:r>
            <a:r>
              <a:rPr lang="zh-CN" altLang="en-US" smtClean="0"/>
              <a:t>，</a:t>
            </a:r>
            <a:r>
              <a:rPr lang="zh-CN" altLang="en-US" baseline="-10000" smtClean="0"/>
              <a:t>*</a:t>
            </a:r>
            <a:r>
              <a:rPr lang="en-US" altLang="zh-CN" smtClean="0"/>
              <a:t>〉</a:t>
            </a:r>
            <a:r>
              <a:rPr lang="zh-CN" altLang="en-US" smtClean="0"/>
              <a:t>的子群。所以， </a:t>
            </a:r>
            <a:r>
              <a:rPr lang="en-US" altLang="zh-CN" smtClean="0"/>
              <a:t>r </a:t>
            </a:r>
            <a:r>
              <a:rPr lang="zh-CN" altLang="en-US" smtClean="0"/>
              <a:t>必是</a:t>
            </a:r>
            <a:r>
              <a:rPr lang="en-US" altLang="zh-CN" smtClean="0"/>
              <a:t>|G|</a:t>
            </a:r>
            <a:r>
              <a:rPr lang="zh-CN" altLang="en-US" smtClean="0"/>
              <a:t>的一个因子。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2F3B8-2F10-457A-B007-663B4A310A06}" type="slidenum">
              <a:rPr lang="zh-CN" altLang="en-US"/>
              <a:pPr>
                <a:defRPr/>
              </a:pPr>
              <a:t>79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循环独异点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spcAft>
                <a:spcPts val="1800"/>
              </a:spcAft>
              <a:defRPr/>
            </a:pPr>
            <a:r>
              <a:rPr lang="zh-CN" altLang="en-US" sz="2400">
                <a:solidFill>
                  <a:srgbClr val="FF0000"/>
                </a:solidFill>
              </a:rPr>
              <a:t>定义</a:t>
            </a:r>
            <a:r>
              <a:rPr lang="en-US" altLang="zh-CN" sz="2400">
                <a:solidFill>
                  <a:srgbClr val="FF0000"/>
                </a:solidFill>
              </a:rPr>
              <a:t>6.6-6</a:t>
            </a:r>
            <a:r>
              <a:rPr lang="zh-CN" altLang="en-US" sz="2400"/>
              <a:t>：设</a:t>
            </a:r>
            <a:r>
              <a:rPr lang="en-US" altLang="zh-CN" sz="2400"/>
              <a:t>&lt;S,*,e&gt;</a:t>
            </a:r>
            <a:r>
              <a:rPr lang="zh-CN" altLang="en-US" sz="2400"/>
              <a:t>是独异点，</a:t>
            </a:r>
            <a:r>
              <a:rPr lang="zh-CN" altLang="en-US" sz="2400" u="sng"/>
              <a:t>若存在一个元素</a:t>
            </a:r>
            <a:r>
              <a:rPr lang="en-US" altLang="zh-CN" sz="2400" u="sng"/>
              <a:t>g</a:t>
            </a:r>
            <a:r>
              <a:rPr lang="el-GR" altLang="zh-CN" sz="2400" u="sng"/>
              <a:t>∈</a:t>
            </a:r>
            <a:r>
              <a:rPr lang="en-US" altLang="zh-CN" sz="2400" u="sng"/>
              <a:t>S</a:t>
            </a:r>
            <a:r>
              <a:rPr lang="zh-CN" altLang="en-US" sz="2400" u="sng"/>
              <a:t>，</a:t>
            </a:r>
            <a:r>
              <a:rPr lang="en-US" altLang="zh-CN" sz="2400" u="sng">
                <a:sym typeface="Symbol" pitchFamily="18" charset="2"/>
              </a:rPr>
              <a:t> </a:t>
            </a:r>
            <a:r>
              <a:rPr lang="en-US" altLang="zh-CN" sz="2400" u="sng"/>
              <a:t>a</a:t>
            </a:r>
            <a:r>
              <a:rPr lang="el-GR" altLang="zh-CN" sz="2400" u="sng"/>
              <a:t>∈</a:t>
            </a:r>
            <a:r>
              <a:rPr lang="en-US" altLang="zh-CN" sz="2400" u="sng"/>
              <a:t>S</a:t>
            </a:r>
            <a:r>
              <a:rPr lang="en-US" altLang="zh-CN" sz="2400" u="sng">
                <a:sym typeface="Symbol" pitchFamily="18" charset="2"/>
              </a:rPr>
              <a:t></a:t>
            </a:r>
            <a:r>
              <a:rPr lang="en-US" altLang="zh-CN" sz="2400" u="sng"/>
              <a:t>h</a:t>
            </a:r>
            <a:r>
              <a:rPr lang="el-GR" altLang="zh-CN" sz="2400" u="sng"/>
              <a:t>∈</a:t>
            </a:r>
            <a:r>
              <a:rPr lang="en-US" altLang="zh-CN" sz="2400" u="sng"/>
              <a:t>N</a:t>
            </a:r>
            <a:r>
              <a:rPr lang="el-GR" altLang="zh-CN" sz="2400" u="sng"/>
              <a:t>∧</a:t>
            </a:r>
            <a:r>
              <a:rPr lang="en-US" altLang="zh-CN" sz="2400" u="sng"/>
              <a:t>a=g</a:t>
            </a:r>
            <a:r>
              <a:rPr lang="en-US" altLang="zh-CN" sz="2400" u="sng" baseline="30000"/>
              <a:t>h</a:t>
            </a:r>
            <a:r>
              <a:rPr lang="zh-CN" altLang="en-US" sz="2400"/>
              <a:t>，则称此独异点为</a:t>
            </a:r>
            <a:r>
              <a:rPr lang="zh-CN" altLang="en-US" sz="2400">
                <a:solidFill>
                  <a:srgbClr val="FF0000"/>
                </a:solidFill>
              </a:rPr>
              <a:t>循环独异点</a:t>
            </a:r>
            <a:r>
              <a:rPr lang="zh-CN" altLang="en-US" sz="2400"/>
              <a:t>。并称元素</a:t>
            </a:r>
            <a:r>
              <a:rPr lang="en-US" altLang="zh-CN" sz="2400"/>
              <a:t>g</a:t>
            </a:r>
            <a:r>
              <a:rPr lang="zh-CN" altLang="en-US" sz="2400"/>
              <a:t>是此循环独异点的</a:t>
            </a:r>
            <a:r>
              <a:rPr lang="zh-CN" altLang="en-US" sz="2400">
                <a:solidFill>
                  <a:srgbClr val="FF0000"/>
                </a:solidFill>
              </a:rPr>
              <a:t>生成元</a:t>
            </a:r>
            <a:r>
              <a:rPr lang="zh-CN" altLang="en-US" sz="2400"/>
              <a:t>，又可说此循环独异点是由</a:t>
            </a:r>
            <a:r>
              <a:rPr lang="en-US" altLang="zh-CN" sz="2400"/>
              <a:t>g</a:t>
            </a:r>
            <a:r>
              <a:rPr lang="zh-CN" altLang="en-US" sz="2400"/>
              <a:t>生成的。</a:t>
            </a:r>
            <a:endParaRPr lang="en-US" altLang="zh-CN" sz="2400"/>
          </a:p>
          <a:p>
            <a:pPr>
              <a:defRPr/>
            </a:pPr>
            <a:r>
              <a:rPr lang="zh-CN" altLang="en-US" sz="2400">
                <a:solidFill>
                  <a:srgbClr val="FF0000"/>
                </a:solidFill>
              </a:rPr>
              <a:t>定理</a:t>
            </a:r>
            <a:r>
              <a:rPr lang="en-US" altLang="zh-CN" sz="2400">
                <a:solidFill>
                  <a:srgbClr val="FF0000"/>
                </a:solidFill>
              </a:rPr>
              <a:t>6.6-4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/>
              <a:t>每一个循环独异点都是可交换的。</a:t>
            </a:r>
            <a:endParaRPr lang="en-US" altLang="zh-CN" sz="2400"/>
          </a:p>
          <a:p>
            <a:pPr>
              <a:defRPr/>
            </a:pPr>
            <a:r>
              <a:rPr lang="zh-CN" altLang="en-US" sz="2400">
                <a:solidFill>
                  <a:srgbClr val="FF0000"/>
                </a:solidFill>
              </a:rPr>
              <a:t>证</a:t>
            </a:r>
            <a:r>
              <a:rPr lang="zh-CN" altLang="en-US" sz="2400"/>
              <a:t>：设</a:t>
            </a:r>
            <a:r>
              <a:rPr lang="en-US" altLang="zh-CN" sz="2400"/>
              <a:t>&lt;S,*,e&gt;</a:t>
            </a:r>
            <a:r>
              <a:rPr lang="zh-CN" altLang="en-US" sz="2400"/>
              <a:t>是循环独异点，其生成元是</a:t>
            </a:r>
            <a:r>
              <a:rPr lang="en-US" altLang="zh-CN" sz="2400"/>
              <a:t>g</a:t>
            </a:r>
            <a:r>
              <a:rPr lang="zh-CN" altLang="en-US" sz="2400"/>
              <a:t>，对任意</a:t>
            </a:r>
            <a:r>
              <a:rPr lang="en-US" altLang="zh-CN" sz="2400"/>
              <a:t>a,b</a:t>
            </a:r>
            <a:r>
              <a:rPr lang="el-GR" altLang="zh-CN" sz="2400"/>
              <a:t>∈</a:t>
            </a:r>
            <a:r>
              <a:rPr lang="en-US" altLang="zh-CN" sz="2400"/>
              <a:t>S</a:t>
            </a:r>
            <a:r>
              <a:rPr lang="zh-CN" altLang="en-US" sz="2400"/>
              <a:t>，</a:t>
            </a:r>
            <a:r>
              <a:rPr lang="en-US" altLang="zh-CN" sz="2400">
                <a:sym typeface="Symbol" pitchFamily="18" charset="2"/>
              </a:rPr>
              <a:t>m,n</a:t>
            </a:r>
            <a:r>
              <a:rPr lang="el-GR" altLang="zh-CN" sz="2400"/>
              <a:t>∈</a:t>
            </a:r>
            <a:r>
              <a:rPr lang="en-US" altLang="zh-CN" sz="2400"/>
              <a:t>N</a:t>
            </a:r>
            <a:r>
              <a:rPr lang="zh-CN" altLang="en-US" sz="2400"/>
              <a:t>，使得</a:t>
            </a:r>
            <a:r>
              <a:rPr lang="en-US" altLang="zh-CN" sz="2400"/>
              <a:t>a=g</a:t>
            </a:r>
            <a:r>
              <a:rPr lang="en-US" altLang="zh-CN" sz="2400" baseline="30000"/>
              <a:t>m</a:t>
            </a:r>
            <a:r>
              <a:rPr lang="zh-CN" altLang="en-US" sz="2400"/>
              <a:t>和</a:t>
            </a:r>
            <a:r>
              <a:rPr lang="en-US" altLang="zh-CN" sz="2400"/>
              <a:t>b=g</a:t>
            </a:r>
            <a:r>
              <a:rPr lang="en-US" altLang="zh-CN" sz="2400" baseline="30000"/>
              <a:t>n</a:t>
            </a:r>
            <a:r>
              <a:rPr lang="zh-CN" altLang="en-US" sz="2400"/>
              <a:t>，因此</a:t>
            </a:r>
            <a:endParaRPr lang="en-US" altLang="zh-CN" sz="2400"/>
          </a:p>
          <a:p>
            <a:pPr marL="1706563" indent="0">
              <a:buFont typeface="Wingdings" pitchFamily="2" charset="2"/>
              <a:buNone/>
              <a:defRPr/>
            </a:pPr>
            <a:r>
              <a:rPr lang="en-US" altLang="zh-CN" sz="2400"/>
              <a:t>a*b=g</a:t>
            </a:r>
            <a:r>
              <a:rPr lang="en-US" altLang="zh-CN" sz="2400" baseline="30000"/>
              <a:t>m</a:t>
            </a:r>
            <a:r>
              <a:rPr lang="en-US" altLang="zh-CN" sz="2400"/>
              <a:t>*g</a:t>
            </a:r>
            <a:r>
              <a:rPr lang="en-US" altLang="zh-CN" sz="2400" baseline="30000"/>
              <a:t>n</a:t>
            </a:r>
            <a:r>
              <a:rPr lang="en-US" altLang="zh-CN" sz="2400"/>
              <a:t>=g</a:t>
            </a:r>
            <a:r>
              <a:rPr lang="en-US" altLang="zh-CN" sz="2400" baseline="30000"/>
              <a:t>m+n</a:t>
            </a:r>
            <a:r>
              <a:rPr lang="en-US" altLang="zh-CN" sz="2400"/>
              <a:t>=g</a:t>
            </a:r>
            <a:r>
              <a:rPr lang="en-US" altLang="zh-CN" sz="2400" baseline="30000"/>
              <a:t>n+m</a:t>
            </a:r>
            <a:r>
              <a:rPr lang="en-US" altLang="zh-CN" sz="2400"/>
              <a:t>=g</a:t>
            </a:r>
            <a:r>
              <a:rPr lang="en-US" altLang="zh-CN" sz="2400" baseline="30000"/>
              <a:t>n</a:t>
            </a:r>
            <a:r>
              <a:rPr lang="en-US" altLang="zh-CN" sz="2400"/>
              <a:t>*g</a:t>
            </a:r>
            <a:r>
              <a:rPr lang="en-US" altLang="zh-CN" sz="2400" baseline="30000"/>
              <a:t>m</a:t>
            </a:r>
            <a:r>
              <a:rPr lang="en-US" altLang="zh-CN" sz="2400"/>
              <a:t>=b*a</a:t>
            </a:r>
          </a:p>
          <a:p>
            <a:pPr>
              <a:defRPr/>
            </a:pPr>
            <a:r>
              <a:rPr lang="zh-CN" altLang="en-US" sz="2400"/>
              <a:t>类似地，可定义半群</a:t>
            </a:r>
            <a:r>
              <a:rPr lang="en-US" altLang="zh-CN" sz="2400"/>
              <a:t>&lt;S,*&gt;</a:t>
            </a:r>
            <a:r>
              <a:rPr lang="zh-CN" altLang="en-US" sz="2400"/>
              <a:t>的任意元素的幂、循环半群等概念。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6A0DF-35AB-462A-B1F0-E295D0B6C7C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关于群的子群</a:t>
            </a:r>
          </a:p>
        </p:txBody>
      </p:sp>
      <p:sp>
        <p:nvSpPr>
          <p:cNvPr id="9933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例：群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&lt;N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,+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的子群如下（该例还是循环群，其子群也是循环群）：</a:t>
            </a:r>
          </a:p>
          <a:p>
            <a:pPr>
              <a:buFont typeface="Arial" charset="0"/>
              <a:buNone/>
            </a:pP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阶子群：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&lt;{0},+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&gt;(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生成元：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u="sng" baseline="30000" smtClean="0">
                <a:latin typeface="楷体" pitchFamily="49" charset="-122"/>
                <a:ea typeface="楷体" pitchFamily="49" charset="-122"/>
              </a:rPr>
              <a:t>18</a:t>
            </a:r>
            <a:endParaRPr lang="en-US" altLang="zh-CN" sz="2400" u="sng" smtClean="0">
              <a:latin typeface="楷体" pitchFamily="49" charset="-122"/>
              <a:ea typeface="楷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阶子群： 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&lt;{0,9},+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u="sng" baseline="3000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,</a:t>
            </a:r>
            <a:endParaRPr lang="zh-CN" altLang="en-US" sz="2400" u="sng" smtClean="0">
              <a:latin typeface="楷体" pitchFamily="49" charset="-122"/>
              <a:ea typeface="楷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阶子群： 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&lt;{0,6,12},+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u="sng" baseline="3000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,</a:t>
            </a:r>
            <a:endParaRPr lang="zh-CN" altLang="en-US" sz="2400" u="sng" smtClean="0">
              <a:latin typeface="楷体" pitchFamily="49" charset="-122"/>
              <a:ea typeface="楷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阶子群： 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&lt;{0,3,6,9,12,15},+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u="sng" baseline="30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,</a:t>
            </a:r>
            <a:endParaRPr lang="zh-CN" altLang="en-US" sz="2400" u="sng" smtClean="0">
              <a:latin typeface="楷体" pitchFamily="49" charset="-122"/>
              <a:ea typeface="楷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阶子群： 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&lt;{0,2,4,6,8,10,12,14,16},+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u="sng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,</a:t>
            </a:r>
            <a:endParaRPr lang="zh-CN" altLang="en-US" sz="2400" u="sng" smtClean="0">
              <a:latin typeface="楷体" pitchFamily="49" charset="-122"/>
              <a:ea typeface="楷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阶子群： 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&lt;N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,+</a:t>
            </a:r>
            <a:r>
              <a:rPr lang="en-US" altLang="zh-CN" sz="2400" u="sng" baseline="-2500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）</a:t>
            </a:r>
          </a:p>
          <a:p>
            <a:pPr>
              <a:buFont typeface="Arial" charset="0"/>
              <a:buNone/>
            </a:pP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（子群的阶一定是群的阶的因子！有限循环群元素的阶一定是群阶的因子）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陪集和拉格朗日定理</a:t>
            </a:r>
            <a:r>
              <a:rPr lang="en-US" altLang="zh-CN" smtClean="0"/>
              <a:t>-</a:t>
            </a:r>
            <a:r>
              <a:rPr lang="zh-CN" altLang="en-US" smtClean="0"/>
              <a:t>推论（续）</a:t>
            </a:r>
          </a:p>
        </p:txBody>
      </p:sp>
      <p:sp>
        <p:nvSpPr>
          <p:cNvPr id="10035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3A1BF7"/>
                </a:solidFill>
              </a:rPr>
              <a:t>推论</a:t>
            </a:r>
            <a:r>
              <a:rPr lang="en-US" altLang="zh-CN" sz="2400" smtClean="0">
                <a:solidFill>
                  <a:srgbClr val="3A1BF7"/>
                </a:solidFill>
              </a:rPr>
              <a:t>6.7-19</a:t>
            </a:r>
            <a:r>
              <a:rPr lang="zh-CN" altLang="en-US" sz="2400" smtClean="0">
                <a:solidFill>
                  <a:srgbClr val="3A1BF7"/>
                </a:solidFill>
              </a:rPr>
              <a:t>（</a:t>
            </a:r>
            <a:r>
              <a:rPr lang="en-US" altLang="zh-CN" sz="2400" smtClean="0">
                <a:solidFill>
                  <a:srgbClr val="3A1BF7"/>
                </a:solidFill>
              </a:rPr>
              <a:t>3</a:t>
            </a:r>
            <a:r>
              <a:rPr lang="zh-CN" altLang="en-US" sz="2400" smtClean="0">
                <a:solidFill>
                  <a:srgbClr val="3A1BF7"/>
                </a:solidFill>
              </a:rPr>
              <a:t>）：</a:t>
            </a:r>
            <a:endParaRPr lang="en-US" altLang="zh-CN" sz="2400" smtClean="0">
              <a:solidFill>
                <a:srgbClr val="3A1BF7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C00000"/>
                </a:solidFill>
              </a:rPr>
              <a:t>一个</a:t>
            </a:r>
            <a:r>
              <a:rPr lang="zh-CN" altLang="en-US" u="sng" smtClean="0">
                <a:solidFill>
                  <a:srgbClr val="C00000"/>
                </a:solidFill>
              </a:rPr>
              <a:t>质数阶</a:t>
            </a:r>
            <a:r>
              <a:rPr lang="zh-CN" altLang="en-US" smtClean="0">
                <a:solidFill>
                  <a:srgbClr val="C00000"/>
                </a:solidFill>
              </a:rPr>
              <a:t>的群必定是</a:t>
            </a:r>
            <a:r>
              <a:rPr lang="zh-CN" altLang="en-US" u="sng" smtClean="0">
                <a:solidFill>
                  <a:srgbClr val="C00000"/>
                </a:solidFill>
              </a:rPr>
              <a:t>循环群</a:t>
            </a:r>
            <a:r>
              <a:rPr lang="zh-CN" altLang="en-US" smtClean="0">
                <a:solidFill>
                  <a:srgbClr val="C00000"/>
                </a:solidFill>
              </a:rPr>
              <a:t>，并且任一与么元不同的元素都是生成元。</a:t>
            </a: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en-US" altLang="zh-CN" smtClean="0"/>
              <a:t>	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证明：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对任意</a:t>
            </a:r>
            <a:r>
              <a:rPr lang="en-US" altLang="zh-CN" smtClean="0"/>
              <a:t>a∈G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zh-CN" smtClean="0"/>
              <a:t>≠e</a:t>
            </a:r>
            <a:r>
              <a:rPr lang="zh-CN" altLang="en-US" smtClean="0"/>
              <a:t>，因为该群为质数阶的群；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故</a:t>
            </a:r>
            <a:r>
              <a:rPr lang="en-US" altLang="zh-CN" smtClean="0"/>
              <a:t>a</a:t>
            </a:r>
            <a:r>
              <a:rPr lang="zh-CN" altLang="en-US" smtClean="0"/>
              <a:t>的阶必为</a:t>
            </a:r>
            <a:r>
              <a:rPr lang="en-US" altLang="zh-CN" smtClean="0"/>
              <a:t>|G|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所以，</a:t>
            </a:r>
            <a:r>
              <a:rPr lang="en-US" altLang="zh-CN" smtClean="0"/>
              <a:t>G={a</a:t>
            </a:r>
            <a:r>
              <a:rPr lang="en-US" altLang="zh-CN" baseline="30000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30000" smtClean="0"/>
              <a:t>|G|</a:t>
            </a:r>
            <a:r>
              <a:rPr lang="en-US" altLang="zh-CN" smtClean="0"/>
              <a:t>}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即该群必是循环群且任一与么元不同的元素都是生成元。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57316-B8CE-4733-ACCD-7829BD04D459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/>
            </a:extLst>
          </p:cNvPr>
          <p:cNvSpPr/>
          <p:nvPr/>
        </p:nvSpPr>
        <p:spPr>
          <a:xfrm>
            <a:off x="293688" y="1125538"/>
            <a:ext cx="8658225" cy="5486400"/>
          </a:xfrm>
          <a:prstGeom prst="roundRect">
            <a:avLst>
              <a:gd name="adj" fmla="val 5802"/>
            </a:avLst>
          </a:prstGeom>
          <a:solidFill>
            <a:schemeClr val="bg2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任意群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spcAft>
                <a:spcPts val="600"/>
              </a:spcAft>
              <a:buFont typeface="+mj-ea"/>
              <a:buAutoNum type="ea1JpnChsDbPeriod"/>
              <a:defRPr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子群判定定理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marL="358775" indent="-358775">
              <a:lnSpc>
                <a:spcPct val="110000"/>
              </a:lnSpc>
              <a:spcAft>
                <a:spcPts val="600"/>
              </a:spcAft>
              <a:buFont typeface="+mj-ea"/>
              <a:buAutoNum type="ea1JpnChsDbPeriod"/>
              <a:defRPr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群同态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同构相关定理</a:t>
            </a:r>
          </a:p>
        </p:txBody>
      </p:sp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群定理作用域和覆盖关系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85788" y="1438275"/>
            <a:ext cx="8147050" cy="4832350"/>
            <a:chOff x="539552" y="1437763"/>
            <a:chExt cx="8147248" cy="4943565"/>
          </a:xfrm>
        </p:grpSpPr>
        <p:sp>
          <p:nvSpPr>
            <p:cNvPr id="6" name="矩形: 圆角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995623" y="1437763"/>
              <a:ext cx="4691177" cy="4943565"/>
            </a:xfrm>
            <a:prstGeom prst="roundRect">
              <a:avLst>
                <a:gd name="adj" fmla="val 580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87313">
                <a:lnSpc>
                  <a:spcPct val="110000"/>
                </a:lnSpc>
                <a:spcAft>
                  <a:spcPts val="600"/>
                </a:spcAft>
                <a:defRPr/>
              </a:pPr>
              <a:r>
                <a:rPr lang="zh-CN" altLang="en-US" sz="22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有限群</a:t>
              </a:r>
              <a:endParaRPr lang="en-US" altLang="zh-CN" sz="22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533400" indent="-358775">
                <a:lnSpc>
                  <a:spcPct val="110000"/>
                </a:lnSpc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zh-CN" altLang="en-US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元素与其逆元阶相同</a:t>
              </a:r>
              <a:endPara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533400" indent="-358775">
                <a:lnSpc>
                  <a:spcPct val="110000"/>
                </a:lnSpc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zh-CN" altLang="en-US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每行每列都是群元素的置换</a:t>
              </a:r>
              <a:endPara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533400" indent="-358775">
                <a:lnSpc>
                  <a:spcPct val="110000"/>
                </a:lnSpc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zh-CN" altLang="en-US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元素都有有限阶，且不大于</a:t>
              </a:r>
              <a:r>
                <a:rPr lang="en-US" altLang="zh-CN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|G|</a:t>
              </a:r>
            </a:p>
            <a:p>
              <a:pPr marL="533400" indent="-358775">
                <a:lnSpc>
                  <a:spcPct val="110000"/>
                </a:lnSpc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zh-CN" altLang="en-US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子群各陪集的大小相等</a:t>
              </a:r>
              <a:endPara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533400" indent="-358775">
                <a:lnSpc>
                  <a:spcPct val="110000"/>
                </a:lnSpc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zh-CN" altLang="en-US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子群判定定理</a:t>
              </a:r>
              <a:r>
                <a:rPr lang="en-US" altLang="zh-CN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的有限群版本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9552" y="2878283"/>
              <a:ext cx="3745003" cy="3503045"/>
            </a:xfrm>
            <a:prstGeom prst="roundRect">
              <a:avLst>
                <a:gd name="adj" fmla="val 580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457200" indent="-457200">
                <a:lnSpc>
                  <a:spcPct val="110000"/>
                </a:lnSpc>
                <a:spcAft>
                  <a:spcPts val="600"/>
                </a:spcAft>
                <a:buFont typeface="+mj-lt"/>
                <a:buAutoNum type="arabicPeriod" startAt="6"/>
                <a:defRPr/>
              </a:pPr>
              <a:r>
                <a:rPr lang="zh-CN" altLang="en-US" sz="2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拉格朗日定理及三推论</a:t>
              </a:r>
              <a:endParaRPr lang="en-US" altLang="zh-CN"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631825" lvl="1" indent="-347663">
                <a:lnSpc>
                  <a:spcPct val="110000"/>
                </a:lnSpc>
                <a:spcAft>
                  <a:spcPts val="600"/>
                </a:spcAft>
                <a:buFont typeface="+mj-ea"/>
                <a:buAutoNum type="circleNumDbPlain"/>
                <a:defRPr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元素阶必为群阶的因子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631825" lvl="1" indent="-347663">
                <a:lnSpc>
                  <a:spcPct val="110000"/>
                </a:lnSpc>
                <a:spcAft>
                  <a:spcPts val="600"/>
                </a:spcAft>
                <a:buFont typeface="+mj-ea"/>
                <a:buAutoNum type="circleNumDbPlain"/>
                <a:defRPr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质数阶群无真子群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631825" lvl="1" indent="-347663">
                <a:lnSpc>
                  <a:spcPct val="110000"/>
                </a:lnSpc>
                <a:spcAft>
                  <a:spcPts val="600"/>
                </a:spcAft>
                <a:buFont typeface="+mj-ea"/>
                <a:buAutoNum type="circleNumDbPlain"/>
                <a:defRPr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质数阶群必是循环群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" name="矩形: 圆角 6">
            <a:extLst>
              <a:ext uri="{FF2B5EF4-FFF2-40B4-BE49-F238E27FC236}"/>
            </a:extLst>
          </p:cNvPr>
          <p:cNvSpPr/>
          <p:nvPr/>
        </p:nvSpPr>
        <p:spPr>
          <a:xfrm>
            <a:off x="2590800" y="4676775"/>
            <a:ext cx="5834063" cy="1343025"/>
          </a:xfrm>
          <a:prstGeom prst="roundRect">
            <a:avLst>
              <a:gd name="adj" fmla="val 5802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58775" indent="-358775">
              <a:lnSpc>
                <a:spcPct val="110000"/>
              </a:lnSpc>
              <a:spcAft>
                <a:spcPts val="600"/>
              </a:spcAft>
              <a:buSzPct val="90000"/>
              <a:buFont typeface="Calibri" pitchFamily="34" charset="0"/>
              <a:buAutoNum type="alphaUcPeriod"/>
              <a:defRPr/>
            </a:pPr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存在元素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en-US" altLang="zh-CN" sz="2000" baseline="30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|G|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=e               </a:t>
            </a:r>
            <a:r>
              <a:rPr lang="zh-CN" altLang="en-US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循环群</a:t>
            </a:r>
            <a:endParaRPr lang="en-US" altLang="zh-CN" sz="220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10000"/>
              </a:lnSpc>
              <a:spcAft>
                <a:spcPts val="600"/>
              </a:spcAft>
              <a:buSzPct val="90000"/>
              <a:buFont typeface="Calibri" pitchFamily="34" charset="0"/>
              <a:buAutoNum type="alphaUcPeriod"/>
              <a:defRPr/>
            </a:pPr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子群的个数为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的正因子个数且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|&lt;a</a:t>
            </a:r>
            <a:r>
              <a:rPr lang="en-US" altLang="zh-CN" sz="2000" baseline="30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n/d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&gt;|=d</a:t>
            </a:r>
            <a:endParaRPr lang="zh-CN" altLang="en-US" sz="200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/>
            </a:extLst>
          </p:cNvPr>
          <p:cNvCxnSpPr/>
          <p:nvPr/>
        </p:nvCxnSpPr>
        <p:spPr>
          <a:xfrm>
            <a:off x="1209675" y="3263900"/>
            <a:ext cx="27352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r>
              <a:rPr lang="zh-CN" altLang="en-US" smtClean="0"/>
              <a:t>附录</a:t>
            </a:r>
            <a:r>
              <a:rPr lang="en-US" altLang="zh-CN" smtClean="0"/>
              <a:t>-</a:t>
            </a:r>
            <a:r>
              <a:rPr lang="zh-CN" altLang="en-US" smtClean="0"/>
              <a:t>回顾一下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135937" cy="39608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命题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Aft>
                <a:spcPts val="1200"/>
              </a:spcAft>
              <a:defRPr/>
            </a:pPr>
            <a:r>
              <a:rPr lang="zh-CN" altLang="en-US" dirty="0"/>
              <a:t>如果群</a:t>
            </a:r>
            <a:r>
              <a:rPr lang="en-US" altLang="zh-CN" dirty="0"/>
              <a:t>G</a:t>
            </a:r>
            <a:r>
              <a:rPr lang="zh-CN" altLang="en-US" dirty="0"/>
              <a:t>只含有</a:t>
            </a:r>
            <a:r>
              <a:rPr lang="en-US" altLang="zh-CN" dirty="0"/>
              <a:t>1</a:t>
            </a:r>
            <a:r>
              <a:rPr lang="zh-CN" altLang="en-US" dirty="0"/>
              <a:t>阶和</a:t>
            </a:r>
            <a:r>
              <a:rPr lang="en-US" altLang="zh-CN" dirty="0"/>
              <a:t>2</a:t>
            </a:r>
            <a:r>
              <a:rPr lang="zh-CN" altLang="en-US" dirty="0"/>
              <a:t>阶元，则</a:t>
            </a:r>
            <a:r>
              <a:rPr lang="en-US" altLang="zh-CN" dirty="0"/>
              <a:t>G</a:t>
            </a:r>
            <a:r>
              <a:rPr lang="zh-CN" altLang="en-US" dirty="0"/>
              <a:t>是阿贝尔群。</a:t>
            </a:r>
            <a:endParaRPr lang="en-US" altLang="zh-CN" dirty="0"/>
          </a:p>
          <a:p>
            <a:pPr>
              <a:spcAft>
                <a:spcPts val="120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证：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Aft>
                <a:spcPts val="1200"/>
              </a:spcAft>
              <a:defRPr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中任意元素，定有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baseline="30000" dirty="0">
                <a:solidFill>
                  <a:srgbClr val="C00000"/>
                </a:solidFill>
              </a:rPr>
              <a:t>-1</a:t>
            </a:r>
            <a:r>
              <a:rPr lang="en-US" altLang="zh-CN" dirty="0">
                <a:solidFill>
                  <a:srgbClr val="C00000"/>
                </a:solidFill>
              </a:rPr>
              <a:t>=a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047750" lvl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dirty="0"/>
              <a:t>任</a:t>
            </a:r>
            <a:r>
              <a:rPr lang="zh-CN" altLang="en-US"/>
              <a:t>取</a:t>
            </a:r>
            <a:r>
              <a:rPr lang="en-US" altLang="zh-CN"/>
              <a:t>x,y</a:t>
            </a:r>
            <a:r>
              <a:rPr lang="zh-CN" altLang="en-US" dirty="0"/>
              <a:t>∈</a:t>
            </a:r>
            <a:r>
              <a:rPr lang="en-US" altLang="zh-CN" dirty="0"/>
              <a:t>G</a:t>
            </a:r>
            <a:r>
              <a:rPr lang="zh-CN" altLang="en-US" dirty="0"/>
              <a:t>，则：</a:t>
            </a:r>
            <a:r>
              <a:rPr lang="en-US" altLang="zh-CN" dirty="0" err="1"/>
              <a:t>xy</a:t>
            </a:r>
            <a:r>
              <a:rPr lang="en-US" altLang="zh-CN" dirty="0"/>
              <a:t>=(</a:t>
            </a:r>
            <a:r>
              <a:rPr lang="en-US" altLang="zh-CN" dirty="0" err="1"/>
              <a:t>xy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dirty="0"/>
              <a:t>=y</a:t>
            </a:r>
            <a:r>
              <a:rPr lang="en-US" altLang="zh-CN" baseline="30000" dirty="0"/>
              <a:t>-1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dirty="0"/>
              <a:t>=</a:t>
            </a:r>
            <a:r>
              <a:rPr lang="en-US" altLang="zh-CN" dirty="0" err="1"/>
              <a:t>yx</a:t>
            </a:r>
            <a:endParaRPr lang="en-US" altLang="zh-CN" dirty="0"/>
          </a:p>
          <a:p>
            <a:pPr marL="1047750" lvl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dirty="0"/>
              <a:t>可见是阿贝尔群。（</a:t>
            </a:r>
            <a:r>
              <a:rPr lang="zh-CN" altLang="en-US" dirty="0">
                <a:solidFill>
                  <a:srgbClr val="FF0000"/>
                </a:solidFill>
              </a:rPr>
              <a:t>证毕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779C3-FC77-4EF3-A459-992FD2D6EDDC}" type="slidenum">
              <a:rPr lang="zh-CN" altLang="en-US"/>
              <a:pPr>
                <a:defRPr/>
              </a:pPr>
              <a:t>83</a:t>
            </a:fld>
            <a:endParaRPr lang="zh-CN" altLang="en-US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908175" y="1125538"/>
            <a:ext cx="4319588" cy="574675"/>
            <a:chOff x="1907704" y="1124744"/>
            <a:chExt cx="4320480" cy="576064"/>
          </a:xfrm>
        </p:grpSpPr>
        <p:sp>
          <p:nvSpPr>
            <p:cNvPr id="5" name="矩形 4"/>
            <p:cNvSpPr/>
            <p:nvPr/>
          </p:nvSpPr>
          <p:spPr>
            <a:xfrm>
              <a:off x="3708301" y="1124744"/>
              <a:ext cx="2519883" cy="432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本课件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p.29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习题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肘形连接符 6"/>
            <p:cNvCxnSpPr>
              <a:endCxn id="5" idx="1"/>
            </p:cNvCxnSpPr>
            <p:nvPr/>
          </p:nvCxnSpPr>
          <p:spPr>
            <a:xfrm flipV="1">
              <a:off x="1907704" y="1341166"/>
              <a:ext cx="1800597" cy="3596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拉格朗日定理理解和应用</a:t>
            </a:r>
            <a:r>
              <a:rPr lang="en-US" altLang="zh-CN" smtClean="0"/>
              <a:t>-</a:t>
            </a:r>
            <a:r>
              <a:rPr lang="zh-CN" altLang="en-US" smtClean="0"/>
              <a:t>例题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zh-CN" altLang="en-US" sz="2400" smtClean="0"/>
              <a:t>证明</a:t>
            </a:r>
            <a:r>
              <a:rPr lang="en-US" altLang="zh-CN" sz="2400" smtClean="0"/>
              <a:t>8</a:t>
            </a:r>
            <a:r>
              <a:rPr lang="zh-CN" altLang="en-US" sz="2400" smtClean="0"/>
              <a:t>阶群必有</a:t>
            </a:r>
            <a:r>
              <a:rPr lang="en-US" altLang="zh-CN" sz="2400" smtClean="0"/>
              <a:t>4</a:t>
            </a:r>
            <a:r>
              <a:rPr lang="zh-CN" altLang="en-US" sz="2400" smtClean="0"/>
              <a:t>阶子群。</a:t>
            </a:r>
            <a:endParaRPr lang="en-US" altLang="zh-CN" sz="2400" smtClean="0"/>
          </a:p>
          <a:p>
            <a:pPr>
              <a:spcAft>
                <a:spcPct val="0"/>
              </a:spcAft>
            </a:pPr>
            <a:r>
              <a:rPr lang="zh-CN" altLang="en-US" sz="2400" smtClean="0">
                <a:solidFill>
                  <a:srgbClr val="FF0000"/>
                </a:solidFill>
              </a:rPr>
              <a:t>证：</a:t>
            </a:r>
            <a:r>
              <a:rPr lang="zh-CN" altLang="en-US" sz="2400" smtClean="0"/>
              <a:t>设</a:t>
            </a:r>
            <a:r>
              <a:rPr lang="en-US" altLang="zh-CN" sz="2400" smtClean="0"/>
              <a:t>&lt;G,*&gt;</a:t>
            </a:r>
            <a:r>
              <a:rPr lang="zh-CN" altLang="en-US" sz="2400" smtClean="0"/>
              <a:t>是</a:t>
            </a:r>
            <a:r>
              <a:rPr lang="en-US" altLang="zh-CN" sz="2400" smtClean="0"/>
              <a:t>8</a:t>
            </a:r>
            <a:r>
              <a:rPr lang="zh-CN" altLang="en-US" sz="2400" smtClean="0"/>
              <a:t>阶群，由拉格朗日定理的推论知，</a:t>
            </a:r>
            <a:r>
              <a:rPr lang="en-US" altLang="zh-CN" sz="2400" smtClean="0"/>
              <a:t>G</a:t>
            </a:r>
            <a:r>
              <a:rPr lang="zh-CN" altLang="en-US" sz="2400" smtClean="0"/>
              <a:t>中除幺元为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阶元素外，其它</a:t>
            </a:r>
            <a:r>
              <a:rPr lang="zh-CN" altLang="en-US" sz="2400" u="sng" smtClean="0">
                <a:solidFill>
                  <a:srgbClr val="C00000"/>
                </a:solidFill>
              </a:rPr>
              <a:t>元素的阶数只有可能是</a:t>
            </a:r>
            <a:r>
              <a:rPr lang="en-US" altLang="zh-CN" sz="2400" u="sng" smtClean="0">
                <a:solidFill>
                  <a:srgbClr val="C00000"/>
                </a:solidFill>
              </a:rPr>
              <a:t>2</a:t>
            </a:r>
            <a:r>
              <a:rPr lang="zh-CN" altLang="en-US" sz="2400" u="sng" smtClean="0">
                <a:solidFill>
                  <a:srgbClr val="C00000"/>
                </a:solidFill>
              </a:rPr>
              <a:t>、</a:t>
            </a:r>
            <a:r>
              <a:rPr lang="en-US" altLang="zh-CN" sz="2400" u="sng" smtClean="0">
                <a:solidFill>
                  <a:srgbClr val="C00000"/>
                </a:solidFill>
              </a:rPr>
              <a:t>4</a:t>
            </a:r>
            <a:r>
              <a:rPr lang="zh-CN" altLang="en-US" sz="2400" u="sng" smtClean="0">
                <a:solidFill>
                  <a:srgbClr val="C00000"/>
                </a:solidFill>
              </a:rPr>
              <a:t>、</a:t>
            </a:r>
            <a:r>
              <a:rPr lang="en-US" altLang="zh-CN" sz="2400" u="sng" smtClean="0">
                <a:solidFill>
                  <a:srgbClr val="C00000"/>
                </a:solidFill>
              </a:rPr>
              <a:t>8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 lvl="1">
              <a:spcAft>
                <a:spcPct val="0"/>
              </a:spcAft>
            </a:pPr>
            <a:r>
              <a:rPr lang="zh-CN" altLang="en-US" sz="2200" smtClean="0"/>
              <a:t>若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中有</a:t>
            </a:r>
            <a:r>
              <a:rPr lang="en-US" altLang="zh-CN" sz="2200" smtClean="0"/>
              <a:t>4</a:t>
            </a:r>
            <a:r>
              <a:rPr lang="zh-CN" altLang="en-US" sz="2200" smtClean="0"/>
              <a:t>阶元素</a:t>
            </a:r>
            <a:r>
              <a:rPr lang="en-US" altLang="zh-CN" sz="2200" smtClean="0"/>
              <a:t>a</a:t>
            </a:r>
            <a:r>
              <a:rPr lang="zh-CN" altLang="en-US" sz="2200" smtClean="0"/>
              <a:t>，则令</a:t>
            </a:r>
            <a:r>
              <a:rPr lang="en-US" altLang="zh-CN" sz="2200" smtClean="0"/>
              <a:t>A={a,a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,a</a:t>
            </a:r>
            <a:r>
              <a:rPr lang="en-US" altLang="zh-CN" sz="2200" baseline="30000" smtClean="0"/>
              <a:t>3</a:t>
            </a:r>
            <a:r>
              <a:rPr lang="en-US" altLang="zh-CN" sz="2200" smtClean="0"/>
              <a:t>,a</a:t>
            </a:r>
            <a:r>
              <a:rPr lang="en-US" altLang="zh-CN" sz="2200" baseline="30000" smtClean="0"/>
              <a:t>4</a:t>
            </a:r>
            <a:r>
              <a:rPr lang="en-US" altLang="zh-CN" sz="2200" smtClean="0"/>
              <a:t>},</a:t>
            </a:r>
            <a:r>
              <a:rPr lang="zh-CN" altLang="en-US" sz="2200" smtClean="0"/>
              <a:t>显然，</a:t>
            </a:r>
            <a:r>
              <a:rPr lang="en-US" altLang="zh-CN" sz="2200" smtClean="0"/>
              <a:t>&lt;A,*&gt;</a:t>
            </a:r>
            <a:r>
              <a:rPr lang="zh-CN" altLang="en-US" sz="2200" smtClean="0"/>
              <a:t>是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的</a:t>
            </a:r>
            <a:r>
              <a:rPr lang="en-US" altLang="zh-CN" sz="2200" smtClean="0"/>
              <a:t>4</a:t>
            </a:r>
            <a:r>
              <a:rPr lang="zh-CN" altLang="en-US" sz="2200" smtClean="0"/>
              <a:t>阶子群；</a:t>
            </a:r>
            <a:endParaRPr lang="en-US" altLang="zh-CN" sz="2200" smtClean="0"/>
          </a:p>
          <a:p>
            <a:pPr lvl="1">
              <a:spcAft>
                <a:spcPct val="0"/>
              </a:spcAft>
            </a:pPr>
            <a:r>
              <a:rPr lang="zh-CN" altLang="en-US" sz="2200" smtClean="0"/>
              <a:t>若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中有</a:t>
            </a:r>
            <a:r>
              <a:rPr lang="en-US" altLang="zh-CN" sz="2200" smtClean="0"/>
              <a:t>8</a:t>
            </a:r>
            <a:r>
              <a:rPr lang="zh-CN" altLang="en-US" sz="2200" smtClean="0"/>
              <a:t>阶元素</a:t>
            </a:r>
            <a:r>
              <a:rPr lang="en-US" altLang="zh-CN" sz="2200" smtClean="0"/>
              <a:t>a</a:t>
            </a:r>
            <a:r>
              <a:rPr lang="zh-CN" altLang="en-US" sz="2200" smtClean="0"/>
              <a:t>，</a:t>
            </a:r>
            <a:r>
              <a:rPr lang="en-US" altLang="zh-CN" sz="2200" smtClean="0"/>
              <a:t>e=a</a:t>
            </a:r>
            <a:r>
              <a:rPr lang="en-US" altLang="zh-CN" sz="2200" baseline="30000" smtClean="0"/>
              <a:t>8</a:t>
            </a:r>
            <a:r>
              <a:rPr lang="en-US" altLang="zh-CN" sz="2200" smtClean="0"/>
              <a:t>=(a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)</a:t>
            </a:r>
            <a:r>
              <a:rPr lang="en-US" altLang="zh-CN" sz="2200" baseline="30000" smtClean="0"/>
              <a:t>4</a:t>
            </a:r>
            <a:r>
              <a:rPr lang="zh-CN" altLang="en-US" sz="2200" smtClean="0"/>
              <a:t>，则</a:t>
            </a:r>
            <a:r>
              <a:rPr lang="en-US" altLang="zh-CN" sz="2200" smtClean="0">
                <a:solidFill>
                  <a:srgbClr val="C00000"/>
                </a:solidFill>
              </a:rPr>
              <a:t>a</a:t>
            </a:r>
            <a:r>
              <a:rPr lang="en-US" altLang="zh-CN" sz="2200" baseline="30000" smtClean="0">
                <a:solidFill>
                  <a:srgbClr val="C00000"/>
                </a:solidFill>
              </a:rPr>
              <a:t>2</a:t>
            </a:r>
            <a:r>
              <a:rPr lang="zh-CN" altLang="en-US" sz="2200" smtClean="0">
                <a:solidFill>
                  <a:srgbClr val="C00000"/>
                </a:solidFill>
              </a:rPr>
              <a:t>是一个</a:t>
            </a:r>
            <a:r>
              <a:rPr lang="en-US" altLang="zh-CN" sz="2200" smtClean="0">
                <a:solidFill>
                  <a:srgbClr val="C00000"/>
                </a:solidFill>
              </a:rPr>
              <a:t>4</a:t>
            </a:r>
            <a:r>
              <a:rPr lang="zh-CN" altLang="en-US" sz="2200" smtClean="0">
                <a:solidFill>
                  <a:srgbClr val="C00000"/>
                </a:solidFill>
              </a:rPr>
              <a:t>阶元素</a:t>
            </a:r>
            <a:r>
              <a:rPr lang="zh-CN" altLang="en-US" sz="2200" smtClean="0"/>
              <a:t>，令</a:t>
            </a:r>
            <a:r>
              <a:rPr lang="en-US" altLang="zh-CN" sz="2200" smtClean="0"/>
              <a:t>A={a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,(a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)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,(a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)</a:t>
            </a:r>
            <a:r>
              <a:rPr lang="en-US" altLang="zh-CN" sz="2200" baseline="30000" smtClean="0"/>
              <a:t>3</a:t>
            </a:r>
            <a:r>
              <a:rPr lang="en-US" altLang="zh-CN" sz="2200" smtClean="0"/>
              <a:t>,(a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)</a:t>
            </a:r>
            <a:r>
              <a:rPr lang="en-US" altLang="zh-CN" sz="2200" baseline="30000" smtClean="0"/>
              <a:t>4</a:t>
            </a:r>
            <a:r>
              <a:rPr lang="en-US" altLang="zh-CN" sz="2200" smtClean="0"/>
              <a:t>}={a</a:t>
            </a:r>
            <a:r>
              <a:rPr lang="en-US" altLang="zh-CN" sz="2200" baseline="30000" smtClean="0"/>
              <a:t>2</a:t>
            </a:r>
            <a:r>
              <a:rPr lang="en-US" altLang="zh-CN" sz="2200" smtClean="0"/>
              <a:t>,a</a:t>
            </a:r>
            <a:r>
              <a:rPr lang="en-US" altLang="zh-CN" sz="2200" baseline="30000" smtClean="0"/>
              <a:t>4</a:t>
            </a:r>
            <a:r>
              <a:rPr lang="en-US" altLang="zh-CN" sz="2200" smtClean="0"/>
              <a:t>,a</a:t>
            </a:r>
            <a:r>
              <a:rPr lang="en-US" altLang="zh-CN" sz="2200" baseline="30000" smtClean="0"/>
              <a:t>6</a:t>
            </a:r>
            <a:r>
              <a:rPr lang="en-US" altLang="zh-CN" sz="2200" smtClean="0"/>
              <a:t>,a</a:t>
            </a:r>
            <a:r>
              <a:rPr lang="en-US" altLang="zh-CN" sz="2200" baseline="30000" smtClean="0"/>
              <a:t>8</a:t>
            </a:r>
            <a:r>
              <a:rPr lang="en-US" altLang="zh-CN" sz="2200" smtClean="0"/>
              <a:t>}</a:t>
            </a:r>
            <a:r>
              <a:rPr lang="zh-CN" altLang="en-US" sz="2200" smtClean="0"/>
              <a:t>，易知</a:t>
            </a:r>
            <a:r>
              <a:rPr lang="en-US" altLang="zh-CN" sz="2200" smtClean="0"/>
              <a:t>&lt;A,*&gt;</a:t>
            </a:r>
            <a:r>
              <a:rPr lang="zh-CN" altLang="en-US" sz="2200" smtClean="0"/>
              <a:t>是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的</a:t>
            </a:r>
            <a:r>
              <a:rPr lang="en-US" altLang="zh-CN" sz="2200" smtClean="0"/>
              <a:t>4</a:t>
            </a:r>
            <a:r>
              <a:rPr lang="zh-CN" altLang="en-US" sz="2200" smtClean="0"/>
              <a:t>阶子群；</a:t>
            </a:r>
            <a:endParaRPr lang="en-US" altLang="zh-CN" sz="2200" smtClean="0"/>
          </a:p>
          <a:p>
            <a:pPr lvl="1">
              <a:spcAft>
                <a:spcPct val="0"/>
              </a:spcAft>
            </a:pPr>
            <a:r>
              <a:rPr lang="zh-CN" altLang="en-US" sz="2200" smtClean="0"/>
              <a:t>若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中，既没有</a:t>
            </a:r>
            <a:r>
              <a:rPr lang="en-US" altLang="zh-CN" sz="2200" smtClean="0"/>
              <a:t>8</a:t>
            </a:r>
            <a:r>
              <a:rPr lang="zh-CN" altLang="en-US" sz="2200" smtClean="0"/>
              <a:t>阶元素也没有</a:t>
            </a:r>
            <a:r>
              <a:rPr lang="en-US" altLang="zh-CN" sz="2200" smtClean="0"/>
              <a:t>4</a:t>
            </a:r>
            <a:r>
              <a:rPr lang="zh-CN" altLang="en-US" sz="2200" smtClean="0"/>
              <a:t>阶元素，即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中的每一个非幺元都是</a:t>
            </a:r>
            <a:r>
              <a:rPr lang="en-US" altLang="zh-CN" sz="2200" smtClean="0">
                <a:solidFill>
                  <a:srgbClr val="C00000"/>
                </a:solidFill>
              </a:rPr>
              <a:t>2</a:t>
            </a:r>
            <a:r>
              <a:rPr lang="zh-CN" altLang="en-US" sz="2200" smtClean="0">
                <a:solidFill>
                  <a:srgbClr val="C00000"/>
                </a:solidFill>
              </a:rPr>
              <a:t>阶元素，则</a:t>
            </a:r>
            <a:r>
              <a:rPr lang="en-US" altLang="zh-CN" sz="2200" smtClean="0">
                <a:solidFill>
                  <a:srgbClr val="C00000"/>
                </a:solidFill>
              </a:rPr>
              <a:t>&lt;G,*&gt;</a:t>
            </a:r>
            <a:r>
              <a:rPr lang="zh-CN" altLang="en-US" sz="2200" smtClean="0">
                <a:solidFill>
                  <a:srgbClr val="C00000"/>
                </a:solidFill>
              </a:rPr>
              <a:t>是可交换群</a:t>
            </a:r>
            <a:r>
              <a:rPr lang="zh-CN" altLang="en-US" sz="2200" smtClean="0"/>
              <a:t>，于是在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中任取两个不同的非幺元</a:t>
            </a:r>
            <a:r>
              <a:rPr lang="en-US" altLang="zh-CN" sz="2200" smtClean="0"/>
              <a:t>a</a:t>
            </a:r>
            <a:r>
              <a:rPr lang="zh-CN" altLang="en-US" sz="2200" smtClean="0"/>
              <a:t>和</a:t>
            </a:r>
            <a:r>
              <a:rPr lang="en-US" altLang="zh-CN" sz="2200" smtClean="0"/>
              <a:t>b</a:t>
            </a:r>
            <a:r>
              <a:rPr lang="zh-CN" altLang="en-US" sz="2200" smtClean="0"/>
              <a:t>，令</a:t>
            </a:r>
            <a:r>
              <a:rPr lang="en-US" altLang="zh-CN" sz="2200" smtClean="0"/>
              <a:t>A={e,a,b,a*b}</a:t>
            </a:r>
            <a:r>
              <a:rPr lang="zh-CN" altLang="en-US" sz="2200" smtClean="0"/>
              <a:t>，容易验证*对于</a:t>
            </a:r>
            <a:r>
              <a:rPr lang="en-US" altLang="zh-CN" sz="2200" smtClean="0"/>
              <a:t>A</a:t>
            </a:r>
            <a:r>
              <a:rPr lang="zh-CN" altLang="en-US" sz="2200" smtClean="0"/>
              <a:t>是封闭的，所以</a:t>
            </a:r>
            <a:r>
              <a:rPr lang="en-US" altLang="zh-CN" sz="2200" smtClean="0"/>
              <a:t>&lt;A,*&gt;</a:t>
            </a:r>
            <a:r>
              <a:rPr lang="zh-CN" altLang="en-US" sz="2200" smtClean="0"/>
              <a:t>是</a:t>
            </a:r>
            <a:r>
              <a:rPr lang="en-US" altLang="zh-CN" sz="2200" smtClean="0"/>
              <a:t>&lt;G,*&gt;</a:t>
            </a:r>
            <a:r>
              <a:rPr lang="zh-CN" altLang="en-US" sz="2200" smtClean="0"/>
              <a:t>的</a:t>
            </a:r>
            <a:r>
              <a:rPr lang="en-US" altLang="zh-CN" sz="2200" smtClean="0"/>
              <a:t>4</a:t>
            </a:r>
            <a:r>
              <a:rPr lang="zh-CN" altLang="en-US" sz="2200" smtClean="0"/>
              <a:t>阶子群。</a:t>
            </a:r>
            <a:endParaRPr lang="en-US" altLang="zh-CN" sz="2200" smtClean="0"/>
          </a:p>
          <a:p>
            <a:pPr>
              <a:spcAft>
                <a:spcPct val="0"/>
              </a:spcAft>
            </a:pPr>
            <a:r>
              <a:rPr lang="zh-CN" altLang="en-US" sz="2400" smtClean="0"/>
              <a:t>综上，</a:t>
            </a:r>
            <a:r>
              <a:rPr lang="en-US" altLang="zh-CN" sz="2400" smtClean="0"/>
              <a:t>8</a:t>
            </a:r>
            <a:r>
              <a:rPr lang="zh-CN" altLang="en-US" sz="2400" smtClean="0"/>
              <a:t>阶群必有</a:t>
            </a:r>
            <a:r>
              <a:rPr lang="en-US" altLang="zh-CN" sz="2400" smtClean="0"/>
              <a:t>4</a:t>
            </a:r>
            <a:r>
              <a:rPr lang="zh-CN" altLang="en-US" sz="2400" smtClean="0"/>
              <a:t>阶子群。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4A946-B40C-4F5A-92A4-4099C841D91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拉格朗日定理理解和应用</a:t>
            </a:r>
            <a:r>
              <a:rPr lang="en-US" altLang="zh-CN" smtClean="0"/>
              <a:t>-</a:t>
            </a:r>
            <a:r>
              <a:rPr lang="zh-CN" altLang="en-US" smtClean="0"/>
              <a:t>例题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>
              <a:spcAft>
                <a:spcPts val="200"/>
              </a:spcAft>
              <a:defRPr/>
            </a:pPr>
            <a:r>
              <a:rPr lang="zh-CN" altLang="en-US" sz="2400" dirty="0"/>
              <a:t>请证：任一四阶群，或为循环群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，或为</a:t>
            </a:r>
            <a:r>
              <a:rPr lang="en-US" altLang="zh-CN" sz="2400" dirty="0"/>
              <a:t>Klein</a:t>
            </a:r>
            <a:r>
              <a:rPr lang="zh-CN" altLang="en-US" sz="2400" dirty="0"/>
              <a:t>四元群。</a:t>
            </a:r>
            <a:endParaRPr lang="en-US" altLang="zh-CN" sz="2400" dirty="0"/>
          </a:p>
          <a:p>
            <a:pPr>
              <a:spcAft>
                <a:spcPts val="2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8925" indent="0"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设</a:t>
            </a:r>
            <a:r>
              <a:rPr lang="en-US" altLang="zh-CN" sz="2400" dirty="0"/>
              <a:t>G=&lt;{</a:t>
            </a:r>
            <a:r>
              <a:rPr lang="en-US" altLang="zh-CN" sz="2400" dirty="0" err="1"/>
              <a:t>e,a,b,c</a:t>
            </a:r>
            <a:r>
              <a:rPr lang="en-US" altLang="zh-CN" sz="2400" dirty="0"/>
              <a:t>},*&gt;</a:t>
            </a:r>
            <a:r>
              <a:rPr lang="zh-CN" altLang="en-US" sz="2400" dirty="0"/>
              <a:t>，其中</a:t>
            </a:r>
            <a:r>
              <a:rPr lang="en-US" altLang="zh-CN" sz="2400" dirty="0"/>
              <a:t>e</a:t>
            </a:r>
            <a:r>
              <a:rPr lang="zh-CN" altLang="en-US" sz="2400" dirty="0"/>
              <a:t>是幺元，根据</a:t>
            </a:r>
            <a:r>
              <a:rPr lang="zh-CN" altLang="en-US" sz="2400" dirty="0">
                <a:solidFill>
                  <a:srgbClr val="FF0000"/>
                </a:solidFill>
              </a:rPr>
              <a:t>拉格朗日定理</a:t>
            </a:r>
            <a:r>
              <a:rPr lang="zh-CN" altLang="en-US" sz="2400" dirty="0"/>
              <a:t>可知元素的阶只能为</a:t>
            </a:r>
            <a:r>
              <a:rPr lang="en-US" altLang="zh-CN" sz="2400" dirty="0"/>
              <a:t>1,2,4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88925" indent="0"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、若</a:t>
            </a:r>
            <a:r>
              <a:rPr lang="en-US" altLang="zh-CN" sz="2400" dirty="0">
                <a:solidFill>
                  <a:srgbClr val="C00000"/>
                </a:solidFill>
              </a:rPr>
              <a:t>G</a:t>
            </a:r>
            <a:r>
              <a:rPr lang="zh-CN" altLang="en-US" sz="2400" dirty="0">
                <a:solidFill>
                  <a:srgbClr val="C00000"/>
                </a:solidFill>
              </a:rPr>
              <a:t>中有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阶元素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，则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754063" indent="0"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|a|=4,&lt;a&gt;={e,a,a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,a</a:t>
            </a:r>
            <a:r>
              <a:rPr lang="en-US" altLang="zh-CN" sz="2200" baseline="30000" dirty="0"/>
              <a:t>3</a:t>
            </a:r>
            <a:r>
              <a:rPr lang="en-US" altLang="zh-CN" sz="2200" dirty="0"/>
              <a:t>}</a:t>
            </a:r>
            <a:r>
              <a:rPr lang="zh-CN" altLang="en-US" sz="2200" dirty="0"/>
              <a:t>同构于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4</a:t>
            </a:r>
          </a:p>
          <a:p>
            <a:pPr marL="288925" indent="0"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、若</a:t>
            </a:r>
            <a:r>
              <a:rPr lang="en-US" altLang="zh-CN" sz="2400" dirty="0">
                <a:solidFill>
                  <a:srgbClr val="C00000"/>
                </a:solidFill>
              </a:rPr>
              <a:t>G</a:t>
            </a:r>
            <a:r>
              <a:rPr lang="zh-CN" altLang="en-US" sz="2400" dirty="0">
                <a:solidFill>
                  <a:srgbClr val="C00000"/>
                </a:solidFill>
              </a:rPr>
              <a:t>无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阶元素，则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731838" indent="53975"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G</a:t>
            </a:r>
            <a:r>
              <a:rPr lang="zh-CN" altLang="en-US" sz="2200" dirty="0"/>
              <a:t>中除了幺元，其余三个元素均为</a:t>
            </a:r>
            <a:r>
              <a:rPr lang="en-US" altLang="zh-CN" sz="2200" dirty="0"/>
              <a:t>2</a:t>
            </a:r>
            <a:r>
              <a:rPr lang="zh-CN" altLang="en-US" sz="2200" dirty="0"/>
              <a:t>阶，即</a:t>
            </a:r>
            <a:r>
              <a:rPr lang="en-US" altLang="zh-CN" sz="2200" dirty="0"/>
              <a:t>a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=b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=c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=e</a:t>
            </a:r>
            <a:r>
              <a:rPr lang="zh-CN" altLang="en-US" sz="2200" dirty="0"/>
              <a:t>；</a:t>
            </a:r>
            <a:r>
              <a:rPr lang="en-US" altLang="zh-CN" sz="2200" dirty="0"/>
              <a:t>a*b</a:t>
            </a:r>
            <a:r>
              <a:rPr lang="zh-CN" altLang="en-US" sz="2200" dirty="0"/>
              <a:t>不可能是</a:t>
            </a:r>
            <a:r>
              <a:rPr lang="en-US" altLang="zh-CN" sz="2200" dirty="0"/>
              <a:t>a</a:t>
            </a:r>
            <a:r>
              <a:rPr lang="zh-CN" altLang="en-US" sz="2200" dirty="0"/>
              <a:t>或</a:t>
            </a:r>
            <a:r>
              <a:rPr lang="en-US" altLang="zh-CN" sz="2200" dirty="0"/>
              <a:t>b</a:t>
            </a:r>
            <a:r>
              <a:rPr lang="zh-CN" altLang="en-US" sz="2200" dirty="0"/>
              <a:t>或</a:t>
            </a:r>
            <a:r>
              <a:rPr lang="en-US" altLang="zh-CN" sz="2200" dirty="0"/>
              <a:t>e</a:t>
            </a:r>
            <a:r>
              <a:rPr lang="zh-CN" altLang="en-US" sz="2200" dirty="0"/>
              <a:t>，否则导致</a:t>
            </a:r>
            <a:r>
              <a:rPr lang="en-US" altLang="zh-CN" sz="2200" dirty="0"/>
              <a:t>a=e</a:t>
            </a:r>
            <a:r>
              <a:rPr lang="zh-CN" altLang="en-US" sz="2200" dirty="0"/>
              <a:t>或</a:t>
            </a:r>
            <a:r>
              <a:rPr lang="en-US" altLang="zh-CN" sz="2200" dirty="0"/>
              <a:t>b=e</a:t>
            </a:r>
            <a:r>
              <a:rPr lang="zh-CN" altLang="en-US" sz="2200" dirty="0"/>
              <a:t>或</a:t>
            </a:r>
            <a:r>
              <a:rPr lang="en-US" altLang="zh-CN" sz="2200" dirty="0"/>
              <a:t>a=b</a:t>
            </a:r>
            <a:r>
              <a:rPr lang="zh-CN" altLang="en-US" sz="2200" dirty="0"/>
              <a:t>，产生矛盾。</a:t>
            </a:r>
            <a:endParaRPr lang="en-US" altLang="zh-CN" sz="2200" dirty="0"/>
          </a:p>
          <a:p>
            <a:pPr marL="288925" indent="0"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所以，</a:t>
            </a:r>
            <a:r>
              <a:rPr lang="en-US" altLang="zh-CN" sz="2400" dirty="0"/>
              <a:t>a*b=c</a:t>
            </a:r>
            <a:r>
              <a:rPr lang="zh-CN" altLang="en-US" sz="2400" dirty="0"/>
              <a:t>；同理，</a:t>
            </a:r>
            <a:r>
              <a:rPr lang="en-US" altLang="zh-CN" sz="2400" dirty="0"/>
              <a:t>b*a=</a:t>
            </a:r>
            <a:r>
              <a:rPr lang="en-US" altLang="zh-CN" sz="2400" dirty="0" err="1"/>
              <a:t>c,a</a:t>
            </a:r>
            <a:r>
              <a:rPr lang="en-US" altLang="zh-CN" sz="2400" dirty="0"/>
              <a:t>*c=c*a=b,...</a:t>
            </a:r>
          </a:p>
          <a:p>
            <a:pPr marL="288925" indent="0"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故，</a:t>
            </a:r>
            <a:r>
              <a:rPr lang="en-US" altLang="zh-CN" sz="2400" dirty="0"/>
              <a:t>G</a:t>
            </a:r>
            <a:r>
              <a:rPr lang="zh-CN" altLang="en-US" sz="2400" dirty="0"/>
              <a:t>为</a:t>
            </a:r>
            <a:r>
              <a:rPr lang="en-US" altLang="zh-CN" sz="2400" dirty="0"/>
              <a:t>Klein</a:t>
            </a:r>
            <a:r>
              <a:rPr lang="zh-CN" altLang="en-US" sz="2400" dirty="0"/>
              <a:t>四元群。</a:t>
            </a:r>
            <a:endParaRPr lang="en-US" altLang="zh-CN" sz="2400" dirty="0"/>
          </a:p>
          <a:p>
            <a:pPr>
              <a:spcAft>
                <a:spcPts val="200"/>
              </a:spcAft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4BD0F-9D2B-4EAD-95B2-3FA5A4048C28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拉格朗日</a:t>
            </a:r>
            <a:r>
              <a:rPr lang="en-US" altLang="zh-CN" smtClean="0"/>
              <a:t>-</a:t>
            </a:r>
            <a:r>
              <a:rPr lang="zh-CN" altLang="en-US" smtClean="0"/>
              <a:t>逆定理</a:t>
            </a:r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075613" cy="5111750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00FF"/>
              </a:buClr>
            </a:pPr>
            <a:r>
              <a:rPr lang="zh-CN" altLang="en-US" sz="2400" smtClean="0"/>
              <a:t>拉格朗日定理的反推</a:t>
            </a:r>
            <a:r>
              <a:rPr lang="zh-CN" altLang="en-US" sz="2400" smtClean="0">
                <a:solidFill>
                  <a:srgbClr val="C00000"/>
                </a:solidFill>
              </a:rPr>
              <a:t>并不成立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spcAft>
                <a:spcPts val="2400"/>
              </a:spcAft>
            </a:pPr>
            <a:r>
              <a:rPr lang="zh-CN" altLang="en-US" smtClean="0"/>
              <a:t>即，给定一个有限群</a:t>
            </a:r>
            <a:r>
              <a:rPr lang="en-US" altLang="zh-CN" smtClean="0"/>
              <a:t>G</a:t>
            </a:r>
            <a:r>
              <a:rPr lang="zh-CN" altLang="en-US" smtClean="0"/>
              <a:t>和一个整除</a:t>
            </a:r>
            <a:r>
              <a:rPr lang="en-US" altLang="zh-CN" smtClean="0"/>
              <a:t>G</a:t>
            </a:r>
            <a:r>
              <a:rPr lang="zh-CN" altLang="en-US" smtClean="0"/>
              <a:t>的阶的因子</a:t>
            </a:r>
            <a:r>
              <a:rPr lang="en-US" altLang="zh-CN" smtClean="0"/>
              <a:t>d</a:t>
            </a:r>
            <a:r>
              <a:rPr lang="zh-CN" altLang="en-US" smtClean="0"/>
              <a:t>，</a:t>
            </a:r>
            <a:r>
              <a:rPr lang="en-US" altLang="zh-CN" smtClean="0"/>
              <a:t>G</a:t>
            </a:r>
            <a:r>
              <a:rPr lang="zh-CN" altLang="en-US" smtClean="0"/>
              <a:t>并不一定有阶数为</a:t>
            </a:r>
            <a:r>
              <a:rPr lang="en-US" altLang="zh-CN" smtClean="0"/>
              <a:t>d</a:t>
            </a:r>
            <a:r>
              <a:rPr lang="zh-CN" altLang="en-US" smtClean="0"/>
              <a:t>的子群。</a:t>
            </a:r>
            <a:endParaRPr lang="en-US" altLang="zh-CN" smtClean="0"/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>
                <a:solidFill>
                  <a:srgbClr val="C00000"/>
                </a:solidFill>
              </a:rPr>
              <a:t>例如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-25000" smtClean="0"/>
              <a:t>4</a:t>
            </a:r>
            <a:r>
              <a:rPr lang="zh-CN" altLang="en-US" smtClean="0"/>
              <a:t>群的阶为</a:t>
            </a:r>
            <a:r>
              <a:rPr lang="en-US" altLang="zh-CN" smtClean="0"/>
              <a:t>12</a:t>
            </a:r>
            <a:r>
              <a:rPr lang="zh-CN" altLang="en-US" smtClean="0"/>
              <a:t>，但它不存在</a:t>
            </a:r>
            <a:r>
              <a:rPr lang="en-US" altLang="zh-CN" smtClean="0"/>
              <a:t>6</a:t>
            </a:r>
            <a:r>
              <a:rPr lang="zh-CN" altLang="en-US" smtClean="0"/>
              <a:t>阶子群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302DA-E753-4789-86E1-3D5B9A0BE2E7}" type="slidenum">
              <a:rPr lang="zh-CN" altLang="en-US"/>
              <a:pPr>
                <a:defRPr/>
              </a:pPr>
              <a:t>86</a:t>
            </a:fld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952625" y="2230438"/>
            <a:ext cx="5973763" cy="741362"/>
            <a:chOff x="1953260" y="2231152"/>
            <a:chExt cx="5972636" cy="740648"/>
          </a:xfrm>
        </p:grpSpPr>
        <p:sp>
          <p:nvSpPr>
            <p:cNvPr id="5" name="矩形 4"/>
            <p:cNvSpPr/>
            <p:nvPr/>
          </p:nvSpPr>
          <p:spPr>
            <a:xfrm>
              <a:off x="5045127" y="2231152"/>
              <a:ext cx="2880769" cy="5757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1234</a:t>
              </a:r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的所有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偶置换</a:t>
              </a:r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构成的群，也叫作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交错群</a:t>
              </a:r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53260" y="2545174"/>
              <a:ext cx="3136308" cy="426626"/>
            </a:xfrm>
            <a:custGeom>
              <a:avLst/>
              <a:gdLst>
                <a:gd name="connsiteX0" fmla="*/ 3136900 w 3136900"/>
                <a:gd name="connsiteY0" fmla="*/ 0 h 426720"/>
                <a:gd name="connsiteX1" fmla="*/ 485140 w 3136900"/>
                <a:gd name="connsiteY1" fmla="*/ 167640 h 426720"/>
                <a:gd name="connsiteX2" fmla="*/ 226060 w 3136900"/>
                <a:gd name="connsiteY2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900" h="426720">
                  <a:moveTo>
                    <a:pt x="3136900" y="0"/>
                  </a:moveTo>
                  <a:cubicBezTo>
                    <a:pt x="2053590" y="48260"/>
                    <a:pt x="970280" y="96520"/>
                    <a:pt x="485140" y="167640"/>
                  </a:cubicBezTo>
                  <a:cubicBezTo>
                    <a:pt x="0" y="238760"/>
                    <a:pt x="226060" y="426720"/>
                    <a:pt x="226060" y="426720"/>
                  </a:cubicBezTo>
                </a:path>
              </a:pathLst>
            </a:cu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pPr eaLnBrk="1" hangingPunct="1"/>
            <a:r>
              <a:rPr lang="zh-CN" altLang="en-US" smtClean="0"/>
              <a:t>陪集元素归属判定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5900"/>
            <a:ext cx="8135937" cy="4822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</a:rPr>
              <a:t>6.7-20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eaLnBrk="1" hangingPunct="1">
              <a:spcAft>
                <a:spcPts val="2400"/>
              </a:spcAft>
              <a:defRPr/>
            </a:pPr>
            <a:r>
              <a:rPr lang="zh-CN" altLang="en-US" dirty="0"/>
              <a:t>设</a:t>
            </a:r>
            <a:r>
              <a:rPr lang="en-US" altLang="zh-CN" dirty="0"/>
              <a:t>〈H,*〉</a:t>
            </a:r>
            <a:r>
              <a:rPr lang="zh-CN" altLang="en-US" dirty="0"/>
              <a:t>是群</a:t>
            </a:r>
            <a:r>
              <a:rPr lang="en-US" altLang="zh-CN" dirty="0"/>
              <a:t>〈G,*〉</a:t>
            </a:r>
            <a:r>
              <a:rPr lang="zh-CN" altLang="en-US" dirty="0"/>
              <a:t>的子群，于是</a:t>
            </a:r>
            <a:r>
              <a:rPr lang="en-US" altLang="zh-CN" dirty="0" err="1"/>
              <a:t>b∈aH</a:t>
            </a:r>
            <a:r>
              <a:rPr lang="zh-CN" altLang="en-US" dirty="0"/>
              <a:t>，当且仅当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sz="2800" baseline="-10000" dirty="0"/>
              <a:t>*</a:t>
            </a:r>
            <a:r>
              <a:rPr lang="en-US" altLang="zh-CN" dirty="0" err="1"/>
              <a:t>b∈H</a:t>
            </a:r>
            <a:endParaRPr lang="zh-CN" alt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8038" indent="0" eaLnBrk="1" hangingPunct="1">
              <a:buFont typeface="Wingdings" pitchFamily="2" charset="2"/>
              <a:buNone/>
              <a:defRPr/>
            </a:pPr>
            <a:r>
              <a:rPr lang="en-US" altLang="zh-CN" sz="2400" dirty="0" err="1"/>
              <a:t>b∈aH</a:t>
            </a:r>
            <a:r>
              <a:rPr lang="en-US" altLang="zh-CN" sz="2400" dirty="0"/>
              <a:t>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  </a:t>
            </a:r>
            <a:r>
              <a:rPr lang="zh-CN" altLang="en-US" sz="2400" dirty="0"/>
              <a:t>存在</a:t>
            </a:r>
            <a:r>
              <a:rPr lang="en-US" altLang="zh-CN" sz="2400" dirty="0" err="1"/>
              <a:t>h∈H</a:t>
            </a:r>
            <a:r>
              <a:rPr lang="zh-CN" altLang="en-US" sz="2400" dirty="0"/>
              <a:t>，使得</a:t>
            </a:r>
            <a:r>
              <a:rPr lang="en-US" altLang="zh-CN" sz="2400" dirty="0"/>
              <a:t>b=a</a:t>
            </a:r>
            <a:r>
              <a:rPr lang="en-US" altLang="zh-CN" baseline="-10000" dirty="0"/>
              <a:t>*</a:t>
            </a:r>
            <a:r>
              <a:rPr lang="en-US" altLang="zh-CN" sz="2400" dirty="0"/>
              <a:t>h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  h=a</a:t>
            </a:r>
            <a:r>
              <a:rPr lang="en-US" altLang="zh-CN" sz="2400" baseline="30000" dirty="0"/>
              <a:t>-1</a:t>
            </a:r>
            <a:r>
              <a:rPr lang="en-US" altLang="zh-CN" baseline="-10000" dirty="0"/>
              <a:t>*</a:t>
            </a:r>
            <a:r>
              <a:rPr lang="en-US" altLang="zh-CN" sz="2400" dirty="0"/>
              <a:t>b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  a</a:t>
            </a:r>
            <a:r>
              <a:rPr lang="en-US" altLang="zh-CN" sz="2400" baseline="30000" dirty="0"/>
              <a:t>-1</a:t>
            </a:r>
            <a:r>
              <a:rPr lang="en-US" altLang="zh-CN" baseline="-10000" dirty="0"/>
              <a:t>*</a:t>
            </a:r>
            <a:r>
              <a:rPr lang="en-US" altLang="zh-CN" sz="2400" dirty="0" err="1"/>
              <a:t>b∈H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8E192-86F6-4B89-9DE8-36401DEAF1F8}" type="slidenum">
              <a:rPr lang="zh-CN" altLang="en-US"/>
              <a:pPr>
                <a:defRPr/>
              </a:pPr>
              <a:t>87</a:t>
            </a:fld>
            <a:endParaRPr lang="en-US" altLang="zh-CN"/>
          </a:p>
        </p:txBody>
      </p:sp>
      <p:grpSp>
        <p:nvGrpSpPr>
          <p:cNvPr id="106500" name="组合 8"/>
          <p:cNvGrpSpPr>
            <a:grpSpLocks/>
          </p:cNvGrpSpPr>
          <p:nvPr/>
        </p:nvGrpSpPr>
        <p:grpSpPr bwMode="auto">
          <a:xfrm>
            <a:off x="1274763" y="2447925"/>
            <a:ext cx="7140575" cy="385763"/>
            <a:chOff x="1274872" y="2447176"/>
            <a:chExt cx="7139840" cy="38632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262306" y="2447176"/>
              <a:ext cx="115240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74872" y="2833504"/>
              <a:ext cx="115240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mtClean="0"/>
              <a:t>拉格朗日相关性质一览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52513"/>
            <a:ext cx="8280400" cy="2952750"/>
          </a:xfrm>
        </p:spPr>
        <p:txBody>
          <a:bodyPr/>
          <a:lstStyle/>
          <a:p>
            <a:pPr marL="0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rgbClr val="0000FF"/>
                </a:solidFill>
              </a:rPr>
              <a:t>定理</a:t>
            </a:r>
            <a:r>
              <a:rPr lang="en-US" altLang="zh-CN" sz="2000">
                <a:solidFill>
                  <a:srgbClr val="0000FF"/>
                </a:solidFill>
              </a:rPr>
              <a:t>6.7-17</a:t>
            </a:r>
            <a:r>
              <a:rPr lang="zh-CN" altLang="en-US" sz="2000"/>
              <a:t>：陪集相等不交互斥，</a:t>
            </a:r>
            <a:r>
              <a:rPr lang="en-US" altLang="zh-CN" sz="2000"/>
              <a:t>(aH=bH)</a:t>
            </a:r>
            <a:r>
              <a:rPr lang="zh-CN" altLang="en-US" sz="2000"/>
              <a:t>⊕</a:t>
            </a:r>
            <a:r>
              <a:rPr lang="en-US" altLang="zh-CN" sz="2000"/>
              <a:t>(aH</a:t>
            </a:r>
            <a:r>
              <a:rPr lang="en-US" altLang="zh-CN" sz="2000" dirty="0" err="1"/>
              <a:t>∩</a:t>
            </a:r>
            <a:r>
              <a:rPr lang="en-US" altLang="zh-CN" sz="2000" err="1"/>
              <a:t>bH</a:t>
            </a:r>
            <a:r>
              <a:rPr lang="en-US" altLang="zh-CN" sz="2000"/>
              <a:t>=</a:t>
            </a:r>
            <a:r>
              <a:rPr lang="el-GR" altLang="zh-CN" sz="2000"/>
              <a:t>Φ</a:t>
            </a:r>
            <a:r>
              <a:rPr lang="en-US" altLang="zh-CN" sz="2000"/>
              <a:t>)</a:t>
            </a:r>
            <a:endParaRPr lang="zh-CN" altLang="en-US" sz="2000" dirty="0"/>
          </a:p>
          <a:p>
            <a:pPr marL="0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>
                <a:solidFill>
                  <a:srgbClr val="0000FF"/>
                </a:solidFill>
              </a:rPr>
              <a:t>定理</a:t>
            </a:r>
            <a:r>
              <a:rPr lang="en-US" altLang="zh-CN" sz="2000">
                <a:solidFill>
                  <a:srgbClr val="0000FF"/>
                </a:solidFill>
              </a:rPr>
              <a:t>6.7-18</a:t>
            </a:r>
            <a:r>
              <a:rPr lang="zh-CN" altLang="en-US" sz="2000"/>
              <a:t>：各陪集大小相等，</a:t>
            </a:r>
            <a:r>
              <a:rPr lang="en-US" altLang="zh-CN" sz="2000"/>
              <a:t>|aH|=|bH|</a:t>
            </a:r>
          </a:p>
          <a:p>
            <a:pPr marL="0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>
                <a:solidFill>
                  <a:srgbClr val="0000FF"/>
                </a:solidFill>
              </a:rPr>
              <a:t>定理</a:t>
            </a:r>
            <a:r>
              <a:rPr lang="en-US" altLang="zh-CN" sz="2000">
                <a:solidFill>
                  <a:srgbClr val="0000FF"/>
                </a:solidFill>
              </a:rPr>
              <a:t>6.7-19(</a:t>
            </a:r>
            <a:r>
              <a:rPr lang="zh-CN" altLang="en-US" sz="2000">
                <a:solidFill>
                  <a:srgbClr val="0000FF"/>
                </a:solidFill>
              </a:rPr>
              <a:t>拉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  <a:r>
              <a:rPr lang="zh-CN" altLang="en-US" sz="2000"/>
              <a:t>：陪集是划分且子群是因子，</a:t>
            </a:r>
            <a:r>
              <a:rPr lang="en-US" altLang="zh-CN" sz="2000"/>
              <a:t>|G|=k×|H|</a:t>
            </a:r>
          </a:p>
          <a:p>
            <a:pPr marL="271463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>
                <a:solidFill>
                  <a:srgbClr val="C00000"/>
                </a:solidFill>
              </a:rPr>
              <a:t>拉推</a:t>
            </a:r>
            <a:r>
              <a:rPr lang="en-US" altLang="zh-CN" sz="2000">
                <a:solidFill>
                  <a:srgbClr val="C00000"/>
                </a:solidFill>
              </a:rPr>
              <a:t>1</a:t>
            </a:r>
            <a:r>
              <a:rPr lang="zh-CN" altLang="en-US" sz="2000">
                <a:solidFill>
                  <a:srgbClr val="C00000"/>
                </a:solidFill>
              </a:rPr>
              <a:t>：</a:t>
            </a:r>
            <a:r>
              <a:rPr lang="zh-CN" altLang="en-US" sz="2000"/>
              <a:t>质数阶群无非平凡子群，</a:t>
            </a:r>
            <a:r>
              <a:rPr lang="en-US" altLang="zh-CN" sz="2000"/>
              <a:t>(|G|=7)</a:t>
            </a:r>
            <a:r>
              <a:rPr lang="en-US" altLang="zh-CN" sz="2000">
                <a:sym typeface="Symbol" pitchFamily="18" charset="2"/>
              </a:rPr>
              <a:t>(</a:t>
            </a:r>
            <a:r>
              <a:rPr lang="en-US" altLang="zh-CN" sz="2000"/>
              <a:t>|H|=1/7)</a:t>
            </a:r>
          </a:p>
          <a:p>
            <a:pPr marL="271463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>
                <a:solidFill>
                  <a:srgbClr val="C00000"/>
                </a:solidFill>
              </a:rPr>
              <a:t>拉推</a:t>
            </a:r>
            <a:r>
              <a:rPr lang="en-US" altLang="zh-CN" sz="2000">
                <a:solidFill>
                  <a:srgbClr val="C00000"/>
                </a:solidFill>
              </a:rPr>
              <a:t>2</a:t>
            </a:r>
            <a:r>
              <a:rPr lang="zh-CN" altLang="en-US" sz="2000">
                <a:solidFill>
                  <a:srgbClr val="C00000"/>
                </a:solidFill>
              </a:rPr>
              <a:t>：</a:t>
            </a:r>
            <a:r>
              <a:rPr lang="zh-CN" altLang="en-US" sz="2000"/>
              <a:t>有限群元阶必是群阶因子，</a:t>
            </a:r>
            <a:r>
              <a:rPr lang="en-US" altLang="zh-CN" sz="2000"/>
              <a:t>(a</a:t>
            </a:r>
            <a:r>
              <a:rPr lang="en-US" altLang="zh-CN" sz="2000" baseline="30000"/>
              <a:t>k</a:t>
            </a:r>
            <a:r>
              <a:rPr lang="en-US" altLang="zh-CN" sz="2000"/>
              <a:t>=e)</a:t>
            </a:r>
            <a:r>
              <a:rPr lang="en-US" altLang="zh-CN" sz="2000">
                <a:sym typeface="Symbol" pitchFamily="18" charset="2"/>
              </a:rPr>
              <a:t>(n=km)</a:t>
            </a:r>
            <a:endParaRPr lang="en-US" altLang="zh-CN" sz="2000"/>
          </a:p>
          <a:p>
            <a:pPr marL="271463" indent="0"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>
                <a:solidFill>
                  <a:srgbClr val="C00000"/>
                </a:solidFill>
              </a:rPr>
              <a:t>拉推</a:t>
            </a:r>
            <a:r>
              <a:rPr lang="en-US" altLang="zh-CN" sz="2000">
                <a:solidFill>
                  <a:srgbClr val="C00000"/>
                </a:solidFill>
              </a:rPr>
              <a:t>3</a:t>
            </a:r>
            <a:r>
              <a:rPr lang="zh-CN" altLang="en-US" sz="2000">
                <a:solidFill>
                  <a:srgbClr val="C00000"/>
                </a:solidFill>
              </a:rPr>
              <a:t>：</a:t>
            </a:r>
            <a:r>
              <a:rPr lang="zh-CN" altLang="en-US" sz="2000"/>
              <a:t>质数阶群必是循环群且非</a:t>
            </a:r>
            <a:r>
              <a:rPr lang="en-US" altLang="zh-CN" sz="2000"/>
              <a:t>e</a:t>
            </a:r>
            <a:r>
              <a:rPr lang="zh-CN" altLang="en-US" sz="2000"/>
              <a:t>是</a:t>
            </a:r>
            <a:r>
              <a:rPr lang="en-US" altLang="zh-CN" sz="2000"/>
              <a:t>g</a:t>
            </a:r>
            <a:r>
              <a:rPr lang="zh-CN" altLang="en-US" sz="2000"/>
              <a:t>，</a:t>
            </a:r>
            <a:r>
              <a:rPr lang="en-US" altLang="zh-CN" sz="2000"/>
              <a:t>(|G|=5)</a:t>
            </a:r>
            <a:r>
              <a:rPr lang="en-US" altLang="zh-CN" sz="2000">
                <a:sym typeface="Symbol" pitchFamily="18" charset="2"/>
              </a:rPr>
              <a:t>&lt;a</a:t>
            </a:r>
            <a:r>
              <a:rPr lang="en-US" altLang="zh-CN" sz="2000" baseline="30000">
                <a:sym typeface="Symbol" pitchFamily="18" charset="2"/>
              </a:rPr>
              <a:t>k</a:t>
            </a:r>
            <a:r>
              <a:rPr lang="en-US" altLang="zh-CN" sz="2000">
                <a:sym typeface="Symbol" pitchFamily="18" charset="2"/>
              </a:rPr>
              <a:t>,*&gt;</a:t>
            </a:r>
            <a:r>
              <a:rPr lang="el-GR" altLang="zh-CN" sz="2000"/>
              <a:t>∧</a:t>
            </a:r>
            <a:r>
              <a:rPr lang="en-US" altLang="zh-CN" sz="2000"/>
              <a:t>(a</a:t>
            </a:r>
            <a:r>
              <a:rPr lang="zh-CN" altLang="en-US" sz="2000">
                <a:sym typeface="Symbol" pitchFamily="18" charset="2"/>
              </a:rPr>
              <a:t>≠</a:t>
            </a:r>
            <a:r>
              <a:rPr lang="en-US" altLang="zh-CN" sz="2000">
                <a:sym typeface="Symbol" pitchFamily="18" charset="2"/>
              </a:rPr>
              <a:t>e)</a:t>
            </a:r>
            <a:endParaRPr lang="en-US" altLang="zh-CN" sz="200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000">
                <a:solidFill>
                  <a:srgbClr val="0000FF"/>
                </a:solidFill>
              </a:rPr>
              <a:t>定理</a:t>
            </a:r>
            <a:r>
              <a:rPr lang="en-US" altLang="zh-CN" sz="2000">
                <a:solidFill>
                  <a:srgbClr val="0000FF"/>
                </a:solidFill>
              </a:rPr>
              <a:t>6.7-20</a:t>
            </a:r>
            <a:r>
              <a:rPr lang="zh-CN" altLang="en-US" sz="2000"/>
              <a:t>：陪集元素判定，</a:t>
            </a:r>
            <a:r>
              <a:rPr lang="en-US" altLang="zh-CN" sz="2000"/>
              <a:t>(b∈aH)</a:t>
            </a:r>
            <a:r>
              <a:rPr lang="en-US" altLang="zh-CN" sz="2000">
                <a:sym typeface="Symbol" pitchFamily="18" charset="2"/>
              </a:rPr>
              <a:t>(</a:t>
            </a:r>
            <a:r>
              <a:rPr lang="en-US" altLang="zh-CN" sz="2000"/>
              <a:t>a</a:t>
            </a:r>
            <a:r>
              <a:rPr lang="en-US" altLang="zh-CN" sz="2000" baseline="30000"/>
              <a:t>-1</a:t>
            </a:r>
            <a:r>
              <a:rPr lang="en-US" altLang="zh-CN" sz="2000"/>
              <a:t>*b∈H)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00A6E-37CD-4521-B030-DCE49AB13DA3}" type="slidenum">
              <a:rPr lang="zh-CN" altLang="en-US"/>
              <a:pPr>
                <a:defRPr/>
              </a:pPr>
              <a:t>88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1187450" y="4100513"/>
          <a:ext cx="6696075" cy="2160587"/>
        </p:xfrm>
        <a:graphic>
          <a:graphicData uri="http://schemas.openxmlformats.org/drawingml/2006/table">
            <a:tbl>
              <a:tblPr/>
              <a:tblGrid>
                <a:gridCol w="729349">
                  <a:extLst>
                    <a:ext uri="{9D8B030D-6E8A-4147-A177-3AD203B41FA5}"/>
                  </a:extLst>
                </a:gridCol>
                <a:gridCol w="3037570">
                  <a:extLst>
                    <a:ext uri="{9D8B030D-6E8A-4147-A177-3AD203B41FA5}"/>
                  </a:extLst>
                </a:gridCol>
                <a:gridCol w="2929826">
                  <a:extLst>
                    <a:ext uri="{9D8B030D-6E8A-4147-A177-3AD203B41FA5}"/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简记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助记式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陪集相等不交互斥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aH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</a:t>
                      </a:r>
                      <a:r>
                        <a:rPr lang="en-US" altLang="zh-CN" sz="20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bH</a:t>
                      </a:r>
                      <a:r>
                        <a:rPr lang="en-US" altLang="zh-CN" sz="20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r>
                        <a:rPr lang="zh-CN" altLang="en-US" sz="20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</a:t>
                      </a:r>
                      <a:r>
                        <a:rPr lang="en-US" altLang="zh-CN" sz="20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aH∩bH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</a:t>
                      </a:r>
                      <a:r>
                        <a:rPr lang="el-GR" altLang="zh-CN" sz="2000" dirty="0">
                          <a:latin typeface="楷体" pitchFamily="49" charset="-122"/>
                          <a:ea typeface="楷体" pitchFamily="49" charset="-122"/>
                        </a:rPr>
                        <a:t>Φ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各陪集大小相等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|aH|=|bH|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陪集是划分且子群是因子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|G|=k×|H|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陪集元素判定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(b∈aH)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(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000" baseline="30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*b∈H)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正规子群</a:t>
            </a:r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>
          <a:xfrm>
            <a:off x="539750" y="1339850"/>
            <a:ext cx="7993063" cy="4897438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</a:rPr>
              <a:t>6.7-8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zh-CN" altLang="en-US" sz="2400" smtClean="0"/>
              <a:t>设</a:t>
            </a:r>
            <a:r>
              <a:rPr lang="en-US" altLang="zh-CN" sz="2400" smtClean="0"/>
              <a:t>〈H,*〉</a:t>
            </a:r>
            <a:r>
              <a:rPr lang="zh-CN" altLang="en-US" sz="2400" smtClean="0"/>
              <a:t>是群</a:t>
            </a:r>
            <a:r>
              <a:rPr lang="en-US" altLang="zh-CN" sz="2400" smtClean="0"/>
              <a:t>〈G,*〉</a:t>
            </a:r>
            <a:r>
              <a:rPr lang="zh-CN" altLang="en-US" sz="2400" smtClean="0"/>
              <a:t>的子群</a:t>
            </a:r>
            <a:r>
              <a:rPr lang="en-US" altLang="zh-CN" sz="2400" smtClean="0"/>
              <a:t>, </a:t>
            </a:r>
            <a:r>
              <a:rPr lang="zh-CN" altLang="en-US" sz="2400" smtClean="0"/>
              <a:t>对任意元素</a:t>
            </a:r>
            <a:r>
              <a:rPr lang="en-US" altLang="zh-CN" sz="2400" smtClean="0"/>
              <a:t>a∈G, </a:t>
            </a:r>
            <a:r>
              <a:rPr lang="zh-CN" altLang="en-US" sz="2400" smtClean="0"/>
              <a:t>如果</a:t>
            </a:r>
            <a:r>
              <a:rPr lang="en-US" altLang="zh-CN" sz="2400" smtClean="0">
                <a:solidFill>
                  <a:srgbClr val="C00000"/>
                </a:solidFill>
              </a:rPr>
              <a:t>aH=Ha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〈H,*〉</a:t>
            </a:r>
            <a:r>
              <a:rPr lang="zh-CN" altLang="en-US" sz="2400" smtClean="0"/>
              <a:t>称为</a:t>
            </a:r>
            <a:r>
              <a:rPr lang="zh-CN" altLang="en-US" sz="2400" smtClean="0">
                <a:solidFill>
                  <a:schemeClr val="hlink"/>
                </a:solidFill>
              </a:rPr>
              <a:t>正规子群</a:t>
            </a:r>
            <a:r>
              <a:rPr lang="zh-CN" altLang="en-US" sz="2400" smtClean="0"/>
              <a:t>。</a:t>
            </a:r>
            <a:r>
              <a:rPr lang="zh-CN" altLang="en-US" sz="2400" smtClean="0">
                <a:solidFill>
                  <a:schemeClr val="hlink"/>
                </a:solidFill>
              </a:rPr>
              <a:t>注意</a:t>
            </a:r>
            <a:r>
              <a:rPr lang="en-US" altLang="zh-CN" sz="2400" smtClean="0">
                <a:sym typeface="Wingdings" pitchFamily="2" charset="2"/>
              </a:rPr>
              <a:t>:</a:t>
            </a:r>
          </a:p>
          <a:p>
            <a:pPr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smtClean="0">
                <a:sym typeface="Wingdings" pitchFamily="2" charset="2"/>
              </a:rPr>
              <a:t>(1) </a:t>
            </a:r>
            <a:r>
              <a:rPr lang="zh-CN" altLang="en-US" sz="2400" smtClean="0"/>
              <a:t>定义中的</a:t>
            </a:r>
            <a:r>
              <a:rPr lang="en-US" altLang="zh-CN" sz="2400" smtClean="0"/>
              <a:t>aH =Ha</a:t>
            </a:r>
            <a:r>
              <a:rPr lang="zh-CN" altLang="en-US" sz="2400" smtClean="0"/>
              <a:t>是指对每一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∈H, </a:t>
            </a:r>
            <a:r>
              <a:rPr lang="zh-CN" altLang="en-US" sz="2400" smtClean="0"/>
              <a:t>都存在</a:t>
            </a:r>
            <a:r>
              <a:rPr lang="en-US" altLang="zh-CN" sz="2400" smtClean="0"/>
              <a:t>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∈H</a:t>
            </a:r>
            <a:r>
              <a:rPr lang="zh-CN" altLang="en-US" sz="2400" smtClean="0"/>
              <a:t>，使</a:t>
            </a:r>
            <a:r>
              <a:rPr lang="en-US" altLang="zh-CN" sz="2400" smtClean="0"/>
              <a:t>a*h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=h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*a, </a:t>
            </a:r>
            <a:r>
              <a:rPr lang="zh-CN" altLang="en-US" sz="2400" smtClean="0">
                <a:solidFill>
                  <a:srgbClr val="C00000"/>
                </a:solidFill>
              </a:rPr>
              <a:t>并不要求</a:t>
            </a:r>
            <a:r>
              <a:rPr lang="zh-CN" altLang="en-US" sz="2400" smtClean="0"/>
              <a:t>对每一 </a:t>
            </a:r>
            <a:r>
              <a:rPr lang="en-US" altLang="zh-CN" sz="2400" smtClean="0"/>
              <a:t>h∈H </a:t>
            </a:r>
            <a:r>
              <a:rPr lang="zh-CN" altLang="en-US" sz="2400" smtClean="0"/>
              <a:t>有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400" smtClean="0"/>
              <a:t>              a*h=h*a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zh-CN" altLang="en-US" sz="2400" smtClean="0"/>
              <a:t>所有</a:t>
            </a:r>
            <a:r>
              <a:rPr lang="zh-CN" altLang="en-US" sz="2400" u="sng" smtClean="0"/>
              <a:t>阿贝尔群的子群都是正规子群</a:t>
            </a:r>
            <a:r>
              <a:rPr lang="en-US" altLang="zh-CN" sz="2400" smtClean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(3) </a:t>
            </a:r>
            <a:r>
              <a:rPr lang="zh-CN" altLang="en-US" sz="2400" smtClean="0"/>
              <a:t>所有平凡子群都是正规子群。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30C8B-2110-42D0-806D-9FA847D11A9C}" type="slidenum">
              <a:rPr lang="zh-CN" altLang="en-US"/>
              <a:pPr>
                <a:defRPr/>
              </a:pPr>
              <a:t>89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en-US" altLang="zh-CN" smtClean="0"/>
              <a:t>6.6.2</a:t>
            </a:r>
            <a:r>
              <a:rPr lang="zh-CN" altLang="en-US" smtClean="0"/>
              <a:t>、半群同态和独异点同态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6.6-7</a:t>
            </a:r>
          </a:p>
          <a:p>
            <a:pPr lvl="1">
              <a:defRPr/>
            </a:pPr>
            <a:r>
              <a:rPr lang="zh-CN" altLang="en-US" dirty="0"/>
              <a:t>设</a:t>
            </a:r>
            <a:r>
              <a:rPr lang="en-US" altLang="zh-CN" dirty="0"/>
              <a:t>A=&lt;S,*&gt;</a:t>
            </a:r>
            <a:r>
              <a:rPr lang="zh-CN" altLang="en-US" dirty="0"/>
              <a:t>和</a:t>
            </a:r>
            <a:r>
              <a:rPr lang="en-US" altLang="zh-CN" dirty="0"/>
              <a:t>B=&lt;T,</a:t>
            </a:r>
            <a:r>
              <a:rPr lang="zh-CN" altLang="en-US" dirty="0"/>
              <a:t>⊙</a:t>
            </a:r>
            <a:r>
              <a:rPr lang="en-US" altLang="zh-CN" dirty="0"/>
              <a:t>&gt;</a:t>
            </a:r>
            <a:r>
              <a:rPr lang="zh-CN" altLang="en-US" dirty="0"/>
              <a:t>是两个半群，映射</a:t>
            </a: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S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T</a:t>
            </a:r>
            <a:r>
              <a:rPr lang="zh-CN" altLang="en-US" dirty="0"/>
              <a:t>，对任意元素</a:t>
            </a:r>
            <a:r>
              <a:rPr lang="en-US" altLang="zh-CN" dirty="0" err="1"/>
              <a:t>a,b</a:t>
            </a:r>
            <a:r>
              <a:rPr lang="el-GR" altLang="zh-CN" dirty="0"/>
              <a:t>∈</a:t>
            </a:r>
            <a:r>
              <a:rPr lang="en-US" altLang="zh-CN" dirty="0"/>
              <a:t>S</a:t>
            </a:r>
            <a:r>
              <a:rPr lang="zh-CN" altLang="en-US" dirty="0"/>
              <a:t>有：</a:t>
            </a:r>
            <a:endParaRPr lang="en-US" altLang="zh-CN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/>
              <a:t>             h(a*b)=h(a)</a:t>
            </a:r>
            <a:r>
              <a:rPr lang="zh-CN" altLang="en-US" dirty="0"/>
              <a:t>⊙</a:t>
            </a:r>
            <a:r>
              <a:rPr lang="en-US" altLang="zh-CN" dirty="0"/>
              <a:t>h(b)</a:t>
            </a:r>
          </a:p>
          <a:p>
            <a:pPr marL="1036638" lvl="1">
              <a:buFont typeface="Wingdings" pitchFamily="2" charset="2"/>
              <a:buNone/>
              <a:defRPr/>
            </a:pPr>
            <a:r>
              <a:rPr lang="zh-CN" altLang="en-US" dirty="0"/>
              <a:t>称</a:t>
            </a:r>
            <a:r>
              <a:rPr lang="en-US" altLang="zh-CN" dirty="0"/>
              <a:t>h</a:t>
            </a:r>
            <a:r>
              <a:rPr lang="zh-CN" altLang="en-US" dirty="0"/>
              <a:t>为从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半群同态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8775">
              <a:defRPr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6.6-8</a:t>
            </a:r>
          </a:p>
          <a:p>
            <a:pPr marL="758825" lvl="2" indent="-342900"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/>
              <a:t>设</a:t>
            </a:r>
            <a:r>
              <a:rPr lang="en-US" altLang="zh-CN" sz="2400" dirty="0"/>
              <a:t>A=&lt;S,*,e&gt;</a:t>
            </a:r>
            <a:r>
              <a:rPr lang="zh-CN" altLang="en-US" sz="2400" dirty="0"/>
              <a:t>和</a:t>
            </a:r>
            <a:r>
              <a:rPr lang="en-US" altLang="zh-CN" sz="2400" dirty="0"/>
              <a:t>B=&lt;T,</a:t>
            </a:r>
            <a:r>
              <a:rPr lang="zh-CN" altLang="en-US" sz="2400" dirty="0"/>
              <a:t>⊙</a:t>
            </a:r>
            <a:r>
              <a:rPr lang="en-US" altLang="zh-CN" sz="2400" dirty="0"/>
              <a:t>,1&gt;</a:t>
            </a:r>
            <a:r>
              <a:rPr lang="zh-CN" altLang="en-US" sz="2400" dirty="0"/>
              <a:t>是两个独异点，映射</a:t>
            </a: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/>
              <a:t>T</a:t>
            </a:r>
            <a:r>
              <a:rPr lang="zh-CN" altLang="en-US" sz="2400" dirty="0"/>
              <a:t>，对任意元素</a:t>
            </a:r>
            <a:r>
              <a:rPr lang="en-US" altLang="zh-CN" sz="2400" dirty="0" err="1"/>
              <a:t>a,b</a:t>
            </a:r>
            <a:r>
              <a:rPr lang="el-GR" altLang="zh-CN" sz="2400" dirty="0"/>
              <a:t>∈</a:t>
            </a:r>
            <a:r>
              <a:rPr lang="en-US" altLang="zh-CN" sz="2400" dirty="0"/>
              <a:t>S</a:t>
            </a:r>
            <a:r>
              <a:rPr lang="zh-CN" altLang="en-US" sz="2400" dirty="0"/>
              <a:t>有：</a:t>
            </a:r>
            <a:endParaRPr lang="en-US" altLang="zh-CN" sz="2400" dirty="0"/>
          </a:p>
          <a:p>
            <a:pPr marL="758825" lvl="2" indent="-342900">
              <a:buSzPct val="60000"/>
              <a:buFont typeface="Arial" pitchFamily="34" charset="0"/>
              <a:buNone/>
              <a:defRPr/>
            </a:pPr>
            <a:r>
              <a:rPr lang="en-US" altLang="zh-CN" sz="2400" dirty="0"/>
              <a:t>             h(a*b)=h(a)</a:t>
            </a:r>
            <a:r>
              <a:rPr lang="zh-CN" altLang="en-US" sz="2400" dirty="0"/>
              <a:t>⊙</a:t>
            </a:r>
            <a:r>
              <a:rPr lang="en-US" altLang="zh-CN" sz="2400" dirty="0"/>
              <a:t>h(b)</a:t>
            </a:r>
          </a:p>
          <a:p>
            <a:pPr marL="758825" lvl="2" indent="-42863">
              <a:buSzPct val="60000"/>
              <a:buFont typeface="Arial" pitchFamily="34" charset="0"/>
              <a:buNone/>
              <a:defRPr/>
            </a:pPr>
            <a:r>
              <a:rPr lang="zh-CN" altLang="en-US" sz="2400" dirty="0"/>
              <a:t>且</a:t>
            </a:r>
            <a:r>
              <a:rPr lang="en-US" altLang="zh-CN" sz="2400" dirty="0"/>
              <a:t>h(e)=1</a:t>
            </a:r>
            <a:r>
              <a:rPr lang="zh-CN" altLang="en-US" sz="2400" dirty="0"/>
              <a:t>，那么称</a:t>
            </a:r>
            <a:r>
              <a:rPr lang="en-US" altLang="zh-CN" sz="2400" dirty="0"/>
              <a:t>h</a:t>
            </a:r>
            <a:r>
              <a:rPr lang="zh-CN" altLang="en-US" sz="2400" dirty="0"/>
              <a:t>为从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独异点同态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5877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F581B-0C6B-477B-94A7-9D63C0D5B8E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r>
              <a:rPr lang="zh-CN" altLang="en-US" smtClean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0" y="1052513"/>
            <a:ext cx="7283450" cy="5111750"/>
          </a:xfrm>
        </p:spPr>
        <p:txBody>
          <a:bodyPr/>
          <a:lstStyle/>
          <a:p>
            <a:pPr>
              <a:spcAft>
                <a:spcPts val="3000"/>
              </a:spcAft>
              <a:buClr>
                <a:srgbClr val="0000FF"/>
              </a:buClr>
            </a:pPr>
            <a:r>
              <a:rPr lang="zh-CN" altLang="en-US" sz="2400" smtClean="0">
                <a:solidFill>
                  <a:srgbClr val="0000FF"/>
                </a:solidFill>
              </a:rPr>
              <a:t>子群</a:t>
            </a:r>
            <a:r>
              <a:rPr lang="en-US" altLang="zh-CN" sz="2400" smtClean="0">
                <a:solidFill>
                  <a:srgbClr val="0000FF"/>
                </a:solidFill>
              </a:rPr>
              <a:t>H</a:t>
            </a:r>
            <a:r>
              <a:rPr lang="zh-CN" altLang="en-US" sz="2400" smtClean="0">
                <a:solidFill>
                  <a:srgbClr val="0000FF"/>
                </a:solidFill>
              </a:rPr>
              <a:t>的陪集是否也能成群？   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>
              <a:spcAft>
                <a:spcPts val="3000"/>
              </a:spcAft>
              <a:buClr>
                <a:srgbClr val="0000FF"/>
              </a:buClr>
            </a:pPr>
            <a:r>
              <a:rPr lang="zh-CN" altLang="en-US" sz="2400" smtClean="0">
                <a:solidFill>
                  <a:srgbClr val="0000FF"/>
                </a:solidFill>
              </a:rPr>
              <a:t>子群</a:t>
            </a:r>
            <a:r>
              <a:rPr lang="en-US" altLang="zh-CN" sz="2400" smtClean="0">
                <a:solidFill>
                  <a:srgbClr val="0000FF"/>
                </a:solidFill>
              </a:rPr>
              <a:t>H</a:t>
            </a:r>
            <a:r>
              <a:rPr lang="zh-CN" altLang="en-US" sz="2400" smtClean="0">
                <a:solidFill>
                  <a:srgbClr val="0000FF"/>
                </a:solidFill>
              </a:rPr>
              <a:t>的所有陪集中只能有一个能成群吗？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>
              <a:spcAft>
                <a:spcPts val="3000"/>
              </a:spcAft>
              <a:buClr>
                <a:srgbClr val="0000FF"/>
              </a:buClr>
            </a:pPr>
            <a:r>
              <a:rPr lang="zh-CN" altLang="en-US" sz="2400" smtClean="0">
                <a:solidFill>
                  <a:srgbClr val="0000FF"/>
                </a:solidFill>
              </a:rPr>
              <a:t>所有的群都一定有正规子群吗？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>
              <a:spcAft>
                <a:spcPts val="3000"/>
              </a:spcAft>
              <a:buClr>
                <a:srgbClr val="0000FF"/>
              </a:buClr>
            </a:pPr>
            <a:r>
              <a:rPr lang="zh-CN" altLang="en-US" sz="2400" smtClean="0">
                <a:solidFill>
                  <a:srgbClr val="0000FF"/>
                </a:solidFill>
              </a:rPr>
              <a:t>所有的群一定有非平凡的正规子群吗？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>
              <a:spcAft>
                <a:spcPts val="3000"/>
              </a:spcAft>
              <a:buClr>
                <a:srgbClr val="0000FF"/>
              </a:buClr>
            </a:pPr>
            <a:r>
              <a:rPr lang="zh-CN" altLang="en-US" sz="2400" smtClean="0">
                <a:solidFill>
                  <a:srgbClr val="0000FF"/>
                </a:solidFill>
              </a:rPr>
              <a:t>两个正规子群的交也是正规子群吗？</a:t>
            </a:r>
          </a:p>
          <a:p>
            <a:pPr>
              <a:spcAft>
                <a:spcPts val="3000"/>
              </a:spcAft>
              <a:buClr>
                <a:srgbClr val="0000FF"/>
              </a:buClr>
            </a:pPr>
            <a:endParaRPr lang="zh-CN" altLang="en-US" sz="240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BA7EF-4F0E-486D-B4D4-C6139A0DF6CF}" type="slidenum">
              <a:rPr lang="zh-CN" altLang="en-US"/>
              <a:pPr>
                <a:defRPr/>
              </a:pPr>
              <a:t>90</a:t>
            </a:fld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331913" y="1412875"/>
            <a:ext cx="5329237" cy="4816475"/>
            <a:chOff x="1403648" y="1659280"/>
            <a:chExt cx="5328592" cy="4816476"/>
          </a:xfrm>
        </p:grpSpPr>
        <p:sp>
          <p:nvSpPr>
            <p:cNvPr id="5" name="矩形 4"/>
            <p:cNvSpPr/>
            <p:nvPr/>
          </p:nvSpPr>
          <p:spPr>
            <a:xfrm>
              <a:off x="1403648" y="1659280"/>
              <a:ext cx="2807947" cy="504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是的，但不是都能成群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03648" y="2560980"/>
              <a:ext cx="3384140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是的，只有含单位元的那个陪集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03648" y="3424580"/>
              <a:ext cx="2952393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是，至少有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{e}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和自己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03648" y="4280244"/>
              <a:ext cx="647622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132731"/>
              <a:ext cx="5328592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03648" y="5999506"/>
              <a:ext cx="4536526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是的，交的运算封闭、有幺元、逆元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问题</a:t>
            </a:r>
          </a:p>
        </p:txBody>
      </p:sp>
      <p:sp>
        <p:nvSpPr>
          <p:cNvPr id="1105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&lt;H,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&lt;K,*&gt;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都是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的正规子群，且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的子集。那么，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&lt;H,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也是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&lt;K,*&gt;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的正规子群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? 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为什么？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/>
            </a:extLst>
          </p:cNvPr>
          <p:cNvSpPr/>
          <p:nvPr/>
        </p:nvSpPr>
        <p:spPr>
          <a:xfrm>
            <a:off x="2732088" y="3157538"/>
            <a:ext cx="3498850" cy="2636837"/>
          </a:xfrm>
          <a:custGeom>
            <a:avLst/>
            <a:gdLst>
              <a:gd name="connsiteX0" fmla="*/ 393405 w 3498112"/>
              <a:gd name="connsiteY0" fmla="*/ 255181 h 2636874"/>
              <a:gd name="connsiteX1" fmla="*/ 393405 w 3498112"/>
              <a:gd name="connsiteY1" fmla="*/ 2169042 h 2636874"/>
              <a:gd name="connsiteX2" fmla="*/ 0 w 3498112"/>
              <a:gd name="connsiteY2" fmla="*/ 2169042 h 2636874"/>
              <a:gd name="connsiteX3" fmla="*/ 0 w 3498112"/>
              <a:gd name="connsiteY3" fmla="*/ 2636874 h 2636874"/>
              <a:gd name="connsiteX4" fmla="*/ 797442 w 3498112"/>
              <a:gd name="connsiteY4" fmla="*/ 2636874 h 2636874"/>
              <a:gd name="connsiteX5" fmla="*/ 797442 w 3498112"/>
              <a:gd name="connsiteY5" fmla="*/ 2041451 h 2636874"/>
              <a:gd name="connsiteX6" fmla="*/ 1509823 w 3498112"/>
              <a:gd name="connsiteY6" fmla="*/ 2041451 h 2636874"/>
              <a:gd name="connsiteX7" fmla="*/ 1509823 w 3498112"/>
              <a:gd name="connsiteY7" fmla="*/ 1765004 h 2636874"/>
              <a:gd name="connsiteX8" fmla="*/ 3498112 w 3498112"/>
              <a:gd name="connsiteY8" fmla="*/ 1765004 h 2636874"/>
              <a:gd name="connsiteX9" fmla="*/ 3498112 w 3498112"/>
              <a:gd name="connsiteY9" fmla="*/ 1371600 h 2636874"/>
              <a:gd name="connsiteX10" fmla="*/ 2668772 w 3498112"/>
              <a:gd name="connsiteY10" fmla="*/ 1371600 h 2636874"/>
              <a:gd name="connsiteX11" fmla="*/ 2668772 w 3498112"/>
              <a:gd name="connsiteY11" fmla="*/ 42530 h 2636874"/>
              <a:gd name="connsiteX12" fmla="*/ 2668772 w 3498112"/>
              <a:gd name="connsiteY12" fmla="*/ 0 h 2636874"/>
              <a:gd name="connsiteX13" fmla="*/ 839972 w 3498112"/>
              <a:gd name="connsiteY13" fmla="*/ 0 h 2636874"/>
              <a:gd name="connsiteX14" fmla="*/ 393405 w 3498112"/>
              <a:gd name="connsiteY14" fmla="*/ 255181 h 263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8112" h="2636874">
                <a:moveTo>
                  <a:pt x="393405" y="255181"/>
                </a:moveTo>
                <a:lnTo>
                  <a:pt x="393405" y="2169042"/>
                </a:lnTo>
                <a:lnTo>
                  <a:pt x="0" y="2169042"/>
                </a:lnTo>
                <a:lnTo>
                  <a:pt x="0" y="2636874"/>
                </a:lnTo>
                <a:lnTo>
                  <a:pt x="797442" y="2636874"/>
                </a:lnTo>
                <a:lnTo>
                  <a:pt x="797442" y="2041451"/>
                </a:lnTo>
                <a:lnTo>
                  <a:pt x="1509823" y="2041451"/>
                </a:lnTo>
                <a:lnTo>
                  <a:pt x="1509823" y="1765004"/>
                </a:lnTo>
                <a:lnTo>
                  <a:pt x="3498112" y="1765004"/>
                </a:lnTo>
                <a:lnTo>
                  <a:pt x="3498112" y="1371600"/>
                </a:lnTo>
                <a:lnTo>
                  <a:pt x="2668772" y="1371600"/>
                </a:lnTo>
                <a:lnTo>
                  <a:pt x="2668772" y="42530"/>
                </a:lnTo>
                <a:lnTo>
                  <a:pt x="2668772" y="0"/>
                </a:lnTo>
                <a:lnTo>
                  <a:pt x="839972" y="0"/>
                </a:lnTo>
                <a:lnTo>
                  <a:pt x="393405" y="25518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r>
              <a:rPr lang="zh-CN" altLang="en-US" smtClean="0"/>
              <a:t>群论知识结构图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6DDFB-E866-4C93-8E93-55FA2067E4A6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2125663"/>
            <a:ext cx="863600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半群</a:t>
            </a:r>
          </a:p>
        </p:txBody>
      </p: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1331913" y="2125663"/>
            <a:ext cx="1660525" cy="431800"/>
            <a:chOff x="1331640" y="2125260"/>
            <a:chExt cx="1660376" cy="432000"/>
          </a:xfrm>
        </p:grpSpPr>
        <p:sp>
          <p:nvSpPr>
            <p:cNvPr id="6" name="矩形 5"/>
            <p:cNvSpPr/>
            <p:nvPr/>
          </p:nvSpPr>
          <p:spPr>
            <a:xfrm>
              <a:off x="1768163" y="2125260"/>
              <a:ext cx="1223853" cy="432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独异点</a:t>
              </a:r>
            </a:p>
          </p:txBody>
        </p:sp>
        <p:cxnSp>
          <p:nvCxnSpPr>
            <p:cNvPr id="17" name="直接连接符 16"/>
            <p:cNvCxnSpPr>
              <a:stCxn id="5" idx="3"/>
              <a:endCxn id="6" idx="1"/>
            </p:cNvCxnSpPr>
            <p:nvPr/>
          </p:nvCxnSpPr>
          <p:spPr>
            <a:xfrm>
              <a:off x="1331640" y="2341260"/>
              <a:ext cx="436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9"/>
          <p:cNvGrpSpPr>
            <a:grpSpLocks/>
          </p:cNvGrpSpPr>
          <p:nvPr/>
        </p:nvGrpSpPr>
        <p:grpSpPr bwMode="auto">
          <a:xfrm>
            <a:off x="2992438" y="2125663"/>
            <a:ext cx="1003300" cy="431800"/>
            <a:chOff x="2992016" y="2125236"/>
            <a:chExt cx="1003920" cy="432048"/>
          </a:xfrm>
        </p:grpSpPr>
        <p:cxnSp>
          <p:nvCxnSpPr>
            <p:cNvPr id="22" name="直接连接符 21"/>
            <p:cNvCxnSpPr>
              <a:stCxn id="6" idx="3"/>
              <a:endCxn id="7" idx="1"/>
            </p:cNvCxnSpPr>
            <p:nvPr/>
          </p:nvCxnSpPr>
          <p:spPr>
            <a:xfrm>
              <a:off x="2992016" y="2341260"/>
              <a:ext cx="4273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419317" y="2125236"/>
              <a:ext cx="576619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群</a:t>
              </a:r>
            </a:p>
          </p:txBody>
        </p:sp>
      </p:grpSp>
      <p:grpSp>
        <p:nvGrpSpPr>
          <p:cNvPr id="14" name="组合 132"/>
          <p:cNvGrpSpPr>
            <a:grpSpLocks/>
          </p:cNvGrpSpPr>
          <p:nvPr/>
        </p:nvGrpSpPr>
        <p:grpSpPr bwMode="auto">
          <a:xfrm>
            <a:off x="468313" y="3860800"/>
            <a:ext cx="1022350" cy="1008063"/>
            <a:chOff x="467640" y="3861048"/>
            <a:chExt cx="1022874" cy="10081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883778" y="3861048"/>
              <a:ext cx="0" cy="57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842482" y="4005518"/>
              <a:ext cx="648032" cy="28735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7640" y="4437339"/>
              <a:ext cx="864043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</p:grpSp>
      <p:grpSp>
        <p:nvGrpSpPr>
          <p:cNvPr id="16" name="组合 131"/>
          <p:cNvGrpSpPr>
            <a:grpSpLocks/>
          </p:cNvGrpSpPr>
          <p:nvPr/>
        </p:nvGrpSpPr>
        <p:grpSpPr bwMode="auto">
          <a:xfrm>
            <a:off x="468313" y="2557463"/>
            <a:ext cx="3103562" cy="1303337"/>
            <a:chOff x="467640" y="2557260"/>
            <a:chExt cx="3104235" cy="1303788"/>
          </a:xfrm>
        </p:grpSpPr>
        <p:sp>
          <p:nvSpPr>
            <p:cNvPr id="66" name="矩形 65"/>
            <p:cNvSpPr/>
            <p:nvPr/>
          </p:nvSpPr>
          <p:spPr>
            <a:xfrm>
              <a:off x="823317" y="3025734"/>
              <a:ext cx="720881" cy="28743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grpSp>
          <p:nvGrpSpPr>
            <p:cNvPr id="111678" name="组合 130"/>
            <p:cNvGrpSpPr>
              <a:grpSpLocks/>
            </p:cNvGrpSpPr>
            <p:nvPr/>
          </p:nvGrpSpPr>
          <p:grpSpPr bwMode="auto">
            <a:xfrm>
              <a:off x="467640" y="2557260"/>
              <a:ext cx="3104235" cy="1303788"/>
              <a:chOff x="467640" y="2557260"/>
              <a:chExt cx="3104235" cy="1303788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368289" y="2557260"/>
                <a:ext cx="0" cy="36842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83655" y="2565200"/>
                <a:ext cx="0" cy="86389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3563936" y="2557260"/>
                <a:ext cx="0" cy="35731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467640" y="3429099"/>
                <a:ext cx="863787" cy="43194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同态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894770" y="2914571"/>
                <a:ext cx="26771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136"/>
          <p:cNvGrpSpPr>
            <a:grpSpLocks/>
          </p:cNvGrpSpPr>
          <p:nvPr/>
        </p:nvGrpSpPr>
        <p:grpSpPr bwMode="auto">
          <a:xfrm>
            <a:off x="2195513" y="2565400"/>
            <a:ext cx="3240087" cy="1295400"/>
            <a:chOff x="2195736" y="2564904"/>
            <a:chExt cx="3240280" cy="1296144"/>
          </a:xfrm>
        </p:grpSpPr>
        <p:sp>
          <p:nvSpPr>
            <p:cNvPr id="67" name="矩形 66"/>
            <p:cNvSpPr/>
            <p:nvPr/>
          </p:nvSpPr>
          <p:spPr>
            <a:xfrm>
              <a:off x="2532306" y="3141498"/>
              <a:ext cx="719180" cy="2875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5736" y="3429000"/>
              <a:ext cx="863651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子群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2627562" y="3141498"/>
              <a:ext cx="21638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3275300" y="3429000"/>
              <a:ext cx="865239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商群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4356452" y="3429000"/>
              <a:ext cx="863651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积群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3705538" y="2564904"/>
              <a:ext cx="0" cy="8640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788277" y="3141498"/>
              <a:ext cx="0" cy="2875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627562" y="3141498"/>
              <a:ext cx="0" cy="2922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3635684" y="3141498"/>
              <a:ext cx="720768" cy="2875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4715248" y="3141498"/>
              <a:ext cx="720768" cy="28750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</p:grpSp>
      <p:grpSp>
        <p:nvGrpSpPr>
          <p:cNvPr id="23" name="组合 133"/>
          <p:cNvGrpSpPr>
            <a:grpSpLocks/>
          </p:cNvGrpSpPr>
          <p:nvPr/>
        </p:nvGrpSpPr>
        <p:grpSpPr bwMode="auto">
          <a:xfrm>
            <a:off x="3995738" y="1844675"/>
            <a:ext cx="3008312" cy="1035050"/>
            <a:chOff x="3995738" y="1844824"/>
            <a:chExt cx="3007638" cy="1034400"/>
          </a:xfrm>
        </p:grpSpPr>
        <p:sp>
          <p:nvSpPr>
            <p:cNvPr id="8" name="矩形 7"/>
            <p:cNvSpPr/>
            <p:nvPr/>
          </p:nvSpPr>
          <p:spPr>
            <a:xfrm>
              <a:off x="5851109" y="2447695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置换群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995738" y="2342986"/>
              <a:ext cx="30949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851109" y="1844824"/>
              <a:ext cx="1152267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循环群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4303644" y="2125636"/>
              <a:ext cx="1104652" cy="431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典型群</a:t>
              </a:r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405122" y="2344573"/>
              <a:ext cx="2809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690808" y="2062175"/>
              <a:ext cx="0" cy="604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5690808" y="2060588"/>
              <a:ext cx="160301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689220" y="2660287"/>
              <a:ext cx="160302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135"/>
          <p:cNvGrpSpPr>
            <a:grpSpLocks/>
          </p:cNvGrpSpPr>
          <p:nvPr/>
        </p:nvGrpSpPr>
        <p:grpSpPr bwMode="auto">
          <a:xfrm>
            <a:off x="6967538" y="2397125"/>
            <a:ext cx="1492250" cy="482600"/>
            <a:chOff x="6967316" y="2397073"/>
            <a:chExt cx="1492988" cy="482151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7005435" y="2660353"/>
              <a:ext cx="298598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308797" y="2447826"/>
              <a:ext cx="1151507" cy="43139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对称群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967316" y="2397073"/>
              <a:ext cx="360540" cy="21569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3300"/>
                  </a:solidFill>
                  <a:sym typeface="Symbol" pitchFamily="18" charset="2"/>
                </a:rPr>
                <a:t>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5" name="组合 143"/>
          <p:cNvGrpSpPr>
            <a:grpSpLocks/>
          </p:cNvGrpSpPr>
          <p:nvPr/>
        </p:nvGrpSpPr>
        <p:grpSpPr bwMode="auto">
          <a:xfrm>
            <a:off x="2195513" y="3860800"/>
            <a:ext cx="863600" cy="1008063"/>
            <a:chOff x="2195736" y="3861048"/>
            <a:chExt cx="864000" cy="1008112"/>
          </a:xfrm>
        </p:grpSpPr>
        <p:sp>
          <p:nvSpPr>
            <p:cNvPr id="138" name="矩形 137"/>
            <p:cNvSpPr/>
            <p:nvPr/>
          </p:nvSpPr>
          <p:spPr>
            <a:xfrm>
              <a:off x="2202089" y="3861048"/>
              <a:ext cx="851294" cy="57629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aH</a:t>
              </a:r>
              <a:r>
                <a:rPr lang="en-US" altLang="zh-CN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en-US" altLang="zh-CN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Ha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195736" y="4437339"/>
              <a:ext cx="864000" cy="431821"/>
            </a:xfrm>
            <a:prstGeom prst="rect">
              <a:avLst/>
            </a:prstGeom>
            <a:noFill/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3A1BF7"/>
                  </a:solidFill>
                  <a:latin typeface="楷体" pitchFamily="49" charset="-122"/>
                  <a:ea typeface="楷体" pitchFamily="49" charset="-122"/>
                </a:rPr>
                <a:t>陪集</a:t>
              </a: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2627736" y="3861048"/>
              <a:ext cx="1588" cy="57787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44"/>
          <p:cNvGrpSpPr>
            <a:grpSpLocks/>
          </p:cNvGrpSpPr>
          <p:nvPr/>
        </p:nvGrpSpPr>
        <p:grpSpPr bwMode="auto">
          <a:xfrm>
            <a:off x="3059113" y="4254500"/>
            <a:ext cx="1017587" cy="792163"/>
            <a:chOff x="3059832" y="4254232"/>
            <a:chExt cx="1017154" cy="792088"/>
          </a:xfrm>
        </p:grpSpPr>
        <p:sp>
          <p:nvSpPr>
            <p:cNvPr id="9" name="矩形 8"/>
            <p:cNvSpPr/>
            <p:nvPr/>
          </p:nvSpPr>
          <p:spPr>
            <a:xfrm>
              <a:off x="3339113" y="4254232"/>
              <a:ext cx="737873" cy="792088"/>
            </a:xfrm>
            <a:prstGeom prst="rect">
              <a:avLst/>
            </a:prstGeom>
            <a:noFill/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3A1BF7"/>
                  </a:solidFill>
                  <a:latin typeface="楷体" pitchFamily="49" charset="-122"/>
                  <a:ea typeface="楷体" pitchFamily="49" charset="-122"/>
                </a:rPr>
                <a:t>正规子群</a:t>
              </a:r>
            </a:p>
          </p:txBody>
        </p:sp>
        <p:cxnSp>
          <p:nvCxnSpPr>
            <p:cNvPr id="114" name="直接连接符 113"/>
            <p:cNvCxnSpPr>
              <a:cxnSpLocks/>
              <a:endCxn id="9" idx="1"/>
            </p:cNvCxnSpPr>
            <p:nvPr/>
          </p:nvCxnSpPr>
          <p:spPr>
            <a:xfrm flipV="1">
              <a:off x="3059832" y="4651069"/>
              <a:ext cx="279281" cy="158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128"/>
          <p:cNvGrpSpPr>
            <a:grpSpLocks/>
          </p:cNvGrpSpPr>
          <p:nvPr/>
        </p:nvGrpSpPr>
        <p:grpSpPr bwMode="auto">
          <a:xfrm>
            <a:off x="1514475" y="1268413"/>
            <a:ext cx="1473200" cy="1077912"/>
            <a:chOff x="1513840" y="1268760"/>
            <a:chExt cx="1473984" cy="1078200"/>
          </a:xfrm>
        </p:grpSpPr>
        <p:sp>
          <p:nvSpPr>
            <p:cNvPr id="64" name="矩形 63"/>
            <p:cNvSpPr/>
            <p:nvPr/>
          </p:nvSpPr>
          <p:spPr>
            <a:xfrm>
              <a:off x="1836275" y="1268760"/>
              <a:ext cx="1151549" cy="4319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追加条件</a:t>
              </a: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1513840" y="1660977"/>
              <a:ext cx="644868" cy="685983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1" name="任意多边形 120"/>
          <p:cNvSpPr/>
          <p:nvPr/>
        </p:nvSpPr>
        <p:spPr>
          <a:xfrm flipH="1">
            <a:off x="2555875" y="1660525"/>
            <a:ext cx="646113" cy="685800"/>
          </a:xfrm>
          <a:custGeom>
            <a:avLst/>
            <a:gdLst>
              <a:gd name="connsiteX0" fmla="*/ 909320 w 909320"/>
              <a:gd name="connsiteY0" fmla="*/ 0 h 685800"/>
              <a:gd name="connsiteX1" fmla="*/ 147320 w 909320"/>
              <a:gd name="connsiteY1" fmla="*/ 152400 h 685800"/>
              <a:gd name="connsiteX2" fmla="*/ 25400 w 90932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320" h="685800">
                <a:moveTo>
                  <a:pt x="909320" y="0"/>
                </a:moveTo>
                <a:cubicBezTo>
                  <a:pt x="601980" y="19050"/>
                  <a:pt x="294640" y="38100"/>
                  <a:pt x="147320" y="152400"/>
                </a:cubicBezTo>
                <a:cubicBezTo>
                  <a:pt x="0" y="266700"/>
                  <a:pt x="12700" y="476250"/>
                  <a:pt x="25400" y="685800"/>
                </a:cubicBezTo>
              </a:path>
            </a:pathLst>
          </a:custGeom>
          <a:ln>
            <a:solidFill>
              <a:srgbClr val="9933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0" name="组合 134"/>
          <p:cNvGrpSpPr>
            <a:grpSpLocks/>
          </p:cNvGrpSpPr>
          <p:nvPr/>
        </p:nvGrpSpPr>
        <p:grpSpPr bwMode="auto">
          <a:xfrm>
            <a:off x="4140200" y="1360488"/>
            <a:ext cx="1416050" cy="984250"/>
            <a:chOff x="4200912" y="1360200"/>
            <a:chExt cx="1416480" cy="984880"/>
          </a:xfrm>
        </p:grpSpPr>
        <p:sp>
          <p:nvSpPr>
            <p:cNvPr id="65" name="矩形 64"/>
            <p:cNvSpPr/>
            <p:nvPr/>
          </p:nvSpPr>
          <p:spPr>
            <a:xfrm>
              <a:off x="4286663" y="1360200"/>
              <a:ext cx="1295793" cy="4320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具体用例</a:t>
              </a: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4200912" y="1803395"/>
              <a:ext cx="503391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5114002" y="1803395"/>
              <a:ext cx="503390" cy="541685"/>
            </a:xfrm>
            <a:custGeom>
              <a:avLst/>
              <a:gdLst>
                <a:gd name="connsiteX0" fmla="*/ 909320 w 909320"/>
                <a:gd name="connsiteY0" fmla="*/ 0 h 685800"/>
                <a:gd name="connsiteX1" fmla="*/ 147320 w 909320"/>
                <a:gd name="connsiteY1" fmla="*/ 152400 h 685800"/>
                <a:gd name="connsiteX2" fmla="*/ 25400 w 90932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320" h="685800">
                  <a:moveTo>
                    <a:pt x="909320" y="0"/>
                  </a:moveTo>
                  <a:cubicBezTo>
                    <a:pt x="601980" y="19050"/>
                    <a:pt x="294640" y="38100"/>
                    <a:pt x="147320" y="152400"/>
                  </a:cubicBezTo>
                  <a:cubicBezTo>
                    <a:pt x="0" y="266700"/>
                    <a:pt x="12700" y="476250"/>
                    <a:pt x="25400" y="68580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1" name="组合 145"/>
          <p:cNvGrpSpPr>
            <a:grpSpLocks/>
          </p:cNvGrpSpPr>
          <p:nvPr/>
        </p:nvGrpSpPr>
        <p:grpSpPr bwMode="auto">
          <a:xfrm>
            <a:off x="2776538" y="4668838"/>
            <a:ext cx="792162" cy="1060450"/>
            <a:chOff x="2775992" y="4668376"/>
            <a:chExt cx="792088" cy="1060688"/>
          </a:xfrm>
        </p:grpSpPr>
        <p:sp>
          <p:nvSpPr>
            <p:cNvPr id="139" name="矩形 138"/>
            <p:cNvSpPr/>
            <p:nvPr/>
          </p:nvSpPr>
          <p:spPr>
            <a:xfrm>
              <a:off x="2775992" y="5368620"/>
              <a:ext cx="792088" cy="3604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aH</a:t>
              </a:r>
              <a:r>
                <a:rPr lang="en-US" altLang="zh-CN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=Ha</a:t>
              </a:r>
              <a:endParaRPr lang="zh-CN" altLang="en-US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 flipV="1">
              <a:off x="3172830" y="4668376"/>
              <a:ext cx="0" cy="762171"/>
            </a:xfrm>
            <a:prstGeom prst="straightConnector1">
              <a:avLst/>
            </a:pr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146"/>
          <p:cNvGrpSpPr>
            <a:grpSpLocks/>
          </p:cNvGrpSpPr>
          <p:nvPr/>
        </p:nvGrpSpPr>
        <p:grpSpPr bwMode="auto">
          <a:xfrm>
            <a:off x="3703638" y="3860800"/>
            <a:ext cx="2597150" cy="1081088"/>
            <a:chOff x="3703320" y="3861048"/>
            <a:chExt cx="2596872" cy="1080120"/>
          </a:xfrm>
        </p:grpSpPr>
        <p:sp>
          <p:nvSpPr>
            <p:cNvPr id="63" name="矩形 62"/>
            <p:cNvSpPr/>
            <p:nvPr/>
          </p:nvSpPr>
          <p:spPr>
            <a:xfrm>
              <a:off x="4787466" y="4509755"/>
              <a:ext cx="1512726" cy="4314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群</a:t>
              </a:r>
              <a:r>
                <a:rPr lang="en-US" altLang="zh-CN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正规子群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3708081" y="3861048"/>
              <a:ext cx="0" cy="39176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任意多边形 141"/>
            <p:cNvSpPr/>
            <p:nvPr/>
          </p:nvSpPr>
          <p:spPr>
            <a:xfrm>
              <a:off x="3703320" y="4054550"/>
              <a:ext cx="1517488" cy="532922"/>
            </a:xfrm>
            <a:custGeom>
              <a:avLst/>
              <a:gdLst>
                <a:gd name="connsiteX0" fmla="*/ 1203960 w 1203960"/>
                <a:gd name="connsiteY0" fmla="*/ 533400 h 533400"/>
                <a:gd name="connsiteX1" fmla="*/ 914400 w 1203960"/>
                <a:gd name="connsiteY1" fmla="*/ 167640 h 533400"/>
                <a:gd name="connsiteX2" fmla="*/ 0 w 120396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960" h="533400">
                  <a:moveTo>
                    <a:pt x="1203960" y="533400"/>
                  </a:moveTo>
                  <a:cubicBezTo>
                    <a:pt x="1159510" y="394970"/>
                    <a:pt x="1115060" y="256540"/>
                    <a:pt x="914400" y="167640"/>
                  </a:cubicBezTo>
                  <a:cubicBezTo>
                    <a:pt x="713740" y="78740"/>
                    <a:pt x="356870" y="39370"/>
                    <a:pt x="0" y="0"/>
                  </a:cubicBezTo>
                </a:path>
              </a:pathLst>
            </a:custGeom>
            <a:ln>
              <a:solidFill>
                <a:srgbClr val="9933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4" name="组合 150"/>
          <p:cNvGrpSpPr>
            <a:grpSpLocks/>
          </p:cNvGrpSpPr>
          <p:nvPr/>
        </p:nvGrpSpPr>
        <p:grpSpPr bwMode="auto">
          <a:xfrm>
            <a:off x="3063875" y="2565400"/>
            <a:ext cx="4821238" cy="1295400"/>
            <a:chOff x="3063240" y="2564904"/>
            <a:chExt cx="4821128" cy="1296144"/>
          </a:xfrm>
        </p:grpSpPr>
        <p:grpSp>
          <p:nvGrpSpPr>
            <p:cNvPr id="111636" name="组合 142"/>
            <p:cNvGrpSpPr>
              <a:grpSpLocks/>
            </p:cNvGrpSpPr>
            <p:nvPr/>
          </p:nvGrpSpPr>
          <p:grpSpPr bwMode="auto">
            <a:xfrm>
              <a:off x="3063240" y="2564904"/>
              <a:ext cx="4821128" cy="1296144"/>
              <a:chOff x="3063240" y="2564904"/>
              <a:chExt cx="4821128" cy="1296144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796853" y="3429000"/>
                <a:ext cx="2087515" cy="432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CC0099"/>
                    </a:solidFill>
                    <a:latin typeface="华文行楷" pitchFamily="2" charset="-122"/>
                    <a:ea typeface="华文行楷" pitchFamily="2" charset="-122"/>
                  </a:rPr>
                  <a:t>拉格朗日定理</a:t>
                </a:r>
              </a:p>
            </p:txBody>
          </p:sp>
          <p:sp>
            <p:nvSpPr>
              <p:cNvPr id="122" name="任意多边形 121"/>
              <p:cNvSpPr/>
              <p:nvPr/>
            </p:nvSpPr>
            <p:spPr>
              <a:xfrm>
                <a:off x="3063240" y="2774574"/>
                <a:ext cx="2930458" cy="684606"/>
              </a:xfrm>
              <a:custGeom>
                <a:avLst/>
                <a:gdLst>
                  <a:gd name="connsiteX0" fmla="*/ 0 w 2880360"/>
                  <a:gd name="connsiteY0" fmla="*/ 571500 h 617220"/>
                  <a:gd name="connsiteX1" fmla="*/ 1341120 w 2880360"/>
                  <a:gd name="connsiteY1" fmla="*/ 7620 h 617220"/>
                  <a:gd name="connsiteX2" fmla="*/ 2880360 w 2880360"/>
                  <a:gd name="connsiteY2" fmla="*/ 617220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0360" h="617220">
                    <a:moveTo>
                      <a:pt x="0" y="571500"/>
                    </a:moveTo>
                    <a:cubicBezTo>
                      <a:pt x="430530" y="285750"/>
                      <a:pt x="861060" y="0"/>
                      <a:pt x="1341120" y="7620"/>
                    </a:cubicBezTo>
                    <a:cubicBezTo>
                      <a:pt x="1821180" y="15240"/>
                      <a:pt x="2350770" y="316230"/>
                      <a:pt x="2880360" y="617220"/>
                    </a:cubicBezTo>
                  </a:path>
                </a:pathLst>
              </a:custGeom>
              <a:ln w="19050">
                <a:solidFill>
                  <a:srgbClr val="CC0099"/>
                </a:solidFill>
                <a:prstDash val="sysDash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24" name="直接箭头连接符 123"/>
              <p:cNvCxnSpPr>
                <a:cxnSpLocks/>
              </p:cNvCxnSpPr>
              <p:nvPr/>
            </p:nvCxnSpPr>
            <p:spPr>
              <a:xfrm>
                <a:off x="3996669" y="2564904"/>
                <a:ext cx="142872" cy="235085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矩形 149"/>
            <p:cNvSpPr/>
            <p:nvPr/>
          </p:nvSpPr>
          <p:spPr>
            <a:xfrm rot="960000">
              <a:off x="4755476" y="2680859"/>
              <a:ext cx="1223935" cy="3589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阶和因子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正规子群必是同余类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29600" cy="2349500"/>
          </a:xfrm>
        </p:spPr>
        <p:txBody>
          <a:bodyPr/>
          <a:lstStyle/>
          <a:p>
            <a:pPr marL="274638" indent="-274638" eaLnBrk="1" hangingPunct="1">
              <a:lnSpc>
                <a:spcPct val="110000"/>
              </a:lnSpc>
              <a:spcBef>
                <a:spcPts val="600"/>
              </a:spcBef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6.7-21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是从群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到群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&lt;G</a:t>
            </a:r>
            <a:r>
              <a:rPr lang="en-US" altLang="zh-CN" sz="2400" smtClean="0">
                <a:latin typeface="Arial" charset="0"/>
                <a:ea typeface="楷体" pitchFamily="49" charset="-122"/>
                <a:cs typeface="Arial" charset="0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,*</a:t>
            </a:r>
            <a:r>
              <a:rPr lang="en-US" altLang="zh-CN" sz="2400" smtClean="0">
                <a:latin typeface="Arial" charset="0"/>
                <a:ea typeface="楷体" pitchFamily="49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的同态，那么，</a:t>
            </a:r>
            <a:endParaRPr lang="en-US" altLang="zh-CN" sz="240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 eaLnBrk="1" hangingPunct="1">
              <a:lnSpc>
                <a:spcPct val="11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诱导的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上的等价关系是群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的同余关系；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274638" indent="-274638" eaLnBrk="1" hangingPunct="1">
              <a:lnSpc>
                <a:spcPct val="11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的核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ker(h)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的正规子群；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274638" indent="-274638" eaLnBrk="1" hangingPunct="1">
              <a:lnSpc>
                <a:spcPct val="11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ker(h)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的陪集就是上述同余关系的同余类。</a:t>
            </a:r>
          </a:p>
          <a:p>
            <a:pPr marL="274638" indent="-274638" eaLnBrk="1" hangingPunct="1">
              <a:lnSpc>
                <a:spcPct val="110000"/>
              </a:lnSpc>
              <a:spcBef>
                <a:spcPts val="600"/>
              </a:spcBef>
              <a:buSzPct val="60000"/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应用定理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6.4-2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可直接得出结论。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29B8B7D-6D2A-4232-8401-9179110DC071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93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矩形: 圆角 1">
            <a:extLst>
              <a:ext uri="{FF2B5EF4-FFF2-40B4-BE49-F238E27FC236}"/>
            </a:extLst>
          </p:cNvPr>
          <p:cNvSpPr/>
          <p:nvPr/>
        </p:nvSpPr>
        <p:spPr>
          <a:xfrm>
            <a:off x="1116013" y="3440113"/>
            <a:ext cx="6696075" cy="719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  <a:defRPr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6.4-2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是从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A=&lt;S,*,△&gt;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=&lt;S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,*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,△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的一个同态，那么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诱导出的</a:t>
            </a:r>
            <a:r>
              <a:rPr lang="en-US" altLang="zh-CN" sz="2000" u="sng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u="sng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上的等价关系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是代数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上的同余关系。</a:t>
            </a:r>
            <a:endParaRPr lang="en-US" altLang="zh-CN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2">
            <a:extLst>
              <a:ext uri="{FF2B5EF4-FFF2-40B4-BE49-F238E27FC236}"/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4221088"/>
            <a:ext cx="8229600" cy="1919237"/>
          </a:xfrm>
          <a:prstGeom prst="rect">
            <a:avLst/>
          </a:prstGeom>
          <a:blipFill>
            <a:blip r:embed="rId2"/>
            <a:stretch>
              <a:fillRect l="-1111" t="-3175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itchFamily="34" charset="0"/>
                <a:ea typeface="宋体" pitchFamily="2" charset="-122"/>
              </a:rPr>
              <a:t> </a:t>
            </a:r>
          </a:p>
        </p:txBody>
      </p:sp>
      <p:sp>
        <p:nvSpPr>
          <p:cNvPr id="7" name="矩形: 圆角 6">
            <a:extLst>
              <a:ext uri="{FF2B5EF4-FFF2-40B4-BE49-F238E27FC236}"/>
            </a:extLst>
          </p:cNvPr>
          <p:cNvSpPr/>
          <p:nvPr/>
        </p:nvSpPr>
        <p:spPr>
          <a:xfrm>
            <a:off x="1042988" y="6137275"/>
            <a:ext cx="6696075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spcAft>
                <a:spcPts val="1200"/>
              </a:spcAft>
              <a:buSzPct val="60000"/>
              <a:defRPr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6.7-16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从群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〈G,*〉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到群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〈H,*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′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〉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的同态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的核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ker(h) 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形成群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〈G,*〉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的子群。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437063"/>
            <a:ext cx="43211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: 圆角 1">
            <a:extLst>
              <a:ext uri="{FF2B5EF4-FFF2-40B4-BE49-F238E27FC236}"/>
            </a:extLst>
          </p:cNvPr>
          <p:cNvSpPr/>
          <p:nvPr/>
        </p:nvSpPr>
        <p:spPr>
          <a:xfrm>
            <a:off x="4284663" y="5013325"/>
            <a:ext cx="4679950" cy="719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  <a:defRPr/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所以， 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chemeClr val="tx1"/>
                </a:solidFill>
                <a:latin typeface="Arial" charset="0"/>
              </a:rPr>
              <a:t>-1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*k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a∈ ker(h),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记为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k1.</a:t>
            </a:r>
          </a:p>
          <a:p>
            <a:pPr>
              <a:spcBef>
                <a:spcPts val="3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Arial" charset="0"/>
              </a:rPr>
              <a:t>即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k1= a</a:t>
            </a:r>
            <a:r>
              <a:rPr lang="en-US" altLang="zh-CN" baseline="30000">
                <a:solidFill>
                  <a:schemeClr val="tx1"/>
                </a:solidFill>
                <a:latin typeface="Arial" charset="0"/>
              </a:rPr>
              <a:t>-1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*k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a,  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所以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,a*k1=k*a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正规子群必是同余类（续）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4294967295"/>
          </p:nvPr>
        </p:nvSpPr>
        <p:spPr>
          <a:xfrm>
            <a:off x="457200" y="1079500"/>
            <a:ext cx="8229600" cy="5400675"/>
          </a:xfrm>
        </p:spPr>
        <p:txBody>
          <a:bodyPr/>
          <a:lstStyle/>
          <a:p>
            <a:pPr marL="274638" indent="-274638" eaLnBrk="1" hangingPunct="1">
              <a:spcBef>
                <a:spcPts val="600"/>
              </a:spcBef>
              <a:spcAft>
                <a:spcPts val="18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6.7-21(3</a:t>
            </a:r>
            <a:r>
              <a:rPr lang="en-US" altLang="zh-CN" sz="2400" smtClean="0">
                <a:solidFill>
                  <a:srgbClr val="0000FF"/>
                </a:solidFill>
                <a:latin typeface="Arial" charset="0"/>
                <a:ea typeface="楷体" pitchFamily="49" charset="-122"/>
                <a:cs typeface="Arial" charset="0"/>
              </a:rPr>
              <a:t>’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正规子群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的不同陪集都是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同余类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274638" indent="-274638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200" smtClean="0">
                <a:latin typeface="Arial" charset="0"/>
                <a:ea typeface="楷体" pitchFamily="49" charset="-122"/>
              </a:rPr>
              <a:t>’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aH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是两个陪集，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2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任一元素，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bH</a:t>
            </a:r>
          </a:p>
          <a:p>
            <a:pPr marL="274638" indent="-274638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  中任一元素，现证明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*b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全都在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的同一陪集中。</a:t>
            </a:r>
          </a:p>
          <a:p>
            <a:pPr marL="274638" indent="-274638" eaLnBrk="1" hangingPunct="1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  设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=a*h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=b*h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∈H</a:t>
            </a:r>
          </a:p>
          <a:p>
            <a:pPr lvl="4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*b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=(a*h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)*(b*h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4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    =(a*h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)*(h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*b)</a:t>
            </a:r>
          </a:p>
          <a:p>
            <a:pPr lvl="4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    =a*(h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*h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)*b</a:t>
            </a:r>
          </a:p>
          <a:p>
            <a:pPr lvl="4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    =a*(h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*b)</a:t>
            </a:r>
          </a:p>
          <a:p>
            <a:pPr lvl="4" eaLnBrk="1" hangingPunct="1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    =a*b*h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5</a:t>
            </a:r>
          </a:p>
          <a:p>
            <a:pPr marL="274638" indent="-274638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  因此，所有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*b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都在陪集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(a*b)H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中。</a:t>
            </a:r>
          </a:p>
          <a:p>
            <a:pPr marL="274638" indent="-274638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  再者，容易证明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∈aH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时有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∈a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H</a:t>
            </a:r>
            <a:endParaRPr lang="zh-CN" altLang="en-US" sz="2200" smtClean="0">
              <a:latin typeface="楷体" pitchFamily="49" charset="-122"/>
              <a:ea typeface="楷体" pitchFamily="49" charset="-122"/>
            </a:endParaRPr>
          </a:p>
          <a:p>
            <a:pPr marL="274638" indent="-274638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  因此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由正规子群</a:t>
            </a:r>
            <a:r>
              <a: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诱导出的陪集关系是同余关系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2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F7C2F5E-0806-4833-99B5-6CBF048EE8AB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94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454400" y="4514850"/>
            <a:ext cx="3222625" cy="609600"/>
            <a:chOff x="3453780" y="4514850"/>
            <a:chExt cx="3223245" cy="609600"/>
          </a:xfrm>
        </p:grpSpPr>
        <p:cxnSp>
          <p:nvCxnSpPr>
            <p:cNvPr id="6" name="直接连接符 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3520468" y="4699000"/>
              <a:ext cx="71927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3453780" y="5122863"/>
              <a:ext cx="562083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大括号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284203" y="4581525"/>
              <a:ext cx="144490" cy="431800"/>
            </a:xfrm>
            <a:prstGeom prst="rightBrace">
              <a:avLst>
                <a:gd name="adj1" fmla="val 36993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435044" y="4514850"/>
              <a:ext cx="2241981" cy="282575"/>
            </a:xfrm>
            <a:custGeom>
              <a:avLst/>
              <a:gdLst>
                <a:gd name="connsiteX0" fmla="*/ 0 w 2241550"/>
                <a:gd name="connsiteY0" fmla="*/ 428625 h 428625"/>
                <a:gd name="connsiteX1" fmla="*/ 2241550 w 2241550"/>
                <a:gd name="connsiteY1" fmla="*/ 428625 h 428625"/>
                <a:gd name="connsiteX2" fmla="*/ 2241550 w 2241550"/>
                <a:gd name="connsiteY2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1550" h="428625">
                  <a:moveTo>
                    <a:pt x="0" y="428625"/>
                  </a:moveTo>
                  <a:lnTo>
                    <a:pt x="2241550" y="428625"/>
                  </a:lnTo>
                  <a:lnTo>
                    <a:pt x="224155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262438" y="3278188"/>
            <a:ext cx="3359150" cy="1236662"/>
            <a:chOff x="4261744" y="3277906"/>
            <a:chExt cx="3359992" cy="1237564"/>
          </a:xfrm>
        </p:grpSpPr>
        <p:sp>
          <p:nvSpPr>
            <p:cNvPr id="2" name="矩形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49604" y="3822815"/>
              <a:ext cx="1872132" cy="6926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正规子群</a:t>
              </a:r>
              <a:endPara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defRPr/>
              </a:pP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左陪集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右陪集</a:t>
              </a:r>
            </a:p>
          </p:txBody>
        </p:sp>
        <p:sp>
          <p:nvSpPr>
            <p:cNvPr id="15" name="右大括号 1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919134" y="3277906"/>
              <a:ext cx="144498" cy="432115"/>
            </a:xfrm>
            <a:prstGeom prst="rightBrace">
              <a:avLst>
                <a:gd name="adj1" fmla="val 36993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3672" name="组合 11"/>
            <p:cNvGrpSpPr>
              <a:grpSpLocks/>
            </p:cNvGrpSpPr>
            <p:nvPr/>
          </p:nvGrpSpPr>
          <p:grpSpPr bwMode="auto">
            <a:xfrm>
              <a:off x="4261744" y="3429000"/>
              <a:ext cx="2433139" cy="424706"/>
              <a:chOff x="4261744" y="3429000"/>
              <a:chExt cx="2433139" cy="424706"/>
            </a:xfrm>
          </p:grpSpPr>
          <p:cxnSp>
            <p:nvCxnSpPr>
              <p:cNvPr id="13" name="直接连接符 12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4261744" y="3428828"/>
                <a:ext cx="56211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4261744" y="3851411"/>
                <a:ext cx="562116" cy="158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15">
                <a:extLst>
                  <a:ext uri="{FF2B5EF4-FFF2-40B4-BE49-F238E27FC236}"/>
                </a:extLst>
              </p:cNvPr>
              <p:cNvSpPr/>
              <p:nvPr/>
            </p:nvSpPr>
            <p:spPr>
              <a:xfrm flipV="1">
                <a:off x="5068396" y="3493963"/>
                <a:ext cx="1626008" cy="320909"/>
              </a:xfrm>
              <a:custGeom>
                <a:avLst/>
                <a:gdLst>
                  <a:gd name="connsiteX0" fmla="*/ 0 w 2241550"/>
                  <a:gd name="connsiteY0" fmla="*/ 428625 h 428625"/>
                  <a:gd name="connsiteX1" fmla="*/ 2241550 w 2241550"/>
                  <a:gd name="connsiteY1" fmla="*/ 428625 h 428625"/>
                  <a:gd name="connsiteX2" fmla="*/ 2241550 w 2241550"/>
                  <a:gd name="connsiteY2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1550" h="428625">
                    <a:moveTo>
                      <a:pt x="0" y="428625"/>
                    </a:moveTo>
                    <a:lnTo>
                      <a:pt x="2241550" y="428625"/>
                    </a:lnTo>
                    <a:lnTo>
                      <a:pt x="224155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tail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正规子群的判定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4294967295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判定定理：</a:t>
            </a:r>
            <a:endParaRPr lang="en-US" altLang="zh-CN" sz="240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u="sng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阶数唯一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的那些子群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必是正规子群。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群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G={(1),(12),(13),(23),(123),(132)}={p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共有六个子群，分别是：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  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阶子群，只有这一个）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SzPct val="60000"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是正规子群。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验证：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=H</a:t>
            </a:r>
            <a:r>
              <a:rPr lang="en-US" altLang="zh-CN" sz="2400" baseline="-25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aseline="-25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smtClean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rPr>
              <a:t>......</a:t>
            </a:r>
            <a:endParaRPr lang="zh-CN" altLang="en-US" sz="2400" smtClean="0">
              <a:solidFill>
                <a:srgbClr val="87196A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CF6409F-9A37-4152-842A-D382ABBC92A3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95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163" y="3357563"/>
            <a:ext cx="3498850" cy="1655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6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 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阶子群，只有这一个）</a:t>
            </a:r>
          </a:p>
          <a:p>
            <a:pPr marL="6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={p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4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商群定义</a:t>
            </a:r>
          </a:p>
        </p:txBody>
      </p:sp>
      <p:sp>
        <p:nvSpPr>
          <p:cNvPr id="155651" name="内容占位符 2"/>
          <p:cNvSpPr>
            <a:spLocks noGrp="1"/>
          </p:cNvSpPr>
          <p:nvPr>
            <p:ph idx="4294967295"/>
          </p:nvPr>
        </p:nvSpPr>
        <p:spPr>
          <a:xfrm>
            <a:off x="323850" y="1341438"/>
            <a:ext cx="8569325" cy="4679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5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定义（商群，定义</a:t>
            </a:r>
            <a:r>
              <a:rPr lang="en-US" altLang="zh-CN" sz="25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6.5-1</a:t>
            </a:r>
            <a:r>
              <a:rPr lang="zh-CN" altLang="en-US" sz="25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的具体案例）</a:t>
            </a: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50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&lt;H,*,-1,e&gt;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是群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A=&lt;G,*,-1,e&gt;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3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正规子群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的陪集关系记为</a:t>
            </a:r>
            <a:r>
              <a:rPr lang="en-US" altLang="zh-CN" sz="2300" smtClean="0"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30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None/>
            </a:pP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A/</a:t>
            </a:r>
            <a:r>
              <a:rPr lang="en-US" altLang="zh-CN" sz="2300" smtClean="0">
                <a:ea typeface="楷体" pitchFamily="49" charset="-122"/>
                <a:cs typeface="Calibri" pitchFamily="34" charset="0"/>
              </a:rPr>
              <a:t>~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=〈G/</a:t>
            </a:r>
            <a:r>
              <a:rPr lang="en-US" altLang="zh-CN" sz="2300" smtClean="0">
                <a:ea typeface="楷体" pitchFamily="49" charset="-122"/>
              </a:rPr>
              <a:t>~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 *</a:t>
            </a:r>
            <a:r>
              <a:rPr lang="en-US" altLang="zh-CN" sz="2300" smtClean="0">
                <a:latin typeface="Arial" charset="0"/>
                <a:ea typeface="楷体" pitchFamily="49" charset="-122"/>
              </a:rPr>
              <a:t>′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,-1, H〉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，这里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 G/</a:t>
            </a:r>
            <a:r>
              <a:rPr lang="en-US" altLang="zh-CN" sz="2300" smtClean="0">
                <a:ea typeface="楷体" pitchFamily="49" charset="-122"/>
              </a:rPr>
              <a:t>~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 ={aH|a∈G}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aH *</a:t>
            </a:r>
            <a:r>
              <a:rPr lang="en-US" altLang="zh-CN" sz="2300" smtClean="0">
                <a:latin typeface="Arial" charset="0"/>
                <a:ea typeface="楷体" pitchFamily="49" charset="-122"/>
              </a:rPr>
              <a:t>′ 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bH = (a*b)H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[aH]</a:t>
            </a:r>
            <a:r>
              <a:rPr lang="en-US" altLang="zh-CN" sz="2300" baseline="30000" smtClean="0">
                <a:latin typeface="楷体" pitchFamily="49" charset="-122"/>
                <a:ea typeface="楷体" pitchFamily="49" charset="-122"/>
              </a:rPr>
              <a:t>-1 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= a</a:t>
            </a:r>
            <a:r>
              <a:rPr lang="en-US" altLang="zh-CN" sz="23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H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None/>
            </a:pP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称为群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〈G, *〉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关于正规子群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〈H, *〉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300" smtClean="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商群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。习惯记为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A/H =〈G/H, *</a:t>
            </a:r>
            <a:r>
              <a:rPr lang="en-US" altLang="zh-CN" sz="2300" smtClean="0">
                <a:latin typeface="Arial" charset="0"/>
                <a:ea typeface="楷体" pitchFamily="49" charset="-122"/>
              </a:rPr>
              <a:t>′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〉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lang="zh-CN" altLang="en-US" sz="2500" smtClean="0">
                <a:latin typeface="楷体" pitchFamily="49" charset="-122"/>
                <a:ea typeface="楷体" pitchFamily="49" charset="-122"/>
              </a:rPr>
              <a:t>注意：</a:t>
            </a:r>
            <a:r>
              <a:rPr lang="zh-CN" altLang="en-US" sz="25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zh-CN" altLang="en-US" sz="25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正规子群</a:t>
            </a:r>
            <a:r>
              <a:rPr lang="zh-CN" altLang="en-US" sz="25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5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陪集</a:t>
            </a:r>
            <a:r>
              <a:rPr lang="zh-CN" altLang="en-US" sz="25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才构成商群。</a:t>
            </a:r>
            <a:r>
              <a:rPr lang="zh-CN" altLang="en-US" sz="25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为什么？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C6C5813-B63E-4A9F-A0A4-DACFD909884D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96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例题</a:t>
            </a:r>
          </a:p>
        </p:txBody>
      </p:sp>
      <p:pic>
        <p:nvPicPr>
          <p:cNvPr id="116738" name="内容占位符 2"/>
          <p:cNvPicPr>
            <a:picLocks noGrp="1" noRot="1" noChangeAspect="1" noMove="1" noResize="1" noEditPoints="1" noAdjustHandles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0850" y="1189038"/>
            <a:ext cx="8242300" cy="4943475"/>
          </a:xfrm>
        </p:spPr>
      </p:pic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AA9F060-B376-4C40-AE9C-A9570441871F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97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246063"/>
            <a:ext cx="8229600" cy="6477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商群同构于群同态象</a:t>
            </a:r>
          </a:p>
        </p:txBody>
      </p:sp>
      <p:sp>
        <p:nvSpPr>
          <p:cNvPr id="117762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1627188"/>
          </a:xfrm>
        </p:spPr>
        <p:txBody>
          <a:bodyPr/>
          <a:lstStyle/>
          <a:p>
            <a:pPr marL="271463" indent="-27146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6.7-22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是从群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&lt;G,*&gt;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到群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&lt;G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,*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的同态，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是同态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的核，则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&lt;G/K,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同构于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&lt;h(G),*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271463" indent="-27146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sz="24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6.5-2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6.7-21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可直接得到本定理。</a:t>
            </a:r>
          </a:p>
          <a:p>
            <a:pPr marL="271463" indent="-2714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FF5728D-527E-46ED-B1EB-075672D3B346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98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/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2852936"/>
            <a:ext cx="7488832" cy="997294"/>
          </a:xfrm>
          <a:prstGeom prst="roundRect">
            <a:avLst/>
          </a:prstGeom>
          <a:blipFill>
            <a:blip r:embed="rId2"/>
            <a:stretch>
              <a:fillRect l="-244" t="-4878" r="-81" b="-9756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itchFamily="34" charset="0"/>
                <a:ea typeface="宋体" pitchFamily="2" charset="-122"/>
              </a:rPr>
              <a:t> </a:t>
            </a:r>
          </a:p>
        </p:txBody>
      </p:sp>
      <p:sp>
        <p:nvSpPr>
          <p:cNvPr id="6" name="矩形: 圆角 5">
            <a:extLst>
              <a:ext uri="{FF2B5EF4-FFF2-40B4-BE49-F238E27FC236}"/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9721" y="4120296"/>
            <a:ext cx="6864646" cy="1440160"/>
          </a:xfrm>
          <a:prstGeom prst="roundRect">
            <a:avLst/>
          </a:prstGeom>
          <a:blipFill>
            <a:blip r:embed="rId3"/>
            <a:stretch>
              <a:fillRect b="-25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itchFamily="34" charset="0"/>
                <a:ea typeface="宋体" pitchFamily="2" charset="-122"/>
              </a:rPr>
              <a:t> 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17750" y="3679825"/>
            <a:ext cx="4757738" cy="2944813"/>
            <a:chOff x="2317867" y="3679371"/>
            <a:chExt cx="4757847" cy="2945652"/>
          </a:xfrm>
        </p:grpSpPr>
        <p:pic>
          <p:nvPicPr>
            <p:cNvPr id="117767" name="图片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17867" y="3861048"/>
              <a:ext cx="4558389" cy="276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任意多边形: 形状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027644" y="3679371"/>
              <a:ext cx="3048070" cy="2253305"/>
            </a:xfrm>
            <a:custGeom>
              <a:avLst/>
              <a:gdLst>
                <a:gd name="connsiteX0" fmla="*/ 0 w 3048000"/>
                <a:gd name="connsiteY0" fmla="*/ 0 h 2253343"/>
                <a:gd name="connsiteX1" fmla="*/ 3048000 w 3048000"/>
                <a:gd name="connsiteY1" fmla="*/ 0 h 2253343"/>
                <a:gd name="connsiteX2" fmla="*/ 3048000 w 3048000"/>
                <a:gd name="connsiteY2" fmla="*/ 2253343 h 2253343"/>
                <a:gd name="connsiteX3" fmla="*/ 1698172 w 3048000"/>
                <a:gd name="connsiteY3" fmla="*/ 2253343 h 22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2253343">
                  <a:moveTo>
                    <a:pt x="0" y="0"/>
                  </a:moveTo>
                  <a:lnTo>
                    <a:pt x="3048000" y="0"/>
                  </a:lnTo>
                  <a:lnTo>
                    <a:pt x="3048000" y="2253343"/>
                  </a:lnTo>
                  <a:lnTo>
                    <a:pt x="1698172" y="2253343"/>
                  </a:lnTo>
                </a:path>
              </a:pathLst>
            </a:custGeom>
            <a:noFill/>
            <a:ln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商群相关性质一览</a:t>
            </a:r>
          </a:p>
        </p:txBody>
      </p:sp>
      <p:pic>
        <p:nvPicPr>
          <p:cNvPr id="118786" name="Rectangle 3"/>
          <p:cNvPicPr>
            <a:picLocks noGrp="1" noRot="1" noChangeAspect="1" noMove="1" noResize="1" noEditPoints="1" noAdjustHandles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90613" y="1547813"/>
            <a:ext cx="7248525" cy="1323975"/>
          </a:xfrm>
        </p:spPr>
      </p:pic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8364538" y="6356350"/>
            <a:ext cx="528637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2891B9B-60E5-46D4-9210-00A7A5B30068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99</a:t>
            </a:fld>
            <a:endParaRPr lang="en-US" altLang="zh-CN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1223627" y="3226899"/>
          <a:ext cx="6696745" cy="1728192"/>
        </p:xfrm>
        <a:graphic>
          <a:graphicData uri="http://schemas.openxmlformats.org/drawingml/2006/table">
            <a:tbl>
              <a:tblPr/>
              <a:tblGrid>
                <a:gridCol w="729349">
                  <a:extLst>
                    <a:ext uri="{9D8B030D-6E8A-4147-A177-3AD203B41FA5}"/>
                  </a:extLst>
                </a:gridCol>
                <a:gridCol w="3037570">
                  <a:extLst>
                    <a:ext uri="{9D8B030D-6E8A-4147-A177-3AD203B41FA5}"/>
                  </a:extLst>
                </a:gridCol>
                <a:gridCol w="2929826">
                  <a:extLst>
                    <a:ext uri="{9D8B030D-6E8A-4147-A177-3AD203B41FA5}"/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简记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助记式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正规子群必是同余类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aH is congruent class.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h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同态核同构于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h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象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 l="-128898" t="-218310" r="-416" b="-105634"/>
                      </a:stretch>
                    </a:blipFill>
                  </a:tcPr>
                </a:tc>
                <a:extLst>
                  <a:ext uri="{0D108BD9-81ED-4DB2-BD59-A6C34878D82A}"/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判定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阶数唯一的子群是正规的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&lt;S</a:t>
                      </a:r>
                      <a:r>
                        <a:rPr lang="en-US" altLang="zh-CN" sz="20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,*&gt;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之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阶子群</a:t>
                      </a:r>
                      <a:endParaRPr lang="en-US" altLang="zh-CN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38672</TotalTime>
  <Words>13589</Words>
  <Application>Microsoft Office PowerPoint</Application>
  <PresentationFormat>全屏显示(4:3)</PresentationFormat>
  <Paragraphs>2496</Paragraphs>
  <Slides>138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演示文稿设计模板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138</vt:i4>
      </vt:variant>
    </vt:vector>
  </HeadingPairs>
  <TitlesOfParts>
    <vt:vector size="160" baseType="lpstr">
      <vt:lpstr>Arial</vt:lpstr>
      <vt:lpstr>宋体</vt:lpstr>
      <vt:lpstr>Calibri</vt:lpstr>
      <vt:lpstr>华文行楷</vt:lpstr>
      <vt:lpstr>楷体</vt:lpstr>
      <vt:lpstr>Wingdings</vt:lpstr>
      <vt:lpstr>Symbol</vt:lpstr>
      <vt:lpstr>华文新魏</vt:lpstr>
      <vt:lpstr>华文楷体</vt:lpstr>
      <vt:lpstr>楷体_GB2312</vt:lpstr>
      <vt:lpstr>Times New Roman</vt:lpstr>
      <vt:lpstr>Arial Unicode MS</vt:lpstr>
      <vt:lpstr>Verdana</vt:lpstr>
      <vt:lpstr>Lucida Sans Unicode</vt:lpstr>
      <vt:lpstr>Comic Sans MS</vt:lpstr>
      <vt:lpstr>华文隶书</vt:lpstr>
      <vt:lpstr>Office 主题</vt:lpstr>
      <vt:lpstr>Office 主题</vt:lpstr>
      <vt:lpstr>Office 主题</vt:lpstr>
      <vt:lpstr>Office 主题</vt:lpstr>
      <vt:lpstr>公式</vt:lpstr>
      <vt:lpstr>剪辑</vt:lpstr>
      <vt:lpstr>目录</vt:lpstr>
      <vt:lpstr>6.6、半群和独异点</vt:lpstr>
      <vt:lpstr>6.6.1、半群、独异点和它们的子代数</vt:lpstr>
      <vt:lpstr>子半群</vt:lpstr>
      <vt:lpstr>子独异点</vt:lpstr>
      <vt:lpstr>示例</vt:lpstr>
      <vt:lpstr>可交换半群和独异点</vt:lpstr>
      <vt:lpstr>循环独异点</vt:lpstr>
      <vt:lpstr>6.6.2、半群同态和独异点同态</vt:lpstr>
      <vt:lpstr>示例</vt:lpstr>
      <vt:lpstr>抽象代数知识结构图</vt:lpstr>
      <vt:lpstr>6.7、群</vt:lpstr>
      <vt:lpstr>6.7.1、群的定义和性质</vt:lpstr>
      <vt:lpstr>群的阶和阿贝尔群</vt:lpstr>
      <vt:lpstr>群-举例</vt:lpstr>
      <vt:lpstr>群方程的存在性</vt:lpstr>
      <vt:lpstr>一个群：示例</vt:lpstr>
      <vt:lpstr>消去律和唯一等幂元</vt:lpstr>
      <vt:lpstr>群与置换</vt:lpstr>
      <vt:lpstr>一个群：示例</vt:lpstr>
      <vt:lpstr>群与置换（续1）</vt:lpstr>
      <vt:lpstr>群与置换（续2）</vt:lpstr>
      <vt:lpstr>群 元素运算的逆元</vt:lpstr>
      <vt:lpstr>低阶群穷举</vt:lpstr>
      <vt:lpstr>群元素的幂</vt:lpstr>
      <vt:lpstr>幻灯片 26</vt:lpstr>
      <vt:lpstr>低阶群穷举</vt:lpstr>
      <vt:lpstr>幻灯片 28</vt:lpstr>
      <vt:lpstr>幻灯片 29</vt:lpstr>
      <vt:lpstr>幻灯片 30</vt:lpstr>
      <vt:lpstr>群的定义和性质—阶定理</vt:lpstr>
      <vt:lpstr>包含图</vt:lpstr>
      <vt:lpstr>群概念级别的定理一览</vt:lpstr>
      <vt:lpstr>群概念相关性质列表</vt:lpstr>
      <vt:lpstr>习题</vt:lpstr>
      <vt:lpstr>习题解答要点：</vt:lpstr>
      <vt:lpstr>习题解答要点：</vt:lpstr>
      <vt:lpstr>群论知识结构图</vt:lpstr>
      <vt:lpstr>6.7.2、置换群和循环群</vt:lpstr>
      <vt:lpstr>置换群</vt:lpstr>
      <vt:lpstr>置换群（续1）</vt:lpstr>
      <vt:lpstr>置换群（续2）</vt:lpstr>
      <vt:lpstr>置换群（续3）</vt:lpstr>
      <vt:lpstr>循环群</vt:lpstr>
      <vt:lpstr>循环群-生成元的阶必为群阶</vt:lpstr>
      <vt:lpstr>循环群-生成元的阶必为群阶(续)</vt:lpstr>
      <vt:lpstr>循环群的重要结论</vt:lpstr>
      <vt:lpstr>低阶群穷举</vt:lpstr>
      <vt:lpstr>群论知识结构图</vt:lpstr>
      <vt:lpstr>6.7.3、子群和群同态</vt:lpstr>
      <vt:lpstr>循环群的重要结论（续）</vt:lpstr>
      <vt:lpstr>子群-缩减显式条件（子群第一判定定理）</vt:lpstr>
      <vt:lpstr>有限群的子群判定-仅一个条件</vt:lpstr>
      <vt:lpstr>最简子群条件（子群第二判定定理）</vt:lpstr>
      <vt:lpstr>子群判定和循环群之子群问题总结</vt:lpstr>
      <vt:lpstr>群同态</vt:lpstr>
      <vt:lpstr>群同态象有关定理</vt:lpstr>
      <vt:lpstr>群同态的图解</vt:lpstr>
      <vt:lpstr>子群同态的图解</vt:lpstr>
      <vt:lpstr>群同构</vt:lpstr>
      <vt:lpstr>群同态的核</vt:lpstr>
      <vt:lpstr>群同态的图解</vt:lpstr>
      <vt:lpstr>阶段性地总结一下6.7节</vt:lpstr>
      <vt:lpstr>群论知识结构图</vt:lpstr>
      <vt:lpstr>典型群性质一览</vt:lpstr>
      <vt:lpstr>6.7.4、陪集和拉格朗日定理</vt:lpstr>
      <vt:lpstr>陪集-举例</vt:lpstr>
      <vt:lpstr>陪集-举例（续）</vt:lpstr>
      <vt:lpstr>陪集-互斥或全等</vt:lpstr>
      <vt:lpstr>陪集-等分</vt:lpstr>
      <vt:lpstr>拉格朗日定理</vt:lpstr>
      <vt:lpstr>解读</vt:lpstr>
      <vt:lpstr>拉格朗日定理-最简表述</vt:lpstr>
      <vt:lpstr>陪集和拉格朗日定理证明</vt:lpstr>
      <vt:lpstr>陪集和拉格朗日定理（续）</vt:lpstr>
      <vt:lpstr>陪集和拉格朗日定理-证明结束</vt:lpstr>
      <vt:lpstr>总结一下</vt:lpstr>
      <vt:lpstr>示例-体会一下拉格朗日定理</vt:lpstr>
      <vt:lpstr>陪集和拉格朗日定理-推论</vt:lpstr>
      <vt:lpstr>关于群的子群</vt:lpstr>
      <vt:lpstr>陪集和拉格朗日定理-推论（续）</vt:lpstr>
      <vt:lpstr>群定理作用域和覆盖关系</vt:lpstr>
      <vt:lpstr>附录-回顾一下</vt:lpstr>
      <vt:lpstr>拉格朗日定理理解和应用-例题1</vt:lpstr>
      <vt:lpstr>拉格朗日定理理解和应用-例题2</vt:lpstr>
      <vt:lpstr>拉格朗日-逆定理</vt:lpstr>
      <vt:lpstr>陪集元素归属判定</vt:lpstr>
      <vt:lpstr>拉格朗日相关性质一览</vt:lpstr>
      <vt:lpstr>正规子群</vt:lpstr>
      <vt:lpstr>问题</vt:lpstr>
      <vt:lpstr>问题</vt:lpstr>
      <vt:lpstr>群论知识结构图</vt:lpstr>
      <vt:lpstr>正规子群必是同余类</vt:lpstr>
      <vt:lpstr>正规子群必是同余类（续）</vt:lpstr>
      <vt:lpstr>正规子群的判定</vt:lpstr>
      <vt:lpstr>商群定义</vt:lpstr>
      <vt:lpstr>例题</vt:lpstr>
      <vt:lpstr>商群同构于群同态象</vt:lpstr>
      <vt:lpstr>商群相关性质一览</vt:lpstr>
      <vt:lpstr>问题</vt:lpstr>
      <vt:lpstr>群的图示</vt:lpstr>
      <vt:lpstr>再看一眼：群论知识结构图</vt:lpstr>
      <vt:lpstr>环和域</vt:lpstr>
      <vt:lpstr>6.8.1、环、整环和域</vt:lpstr>
      <vt:lpstr>典型例：实数集合上的加法和乘法</vt:lpstr>
      <vt:lpstr>加法幺元的乘法性质</vt:lpstr>
      <vt:lpstr>无零因子环</vt:lpstr>
      <vt:lpstr>零因子环-举例</vt:lpstr>
      <vt:lpstr>零因子环-举例（续）</vt:lpstr>
      <vt:lpstr>整环</vt:lpstr>
      <vt:lpstr>典型例：实数集合上的加法和乘法</vt:lpstr>
      <vt:lpstr>典型例：实数集合上的加法和乘法</vt:lpstr>
      <vt:lpstr>典型例：实数集合上的加法和乘法</vt:lpstr>
      <vt:lpstr>域的定义</vt:lpstr>
      <vt:lpstr>典型例：实数集合上的群环域</vt:lpstr>
      <vt:lpstr>各种环的关系图</vt:lpstr>
      <vt:lpstr>域-举例（例6.8-3）</vt:lpstr>
      <vt:lpstr>回顾一下：&lt;Z4,+4,4 &gt;不是域</vt:lpstr>
      <vt:lpstr>域-举例（续1）</vt:lpstr>
      <vt:lpstr>域-例（续2）</vt:lpstr>
      <vt:lpstr>域-例（续3）</vt:lpstr>
      <vt:lpstr>环、整环、除环、域</vt:lpstr>
      <vt:lpstr>有限整环必是域</vt:lpstr>
      <vt:lpstr>环和域的知识结构图</vt:lpstr>
      <vt:lpstr>6.8.2、子环和理想</vt:lpstr>
      <vt:lpstr>理想</vt:lpstr>
      <vt:lpstr>左理想和右理想</vt:lpstr>
      <vt:lpstr>主理想</vt:lpstr>
      <vt:lpstr>同余关系和商环</vt:lpstr>
      <vt:lpstr>商环</vt:lpstr>
      <vt:lpstr>商环的实例</vt:lpstr>
      <vt:lpstr>例：&lt;Z6,⊕,&gt;运算表</vt:lpstr>
      <vt:lpstr>例：&lt;Z6,⊕,&gt;运算表的类符号表示</vt:lpstr>
      <vt:lpstr>习题</vt:lpstr>
      <vt:lpstr>实数集合上的环域进阶演化图</vt:lpstr>
      <vt:lpstr>环域定理一览</vt:lpstr>
      <vt:lpstr>同态与同构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群、环、域</dc:title>
  <dc:creator>徐德智</dc:creator>
  <cp:lastModifiedBy>zhengjin</cp:lastModifiedBy>
  <cp:revision>1716</cp:revision>
  <dcterms:created xsi:type="dcterms:W3CDTF">2018-12-02T10:02:37Z</dcterms:created>
  <dcterms:modified xsi:type="dcterms:W3CDTF">2023-11-20T09:42:54Z</dcterms:modified>
</cp:coreProperties>
</file>