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theme/themeOverride1.xml" ContentType="application/vnd.openxmlformats-officedocument.themeOverr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ppt/slides/slide79.xml" ContentType="application/vnd.openxmlformats-officedocument.presentationml.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slides/slide7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s/slide80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Layouts/slideLayout15.xml" ContentType="application/vnd.openxmlformats-officedocument.presentationml.slideLayout+xml"/>
  <Default Extension="wmf" ContentType="image/x-wmf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slideLayouts/slideLayout22.xml" ContentType="application/vnd.openxmlformats-officedocument.presentationml.slideLayout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  <p:sldMasterId id="2147484017" r:id="rId2"/>
  </p:sldMasterIdLst>
  <p:notesMasterIdLst>
    <p:notesMasterId r:id="rId83"/>
  </p:notesMasterIdLst>
  <p:sldIdLst>
    <p:sldId id="256" r:id="rId3"/>
    <p:sldId id="641" r:id="rId4"/>
    <p:sldId id="643" r:id="rId5"/>
    <p:sldId id="725" r:id="rId6"/>
    <p:sldId id="709" r:id="rId7"/>
    <p:sldId id="737" r:id="rId8"/>
    <p:sldId id="711" r:id="rId9"/>
    <p:sldId id="712" r:id="rId10"/>
    <p:sldId id="713" r:id="rId11"/>
    <p:sldId id="714" r:id="rId12"/>
    <p:sldId id="738" r:id="rId13"/>
    <p:sldId id="746" r:id="rId14"/>
    <p:sldId id="747" r:id="rId15"/>
    <p:sldId id="704" r:id="rId16"/>
    <p:sldId id="748" r:id="rId17"/>
    <p:sldId id="749" r:id="rId18"/>
    <p:sldId id="648" r:id="rId19"/>
    <p:sldId id="719" r:id="rId20"/>
    <p:sldId id="720" r:id="rId21"/>
    <p:sldId id="721" r:id="rId22"/>
    <p:sldId id="722" r:id="rId23"/>
    <p:sldId id="723" r:id="rId24"/>
    <p:sldId id="770" r:id="rId25"/>
    <p:sldId id="715" r:id="rId26"/>
    <p:sldId id="662" r:id="rId27"/>
    <p:sldId id="663" r:id="rId28"/>
    <p:sldId id="763" r:id="rId29"/>
    <p:sldId id="670" r:id="rId30"/>
    <p:sldId id="751" r:id="rId31"/>
    <p:sldId id="783" r:id="rId32"/>
    <p:sldId id="784" r:id="rId33"/>
    <p:sldId id="665" r:id="rId34"/>
    <p:sldId id="750" r:id="rId35"/>
    <p:sldId id="667" r:id="rId36"/>
    <p:sldId id="671" r:id="rId37"/>
    <p:sldId id="672" r:id="rId38"/>
    <p:sldId id="674" r:id="rId39"/>
    <p:sldId id="743" r:id="rId40"/>
    <p:sldId id="695" r:id="rId41"/>
    <p:sldId id="676" r:id="rId42"/>
    <p:sldId id="771" r:id="rId43"/>
    <p:sldId id="677" r:id="rId44"/>
    <p:sldId id="678" r:id="rId45"/>
    <p:sldId id="679" r:id="rId46"/>
    <p:sldId id="696" r:id="rId47"/>
    <p:sldId id="700" r:id="rId48"/>
    <p:sldId id="682" r:id="rId49"/>
    <p:sldId id="684" r:id="rId50"/>
    <p:sldId id="765" r:id="rId51"/>
    <p:sldId id="716" r:id="rId52"/>
    <p:sldId id="774" r:id="rId53"/>
    <p:sldId id="697" r:id="rId54"/>
    <p:sldId id="698" r:id="rId55"/>
    <p:sldId id="755" r:id="rId56"/>
    <p:sldId id="688" r:id="rId57"/>
    <p:sldId id="762" r:id="rId58"/>
    <p:sldId id="772" r:id="rId59"/>
    <p:sldId id="758" r:id="rId60"/>
    <p:sldId id="759" r:id="rId61"/>
    <p:sldId id="727" r:id="rId62"/>
    <p:sldId id="728" r:id="rId63"/>
    <p:sldId id="769" r:id="rId64"/>
    <p:sldId id="729" r:id="rId65"/>
    <p:sldId id="731" r:id="rId66"/>
    <p:sldId id="732" r:id="rId67"/>
    <p:sldId id="733" r:id="rId68"/>
    <p:sldId id="734" r:id="rId69"/>
    <p:sldId id="760" r:id="rId70"/>
    <p:sldId id="764" r:id="rId71"/>
    <p:sldId id="767" r:id="rId72"/>
    <p:sldId id="773" r:id="rId73"/>
    <p:sldId id="761" r:id="rId74"/>
    <p:sldId id="736" r:id="rId75"/>
    <p:sldId id="782" r:id="rId76"/>
    <p:sldId id="776" r:id="rId77"/>
    <p:sldId id="777" r:id="rId78"/>
    <p:sldId id="778" r:id="rId79"/>
    <p:sldId id="779" r:id="rId80"/>
    <p:sldId id="780" r:id="rId81"/>
    <p:sldId id="781" r:id="rId82"/>
  </p:sldIdLst>
  <p:sldSz cx="9144000" cy="6858000" type="screen4x3"/>
  <p:notesSz cx="7099300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99"/>
    <a:srgbClr val="3F8830"/>
    <a:srgbClr val="0000FF"/>
    <a:srgbClr val="FFE9AB"/>
    <a:srgbClr val="FFDE81"/>
    <a:srgbClr val="FFE9E5"/>
    <a:srgbClr val="FFF5F3"/>
    <a:srgbClr val="FFDAD1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950" autoAdjust="0"/>
    <p:restoredTop sz="92950" autoAdjust="0"/>
  </p:normalViewPr>
  <p:slideViewPr>
    <p:cSldViewPr>
      <p:cViewPr varScale="1">
        <p:scale>
          <a:sx n="82" d="100"/>
          <a:sy n="82" d="100"/>
        </p:scale>
        <p:origin x="-1398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044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76" Type="http://schemas.openxmlformats.org/officeDocument/2006/relationships/slide" Target="slides/slide74.xml"/><Relationship Id="rId84" Type="http://schemas.openxmlformats.org/officeDocument/2006/relationships/presProps" Target="presProps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87" Type="http://schemas.openxmlformats.org/officeDocument/2006/relationships/tableStyles" Target="tableStyle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viewProps" Target="view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24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4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pPr>
              <a:defRPr/>
            </a:pPr>
            <a:fld id="{8BAC33A4-ED04-497A-900E-830000176A7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52226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ea typeface="宋体" charset="-122"/>
            </a:endParaRPr>
          </a:p>
        </p:txBody>
      </p:sp>
      <p:sp>
        <p:nvSpPr>
          <p:cNvPr id="52227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7E8BD3E-7D62-4E42-A13C-FE809190665E}" type="slidenum">
              <a:rPr lang="en-US" altLang="zh-CN" smtClean="0"/>
              <a:pPr/>
              <a:t>25</a:t>
            </a:fld>
            <a:endParaRPr lang="en-US" altLang="zh-CN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BD0883-8212-4E48-89E8-9D8116EF896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504F94-4C3B-4D0B-AF88-CF59A390A92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85800" y="3197225"/>
            <a:ext cx="7772400" cy="17463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676401"/>
            <a:ext cx="7772400" cy="1538286"/>
          </a:xfrm>
        </p:spPr>
        <p:txBody>
          <a:bodyPr anchor="b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14686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779193-26F4-44EC-9FFD-C495D293367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57200" y="1411288"/>
            <a:ext cx="8229600" cy="17462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78098"/>
          </a:xfrm>
        </p:spPr>
        <p:txBody>
          <a:bodyPr/>
          <a:lstStyle>
            <a:lvl1pPr>
              <a:defRPr sz="360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873724"/>
          </a:xfrm>
        </p:spPr>
        <p:txBody>
          <a:bodyPr/>
          <a:lstStyle>
            <a:lvl1pPr>
              <a:lnSpc>
                <a:spcPct val="110000"/>
              </a:lnSpc>
              <a:spcAft>
                <a:spcPts val="600"/>
              </a:spcAft>
              <a:defRPr sz="2400">
                <a:latin typeface="楷体" pitchFamily="49" charset="-122"/>
                <a:ea typeface="楷体" pitchFamily="49" charset="-122"/>
              </a:defRPr>
            </a:lvl1pPr>
            <a:lvl2pPr>
              <a:lnSpc>
                <a:spcPct val="110000"/>
              </a:lnSpc>
              <a:spcAft>
                <a:spcPts val="600"/>
              </a:spcAft>
              <a:defRPr sz="2300">
                <a:latin typeface="楷体" pitchFamily="49" charset="-122"/>
                <a:ea typeface="楷体" pitchFamily="49" charset="-122"/>
              </a:defRPr>
            </a:lvl2pPr>
            <a:lvl3pPr>
              <a:lnSpc>
                <a:spcPct val="110000"/>
              </a:lnSpc>
              <a:spcAft>
                <a:spcPts val="600"/>
              </a:spcAft>
              <a:defRPr sz="2200">
                <a:latin typeface="楷体" pitchFamily="49" charset="-122"/>
                <a:ea typeface="楷体" pitchFamily="49" charset="-122"/>
              </a:defRPr>
            </a:lvl3pPr>
            <a:lvl4pPr>
              <a:lnSpc>
                <a:spcPct val="110000"/>
              </a:lnSpc>
              <a:spcAft>
                <a:spcPts val="600"/>
              </a:spcAft>
              <a:defRPr>
                <a:latin typeface="楷体" pitchFamily="49" charset="-122"/>
                <a:ea typeface="楷体" pitchFamily="49" charset="-122"/>
              </a:defRPr>
            </a:lvl4pPr>
            <a:lvl5pPr>
              <a:lnSpc>
                <a:spcPct val="110000"/>
              </a:lnSpc>
              <a:spcAft>
                <a:spcPts val="600"/>
              </a:spcAft>
              <a:defRPr>
                <a:latin typeface="楷体" pitchFamily="49" charset="-122"/>
                <a:ea typeface="楷体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73025" y="6400800"/>
            <a:ext cx="3200400" cy="28416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8358188" y="6386513"/>
            <a:ext cx="706437" cy="298450"/>
          </a:xfr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6B630A-C404-422F-9F3B-1437BAE1879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85800" y="3143250"/>
            <a:ext cx="7772400" cy="17463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143248"/>
            <a:ext cx="7772400" cy="1362075"/>
          </a:xfrm>
        </p:spPr>
        <p:txBody>
          <a:bodyPr anchor="t"/>
          <a:lstStyle>
            <a:lvl1pPr algn="ctr">
              <a:defRPr sz="4000" b="0" cap="all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1643061"/>
            <a:ext cx="7772400" cy="1500187"/>
          </a:xfrm>
        </p:spPr>
        <p:txBody>
          <a:bodyPr anchor="b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3E687C-448D-4914-A731-A8A624AAE97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57200" y="1411288"/>
            <a:ext cx="8229600" cy="17462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6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94FBAD-53F5-48ED-87BD-7F0C1ACC833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457200" y="1411288"/>
            <a:ext cx="8229600" cy="17462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2pPr>
            <a:lvl3pPr marL="914400" indent="0">
              <a:buNone/>
              <a:defRPr sz="18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3pPr>
            <a:lvl4pPr marL="13716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4pPr>
            <a:lvl5pPr marL="18288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2pPr>
            <a:lvl3pPr marL="914400" indent="0">
              <a:buNone/>
              <a:defRPr sz="18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3pPr>
            <a:lvl4pPr marL="13716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4pPr>
            <a:lvl5pPr marL="18288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8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734185-18C5-45A5-9780-2285DFFAB5D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bg>
      <p:bgPr>
        <a:blipFill dpi="0" rotWithShape="1">
          <a:blip r:embed="rId2">
            <a:alphaModFix amt="0"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57200" y="1411288"/>
            <a:ext cx="8229600" cy="17462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pic>
        <p:nvPicPr>
          <p:cNvPr id="4" name="图片 7" descr="屏幕剪辑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598488" y="3308350"/>
            <a:ext cx="8234362" cy="1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141984"/>
            <a:ext cx="8229600" cy="1143000"/>
          </a:xfrm>
        </p:spPr>
        <p:txBody>
          <a:bodyPr/>
          <a:lstStyle>
            <a:lvl1pPr>
              <a:defRPr sz="400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5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C6A147-FC02-499B-B88D-515FB13544F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78098"/>
          </a:xfrm>
        </p:spPr>
        <p:txBody>
          <a:bodyPr/>
          <a:lstStyle>
            <a:lvl1pPr>
              <a:defRPr sz="360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873724"/>
          </a:xfrm>
        </p:spPr>
        <p:txBody>
          <a:bodyPr/>
          <a:lstStyle>
            <a:lvl1pPr>
              <a:lnSpc>
                <a:spcPct val="110000"/>
              </a:lnSpc>
              <a:spcAft>
                <a:spcPts val="600"/>
              </a:spcAft>
              <a:buSzPct val="60000"/>
              <a:buFont typeface="Wingdings" pitchFamily="2" charset="2"/>
              <a:buChar char="n"/>
              <a:defRPr sz="2400">
                <a:latin typeface="楷体" pitchFamily="49" charset="-122"/>
                <a:ea typeface="楷体" pitchFamily="49" charset="-122"/>
              </a:defRPr>
            </a:lvl1pPr>
            <a:lvl2pPr>
              <a:lnSpc>
                <a:spcPct val="110000"/>
              </a:lnSpc>
              <a:spcAft>
                <a:spcPts val="600"/>
              </a:spcAft>
              <a:buSzPct val="60000"/>
              <a:buFont typeface="Wingdings" pitchFamily="2" charset="2"/>
              <a:buChar char="Ø"/>
              <a:defRPr sz="2300">
                <a:latin typeface="楷体" pitchFamily="49" charset="-122"/>
                <a:ea typeface="楷体" pitchFamily="49" charset="-122"/>
              </a:defRPr>
            </a:lvl2pPr>
            <a:lvl3pPr>
              <a:lnSpc>
                <a:spcPct val="110000"/>
              </a:lnSpc>
              <a:spcAft>
                <a:spcPts val="600"/>
              </a:spcAft>
              <a:defRPr sz="2200">
                <a:latin typeface="楷体" pitchFamily="49" charset="-122"/>
                <a:ea typeface="楷体" pitchFamily="49" charset="-122"/>
              </a:defRPr>
            </a:lvl3pPr>
            <a:lvl4pPr>
              <a:lnSpc>
                <a:spcPct val="110000"/>
              </a:lnSpc>
              <a:spcAft>
                <a:spcPts val="600"/>
              </a:spcAft>
              <a:defRPr>
                <a:latin typeface="楷体" pitchFamily="49" charset="-122"/>
                <a:ea typeface="楷体" pitchFamily="49" charset="-122"/>
              </a:defRPr>
            </a:lvl4pPr>
            <a:lvl5pPr>
              <a:lnSpc>
                <a:spcPct val="110000"/>
              </a:lnSpc>
              <a:spcAft>
                <a:spcPts val="600"/>
              </a:spcAft>
              <a:defRPr>
                <a:latin typeface="楷体" pitchFamily="49" charset="-122"/>
                <a:ea typeface="楷体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787900" y="6381750"/>
            <a:ext cx="609600" cy="285750"/>
          </a:xfrm>
        </p:spPr>
        <p:txBody>
          <a:bodyPr/>
          <a:lstStyle>
            <a:lvl1pPr algn="ctr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194675" y="6381750"/>
            <a:ext cx="914400" cy="28416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5AEC73-6493-4687-8632-6D8EE5E4B36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786063" y="1054100"/>
            <a:ext cx="5903912" cy="17463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86050" y="228600"/>
            <a:ext cx="5900752" cy="842946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86050" y="1142984"/>
            <a:ext cx="5900750" cy="514353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5" y="1142984"/>
            <a:ext cx="2257408" cy="5143536"/>
          </a:xfrm>
        </p:spPr>
        <p:txBody>
          <a:bodyPr anchor="ctr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6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94B434-19DF-48C6-AE01-BB1B47231F6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6400800" cy="685800"/>
          </a:xfrm>
        </p:spPr>
        <p:txBody>
          <a:bodyPr/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701552" y="1143000"/>
            <a:ext cx="7223248" cy="3980172"/>
          </a:xfrm>
          <a:prstGeom prst="roundRect">
            <a:avLst>
              <a:gd name="adj" fmla="val 18278"/>
            </a:avLst>
          </a:prstGeom>
          <a:solidFill>
            <a:schemeClr val="accent1">
              <a:tint val="40000"/>
            </a:schemeClr>
          </a:solidFill>
          <a:ln w="50800" cap="rnd">
            <a:gradFill flip="none" rotWithShape="1">
              <a:gsLst>
                <a:gs pos="0">
                  <a:schemeClr val="accent1">
                    <a:shade val="50000"/>
                  </a:schemeClr>
                </a:gs>
                <a:gs pos="20000">
                  <a:schemeClr val="accent2">
                    <a:shade val="50000"/>
                  </a:schemeClr>
                </a:gs>
                <a:gs pos="40000">
                  <a:schemeClr val="accent3">
                    <a:shade val="50000"/>
                  </a:schemeClr>
                </a:gs>
                <a:gs pos="60000">
                  <a:schemeClr val="accent4">
                    <a:shade val="50000"/>
                  </a:schemeClr>
                </a:gs>
                <a:gs pos="80000">
                  <a:schemeClr val="accent5">
                    <a:shade val="50000"/>
                  </a:schemeClr>
                </a:gs>
                <a:gs pos="100000">
                  <a:schemeClr val="accent6">
                    <a:shade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round/>
          </a:ln>
          <a:effectLst>
            <a:outerShdw blurRad="50800" dist="38100" dir="5400000" algn="tl" rotWithShape="0">
              <a:prstClr val="black">
                <a:alpha val="50000"/>
              </a:prstClr>
            </a:outerShdw>
          </a:effectLst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62200" y="5410200"/>
            <a:ext cx="5657888" cy="804862"/>
          </a:xfrm>
        </p:spPr>
        <p:txBody>
          <a:bodyPr anchor="ctr"/>
          <a:lstStyle>
            <a:lvl1pPr marL="0" indent="0" algn="r">
              <a:buNone/>
              <a:defRPr sz="1200" b="0"/>
            </a:lvl1pPr>
            <a:lvl2pPr marL="457200" indent="0" algn="r">
              <a:buNone/>
              <a:defRPr sz="1200" b="0"/>
            </a:lvl2pPr>
            <a:lvl3pPr marL="914400" indent="0" algn="r">
              <a:buNone/>
              <a:defRPr sz="1200" b="0"/>
            </a:lvl3pPr>
            <a:lvl4pPr marL="1371600" indent="0" algn="r">
              <a:buNone/>
              <a:defRPr sz="1200" b="0"/>
            </a:lvl4pPr>
            <a:lvl5pPr marL="1828800" indent="0" algn="r">
              <a:buNone/>
              <a:defRPr sz="1200" b="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9683F3-75A4-417E-9777-8489B939CDE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956550" y="6243638"/>
            <a:ext cx="73025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DE0484-7387-4B2C-BA16-BC1B118F1F1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57200" y="1411288"/>
            <a:ext cx="8229600" cy="17462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21F72F-753B-4495-ADE8-3F4BF16253D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215206" y="274638"/>
            <a:ext cx="1471594" cy="601188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686568" cy="601188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7103D1-8DD5-469A-8AD3-936F2F310C5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1724A9-7279-4A53-ACA9-B11988CAE46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198EB5-D7A4-40D6-9BF9-CD73F56325A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8ECCA0-9C47-4FA2-9CB5-6C2AA8A7B7D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13719F-654C-4560-B5C5-378B825C616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97F500-5944-487C-A8DD-318FDD1698B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07A26D-3CB5-4F92-AE0F-9BE5FAEF1E9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00FF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1F361A-E6D1-4BE2-933F-6A65E5FE5B8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7813"/>
            <a:ext cx="8229600" cy="58531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CAE804-AC53-490B-BF18-761FA54C66A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slideLayout" Target="../slideLayouts/slideLayout2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4" Type="http://schemas.openxmlformats.org/officeDocument/2006/relationships/image" Target="../media/image3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+mj-lt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j-lt"/>
                <a:ea typeface="宋体" pitchFamily="2" charset="-122"/>
              </a:defRPr>
            </a:lvl1pPr>
          </a:lstStyle>
          <a:p>
            <a:pPr>
              <a:defRPr/>
            </a:pPr>
            <a:fld id="{84D3BB6B-8AD0-4013-809D-572FC7ED53C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4103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4104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40" r:id="rId1"/>
    <p:sldLayoutId id="2147484041" r:id="rId2"/>
    <p:sldLayoutId id="2147484037" r:id="rId3"/>
    <p:sldLayoutId id="2147484036" r:id="rId4"/>
    <p:sldLayoutId id="2147484035" r:id="rId5"/>
    <p:sldLayoutId id="2147484034" r:id="rId6"/>
    <p:sldLayoutId id="2147484033" r:id="rId7"/>
    <p:sldLayoutId id="2147484032" r:id="rId8"/>
    <p:sldLayoutId id="2147484031" r:id="rId9"/>
    <p:sldLayoutId id="2147484030" r:id="rId10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600">
          <a:solidFill>
            <a:schemeClr val="tx1"/>
          </a:solidFill>
          <a:latin typeface="+mn-lt"/>
          <a:ea typeface="+mn-ea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>
          <a:solidFill>
            <a:schemeClr val="tx1"/>
          </a:solidFill>
          <a:latin typeface="+mn-lt"/>
          <a:ea typeface="+mn-ea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  <a:ea typeface="+mn-ea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6678613"/>
            <a:ext cx="9144000" cy="179387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tint val="2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2291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smtClean="0"/>
          </a:p>
        </p:txBody>
      </p:sp>
      <p:sp>
        <p:nvSpPr>
          <p:cNvPr id="12292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68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6200" y="6400800"/>
            <a:ext cx="3200400" cy="284163"/>
          </a:xfrm>
          <a:prstGeom prst="rect">
            <a:avLst/>
          </a:prstGeom>
        </p:spPr>
        <p:txBody>
          <a:bodyPr vert="horz" rtlCol="0" anchor="b"/>
          <a:lstStyle>
            <a:lvl1pPr algn="l" eaLnBrk="1" latinLnBrk="0" hangingPunct="1">
              <a:defRPr kumimoji="0" sz="1100">
                <a:solidFill>
                  <a:schemeClr val="tx2">
                    <a:lumMod val="75000"/>
                    <a:lumOff val="25000"/>
                  </a:schemeClr>
                </a:solidFill>
                <a:latin typeface="Arial" pitchFamily="34" charset="0"/>
                <a:ea typeface="楷体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5334000" y="6400800"/>
            <a:ext cx="3733800" cy="284163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100">
                <a:solidFill>
                  <a:schemeClr val="tx2">
                    <a:lumMod val="75000"/>
                    <a:lumOff val="25000"/>
                  </a:schemeClr>
                </a:solidFill>
                <a:latin typeface="Arial" pitchFamily="34" charset="0"/>
                <a:ea typeface="楷体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4114800" y="6400800"/>
            <a:ext cx="914400" cy="284163"/>
          </a:xfrm>
          <a:prstGeom prst="rect">
            <a:avLst/>
          </a:prstGeom>
          <a:noFill/>
        </p:spPr>
        <p:txBody>
          <a:bodyPr vert="horz" lIns="45720" rIns="45720" rtlCol="0" anchor="ctr"/>
          <a:lstStyle>
            <a:lvl1pPr algn="ctr" eaLnBrk="1" latinLnBrk="0" hangingPunct="1">
              <a:defRPr kumimoji="0" sz="1100" b="0">
                <a:solidFill>
                  <a:schemeClr val="tx2">
                    <a:lumMod val="75000"/>
                    <a:lumOff val="25000"/>
                  </a:schemeClr>
                </a:solidFill>
                <a:latin typeface="Arial" pitchFamily="34" charset="0"/>
                <a:ea typeface="楷体" pitchFamily="49" charset="-122"/>
              </a:defRPr>
            </a:lvl1pPr>
          </a:lstStyle>
          <a:p>
            <a:pPr>
              <a:defRPr/>
            </a:pPr>
            <a:fld id="{CD0F6410-E7C8-4143-8676-9F223689E46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9144000" cy="10795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tint val="2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42" r:id="rId1"/>
    <p:sldLayoutId id="2147484043" r:id="rId2"/>
    <p:sldLayoutId id="2147484044" r:id="rId3"/>
    <p:sldLayoutId id="2147484045" r:id="rId4"/>
    <p:sldLayoutId id="2147484046" r:id="rId5"/>
    <p:sldLayoutId id="2147484047" r:id="rId6"/>
    <p:sldLayoutId id="2147484048" r:id="rId7"/>
    <p:sldLayoutId id="2147484049" r:id="rId8"/>
    <p:sldLayoutId id="2147484050" r:id="rId9"/>
    <p:sldLayoutId id="2147484051" r:id="rId10"/>
    <p:sldLayoutId id="2147484039" r:id="rId11"/>
    <p:sldLayoutId id="2147484038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Franklin Gothic Medium" pitchFamily="34" charset="0"/>
          <a:ea typeface="微软雅黑" pitchFamily="34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Franklin Gothic Medium" pitchFamily="34" charset="0"/>
          <a:ea typeface="微软雅黑" pitchFamily="34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Franklin Gothic Medium" pitchFamily="34" charset="0"/>
          <a:ea typeface="微软雅黑" pitchFamily="34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Franklin Gothic Medium" pitchFamily="34" charset="0"/>
          <a:ea typeface="微软雅黑" pitchFamily="34" charset="-122"/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 2" pitchFamily="18" charset="2"/>
        <a:buChar char="ß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 2" pitchFamily="18" charset="2"/>
        <a:buChar char="Þ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 2" pitchFamily="18" charset="2"/>
        <a:buChar char="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 2" pitchFamily="18" charset="2"/>
        <a:buChar char="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 2" pitchFamily="18" charset="2"/>
        <a:buChar char="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hyperlink" Target="https://user.guancha.cn/main/content?id=345398" TargetMode="Externa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6.bin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8.bin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10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6.vml"/><Relationship Id="rId4" Type="http://schemas.openxmlformats.org/officeDocument/2006/relationships/oleObject" Target="../embeddings/oleObject12.bin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00113" y="2133600"/>
            <a:ext cx="7623175" cy="719138"/>
          </a:xfrm>
        </p:spPr>
        <p:txBody>
          <a:bodyPr/>
          <a:lstStyle/>
          <a:p>
            <a:pPr algn="ctr" eaLnBrk="1" hangingPunct="1"/>
            <a:r>
              <a:rPr lang="zh-CN" altLang="en-US" sz="4400" smtClean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</a:rPr>
              <a:t>第</a:t>
            </a:r>
            <a:r>
              <a:rPr lang="en-US" altLang="zh-CN" sz="4400" smtClean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</a:rPr>
              <a:t>7</a:t>
            </a:r>
            <a:r>
              <a:rPr lang="zh-CN" altLang="en-US" sz="4400" smtClean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</a:rPr>
              <a:t>章 格与布尔代数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标题 2"/>
          <p:cNvSpPr>
            <a:spLocks noGrp="1"/>
          </p:cNvSpPr>
          <p:nvPr>
            <p:ph type="title"/>
          </p:nvPr>
        </p:nvSpPr>
        <p:spPr>
          <a:xfrm>
            <a:off x="457200" y="2141538"/>
            <a:ext cx="8229600" cy="1143000"/>
          </a:xfrm>
        </p:spPr>
        <p:txBody>
          <a:bodyPr/>
          <a:lstStyle/>
          <a:p>
            <a:r>
              <a:rPr lang="en-US" altLang="zh-CN" smtClean="0"/>
              <a:t>7.2</a:t>
            </a:r>
            <a:r>
              <a:rPr lang="zh-CN" altLang="en-US" smtClean="0"/>
              <a:t>、格是代数系统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5BBE24-72DC-42BE-B105-553AC4D8DBAF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777875"/>
          </a:xfrm>
        </p:spPr>
        <p:txBody>
          <a:bodyPr/>
          <a:lstStyle/>
          <a:p>
            <a:pPr eaLnBrk="1" hangingPunct="1"/>
            <a:r>
              <a:rPr lang="en-US" altLang="zh-CN" smtClean="0"/>
              <a:t>7.2.1</a:t>
            </a:r>
            <a:r>
              <a:rPr lang="zh-CN" altLang="en-US" smtClean="0"/>
              <a:t>、代数格的定义</a:t>
            </a:r>
            <a:endParaRPr lang="zh-CN" altLang="zh-CN" smtClean="0"/>
          </a:p>
        </p:txBody>
      </p:sp>
      <p:sp>
        <p:nvSpPr>
          <p:cNvPr id="102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52513"/>
            <a:ext cx="8229600" cy="5233987"/>
          </a:xfrm>
        </p:spPr>
        <p:txBody>
          <a:bodyPr/>
          <a:lstStyle/>
          <a:p>
            <a:pPr eaLnBrk="1" hangingPunct="1">
              <a:spcBef>
                <a:spcPts val="0"/>
              </a:spcBef>
              <a:defRPr/>
            </a:pPr>
            <a:r>
              <a:rPr lang="zh-CN" altLang="en-US" sz="2300" dirty="0">
                <a:solidFill>
                  <a:srgbClr val="0000FF"/>
                </a:solidFill>
              </a:rPr>
              <a:t>定义</a:t>
            </a:r>
            <a:r>
              <a:rPr lang="en-US" altLang="zh-CN" sz="2300" dirty="0">
                <a:solidFill>
                  <a:srgbClr val="0000FF"/>
                </a:solidFill>
              </a:rPr>
              <a:t>7.2-1</a:t>
            </a:r>
            <a:r>
              <a:rPr lang="zh-CN" altLang="en-US" sz="2300" dirty="0"/>
              <a:t>：设</a:t>
            </a:r>
            <a:r>
              <a:rPr lang="en-US" altLang="zh-CN" sz="2300" dirty="0"/>
              <a:t>&lt;L</a:t>
            </a:r>
            <a:r>
              <a:rPr lang="zh-CN" altLang="en-US" sz="2300" dirty="0"/>
              <a:t>，</a:t>
            </a:r>
            <a:r>
              <a:rPr lang="en-US" altLang="zh-CN" sz="2300" dirty="0"/>
              <a:t> </a:t>
            </a:r>
            <a:r>
              <a:rPr lang="en-US" altLang="zh-CN" sz="2800" baseline="-5000" dirty="0"/>
              <a:t>*</a:t>
            </a:r>
            <a:r>
              <a:rPr lang="zh-CN" altLang="en-US" sz="2300" dirty="0"/>
              <a:t>，⊕</a:t>
            </a:r>
            <a:r>
              <a:rPr lang="en-US" altLang="zh-CN" sz="2300" dirty="0"/>
              <a:t>&gt;</a:t>
            </a:r>
            <a:r>
              <a:rPr lang="zh-CN" altLang="en-US" sz="2300" dirty="0"/>
              <a:t>是代数系统，</a:t>
            </a:r>
            <a:r>
              <a:rPr lang="en-US" altLang="zh-CN" sz="2800" baseline="-5000" dirty="0"/>
              <a:t>*</a:t>
            </a:r>
            <a:r>
              <a:rPr lang="zh-CN" altLang="en-US" sz="2300" dirty="0"/>
              <a:t>和⊕是载体</a:t>
            </a:r>
            <a:r>
              <a:rPr lang="en-US" altLang="zh-CN" sz="2300" dirty="0"/>
              <a:t>L</a:t>
            </a:r>
            <a:r>
              <a:rPr lang="zh-CN" altLang="en-US" sz="2300" dirty="0"/>
              <a:t>上的二元运算</a:t>
            </a:r>
            <a:r>
              <a:rPr lang="en-US" altLang="zh-CN" sz="2300" dirty="0"/>
              <a:t>,</a:t>
            </a:r>
            <a:r>
              <a:rPr lang="zh-CN" altLang="en-US" sz="2300" dirty="0"/>
              <a:t>若满足</a:t>
            </a:r>
          </a:p>
          <a:p>
            <a:pPr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zh-CN" altLang="en-US" sz="2300" dirty="0"/>
              <a:t>   </a:t>
            </a:r>
            <a:r>
              <a:rPr lang="en-US" altLang="zh-CN" sz="2300" dirty="0"/>
              <a:t>(1)</a:t>
            </a:r>
            <a:r>
              <a:rPr lang="zh-CN" altLang="en-US" sz="2300" b="1" dirty="0"/>
              <a:t>交换律</a:t>
            </a:r>
            <a:r>
              <a:rPr lang="zh-CN" altLang="en-US" sz="2300" dirty="0"/>
              <a:t>   </a:t>
            </a:r>
            <a:r>
              <a:rPr lang="en-US" altLang="zh-CN" sz="2300" dirty="0"/>
              <a:t>a</a:t>
            </a:r>
            <a:r>
              <a:rPr lang="en-US" altLang="zh-CN" sz="2800" baseline="-5000" dirty="0"/>
              <a:t>*</a:t>
            </a:r>
            <a:r>
              <a:rPr lang="en-US" altLang="zh-CN" sz="2300" dirty="0"/>
              <a:t>b=b</a:t>
            </a:r>
            <a:r>
              <a:rPr lang="en-US" altLang="zh-CN" sz="2800" baseline="-5000" dirty="0"/>
              <a:t>*</a:t>
            </a:r>
            <a:r>
              <a:rPr lang="en-US" altLang="zh-CN" sz="2300" dirty="0"/>
              <a:t>a </a:t>
            </a:r>
            <a:r>
              <a:rPr lang="zh-CN" altLang="en-US" sz="2300" dirty="0"/>
              <a:t>   </a:t>
            </a:r>
            <a:r>
              <a:rPr lang="en-US" altLang="zh-CN" sz="2300" dirty="0" err="1">
                <a:solidFill>
                  <a:srgbClr val="00863D"/>
                </a:solidFill>
              </a:rPr>
              <a:t>a⊕b</a:t>
            </a:r>
            <a:r>
              <a:rPr lang="en-US" altLang="zh-CN" sz="2300" dirty="0">
                <a:solidFill>
                  <a:srgbClr val="00863D"/>
                </a:solidFill>
              </a:rPr>
              <a:t>=</a:t>
            </a:r>
            <a:r>
              <a:rPr lang="en-US" altLang="zh-CN" sz="2300" dirty="0" err="1">
                <a:solidFill>
                  <a:srgbClr val="00863D"/>
                </a:solidFill>
              </a:rPr>
              <a:t>b⊕a</a:t>
            </a:r>
            <a:endParaRPr lang="en-US" altLang="zh-CN" sz="2300" dirty="0">
              <a:solidFill>
                <a:srgbClr val="00863D"/>
              </a:solidFill>
            </a:endParaRPr>
          </a:p>
          <a:p>
            <a:pPr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CN" sz="2300" dirty="0"/>
              <a:t>   (2)</a:t>
            </a:r>
            <a:r>
              <a:rPr lang="zh-CN" altLang="en-US" sz="2300" b="1" dirty="0"/>
              <a:t>结合律</a:t>
            </a:r>
            <a:r>
              <a:rPr lang="zh-CN" altLang="en-US" sz="2300" dirty="0"/>
              <a:t>   </a:t>
            </a:r>
            <a:r>
              <a:rPr lang="en-US" altLang="zh-CN" sz="2300" dirty="0"/>
              <a:t>a</a:t>
            </a:r>
            <a:r>
              <a:rPr lang="en-US" altLang="zh-CN" sz="2800" baseline="-5000" dirty="0"/>
              <a:t>*</a:t>
            </a:r>
            <a:r>
              <a:rPr lang="en-US" altLang="zh-CN" sz="2300" dirty="0"/>
              <a:t>(b</a:t>
            </a:r>
            <a:r>
              <a:rPr lang="en-US" altLang="zh-CN" sz="2800" baseline="-5000" dirty="0"/>
              <a:t>*</a:t>
            </a:r>
            <a:r>
              <a:rPr lang="en-US" altLang="zh-CN" sz="2300" dirty="0"/>
              <a:t>c)=(a</a:t>
            </a:r>
            <a:r>
              <a:rPr lang="en-US" altLang="zh-CN" sz="2800" baseline="-5000" dirty="0"/>
              <a:t>*</a:t>
            </a:r>
            <a:r>
              <a:rPr lang="en-US" altLang="zh-CN" sz="2300" dirty="0"/>
              <a:t>b)</a:t>
            </a:r>
            <a:r>
              <a:rPr lang="en-US" altLang="zh-CN" sz="2800" baseline="-5000" dirty="0"/>
              <a:t>*</a:t>
            </a:r>
            <a:r>
              <a:rPr lang="en-US" altLang="zh-CN" sz="2300" dirty="0"/>
              <a:t>c  </a:t>
            </a:r>
            <a:r>
              <a:rPr lang="en-US" altLang="zh-CN" sz="2300" dirty="0">
                <a:solidFill>
                  <a:srgbClr val="00863D"/>
                </a:solidFill>
              </a:rPr>
              <a:t>a⊕(</a:t>
            </a:r>
            <a:r>
              <a:rPr lang="en-US" altLang="zh-CN" sz="2300" dirty="0" err="1">
                <a:solidFill>
                  <a:srgbClr val="00863D"/>
                </a:solidFill>
              </a:rPr>
              <a:t>b⊕c</a:t>
            </a:r>
            <a:r>
              <a:rPr lang="en-US" altLang="zh-CN" sz="2300" dirty="0">
                <a:solidFill>
                  <a:srgbClr val="00863D"/>
                </a:solidFill>
              </a:rPr>
              <a:t>)=(</a:t>
            </a:r>
            <a:r>
              <a:rPr lang="en-US" altLang="zh-CN" sz="2300" dirty="0" err="1">
                <a:solidFill>
                  <a:srgbClr val="00863D"/>
                </a:solidFill>
              </a:rPr>
              <a:t>a⊕b</a:t>
            </a:r>
            <a:r>
              <a:rPr lang="en-US" altLang="zh-CN" sz="2300" dirty="0">
                <a:solidFill>
                  <a:srgbClr val="00863D"/>
                </a:solidFill>
              </a:rPr>
              <a:t>)⊕c</a:t>
            </a:r>
          </a:p>
          <a:p>
            <a:pPr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CN" sz="2300" dirty="0"/>
              <a:t>   (3)</a:t>
            </a:r>
            <a:r>
              <a:rPr lang="zh-CN" altLang="en-US" sz="2300" b="1" dirty="0"/>
              <a:t>吸收律</a:t>
            </a:r>
            <a:r>
              <a:rPr lang="zh-CN" altLang="en-US" sz="2300" dirty="0"/>
              <a:t>   </a:t>
            </a:r>
            <a:r>
              <a:rPr lang="en-US" altLang="zh-CN" sz="2300" dirty="0"/>
              <a:t>a⊕(a</a:t>
            </a:r>
            <a:r>
              <a:rPr lang="en-US" altLang="zh-CN" sz="2800" baseline="-5000" dirty="0"/>
              <a:t>*</a:t>
            </a:r>
            <a:r>
              <a:rPr lang="en-US" altLang="zh-CN" sz="2300" dirty="0"/>
              <a:t>b)=a  </a:t>
            </a:r>
            <a:r>
              <a:rPr lang="zh-CN" altLang="en-US" sz="2300" dirty="0"/>
              <a:t> </a:t>
            </a:r>
            <a:r>
              <a:rPr lang="en-US" altLang="zh-CN" sz="2300" dirty="0">
                <a:solidFill>
                  <a:srgbClr val="00863D"/>
                </a:solidFill>
              </a:rPr>
              <a:t>a</a:t>
            </a:r>
            <a:r>
              <a:rPr lang="en-US" altLang="zh-CN" sz="2800" baseline="-5000" dirty="0">
                <a:solidFill>
                  <a:srgbClr val="00863D"/>
                </a:solidFill>
              </a:rPr>
              <a:t>*</a:t>
            </a:r>
            <a:r>
              <a:rPr lang="en-US" altLang="zh-CN" sz="2300" dirty="0">
                <a:solidFill>
                  <a:srgbClr val="00863D"/>
                </a:solidFill>
              </a:rPr>
              <a:t>(</a:t>
            </a:r>
            <a:r>
              <a:rPr lang="en-US" altLang="zh-CN" sz="2300" dirty="0" err="1">
                <a:solidFill>
                  <a:srgbClr val="00863D"/>
                </a:solidFill>
              </a:rPr>
              <a:t>a⊕b</a:t>
            </a:r>
            <a:r>
              <a:rPr lang="en-US" altLang="zh-CN" sz="2300" dirty="0">
                <a:solidFill>
                  <a:srgbClr val="00863D"/>
                </a:solidFill>
              </a:rPr>
              <a:t>)=a</a:t>
            </a:r>
          </a:p>
          <a:p>
            <a:pPr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zh-CN" altLang="en-US" sz="2300" dirty="0"/>
              <a:t>      则称</a:t>
            </a:r>
            <a:r>
              <a:rPr lang="en-US" altLang="zh-CN" sz="2300" b="1" dirty="0">
                <a:solidFill>
                  <a:srgbClr val="0000CC"/>
                </a:solidFill>
              </a:rPr>
              <a:t>&lt;L,</a:t>
            </a:r>
            <a:r>
              <a:rPr lang="en-US" altLang="zh-CN" sz="2800" b="1" baseline="-5000" dirty="0">
                <a:solidFill>
                  <a:srgbClr val="0000CC"/>
                </a:solidFill>
              </a:rPr>
              <a:t>*</a:t>
            </a:r>
            <a:r>
              <a:rPr lang="en-US" altLang="zh-CN" sz="2300" b="1" dirty="0">
                <a:solidFill>
                  <a:srgbClr val="0000CC"/>
                </a:solidFill>
              </a:rPr>
              <a:t>,</a:t>
            </a:r>
            <a:r>
              <a:rPr lang="zh-CN" altLang="en-US" sz="2300" b="1" dirty="0">
                <a:solidFill>
                  <a:srgbClr val="0000CC"/>
                </a:solidFill>
              </a:rPr>
              <a:t>⊕</a:t>
            </a:r>
            <a:r>
              <a:rPr lang="en-US" altLang="zh-CN" sz="2300" b="1" dirty="0">
                <a:solidFill>
                  <a:srgbClr val="0000CC"/>
                </a:solidFill>
              </a:rPr>
              <a:t>&gt;</a:t>
            </a:r>
            <a:r>
              <a:rPr lang="zh-CN" altLang="en-US" sz="2300" b="1" dirty="0">
                <a:solidFill>
                  <a:srgbClr val="0000CC"/>
                </a:solidFill>
              </a:rPr>
              <a:t>是代数格</a:t>
            </a:r>
            <a:r>
              <a:rPr lang="zh-CN" altLang="en-US" sz="2300" dirty="0"/>
              <a:t>。</a:t>
            </a:r>
            <a:endParaRPr lang="en-US" altLang="zh-CN" sz="2300" dirty="0"/>
          </a:p>
          <a:p>
            <a:pPr marL="854075" indent="0"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zh-CN" altLang="en-US" sz="2300" dirty="0"/>
              <a:t>代数格也满足</a:t>
            </a:r>
            <a:r>
              <a:rPr lang="zh-CN" altLang="en-US" sz="2300" b="1" dirty="0">
                <a:solidFill>
                  <a:srgbClr val="A50021"/>
                </a:solidFill>
              </a:rPr>
              <a:t>等幂律</a:t>
            </a:r>
            <a:r>
              <a:rPr lang="zh-CN" altLang="en-US" sz="2300" dirty="0"/>
              <a:t>，</a:t>
            </a:r>
            <a:r>
              <a:rPr lang="en-US" altLang="zh-CN" sz="2300" dirty="0" err="1"/>
              <a:t>a⊕a</a:t>
            </a:r>
            <a:r>
              <a:rPr lang="en-US" altLang="zh-CN" sz="2300" dirty="0"/>
              <a:t>=a</a:t>
            </a:r>
            <a:r>
              <a:rPr lang="zh-CN" altLang="en-US" sz="2300" dirty="0"/>
              <a:t>，</a:t>
            </a:r>
            <a:r>
              <a:rPr lang="en-US" altLang="zh-CN" sz="2300" dirty="0"/>
              <a:t>a</a:t>
            </a:r>
            <a:r>
              <a:rPr lang="en-US" altLang="zh-CN" sz="2800" baseline="-5000" dirty="0"/>
              <a:t>*</a:t>
            </a:r>
            <a:r>
              <a:rPr lang="en-US" altLang="zh-CN" sz="2300" dirty="0"/>
              <a:t>a=a,</a:t>
            </a:r>
            <a:r>
              <a:rPr lang="zh-CN" altLang="en-US" sz="2300" dirty="0"/>
              <a:t> 由吸收律可推出等幂律</a:t>
            </a:r>
            <a:r>
              <a:rPr lang="en-US" altLang="zh-CN" sz="2300" dirty="0"/>
              <a:t>,  </a:t>
            </a:r>
            <a:r>
              <a:rPr lang="zh-CN" altLang="en-US" sz="2300" dirty="0"/>
              <a:t>因为</a:t>
            </a:r>
            <a:r>
              <a:rPr lang="en-US" altLang="zh-CN" sz="2300" dirty="0"/>
              <a:t>a</a:t>
            </a:r>
            <a:r>
              <a:rPr lang="en-US" altLang="zh-CN" sz="2800" baseline="-5000" dirty="0"/>
              <a:t>*</a:t>
            </a:r>
            <a:r>
              <a:rPr lang="en-US" altLang="zh-CN" sz="2300" dirty="0"/>
              <a:t>a=a</a:t>
            </a:r>
            <a:r>
              <a:rPr lang="en-US" altLang="zh-CN" sz="2800" baseline="-5000" dirty="0"/>
              <a:t>*</a:t>
            </a:r>
            <a:r>
              <a:rPr lang="en-US" altLang="zh-CN" sz="2300" dirty="0"/>
              <a:t>(a⊕(a</a:t>
            </a:r>
            <a:r>
              <a:rPr lang="en-US" altLang="zh-CN" sz="2800" baseline="-5000" dirty="0"/>
              <a:t>*</a:t>
            </a:r>
            <a:r>
              <a:rPr lang="en-US" altLang="zh-CN" sz="2300" dirty="0"/>
              <a:t>a))=a</a:t>
            </a:r>
            <a:r>
              <a:rPr lang="zh-CN" altLang="en-US" sz="2300" dirty="0"/>
              <a:t>。类似地可证</a:t>
            </a:r>
            <a:r>
              <a:rPr lang="en-US" altLang="zh-CN" sz="2300" dirty="0" err="1"/>
              <a:t>a⊕a</a:t>
            </a:r>
            <a:r>
              <a:rPr lang="en-US" altLang="zh-CN" sz="2300" dirty="0"/>
              <a:t>=a</a:t>
            </a:r>
            <a:r>
              <a:rPr lang="zh-CN" altLang="en-US" sz="2300" dirty="0"/>
              <a:t>。</a:t>
            </a:r>
            <a:endParaRPr lang="en-US" altLang="zh-CN" sz="2300" dirty="0"/>
          </a:p>
          <a:p>
            <a:pPr eaLnBrk="1" hangingPunct="1">
              <a:spcBef>
                <a:spcPts val="0"/>
              </a:spcBef>
              <a:defRPr/>
            </a:pPr>
            <a:r>
              <a:rPr lang="zh-CN" altLang="en-US" sz="2300" dirty="0">
                <a:solidFill>
                  <a:srgbClr val="0000FF"/>
                </a:solidFill>
              </a:rPr>
              <a:t>例</a:t>
            </a:r>
            <a:endParaRPr lang="en-US" altLang="zh-CN" sz="2300" b="1" dirty="0"/>
          </a:p>
          <a:p>
            <a:pPr marL="808038" lvl="1" indent="-350838" eaLnBrk="1" hangingPunct="1">
              <a:spcBef>
                <a:spcPts val="0"/>
              </a:spcBef>
              <a:buSzPct val="100000"/>
              <a:buFont typeface="+mj-lt"/>
              <a:buAutoNum type="arabicPeriod"/>
              <a:defRPr/>
            </a:pPr>
            <a:r>
              <a:rPr lang="en-US" altLang="zh-CN" dirty="0"/>
              <a:t>S={</a:t>
            </a:r>
            <a:r>
              <a:rPr lang="en-US" altLang="zh-CN" dirty="0" err="1"/>
              <a:t>a,b,c</a:t>
            </a:r>
            <a:r>
              <a:rPr lang="en-US" altLang="zh-CN" dirty="0"/>
              <a:t>}, &lt;ρ(S),∩,</a:t>
            </a:r>
            <a:r>
              <a:rPr lang="zh-CN" altLang="en-US" dirty="0"/>
              <a:t>∪</a:t>
            </a:r>
            <a:r>
              <a:rPr lang="en-US" altLang="zh-CN" dirty="0"/>
              <a:t>&gt;</a:t>
            </a:r>
            <a:r>
              <a:rPr lang="zh-CN" altLang="en-US" dirty="0"/>
              <a:t>为代数格；</a:t>
            </a:r>
          </a:p>
          <a:p>
            <a:pPr marL="808038" lvl="1" indent="-350838" eaLnBrk="1" hangingPunct="1">
              <a:spcBef>
                <a:spcPts val="0"/>
              </a:spcBef>
              <a:buSzPct val="100000"/>
              <a:buFont typeface="+mj-lt"/>
              <a:buAutoNum type="arabicPeriod"/>
              <a:defRPr/>
            </a:pPr>
            <a:r>
              <a:rPr lang="zh-CN" altLang="en-US" dirty="0"/>
              <a:t>定义</a:t>
            </a:r>
            <a:r>
              <a:rPr lang="en-US" altLang="zh-CN" dirty="0"/>
              <a:t>X</a:t>
            </a:r>
            <a:r>
              <a:rPr lang="zh-CN" altLang="en-US" dirty="0"/>
              <a:t>：命题变元</a:t>
            </a:r>
            <a:r>
              <a:rPr lang="en-US" altLang="zh-CN" dirty="0"/>
              <a:t>p</a:t>
            </a:r>
            <a:r>
              <a:rPr lang="en-US" altLang="zh-CN" baseline="-25000" dirty="0"/>
              <a:t>1</a:t>
            </a:r>
            <a:r>
              <a:rPr lang="en-US" altLang="zh-CN" dirty="0"/>
              <a:t>,p</a:t>
            </a:r>
            <a:r>
              <a:rPr lang="en-US" altLang="zh-CN" baseline="-25000" dirty="0"/>
              <a:t>2</a:t>
            </a:r>
            <a:r>
              <a:rPr lang="en-US" altLang="zh-CN" dirty="0"/>
              <a:t>,…,</a:t>
            </a:r>
            <a:r>
              <a:rPr lang="en-US" altLang="zh-CN" dirty="0" err="1"/>
              <a:t>p</a:t>
            </a:r>
            <a:r>
              <a:rPr lang="en-US" altLang="zh-CN" baseline="-25000" dirty="0" err="1"/>
              <a:t>n</a:t>
            </a:r>
            <a:r>
              <a:rPr lang="en-US" altLang="zh-CN" dirty="0"/>
              <a:t>, ﹁,</a:t>
            </a:r>
            <a:r>
              <a:rPr lang="zh-CN" altLang="en-US" dirty="0"/>
              <a:t>∧</a:t>
            </a:r>
            <a:r>
              <a:rPr lang="en-US" altLang="zh-CN" dirty="0"/>
              <a:t>,</a:t>
            </a:r>
            <a:r>
              <a:rPr lang="zh-CN" altLang="en-US" dirty="0"/>
              <a:t>∨</a:t>
            </a:r>
            <a:r>
              <a:rPr lang="en-US" altLang="zh-CN" dirty="0"/>
              <a:t>,</a:t>
            </a:r>
            <a:r>
              <a:rPr lang="zh-CN" altLang="en-US" dirty="0">
                <a:latin typeface="Comic Sans MS" pitchFamily="66" charset="0"/>
              </a:rPr>
              <a:t>→</a:t>
            </a:r>
            <a:r>
              <a:rPr lang="en-US" altLang="zh-CN" dirty="0"/>
              <a:t>,</a:t>
            </a:r>
            <a:r>
              <a:rPr lang="zh-CN" altLang="en-US" dirty="0">
                <a:sym typeface="Symbol" pitchFamily="18" charset="2"/>
              </a:rPr>
              <a:t> 构成的合式公式集。则</a:t>
            </a:r>
            <a:r>
              <a:rPr lang="en-US" altLang="zh-CN" dirty="0"/>
              <a:t>&lt; X,∧,</a:t>
            </a:r>
            <a:r>
              <a:rPr lang="zh-CN" altLang="en-US" dirty="0"/>
              <a:t>∨</a:t>
            </a:r>
            <a:r>
              <a:rPr lang="en-US" altLang="zh-CN" dirty="0"/>
              <a:t>&gt;</a:t>
            </a:r>
            <a:r>
              <a:rPr lang="zh-CN" altLang="en-US" dirty="0"/>
              <a:t>为代数格。</a:t>
            </a:r>
            <a:endParaRPr lang="en-US" altLang="zh-CN" dirty="0"/>
          </a:p>
        </p:txBody>
      </p:sp>
      <p:sp>
        <p:nvSpPr>
          <p:cNvPr id="36868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7938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latinLnBrk="1"/>
            <a:endParaRPr kumimoji="1" lang="zh-CN" altLang="en-US" sz="2400">
              <a:latin typeface="Gulim" pitchFamily="34" charset="-127"/>
              <a:ea typeface="Gulim" pitchFamily="34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2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2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7813"/>
            <a:ext cx="8229600" cy="558800"/>
          </a:xfrm>
        </p:spPr>
        <p:txBody>
          <a:bodyPr anchor="ctr"/>
          <a:lstStyle/>
          <a:p>
            <a:pPr algn="ctr" eaLnBrk="1" hangingPunct="1"/>
            <a:r>
              <a:rPr lang="zh-CN" altLang="en-US" sz="3600" smtClean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</a:rPr>
              <a:t>偏序格→代数格</a:t>
            </a:r>
            <a:endParaRPr lang="zh-CN" altLang="zh-CN" sz="3600" smtClean="0">
              <a:solidFill>
                <a:srgbClr val="0000FF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8938" y="908050"/>
            <a:ext cx="8496300" cy="5473700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ct val="0"/>
              </a:spcBef>
              <a:spcAft>
                <a:spcPts val="200"/>
              </a:spcAft>
              <a:defRPr/>
            </a:pPr>
            <a:r>
              <a:rPr lang="zh-CN" altLang="en-US" sz="24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定理</a:t>
            </a:r>
            <a:r>
              <a:rPr lang="en-US" altLang="zh-CN" sz="24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1</a:t>
            </a:r>
            <a:r>
              <a:rPr lang="zh-CN" altLang="en-US" sz="24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：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如果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&lt;L,≤&gt;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是偏序格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,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定义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L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上两运算</a:t>
            </a:r>
            <a:r>
              <a:rPr lang="zh-CN" altLang="en-US" sz="2800" baseline="-8000" dirty="0">
                <a:latin typeface="楷体" pitchFamily="49" charset="-122"/>
                <a:ea typeface="楷体" pitchFamily="49" charset="-122"/>
              </a:rPr>
              <a:t>*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与⊕如下：</a:t>
            </a:r>
            <a:endParaRPr lang="en-US" altLang="zh-CN" sz="2400" dirty="0">
              <a:latin typeface="楷体" pitchFamily="49" charset="-122"/>
              <a:ea typeface="楷体" pitchFamily="49" charset="-122"/>
            </a:endParaRPr>
          </a:p>
          <a:p>
            <a:pPr marL="722313">
              <a:lnSpc>
                <a:spcPct val="120000"/>
              </a:lnSpc>
              <a:spcBef>
                <a:spcPct val="0"/>
              </a:spcBef>
              <a:spcAft>
                <a:spcPts val="200"/>
              </a:spcAft>
              <a:buFont typeface="Wingdings" pitchFamily="2" charset="2"/>
              <a:buNone/>
              <a:defRPr/>
            </a:pP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a</a:t>
            </a:r>
            <a:r>
              <a:rPr lang="en-US" altLang="zh-CN" sz="2800" baseline="-8000" dirty="0">
                <a:latin typeface="楷体" pitchFamily="49" charset="-122"/>
                <a:ea typeface="楷体" pitchFamily="49" charset="-122"/>
              </a:rPr>
              <a:t>*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b=</a:t>
            </a:r>
            <a:r>
              <a:rPr lang="en-US" altLang="zh-CN" sz="2400" dirty="0" err="1">
                <a:latin typeface="楷体" pitchFamily="49" charset="-122"/>
                <a:ea typeface="楷体" pitchFamily="49" charset="-122"/>
              </a:rPr>
              <a:t>glb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{</a:t>
            </a:r>
            <a:r>
              <a:rPr lang="en-US" altLang="zh-CN" sz="2400" dirty="0" err="1">
                <a:latin typeface="楷体" pitchFamily="49" charset="-122"/>
                <a:ea typeface="楷体" pitchFamily="49" charset="-122"/>
              </a:rPr>
              <a:t>a,b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}, </a:t>
            </a:r>
            <a:r>
              <a:rPr lang="en-US" altLang="zh-CN" sz="2400" dirty="0" err="1">
                <a:latin typeface="楷体" pitchFamily="49" charset="-122"/>
                <a:ea typeface="楷体" pitchFamily="49" charset="-122"/>
              </a:rPr>
              <a:t>a⊕b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=</a:t>
            </a:r>
            <a:r>
              <a:rPr lang="en-US" altLang="zh-CN" sz="2400" dirty="0" err="1">
                <a:latin typeface="楷体" pitchFamily="49" charset="-122"/>
                <a:ea typeface="楷体" pitchFamily="49" charset="-122"/>
              </a:rPr>
              <a:t>lub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{</a:t>
            </a:r>
            <a:r>
              <a:rPr lang="en-US" altLang="zh-CN" sz="2400" dirty="0" err="1">
                <a:latin typeface="楷体" pitchFamily="49" charset="-122"/>
                <a:ea typeface="楷体" pitchFamily="49" charset="-122"/>
              </a:rPr>
              <a:t>a,b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}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，则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&lt;L,</a:t>
            </a:r>
            <a:r>
              <a:rPr lang="en-US" altLang="zh-CN" sz="2800" baseline="-8000" dirty="0">
                <a:latin typeface="楷体" pitchFamily="49" charset="-122"/>
                <a:ea typeface="楷体" pitchFamily="49" charset="-122"/>
              </a:rPr>
              <a:t>*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,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⊕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&gt;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是代数格。</a:t>
            </a:r>
            <a:endParaRPr lang="en-US" altLang="zh-CN" sz="2400" dirty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20000"/>
              </a:lnSpc>
              <a:spcBef>
                <a:spcPts val="1200"/>
              </a:spcBef>
              <a:spcAft>
                <a:spcPts val="200"/>
              </a:spcAft>
              <a:buFont typeface="Wingdings" pitchFamily="2" charset="2"/>
              <a:buNone/>
              <a:defRPr/>
            </a:pPr>
            <a:r>
              <a:rPr lang="zh-CN" altLang="en-US" sz="24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证明：</a:t>
            </a:r>
            <a:endParaRPr lang="en-US" altLang="zh-CN" sz="2400" dirty="0">
              <a:solidFill>
                <a:srgbClr val="FF0000"/>
              </a:solidFill>
              <a:latin typeface="楷体" pitchFamily="49" charset="-122"/>
              <a:ea typeface="楷体" pitchFamily="49" charset="-122"/>
            </a:endParaRPr>
          </a:p>
          <a:p>
            <a:pPr marL="533400" indent="-442913">
              <a:lnSpc>
                <a:spcPct val="120000"/>
              </a:lnSpc>
              <a:spcBef>
                <a:spcPts val="1200"/>
              </a:spcBef>
              <a:spcAft>
                <a:spcPts val="200"/>
              </a:spcAft>
              <a:buSzPct val="100000"/>
              <a:buFont typeface="+mj-ea"/>
              <a:buAutoNum type="circleNumDbPlain"/>
              <a:defRPr/>
            </a:pPr>
            <a:r>
              <a:rPr lang="zh-CN" altLang="en-US" sz="2400" b="1" dirty="0">
                <a:latin typeface="楷体" pitchFamily="49" charset="-122"/>
                <a:ea typeface="楷体" pitchFamily="49" charset="-122"/>
                <a:sym typeface="Wingdings" pitchFamily="2" charset="2"/>
              </a:rPr>
              <a:t>可交换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  <a:sym typeface="Wingdings" pitchFamily="2" charset="2"/>
              </a:rPr>
              <a:t>：由</a:t>
            </a:r>
            <a:r>
              <a:rPr lang="zh-CN" altLang="en-US" sz="2800" baseline="-8000" dirty="0">
                <a:latin typeface="楷体" pitchFamily="49" charset="-122"/>
                <a:ea typeface="楷体" pitchFamily="49" charset="-122"/>
              </a:rPr>
              <a:t>*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与⊕的定义可知</a:t>
            </a:r>
            <a:r>
              <a:rPr lang="zh-CN" altLang="en-US" sz="2800" baseline="-8000" dirty="0">
                <a:latin typeface="楷体" pitchFamily="49" charset="-122"/>
                <a:ea typeface="楷体" pitchFamily="49" charset="-122"/>
              </a:rPr>
              <a:t>*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与⊕是可交换的。</a:t>
            </a:r>
            <a:endParaRPr lang="zh-CN" altLang="en-US" sz="2400" dirty="0">
              <a:latin typeface="楷体" pitchFamily="49" charset="-122"/>
              <a:ea typeface="楷体" pitchFamily="49" charset="-122"/>
              <a:sym typeface="Wingdings" pitchFamily="2" charset="2"/>
            </a:endParaRPr>
          </a:p>
          <a:p>
            <a:pPr marL="533400" indent="-442913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SzPct val="100000"/>
              <a:buFont typeface="+mj-ea"/>
              <a:buAutoNum type="circleNumDbPlain"/>
              <a:defRPr/>
            </a:pPr>
            <a:r>
              <a:rPr lang="zh-CN" altLang="en-US" sz="2400" b="1" dirty="0">
                <a:latin typeface="楷体" pitchFamily="49" charset="-122"/>
                <a:ea typeface="楷体" pitchFamily="49" charset="-122"/>
                <a:sym typeface="Wingdings" pitchFamily="2" charset="2"/>
              </a:rPr>
              <a:t>可结合：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  <a:sym typeface="Wingdings" pitchFamily="2" charset="2"/>
              </a:rPr>
              <a:t>证明 </a:t>
            </a:r>
            <a:r>
              <a:rPr lang="zh-CN" altLang="en-US" sz="2400" dirty="0">
                <a:solidFill>
                  <a:schemeClr val="tx2"/>
                </a:solidFill>
                <a:latin typeface="楷体" pitchFamily="49" charset="-122"/>
                <a:ea typeface="楷体" pitchFamily="49" charset="-122"/>
              </a:rPr>
              <a:t>∀</a:t>
            </a:r>
            <a:r>
              <a:rPr lang="en-US" altLang="zh-CN" sz="2400" dirty="0" err="1">
                <a:latin typeface="楷体" pitchFamily="49" charset="-122"/>
                <a:ea typeface="楷体" pitchFamily="49" charset="-122"/>
              </a:rPr>
              <a:t>a,b,c∈L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  <a:sym typeface="Wingdings" pitchFamily="2" charset="2"/>
              </a:rPr>
              <a:t>有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a⊕(</a:t>
            </a:r>
            <a:r>
              <a:rPr lang="en-US" altLang="zh-CN" sz="2400" dirty="0" err="1">
                <a:latin typeface="楷体" pitchFamily="49" charset="-122"/>
                <a:ea typeface="楷体" pitchFamily="49" charset="-122"/>
              </a:rPr>
              <a:t>b⊕c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)=(</a:t>
            </a:r>
            <a:r>
              <a:rPr lang="en-US" altLang="zh-CN" sz="2400" dirty="0" err="1">
                <a:latin typeface="楷体" pitchFamily="49" charset="-122"/>
                <a:ea typeface="楷体" pitchFamily="49" charset="-122"/>
              </a:rPr>
              <a:t>a⊕b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)⊕c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成立</a:t>
            </a:r>
            <a:endParaRPr lang="en-US" altLang="zh-CN" sz="2400" dirty="0">
              <a:latin typeface="楷体" pitchFamily="49" charset="-122"/>
              <a:ea typeface="楷体" pitchFamily="49" charset="-122"/>
            </a:endParaRPr>
          </a:p>
          <a:p>
            <a:pPr marL="66675" indent="22225">
              <a:lnSpc>
                <a:spcPct val="120000"/>
              </a:lnSpc>
              <a:spcBef>
                <a:spcPct val="0"/>
              </a:spcBef>
              <a:spcAft>
                <a:spcPts val="200"/>
              </a:spcAft>
              <a:buFont typeface="Wingdings" pitchFamily="2" charset="2"/>
              <a:buNone/>
              <a:defRPr/>
            </a:pP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即要证明① 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a⊕(</a:t>
            </a:r>
            <a:r>
              <a:rPr lang="en-US" altLang="zh-CN" sz="2400" dirty="0" err="1">
                <a:latin typeface="楷体" pitchFamily="49" charset="-122"/>
                <a:ea typeface="楷体" pitchFamily="49" charset="-122"/>
              </a:rPr>
              <a:t>b⊕c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)</a:t>
            </a:r>
            <a:r>
              <a:rPr lang="en-US" altLang="zh-CN" sz="2400" b="1" dirty="0">
                <a:solidFill>
                  <a:schemeClr val="tx2"/>
                </a:solidFill>
                <a:latin typeface="楷体" pitchFamily="49" charset="-122"/>
                <a:ea typeface="楷体" pitchFamily="49" charset="-122"/>
              </a:rPr>
              <a:t>≤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(</a:t>
            </a:r>
            <a:r>
              <a:rPr lang="en-US" altLang="zh-CN" sz="2400" dirty="0" err="1">
                <a:latin typeface="楷体" pitchFamily="49" charset="-122"/>
                <a:ea typeface="楷体" pitchFamily="49" charset="-122"/>
              </a:rPr>
              <a:t>a⊕b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)⊕c</a:t>
            </a:r>
          </a:p>
          <a:p>
            <a:pPr marL="1285875" indent="22225">
              <a:lnSpc>
                <a:spcPct val="120000"/>
              </a:lnSpc>
              <a:spcBef>
                <a:spcPct val="0"/>
              </a:spcBef>
              <a:spcAft>
                <a:spcPts val="200"/>
              </a:spcAft>
              <a:buFont typeface="Wingdings" pitchFamily="2" charset="2"/>
              <a:buNone/>
              <a:defRPr/>
            </a:pP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②(</a:t>
            </a:r>
            <a:r>
              <a:rPr lang="en-US" altLang="zh-CN" sz="2400" dirty="0" err="1">
                <a:latin typeface="楷体" pitchFamily="49" charset="-122"/>
                <a:ea typeface="楷体" pitchFamily="49" charset="-122"/>
              </a:rPr>
              <a:t>a⊕b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)⊕</a:t>
            </a:r>
            <a:r>
              <a:rPr lang="en-US" altLang="zh-CN" sz="2400" dirty="0" err="1">
                <a:latin typeface="楷体" pitchFamily="49" charset="-122"/>
                <a:ea typeface="楷体" pitchFamily="49" charset="-122"/>
              </a:rPr>
              <a:t>c</a:t>
            </a:r>
            <a:r>
              <a:rPr lang="en-US" altLang="zh-CN" sz="2400" b="1" dirty="0" err="1">
                <a:solidFill>
                  <a:schemeClr val="tx2"/>
                </a:solidFill>
                <a:latin typeface="楷体" pitchFamily="49" charset="-122"/>
                <a:ea typeface="楷体" pitchFamily="49" charset="-122"/>
              </a:rPr>
              <a:t>≤</a:t>
            </a:r>
            <a:r>
              <a:rPr lang="en-US" altLang="zh-CN" sz="2400" dirty="0" err="1">
                <a:latin typeface="楷体" pitchFamily="49" charset="-122"/>
                <a:ea typeface="楷体" pitchFamily="49" charset="-122"/>
              </a:rPr>
              <a:t>a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⊕(</a:t>
            </a:r>
            <a:r>
              <a:rPr lang="en-US" altLang="zh-CN" sz="2400" dirty="0" err="1">
                <a:latin typeface="楷体" pitchFamily="49" charset="-122"/>
                <a:ea typeface="楷体" pitchFamily="49" charset="-122"/>
              </a:rPr>
              <a:t>b⊕c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)</a:t>
            </a:r>
          </a:p>
          <a:p>
            <a:pPr marL="66675" indent="22225">
              <a:lnSpc>
                <a:spcPct val="120000"/>
              </a:lnSpc>
              <a:spcBef>
                <a:spcPct val="0"/>
              </a:spcBef>
              <a:spcAft>
                <a:spcPts val="200"/>
              </a:spcAft>
              <a:buFont typeface="Wingdings" pitchFamily="2" charset="2"/>
              <a:buNone/>
              <a:defRPr/>
            </a:pP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下面证明①，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②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类似可证。</a:t>
            </a:r>
            <a:endParaRPr lang="en-US" altLang="zh-CN" sz="2400" dirty="0">
              <a:latin typeface="楷体" pitchFamily="49" charset="-122"/>
              <a:ea typeface="楷体" pitchFamily="49" charset="-122"/>
            </a:endParaRPr>
          </a:p>
          <a:p>
            <a:pPr marL="66675" indent="22225">
              <a:lnSpc>
                <a:spcPct val="120000"/>
              </a:lnSpc>
              <a:spcBef>
                <a:spcPct val="0"/>
              </a:spcBef>
              <a:spcAft>
                <a:spcPts val="200"/>
              </a:spcAft>
              <a:buFont typeface="Wingdings" pitchFamily="2" charset="2"/>
              <a:buNone/>
              <a:defRPr/>
            </a:pP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由</a:t>
            </a:r>
            <a:r>
              <a:rPr lang="en-US" altLang="zh-CN" sz="2400" dirty="0" err="1">
                <a:latin typeface="楷体" pitchFamily="49" charset="-122"/>
                <a:ea typeface="楷体" pitchFamily="49" charset="-122"/>
              </a:rPr>
              <a:t>b</a:t>
            </a:r>
            <a:r>
              <a:rPr lang="en-US" altLang="zh-CN" sz="2400" b="1" dirty="0" err="1">
                <a:solidFill>
                  <a:schemeClr val="tx2"/>
                </a:solidFill>
                <a:latin typeface="楷体" pitchFamily="49" charset="-122"/>
                <a:ea typeface="楷体" pitchFamily="49" charset="-122"/>
              </a:rPr>
              <a:t>≤</a:t>
            </a:r>
            <a:r>
              <a:rPr lang="en-US" altLang="zh-CN" sz="2400" dirty="0" err="1">
                <a:latin typeface="楷体" pitchFamily="49" charset="-122"/>
                <a:ea typeface="楷体" pitchFamily="49" charset="-122"/>
              </a:rPr>
              <a:t>a⊕b</a:t>
            </a:r>
            <a:r>
              <a:rPr lang="en-US" altLang="zh-CN" sz="2400" b="1" dirty="0">
                <a:solidFill>
                  <a:schemeClr val="tx2"/>
                </a:solidFill>
                <a:latin typeface="楷体" pitchFamily="49" charset="-122"/>
                <a:ea typeface="楷体" pitchFamily="49" charset="-122"/>
              </a:rPr>
              <a:t>≤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(</a:t>
            </a:r>
            <a:r>
              <a:rPr lang="en-US" altLang="zh-CN" sz="2400" dirty="0" err="1">
                <a:latin typeface="楷体" pitchFamily="49" charset="-122"/>
                <a:ea typeface="楷体" pitchFamily="49" charset="-122"/>
              </a:rPr>
              <a:t>a⊕b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)⊕c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和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c</a:t>
            </a:r>
            <a:r>
              <a:rPr lang="en-US" altLang="zh-CN" sz="2400" b="1" dirty="0">
                <a:solidFill>
                  <a:schemeClr val="tx2"/>
                </a:solidFill>
                <a:latin typeface="楷体" pitchFamily="49" charset="-122"/>
                <a:ea typeface="楷体" pitchFamily="49" charset="-122"/>
              </a:rPr>
              <a:t>≤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(</a:t>
            </a:r>
            <a:r>
              <a:rPr lang="en-US" altLang="zh-CN" sz="2400" dirty="0" err="1">
                <a:latin typeface="楷体" pitchFamily="49" charset="-122"/>
                <a:ea typeface="楷体" pitchFamily="49" charset="-122"/>
              </a:rPr>
              <a:t>a⊕b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)⊕c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得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(</a:t>
            </a:r>
            <a:r>
              <a:rPr lang="en-US" altLang="zh-CN" sz="2400" dirty="0" err="1">
                <a:latin typeface="楷体" pitchFamily="49" charset="-122"/>
                <a:ea typeface="楷体" pitchFamily="49" charset="-122"/>
              </a:rPr>
              <a:t>b⊕c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)</a:t>
            </a:r>
            <a:r>
              <a:rPr lang="en-US" altLang="zh-CN" sz="2400" b="1" dirty="0">
                <a:solidFill>
                  <a:schemeClr val="tx2"/>
                </a:solidFill>
                <a:latin typeface="楷体" pitchFamily="49" charset="-122"/>
                <a:ea typeface="楷体" pitchFamily="49" charset="-122"/>
              </a:rPr>
              <a:t>≤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(</a:t>
            </a:r>
            <a:r>
              <a:rPr lang="en-US" altLang="zh-CN" sz="2400" dirty="0" err="1">
                <a:latin typeface="楷体" pitchFamily="49" charset="-122"/>
                <a:ea typeface="楷体" pitchFamily="49" charset="-122"/>
              </a:rPr>
              <a:t>a⊕b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)⊕c</a:t>
            </a:r>
          </a:p>
          <a:p>
            <a:pPr marL="433388">
              <a:lnSpc>
                <a:spcPct val="120000"/>
              </a:lnSpc>
              <a:spcBef>
                <a:spcPct val="0"/>
              </a:spcBef>
              <a:spcAft>
                <a:spcPts val="200"/>
              </a:spcAft>
              <a:buFont typeface="Wingdings" pitchFamily="2" charset="2"/>
              <a:buNone/>
              <a:defRPr/>
            </a:pP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又</a:t>
            </a:r>
            <a:r>
              <a:rPr lang="en-US" altLang="zh-CN" sz="2400" dirty="0" err="1">
                <a:latin typeface="楷体" pitchFamily="49" charset="-122"/>
                <a:ea typeface="楷体" pitchFamily="49" charset="-122"/>
              </a:rPr>
              <a:t>a</a:t>
            </a:r>
            <a:r>
              <a:rPr lang="en-US" altLang="zh-CN" sz="2400" b="1" dirty="0" err="1">
                <a:solidFill>
                  <a:schemeClr val="tx2"/>
                </a:solidFill>
                <a:latin typeface="楷体" pitchFamily="49" charset="-122"/>
                <a:ea typeface="楷体" pitchFamily="49" charset="-122"/>
              </a:rPr>
              <a:t>≤</a:t>
            </a:r>
            <a:r>
              <a:rPr lang="en-US" altLang="zh-CN" sz="2400" dirty="0" err="1">
                <a:solidFill>
                  <a:schemeClr val="tx2"/>
                </a:solidFill>
                <a:latin typeface="楷体" pitchFamily="49" charset="-122"/>
                <a:ea typeface="楷体" pitchFamily="49" charset="-122"/>
              </a:rPr>
              <a:t>a</a:t>
            </a:r>
            <a:r>
              <a:rPr lang="en-US" altLang="zh-CN" sz="2400" dirty="0" err="1">
                <a:latin typeface="楷体" pitchFamily="49" charset="-122"/>
                <a:ea typeface="楷体" pitchFamily="49" charset="-122"/>
              </a:rPr>
              <a:t>⊕b</a:t>
            </a:r>
            <a:r>
              <a:rPr lang="en-US" altLang="zh-CN" sz="2400" b="1" dirty="0">
                <a:solidFill>
                  <a:schemeClr val="tx2"/>
                </a:solidFill>
                <a:latin typeface="楷体" pitchFamily="49" charset="-122"/>
                <a:ea typeface="楷体" pitchFamily="49" charset="-122"/>
              </a:rPr>
              <a:t>≤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(</a:t>
            </a:r>
            <a:r>
              <a:rPr lang="en-US" altLang="zh-CN" sz="2400" dirty="0" err="1">
                <a:latin typeface="楷体" pitchFamily="49" charset="-122"/>
                <a:ea typeface="楷体" pitchFamily="49" charset="-122"/>
              </a:rPr>
              <a:t>a⊕b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)⊕c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，所以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a⊕(</a:t>
            </a:r>
            <a:r>
              <a:rPr lang="en-US" altLang="zh-CN" sz="2400" dirty="0" err="1">
                <a:latin typeface="楷体" pitchFamily="49" charset="-122"/>
                <a:ea typeface="楷体" pitchFamily="49" charset="-122"/>
              </a:rPr>
              <a:t>b⊕c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)</a:t>
            </a:r>
            <a:r>
              <a:rPr lang="en-US" altLang="zh-CN" sz="2400" b="1" dirty="0">
                <a:solidFill>
                  <a:schemeClr val="tx2"/>
                </a:solidFill>
                <a:latin typeface="楷体" pitchFamily="49" charset="-122"/>
                <a:ea typeface="楷体" pitchFamily="49" charset="-122"/>
              </a:rPr>
              <a:t>≤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(</a:t>
            </a:r>
            <a:r>
              <a:rPr lang="en-US" altLang="zh-CN" sz="2400" dirty="0" err="1">
                <a:latin typeface="楷体" pitchFamily="49" charset="-122"/>
                <a:ea typeface="楷体" pitchFamily="49" charset="-122"/>
              </a:rPr>
              <a:t>a⊕b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)⊕c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。</a:t>
            </a:r>
            <a:endParaRPr lang="en-US" altLang="zh-CN" sz="2400" b="1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3789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7938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latinLnBrk="1"/>
            <a:endParaRPr kumimoji="1" lang="zh-CN" altLang="en-US" sz="2400"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C3509C-3105-469F-B80C-178C5A18132A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2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2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02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02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514350" y="1050925"/>
            <a:ext cx="8215313" cy="482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lnSpc>
                <a:spcPct val="120000"/>
              </a:lnSpc>
              <a:buClr>
                <a:schemeClr val="accent1"/>
              </a:buClr>
              <a:buSzPct val="65000"/>
              <a:buFont typeface="Wingdings" pitchFamily="2" charset="2"/>
              <a:buNone/>
              <a:defRPr/>
            </a:pPr>
            <a:r>
              <a:rPr lang="zh-CN" altLang="en-US" sz="2400" kern="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定理</a:t>
            </a:r>
            <a:r>
              <a:rPr lang="en-US" altLang="zh-CN" sz="2400" kern="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1</a:t>
            </a:r>
            <a:r>
              <a:rPr lang="zh-CN" altLang="en-US" sz="2400" kern="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：</a:t>
            </a:r>
            <a:r>
              <a:rPr lang="zh-CN" altLang="en-US" sz="2400" kern="0" dirty="0">
                <a:latin typeface="楷体" pitchFamily="49" charset="-122"/>
                <a:ea typeface="楷体" pitchFamily="49" charset="-122"/>
              </a:rPr>
              <a:t>如果</a:t>
            </a:r>
            <a:r>
              <a:rPr lang="en-US" altLang="zh-CN" sz="2400" kern="0" dirty="0">
                <a:latin typeface="楷体" pitchFamily="49" charset="-122"/>
                <a:ea typeface="楷体" pitchFamily="49" charset="-122"/>
              </a:rPr>
              <a:t>&lt;L,≤&gt;</a:t>
            </a:r>
            <a:r>
              <a:rPr lang="zh-CN" altLang="en-US" sz="2400" kern="0" dirty="0">
                <a:latin typeface="楷体" pitchFamily="49" charset="-122"/>
                <a:ea typeface="楷体" pitchFamily="49" charset="-122"/>
              </a:rPr>
              <a:t>是偏序格</a:t>
            </a:r>
            <a:r>
              <a:rPr lang="en-US" altLang="zh-CN" sz="2400" kern="0" dirty="0">
                <a:latin typeface="楷体" pitchFamily="49" charset="-122"/>
                <a:ea typeface="楷体" pitchFamily="49" charset="-122"/>
              </a:rPr>
              <a:t>,</a:t>
            </a:r>
            <a:r>
              <a:rPr lang="zh-CN" altLang="en-US" sz="2400" kern="0" dirty="0">
                <a:latin typeface="楷体" pitchFamily="49" charset="-122"/>
                <a:ea typeface="楷体" pitchFamily="49" charset="-122"/>
              </a:rPr>
              <a:t>定义</a:t>
            </a:r>
            <a:r>
              <a:rPr lang="en-US" altLang="zh-CN" sz="2400" kern="0" dirty="0">
                <a:latin typeface="楷体" pitchFamily="49" charset="-122"/>
                <a:ea typeface="楷体" pitchFamily="49" charset="-122"/>
              </a:rPr>
              <a:t>L</a:t>
            </a:r>
            <a:r>
              <a:rPr lang="zh-CN" altLang="en-US" sz="2400" kern="0" dirty="0">
                <a:latin typeface="楷体" pitchFamily="49" charset="-122"/>
                <a:ea typeface="楷体" pitchFamily="49" charset="-122"/>
              </a:rPr>
              <a:t>上两运算</a:t>
            </a:r>
            <a:r>
              <a:rPr lang="zh-CN" altLang="en-US" sz="2800" baseline="-8000" dirty="0">
                <a:latin typeface="楷体" pitchFamily="49" charset="-122"/>
                <a:ea typeface="楷体" pitchFamily="49" charset="-122"/>
              </a:rPr>
              <a:t>*</a:t>
            </a:r>
            <a:r>
              <a:rPr lang="zh-CN" altLang="en-US" sz="2400" kern="0" dirty="0">
                <a:latin typeface="楷体" pitchFamily="49" charset="-122"/>
                <a:ea typeface="楷体" pitchFamily="49" charset="-122"/>
              </a:rPr>
              <a:t>与⊕如下</a:t>
            </a:r>
            <a:r>
              <a:rPr lang="en-US" altLang="zh-CN" sz="2400" kern="0" dirty="0">
                <a:latin typeface="楷体" pitchFamily="49" charset="-122"/>
                <a:ea typeface="楷体" pitchFamily="49" charset="-122"/>
              </a:rPr>
              <a:t>:</a:t>
            </a:r>
          </a:p>
          <a:p>
            <a:pPr marL="342900" indent="-342900" eaLnBrk="0" hangingPunct="0">
              <a:lnSpc>
                <a:spcPct val="120000"/>
              </a:lnSpc>
              <a:spcAft>
                <a:spcPts val="120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defRPr/>
            </a:pPr>
            <a:r>
              <a:rPr lang="en-US" altLang="zh-CN" sz="2400" kern="0" dirty="0">
                <a:latin typeface="楷体" pitchFamily="49" charset="-122"/>
                <a:ea typeface="楷体" pitchFamily="49" charset="-122"/>
              </a:rPr>
              <a:t>a</a:t>
            </a:r>
            <a:r>
              <a:rPr lang="en-US" altLang="zh-CN" sz="2800" baseline="-8000" dirty="0">
                <a:latin typeface="楷体" pitchFamily="49" charset="-122"/>
                <a:ea typeface="楷体" pitchFamily="49" charset="-122"/>
              </a:rPr>
              <a:t>*</a:t>
            </a:r>
            <a:r>
              <a:rPr lang="en-US" altLang="zh-CN" sz="2400" kern="0" dirty="0">
                <a:latin typeface="楷体" pitchFamily="49" charset="-122"/>
                <a:ea typeface="楷体" pitchFamily="49" charset="-122"/>
              </a:rPr>
              <a:t>b=</a:t>
            </a:r>
            <a:r>
              <a:rPr lang="en-US" altLang="zh-CN" sz="2400" kern="0" dirty="0" err="1">
                <a:latin typeface="楷体" pitchFamily="49" charset="-122"/>
                <a:ea typeface="楷体" pitchFamily="49" charset="-122"/>
              </a:rPr>
              <a:t>glb</a:t>
            </a:r>
            <a:r>
              <a:rPr lang="en-US" altLang="zh-CN" sz="2400" kern="0" dirty="0">
                <a:latin typeface="楷体" pitchFamily="49" charset="-122"/>
                <a:ea typeface="楷体" pitchFamily="49" charset="-122"/>
              </a:rPr>
              <a:t>{a, b},</a:t>
            </a:r>
            <a:r>
              <a:rPr lang="en-US" altLang="zh-CN" sz="2400" kern="0" dirty="0" err="1">
                <a:latin typeface="楷体" pitchFamily="49" charset="-122"/>
                <a:ea typeface="楷体" pitchFamily="49" charset="-122"/>
              </a:rPr>
              <a:t>a⊕b</a:t>
            </a:r>
            <a:r>
              <a:rPr lang="en-US" altLang="zh-CN" sz="2400" kern="0" dirty="0">
                <a:latin typeface="楷体" pitchFamily="49" charset="-122"/>
                <a:ea typeface="楷体" pitchFamily="49" charset="-122"/>
              </a:rPr>
              <a:t>=</a:t>
            </a:r>
            <a:r>
              <a:rPr lang="en-US" altLang="zh-CN" sz="2400" kern="0" dirty="0" err="1">
                <a:latin typeface="楷体" pitchFamily="49" charset="-122"/>
                <a:ea typeface="楷体" pitchFamily="49" charset="-122"/>
              </a:rPr>
              <a:t>lub</a:t>
            </a:r>
            <a:r>
              <a:rPr lang="en-US" altLang="zh-CN" sz="2400" kern="0" dirty="0">
                <a:latin typeface="楷体" pitchFamily="49" charset="-122"/>
                <a:ea typeface="楷体" pitchFamily="49" charset="-122"/>
              </a:rPr>
              <a:t>{a, b},</a:t>
            </a:r>
            <a:r>
              <a:rPr lang="zh-CN" altLang="en-US" sz="2400" kern="0" dirty="0">
                <a:latin typeface="楷体" pitchFamily="49" charset="-122"/>
                <a:ea typeface="楷体" pitchFamily="49" charset="-122"/>
              </a:rPr>
              <a:t>则</a:t>
            </a:r>
            <a:r>
              <a:rPr lang="en-US" altLang="zh-CN" sz="2400" kern="0" dirty="0">
                <a:latin typeface="楷体" pitchFamily="49" charset="-122"/>
                <a:ea typeface="楷体" pitchFamily="49" charset="-122"/>
              </a:rPr>
              <a:t>&lt;L,</a:t>
            </a:r>
            <a:r>
              <a:rPr lang="en-US" altLang="zh-CN" sz="2800" baseline="-8000" dirty="0">
                <a:latin typeface="楷体" pitchFamily="49" charset="-122"/>
                <a:ea typeface="楷体" pitchFamily="49" charset="-122"/>
              </a:rPr>
              <a:t>*</a:t>
            </a:r>
            <a:r>
              <a:rPr lang="en-US" altLang="zh-CN" sz="2400" kern="0" dirty="0">
                <a:latin typeface="楷体" pitchFamily="49" charset="-122"/>
                <a:ea typeface="楷体" pitchFamily="49" charset="-122"/>
              </a:rPr>
              <a:t>,</a:t>
            </a:r>
            <a:r>
              <a:rPr lang="zh-CN" altLang="en-US" sz="2400" kern="0" dirty="0">
                <a:latin typeface="楷体" pitchFamily="49" charset="-122"/>
                <a:ea typeface="楷体" pitchFamily="49" charset="-122"/>
              </a:rPr>
              <a:t>⊕</a:t>
            </a:r>
            <a:r>
              <a:rPr lang="en-US" altLang="zh-CN" sz="2400" kern="0" dirty="0">
                <a:latin typeface="楷体" pitchFamily="49" charset="-122"/>
                <a:ea typeface="楷体" pitchFamily="49" charset="-122"/>
              </a:rPr>
              <a:t>&gt;</a:t>
            </a:r>
            <a:r>
              <a:rPr lang="zh-CN" altLang="en-US" sz="2400" kern="0" dirty="0">
                <a:latin typeface="楷体" pitchFamily="49" charset="-122"/>
                <a:ea typeface="楷体" pitchFamily="49" charset="-122"/>
              </a:rPr>
              <a:t>是代数格。</a:t>
            </a:r>
            <a:endParaRPr lang="en-US" altLang="zh-CN" sz="2400" kern="0" dirty="0">
              <a:latin typeface="楷体" pitchFamily="49" charset="-122"/>
              <a:ea typeface="楷体" pitchFamily="49" charset="-122"/>
            </a:endParaRPr>
          </a:p>
          <a:p>
            <a:pPr marL="342900" indent="-342900" eaLnBrk="0" hangingPunct="0">
              <a:lnSpc>
                <a:spcPct val="120000"/>
              </a:lnSpc>
              <a:spcBef>
                <a:spcPts val="1200"/>
              </a:spcBef>
              <a:spcAft>
                <a:spcPts val="60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defRPr/>
            </a:pPr>
            <a:r>
              <a:rPr lang="zh-CN" altLang="en-US" sz="2400" kern="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证明：</a:t>
            </a:r>
            <a:endParaRPr lang="en-US" altLang="zh-CN" sz="2400" kern="0" dirty="0">
              <a:solidFill>
                <a:srgbClr val="FF0000"/>
              </a:solidFill>
              <a:latin typeface="楷体" pitchFamily="49" charset="-122"/>
              <a:ea typeface="楷体" pitchFamily="49" charset="-122"/>
            </a:endParaRPr>
          </a:p>
          <a:p>
            <a:pPr marL="457200" indent="-457200" eaLnBrk="0" hangingPunct="0">
              <a:lnSpc>
                <a:spcPct val="120000"/>
              </a:lnSpc>
              <a:spcBef>
                <a:spcPts val="12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+mj-ea"/>
              <a:buAutoNum type="circleNumDbPlain" startAt="3"/>
              <a:defRPr/>
            </a:pPr>
            <a:r>
              <a:rPr lang="zh-CN" altLang="en-US" sz="2400" b="1" kern="0" dirty="0">
                <a:latin typeface="楷体" pitchFamily="49" charset="-122"/>
                <a:ea typeface="楷体" pitchFamily="49" charset="-122"/>
                <a:sym typeface="Wingdings" pitchFamily="2" charset="2"/>
              </a:rPr>
              <a:t>吸收律：</a:t>
            </a:r>
            <a:r>
              <a:rPr lang="zh-CN" altLang="en-US" sz="2400" kern="0" dirty="0">
                <a:latin typeface="楷体" pitchFamily="49" charset="-122"/>
                <a:ea typeface="楷体" pitchFamily="49" charset="-122"/>
                <a:sym typeface="Wingdings" pitchFamily="2" charset="2"/>
              </a:rPr>
              <a:t>证明</a:t>
            </a:r>
            <a:r>
              <a:rPr lang="zh-CN" altLang="en-US" sz="2400" kern="0" dirty="0">
                <a:latin typeface="楷体" pitchFamily="49" charset="-122"/>
                <a:ea typeface="楷体" pitchFamily="49" charset="-122"/>
              </a:rPr>
              <a:t>对</a:t>
            </a:r>
            <a:r>
              <a:rPr lang="zh-CN" altLang="en-US" sz="2400" kern="0" dirty="0">
                <a:solidFill>
                  <a:schemeClr val="tx2"/>
                </a:solidFill>
                <a:latin typeface="楷体" pitchFamily="49" charset="-122"/>
                <a:ea typeface="楷体" pitchFamily="49" charset="-122"/>
              </a:rPr>
              <a:t>∀</a:t>
            </a:r>
            <a:r>
              <a:rPr lang="en-US" altLang="zh-CN" sz="2400" kern="0" dirty="0" err="1">
                <a:latin typeface="楷体" pitchFamily="49" charset="-122"/>
                <a:ea typeface="楷体" pitchFamily="49" charset="-122"/>
              </a:rPr>
              <a:t>a,b∈L</a:t>
            </a:r>
            <a:r>
              <a:rPr lang="zh-CN" altLang="en-US" sz="2400" kern="0" dirty="0">
                <a:latin typeface="楷体" pitchFamily="49" charset="-122"/>
                <a:ea typeface="楷体" pitchFamily="49" charset="-122"/>
              </a:rPr>
              <a:t>，</a:t>
            </a:r>
            <a:r>
              <a:rPr lang="en-US" altLang="zh-CN" sz="2400" kern="0" dirty="0">
                <a:latin typeface="楷体" pitchFamily="49" charset="-122"/>
                <a:ea typeface="楷体" pitchFamily="49" charset="-122"/>
              </a:rPr>
              <a:t>a⊕(a</a:t>
            </a:r>
            <a:r>
              <a:rPr lang="en-US" altLang="zh-CN" sz="2800" baseline="-8000" dirty="0">
                <a:latin typeface="楷体" pitchFamily="49" charset="-122"/>
                <a:ea typeface="楷体" pitchFamily="49" charset="-122"/>
              </a:rPr>
              <a:t>*</a:t>
            </a:r>
            <a:r>
              <a:rPr lang="en-US" altLang="zh-CN" sz="2400" kern="0" dirty="0">
                <a:latin typeface="楷体" pitchFamily="49" charset="-122"/>
                <a:ea typeface="楷体" pitchFamily="49" charset="-122"/>
              </a:rPr>
              <a:t>b)=a</a:t>
            </a:r>
            <a:r>
              <a:rPr lang="zh-CN" altLang="en-US" sz="2400" kern="0" dirty="0">
                <a:latin typeface="楷体" pitchFamily="49" charset="-122"/>
                <a:ea typeface="楷体" pitchFamily="49" charset="-122"/>
              </a:rPr>
              <a:t>。</a:t>
            </a:r>
            <a:endParaRPr lang="en-US" altLang="zh-CN" sz="2400" kern="0" dirty="0">
              <a:latin typeface="楷体" pitchFamily="49" charset="-122"/>
              <a:ea typeface="楷体" pitchFamily="49" charset="-122"/>
            </a:endParaRPr>
          </a:p>
          <a:p>
            <a:pPr marL="447675" indent="-38100" eaLnBrk="0" hangingPunct="0">
              <a:lnSpc>
                <a:spcPct val="120000"/>
              </a:lnSpc>
              <a:buClr>
                <a:schemeClr val="accent1"/>
              </a:buClr>
              <a:buSzPct val="65000"/>
              <a:buFont typeface="Wingdings" pitchFamily="2" charset="2"/>
              <a:buNone/>
              <a:defRPr/>
            </a:pPr>
            <a:r>
              <a:rPr lang="zh-CN" altLang="en-US" sz="2400" kern="0" dirty="0">
                <a:latin typeface="楷体" pitchFamily="49" charset="-122"/>
                <a:ea typeface="楷体" pitchFamily="49" charset="-122"/>
              </a:rPr>
              <a:t>由</a:t>
            </a:r>
            <a:r>
              <a:rPr lang="en-US" altLang="zh-CN" sz="2400" kern="0" dirty="0" err="1">
                <a:latin typeface="楷体" pitchFamily="49" charset="-122"/>
                <a:ea typeface="楷体" pitchFamily="49" charset="-122"/>
              </a:rPr>
              <a:t>a≤a</a:t>
            </a:r>
            <a:r>
              <a:rPr lang="zh-CN" altLang="en-US" sz="2400" kern="0" dirty="0">
                <a:latin typeface="楷体" pitchFamily="49" charset="-122"/>
                <a:ea typeface="楷体" pitchFamily="49" charset="-122"/>
              </a:rPr>
              <a:t>，</a:t>
            </a:r>
            <a:r>
              <a:rPr lang="en-US" altLang="zh-CN" sz="2400" kern="0" dirty="0">
                <a:latin typeface="楷体" pitchFamily="49" charset="-122"/>
                <a:ea typeface="楷体" pitchFamily="49" charset="-122"/>
              </a:rPr>
              <a:t>a</a:t>
            </a:r>
            <a:r>
              <a:rPr lang="en-US" altLang="zh-CN" sz="2800" baseline="-8000" dirty="0">
                <a:latin typeface="楷体" pitchFamily="49" charset="-122"/>
                <a:ea typeface="楷体" pitchFamily="49" charset="-122"/>
              </a:rPr>
              <a:t>*</a:t>
            </a:r>
            <a:r>
              <a:rPr lang="en-US" altLang="zh-CN" sz="2400" kern="0" dirty="0" err="1">
                <a:latin typeface="楷体" pitchFamily="49" charset="-122"/>
                <a:ea typeface="楷体" pitchFamily="49" charset="-122"/>
              </a:rPr>
              <a:t>b≤a</a:t>
            </a:r>
            <a:r>
              <a:rPr lang="zh-CN" altLang="en-US" sz="2400" kern="0" dirty="0">
                <a:latin typeface="楷体" pitchFamily="49" charset="-122"/>
                <a:ea typeface="楷体" pitchFamily="49" charset="-122"/>
              </a:rPr>
              <a:t>可得</a:t>
            </a:r>
            <a:r>
              <a:rPr lang="en-US" altLang="zh-CN" sz="2400" kern="0" dirty="0">
                <a:latin typeface="楷体" pitchFamily="49" charset="-122"/>
                <a:ea typeface="楷体" pitchFamily="49" charset="-122"/>
              </a:rPr>
              <a:t>a⊕(a</a:t>
            </a:r>
            <a:r>
              <a:rPr lang="en-US" altLang="zh-CN" sz="2800" baseline="-8000" dirty="0">
                <a:latin typeface="楷体" pitchFamily="49" charset="-122"/>
                <a:ea typeface="楷体" pitchFamily="49" charset="-122"/>
              </a:rPr>
              <a:t>*</a:t>
            </a:r>
            <a:r>
              <a:rPr lang="en-US" altLang="zh-CN" sz="2400" kern="0" dirty="0">
                <a:latin typeface="楷体" pitchFamily="49" charset="-122"/>
                <a:ea typeface="楷体" pitchFamily="49" charset="-122"/>
              </a:rPr>
              <a:t>b)≤a</a:t>
            </a:r>
            <a:r>
              <a:rPr lang="zh-CN" altLang="en-US" sz="2400" kern="0" dirty="0">
                <a:latin typeface="楷体" pitchFamily="49" charset="-122"/>
                <a:ea typeface="楷体" pitchFamily="49" charset="-122"/>
              </a:rPr>
              <a:t>，又</a:t>
            </a:r>
            <a:r>
              <a:rPr lang="en-US" altLang="zh-CN" sz="2400" kern="0" dirty="0" err="1">
                <a:latin typeface="楷体" pitchFamily="49" charset="-122"/>
                <a:ea typeface="楷体" pitchFamily="49" charset="-122"/>
              </a:rPr>
              <a:t>a≤a</a:t>
            </a:r>
            <a:r>
              <a:rPr lang="en-US" altLang="zh-CN" sz="2400" kern="0" dirty="0">
                <a:latin typeface="楷体" pitchFamily="49" charset="-122"/>
                <a:ea typeface="楷体" pitchFamily="49" charset="-122"/>
              </a:rPr>
              <a:t>⊕(a</a:t>
            </a:r>
            <a:r>
              <a:rPr lang="en-US" altLang="zh-CN" sz="2800" baseline="-8000" dirty="0">
                <a:latin typeface="楷体" pitchFamily="49" charset="-122"/>
                <a:ea typeface="楷体" pitchFamily="49" charset="-122"/>
              </a:rPr>
              <a:t>*</a:t>
            </a:r>
            <a:r>
              <a:rPr lang="en-US" altLang="zh-CN" sz="2400" kern="0" dirty="0">
                <a:latin typeface="楷体" pitchFamily="49" charset="-122"/>
                <a:ea typeface="楷体" pitchFamily="49" charset="-122"/>
              </a:rPr>
              <a:t>b)</a:t>
            </a:r>
            <a:r>
              <a:rPr lang="zh-CN" altLang="en-US" sz="2400" kern="0" dirty="0">
                <a:latin typeface="楷体" pitchFamily="49" charset="-122"/>
                <a:ea typeface="楷体" pitchFamily="49" charset="-122"/>
              </a:rPr>
              <a:t>，所以</a:t>
            </a:r>
            <a:r>
              <a:rPr lang="en-US" altLang="zh-CN" sz="2400" kern="0" dirty="0">
                <a:latin typeface="楷体" pitchFamily="49" charset="-122"/>
                <a:ea typeface="楷体" pitchFamily="49" charset="-122"/>
              </a:rPr>
              <a:t>a⊕(a</a:t>
            </a:r>
            <a:r>
              <a:rPr lang="en-US" altLang="zh-CN" sz="2800" baseline="-8000" dirty="0">
                <a:latin typeface="楷体" pitchFamily="49" charset="-122"/>
                <a:ea typeface="楷体" pitchFamily="49" charset="-122"/>
              </a:rPr>
              <a:t>*</a:t>
            </a:r>
            <a:r>
              <a:rPr lang="en-US" altLang="zh-CN" sz="2400" kern="0" dirty="0">
                <a:latin typeface="楷体" pitchFamily="49" charset="-122"/>
                <a:ea typeface="楷体" pitchFamily="49" charset="-122"/>
              </a:rPr>
              <a:t>b)=a</a:t>
            </a:r>
            <a:r>
              <a:rPr lang="zh-CN" altLang="en-US" sz="2400" kern="0" dirty="0">
                <a:latin typeface="楷体" pitchFamily="49" charset="-122"/>
                <a:ea typeface="楷体" pitchFamily="49" charset="-122"/>
              </a:rPr>
              <a:t>。</a:t>
            </a:r>
            <a:endParaRPr lang="en-US" altLang="zh-CN" sz="2400" kern="0" dirty="0">
              <a:latin typeface="楷体" pitchFamily="49" charset="-122"/>
              <a:ea typeface="楷体" pitchFamily="49" charset="-122"/>
            </a:endParaRPr>
          </a:p>
          <a:p>
            <a:pPr marL="447675" indent="-38100" eaLnBrk="0" hangingPunct="0">
              <a:lnSpc>
                <a:spcPct val="120000"/>
              </a:lnSpc>
              <a:buClr>
                <a:schemeClr val="accent1"/>
              </a:buClr>
              <a:buSzPct val="65000"/>
              <a:buFont typeface="Wingdings" pitchFamily="2" charset="2"/>
              <a:buNone/>
              <a:defRPr/>
            </a:pPr>
            <a:r>
              <a:rPr lang="zh-CN" altLang="en-US" sz="2400" kern="0" dirty="0">
                <a:latin typeface="楷体" pitchFamily="49" charset="-122"/>
                <a:ea typeface="楷体" pitchFamily="49" charset="-122"/>
              </a:rPr>
              <a:t>同理可证</a:t>
            </a:r>
            <a:r>
              <a:rPr lang="en-US" altLang="zh-CN" sz="2400" kern="0" dirty="0">
                <a:latin typeface="楷体" pitchFamily="49" charset="-122"/>
                <a:ea typeface="楷体" pitchFamily="49" charset="-122"/>
              </a:rPr>
              <a:t>a</a:t>
            </a:r>
            <a:r>
              <a:rPr lang="en-US" altLang="zh-CN" sz="2800" baseline="-8000" dirty="0">
                <a:latin typeface="楷体" pitchFamily="49" charset="-122"/>
                <a:ea typeface="楷体" pitchFamily="49" charset="-122"/>
              </a:rPr>
              <a:t>*</a:t>
            </a:r>
            <a:r>
              <a:rPr lang="en-US" altLang="zh-CN" sz="2400" kern="0" dirty="0">
                <a:latin typeface="楷体" pitchFamily="49" charset="-122"/>
                <a:ea typeface="楷体" pitchFamily="49" charset="-122"/>
              </a:rPr>
              <a:t>(</a:t>
            </a:r>
            <a:r>
              <a:rPr lang="en-US" altLang="zh-CN" sz="2400" kern="0" dirty="0" err="1">
                <a:latin typeface="楷体" pitchFamily="49" charset="-122"/>
                <a:ea typeface="楷体" pitchFamily="49" charset="-122"/>
              </a:rPr>
              <a:t>a⊕b</a:t>
            </a:r>
            <a:r>
              <a:rPr lang="en-US" altLang="zh-CN" sz="2400" kern="0" dirty="0">
                <a:latin typeface="楷体" pitchFamily="49" charset="-122"/>
                <a:ea typeface="楷体" pitchFamily="49" charset="-122"/>
              </a:rPr>
              <a:t>)=a</a:t>
            </a:r>
            <a:r>
              <a:rPr lang="zh-CN" altLang="en-US" sz="2400" kern="0" dirty="0">
                <a:latin typeface="楷体" pitchFamily="49" charset="-122"/>
                <a:ea typeface="楷体" pitchFamily="49" charset="-122"/>
              </a:rPr>
              <a:t>。</a:t>
            </a:r>
            <a:endParaRPr lang="en-US" altLang="zh-CN" sz="2400" kern="0" dirty="0">
              <a:latin typeface="楷体" pitchFamily="49" charset="-122"/>
              <a:ea typeface="楷体" pitchFamily="49" charset="-122"/>
            </a:endParaRPr>
          </a:p>
          <a:p>
            <a:pPr marL="447675" indent="-38100" eaLnBrk="0" hangingPunct="0">
              <a:lnSpc>
                <a:spcPct val="120000"/>
              </a:lnSpc>
              <a:buClr>
                <a:schemeClr val="accent1"/>
              </a:buClr>
              <a:buSzPct val="65000"/>
              <a:buFont typeface="Wingdings" pitchFamily="2" charset="2"/>
              <a:buNone/>
              <a:defRPr/>
            </a:pPr>
            <a:r>
              <a:rPr lang="zh-CN" altLang="en-US" sz="2400" kern="0" dirty="0">
                <a:latin typeface="楷体" pitchFamily="49" charset="-122"/>
                <a:ea typeface="楷体" pitchFamily="49" charset="-122"/>
              </a:rPr>
              <a:t>（</a:t>
            </a:r>
            <a:r>
              <a:rPr lang="zh-CN" altLang="en-US" sz="2400" kern="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证毕</a:t>
            </a:r>
            <a:r>
              <a:rPr lang="zh-CN" altLang="en-US" sz="2400" kern="0" dirty="0">
                <a:latin typeface="楷体" pitchFamily="49" charset="-122"/>
                <a:ea typeface="楷体" pitchFamily="49" charset="-122"/>
              </a:rPr>
              <a:t>）</a:t>
            </a:r>
            <a:endParaRPr lang="en-US" altLang="zh-CN" sz="2400" kern="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457200" y="277813"/>
            <a:ext cx="8229600" cy="630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zh-CN" altLang="en-US" sz="3600" dirty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</a:rPr>
              <a:t>偏序格→代数格（续）</a:t>
            </a:r>
            <a:endParaRPr lang="zh-CN" altLang="zh-CN" sz="3600" kern="0" dirty="0">
              <a:solidFill>
                <a:srgbClr val="0000FF"/>
              </a:solidFill>
              <a:latin typeface="华文行楷" pitchFamily="2" charset="-122"/>
              <a:ea typeface="华文行楷" pitchFamily="2" charset="-122"/>
              <a:cs typeface="+mj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9E3A60-F894-4C67-9C13-056A7B6CBCEF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7813"/>
            <a:ext cx="8229600" cy="774700"/>
          </a:xfrm>
        </p:spPr>
        <p:txBody>
          <a:bodyPr anchor="ctr"/>
          <a:lstStyle/>
          <a:p>
            <a:pPr algn="ctr" eaLnBrk="1" hangingPunct="1"/>
            <a:r>
              <a:rPr lang="zh-CN" altLang="en-US" sz="3600" smtClean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</a:rPr>
              <a:t>示例</a:t>
            </a:r>
            <a:endParaRPr lang="zh-CN" altLang="zh-CN" sz="3600" smtClean="0">
              <a:solidFill>
                <a:srgbClr val="0000FF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1196975"/>
            <a:ext cx="8215313" cy="4464050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zh-CN" altLang="en-US" sz="2400" smtClean="0">
                <a:latin typeface="楷体" pitchFamily="49" charset="-122"/>
                <a:ea typeface="楷体" pitchFamily="49" charset="-122"/>
              </a:rPr>
              <a:t>设</a:t>
            </a:r>
            <a:r>
              <a:rPr lang="en-US" altLang="zh-CN" sz="2400" smtClean="0">
                <a:latin typeface="楷体" pitchFamily="49" charset="-122"/>
                <a:ea typeface="楷体" pitchFamily="49" charset="-122"/>
              </a:rPr>
              <a:t>&lt;L,≤&gt;</a:t>
            </a:r>
            <a:r>
              <a:rPr lang="zh-CN" altLang="en-US" sz="2400" smtClean="0">
                <a:latin typeface="楷体" pitchFamily="49" charset="-122"/>
                <a:ea typeface="楷体" pitchFamily="49" charset="-122"/>
              </a:rPr>
              <a:t>是一偏序集合，在</a:t>
            </a:r>
            <a:r>
              <a:rPr lang="en-US" altLang="zh-CN" sz="2400" smtClean="0">
                <a:latin typeface="楷体" pitchFamily="49" charset="-122"/>
                <a:ea typeface="楷体" pitchFamily="49" charset="-122"/>
              </a:rPr>
              <a:t>L</a:t>
            </a:r>
            <a:r>
              <a:rPr lang="zh-CN" altLang="en-US" sz="2400" smtClean="0">
                <a:latin typeface="楷体" pitchFamily="49" charset="-122"/>
                <a:ea typeface="楷体" pitchFamily="49" charset="-122"/>
              </a:rPr>
              <a:t>上定义两运算</a:t>
            </a:r>
            <a:r>
              <a:rPr lang="zh-CN" altLang="en-US" sz="2800" baseline="-8000" smtClean="0">
                <a:latin typeface="楷体" pitchFamily="49" charset="-122"/>
                <a:ea typeface="楷体" pitchFamily="49" charset="-122"/>
              </a:rPr>
              <a:t>*</a:t>
            </a:r>
            <a:r>
              <a:rPr lang="zh-CN" altLang="en-US" sz="2400" smtClean="0">
                <a:latin typeface="楷体" pitchFamily="49" charset="-122"/>
                <a:ea typeface="楷体" pitchFamily="49" charset="-122"/>
              </a:rPr>
              <a:t>与⊕如下</a:t>
            </a:r>
            <a:r>
              <a:rPr lang="en-US" altLang="zh-CN" sz="2400" smtClean="0">
                <a:latin typeface="楷体" pitchFamily="49" charset="-122"/>
                <a:ea typeface="楷体" pitchFamily="49" charset="-122"/>
              </a:rPr>
              <a:t>, </a:t>
            </a:r>
            <a:r>
              <a:rPr lang="zh-CN" altLang="en-US" sz="2400" smtClean="0">
                <a:latin typeface="楷体" pitchFamily="49" charset="-122"/>
                <a:ea typeface="楷体" pitchFamily="49" charset="-122"/>
              </a:rPr>
              <a:t>即对任意</a:t>
            </a:r>
            <a:r>
              <a:rPr lang="en-US" altLang="zh-CN" sz="2400" smtClean="0">
                <a:latin typeface="楷体" pitchFamily="49" charset="-122"/>
                <a:ea typeface="楷体" pitchFamily="49" charset="-122"/>
              </a:rPr>
              <a:t>a,b∈L</a:t>
            </a:r>
            <a:r>
              <a:rPr lang="zh-CN" altLang="en-US" sz="2400" smtClean="0">
                <a:latin typeface="楷体" pitchFamily="49" charset="-122"/>
                <a:ea typeface="楷体" pitchFamily="49" charset="-122"/>
              </a:rPr>
              <a:t>：</a:t>
            </a:r>
            <a:endParaRPr lang="en-US" altLang="zh-CN" sz="2400" smtClean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sz="2400" smtClean="0">
                <a:latin typeface="楷体" pitchFamily="49" charset="-122"/>
                <a:ea typeface="楷体" pitchFamily="49" charset="-122"/>
              </a:rPr>
              <a:t>a</a:t>
            </a:r>
            <a:r>
              <a:rPr lang="en-US" altLang="zh-CN" sz="2800" baseline="-8000" smtClean="0">
                <a:latin typeface="楷体" pitchFamily="49" charset="-122"/>
                <a:ea typeface="楷体" pitchFamily="49" charset="-122"/>
              </a:rPr>
              <a:t>*</a:t>
            </a:r>
            <a:r>
              <a:rPr lang="en-US" altLang="zh-CN" sz="2400" smtClean="0">
                <a:latin typeface="楷体" pitchFamily="49" charset="-122"/>
                <a:ea typeface="楷体" pitchFamily="49" charset="-122"/>
              </a:rPr>
              <a:t>b={a,b}</a:t>
            </a:r>
            <a:r>
              <a:rPr lang="zh-CN" altLang="en-US" sz="2400" smtClean="0">
                <a:latin typeface="楷体" pitchFamily="49" charset="-122"/>
                <a:ea typeface="楷体" pitchFamily="49" charset="-122"/>
              </a:rPr>
              <a:t>的下确界</a:t>
            </a:r>
            <a:r>
              <a:rPr lang="en-US" altLang="zh-CN" sz="2400" smtClean="0">
                <a:latin typeface="楷体" pitchFamily="49" charset="-122"/>
                <a:ea typeface="楷体" pitchFamily="49" charset="-122"/>
              </a:rPr>
              <a:t>=glb{a,b}</a:t>
            </a:r>
            <a:r>
              <a:rPr lang="zh-CN" altLang="en-US" sz="2400" smtClean="0">
                <a:latin typeface="楷体" pitchFamily="49" charset="-122"/>
                <a:ea typeface="楷体" pitchFamily="49" charset="-122"/>
              </a:rPr>
              <a:t>   </a:t>
            </a:r>
            <a:r>
              <a:rPr lang="zh-CN" altLang="en-US" sz="2400" smtClean="0">
                <a:solidFill>
                  <a:srgbClr val="0000CC"/>
                </a:solidFill>
                <a:latin typeface="楷体" pitchFamily="49" charset="-122"/>
                <a:ea typeface="楷体" pitchFamily="49" charset="-122"/>
              </a:rPr>
              <a:t>保交</a:t>
            </a:r>
            <a:endParaRPr lang="zh-CN" altLang="en-US" sz="2400" smtClean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20000"/>
              </a:lnSpc>
              <a:spcAft>
                <a:spcPts val="1200"/>
              </a:spcAft>
              <a:buFont typeface="Wingdings" pitchFamily="2" charset="2"/>
              <a:buNone/>
            </a:pPr>
            <a:r>
              <a:rPr lang="en-US" altLang="zh-CN" sz="2400" smtClean="0">
                <a:latin typeface="楷体" pitchFamily="49" charset="-122"/>
                <a:ea typeface="楷体" pitchFamily="49" charset="-122"/>
              </a:rPr>
              <a:t>a⊕b={a,b}</a:t>
            </a:r>
            <a:r>
              <a:rPr lang="zh-CN" altLang="en-US" sz="2400" smtClean="0">
                <a:latin typeface="楷体" pitchFamily="49" charset="-122"/>
                <a:ea typeface="楷体" pitchFamily="49" charset="-122"/>
              </a:rPr>
              <a:t>的上确界</a:t>
            </a:r>
            <a:r>
              <a:rPr lang="en-US" altLang="zh-CN" sz="2400" smtClean="0">
                <a:latin typeface="楷体" pitchFamily="49" charset="-122"/>
                <a:ea typeface="楷体" pitchFamily="49" charset="-122"/>
              </a:rPr>
              <a:t>=lub{a,b}</a:t>
            </a:r>
            <a:r>
              <a:rPr lang="zh-CN" altLang="en-US" sz="2400" smtClean="0">
                <a:latin typeface="楷体" pitchFamily="49" charset="-122"/>
                <a:ea typeface="楷体" pitchFamily="49" charset="-122"/>
              </a:rPr>
              <a:t>  </a:t>
            </a:r>
            <a:r>
              <a:rPr lang="zh-CN" altLang="en-US" sz="2400" smtClean="0">
                <a:solidFill>
                  <a:srgbClr val="0000CC"/>
                </a:solidFill>
                <a:latin typeface="楷体" pitchFamily="49" charset="-122"/>
                <a:ea typeface="楷体" pitchFamily="49" charset="-122"/>
              </a:rPr>
              <a:t>保联</a:t>
            </a:r>
            <a:r>
              <a:rPr lang="zh-CN" altLang="en-US" sz="2400" smtClean="0">
                <a:latin typeface="楷体" pitchFamily="49" charset="-122"/>
                <a:ea typeface="楷体" pitchFamily="49" charset="-122"/>
              </a:rPr>
              <a:t> </a:t>
            </a:r>
            <a:endParaRPr lang="en-US" altLang="zh-CN" sz="2400" smtClean="0">
              <a:latin typeface="楷体" pitchFamily="49" charset="-122"/>
              <a:ea typeface="楷体" pitchFamily="49" charset="-122"/>
            </a:endParaRPr>
          </a:p>
          <a:p>
            <a:pPr algn="just">
              <a:lnSpc>
                <a:spcPct val="130000"/>
              </a:lnSpc>
              <a:spcBef>
                <a:spcPts val="1200"/>
              </a:spcBef>
              <a:buFont typeface="Wingdings" pitchFamily="2" charset="2"/>
              <a:buNone/>
            </a:pPr>
            <a:r>
              <a:rPr lang="zh-CN" altLang="en-US" sz="240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例：</a:t>
            </a:r>
            <a:r>
              <a:rPr lang="en-US" altLang="zh-CN" sz="2400" smtClean="0">
                <a:latin typeface="楷体" pitchFamily="49" charset="-122"/>
                <a:ea typeface="楷体" pitchFamily="49" charset="-122"/>
              </a:rPr>
              <a:t>&lt;I</a:t>
            </a:r>
            <a:r>
              <a:rPr lang="en-US" altLang="zh-CN" sz="2400" baseline="-25000" smtClean="0">
                <a:latin typeface="楷体" pitchFamily="49" charset="-122"/>
                <a:ea typeface="楷体" pitchFamily="49" charset="-122"/>
              </a:rPr>
              <a:t>+</a:t>
            </a:r>
            <a:r>
              <a:rPr lang="zh-CN" altLang="en-US" sz="2400" smtClean="0">
                <a:latin typeface="楷体" pitchFamily="49" charset="-122"/>
                <a:ea typeface="楷体" pitchFamily="49" charset="-122"/>
              </a:rPr>
              <a:t>，整除</a:t>
            </a:r>
            <a:r>
              <a:rPr lang="en-US" altLang="zh-CN" sz="2400" smtClean="0">
                <a:latin typeface="楷体" pitchFamily="49" charset="-122"/>
                <a:ea typeface="楷体" pitchFamily="49" charset="-122"/>
              </a:rPr>
              <a:t>&gt;</a:t>
            </a:r>
            <a:r>
              <a:rPr lang="zh-CN" altLang="en-US" sz="2400" smtClean="0">
                <a:latin typeface="楷体" pitchFamily="49" charset="-122"/>
                <a:ea typeface="楷体" pitchFamily="49" charset="-122"/>
              </a:rPr>
              <a:t>对任意</a:t>
            </a:r>
            <a:r>
              <a:rPr lang="en-US" altLang="zh-CN" sz="2400" smtClean="0">
                <a:latin typeface="楷体" pitchFamily="49" charset="-122"/>
                <a:ea typeface="楷体" pitchFamily="49" charset="-122"/>
              </a:rPr>
              <a:t>a,b∈I</a:t>
            </a:r>
            <a:r>
              <a:rPr lang="en-US" altLang="zh-CN" sz="2400" baseline="-25000" smtClean="0">
                <a:latin typeface="楷体" pitchFamily="49" charset="-122"/>
                <a:ea typeface="楷体" pitchFamily="49" charset="-122"/>
              </a:rPr>
              <a:t>+</a:t>
            </a:r>
            <a:r>
              <a:rPr lang="zh-CN" altLang="en-US" sz="2400" smtClean="0">
                <a:latin typeface="楷体" pitchFamily="49" charset="-122"/>
                <a:ea typeface="楷体" pitchFamily="49" charset="-122"/>
              </a:rPr>
              <a:t>，有：</a:t>
            </a:r>
            <a:endParaRPr lang="en-US" altLang="zh-CN" sz="2400" smtClean="0">
              <a:latin typeface="楷体" pitchFamily="49" charset="-122"/>
              <a:ea typeface="楷体" pitchFamily="49" charset="-122"/>
            </a:endParaRPr>
          </a:p>
          <a:p>
            <a:pPr algn="just">
              <a:lnSpc>
                <a:spcPct val="130000"/>
              </a:lnSpc>
              <a:buFont typeface="Wingdings" pitchFamily="2" charset="2"/>
              <a:buNone/>
            </a:pPr>
            <a:r>
              <a:rPr lang="en-US" altLang="zh-CN" sz="2400" smtClean="0">
                <a:latin typeface="楷体" pitchFamily="49" charset="-122"/>
                <a:ea typeface="楷体" pitchFamily="49" charset="-122"/>
              </a:rPr>
              <a:t>a</a:t>
            </a:r>
            <a:r>
              <a:rPr lang="en-US" altLang="zh-CN" sz="2800" baseline="-8000" smtClean="0">
                <a:latin typeface="楷体" pitchFamily="49" charset="-122"/>
                <a:ea typeface="楷体" pitchFamily="49" charset="-122"/>
              </a:rPr>
              <a:t>*</a:t>
            </a:r>
            <a:r>
              <a:rPr lang="en-US" altLang="zh-CN" sz="2400" smtClean="0">
                <a:latin typeface="楷体" pitchFamily="49" charset="-122"/>
                <a:ea typeface="楷体" pitchFamily="49" charset="-122"/>
              </a:rPr>
              <a:t>b={a,b}</a:t>
            </a:r>
            <a:r>
              <a:rPr lang="zh-CN" altLang="en-US" sz="2400" smtClean="0">
                <a:latin typeface="楷体" pitchFamily="49" charset="-122"/>
                <a:ea typeface="楷体" pitchFamily="49" charset="-122"/>
              </a:rPr>
              <a:t>的下确界</a:t>
            </a:r>
            <a:r>
              <a:rPr lang="en-US" altLang="zh-CN" sz="2400" smtClean="0">
                <a:latin typeface="楷体" pitchFamily="49" charset="-122"/>
                <a:ea typeface="楷体" pitchFamily="49" charset="-122"/>
              </a:rPr>
              <a:t>=GCD{a,b}  (a,b</a:t>
            </a:r>
            <a:r>
              <a:rPr lang="zh-CN" altLang="en-US" sz="2400" smtClean="0">
                <a:latin typeface="楷体" pitchFamily="49" charset="-122"/>
                <a:ea typeface="楷体" pitchFamily="49" charset="-122"/>
              </a:rPr>
              <a:t>的最大公约数</a:t>
            </a:r>
            <a:r>
              <a:rPr lang="en-US" altLang="zh-CN" sz="2400" smtClean="0">
                <a:latin typeface="楷体" pitchFamily="49" charset="-122"/>
                <a:ea typeface="楷体" pitchFamily="49" charset="-122"/>
              </a:rPr>
              <a:t>)</a:t>
            </a:r>
          </a:p>
          <a:p>
            <a:pPr algn="just">
              <a:lnSpc>
                <a:spcPct val="130000"/>
              </a:lnSpc>
              <a:buFont typeface="Wingdings" pitchFamily="2" charset="2"/>
              <a:buNone/>
            </a:pPr>
            <a:r>
              <a:rPr lang="en-US" altLang="zh-CN" sz="2400" smtClean="0">
                <a:latin typeface="楷体" pitchFamily="49" charset="-122"/>
                <a:ea typeface="楷体" pitchFamily="49" charset="-122"/>
              </a:rPr>
              <a:t>a⊕b={a,b}</a:t>
            </a:r>
            <a:r>
              <a:rPr lang="zh-CN" altLang="en-US" sz="2400" smtClean="0">
                <a:latin typeface="楷体" pitchFamily="49" charset="-122"/>
                <a:ea typeface="楷体" pitchFamily="49" charset="-122"/>
              </a:rPr>
              <a:t>的上确界</a:t>
            </a:r>
            <a:r>
              <a:rPr lang="en-US" altLang="zh-CN" sz="2400" smtClean="0">
                <a:latin typeface="楷体" pitchFamily="49" charset="-122"/>
                <a:ea typeface="楷体" pitchFamily="49" charset="-122"/>
              </a:rPr>
              <a:t>=LCM{a,b}</a:t>
            </a:r>
            <a:r>
              <a:rPr lang="zh-CN" altLang="en-US" sz="2400" smtClean="0"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sz="2400" smtClean="0">
                <a:latin typeface="楷体" pitchFamily="49" charset="-122"/>
                <a:ea typeface="楷体" pitchFamily="49" charset="-122"/>
              </a:rPr>
              <a:t>(a,b</a:t>
            </a:r>
            <a:r>
              <a:rPr lang="zh-CN" altLang="en-US" sz="2400" smtClean="0">
                <a:latin typeface="楷体" pitchFamily="49" charset="-122"/>
                <a:ea typeface="楷体" pitchFamily="49" charset="-122"/>
              </a:rPr>
              <a:t>的最小公倍数</a:t>
            </a:r>
            <a:r>
              <a:rPr lang="en-US" altLang="zh-CN" sz="2400" smtClean="0">
                <a:latin typeface="楷体" pitchFamily="49" charset="-122"/>
                <a:ea typeface="楷体" pitchFamily="49" charset="-122"/>
              </a:rPr>
              <a:t>)</a:t>
            </a:r>
          </a:p>
        </p:txBody>
      </p:sp>
      <p:sp>
        <p:nvSpPr>
          <p:cNvPr id="3993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7938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latinLnBrk="1"/>
            <a:endParaRPr kumimoji="1" lang="zh-CN" altLang="en-US" sz="2400"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7EA1E6-B3E9-4517-9775-139A9B21D214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7813"/>
            <a:ext cx="8229600" cy="703262"/>
          </a:xfrm>
        </p:spPr>
        <p:txBody>
          <a:bodyPr anchor="ctr"/>
          <a:lstStyle/>
          <a:p>
            <a:pPr algn="ctr" eaLnBrk="1" hangingPunct="1"/>
            <a:r>
              <a:rPr lang="zh-CN" altLang="en-US" sz="3600" smtClean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</a:rPr>
              <a:t>代数格→偏序格</a:t>
            </a:r>
            <a:endParaRPr lang="zh-CN" altLang="zh-CN" sz="3600" smtClean="0">
              <a:solidFill>
                <a:srgbClr val="0000FF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66725" y="1052513"/>
            <a:ext cx="8426450" cy="5113337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ts val="600"/>
              </a:spcBef>
              <a:spcAft>
                <a:spcPts val="1200"/>
              </a:spcAft>
              <a:defRPr/>
            </a:pPr>
            <a:r>
              <a:rPr lang="zh-CN" altLang="en-US" sz="24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定理</a:t>
            </a:r>
            <a:r>
              <a:rPr lang="en-US" altLang="zh-CN" sz="24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2</a:t>
            </a:r>
            <a:r>
              <a:rPr lang="zh-CN" altLang="en-US" sz="2400" b="1" dirty="0">
                <a:latin typeface="楷体" pitchFamily="49" charset="-122"/>
                <a:ea typeface="楷体" pitchFamily="49" charset="-122"/>
              </a:rPr>
              <a:t>：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如果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&lt;L,*,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⊕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&gt;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是代数格，定义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L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上一个二元关系≤如下，即对∀</a:t>
            </a:r>
            <a:r>
              <a:rPr lang="en-US" altLang="zh-CN" sz="2400" dirty="0" err="1">
                <a:latin typeface="楷体" pitchFamily="49" charset="-122"/>
                <a:ea typeface="楷体" pitchFamily="49" charset="-122"/>
              </a:rPr>
              <a:t>a,b∈L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，</a:t>
            </a:r>
            <a:r>
              <a:rPr lang="en-US" altLang="zh-CN" sz="2400" dirty="0" err="1">
                <a:latin typeface="楷体" pitchFamily="49" charset="-122"/>
                <a:ea typeface="楷体" pitchFamily="49" charset="-122"/>
              </a:rPr>
              <a:t>a≤b</a:t>
            </a:r>
            <a:r>
              <a:rPr lang="en-US" altLang="zh-CN" sz="2400" dirty="0" err="1">
                <a:latin typeface="楷体" pitchFamily="49" charset="-122"/>
                <a:ea typeface="楷体" pitchFamily="49" charset="-122"/>
                <a:sym typeface="Symbol" pitchFamily="18" charset="2"/>
              </a:rPr>
              <a:t></a:t>
            </a:r>
            <a:r>
              <a:rPr lang="en-US" altLang="zh-CN" sz="2400" dirty="0" err="1">
                <a:latin typeface="楷体" pitchFamily="49" charset="-122"/>
                <a:ea typeface="楷体" pitchFamily="49" charset="-122"/>
              </a:rPr>
              <a:t>a</a:t>
            </a:r>
            <a:r>
              <a:rPr lang="en-US" altLang="zh-CN" sz="2800" kern="1200" baseline="-8000" dirty="0">
                <a:latin typeface="楷体" pitchFamily="49" charset="-122"/>
                <a:ea typeface="楷体" pitchFamily="49" charset="-122"/>
              </a:rPr>
              <a:t>*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b=</a:t>
            </a:r>
            <a:r>
              <a:rPr lang="en-US" altLang="zh-CN" sz="2400" dirty="0" err="1">
                <a:latin typeface="楷体" pitchFamily="49" charset="-122"/>
                <a:ea typeface="楷体" pitchFamily="49" charset="-122"/>
              </a:rPr>
              <a:t>a</a:t>
            </a:r>
            <a:r>
              <a:rPr lang="en-US" altLang="zh-CN" sz="2400" dirty="0" err="1">
                <a:latin typeface="楷体" pitchFamily="49" charset="-122"/>
                <a:ea typeface="楷体" pitchFamily="49" charset="-122"/>
                <a:sym typeface="Symbol" pitchFamily="18" charset="2"/>
              </a:rPr>
              <a:t></a:t>
            </a:r>
            <a:r>
              <a:rPr lang="en-US" altLang="zh-CN" sz="2400" dirty="0" err="1">
                <a:latin typeface="楷体" pitchFamily="49" charset="-122"/>
                <a:ea typeface="楷体" pitchFamily="49" charset="-122"/>
              </a:rPr>
              <a:t>a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⊕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b=b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，则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&lt;L,≤&gt;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是</a:t>
            </a:r>
            <a:r>
              <a:rPr lang="zh-CN" altLang="en-US" sz="24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偏序格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。</a:t>
            </a:r>
            <a:endParaRPr lang="en-US" altLang="zh-CN" sz="2400" dirty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1200"/>
              </a:spcAft>
              <a:buFont typeface="Wingdings" pitchFamily="2" charset="2"/>
              <a:buNone/>
              <a:defRPr/>
            </a:pPr>
            <a:r>
              <a:rPr lang="zh-CN" altLang="en-US" sz="24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证明： </a:t>
            </a:r>
            <a:endParaRPr lang="en-US" altLang="zh-CN" sz="2400" dirty="0">
              <a:solidFill>
                <a:srgbClr val="FF0000"/>
              </a:solidFill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1200"/>
              </a:spcAft>
              <a:buFont typeface="Wingdings" pitchFamily="2" charset="2"/>
              <a:buNone/>
              <a:defRPr/>
            </a:pPr>
            <a:r>
              <a:rPr lang="en-US" altLang="zh-CN" sz="2400" b="1" dirty="0">
                <a:latin typeface="楷体" pitchFamily="49" charset="-122"/>
                <a:ea typeface="楷体" pitchFamily="49" charset="-122"/>
                <a:sym typeface="Wingdings" pitchFamily="2" charset="2"/>
              </a:rPr>
              <a:t>(1)</a:t>
            </a:r>
            <a:r>
              <a:rPr lang="zh-CN" altLang="en-US" sz="2400" b="1" dirty="0">
                <a:latin typeface="楷体" pitchFamily="49" charset="-122"/>
                <a:ea typeface="楷体" pitchFamily="49" charset="-122"/>
                <a:sym typeface="Wingdings" pitchFamily="2" charset="2"/>
              </a:rPr>
              <a:t> ≤是偏序关系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  <a:sym typeface="Wingdings" pitchFamily="2" charset="2"/>
              </a:rPr>
              <a:t>：</a:t>
            </a:r>
            <a:endParaRPr lang="en-US" altLang="zh-CN" sz="2400" dirty="0">
              <a:latin typeface="楷体" pitchFamily="49" charset="-122"/>
              <a:ea typeface="楷体" pitchFamily="49" charset="-122"/>
              <a:sym typeface="Wingdings" pitchFamily="2" charset="2"/>
            </a:endParaRPr>
          </a:p>
          <a:p>
            <a:pPr marL="441325" lvl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sz="2400" b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自反</a:t>
            </a:r>
            <a:r>
              <a:rPr lang="zh-CN" altLang="en-US" sz="2400" dirty="0">
                <a:solidFill>
                  <a:schemeClr val="tx2"/>
                </a:solidFill>
                <a:latin typeface="楷体" pitchFamily="49" charset="-122"/>
                <a:ea typeface="楷体" pitchFamily="49" charset="-122"/>
              </a:rPr>
              <a:t>：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因∀</a:t>
            </a:r>
            <a:r>
              <a:rPr lang="en-US" altLang="zh-CN" sz="2400" dirty="0" err="1">
                <a:latin typeface="楷体" pitchFamily="49" charset="-122"/>
                <a:ea typeface="楷体" pitchFamily="49" charset="-122"/>
              </a:rPr>
              <a:t>a∈L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, </a:t>
            </a:r>
            <a:r>
              <a:rPr lang="en-US" altLang="zh-CN" sz="2400" dirty="0" err="1">
                <a:latin typeface="楷体" pitchFamily="49" charset="-122"/>
                <a:ea typeface="楷体" pitchFamily="49" charset="-122"/>
              </a:rPr>
              <a:t>a≤a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sz="2400" b="1" dirty="0">
                <a:latin typeface="楷体" pitchFamily="49" charset="-122"/>
                <a:ea typeface="楷体" pitchFamily="49" charset="-122"/>
                <a:sym typeface="Symbol" pitchFamily="18" charset="2"/>
              </a:rPr>
              <a:t>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a</a:t>
            </a:r>
            <a:r>
              <a:rPr lang="zh-CN" altLang="en-US" sz="2800" kern="1200" baseline="-8000" dirty="0">
                <a:latin typeface="楷体" pitchFamily="49" charset="-122"/>
                <a:ea typeface="楷体" pitchFamily="49" charset="-122"/>
                <a:cs typeface="+mn-cs"/>
              </a:rPr>
              <a:t>*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a=a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；</a:t>
            </a:r>
            <a:endParaRPr lang="en-US" altLang="zh-CN" sz="2400" dirty="0">
              <a:latin typeface="楷体" pitchFamily="49" charset="-122"/>
              <a:ea typeface="楷体" pitchFamily="49" charset="-122"/>
            </a:endParaRPr>
          </a:p>
          <a:p>
            <a:pPr marL="441325" lvl="1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defRPr/>
            </a:pPr>
            <a:r>
              <a:rPr lang="zh-CN" altLang="en-US" sz="2400" b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反对称：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设</a:t>
            </a:r>
            <a:r>
              <a:rPr lang="en-US" altLang="zh-CN" sz="2400" dirty="0" err="1">
                <a:latin typeface="楷体" pitchFamily="49" charset="-122"/>
                <a:ea typeface="楷体" pitchFamily="49" charset="-122"/>
              </a:rPr>
              <a:t>a≤b,b≤a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,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有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a</a:t>
            </a:r>
            <a:r>
              <a:rPr lang="zh-CN" altLang="en-US" sz="2800" kern="1200" baseline="-8000" dirty="0">
                <a:latin typeface="楷体" pitchFamily="49" charset="-122"/>
                <a:ea typeface="楷体" pitchFamily="49" charset="-122"/>
                <a:cs typeface="+mn-cs"/>
              </a:rPr>
              <a:t>*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b=</a:t>
            </a:r>
            <a:r>
              <a:rPr lang="en-US" altLang="zh-CN" sz="2400" dirty="0" err="1">
                <a:latin typeface="楷体" pitchFamily="49" charset="-122"/>
                <a:ea typeface="楷体" pitchFamily="49" charset="-122"/>
              </a:rPr>
              <a:t>a,b</a:t>
            </a:r>
            <a:r>
              <a:rPr lang="zh-CN" altLang="en-US" sz="2800" kern="1200" baseline="-8000" dirty="0">
                <a:latin typeface="楷体" pitchFamily="49" charset="-122"/>
                <a:ea typeface="楷体" pitchFamily="49" charset="-122"/>
                <a:cs typeface="+mn-cs"/>
              </a:rPr>
              <a:t>*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a=b,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又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a</a:t>
            </a:r>
            <a:r>
              <a:rPr lang="zh-CN" altLang="en-US" sz="2800" kern="1200" baseline="-8000" dirty="0">
                <a:latin typeface="楷体" pitchFamily="49" charset="-122"/>
                <a:ea typeface="楷体" pitchFamily="49" charset="-122"/>
                <a:cs typeface="+mn-cs"/>
              </a:rPr>
              <a:t>*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b=b</a:t>
            </a:r>
            <a:r>
              <a:rPr lang="zh-CN" altLang="en-US" sz="2800" kern="1200" baseline="-8000" dirty="0">
                <a:latin typeface="楷体" pitchFamily="49" charset="-122"/>
                <a:ea typeface="楷体" pitchFamily="49" charset="-122"/>
                <a:cs typeface="+mn-cs"/>
              </a:rPr>
              <a:t>*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a,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故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a=b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；</a:t>
            </a:r>
            <a:endParaRPr lang="en-US" altLang="zh-CN" sz="2400" dirty="0">
              <a:latin typeface="楷体" pitchFamily="49" charset="-122"/>
              <a:ea typeface="楷体" pitchFamily="49" charset="-122"/>
            </a:endParaRPr>
          </a:p>
          <a:p>
            <a:pPr marL="441325" lvl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传递性：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设</a:t>
            </a:r>
            <a:r>
              <a:rPr lang="en-US" altLang="zh-CN" sz="2400" dirty="0" err="1">
                <a:latin typeface="楷体" pitchFamily="49" charset="-122"/>
                <a:ea typeface="楷体" pitchFamily="49" charset="-122"/>
              </a:rPr>
              <a:t>a≤b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, </a:t>
            </a:r>
            <a:r>
              <a:rPr lang="en-US" altLang="zh-CN" sz="2400" dirty="0" err="1">
                <a:latin typeface="楷体" pitchFamily="49" charset="-122"/>
                <a:ea typeface="楷体" pitchFamily="49" charset="-122"/>
              </a:rPr>
              <a:t>b≤c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,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则有：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a</a:t>
            </a:r>
            <a:r>
              <a:rPr lang="zh-CN" altLang="en-US" sz="2800" kern="1200" baseline="-8000" dirty="0">
                <a:latin typeface="楷体" pitchFamily="49" charset="-122"/>
                <a:ea typeface="楷体" pitchFamily="49" charset="-122"/>
                <a:cs typeface="+mn-cs"/>
              </a:rPr>
              <a:t>*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b=a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，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b</a:t>
            </a:r>
            <a:r>
              <a:rPr lang="zh-CN" altLang="en-US" sz="2800" kern="1200" baseline="-8000" dirty="0">
                <a:latin typeface="楷体" pitchFamily="49" charset="-122"/>
                <a:ea typeface="楷体" pitchFamily="49" charset="-122"/>
                <a:cs typeface="+mn-cs"/>
              </a:rPr>
              <a:t>*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c=b,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则有：</a:t>
            </a:r>
            <a:endParaRPr lang="en-US" altLang="zh-CN" sz="2400" dirty="0">
              <a:latin typeface="楷体" pitchFamily="49" charset="-122"/>
              <a:ea typeface="楷体" pitchFamily="49" charset="-122"/>
            </a:endParaRPr>
          </a:p>
          <a:p>
            <a:pPr marL="2057400" lvl="1">
              <a:lnSpc>
                <a:spcPct val="120000"/>
              </a:lnSpc>
              <a:spcBef>
                <a:spcPct val="0"/>
              </a:spcBef>
              <a:spcAft>
                <a:spcPts val="1200"/>
              </a:spcAft>
              <a:buFont typeface="Wingdings" pitchFamily="2" charset="2"/>
              <a:buNone/>
              <a:defRPr/>
            </a:pP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a</a:t>
            </a:r>
            <a:r>
              <a:rPr lang="zh-CN" altLang="en-US" sz="2800" kern="1200" baseline="-8000" dirty="0">
                <a:latin typeface="楷体" pitchFamily="49" charset="-122"/>
                <a:ea typeface="楷体" pitchFamily="49" charset="-122"/>
                <a:cs typeface="+mn-cs"/>
              </a:rPr>
              <a:t>*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c=(a</a:t>
            </a:r>
            <a:r>
              <a:rPr lang="zh-CN" altLang="en-US" sz="2800" kern="1200" baseline="-8000" dirty="0">
                <a:latin typeface="楷体" pitchFamily="49" charset="-122"/>
                <a:ea typeface="楷体" pitchFamily="49" charset="-122"/>
                <a:cs typeface="+mn-cs"/>
              </a:rPr>
              <a:t>*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b)</a:t>
            </a:r>
            <a:r>
              <a:rPr lang="zh-CN" altLang="en-US" sz="2800" kern="1200" baseline="-8000" dirty="0">
                <a:latin typeface="楷体" pitchFamily="49" charset="-122"/>
                <a:ea typeface="楷体" pitchFamily="49" charset="-122"/>
                <a:cs typeface="+mn-cs"/>
              </a:rPr>
              <a:t>*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c=a</a:t>
            </a:r>
            <a:r>
              <a:rPr lang="zh-CN" altLang="en-US" sz="2800" kern="1200" baseline="-8000" dirty="0">
                <a:latin typeface="楷体" pitchFamily="49" charset="-122"/>
                <a:ea typeface="楷体" pitchFamily="49" charset="-122"/>
                <a:cs typeface="+mn-cs"/>
              </a:rPr>
              <a:t>*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(b</a:t>
            </a:r>
            <a:r>
              <a:rPr lang="zh-CN" altLang="en-US" sz="2800" kern="1200" baseline="-8000" dirty="0">
                <a:latin typeface="楷体" pitchFamily="49" charset="-122"/>
                <a:ea typeface="楷体" pitchFamily="49" charset="-122"/>
                <a:cs typeface="+mn-cs"/>
              </a:rPr>
              <a:t>*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c)=a</a:t>
            </a:r>
            <a:r>
              <a:rPr lang="zh-CN" altLang="en-US" sz="2800" kern="1200" baseline="-8000" dirty="0">
                <a:latin typeface="楷体" pitchFamily="49" charset="-122"/>
                <a:ea typeface="楷体" pitchFamily="49" charset="-122"/>
                <a:cs typeface="+mn-cs"/>
              </a:rPr>
              <a:t>*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b=a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，则有：</a:t>
            </a:r>
            <a:r>
              <a:rPr lang="en-US" altLang="zh-CN" sz="2400" dirty="0" err="1">
                <a:latin typeface="楷体" pitchFamily="49" charset="-122"/>
                <a:ea typeface="楷体" pitchFamily="49" charset="-122"/>
              </a:rPr>
              <a:t>a≤c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。</a:t>
            </a:r>
            <a:endParaRPr lang="zh-CN" altLang="en-US" sz="2400" dirty="0">
              <a:latin typeface="楷体" pitchFamily="49" charset="-122"/>
              <a:ea typeface="楷体" pitchFamily="49" charset="-122"/>
              <a:sym typeface="Wingdings" pitchFamily="2" charset="2"/>
            </a:endParaRP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1200"/>
              </a:spcAft>
              <a:buFont typeface="Wingdings" pitchFamily="2" charset="2"/>
              <a:buNone/>
              <a:defRPr/>
            </a:pPr>
            <a:r>
              <a:rPr lang="en-US" altLang="zh-CN" sz="2400" b="1" dirty="0">
                <a:latin typeface="楷体" pitchFamily="49" charset="-122"/>
                <a:ea typeface="楷体" pitchFamily="49" charset="-122"/>
                <a:sym typeface="Wingdings" pitchFamily="2" charset="2"/>
              </a:rPr>
              <a:t>  </a:t>
            </a:r>
            <a:endParaRPr lang="zh-CN" altLang="en-US" sz="2400" dirty="0">
              <a:latin typeface="楷体" pitchFamily="49" charset="-122"/>
              <a:ea typeface="楷体" pitchFamily="49" charset="-122"/>
              <a:sym typeface="Wingdings" pitchFamily="2" charset="2"/>
            </a:endParaRPr>
          </a:p>
        </p:txBody>
      </p:sp>
      <p:sp>
        <p:nvSpPr>
          <p:cNvPr id="4096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7938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latinLnBrk="1"/>
            <a:endParaRPr kumimoji="1" lang="zh-CN" altLang="en-US" sz="2400"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37F2CF-7231-44C5-A5FC-193125B30CC9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31775"/>
            <a:ext cx="8229600" cy="703263"/>
          </a:xfrm>
        </p:spPr>
        <p:txBody>
          <a:bodyPr anchor="ctr"/>
          <a:lstStyle/>
          <a:p>
            <a:pPr algn="ctr" eaLnBrk="1" hangingPunct="1"/>
            <a:r>
              <a:rPr lang="zh-CN" altLang="en-US" sz="3600" smtClean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</a:rPr>
              <a:t>代数格→偏序格（续）</a:t>
            </a:r>
            <a:endParaRPr lang="zh-CN" altLang="zh-CN" sz="3600" b="1" smtClean="0">
              <a:solidFill>
                <a:srgbClr val="C00000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2438" y="960438"/>
            <a:ext cx="8424862" cy="5132387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ct val="0"/>
              </a:spcBef>
              <a:defRPr/>
            </a:pPr>
            <a:r>
              <a:rPr lang="zh-CN" altLang="en-US" sz="23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定理</a:t>
            </a:r>
            <a:r>
              <a:rPr lang="en-US" altLang="zh-CN" sz="23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2</a:t>
            </a:r>
            <a:r>
              <a:rPr lang="zh-CN" altLang="en-US" sz="2300" b="1" dirty="0">
                <a:latin typeface="楷体" pitchFamily="49" charset="-122"/>
                <a:ea typeface="楷体" pitchFamily="49" charset="-122"/>
              </a:rPr>
              <a:t>：</a:t>
            </a:r>
            <a:r>
              <a:rPr lang="zh-CN" altLang="en-US" sz="2300" dirty="0">
                <a:latin typeface="楷体" pitchFamily="49" charset="-122"/>
                <a:ea typeface="楷体" pitchFamily="49" charset="-122"/>
              </a:rPr>
              <a:t>如果</a:t>
            </a:r>
            <a:r>
              <a:rPr lang="en-US" altLang="zh-CN" sz="2300" dirty="0">
                <a:latin typeface="楷体" pitchFamily="49" charset="-122"/>
                <a:ea typeface="楷体" pitchFamily="49" charset="-122"/>
              </a:rPr>
              <a:t>&lt;L, *,</a:t>
            </a:r>
            <a:r>
              <a:rPr lang="zh-CN" altLang="en-US" sz="2300" dirty="0">
                <a:latin typeface="楷体" pitchFamily="49" charset="-122"/>
                <a:ea typeface="楷体" pitchFamily="49" charset="-122"/>
              </a:rPr>
              <a:t>⊕</a:t>
            </a:r>
            <a:r>
              <a:rPr lang="en-US" altLang="zh-CN" sz="2300" dirty="0">
                <a:latin typeface="楷体" pitchFamily="49" charset="-122"/>
                <a:ea typeface="楷体" pitchFamily="49" charset="-122"/>
              </a:rPr>
              <a:t>&gt;</a:t>
            </a:r>
            <a:r>
              <a:rPr lang="zh-CN" altLang="en-US" sz="2300" dirty="0">
                <a:latin typeface="楷体" pitchFamily="49" charset="-122"/>
                <a:ea typeface="楷体" pitchFamily="49" charset="-122"/>
              </a:rPr>
              <a:t>是代数格，定义</a:t>
            </a:r>
            <a:r>
              <a:rPr lang="en-US" altLang="zh-CN" sz="2300" dirty="0">
                <a:latin typeface="楷体" pitchFamily="49" charset="-122"/>
                <a:ea typeface="楷体" pitchFamily="49" charset="-122"/>
              </a:rPr>
              <a:t>L</a:t>
            </a:r>
            <a:r>
              <a:rPr lang="zh-CN" altLang="en-US" sz="2300" dirty="0">
                <a:latin typeface="楷体" pitchFamily="49" charset="-122"/>
                <a:ea typeface="楷体" pitchFamily="49" charset="-122"/>
              </a:rPr>
              <a:t>上一个二元关系≤如下</a:t>
            </a:r>
            <a:r>
              <a:rPr lang="en-US" altLang="zh-CN" sz="2300" dirty="0">
                <a:latin typeface="楷体" pitchFamily="49" charset="-122"/>
                <a:ea typeface="楷体" pitchFamily="49" charset="-122"/>
              </a:rPr>
              <a:t>,</a:t>
            </a:r>
            <a:r>
              <a:rPr lang="zh-CN" altLang="en-US" sz="2300" dirty="0">
                <a:latin typeface="楷体" pitchFamily="49" charset="-122"/>
                <a:ea typeface="楷体" pitchFamily="49" charset="-122"/>
              </a:rPr>
              <a:t>即对∀</a:t>
            </a:r>
            <a:r>
              <a:rPr lang="en-US" altLang="zh-CN" sz="2300" dirty="0" err="1">
                <a:latin typeface="楷体" pitchFamily="49" charset="-122"/>
                <a:ea typeface="楷体" pitchFamily="49" charset="-122"/>
              </a:rPr>
              <a:t>a,b∈L</a:t>
            </a:r>
            <a:r>
              <a:rPr lang="en-US" altLang="zh-CN" sz="2300" dirty="0">
                <a:latin typeface="楷体" pitchFamily="49" charset="-122"/>
                <a:ea typeface="楷体" pitchFamily="49" charset="-122"/>
              </a:rPr>
              <a:t>, </a:t>
            </a:r>
            <a:r>
              <a:rPr lang="en-US" altLang="zh-CN" sz="2300" dirty="0" err="1">
                <a:latin typeface="楷体" pitchFamily="49" charset="-122"/>
                <a:ea typeface="楷体" pitchFamily="49" charset="-122"/>
              </a:rPr>
              <a:t>a≤b</a:t>
            </a:r>
            <a:r>
              <a:rPr lang="en-US" altLang="zh-CN" sz="2300" dirty="0" err="1">
                <a:latin typeface="楷体" pitchFamily="49" charset="-122"/>
                <a:ea typeface="楷体" pitchFamily="49" charset="-122"/>
                <a:sym typeface="Symbol" pitchFamily="18" charset="2"/>
              </a:rPr>
              <a:t></a:t>
            </a:r>
            <a:r>
              <a:rPr lang="en-US" altLang="zh-CN" sz="2300" dirty="0" err="1">
                <a:latin typeface="楷体" pitchFamily="49" charset="-122"/>
                <a:ea typeface="楷体" pitchFamily="49" charset="-122"/>
              </a:rPr>
              <a:t>a</a:t>
            </a:r>
            <a:r>
              <a:rPr lang="en-US" altLang="zh-CN" sz="2800" kern="1200" baseline="-8000" dirty="0">
                <a:latin typeface="楷体" pitchFamily="49" charset="-122"/>
                <a:ea typeface="楷体" pitchFamily="49" charset="-122"/>
              </a:rPr>
              <a:t>*</a:t>
            </a:r>
            <a:r>
              <a:rPr lang="en-US" altLang="zh-CN" sz="2300" dirty="0">
                <a:latin typeface="楷体" pitchFamily="49" charset="-122"/>
                <a:ea typeface="楷体" pitchFamily="49" charset="-122"/>
              </a:rPr>
              <a:t>b=</a:t>
            </a:r>
            <a:r>
              <a:rPr lang="en-US" altLang="zh-CN" sz="2300" dirty="0" err="1">
                <a:latin typeface="楷体" pitchFamily="49" charset="-122"/>
                <a:ea typeface="楷体" pitchFamily="49" charset="-122"/>
              </a:rPr>
              <a:t>a</a:t>
            </a:r>
            <a:r>
              <a:rPr lang="en-US" altLang="zh-CN" sz="2300" dirty="0" err="1">
                <a:latin typeface="楷体" pitchFamily="49" charset="-122"/>
                <a:ea typeface="楷体" pitchFamily="49" charset="-122"/>
                <a:sym typeface="Symbol" pitchFamily="18" charset="2"/>
              </a:rPr>
              <a:t></a:t>
            </a:r>
            <a:r>
              <a:rPr lang="en-US" altLang="zh-CN" sz="2300" dirty="0" err="1">
                <a:latin typeface="楷体" pitchFamily="49" charset="-122"/>
                <a:ea typeface="楷体" pitchFamily="49" charset="-122"/>
              </a:rPr>
              <a:t>a</a:t>
            </a:r>
            <a:r>
              <a:rPr lang="zh-CN" altLang="en-US" sz="2300" dirty="0">
                <a:latin typeface="楷体" pitchFamily="49" charset="-122"/>
                <a:ea typeface="楷体" pitchFamily="49" charset="-122"/>
              </a:rPr>
              <a:t>⊕</a:t>
            </a:r>
            <a:r>
              <a:rPr lang="en-US" altLang="zh-CN" sz="2300" dirty="0">
                <a:latin typeface="楷体" pitchFamily="49" charset="-122"/>
                <a:ea typeface="楷体" pitchFamily="49" charset="-122"/>
              </a:rPr>
              <a:t>b=b,</a:t>
            </a:r>
            <a:r>
              <a:rPr lang="zh-CN" altLang="en-US" sz="2300" dirty="0">
                <a:latin typeface="楷体" pitchFamily="49" charset="-122"/>
                <a:ea typeface="楷体" pitchFamily="49" charset="-122"/>
              </a:rPr>
              <a:t>则</a:t>
            </a:r>
            <a:r>
              <a:rPr lang="en-US" altLang="zh-CN" sz="2300" dirty="0">
                <a:latin typeface="楷体" pitchFamily="49" charset="-122"/>
                <a:ea typeface="楷体" pitchFamily="49" charset="-122"/>
              </a:rPr>
              <a:t>&lt;L, ≤&gt;</a:t>
            </a:r>
            <a:r>
              <a:rPr lang="zh-CN" altLang="en-US" sz="2300" dirty="0">
                <a:latin typeface="楷体" pitchFamily="49" charset="-122"/>
                <a:ea typeface="楷体" pitchFamily="49" charset="-122"/>
              </a:rPr>
              <a:t>是偏序格。</a:t>
            </a:r>
            <a:endParaRPr lang="en-US" altLang="zh-CN" sz="2300" dirty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20000"/>
              </a:lnSpc>
              <a:spcBef>
                <a:spcPts val="600"/>
              </a:spcBef>
              <a:buFont typeface="Wingdings" pitchFamily="2" charset="2"/>
              <a:buNone/>
              <a:defRPr/>
            </a:pPr>
            <a:r>
              <a:rPr lang="zh-CN" altLang="en-US" sz="23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证明：</a:t>
            </a:r>
            <a:endParaRPr lang="zh-CN" altLang="en-US" sz="2300" dirty="0">
              <a:solidFill>
                <a:srgbClr val="FF0000"/>
              </a:solidFill>
              <a:latin typeface="楷体" pitchFamily="49" charset="-122"/>
              <a:ea typeface="楷体" pitchFamily="49" charset="-122"/>
              <a:sym typeface="Wingdings" pitchFamily="2" charset="2"/>
            </a:endParaRPr>
          </a:p>
          <a:p>
            <a:pPr marL="593725" indent="-593725">
              <a:lnSpc>
                <a:spcPct val="120000"/>
              </a:lnSpc>
              <a:spcBef>
                <a:spcPts val="600"/>
              </a:spcBef>
              <a:spcAft>
                <a:spcPts val="1200"/>
              </a:spcAft>
              <a:buFont typeface="Wingdings" pitchFamily="2" charset="2"/>
              <a:buNone/>
              <a:defRPr/>
            </a:pPr>
            <a:r>
              <a:rPr lang="en-US" altLang="zh-CN" sz="2300" b="1" dirty="0">
                <a:latin typeface="楷体" pitchFamily="49" charset="-122"/>
                <a:ea typeface="楷体" pitchFamily="49" charset="-122"/>
                <a:sym typeface="Wingdings" pitchFamily="2" charset="2"/>
              </a:rPr>
              <a:t>(2)</a:t>
            </a:r>
            <a:r>
              <a:rPr lang="zh-CN" altLang="en-US" sz="2300" b="1" dirty="0">
                <a:latin typeface="楷体" pitchFamily="49" charset="-122"/>
                <a:ea typeface="楷体" pitchFamily="49" charset="-122"/>
                <a:sym typeface="Wingdings" pitchFamily="2" charset="2"/>
              </a:rPr>
              <a:t> 对任意</a:t>
            </a:r>
            <a:r>
              <a:rPr lang="en-US" altLang="zh-CN" sz="2300" b="1" dirty="0" err="1">
                <a:latin typeface="楷体" pitchFamily="49" charset="-122"/>
                <a:ea typeface="楷体" pitchFamily="49" charset="-122"/>
                <a:sym typeface="Wingdings" pitchFamily="2" charset="2"/>
              </a:rPr>
              <a:t>a,b∈L</a:t>
            </a:r>
            <a:r>
              <a:rPr lang="en-US" altLang="zh-CN" sz="2300" b="1" dirty="0">
                <a:latin typeface="楷体" pitchFamily="49" charset="-122"/>
                <a:ea typeface="楷体" pitchFamily="49" charset="-122"/>
                <a:sym typeface="Wingdings" pitchFamily="2" charset="2"/>
              </a:rPr>
              <a:t>,{</a:t>
            </a:r>
            <a:r>
              <a:rPr lang="en-US" altLang="zh-CN" sz="2300" b="1" dirty="0" err="1">
                <a:latin typeface="楷体" pitchFamily="49" charset="-122"/>
                <a:ea typeface="楷体" pitchFamily="49" charset="-122"/>
                <a:sym typeface="Wingdings" pitchFamily="2" charset="2"/>
              </a:rPr>
              <a:t>a,b</a:t>
            </a:r>
            <a:r>
              <a:rPr lang="en-US" altLang="zh-CN" sz="2300" b="1" dirty="0">
                <a:latin typeface="楷体" pitchFamily="49" charset="-122"/>
                <a:ea typeface="楷体" pitchFamily="49" charset="-122"/>
                <a:sym typeface="Wingdings" pitchFamily="2" charset="2"/>
              </a:rPr>
              <a:t>}</a:t>
            </a:r>
            <a:r>
              <a:rPr lang="zh-CN" altLang="en-US" sz="2300" b="1" dirty="0">
                <a:latin typeface="楷体" pitchFamily="49" charset="-122"/>
                <a:ea typeface="楷体" pitchFamily="49" charset="-122"/>
                <a:sym typeface="Wingdings" pitchFamily="2" charset="2"/>
              </a:rPr>
              <a:t>均有上确界和下确界</a:t>
            </a:r>
            <a:r>
              <a:rPr lang="en-US" altLang="zh-CN" sz="2300" b="1" dirty="0">
                <a:latin typeface="楷体" pitchFamily="49" charset="-122"/>
                <a:ea typeface="楷体" pitchFamily="49" charset="-122"/>
                <a:sym typeface="Wingdings" pitchFamily="2" charset="2"/>
              </a:rPr>
              <a:t>,</a:t>
            </a:r>
            <a:r>
              <a:rPr lang="zh-CN" altLang="en-US" sz="2300" b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下面只证</a:t>
            </a:r>
            <a:r>
              <a:rPr lang="zh-CN" altLang="en-US" sz="2300" b="1" dirty="0">
                <a:latin typeface="楷体" pitchFamily="49" charset="-122"/>
                <a:ea typeface="楷体" pitchFamily="49" charset="-122"/>
                <a:sym typeface="Wingdings" pitchFamily="2" charset="2"/>
              </a:rPr>
              <a:t>有下确界，</a:t>
            </a:r>
            <a:r>
              <a:rPr lang="en-US" altLang="zh-CN" sz="2300" dirty="0">
                <a:latin typeface="楷体" pitchFamily="49" charset="-122"/>
                <a:ea typeface="楷体" pitchFamily="49" charset="-122"/>
              </a:rPr>
              <a:t>a</a:t>
            </a:r>
            <a:r>
              <a:rPr lang="zh-CN" altLang="en-US" sz="2800" kern="1200" baseline="-8000" dirty="0">
                <a:latin typeface="楷体" pitchFamily="49" charset="-122"/>
                <a:ea typeface="楷体" pitchFamily="49" charset="-122"/>
              </a:rPr>
              <a:t>*</a:t>
            </a:r>
            <a:r>
              <a:rPr lang="en-US" altLang="zh-CN" sz="2300" dirty="0">
                <a:latin typeface="楷体" pitchFamily="49" charset="-122"/>
                <a:ea typeface="楷体" pitchFamily="49" charset="-122"/>
              </a:rPr>
              <a:t>b</a:t>
            </a:r>
            <a:r>
              <a:rPr lang="zh-CN" altLang="en-US" sz="2300" dirty="0">
                <a:latin typeface="楷体" pitchFamily="49" charset="-122"/>
                <a:ea typeface="楷体" pitchFamily="49" charset="-122"/>
              </a:rPr>
              <a:t>即为</a:t>
            </a:r>
            <a:r>
              <a:rPr lang="en-US" altLang="zh-CN" sz="2300" dirty="0">
                <a:latin typeface="楷体" pitchFamily="49" charset="-122"/>
                <a:ea typeface="楷体" pitchFamily="49" charset="-122"/>
              </a:rPr>
              <a:t>{</a:t>
            </a:r>
            <a:r>
              <a:rPr lang="en-US" altLang="zh-CN" sz="2300" dirty="0" err="1">
                <a:latin typeface="楷体" pitchFamily="49" charset="-122"/>
                <a:ea typeface="楷体" pitchFamily="49" charset="-122"/>
              </a:rPr>
              <a:t>a,b</a:t>
            </a:r>
            <a:r>
              <a:rPr lang="en-US" altLang="zh-CN" sz="2300" dirty="0">
                <a:latin typeface="楷体" pitchFamily="49" charset="-122"/>
                <a:ea typeface="楷体" pitchFamily="49" charset="-122"/>
              </a:rPr>
              <a:t>}</a:t>
            </a:r>
            <a:r>
              <a:rPr lang="zh-CN" altLang="en-US" sz="2300" dirty="0">
                <a:latin typeface="楷体" pitchFamily="49" charset="-122"/>
                <a:ea typeface="楷体" pitchFamily="49" charset="-122"/>
              </a:rPr>
              <a:t>的下确界：</a:t>
            </a:r>
            <a:endParaRPr lang="en-US" altLang="zh-CN" sz="2300" dirty="0">
              <a:latin typeface="楷体" pitchFamily="49" charset="-122"/>
              <a:ea typeface="楷体" pitchFamily="49" charset="-122"/>
            </a:endParaRPr>
          </a:p>
          <a:p>
            <a:pPr marL="433388">
              <a:lnSpc>
                <a:spcPct val="120000"/>
              </a:lnSpc>
              <a:spcBef>
                <a:spcPct val="0"/>
              </a:spcBef>
              <a:spcAft>
                <a:spcPts val="1200"/>
              </a:spcAft>
              <a:buFont typeface="Wingdings" pitchFamily="2" charset="2"/>
              <a:buNone/>
              <a:defRPr/>
            </a:pPr>
            <a:r>
              <a:rPr lang="en-US" altLang="zh-CN" sz="2300" b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①</a:t>
            </a:r>
            <a:r>
              <a:rPr lang="zh-CN" altLang="en-US" sz="2300" b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先证下界</a:t>
            </a:r>
            <a:r>
              <a:rPr lang="zh-CN" altLang="en-US" sz="2300" b="1" dirty="0">
                <a:solidFill>
                  <a:schemeClr val="tx2"/>
                </a:solidFill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sz="2300" dirty="0">
                <a:latin typeface="楷体" pitchFamily="49" charset="-122"/>
                <a:ea typeface="楷体" pitchFamily="49" charset="-122"/>
              </a:rPr>
              <a:t>(a</a:t>
            </a:r>
            <a:r>
              <a:rPr lang="en-US" altLang="zh-CN" sz="2800" kern="1200" baseline="-8000" dirty="0">
                <a:latin typeface="楷体" pitchFamily="49" charset="-122"/>
                <a:ea typeface="楷体" pitchFamily="49" charset="-122"/>
              </a:rPr>
              <a:t>*</a:t>
            </a:r>
            <a:r>
              <a:rPr lang="en-US" altLang="zh-CN" sz="2300" dirty="0">
                <a:latin typeface="楷体" pitchFamily="49" charset="-122"/>
                <a:ea typeface="楷体" pitchFamily="49" charset="-122"/>
              </a:rPr>
              <a:t>b)</a:t>
            </a:r>
            <a:r>
              <a:rPr lang="en-US" altLang="zh-CN" sz="2800" kern="1200" baseline="-8000" dirty="0">
                <a:latin typeface="楷体" pitchFamily="49" charset="-122"/>
                <a:ea typeface="楷体" pitchFamily="49" charset="-122"/>
              </a:rPr>
              <a:t>*</a:t>
            </a:r>
            <a:r>
              <a:rPr lang="en-US" altLang="zh-CN" sz="2300" dirty="0">
                <a:latin typeface="楷体" pitchFamily="49" charset="-122"/>
                <a:ea typeface="楷体" pitchFamily="49" charset="-122"/>
              </a:rPr>
              <a:t>a=a</a:t>
            </a:r>
            <a:r>
              <a:rPr lang="en-US" altLang="zh-CN" sz="2800" kern="1200" baseline="-8000" dirty="0">
                <a:latin typeface="楷体" pitchFamily="49" charset="-122"/>
                <a:ea typeface="楷体" pitchFamily="49" charset="-122"/>
              </a:rPr>
              <a:t>*</a:t>
            </a:r>
            <a:r>
              <a:rPr lang="en-US" altLang="zh-CN" sz="2300" dirty="0">
                <a:latin typeface="楷体" pitchFamily="49" charset="-122"/>
                <a:ea typeface="楷体" pitchFamily="49" charset="-122"/>
              </a:rPr>
              <a:t>(b</a:t>
            </a:r>
            <a:r>
              <a:rPr lang="en-US" altLang="zh-CN" sz="2800" kern="1200" baseline="-8000" dirty="0">
                <a:latin typeface="楷体" pitchFamily="49" charset="-122"/>
                <a:ea typeface="楷体" pitchFamily="49" charset="-122"/>
              </a:rPr>
              <a:t>*</a:t>
            </a:r>
            <a:r>
              <a:rPr lang="en-US" altLang="zh-CN" sz="2300" dirty="0">
                <a:latin typeface="楷体" pitchFamily="49" charset="-122"/>
                <a:ea typeface="楷体" pitchFamily="49" charset="-122"/>
              </a:rPr>
              <a:t>a)=a</a:t>
            </a:r>
            <a:r>
              <a:rPr lang="en-US" altLang="zh-CN" sz="2800" kern="1200" baseline="-8000" dirty="0">
                <a:latin typeface="楷体" pitchFamily="49" charset="-122"/>
                <a:ea typeface="楷体" pitchFamily="49" charset="-122"/>
              </a:rPr>
              <a:t>*</a:t>
            </a:r>
            <a:r>
              <a:rPr lang="en-US" altLang="zh-CN" sz="2300" dirty="0">
                <a:latin typeface="楷体" pitchFamily="49" charset="-122"/>
                <a:ea typeface="楷体" pitchFamily="49" charset="-122"/>
              </a:rPr>
              <a:t>(a</a:t>
            </a:r>
            <a:r>
              <a:rPr lang="en-US" altLang="zh-CN" sz="2800" kern="1200" baseline="-8000" dirty="0">
                <a:latin typeface="楷体" pitchFamily="49" charset="-122"/>
                <a:ea typeface="楷体" pitchFamily="49" charset="-122"/>
              </a:rPr>
              <a:t>*</a:t>
            </a:r>
            <a:r>
              <a:rPr lang="en-US" altLang="zh-CN" sz="2300" dirty="0">
                <a:latin typeface="楷体" pitchFamily="49" charset="-122"/>
                <a:ea typeface="楷体" pitchFamily="49" charset="-122"/>
              </a:rPr>
              <a:t>b)=(a</a:t>
            </a:r>
            <a:r>
              <a:rPr lang="en-US" altLang="zh-CN" sz="2800" kern="1200" baseline="-8000" dirty="0">
                <a:latin typeface="楷体" pitchFamily="49" charset="-122"/>
                <a:ea typeface="楷体" pitchFamily="49" charset="-122"/>
              </a:rPr>
              <a:t>*</a:t>
            </a:r>
            <a:r>
              <a:rPr lang="en-US" altLang="zh-CN" sz="2300" dirty="0">
                <a:latin typeface="楷体" pitchFamily="49" charset="-122"/>
                <a:ea typeface="楷体" pitchFamily="49" charset="-122"/>
              </a:rPr>
              <a:t>a)</a:t>
            </a:r>
            <a:r>
              <a:rPr lang="en-US" altLang="zh-CN" sz="2800" kern="1200" baseline="-8000" dirty="0">
                <a:latin typeface="楷体" pitchFamily="49" charset="-122"/>
                <a:ea typeface="楷体" pitchFamily="49" charset="-122"/>
              </a:rPr>
              <a:t>*</a:t>
            </a:r>
            <a:r>
              <a:rPr lang="en-US" altLang="zh-CN" sz="2300" dirty="0">
                <a:latin typeface="楷体" pitchFamily="49" charset="-122"/>
                <a:ea typeface="楷体" pitchFamily="49" charset="-122"/>
              </a:rPr>
              <a:t>b=a</a:t>
            </a:r>
            <a:r>
              <a:rPr lang="en-US" altLang="zh-CN" sz="2800" kern="1200" baseline="-8000" dirty="0">
                <a:latin typeface="楷体" pitchFamily="49" charset="-122"/>
                <a:ea typeface="楷体" pitchFamily="49" charset="-122"/>
              </a:rPr>
              <a:t>*</a:t>
            </a:r>
            <a:r>
              <a:rPr lang="en-US" altLang="zh-CN" sz="2300" dirty="0">
                <a:latin typeface="楷体" pitchFamily="49" charset="-122"/>
                <a:ea typeface="楷体" pitchFamily="49" charset="-122"/>
              </a:rPr>
              <a:t>b,</a:t>
            </a:r>
            <a:r>
              <a:rPr lang="zh-CN" altLang="en-US" sz="2300" dirty="0">
                <a:latin typeface="楷体" pitchFamily="49" charset="-122"/>
                <a:ea typeface="楷体" pitchFamily="49" charset="-122"/>
              </a:rPr>
              <a:t>即</a:t>
            </a:r>
            <a:r>
              <a:rPr lang="en-US" altLang="zh-CN" sz="2300" dirty="0">
                <a:latin typeface="楷体" pitchFamily="49" charset="-122"/>
                <a:ea typeface="楷体" pitchFamily="49" charset="-122"/>
              </a:rPr>
              <a:t>(a</a:t>
            </a:r>
            <a:r>
              <a:rPr lang="en-US" altLang="zh-CN" sz="2800" kern="1200" baseline="-8000" dirty="0">
                <a:latin typeface="楷体" pitchFamily="49" charset="-122"/>
                <a:ea typeface="楷体" pitchFamily="49" charset="-122"/>
              </a:rPr>
              <a:t>*</a:t>
            </a:r>
            <a:r>
              <a:rPr lang="en-US" altLang="zh-CN" sz="2300" dirty="0">
                <a:latin typeface="楷体" pitchFamily="49" charset="-122"/>
                <a:ea typeface="楷体" pitchFamily="49" charset="-122"/>
              </a:rPr>
              <a:t>b)</a:t>
            </a:r>
            <a:r>
              <a:rPr lang="en-US" altLang="zh-CN" sz="2800" kern="1200" baseline="-8000" dirty="0">
                <a:latin typeface="楷体" pitchFamily="49" charset="-122"/>
                <a:ea typeface="楷体" pitchFamily="49" charset="-122"/>
              </a:rPr>
              <a:t>*</a:t>
            </a:r>
            <a:r>
              <a:rPr lang="en-US" altLang="zh-CN" sz="2300" dirty="0">
                <a:latin typeface="楷体" pitchFamily="49" charset="-122"/>
                <a:ea typeface="楷体" pitchFamily="49" charset="-122"/>
              </a:rPr>
              <a:t>a=a</a:t>
            </a:r>
            <a:r>
              <a:rPr lang="en-US" altLang="zh-CN" sz="2800" kern="1200" baseline="-8000" dirty="0">
                <a:latin typeface="楷体" pitchFamily="49" charset="-122"/>
                <a:ea typeface="楷体" pitchFamily="49" charset="-122"/>
              </a:rPr>
              <a:t>*</a:t>
            </a:r>
            <a:r>
              <a:rPr lang="en-US" altLang="zh-CN" sz="2300" dirty="0">
                <a:latin typeface="楷体" pitchFamily="49" charset="-122"/>
                <a:ea typeface="楷体" pitchFamily="49" charset="-122"/>
              </a:rPr>
              <a:t>b,</a:t>
            </a:r>
            <a:r>
              <a:rPr lang="zh-CN" altLang="en-US" sz="2300" dirty="0">
                <a:latin typeface="楷体" pitchFamily="49" charset="-122"/>
                <a:ea typeface="楷体" pitchFamily="49" charset="-122"/>
              </a:rPr>
              <a:t>则</a:t>
            </a:r>
            <a:r>
              <a:rPr lang="en-US" altLang="zh-CN" sz="2300" dirty="0">
                <a:latin typeface="楷体" pitchFamily="49" charset="-122"/>
                <a:ea typeface="楷体" pitchFamily="49" charset="-122"/>
              </a:rPr>
              <a:t>a</a:t>
            </a:r>
            <a:r>
              <a:rPr lang="en-US" altLang="zh-CN" sz="2800" kern="1200" baseline="-8000" dirty="0">
                <a:latin typeface="楷体" pitchFamily="49" charset="-122"/>
                <a:ea typeface="楷体" pitchFamily="49" charset="-122"/>
              </a:rPr>
              <a:t>*</a:t>
            </a:r>
            <a:r>
              <a:rPr lang="en-US" altLang="zh-CN" sz="2300" dirty="0" err="1">
                <a:latin typeface="楷体" pitchFamily="49" charset="-122"/>
                <a:ea typeface="楷体" pitchFamily="49" charset="-122"/>
              </a:rPr>
              <a:t>b≤a</a:t>
            </a:r>
            <a:r>
              <a:rPr lang="zh-CN" altLang="en-US" sz="2300" dirty="0">
                <a:latin typeface="楷体" pitchFamily="49" charset="-122"/>
                <a:ea typeface="楷体" pitchFamily="49" charset="-122"/>
              </a:rPr>
              <a:t>；同理可得</a:t>
            </a:r>
            <a:r>
              <a:rPr lang="en-US" altLang="zh-CN" sz="2300" dirty="0">
                <a:latin typeface="楷体" pitchFamily="49" charset="-122"/>
                <a:ea typeface="楷体" pitchFamily="49" charset="-122"/>
              </a:rPr>
              <a:t>(a</a:t>
            </a:r>
            <a:r>
              <a:rPr lang="zh-CN" altLang="en-US" sz="2800" kern="1200" baseline="-8000" dirty="0">
                <a:latin typeface="楷体" pitchFamily="49" charset="-122"/>
                <a:ea typeface="楷体" pitchFamily="49" charset="-122"/>
              </a:rPr>
              <a:t>*</a:t>
            </a:r>
            <a:r>
              <a:rPr lang="en-US" altLang="zh-CN" sz="2300" dirty="0">
                <a:latin typeface="楷体" pitchFamily="49" charset="-122"/>
                <a:ea typeface="楷体" pitchFamily="49" charset="-122"/>
              </a:rPr>
              <a:t>b)</a:t>
            </a:r>
            <a:r>
              <a:rPr lang="zh-CN" altLang="en-US" sz="2800" kern="1200" baseline="-8000" dirty="0">
                <a:latin typeface="楷体" pitchFamily="49" charset="-122"/>
                <a:ea typeface="楷体" pitchFamily="49" charset="-122"/>
              </a:rPr>
              <a:t>*</a:t>
            </a:r>
            <a:r>
              <a:rPr lang="en-US" altLang="zh-CN" sz="2300" dirty="0">
                <a:latin typeface="楷体" pitchFamily="49" charset="-122"/>
                <a:ea typeface="楷体" pitchFamily="49" charset="-122"/>
              </a:rPr>
              <a:t>b=a</a:t>
            </a:r>
            <a:r>
              <a:rPr lang="zh-CN" altLang="en-US" sz="2800" kern="1200" baseline="-8000" dirty="0">
                <a:latin typeface="楷体" pitchFamily="49" charset="-122"/>
                <a:ea typeface="楷体" pitchFamily="49" charset="-122"/>
              </a:rPr>
              <a:t>*</a:t>
            </a:r>
            <a:r>
              <a:rPr lang="en-US" altLang="zh-CN" sz="2300" dirty="0">
                <a:latin typeface="楷体" pitchFamily="49" charset="-122"/>
                <a:ea typeface="楷体" pitchFamily="49" charset="-122"/>
              </a:rPr>
              <a:t>b,</a:t>
            </a:r>
            <a:r>
              <a:rPr lang="zh-CN" altLang="en-US" sz="2300" dirty="0">
                <a:latin typeface="楷体" pitchFamily="49" charset="-122"/>
                <a:ea typeface="楷体" pitchFamily="49" charset="-122"/>
              </a:rPr>
              <a:t>则</a:t>
            </a:r>
            <a:r>
              <a:rPr lang="en-US" altLang="zh-CN" sz="2300" dirty="0">
                <a:latin typeface="楷体" pitchFamily="49" charset="-122"/>
                <a:ea typeface="楷体" pitchFamily="49" charset="-122"/>
              </a:rPr>
              <a:t>a</a:t>
            </a:r>
            <a:r>
              <a:rPr lang="zh-CN" altLang="en-US" sz="2800" kern="1200" baseline="-8000" dirty="0">
                <a:latin typeface="楷体" pitchFamily="49" charset="-122"/>
                <a:ea typeface="楷体" pitchFamily="49" charset="-122"/>
              </a:rPr>
              <a:t>*</a:t>
            </a:r>
            <a:r>
              <a:rPr lang="en-US" altLang="zh-CN" sz="2300" dirty="0" err="1">
                <a:latin typeface="楷体" pitchFamily="49" charset="-122"/>
                <a:ea typeface="楷体" pitchFamily="49" charset="-122"/>
              </a:rPr>
              <a:t>b≤b</a:t>
            </a:r>
            <a:endParaRPr lang="en-US" altLang="zh-CN" sz="2300" b="1" dirty="0">
              <a:solidFill>
                <a:schemeClr val="tx2"/>
              </a:solidFill>
              <a:latin typeface="楷体" pitchFamily="49" charset="-122"/>
              <a:ea typeface="楷体" pitchFamily="49" charset="-122"/>
            </a:endParaRPr>
          </a:p>
          <a:p>
            <a:pPr marL="433388">
              <a:lnSpc>
                <a:spcPct val="120000"/>
              </a:lnSpc>
              <a:spcBef>
                <a:spcPct val="0"/>
              </a:spcBef>
              <a:spcAft>
                <a:spcPts val="1200"/>
              </a:spcAft>
              <a:buFont typeface="Wingdings" pitchFamily="2" charset="2"/>
              <a:buNone/>
              <a:defRPr/>
            </a:pPr>
            <a:r>
              <a:rPr lang="en-US" altLang="zh-CN" sz="2300" b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②</a:t>
            </a:r>
            <a:r>
              <a:rPr lang="zh-CN" altLang="en-US" sz="2300" b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证明对</a:t>
            </a:r>
            <a:r>
              <a:rPr lang="en-US" altLang="zh-CN" sz="2300" b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{</a:t>
            </a:r>
            <a:r>
              <a:rPr lang="en-US" altLang="zh-CN" sz="2300" b="1" dirty="0" err="1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a,b</a:t>
            </a:r>
            <a:r>
              <a:rPr lang="en-US" altLang="zh-CN" sz="2300" b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}</a:t>
            </a:r>
            <a:r>
              <a:rPr lang="zh-CN" altLang="en-US" sz="2300" b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的任一下界</a:t>
            </a:r>
            <a:r>
              <a:rPr lang="en-US" altLang="zh-CN" sz="2300" b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c,</a:t>
            </a:r>
            <a:r>
              <a:rPr lang="zh-CN" altLang="en-US" sz="2300" b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有</a:t>
            </a:r>
            <a:r>
              <a:rPr lang="en-US" altLang="zh-CN" sz="2300" b="1" dirty="0" err="1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c≤a</a:t>
            </a:r>
            <a:r>
              <a:rPr lang="zh-CN" altLang="en-US" sz="2800" b="1" baseline="-8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*</a:t>
            </a:r>
            <a:r>
              <a:rPr lang="en-US" altLang="zh-CN" sz="2300" b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b,</a:t>
            </a:r>
            <a:r>
              <a:rPr lang="zh-CN" altLang="en-US" sz="2300" b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即</a:t>
            </a:r>
            <a:r>
              <a:rPr lang="en-US" altLang="zh-CN" sz="2300" b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c</a:t>
            </a:r>
            <a:r>
              <a:rPr lang="zh-CN" altLang="en-US" sz="2800" b="1" baseline="-8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*</a:t>
            </a:r>
            <a:r>
              <a:rPr lang="en-US" altLang="zh-CN" sz="2300" b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(a</a:t>
            </a:r>
            <a:r>
              <a:rPr lang="zh-CN" altLang="en-US" sz="2800" b="1" baseline="-8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*</a:t>
            </a:r>
            <a:r>
              <a:rPr lang="en-US" altLang="zh-CN" sz="2300" b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b)=c</a:t>
            </a:r>
            <a:r>
              <a:rPr lang="zh-CN" altLang="en-US" sz="2300" b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，</a:t>
            </a:r>
            <a:r>
              <a:rPr lang="zh-CN" altLang="en-US" sz="2300" dirty="0">
                <a:latin typeface="楷体" pitchFamily="49" charset="-122"/>
                <a:ea typeface="楷体" pitchFamily="49" charset="-122"/>
              </a:rPr>
              <a:t>设</a:t>
            </a:r>
            <a:r>
              <a:rPr lang="en-US" altLang="zh-CN" sz="2300" dirty="0">
                <a:latin typeface="楷体" pitchFamily="49" charset="-122"/>
                <a:ea typeface="楷体" pitchFamily="49" charset="-122"/>
              </a:rPr>
              <a:t>c</a:t>
            </a:r>
            <a:r>
              <a:rPr lang="zh-CN" altLang="en-US" sz="2300" dirty="0">
                <a:latin typeface="楷体" pitchFamily="49" charset="-122"/>
                <a:ea typeface="楷体" pitchFamily="49" charset="-122"/>
              </a:rPr>
              <a:t>是</a:t>
            </a:r>
            <a:r>
              <a:rPr lang="en-US" altLang="zh-CN" sz="2300" dirty="0">
                <a:latin typeface="楷体" pitchFamily="49" charset="-122"/>
                <a:ea typeface="楷体" pitchFamily="49" charset="-122"/>
              </a:rPr>
              <a:t>{</a:t>
            </a:r>
            <a:r>
              <a:rPr lang="en-US" altLang="zh-CN" sz="2300" dirty="0" err="1">
                <a:latin typeface="楷体" pitchFamily="49" charset="-122"/>
                <a:ea typeface="楷体" pitchFamily="49" charset="-122"/>
              </a:rPr>
              <a:t>a,b</a:t>
            </a:r>
            <a:r>
              <a:rPr lang="en-US" altLang="zh-CN" sz="2300" dirty="0">
                <a:latin typeface="楷体" pitchFamily="49" charset="-122"/>
                <a:ea typeface="楷体" pitchFamily="49" charset="-122"/>
              </a:rPr>
              <a:t>}</a:t>
            </a:r>
            <a:r>
              <a:rPr lang="zh-CN" altLang="en-US" sz="2300" dirty="0">
                <a:latin typeface="楷体" pitchFamily="49" charset="-122"/>
                <a:ea typeface="楷体" pitchFamily="49" charset="-122"/>
              </a:rPr>
              <a:t>的任意下界，即有</a:t>
            </a:r>
            <a:r>
              <a:rPr lang="en-US" altLang="zh-CN" sz="2300" dirty="0" err="1">
                <a:latin typeface="楷体" pitchFamily="49" charset="-122"/>
                <a:ea typeface="楷体" pitchFamily="49" charset="-122"/>
              </a:rPr>
              <a:t>c≤a</a:t>
            </a:r>
            <a:r>
              <a:rPr lang="zh-CN" altLang="en-US" sz="2300" dirty="0">
                <a:latin typeface="楷体" pitchFamily="49" charset="-122"/>
                <a:ea typeface="楷体" pitchFamily="49" charset="-122"/>
              </a:rPr>
              <a:t>且</a:t>
            </a:r>
            <a:r>
              <a:rPr lang="en-US" altLang="zh-CN" sz="2300" dirty="0" err="1">
                <a:latin typeface="楷体" pitchFamily="49" charset="-122"/>
                <a:ea typeface="楷体" pitchFamily="49" charset="-122"/>
              </a:rPr>
              <a:t>c≤b</a:t>
            </a:r>
            <a:r>
              <a:rPr lang="en-US" altLang="zh-CN" sz="2300" dirty="0">
                <a:latin typeface="楷体" pitchFamily="49" charset="-122"/>
                <a:ea typeface="楷体" pitchFamily="49" charset="-122"/>
              </a:rPr>
              <a:t>,</a:t>
            </a:r>
            <a:r>
              <a:rPr lang="zh-CN" altLang="en-US" sz="2300" dirty="0">
                <a:latin typeface="楷体" pitchFamily="49" charset="-122"/>
                <a:ea typeface="楷体" pitchFamily="49" charset="-122"/>
              </a:rPr>
              <a:t>则有</a:t>
            </a:r>
            <a:r>
              <a:rPr lang="en-US" altLang="zh-CN" sz="2300" dirty="0">
                <a:latin typeface="楷体" pitchFamily="49" charset="-122"/>
                <a:ea typeface="楷体" pitchFamily="49" charset="-122"/>
              </a:rPr>
              <a:t>c</a:t>
            </a:r>
            <a:r>
              <a:rPr lang="zh-CN" altLang="en-US" sz="2800" kern="1200" baseline="-8000" dirty="0">
                <a:latin typeface="楷体" pitchFamily="49" charset="-122"/>
                <a:ea typeface="楷体" pitchFamily="49" charset="-122"/>
              </a:rPr>
              <a:t>*</a:t>
            </a:r>
            <a:r>
              <a:rPr lang="en-US" altLang="zh-CN" sz="2300" dirty="0">
                <a:latin typeface="楷体" pitchFamily="49" charset="-122"/>
                <a:ea typeface="楷体" pitchFamily="49" charset="-122"/>
              </a:rPr>
              <a:t>a=c</a:t>
            </a:r>
            <a:r>
              <a:rPr lang="zh-CN" altLang="en-US" sz="2300" dirty="0">
                <a:latin typeface="楷体" pitchFamily="49" charset="-122"/>
                <a:ea typeface="楷体" pitchFamily="49" charset="-122"/>
              </a:rPr>
              <a:t>且</a:t>
            </a:r>
            <a:r>
              <a:rPr lang="en-US" altLang="zh-CN" sz="2300" dirty="0">
                <a:latin typeface="楷体" pitchFamily="49" charset="-122"/>
                <a:ea typeface="楷体" pitchFamily="49" charset="-122"/>
              </a:rPr>
              <a:t>c</a:t>
            </a:r>
            <a:r>
              <a:rPr lang="zh-CN" altLang="en-US" sz="2800" kern="1200" baseline="-8000" dirty="0">
                <a:latin typeface="楷体" pitchFamily="49" charset="-122"/>
                <a:ea typeface="楷体" pitchFamily="49" charset="-122"/>
              </a:rPr>
              <a:t>*</a:t>
            </a:r>
            <a:r>
              <a:rPr lang="en-US" altLang="zh-CN" sz="2300" dirty="0">
                <a:latin typeface="楷体" pitchFamily="49" charset="-122"/>
                <a:ea typeface="楷体" pitchFamily="49" charset="-122"/>
              </a:rPr>
              <a:t>b=c</a:t>
            </a:r>
            <a:r>
              <a:rPr lang="zh-CN" altLang="en-US" sz="2300" dirty="0">
                <a:latin typeface="楷体" pitchFamily="49" charset="-122"/>
                <a:ea typeface="楷体" pitchFamily="49" charset="-122"/>
              </a:rPr>
              <a:t>，而</a:t>
            </a:r>
            <a:r>
              <a:rPr lang="en-US" altLang="zh-CN" sz="2300" dirty="0">
                <a:latin typeface="楷体" pitchFamily="49" charset="-122"/>
                <a:ea typeface="楷体" pitchFamily="49" charset="-122"/>
              </a:rPr>
              <a:t>c</a:t>
            </a:r>
            <a:r>
              <a:rPr lang="zh-CN" altLang="en-US" sz="2800" kern="1200" baseline="-8000" dirty="0">
                <a:latin typeface="楷体" pitchFamily="49" charset="-122"/>
                <a:ea typeface="楷体" pitchFamily="49" charset="-122"/>
              </a:rPr>
              <a:t>*</a:t>
            </a:r>
            <a:r>
              <a:rPr lang="en-US" altLang="zh-CN" sz="2300" dirty="0">
                <a:latin typeface="楷体" pitchFamily="49" charset="-122"/>
                <a:ea typeface="楷体" pitchFamily="49" charset="-122"/>
              </a:rPr>
              <a:t>(a</a:t>
            </a:r>
            <a:r>
              <a:rPr lang="zh-CN" altLang="en-US" sz="2800" kern="1200" baseline="-8000" dirty="0">
                <a:latin typeface="楷体" pitchFamily="49" charset="-122"/>
                <a:ea typeface="楷体" pitchFamily="49" charset="-122"/>
              </a:rPr>
              <a:t>*</a:t>
            </a:r>
            <a:r>
              <a:rPr lang="en-US" altLang="zh-CN" sz="2300" dirty="0">
                <a:latin typeface="楷体" pitchFamily="49" charset="-122"/>
                <a:ea typeface="楷体" pitchFamily="49" charset="-122"/>
              </a:rPr>
              <a:t>b)=(c</a:t>
            </a:r>
            <a:r>
              <a:rPr lang="zh-CN" altLang="en-US" sz="2800" kern="1200" baseline="-8000" dirty="0">
                <a:latin typeface="楷体" pitchFamily="49" charset="-122"/>
                <a:ea typeface="楷体" pitchFamily="49" charset="-122"/>
              </a:rPr>
              <a:t>*</a:t>
            </a:r>
            <a:r>
              <a:rPr lang="en-US" altLang="zh-CN" sz="2300" dirty="0">
                <a:latin typeface="楷体" pitchFamily="49" charset="-122"/>
                <a:ea typeface="楷体" pitchFamily="49" charset="-122"/>
              </a:rPr>
              <a:t>a)</a:t>
            </a:r>
            <a:r>
              <a:rPr lang="zh-CN" altLang="en-US" sz="2800" kern="1200" baseline="-8000" dirty="0">
                <a:latin typeface="楷体" pitchFamily="49" charset="-122"/>
                <a:ea typeface="楷体" pitchFamily="49" charset="-122"/>
              </a:rPr>
              <a:t>*</a:t>
            </a:r>
            <a:r>
              <a:rPr lang="en-US" altLang="zh-CN" sz="2300" dirty="0">
                <a:latin typeface="楷体" pitchFamily="49" charset="-122"/>
                <a:ea typeface="楷体" pitchFamily="49" charset="-122"/>
              </a:rPr>
              <a:t>b=c</a:t>
            </a:r>
            <a:r>
              <a:rPr lang="zh-CN" altLang="en-US" sz="2800" kern="1200" baseline="-8000" dirty="0">
                <a:latin typeface="楷体" pitchFamily="49" charset="-122"/>
                <a:ea typeface="楷体" pitchFamily="49" charset="-122"/>
              </a:rPr>
              <a:t>*</a:t>
            </a:r>
            <a:r>
              <a:rPr lang="en-US" altLang="zh-CN" sz="2300" dirty="0">
                <a:latin typeface="楷体" pitchFamily="49" charset="-122"/>
                <a:ea typeface="楷体" pitchFamily="49" charset="-122"/>
              </a:rPr>
              <a:t>b=c,</a:t>
            </a:r>
            <a:r>
              <a:rPr lang="zh-CN" altLang="en-US" sz="2300" dirty="0">
                <a:latin typeface="楷体" pitchFamily="49" charset="-122"/>
                <a:ea typeface="楷体" pitchFamily="49" charset="-122"/>
              </a:rPr>
              <a:t>即</a:t>
            </a:r>
            <a:r>
              <a:rPr lang="en-US" altLang="zh-CN" sz="2300" dirty="0">
                <a:latin typeface="楷体" pitchFamily="49" charset="-122"/>
                <a:ea typeface="楷体" pitchFamily="49" charset="-122"/>
              </a:rPr>
              <a:t>c</a:t>
            </a:r>
            <a:r>
              <a:rPr lang="zh-CN" altLang="en-US" sz="2800" kern="1200" baseline="-8000" dirty="0">
                <a:latin typeface="楷体" pitchFamily="49" charset="-122"/>
                <a:ea typeface="楷体" pitchFamily="49" charset="-122"/>
              </a:rPr>
              <a:t>*</a:t>
            </a:r>
            <a:r>
              <a:rPr lang="en-US" altLang="zh-CN" sz="2300" dirty="0">
                <a:latin typeface="楷体" pitchFamily="49" charset="-122"/>
                <a:ea typeface="楷体" pitchFamily="49" charset="-122"/>
              </a:rPr>
              <a:t>(a</a:t>
            </a:r>
            <a:r>
              <a:rPr lang="zh-CN" altLang="en-US" sz="2800" kern="1200" baseline="-8000" dirty="0">
                <a:latin typeface="楷体" pitchFamily="49" charset="-122"/>
                <a:ea typeface="楷体" pitchFamily="49" charset="-122"/>
              </a:rPr>
              <a:t>*</a:t>
            </a:r>
            <a:r>
              <a:rPr lang="en-US" altLang="zh-CN" sz="2300" dirty="0">
                <a:latin typeface="楷体" pitchFamily="49" charset="-122"/>
                <a:ea typeface="楷体" pitchFamily="49" charset="-122"/>
              </a:rPr>
              <a:t>b)=c,</a:t>
            </a:r>
            <a:r>
              <a:rPr lang="zh-CN" altLang="en-US" sz="2300" dirty="0">
                <a:latin typeface="楷体" pitchFamily="49" charset="-122"/>
                <a:ea typeface="楷体" pitchFamily="49" charset="-122"/>
              </a:rPr>
              <a:t>所以有</a:t>
            </a:r>
            <a:r>
              <a:rPr lang="en-US" altLang="zh-CN" sz="2300" dirty="0" err="1">
                <a:latin typeface="楷体" pitchFamily="49" charset="-122"/>
                <a:ea typeface="楷体" pitchFamily="49" charset="-122"/>
              </a:rPr>
              <a:t>c≤a</a:t>
            </a:r>
            <a:r>
              <a:rPr lang="zh-CN" altLang="en-US" sz="2800" kern="1200" baseline="-8000" dirty="0">
                <a:latin typeface="楷体" pitchFamily="49" charset="-122"/>
                <a:ea typeface="楷体" pitchFamily="49" charset="-122"/>
              </a:rPr>
              <a:t>*</a:t>
            </a:r>
            <a:r>
              <a:rPr lang="en-US" altLang="zh-CN" sz="2300" dirty="0">
                <a:latin typeface="楷体" pitchFamily="49" charset="-122"/>
                <a:ea typeface="楷体" pitchFamily="49" charset="-122"/>
              </a:rPr>
              <a:t>b</a:t>
            </a:r>
            <a:r>
              <a:rPr lang="zh-CN" altLang="en-US" sz="2300" dirty="0">
                <a:latin typeface="楷体" pitchFamily="49" charset="-122"/>
                <a:ea typeface="楷体" pitchFamily="49" charset="-122"/>
              </a:rPr>
              <a:t>。</a:t>
            </a:r>
            <a:endParaRPr lang="zh-CN" altLang="en-US" sz="2300" dirty="0">
              <a:latin typeface="楷体" pitchFamily="49" charset="-122"/>
              <a:ea typeface="楷体" pitchFamily="49" charset="-122"/>
              <a:sym typeface="Wingdings" pitchFamily="2" charset="2"/>
            </a:endParaRPr>
          </a:p>
        </p:txBody>
      </p:sp>
      <p:sp>
        <p:nvSpPr>
          <p:cNvPr id="4198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7938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latinLnBrk="1"/>
            <a:endParaRPr kumimoji="1" lang="zh-CN" altLang="en-US" sz="2400"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AA16FA-3959-4686-B509-5568C4519132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49250"/>
            <a:ext cx="8229600" cy="703263"/>
          </a:xfrm>
        </p:spPr>
        <p:txBody>
          <a:bodyPr anchor="ctr"/>
          <a:lstStyle/>
          <a:p>
            <a:pPr algn="ctr" eaLnBrk="1" hangingPunct="1"/>
            <a:r>
              <a:rPr lang="zh-CN" altLang="en-US" sz="3600" smtClean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</a:rPr>
              <a:t>示例</a:t>
            </a:r>
            <a:endParaRPr lang="zh-CN" altLang="zh-CN" sz="3600" smtClean="0">
              <a:solidFill>
                <a:srgbClr val="0000FF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74675" y="1311275"/>
            <a:ext cx="8064500" cy="4751388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None/>
              <a:defRPr/>
            </a:pPr>
            <a:r>
              <a:rPr lang="zh-CN" altLang="en-US" sz="22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</a:rPr>
              <a:t>例</a:t>
            </a:r>
            <a:r>
              <a:rPr lang="en-US" altLang="zh-CN" sz="22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</a:rPr>
              <a:t>(1)</a:t>
            </a:r>
            <a:r>
              <a:rPr lang="zh-CN" altLang="en-US" sz="2200" dirty="0">
                <a:latin typeface="楷体" pitchFamily="49" charset="-122"/>
                <a:ea typeface="楷体" pitchFamily="49" charset="-122"/>
              </a:rPr>
              <a:t>：</a:t>
            </a:r>
            <a:r>
              <a:rPr lang="en-US" altLang="zh-CN" sz="2200" dirty="0">
                <a:latin typeface="楷体" pitchFamily="49" charset="-122"/>
                <a:ea typeface="楷体" pitchFamily="49" charset="-122"/>
              </a:rPr>
              <a:t>S={</a:t>
            </a:r>
            <a:r>
              <a:rPr lang="en-US" altLang="zh-CN" sz="2200" dirty="0" err="1">
                <a:latin typeface="楷体" pitchFamily="49" charset="-122"/>
                <a:ea typeface="楷体" pitchFamily="49" charset="-122"/>
              </a:rPr>
              <a:t>a,b,c</a:t>
            </a:r>
            <a:r>
              <a:rPr lang="en-US" altLang="zh-CN" sz="2200" dirty="0">
                <a:latin typeface="楷体" pitchFamily="49" charset="-122"/>
                <a:ea typeface="楷体" pitchFamily="49" charset="-122"/>
              </a:rPr>
              <a:t>}, &lt;ρ(S),∩,</a:t>
            </a:r>
            <a:r>
              <a:rPr lang="zh-CN" altLang="en-US" sz="2200" dirty="0">
                <a:latin typeface="楷体" pitchFamily="49" charset="-122"/>
                <a:ea typeface="楷体" pitchFamily="49" charset="-122"/>
              </a:rPr>
              <a:t>∪</a:t>
            </a:r>
            <a:r>
              <a:rPr lang="en-US" altLang="zh-CN" sz="2200" dirty="0">
                <a:latin typeface="楷体" pitchFamily="49" charset="-122"/>
                <a:ea typeface="楷体" pitchFamily="49" charset="-122"/>
              </a:rPr>
              <a:t>&gt;</a:t>
            </a:r>
            <a:r>
              <a:rPr lang="zh-CN" altLang="en-US" sz="2200" dirty="0">
                <a:latin typeface="楷体" pitchFamily="49" charset="-122"/>
                <a:ea typeface="楷体" pitchFamily="49" charset="-122"/>
              </a:rPr>
              <a:t>为代数格，∀</a:t>
            </a:r>
            <a:r>
              <a:rPr lang="en-US" altLang="zh-CN" sz="2200" dirty="0" err="1">
                <a:latin typeface="楷体" pitchFamily="49" charset="-122"/>
                <a:ea typeface="楷体" pitchFamily="49" charset="-122"/>
              </a:rPr>
              <a:t>A,B∈ρ</a:t>
            </a:r>
            <a:r>
              <a:rPr lang="en-US" altLang="zh-CN" sz="2200" dirty="0">
                <a:latin typeface="楷体" pitchFamily="49" charset="-122"/>
                <a:ea typeface="楷体" pitchFamily="49" charset="-122"/>
              </a:rPr>
              <a:t>(S)</a:t>
            </a:r>
            <a:r>
              <a:rPr lang="zh-CN" altLang="en-US" sz="2200" dirty="0">
                <a:latin typeface="楷体" pitchFamily="49" charset="-122"/>
                <a:ea typeface="楷体" pitchFamily="49" charset="-122"/>
              </a:rPr>
              <a:t>，</a:t>
            </a:r>
            <a:endParaRPr lang="en-US" altLang="zh-CN" sz="2200" dirty="0">
              <a:latin typeface="楷体" pitchFamily="49" charset="-122"/>
              <a:ea typeface="楷体" pitchFamily="49" charset="-122"/>
            </a:endParaRPr>
          </a:p>
          <a:p>
            <a:pPr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None/>
              <a:defRPr/>
            </a:pPr>
            <a:r>
              <a:rPr lang="en-US" altLang="zh-CN" sz="2200" dirty="0">
                <a:latin typeface="楷体" pitchFamily="49" charset="-122"/>
                <a:ea typeface="楷体" pitchFamily="49" charset="-122"/>
              </a:rPr>
              <a:t>A≤B</a:t>
            </a:r>
            <a:r>
              <a:rPr lang="en-US" altLang="zh-CN" sz="2200" dirty="0">
                <a:latin typeface="楷体" pitchFamily="49" charset="-122"/>
                <a:ea typeface="楷体" pitchFamily="49" charset="-122"/>
                <a:sym typeface="Symbol" pitchFamily="18" charset="2"/>
              </a:rPr>
              <a:t>A</a:t>
            </a:r>
            <a:r>
              <a:rPr lang="en-US" altLang="zh-CN" sz="2200" dirty="0">
                <a:latin typeface="楷体" pitchFamily="49" charset="-122"/>
                <a:ea typeface="楷体" pitchFamily="49" charset="-122"/>
              </a:rPr>
              <a:t>∩B=A</a:t>
            </a:r>
            <a:r>
              <a:rPr lang="en-US" altLang="zh-CN" sz="2200" dirty="0">
                <a:latin typeface="楷体" pitchFamily="49" charset="-122"/>
                <a:ea typeface="楷体" pitchFamily="49" charset="-122"/>
                <a:sym typeface="Symbol" pitchFamily="18" charset="2"/>
              </a:rPr>
              <a:t>A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  <a:sym typeface="Symbol" pitchFamily="18" charset="2"/>
              </a:rPr>
              <a:t></a:t>
            </a:r>
            <a:r>
              <a:rPr lang="en-US" altLang="zh-CN" sz="2200" dirty="0">
                <a:latin typeface="楷体" pitchFamily="49" charset="-122"/>
                <a:ea typeface="楷体" pitchFamily="49" charset="-122"/>
                <a:sym typeface="Symbol" pitchFamily="18" charset="2"/>
              </a:rPr>
              <a:t>B</a:t>
            </a:r>
          </a:p>
          <a:p>
            <a:pPr marL="944563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None/>
              <a:defRPr/>
            </a:pPr>
            <a:r>
              <a:rPr lang="zh-CN" altLang="en-US" sz="2200" dirty="0">
                <a:latin typeface="楷体" pitchFamily="49" charset="-122"/>
                <a:ea typeface="楷体" pitchFamily="49" charset="-122"/>
                <a:sym typeface="Symbol" pitchFamily="18" charset="2"/>
              </a:rPr>
              <a:t>所以</a:t>
            </a:r>
            <a:r>
              <a:rPr lang="en-US" altLang="zh-CN" sz="2200" dirty="0">
                <a:latin typeface="楷体" pitchFamily="49" charset="-122"/>
                <a:ea typeface="楷体" pitchFamily="49" charset="-122"/>
              </a:rPr>
              <a:t>&lt;ρ(S),∩,</a:t>
            </a:r>
            <a:r>
              <a:rPr lang="zh-CN" altLang="en-US" sz="2200" dirty="0">
                <a:latin typeface="楷体" pitchFamily="49" charset="-122"/>
                <a:ea typeface="楷体" pitchFamily="49" charset="-122"/>
              </a:rPr>
              <a:t>∪</a:t>
            </a:r>
            <a:r>
              <a:rPr lang="en-US" altLang="zh-CN" sz="2200" dirty="0">
                <a:latin typeface="楷体" pitchFamily="49" charset="-122"/>
                <a:ea typeface="楷体" pitchFamily="49" charset="-122"/>
              </a:rPr>
              <a:t>&gt;</a:t>
            </a:r>
            <a:r>
              <a:rPr lang="zh-CN" altLang="en-US" sz="2200" dirty="0">
                <a:latin typeface="楷体" pitchFamily="49" charset="-122"/>
                <a:ea typeface="楷体" pitchFamily="49" charset="-122"/>
              </a:rPr>
              <a:t>诱导的偏序格是</a:t>
            </a:r>
            <a:r>
              <a:rPr lang="en-US" altLang="zh-CN" sz="2200" dirty="0">
                <a:latin typeface="楷体" pitchFamily="49" charset="-122"/>
                <a:ea typeface="楷体" pitchFamily="49" charset="-122"/>
              </a:rPr>
              <a:t>&lt;ρ(S),</a:t>
            </a:r>
            <a:r>
              <a:rPr lang="en-US" altLang="zh-CN" sz="2400" dirty="0">
                <a:sym typeface="Symbol" pitchFamily="18" charset="2"/>
              </a:rPr>
              <a:t> </a:t>
            </a:r>
            <a:r>
              <a:rPr lang="en-US" altLang="zh-CN" sz="2200" dirty="0">
                <a:latin typeface="楷体" pitchFamily="49" charset="-122"/>
                <a:ea typeface="楷体" pitchFamily="49" charset="-122"/>
              </a:rPr>
              <a:t>&gt;</a:t>
            </a:r>
            <a:r>
              <a:rPr lang="zh-CN" altLang="en-US" sz="2200" dirty="0">
                <a:latin typeface="楷体" pitchFamily="49" charset="-122"/>
                <a:ea typeface="楷体" pitchFamily="49" charset="-122"/>
              </a:rPr>
              <a:t>。</a:t>
            </a:r>
            <a:endParaRPr lang="en-US" altLang="zh-CN" sz="2200" dirty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None/>
              <a:defRPr/>
            </a:pPr>
            <a:endParaRPr lang="en-US" altLang="zh-CN" sz="2200" dirty="0">
              <a:latin typeface="楷体" pitchFamily="49" charset="-122"/>
              <a:ea typeface="楷体" pitchFamily="49" charset="-122"/>
            </a:endParaRPr>
          </a:p>
          <a:p>
            <a:pPr marL="898525" indent="-898525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None/>
              <a:defRPr/>
            </a:pPr>
            <a:r>
              <a:rPr lang="zh-CN" altLang="en-US" sz="22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</a:rPr>
              <a:t>例</a:t>
            </a:r>
            <a:r>
              <a:rPr lang="en-US" altLang="zh-CN" sz="22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</a:rPr>
              <a:t>(2)</a:t>
            </a:r>
            <a:r>
              <a:rPr lang="zh-CN" altLang="en-US" sz="2200" dirty="0">
                <a:latin typeface="楷体" pitchFamily="49" charset="-122"/>
                <a:ea typeface="楷体" pitchFamily="49" charset="-122"/>
              </a:rPr>
              <a:t>：</a:t>
            </a:r>
            <a:r>
              <a:rPr lang="en-US" altLang="zh-CN" sz="2200" dirty="0">
                <a:latin typeface="楷体" pitchFamily="49" charset="-122"/>
                <a:ea typeface="楷体" pitchFamily="49" charset="-122"/>
              </a:rPr>
              <a:t>X={A|A</a:t>
            </a:r>
            <a:r>
              <a:rPr lang="zh-CN" altLang="en-US" sz="2200" dirty="0">
                <a:latin typeface="楷体" pitchFamily="49" charset="-122"/>
                <a:ea typeface="楷体" pitchFamily="49" charset="-122"/>
              </a:rPr>
              <a:t>是由变元</a:t>
            </a:r>
            <a:r>
              <a:rPr lang="en-US" altLang="zh-CN" sz="2200" dirty="0">
                <a:latin typeface="楷体" pitchFamily="49" charset="-122"/>
                <a:ea typeface="楷体" pitchFamily="49" charset="-122"/>
              </a:rPr>
              <a:t>p</a:t>
            </a:r>
            <a:r>
              <a:rPr lang="en-US" altLang="zh-CN" sz="2200" baseline="-25000" dirty="0">
                <a:latin typeface="楷体" pitchFamily="49" charset="-122"/>
                <a:ea typeface="楷体" pitchFamily="49" charset="-122"/>
              </a:rPr>
              <a:t>1</a:t>
            </a:r>
            <a:r>
              <a:rPr lang="en-US" altLang="zh-CN" sz="2200" dirty="0">
                <a:latin typeface="楷体" pitchFamily="49" charset="-122"/>
                <a:ea typeface="楷体" pitchFamily="49" charset="-122"/>
              </a:rPr>
              <a:t>,p</a:t>
            </a:r>
            <a:r>
              <a:rPr lang="en-US" altLang="zh-CN" sz="2200" baseline="-25000" dirty="0">
                <a:latin typeface="楷体" pitchFamily="49" charset="-122"/>
                <a:ea typeface="楷体" pitchFamily="49" charset="-122"/>
              </a:rPr>
              <a:t>2</a:t>
            </a:r>
            <a:r>
              <a:rPr lang="en-US" altLang="zh-CN" sz="2200" dirty="0">
                <a:latin typeface="楷体" pitchFamily="49" charset="-122"/>
                <a:ea typeface="楷体" pitchFamily="49" charset="-122"/>
              </a:rPr>
              <a:t>,…,</a:t>
            </a:r>
            <a:r>
              <a:rPr lang="en-US" altLang="zh-CN" sz="2200" dirty="0" err="1">
                <a:latin typeface="楷体" pitchFamily="49" charset="-122"/>
                <a:ea typeface="楷体" pitchFamily="49" charset="-122"/>
              </a:rPr>
              <a:t>p</a:t>
            </a:r>
            <a:r>
              <a:rPr lang="en-US" altLang="zh-CN" sz="2200" baseline="-25000" dirty="0" err="1">
                <a:latin typeface="楷体" pitchFamily="49" charset="-122"/>
                <a:ea typeface="楷体" pitchFamily="49" charset="-122"/>
              </a:rPr>
              <a:t>n</a:t>
            </a:r>
            <a:r>
              <a:rPr lang="en-US" altLang="zh-CN" sz="2200" dirty="0">
                <a:latin typeface="楷体" pitchFamily="49" charset="-122"/>
                <a:ea typeface="楷体" pitchFamily="49" charset="-122"/>
              </a:rPr>
              <a:t>,﹁,</a:t>
            </a:r>
            <a:r>
              <a:rPr lang="zh-CN" altLang="en-US" sz="2200" dirty="0">
                <a:latin typeface="楷体" pitchFamily="49" charset="-122"/>
                <a:ea typeface="楷体" pitchFamily="49" charset="-122"/>
              </a:rPr>
              <a:t>∧</a:t>
            </a:r>
            <a:r>
              <a:rPr lang="en-US" altLang="zh-CN" sz="2200" dirty="0">
                <a:latin typeface="楷体" pitchFamily="49" charset="-122"/>
                <a:ea typeface="楷体" pitchFamily="49" charset="-122"/>
              </a:rPr>
              <a:t>,</a:t>
            </a:r>
            <a:r>
              <a:rPr lang="zh-CN" altLang="en-US" sz="2200" dirty="0">
                <a:latin typeface="楷体" pitchFamily="49" charset="-122"/>
                <a:ea typeface="楷体" pitchFamily="49" charset="-122"/>
              </a:rPr>
              <a:t>∨</a:t>
            </a:r>
            <a:r>
              <a:rPr lang="en-US" altLang="zh-CN" sz="2200" dirty="0">
                <a:latin typeface="楷体" pitchFamily="49" charset="-122"/>
                <a:ea typeface="楷体" pitchFamily="49" charset="-122"/>
              </a:rPr>
              <a:t>,</a:t>
            </a:r>
            <a:r>
              <a:rPr lang="en-US" altLang="zh-CN" sz="2400" dirty="0">
                <a:sym typeface="Symbol" pitchFamily="18" charset="2"/>
              </a:rPr>
              <a:t></a:t>
            </a:r>
            <a:r>
              <a:rPr lang="en-US" altLang="zh-CN" sz="2200" dirty="0">
                <a:latin typeface="楷体" pitchFamily="49" charset="-122"/>
                <a:ea typeface="楷体" pitchFamily="49" charset="-122"/>
              </a:rPr>
              <a:t>,</a:t>
            </a:r>
            <a:r>
              <a:rPr lang="zh-CN" altLang="en-US" sz="2200" dirty="0">
                <a:latin typeface="楷体" pitchFamily="49" charset="-122"/>
                <a:ea typeface="楷体" pitchFamily="49" charset="-122"/>
                <a:sym typeface="Symbol" pitchFamily="18" charset="2"/>
              </a:rPr>
              <a:t>构成的合式公式集。</a:t>
            </a:r>
            <a:r>
              <a:rPr lang="zh-CN" altLang="en-US" sz="2200" dirty="0">
                <a:latin typeface="楷体" pitchFamily="49" charset="-122"/>
                <a:ea typeface="楷体" pitchFamily="49" charset="-122"/>
              </a:rPr>
              <a:t>∀</a:t>
            </a:r>
            <a:r>
              <a:rPr lang="en-US" altLang="zh-CN" sz="2200" dirty="0">
                <a:latin typeface="楷体" pitchFamily="49" charset="-122"/>
                <a:ea typeface="楷体" pitchFamily="49" charset="-122"/>
              </a:rPr>
              <a:t>P,Q∈X,</a:t>
            </a:r>
          </a:p>
          <a:p>
            <a:pPr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None/>
              <a:defRPr/>
            </a:pPr>
            <a:r>
              <a:rPr lang="en-US" altLang="zh-CN" sz="2200" dirty="0">
                <a:latin typeface="楷体" pitchFamily="49" charset="-122"/>
                <a:ea typeface="楷体" pitchFamily="49" charset="-122"/>
              </a:rPr>
              <a:t>P≤Q</a:t>
            </a:r>
            <a:r>
              <a:rPr lang="en-US" altLang="zh-CN" sz="2200" dirty="0">
                <a:latin typeface="楷体" pitchFamily="49" charset="-122"/>
                <a:ea typeface="楷体" pitchFamily="49" charset="-122"/>
                <a:sym typeface="Symbol" pitchFamily="18" charset="2"/>
              </a:rPr>
              <a:t>P</a:t>
            </a:r>
            <a:r>
              <a:rPr lang="en-US" altLang="zh-CN" sz="2200" dirty="0">
                <a:latin typeface="楷体" pitchFamily="49" charset="-122"/>
                <a:ea typeface="楷体" pitchFamily="49" charset="-122"/>
              </a:rPr>
              <a:t>∧Q=P</a:t>
            </a:r>
            <a:r>
              <a:rPr lang="en-US" altLang="zh-CN" sz="2200" dirty="0">
                <a:latin typeface="楷体" pitchFamily="49" charset="-122"/>
                <a:ea typeface="楷体" pitchFamily="49" charset="-122"/>
                <a:sym typeface="Symbol" pitchFamily="18" charset="2"/>
              </a:rPr>
              <a:t>PQ</a:t>
            </a:r>
            <a:r>
              <a:rPr lang="zh-CN" altLang="en-US" sz="2200" dirty="0">
                <a:latin typeface="楷体" pitchFamily="49" charset="-122"/>
                <a:ea typeface="楷体" pitchFamily="49" charset="-122"/>
                <a:sym typeface="Symbol" pitchFamily="18" charset="2"/>
              </a:rPr>
              <a:t>  </a:t>
            </a:r>
            <a:endParaRPr lang="en-US" altLang="zh-CN" sz="2200" dirty="0">
              <a:latin typeface="楷体" pitchFamily="49" charset="-122"/>
              <a:ea typeface="楷体" pitchFamily="49" charset="-122"/>
              <a:sym typeface="Symbol" pitchFamily="18" charset="2"/>
            </a:endParaRPr>
          </a:p>
          <a:p>
            <a:pPr marL="127158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None/>
              <a:defRPr/>
            </a:pPr>
            <a:r>
              <a:rPr lang="en-US" altLang="zh-CN" sz="2200" dirty="0">
                <a:latin typeface="楷体" pitchFamily="49" charset="-122"/>
                <a:ea typeface="楷体" pitchFamily="49" charset="-122"/>
              </a:rPr>
              <a:t>&lt;X,∧,</a:t>
            </a:r>
            <a:r>
              <a:rPr lang="zh-CN" altLang="en-US" sz="2200" dirty="0">
                <a:latin typeface="楷体" pitchFamily="49" charset="-122"/>
                <a:ea typeface="楷体" pitchFamily="49" charset="-122"/>
              </a:rPr>
              <a:t>∨</a:t>
            </a:r>
            <a:r>
              <a:rPr lang="en-US" altLang="zh-CN" sz="2200" dirty="0">
                <a:latin typeface="楷体" pitchFamily="49" charset="-122"/>
                <a:ea typeface="楷体" pitchFamily="49" charset="-122"/>
              </a:rPr>
              <a:t>&gt;</a:t>
            </a:r>
            <a:r>
              <a:rPr lang="zh-CN" altLang="en-US" sz="2200" dirty="0">
                <a:latin typeface="楷体" pitchFamily="49" charset="-122"/>
                <a:ea typeface="楷体" pitchFamily="49" charset="-122"/>
              </a:rPr>
              <a:t>诱导的偏序格是 </a:t>
            </a:r>
            <a:r>
              <a:rPr lang="en-US" altLang="zh-CN" sz="2200" dirty="0">
                <a:latin typeface="楷体" pitchFamily="49" charset="-122"/>
                <a:ea typeface="楷体" pitchFamily="49" charset="-122"/>
              </a:rPr>
              <a:t>&lt;X,</a:t>
            </a:r>
            <a:r>
              <a:rPr lang="en-US" altLang="zh-CN" sz="2200" dirty="0">
                <a:latin typeface="楷体" pitchFamily="49" charset="-122"/>
                <a:ea typeface="楷体" pitchFamily="49" charset="-122"/>
                <a:sym typeface="Symbol" pitchFamily="18" charset="2"/>
              </a:rPr>
              <a:t></a:t>
            </a:r>
            <a:r>
              <a:rPr lang="en-US" altLang="zh-CN" sz="2200" dirty="0">
                <a:latin typeface="楷体" pitchFamily="49" charset="-122"/>
                <a:ea typeface="楷体" pitchFamily="49" charset="-122"/>
              </a:rPr>
              <a:t>&gt;</a:t>
            </a:r>
            <a:r>
              <a:rPr lang="zh-CN" altLang="en-US" sz="2200" dirty="0">
                <a:latin typeface="楷体" pitchFamily="49" charset="-122"/>
                <a:ea typeface="楷体" pitchFamily="49" charset="-122"/>
              </a:rPr>
              <a:t>。</a:t>
            </a:r>
            <a:endParaRPr lang="en-US" altLang="zh-CN" sz="220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4301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7938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latinLnBrk="1"/>
            <a:endParaRPr kumimoji="1" lang="zh-CN" altLang="en-US" sz="2400"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9FB0D5-BEF8-45F0-9B1B-CE262E7307EE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7813"/>
            <a:ext cx="8229600" cy="84772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3600" kern="0" dirty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</a:rPr>
              <a:t>7.2.2</a:t>
            </a:r>
            <a:r>
              <a:rPr lang="zh-CN" altLang="en-US" sz="3600" kern="0" dirty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</a:rPr>
              <a:t>、子格、格同态和格的积代数</a:t>
            </a:r>
            <a:endParaRPr lang="zh-CN" altLang="zh-CN" sz="3600" dirty="0">
              <a:solidFill>
                <a:srgbClr val="0000FF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95288" y="1063625"/>
            <a:ext cx="8215312" cy="1860550"/>
          </a:xfrm>
        </p:spPr>
        <p:txBody>
          <a:bodyPr/>
          <a:lstStyle/>
          <a:p>
            <a:pPr>
              <a:spcAft>
                <a:spcPts val="600"/>
              </a:spcAft>
              <a:buFont typeface="Wingdings" pitchFamily="2" charset="2"/>
              <a:buNone/>
              <a:defRPr/>
            </a:pPr>
            <a:r>
              <a:rPr lang="zh-CN" altLang="en-US" sz="23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定义</a:t>
            </a:r>
            <a:r>
              <a:rPr lang="en-US" altLang="zh-CN" sz="23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7.2-2</a:t>
            </a:r>
            <a:r>
              <a:rPr lang="zh-CN" altLang="en-US" sz="2300" dirty="0">
                <a:latin typeface="楷体" pitchFamily="49" charset="-122"/>
                <a:ea typeface="楷体" pitchFamily="49" charset="-122"/>
              </a:rPr>
              <a:t>：</a:t>
            </a:r>
          </a:p>
          <a:p>
            <a:pPr indent="22225">
              <a:lnSpc>
                <a:spcPct val="13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zh-CN" altLang="en-US" sz="2300" dirty="0">
                <a:latin typeface="楷体" pitchFamily="49" charset="-122"/>
                <a:ea typeface="楷体" pitchFamily="49" charset="-122"/>
              </a:rPr>
              <a:t>设</a:t>
            </a:r>
            <a:r>
              <a:rPr lang="en-US" altLang="zh-CN" sz="2300" dirty="0">
                <a:latin typeface="楷体" pitchFamily="49" charset="-122"/>
                <a:ea typeface="楷体" pitchFamily="49" charset="-122"/>
              </a:rPr>
              <a:t>&lt;L, ≤&gt;</a:t>
            </a:r>
            <a:r>
              <a:rPr lang="zh-CN" altLang="en-US" sz="2300" dirty="0">
                <a:latin typeface="楷体" pitchFamily="49" charset="-122"/>
                <a:ea typeface="楷体" pitchFamily="49" charset="-122"/>
              </a:rPr>
              <a:t>是偏序格，</a:t>
            </a:r>
            <a:r>
              <a:rPr lang="en-US" altLang="zh-CN" sz="2300" dirty="0">
                <a:latin typeface="楷体" pitchFamily="49" charset="-122"/>
                <a:ea typeface="楷体" pitchFamily="49" charset="-122"/>
              </a:rPr>
              <a:t>&lt;L, ∧, ∨&gt;</a:t>
            </a:r>
            <a:r>
              <a:rPr lang="zh-CN" altLang="en-US" sz="2300" dirty="0">
                <a:latin typeface="楷体" pitchFamily="49" charset="-122"/>
                <a:ea typeface="楷体" pitchFamily="49" charset="-122"/>
              </a:rPr>
              <a:t>是由</a:t>
            </a:r>
            <a:r>
              <a:rPr lang="en-US" altLang="zh-CN" sz="2300" dirty="0">
                <a:latin typeface="楷体" pitchFamily="49" charset="-122"/>
                <a:ea typeface="楷体" pitchFamily="49" charset="-122"/>
              </a:rPr>
              <a:t>&lt;L, ≤ &gt;</a:t>
            </a:r>
            <a:r>
              <a:rPr lang="zh-CN" altLang="en-US" sz="2300" dirty="0">
                <a:latin typeface="楷体" pitchFamily="49" charset="-122"/>
                <a:ea typeface="楷体" pitchFamily="49" charset="-122"/>
              </a:rPr>
              <a:t>所诱导的代数格</a:t>
            </a:r>
            <a:r>
              <a:rPr lang="en-US" altLang="zh-CN" sz="2300" dirty="0">
                <a:latin typeface="楷体" pitchFamily="49" charset="-122"/>
                <a:ea typeface="楷体" pitchFamily="49" charset="-122"/>
              </a:rPr>
              <a:t>, S</a:t>
            </a:r>
            <a:r>
              <a:rPr lang="en-US" altLang="zh-CN" sz="2300" dirty="0">
                <a:latin typeface="楷体" pitchFamily="49" charset="-122"/>
                <a:ea typeface="楷体" pitchFamily="49" charset="-122"/>
                <a:sym typeface="Symbol" pitchFamily="18" charset="2"/>
              </a:rPr>
              <a:t>⊆</a:t>
            </a:r>
            <a:r>
              <a:rPr lang="en-US" altLang="zh-CN" sz="2300" dirty="0">
                <a:latin typeface="楷体" pitchFamily="49" charset="-122"/>
                <a:ea typeface="楷体" pitchFamily="49" charset="-122"/>
              </a:rPr>
              <a:t>L</a:t>
            </a:r>
            <a:r>
              <a:rPr lang="zh-CN" altLang="en-US" sz="2300" dirty="0">
                <a:latin typeface="楷体" pitchFamily="49" charset="-122"/>
                <a:ea typeface="楷体" pitchFamily="49" charset="-122"/>
              </a:rPr>
              <a:t>且</a:t>
            </a:r>
            <a:r>
              <a:rPr lang="en-US" altLang="zh-CN" sz="2300" dirty="0">
                <a:latin typeface="楷体" pitchFamily="49" charset="-122"/>
                <a:ea typeface="楷体" pitchFamily="49" charset="-122"/>
              </a:rPr>
              <a:t>S≠</a:t>
            </a:r>
            <a:r>
              <a:rPr lang="el-GR" altLang="zh-CN" sz="2400" dirty="0"/>
              <a:t>Φ</a:t>
            </a:r>
            <a:r>
              <a:rPr lang="en-US" altLang="zh-CN" sz="2300" dirty="0">
                <a:latin typeface="楷体" pitchFamily="49" charset="-122"/>
                <a:ea typeface="楷体" pitchFamily="49" charset="-122"/>
              </a:rPr>
              <a:t>,</a:t>
            </a:r>
            <a:r>
              <a:rPr lang="zh-CN" altLang="en-US" sz="2300" dirty="0">
                <a:latin typeface="楷体" pitchFamily="49" charset="-122"/>
                <a:ea typeface="楷体" pitchFamily="49" charset="-122"/>
              </a:rPr>
              <a:t>若</a:t>
            </a:r>
            <a:r>
              <a:rPr lang="en-US" altLang="zh-CN" sz="2300" dirty="0">
                <a:latin typeface="楷体" pitchFamily="49" charset="-122"/>
                <a:ea typeface="楷体" pitchFamily="49" charset="-122"/>
              </a:rPr>
              <a:t>S</a:t>
            </a:r>
            <a:r>
              <a:rPr lang="zh-CN" altLang="en-US" sz="23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关于∧和∨是封闭的</a:t>
            </a:r>
            <a:r>
              <a:rPr lang="zh-CN" altLang="en-US" sz="2300" dirty="0">
                <a:latin typeface="楷体" pitchFamily="49" charset="-122"/>
                <a:ea typeface="楷体" pitchFamily="49" charset="-122"/>
              </a:rPr>
              <a:t>，则称</a:t>
            </a:r>
            <a:r>
              <a:rPr lang="en-US" altLang="zh-CN" sz="2300" dirty="0">
                <a:latin typeface="楷体" pitchFamily="49" charset="-122"/>
                <a:ea typeface="楷体" pitchFamily="49" charset="-122"/>
              </a:rPr>
              <a:t>&lt;S, ≤&gt;</a:t>
            </a:r>
            <a:r>
              <a:rPr lang="zh-CN" altLang="en-US" sz="2300" dirty="0">
                <a:latin typeface="楷体" pitchFamily="49" charset="-122"/>
                <a:ea typeface="楷体" pitchFamily="49" charset="-122"/>
              </a:rPr>
              <a:t>是</a:t>
            </a:r>
            <a:r>
              <a:rPr lang="en-US" altLang="zh-CN" sz="2300" dirty="0">
                <a:latin typeface="楷体" pitchFamily="49" charset="-122"/>
                <a:ea typeface="楷体" pitchFamily="49" charset="-122"/>
              </a:rPr>
              <a:t>&lt;L, ≤&gt;</a:t>
            </a:r>
            <a:r>
              <a:rPr lang="zh-CN" altLang="en-US" sz="2300" dirty="0">
                <a:latin typeface="楷体" pitchFamily="49" charset="-122"/>
                <a:ea typeface="楷体" pitchFamily="49" charset="-122"/>
              </a:rPr>
              <a:t>的</a:t>
            </a:r>
            <a:r>
              <a:rPr lang="zh-CN" altLang="en-US" sz="2300" b="1" dirty="0">
                <a:latin typeface="楷体" pitchFamily="49" charset="-122"/>
                <a:ea typeface="楷体" pitchFamily="49" charset="-122"/>
              </a:rPr>
              <a:t>子格</a:t>
            </a:r>
            <a:r>
              <a:rPr lang="zh-CN" altLang="en-US" sz="2300" dirty="0">
                <a:latin typeface="楷体" pitchFamily="49" charset="-122"/>
                <a:ea typeface="楷体" pitchFamily="49" charset="-122"/>
              </a:rPr>
              <a:t>。</a:t>
            </a:r>
            <a:endParaRPr lang="en-US" altLang="zh-CN" sz="2300" dirty="0">
              <a:latin typeface="楷体" pitchFamily="49" charset="-122"/>
              <a:ea typeface="楷体" pitchFamily="49" charset="-122"/>
              <a:sym typeface="Wingdings" pitchFamily="2" charset="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endParaRPr lang="en-US" altLang="zh-CN" sz="230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4403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7938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latinLnBrk="1"/>
            <a:endParaRPr kumimoji="1" lang="zh-CN" altLang="en-US" sz="2400"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2843213" y="5991225"/>
            <a:ext cx="936625" cy="360363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24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不是</a:t>
            </a:r>
          </a:p>
        </p:txBody>
      </p:sp>
      <p:sp>
        <p:nvSpPr>
          <p:cNvPr id="77" name="矩形 76"/>
          <p:cNvSpPr/>
          <p:nvPr/>
        </p:nvSpPr>
        <p:spPr>
          <a:xfrm>
            <a:off x="6659563" y="5989638"/>
            <a:ext cx="936625" cy="36036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4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是</a:t>
            </a:r>
          </a:p>
        </p:txBody>
      </p:sp>
      <p:sp>
        <p:nvSpPr>
          <p:cNvPr id="79" name="灯片编号占位符 78"/>
          <p:cNvSpPr>
            <a:spLocks noGrp="1"/>
          </p:cNvSpPr>
          <p:nvPr>
            <p:ph type="sldNum" sz="quarter" idx="12"/>
          </p:nvPr>
        </p:nvSpPr>
        <p:spPr>
          <a:xfrm>
            <a:off x="8121650" y="6400800"/>
            <a:ext cx="914400" cy="284163"/>
          </a:xfrm>
        </p:spPr>
        <p:txBody>
          <a:bodyPr/>
          <a:lstStyle/>
          <a:p>
            <a:pPr>
              <a:defRPr/>
            </a:pPr>
            <a:fld id="{4FD4F77C-5A19-4EBF-97B4-CE7414143752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  <p:grpSp>
        <p:nvGrpSpPr>
          <p:cNvPr id="167" name="组合 166"/>
          <p:cNvGrpSpPr>
            <a:grpSpLocks/>
          </p:cNvGrpSpPr>
          <p:nvPr/>
        </p:nvGrpSpPr>
        <p:grpSpPr bwMode="auto">
          <a:xfrm>
            <a:off x="314325" y="2919413"/>
            <a:ext cx="7929563" cy="3471862"/>
            <a:chOff x="314325" y="2919413"/>
            <a:chExt cx="7930083" cy="3471501"/>
          </a:xfrm>
        </p:grpSpPr>
        <p:sp>
          <p:nvSpPr>
            <p:cNvPr id="44044" name="Rectangle 5"/>
            <p:cNvSpPr>
              <a:spLocks noChangeArrowheads="1"/>
            </p:cNvSpPr>
            <p:nvPr/>
          </p:nvSpPr>
          <p:spPr bwMode="auto">
            <a:xfrm>
              <a:off x="314325" y="2919413"/>
              <a:ext cx="7929563" cy="4619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342900" indent="-342900">
                <a:lnSpc>
                  <a:spcPct val="120000"/>
                </a:lnSpc>
              </a:pPr>
              <a:r>
                <a:rPr kumimoji="1" lang="en-US" altLang="zh-CN" sz="2000">
                  <a:latin typeface="Times New Roman" pitchFamily="18" charset="0"/>
                  <a:ea typeface="华文楷体" pitchFamily="2" charset="-122"/>
                </a:rPr>
                <a:t>【</a:t>
              </a:r>
              <a:r>
                <a:rPr kumimoji="1" lang="zh-CN" altLang="en-US" sz="2000" b="1">
                  <a:solidFill>
                    <a:srgbClr val="000000"/>
                  </a:solidFill>
                  <a:latin typeface="Times New Roman" pitchFamily="18" charset="0"/>
                  <a:ea typeface="华文楷体" pitchFamily="2" charset="-122"/>
                </a:rPr>
                <a:t>例题</a:t>
              </a:r>
              <a:r>
                <a:rPr kumimoji="1" lang="en-US" altLang="zh-CN" sz="2000">
                  <a:latin typeface="Times New Roman" pitchFamily="18" charset="0"/>
                  <a:ea typeface="华文楷体" pitchFamily="2" charset="-122"/>
                </a:rPr>
                <a:t>】</a:t>
              </a:r>
              <a:r>
                <a:rPr kumimoji="1" lang="zh-CN" altLang="en-US" sz="2000" b="1">
                  <a:solidFill>
                    <a:srgbClr val="0000CC"/>
                  </a:solidFill>
                  <a:latin typeface="Times New Roman" pitchFamily="18" charset="0"/>
                  <a:ea typeface="华文楷体" pitchFamily="2" charset="-122"/>
                  <a:sym typeface="Symbol" pitchFamily="18" charset="2"/>
                </a:rPr>
                <a:t>图</a:t>
              </a:r>
              <a:r>
                <a:rPr kumimoji="1" lang="en-US" altLang="zh-CN" sz="2000" b="1">
                  <a:solidFill>
                    <a:srgbClr val="0000CC"/>
                  </a:solidFill>
                  <a:latin typeface="Times New Roman" pitchFamily="18" charset="0"/>
                  <a:ea typeface="华文楷体" pitchFamily="2" charset="-122"/>
                  <a:sym typeface="Symbol" pitchFamily="18" charset="2"/>
                </a:rPr>
                <a:t>(a)</a:t>
              </a:r>
              <a:r>
                <a:rPr kumimoji="1" lang="zh-CN" altLang="en-US" sz="2000" b="1">
                  <a:solidFill>
                    <a:srgbClr val="0000CC"/>
                  </a:solidFill>
                  <a:latin typeface="Times New Roman" pitchFamily="18" charset="0"/>
                  <a:ea typeface="华文楷体" pitchFamily="2" charset="-122"/>
                  <a:sym typeface="Symbol" pitchFamily="18" charset="2"/>
                </a:rPr>
                <a:t>、</a:t>
              </a:r>
              <a:r>
                <a:rPr kumimoji="1" lang="en-US" altLang="zh-CN" sz="2000" b="1">
                  <a:solidFill>
                    <a:srgbClr val="0000CC"/>
                  </a:solidFill>
                  <a:latin typeface="Times New Roman" pitchFamily="18" charset="0"/>
                  <a:ea typeface="华文楷体" pitchFamily="2" charset="-122"/>
                  <a:sym typeface="Symbol" pitchFamily="18" charset="2"/>
                </a:rPr>
                <a:t>(b)</a:t>
              </a:r>
              <a:r>
                <a:rPr kumimoji="1" lang="zh-CN" altLang="en-US" sz="2000" b="1">
                  <a:solidFill>
                    <a:srgbClr val="0000CC"/>
                  </a:solidFill>
                  <a:latin typeface="Times New Roman" pitchFamily="18" charset="0"/>
                  <a:ea typeface="华文楷体" pitchFamily="2" charset="-122"/>
                  <a:sym typeface="Symbol" pitchFamily="18" charset="2"/>
                </a:rPr>
                <a:t>中所示的格</a:t>
              </a:r>
              <a:r>
                <a:rPr kumimoji="1" lang="en-US" altLang="zh-CN" sz="2000" b="1">
                  <a:solidFill>
                    <a:srgbClr val="0000CC"/>
                  </a:solidFill>
                  <a:latin typeface="Times New Roman" pitchFamily="18" charset="0"/>
                  <a:ea typeface="华文楷体" pitchFamily="2" charset="-122"/>
                  <a:sym typeface="Symbol" pitchFamily="18" charset="2"/>
                </a:rPr>
                <a:t>&lt;S</a:t>
              </a:r>
              <a:r>
                <a:rPr kumimoji="1" lang="en-US" altLang="zh-CN" sz="2000" b="1" baseline="-25000">
                  <a:solidFill>
                    <a:srgbClr val="0000CC"/>
                  </a:solidFill>
                  <a:latin typeface="Times New Roman" pitchFamily="18" charset="0"/>
                  <a:ea typeface="华文楷体" pitchFamily="2" charset="-122"/>
                  <a:sym typeface="Symbol" pitchFamily="18" charset="2"/>
                </a:rPr>
                <a:t>1</a:t>
              </a:r>
              <a:r>
                <a:rPr kumimoji="1" lang="en-US" altLang="zh-CN" sz="2000" b="1">
                  <a:solidFill>
                    <a:srgbClr val="0000CC"/>
                  </a:solidFill>
                  <a:latin typeface="Times New Roman" pitchFamily="18" charset="0"/>
                  <a:ea typeface="华文楷体" pitchFamily="2" charset="-122"/>
                  <a:sym typeface="Symbol" pitchFamily="18" charset="2"/>
                </a:rPr>
                <a:t>, ≤ &gt;</a:t>
              </a:r>
              <a:r>
                <a:rPr kumimoji="1" lang="zh-CN" altLang="en-US" sz="2000" b="1">
                  <a:solidFill>
                    <a:srgbClr val="0000CC"/>
                  </a:solidFill>
                  <a:latin typeface="Times New Roman" pitchFamily="18" charset="0"/>
                  <a:ea typeface="华文楷体" pitchFamily="2" charset="-122"/>
                  <a:sym typeface="Symbol" pitchFamily="18" charset="2"/>
                </a:rPr>
                <a:t>分别是格</a:t>
              </a:r>
              <a:r>
                <a:rPr kumimoji="1" lang="en-US" altLang="zh-CN" sz="2000" b="1">
                  <a:solidFill>
                    <a:srgbClr val="0000CC"/>
                  </a:solidFill>
                  <a:latin typeface="Times New Roman" pitchFamily="18" charset="0"/>
                  <a:ea typeface="华文楷体" pitchFamily="2" charset="-122"/>
                  <a:sym typeface="Symbol" pitchFamily="18" charset="2"/>
                </a:rPr>
                <a:t>&lt;S, ≤ &gt;</a:t>
              </a:r>
              <a:r>
                <a:rPr kumimoji="1" lang="zh-CN" altLang="en-US" sz="2000" b="1">
                  <a:solidFill>
                    <a:srgbClr val="0000CC"/>
                  </a:solidFill>
                  <a:latin typeface="Times New Roman" pitchFamily="18" charset="0"/>
                  <a:ea typeface="华文楷体" pitchFamily="2" charset="-122"/>
                  <a:sym typeface="Symbol" pitchFamily="18" charset="2"/>
                </a:rPr>
                <a:t>的子格吗？</a:t>
              </a:r>
            </a:p>
          </p:txBody>
        </p:sp>
        <p:grpSp>
          <p:nvGrpSpPr>
            <p:cNvPr id="44045" name="组合 165"/>
            <p:cNvGrpSpPr>
              <a:grpSpLocks/>
            </p:cNvGrpSpPr>
            <p:nvPr/>
          </p:nvGrpSpPr>
          <p:grpSpPr bwMode="auto">
            <a:xfrm>
              <a:off x="755576" y="3424675"/>
              <a:ext cx="7488832" cy="2966239"/>
              <a:chOff x="755576" y="3424675"/>
              <a:chExt cx="7488832" cy="2966239"/>
            </a:xfrm>
          </p:grpSpPr>
          <p:cxnSp>
            <p:nvCxnSpPr>
              <p:cNvPr id="44046" name="AutoShape 22"/>
              <p:cNvCxnSpPr>
                <a:cxnSpLocks noChangeShapeType="1"/>
              </p:cNvCxnSpPr>
              <p:nvPr/>
            </p:nvCxnSpPr>
            <p:spPr bwMode="auto">
              <a:xfrm flipH="1">
                <a:off x="1315983" y="3804073"/>
                <a:ext cx="223200" cy="57960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44047" name="AutoShape 39"/>
              <p:cNvCxnSpPr>
                <a:cxnSpLocks noChangeShapeType="1"/>
                <a:stCxn id="44065" idx="6"/>
              </p:cNvCxnSpPr>
              <p:nvPr/>
            </p:nvCxnSpPr>
            <p:spPr bwMode="auto">
              <a:xfrm>
                <a:off x="1576102" y="3798113"/>
                <a:ext cx="644400" cy="23572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44048" name="AutoShape 40"/>
              <p:cNvCxnSpPr>
                <a:cxnSpLocks noChangeShapeType="1"/>
              </p:cNvCxnSpPr>
              <p:nvPr/>
            </p:nvCxnSpPr>
            <p:spPr bwMode="auto">
              <a:xfrm flipH="1">
                <a:off x="1082663" y="4414838"/>
                <a:ext cx="222262" cy="5799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44049" name="AutoShape 41"/>
              <p:cNvCxnSpPr>
                <a:cxnSpLocks noChangeShapeType="1"/>
              </p:cNvCxnSpPr>
              <p:nvPr/>
            </p:nvCxnSpPr>
            <p:spPr bwMode="auto">
              <a:xfrm flipH="1">
                <a:off x="2019125" y="4048127"/>
                <a:ext cx="223200" cy="57960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44050" name="AutoShape 42"/>
              <p:cNvCxnSpPr>
                <a:cxnSpLocks noChangeShapeType="1"/>
              </p:cNvCxnSpPr>
              <p:nvPr/>
            </p:nvCxnSpPr>
            <p:spPr bwMode="auto">
              <a:xfrm flipH="1">
                <a:off x="1783486" y="4673415"/>
                <a:ext cx="223200" cy="57960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44051" name="AutoShape 43"/>
              <p:cNvCxnSpPr>
                <a:cxnSpLocks noChangeShapeType="1"/>
              </p:cNvCxnSpPr>
              <p:nvPr/>
            </p:nvCxnSpPr>
            <p:spPr bwMode="auto">
              <a:xfrm>
                <a:off x="1108254" y="5017579"/>
                <a:ext cx="644400" cy="23760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</p:cxnSp>
          <p:sp>
            <p:nvSpPr>
              <p:cNvPr id="44052" name="Text Box 4"/>
              <p:cNvSpPr txBox="1">
                <a:spLocks noChangeArrowheads="1"/>
              </p:cNvSpPr>
              <p:nvPr/>
            </p:nvSpPr>
            <p:spPr bwMode="auto">
              <a:xfrm>
                <a:off x="2158975" y="5919663"/>
                <a:ext cx="646331" cy="461665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kumimoji="1" lang="en-US" altLang="zh-CN" sz="2400">
                    <a:latin typeface="楷体" pitchFamily="49" charset="-122"/>
                    <a:ea typeface="楷体" pitchFamily="49" charset="-122"/>
                  </a:rPr>
                  <a:t>(a)</a:t>
                </a:r>
              </a:p>
            </p:txBody>
          </p:sp>
          <p:sp>
            <p:nvSpPr>
              <p:cNvPr id="44053" name="Text Box 24"/>
              <p:cNvSpPr txBox="1">
                <a:spLocks noChangeArrowheads="1"/>
              </p:cNvSpPr>
              <p:nvPr/>
            </p:nvSpPr>
            <p:spPr bwMode="auto">
              <a:xfrm>
                <a:off x="1032560" y="5543412"/>
                <a:ext cx="1107996" cy="461665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kumimoji="1" lang="en-US" altLang="zh-CN" sz="2400">
                    <a:latin typeface="楷体" pitchFamily="49" charset="-122"/>
                    <a:ea typeface="楷体" pitchFamily="49" charset="-122"/>
                  </a:rPr>
                  <a:t>&lt;S,≤&gt;</a:t>
                </a:r>
              </a:p>
            </p:txBody>
          </p:sp>
          <p:sp>
            <p:nvSpPr>
              <p:cNvPr id="44054" name="Text Box 26"/>
              <p:cNvSpPr txBox="1">
                <a:spLocks noChangeArrowheads="1"/>
              </p:cNvSpPr>
              <p:nvPr/>
            </p:nvSpPr>
            <p:spPr bwMode="auto">
              <a:xfrm>
                <a:off x="1229679" y="3489764"/>
                <a:ext cx="338018" cy="46231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kumimoji="1" lang="en-US" altLang="zh-CN" sz="2400">
                    <a:latin typeface="楷体" pitchFamily="49" charset="-122"/>
                    <a:ea typeface="楷体" pitchFamily="49" charset="-122"/>
                  </a:rPr>
                  <a:t>a</a:t>
                </a:r>
              </a:p>
            </p:txBody>
          </p:sp>
          <p:sp>
            <p:nvSpPr>
              <p:cNvPr id="44055" name="Text Box 27"/>
              <p:cNvSpPr txBox="1">
                <a:spLocks noChangeArrowheads="1"/>
              </p:cNvSpPr>
              <p:nvPr/>
            </p:nvSpPr>
            <p:spPr bwMode="auto">
              <a:xfrm>
                <a:off x="975068" y="4108465"/>
                <a:ext cx="338018" cy="46231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kumimoji="1" lang="en-US" altLang="zh-CN" sz="2400">
                    <a:latin typeface="楷体" pitchFamily="49" charset="-122"/>
                    <a:ea typeface="楷体" pitchFamily="49" charset="-122"/>
                  </a:rPr>
                  <a:t>b</a:t>
                </a:r>
              </a:p>
            </p:txBody>
          </p:sp>
          <p:sp>
            <p:nvSpPr>
              <p:cNvPr id="44056" name="Text Box 28"/>
              <p:cNvSpPr txBox="1">
                <a:spLocks noChangeArrowheads="1"/>
              </p:cNvSpPr>
              <p:nvPr/>
            </p:nvSpPr>
            <p:spPr bwMode="auto">
              <a:xfrm>
                <a:off x="755576" y="4832798"/>
                <a:ext cx="338018" cy="46231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kumimoji="1" lang="en-US" altLang="zh-CN" sz="2400">
                    <a:latin typeface="楷体" pitchFamily="49" charset="-122"/>
                    <a:ea typeface="楷体" pitchFamily="49" charset="-122"/>
                  </a:rPr>
                  <a:t>e</a:t>
                </a:r>
              </a:p>
            </p:txBody>
          </p:sp>
          <p:sp>
            <p:nvSpPr>
              <p:cNvPr id="44057" name="Text Box 29"/>
              <p:cNvSpPr txBox="1">
                <a:spLocks noChangeArrowheads="1"/>
              </p:cNvSpPr>
              <p:nvPr/>
            </p:nvSpPr>
            <p:spPr bwMode="auto">
              <a:xfrm>
                <a:off x="2232998" y="3734227"/>
                <a:ext cx="338018" cy="46231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kumimoji="1" lang="en-US" altLang="zh-CN" sz="2400">
                    <a:latin typeface="楷体" pitchFamily="49" charset="-122"/>
                    <a:ea typeface="楷体" pitchFamily="49" charset="-122"/>
                  </a:rPr>
                  <a:t>c</a:t>
                </a:r>
              </a:p>
            </p:txBody>
          </p:sp>
          <p:sp>
            <p:nvSpPr>
              <p:cNvPr id="44058" name="Text Box 30"/>
              <p:cNvSpPr txBox="1">
                <a:spLocks noChangeArrowheads="1"/>
              </p:cNvSpPr>
              <p:nvPr/>
            </p:nvSpPr>
            <p:spPr bwMode="auto">
              <a:xfrm>
                <a:off x="1974488" y="4437707"/>
                <a:ext cx="338018" cy="46231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kumimoji="1" lang="en-US" altLang="zh-CN" sz="2400">
                    <a:latin typeface="楷体" pitchFamily="49" charset="-122"/>
                    <a:ea typeface="楷体" pitchFamily="49" charset="-122"/>
                  </a:rPr>
                  <a:t>d</a:t>
                </a:r>
              </a:p>
            </p:txBody>
          </p:sp>
          <p:sp>
            <p:nvSpPr>
              <p:cNvPr id="44059" name="Text Box 31"/>
              <p:cNvSpPr txBox="1">
                <a:spLocks noChangeArrowheads="1"/>
              </p:cNvSpPr>
              <p:nvPr/>
            </p:nvSpPr>
            <p:spPr bwMode="auto">
              <a:xfrm>
                <a:off x="1770953" y="5088733"/>
                <a:ext cx="338018" cy="46231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kumimoji="1" lang="en-US" altLang="zh-CN" sz="2400">
                    <a:latin typeface="楷体" pitchFamily="49" charset="-122"/>
                    <a:ea typeface="楷体" pitchFamily="49" charset="-122"/>
                  </a:rPr>
                  <a:t>f</a:t>
                </a:r>
              </a:p>
            </p:txBody>
          </p:sp>
          <p:cxnSp>
            <p:nvCxnSpPr>
              <p:cNvPr id="44060" name="AutoShape 44"/>
              <p:cNvCxnSpPr>
                <a:cxnSpLocks noChangeShapeType="1"/>
              </p:cNvCxnSpPr>
              <p:nvPr/>
            </p:nvCxnSpPr>
            <p:spPr bwMode="auto">
              <a:xfrm>
                <a:off x="1351101" y="4391582"/>
                <a:ext cx="642423" cy="23793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</p:cxnSp>
          <p:grpSp>
            <p:nvGrpSpPr>
              <p:cNvPr id="44061" name="Group 45"/>
              <p:cNvGrpSpPr>
                <a:grpSpLocks/>
              </p:cNvGrpSpPr>
              <p:nvPr/>
            </p:nvGrpSpPr>
            <p:grpSpPr bwMode="auto">
              <a:xfrm>
                <a:off x="2249659" y="3515829"/>
                <a:ext cx="1804226" cy="2500870"/>
                <a:chOff x="1645" y="1929"/>
                <a:chExt cx="1233" cy="1823"/>
              </a:xfrm>
            </p:grpSpPr>
            <p:sp>
              <p:nvSpPr>
                <p:cNvPr id="44103" name="Text Box 46"/>
                <p:cNvSpPr txBox="1">
                  <a:spLocks noChangeArrowheads="1"/>
                </p:cNvSpPr>
                <p:nvPr/>
              </p:nvSpPr>
              <p:spPr bwMode="auto">
                <a:xfrm>
                  <a:off x="2329" y="3081"/>
                  <a:ext cx="231" cy="337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pPr algn="r"/>
                  <a:r>
                    <a:rPr kumimoji="1" lang="en-US" altLang="zh-CN" sz="2400">
                      <a:latin typeface="楷体" pitchFamily="49" charset="-122"/>
                      <a:ea typeface="楷体" pitchFamily="49" charset="-122"/>
                    </a:rPr>
                    <a:t>f</a:t>
                  </a:r>
                </a:p>
              </p:txBody>
            </p:sp>
            <p:grpSp>
              <p:nvGrpSpPr>
                <p:cNvPr id="44104" name="Group 47"/>
                <p:cNvGrpSpPr>
                  <a:grpSpLocks/>
                </p:cNvGrpSpPr>
                <p:nvPr/>
              </p:nvGrpSpPr>
              <p:grpSpPr bwMode="auto">
                <a:xfrm>
                  <a:off x="1645" y="1929"/>
                  <a:ext cx="1233" cy="1823"/>
                  <a:chOff x="1645" y="1929"/>
                  <a:chExt cx="1233" cy="1823"/>
                </a:xfrm>
              </p:grpSpPr>
              <p:sp>
                <p:nvSpPr>
                  <p:cNvPr id="44105" name="Text Box 4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963" y="1929"/>
                    <a:ext cx="231" cy="337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>
                    <a:spAutoFit/>
                  </a:bodyPr>
                  <a:lstStyle/>
                  <a:p>
                    <a:pPr algn="r"/>
                    <a:r>
                      <a:rPr kumimoji="1" lang="en-US" altLang="zh-CN" sz="2400">
                        <a:latin typeface="楷体" pitchFamily="49" charset="-122"/>
                        <a:ea typeface="楷体" pitchFamily="49" charset="-122"/>
                      </a:rPr>
                      <a:t>a</a:t>
                    </a:r>
                  </a:p>
                </p:txBody>
              </p:sp>
              <p:sp>
                <p:nvSpPr>
                  <p:cNvPr id="44106" name="Text Box 4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647" y="2097"/>
                    <a:ext cx="231" cy="337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>
                    <a:spAutoFit/>
                  </a:bodyPr>
                  <a:lstStyle/>
                  <a:p>
                    <a:pPr algn="r"/>
                    <a:r>
                      <a:rPr kumimoji="1" lang="en-US" altLang="zh-CN" sz="2400">
                        <a:latin typeface="楷体" pitchFamily="49" charset="-122"/>
                        <a:ea typeface="楷体" pitchFamily="49" charset="-122"/>
                      </a:rPr>
                      <a:t>c</a:t>
                    </a:r>
                  </a:p>
                </p:txBody>
              </p:sp>
              <p:sp>
                <p:nvSpPr>
                  <p:cNvPr id="44107" name="Text Box 5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488" y="2661"/>
                    <a:ext cx="231" cy="337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>
                    <a:spAutoFit/>
                  </a:bodyPr>
                  <a:lstStyle/>
                  <a:p>
                    <a:pPr algn="r"/>
                    <a:r>
                      <a:rPr kumimoji="1" lang="en-US" altLang="zh-CN" sz="2400">
                        <a:latin typeface="楷体" pitchFamily="49" charset="-122"/>
                        <a:ea typeface="楷体" pitchFamily="49" charset="-122"/>
                      </a:rPr>
                      <a:t>d</a:t>
                    </a:r>
                  </a:p>
                </p:txBody>
              </p:sp>
              <p:grpSp>
                <p:nvGrpSpPr>
                  <p:cNvPr id="44108" name="Group 51"/>
                  <p:cNvGrpSpPr>
                    <a:grpSpLocks/>
                  </p:cNvGrpSpPr>
                  <p:nvPr/>
                </p:nvGrpSpPr>
                <p:grpSpPr bwMode="auto">
                  <a:xfrm>
                    <a:off x="1645" y="2135"/>
                    <a:ext cx="1057" cy="1617"/>
                    <a:chOff x="1645" y="2135"/>
                    <a:chExt cx="1057" cy="1617"/>
                  </a:xfrm>
                </p:grpSpPr>
                <p:sp>
                  <p:nvSpPr>
                    <p:cNvPr id="44109" name="Rectangle 5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756" y="3415"/>
                      <a:ext cx="946" cy="337"/>
                    </a:xfrm>
                    <a:prstGeom prst="rect">
                      <a:avLst/>
                    </a:prstGeom>
                    <a:noFill/>
                    <a:ln w="9525" algn="ctr">
                      <a:noFill/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>
                      <a:spAutoFit/>
                    </a:bodyPr>
                    <a:lstStyle/>
                    <a:p>
                      <a:pPr algn="ctr"/>
                      <a:r>
                        <a:rPr kumimoji="1" lang="en-US" altLang="zh-CN" sz="2400">
                          <a:latin typeface="楷体" pitchFamily="49" charset="-122"/>
                          <a:ea typeface="楷体" pitchFamily="49" charset="-122"/>
                        </a:rPr>
                        <a:t>&lt;S</a:t>
                      </a:r>
                      <a:r>
                        <a:rPr kumimoji="1" lang="en-US" altLang="zh-CN" sz="2400" baseline="-25000">
                          <a:latin typeface="楷体" pitchFamily="49" charset="-122"/>
                          <a:ea typeface="楷体" pitchFamily="49" charset="-122"/>
                        </a:rPr>
                        <a:t>1</a:t>
                      </a:r>
                      <a:r>
                        <a:rPr kumimoji="1" lang="en-US" altLang="zh-CN" sz="2400">
                          <a:latin typeface="楷体" pitchFamily="49" charset="-122"/>
                          <a:ea typeface="楷体" pitchFamily="49" charset="-122"/>
                        </a:rPr>
                        <a:t>,≤&gt;</a:t>
                      </a:r>
                    </a:p>
                  </p:txBody>
                </p:sp>
                <p:sp>
                  <p:nvSpPr>
                    <p:cNvPr id="44110" name="Text Box 53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645" y="2911"/>
                      <a:ext cx="231" cy="337"/>
                    </a:xfrm>
                    <a:prstGeom prst="rect">
                      <a:avLst/>
                    </a:prstGeom>
                    <a:noFill/>
                    <a:ln w="9525" algn="ctr">
                      <a:noFill/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>
                      <a:spAutoFit/>
                    </a:bodyPr>
                    <a:lstStyle/>
                    <a:p>
                      <a:pPr algn="r"/>
                      <a:r>
                        <a:rPr kumimoji="1" lang="en-US" altLang="zh-CN" sz="2400">
                          <a:latin typeface="楷体" pitchFamily="49" charset="-122"/>
                          <a:ea typeface="楷体" pitchFamily="49" charset="-122"/>
                        </a:rPr>
                        <a:t>e</a:t>
                      </a:r>
                    </a:p>
                  </p:txBody>
                </p:sp>
                <p:grpSp>
                  <p:nvGrpSpPr>
                    <p:cNvPr id="44111" name="Group 54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824" y="2135"/>
                      <a:ext cx="857" cy="1128"/>
                      <a:chOff x="1824" y="2135"/>
                      <a:chExt cx="857" cy="1128"/>
                    </a:xfrm>
                  </p:grpSpPr>
                  <p:cxnSp>
                    <p:nvCxnSpPr>
                      <p:cNvPr id="44112" name="AutoShape 59"/>
                      <p:cNvCxnSpPr>
                        <a:cxnSpLocks noChangeShapeType="1"/>
                      </p:cNvCxnSpPr>
                      <p:nvPr/>
                    </p:nvCxnSpPr>
                    <p:spPr bwMode="auto">
                      <a:xfrm>
                        <a:off x="2205" y="2165"/>
                        <a:ext cx="440" cy="173"/>
                      </a:xfrm>
                      <a:prstGeom prst="straightConnector1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 type="none" w="sm" len="sm"/>
                        <a:tailEnd type="none" w="sm" len="sm"/>
                      </a:ln>
                    </p:spPr>
                  </p:cxnSp>
                  <p:cxnSp>
                    <p:nvCxnSpPr>
                      <p:cNvPr id="44113" name="AutoShape 60"/>
                      <p:cNvCxnSpPr>
                        <a:cxnSpLocks noChangeShapeType="1"/>
                      </p:cNvCxnSpPr>
                      <p:nvPr/>
                    </p:nvCxnSpPr>
                    <p:spPr bwMode="auto">
                      <a:xfrm flipH="1">
                        <a:off x="1858" y="2166"/>
                        <a:ext cx="322" cy="884"/>
                      </a:xfrm>
                      <a:prstGeom prst="straightConnector1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 type="none" w="sm" len="sm"/>
                        <a:tailEnd type="none" w="sm" len="sm"/>
                      </a:ln>
                    </p:spPr>
                  </p:cxnSp>
                  <p:cxnSp>
                    <p:nvCxnSpPr>
                      <p:cNvPr id="44114" name="AutoShape 61"/>
                      <p:cNvCxnSpPr>
                        <a:cxnSpLocks noChangeShapeType="1"/>
                      </p:cNvCxnSpPr>
                      <p:nvPr/>
                    </p:nvCxnSpPr>
                    <p:spPr bwMode="auto">
                      <a:xfrm flipH="1">
                        <a:off x="2500" y="2341"/>
                        <a:ext cx="153" cy="422"/>
                      </a:xfrm>
                      <a:prstGeom prst="straightConnector1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 type="none" w="sm" len="sm"/>
                        <a:tailEnd type="none" w="sm" len="sm"/>
                      </a:ln>
                    </p:spPr>
                  </p:cxnSp>
                  <p:cxnSp>
                    <p:nvCxnSpPr>
                      <p:cNvPr id="44115" name="AutoShape 62"/>
                      <p:cNvCxnSpPr>
                        <a:cxnSpLocks noChangeShapeType="1"/>
                      </p:cNvCxnSpPr>
                      <p:nvPr/>
                    </p:nvCxnSpPr>
                    <p:spPr bwMode="auto">
                      <a:xfrm flipH="1">
                        <a:off x="2337" y="2797"/>
                        <a:ext cx="153" cy="422"/>
                      </a:xfrm>
                      <a:prstGeom prst="straightConnector1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 type="none" w="sm" len="sm"/>
                        <a:tailEnd type="none" w="sm" len="sm"/>
                      </a:ln>
                    </p:spPr>
                  </p:cxnSp>
                  <p:cxnSp>
                    <p:nvCxnSpPr>
                      <p:cNvPr id="44116" name="AutoShape 63"/>
                      <p:cNvCxnSpPr>
                        <a:cxnSpLocks noChangeShapeType="1"/>
                      </p:cNvCxnSpPr>
                      <p:nvPr/>
                    </p:nvCxnSpPr>
                    <p:spPr bwMode="auto">
                      <a:xfrm>
                        <a:off x="1856" y="3071"/>
                        <a:ext cx="440" cy="173"/>
                      </a:xfrm>
                      <a:prstGeom prst="straightConnector1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 type="none" w="sm" len="sm"/>
                        <a:tailEnd type="none" w="sm" len="sm"/>
                      </a:ln>
                    </p:spPr>
                  </p:cxnSp>
                  <p:sp>
                    <p:nvSpPr>
                      <p:cNvPr id="44117" name="Oval 64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160" y="2135"/>
                        <a:ext cx="48" cy="48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9525" algn="ctr">
                        <a:solidFill>
                          <a:schemeClr val="tx1"/>
                        </a:solidFill>
                        <a:round/>
                        <a:headEnd type="none" w="sm" len="sm"/>
                        <a:tailEnd type="none" w="sm" len="sm"/>
                      </a:ln>
                    </p:spPr>
                    <p:txBody>
                      <a:bodyPr wrap="none" anchor="ctr"/>
                      <a:lstStyle/>
                      <a:p>
                        <a:endParaRPr kumimoji="1" lang="zh-CN" altLang="en-US" sz="2400">
                          <a:latin typeface="楷体" pitchFamily="49" charset="-122"/>
                          <a:ea typeface="楷体" pitchFamily="49" charset="-122"/>
                        </a:endParaRPr>
                      </a:p>
                    </p:txBody>
                  </p:sp>
                  <p:sp>
                    <p:nvSpPr>
                      <p:cNvPr id="44118" name="Oval 55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633" y="2310"/>
                        <a:ext cx="48" cy="48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9525" algn="ctr">
                        <a:solidFill>
                          <a:schemeClr val="tx1"/>
                        </a:solidFill>
                        <a:round/>
                        <a:headEnd type="none" w="sm" len="sm"/>
                        <a:tailEnd type="none" w="sm" len="sm"/>
                      </a:ln>
                    </p:spPr>
                    <p:txBody>
                      <a:bodyPr wrap="none" anchor="ctr"/>
                      <a:lstStyle/>
                      <a:p>
                        <a:endParaRPr kumimoji="1" lang="zh-CN" altLang="en-US" sz="2400">
                          <a:latin typeface="楷体" pitchFamily="49" charset="-122"/>
                          <a:ea typeface="楷体" pitchFamily="49" charset="-122"/>
                        </a:endParaRPr>
                      </a:p>
                    </p:txBody>
                  </p:sp>
                  <p:sp>
                    <p:nvSpPr>
                      <p:cNvPr id="44119" name="Oval 56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473" y="2756"/>
                        <a:ext cx="48" cy="48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9525" algn="ctr">
                        <a:solidFill>
                          <a:schemeClr val="tx1"/>
                        </a:solidFill>
                        <a:round/>
                        <a:headEnd type="none" w="sm" len="sm"/>
                        <a:tailEnd type="none" w="sm" len="sm"/>
                      </a:ln>
                    </p:spPr>
                    <p:txBody>
                      <a:bodyPr wrap="none" anchor="ctr"/>
                      <a:lstStyle/>
                      <a:p>
                        <a:endParaRPr kumimoji="1" lang="zh-CN" altLang="en-US" sz="2400">
                          <a:latin typeface="楷体" pitchFamily="49" charset="-122"/>
                          <a:ea typeface="楷体" pitchFamily="49" charset="-122"/>
                        </a:endParaRPr>
                      </a:p>
                    </p:txBody>
                  </p:sp>
                  <p:sp>
                    <p:nvSpPr>
                      <p:cNvPr id="44120" name="Oval 57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824" y="3047"/>
                        <a:ext cx="48" cy="48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9525" algn="ctr">
                        <a:solidFill>
                          <a:schemeClr val="tx1"/>
                        </a:solidFill>
                        <a:round/>
                        <a:headEnd type="none" w="sm" len="sm"/>
                        <a:tailEnd type="none" w="sm" len="sm"/>
                      </a:ln>
                    </p:spPr>
                    <p:txBody>
                      <a:bodyPr wrap="none" anchor="ctr"/>
                      <a:lstStyle/>
                      <a:p>
                        <a:endParaRPr kumimoji="1" lang="zh-CN" altLang="en-US" sz="2400">
                          <a:latin typeface="楷体" pitchFamily="49" charset="-122"/>
                          <a:ea typeface="楷体" pitchFamily="49" charset="-122"/>
                        </a:endParaRPr>
                      </a:p>
                    </p:txBody>
                  </p:sp>
                  <p:sp>
                    <p:nvSpPr>
                      <p:cNvPr id="44121" name="Oval 58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297" y="3215"/>
                        <a:ext cx="48" cy="48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9525" algn="ctr">
                        <a:solidFill>
                          <a:schemeClr val="tx1"/>
                        </a:solidFill>
                        <a:round/>
                        <a:headEnd type="none" w="sm" len="sm"/>
                        <a:tailEnd type="none" w="sm" len="sm"/>
                      </a:ln>
                    </p:spPr>
                    <p:txBody>
                      <a:bodyPr wrap="none" anchor="ctr"/>
                      <a:lstStyle/>
                      <a:p>
                        <a:endParaRPr kumimoji="1" lang="zh-CN" altLang="en-US" sz="2400">
                          <a:latin typeface="楷体" pitchFamily="49" charset="-122"/>
                          <a:ea typeface="楷体" pitchFamily="49" charset="-122"/>
                        </a:endParaRPr>
                      </a:p>
                    </p:txBody>
                  </p:sp>
                </p:grpSp>
              </p:grpSp>
            </p:grpSp>
          </p:grpSp>
          <p:sp>
            <p:nvSpPr>
              <p:cNvPr id="44062" name="Text Box 20"/>
              <p:cNvSpPr txBox="1">
                <a:spLocks noChangeArrowheads="1"/>
              </p:cNvSpPr>
              <p:nvPr/>
            </p:nvSpPr>
            <p:spPr bwMode="auto">
              <a:xfrm>
                <a:off x="6176867" y="5929249"/>
                <a:ext cx="646331" cy="461665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kumimoji="1" lang="en-US" altLang="zh-CN" sz="2400">
                    <a:latin typeface="楷体" pitchFamily="49" charset="-122"/>
                    <a:ea typeface="楷体" pitchFamily="49" charset="-122"/>
                  </a:rPr>
                  <a:t>(b)</a:t>
                </a:r>
              </a:p>
            </p:txBody>
          </p:sp>
          <p:grpSp>
            <p:nvGrpSpPr>
              <p:cNvPr id="44063" name="组合 104"/>
              <p:cNvGrpSpPr>
                <a:grpSpLocks/>
              </p:cNvGrpSpPr>
              <p:nvPr/>
            </p:nvGrpSpPr>
            <p:grpSpPr bwMode="auto">
              <a:xfrm>
                <a:off x="4498908" y="3424675"/>
                <a:ext cx="1728734" cy="2425496"/>
                <a:chOff x="4211418" y="3409385"/>
                <a:chExt cx="1728734" cy="2425496"/>
              </a:xfrm>
            </p:grpSpPr>
            <p:sp>
              <p:nvSpPr>
                <p:cNvPr id="44085" name="Text Box 9"/>
                <p:cNvSpPr txBox="1">
                  <a:spLocks noChangeArrowheads="1"/>
                </p:cNvSpPr>
                <p:nvPr/>
              </p:nvSpPr>
              <p:spPr bwMode="auto">
                <a:xfrm>
                  <a:off x="5076056" y="3409385"/>
                  <a:ext cx="351378" cy="461665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kumimoji="1" lang="en-US" altLang="zh-CN" sz="2400">
                      <a:latin typeface="楷体" pitchFamily="49" charset="-122"/>
                      <a:ea typeface="楷体" pitchFamily="49" charset="-122"/>
                    </a:rPr>
                    <a:t>a</a:t>
                  </a:r>
                </a:p>
              </p:txBody>
            </p:sp>
            <p:sp>
              <p:nvSpPr>
                <p:cNvPr id="44086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4211418" y="4185408"/>
                  <a:ext cx="216566" cy="461665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>
                  <a:spAutoFit/>
                </a:bodyPr>
                <a:lstStyle/>
                <a:p>
                  <a:pPr algn="ctr"/>
                  <a:r>
                    <a:rPr kumimoji="1" lang="en-US" altLang="zh-CN" sz="2400">
                      <a:latin typeface="楷体" pitchFamily="49" charset="-122"/>
                      <a:ea typeface="楷体" pitchFamily="49" charset="-122"/>
                    </a:rPr>
                    <a:t>b</a:t>
                  </a:r>
                </a:p>
              </p:txBody>
            </p:sp>
            <p:sp>
              <p:nvSpPr>
                <p:cNvPr id="44087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5527156" y="4185084"/>
                  <a:ext cx="216566" cy="462312"/>
                </a:xfrm>
                <a:prstGeom prst="rect">
                  <a:avLst/>
                </a:prstGeom>
                <a:solidFill>
                  <a:schemeClr val="bg1">
                    <a:alpha val="0"/>
                  </a:schemeClr>
                </a:solidFill>
                <a:ln w="9525" algn="ctr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>
                  <a:spAutoFit/>
                </a:bodyPr>
                <a:lstStyle/>
                <a:p>
                  <a:pPr algn="ctr"/>
                  <a:r>
                    <a:rPr kumimoji="1" lang="en-US" altLang="zh-CN" sz="2400">
                      <a:latin typeface="楷体" pitchFamily="49" charset="-122"/>
                      <a:ea typeface="楷体" pitchFamily="49" charset="-122"/>
                    </a:rPr>
                    <a:t>d</a:t>
                  </a:r>
                </a:p>
              </p:txBody>
            </p:sp>
            <p:sp>
              <p:nvSpPr>
                <p:cNvPr id="44088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4932040" y="4185408"/>
                  <a:ext cx="210713" cy="461665"/>
                </a:xfrm>
                <a:prstGeom prst="rect">
                  <a:avLst/>
                </a:prstGeom>
                <a:solidFill>
                  <a:schemeClr val="bg1">
                    <a:alpha val="0"/>
                  </a:schemeClr>
                </a:solidFill>
                <a:ln w="9525" algn="ctr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>
                  <a:spAutoFit/>
                </a:bodyPr>
                <a:lstStyle/>
                <a:p>
                  <a:pPr algn="ctr"/>
                  <a:r>
                    <a:rPr kumimoji="1" lang="en-US" altLang="zh-CN" sz="2400">
                      <a:latin typeface="楷体" pitchFamily="49" charset="-122"/>
                      <a:ea typeface="楷体" pitchFamily="49" charset="-122"/>
                    </a:rPr>
                    <a:t>c</a:t>
                  </a:r>
                </a:p>
              </p:txBody>
            </p:sp>
            <p:sp>
              <p:nvSpPr>
                <p:cNvPr id="44089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5108344" y="4941168"/>
                  <a:ext cx="286803" cy="458197"/>
                </a:xfrm>
                <a:prstGeom prst="rect">
                  <a:avLst/>
                </a:prstGeom>
                <a:solidFill>
                  <a:schemeClr val="bg1">
                    <a:alpha val="0"/>
                  </a:schemeClr>
                </a:solidFill>
                <a:ln w="9525" algn="ctr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>
                  <a:spAutoFit/>
                </a:bodyPr>
                <a:lstStyle/>
                <a:p>
                  <a:pPr algn="r"/>
                  <a:r>
                    <a:rPr kumimoji="1" lang="en-US" altLang="zh-CN" sz="2400">
                      <a:latin typeface="楷体" pitchFamily="49" charset="-122"/>
                      <a:ea typeface="楷体" pitchFamily="49" charset="-122"/>
                    </a:rPr>
                    <a:t>e</a:t>
                  </a:r>
                </a:p>
              </p:txBody>
            </p:sp>
            <p:sp>
              <p:nvSpPr>
                <p:cNvPr id="44090" name="Rectangle 18"/>
                <p:cNvSpPr>
                  <a:spLocks noChangeArrowheads="1"/>
                </p:cNvSpPr>
                <p:nvPr/>
              </p:nvSpPr>
              <p:spPr bwMode="auto">
                <a:xfrm>
                  <a:off x="4655006" y="5373216"/>
                  <a:ext cx="1107996" cy="461665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pPr algn="r"/>
                  <a:r>
                    <a:rPr kumimoji="1" lang="en-US" altLang="zh-CN" sz="2400">
                      <a:latin typeface="楷体" pitchFamily="49" charset="-122"/>
                      <a:ea typeface="楷体" pitchFamily="49" charset="-122"/>
                    </a:rPr>
                    <a:t>&lt;S,≤&gt;</a:t>
                  </a:r>
                </a:p>
              </p:txBody>
            </p:sp>
            <p:grpSp>
              <p:nvGrpSpPr>
                <p:cNvPr id="44091" name="组合 91"/>
                <p:cNvGrpSpPr>
                  <a:grpSpLocks/>
                </p:cNvGrpSpPr>
                <p:nvPr/>
              </p:nvGrpSpPr>
              <p:grpSpPr bwMode="auto">
                <a:xfrm>
                  <a:off x="4427984" y="3861048"/>
                  <a:ext cx="1512168" cy="1214610"/>
                  <a:chOff x="4427984" y="3861048"/>
                  <a:chExt cx="1512168" cy="1214610"/>
                </a:xfrm>
              </p:grpSpPr>
              <p:sp>
                <p:nvSpPr>
                  <p:cNvPr id="44092" name="Oval 56"/>
                  <p:cNvSpPr>
                    <a:spLocks noChangeArrowheads="1"/>
                  </p:cNvSpPr>
                  <p:nvPr/>
                </p:nvSpPr>
                <p:spPr bwMode="auto">
                  <a:xfrm>
                    <a:off x="5141656" y="4437112"/>
                    <a:ext cx="70238" cy="65848"/>
                  </a:xfrm>
                  <a:prstGeom prst="ellipse">
                    <a:avLst/>
                  </a:prstGeom>
                  <a:noFill/>
                  <a:ln w="9525" algn="ctr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kumimoji="1" lang="zh-CN" altLang="en-US" sz="2400">
                      <a:latin typeface="Gulim" pitchFamily="34" charset="-127"/>
                    </a:endParaRPr>
                  </a:p>
                </p:txBody>
              </p:sp>
              <p:cxnSp>
                <p:nvCxnSpPr>
                  <p:cNvPr id="44093" name="AutoShape 59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5203479" y="3907631"/>
                    <a:ext cx="676275" cy="547687"/>
                  </a:xfrm>
                  <a:prstGeom prst="straightConnector1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</p:cxnSp>
              <p:cxnSp>
                <p:nvCxnSpPr>
                  <p:cNvPr id="44094" name="AutoShape 59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4485703" y="4488170"/>
                    <a:ext cx="676800" cy="547200"/>
                  </a:xfrm>
                  <a:prstGeom prst="straightConnector1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</p:cxnSp>
              <p:cxnSp>
                <p:nvCxnSpPr>
                  <p:cNvPr id="44095" name="AutoShape 59"/>
                  <p:cNvCxnSpPr>
                    <a:cxnSpLocks noChangeShapeType="1"/>
                  </p:cNvCxnSpPr>
                  <p:nvPr/>
                </p:nvCxnSpPr>
                <p:spPr bwMode="auto">
                  <a:xfrm flipV="1">
                    <a:off x="5203216" y="4488170"/>
                    <a:ext cx="676800" cy="547200"/>
                  </a:xfrm>
                  <a:prstGeom prst="straightConnector1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</p:cxnSp>
              <p:cxnSp>
                <p:nvCxnSpPr>
                  <p:cNvPr id="44096" name="AutoShape 59"/>
                  <p:cNvCxnSpPr>
                    <a:cxnSpLocks noChangeShapeType="1"/>
                  </p:cNvCxnSpPr>
                  <p:nvPr/>
                </p:nvCxnSpPr>
                <p:spPr bwMode="auto">
                  <a:xfrm flipV="1">
                    <a:off x="4485703" y="3907874"/>
                    <a:ext cx="676800" cy="547200"/>
                  </a:xfrm>
                  <a:prstGeom prst="straightConnector1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</p:cxnSp>
              <p:cxnSp>
                <p:nvCxnSpPr>
                  <p:cNvPr id="44097" name="AutoShape 59"/>
                  <p:cNvCxnSpPr>
                    <a:cxnSpLocks noChangeShapeType="1"/>
                  </p:cNvCxnSpPr>
                  <p:nvPr/>
                </p:nvCxnSpPr>
                <p:spPr bwMode="auto">
                  <a:xfrm flipH="1">
                    <a:off x="5176838" y="3933056"/>
                    <a:ext cx="0" cy="505594"/>
                  </a:xfrm>
                  <a:prstGeom prst="straightConnector1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</p:cxnSp>
              <p:cxnSp>
                <p:nvCxnSpPr>
                  <p:cNvPr id="44098" name="AutoShape 59"/>
                  <p:cNvCxnSpPr>
                    <a:cxnSpLocks noChangeShapeType="1"/>
                  </p:cNvCxnSpPr>
                  <p:nvPr/>
                </p:nvCxnSpPr>
                <p:spPr bwMode="auto">
                  <a:xfrm flipH="1">
                    <a:off x="5176642" y="4507582"/>
                    <a:ext cx="0" cy="505594"/>
                  </a:xfrm>
                  <a:prstGeom prst="straightConnector1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</p:cxnSp>
              <p:sp>
                <p:nvSpPr>
                  <p:cNvPr id="44099" name="Oval 56"/>
                  <p:cNvSpPr>
                    <a:spLocks noChangeArrowheads="1"/>
                  </p:cNvSpPr>
                  <p:nvPr/>
                </p:nvSpPr>
                <p:spPr bwMode="auto">
                  <a:xfrm>
                    <a:off x="5141656" y="5009810"/>
                    <a:ext cx="70238" cy="65848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 algn="ctr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kumimoji="1" lang="zh-CN" altLang="en-US" sz="2400">
                      <a:solidFill>
                        <a:schemeClr val="bg1"/>
                      </a:solidFill>
                      <a:latin typeface="Gulim" pitchFamily="34" charset="-127"/>
                    </a:endParaRPr>
                  </a:p>
                </p:txBody>
              </p:sp>
              <p:sp>
                <p:nvSpPr>
                  <p:cNvPr id="44100" name="Oval 56"/>
                  <p:cNvSpPr>
                    <a:spLocks noChangeArrowheads="1"/>
                  </p:cNvSpPr>
                  <p:nvPr/>
                </p:nvSpPr>
                <p:spPr bwMode="auto">
                  <a:xfrm>
                    <a:off x="5141656" y="3861048"/>
                    <a:ext cx="70238" cy="65848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 algn="ctr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kumimoji="1" lang="zh-CN" altLang="en-US" sz="2400">
                      <a:solidFill>
                        <a:schemeClr val="bg1"/>
                      </a:solidFill>
                      <a:latin typeface="Gulim" pitchFamily="34" charset="-127"/>
                    </a:endParaRPr>
                  </a:p>
                </p:txBody>
              </p:sp>
              <p:sp>
                <p:nvSpPr>
                  <p:cNvPr id="44101" name="Oval 56"/>
                  <p:cNvSpPr>
                    <a:spLocks noChangeArrowheads="1"/>
                  </p:cNvSpPr>
                  <p:nvPr/>
                </p:nvSpPr>
                <p:spPr bwMode="auto">
                  <a:xfrm>
                    <a:off x="4427984" y="4437112"/>
                    <a:ext cx="70238" cy="65848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 algn="ctr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kumimoji="1" lang="zh-CN" altLang="en-US" sz="2400">
                      <a:solidFill>
                        <a:schemeClr val="bg1"/>
                      </a:solidFill>
                      <a:latin typeface="Gulim" pitchFamily="34" charset="-127"/>
                    </a:endParaRPr>
                  </a:p>
                </p:txBody>
              </p:sp>
              <p:sp>
                <p:nvSpPr>
                  <p:cNvPr id="44102" name="Oval 56"/>
                  <p:cNvSpPr>
                    <a:spLocks noChangeArrowheads="1"/>
                  </p:cNvSpPr>
                  <p:nvPr/>
                </p:nvSpPr>
                <p:spPr bwMode="auto">
                  <a:xfrm>
                    <a:off x="5869914" y="4437112"/>
                    <a:ext cx="70238" cy="65848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 algn="ctr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kumimoji="1" lang="zh-CN" altLang="en-US" sz="2400">
                      <a:solidFill>
                        <a:schemeClr val="bg1"/>
                      </a:solidFill>
                      <a:latin typeface="Gulim" pitchFamily="34" charset="-127"/>
                    </a:endParaRPr>
                  </a:p>
                </p:txBody>
              </p:sp>
            </p:grpSp>
          </p:grpSp>
          <p:grpSp>
            <p:nvGrpSpPr>
              <p:cNvPr id="44064" name="组合 105"/>
              <p:cNvGrpSpPr>
                <a:grpSpLocks/>
              </p:cNvGrpSpPr>
              <p:nvPr/>
            </p:nvGrpSpPr>
            <p:grpSpPr bwMode="auto">
              <a:xfrm>
                <a:off x="6515674" y="3424675"/>
                <a:ext cx="1728734" cy="2409998"/>
                <a:chOff x="4211418" y="3409385"/>
                <a:chExt cx="1728734" cy="2409998"/>
              </a:xfrm>
            </p:grpSpPr>
            <p:sp>
              <p:nvSpPr>
                <p:cNvPr id="44071" name="Text Box 9"/>
                <p:cNvSpPr txBox="1">
                  <a:spLocks noChangeArrowheads="1"/>
                </p:cNvSpPr>
                <p:nvPr/>
              </p:nvSpPr>
              <p:spPr bwMode="auto">
                <a:xfrm>
                  <a:off x="5076056" y="3409385"/>
                  <a:ext cx="351378" cy="461665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kumimoji="1" lang="en-US" altLang="zh-CN" sz="2400">
                      <a:latin typeface="楷体" pitchFamily="49" charset="-122"/>
                      <a:ea typeface="楷体" pitchFamily="49" charset="-122"/>
                    </a:rPr>
                    <a:t>a</a:t>
                  </a:r>
                </a:p>
              </p:txBody>
            </p:sp>
            <p:sp>
              <p:nvSpPr>
                <p:cNvPr id="44072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4211418" y="4185408"/>
                  <a:ext cx="216566" cy="461665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>
                  <a:spAutoFit/>
                </a:bodyPr>
                <a:lstStyle/>
                <a:p>
                  <a:pPr algn="ctr"/>
                  <a:r>
                    <a:rPr kumimoji="1" lang="en-US" altLang="zh-CN" sz="2400">
                      <a:latin typeface="楷体" pitchFamily="49" charset="-122"/>
                      <a:ea typeface="楷体" pitchFamily="49" charset="-122"/>
                    </a:rPr>
                    <a:t>b</a:t>
                  </a:r>
                </a:p>
              </p:txBody>
            </p:sp>
            <p:sp>
              <p:nvSpPr>
                <p:cNvPr id="44073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5527156" y="4185084"/>
                  <a:ext cx="216566" cy="462312"/>
                </a:xfrm>
                <a:prstGeom prst="rect">
                  <a:avLst/>
                </a:prstGeom>
                <a:solidFill>
                  <a:schemeClr val="bg1">
                    <a:alpha val="0"/>
                  </a:schemeClr>
                </a:solidFill>
                <a:ln w="9525" algn="ctr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>
                  <a:spAutoFit/>
                </a:bodyPr>
                <a:lstStyle/>
                <a:p>
                  <a:pPr algn="ctr"/>
                  <a:r>
                    <a:rPr kumimoji="1" lang="en-US" altLang="zh-CN" sz="2400">
                      <a:latin typeface="楷体" pitchFamily="49" charset="-122"/>
                      <a:ea typeface="楷体" pitchFamily="49" charset="-122"/>
                    </a:rPr>
                    <a:t>d</a:t>
                  </a:r>
                </a:p>
              </p:txBody>
            </p:sp>
            <p:sp>
              <p:nvSpPr>
                <p:cNvPr id="44074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5108344" y="4941168"/>
                  <a:ext cx="286803" cy="458197"/>
                </a:xfrm>
                <a:prstGeom prst="rect">
                  <a:avLst/>
                </a:prstGeom>
                <a:solidFill>
                  <a:schemeClr val="bg1">
                    <a:alpha val="0"/>
                  </a:schemeClr>
                </a:solidFill>
                <a:ln w="9525" algn="ctr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>
                  <a:spAutoFit/>
                </a:bodyPr>
                <a:lstStyle/>
                <a:p>
                  <a:pPr algn="r"/>
                  <a:r>
                    <a:rPr kumimoji="1" lang="en-US" altLang="zh-CN" sz="2400">
                      <a:latin typeface="楷体" pitchFamily="49" charset="-122"/>
                      <a:ea typeface="楷体" pitchFamily="49" charset="-122"/>
                    </a:rPr>
                    <a:t>e</a:t>
                  </a:r>
                </a:p>
              </p:txBody>
            </p:sp>
            <p:sp>
              <p:nvSpPr>
                <p:cNvPr id="44075" name="Rectangle 18"/>
                <p:cNvSpPr>
                  <a:spLocks noChangeArrowheads="1"/>
                </p:cNvSpPr>
                <p:nvPr/>
              </p:nvSpPr>
              <p:spPr bwMode="auto">
                <a:xfrm>
                  <a:off x="4628614" y="5357718"/>
                  <a:ext cx="1210588" cy="461665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pPr algn="r"/>
                  <a:r>
                    <a:rPr kumimoji="1" lang="en-US" altLang="zh-CN" sz="2400">
                      <a:latin typeface="楷体" pitchFamily="49" charset="-122"/>
                      <a:ea typeface="楷体" pitchFamily="49" charset="-122"/>
                    </a:rPr>
                    <a:t>&lt;S</a:t>
                  </a:r>
                  <a:r>
                    <a:rPr kumimoji="1" lang="en-US" altLang="zh-CN" sz="2400" baseline="-25000">
                      <a:latin typeface="楷体" pitchFamily="49" charset="-122"/>
                      <a:ea typeface="楷体" pitchFamily="49" charset="-122"/>
                    </a:rPr>
                    <a:t>1</a:t>
                  </a:r>
                  <a:r>
                    <a:rPr kumimoji="1" lang="en-US" altLang="zh-CN" sz="2400">
                      <a:latin typeface="楷体" pitchFamily="49" charset="-122"/>
                      <a:ea typeface="楷体" pitchFamily="49" charset="-122"/>
                    </a:rPr>
                    <a:t>,≤&gt;</a:t>
                  </a:r>
                </a:p>
              </p:txBody>
            </p:sp>
            <p:grpSp>
              <p:nvGrpSpPr>
                <p:cNvPr id="44076" name="组合 91"/>
                <p:cNvGrpSpPr>
                  <a:grpSpLocks/>
                </p:cNvGrpSpPr>
                <p:nvPr/>
              </p:nvGrpSpPr>
              <p:grpSpPr bwMode="auto">
                <a:xfrm>
                  <a:off x="4427984" y="3861048"/>
                  <a:ext cx="1512168" cy="1214610"/>
                  <a:chOff x="4427984" y="3861048"/>
                  <a:chExt cx="1512168" cy="1214610"/>
                </a:xfrm>
              </p:grpSpPr>
              <p:cxnSp>
                <p:nvCxnSpPr>
                  <p:cNvPr id="44077" name="AutoShape 59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5200650" y="3910013"/>
                    <a:ext cx="676275" cy="547687"/>
                  </a:xfrm>
                  <a:prstGeom prst="straightConnector1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</p:cxnSp>
              <p:cxnSp>
                <p:nvCxnSpPr>
                  <p:cNvPr id="44078" name="AutoShape 59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4485703" y="4485305"/>
                    <a:ext cx="676800" cy="547200"/>
                  </a:xfrm>
                  <a:prstGeom prst="straightConnector1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</p:cxnSp>
              <p:cxnSp>
                <p:nvCxnSpPr>
                  <p:cNvPr id="44079" name="AutoShape 59"/>
                  <p:cNvCxnSpPr>
                    <a:cxnSpLocks noChangeShapeType="1"/>
                  </p:cNvCxnSpPr>
                  <p:nvPr/>
                </p:nvCxnSpPr>
                <p:spPr bwMode="auto">
                  <a:xfrm flipV="1">
                    <a:off x="5201019" y="4486273"/>
                    <a:ext cx="676800" cy="547200"/>
                  </a:xfrm>
                  <a:prstGeom prst="straightConnector1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</p:cxnSp>
              <p:cxnSp>
                <p:nvCxnSpPr>
                  <p:cNvPr id="44080" name="AutoShape 59"/>
                  <p:cNvCxnSpPr>
                    <a:cxnSpLocks noChangeShapeType="1"/>
                  </p:cNvCxnSpPr>
                  <p:nvPr/>
                </p:nvCxnSpPr>
                <p:spPr bwMode="auto">
                  <a:xfrm flipV="1">
                    <a:off x="4480940" y="3905248"/>
                    <a:ext cx="676800" cy="547200"/>
                  </a:xfrm>
                  <a:prstGeom prst="straightConnector1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</p:cxnSp>
              <p:sp>
                <p:nvSpPr>
                  <p:cNvPr id="44081" name="Oval 56"/>
                  <p:cNvSpPr>
                    <a:spLocks noChangeArrowheads="1"/>
                  </p:cNvSpPr>
                  <p:nvPr/>
                </p:nvSpPr>
                <p:spPr bwMode="auto">
                  <a:xfrm>
                    <a:off x="5141656" y="5009810"/>
                    <a:ext cx="70238" cy="65848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 algn="ctr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kumimoji="1" lang="zh-CN" altLang="en-US" sz="2400">
                      <a:latin typeface="Gulim" pitchFamily="34" charset="-127"/>
                    </a:endParaRPr>
                  </a:p>
                </p:txBody>
              </p:sp>
              <p:sp>
                <p:nvSpPr>
                  <p:cNvPr id="44082" name="Oval 56"/>
                  <p:cNvSpPr>
                    <a:spLocks noChangeArrowheads="1"/>
                  </p:cNvSpPr>
                  <p:nvPr/>
                </p:nvSpPr>
                <p:spPr bwMode="auto">
                  <a:xfrm>
                    <a:off x="5141656" y="3861048"/>
                    <a:ext cx="70238" cy="65848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 algn="ctr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kumimoji="1" lang="zh-CN" altLang="en-US" sz="2400">
                      <a:latin typeface="Gulim" pitchFamily="34" charset="-127"/>
                    </a:endParaRPr>
                  </a:p>
                </p:txBody>
              </p:sp>
              <p:sp>
                <p:nvSpPr>
                  <p:cNvPr id="44083" name="Oval 56"/>
                  <p:cNvSpPr>
                    <a:spLocks noChangeArrowheads="1"/>
                  </p:cNvSpPr>
                  <p:nvPr/>
                </p:nvSpPr>
                <p:spPr bwMode="auto">
                  <a:xfrm>
                    <a:off x="4427984" y="4437112"/>
                    <a:ext cx="70238" cy="65848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 algn="ctr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kumimoji="1" lang="zh-CN" altLang="en-US" sz="2400">
                      <a:latin typeface="Gulim" pitchFamily="34" charset="-127"/>
                    </a:endParaRPr>
                  </a:p>
                </p:txBody>
              </p:sp>
              <p:sp>
                <p:nvSpPr>
                  <p:cNvPr id="44084" name="Oval 56"/>
                  <p:cNvSpPr>
                    <a:spLocks noChangeArrowheads="1"/>
                  </p:cNvSpPr>
                  <p:nvPr/>
                </p:nvSpPr>
                <p:spPr bwMode="auto">
                  <a:xfrm>
                    <a:off x="5869914" y="4437112"/>
                    <a:ext cx="70238" cy="65848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 algn="ctr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kumimoji="1" lang="zh-CN" altLang="en-US" sz="2400">
                      <a:latin typeface="Gulim" pitchFamily="34" charset="-127"/>
                    </a:endParaRPr>
                  </a:p>
                </p:txBody>
              </p:sp>
            </p:grpSp>
          </p:grpSp>
          <p:sp>
            <p:nvSpPr>
              <p:cNvPr id="44065" name="Oval 33"/>
              <p:cNvSpPr>
                <a:spLocks noChangeArrowheads="1"/>
              </p:cNvSpPr>
              <p:nvPr/>
            </p:nvSpPr>
            <p:spPr bwMode="auto">
              <a:xfrm>
                <a:off x="1505865" y="3762113"/>
                <a:ext cx="70237" cy="72000"/>
              </a:xfrm>
              <a:prstGeom prst="ellipse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kumimoji="1" lang="zh-CN" altLang="en-US" sz="2400">
                  <a:latin typeface="楷体" pitchFamily="49" charset="-122"/>
                  <a:ea typeface="楷体" pitchFamily="49" charset="-122"/>
                </a:endParaRPr>
              </a:p>
            </p:txBody>
          </p:sp>
          <p:sp>
            <p:nvSpPr>
              <p:cNvPr id="44066" name="Oval 34"/>
              <p:cNvSpPr>
                <a:spLocks noChangeArrowheads="1"/>
              </p:cNvSpPr>
              <p:nvPr/>
            </p:nvSpPr>
            <p:spPr bwMode="auto">
              <a:xfrm>
                <a:off x="2213003" y="4002525"/>
                <a:ext cx="70237" cy="72000"/>
              </a:xfrm>
              <a:prstGeom prst="ellipse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kumimoji="1" lang="zh-CN" altLang="en-US" sz="2400">
                  <a:latin typeface="楷体" pitchFamily="49" charset="-122"/>
                  <a:ea typeface="楷体" pitchFamily="49" charset="-122"/>
                </a:endParaRPr>
              </a:p>
            </p:txBody>
          </p:sp>
          <p:sp>
            <p:nvSpPr>
              <p:cNvPr id="44067" name="Oval 35"/>
              <p:cNvSpPr>
                <a:spLocks noChangeArrowheads="1"/>
              </p:cNvSpPr>
              <p:nvPr/>
            </p:nvSpPr>
            <p:spPr bwMode="auto">
              <a:xfrm>
                <a:off x="1280864" y="4341293"/>
                <a:ext cx="70237" cy="72000"/>
              </a:xfrm>
              <a:prstGeom prst="ellipse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kumimoji="1" lang="zh-CN" altLang="en-US" sz="2400">
                  <a:latin typeface="楷体" pitchFamily="49" charset="-122"/>
                  <a:ea typeface="楷体" pitchFamily="49" charset="-122"/>
                </a:endParaRPr>
              </a:p>
            </p:txBody>
          </p:sp>
          <p:sp>
            <p:nvSpPr>
              <p:cNvPr id="44068" name="Oval 36"/>
              <p:cNvSpPr>
                <a:spLocks noChangeArrowheads="1"/>
              </p:cNvSpPr>
              <p:nvPr/>
            </p:nvSpPr>
            <p:spPr bwMode="auto">
              <a:xfrm>
                <a:off x="1983238" y="4599924"/>
                <a:ext cx="70237" cy="72000"/>
              </a:xfrm>
              <a:prstGeom prst="ellipse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kumimoji="1" lang="zh-CN" altLang="en-US" sz="2400">
                  <a:latin typeface="楷体" pitchFamily="49" charset="-122"/>
                  <a:ea typeface="楷体" pitchFamily="49" charset="-122"/>
                </a:endParaRPr>
              </a:p>
            </p:txBody>
          </p:sp>
          <p:sp>
            <p:nvSpPr>
              <p:cNvPr id="44069" name="Oval 37"/>
              <p:cNvSpPr>
                <a:spLocks noChangeArrowheads="1"/>
              </p:cNvSpPr>
              <p:nvPr/>
            </p:nvSpPr>
            <p:spPr bwMode="auto">
              <a:xfrm>
                <a:off x="1042781" y="4970366"/>
                <a:ext cx="70237" cy="72000"/>
              </a:xfrm>
              <a:prstGeom prst="ellipse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kumimoji="1" lang="zh-CN" altLang="en-US" sz="2400">
                  <a:latin typeface="楷体" pitchFamily="49" charset="-122"/>
                  <a:ea typeface="楷体" pitchFamily="49" charset="-122"/>
                </a:endParaRPr>
              </a:p>
            </p:txBody>
          </p:sp>
          <p:sp>
            <p:nvSpPr>
              <p:cNvPr id="44070" name="Oval 38"/>
              <p:cNvSpPr>
                <a:spLocks noChangeArrowheads="1"/>
              </p:cNvSpPr>
              <p:nvPr/>
            </p:nvSpPr>
            <p:spPr bwMode="auto">
              <a:xfrm>
                <a:off x="1745155" y="5225068"/>
                <a:ext cx="70237" cy="72000"/>
              </a:xfrm>
              <a:prstGeom prst="ellipse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kumimoji="1" lang="zh-CN" altLang="en-US" sz="2400">
                  <a:latin typeface="楷体" pitchFamily="49" charset="-122"/>
                  <a:ea typeface="楷体" pitchFamily="49" charset="-122"/>
                </a:endParaRPr>
              </a:p>
            </p:txBody>
          </p:sp>
        </p:grpSp>
      </p:grpSp>
      <p:sp>
        <p:nvSpPr>
          <p:cNvPr id="71" name="Rounded Rectangular Callout 70"/>
          <p:cNvSpPr>
            <a:spLocks noChangeArrowheads="1"/>
          </p:cNvSpPr>
          <p:nvPr/>
        </p:nvSpPr>
        <p:spPr bwMode="auto">
          <a:xfrm>
            <a:off x="2987675" y="1989138"/>
            <a:ext cx="4659313" cy="1573212"/>
          </a:xfrm>
          <a:prstGeom prst="wedgeRoundRectCallout">
            <a:avLst>
              <a:gd name="adj1" fmla="val -34565"/>
              <a:gd name="adj2" fmla="val 65338"/>
              <a:gd name="adj3" fmla="val 16667"/>
            </a:avLst>
          </a:prstGeom>
          <a:solidFill>
            <a:schemeClr val="bg1"/>
          </a:solidFill>
          <a:ln w="25400" algn="ctr">
            <a:solidFill>
              <a:schemeClr val="accent2"/>
            </a:solidFill>
            <a:miter lim="800000"/>
            <a:headEnd/>
            <a:tailEnd/>
          </a:ln>
        </p:spPr>
        <p:txBody>
          <a:bodyPr lIns="144000"/>
          <a:lstStyle/>
          <a:p>
            <a:pPr>
              <a:lnSpc>
                <a:spcPct val="120000"/>
              </a:lnSpc>
            </a:pPr>
            <a:r>
              <a:rPr kumimoji="1" lang="zh-CN" altLang="en-US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一个格中的部分元素在原偏序关系上构成一个格，不能说明它就是原格的子格</a:t>
            </a:r>
            <a:r>
              <a:rPr kumimoji="1" lang="zh-CN" altLang="en-US" i="1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。</a:t>
            </a:r>
            <a:r>
              <a:rPr kumimoji="1" lang="zh-CN" altLang="en-US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主要看该子集上的任意两个元素在</a:t>
            </a:r>
            <a:r>
              <a:rPr kumimoji="1" lang="zh-CN" altLang="en-US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原运算</a:t>
            </a:r>
            <a:r>
              <a:rPr kumimoji="1" lang="zh-CN" altLang="en-US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保交和保联下的结果是否也在该子集中。</a:t>
            </a:r>
          </a:p>
        </p:txBody>
      </p:sp>
      <p:grpSp>
        <p:nvGrpSpPr>
          <p:cNvPr id="4" name="组合 3"/>
          <p:cNvGrpSpPr>
            <a:grpSpLocks/>
          </p:cNvGrpSpPr>
          <p:nvPr/>
        </p:nvGrpSpPr>
        <p:grpSpPr bwMode="auto">
          <a:xfrm>
            <a:off x="3668713" y="981075"/>
            <a:ext cx="4984750" cy="4929188"/>
            <a:chOff x="3668486" y="980728"/>
            <a:chExt cx="4985657" cy="4930215"/>
          </a:xfrm>
        </p:grpSpPr>
        <p:sp>
          <p:nvSpPr>
            <p:cNvPr id="118" name="圆角矩形 117"/>
            <p:cNvSpPr/>
            <p:nvPr/>
          </p:nvSpPr>
          <p:spPr>
            <a:xfrm>
              <a:off x="4932366" y="980728"/>
              <a:ext cx="1656063" cy="50334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400" dirty="0" err="1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e∨d</a:t>
              </a:r>
              <a:r>
                <a:rPr lang="en-US" altLang="zh-CN" sz="2400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=b</a:t>
              </a:r>
              <a:r>
                <a:rPr lang="en-US" altLang="zh-CN" sz="2400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  <a:sym typeface="Symbol" pitchFamily="18" charset="2"/>
                </a:rPr>
                <a:t>S</a:t>
              </a:r>
              <a:r>
                <a:rPr lang="en-US" altLang="zh-CN" sz="2400" baseline="-25000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  <a:sym typeface="Symbol" pitchFamily="18" charset="2"/>
                </a:rPr>
                <a:t>1</a:t>
              </a:r>
              <a:endParaRPr lang="zh-CN" altLang="en-US" sz="2400" baseline="-250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3" name="任意多边形: 形状 2">
              <a:extLst>
                <a:ext uri="{FF2B5EF4-FFF2-40B4-BE49-F238E27FC236}"/>
              </a:extLst>
            </p:cNvPr>
            <p:cNvSpPr/>
            <p:nvPr/>
          </p:nvSpPr>
          <p:spPr>
            <a:xfrm>
              <a:off x="3668486" y="1230018"/>
              <a:ext cx="4985657" cy="4680925"/>
            </a:xfrm>
            <a:custGeom>
              <a:avLst/>
              <a:gdLst>
                <a:gd name="connsiteX0" fmla="*/ 2928257 w 4985657"/>
                <a:gd name="connsiteY0" fmla="*/ 0 h 4680857"/>
                <a:gd name="connsiteX1" fmla="*/ 4985657 w 4985657"/>
                <a:gd name="connsiteY1" fmla="*/ 0 h 4680857"/>
                <a:gd name="connsiteX2" fmla="*/ 4985657 w 4985657"/>
                <a:gd name="connsiteY2" fmla="*/ 4680857 h 4680857"/>
                <a:gd name="connsiteX3" fmla="*/ 762000 w 4985657"/>
                <a:gd name="connsiteY3" fmla="*/ 4680857 h 4680857"/>
                <a:gd name="connsiteX4" fmla="*/ 0 w 4985657"/>
                <a:gd name="connsiteY4" fmla="*/ 3918857 h 4680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85657" h="4680857">
                  <a:moveTo>
                    <a:pt x="2928257" y="0"/>
                  </a:moveTo>
                  <a:lnTo>
                    <a:pt x="4985657" y="0"/>
                  </a:lnTo>
                  <a:lnTo>
                    <a:pt x="4985657" y="4680857"/>
                  </a:lnTo>
                  <a:lnTo>
                    <a:pt x="762000" y="4680857"/>
                  </a:lnTo>
                  <a:lnTo>
                    <a:pt x="0" y="3918857"/>
                  </a:lnTo>
                </a:path>
              </a:pathLst>
            </a:custGeom>
            <a:noFill/>
            <a:ln>
              <a:solidFill>
                <a:srgbClr val="C00000"/>
              </a:solidFill>
              <a:tailEnd type="triangle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animBg="1"/>
      <p:bldP spid="77" grpId="0" animBg="1"/>
      <p:bldP spid="7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/>
          <a:lstStyle/>
          <a:p>
            <a:pPr algn="ctr" eaLnBrk="1" hangingPunct="1"/>
            <a:r>
              <a:rPr lang="zh-CN" altLang="en-US" sz="3600" smtClean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</a:rPr>
              <a:t>格同态</a:t>
            </a:r>
            <a:endParaRPr lang="zh-CN" altLang="zh-CN" sz="3600" smtClean="0">
              <a:solidFill>
                <a:srgbClr val="0000FF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583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ts val="600"/>
              </a:spcBef>
              <a:spcAft>
                <a:spcPts val="1800"/>
              </a:spcAft>
              <a:defRPr/>
            </a:pPr>
            <a:r>
              <a:rPr lang="zh-CN" altLang="en-US" sz="24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定义</a:t>
            </a:r>
            <a:r>
              <a:rPr lang="en-US" altLang="zh-CN" sz="24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7.2-3</a:t>
            </a:r>
            <a:r>
              <a:rPr lang="zh-CN" altLang="en-US" sz="24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：格同态的定义</a:t>
            </a:r>
          </a:p>
          <a:p>
            <a:pPr indent="-38100">
              <a:lnSpc>
                <a:spcPct val="120000"/>
              </a:lnSpc>
              <a:spcBef>
                <a:spcPts val="600"/>
              </a:spcBef>
              <a:spcAft>
                <a:spcPts val="1800"/>
              </a:spcAft>
              <a:buFont typeface="Wingdings" pitchFamily="2" charset="2"/>
              <a:buNone/>
              <a:defRPr/>
            </a:pP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设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&lt;L, </a:t>
            </a:r>
            <a:r>
              <a:rPr lang="en-US" altLang="zh-CN" sz="2800" baseline="-8000" dirty="0">
                <a:latin typeface="楷体" pitchFamily="49" charset="-122"/>
                <a:ea typeface="楷体" pitchFamily="49" charset="-122"/>
              </a:rPr>
              <a:t>*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,⊕&gt;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和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&lt;S,∧,∨&gt;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是两个代数格，存在函数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f: L</a:t>
            </a:r>
            <a:r>
              <a:rPr lang="zh-CN" altLang="en-US" sz="2400" dirty="0">
                <a:sym typeface="Symbol" pitchFamily="18" charset="2"/>
              </a:rPr>
              <a:t>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S, 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如果对于任何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a, </a:t>
            </a:r>
            <a:r>
              <a:rPr lang="en-US" altLang="zh-CN" sz="2400" dirty="0" err="1">
                <a:latin typeface="楷体" pitchFamily="49" charset="-122"/>
                <a:ea typeface="楷体" pitchFamily="49" charset="-122"/>
              </a:rPr>
              <a:t>b∈L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，有</a:t>
            </a:r>
          </a:p>
          <a:p>
            <a:pPr algn="ctr">
              <a:lnSpc>
                <a:spcPct val="120000"/>
              </a:lnSpc>
              <a:spcBef>
                <a:spcPts val="600"/>
              </a:spcBef>
              <a:spcAft>
                <a:spcPts val="1800"/>
              </a:spcAft>
              <a:buFont typeface="Wingdings" pitchFamily="2" charset="2"/>
              <a:buNone/>
              <a:defRPr/>
            </a:pP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f(a</a:t>
            </a:r>
            <a:r>
              <a:rPr lang="en-US" altLang="zh-CN" sz="2800" baseline="-8000" dirty="0">
                <a:latin typeface="楷体" pitchFamily="49" charset="-122"/>
                <a:ea typeface="楷体" pitchFamily="49" charset="-122"/>
              </a:rPr>
              <a:t>*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b)=f(a)∧f(b),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  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f(</a:t>
            </a:r>
            <a:r>
              <a:rPr lang="en-US" altLang="zh-CN" sz="2400" dirty="0" err="1">
                <a:latin typeface="楷体" pitchFamily="49" charset="-122"/>
                <a:ea typeface="楷体" pitchFamily="49" charset="-122"/>
              </a:rPr>
              <a:t>a⊕b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)=f(a)∨f(b)</a:t>
            </a:r>
          </a:p>
          <a:p>
            <a:pPr indent="7938" algn="just">
              <a:lnSpc>
                <a:spcPct val="120000"/>
              </a:lnSpc>
              <a:spcBef>
                <a:spcPts val="600"/>
              </a:spcBef>
              <a:spcAft>
                <a:spcPts val="1800"/>
              </a:spcAft>
              <a:buFont typeface="Wingdings" pitchFamily="2" charset="2"/>
              <a:buNone/>
              <a:defRPr/>
            </a:pP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则称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f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是从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&lt;L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，</a:t>
            </a:r>
            <a:r>
              <a:rPr lang="en-US" altLang="zh-CN" sz="2800" baseline="-8000" dirty="0">
                <a:latin typeface="楷体" pitchFamily="49" charset="-122"/>
                <a:ea typeface="楷体" pitchFamily="49" charset="-122"/>
              </a:rPr>
              <a:t>*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，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⊕&gt;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到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&lt;S,∧,∨&gt;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的</a:t>
            </a:r>
            <a:r>
              <a:rPr lang="zh-CN" altLang="en-US" sz="24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格同态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。若</a:t>
            </a:r>
            <a:r>
              <a:rPr lang="en-US" altLang="zh-CN" sz="24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f</a:t>
            </a:r>
            <a:r>
              <a:rPr lang="zh-CN" altLang="en-US" sz="24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是双射函数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，则称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f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是</a:t>
            </a:r>
            <a:r>
              <a:rPr lang="zh-CN" altLang="en-US" sz="24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格同构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。</a:t>
            </a:r>
            <a:endParaRPr lang="en-US" altLang="zh-CN" sz="240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5D8B43-9D6F-40F4-A031-0235DDEDC91D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  <p:sp>
        <p:nvSpPr>
          <p:cNvPr id="45060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7938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latinLnBrk="1"/>
            <a:endParaRPr kumimoji="1" lang="zh-CN" altLang="en-US" sz="2400">
              <a:latin typeface="Gulim" pitchFamily="34" charset="-127"/>
              <a:ea typeface="Gulim" pitchFamily="34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15888"/>
            <a:ext cx="8229600" cy="919162"/>
          </a:xfrm>
        </p:spPr>
        <p:txBody>
          <a:bodyPr anchor="ctr"/>
          <a:lstStyle/>
          <a:p>
            <a:pPr eaLnBrk="1" hangingPunct="1"/>
            <a:r>
              <a:rPr lang="zh-CN" altLang="en-US" smtClean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</a:rPr>
              <a:t>目录</a:t>
            </a:r>
            <a:endParaRPr lang="zh-CN" altLang="zh-CN" smtClean="0">
              <a:solidFill>
                <a:srgbClr val="0000FF"/>
              </a:solidFill>
              <a:latin typeface="华文行楷" pitchFamily="2" charset="-122"/>
              <a:ea typeface="华文行楷" pitchFamily="2" charset="-122"/>
            </a:endParaRPr>
          </a:p>
        </p:txBody>
      </p:sp>
      <p:grpSp>
        <p:nvGrpSpPr>
          <p:cNvPr id="27650" name="组合 32"/>
          <p:cNvGrpSpPr>
            <a:grpSpLocks/>
          </p:cNvGrpSpPr>
          <p:nvPr/>
        </p:nvGrpSpPr>
        <p:grpSpPr bwMode="auto">
          <a:xfrm>
            <a:off x="1187450" y="1196975"/>
            <a:ext cx="3643313" cy="2927350"/>
            <a:chOff x="1187624" y="1196752"/>
            <a:chExt cx="3643367" cy="2928011"/>
          </a:xfrm>
        </p:grpSpPr>
        <p:sp>
          <p:nvSpPr>
            <p:cNvPr id="27652" name="Line 11"/>
            <p:cNvSpPr>
              <a:spLocks noChangeShapeType="1"/>
            </p:cNvSpPr>
            <p:nvPr/>
          </p:nvSpPr>
          <p:spPr bwMode="auto">
            <a:xfrm>
              <a:off x="1187624" y="1730152"/>
              <a:ext cx="3617992" cy="0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53" name="Text Box 12"/>
            <p:cNvSpPr txBox="1">
              <a:spLocks noChangeArrowheads="1"/>
            </p:cNvSpPr>
            <p:nvPr/>
          </p:nvSpPr>
          <p:spPr bwMode="auto">
            <a:xfrm>
              <a:off x="1187624" y="1196752"/>
              <a:ext cx="1318010" cy="52328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latinLnBrk="1" hangingPunct="0"/>
              <a:r>
                <a:rPr kumimoji="1" lang="en-US" altLang="zh-CN" sz="2800">
                  <a:latin typeface="华文楷体" pitchFamily="2" charset="-122"/>
                  <a:ea typeface="华文楷体" pitchFamily="2" charset="-122"/>
                </a:rPr>
                <a:t>7.1</a:t>
              </a:r>
              <a:r>
                <a:rPr kumimoji="1" lang="zh-CN" altLang="en-US" sz="2800">
                  <a:latin typeface="华文楷体" pitchFamily="2" charset="-122"/>
                  <a:ea typeface="华文楷体" pitchFamily="2" charset="-122"/>
                </a:rPr>
                <a:t>、格</a:t>
              </a:r>
              <a:endParaRPr kumimoji="1" lang="en-US" altLang="zh-CN" sz="2800">
                <a:latin typeface="华文楷体" pitchFamily="2" charset="-122"/>
                <a:ea typeface="华文楷体" pitchFamily="2" charset="-122"/>
              </a:endParaRPr>
            </a:p>
          </p:txBody>
        </p:sp>
        <p:sp>
          <p:nvSpPr>
            <p:cNvPr id="27654" name="Line 11"/>
            <p:cNvSpPr>
              <a:spLocks noChangeShapeType="1"/>
            </p:cNvSpPr>
            <p:nvPr/>
          </p:nvSpPr>
          <p:spPr bwMode="auto">
            <a:xfrm>
              <a:off x="1268902" y="2503190"/>
              <a:ext cx="3562089" cy="0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55" name="Text Box 12"/>
            <p:cNvSpPr txBox="1">
              <a:spLocks noChangeArrowheads="1"/>
            </p:cNvSpPr>
            <p:nvPr/>
          </p:nvSpPr>
          <p:spPr bwMode="auto">
            <a:xfrm>
              <a:off x="1187624" y="1988840"/>
              <a:ext cx="3113399" cy="52328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latinLnBrk="1" hangingPunct="0"/>
              <a:r>
                <a:rPr kumimoji="1" lang="en-US" altLang="zh-CN" sz="2800">
                  <a:latin typeface="华文楷体" pitchFamily="2" charset="-122"/>
                  <a:ea typeface="华文楷体" pitchFamily="2" charset="-122"/>
                </a:rPr>
                <a:t>7.2</a:t>
              </a:r>
              <a:r>
                <a:rPr kumimoji="1" lang="zh-CN" altLang="en-US" sz="2800">
                  <a:latin typeface="华文楷体" pitchFamily="2" charset="-122"/>
                  <a:ea typeface="华文楷体" pitchFamily="2" charset="-122"/>
                </a:rPr>
                <a:t>、格是代数系统</a:t>
              </a:r>
              <a:endParaRPr kumimoji="1" lang="en-US" altLang="zh-CN" sz="2800">
                <a:latin typeface="华文楷体" pitchFamily="2" charset="-122"/>
                <a:ea typeface="华文楷体" pitchFamily="2" charset="-122"/>
              </a:endParaRPr>
            </a:p>
          </p:txBody>
        </p:sp>
        <p:sp>
          <p:nvSpPr>
            <p:cNvPr id="27656" name="Line 11"/>
            <p:cNvSpPr>
              <a:spLocks noChangeShapeType="1"/>
            </p:cNvSpPr>
            <p:nvPr/>
          </p:nvSpPr>
          <p:spPr bwMode="auto">
            <a:xfrm>
              <a:off x="1268902" y="4115832"/>
              <a:ext cx="3562089" cy="0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57" name="Text Box 12"/>
            <p:cNvSpPr txBox="1">
              <a:spLocks noChangeArrowheads="1"/>
            </p:cNvSpPr>
            <p:nvPr/>
          </p:nvSpPr>
          <p:spPr bwMode="auto">
            <a:xfrm>
              <a:off x="1187624" y="3601482"/>
              <a:ext cx="2395243" cy="52328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latinLnBrk="1" hangingPunct="0"/>
              <a:r>
                <a:rPr kumimoji="1" lang="en-US" altLang="zh-CN" sz="2800">
                  <a:latin typeface="华文楷体" pitchFamily="2" charset="-122"/>
                  <a:ea typeface="华文楷体" pitchFamily="2" charset="-122"/>
                </a:rPr>
                <a:t>7.4</a:t>
              </a:r>
              <a:r>
                <a:rPr kumimoji="1" lang="zh-CN" altLang="en-US" sz="2800">
                  <a:latin typeface="华文楷体" pitchFamily="2" charset="-122"/>
                  <a:ea typeface="华文楷体" pitchFamily="2" charset="-122"/>
                </a:rPr>
                <a:t>、布尔代数</a:t>
              </a:r>
              <a:endParaRPr kumimoji="1" lang="en-US" altLang="zh-CN" sz="2800">
                <a:latin typeface="华文楷体" pitchFamily="2" charset="-122"/>
                <a:ea typeface="华文楷体" pitchFamily="2" charset="-122"/>
              </a:endParaRPr>
            </a:p>
          </p:txBody>
        </p:sp>
        <p:sp>
          <p:nvSpPr>
            <p:cNvPr id="27658" name="Line 14"/>
            <p:cNvSpPr>
              <a:spLocks noChangeShapeType="1"/>
            </p:cNvSpPr>
            <p:nvPr/>
          </p:nvSpPr>
          <p:spPr bwMode="auto">
            <a:xfrm>
              <a:off x="1187624" y="3314328"/>
              <a:ext cx="3617992" cy="0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59" name="Text Box 15"/>
            <p:cNvSpPr txBox="1">
              <a:spLocks noChangeArrowheads="1"/>
            </p:cNvSpPr>
            <p:nvPr/>
          </p:nvSpPr>
          <p:spPr bwMode="auto">
            <a:xfrm>
              <a:off x="1187624" y="2780928"/>
              <a:ext cx="2395243" cy="52328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latinLnBrk="1" hangingPunct="0"/>
              <a:r>
                <a:rPr kumimoji="1" lang="en-US" altLang="zh-CN" sz="2800">
                  <a:latin typeface="华文楷体" pitchFamily="2" charset="-122"/>
                  <a:ea typeface="华文楷体" pitchFamily="2" charset="-122"/>
                </a:rPr>
                <a:t>7.3</a:t>
              </a:r>
              <a:r>
                <a:rPr kumimoji="1" lang="zh-CN" altLang="en-US" sz="2800">
                  <a:latin typeface="华文楷体" pitchFamily="2" charset="-122"/>
                  <a:ea typeface="华文楷体" pitchFamily="2" charset="-122"/>
                </a:rPr>
                <a:t>、特殊的格</a:t>
              </a:r>
              <a:endParaRPr kumimoji="1" lang="en-US" altLang="zh-CN" sz="2800">
                <a:latin typeface="华文楷体" pitchFamily="2" charset="-122"/>
                <a:ea typeface="华文楷体" pitchFamily="2" charset="-122"/>
              </a:endParaRPr>
            </a:p>
          </p:txBody>
        </p:sp>
      </p:grp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6EBC9F-89C7-4760-8B23-CFBCC1E2A45A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774700"/>
          </a:xfrm>
        </p:spPr>
        <p:txBody>
          <a:bodyPr anchor="ctr"/>
          <a:lstStyle/>
          <a:p>
            <a:pPr algn="ctr" eaLnBrk="1" hangingPunct="1"/>
            <a:r>
              <a:rPr lang="zh-CN" altLang="en-US" sz="3600" smtClean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</a:rPr>
              <a:t>格同态序保持</a:t>
            </a:r>
            <a:endParaRPr lang="zh-CN" altLang="zh-CN" sz="3600" smtClean="0">
              <a:solidFill>
                <a:srgbClr val="0000FF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981075"/>
            <a:ext cx="8229600" cy="5111750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sz="25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定理</a:t>
            </a:r>
            <a:r>
              <a:rPr lang="en-US" altLang="zh-CN" sz="25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7.2-2</a:t>
            </a:r>
            <a:r>
              <a:rPr lang="zh-CN" altLang="en-US" sz="25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：</a:t>
            </a:r>
            <a:endParaRPr lang="en-US" altLang="zh-CN" sz="2500" dirty="0">
              <a:solidFill>
                <a:srgbClr val="0000FF"/>
              </a:solidFill>
              <a:latin typeface="楷体" pitchFamily="49" charset="-122"/>
              <a:ea typeface="楷体" pitchFamily="49" charset="-122"/>
            </a:endParaRPr>
          </a:p>
          <a:p>
            <a:pPr lvl="1">
              <a:lnSpc>
                <a:spcPct val="120000"/>
              </a:lnSpc>
              <a:spcBef>
                <a:spcPts val="600"/>
              </a:spcBef>
              <a:buFont typeface="Wingdings" pitchFamily="2" charset="2"/>
              <a:buChar char="Ø"/>
              <a:defRPr/>
            </a:pP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设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&lt;L,</a:t>
            </a:r>
            <a:r>
              <a:rPr lang="en-US" altLang="zh-CN" sz="2800" baseline="-8000" dirty="0">
                <a:latin typeface="楷体" pitchFamily="49" charset="-122"/>
                <a:ea typeface="楷体" pitchFamily="49" charset="-122"/>
                <a:cs typeface="+mn-cs"/>
              </a:rPr>
              <a:t>*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,⊕&gt;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和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&lt;S,∧,∨&gt;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是两个格，在集合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L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和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S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中，对应于保交和保联运算的偏序关系分别是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≤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和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≤′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；</a:t>
            </a:r>
            <a:endParaRPr lang="en-US" altLang="zh-CN" sz="2400" dirty="0">
              <a:latin typeface="楷体" pitchFamily="49" charset="-122"/>
              <a:ea typeface="楷体" pitchFamily="49" charset="-122"/>
            </a:endParaRPr>
          </a:p>
          <a:p>
            <a:pPr lvl="1">
              <a:lnSpc>
                <a:spcPct val="120000"/>
              </a:lnSpc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如果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f: L</a:t>
            </a:r>
            <a:r>
              <a:rPr lang="en-US" altLang="zh-CN" sz="2400" dirty="0">
                <a:sym typeface="Symbol" pitchFamily="18" charset="2"/>
              </a:rPr>
              <a:t>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S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是格同态，则对任意</a:t>
            </a:r>
            <a:r>
              <a:rPr lang="en-US" altLang="zh-CN" sz="2400" dirty="0" err="1">
                <a:latin typeface="楷体" pitchFamily="49" charset="-122"/>
                <a:ea typeface="楷体" pitchFamily="49" charset="-122"/>
              </a:rPr>
              <a:t>a,b∈L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，当</a:t>
            </a:r>
            <a:r>
              <a:rPr lang="en-US" altLang="zh-CN" sz="2400" dirty="0" err="1">
                <a:latin typeface="楷体" pitchFamily="49" charset="-122"/>
                <a:ea typeface="楷体" pitchFamily="49" charset="-122"/>
              </a:rPr>
              <a:t>a≤b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时，必有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f(a)≤′f(b)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。</a:t>
            </a:r>
            <a:endParaRPr lang="en-US" altLang="zh-CN" sz="2400" dirty="0">
              <a:latin typeface="楷体" pitchFamily="49" charset="-122"/>
              <a:ea typeface="楷体" pitchFamily="49" charset="-122"/>
            </a:endParaRPr>
          </a:p>
          <a:p>
            <a:pPr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sz="2500" b="1" dirty="0">
                <a:latin typeface="楷体" pitchFamily="49" charset="-122"/>
                <a:ea typeface="楷体" pitchFamily="49" charset="-122"/>
              </a:rPr>
              <a:t>证明：</a:t>
            </a:r>
            <a:r>
              <a:rPr lang="zh-CN" altLang="en-US" sz="2500" dirty="0">
                <a:latin typeface="楷体" pitchFamily="49" charset="-122"/>
                <a:ea typeface="楷体" pitchFamily="49" charset="-122"/>
              </a:rPr>
              <a:t>因为</a:t>
            </a:r>
            <a:r>
              <a:rPr lang="en-US" altLang="zh-CN" sz="2500" dirty="0" err="1">
                <a:latin typeface="楷体" pitchFamily="49" charset="-122"/>
                <a:ea typeface="楷体" pitchFamily="49" charset="-122"/>
              </a:rPr>
              <a:t>a≤b</a:t>
            </a:r>
            <a:r>
              <a:rPr lang="en-US" altLang="zh-CN" sz="2500" dirty="0" err="1">
                <a:latin typeface="楷体" pitchFamily="49" charset="-122"/>
                <a:ea typeface="楷体" pitchFamily="49" charset="-122"/>
                <a:sym typeface="Symbol" pitchFamily="18" charset="2"/>
              </a:rPr>
              <a:t>a</a:t>
            </a:r>
            <a:r>
              <a:rPr lang="en-US" altLang="zh-CN" sz="2800" baseline="-8000" dirty="0">
                <a:latin typeface="楷体" pitchFamily="49" charset="-122"/>
                <a:ea typeface="楷体" pitchFamily="49" charset="-122"/>
                <a:sym typeface="Symbol" pitchFamily="18" charset="2"/>
              </a:rPr>
              <a:t>*</a:t>
            </a:r>
            <a:r>
              <a:rPr lang="en-US" altLang="zh-CN" sz="2500" dirty="0">
                <a:latin typeface="楷体" pitchFamily="49" charset="-122"/>
                <a:ea typeface="楷体" pitchFamily="49" charset="-122"/>
                <a:sym typeface="Symbol" pitchFamily="18" charset="2"/>
              </a:rPr>
              <a:t>b=a,</a:t>
            </a:r>
            <a:r>
              <a:rPr lang="zh-CN" altLang="en-US" sz="2500" dirty="0">
                <a:latin typeface="楷体" pitchFamily="49" charset="-122"/>
                <a:ea typeface="楷体" pitchFamily="49" charset="-122"/>
                <a:sym typeface="Symbol" pitchFamily="18" charset="2"/>
              </a:rPr>
              <a:t>所以</a:t>
            </a:r>
            <a:r>
              <a:rPr lang="en-US" altLang="zh-CN" sz="2500" dirty="0">
                <a:latin typeface="楷体" pitchFamily="49" charset="-122"/>
                <a:ea typeface="楷体" pitchFamily="49" charset="-122"/>
              </a:rPr>
              <a:t>f(a</a:t>
            </a:r>
            <a:r>
              <a:rPr lang="en-US" altLang="zh-CN" sz="2800" baseline="-8000" dirty="0">
                <a:latin typeface="楷体" pitchFamily="49" charset="-122"/>
                <a:ea typeface="楷体" pitchFamily="49" charset="-122"/>
              </a:rPr>
              <a:t>*</a:t>
            </a:r>
            <a:r>
              <a:rPr lang="en-US" altLang="zh-CN" sz="2500" dirty="0">
                <a:latin typeface="楷体" pitchFamily="49" charset="-122"/>
                <a:ea typeface="楷体" pitchFamily="49" charset="-122"/>
              </a:rPr>
              <a:t>b)=f(a),</a:t>
            </a:r>
            <a:r>
              <a:rPr lang="zh-CN" altLang="en-US" sz="2500" dirty="0">
                <a:latin typeface="楷体" pitchFamily="49" charset="-122"/>
                <a:ea typeface="楷体" pitchFamily="49" charset="-122"/>
                <a:sym typeface="Symbol" pitchFamily="18" charset="2"/>
              </a:rPr>
              <a:t>根据格同态定义有，</a:t>
            </a:r>
            <a:r>
              <a:rPr lang="en-US" altLang="zh-CN" sz="2500" dirty="0">
                <a:latin typeface="楷体" pitchFamily="49" charset="-122"/>
                <a:ea typeface="楷体" pitchFamily="49" charset="-122"/>
              </a:rPr>
              <a:t>f(a</a:t>
            </a:r>
            <a:r>
              <a:rPr lang="en-US" altLang="zh-CN" sz="2800" baseline="-8000" dirty="0">
                <a:latin typeface="楷体" pitchFamily="49" charset="-122"/>
                <a:ea typeface="楷体" pitchFamily="49" charset="-122"/>
              </a:rPr>
              <a:t>*</a:t>
            </a:r>
            <a:r>
              <a:rPr lang="en-US" altLang="zh-CN" sz="2500" dirty="0">
                <a:latin typeface="楷体" pitchFamily="49" charset="-122"/>
                <a:ea typeface="楷体" pitchFamily="49" charset="-122"/>
              </a:rPr>
              <a:t>b)=f(a)∧f(b)</a:t>
            </a:r>
            <a:r>
              <a:rPr lang="zh-CN" altLang="en-US" sz="2500" dirty="0">
                <a:latin typeface="楷体" pitchFamily="49" charset="-122"/>
                <a:ea typeface="楷体" pitchFamily="49" charset="-122"/>
              </a:rPr>
              <a:t>，</a:t>
            </a:r>
            <a:r>
              <a:rPr lang="zh-CN" altLang="en-US" sz="2500" dirty="0">
                <a:latin typeface="楷体" pitchFamily="49" charset="-122"/>
                <a:ea typeface="楷体" pitchFamily="49" charset="-122"/>
                <a:sym typeface="Symbol" pitchFamily="18" charset="2"/>
              </a:rPr>
              <a:t>所以</a:t>
            </a:r>
            <a:r>
              <a:rPr lang="en-US" altLang="zh-CN" sz="2500" dirty="0">
                <a:latin typeface="楷体" pitchFamily="49" charset="-122"/>
                <a:ea typeface="楷体" pitchFamily="49" charset="-122"/>
              </a:rPr>
              <a:t>f(a)∧f(b)=f(a),</a:t>
            </a:r>
            <a:r>
              <a:rPr lang="zh-CN" altLang="en-US" sz="2500" dirty="0">
                <a:latin typeface="楷体" pitchFamily="49" charset="-122"/>
                <a:ea typeface="楷体" pitchFamily="49" charset="-122"/>
              </a:rPr>
              <a:t>于是可得</a:t>
            </a:r>
            <a:r>
              <a:rPr lang="en-US" altLang="zh-CN" sz="2500" dirty="0">
                <a:latin typeface="楷体" pitchFamily="49" charset="-122"/>
                <a:ea typeface="楷体" pitchFamily="49" charset="-122"/>
              </a:rPr>
              <a:t>f(a)≤′f(b)</a:t>
            </a:r>
            <a:r>
              <a:rPr lang="zh-CN" altLang="en-US" sz="2500" dirty="0">
                <a:latin typeface="楷体" pitchFamily="49" charset="-122"/>
                <a:ea typeface="楷体" pitchFamily="49" charset="-122"/>
              </a:rPr>
              <a:t>。（</a:t>
            </a:r>
            <a:r>
              <a:rPr lang="zh-CN" altLang="en-US" sz="25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证毕</a:t>
            </a:r>
            <a:r>
              <a:rPr lang="zh-CN" altLang="en-US" sz="2500" dirty="0">
                <a:latin typeface="楷体" pitchFamily="49" charset="-122"/>
                <a:ea typeface="楷体" pitchFamily="49" charset="-122"/>
              </a:rPr>
              <a:t>）</a:t>
            </a:r>
            <a:endParaRPr lang="en-US" altLang="zh-CN" sz="2500" dirty="0">
              <a:latin typeface="楷体" pitchFamily="49" charset="-122"/>
              <a:ea typeface="楷体" pitchFamily="49" charset="-122"/>
              <a:sym typeface="Symbol" pitchFamily="18" charset="2"/>
            </a:endParaRPr>
          </a:p>
          <a:p>
            <a:pPr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None/>
              <a:defRPr/>
            </a:pPr>
            <a:r>
              <a:rPr lang="en-US" altLang="zh-CN" sz="2500" b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  </a:t>
            </a:r>
            <a:r>
              <a:rPr lang="en-US" altLang="zh-CN" sz="2500" b="1" dirty="0">
                <a:solidFill>
                  <a:srgbClr val="A50021"/>
                </a:solidFill>
                <a:latin typeface="楷体" pitchFamily="49" charset="-122"/>
                <a:ea typeface="楷体" pitchFamily="49" charset="-122"/>
              </a:rPr>
              <a:t>Note: </a:t>
            </a:r>
            <a:r>
              <a:rPr lang="en-US" altLang="zh-CN" sz="2500" dirty="0">
                <a:solidFill>
                  <a:srgbClr val="A50021"/>
                </a:solidFill>
                <a:latin typeface="楷体" pitchFamily="49" charset="-122"/>
                <a:ea typeface="楷体" pitchFamily="49" charset="-122"/>
              </a:rPr>
              <a:t>f</a:t>
            </a:r>
            <a:r>
              <a:rPr lang="zh-CN" altLang="en-US" sz="2500" dirty="0">
                <a:solidFill>
                  <a:srgbClr val="A50021"/>
                </a:solidFill>
                <a:latin typeface="楷体" pitchFamily="49" charset="-122"/>
                <a:ea typeface="楷体" pitchFamily="49" charset="-122"/>
              </a:rPr>
              <a:t>是格同态</a:t>
            </a:r>
            <a:r>
              <a:rPr lang="en-US" altLang="zh-CN" sz="2500" dirty="0">
                <a:solidFill>
                  <a:srgbClr val="A50021"/>
                </a:solidFill>
                <a:latin typeface="楷体" pitchFamily="49" charset="-122"/>
                <a:ea typeface="楷体" pitchFamily="49" charset="-122"/>
              </a:rPr>
              <a:t>,</a:t>
            </a:r>
            <a:r>
              <a:rPr lang="zh-CN" altLang="en-US" sz="2500" dirty="0">
                <a:solidFill>
                  <a:srgbClr val="A50021"/>
                </a:solidFill>
                <a:latin typeface="楷体" pitchFamily="49" charset="-122"/>
                <a:ea typeface="楷体" pitchFamily="49" charset="-122"/>
              </a:rPr>
              <a:t>则</a:t>
            </a:r>
            <a:r>
              <a:rPr lang="en-US" altLang="zh-CN" sz="2500" dirty="0">
                <a:solidFill>
                  <a:srgbClr val="A50021"/>
                </a:solidFill>
                <a:latin typeface="楷体" pitchFamily="49" charset="-122"/>
                <a:ea typeface="楷体" pitchFamily="49" charset="-122"/>
              </a:rPr>
              <a:t>f</a:t>
            </a:r>
            <a:r>
              <a:rPr lang="zh-CN" altLang="en-US" sz="2500" dirty="0">
                <a:solidFill>
                  <a:srgbClr val="A50021"/>
                </a:solidFill>
                <a:latin typeface="楷体" pitchFamily="49" charset="-122"/>
                <a:ea typeface="楷体" pitchFamily="49" charset="-122"/>
              </a:rPr>
              <a:t>保序的；反之，</a:t>
            </a:r>
            <a:r>
              <a:rPr lang="en-US" altLang="zh-CN" sz="25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f</a:t>
            </a:r>
            <a:r>
              <a:rPr lang="zh-CN" altLang="en-US" sz="25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保序</a:t>
            </a:r>
            <a:r>
              <a:rPr lang="en-US" altLang="zh-CN" sz="25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,</a:t>
            </a:r>
            <a:r>
              <a:rPr lang="zh-CN" altLang="en-US" sz="25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sz="25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f</a:t>
            </a:r>
            <a:r>
              <a:rPr lang="zh-CN" altLang="en-US" sz="25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不一定是格同态</a:t>
            </a:r>
            <a:r>
              <a:rPr lang="zh-CN" altLang="en-US" sz="2500" dirty="0">
                <a:solidFill>
                  <a:srgbClr val="A50021"/>
                </a:solidFill>
                <a:latin typeface="楷体" pitchFamily="49" charset="-122"/>
                <a:ea typeface="楷体" pitchFamily="49" charset="-122"/>
              </a:rPr>
              <a:t>。</a:t>
            </a:r>
            <a:endParaRPr lang="en-US" altLang="zh-CN" sz="250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E466DC-5E66-4AAC-BCD4-5B0371212B37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  <p:sp>
        <p:nvSpPr>
          <p:cNvPr id="4608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7938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latinLnBrk="1"/>
            <a:endParaRPr kumimoji="1" lang="zh-CN" altLang="en-US" sz="2400">
              <a:latin typeface="Gulim" pitchFamily="34" charset="-127"/>
              <a:ea typeface="Gulim" pitchFamily="34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630237"/>
          </a:xfrm>
        </p:spPr>
        <p:txBody>
          <a:bodyPr anchor="ctr"/>
          <a:lstStyle/>
          <a:p>
            <a:pPr algn="ctr" eaLnBrk="1" hangingPunct="1"/>
            <a:r>
              <a:rPr lang="zh-CN" altLang="en-US" sz="3600" smtClean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</a:rPr>
              <a:t>序保持定理的反例</a:t>
            </a:r>
            <a:endParaRPr lang="zh-CN" altLang="zh-CN" sz="3600" smtClean="0">
              <a:solidFill>
                <a:srgbClr val="0000FF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47106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981075"/>
            <a:ext cx="8229600" cy="1397000"/>
          </a:xfrm>
        </p:spPr>
        <p:txBody>
          <a:bodyPr/>
          <a:lstStyle/>
          <a:p>
            <a:pPr marL="273050" indent="-273050">
              <a:lnSpc>
                <a:spcPct val="110000"/>
              </a:lnSpc>
              <a:spcBef>
                <a:spcPct val="0"/>
              </a:spcBef>
              <a:buSzPct val="60000"/>
            </a:pPr>
            <a:r>
              <a:rPr lang="zh-CN" altLang="en-US" sz="24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定理</a:t>
            </a:r>
            <a:r>
              <a:rPr lang="en-US" altLang="zh-CN" sz="24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7.2-2</a:t>
            </a:r>
            <a:r>
              <a:rPr lang="zh-CN" altLang="en-US" sz="24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的逆</a:t>
            </a:r>
            <a:r>
              <a:rPr lang="en-US" altLang="zh-CN" sz="24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[</a:t>
            </a:r>
            <a:r>
              <a:rPr lang="zh-CN" altLang="en-US" sz="24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反例</a:t>
            </a:r>
            <a:r>
              <a:rPr lang="en-US" altLang="zh-CN" sz="24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]</a:t>
            </a:r>
            <a:r>
              <a:rPr lang="zh-CN" altLang="en-US" sz="24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：</a:t>
            </a:r>
            <a:r>
              <a:rPr lang="zh-CN" altLang="en-US" sz="2400" smtClean="0">
                <a:latin typeface="楷体" pitchFamily="49" charset="-122"/>
                <a:ea typeface="楷体" pitchFamily="49" charset="-122"/>
              </a:rPr>
              <a:t>对以</a:t>
            </a:r>
            <a:r>
              <a:rPr lang="en-US" altLang="zh-CN" sz="2400" smtClean="0">
                <a:latin typeface="楷体" pitchFamily="49" charset="-122"/>
                <a:ea typeface="楷体" pitchFamily="49" charset="-122"/>
              </a:rPr>
              <a:t>12</a:t>
            </a:r>
            <a:r>
              <a:rPr lang="zh-CN" altLang="en-US" sz="2400" smtClean="0">
                <a:latin typeface="楷体" pitchFamily="49" charset="-122"/>
                <a:ea typeface="楷体" pitchFamily="49" charset="-122"/>
              </a:rPr>
              <a:t>的因子集合</a:t>
            </a:r>
            <a:r>
              <a:rPr lang="en-US" altLang="zh-CN" sz="2400" smtClean="0">
                <a:latin typeface="楷体" pitchFamily="49" charset="-122"/>
                <a:ea typeface="楷体" pitchFamily="49" charset="-122"/>
              </a:rPr>
              <a:t>S</a:t>
            </a:r>
            <a:r>
              <a:rPr lang="en-US" altLang="zh-CN" sz="2400" baseline="-25000" smtClean="0">
                <a:latin typeface="楷体" pitchFamily="49" charset="-122"/>
                <a:ea typeface="楷体" pitchFamily="49" charset="-122"/>
              </a:rPr>
              <a:t>12</a:t>
            </a:r>
            <a:r>
              <a:rPr lang="zh-CN" altLang="en-US" sz="2400" smtClean="0">
                <a:latin typeface="楷体" pitchFamily="49" charset="-122"/>
                <a:ea typeface="楷体" pitchFamily="49" charset="-122"/>
              </a:rPr>
              <a:t>为载体的两个格</a:t>
            </a:r>
            <a:r>
              <a:rPr lang="en-US" altLang="zh-CN" sz="2400" smtClean="0">
                <a:latin typeface="楷体" pitchFamily="49" charset="-122"/>
                <a:ea typeface="楷体" pitchFamily="49" charset="-122"/>
              </a:rPr>
              <a:t>&lt;L,D&gt;</a:t>
            </a:r>
            <a:r>
              <a:rPr lang="zh-CN" altLang="en-US" sz="2400" smtClean="0">
                <a:latin typeface="楷体" pitchFamily="49" charset="-122"/>
                <a:ea typeface="楷体" pitchFamily="49" charset="-122"/>
              </a:rPr>
              <a:t>和</a:t>
            </a:r>
            <a:r>
              <a:rPr lang="en-US" altLang="zh-CN" sz="2400" smtClean="0">
                <a:latin typeface="楷体" pitchFamily="49" charset="-122"/>
                <a:ea typeface="楷体" pitchFamily="49" charset="-122"/>
              </a:rPr>
              <a:t>&lt;S,≤&gt;</a:t>
            </a:r>
            <a:r>
              <a:rPr lang="zh-CN" altLang="en-US" sz="2400" smtClean="0">
                <a:latin typeface="楷体" pitchFamily="49" charset="-122"/>
                <a:ea typeface="楷体" pitchFamily="49" charset="-122"/>
              </a:rPr>
              <a:t>，</a:t>
            </a:r>
            <a:r>
              <a:rPr lang="en-US" altLang="zh-CN" sz="2400" smtClean="0">
                <a:latin typeface="楷体" pitchFamily="49" charset="-122"/>
                <a:ea typeface="楷体" pitchFamily="49" charset="-122"/>
              </a:rPr>
              <a:t>D</a:t>
            </a:r>
            <a:r>
              <a:rPr lang="zh-CN" altLang="en-US" sz="2400" smtClean="0">
                <a:latin typeface="楷体" pitchFamily="49" charset="-122"/>
                <a:ea typeface="楷体" pitchFamily="49" charset="-122"/>
              </a:rPr>
              <a:t>是整除关系，</a:t>
            </a:r>
            <a:r>
              <a:rPr lang="en-US" altLang="zh-CN" sz="2400" smtClean="0">
                <a:latin typeface="楷体" pitchFamily="49" charset="-122"/>
                <a:ea typeface="楷体" pitchFamily="49" charset="-122"/>
              </a:rPr>
              <a:t>≤</a:t>
            </a:r>
            <a:r>
              <a:rPr lang="zh-CN" altLang="en-US" sz="2400" smtClean="0">
                <a:latin typeface="楷体" pitchFamily="49" charset="-122"/>
                <a:ea typeface="楷体" pitchFamily="49" charset="-122"/>
              </a:rPr>
              <a:t>是小于等于关系。函数</a:t>
            </a:r>
            <a:r>
              <a:rPr lang="en-US" altLang="zh-CN" sz="2400" smtClean="0">
                <a:latin typeface="楷体" pitchFamily="49" charset="-122"/>
                <a:ea typeface="楷体" pitchFamily="49" charset="-122"/>
              </a:rPr>
              <a:t>f</a:t>
            </a:r>
            <a:r>
              <a:rPr lang="zh-CN" altLang="en-US" sz="2400" smtClean="0">
                <a:latin typeface="楷体" pitchFamily="49" charset="-122"/>
                <a:ea typeface="楷体" pitchFamily="49" charset="-122"/>
              </a:rPr>
              <a:t>：</a:t>
            </a:r>
            <a:r>
              <a:rPr lang="en-US" altLang="zh-CN" sz="2400" smtClean="0">
                <a:latin typeface="楷体" pitchFamily="49" charset="-122"/>
                <a:ea typeface="楷体" pitchFamily="49" charset="-122"/>
              </a:rPr>
              <a:t>L</a:t>
            </a:r>
            <a:r>
              <a:rPr lang="en-US" altLang="zh-CN" sz="240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→</a:t>
            </a:r>
            <a:r>
              <a:rPr lang="en-US" altLang="zh-CN" sz="2400" smtClean="0">
                <a:latin typeface="楷体" pitchFamily="49" charset="-122"/>
                <a:ea typeface="楷体" pitchFamily="49" charset="-122"/>
              </a:rPr>
              <a:t>S,f(x)=x</a:t>
            </a:r>
            <a:r>
              <a:rPr lang="zh-CN" altLang="en-US" sz="2400" smtClean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是保序的，但不是格同态</a:t>
            </a:r>
            <a:r>
              <a:rPr lang="zh-CN" altLang="en-US" sz="2400" smtClean="0">
                <a:latin typeface="楷体" pitchFamily="49" charset="-122"/>
                <a:ea typeface="楷体" pitchFamily="49" charset="-122"/>
              </a:rPr>
              <a:t>，如图：</a:t>
            </a:r>
            <a:endParaRPr lang="en-US" altLang="zh-CN" sz="24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00A778-2B38-47F9-8336-98C1440B200A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  <p:sp>
        <p:nvSpPr>
          <p:cNvPr id="47108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7938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latinLnBrk="1"/>
            <a:endParaRPr kumimoji="1" lang="zh-CN" altLang="en-US" sz="2400"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731838" y="5229225"/>
            <a:ext cx="7848600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lnSpc>
                <a:spcPct val="120000"/>
              </a:lnSpc>
              <a:spcBef>
                <a:spcPct val="20000"/>
              </a:spcBef>
            </a:pPr>
            <a:r>
              <a:rPr kumimoji="1" lang="zh-CN" altLang="en-US" sz="2200">
                <a:latin typeface="楷体" pitchFamily="49" charset="-122"/>
                <a:ea typeface="楷体" pitchFamily="49" charset="-122"/>
              </a:rPr>
              <a:t>当</a:t>
            </a:r>
            <a:r>
              <a:rPr kumimoji="1" lang="en-US" altLang="zh-CN" sz="2200">
                <a:latin typeface="楷体" pitchFamily="49" charset="-122"/>
                <a:ea typeface="楷体" pitchFamily="49" charset="-122"/>
              </a:rPr>
              <a:t>&lt;L,*,⊕&gt;</a:t>
            </a:r>
            <a:r>
              <a:rPr kumimoji="1" lang="zh-CN" altLang="en-US" sz="2200">
                <a:latin typeface="楷体" pitchFamily="49" charset="-122"/>
                <a:ea typeface="楷体" pitchFamily="49" charset="-122"/>
              </a:rPr>
              <a:t>和</a:t>
            </a:r>
            <a:r>
              <a:rPr kumimoji="1" lang="en-US" altLang="zh-CN" sz="2200">
                <a:latin typeface="楷体" pitchFamily="49" charset="-122"/>
                <a:ea typeface="楷体" pitchFamily="49" charset="-122"/>
              </a:rPr>
              <a:t>&lt;S,∧,∨&gt;</a:t>
            </a:r>
            <a:r>
              <a:rPr kumimoji="1" lang="zh-CN" altLang="en-US" sz="220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同构</a:t>
            </a:r>
            <a:r>
              <a:rPr kumimoji="1" lang="zh-CN" altLang="en-US" sz="2200">
                <a:latin typeface="楷体" pitchFamily="49" charset="-122"/>
                <a:ea typeface="楷体" pitchFamily="49" charset="-122"/>
              </a:rPr>
              <a:t>时，</a:t>
            </a:r>
            <a:r>
              <a:rPr kumimoji="1" lang="en-US" altLang="zh-CN" sz="2200">
                <a:latin typeface="楷体" pitchFamily="49" charset="-122"/>
                <a:ea typeface="楷体" pitchFamily="49" charset="-122"/>
              </a:rPr>
              <a:t>a≤b⇔f(a)≤′f(b)</a:t>
            </a:r>
            <a:r>
              <a:rPr kumimoji="1" lang="zh-CN" altLang="en-US" sz="2200">
                <a:latin typeface="楷体" pitchFamily="49" charset="-122"/>
                <a:ea typeface="楷体" pitchFamily="49" charset="-122"/>
              </a:rPr>
              <a:t>。同构的两个格哈斯图是一样的，只是标记的结点不同。</a:t>
            </a:r>
            <a:endParaRPr kumimoji="1" lang="en-US" altLang="zh-CN" sz="2200">
              <a:latin typeface="楷体" pitchFamily="49" charset="-122"/>
              <a:ea typeface="楷体" pitchFamily="49" charset="-122"/>
            </a:endParaRPr>
          </a:p>
        </p:txBody>
      </p:sp>
      <p:grpSp>
        <p:nvGrpSpPr>
          <p:cNvPr id="47110" name="组合 99"/>
          <p:cNvGrpSpPr>
            <a:grpSpLocks/>
          </p:cNvGrpSpPr>
          <p:nvPr/>
        </p:nvGrpSpPr>
        <p:grpSpPr bwMode="auto">
          <a:xfrm>
            <a:off x="2136775" y="2565400"/>
            <a:ext cx="4543425" cy="2420938"/>
            <a:chOff x="2136788" y="2710720"/>
            <a:chExt cx="4543769" cy="2420705"/>
          </a:xfrm>
        </p:grpSpPr>
        <p:grpSp>
          <p:nvGrpSpPr>
            <p:cNvPr id="47111" name="组合 92"/>
            <p:cNvGrpSpPr>
              <a:grpSpLocks/>
            </p:cNvGrpSpPr>
            <p:nvPr/>
          </p:nvGrpSpPr>
          <p:grpSpPr bwMode="auto">
            <a:xfrm>
              <a:off x="5674186" y="2847610"/>
              <a:ext cx="1006371" cy="2283815"/>
              <a:chOff x="6998131" y="2847610"/>
              <a:chExt cx="1006371" cy="2283815"/>
            </a:xfrm>
          </p:grpSpPr>
          <p:sp>
            <p:nvSpPr>
              <p:cNvPr id="47133" name="Text Box 20"/>
              <p:cNvSpPr txBox="1">
                <a:spLocks noChangeArrowheads="1"/>
              </p:cNvSpPr>
              <p:nvPr/>
            </p:nvSpPr>
            <p:spPr bwMode="auto">
              <a:xfrm>
                <a:off x="6998131" y="4700538"/>
                <a:ext cx="1006371" cy="43088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kumimoji="1" lang="en-US" altLang="zh-CN" sz="2200">
                    <a:latin typeface="楷体" pitchFamily="49" charset="-122"/>
                    <a:ea typeface="楷体" pitchFamily="49" charset="-122"/>
                  </a:rPr>
                  <a:t>S,</a:t>
                </a:r>
                <a:r>
                  <a:rPr lang="zh-CN" altLang="en-US" sz="2200">
                    <a:latin typeface="宋体" charset="-122"/>
                    <a:ea typeface="楷体" pitchFamily="49" charset="-122"/>
                    <a:sym typeface="Symbol" pitchFamily="18" charset="2"/>
                  </a:rPr>
                  <a:t>≤</a:t>
                </a:r>
                <a:endParaRPr kumimoji="1" lang="en-US" altLang="zh-CN" sz="2200">
                  <a:latin typeface="楷体" pitchFamily="49" charset="-122"/>
                  <a:ea typeface="楷体" pitchFamily="49" charset="-122"/>
                </a:endParaRPr>
              </a:p>
            </p:txBody>
          </p:sp>
          <p:sp>
            <p:nvSpPr>
              <p:cNvPr id="47134" name="Text Box 9"/>
              <p:cNvSpPr txBox="1">
                <a:spLocks noChangeArrowheads="1"/>
              </p:cNvSpPr>
              <p:nvPr/>
            </p:nvSpPr>
            <p:spPr bwMode="auto">
              <a:xfrm>
                <a:off x="7341133" y="3736084"/>
                <a:ext cx="496800" cy="36933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algn="ctr"/>
                <a:r>
                  <a:rPr kumimoji="1" lang="en-US" altLang="zh-CN">
                    <a:latin typeface="楷体" pitchFamily="49" charset="-122"/>
                    <a:ea typeface="楷体" pitchFamily="49" charset="-122"/>
                  </a:rPr>
                  <a:t>3</a:t>
                </a:r>
              </a:p>
            </p:txBody>
          </p:sp>
          <p:sp>
            <p:nvSpPr>
              <p:cNvPr id="47135" name="Text Box 10"/>
              <p:cNvSpPr txBox="1">
                <a:spLocks noChangeArrowheads="1"/>
              </p:cNvSpPr>
              <p:nvPr/>
            </p:nvSpPr>
            <p:spPr bwMode="auto">
              <a:xfrm>
                <a:off x="7341133" y="3155257"/>
                <a:ext cx="496800" cy="36933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kumimoji="1" lang="en-US" altLang="zh-CN">
                    <a:latin typeface="楷体" pitchFamily="49" charset="-122"/>
                    <a:ea typeface="楷体" pitchFamily="49" charset="-122"/>
                  </a:rPr>
                  <a:t>6</a:t>
                </a:r>
              </a:p>
            </p:txBody>
          </p:sp>
          <p:sp>
            <p:nvSpPr>
              <p:cNvPr id="47136" name="Text Box 11"/>
              <p:cNvSpPr txBox="1">
                <a:spLocks noChangeArrowheads="1"/>
              </p:cNvSpPr>
              <p:nvPr/>
            </p:nvSpPr>
            <p:spPr bwMode="auto">
              <a:xfrm>
                <a:off x="7341133" y="4009264"/>
                <a:ext cx="496800" cy="369332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 w="9525" algn="ctr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kumimoji="1" lang="en-US" altLang="zh-CN">
                    <a:latin typeface="楷体" pitchFamily="49" charset="-122"/>
                    <a:ea typeface="楷体" pitchFamily="49" charset="-122"/>
                  </a:rPr>
                  <a:t>2</a:t>
                </a:r>
              </a:p>
            </p:txBody>
          </p:sp>
          <p:sp>
            <p:nvSpPr>
              <p:cNvPr id="47137" name="Text Box 12"/>
              <p:cNvSpPr txBox="1">
                <a:spLocks noChangeArrowheads="1"/>
              </p:cNvSpPr>
              <p:nvPr/>
            </p:nvSpPr>
            <p:spPr bwMode="auto">
              <a:xfrm>
                <a:off x="7341133" y="3458141"/>
                <a:ext cx="496800" cy="369332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 w="9525" algn="ctr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kumimoji="1" lang="en-US" altLang="zh-CN">
                    <a:latin typeface="楷体" pitchFamily="49" charset="-122"/>
                    <a:ea typeface="楷体" pitchFamily="49" charset="-122"/>
                  </a:rPr>
                  <a:t>4</a:t>
                </a:r>
              </a:p>
            </p:txBody>
          </p:sp>
          <p:sp>
            <p:nvSpPr>
              <p:cNvPr id="47138" name="Text Box 13"/>
              <p:cNvSpPr txBox="1">
                <a:spLocks noChangeArrowheads="1"/>
              </p:cNvSpPr>
              <p:nvPr/>
            </p:nvSpPr>
            <p:spPr bwMode="auto">
              <a:xfrm>
                <a:off x="7341133" y="4293096"/>
                <a:ext cx="496800" cy="369332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 w="9525" algn="ctr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kumimoji="1" lang="en-US" altLang="zh-CN">
                    <a:latin typeface="楷体" pitchFamily="49" charset="-122"/>
                    <a:ea typeface="楷体" pitchFamily="49" charset="-122"/>
                  </a:rPr>
                  <a:t>1</a:t>
                </a:r>
              </a:p>
            </p:txBody>
          </p:sp>
          <p:cxnSp>
            <p:nvCxnSpPr>
              <p:cNvPr id="47139" name="AutoShape 59"/>
              <p:cNvCxnSpPr>
                <a:cxnSpLocks noChangeShapeType="1"/>
              </p:cNvCxnSpPr>
              <p:nvPr/>
            </p:nvCxnSpPr>
            <p:spPr bwMode="auto">
              <a:xfrm>
                <a:off x="7409432" y="3386905"/>
                <a:ext cx="0" cy="25200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47140" name="AutoShape 59"/>
              <p:cNvCxnSpPr>
                <a:cxnSpLocks noChangeShapeType="1"/>
              </p:cNvCxnSpPr>
              <p:nvPr/>
            </p:nvCxnSpPr>
            <p:spPr bwMode="auto">
              <a:xfrm>
                <a:off x="7409432" y="3097538"/>
                <a:ext cx="0" cy="25200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47141" name="AutoShape 59"/>
              <p:cNvCxnSpPr>
                <a:cxnSpLocks noChangeShapeType="1"/>
              </p:cNvCxnSpPr>
              <p:nvPr/>
            </p:nvCxnSpPr>
            <p:spPr bwMode="auto">
              <a:xfrm flipV="1">
                <a:off x="7409432" y="4235940"/>
                <a:ext cx="0" cy="25200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47142" name="AutoShape 59"/>
              <p:cNvCxnSpPr>
                <a:cxnSpLocks noChangeShapeType="1"/>
              </p:cNvCxnSpPr>
              <p:nvPr/>
            </p:nvCxnSpPr>
            <p:spPr bwMode="auto">
              <a:xfrm flipH="1">
                <a:off x="7409628" y="3681056"/>
                <a:ext cx="0" cy="25200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47143" name="AutoShape 59"/>
              <p:cNvCxnSpPr>
                <a:cxnSpLocks noChangeShapeType="1"/>
              </p:cNvCxnSpPr>
              <p:nvPr/>
            </p:nvCxnSpPr>
            <p:spPr bwMode="auto">
              <a:xfrm flipH="1">
                <a:off x="7409432" y="3951133"/>
                <a:ext cx="0" cy="25200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</p:cxnSp>
          <p:sp>
            <p:nvSpPr>
              <p:cNvPr id="47144" name="Oval 56"/>
              <p:cNvSpPr>
                <a:spLocks noChangeArrowheads="1"/>
              </p:cNvSpPr>
              <p:nvPr/>
            </p:nvSpPr>
            <p:spPr bwMode="auto">
              <a:xfrm>
                <a:off x="7374446" y="4181870"/>
                <a:ext cx="70238" cy="72000"/>
              </a:xfrm>
              <a:prstGeom prst="ellipse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kumimoji="1" lang="zh-CN" altLang="en-US">
                  <a:latin typeface="Gulim" pitchFamily="34" charset="-127"/>
                </a:endParaRPr>
              </a:p>
            </p:txBody>
          </p:sp>
          <p:sp>
            <p:nvSpPr>
              <p:cNvPr id="47145" name="Oval 56"/>
              <p:cNvSpPr>
                <a:spLocks noChangeArrowheads="1"/>
              </p:cNvSpPr>
              <p:nvPr/>
            </p:nvSpPr>
            <p:spPr bwMode="auto">
              <a:xfrm>
                <a:off x="7374446" y="3904478"/>
                <a:ext cx="70238" cy="72000"/>
              </a:xfrm>
              <a:prstGeom prst="ellipse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kumimoji="1" lang="zh-CN" altLang="en-US">
                  <a:latin typeface="Gulim" pitchFamily="34" charset="-127"/>
                </a:endParaRPr>
              </a:p>
            </p:txBody>
          </p:sp>
          <p:sp>
            <p:nvSpPr>
              <p:cNvPr id="47146" name="Oval 56"/>
              <p:cNvSpPr>
                <a:spLocks noChangeArrowheads="1"/>
              </p:cNvSpPr>
              <p:nvPr/>
            </p:nvSpPr>
            <p:spPr bwMode="auto">
              <a:xfrm>
                <a:off x="7374446" y="3333177"/>
                <a:ext cx="70238" cy="72000"/>
              </a:xfrm>
              <a:prstGeom prst="ellipse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kumimoji="1" lang="zh-CN" altLang="en-US">
                  <a:latin typeface="Gulim" pitchFamily="34" charset="-127"/>
                </a:endParaRPr>
              </a:p>
            </p:txBody>
          </p:sp>
          <p:sp>
            <p:nvSpPr>
              <p:cNvPr id="47147" name="Oval 56"/>
              <p:cNvSpPr>
                <a:spLocks noChangeArrowheads="1"/>
              </p:cNvSpPr>
              <p:nvPr/>
            </p:nvSpPr>
            <p:spPr bwMode="auto">
              <a:xfrm>
                <a:off x="7374446" y="3630735"/>
                <a:ext cx="70238" cy="72000"/>
              </a:xfrm>
              <a:prstGeom prst="ellipse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kumimoji="1" lang="zh-CN" altLang="en-US">
                  <a:latin typeface="Gulim" pitchFamily="34" charset="-127"/>
                </a:endParaRPr>
              </a:p>
            </p:txBody>
          </p:sp>
          <p:sp>
            <p:nvSpPr>
              <p:cNvPr id="47148" name="Oval 56"/>
              <p:cNvSpPr>
                <a:spLocks noChangeArrowheads="1"/>
              </p:cNvSpPr>
              <p:nvPr/>
            </p:nvSpPr>
            <p:spPr bwMode="auto">
              <a:xfrm>
                <a:off x="7374446" y="4481939"/>
                <a:ext cx="70238" cy="72000"/>
              </a:xfrm>
              <a:prstGeom prst="ellipse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kumimoji="1" lang="zh-CN" altLang="en-US">
                  <a:latin typeface="Gulim" pitchFamily="34" charset="-127"/>
                </a:endParaRPr>
              </a:p>
            </p:txBody>
          </p:sp>
          <p:sp>
            <p:nvSpPr>
              <p:cNvPr id="47149" name="Oval 56"/>
              <p:cNvSpPr>
                <a:spLocks noChangeArrowheads="1"/>
              </p:cNvSpPr>
              <p:nvPr/>
            </p:nvSpPr>
            <p:spPr bwMode="auto">
              <a:xfrm>
                <a:off x="7374446" y="3035056"/>
                <a:ext cx="70238" cy="72000"/>
              </a:xfrm>
              <a:prstGeom prst="ellipse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kumimoji="1" lang="zh-CN" altLang="en-US">
                  <a:latin typeface="Gulim" pitchFamily="34" charset="-127"/>
                </a:endParaRPr>
              </a:p>
            </p:txBody>
          </p:sp>
          <p:sp>
            <p:nvSpPr>
              <p:cNvPr id="47150" name="Text Box 10"/>
              <p:cNvSpPr txBox="1">
                <a:spLocks noChangeArrowheads="1"/>
              </p:cNvSpPr>
              <p:nvPr/>
            </p:nvSpPr>
            <p:spPr bwMode="auto">
              <a:xfrm>
                <a:off x="7341133" y="2847610"/>
                <a:ext cx="496800" cy="36933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kumimoji="1" lang="en-US" altLang="zh-CN">
                    <a:latin typeface="楷体" pitchFamily="49" charset="-122"/>
                    <a:ea typeface="楷体" pitchFamily="49" charset="-122"/>
                  </a:rPr>
                  <a:t>12</a:t>
                </a:r>
              </a:p>
            </p:txBody>
          </p:sp>
        </p:grpSp>
        <p:grpSp>
          <p:nvGrpSpPr>
            <p:cNvPr id="47112" name="组合 98"/>
            <p:cNvGrpSpPr>
              <a:grpSpLocks/>
            </p:cNvGrpSpPr>
            <p:nvPr/>
          </p:nvGrpSpPr>
          <p:grpSpPr bwMode="auto">
            <a:xfrm>
              <a:off x="2136788" y="2710720"/>
              <a:ext cx="1565819" cy="2420059"/>
              <a:chOff x="2136788" y="2710720"/>
              <a:chExt cx="1565819" cy="2420059"/>
            </a:xfrm>
          </p:grpSpPr>
          <p:cxnSp>
            <p:nvCxnSpPr>
              <p:cNvPr id="47113" name="AutoShape 22"/>
              <p:cNvCxnSpPr>
                <a:cxnSpLocks noChangeShapeType="1"/>
              </p:cNvCxnSpPr>
              <p:nvPr/>
            </p:nvCxnSpPr>
            <p:spPr bwMode="auto">
              <a:xfrm flipH="1">
                <a:off x="2659261" y="3034555"/>
                <a:ext cx="223200" cy="56880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</p:cxnSp>
          <p:sp>
            <p:nvSpPr>
              <p:cNvPr id="47114" name="Text Box 24"/>
              <p:cNvSpPr txBox="1">
                <a:spLocks noChangeArrowheads="1"/>
              </p:cNvSpPr>
              <p:nvPr/>
            </p:nvSpPr>
            <p:spPr bwMode="auto">
              <a:xfrm>
                <a:off x="2494965" y="4699892"/>
                <a:ext cx="889987" cy="43088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kumimoji="1" lang="en-US" altLang="zh-CN" sz="2200">
                    <a:latin typeface="楷体" pitchFamily="49" charset="-122"/>
                    <a:ea typeface="楷体" pitchFamily="49" charset="-122"/>
                  </a:rPr>
                  <a:t>&lt;L,D&gt;</a:t>
                </a:r>
              </a:p>
            </p:txBody>
          </p:sp>
          <p:sp>
            <p:nvSpPr>
              <p:cNvPr id="47115" name="Text Box 26"/>
              <p:cNvSpPr txBox="1">
                <a:spLocks noChangeArrowheads="1"/>
              </p:cNvSpPr>
              <p:nvPr/>
            </p:nvSpPr>
            <p:spPr bwMode="auto">
              <a:xfrm>
                <a:off x="2495474" y="2710720"/>
                <a:ext cx="415498" cy="36933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kumimoji="1" lang="en-US" altLang="zh-CN">
                    <a:latin typeface="楷体" pitchFamily="49" charset="-122"/>
                    <a:ea typeface="楷体" pitchFamily="49" charset="-122"/>
                  </a:rPr>
                  <a:t>12</a:t>
                </a:r>
              </a:p>
            </p:txBody>
          </p:sp>
          <p:sp>
            <p:nvSpPr>
              <p:cNvPr id="47116" name="Text Box 27"/>
              <p:cNvSpPr txBox="1">
                <a:spLocks noChangeArrowheads="1"/>
              </p:cNvSpPr>
              <p:nvPr/>
            </p:nvSpPr>
            <p:spPr bwMode="auto">
              <a:xfrm>
                <a:off x="2356280" y="3329421"/>
                <a:ext cx="300082" cy="36933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kumimoji="1" lang="en-US" altLang="zh-CN">
                    <a:latin typeface="楷体" pitchFamily="49" charset="-122"/>
                    <a:ea typeface="楷体" pitchFamily="49" charset="-122"/>
                  </a:rPr>
                  <a:t>6</a:t>
                </a:r>
              </a:p>
            </p:txBody>
          </p:sp>
          <p:sp>
            <p:nvSpPr>
              <p:cNvPr id="47117" name="Text Box 28"/>
              <p:cNvSpPr txBox="1">
                <a:spLocks noChangeArrowheads="1"/>
              </p:cNvSpPr>
              <p:nvPr/>
            </p:nvSpPr>
            <p:spPr bwMode="auto">
              <a:xfrm>
                <a:off x="2136788" y="4053754"/>
                <a:ext cx="300082" cy="36933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kumimoji="1" lang="en-US" altLang="zh-CN">
                    <a:latin typeface="楷体" pitchFamily="49" charset="-122"/>
                    <a:ea typeface="楷体" pitchFamily="49" charset="-122"/>
                  </a:rPr>
                  <a:t>3</a:t>
                </a:r>
              </a:p>
            </p:txBody>
          </p:sp>
          <p:sp>
            <p:nvSpPr>
              <p:cNvPr id="47118" name="Text Box 29"/>
              <p:cNvSpPr txBox="1">
                <a:spLocks noChangeArrowheads="1"/>
              </p:cNvSpPr>
              <p:nvPr/>
            </p:nvSpPr>
            <p:spPr bwMode="auto">
              <a:xfrm>
                <a:off x="3402525" y="2819096"/>
                <a:ext cx="300082" cy="36933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kumimoji="1" lang="en-US" altLang="zh-CN">
                    <a:latin typeface="楷体" pitchFamily="49" charset="-122"/>
                    <a:ea typeface="楷体" pitchFamily="49" charset="-122"/>
                  </a:rPr>
                  <a:t>4</a:t>
                </a:r>
              </a:p>
            </p:txBody>
          </p:sp>
          <p:sp>
            <p:nvSpPr>
              <p:cNvPr id="47119" name="Text Box 30"/>
              <p:cNvSpPr txBox="1">
                <a:spLocks noChangeArrowheads="1"/>
              </p:cNvSpPr>
              <p:nvPr/>
            </p:nvSpPr>
            <p:spPr bwMode="auto">
              <a:xfrm>
                <a:off x="3355700" y="3658663"/>
                <a:ext cx="300082" cy="36933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kumimoji="1" lang="en-US" altLang="zh-CN">
                    <a:latin typeface="楷体" pitchFamily="49" charset="-122"/>
                    <a:ea typeface="楷体" pitchFamily="49" charset="-122"/>
                  </a:rPr>
                  <a:t>2</a:t>
                </a:r>
              </a:p>
            </p:txBody>
          </p:sp>
          <p:sp>
            <p:nvSpPr>
              <p:cNvPr id="47120" name="Text Box 31"/>
              <p:cNvSpPr txBox="1">
                <a:spLocks noChangeArrowheads="1"/>
              </p:cNvSpPr>
              <p:nvPr/>
            </p:nvSpPr>
            <p:spPr bwMode="auto">
              <a:xfrm>
                <a:off x="3093773" y="4370650"/>
                <a:ext cx="300082" cy="36933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kumimoji="1" lang="en-US" altLang="zh-CN">
                    <a:latin typeface="楷体" pitchFamily="49" charset="-122"/>
                    <a:ea typeface="楷体" pitchFamily="49" charset="-122"/>
                  </a:rPr>
                  <a:t>1</a:t>
                </a:r>
              </a:p>
            </p:txBody>
          </p:sp>
          <p:cxnSp>
            <p:nvCxnSpPr>
              <p:cNvPr id="47121" name="AutoShape 39"/>
              <p:cNvCxnSpPr>
                <a:cxnSpLocks noChangeShapeType="1"/>
              </p:cNvCxnSpPr>
              <p:nvPr/>
            </p:nvCxnSpPr>
            <p:spPr bwMode="auto">
              <a:xfrm>
                <a:off x="2893189" y="3020755"/>
                <a:ext cx="702000" cy="26280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47122" name="AutoShape 40"/>
              <p:cNvCxnSpPr>
                <a:cxnSpLocks noChangeShapeType="1"/>
              </p:cNvCxnSpPr>
              <p:nvPr/>
            </p:nvCxnSpPr>
            <p:spPr bwMode="auto">
              <a:xfrm flipH="1">
                <a:off x="2411761" y="3651016"/>
                <a:ext cx="221902" cy="57007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47123" name="AutoShape 41"/>
              <p:cNvCxnSpPr>
                <a:cxnSpLocks noChangeShapeType="1"/>
              </p:cNvCxnSpPr>
              <p:nvPr/>
            </p:nvCxnSpPr>
            <p:spPr bwMode="auto">
              <a:xfrm flipH="1">
                <a:off x="3366916" y="3284554"/>
                <a:ext cx="223200" cy="56880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47124" name="AutoShape 42"/>
              <p:cNvCxnSpPr>
                <a:cxnSpLocks noChangeShapeType="1"/>
              </p:cNvCxnSpPr>
              <p:nvPr/>
            </p:nvCxnSpPr>
            <p:spPr bwMode="auto">
              <a:xfrm flipH="1">
                <a:off x="3116403" y="3912979"/>
                <a:ext cx="223200" cy="56880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47125" name="AutoShape 43"/>
              <p:cNvCxnSpPr>
                <a:cxnSpLocks noChangeShapeType="1"/>
              </p:cNvCxnSpPr>
              <p:nvPr/>
            </p:nvCxnSpPr>
            <p:spPr bwMode="auto">
              <a:xfrm>
                <a:off x="2408669" y="4229018"/>
                <a:ext cx="702000" cy="26280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47126" name="AutoShape 44"/>
              <p:cNvCxnSpPr>
                <a:cxnSpLocks noChangeShapeType="1"/>
              </p:cNvCxnSpPr>
              <p:nvPr/>
            </p:nvCxnSpPr>
            <p:spPr bwMode="auto">
              <a:xfrm>
                <a:off x="2647947" y="3617582"/>
                <a:ext cx="702468" cy="2643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</p:cxnSp>
          <p:sp>
            <p:nvSpPr>
              <p:cNvPr id="47127" name="Oval 33"/>
              <p:cNvSpPr>
                <a:spLocks noChangeArrowheads="1"/>
              </p:cNvSpPr>
              <p:nvPr/>
            </p:nvSpPr>
            <p:spPr bwMode="auto">
              <a:xfrm>
                <a:off x="2853905" y="2987832"/>
                <a:ext cx="70237" cy="72000"/>
              </a:xfrm>
              <a:prstGeom prst="ellipse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kumimoji="1" lang="zh-CN" altLang="en-US">
                  <a:latin typeface="楷体" pitchFamily="49" charset="-122"/>
                  <a:ea typeface="楷体" pitchFamily="49" charset="-122"/>
                </a:endParaRPr>
              </a:p>
            </p:txBody>
          </p:sp>
          <p:sp>
            <p:nvSpPr>
              <p:cNvPr id="47128" name="Oval 34"/>
              <p:cNvSpPr>
                <a:spLocks noChangeArrowheads="1"/>
              </p:cNvSpPr>
              <p:nvPr/>
            </p:nvSpPr>
            <p:spPr bwMode="auto">
              <a:xfrm>
                <a:off x="3561042" y="3242521"/>
                <a:ext cx="70237" cy="72000"/>
              </a:xfrm>
              <a:prstGeom prst="ellipse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kumimoji="1" lang="zh-CN" altLang="en-US">
                  <a:latin typeface="楷体" pitchFamily="49" charset="-122"/>
                  <a:ea typeface="楷体" pitchFamily="49" charset="-122"/>
                </a:endParaRPr>
              </a:p>
            </p:txBody>
          </p:sp>
          <p:sp>
            <p:nvSpPr>
              <p:cNvPr id="47129" name="Oval 35"/>
              <p:cNvSpPr>
                <a:spLocks noChangeArrowheads="1"/>
              </p:cNvSpPr>
              <p:nvPr/>
            </p:nvSpPr>
            <p:spPr bwMode="auto">
              <a:xfrm>
                <a:off x="2614615" y="3579587"/>
                <a:ext cx="70237" cy="72000"/>
              </a:xfrm>
              <a:prstGeom prst="ellipse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kumimoji="1" lang="zh-CN" altLang="en-US">
                  <a:latin typeface="楷体" pitchFamily="49" charset="-122"/>
                  <a:ea typeface="楷体" pitchFamily="49" charset="-122"/>
                </a:endParaRPr>
              </a:p>
            </p:txBody>
          </p:sp>
          <p:sp>
            <p:nvSpPr>
              <p:cNvPr id="47130" name="Oval 36"/>
              <p:cNvSpPr>
                <a:spLocks noChangeArrowheads="1"/>
              </p:cNvSpPr>
              <p:nvPr/>
            </p:nvSpPr>
            <p:spPr bwMode="auto">
              <a:xfrm>
                <a:off x="3316989" y="3843241"/>
                <a:ext cx="70237" cy="72000"/>
              </a:xfrm>
              <a:prstGeom prst="ellipse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kumimoji="1" lang="zh-CN" altLang="en-US">
                  <a:latin typeface="楷体" pitchFamily="49" charset="-122"/>
                  <a:ea typeface="楷体" pitchFamily="49" charset="-122"/>
                </a:endParaRPr>
              </a:p>
            </p:txBody>
          </p:sp>
          <p:sp>
            <p:nvSpPr>
              <p:cNvPr id="47131" name="Oval 37"/>
              <p:cNvSpPr>
                <a:spLocks noChangeArrowheads="1"/>
              </p:cNvSpPr>
              <p:nvPr/>
            </p:nvSpPr>
            <p:spPr bwMode="auto">
              <a:xfrm>
                <a:off x="2374148" y="4191333"/>
                <a:ext cx="70237" cy="72000"/>
              </a:xfrm>
              <a:prstGeom prst="ellipse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kumimoji="1" lang="zh-CN" altLang="en-US">
                  <a:latin typeface="楷体" pitchFamily="49" charset="-122"/>
                  <a:ea typeface="楷体" pitchFamily="49" charset="-122"/>
                </a:endParaRPr>
              </a:p>
            </p:txBody>
          </p:sp>
          <p:sp>
            <p:nvSpPr>
              <p:cNvPr id="47132" name="Oval 38"/>
              <p:cNvSpPr>
                <a:spLocks noChangeArrowheads="1"/>
              </p:cNvSpPr>
              <p:nvPr/>
            </p:nvSpPr>
            <p:spPr bwMode="auto">
              <a:xfrm>
                <a:off x="3076522" y="4450785"/>
                <a:ext cx="70237" cy="72000"/>
              </a:xfrm>
              <a:prstGeom prst="ellipse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kumimoji="1" lang="zh-CN" altLang="en-US">
                  <a:latin typeface="楷体" pitchFamily="49" charset="-122"/>
                  <a:ea typeface="楷体" pitchFamily="49" charset="-122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703262"/>
          </a:xfrm>
        </p:spPr>
        <p:txBody>
          <a:bodyPr anchor="ctr"/>
          <a:lstStyle/>
          <a:p>
            <a:pPr algn="ctr" eaLnBrk="1" hangingPunct="1"/>
            <a:r>
              <a:rPr lang="en-US" altLang="zh-CN" sz="3600" smtClean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</a:rPr>
              <a:t>1-5</a:t>
            </a:r>
            <a:r>
              <a:rPr lang="zh-CN" altLang="en-US" sz="3600" smtClean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</a:rPr>
              <a:t>元素格</a:t>
            </a:r>
            <a:endParaRPr lang="zh-CN" altLang="zh-CN" sz="3600" smtClean="0">
              <a:solidFill>
                <a:srgbClr val="0000FF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351CEC-6385-42B4-A1E8-199DE191945E}" type="slidenum">
              <a:rPr lang="en-US" altLang="zh-CN" smtClean="0"/>
              <a:pPr>
                <a:defRPr/>
              </a:pPr>
              <a:t>22</a:t>
            </a:fld>
            <a:endParaRPr lang="en-US" altLang="zh-CN"/>
          </a:p>
        </p:txBody>
      </p:sp>
      <p:sp>
        <p:nvSpPr>
          <p:cNvPr id="4813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7938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latinLnBrk="1"/>
            <a:endParaRPr kumimoji="1" lang="zh-CN" altLang="en-US" sz="2400"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48132" name="Text Box 6"/>
          <p:cNvSpPr txBox="1">
            <a:spLocks noChangeArrowheads="1"/>
          </p:cNvSpPr>
          <p:nvPr/>
        </p:nvSpPr>
        <p:spPr bwMode="auto">
          <a:xfrm>
            <a:off x="611188" y="908050"/>
            <a:ext cx="8123237" cy="53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sz="2400">
                <a:solidFill>
                  <a:srgbClr val="0000CC"/>
                </a:solidFill>
                <a:latin typeface="楷体" pitchFamily="49" charset="-122"/>
                <a:ea typeface="楷体" pitchFamily="49" charset="-122"/>
              </a:rPr>
              <a:t>例：</a:t>
            </a:r>
            <a:r>
              <a:rPr kumimoji="1" lang="zh-CN" altLang="en-US" sz="2400">
                <a:latin typeface="楷体" pitchFamily="49" charset="-122"/>
                <a:ea typeface="楷体" pitchFamily="49" charset="-122"/>
              </a:rPr>
              <a:t>画出所有包含</a:t>
            </a:r>
            <a:r>
              <a:rPr kumimoji="1" lang="en-US" altLang="zh-CN" sz="2400">
                <a:latin typeface="楷体" pitchFamily="49" charset="-122"/>
                <a:ea typeface="楷体" pitchFamily="49" charset="-122"/>
              </a:rPr>
              <a:t>1</a:t>
            </a:r>
            <a:r>
              <a:rPr kumimoji="1" lang="zh-CN" altLang="en-US" sz="2400">
                <a:latin typeface="楷体" pitchFamily="49" charset="-122"/>
                <a:ea typeface="楷体" pitchFamily="49" charset="-122"/>
              </a:rPr>
              <a:t>～</a:t>
            </a:r>
            <a:r>
              <a:rPr kumimoji="1" lang="en-US" altLang="zh-CN" sz="2400">
                <a:latin typeface="楷体" pitchFamily="49" charset="-122"/>
                <a:ea typeface="楷体" pitchFamily="49" charset="-122"/>
              </a:rPr>
              <a:t>5</a:t>
            </a:r>
            <a:r>
              <a:rPr kumimoji="1" lang="zh-CN" altLang="en-US" sz="2400">
                <a:latin typeface="楷体" pitchFamily="49" charset="-122"/>
                <a:ea typeface="楷体" pitchFamily="49" charset="-122"/>
              </a:rPr>
              <a:t>个元素的互不同构的格。</a:t>
            </a:r>
            <a:endParaRPr kumimoji="1" lang="en-US" altLang="zh-CN" sz="2400">
              <a:latin typeface="楷体" pitchFamily="49" charset="-122"/>
              <a:ea typeface="楷体" pitchFamily="49" charset="-122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930275" y="1628775"/>
          <a:ext cx="7386638" cy="4292600"/>
        </p:xfrm>
        <a:graphic>
          <a:graphicData uri="http://schemas.openxmlformats.org/drawingml/2006/table">
            <a:tbl>
              <a:tblPr/>
              <a:tblGrid>
                <a:gridCol w="1799515">
                  <a:extLst>
                    <a:ext uri="{9D8B030D-6E8A-4147-A177-3AD203B41FA5}"/>
                  </a:extLst>
                </a:gridCol>
                <a:gridCol w="5586459">
                  <a:extLst>
                    <a:ext uri="{9D8B030D-6E8A-4147-A177-3AD203B41FA5}"/>
                  </a:extLst>
                </a:gridCol>
              </a:tblGrid>
              <a:tr h="64127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楷体" pitchFamily="49" charset="-122"/>
                          <a:ea typeface="楷体" pitchFamily="49" charset="-122"/>
                        </a:rPr>
                        <a:t>一个元素的格</a:t>
                      </a: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/>
                </a:extLst>
              </a:tr>
              <a:tr h="7767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2</a:t>
                      </a:r>
                      <a:r>
                        <a:rPr lang="zh-CN" altLang="en-US" sz="2000" dirty="0">
                          <a:latin typeface="楷体" pitchFamily="49" charset="-122"/>
                          <a:ea typeface="楷体" pitchFamily="49" charset="-122"/>
                        </a:rPr>
                        <a:t>个元素的格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/>
                </a:extLst>
              </a:tr>
              <a:tr h="74634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3</a:t>
                      </a:r>
                      <a:r>
                        <a:rPr lang="zh-CN" altLang="en-US" sz="2000" dirty="0">
                          <a:latin typeface="楷体" pitchFamily="49" charset="-122"/>
                          <a:ea typeface="楷体" pitchFamily="49" charset="-122"/>
                        </a:rPr>
                        <a:t>个元素的格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/>
                </a:extLst>
              </a:tr>
              <a:tr h="85993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4</a:t>
                      </a:r>
                      <a:r>
                        <a:rPr lang="zh-CN" altLang="en-US" sz="2000" dirty="0">
                          <a:latin typeface="楷体" pitchFamily="49" charset="-122"/>
                          <a:ea typeface="楷体" pitchFamily="49" charset="-122"/>
                        </a:rPr>
                        <a:t>个元素的格</a:t>
                      </a:r>
                      <a:endParaRPr lang="en-US" altLang="zh-CN" sz="2000" dirty="0">
                        <a:latin typeface="楷体" pitchFamily="49" charset="-122"/>
                        <a:ea typeface="楷体" pitchFamily="49" charset="-122"/>
                      </a:endParaRPr>
                    </a:p>
                    <a:p>
                      <a:pPr algn="ctr"/>
                      <a:r>
                        <a:rPr lang="zh-CN" altLang="en-US" sz="2000" dirty="0">
                          <a:latin typeface="楷体" pitchFamily="49" charset="-122"/>
                          <a:ea typeface="楷体" pitchFamily="49" charset="-122"/>
                        </a:rPr>
                        <a:t>（互不同构）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/>
                </a:extLst>
              </a:tr>
              <a:tr h="126808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5</a:t>
                      </a:r>
                      <a:r>
                        <a:rPr lang="zh-CN" altLang="en-US" sz="2000" dirty="0">
                          <a:latin typeface="楷体" pitchFamily="49" charset="-122"/>
                          <a:ea typeface="楷体" pitchFamily="49" charset="-122"/>
                        </a:rPr>
                        <a:t>个元素的格</a:t>
                      </a:r>
                      <a:endParaRPr lang="en-US" altLang="zh-CN" sz="2000" dirty="0">
                        <a:latin typeface="楷体" pitchFamily="49" charset="-122"/>
                        <a:ea typeface="楷体" pitchFamily="49" charset="-122"/>
                      </a:endParaRPr>
                    </a:p>
                    <a:p>
                      <a:pPr algn="ctr"/>
                      <a:r>
                        <a:rPr lang="zh-CN" altLang="en-US" sz="2000" dirty="0">
                          <a:latin typeface="楷体" pitchFamily="49" charset="-122"/>
                          <a:ea typeface="楷体" pitchFamily="49" charset="-122"/>
                        </a:rPr>
                        <a:t>（互不同构）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/>
                </a:extLst>
              </a:tr>
            </a:tbl>
          </a:graphicData>
        </a:graphic>
      </p:graphicFrame>
      <p:sp>
        <p:nvSpPr>
          <p:cNvPr id="48157" name="Oval 33"/>
          <p:cNvSpPr>
            <a:spLocks noChangeArrowheads="1"/>
          </p:cNvSpPr>
          <p:nvPr/>
        </p:nvSpPr>
        <p:spPr bwMode="auto">
          <a:xfrm>
            <a:off x="5365750" y="1916113"/>
            <a:ext cx="69850" cy="73025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kumimoji="1" lang="zh-CN" altLang="en-US">
              <a:latin typeface="楷体" pitchFamily="49" charset="-122"/>
              <a:ea typeface="楷体" pitchFamily="49" charset="-122"/>
            </a:endParaRPr>
          </a:p>
        </p:txBody>
      </p:sp>
      <p:grpSp>
        <p:nvGrpSpPr>
          <p:cNvPr id="48158" name="组合 12"/>
          <p:cNvGrpSpPr>
            <a:grpSpLocks/>
          </p:cNvGrpSpPr>
          <p:nvPr/>
        </p:nvGrpSpPr>
        <p:grpSpPr bwMode="auto">
          <a:xfrm>
            <a:off x="5351463" y="2381250"/>
            <a:ext cx="73025" cy="554038"/>
            <a:chOff x="4069715" y="2721403"/>
            <a:chExt cx="72618" cy="554057"/>
          </a:xfrm>
        </p:grpSpPr>
        <p:cxnSp>
          <p:nvCxnSpPr>
            <p:cNvPr id="14" name="直接连接符 13"/>
            <p:cNvCxnSpPr/>
            <p:nvPr/>
          </p:nvCxnSpPr>
          <p:spPr>
            <a:xfrm>
              <a:off x="4104445" y="2780143"/>
              <a:ext cx="0" cy="43340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240" name="Oval 33"/>
            <p:cNvSpPr>
              <a:spLocks noChangeArrowheads="1"/>
            </p:cNvSpPr>
            <p:nvPr/>
          </p:nvSpPr>
          <p:spPr bwMode="auto">
            <a:xfrm>
              <a:off x="4069715" y="2721403"/>
              <a:ext cx="70237" cy="72000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kumimoji="1" lang="zh-CN" altLang="en-US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48241" name="Oval 33"/>
            <p:cNvSpPr>
              <a:spLocks noChangeArrowheads="1"/>
            </p:cNvSpPr>
            <p:nvPr/>
          </p:nvSpPr>
          <p:spPr bwMode="auto">
            <a:xfrm>
              <a:off x="4072096" y="3203460"/>
              <a:ext cx="70237" cy="72000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kumimoji="1" lang="zh-CN" altLang="en-US">
                <a:latin typeface="楷体" pitchFamily="49" charset="-122"/>
                <a:ea typeface="楷体" pitchFamily="49" charset="-122"/>
              </a:endParaRPr>
            </a:p>
          </p:txBody>
        </p:sp>
      </p:grpSp>
      <p:grpSp>
        <p:nvGrpSpPr>
          <p:cNvPr id="48159" name="组合 16"/>
          <p:cNvGrpSpPr>
            <a:grpSpLocks/>
          </p:cNvGrpSpPr>
          <p:nvPr/>
        </p:nvGrpSpPr>
        <p:grpSpPr bwMode="auto">
          <a:xfrm>
            <a:off x="5345113" y="3133725"/>
            <a:ext cx="73025" cy="554038"/>
            <a:chOff x="3784104" y="3861048"/>
            <a:chExt cx="72618" cy="554057"/>
          </a:xfrm>
        </p:grpSpPr>
        <p:grpSp>
          <p:nvGrpSpPr>
            <p:cNvPr id="48234" name="组合 9"/>
            <p:cNvGrpSpPr>
              <a:grpSpLocks/>
            </p:cNvGrpSpPr>
            <p:nvPr/>
          </p:nvGrpSpPr>
          <p:grpSpPr bwMode="auto">
            <a:xfrm>
              <a:off x="3784104" y="3861048"/>
              <a:ext cx="72618" cy="554057"/>
              <a:chOff x="4069715" y="2721403"/>
              <a:chExt cx="72618" cy="554057"/>
            </a:xfrm>
          </p:grpSpPr>
          <p:cxnSp>
            <p:nvCxnSpPr>
              <p:cNvPr id="20" name="直接连接符 19"/>
              <p:cNvCxnSpPr/>
              <p:nvPr/>
            </p:nvCxnSpPr>
            <p:spPr>
              <a:xfrm>
                <a:off x="4107603" y="2780143"/>
                <a:ext cx="0" cy="43340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237" name="Oval 33"/>
              <p:cNvSpPr>
                <a:spLocks noChangeArrowheads="1"/>
              </p:cNvSpPr>
              <p:nvPr/>
            </p:nvSpPr>
            <p:spPr bwMode="auto">
              <a:xfrm>
                <a:off x="4069715" y="2721403"/>
                <a:ext cx="70237" cy="72000"/>
              </a:xfrm>
              <a:prstGeom prst="ellipse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kumimoji="1" lang="zh-CN" altLang="en-US">
                  <a:latin typeface="楷体" pitchFamily="49" charset="-122"/>
                  <a:ea typeface="楷体" pitchFamily="49" charset="-122"/>
                </a:endParaRPr>
              </a:p>
            </p:txBody>
          </p:sp>
          <p:sp>
            <p:nvSpPr>
              <p:cNvPr id="48238" name="Oval 33"/>
              <p:cNvSpPr>
                <a:spLocks noChangeArrowheads="1"/>
              </p:cNvSpPr>
              <p:nvPr/>
            </p:nvSpPr>
            <p:spPr bwMode="auto">
              <a:xfrm>
                <a:off x="4072096" y="3203460"/>
                <a:ext cx="70237" cy="72000"/>
              </a:xfrm>
              <a:prstGeom prst="ellipse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kumimoji="1" lang="zh-CN" altLang="en-US">
                  <a:latin typeface="楷体" pitchFamily="49" charset="-122"/>
                  <a:ea typeface="楷体" pitchFamily="49" charset="-122"/>
                </a:endParaRPr>
              </a:p>
            </p:txBody>
          </p:sp>
        </p:grpSp>
        <p:sp>
          <p:nvSpPr>
            <p:cNvPr id="48235" name="Oval 33"/>
            <p:cNvSpPr>
              <a:spLocks noChangeArrowheads="1"/>
            </p:cNvSpPr>
            <p:nvPr/>
          </p:nvSpPr>
          <p:spPr bwMode="auto">
            <a:xfrm>
              <a:off x="3785295" y="4098501"/>
              <a:ext cx="70237" cy="72000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kumimoji="1" lang="zh-CN" altLang="en-US">
                <a:latin typeface="楷体" pitchFamily="49" charset="-122"/>
                <a:ea typeface="楷体" pitchFamily="49" charset="-122"/>
              </a:endParaRPr>
            </a:p>
          </p:txBody>
        </p:sp>
      </p:grpSp>
      <p:grpSp>
        <p:nvGrpSpPr>
          <p:cNvPr id="48160" name="组合 118"/>
          <p:cNvGrpSpPr>
            <a:grpSpLocks/>
          </p:cNvGrpSpPr>
          <p:nvPr/>
        </p:nvGrpSpPr>
        <p:grpSpPr bwMode="auto">
          <a:xfrm>
            <a:off x="4473575" y="3849688"/>
            <a:ext cx="2160588" cy="754062"/>
            <a:chOff x="4473712" y="3850000"/>
            <a:chExt cx="2160232" cy="754352"/>
          </a:xfrm>
        </p:grpSpPr>
        <p:grpSp>
          <p:nvGrpSpPr>
            <p:cNvPr id="48217" name="组合 276"/>
            <p:cNvGrpSpPr>
              <a:grpSpLocks/>
            </p:cNvGrpSpPr>
            <p:nvPr/>
          </p:nvGrpSpPr>
          <p:grpSpPr bwMode="auto">
            <a:xfrm>
              <a:off x="4473712" y="3850000"/>
              <a:ext cx="72000" cy="718083"/>
              <a:chOff x="2881912" y="4437112"/>
              <a:chExt cx="72000" cy="718083"/>
            </a:xfrm>
          </p:grpSpPr>
          <p:cxnSp>
            <p:nvCxnSpPr>
              <p:cNvPr id="34" name="直接连接符 33"/>
              <p:cNvCxnSpPr/>
              <p:nvPr/>
            </p:nvCxnSpPr>
            <p:spPr>
              <a:xfrm>
                <a:off x="2918419" y="4483167"/>
                <a:ext cx="0" cy="179457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/>
              <p:nvPr/>
            </p:nvCxnSpPr>
            <p:spPr>
              <a:xfrm>
                <a:off x="2918419" y="4918309"/>
                <a:ext cx="0" cy="179457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 35"/>
              <p:cNvCxnSpPr/>
              <p:nvPr/>
            </p:nvCxnSpPr>
            <p:spPr>
              <a:xfrm>
                <a:off x="2918419" y="4703915"/>
                <a:ext cx="0" cy="179456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230" name="AutoShape 29"/>
              <p:cNvSpPr>
                <a:spLocks noChangeArrowheads="1"/>
              </p:cNvSpPr>
              <p:nvPr/>
            </p:nvSpPr>
            <p:spPr bwMode="auto">
              <a:xfrm>
                <a:off x="2881912" y="4437112"/>
                <a:ext cx="72000" cy="72000"/>
              </a:xfrm>
              <a:prstGeom prst="flowChartConnector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楷体" pitchFamily="49" charset="-122"/>
                </a:endParaRPr>
              </a:p>
            </p:txBody>
          </p:sp>
          <p:sp>
            <p:nvSpPr>
              <p:cNvPr id="48231" name="AutoShape 29"/>
              <p:cNvSpPr>
                <a:spLocks noChangeArrowheads="1"/>
              </p:cNvSpPr>
              <p:nvPr/>
            </p:nvSpPr>
            <p:spPr bwMode="auto">
              <a:xfrm>
                <a:off x="2881912" y="4648766"/>
                <a:ext cx="72000" cy="72000"/>
              </a:xfrm>
              <a:prstGeom prst="flowChartConnector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楷体" pitchFamily="49" charset="-122"/>
                </a:endParaRPr>
              </a:p>
            </p:txBody>
          </p:sp>
          <p:sp>
            <p:nvSpPr>
              <p:cNvPr id="48232" name="AutoShape 33"/>
              <p:cNvSpPr>
                <a:spLocks noChangeArrowheads="1"/>
              </p:cNvSpPr>
              <p:nvPr/>
            </p:nvSpPr>
            <p:spPr bwMode="auto">
              <a:xfrm>
                <a:off x="2881912" y="4864790"/>
                <a:ext cx="72000" cy="72000"/>
              </a:xfrm>
              <a:prstGeom prst="flowChartConnector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楷体" pitchFamily="49" charset="-122"/>
                </a:endParaRPr>
              </a:p>
            </p:txBody>
          </p:sp>
          <p:sp>
            <p:nvSpPr>
              <p:cNvPr id="48233" name="AutoShape 29"/>
              <p:cNvSpPr>
                <a:spLocks noChangeArrowheads="1"/>
              </p:cNvSpPr>
              <p:nvPr/>
            </p:nvSpPr>
            <p:spPr bwMode="auto">
              <a:xfrm>
                <a:off x="2881912" y="5083195"/>
                <a:ext cx="72000" cy="72000"/>
              </a:xfrm>
              <a:prstGeom prst="flowChartConnector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楷体" pitchFamily="49" charset="-122"/>
                </a:endParaRPr>
              </a:p>
            </p:txBody>
          </p:sp>
        </p:grpSp>
        <p:grpSp>
          <p:nvGrpSpPr>
            <p:cNvPr id="48218" name="组合 275"/>
            <p:cNvGrpSpPr>
              <a:grpSpLocks/>
            </p:cNvGrpSpPr>
            <p:nvPr/>
          </p:nvGrpSpPr>
          <p:grpSpPr bwMode="auto">
            <a:xfrm>
              <a:off x="5985888" y="3865240"/>
              <a:ext cx="648056" cy="739112"/>
              <a:chOff x="2596070" y="4579147"/>
              <a:chExt cx="648056" cy="739112"/>
            </a:xfrm>
          </p:grpSpPr>
          <p:cxnSp>
            <p:nvCxnSpPr>
              <p:cNvPr id="42" name="直接连接符 41"/>
              <p:cNvCxnSpPr/>
              <p:nvPr/>
            </p:nvCxnSpPr>
            <p:spPr>
              <a:xfrm flipV="1">
                <a:off x="2923504" y="4952994"/>
                <a:ext cx="285703" cy="333503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连接符 42"/>
              <p:cNvCxnSpPr/>
              <p:nvPr/>
            </p:nvCxnSpPr>
            <p:spPr>
              <a:xfrm flipV="1">
                <a:off x="2633039" y="4614727"/>
                <a:ext cx="284116" cy="333503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 43"/>
              <p:cNvCxnSpPr/>
              <p:nvPr/>
            </p:nvCxnSpPr>
            <p:spPr>
              <a:xfrm>
                <a:off x="2633039" y="4952994"/>
                <a:ext cx="284116" cy="333503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 44"/>
              <p:cNvCxnSpPr/>
              <p:nvPr/>
            </p:nvCxnSpPr>
            <p:spPr>
              <a:xfrm>
                <a:off x="2923504" y="4614727"/>
                <a:ext cx="284115" cy="333503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223" name="AutoShape 29"/>
              <p:cNvSpPr>
                <a:spLocks noChangeArrowheads="1"/>
              </p:cNvSpPr>
              <p:nvPr/>
            </p:nvSpPr>
            <p:spPr bwMode="auto">
              <a:xfrm>
                <a:off x="2881912" y="4579147"/>
                <a:ext cx="72000" cy="72000"/>
              </a:xfrm>
              <a:prstGeom prst="flowChartConnector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楷体" pitchFamily="49" charset="-122"/>
                </a:endParaRPr>
              </a:p>
            </p:txBody>
          </p:sp>
          <p:sp>
            <p:nvSpPr>
              <p:cNvPr id="48224" name="AutoShape 33"/>
              <p:cNvSpPr>
                <a:spLocks noChangeArrowheads="1"/>
              </p:cNvSpPr>
              <p:nvPr/>
            </p:nvSpPr>
            <p:spPr bwMode="auto">
              <a:xfrm>
                <a:off x="2881912" y="5246259"/>
                <a:ext cx="72000" cy="72000"/>
              </a:xfrm>
              <a:prstGeom prst="flowChartConnector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楷体" pitchFamily="49" charset="-122"/>
                </a:endParaRPr>
              </a:p>
            </p:txBody>
          </p:sp>
          <p:sp>
            <p:nvSpPr>
              <p:cNvPr id="48225" name="AutoShape 29"/>
              <p:cNvSpPr>
                <a:spLocks noChangeArrowheads="1"/>
              </p:cNvSpPr>
              <p:nvPr/>
            </p:nvSpPr>
            <p:spPr bwMode="auto">
              <a:xfrm>
                <a:off x="3172126" y="4913540"/>
                <a:ext cx="72000" cy="72000"/>
              </a:xfrm>
              <a:prstGeom prst="flowChartConnector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楷体" pitchFamily="49" charset="-122"/>
                </a:endParaRPr>
              </a:p>
            </p:txBody>
          </p:sp>
          <p:sp>
            <p:nvSpPr>
              <p:cNvPr id="48226" name="AutoShape 29"/>
              <p:cNvSpPr>
                <a:spLocks noChangeArrowheads="1"/>
              </p:cNvSpPr>
              <p:nvPr/>
            </p:nvSpPr>
            <p:spPr bwMode="auto">
              <a:xfrm>
                <a:off x="2596070" y="4913540"/>
                <a:ext cx="72000" cy="72000"/>
              </a:xfrm>
              <a:prstGeom prst="flowChartConnector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楷体" pitchFamily="49" charset="-122"/>
                </a:endParaRPr>
              </a:p>
            </p:txBody>
          </p:sp>
        </p:grpSp>
      </p:grpSp>
      <p:grpSp>
        <p:nvGrpSpPr>
          <p:cNvPr id="48161" name="组合 117"/>
          <p:cNvGrpSpPr>
            <a:grpSpLocks/>
          </p:cNvGrpSpPr>
          <p:nvPr/>
        </p:nvGrpSpPr>
        <p:grpSpPr bwMode="auto">
          <a:xfrm>
            <a:off x="3241675" y="4818063"/>
            <a:ext cx="4714875" cy="931862"/>
            <a:chOff x="3241192" y="4818021"/>
            <a:chExt cx="4715184" cy="931325"/>
          </a:xfrm>
        </p:grpSpPr>
        <p:grpSp>
          <p:nvGrpSpPr>
            <p:cNvPr id="48162" name="组合 51"/>
            <p:cNvGrpSpPr>
              <a:grpSpLocks/>
            </p:cNvGrpSpPr>
            <p:nvPr/>
          </p:nvGrpSpPr>
          <p:grpSpPr bwMode="auto">
            <a:xfrm>
              <a:off x="3241192" y="4824627"/>
              <a:ext cx="72000" cy="918113"/>
              <a:chOff x="1273130" y="4852101"/>
              <a:chExt cx="72000" cy="918113"/>
            </a:xfrm>
          </p:grpSpPr>
          <p:cxnSp>
            <p:nvCxnSpPr>
              <p:cNvPr id="53" name="直接连接符 52"/>
              <p:cNvCxnSpPr/>
              <p:nvPr/>
            </p:nvCxnSpPr>
            <p:spPr>
              <a:xfrm>
                <a:off x="1311233" y="5545179"/>
                <a:ext cx="0" cy="179285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接连接符 53"/>
              <p:cNvCxnSpPr/>
              <p:nvPr/>
            </p:nvCxnSpPr>
            <p:spPr>
              <a:xfrm>
                <a:off x="1309646" y="4897852"/>
                <a:ext cx="0" cy="179285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接连接符 54"/>
              <p:cNvCxnSpPr/>
              <p:nvPr/>
            </p:nvCxnSpPr>
            <p:spPr>
              <a:xfrm>
                <a:off x="1309646" y="5332576"/>
                <a:ext cx="0" cy="180871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直接连接符 55"/>
              <p:cNvCxnSpPr/>
              <p:nvPr/>
            </p:nvCxnSpPr>
            <p:spPr>
              <a:xfrm>
                <a:off x="1309646" y="5118388"/>
                <a:ext cx="0" cy="180871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212" name="AutoShape 29"/>
              <p:cNvSpPr>
                <a:spLocks noChangeArrowheads="1"/>
              </p:cNvSpPr>
              <p:nvPr/>
            </p:nvSpPr>
            <p:spPr bwMode="auto">
              <a:xfrm>
                <a:off x="1273130" y="4852101"/>
                <a:ext cx="72000" cy="72000"/>
              </a:xfrm>
              <a:prstGeom prst="flowChartConnector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楷体" pitchFamily="49" charset="-122"/>
                </a:endParaRPr>
              </a:p>
            </p:txBody>
          </p:sp>
          <p:sp>
            <p:nvSpPr>
              <p:cNvPr id="48213" name="AutoShape 29"/>
              <p:cNvSpPr>
                <a:spLocks noChangeArrowheads="1"/>
              </p:cNvSpPr>
              <p:nvPr/>
            </p:nvSpPr>
            <p:spPr bwMode="auto">
              <a:xfrm>
                <a:off x="1273130" y="5063755"/>
                <a:ext cx="72000" cy="72000"/>
              </a:xfrm>
              <a:prstGeom prst="flowChartConnector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楷体" pitchFamily="49" charset="-122"/>
                </a:endParaRPr>
              </a:p>
            </p:txBody>
          </p:sp>
          <p:sp>
            <p:nvSpPr>
              <p:cNvPr id="48214" name="AutoShape 33"/>
              <p:cNvSpPr>
                <a:spLocks noChangeArrowheads="1"/>
              </p:cNvSpPr>
              <p:nvPr/>
            </p:nvSpPr>
            <p:spPr bwMode="auto">
              <a:xfrm>
                <a:off x="1273130" y="5279779"/>
                <a:ext cx="72000" cy="72000"/>
              </a:xfrm>
              <a:prstGeom prst="flowChartConnector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楷体" pitchFamily="49" charset="-122"/>
                </a:endParaRPr>
              </a:p>
            </p:txBody>
          </p:sp>
          <p:sp>
            <p:nvSpPr>
              <p:cNvPr id="48215" name="AutoShape 29"/>
              <p:cNvSpPr>
                <a:spLocks noChangeArrowheads="1"/>
              </p:cNvSpPr>
              <p:nvPr/>
            </p:nvSpPr>
            <p:spPr bwMode="auto">
              <a:xfrm>
                <a:off x="1273130" y="5498184"/>
                <a:ext cx="72000" cy="72000"/>
              </a:xfrm>
              <a:prstGeom prst="flowChartConnector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楷体" pitchFamily="49" charset="-122"/>
                </a:endParaRPr>
              </a:p>
            </p:txBody>
          </p:sp>
          <p:sp>
            <p:nvSpPr>
              <p:cNvPr id="48216" name="AutoShape 29"/>
              <p:cNvSpPr>
                <a:spLocks noChangeArrowheads="1"/>
              </p:cNvSpPr>
              <p:nvPr/>
            </p:nvSpPr>
            <p:spPr bwMode="auto">
              <a:xfrm>
                <a:off x="1273130" y="5698214"/>
                <a:ext cx="72000" cy="72000"/>
              </a:xfrm>
              <a:prstGeom prst="flowChartConnector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楷体" pitchFamily="49" charset="-122"/>
                </a:endParaRPr>
              </a:p>
            </p:txBody>
          </p:sp>
        </p:grpSp>
        <p:grpSp>
          <p:nvGrpSpPr>
            <p:cNvPr id="48163" name="组合 61"/>
            <p:cNvGrpSpPr>
              <a:grpSpLocks/>
            </p:cNvGrpSpPr>
            <p:nvPr/>
          </p:nvGrpSpPr>
          <p:grpSpPr bwMode="auto">
            <a:xfrm>
              <a:off x="3813056" y="4914127"/>
              <a:ext cx="648056" cy="739112"/>
              <a:chOff x="2411768" y="4994136"/>
              <a:chExt cx="648056" cy="739112"/>
            </a:xfrm>
          </p:grpSpPr>
          <p:cxnSp>
            <p:nvCxnSpPr>
              <p:cNvPr id="63" name="直接连接符 62"/>
              <p:cNvCxnSpPr/>
              <p:nvPr/>
            </p:nvCxnSpPr>
            <p:spPr>
              <a:xfrm flipV="1">
                <a:off x="2738487" y="5367660"/>
                <a:ext cx="285769" cy="333183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直接连接符 63"/>
              <p:cNvCxnSpPr/>
              <p:nvPr/>
            </p:nvCxnSpPr>
            <p:spPr>
              <a:xfrm flipV="1">
                <a:off x="2447956" y="5029716"/>
                <a:ext cx="284180" cy="333183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直接连接符 64"/>
              <p:cNvCxnSpPr/>
              <p:nvPr/>
            </p:nvCxnSpPr>
            <p:spPr>
              <a:xfrm>
                <a:off x="2447956" y="5367660"/>
                <a:ext cx="284180" cy="333183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直接连接符 65"/>
              <p:cNvCxnSpPr/>
              <p:nvPr/>
            </p:nvCxnSpPr>
            <p:spPr>
              <a:xfrm>
                <a:off x="2738487" y="5029716"/>
                <a:ext cx="284181" cy="333183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直接连接符 66"/>
              <p:cNvCxnSpPr/>
              <p:nvPr/>
            </p:nvCxnSpPr>
            <p:spPr>
              <a:xfrm>
                <a:off x="2733725" y="5034477"/>
                <a:ext cx="0" cy="323663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直接连接符 67"/>
              <p:cNvCxnSpPr/>
              <p:nvPr/>
            </p:nvCxnSpPr>
            <p:spPr>
              <a:xfrm>
                <a:off x="2733725" y="5367660"/>
                <a:ext cx="0" cy="323663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203" name="AutoShape 29"/>
              <p:cNvSpPr>
                <a:spLocks noChangeArrowheads="1"/>
              </p:cNvSpPr>
              <p:nvPr/>
            </p:nvSpPr>
            <p:spPr bwMode="auto">
              <a:xfrm>
                <a:off x="2697610" y="4994136"/>
                <a:ext cx="72000" cy="72000"/>
              </a:xfrm>
              <a:prstGeom prst="flowChartConnector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楷体" pitchFamily="49" charset="-122"/>
                </a:endParaRPr>
              </a:p>
            </p:txBody>
          </p:sp>
          <p:sp>
            <p:nvSpPr>
              <p:cNvPr id="48204" name="AutoShape 33"/>
              <p:cNvSpPr>
                <a:spLocks noChangeArrowheads="1"/>
              </p:cNvSpPr>
              <p:nvPr/>
            </p:nvSpPr>
            <p:spPr bwMode="auto">
              <a:xfrm>
                <a:off x="2697610" y="5661248"/>
                <a:ext cx="72000" cy="72000"/>
              </a:xfrm>
              <a:prstGeom prst="flowChartConnector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楷体" pitchFamily="49" charset="-122"/>
                </a:endParaRPr>
              </a:p>
            </p:txBody>
          </p:sp>
          <p:sp>
            <p:nvSpPr>
              <p:cNvPr id="48205" name="AutoShape 29"/>
              <p:cNvSpPr>
                <a:spLocks noChangeArrowheads="1"/>
              </p:cNvSpPr>
              <p:nvPr/>
            </p:nvSpPr>
            <p:spPr bwMode="auto">
              <a:xfrm>
                <a:off x="2987824" y="5328529"/>
                <a:ext cx="72000" cy="72000"/>
              </a:xfrm>
              <a:prstGeom prst="flowChartConnector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楷体" pitchFamily="49" charset="-122"/>
                </a:endParaRPr>
              </a:p>
            </p:txBody>
          </p:sp>
          <p:sp>
            <p:nvSpPr>
              <p:cNvPr id="48206" name="AutoShape 29"/>
              <p:cNvSpPr>
                <a:spLocks noChangeArrowheads="1"/>
              </p:cNvSpPr>
              <p:nvPr/>
            </p:nvSpPr>
            <p:spPr bwMode="auto">
              <a:xfrm>
                <a:off x="2411768" y="5328529"/>
                <a:ext cx="72000" cy="72000"/>
              </a:xfrm>
              <a:prstGeom prst="flowChartConnector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楷体" pitchFamily="49" charset="-122"/>
                </a:endParaRPr>
              </a:p>
            </p:txBody>
          </p:sp>
          <p:sp>
            <p:nvSpPr>
              <p:cNvPr id="48207" name="AutoShape 29"/>
              <p:cNvSpPr>
                <a:spLocks noChangeArrowheads="1"/>
              </p:cNvSpPr>
              <p:nvPr/>
            </p:nvSpPr>
            <p:spPr bwMode="auto">
              <a:xfrm>
                <a:off x="2697610" y="5328529"/>
                <a:ext cx="72000" cy="72000"/>
              </a:xfrm>
              <a:prstGeom prst="flowChartConnector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楷体" pitchFamily="49" charset="-122"/>
                </a:endParaRPr>
              </a:p>
            </p:txBody>
          </p:sp>
        </p:grpSp>
        <p:grpSp>
          <p:nvGrpSpPr>
            <p:cNvPr id="48164" name="组合 248"/>
            <p:cNvGrpSpPr>
              <a:grpSpLocks/>
            </p:cNvGrpSpPr>
            <p:nvPr/>
          </p:nvGrpSpPr>
          <p:grpSpPr bwMode="auto">
            <a:xfrm>
              <a:off x="6164379" y="4818021"/>
              <a:ext cx="681397" cy="931325"/>
              <a:chOff x="3734578" y="4998895"/>
              <a:chExt cx="681397" cy="931325"/>
            </a:xfrm>
          </p:grpSpPr>
          <p:cxnSp>
            <p:nvCxnSpPr>
              <p:cNvPr id="86" name="直接连接符 85"/>
              <p:cNvCxnSpPr/>
              <p:nvPr/>
            </p:nvCxnSpPr>
            <p:spPr>
              <a:xfrm>
                <a:off x="4075506" y="5625596"/>
                <a:ext cx="0" cy="252268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直接连接符 86"/>
              <p:cNvCxnSpPr/>
              <p:nvPr/>
            </p:nvCxnSpPr>
            <p:spPr>
              <a:xfrm flipV="1">
                <a:off x="3767510" y="5035386"/>
                <a:ext cx="309583" cy="280826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直接连接符 87"/>
              <p:cNvCxnSpPr/>
              <p:nvPr/>
            </p:nvCxnSpPr>
            <p:spPr>
              <a:xfrm>
                <a:off x="4073918" y="5035386"/>
                <a:ext cx="309582" cy="280826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190" name="AutoShape 29"/>
              <p:cNvSpPr>
                <a:spLocks noChangeArrowheads="1"/>
              </p:cNvSpPr>
              <p:nvPr/>
            </p:nvSpPr>
            <p:spPr bwMode="auto">
              <a:xfrm>
                <a:off x="4039366" y="4998895"/>
                <a:ext cx="72000" cy="72000"/>
              </a:xfrm>
              <a:prstGeom prst="flowChartConnector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楷体" pitchFamily="49" charset="-122"/>
                </a:endParaRPr>
              </a:p>
            </p:txBody>
          </p:sp>
          <p:sp>
            <p:nvSpPr>
              <p:cNvPr id="48191" name="AutoShape 29"/>
              <p:cNvSpPr>
                <a:spLocks noChangeArrowheads="1"/>
              </p:cNvSpPr>
              <p:nvPr/>
            </p:nvSpPr>
            <p:spPr bwMode="auto">
              <a:xfrm>
                <a:off x="4039366" y="5858220"/>
                <a:ext cx="72000" cy="72000"/>
              </a:xfrm>
              <a:prstGeom prst="flowChartConnector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楷体" pitchFamily="49" charset="-122"/>
                </a:endParaRPr>
              </a:p>
            </p:txBody>
          </p:sp>
          <p:cxnSp>
            <p:nvCxnSpPr>
              <p:cNvPr id="91" name="直接连接符 90"/>
              <p:cNvCxnSpPr/>
              <p:nvPr/>
            </p:nvCxnSpPr>
            <p:spPr>
              <a:xfrm flipH="1" flipV="1">
                <a:off x="3757985" y="5316212"/>
                <a:ext cx="309583" cy="280825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直接连接符 91"/>
              <p:cNvCxnSpPr/>
              <p:nvPr/>
            </p:nvCxnSpPr>
            <p:spPr>
              <a:xfrm flipV="1">
                <a:off x="4073918" y="5320971"/>
                <a:ext cx="309582" cy="280826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194" name="AutoShape 29"/>
              <p:cNvSpPr>
                <a:spLocks noChangeArrowheads="1"/>
              </p:cNvSpPr>
              <p:nvPr/>
            </p:nvSpPr>
            <p:spPr bwMode="auto">
              <a:xfrm>
                <a:off x="4039366" y="5565425"/>
                <a:ext cx="72000" cy="72000"/>
              </a:xfrm>
              <a:prstGeom prst="flowChartConnector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楷体" pitchFamily="49" charset="-122"/>
                </a:endParaRPr>
              </a:p>
            </p:txBody>
          </p:sp>
          <p:sp>
            <p:nvSpPr>
              <p:cNvPr id="48195" name="AutoShape 29"/>
              <p:cNvSpPr>
                <a:spLocks noChangeArrowheads="1"/>
              </p:cNvSpPr>
              <p:nvPr/>
            </p:nvSpPr>
            <p:spPr bwMode="auto">
              <a:xfrm>
                <a:off x="4343975" y="5282164"/>
                <a:ext cx="72000" cy="72000"/>
              </a:xfrm>
              <a:prstGeom prst="flowChartConnector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楷体" pitchFamily="49" charset="-122"/>
                </a:endParaRPr>
              </a:p>
            </p:txBody>
          </p:sp>
          <p:sp>
            <p:nvSpPr>
              <p:cNvPr id="48196" name="AutoShape 33"/>
              <p:cNvSpPr>
                <a:spLocks noChangeArrowheads="1"/>
              </p:cNvSpPr>
              <p:nvPr/>
            </p:nvSpPr>
            <p:spPr bwMode="auto">
              <a:xfrm>
                <a:off x="3734578" y="5282164"/>
                <a:ext cx="72000" cy="72000"/>
              </a:xfrm>
              <a:prstGeom prst="flowChartConnector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楷体" pitchFamily="49" charset="-122"/>
                </a:endParaRPr>
              </a:p>
            </p:txBody>
          </p:sp>
        </p:grpSp>
        <p:grpSp>
          <p:nvGrpSpPr>
            <p:cNvPr id="48165" name="组合 248"/>
            <p:cNvGrpSpPr>
              <a:grpSpLocks/>
            </p:cNvGrpSpPr>
            <p:nvPr/>
          </p:nvGrpSpPr>
          <p:grpSpPr bwMode="auto">
            <a:xfrm>
              <a:off x="7274979" y="4827543"/>
              <a:ext cx="681397" cy="912281"/>
              <a:chOff x="3734578" y="4725144"/>
              <a:chExt cx="681397" cy="912281"/>
            </a:xfrm>
          </p:grpSpPr>
          <p:cxnSp>
            <p:nvCxnSpPr>
              <p:cNvPr id="97" name="直接连接符 96"/>
              <p:cNvCxnSpPr/>
              <p:nvPr/>
            </p:nvCxnSpPr>
            <p:spPr>
              <a:xfrm>
                <a:off x="4076228" y="4777499"/>
                <a:ext cx="0" cy="252268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直接连接符 97"/>
              <p:cNvCxnSpPr/>
              <p:nvPr/>
            </p:nvCxnSpPr>
            <p:spPr>
              <a:xfrm flipV="1">
                <a:off x="3768232" y="5034526"/>
                <a:ext cx="309583" cy="280826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直接连接符 98"/>
              <p:cNvCxnSpPr/>
              <p:nvPr/>
            </p:nvCxnSpPr>
            <p:spPr>
              <a:xfrm>
                <a:off x="4074640" y="5034526"/>
                <a:ext cx="309582" cy="280826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180" name="AutoShape 29"/>
              <p:cNvSpPr>
                <a:spLocks noChangeArrowheads="1"/>
              </p:cNvSpPr>
              <p:nvPr/>
            </p:nvSpPr>
            <p:spPr bwMode="auto">
              <a:xfrm>
                <a:off x="4039366" y="4998895"/>
                <a:ext cx="72000" cy="72000"/>
              </a:xfrm>
              <a:prstGeom prst="flowChartConnector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楷体" pitchFamily="49" charset="-122"/>
                </a:endParaRPr>
              </a:p>
            </p:txBody>
          </p:sp>
          <p:sp>
            <p:nvSpPr>
              <p:cNvPr id="48181" name="AutoShape 29"/>
              <p:cNvSpPr>
                <a:spLocks noChangeArrowheads="1"/>
              </p:cNvSpPr>
              <p:nvPr/>
            </p:nvSpPr>
            <p:spPr bwMode="auto">
              <a:xfrm>
                <a:off x="4039366" y="4725144"/>
                <a:ext cx="72000" cy="72000"/>
              </a:xfrm>
              <a:prstGeom prst="flowChartConnector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楷体" pitchFamily="49" charset="-122"/>
                </a:endParaRPr>
              </a:p>
            </p:txBody>
          </p:sp>
          <p:cxnSp>
            <p:nvCxnSpPr>
              <p:cNvPr id="102" name="直接连接符 101"/>
              <p:cNvCxnSpPr/>
              <p:nvPr/>
            </p:nvCxnSpPr>
            <p:spPr>
              <a:xfrm flipH="1" flipV="1">
                <a:off x="3758707" y="5315352"/>
                <a:ext cx="309583" cy="280825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直接连接符 102"/>
              <p:cNvCxnSpPr/>
              <p:nvPr/>
            </p:nvCxnSpPr>
            <p:spPr>
              <a:xfrm flipV="1">
                <a:off x="4074640" y="5321698"/>
                <a:ext cx="309582" cy="280825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184" name="AutoShape 29"/>
              <p:cNvSpPr>
                <a:spLocks noChangeArrowheads="1"/>
              </p:cNvSpPr>
              <p:nvPr/>
            </p:nvSpPr>
            <p:spPr bwMode="auto">
              <a:xfrm>
                <a:off x="4039366" y="5565425"/>
                <a:ext cx="72000" cy="72000"/>
              </a:xfrm>
              <a:prstGeom prst="flowChartConnector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楷体" pitchFamily="49" charset="-122"/>
                </a:endParaRPr>
              </a:p>
            </p:txBody>
          </p:sp>
          <p:sp>
            <p:nvSpPr>
              <p:cNvPr id="48185" name="AutoShape 29"/>
              <p:cNvSpPr>
                <a:spLocks noChangeArrowheads="1"/>
              </p:cNvSpPr>
              <p:nvPr/>
            </p:nvSpPr>
            <p:spPr bwMode="auto">
              <a:xfrm>
                <a:off x="4343975" y="5282164"/>
                <a:ext cx="72000" cy="72000"/>
              </a:xfrm>
              <a:prstGeom prst="flowChartConnector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楷体" pitchFamily="49" charset="-122"/>
                </a:endParaRPr>
              </a:p>
            </p:txBody>
          </p:sp>
          <p:sp>
            <p:nvSpPr>
              <p:cNvPr id="48186" name="AutoShape 33"/>
              <p:cNvSpPr>
                <a:spLocks noChangeArrowheads="1"/>
              </p:cNvSpPr>
              <p:nvPr/>
            </p:nvSpPr>
            <p:spPr bwMode="auto">
              <a:xfrm>
                <a:off x="3734578" y="5282164"/>
                <a:ext cx="72000" cy="72000"/>
              </a:xfrm>
              <a:prstGeom prst="flowChartConnector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楷体" pitchFamily="49" charset="-122"/>
                </a:endParaRPr>
              </a:p>
            </p:txBody>
          </p:sp>
        </p:grpSp>
        <p:grpSp>
          <p:nvGrpSpPr>
            <p:cNvPr id="48166" name="组合 261"/>
            <p:cNvGrpSpPr>
              <a:grpSpLocks/>
            </p:cNvGrpSpPr>
            <p:nvPr/>
          </p:nvGrpSpPr>
          <p:grpSpPr bwMode="auto">
            <a:xfrm>
              <a:off x="4929768" y="4848847"/>
              <a:ext cx="790168" cy="869672"/>
              <a:chOff x="2773712" y="5023959"/>
              <a:chExt cx="790168" cy="869672"/>
            </a:xfrm>
          </p:grpSpPr>
          <p:cxnSp>
            <p:nvCxnSpPr>
              <p:cNvPr id="108" name="直接连接符 107"/>
              <p:cNvCxnSpPr/>
              <p:nvPr/>
            </p:nvCxnSpPr>
            <p:spPr>
              <a:xfrm flipV="1">
                <a:off x="3149022" y="5637287"/>
                <a:ext cx="376263" cy="223708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直接连接符 108"/>
              <p:cNvCxnSpPr/>
              <p:nvPr/>
            </p:nvCxnSpPr>
            <p:spPr>
              <a:xfrm flipV="1">
                <a:off x="2807687" y="5055009"/>
                <a:ext cx="341334" cy="417273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直接连接符 109"/>
              <p:cNvCxnSpPr/>
              <p:nvPr/>
            </p:nvCxnSpPr>
            <p:spPr>
              <a:xfrm>
                <a:off x="3528460" y="5281891"/>
                <a:ext cx="0" cy="360155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直接连接符 110"/>
              <p:cNvCxnSpPr/>
              <p:nvPr/>
            </p:nvCxnSpPr>
            <p:spPr>
              <a:xfrm>
                <a:off x="2810862" y="5475455"/>
                <a:ext cx="333397" cy="385540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直接连接符 111"/>
              <p:cNvCxnSpPr/>
              <p:nvPr/>
            </p:nvCxnSpPr>
            <p:spPr>
              <a:xfrm>
                <a:off x="3150610" y="5051836"/>
                <a:ext cx="377850" cy="22370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172" name="AutoShape 29"/>
              <p:cNvSpPr>
                <a:spLocks noChangeArrowheads="1"/>
              </p:cNvSpPr>
              <p:nvPr/>
            </p:nvSpPr>
            <p:spPr bwMode="auto">
              <a:xfrm>
                <a:off x="3114700" y="5023959"/>
                <a:ext cx="72000" cy="72000"/>
              </a:xfrm>
              <a:prstGeom prst="flowChartConnector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楷体" pitchFamily="49" charset="-122"/>
                </a:endParaRPr>
              </a:p>
            </p:txBody>
          </p:sp>
          <p:sp>
            <p:nvSpPr>
              <p:cNvPr id="48173" name="AutoShape 29"/>
              <p:cNvSpPr>
                <a:spLocks noChangeArrowheads="1"/>
              </p:cNvSpPr>
              <p:nvPr/>
            </p:nvSpPr>
            <p:spPr bwMode="auto">
              <a:xfrm>
                <a:off x="3491880" y="5604092"/>
                <a:ext cx="72000" cy="72000"/>
              </a:xfrm>
              <a:prstGeom prst="flowChartConnector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楷体" pitchFamily="49" charset="-122"/>
                </a:endParaRPr>
              </a:p>
            </p:txBody>
          </p:sp>
          <p:sp>
            <p:nvSpPr>
              <p:cNvPr id="48174" name="AutoShape 33"/>
              <p:cNvSpPr>
                <a:spLocks noChangeArrowheads="1"/>
              </p:cNvSpPr>
              <p:nvPr/>
            </p:nvSpPr>
            <p:spPr bwMode="auto">
              <a:xfrm>
                <a:off x="3114700" y="5821631"/>
                <a:ext cx="72000" cy="72000"/>
              </a:xfrm>
              <a:prstGeom prst="flowChartConnector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楷体" pitchFamily="49" charset="-122"/>
                </a:endParaRPr>
              </a:p>
            </p:txBody>
          </p:sp>
          <p:sp>
            <p:nvSpPr>
              <p:cNvPr id="48175" name="AutoShape 29"/>
              <p:cNvSpPr>
                <a:spLocks noChangeArrowheads="1"/>
              </p:cNvSpPr>
              <p:nvPr/>
            </p:nvSpPr>
            <p:spPr bwMode="auto">
              <a:xfrm>
                <a:off x="3491880" y="5241202"/>
                <a:ext cx="72000" cy="72000"/>
              </a:xfrm>
              <a:prstGeom prst="flowChartConnector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楷体" pitchFamily="49" charset="-122"/>
                </a:endParaRPr>
              </a:p>
            </p:txBody>
          </p:sp>
          <p:sp>
            <p:nvSpPr>
              <p:cNvPr id="48176" name="AutoShape 29"/>
              <p:cNvSpPr>
                <a:spLocks noChangeArrowheads="1"/>
              </p:cNvSpPr>
              <p:nvPr/>
            </p:nvSpPr>
            <p:spPr bwMode="auto">
              <a:xfrm>
                <a:off x="2773712" y="5435698"/>
                <a:ext cx="72000" cy="72000"/>
              </a:xfrm>
              <a:prstGeom prst="flowChartConnector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楷体" pitchFamily="49" charset="-122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标题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03262"/>
          </a:xfrm>
        </p:spPr>
        <p:txBody>
          <a:bodyPr/>
          <a:lstStyle/>
          <a:p>
            <a:pPr algn="ctr"/>
            <a:r>
              <a:rPr lang="zh-CN" altLang="en-US" sz="3600" smtClean="0">
                <a:latin typeface="华文行楷" pitchFamily="2" charset="-122"/>
                <a:ea typeface="华文行楷" pitchFamily="2" charset="-122"/>
              </a:rPr>
              <a:t>格论知识结构图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EB054D-9E6D-4B0A-923E-8214FA7F5C08}" type="slidenum">
              <a:rPr lang="zh-CN" altLang="en-US" smtClean="0"/>
              <a:pPr>
                <a:defRPr/>
              </a:pPr>
              <a:t>23</a:t>
            </a:fld>
            <a:endParaRPr lang="zh-CN" altLang="en-US"/>
          </a:p>
        </p:txBody>
      </p:sp>
      <p:grpSp>
        <p:nvGrpSpPr>
          <p:cNvPr id="3" name="组合 94"/>
          <p:cNvGrpSpPr>
            <a:grpSpLocks/>
          </p:cNvGrpSpPr>
          <p:nvPr/>
        </p:nvGrpSpPr>
        <p:grpSpPr bwMode="auto">
          <a:xfrm>
            <a:off x="6862763" y="1525588"/>
            <a:ext cx="1935162" cy="1090612"/>
            <a:chOff x="6862763" y="1525935"/>
            <a:chExt cx="1934467" cy="1090786"/>
          </a:xfrm>
        </p:grpSpPr>
        <p:cxnSp>
          <p:nvCxnSpPr>
            <p:cNvPr id="58" name="直接连接符 57"/>
            <p:cNvCxnSpPr/>
            <p:nvPr/>
          </p:nvCxnSpPr>
          <p:spPr>
            <a:xfrm flipH="1">
              <a:off x="7069064" y="1743457"/>
              <a:ext cx="0" cy="65891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/>
            <p:cNvCxnSpPr/>
            <p:nvPr/>
          </p:nvCxnSpPr>
          <p:spPr>
            <a:xfrm>
              <a:off x="6862763" y="2057832"/>
              <a:ext cx="206301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/>
            <p:cNvCxnSpPr/>
            <p:nvPr/>
          </p:nvCxnSpPr>
          <p:spPr>
            <a:xfrm>
              <a:off x="7072238" y="2402375"/>
              <a:ext cx="22217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/>
            <p:cNvCxnSpPr/>
            <p:nvPr/>
          </p:nvCxnSpPr>
          <p:spPr>
            <a:xfrm flipV="1">
              <a:off x="7072238" y="1743457"/>
              <a:ext cx="223757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矩形 7"/>
            <p:cNvSpPr/>
            <p:nvPr/>
          </p:nvSpPr>
          <p:spPr>
            <a:xfrm>
              <a:off x="7284886" y="2184852"/>
              <a:ext cx="1512344" cy="431869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4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分配格</a:t>
              </a:r>
            </a:p>
          </p:txBody>
        </p:sp>
        <p:sp>
          <p:nvSpPr>
            <p:cNvPr id="53" name="矩形 52"/>
            <p:cNvSpPr/>
            <p:nvPr/>
          </p:nvSpPr>
          <p:spPr>
            <a:xfrm>
              <a:off x="7284886" y="1525935"/>
              <a:ext cx="1512344" cy="431869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4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非分配格</a:t>
              </a:r>
            </a:p>
          </p:txBody>
        </p:sp>
      </p:grpSp>
      <p:grpSp>
        <p:nvGrpSpPr>
          <p:cNvPr id="50" name="组合 49"/>
          <p:cNvGrpSpPr>
            <a:grpSpLocks/>
          </p:cNvGrpSpPr>
          <p:nvPr/>
        </p:nvGrpSpPr>
        <p:grpSpPr bwMode="auto">
          <a:xfrm>
            <a:off x="539750" y="1825625"/>
            <a:ext cx="1223963" cy="2395538"/>
            <a:chOff x="539552" y="1825209"/>
            <a:chExt cx="1224136" cy="2395879"/>
          </a:xfrm>
        </p:grpSpPr>
        <p:sp>
          <p:nvSpPr>
            <p:cNvPr id="5" name="矩形 4"/>
            <p:cNvSpPr/>
            <p:nvPr/>
          </p:nvSpPr>
          <p:spPr>
            <a:xfrm>
              <a:off x="539552" y="1825209"/>
              <a:ext cx="1224136" cy="43186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4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偏序集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539552" y="3068399"/>
              <a:ext cx="1224136" cy="1152689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4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集合</a:t>
              </a:r>
              <a:endParaRPr lang="en-US" altLang="zh-CN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endParaRPr>
            </a:p>
            <a:p>
              <a:pPr algn="ctr">
                <a:defRPr/>
              </a:pPr>
              <a:r>
                <a:rPr lang="zh-CN" altLang="en-US" sz="24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保联</a:t>
              </a:r>
              <a:endParaRPr lang="en-US" altLang="zh-CN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endParaRPr>
            </a:p>
            <a:p>
              <a:pPr algn="ctr">
                <a:defRPr/>
              </a:pPr>
              <a:r>
                <a:rPr lang="zh-CN" altLang="en-US" sz="24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保交</a:t>
              </a:r>
            </a:p>
          </p:txBody>
        </p:sp>
      </p:grpSp>
      <p:grpSp>
        <p:nvGrpSpPr>
          <p:cNvPr id="13" name="组合 90"/>
          <p:cNvGrpSpPr>
            <a:grpSpLocks/>
          </p:cNvGrpSpPr>
          <p:nvPr/>
        </p:nvGrpSpPr>
        <p:grpSpPr bwMode="auto">
          <a:xfrm>
            <a:off x="1763713" y="2041525"/>
            <a:ext cx="2281237" cy="1603375"/>
            <a:chOff x="1763688" y="2041233"/>
            <a:chExt cx="2280627" cy="1603791"/>
          </a:xfrm>
        </p:grpSpPr>
        <p:cxnSp>
          <p:nvCxnSpPr>
            <p:cNvPr id="17" name="直接连接符 16"/>
            <p:cNvCxnSpPr>
              <a:stCxn id="5" idx="3"/>
            </p:cNvCxnSpPr>
            <p:nvPr/>
          </p:nvCxnSpPr>
          <p:spPr>
            <a:xfrm>
              <a:off x="1763688" y="2041233"/>
              <a:ext cx="265041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1763688" y="3645024"/>
              <a:ext cx="266629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2023968" y="2042821"/>
              <a:ext cx="0" cy="1600615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>
              <a:endCxn id="7" idx="1"/>
            </p:cNvCxnSpPr>
            <p:nvPr/>
          </p:nvCxnSpPr>
          <p:spPr>
            <a:xfrm>
              <a:off x="2023968" y="2852656"/>
              <a:ext cx="1012554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矩形 61"/>
            <p:cNvSpPr/>
            <p:nvPr/>
          </p:nvSpPr>
          <p:spPr>
            <a:xfrm>
              <a:off x="1984291" y="2462030"/>
              <a:ext cx="1106192" cy="431912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dirty="0">
                  <a:solidFill>
                    <a:srgbClr val="993300"/>
                  </a:solidFill>
                  <a:latin typeface="楷体" pitchFamily="49" charset="-122"/>
                  <a:ea typeface="楷体" pitchFamily="49" charset="-122"/>
                </a:rPr>
                <a:t>等价定义</a:t>
              </a:r>
            </a:p>
          </p:txBody>
        </p:sp>
        <p:sp>
          <p:nvSpPr>
            <p:cNvPr id="7" name="矩形 6"/>
            <p:cNvSpPr/>
            <p:nvPr/>
          </p:nvSpPr>
          <p:spPr>
            <a:xfrm>
              <a:off x="3036523" y="2636700"/>
              <a:ext cx="1007792" cy="431912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400" dirty="0">
                  <a:solidFill>
                    <a:srgbClr val="FF0000"/>
                  </a:solidFill>
                  <a:latin typeface="华文新魏" pitchFamily="2" charset="-122"/>
                  <a:ea typeface="华文新魏" pitchFamily="2" charset="-122"/>
                </a:rPr>
                <a:t>格</a:t>
              </a:r>
            </a:p>
          </p:txBody>
        </p:sp>
      </p:grpSp>
      <p:grpSp>
        <p:nvGrpSpPr>
          <p:cNvPr id="14" name="组合 91"/>
          <p:cNvGrpSpPr>
            <a:grpSpLocks/>
          </p:cNvGrpSpPr>
          <p:nvPr/>
        </p:nvGrpSpPr>
        <p:grpSpPr bwMode="auto">
          <a:xfrm>
            <a:off x="1955800" y="3068638"/>
            <a:ext cx="3187700" cy="1512887"/>
            <a:chOff x="1956019" y="3068960"/>
            <a:chExt cx="3187468" cy="1512168"/>
          </a:xfrm>
        </p:grpSpPr>
        <p:cxnSp>
          <p:nvCxnSpPr>
            <p:cNvPr id="35" name="直接连接符 34"/>
            <p:cNvCxnSpPr>
              <a:stCxn id="7" idx="2"/>
            </p:cNvCxnSpPr>
            <p:nvPr/>
          </p:nvCxnSpPr>
          <p:spPr>
            <a:xfrm>
              <a:off x="3540229" y="3068960"/>
              <a:ext cx="0" cy="637872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/>
            <p:nvPr/>
          </p:nvCxnSpPr>
          <p:spPr>
            <a:xfrm>
              <a:off x="2522716" y="3710005"/>
              <a:ext cx="2122333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/>
            <p:nvPr/>
          </p:nvCxnSpPr>
          <p:spPr>
            <a:xfrm>
              <a:off x="4640287" y="3716352"/>
              <a:ext cx="0" cy="433181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/>
            <p:nvPr/>
          </p:nvCxnSpPr>
          <p:spPr>
            <a:xfrm>
              <a:off x="2532240" y="3716352"/>
              <a:ext cx="0" cy="433181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矩形 65"/>
            <p:cNvSpPr/>
            <p:nvPr/>
          </p:nvSpPr>
          <p:spPr>
            <a:xfrm>
              <a:off x="2425885" y="3716352"/>
              <a:ext cx="720673" cy="433181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dirty="0">
                  <a:solidFill>
                    <a:srgbClr val="993300"/>
                  </a:solidFill>
                  <a:latin typeface="楷体" pitchFamily="49" charset="-122"/>
                  <a:ea typeface="楷体" pitchFamily="49" charset="-122"/>
                </a:rPr>
                <a:t>映射</a:t>
              </a:r>
            </a:p>
          </p:txBody>
        </p:sp>
        <p:sp>
          <p:nvSpPr>
            <p:cNvPr id="67" name="矩形 66"/>
            <p:cNvSpPr/>
            <p:nvPr/>
          </p:nvSpPr>
          <p:spPr>
            <a:xfrm>
              <a:off x="3971997" y="3716352"/>
              <a:ext cx="807979" cy="433181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dirty="0">
                  <a:solidFill>
                    <a:srgbClr val="993300"/>
                  </a:solidFill>
                  <a:latin typeface="楷体" pitchFamily="49" charset="-122"/>
                  <a:ea typeface="楷体" pitchFamily="49" charset="-122"/>
                </a:rPr>
                <a:t>分解</a:t>
              </a:r>
            </a:p>
          </p:txBody>
        </p:sp>
        <p:sp>
          <p:nvSpPr>
            <p:cNvPr id="11" name="矩形 10"/>
            <p:cNvSpPr/>
            <p:nvPr/>
          </p:nvSpPr>
          <p:spPr>
            <a:xfrm>
              <a:off x="1956019" y="4149533"/>
              <a:ext cx="1152441" cy="431595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4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格同态</a:t>
              </a:r>
            </a:p>
          </p:txBody>
        </p:sp>
        <p:sp>
          <p:nvSpPr>
            <p:cNvPr id="15" name="矩形 14"/>
            <p:cNvSpPr/>
            <p:nvPr/>
          </p:nvSpPr>
          <p:spPr>
            <a:xfrm>
              <a:off x="4135498" y="4149533"/>
              <a:ext cx="1007989" cy="431595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4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子格</a:t>
              </a:r>
            </a:p>
          </p:txBody>
        </p:sp>
      </p:grpSp>
      <p:grpSp>
        <p:nvGrpSpPr>
          <p:cNvPr id="16" name="组合 92"/>
          <p:cNvGrpSpPr>
            <a:grpSpLocks/>
          </p:cNvGrpSpPr>
          <p:nvPr/>
        </p:nvGrpSpPr>
        <p:grpSpPr bwMode="auto">
          <a:xfrm>
            <a:off x="1955800" y="4581525"/>
            <a:ext cx="1223963" cy="1295400"/>
            <a:chOff x="1956019" y="4581128"/>
            <a:chExt cx="1224200" cy="1296144"/>
          </a:xfrm>
        </p:grpSpPr>
        <p:cxnSp>
          <p:nvCxnSpPr>
            <p:cNvPr id="43" name="直接连接符 42"/>
            <p:cNvCxnSpPr/>
            <p:nvPr/>
          </p:nvCxnSpPr>
          <p:spPr>
            <a:xfrm flipH="1">
              <a:off x="2532394" y="4581128"/>
              <a:ext cx="0" cy="86250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矩形 68"/>
            <p:cNvSpPr/>
            <p:nvPr/>
          </p:nvSpPr>
          <p:spPr>
            <a:xfrm>
              <a:off x="2387903" y="4776503"/>
              <a:ext cx="792316" cy="432048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dirty="0">
                  <a:solidFill>
                    <a:srgbClr val="993300"/>
                  </a:solidFill>
                  <a:latin typeface="楷体" pitchFamily="49" charset="-122"/>
                  <a:ea typeface="楷体" pitchFamily="49" charset="-122"/>
                </a:rPr>
                <a:t>双射</a:t>
              </a:r>
            </a:p>
          </p:txBody>
        </p:sp>
        <p:sp>
          <p:nvSpPr>
            <p:cNvPr id="12" name="矩形 11"/>
            <p:cNvSpPr/>
            <p:nvPr/>
          </p:nvSpPr>
          <p:spPr>
            <a:xfrm>
              <a:off x="1956019" y="5445224"/>
              <a:ext cx="1152748" cy="432048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4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格同构</a:t>
              </a:r>
            </a:p>
          </p:txBody>
        </p:sp>
      </p:grpSp>
      <p:grpSp>
        <p:nvGrpSpPr>
          <p:cNvPr id="19" name="组合 93"/>
          <p:cNvGrpSpPr>
            <a:grpSpLocks/>
          </p:cNvGrpSpPr>
          <p:nvPr/>
        </p:nvGrpSpPr>
        <p:grpSpPr bwMode="auto">
          <a:xfrm>
            <a:off x="4044950" y="1844675"/>
            <a:ext cx="2959100" cy="2030413"/>
            <a:chOff x="4044315" y="1844824"/>
            <a:chExt cx="2959061" cy="2030513"/>
          </a:xfrm>
        </p:grpSpPr>
        <p:cxnSp>
          <p:nvCxnSpPr>
            <p:cNvPr id="24" name="直接连接符 23"/>
            <p:cNvCxnSpPr>
              <a:stCxn id="7" idx="3"/>
              <a:endCxn id="10" idx="1"/>
            </p:cNvCxnSpPr>
            <p:nvPr/>
          </p:nvCxnSpPr>
          <p:spPr>
            <a:xfrm>
              <a:off x="4044315" y="2852937"/>
              <a:ext cx="1806551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 flipH="1">
              <a:off x="4928541" y="2057559"/>
              <a:ext cx="0" cy="159710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>
              <a:off x="4931716" y="2062323"/>
              <a:ext cx="920738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/>
            <p:nvPr/>
          </p:nvCxnSpPr>
          <p:spPr>
            <a:xfrm flipV="1">
              <a:off x="4931716" y="3657838"/>
              <a:ext cx="922325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矩形 62"/>
            <p:cNvSpPr/>
            <p:nvPr/>
          </p:nvSpPr>
          <p:spPr>
            <a:xfrm>
              <a:off x="4922191" y="1978181"/>
              <a:ext cx="936613" cy="431821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dirty="0">
                  <a:solidFill>
                    <a:srgbClr val="993300"/>
                  </a:solidFill>
                  <a:latin typeface="楷体" pitchFamily="49" charset="-122"/>
                  <a:ea typeface="楷体" pitchFamily="49" charset="-122"/>
                </a:rPr>
                <a:t>模等式</a:t>
              </a:r>
            </a:p>
          </p:txBody>
        </p:sp>
        <p:sp>
          <p:nvSpPr>
            <p:cNvPr id="64" name="矩形 63"/>
            <p:cNvSpPr/>
            <p:nvPr/>
          </p:nvSpPr>
          <p:spPr>
            <a:xfrm>
              <a:off x="4922191" y="2781495"/>
              <a:ext cx="936613" cy="431821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dirty="0">
                  <a:solidFill>
                    <a:srgbClr val="993300"/>
                  </a:solidFill>
                  <a:latin typeface="楷体" pitchFamily="49" charset="-122"/>
                  <a:ea typeface="楷体" pitchFamily="49" charset="-122"/>
                </a:rPr>
                <a:t>界条件</a:t>
              </a:r>
            </a:p>
          </p:txBody>
        </p:sp>
        <p:sp>
          <p:nvSpPr>
            <p:cNvPr id="65" name="矩形 64"/>
            <p:cNvSpPr/>
            <p:nvPr/>
          </p:nvSpPr>
          <p:spPr>
            <a:xfrm>
              <a:off x="4922191" y="3283170"/>
              <a:ext cx="936613" cy="431821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dirty="0">
                  <a:solidFill>
                    <a:srgbClr val="993300"/>
                  </a:solidFill>
                  <a:latin typeface="楷体" pitchFamily="49" charset="-122"/>
                  <a:ea typeface="楷体" pitchFamily="49" charset="-122"/>
                </a:rPr>
                <a:t>补条件</a:t>
              </a:r>
            </a:p>
          </p:txBody>
        </p:sp>
        <p:sp>
          <p:nvSpPr>
            <p:cNvPr id="9" name="矩形 8"/>
            <p:cNvSpPr/>
            <p:nvPr/>
          </p:nvSpPr>
          <p:spPr>
            <a:xfrm>
              <a:off x="5850866" y="3443516"/>
              <a:ext cx="1152510" cy="4318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4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有补格</a:t>
              </a:r>
            </a:p>
          </p:txBody>
        </p:sp>
        <p:sp>
          <p:nvSpPr>
            <p:cNvPr id="10" name="矩形 9"/>
            <p:cNvSpPr/>
            <p:nvPr/>
          </p:nvSpPr>
          <p:spPr>
            <a:xfrm>
              <a:off x="5850866" y="2637026"/>
              <a:ext cx="1152510" cy="4318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4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有界格</a:t>
              </a:r>
            </a:p>
          </p:txBody>
        </p:sp>
        <p:sp>
          <p:nvSpPr>
            <p:cNvPr id="52" name="矩形 51"/>
            <p:cNvSpPr/>
            <p:nvPr/>
          </p:nvSpPr>
          <p:spPr>
            <a:xfrm>
              <a:off x="5850866" y="1844824"/>
              <a:ext cx="1008050" cy="4318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4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模格</a:t>
              </a:r>
            </a:p>
          </p:txBody>
        </p:sp>
      </p:grpSp>
      <p:grpSp>
        <p:nvGrpSpPr>
          <p:cNvPr id="31" name="组合 30"/>
          <p:cNvGrpSpPr>
            <a:grpSpLocks/>
          </p:cNvGrpSpPr>
          <p:nvPr/>
        </p:nvGrpSpPr>
        <p:grpSpPr bwMode="auto">
          <a:xfrm>
            <a:off x="4713288" y="1219200"/>
            <a:ext cx="4300537" cy="4225925"/>
            <a:chOff x="4713515" y="1219200"/>
            <a:chExt cx="4299858" cy="4226024"/>
          </a:xfrm>
        </p:grpSpPr>
        <p:grpSp>
          <p:nvGrpSpPr>
            <p:cNvPr id="49162" name="组合 26"/>
            <p:cNvGrpSpPr>
              <a:grpSpLocks/>
            </p:cNvGrpSpPr>
            <p:nvPr/>
          </p:nvGrpSpPr>
          <p:grpSpPr bwMode="auto">
            <a:xfrm>
              <a:off x="4713515" y="1219200"/>
              <a:ext cx="4299858" cy="4226024"/>
              <a:chOff x="4713515" y="1219200"/>
              <a:chExt cx="4299858" cy="4226024"/>
            </a:xfrm>
          </p:grpSpPr>
          <p:grpSp>
            <p:nvGrpSpPr>
              <p:cNvPr id="49164" name="组合 54"/>
              <p:cNvGrpSpPr>
                <a:grpSpLocks/>
              </p:cNvGrpSpPr>
              <p:nvPr/>
            </p:nvGrpSpPr>
            <p:grpSpPr bwMode="auto">
              <a:xfrm>
                <a:off x="5495404" y="4060371"/>
                <a:ext cx="1872208" cy="1384853"/>
                <a:chOff x="4436371" y="4279702"/>
                <a:chExt cx="1872208" cy="1384853"/>
              </a:xfrm>
            </p:grpSpPr>
            <p:sp>
              <p:nvSpPr>
                <p:cNvPr id="48" name="矩形 47"/>
                <p:cNvSpPr/>
                <p:nvPr/>
              </p:nvSpPr>
              <p:spPr>
                <a:xfrm>
                  <a:off x="4436996" y="5232745"/>
                  <a:ext cx="1871367" cy="431810"/>
                </a:xfrm>
                <a:prstGeom prst="rect">
                  <a:avLst/>
                </a:prstGeom>
                <a:noFill/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zh-CN" altLang="en-US" sz="2800" dirty="0">
                      <a:solidFill>
                        <a:schemeClr val="accent1">
                          <a:lumMod val="75000"/>
                        </a:schemeClr>
                      </a:solidFill>
                      <a:latin typeface="华文行楷" pitchFamily="2" charset="-122"/>
                      <a:ea typeface="华文行楷" pitchFamily="2" charset="-122"/>
                    </a:rPr>
                    <a:t>特殊的格</a:t>
                  </a:r>
                </a:p>
              </p:txBody>
            </p:sp>
            <p:cxnSp>
              <p:nvCxnSpPr>
                <p:cNvPr id="51" name="直接箭头连接符 50"/>
                <p:cNvCxnSpPr>
                  <a:cxnSpLocks/>
                </p:cNvCxnSpPr>
                <p:nvPr/>
              </p:nvCxnSpPr>
              <p:spPr>
                <a:xfrm>
                  <a:off x="5360775" y="4280223"/>
                  <a:ext cx="3174" cy="949347"/>
                </a:xfrm>
                <a:prstGeom prst="straightConnector1">
                  <a:avLst/>
                </a:prstGeom>
                <a:ln w="28575">
                  <a:tailEnd type="triangle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1" name="任意多边形: 形状 20">
                <a:extLst>
                  <a:ext uri="{FF2B5EF4-FFF2-40B4-BE49-F238E27FC236}"/>
                </a:extLst>
              </p:cNvPr>
              <p:cNvSpPr/>
              <p:nvPr/>
            </p:nvSpPr>
            <p:spPr>
              <a:xfrm>
                <a:off x="4713515" y="1219200"/>
                <a:ext cx="4299858" cy="2852805"/>
              </a:xfrm>
              <a:custGeom>
                <a:avLst/>
                <a:gdLst>
                  <a:gd name="connsiteX0" fmla="*/ 43543 w 4299858"/>
                  <a:gd name="connsiteY0" fmla="*/ 10886 h 2852057"/>
                  <a:gd name="connsiteX1" fmla="*/ 4299858 w 4299858"/>
                  <a:gd name="connsiteY1" fmla="*/ 10886 h 2852057"/>
                  <a:gd name="connsiteX2" fmla="*/ 4299858 w 4299858"/>
                  <a:gd name="connsiteY2" fmla="*/ 1665514 h 2852057"/>
                  <a:gd name="connsiteX3" fmla="*/ 2677886 w 4299858"/>
                  <a:gd name="connsiteY3" fmla="*/ 1665514 h 2852057"/>
                  <a:gd name="connsiteX4" fmla="*/ 2677886 w 4299858"/>
                  <a:gd name="connsiteY4" fmla="*/ 2852057 h 2852057"/>
                  <a:gd name="connsiteX5" fmla="*/ 348343 w 4299858"/>
                  <a:gd name="connsiteY5" fmla="*/ 2852057 h 2852057"/>
                  <a:gd name="connsiteX6" fmla="*/ 0 w 4299858"/>
                  <a:gd name="connsiteY6" fmla="*/ 2503714 h 2852057"/>
                  <a:gd name="connsiteX7" fmla="*/ 0 w 4299858"/>
                  <a:gd name="connsiteY7" fmla="*/ 0 h 28520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299858" h="2852057">
                    <a:moveTo>
                      <a:pt x="43543" y="10886"/>
                    </a:moveTo>
                    <a:lnTo>
                      <a:pt x="4299858" y="10886"/>
                    </a:lnTo>
                    <a:lnTo>
                      <a:pt x="4299858" y="1665514"/>
                    </a:lnTo>
                    <a:lnTo>
                      <a:pt x="2677886" y="1665514"/>
                    </a:lnTo>
                    <a:lnTo>
                      <a:pt x="2677886" y="2852057"/>
                    </a:lnTo>
                    <a:lnTo>
                      <a:pt x="348343" y="2852057"/>
                    </a:lnTo>
                    <a:lnTo>
                      <a:pt x="0" y="2503714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2">
                  <a:alpha val="18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</p:grpSp>
        <p:cxnSp>
          <p:nvCxnSpPr>
            <p:cNvPr id="30" name="直接连接符 29">
              <a:extLst>
                <a:ext uri="{FF2B5EF4-FFF2-40B4-BE49-F238E27FC236}"/>
              </a:extLst>
            </p:cNvPr>
            <p:cNvCxnSpPr>
              <a:cxnSpLocks/>
            </p:cNvCxnSpPr>
            <p:nvPr/>
          </p:nvCxnSpPr>
          <p:spPr>
            <a:xfrm>
              <a:off x="4713515" y="1231900"/>
              <a:ext cx="42855" cy="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标题 2"/>
          <p:cNvSpPr>
            <a:spLocks noGrp="1"/>
          </p:cNvSpPr>
          <p:nvPr>
            <p:ph type="title"/>
          </p:nvPr>
        </p:nvSpPr>
        <p:spPr>
          <a:xfrm>
            <a:off x="457200" y="2141538"/>
            <a:ext cx="8229600" cy="1143000"/>
          </a:xfrm>
        </p:spPr>
        <p:txBody>
          <a:bodyPr/>
          <a:lstStyle/>
          <a:p>
            <a:r>
              <a:rPr lang="en-US" altLang="zh-CN" smtClean="0"/>
              <a:t>7.3</a:t>
            </a:r>
            <a:r>
              <a:rPr lang="zh-CN" altLang="en-US" smtClean="0"/>
              <a:t>、特殊的格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Text Box 12"/>
          <p:cNvSpPr txBox="1">
            <a:spLocks noChangeArrowheads="1"/>
          </p:cNvSpPr>
          <p:nvPr/>
        </p:nvSpPr>
        <p:spPr bwMode="auto">
          <a:xfrm>
            <a:off x="684213" y="260350"/>
            <a:ext cx="74676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360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</a:rPr>
              <a:t>7.3.1</a:t>
            </a:r>
            <a:r>
              <a:rPr lang="zh-CN" altLang="en-US" sz="360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</a:rPr>
              <a:t>、分配格</a:t>
            </a:r>
          </a:p>
        </p:txBody>
      </p:sp>
      <p:grpSp>
        <p:nvGrpSpPr>
          <p:cNvPr id="51202" name="组合 38"/>
          <p:cNvGrpSpPr>
            <a:grpSpLocks/>
          </p:cNvGrpSpPr>
          <p:nvPr/>
        </p:nvGrpSpPr>
        <p:grpSpPr bwMode="auto">
          <a:xfrm>
            <a:off x="1600200" y="4005263"/>
            <a:ext cx="6324600" cy="1930400"/>
            <a:chOff x="1600200" y="4149725"/>
            <a:chExt cx="6324308" cy="1930401"/>
          </a:xfrm>
        </p:grpSpPr>
        <p:grpSp>
          <p:nvGrpSpPr>
            <p:cNvPr id="51207" name="Group 41"/>
            <p:cNvGrpSpPr>
              <a:grpSpLocks/>
            </p:cNvGrpSpPr>
            <p:nvPr/>
          </p:nvGrpSpPr>
          <p:grpSpPr bwMode="auto">
            <a:xfrm>
              <a:off x="1600200" y="4149725"/>
              <a:ext cx="304800" cy="1930400"/>
              <a:chOff x="1008" y="1248"/>
              <a:chExt cx="227" cy="1427"/>
            </a:xfrm>
          </p:grpSpPr>
          <p:sp>
            <p:nvSpPr>
              <p:cNvPr id="51228" name="Oval 42"/>
              <p:cNvSpPr>
                <a:spLocks noChangeArrowheads="1"/>
              </p:cNvSpPr>
              <p:nvPr/>
            </p:nvSpPr>
            <p:spPr bwMode="auto">
              <a:xfrm>
                <a:off x="1008" y="1248"/>
                <a:ext cx="227" cy="227"/>
              </a:xfrm>
              <a:prstGeom prst="ellipse">
                <a:avLst/>
              </a:prstGeom>
              <a:noFill/>
              <a:ln w="22860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 wrap="none" lIns="72000" tIns="36000" anchor="ctr"/>
              <a:lstStyle/>
              <a:p>
                <a:pPr algn="ctr"/>
                <a:r>
                  <a:rPr lang="en-US" altLang="zh-CN">
                    <a:solidFill>
                      <a:srgbClr val="002060"/>
                    </a:solidFill>
                    <a:ea typeface="楷体" pitchFamily="49" charset="-122"/>
                  </a:rPr>
                  <a:t>d</a:t>
                </a:r>
              </a:p>
            </p:txBody>
          </p:sp>
          <p:sp>
            <p:nvSpPr>
              <p:cNvPr id="51229" name="Oval 43"/>
              <p:cNvSpPr>
                <a:spLocks noChangeArrowheads="1"/>
              </p:cNvSpPr>
              <p:nvPr/>
            </p:nvSpPr>
            <p:spPr bwMode="auto">
              <a:xfrm>
                <a:off x="1008" y="1632"/>
                <a:ext cx="227" cy="227"/>
              </a:xfrm>
              <a:prstGeom prst="ellipse">
                <a:avLst/>
              </a:prstGeom>
              <a:noFill/>
              <a:ln w="22860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 wrap="none" lIns="72000" tIns="0" anchor="ctr"/>
              <a:lstStyle/>
              <a:p>
                <a:pPr algn="ctr"/>
                <a:r>
                  <a:rPr lang="en-US" altLang="zh-CN">
                    <a:solidFill>
                      <a:srgbClr val="002060"/>
                    </a:solidFill>
                    <a:ea typeface="楷体" pitchFamily="49" charset="-122"/>
                  </a:rPr>
                  <a:t>c</a:t>
                </a:r>
              </a:p>
            </p:txBody>
          </p:sp>
          <p:sp>
            <p:nvSpPr>
              <p:cNvPr id="51230" name="Oval 44"/>
              <p:cNvSpPr>
                <a:spLocks noChangeArrowheads="1"/>
              </p:cNvSpPr>
              <p:nvPr/>
            </p:nvSpPr>
            <p:spPr bwMode="auto">
              <a:xfrm>
                <a:off x="1008" y="2016"/>
                <a:ext cx="227" cy="227"/>
              </a:xfrm>
              <a:prstGeom prst="ellipse">
                <a:avLst/>
              </a:prstGeom>
              <a:noFill/>
              <a:ln w="22860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>
                    <a:solidFill>
                      <a:srgbClr val="002060"/>
                    </a:solidFill>
                    <a:ea typeface="楷体" pitchFamily="49" charset="-122"/>
                  </a:rPr>
                  <a:t>b</a:t>
                </a:r>
              </a:p>
            </p:txBody>
          </p:sp>
          <p:sp>
            <p:nvSpPr>
              <p:cNvPr id="51231" name="Oval 45"/>
              <p:cNvSpPr>
                <a:spLocks noChangeArrowheads="1"/>
              </p:cNvSpPr>
              <p:nvPr/>
            </p:nvSpPr>
            <p:spPr bwMode="auto">
              <a:xfrm>
                <a:off x="1008" y="2448"/>
                <a:ext cx="227" cy="227"/>
              </a:xfrm>
              <a:prstGeom prst="ellipse">
                <a:avLst/>
              </a:prstGeom>
              <a:noFill/>
              <a:ln w="22860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 wrap="none" lIns="72000" tIns="0" anchor="ctr"/>
              <a:lstStyle/>
              <a:p>
                <a:pPr algn="ctr"/>
                <a:r>
                  <a:rPr lang="en-US" altLang="zh-CN">
                    <a:solidFill>
                      <a:srgbClr val="002060"/>
                    </a:solidFill>
                    <a:ea typeface="楷体" pitchFamily="49" charset="-122"/>
                  </a:rPr>
                  <a:t>a</a:t>
                </a:r>
              </a:p>
            </p:txBody>
          </p:sp>
          <p:sp>
            <p:nvSpPr>
              <p:cNvPr id="51232" name="Line 46"/>
              <p:cNvSpPr>
                <a:spLocks noChangeShapeType="1"/>
              </p:cNvSpPr>
              <p:nvPr/>
            </p:nvSpPr>
            <p:spPr bwMode="auto">
              <a:xfrm>
                <a:off x="1118" y="1481"/>
                <a:ext cx="0" cy="144"/>
              </a:xfrm>
              <a:prstGeom prst="line">
                <a:avLst/>
              </a:prstGeom>
              <a:noFill/>
              <a:ln w="22860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233" name="Line 47"/>
              <p:cNvSpPr>
                <a:spLocks noChangeShapeType="1"/>
              </p:cNvSpPr>
              <p:nvPr/>
            </p:nvSpPr>
            <p:spPr bwMode="auto">
              <a:xfrm>
                <a:off x="1122" y="1868"/>
                <a:ext cx="0" cy="144"/>
              </a:xfrm>
              <a:prstGeom prst="line">
                <a:avLst/>
              </a:prstGeom>
              <a:noFill/>
              <a:ln w="22860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234" name="Line 48"/>
              <p:cNvSpPr>
                <a:spLocks noChangeShapeType="1"/>
              </p:cNvSpPr>
              <p:nvPr/>
            </p:nvSpPr>
            <p:spPr bwMode="auto">
              <a:xfrm>
                <a:off x="1118" y="2252"/>
                <a:ext cx="0" cy="192"/>
              </a:xfrm>
              <a:prstGeom prst="line">
                <a:avLst/>
              </a:prstGeom>
              <a:noFill/>
              <a:ln w="22860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51208" name="Group 49"/>
            <p:cNvGrpSpPr>
              <a:grpSpLocks/>
            </p:cNvGrpSpPr>
            <p:nvPr/>
          </p:nvGrpSpPr>
          <p:grpSpPr bwMode="auto">
            <a:xfrm>
              <a:off x="3276600" y="4159195"/>
              <a:ext cx="1608138" cy="1920931"/>
              <a:chOff x="1728" y="1255"/>
              <a:chExt cx="1200" cy="1420"/>
            </a:xfrm>
          </p:grpSpPr>
          <p:sp>
            <p:nvSpPr>
              <p:cNvPr id="51218" name="Line 55"/>
              <p:cNvSpPr>
                <a:spLocks noChangeShapeType="1"/>
              </p:cNvSpPr>
              <p:nvPr/>
            </p:nvSpPr>
            <p:spPr bwMode="auto">
              <a:xfrm>
                <a:off x="2329" y="2249"/>
                <a:ext cx="0" cy="192"/>
              </a:xfrm>
              <a:prstGeom prst="line">
                <a:avLst/>
              </a:prstGeom>
              <a:noFill/>
              <a:ln w="22860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219" name="Line 56"/>
              <p:cNvSpPr>
                <a:spLocks noChangeShapeType="1"/>
              </p:cNvSpPr>
              <p:nvPr/>
            </p:nvSpPr>
            <p:spPr bwMode="auto">
              <a:xfrm flipH="1">
                <a:off x="1927" y="1412"/>
                <a:ext cx="304" cy="242"/>
              </a:xfrm>
              <a:prstGeom prst="line">
                <a:avLst/>
              </a:prstGeom>
              <a:noFill/>
              <a:ln w="22860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220" name="Line 57"/>
              <p:cNvSpPr>
                <a:spLocks noChangeShapeType="1"/>
              </p:cNvSpPr>
              <p:nvPr/>
            </p:nvSpPr>
            <p:spPr bwMode="auto">
              <a:xfrm>
                <a:off x="2426" y="1412"/>
                <a:ext cx="304" cy="242"/>
              </a:xfrm>
              <a:prstGeom prst="line">
                <a:avLst/>
              </a:prstGeom>
              <a:noFill/>
              <a:ln w="22860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221" name="Line 58"/>
              <p:cNvSpPr>
                <a:spLocks noChangeShapeType="1"/>
              </p:cNvSpPr>
              <p:nvPr/>
            </p:nvSpPr>
            <p:spPr bwMode="auto">
              <a:xfrm>
                <a:off x="1927" y="1825"/>
                <a:ext cx="304" cy="242"/>
              </a:xfrm>
              <a:prstGeom prst="line">
                <a:avLst/>
              </a:prstGeom>
              <a:noFill/>
              <a:ln w="22860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222" name="Line 59"/>
              <p:cNvSpPr>
                <a:spLocks noChangeShapeType="1"/>
              </p:cNvSpPr>
              <p:nvPr/>
            </p:nvSpPr>
            <p:spPr bwMode="auto">
              <a:xfrm flipH="1">
                <a:off x="2426" y="1824"/>
                <a:ext cx="304" cy="243"/>
              </a:xfrm>
              <a:prstGeom prst="line">
                <a:avLst/>
              </a:prstGeom>
              <a:noFill/>
              <a:ln w="22860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223" name="Oval 50"/>
              <p:cNvSpPr>
                <a:spLocks noChangeArrowheads="1"/>
              </p:cNvSpPr>
              <p:nvPr/>
            </p:nvSpPr>
            <p:spPr bwMode="auto">
              <a:xfrm>
                <a:off x="2214" y="1255"/>
                <a:ext cx="227" cy="227"/>
              </a:xfrm>
              <a:prstGeom prst="ellipse">
                <a:avLst/>
              </a:prstGeom>
              <a:noFill/>
              <a:ln w="22860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 wrap="none" tIns="0" anchor="ctr"/>
              <a:lstStyle/>
              <a:p>
                <a:pPr algn="ctr"/>
                <a:r>
                  <a:rPr lang="en-US" altLang="zh-CN">
                    <a:solidFill>
                      <a:srgbClr val="002060"/>
                    </a:solidFill>
                    <a:ea typeface="楷体" pitchFamily="49" charset="-122"/>
                  </a:rPr>
                  <a:t>e</a:t>
                </a:r>
              </a:p>
            </p:txBody>
          </p:sp>
          <p:sp>
            <p:nvSpPr>
              <p:cNvPr id="51224" name="Oval 51"/>
              <p:cNvSpPr>
                <a:spLocks noChangeArrowheads="1"/>
              </p:cNvSpPr>
              <p:nvPr/>
            </p:nvSpPr>
            <p:spPr bwMode="auto">
              <a:xfrm>
                <a:off x="1728" y="1625"/>
                <a:ext cx="227" cy="227"/>
              </a:xfrm>
              <a:prstGeom prst="ellipse">
                <a:avLst/>
              </a:prstGeom>
              <a:noFill/>
              <a:ln w="22860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 wrap="none" lIns="72000" tIns="0" anchor="ctr"/>
              <a:lstStyle/>
              <a:p>
                <a:pPr algn="ctr"/>
                <a:r>
                  <a:rPr lang="en-US" altLang="zh-CN">
                    <a:solidFill>
                      <a:srgbClr val="002060"/>
                    </a:solidFill>
                    <a:ea typeface="楷体" pitchFamily="49" charset="-122"/>
                  </a:rPr>
                  <a:t>c</a:t>
                </a:r>
              </a:p>
            </p:txBody>
          </p:sp>
          <p:sp>
            <p:nvSpPr>
              <p:cNvPr id="51225" name="Oval 52"/>
              <p:cNvSpPr>
                <a:spLocks noChangeArrowheads="1"/>
              </p:cNvSpPr>
              <p:nvPr/>
            </p:nvSpPr>
            <p:spPr bwMode="auto">
              <a:xfrm>
                <a:off x="2701" y="1625"/>
                <a:ext cx="227" cy="227"/>
              </a:xfrm>
              <a:prstGeom prst="ellipse">
                <a:avLst/>
              </a:prstGeom>
              <a:noFill/>
              <a:ln w="22860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>
                    <a:solidFill>
                      <a:srgbClr val="002060"/>
                    </a:solidFill>
                    <a:ea typeface="楷体" pitchFamily="49" charset="-122"/>
                  </a:rPr>
                  <a:t>d</a:t>
                </a:r>
              </a:p>
            </p:txBody>
          </p:sp>
          <p:sp>
            <p:nvSpPr>
              <p:cNvPr id="51226" name="Oval 53"/>
              <p:cNvSpPr>
                <a:spLocks noChangeArrowheads="1"/>
              </p:cNvSpPr>
              <p:nvPr/>
            </p:nvSpPr>
            <p:spPr bwMode="auto">
              <a:xfrm>
                <a:off x="2214" y="2016"/>
                <a:ext cx="227" cy="227"/>
              </a:xfrm>
              <a:prstGeom prst="ellipse">
                <a:avLst/>
              </a:prstGeom>
              <a:noFill/>
              <a:ln w="22860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>
                    <a:solidFill>
                      <a:srgbClr val="002060"/>
                    </a:solidFill>
                    <a:ea typeface="楷体" pitchFamily="49" charset="-122"/>
                  </a:rPr>
                  <a:t>b</a:t>
                </a:r>
              </a:p>
            </p:txBody>
          </p:sp>
          <p:sp>
            <p:nvSpPr>
              <p:cNvPr id="51227" name="Oval 54"/>
              <p:cNvSpPr>
                <a:spLocks noChangeArrowheads="1"/>
              </p:cNvSpPr>
              <p:nvPr/>
            </p:nvSpPr>
            <p:spPr bwMode="auto">
              <a:xfrm>
                <a:off x="2214" y="2448"/>
                <a:ext cx="227" cy="227"/>
              </a:xfrm>
              <a:prstGeom prst="ellipse">
                <a:avLst/>
              </a:prstGeom>
              <a:noFill/>
              <a:ln w="22860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 wrap="none" tIns="0" anchor="ctr"/>
              <a:lstStyle/>
              <a:p>
                <a:pPr algn="ctr"/>
                <a:r>
                  <a:rPr lang="en-US" altLang="zh-CN">
                    <a:solidFill>
                      <a:srgbClr val="002060"/>
                    </a:solidFill>
                    <a:ea typeface="楷体" pitchFamily="49" charset="-122"/>
                  </a:rPr>
                  <a:t>a</a:t>
                </a:r>
              </a:p>
            </p:txBody>
          </p:sp>
        </p:grpSp>
        <p:grpSp>
          <p:nvGrpSpPr>
            <p:cNvPr id="51209" name="Group 60"/>
            <p:cNvGrpSpPr>
              <a:grpSpLocks/>
            </p:cNvGrpSpPr>
            <p:nvPr/>
          </p:nvGrpSpPr>
          <p:grpSpPr bwMode="auto">
            <a:xfrm>
              <a:off x="6029181" y="4188057"/>
              <a:ext cx="1895327" cy="1795873"/>
              <a:chOff x="3463" y="1268"/>
              <a:chExt cx="1415" cy="1328"/>
            </a:xfrm>
          </p:grpSpPr>
          <p:sp>
            <p:nvSpPr>
              <p:cNvPr id="51210" name="Line 65"/>
              <p:cNvSpPr>
                <a:spLocks noChangeShapeType="1"/>
              </p:cNvSpPr>
              <p:nvPr/>
            </p:nvSpPr>
            <p:spPr bwMode="auto">
              <a:xfrm flipH="1">
                <a:off x="3673" y="1452"/>
                <a:ext cx="414" cy="415"/>
              </a:xfrm>
              <a:prstGeom prst="line">
                <a:avLst/>
              </a:prstGeom>
              <a:noFill/>
              <a:ln w="22860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211" name="Line 66"/>
              <p:cNvSpPr>
                <a:spLocks noChangeShapeType="1"/>
              </p:cNvSpPr>
              <p:nvPr/>
            </p:nvSpPr>
            <p:spPr bwMode="auto">
              <a:xfrm flipH="1">
                <a:off x="4257" y="1992"/>
                <a:ext cx="414" cy="415"/>
              </a:xfrm>
              <a:prstGeom prst="line">
                <a:avLst/>
              </a:prstGeom>
              <a:noFill/>
              <a:ln w="22860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212" name="Line 67"/>
              <p:cNvSpPr>
                <a:spLocks noChangeShapeType="1"/>
              </p:cNvSpPr>
              <p:nvPr/>
            </p:nvSpPr>
            <p:spPr bwMode="auto">
              <a:xfrm>
                <a:off x="3672" y="1992"/>
                <a:ext cx="415" cy="415"/>
              </a:xfrm>
              <a:prstGeom prst="line">
                <a:avLst/>
              </a:prstGeom>
              <a:noFill/>
              <a:ln w="22860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213" name="Line 68"/>
              <p:cNvSpPr>
                <a:spLocks noChangeShapeType="1"/>
              </p:cNvSpPr>
              <p:nvPr/>
            </p:nvSpPr>
            <p:spPr bwMode="auto">
              <a:xfrm>
                <a:off x="4257" y="1452"/>
                <a:ext cx="414" cy="415"/>
              </a:xfrm>
              <a:prstGeom prst="line">
                <a:avLst/>
              </a:prstGeom>
              <a:noFill/>
              <a:ln w="22860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214" name="Oval 61"/>
              <p:cNvSpPr>
                <a:spLocks noChangeArrowheads="1"/>
              </p:cNvSpPr>
              <p:nvPr/>
            </p:nvSpPr>
            <p:spPr bwMode="auto">
              <a:xfrm>
                <a:off x="4059" y="1268"/>
                <a:ext cx="227" cy="227"/>
              </a:xfrm>
              <a:prstGeom prst="ellipse">
                <a:avLst/>
              </a:prstGeom>
              <a:noFill/>
              <a:ln w="22860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 wrap="none" lIns="72000" anchor="ctr"/>
              <a:lstStyle/>
              <a:p>
                <a:pPr algn="ctr"/>
                <a:r>
                  <a:rPr lang="en-US" altLang="zh-CN">
                    <a:solidFill>
                      <a:srgbClr val="002060"/>
                    </a:solidFill>
                    <a:ea typeface="楷体" pitchFamily="49" charset="-122"/>
                  </a:rPr>
                  <a:t>d</a:t>
                </a:r>
              </a:p>
            </p:txBody>
          </p:sp>
          <p:sp>
            <p:nvSpPr>
              <p:cNvPr id="51215" name="Oval 62"/>
              <p:cNvSpPr>
                <a:spLocks noChangeArrowheads="1"/>
              </p:cNvSpPr>
              <p:nvPr/>
            </p:nvSpPr>
            <p:spPr bwMode="auto">
              <a:xfrm>
                <a:off x="3463" y="1826"/>
                <a:ext cx="227" cy="227"/>
              </a:xfrm>
              <a:prstGeom prst="ellipse">
                <a:avLst/>
              </a:prstGeom>
              <a:noFill/>
              <a:ln w="22860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>
                    <a:solidFill>
                      <a:srgbClr val="002060"/>
                    </a:solidFill>
                    <a:ea typeface="楷体" pitchFamily="49" charset="-122"/>
                  </a:rPr>
                  <a:t>b</a:t>
                </a:r>
              </a:p>
            </p:txBody>
          </p:sp>
          <p:sp>
            <p:nvSpPr>
              <p:cNvPr id="51216" name="Oval 63"/>
              <p:cNvSpPr>
                <a:spLocks noChangeArrowheads="1"/>
              </p:cNvSpPr>
              <p:nvPr/>
            </p:nvSpPr>
            <p:spPr bwMode="auto">
              <a:xfrm>
                <a:off x="4651" y="1826"/>
                <a:ext cx="227" cy="227"/>
              </a:xfrm>
              <a:prstGeom prst="ellipse">
                <a:avLst/>
              </a:prstGeom>
              <a:noFill/>
              <a:ln w="22860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 wrap="none" lIns="72000" tIns="0" anchor="ctr"/>
              <a:lstStyle/>
              <a:p>
                <a:pPr algn="ctr"/>
                <a:r>
                  <a:rPr lang="en-US" altLang="zh-CN">
                    <a:solidFill>
                      <a:srgbClr val="002060"/>
                    </a:solidFill>
                    <a:ea typeface="楷体" pitchFamily="49" charset="-122"/>
                  </a:rPr>
                  <a:t>c</a:t>
                </a:r>
              </a:p>
            </p:txBody>
          </p:sp>
          <p:sp>
            <p:nvSpPr>
              <p:cNvPr id="51217" name="Oval 64"/>
              <p:cNvSpPr>
                <a:spLocks noChangeArrowheads="1"/>
              </p:cNvSpPr>
              <p:nvPr/>
            </p:nvSpPr>
            <p:spPr bwMode="auto">
              <a:xfrm>
                <a:off x="4059" y="2369"/>
                <a:ext cx="227" cy="227"/>
              </a:xfrm>
              <a:prstGeom prst="ellipse">
                <a:avLst/>
              </a:prstGeom>
              <a:noFill/>
              <a:ln w="22860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 wrap="none" lIns="72000" tIns="0" anchor="ctr"/>
              <a:lstStyle/>
              <a:p>
                <a:pPr algn="ctr"/>
                <a:r>
                  <a:rPr lang="en-US" altLang="zh-CN">
                    <a:solidFill>
                      <a:srgbClr val="002060"/>
                    </a:solidFill>
                    <a:ea typeface="楷体" pitchFamily="49" charset="-122"/>
                  </a:rPr>
                  <a:t>a</a:t>
                </a:r>
              </a:p>
            </p:txBody>
          </p:sp>
        </p:grpSp>
      </p:grpSp>
      <p:sp>
        <p:nvSpPr>
          <p:cNvPr id="36" name="灯片编号占位符 3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F2BA61-1687-416F-9273-5C45A24905B6}" type="slidenum">
              <a:rPr lang="en-US" altLang="zh-CN" smtClean="0"/>
              <a:pPr>
                <a:defRPr/>
              </a:pPr>
              <a:t>25</a:t>
            </a:fld>
            <a:endParaRPr lang="en-US" altLang="zh-CN"/>
          </a:p>
        </p:txBody>
      </p:sp>
      <p:grpSp>
        <p:nvGrpSpPr>
          <p:cNvPr id="51204" name="组合 37"/>
          <p:cNvGrpSpPr>
            <a:grpSpLocks/>
          </p:cNvGrpSpPr>
          <p:nvPr/>
        </p:nvGrpSpPr>
        <p:grpSpPr bwMode="auto">
          <a:xfrm>
            <a:off x="539750" y="1125538"/>
            <a:ext cx="8135938" cy="2552700"/>
            <a:chOff x="539750" y="1268413"/>
            <a:chExt cx="8135938" cy="2554287"/>
          </a:xfrm>
        </p:grpSpPr>
        <p:sp>
          <p:nvSpPr>
            <p:cNvPr id="34848" name="Text Box 3"/>
            <p:cNvSpPr txBox="1">
              <a:spLocks noChangeArrowheads="1"/>
            </p:cNvSpPr>
            <p:nvPr/>
          </p:nvSpPr>
          <p:spPr bwMode="auto">
            <a:xfrm>
              <a:off x="539750" y="1268413"/>
              <a:ext cx="8135938" cy="255428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marL="274638" indent="-274638" eaLnBrk="1" hangingPunct="1">
                <a:spcBef>
                  <a:spcPct val="50000"/>
                </a:spcBef>
                <a:buSzPct val="60000"/>
                <a:buFont typeface="Wingdings" pitchFamily="2" charset="2"/>
                <a:buChar char="n"/>
                <a:defRPr/>
              </a:pPr>
              <a:r>
                <a:rPr lang="zh-CN" altLang="en-US" sz="2800" dirty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定义</a:t>
              </a:r>
              <a:r>
                <a:rPr lang="en-US" altLang="zh-CN" sz="2800" dirty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7.3-1</a:t>
              </a:r>
              <a:r>
                <a:rPr lang="zh-CN" altLang="en-US" dirty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：</a:t>
              </a:r>
              <a:r>
                <a:rPr lang="zh-CN" altLang="en-US" dirty="0">
                  <a:solidFill>
                    <a:srgbClr val="00194C"/>
                  </a:solidFill>
                  <a:latin typeface="楷体" pitchFamily="49" charset="-122"/>
                  <a:ea typeface="楷体" pitchFamily="49" charset="-122"/>
                </a:rPr>
                <a:t>设</a:t>
              </a:r>
              <a:r>
                <a:rPr lang="en-US" altLang="zh-CN" dirty="0">
                  <a:solidFill>
                    <a:srgbClr val="00194C"/>
                  </a:solidFill>
                  <a:latin typeface="楷体" pitchFamily="49" charset="-122"/>
                  <a:ea typeface="楷体" pitchFamily="49" charset="-122"/>
                </a:rPr>
                <a:t>&lt;L</a:t>
              </a:r>
              <a:r>
                <a:rPr lang="zh-CN" altLang="en-US" dirty="0">
                  <a:solidFill>
                    <a:srgbClr val="00194C"/>
                  </a:solidFill>
                  <a:latin typeface="楷体" pitchFamily="49" charset="-122"/>
                  <a:ea typeface="楷体" pitchFamily="49" charset="-122"/>
                </a:rPr>
                <a:t>；∨，∧</a:t>
              </a:r>
              <a:r>
                <a:rPr lang="en-US" altLang="zh-CN" dirty="0">
                  <a:solidFill>
                    <a:srgbClr val="00194C"/>
                  </a:solidFill>
                  <a:latin typeface="楷体" pitchFamily="49" charset="-122"/>
                  <a:ea typeface="楷体" pitchFamily="49" charset="-122"/>
                </a:rPr>
                <a:t>&gt;</a:t>
              </a:r>
              <a:r>
                <a:rPr lang="zh-CN" altLang="en-US" dirty="0">
                  <a:solidFill>
                    <a:srgbClr val="00194C"/>
                  </a:solidFill>
                  <a:latin typeface="楷体" pitchFamily="49" charset="-122"/>
                  <a:ea typeface="楷体" pitchFamily="49" charset="-122"/>
                </a:rPr>
                <a:t>是一个格，若对于</a:t>
              </a:r>
              <a:r>
                <a:rPr lang="zh-CN" altLang="en-US" dirty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任意的</a:t>
              </a:r>
              <a:r>
                <a:rPr lang="en-US" altLang="zh-CN" dirty="0">
                  <a:solidFill>
                    <a:srgbClr val="00194C"/>
                  </a:solidFill>
                  <a:latin typeface="楷体" pitchFamily="49" charset="-122"/>
                  <a:ea typeface="楷体" pitchFamily="49" charset="-122"/>
                </a:rPr>
                <a:t>l</a:t>
              </a:r>
              <a:r>
                <a:rPr lang="en-US" altLang="zh-CN" baseline="-25000" dirty="0">
                  <a:solidFill>
                    <a:srgbClr val="00194C"/>
                  </a:solidFill>
                  <a:latin typeface="楷体" pitchFamily="49" charset="-122"/>
                  <a:ea typeface="楷体" pitchFamily="49" charset="-122"/>
                </a:rPr>
                <a:t>1</a:t>
              </a:r>
              <a:r>
                <a:rPr lang="en-US" altLang="zh-CN" dirty="0">
                  <a:solidFill>
                    <a:srgbClr val="00194C"/>
                  </a:solidFill>
                  <a:latin typeface="楷体" pitchFamily="49" charset="-122"/>
                  <a:ea typeface="楷体" pitchFamily="49" charset="-122"/>
                </a:rPr>
                <a:t>, l</a:t>
              </a:r>
              <a:r>
                <a:rPr lang="en-US" altLang="zh-CN" baseline="-25000" dirty="0">
                  <a:solidFill>
                    <a:srgbClr val="00194C"/>
                  </a:solidFill>
                  <a:latin typeface="楷体" pitchFamily="49" charset="-122"/>
                  <a:ea typeface="楷体" pitchFamily="49" charset="-122"/>
                </a:rPr>
                <a:t>2</a:t>
              </a:r>
              <a:r>
                <a:rPr lang="en-US" altLang="zh-CN" dirty="0">
                  <a:solidFill>
                    <a:srgbClr val="00194C"/>
                  </a:solidFill>
                  <a:latin typeface="楷体" pitchFamily="49" charset="-122"/>
                  <a:ea typeface="楷体" pitchFamily="49" charset="-122"/>
                </a:rPr>
                <a:t>, l</a:t>
              </a:r>
              <a:r>
                <a:rPr lang="en-US" altLang="zh-CN" baseline="-25000" dirty="0">
                  <a:solidFill>
                    <a:srgbClr val="00194C"/>
                  </a:solidFill>
                  <a:latin typeface="楷体" pitchFamily="49" charset="-122"/>
                  <a:ea typeface="楷体" pitchFamily="49" charset="-122"/>
                </a:rPr>
                <a:t>3</a:t>
              </a:r>
              <a:r>
                <a:rPr lang="en-US" altLang="zh-CN" dirty="0">
                  <a:solidFill>
                    <a:srgbClr val="00194C"/>
                  </a:solidFill>
                  <a:latin typeface="楷体" pitchFamily="49" charset="-122"/>
                  <a:ea typeface="楷体" pitchFamily="49" charset="-122"/>
                </a:rPr>
                <a:t>∈ L</a:t>
              </a:r>
              <a:r>
                <a:rPr lang="zh-CN" altLang="en-US" dirty="0">
                  <a:solidFill>
                    <a:srgbClr val="00194C"/>
                  </a:solidFill>
                  <a:latin typeface="楷体" pitchFamily="49" charset="-122"/>
                  <a:ea typeface="楷体" pitchFamily="49" charset="-122"/>
                </a:rPr>
                <a:t>，有</a:t>
              </a:r>
            </a:p>
            <a:p>
              <a:pPr eaLnBrk="1" hangingPunct="1">
                <a:spcBef>
                  <a:spcPct val="50000"/>
                </a:spcBef>
                <a:defRPr/>
              </a:pPr>
              <a:endParaRPr lang="zh-CN" altLang="en-US" dirty="0">
                <a:solidFill>
                  <a:srgbClr val="00194C"/>
                </a:solidFill>
                <a:latin typeface="楷体" pitchFamily="49" charset="-122"/>
                <a:ea typeface="楷体" pitchFamily="49" charset="-122"/>
              </a:endParaRPr>
            </a:p>
            <a:p>
              <a:pPr eaLnBrk="1" hangingPunct="1">
                <a:spcBef>
                  <a:spcPct val="50000"/>
                </a:spcBef>
                <a:defRPr/>
              </a:pPr>
              <a:endParaRPr lang="zh-CN" altLang="en-US" dirty="0">
                <a:solidFill>
                  <a:srgbClr val="00194C"/>
                </a:solidFill>
                <a:latin typeface="楷体" pitchFamily="49" charset="-122"/>
                <a:ea typeface="楷体" pitchFamily="49" charset="-122"/>
              </a:endParaRPr>
            </a:p>
            <a:p>
              <a:pPr eaLnBrk="1" hangingPunct="1">
                <a:spcBef>
                  <a:spcPct val="50000"/>
                </a:spcBef>
                <a:defRPr/>
              </a:pPr>
              <a:r>
                <a:rPr lang="zh-CN" altLang="en-US" dirty="0">
                  <a:solidFill>
                    <a:srgbClr val="00194C"/>
                  </a:solidFill>
                  <a:latin typeface="楷体" pitchFamily="49" charset="-122"/>
                  <a:ea typeface="楷体" pitchFamily="49" charset="-122"/>
                </a:rPr>
                <a:t>则称</a:t>
              </a:r>
              <a:r>
                <a:rPr lang="en-US" altLang="zh-CN" dirty="0">
                  <a:solidFill>
                    <a:srgbClr val="00194C"/>
                  </a:solidFill>
                  <a:latin typeface="楷体" pitchFamily="49" charset="-122"/>
                  <a:ea typeface="楷体" pitchFamily="49" charset="-122"/>
                </a:rPr>
                <a:t>&lt; L</a:t>
              </a:r>
              <a:r>
                <a:rPr lang="zh-CN" altLang="en-US" dirty="0">
                  <a:solidFill>
                    <a:srgbClr val="00194C"/>
                  </a:solidFill>
                  <a:latin typeface="楷体" pitchFamily="49" charset="-122"/>
                  <a:ea typeface="楷体" pitchFamily="49" charset="-122"/>
                </a:rPr>
                <a:t>；∨，∧</a:t>
              </a:r>
              <a:r>
                <a:rPr lang="en-US" altLang="zh-CN" dirty="0">
                  <a:solidFill>
                    <a:srgbClr val="00194C"/>
                  </a:solidFill>
                  <a:latin typeface="楷体" pitchFamily="49" charset="-122"/>
                  <a:ea typeface="楷体" pitchFamily="49" charset="-122"/>
                </a:rPr>
                <a:t>&gt;</a:t>
              </a:r>
              <a:r>
                <a:rPr lang="zh-CN" altLang="en-US" dirty="0">
                  <a:solidFill>
                    <a:srgbClr val="00194C"/>
                  </a:solidFill>
                  <a:latin typeface="楷体" pitchFamily="49" charset="-122"/>
                  <a:ea typeface="楷体" pitchFamily="49" charset="-122"/>
                </a:rPr>
                <a:t>是</a:t>
              </a:r>
              <a:r>
                <a:rPr lang="zh-CN" altLang="en-US" dirty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分配格</a:t>
              </a:r>
              <a:r>
                <a:rPr lang="zh-CN" altLang="en-US" dirty="0">
                  <a:solidFill>
                    <a:srgbClr val="00194C"/>
                  </a:solidFill>
                  <a:latin typeface="楷体" pitchFamily="49" charset="-122"/>
                  <a:ea typeface="楷体" pitchFamily="49" charset="-122"/>
                </a:rPr>
                <a:t>。</a:t>
              </a:r>
            </a:p>
          </p:txBody>
        </p:sp>
        <p:sp>
          <p:nvSpPr>
            <p:cNvPr id="37" name="矩形 36"/>
            <p:cNvSpPr/>
            <p:nvPr/>
          </p:nvSpPr>
          <p:spPr>
            <a:xfrm>
              <a:off x="1763713" y="2277102"/>
              <a:ext cx="6121400" cy="100710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defRPr/>
              </a:pPr>
              <a:r>
                <a:rPr lang="en-US" altLang="zh-CN" sz="24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l</a:t>
              </a:r>
              <a:r>
                <a:rPr lang="en-US" altLang="zh-CN" sz="2400" baseline="-25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1</a:t>
              </a:r>
              <a:r>
                <a:rPr lang="zh-CN" altLang="en-US" sz="2400" dirty="0">
                  <a:solidFill>
                    <a:srgbClr val="00194C"/>
                  </a:solidFill>
                  <a:latin typeface="楷体" pitchFamily="49" charset="-122"/>
                  <a:ea typeface="楷体" pitchFamily="49" charset="-122"/>
                </a:rPr>
                <a:t>∧</a:t>
              </a:r>
              <a:r>
                <a:rPr lang="en-US" altLang="zh-CN" sz="2400" dirty="0">
                  <a:solidFill>
                    <a:srgbClr val="00194C"/>
                  </a:solidFill>
                  <a:latin typeface="楷体" pitchFamily="49" charset="-122"/>
                  <a:ea typeface="楷体" pitchFamily="49" charset="-122"/>
                </a:rPr>
                <a:t>(</a:t>
              </a:r>
              <a:r>
                <a:rPr lang="en-US" altLang="zh-CN" sz="24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l</a:t>
              </a:r>
              <a:r>
                <a:rPr lang="en-US" altLang="zh-CN" sz="2400" baseline="-25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2</a:t>
              </a:r>
              <a:r>
                <a:rPr lang="zh-CN" altLang="en-US" sz="2400" dirty="0">
                  <a:solidFill>
                    <a:srgbClr val="00194C"/>
                  </a:solidFill>
                  <a:latin typeface="楷体" pitchFamily="49" charset="-122"/>
                  <a:ea typeface="楷体" pitchFamily="49" charset="-122"/>
                </a:rPr>
                <a:t>∨</a:t>
              </a:r>
              <a:r>
                <a:rPr lang="en-US" altLang="zh-CN" sz="24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l</a:t>
              </a:r>
              <a:r>
                <a:rPr lang="en-US" altLang="zh-CN" sz="2400" baseline="-25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3</a:t>
              </a:r>
              <a:r>
                <a:rPr lang="en-US" altLang="zh-CN" sz="24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)=(l</a:t>
              </a:r>
              <a:r>
                <a:rPr lang="en-US" altLang="zh-CN" sz="2400" baseline="-25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1</a:t>
              </a:r>
              <a:r>
                <a:rPr lang="zh-CN" altLang="en-US" sz="2400" dirty="0">
                  <a:solidFill>
                    <a:srgbClr val="00194C"/>
                  </a:solidFill>
                  <a:latin typeface="楷体" pitchFamily="49" charset="-122"/>
                  <a:ea typeface="楷体" pitchFamily="49" charset="-122"/>
                </a:rPr>
                <a:t>∧</a:t>
              </a:r>
              <a:r>
                <a:rPr lang="en-US" altLang="zh-CN" sz="24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l</a:t>
              </a:r>
              <a:r>
                <a:rPr lang="en-US" altLang="zh-CN" sz="2400" baseline="-25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2</a:t>
              </a:r>
              <a:r>
                <a:rPr lang="en-US" altLang="zh-CN" sz="24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)</a:t>
              </a:r>
              <a:r>
                <a:rPr lang="zh-CN" altLang="en-US" sz="2400" dirty="0">
                  <a:solidFill>
                    <a:srgbClr val="00194C"/>
                  </a:solidFill>
                  <a:latin typeface="楷体" pitchFamily="49" charset="-122"/>
                  <a:ea typeface="楷体" pitchFamily="49" charset="-122"/>
                </a:rPr>
                <a:t>∨</a:t>
              </a:r>
              <a:r>
                <a:rPr lang="en-US" altLang="zh-CN" sz="2400" dirty="0">
                  <a:solidFill>
                    <a:srgbClr val="00194C"/>
                  </a:solidFill>
                  <a:latin typeface="楷体" pitchFamily="49" charset="-122"/>
                  <a:ea typeface="楷体" pitchFamily="49" charset="-122"/>
                </a:rPr>
                <a:t>(</a:t>
              </a:r>
              <a:r>
                <a:rPr lang="en-US" altLang="zh-CN" sz="24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l</a:t>
              </a:r>
              <a:r>
                <a:rPr lang="en-US" altLang="zh-CN" sz="2400" baseline="-25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1</a:t>
              </a:r>
              <a:r>
                <a:rPr lang="zh-CN" altLang="en-US" sz="2400" dirty="0">
                  <a:solidFill>
                    <a:srgbClr val="00194C"/>
                  </a:solidFill>
                  <a:latin typeface="楷体" pitchFamily="49" charset="-122"/>
                  <a:ea typeface="楷体" pitchFamily="49" charset="-122"/>
                </a:rPr>
                <a:t>∧</a:t>
              </a:r>
              <a:r>
                <a:rPr lang="en-US" altLang="zh-CN" sz="24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l</a:t>
              </a:r>
              <a:r>
                <a:rPr lang="en-US" altLang="zh-CN" sz="2400" baseline="-25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3</a:t>
              </a:r>
              <a:r>
                <a:rPr lang="en-US" altLang="zh-CN" sz="24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)     (1)</a:t>
              </a:r>
            </a:p>
            <a:p>
              <a:pPr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defRPr/>
              </a:pPr>
              <a:r>
                <a:rPr lang="en-US" altLang="zh-CN" sz="24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l</a:t>
              </a:r>
              <a:r>
                <a:rPr lang="en-US" altLang="zh-CN" sz="2400" baseline="-25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1</a:t>
              </a:r>
              <a:r>
                <a:rPr lang="zh-CN" altLang="en-US" sz="2400" dirty="0">
                  <a:solidFill>
                    <a:srgbClr val="00194C"/>
                  </a:solidFill>
                  <a:latin typeface="楷体" pitchFamily="49" charset="-122"/>
                  <a:ea typeface="楷体" pitchFamily="49" charset="-122"/>
                </a:rPr>
                <a:t>∨</a:t>
              </a:r>
              <a:r>
                <a:rPr lang="en-US" altLang="zh-CN" sz="2400" dirty="0">
                  <a:solidFill>
                    <a:srgbClr val="00194C"/>
                  </a:solidFill>
                  <a:latin typeface="楷体" pitchFamily="49" charset="-122"/>
                  <a:ea typeface="楷体" pitchFamily="49" charset="-122"/>
                </a:rPr>
                <a:t>(</a:t>
              </a:r>
              <a:r>
                <a:rPr lang="en-US" altLang="zh-CN" sz="24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l</a:t>
              </a:r>
              <a:r>
                <a:rPr lang="en-US" altLang="zh-CN" sz="2400" baseline="-25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2</a:t>
              </a:r>
              <a:r>
                <a:rPr lang="zh-CN" altLang="en-US" sz="2400" dirty="0">
                  <a:solidFill>
                    <a:srgbClr val="00194C"/>
                  </a:solidFill>
                  <a:latin typeface="楷体" pitchFamily="49" charset="-122"/>
                  <a:ea typeface="楷体" pitchFamily="49" charset="-122"/>
                </a:rPr>
                <a:t>∧</a:t>
              </a:r>
              <a:r>
                <a:rPr lang="en-US" altLang="zh-CN" sz="24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l</a:t>
              </a:r>
              <a:r>
                <a:rPr lang="en-US" altLang="zh-CN" sz="2400" baseline="-25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3</a:t>
              </a:r>
              <a:r>
                <a:rPr lang="en-US" altLang="zh-CN" sz="24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)=(l</a:t>
              </a:r>
              <a:r>
                <a:rPr lang="en-US" altLang="zh-CN" sz="2400" baseline="-25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1</a:t>
              </a:r>
              <a:r>
                <a:rPr lang="zh-CN" altLang="en-US" sz="2400" dirty="0">
                  <a:solidFill>
                    <a:srgbClr val="00194C"/>
                  </a:solidFill>
                  <a:latin typeface="楷体" pitchFamily="49" charset="-122"/>
                  <a:ea typeface="楷体" pitchFamily="49" charset="-122"/>
                </a:rPr>
                <a:t>∨</a:t>
              </a:r>
              <a:r>
                <a:rPr lang="en-US" altLang="zh-CN" sz="24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l</a:t>
              </a:r>
              <a:r>
                <a:rPr lang="en-US" altLang="zh-CN" sz="2400" baseline="-25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2</a:t>
              </a:r>
              <a:r>
                <a:rPr lang="en-US" altLang="zh-CN" sz="24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)</a:t>
              </a:r>
              <a:r>
                <a:rPr lang="zh-CN" altLang="en-US" sz="2400" dirty="0">
                  <a:solidFill>
                    <a:srgbClr val="00194C"/>
                  </a:solidFill>
                  <a:latin typeface="楷体" pitchFamily="49" charset="-122"/>
                  <a:ea typeface="楷体" pitchFamily="49" charset="-122"/>
                </a:rPr>
                <a:t>∧</a:t>
              </a:r>
              <a:r>
                <a:rPr lang="en-US" altLang="zh-CN" sz="2400" dirty="0">
                  <a:solidFill>
                    <a:srgbClr val="00194C"/>
                  </a:solidFill>
                  <a:latin typeface="楷体" pitchFamily="49" charset="-122"/>
                  <a:ea typeface="楷体" pitchFamily="49" charset="-122"/>
                </a:rPr>
                <a:t>(</a:t>
              </a:r>
              <a:r>
                <a:rPr lang="en-US" altLang="zh-CN" sz="24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l</a:t>
              </a:r>
              <a:r>
                <a:rPr lang="en-US" altLang="zh-CN" sz="2400" baseline="-25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1</a:t>
              </a:r>
              <a:r>
                <a:rPr lang="zh-CN" altLang="en-US" sz="2400" dirty="0">
                  <a:solidFill>
                    <a:srgbClr val="00194C"/>
                  </a:solidFill>
                  <a:latin typeface="楷体" pitchFamily="49" charset="-122"/>
                  <a:ea typeface="楷体" pitchFamily="49" charset="-122"/>
                </a:rPr>
                <a:t>∨</a:t>
              </a:r>
              <a:r>
                <a:rPr lang="en-US" altLang="zh-CN" sz="24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l</a:t>
              </a:r>
              <a:r>
                <a:rPr lang="en-US" altLang="zh-CN" sz="2400" baseline="-25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3</a:t>
              </a:r>
              <a:r>
                <a:rPr lang="en-US" altLang="zh-CN" sz="24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)     (2)</a:t>
              </a:r>
              <a:endParaRPr lang="zh-CN" altLang="en-US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Text Box 2"/>
          <p:cNvSpPr txBox="1">
            <a:spLocks noChangeArrowheads="1"/>
          </p:cNvSpPr>
          <p:nvPr/>
        </p:nvSpPr>
        <p:spPr bwMode="auto">
          <a:xfrm>
            <a:off x="279400" y="708025"/>
            <a:ext cx="7772400" cy="112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ts val="600"/>
              </a:spcBef>
            </a:pPr>
            <a:r>
              <a:rPr kumimoji="1" lang="en-US" altLang="zh-CN" sz="2800">
                <a:latin typeface="楷体" pitchFamily="49" charset="-122"/>
                <a:ea typeface="楷体" pitchFamily="49" charset="-122"/>
              </a:rPr>
              <a:t>  </a:t>
            </a:r>
            <a:r>
              <a:rPr kumimoji="1" lang="zh-CN" altLang="en-US" sz="32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例</a:t>
            </a:r>
            <a:r>
              <a:rPr kumimoji="1" lang="en-US" altLang="zh-CN" sz="32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1</a:t>
            </a:r>
            <a:r>
              <a:rPr kumimoji="1" lang="en-US" altLang="zh-CN" sz="2400">
                <a:latin typeface="楷体" pitchFamily="49" charset="-122"/>
                <a:ea typeface="楷体" pitchFamily="49" charset="-122"/>
              </a:rPr>
              <a:t>  </a:t>
            </a:r>
            <a:r>
              <a:rPr kumimoji="1" lang="zh-CN" altLang="en-US" sz="2800">
                <a:latin typeface="楷体" pitchFamily="49" charset="-122"/>
                <a:ea typeface="楷体" pitchFamily="49" charset="-122"/>
              </a:rPr>
              <a:t>对任意的集合</a:t>
            </a:r>
            <a:r>
              <a:rPr kumimoji="1" lang="en-US" altLang="zh-CN" sz="2800">
                <a:latin typeface="楷体" pitchFamily="49" charset="-122"/>
                <a:ea typeface="楷体" pitchFamily="49" charset="-122"/>
              </a:rPr>
              <a:t>A</a:t>
            </a:r>
            <a:r>
              <a:rPr kumimoji="1" lang="zh-CN" altLang="en-US" sz="2800">
                <a:latin typeface="楷体" pitchFamily="49" charset="-122"/>
                <a:ea typeface="楷体" pitchFamily="49" charset="-122"/>
              </a:rPr>
              <a:t>，</a:t>
            </a:r>
            <a:r>
              <a:rPr kumimoji="1" lang="en-US" altLang="zh-CN" sz="2800">
                <a:latin typeface="楷体" pitchFamily="49" charset="-122"/>
                <a:ea typeface="楷体" pitchFamily="49" charset="-122"/>
              </a:rPr>
              <a:t>&lt;2</a:t>
            </a:r>
            <a:r>
              <a:rPr kumimoji="1" lang="en-US" altLang="zh-CN" sz="2800" baseline="30000">
                <a:latin typeface="楷体" pitchFamily="49" charset="-122"/>
                <a:ea typeface="楷体" pitchFamily="49" charset="-122"/>
              </a:rPr>
              <a:t>A </a:t>
            </a:r>
            <a:r>
              <a:rPr kumimoji="1" lang="zh-CN" altLang="en-US" sz="2800">
                <a:latin typeface="楷体" pitchFamily="49" charset="-122"/>
                <a:ea typeface="楷体" pitchFamily="49" charset="-122"/>
              </a:rPr>
              <a:t>；∪，∩</a:t>
            </a:r>
            <a:r>
              <a:rPr kumimoji="1" lang="en-US" altLang="zh-CN" sz="2800">
                <a:latin typeface="楷体" pitchFamily="49" charset="-122"/>
                <a:ea typeface="楷体" pitchFamily="49" charset="-122"/>
              </a:rPr>
              <a:t>&gt;</a:t>
            </a:r>
            <a:r>
              <a:rPr kumimoji="1" lang="zh-CN" altLang="en-US" sz="2800">
                <a:latin typeface="楷体" pitchFamily="49" charset="-122"/>
                <a:ea typeface="楷体" pitchFamily="49" charset="-122"/>
              </a:rPr>
              <a:t>是一个</a:t>
            </a:r>
            <a:endParaRPr kumimoji="1" lang="en-US" altLang="zh-CN" sz="280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kumimoji="1" lang="en-US" altLang="zh-CN" sz="2800">
                <a:latin typeface="楷体" pitchFamily="49" charset="-122"/>
                <a:ea typeface="楷体" pitchFamily="49" charset="-122"/>
              </a:rPr>
              <a:t>       </a:t>
            </a:r>
            <a:r>
              <a:rPr kumimoji="1" lang="zh-CN" altLang="en-US" sz="2800">
                <a:latin typeface="楷体" pitchFamily="49" charset="-122"/>
                <a:ea typeface="楷体" pitchFamily="49" charset="-122"/>
              </a:rPr>
              <a:t>分配格</a:t>
            </a:r>
            <a:r>
              <a:rPr kumimoji="1" lang="zh-CN" altLang="en-US" sz="2400">
                <a:latin typeface="楷体" pitchFamily="49" charset="-122"/>
                <a:ea typeface="楷体" pitchFamily="49" charset="-122"/>
              </a:rPr>
              <a:t>。</a:t>
            </a:r>
          </a:p>
        </p:txBody>
      </p:sp>
      <p:sp>
        <p:nvSpPr>
          <p:cNvPr id="94211" name="Text Box 3"/>
          <p:cNvSpPr txBox="1">
            <a:spLocks noChangeArrowheads="1"/>
          </p:cNvSpPr>
          <p:nvPr/>
        </p:nvSpPr>
        <p:spPr bwMode="auto">
          <a:xfrm>
            <a:off x="539750" y="4484688"/>
            <a:ext cx="6127750" cy="954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200000"/>
              </a:lnSpc>
              <a:spcBef>
                <a:spcPct val="50000"/>
              </a:spcBef>
            </a:pPr>
            <a:r>
              <a:rPr kumimoji="1" lang="zh-CN" altLang="en-US" sz="2800">
                <a:latin typeface="楷体" pitchFamily="49" charset="-122"/>
                <a:ea typeface="楷体" pitchFamily="49" charset="-122"/>
              </a:rPr>
              <a:t>因此 </a:t>
            </a:r>
            <a:r>
              <a:rPr kumimoji="1" lang="en-US" altLang="zh-CN" sz="2800">
                <a:latin typeface="楷体" pitchFamily="49" charset="-122"/>
                <a:ea typeface="楷体" pitchFamily="49" charset="-122"/>
              </a:rPr>
              <a:t>b∧(c∨d)≠(b∧c)</a:t>
            </a:r>
            <a:r>
              <a:rPr kumimoji="1" lang="zh-CN" altLang="en-US" sz="2800">
                <a:latin typeface="楷体" pitchFamily="49" charset="-122"/>
                <a:ea typeface="楷体" pitchFamily="49" charset="-122"/>
              </a:rPr>
              <a:t>∨</a:t>
            </a:r>
            <a:r>
              <a:rPr kumimoji="1" lang="en-US" altLang="zh-CN" sz="2800">
                <a:latin typeface="楷体" pitchFamily="49" charset="-122"/>
                <a:ea typeface="楷体" pitchFamily="49" charset="-122"/>
              </a:rPr>
              <a:t>(b∧d)</a:t>
            </a:r>
            <a:r>
              <a:rPr kumimoji="1" lang="zh-CN" altLang="en-US" sz="2800">
                <a:latin typeface="楷体" pitchFamily="49" charset="-122"/>
                <a:ea typeface="楷体" pitchFamily="49" charset="-122"/>
              </a:rPr>
              <a:t> </a:t>
            </a:r>
          </a:p>
        </p:txBody>
      </p:sp>
      <p:sp>
        <p:nvSpPr>
          <p:cNvPr id="94212" name="Text Box 4"/>
          <p:cNvSpPr txBox="1">
            <a:spLocks noChangeArrowheads="1"/>
          </p:cNvSpPr>
          <p:nvPr/>
        </p:nvSpPr>
        <p:spPr bwMode="auto">
          <a:xfrm>
            <a:off x="395288" y="3908425"/>
            <a:ext cx="331311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>
                <a:latin typeface="楷体" pitchFamily="49" charset="-122"/>
                <a:ea typeface="楷体" pitchFamily="49" charset="-122"/>
              </a:rPr>
              <a:t> </a:t>
            </a:r>
            <a:r>
              <a:rPr kumimoji="1" lang="zh-CN" altLang="en-US" sz="2800">
                <a:latin typeface="楷体" pitchFamily="49" charset="-122"/>
                <a:ea typeface="楷体" pitchFamily="49" charset="-122"/>
              </a:rPr>
              <a:t>而 </a:t>
            </a:r>
            <a:r>
              <a:rPr kumimoji="1" lang="en-US" altLang="zh-CN" sz="2800">
                <a:latin typeface="楷体" pitchFamily="49" charset="-122"/>
                <a:ea typeface="楷体" pitchFamily="49" charset="-122"/>
              </a:rPr>
              <a:t>(b∧c)∨(b∧d</a:t>
            </a:r>
            <a:r>
              <a:rPr kumimoji="1" lang="zh-CN" altLang="en-US" sz="2800">
                <a:latin typeface="楷体" pitchFamily="49" charset="-122"/>
                <a:ea typeface="楷体" pitchFamily="49" charset="-122"/>
              </a:rPr>
              <a:t>） </a:t>
            </a:r>
          </a:p>
        </p:txBody>
      </p:sp>
      <p:grpSp>
        <p:nvGrpSpPr>
          <p:cNvPr id="4" name="Group 7"/>
          <p:cNvGrpSpPr>
            <a:grpSpLocks/>
          </p:cNvGrpSpPr>
          <p:nvPr/>
        </p:nvGrpSpPr>
        <p:grpSpPr bwMode="auto">
          <a:xfrm>
            <a:off x="5643563" y="1935163"/>
            <a:ext cx="2890837" cy="2735262"/>
            <a:chOff x="3555" y="917"/>
            <a:chExt cx="1821" cy="1723"/>
          </a:xfrm>
        </p:grpSpPr>
        <p:sp>
          <p:nvSpPr>
            <p:cNvPr id="53259" name="Line 13"/>
            <p:cNvSpPr>
              <a:spLocks noChangeShapeType="1"/>
            </p:cNvSpPr>
            <p:nvPr/>
          </p:nvSpPr>
          <p:spPr bwMode="auto">
            <a:xfrm>
              <a:off x="4464" y="1200"/>
              <a:ext cx="0" cy="433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60" name="Line 14"/>
            <p:cNvSpPr>
              <a:spLocks noChangeShapeType="1"/>
            </p:cNvSpPr>
            <p:nvPr/>
          </p:nvSpPr>
          <p:spPr bwMode="auto">
            <a:xfrm>
              <a:off x="4464" y="1920"/>
              <a:ext cx="0" cy="432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61" name="Line 15"/>
            <p:cNvSpPr>
              <a:spLocks noChangeShapeType="1"/>
            </p:cNvSpPr>
            <p:nvPr/>
          </p:nvSpPr>
          <p:spPr bwMode="auto">
            <a:xfrm flipH="1">
              <a:off x="3798" y="1132"/>
              <a:ext cx="542" cy="547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62" name="Line 16"/>
            <p:cNvSpPr>
              <a:spLocks noChangeShapeType="1"/>
            </p:cNvSpPr>
            <p:nvPr/>
          </p:nvSpPr>
          <p:spPr bwMode="auto">
            <a:xfrm>
              <a:off x="4593" y="1132"/>
              <a:ext cx="542" cy="547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63" name="Line 17"/>
            <p:cNvSpPr>
              <a:spLocks noChangeShapeType="1"/>
            </p:cNvSpPr>
            <p:nvPr/>
          </p:nvSpPr>
          <p:spPr bwMode="auto">
            <a:xfrm>
              <a:off x="3798" y="1872"/>
              <a:ext cx="542" cy="547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64" name="Line 18"/>
            <p:cNvSpPr>
              <a:spLocks noChangeShapeType="1"/>
            </p:cNvSpPr>
            <p:nvPr/>
          </p:nvSpPr>
          <p:spPr bwMode="auto">
            <a:xfrm flipH="1">
              <a:off x="4593" y="1873"/>
              <a:ext cx="543" cy="546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65" name="Oval 8"/>
            <p:cNvSpPr>
              <a:spLocks noChangeArrowheads="1"/>
            </p:cNvSpPr>
            <p:nvPr/>
          </p:nvSpPr>
          <p:spPr bwMode="auto">
            <a:xfrm>
              <a:off x="4320" y="917"/>
              <a:ext cx="288" cy="28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FF"/>
              </a:solidFill>
              <a:round/>
              <a:headEnd/>
              <a:tailEnd/>
            </a:ln>
          </p:spPr>
          <p:txBody>
            <a:bodyPr wrap="none" tIns="0" anchor="ctr"/>
            <a:lstStyle/>
            <a:p>
              <a:pPr algn="ctr"/>
              <a:r>
                <a:rPr lang="en-US" altLang="zh-CN" sz="2800">
                  <a:ea typeface="楷体" pitchFamily="49" charset="-122"/>
                </a:rPr>
                <a:t>e</a:t>
              </a:r>
            </a:p>
          </p:txBody>
        </p:sp>
        <p:sp>
          <p:nvSpPr>
            <p:cNvPr id="53266" name="Oval 12"/>
            <p:cNvSpPr>
              <a:spLocks noChangeArrowheads="1"/>
            </p:cNvSpPr>
            <p:nvPr/>
          </p:nvSpPr>
          <p:spPr bwMode="auto">
            <a:xfrm>
              <a:off x="4320" y="2352"/>
              <a:ext cx="288" cy="28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FF"/>
              </a:solidFill>
              <a:round/>
              <a:headEnd/>
              <a:tailEnd/>
            </a:ln>
          </p:spPr>
          <p:txBody>
            <a:bodyPr wrap="none" lIns="72000" tIns="0" anchor="ctr"/>
            <a:lstStyle/>
            <a:p>
              <a:pPr algn="ctr"/>
              <a:r>
                <a:rPr lang="en-US" altLang="zh-CN" sz="2800">
                  <a:ea typeface="楷体" pitchFamily="49" charset="-122"/>
                </a:rPr>
                <a:t>a</a:t>
              </a:r>
            </a:p>
          </p:txBody>
        </p:sp>
        <p:sp>
          <p:nvSpPr>
            <p:cNvPr id="53267" name="Oval 9"/>
            <p:cNvSpPr>
              <a:spLocks noChangeArrowheads="1"/>
            </p:cNvSpPr>
            <p:nvPr/>
          </p:nvSpPr>
          <p:spPr bwMode="auto">
            <a:xfrm>
              <a:off x="3555" y="1632"/>
              <a:ext cx="288" cy="28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800">
                  <a:ea typeface="楷体" pitchFamily="49" charset="-122"/>
                </a:rPr>
                <a:t>b</a:t>
              </a:r>
            </a:p>
          </p:txBody>
        </p:sp>
        <p:sp>
          <p:nvSpPr>
            <p:cNvPr id="53268" name="Oval 10"/>
            <p:cNvSpPr>
              <a:spLocks noChangeArrowheads="1"/>
            </p:cNvSpPr>
            <p:nvPr/>
          </p:nvSpPr>
          <p:spPr bwMode="auto">
            <a:xfrm>
              <a:off x="4320" y="1632"/>
              <a:ext cx="288" cy="28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FF"/>
              </a:solidFill>
              <a:round/>
              <a:headEnd/>
              <a:tailEnd/>
            </a:ln>
          </p:spPr>
          <p:txBody>
            <a:bodyPr wrap="none" lIns="82800" tIns="0" anchor="ctr"/>
            <a:lstStyle/>
            <a:p>
              <a:pPr algn="ctr"/>
              <a:r>
                <a:rPr lang="en-US" altLang="zh-CN" sz="2800">
                  <a:ea typeface="楷体" pitchFamily="49" charset="-122"/>
                </a:rPr>
                <a:t>c</a:t>
              </a:r>
            </a:p>
          </p:txBody>
        </p:sp>
        <p:sp>
          <p:nvSpPr>
            <p:cNvPr id="53269" name="Oval 11"/>
            <p:cNvSpPr>
              <a:spLocks noChangeArrowheads="1"/>
            </p:cNvSpPr>
            <p:nvPr/>
          </p:nvSpPr>
          <p:spPr bwMode="auto">
            <a:xfrm>
              <a:off x="5088" y="1632"/>
              <a:ext cx="288" cy="28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FF"/>
              </a:solidFill>
              <a:round/>
              <a:headEnd/>
              <a:tailEnd/>
            </a:ln>
          </p:spPr>
          <p:txBody>
            <a:bodyPr wrap="none" lIns="72000" anchor="ctr"/>
            <a:lstStyle/>
            <a:p>
              <a:pPr algn="ctr"/>
              <a:r>
                <a:rPr lang="en-US" altLang="zh-CN" sz="2800">
                  <a:ea typeface="楷体" pitchFamily="49" charset="-122"/>
                </a:rPr>
                <a:t>d</a:t>
              </a:r>
            </a:p>
          </p:txBody>
        </p:sp>
      </p:grpSp>
      <p:sp>
        <p:nvSpPr>
          <p:cNvPr id="38918" name="Text Box 6"/>
          <p:cNvSpPr txBox="1">
            <a:spLocks noChangeArrowheads="1"/>
          </p:cNvSpPr>
          <p:nvPr/>
        </p:nvSpPr>
        <p:spPr bwMode="auto">
          <a:xfrm>
            <a:off x="633413" y="2308225"/>
            <a:ext cx="3455987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例</a:t>
            </a:r>
            <a:r>
              <a:rPr lang="en-US" altLang="zh-CN" sz="32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2</a:t>
            </a:r>
            <a:r>
              <a:rPr lang="en-US" altLang="zh-CN" sz="3200">
                <a:latin typeface="楷体" pitchFamily="49" charset="-122"/>
                <a:ea typeface="楷体" pitchFamily="49" charset="-122"/>
              </a:rPr>
              <a:t>  </a:t>
            </a:r>
            <a:r>
              <a:rPr lang="en-US" altLang="zh-CN" sz="2800">
                <a:latin typeface="楷体" pitchFamily="49" charset="-122"/>
                <a:ea typeface="楷体" pitchFamily="49" charset="-122"/>
              </a:rPr>
              <a:t>   </a:t>
            </a:r>
            <a:r>
              <a:rPr lang="en-US" altLang="zh-CN">
                <a:latin typeface="楷体" pitchFamily="49" charset="-122"/>
                <a:ea typeface="楷体" pitchFamily="49" charset="-122"/>
              </a:rPr>
              <a:t>     </a:t>
            </a:r>
          </a:p>
        </p:txBody>
      </p:sp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1258888" y="3298825"/>
            <a:ext cx="305752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>
                <a:latin typeface="楷体" pitchFamily="49" charset="-122"/>
                <a:ea typeface="楷体" pitchFamily="49" charset="-122"/>
              </a:rPr>
              <a:t>b∧(c∨d)=b∧e=b</a:t>
            </a: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3708400" y="3908425"/>
            <a:ext cx="187166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>
                <a:latin typeface="楷体" pitchFamily="49" charset="-122"/>
                <a:ea typeface="楷体" pitchFamily="49" charset="-122"/>
              </a:rPr>
              <a:t>=a</a:t>
            </a:r>
            <a:r>
              <a:rPr lang="en-US" altLang="zh-CN">
                <a:latin typeface="楷体" pitchFamily="49" charset="-122"/>
                <a:ea typeface="楷体" pitchFamily="49" charset="-122"/>
              </a:rPr>
              <a:t>∨</a:t>
            </a:r>
            <a:r>
              <a:rPr lang="en-US" altLang="zh-CN" sz="2800">
                <a:latin typeface="楷体" pitchFamily="49" charset="-122"/>
                <a:ea typeface="楷体" pitchFamily="49" charset="-122"/>
              </a:rPr>
              <a:t>a=a</a:t>
            </a:r>
          </a:p>
        </p:txBody>
      </p:sp>
      <p:sp>
        <p:nvSpPr>
          <p:cNvPr id="38921" name="TextBox 3"/>
          <p:cNvSpPr txBox="1">
            <a:spLocks noChangeArrowheads="1"/>
          </p:cNvSpPr>
          <p:nvPr/>
        </p:nvSpPr>
        <p:spPr bwMode="auto">
          <a:xfrm>
            <a:off x="1520825" y="2354263"/>
            <a:ext cx="2338388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>
                <a:latin typeface="楷体" pitchFamily="49" charset="-122"/>
                <a:ea typeface="楷体" pitchFamily="49" charset="-122"/>
              </a:rPr>
              <a:t>不是分配格。</a:t>
            </a:r>
          </a:p>
        </p:txBody>
      </p:sp>
      <p:sp>
        <p:nvSpPr>
          <p:cNvPr id="21" name="矩形 20"/>
          <p:cNvSpPr/>
          <p:nvPr/>
        </p:nvSpPr>
        <p:spPr>
          <a:xfrm>
            <a:off x="6875463" y="1484313"/>
            <a:ext cx="1944687" cy="431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8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</a:rPr>
              <a:t>钻石格</a:t>
            </a:r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93CECA-8512-47F2-BE74-9AEE61CF34C7}" type="slidenum">
              <a:rPr lang="en-US" altLang="zh-CN" smtClean="0"/>
              <a:pPr>
                <a:defRPr/>
              </a:pPr>
              <a:t>26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8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0" dur="500"/>
                                        <p:tgtEl>
                                          <p:spTgt spid="94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42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42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8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1" grpId="0" autoUpdateAnimBg="0"/>
      <p:bldP spid="94212" grpId="0" autoUpdateAnimBg="0"/>
      <p:bldP spid="38918" grpId="0"/>
      <p:bldP spid="2" grpId="0"/>
      <p:bldP spid="3" grpId="0"/>
      <p:bldP spid="38921" grpId="0"/>
      <p:bldP spid="2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标题 2"/>
          <p:cNvSpPr>
            <a:spLocks noGrp="1"/>
          </p:cNvSpPr>
          <p:nvPr>
            <p:ph type="title"/>
          </p:nvPr>
        </p:nvSpPr>
        <p:spPr>
          <a:xfrm>
            <a:off x="457200" y="188913"/>
            <a:ext cx="8229600" cy="703262"/>
          </a:xfrm>
        </p:spPr>
        <p:txBody>
          <a:bodyPr/>
          <a:lstStyle/>
          <a:p>
            <a:pPr algn="ctr"/>
            <a:r>
              <a:rPr lang="zh-CN" altLang="en-US" sz="3600" smtClean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</a:rPr>
              <a:t>模格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57200" y="765175"/>
            <a:ext cx="8229600" cy="3328988"/>
          </a:xfrm>
        </p:spPr>
        <p:txBody>
          <a:bodyPr/>
          <a:lstStyle/>
          <a:p>
            <a:pPr>
              <a:lnSpc>
                <a:spcPct val="110000"/>
              </a:lnSpc>
              <a:spcAft>
                <a:spcPts val="600"/>
              </a:spcAft>
              <a:defRPr/>
            </a:pPr>
            <a:r>
              <a:rPr lang="zh-CN" altLang="en-US" sz="24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定义：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设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&lt;L,*,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⊕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&gt;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是一个格，如果对于所有的</a:t>
            </a:r>
            <a:r>
              <a:rPr lang="en-US" altLang="zh-CN" sz="2400" dirty="0" err="1">
                <a:latin typeface="楷体" pitchFamily="49" charset="-122"/>
                <a:ea typeface="楷体" pitchFamily="49" charset="-122"/>
              </a:rPr>
              <a:t>a,b,c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  <a:sym typeface="Symbol" pitchFamily="18" charset="2"/>
              </a:rPr>
              <a:t>∈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L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有</a:t>
            </a:r>
            <a:endParaRPr lang="en-US" altLang="zh-CN" sz="2400" dirty="0">
              <a:latin typeface="楷体" pitchFamily="49" charset="-122"/>
              <a:ea typeface="楷体" pitchFamily="49" charset="-122"/>
            </a:endParaRPr>
          </a:p>
          <a:p>
            <a:pPr marL="2149475" indent="0">
              <a:lnSpc>
                <a:spcPct val="110000"/>
              </a:lnSpc>
              <a:spcAft>
                <a:spcPts val="600"/>
              </a:spcAft>
              <a:buFont typeface="Wingdings" pitchFamily="2" charset="2"/>
              <a:buNone/>
              <a:defRPr/>
            </a:pP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a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  <a:sym typeface="Symbol" pitchFamily="18" charset="2"/>
              </a:rPr>
              <a:t>≤</a:t>
            </a:r>
            <a:r>
              <a:rPr lang="en-US" altLang="zh-CN" sz="2400" dirty="0" err="1">
                <a:latin typeface="楷体" pitchFamily="49" charset="-122"/>
                <a:ea typeface="楷体" pitchFamily="49" charset="-122"/>
              </a:rPr>
              <a:t>c</a:t>
            </a:r>
            <a:r>
              <a:rPr lang="en-US" altLang="zh-CN" sz="2400" dirty="0" err="1">
                <a:sym typeface="Symbol" pitchFamily="18" charset="2"/>
              </a:rPr>
              <a:t></a:t>
            </a:r>
            <a:r>
              <a:rPr lang="en-US" altLang="zh-CN" sz="2400" dirty="0" err="1">
                <a:latin typeface="楷体" pitchFamily="49" charset="-122"/>
                <a:ea typeface="楷体" pitchFamily="49" charset="-122"/>
              </a:rPr>
              <a:t>a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⊕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(b*c)=(a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⊕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b)*c</a:t>
            </a:r>
          </a:p>
          <a:p>
            <a:pPr marL="365125" indent="0">
              <a:lnSpc>
                <a:spcPct val="110000"/>
              </a:lnSpc>
              <a:spcAft>
                <a:spcPts val="600"/>
              </a:spcAft>
              <a:buFont typeface="Wingdings" pitchFamily="2" charset="2"/>
              <a:buNone/>
              <a:defRPr/>
            </a:pP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则称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&lt;L,*,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⊕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&gt;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为</a:t>
            </a:r>
            <a:r>
              <a:rPr lang="zh-CN" altLang="en-US" sz="24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模格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。</a:t>
            </a:r>
            <a:endParaRPr lang="en-US" altLang="zh-CN" sz="2400" dirty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10000"/>
              </a:lnSpc>
              <a:spcAft>
                <a:spcPts val="600"/>
              </a:spcAft>
              <a:defRPr/>
            </a:pPr>
            <a:r>
              <a:rPr lang="zh-CN" altLang="en-US" sz="24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定理</a:t>
            </a:r>
            <a:r>
              <a:rPr lang="en-US" altLang="zh-CN" sz="24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7.3-1</a:t>
            </a:r>
            <a:r>
              <a:rPr lang="zh-CN" altLang="en-US" sz="24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：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分配格是模格。</a:t>
            </a:r>
            <a:endParaRPr lang="en-US" altLang="zh-CN" sz="2400" dirty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10000"/>
              </a:lnSpc>
              <a:spcAft>
                <a:spcPts val="600"/>
              </a:spcAft>
              <a:defRPr/>
            </a:pPr>
            <a:r>
              <a:rPr lang="zh-CN" altLang="en-US" sz="24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证：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由于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a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⊕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(b*c)=(a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⊕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b)*(a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⊕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c)</a:t>
            </a:r>
          </a:p>
          <a:p>
            <a:pPr marL="320675" indent="0">
              <a:lnSpc>
                <a:spcPct val="110000"/>
              </a:lnSpc>
              <a:spcAft>
                <a:spcPts val="600"/>
              </a:spcAft>
              <a:buFont typeface="Wingdings" pitchFamily="2" charset="2"/>
              <a:buNone/>
              <a:defRPr/>
            </a:pP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若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a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  <a:sym typeface="Symbol" pitchFamily="18" charset="2"/>
              </a:rPr>
              <a:t>≤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c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，则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a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⊕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c=c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，代入上式得：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a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⊕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(b*c)=(a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⊕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b)*c</a:t>
            </a:r>
            <a:endParaRPr lang="zh-CN" altLang="en-US" sz="240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CB28F1-9A75-44DB-B0D8-8AB5D5BA474C}" type="slidenum">
              <a:rPr lang="en-US" altLang="zh-CN" smtClean="0"/>
              <a:pPr>
                <a:defRPr/>
              </a:pPr>
              <a:t>27</a:t>
            </a:fld>
            <a:endParaRPr lang="en-US" altLang="zh-CN"/>
          </a:p>
        </p:txBody>
      </p:sp>
      <p:grpSp>
        <p:nvGrpSpPr>
          <p:cNvPr id="23" name="组合 22"/>
          <p:cNvGrpSpPr>
            <a:grpSpLocks/>
          </p:cNvGrpSpPr>
          <p:nvPr/>
        </p:nvGrpSpPr>
        <p:grpSpPr bwMode="auto">
          <a:xfrm>
            <a:off x="2051050" y="3933825"/>
            <a:ext cx="5002213" cy="2174875"/>
            <a:chOff x="2018379" y="3959344"/>
            <a:chExt cx="5001893" cy="2174529"/>
          </a:xfrm>
        </p:grpSpPr>
        <p:sp>
          <p:nvSpPr>
            <p:cNvPr id="5" name="矩形 4"/>
            <p:cNvSpPr/>
            <p:nvPr/>
          </p:nvSpPr>
          <p:spPr>
            <a:xfrm>
              <a:off x="4648699" y="3959344"/>
              <a:ext cx="863545" cy="43173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400" dirty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格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5580501" y="4810109"/>
              <a:ext cx="1439771" cy="4333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400" dirty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非模格</a:t>
              </a:r>
            </a:p>
          </p:txBody>
        </p:sp>
        <p:sp>
          <p:nvSpPr>
            <p:cNvPr id="7" name="矩形 6"/>
            <p:cNvSpPr/>
            <p:nvPr/>
          </p:nvSpPr>
          <p:spPr>
            <a:xfrm>
              <a:off x="3420052" y="4810109"/>
              <a:ext cx="863545" cy="4333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400" dirty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模格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4278834" y="5702142"/>
              <a:ext cx="1584224" cy="43173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400" dirty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非分配格</a:t>
              </a:r>
            </a:p>
          </p:txBody>
        </p:sp>
        <p:sp>
          <p:nvSpPr>
            <p:cNvPr id="9" name="矩形 8"/>
            <p:cNvSpPr/>
            <p:nvPr/>
          </p:nvSpPr>
          <p:spPr>
            <a:xfrm>
              <a:off x="2018379" y="5702142"/>
              <a:ext cx="1223885" cy="43173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400" dirty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分配格</a:t>
              </a:r>
            </a:p>
          </p:txBody>
        </p:sp>
        <p:grpSp>
          <p:nvGrpSpPr>
            <p:cNvPr id="54288" name="组合 15"/>
            <p:cNvGrpSpPr>
              <a:grpSpLocks/>
            </p:cNvGrpSpPr>
            <p:nvPr/>
          </p:nvGrpSpPr>
          <p:grpSpPr bwMode="auto">
            <a:xfrm>
              <a:off x="3851920" y="4367577"/>
              <a:ext cx="2448272" cy="473767"/>
              <a:chOff x="3203848" y="4557313"/>
              <a:chExt cx="2448272" cy="473767"/>
            </a:xfrm>
          </p:grpSpPr>
          <p:cxnSp>
            <p:nvCxnSpPr>
              <p:cNvPr id="11" name="直接连接符 10"/>
              <p:cNvCxnSpPr/>
              <p:nvPr/>
            </p:nvCxnSpPr>
            <p:spPr>
              <a:xfrm>
                <a:off x="3203753" y="4796677"/>
                <a:ext cx="2447768" cy="0"/>
              </a:xfrm>
              <a:prstGeom prst="line">
                <a:avLst/>
              </a:prstGeom>
              <a:ln w="25400">
                <a:solidFill>
                  <a:srgbClr val="CC009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连接符 12"/>
              <p:cNvCxnSpPr/>
              <p:nvPr/>
            </p:nvCxnSpPr>
            <p:spPr>
              <a:xfrm>
                <a:off x="3203753" y="4793503"/>
                <a:ext cx="0" cy="234913"/>
              </a:xfrm>
              <a:prstGeom prst="line">
                <a:avLst/>
              </a:prstGeom>
              <a:ln w="25400">
                <a:solidFill>
                  <a:srgbClr val="CC009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接连接符 13"/>
              <p:cNvCxnSpPr/>
              <p:nvPr/>
            </p:nvCxnSpPr>
            <p:spPr>
              <a:xfrm>
                <a:off x="5646758" y="4796677"/>
                <a:ext cx="0" cy="234913"/>
              </a:xfrm>
              <a:prstGeom prst="line">
                <a:avLst/>
              </a:prstGeom>
              <a:ln w="25400">
                <a:solidFill>
                  <a:srgbClr val="CC009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 14"/>
              <p:cNvCxnSpPr/>
              <p:nvPr/>
            </p:nvCxnSpPr>
            <p:spPr>
              <a:xfrm>
                <a:off x="4427637" y="4557003"/>
                <a:ext cx="0" cy="234913"/>
              </a:xfrm>
              <a:prstGeom prst="line">
                <a:avLst/>
              </a:prstGeom>
              <a:ln w="25400">
                <a:solidFill>
                  <a:srgbClr val="CC009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289" name="组合 16"/>
            <p:cNvGrpSpPr>
              <a:grpSpLocks/>
            </p:cNvGrpSpPr>
            <p:nvPr/>
          </p:nvGrpSpPr>
          <p:grpSpPr bwMode="auto">
            <a:xfrm>
              <a:off x="2627784" y="5232821"/>
              <a:ext cx="2448272" cy="473767"/>
              <a:chOff x="3203848" y="4557313"/>
              <a:chExt cx="2448272" cy="473767"/>
            </a:xfrm>
          </p:grpSpPr>
          <p:cxnSp>
            <p:nvCxnSpPr>
              <p:cNvPr id="18" name="直接连接符 17"/>
              <p:cNvCxnSpPr/>
              <p:nvPr/>
            </p:nvCxnSpPr>
            <p:spPr>
              <a:xfrm>
                <a:off x="3204004" y="4796483"/>
                <a:ext cx="2447768" cy="0"/>
              </a:xfrm>
              <a:prstGeom prst="line">
                <a:avLst/>
              </a:prstGeom>
              <a:ln w="25400">
                <a:solidFill>
                  <a:srgbClr val="CC009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连接符 18"/>
              <p:cNvCxnSpPr/>
              <p:nvPr/>
            </p:nvCxnSpPr>
            <p:spPr>
              <a:xfrm>
                <a:off x="3204004" y="4796483"/>
                <a:ext cx="0" cy="234913"/>
              </a:xfrm>
              <a:prstGeom prst="line">
                <a:avLst/>
              </a:prstGeom>
              <a:ln w="25400">
                <a:solidFill>
                  <a:srgbClr val="CC009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连接符 19"/>
              <p:cNvCxnSpPr/>
              <p:nvPr/>
            </p:nvCxnSpPr>
            <p:spPr>
              <a:xfrm>
                <a:off x="5647010" y="4796483"/>
                <a:ext cx="0" cy="234913"/>
              </a:xfrm>
              <a:prstGeom prst="line">
                <a:avLst/>
              </a:prstGeom>
              <a:ln w="25400">
                <a:solidFill>
                  <a:srgbClr val="CC009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连接符 20"/>
              <p:cNvCxnSpPr/>
              <p:nvPr/>
            </p:nvCxnSpPr>
            <p:spPr>
              <a:xfrm>
                <a:off x="4427889" y="4556808"/>
                <a:ext cx="0" cy="234913"/>
              </a:xfrm>
              <a:prstGeom prst="line">
                <a:avLst/>
              </a:prstGeom>
              <a:ln w="25400">
                <a:solidFill>
                  <a:srgbClr val="CC009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8" name="组合 27"/>
          <p:cNvGrpSpPr>
            <a:grpSpLocks/>
          </p:cNvGrpSpPr>
          <p:nvPr/>
        </p:nvGrpSpPr>
        <p:grpSpPr bwMode="auto">
          <a:xfrm>
            <a:off x="2700338" y="1724025"/>
            <a:ext cx="4924425" cy="827088"/>
            <a:chOff x="2699792" y="1724623"/>
            <a:chExt cx="4925685" cy="825992"/>
          </a:xfrm>
        </p:grpSpPr>
        <p:sp>
          <p:nvSpPr>
            <p:cNvPr id="22" name="圆角矩形 21"/>
            <p:cNvSpPr/>
            <p:nvPr/>
          </p:nvSpPr>
          <p:spPr>
            <a:xfrm>
              <a:off x="6761656" y="2046459"/>
              <a:ext cx="863821" cy="504156"/>
            </a:xfrm>
            <a:prstGeom prst="roundRect">
              <a:avLst>
                <a:gd name="adj" fmla="val 21370"/>
              </a:avLst>
            </a:prstGeom>
            <a:noFill/>
            <a:ln w="19050">
              <a:solidFill>
                <a:srgbClr val="CC00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4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模律</a:t>
              </a:r>
            </a:p>
          </p:txBody>
        </p:sp>
        <p:cxnSp>
          <p:nvCxnSpPr>
            <p:cNvPr id="25" name="直接箭头连接符 24"/>
            <p:cNvCxnSpPr/>
            <p:nvPr/>
          </p:nvCxnSpPr>
          <p:spPr>
            <a:xfrm>
              <a:off x="2699792" y="1727794"/>
              <a:ext cx="3456871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肘形连接符 26"/>
            <p:cNvCxnSpPr/>
            <p:nvPr/>
          </p:nvCxnSpPr>
          <p:spPr>
            <a:xfrm>
              <a:off x="4787888" y="1724623"/>
              <a:ext cx="1943597" cy="575499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FF0000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278" name="Text Box 41"/>
          <p:cNvSpPr txBox="1">
            <a:spLocks noChangeArrowheads="1"/>
          </p:cNvSpPr>
          <p:nvPr/>
        </p:nvSpPr>
        <p:spPr bwMode="auto">
          <a:xfrm>
            <a:off x="3995738" y="5013325"/>
            <a:ext cx="2698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不含与五角格同构的子格</a:t>
            </a:r>
          </a:p>
        </p:txBody>
      </p:sp>
      <p:sp>
        <p:nvSpPr>
          <p:cNvPr id="54279" name="Text Box 42"/>
          <p:cNvSpPr txBox="1">
            <a:spLocks noChangeArrowheads="1"/>
          </p:cNvSpPr>
          <p:nvPr/>
        </p:nvSpPr>
        <p:spPr bwMode="auto">
          <a:xfrm>
            <a:off x="1258888" y="6092825"/>
            <a:ext cx="2698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不含与钻石格同构的子格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ext Box 2"/>
          <p:cNvSpPr txBox="1">
            <a:spLocks noChangeArrowheads="1"/>
          </p:cNvSpPr>
          <p:nvPr/>
        </p:nvSpPr>
        <p:spPr bwMode="auto">
          <a:xfrm>
            <a:off x="1403350" y="476250"/>
            <a:ext cx="5689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>
                <a:ea typeface="楷体" pitchFamily="49" charset="-122"/>
              </a:rPr>
              <a:t>注意： 对于</a:t>
            </a:r>
            <a:r>
              <a:rPr lang="zh-CN" altLang="en-US" sz="2400">
                <a:solidFill>
                  <a:srgbClr val="FF0000"/>
                </a:solidFill>
                <a:ea typeface="楷体" pitchFamily="49" charset="-122"/>
              </a:rPr>
              <a:t>非分配格</a:t>
            </a:r>
            <a:r>
              <a:rPr lang="zh-CN" altLang="en-US" sz="2400">
                <a:ea typeface="楷体" pitchFamily="49" charset="-122"/>
              </a:rPr>
              <a:t>，消去律不成立。</a:t>
            </a:r>
            <a:r>
              <a:rPr lang="en-US" altLang="zh-CN" sz="2400">
                <a:latin typeface="宋体" charset="-122"/>
                <a:ea typeface="楷体" pitchFamily="49" charset="-122"/>
              </a:rPr>
              <a:t> </a:t>
            </a:r>
          </a:p>
        </p:txBody>
      </p:sp>
      <p:sp>
        <p:nvSpPr>
          <p:cNvPr id="27651" name="Text Box 4"/>
          <p:cNvSpPr txBox="1">
            <a:spLocks noChangeArrowheads="1"/>
          </p:cNvSpPr>
          <p:nvPr/>
        </p:nvSpPr>
        <p:spPr bwMode="auto">
          <a:xfrm>
            <a:off x="3821113" y="3714750"/>
            <a:ext cx="4999037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zh-CN" sz="2400">
                <a:latin typeface="楷体" pitchFamily="49" charset="-122"/>
                <a:ea typeface="楷体" pitchFamily="49" charset="-122"/>
              </a:rPr>
              <a:t>c</a:t>
            </a:r>
            <a:r>
              <a:rPr lang="zh-CN" altLang="en-US" sz="2400">
                <a:latin typeface="楷体" pitchFamily="49" charset="-122"/>
                <a:ea typeface="楷体" pitchFamily="49" charset="-122"/>
              </a:rPr>
              <a:t>∨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d=c</a:t>
            </a:r>
            <a:r>
              <a:rPr lang="zh-CN" altLang="en-US" sz="2400">
                <a:latin typeface="楷体" pitchFamily="49" charset="-122"/>
                <a:ea typeface="楷体" pitchFamily="49" charset="-122"/>
              </a:rPr>
              <a:t>∨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b, c</a:t>
            </a:r>
            <a:r>
              <a:rPr lang="zh-CN" altLang="en-US" sz="2400">
                <a:latin typeface="楷体" pitchFamily="49" charset="-122"/>
                <a:ea typeface="楷体" pitchFamily="49" charset="-122"/>
              </a:rPr>
              <a:t>∧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d=c</a:t>
            </a:r>
            <a:r>
              <a:rPr lang="zh-CN" altLang="en-US" sz="2400">
                <a:latin typeface="楷体" pitchFamily="49" charset="-122"/>
                <a:ea typeface="楷体" pitchFamily="49" charset="-122"/>
              </a:rPr>
              <a:t>∧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b</a:t>
            </a:r>
            <a:r>
              <a:rPr lang="zh-CN" altLang="en-US" sz="2400">
                <a:latin typeface="楷体" pitchFamily="49" charset="-122"/>
                <a:ea typeface="楷体" pitchFamily="49" charset="-122"/>
              </a:rPr>
              <a:t>，但 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b≠d </a:t>
            </a:r>
          </a:p>
        </p:txBody>
      </p:sp>
      <p:sp>
        <p:nvSpPr>
          <p:cNvPr id="45079" name="Text Box 23"/>
          <p:cNvSpPr txBox="1">
            <a:spLocks noChangeArrowheads="1"/>
          </p:cNvSpPr>
          <p:nvPr/>
        </p:nvSpPr>
        <p:spPr bwMode="auto">
          <a:xfrm>
            <a:off x="2484438" y="1341438"/>
            <a:ext cx="170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>
                <a:ea typeface="楷体" pitchFamily="49" charset="-122"/>
              </a:rPr>
              <a:t>是非分配格</a:t>
            </a:r>
          </a:p>
        </p:txBody>
      </p:sp>
      <p:sp>
        <p:nvSpPr>
          <p:cNvPr id="18" name="矩形 17"/>
          <p:cNvSpPr/>
          <p:nvPr/>
        </p:nvSpPr>
        <p:spPr>
          <a:xfrm>
            <a:off x="6372225" y="1125538"/>
            <a:ext cx="1584325" cy="431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4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</a:rPr>
              <a:t>五角格</a:t>
            </a:r>
          </a:p>
        </p:txBody>
      </p:sp>
      <p:sp>
        <p:nvSpPr>
          <p:cNvPr id="19" name="矩形 18"/>
          <p:cNvSpPr/>
          <p:nvPr/>
        </p:nvSpPr>
        <p:spPr>
          <a:xfrm>
            <a:off x="395288" y="2492375"/>
            <a:ext cx="2808287" cy="2665413"/>
          </a:xfrm>
          <a:prstGeom prst="rect">
            <a:avLst/>
          </a:prstGeom>
          <a:noFill/>
          <a:ln>
            <a:solidFill>
              <a:srgbClr val="631103">
                <a:alpha val="46000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20000"/>
              </a:lnSpc>
              <a:defRPr/>
            </a:pPr>
            <a:r>
              <a:rPr lang="zh-CN" altLang="en-US" sz="240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分配格判定定理：</a:t>
            </a:r>
            <a:r>
              <a:rPr lang="zh-CN" altLang="en-US" sz="2400">
                <a:solidFill>
                  <a:srgbClr val="1E1CE3"/>
                </a:solidFill>
                <a:latin typeface="楷体" pitchFamily="49" charset="-122"/>
                <a:ea typeface="楷体" pitchFamily="49" charset="-122"/>
              </a:rPr>
              <a:t>一个格，当且仅当</a:t>
            </a:r>
            <a:r>
              <a:rPr lang="zh-CN" altLang="en-US" sz="2400" u="sng">
                <a:solidFill>
                  <a:srgbClr val="1E1CE3"/>
                </a:solidFill>
                <a:latin typeface="楷体" pitchFamily="49" charset="-122"/>
                <a:ea typeface="楷体" pitchFamily="49" charset="-122"/>
              </a:rPr>
              <a:t>没有</a:t>
            </a:r>
            <a:r>
              <a:rPr lang="zh-CN" altLang="en-US" sz="2400">
                <a:solidFill>
                  <a:srgbClr val="1E1CE3"/>
                </a:solidFill>
                <a:latin typeface="楷体" pitchFamily="49" charset="-122"/>
                <a:ea typeface="楷体" pitchFamily="49" charset="-122"/>
              </a:rPr>
              <a:t>任何子格同构于</a:t>
            </a:r>
            <a:r>
              <a:rPr lang="zh-CN" altLang="en-US" sz="2400">
                <a:solidFill>
                  <a:srgbClr val="A50021"/>
                </a:solidFill>
                <a:latin typeface="楷体" pitchFamily="49" charset="-122"/>
                <a:ea typeface="楷体" pitchFamily="49" charset="-122"/>
              </a:rPr>
              <a:t>钻石格</a:t>
            </a:r>
            <a:r>
              <a:rPr lang="zh-CN" altLang="en-US" sz="2400">
                <a:solidFill>
                  <a:srgbClr val="1E1CE3"/>
                </a:solidFill>
                <a:latin typeface="楷体" pitchFamily="49" charset="-122"/>
                <a:ea typeface="楷体" pitchFamily="49" charset="-122"/>
              </a:rPr>
              <a:t>和</a:t>
            </a:r>
            <a:r>
              <a:rPr lang="zh-CN" altLang="en-US" sz="2400">
                <a:solidFill>
                  <a:srgbClr val="A50021"/>
                </a:solidFill>
                <a:latin typeface="楷体" pitchFamily="49" charset="-122"/>
                <a:ea typeface="楷体" pitchFamily="49" charset="-122"/>
              </a:rPr>
              <a:t>五角格</a:t>
            </a:r>
            <a:r>
              <a:rPr lang="zh-CN" altLang="en-US" sz="2400">
                <a:solidFill>
                  <a:srgbClr val="1E1CE3"/>
                </a:solidFill>
                <a:latin typeface="楷体" pitchFamily="49" charset="-122"/>
                <a:ea typeface="楷体" pitchFamily="49" charset="-122"/>
              </a:rPr>
              <a:t>，该格就是</a:t>
            </a:r>
            <a:r>
              <a:rPr lang="zh-CN" altLang="en-US" sz="240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分配格</a:t>
            </a:r>
            <a:r>
              <a:rPr lang="zh-CN" altLang="en-US" sz="2400">
                <a:solidFill>
                  <a:srgbClr val="1E1CE3"/>
                </a:solidFill>
                <a:latin typeface="楷体" pitchFamily="49" charset="-122"/>
                <a:ea typeface="楷体" pitchFamily="49" charset="-122"/>
              </a:rPr>
              <a:t>。</a:t>
            </a:r>
          </a:p>
        </p:txBody>
      </p:sp>
      <p:sp>
        <p:nvSpPr>
          <p:cNvPr id="21" name="灯片编号占位符 20"/>
          <p:cNvSpPr>
            <a:spLocks noGrp="1"/>
          </p:cNvSpPr>
          <p:nvPr>
            <p:ph type="sldNum" sz="quarter" idx="12"/>
          </p:nvPr>
        </p:nvSpPr>
        <p:spPr>
          <a:xfrm>
            <a:off x="8027988" y="6243638"/>
            <a:ext cx="658812" cy="457200"/>
          </a:xfrm>
        </p:spPr>
        <p:txBody>
          <a:bodyPr/>
          <a:lstStyle/>
          <a:p>
            <a:pPr>
              <a:defRPr/>
            </a:pPr>
            <a:fld id="{472BDF51-D9CD-497F-8C80-0A4B17E3D332}" type="slidenum">
              <a:rPr lang="en-US" altLang="zh-CN" smtClean="0"/>
              <a:pPr>
                <a:defRPr/>
              </a:pPr>
              <a:t>28</a:t>
            </a:fld>
            <a:endParaRPr lang="en-US" altLang="zh-CN" dirty="0"/>
          </a:p>
        </p:txBody>
      </p:sp>
      <p:sp>
        <p:nvSpPr>
          <p:cNvPr id="31" name="Text Box 4"/>
          <p:cNvSpPr txBox="1">
            <a:spLocks noChangeArrowheads="1"/>
          </p:cNvSpPr>
          <p:nvPr/>
        </p:nvSpPr>
        <p:spPr bwMode="auto">
          <a:xfrm>
            <a:off x="6284913" y="4191000"/>
            <a:ext cx="20891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zh-CN" altLang="en-US" sz="2400">
                <a:solidFill>
                  <a:srgbClr val="0000FF"/>
                </a:solidFill>
                <a:ea typeface="楷体" pitchFamily="49" charset="-122"/>
              </a:rPr>
              <a:t>不满足消去律</a:t>
            </a:r>
            <a:r>
              <a:rPr lang="en-US" altLang="zh-CN" sz="2400">
                <a:solidFill>
                  <a:srgbClr val="0000FF"/>
                </a:solidFill>
                <a:ea typeface="楷体" pitchFamily="49" charset="-122"/>
              </a:rPr>
              <a:t> </a:t>
            </a:r>
          </a:p>
        </p:txBody>
      </p:sp>
      <p:sp>
        <p:nvSpPr>
          <p:cNvPr id="32" name="Text Box 4"/>
          <p:cNvSpPr txBox="1">
            <a:spLocks noChangeArrowheads="1"/>
          </p:cNvSpPr>
          <p:nvPr/>
        </p:nvSpPr>
        <p:spPr bwMode="auto">
          <a:xfrm>
            <a:off x="1476375" y="5414963"/>
            <a:ext cx="532765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zh-CN" sz="2400">
                <a:latin typeface="楷体" pitchFamily="49" charset="-122"/>
                <a:ea typeface="楷体" pitchFamily="49" charset="-122"/>
              </a:rPr>
              <a:t>b</a:t>
            </a:r>
            <a:r>
              <a:rPr lang="zh-CN" altLang="en-US" sz="2400">
                <a:latin typeface="楷体" pitchFamily="49" charset="-122"/>
                <a:ea typeface="楷体" pitchFamily="49" charset="-122"/>
                <a:sym typeface="Symbol" pitchFamily="18" charset="2"/>
              </a:rPr>
              <a:t>≤</a:t>
            </a:r>
            <a:r>
              <a:rPr lang="en-US" altLang="zh-CN" sz="2400">
                <a:latin typeface="楷体" pitchFamily="49" charset="-122"/>
                <a:ea typeface="楷体" pitchFamily="49" charset="-122"/>
                <a:sym typeface="Symbol" pitchFamily="18" charset="2"/>
              </a:rPr>
              <a:t>d</a:t>
            </a:r>
            <a:r>
              <a:rPr lang="zh-CN" altLang="en-US" sz="2400">
                <a:latin typeface="楷体" pitchFamily="49" charset="-122"/>
                <a:ea typeface="楷体" pitchFamily="49" charset="-122"/>
                <a:sym typeface="Symbol" pitchFamily="18" charset="2"/>
              </a:rPr>
              <a:t>，但是，</a:t>
            </a:r>
            <a:r>
              <a:rPr lang="en-US" altLang="zh-CN" sz="2400">
                <a:latin typeface="楷体" pitchFamily="49" charset="-122"/>
                <a:ea typeface="楷体" pitchFamily="49" charset="-122"/>
                <a:sym typeface="Symbol" pitchFamily="18" charset="2"/>
              </a:rPr>
              <a:t>b</a:t>
            </a:r>
            <a:r>
              <a:rPr lang="zh-CN" altLang="en-US" sz="2400">
                <a:latin typeface="楷体" pitchFamily="49" charset="-122"/>
                <a:ea typeface="楷体" pitchFamily="49" charset="-122"/>
              </a:rPr>
              <a:t>∨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(c</a:t>
            </a:r>
            <a:r>
              <a:rPr lang="zh-CN" altLang="en-US" sz="2400">
                <a:latin typeface="楷体" pitchFamily="49" charset="-122"/>
                <a:ea typeface="楷体" pitchFamily="49" charset="-122"/>
              </a:rPr>
              <a:t>∧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d)</a:t>
            </a:r>
            <a:r>
              <a:rPr lang="zh-CN" altLang="en-US" sz="2400">
                <a:latin typeface="楷体" pitchFamily="49" charset="-122"/>
                <a:ea typeface="楷体" pitchFamily="49" charset="-122"/>
                <a:sym typeface="Symbol" pitchFamily="18" charset="2"/>
              </a:rPr>
              <a:t>≠</a:t>
            </a:r>
            <a:r>
              <a:rPr lang="en-US" altLang="zh-CN" sz="2400">
                <a:latin typeface="楷体" pitchFamily="49" charset="-122"/>
                <a:ea typeface="楷体" pitchFamily="49" charset="-122"/>
                <a:sym typeface="Symbol" pitchFamily="18" charset="2"/>
              </a:rPr>
              <a:t>(b</a:t>
            </a:r>
            <a:r>
              <a:rPr lang="zh-CN" altLang="en-US" sz="2400">
                <a:latin typeface="楷体" pitchFamily="49" charset="-122"/>
                <a:ea typeface="楷体" pitchFamily="49" charset="-122"/>
              </a:rPr>
              <a:t>∨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c)</a:t>
            </a:r>
            <a:r>
              <a:rPr lang="zh-CN" altLang="en-US" sz="2400">
                <a:latin typeface="楷体" pitchFamily="49" charset="-122"/>
                <a:ea typeface="楷体" pitchFamily="49" charset="-122"/>
              </a:rPr>
              <a:t>∧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d</a:t>
            </a:r>
          </a:p>
        </p:txBody>
      </p:sp>
      <p:sp>
        <p:nvSpPr>
          <p:cNvPr id="33" name="Text Box 4"/>
          <p:cNvSpPr txBox="1">
            <a:spLocks noChangeArrowheads="1"/>
          </p:cNvSpPr>
          <p:nvPr/>
        </p:nvSpPr>
        <p:spPr bwMode="auto">
          <a:xfrm>
            <a:off x="6732588" y="5414963"/>
            <a:ext cx="2087562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zh-CN" altLang="en-US" sz="2400">
                <a:solidFill>
                  <a:srgbClr val="0000FF"/>
                </a:solidFill>
                <a:ea typeface="楷体" pitchFamily="49" charset="-122"/>
              </a:rPr>
              <a:t>不是模格</a:t>
            </a:r>
            <a:r>
              <a:rPr lang="en-US" altLang="zh-CN" sz="2400">
                <a:solidFill>
                  <a:srgbClr val="0000FF"/>
                </a:solidFill>
                <a:ea typeface="楷体" pitchFamily="49" charset="-122"/>
              </a:rPr>
              <a:t> </a:t>
            </a:r>
          </a:p>
        </p:txBody>
      </p:sp>
      <p:grpSp>
        <p:nvGrpSpPr>
          <p:cNvPr id="55306" name="组合 33"/>
          <p:cNvGrpSpPr>
            <a:grpSpLocks/>
          </p:cNvGrpSpPr>
          <p:nvPr/>
        </p:nvGrpSpPr>
        <p:grpSpPr bwMode="auto">
          <a:xfrm>
            <a:off x="1692275" y="1341438"/>
            <a:ext cx="5305425" cy="2005012"/>
            <a:chOff x="2997696" y="1253173"/>
            <a:chExt cx="5304813" cy="2004121"/>
          </a:xfrm>
        </p:grpSpPr>
        <p:sp>
          <p:nvSpPr>
            <p:cNvPr id="55309" name="Text Box 10"/>
            <p:cNvSpPr txBox="1">
              <a:spLocks noChangeArrowheads="1"/>
            </p:cNvSpPr>
            <p:nvPr/>
          </p:nvSpPr>
          <p:spPr bwMode="auto">
            <a:xfrm>
              <a:off x="2997696" y="1253173"/>
              <a:ext cx="2438119" cy="456997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just">
                <a:spcBef>
                  <a:spcPct val="50000"/>
                </a:spcBef>
              </a:pPr>
              <a:r>
                <a:rPr lang="zh-CN" altLang="en-US" sz="2400">
                  <a:solidFill>
                    <a:srgbClr val="FF0000"/>
                  </a:solidFill>
                  <a:ea typeface="楷体" pitchFamily="49" charset="-122"/>
                </a:rPr>
                <a:t>例如</a:t>
              </a:r>
              <a:endParaRPr lang="zh-CN" altLang="en-US" sz="2400">
                <a:ea typeface="楷体" pitchFamily="49" charset="-122"/>
              </a:endParaRPr>
            </a:p>
          </p:txBody>
        </p:sp>
        <p:grpSp>
          <p:nvGrpSpPr>
            <p:cNvPr id="55310" name="组合 32"/>
            <p:cNvGrpSpPr>
              <a:grpSpLocks noChangeAspect="1"/>
            </p:cNvGrpSpPr>
            <p:nvPr/>
          </p:nvGrpSpPr>
          <p:grpSpPr bwMode="auto">
            <a:xfrm>
              <a:off x="6228185" y="1256490"/>
              <a:ext cx="2074324" cy="2000804"/>
              <a:chOff x="3946910" y="1405573"/>
              <a:chExt cx="2934755" cy="2830747"/>
            </a:xfrm>
          </p:grpSpPr>
          <p:sp>
            <p:nvSpPr>
              <p:cNvPr id="55311" name="Line 16"/>
              <p:cNvSpPr>
                <a:spLocks noChangeShapeType="1"/>
              </p:cNvSpPr>
              <p:nvPr/>
            </p:nvSpPr>
            <p:spPr bwMode="auto">
              <a:xfrm>
                <a:off x="5356826" y="1629074"/>
                <a:ext cx="1313910" cy="1185888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5312" name="Line 17"/>
              <p:cNvSpPr>
                <a:spLocks noChangeShapeType="1"/>
              </p:cNvSpPr>
              <p:nvPr/>
            </p:nvSpPr>
            <p:spPr bwMode="auto">
              <a:xfrm flipH="1">
                <a:off x="4143982" y="1615598"/>
                <a:ext cx="1179149" cy="815298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5313" name="Line 18"/>
              <p:cNvSpPr>
                <a:spLocks noChangeShapeType="1"/>
              </p:cNvSpPr>
              <p:nvPr/>
            </p:nvSpPr>
            <p:spPr bwMode="auto">
              <a:xfrm>
                <a:off x="4140607" y="2607311"/>
                <a:ext cx="0" cy="612775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5314" name="Line 19"/>
              <p:cNvSpPr>
                <a:spLocks noChangeShapeType="1"/>
              </p:cNvSpPr>
              <p:nvPr/>
            </p:nvSpPr>
            <p:spPr bwMode="auto">
              <a:xfrm>
                <a:off x="4134413" y="3181891"/>
                <a:ext cx="1181645" cy="814928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5315" name="Line 20"/>
              <p:cNvSpPr>
                <a:spLocks noChangeShapeType="1"/>
              </p:cNvSpPr>
              <p:nvPr/>
            </p:nvSpPr>
            <p:spPr bwMode="auto">
              <a:xfrm flipH="1">
                <a:off x="5363330" y="2849215"/>
                <a:ext cx="1314071" cy="1186739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5316" name="Oval 11"/>
              <p:cNvSpPr>
                <a:spLocks noChangeArrowheads="1"/>
              </p:cNvSpPr>
              <p:nvPr/>
            </p:nvSpPr>
            <p:spPr bwMode="auto">
              <a:xfrm>
                <a:off x="5129062" y="1405573"/>
                <a:ext cx="395288" cy="39528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 wrap="none" bIns="126000" anchor="ctr"/>
              <a:lstStyle/>
              <a:p>
                <a:pPr algn="ctr"/>
                <a:r>
                  <a:rPr lang="en-US" altLang="zh-CN" sz="2000">
                    <a:latin typeface="楷体" pitchFamily="49" charset="-122"/>
                    <a:ea typeface="楷体" pitchFamily="49" charset="-122"/>
                  </a:rPr>
                  <a:t>e</a:t>
                </a:r>
              </a:p>
            </p:txBody>
          </p:sp>
          <p:sp>
            <p:nvSpPr>
              <p:cNvPr id="55317" name="Oval 12"/>
              <p:cNvSpPr>
                <a:spLocks noChangeArrowheads="1"/>
              </p:cNvSpPr>
              <p:nvPr/>
            </p:nvSpPr>
            <p:spPr bwMode="auto">
              <a:xfrm>
                <a:off x="3946933" y="2229486"/>
                <a:ext cx="395288" cy="39528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 wrap="none" lIns="90000" bIns="97200" anchor="ctr"/>
              <a:lstStyle/>
              <a:p>
                <a:pPr algn="ctr"/>
                <a:r>
                  <a:rPr lang="en-US" altLang="zh-CN" sz="2000">
                    <a:latin typeface="楷体" pitchFamily="49" charset="-122"/>
                    <a:ea typeface="楷体" pitchFamily="49" charset="-122"/>
                  </a:rPr>
                  <a:t>d</a:t>
                </a:r>
              </a:p>
            </p:txBody>
          </p:sp>
          <p:sp>
            <p:nvSpPr>
              <p:cNvPr id="55318" name="Oval 13"/>
              <p:cNvSpPr>
                <a:spLocks noChangeArrowheads="1"/>
              </p:cNvSpPr>
              <p:nvPr/>
            </p:nvSpPr>
            <p:spPr bwMode="auto">
              <a:xfrm>
                <a:off x="3946910" y="3013333"/>
                <a:ext cx="395287" cy="39528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 wrap="none" lIns="108000" bIns="90000" anchor="ctr"/>
              <a:lstStyle/>
              <a:p>
                <a:pPr algn="ctr"/>
                <a:r>
                  <a:rPr lang="en-US" altLang="zh-CN" sz="2000">
                    <a:latin typeface="楷体" pitchFamily="49" charset="-122"/>
                    <a:ea typeface="楷体" pitchFamily="49" charset="-122"/>
                  </a:rPr>
                  <a:t>b</a:t>
                </a:r>
              </a:p>
            </p:txBody>
          </p:sp>
          <p:sp>
            <p:nvSpPr>
              <p:cNvPr id="55319" name="Oval 14"/>
              <p:cNvSpPr>
                <a:spLocks noChangeArrowheads="1"/>
              </p:cNvSpPr>
              <p:nvPr/>
            </p:nvSpPr>
            <p:spPr bwMode="auto">
              <a:xfrm>
                <a:off x="6486377" y="2624773"/>
                <a:ext cx="395288" cy="39528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 wrap="none" lIns="93600" tIns="0" bIns="90000" anchor="ctr"/>
              <a:lstStyle/>
              <a:p>
                <a:pPr algn="ctr"/>
                <a:r>
                  <a:rPr lang="en-US" altLang="zh-CN" sz="2000">
                    <a:latin typeface="楷体" pitchFamily="49" charset="-122"/>
                    <a:ea typeface="楷体" pitchFamily="49" charset="-122"/>
                  </a:rPr>
                  <a:t>c</a:t>
                </a:r>
              </a:p>
            </p:txBody>
          </p:sp>
          <p:sp>
            <p:nvSpPr>
              <p:cNvPr id="55320" name="Oval 15"/>
              <p:cNvSpPr>
                <a:spLocks noChangeArrowheads="1"/>
              </p:cNvSpPr>
              <p:nvPr/>
            </p:nvSpPr>
            <p:spPr bwMode="auto">
              <a:xfrm>
                <a:off x="5129062" y="3841032"/>
                <a:ext cx="395288" cy="39528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 wrap="none" lIns="86400" tIns="0" bIns="90000" anchor="ctr"/>
              <a:lstStyle/>
              <a:p>
                <a:pPr algn="ctr"/>
                <a:r>
                  <a:rPr lang="en-US" altLang="zh-CN" sz="2000">
                    <a:latin typeface="楷体" pitchFamily="49" charset="-122"/>
                    <a:ea typeface="楷体" pitchFamily="49" charset="-122"/>
                  </a:rPr>
                  <a:t>a</a:t>
                </a:r>
              </a:p>
            </p:txBody>
          </p:sp>
        </p:grpSp>
      </p:grpSp>
      <p:sp>
        <p:nvSpPr>
          <p:cNvPr id="24" name="圆角矩形 23"/>
          <p:cNvSpPr/>
          <p:nvPr/>
        </p:nvSpPr>
        <p:spPr>
          <a:xfrm>
            <a:off x="3635375" y="3789363"/>
            <a:ext cx="5040313" cy="863600"/>
          </a:xfrm>
          <a:prstGeom prst="roundRect">
            <a:avLst/>
          </a:prstGeom>
          <a:solidFill>
            <a:srgbClr val="FFE9AB"/>
          </a:solidFill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24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模格判定定理：</a:t>
            </a:r>
            <a:r>
              <a:rPr lang="en-US" altLang="zh-CN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L</a:t>
            </a:r>
            <a:r>
              <a:rPr lang="zh-CN" altLang="en-US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为模格当且仅当</a:t>
            </a:r>
            <a:r>
              <a:rPr lang="en-US" altLang="zh-CN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L</a:t>
            </a:r>
            <a:r>
              <a:rPr lang="zh-CN" altLang="en-US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不含有与五角格同构的子格。</a:t>
            </a:r>
          </a:p>
        </p:txBody>
      </p:sp>
      <p:sp>
        <p:nvSpPr>
          <p:cNvPr id="2" name="矩形 17"/>
          <p:cNvSpPr/>
          <p:nvPr/>
        </p:nvSpPr>
        <p:spPr>
          <a:xfrm>
            <a:off x="6911975" y="2492375"/>
            <a:ext cx="2232025" cy="431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000">
                <a:solidFill>
                  <a:srgbClr val="1E1CE3"/>
                </a:solidFill>
                <a:latin typeface="楷体" pitchFamily="49" charset="-122"/>
                <a:ea typeface="楷体" pitchFamily="49" charset="-122"/>
              </a:rPr>
              <a:t>五角格不是模格，不是分配格</a:t>
            </a:r>
            <a:endParaRPr lang="en-US" altLang="zh-CN" sz="2000">
              <a:solidFill>
                <a:srgbClr val="1E1CE3"/>
              </a:solidFill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5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7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/>
      <p:bldP spid="45079" grpId="0"/>
      <p:bldP spid="18" grpId="0"/>
      <p:bldP spid="19" grpId="0" animBg="1"/>
      <p:bldP spid="31" grpId="0"/>
      <p:bldP spid="32" grpId="0"/>
      <p:bldP spid="33" grpId="0"/>
      <p:bldP spid="24" grpId="0" animBg="1"/>
      <p:bldP spid="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extBox 3"/>
          <p:cNvSpPr txBox="1">
            <a:spLocks noChangeArrowheads="1"/>
          </p:cNvSpPr>
          <p:nvPr/>
        </p:nvSpPr>
        <p:spPr bwMode="auto">
          <a:xfrm>
            <a:off x="2913063" y="230188"/>
            <a:ext cx="2954337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zh-CN" altLang="en-US" sz="360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</a:rPr>
              <a:t>分配格消去律</a:t>
            </a: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323850" y="877888"/>
            <a:ext cx="8569325" cy="5329237"/>
          </a:xfrm>
          <a:prstGeom prst="rect">
            <a:avLst/>
          </a:prstGeom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/>
            </a:pPr>
            <a:r>
              <a:rPr lang="zh-CN" altLang="en-US" sz="2400" kern="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定理</a:t>
            </a:r>
            <a:r>
              <a:rPr lang="en-US" altLang="zh-CN" sz="2400" kern="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7.3-4</a:t>
            </a:r>
            <a:r>
              <a:rPr lang="zh-CN" altLang="en-US" sz="2400" kern="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：</a:t>
            </a:r>
            <a:r>
              <a:rPr lang="zh-CN" altLang="en-US" sz="2400" kern="0" dirty="0">
                <a:latin typeface="楷体" pitchFamily="49" charset="-122"/>
                <a:ea typeface="楷体" pitchFamily="49" charset="-122"/>
              </a:rPr>
              <a:t>设</a:t>
            </a:r>
            <a:r>
              <a:rPr lang="en-US" altLang="zh-CN" sz="2400" kern="0" dirty="0">
                <a:latin typeface="楷体" pitchFamily="49" charset="-122"/>
                <a:ea typeface="楷体" pitchFamily="49" charset="-122"/>
              </a:rPr>
              <a:t>a</a:t>
            </a:r>
            <a:r>
              <a:rPr lang="en-US" altLang="zh-CN" sz="2400" kern="0" baseline="-25000" dirty="0">
                <a:latin typeface="楷体" pitchFamily="49" charset="-122"/>
                <a:ea typeface="楷体" pitchFamily="49" charset="-122"/>
              </a:rPr>
              <a:t>1</a:t>
            </a:r>
            <a:r>
              <a:rPr lang="zh-CN" altLang="en-US" sz="2400" kern="0" dirty="0">
                <a:latin typeface="楷体" pitchFamily="49" charset="-122"/>
                <a:ea typeface="楷体" pitchFamily="49" charset="-122"/>
              </a:rPr>
              <a:t>、</a:t>
            </a:r>
            <a:r>
              <a:rPr lang="en-US" altLang="zh-CN" sz="2400" kern="0" dirty="0">
                <a:latin typeface="楷体" pitchFamily="49" charset="-122"/>
                <a:ea typeface="楷体" pitchFamily="49" charset="-122"/>
              </a:rPr>
              <a:t>a</a:t>
            </a:r>
            <a:r>
              <a:rPr lang="en-US" altLang="zh-CN" sz="2400" kern="0" baseline="-25000" dirty="0">
                <a:latin typeface="楷体" pitchFamily="49" charset="-122"/>
                <a:ea typeface="楷体" pitchFamily="49" charset="-122"/>
              </a:rPr>
              <a:t>2</a:t>
            </a:r>
            <a:r>
              <a:rPr lang="zh-CN" altLang="en-US" sz="2400" kern="0" dirty="0">
                <a:latin typeface="楷体" pitchFamily="49" charset="-122"/>
                <a:ea typeface="楷体" pitchFamily="49" charset="-122"/>
              </a:rPr>
              <a:t>、</a:t>
            </a:r>
            <a:r>
              <a:rPr lang="en-US" altLang="zh-CN" sz="2400" kern="0" dirty="0">
                <a:latin typeface="楷体" pitchFamily="49" charset="-122"/>
                <a:ea typeface="楷体" pitchFamily="49" charset="-122"/>
              </a:rPr>
              <a:t>a</a:t>
            </a:r>
            <a:r>
              <a:rPr lang="en-US" altLang="zh-CN" sz="2400" kern="0" baseline="-25000" dirty="0">
                <a:latin typeface="楷体" pitchFamily="49" charset="-122"/>
                <a:ea typeface="楷体" pitchFamily="49" charset="-122"/>
              </a:rPr>
              <a:t>3</a:t>
            </a:r>
            <a:r>
              <a:rPr lang="zh-CN" altLang="en-US" sz="2400" kern="0" dirty="0">
                <a:latin typeface="楷体" pitchFamily="49" charset="-122"/>
                <a:ea typeface="楷体" pitchFamily="49" charset="-122"/>
              </a:rPr>
              <a:t>是</a:t>
            </a:r>
            <a:r>
              <a:rPr lang="zh-CN" altLang="en-US" sz="2400" kern="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分配格</a:t>
            </a:r>
            <a:r>
              <a:rPr lang="en-US" altLang="zh-CN" sz="2400" kern="0" dirty="0">
                <a:latin typeface="楷体" pitchFamily="49" charset="-122"/>
                <a:ea typeface="楷体" pitchFamily="49" charset="-122"/>
              </a:rPr>
              <a:t>&lt;L</a:t>
            </a:r>
            <a:r>
              <a:rPr lang="zh-CN" altLang="en-US" sz="2400" kern="0" dirty="0">
                <a:latin typeface="楷体" pitchFamily="49" charset="-122"/>
                <a:ea typeface="楷体" pitchFamily="49" charset="-122"/>
              </a:rPr>
              <a:t>；∨，∧</a:t>
            </a:r>
            <a:r>
              <a:rPr lang="en-US" altLang="zh-CN" sz="2400" kern="0" dirty="0">
                <a:latin typeface="楷体" pitchFamily="49" charset="-122"/>
                <a:ea typeface="楷体" pitchFamily="49" charset="-122"/>
              </a:rPr>
              <a:t>&gt;</a:t>
            </a:r>
            <a:r>
              <a:rPr lang="zh-CN" altLang="en-US" sz="2400" kern="0" dirty="0">
                <a:latin typeface="楷体" pitchFamily="49" charset="-122"/>
                <a:ea typeface="楷体" pitchFamily="49" charset="-122"/>
              </a:rPr>
              <a:t>中任意三个元素，那么，当且仅当，</a:t>
            </a:r>
            <a:r>
              <a:rPr lang="en-US" altLang="zh-CN" sz="2400" kern="0" dirty="0">
                <a:latin typeface="楷体" pitchFamily="49" charset="-122"/>
                <a:ea typeface="楷体" pitchFamily="49" charset="-122"/>
              </a:rPr>
              <a:t>a</a:t>
            </a:r>
            <a:r>
              <a:rPr lang="en-US" altLang="zh-CN" sz="2400" kern="0" baseline="-25000" dirty="0">
                <a:latin typeface="楷体" pitchFamily="49" charset="-122"/>
                <a:ea typeface="楷体" pitchFamily="49" charset="-122"/>
              </a:rPr>
              <a:t>1</a:t>
            </a:r>
            <a:r>
              <a:rPr lang="zh-CN" altLang="en-US" sz="2400" kern="0" dirty="0">
                <a:latin typeface="楷体" pitchFamily="49" charset="-122"/>
                <a:ea typeface="楷体" pitchFamily="49" charset="-122"/>
              </a:rPr>
              <a:t>∨</a:t>
            </a:r>
            <a:r>
              <a:rPr lang="en-US" altLang="zh-CN" sz="2400" kern="0" dirty="0">
                <a:latin typeface="楷体" pitchFamily="49" charset="-122"/>
                <a:ea typeface="楷体" pitchFamily="49" charset="-122"/>
              </a:rPr>
              <a:t>a</a:t>
            </a:r>
            <a:r>
              <a:rPr lang="en-US" altLang="zh-CN" sz="2400" kern="0" baseline="-25000" dirty="0">
                <a:latin typeface="楷体" pitchFamily="49" charset="-122"/>
                <a:ea typeface="楷体" pitchFamily="49" charset="-122"/>
              </a:rPr>
              <a:t>2</a:t>
            </a:r>
            <a:r>
              <a:rPr lang="en-US" altLang="zh-CN" sz="2400" kern="0" dirty="0">
                <a:latin typeface="楷体" pitchFamily="49" charset="-122"/>
                <a:ea typeface="楷体" pitchFamily="49" charset="-122"/>
              </a:rPr>
              <a:t>=a</a:t>
            </a:r>
            <a:r>
              <a:rPr lang="en-US" altLang="zh-CN" sz="2400" kern="0" baseline="-25000" dirty="0">
                <a:latin typeface="楷体" pitchFamily="49" charset="-122"/>
                <a:ea typeface="楷体" pitchFamily="49" charset="-122"/>
              </a:rPr>
              <a:t>1</a:t>
            </a:r>
            <a:r>
              <a:rPr lang="zh-CN" altLang="en-US" sz="2400" kern="0" dirty="0">
                <a:latin typeface="楷体" pitchFamily="49" charset="-122"/>
                <a:ea typeface="楷体" pitchFamily="49" charset="-122"/>
              </a:rPr>
              <a:t>∨</a:t>
            </a:r>
            <a:r>
              <a:rPr lang="en-US" altLang="zh-CN" sz="2400" kern="0" dirty="0">
                <a:latin typeface="楷体" pitchFamily="49" charset="-122"/>
                <a:ea typeface="楷体" pitchFamily="49" charset="-122"/>
              </a:rPr>
              <a:t>a</a:t>
            </a:r>
            <a:r>
              <a:rPr lang="en-US" altLang="zh-CN" sz="2400" kern="0" baseline="-25000" dirty="0">
                <a:latin typeface="楷体" pitchFamily="49" charset="-122"/>
                <a:ea typeface="楷体" pitchFamily="49" charset="-122"/>
              </a:rPr>
              <a:t>3</a:t>
            </a:r>
            <a:r>
              <a:rPr lang="zh-CN" altLang="en-US" sz="2400" kern="0" dirty="0">
                <a:latin typeface="楷体" pitchFamily="49" charset="-122"/>
                <a:ea typeface="楷体" pitchFamily="49" charset="-122"/>
              </a:rPr>
              <a:t>，</a:t>
            </a:r>
            <a:r>
              <a:rPr lang="en-US" altLang="zh-CN" sz="2400" kern="0" dirty="0">
                <a:latin typeface="楷体" pitchFamily="49" charset="-122"/>
                <a:ea typeface="楷体" pitchFamily="49" charset="-122"/>
              </a:rPr>
              <a:t>a</a:t>
            </a:r>
            <a:r>
              <a:rPr lang="en-US" altLang="zh-CN" sz="2400" kern="0" baseline="-25000" dirty="0">
                <a:latin typeface="楷体" pitchFamily="49" charset="-122"/>
                <a:ea typeface="楷体" pitchFamily="49" charset="-122"/>
              </a:rPr>
              <a:t>1</a:t>
            </a:r>
            <a:r>
              <a:rPr lang="zh-CN" altLang="en-US" sz="2400" kern="0" dirty="0">
                <a:latin typeface="楷体" pitchFamily="49" charset="-122"/>
                <a:ea typeface="楷体" pitchFamily="49" charset="-122"/>
              </a:rPr>
              <a:t>∧</a:t>
            </a:r>
            <a:r>
              <a:rPr lang="en-US" altLang="zh-CN" sz="2400" kern="0" dirty="0">
                <a:latin typeface="楷体" pitchFamily="49" charset="-122"/>
                <a:ea typeface="楷体" pitchFamily="49" charset="-122"/>
              </a:rPr>
              <a:t>a</a:t>
            </a:r>
            <a:r>
              <a:rPr lang="en-US" altLang="zh-CN" sz="2400" kern="0" baseline="-25000" dirty="0">
                <a:latin typeface="楷体" pitchFamily="49" charset="-122"/>
                <a:ea typeface="楷体" pitchFamily="49" charset="-122"/>
              </a:rPr>
              <a:t>2</a:t>
            </a:r>
            <a:r>
              <a:rPr lang="en-US" altLang="zh-CN" sz="2400" kern="0" dirty="0">
                <a:latin typeface="楷体" pitchFamily="49" charset="-122"/>
                <a:ea typeface="楷体" pitchFamily="49" charset="-122"/>
              </a:rPr>
              <a:t>=a</a:t>
            </a:r>
            <a:r>
              <a:rPr lang="en-US" altLang="zh-CN" sz="2400" kern="0" baseline="-25000" dirty="0">
                <a:latin typeface="楷体" pitchFamily="49" charset="-122"/>
                <a:ea typeface="楷体" pitchFamily="49" charset="-122"/>
              </a:rPr>
              <a:t>1</a:t>
            </a:r>
            <a:r>
              <a:rPr lang="zh-CN" altLang="en-US" sz="2400" kern="0" dirty="0">
                <a:latin typeface="楷体" pitchFamily="49" charset="-122"/>
                <a:ea typeface="楷体" pitchFamily="49" charset="-122"/>
              </a:rPr>
              <a:t>∧</a:t>
            </a:r>
            <a:r>
              <a:rPr lang="en-US" altLang="zh-CN" sz="2400" kern="0" dirty="0">
                <a:latin typeface="楷体" pitchFamily="49" charset="-122"/>
                <a:ea typeface="楷体" pitchFamily="49" charset="-122"/>
              </a:rPr>
              <a:t>a</a:t>
            </a:r>
            <a:r>
              <a:rPr lang="en-US" altLang="zh-CN" sz="2400" kern="0" baseline="-25000" dirty="0">
                <a:latin typeface="楷体" pitchFamily="49" charset="-122"/>
                <a:ea typeface="楷体" pitchFamily="49" charset="-122"/>
              </a:rPr>
              <a:t>3</a:t>
            </a:r>
            <a:r>
              <a:rPr lang="zh-CN" altLang="en-US" sz="2400" kern="0" dirty="0">
                <a:latin typeface="楷体" pitchFamily="49" charset="-122"/>
                <a:ea typeface="楷体" pitchFamily="49" charset="-122"/>
              </a:rPr>
              <a:t>时，有</a:t>
            </a:r>
            <a:r>
              <a:rPr lang="en-US" altLang="zh-CN" sz="2400" kern="0" dirty="0">
                <a:latin typeface="楷体" pitchFamily="49" charset="-122"/>
                <a:ea typeface="楷体" pitchFamily="49" charset="-122"/>
              </a:rPr>
              <a:t>a</a:t>
            </a:r>
            <a:r>
              <a:rPr lang="en-US" altLang="zh-CN" sz="2400" kern="0" baseline="-25000" dirty="0">
                <a:latin typeface="楷体" pitchFamily="49" charset="-122"/>
                <a:ea typeface="楷体" pitchFamily="49" charset="-122"/>
              </a:rPr>
              <a:t>2</a:t>
            </a:r>
            <a:r>
              <a:rPr lang="en-US" altLang="zh-CN" sz="2400" kern="0" dirty="0">
                <a:latin typeface="楷体" pitchFamily="49" charset="-122"/>
                <a:ea typeface="楷体" pitchFamily="49" charset="-122"/>
              </a:rPr>
              <a:t>=a</a:t>
            </a:r>
            <a:r>
              <a:rPr lang="en-US" altLang="zh-CN" sz="2400" kern="0" baseline="-25000" dirty="0">
                <a:latin typeface="楷体" pitchFamily="49" charset="-122"/>
                <a:ea typeface="楷体" pitchFamily="49" charset="-122"/>
              </a:rPr>
              <a:t>3</a:t>
            </a:r>
            <a:r>
              <a:rPr lang="zh-CN" altLang="en-US" sz="2400" kern="0" dirty="0">
                <a:latin typeface="楷体" pitchFamily="49" charset="-122"/>
                <a:ea typeface="楷体" pitchFamily="49" charset="-122"/>
              </a:rPr>
              <a:t>，该定理也叫分配格</a:t>
            </a:r>
            <a:r>
              <a:rPr lang="zh-CN" altLang="en-US" sz="2400" kern="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元素相等定理</a:t>
            </a:r>
            <a:r>
              <a:rPr lang="zh-CN" altLang="en-US" sz="2400" kern="0" dirty="0">
                <a:latin typeface="楷体" pitchFamily="49" charset="-122"/>
                <a:ea typeface="楷体" pitchFamily="49" charset="-122"/>
              </a:rPr>
              <a:t>。</a:t>
            </a:r>
            <a:endParaRPr lang="en-US" altLang="zh-CN" sz="2400" kern="0" dirty="0">
              <a:latin typeface="楷体" pitchFamily="49" charset="-122"/>
              <a:ea typeface="楷体" pitchFamily="49" charset="-122"/>
            </a:endParaRPr>
          </a:p>
          <a:p>
            <a:pPr marL="342900" indent="-342900" eaLnBrk="0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/>
            </a:pPr>
            <a:r>
              <a:rPr lang="zh-CN" altLang="en-US" sz="2400" kern="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证明</a:t>
            </a:r>
            <a:r>
              <a:rPr lang="zh-CN" altLang="en-US" sz="2400" kern="0" dirty="0">
                <a:latin typeface="楷体" pitchFamily="49" charset="-122"/>
                <a:ea typeface="楷体" pitchFamily="49" charset="-122"/>
              </a:rPr>
              <a:t>：</a:t>
            </a:r>
            <a:endParaRPr lang="en-US" altLang="zh-CN" sz="2400" kern="0" dirty="0">
              <a:latin typeface="楷体" pitchFamily="49" charset="-122"/>
              <a:ea typeface="楷体" pitchFamily="49" charset="-122"/>
            </a:endParaRPr>
          </a:p>
          <a:p>
            <a:pPr marL="342900" indent="-342900" eaLnBrk="0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65000"/>
              <a:defRPr/>
            </a:pPr>
            <a:r>
              <a:rPr lang="zh-CN" altLang="en-US" sz="2400" kern="0" dirty="0">
                <a:latin typeface="楷体" pitchFamily="49" charset="-122"/>
                <a:ea typeface="楷体" pitchFamily="49" charset="-122"/>
                <a:sym typeface="Wingdings" pitchFamily="2" charset="2"/>
              </a:rPr>
              <a:t>（</a:t>
            </a:r>
            <a:r>
              <a:rPr lang="en-US" altLang="zh-CN" sz="2400" kern="0" dirty="0">
                <a:latin typeface="楷体" pitchFamily="49" charset="-122"/>
                <a:ea typeface="楷体" pitchFamily="49" charset="-122"/>
                <a:sym typeface="Wingdings" pitchFamily="2" charset="2"/>
              </a:rPr>
              <a:t>1</a:t>
            </a:r>
            <a:r>
              <a:rPr lang="zh-CN" altLang="en-US" sz="2400" kern="0" dirty="0">
                <a:latin typeface="楷体" pitchFamily="49" charset="-122"/>
                <a:ea typeface="楷体" pitchFamily="49" charset="-122"/>
                <a:sym typeface="Wingdings" pitchFamily="2" charset="2"/>
              </a:rPr>
              <a:t>）若</a:t>
            </a:r>
            <a:r>
              <a:rPr lang="en-US" altLang="zh-CN" sz="2400" kern="0" dirty="0">
                <a:latin typeface="楷体" pitchFamily="49" charset="-122"/>
                <a:ea typeface="楷体" pitchFamily="49" charset="-122"/>
                <a:sym typeface="Wingdings" pitchFamily="2" charset="2"/>
              </a:rPr>
              <a:t>a</a:t>
            </a:r>
            <a:r>
              <a:rPr lang="en-US" altLang="zh-CN" sz="2400" kern="0" baseline="-25000" dirty="0">
                <a:latin typeface="楷体" pitchFamily="49" charset="-122"/>
                <a:ea typeface="楷体" pitchFamily="49" charset="-122"/>
                <a:sym typeface="Wingdings" pitchFamily="2" charset="2"/>
              </a:rPr>
              <a:t>2</a:t>
            </a:r>
            <a:r>
              <a:rPr lang="en-US" altLang="zh-CN" sz="2400" kern="0" dirty="0">
                <a:latin typeface="楷体" pitchFamily="49" charset="-122"/>
                <a:ea typeface="楷体" pitchFamily="49" charset="-122"/>
                <a:sym typeface="Wingdings" pitchFamily="2" charset="2"/>
              </a:rPr>
              <a:t>=a</a:t>
            </a:r>
            <a:r>
              <a:rPr lang="en-US" altLang="zh-CN" sz="2400" kern="0" baseline="-25000" dirty="0">
                <a:latin typeface="楷体" pitchFamily="49" charset="-122"/>
                <a:ea typeface="楷体" pitchFamily="49" charset="-122"/>
                <a:sym typeface="Wingdings" pitchFamily="2" charset="2"/>
              </a:rPr>
              <a:t>3</a:t>
            </a:r>
            <a:r>
              <a:rPr lang="zh-CN" altLang="en-US" sz="2400" kern="0" dirty="0">
                <a:latin typeface="楷体" pitchFamily="49" charset="-122"/>
                <a:ea typeface="楷体" pitchFamily="49" charset="-122"/>
                <a:sym typeface="Wingdings" pitchFamily="2" charset="2"/>
              </a:rPr>
              <a:t>，则显然</a:t>
            </a:r>
            <a:endParaRPr lang="en-US" altLang="zh-CN" sz="2400" kern="0" dirty="0">
              <a:latin typeface="楷体" pitchFamily="49" charset="-122"/>
              <a:ea typeface="楷体" pitchFamily="49" charset="-122"/>
              <a:sym typeface="Wingdings" pitchFamily="2" charset="2"/>
            </a:endParaRPr>
          </a:p>
          <a:p>
            <a:pPr marL="2414588" indent="-342900" eaLnBrk="0" hangingPunct="0">
              <a:spcBef>
                <a:spcPct val="20000"/>
              </a:spcBef>
              <a:spcAft>
                <a:spcPts val="1800"/>
              </a:spcAft>
              <a:buClr>
                <a:schemeClr val="accent1"/>
              </a:buClr>
              <a:buSzPct val="65000"/>
              <a:defRPr/>
            </a:pPr>
            <a:r>
              <a:rPr lang="en-US" altLang="zh-CN" sz="2400" kern="0" dirty="0">
                <a:latin typeface="楷体" pitchFamily="49" charset="-122"/>
                <a:ea typeface="楷体" pitchFamily="49" charset="-122"/>
              </a:rPr>
              <a:t>a</a:t>
            </a:r>
            <a:r>
              <a:rPr lang="en-US" altLang="zh-CN" sz="2400" kern="0" baseline="-25000" dirty="0">
                <a:latin typeface="楷体" pitchFamily="49" charset="-122"/>
                <a:ea typeface="楷体" pitchFamily="49" charset="-122"/>
              </a:rPr>
              <a:t>1</a:t>
            </a:r>
            <a:r>
              <a:rPr lang="zh-CN" altLang="en-US" sz="2400" kern="0" dirty="0">
                <a:latin typeface="楷体" pitchFamily="49" charset="-122"/>
                <a:ea typeface="楷体" pitchFamily="49" charset="-122"/>
              </a:rPr>
              <a:t>∨</a:t>
            </a:r>
            <a:r>
              <a:rPr lang="en-US" altLang="zh-CN" sz="2400" kern="0" dirty="0">
                <a:latin typeface="楷体" pitchFamily="49" charset="-122"/>
                <a:ea typeface="楷体" pitchFamily="49" charset="-122"/>
              </a:rPr>
              <a:t>a</a:t>
            </a:r>
            <a:r>
              <a:rPr lang="en-US" altLang="zh-CN" sz="2400" kern="0" baseline="-25000" dirty="0">
                <a:latin typeface="楷体" pitchFamily="49" charset="-122"/>
                <a:ea typeface="楷体" pitchFamily="49" charset="-122"/>
              </a:rPr>
              <a:t>2</a:t>
            </a:r>
            <a:r>
              <a:rPr lang="en-US" altLang="zh-CN" sz="2400" kern="0" dirty="0">
                <a:latin typeface="楷体" pitchFamily="49" charset="-122"/>
                <a:ea typeface="楷体" pitchFamily="49" charset="-122"/>
              </a:rPr>
              <a:t>=a</a:t>
            </a:r>
            <a:r>
              <a:rPr lang="en-US" altLang="zh-CN" sz="2400" kern="0" baseline="-25000" dirty="0">
                <a:latin typeface="楷体" pitchFamily="49" charset="-122"/>
                <a:ea typeface="楷体" pitchFamily="49" charset="-122"/>
              </a:rPr>
              <a:t>1</a:t>
            </a:r>
            <a:r>
              <a:rPr lang="zh-CN" altLang="en-US" sz="2400" kern="0" dirty="0">
                <a:latin typeface="楷体" pitchFamily="49" charset="-122"/>
                <a:ea typeface="楷体" pitchFamily="49" charset="-122"/>
              </a:rPr>
              <a:t>∨</a:t>
            </a:r>
            <a:r>
              <a:rPr lang="en-US" altLang="zh-CN" sz="2400" kern="0" dirty="0">
                <a:latin typeface="楷体" pitchFamily="49" charset="-122"/>
                <a:ea typeface="楷体" pitchFamily="49" charset="-122"/>
              </a:rPr>
              <a:t>a</a:t>
            </a:r>
            <a:r>
              <a:rPr lang="en-US" altLang="zh-CN" sz="2400" kern="0" baseline="-25000" dirty="0">
                <a:latin typeface="楷体" pitchFamily="49" charset="-122"/>
                <a:ea typeface="楷体" pitchFamily="49" charset="-122"/>
              </a:rPr>
              <a:t>3</a:t>
            </a:r>
            <a:r>
              <a:rPr lang="zh-CN" altLang="en-US" sz="2400" kern="0" dirty="0">
                <a:latin typeface="楷体" pitchFamily="49" charset="-122"/>
                <a:ea typeface="楷体" pitchFamily="49" charset="-122"/>
              </a:rPr>
              <a:t>，且</a:t>
            </a:r>
            <a:r>
              <a:rPr lang="en-US" altLang="zh-CN" sz="2400" kern="0" dirty="0">
                <a:latin typeface="楷体" pitchFamily="49" charset="-122"/>
                <a:ea typeface="楷体" pitchFamily="49" charset="-122"/>
              </a:rPr>
              <a:t>a</a:t>
            </a:r>
            <a:r>
              <a:rPr lang="en-US" altLang="zh-CN" sz="2400" kern="0" baseline="-25000" dirty="0">
                <a:latin typeface="楷体" pitchFamily="49" charset="-122"/>
                <a:ea typeface="楷体" pitchFamily="49" charset="-122"/>
              </a:rPr>
              <a:t>1</a:t>
            </a:r>
            <a:r>
              <a:rPr lang="zh-CN" altLang="en-US" sz="2400" kern="0" dirty="0">
                <a:latin typeface="楷体" pitchFamily="49" charset="-122"/>
                <a:ea typeface="楷体" pitchFamily="49" charset="-122"/>
              </a:rPr>
              <a:t>∧</a:t>
            </a:r>
            <a:r>
              <a:rPr lang="en-US" altLang="zh-CN" sz="2400" kern="0" dirty="0">
                <a:latin typeface="楷体" pitchFamily="49" charset="-122"/>
                <a:ea typeface="楷体" pitchFamily="49" charset="-122"/>
              </a:rPr>
              <a:t>a</a:t>
            </a:r>
            <a:r>
              <a:rPr lang="en-US" altLang="zh-CN" sz="2400" kern="0" baseline="-25000" dirty="0">
                <a:latin typeface="楷体" pitchFamily="49" charset="-122"/>
                <a:ea typeface="楷体" pitchFamily="49" charset="-122"/>
              </a:rPr>
              <a:t>2</a:t>
            </a:r>
            <a:r>
              <a:rPr lang="en-US" altLang="zh-CN" sz="2400" kern="0" dirty="0">
                <a:latin typeface="楷体" pitchFamily="49" charset="-122"/>
                <a:ea typeface="楷体" pitchFamily="49" charset="-122"/>
              </a:rPr>
              <a:t>=a</a:t>
            </a:r>
            <a:r>
              <a:rPr lang="en-US" altLang="zh-CN" sz="2400" kern="0" baseline="-25000" dirty="0">
                <a:latin typeface="楷体" pitchFamily="49" charset="-122"/>
                <a:ea typeface="楷体" pitchFamily="49" charset="-122"/>
              </a:rPr>
              <a:t>1</a:t>
            </a:r>
            <a:r>
              <a:rPr lang="zh-CN" altLang="en-US" sz="2400" kern="0" dirty="0">
                <a:latin typeface="楷体" pitchFamily="49" charset="-122"/>
                <a:ea typeface="楷体" pitchFamily="49" charset="-122"/>
              </a:rPr>
              <a:t>∧</a:t>
            </a:r>
            <a:r>
              <a:rPr lang="en-US" altLang="zh-CN" sz="2400" kern="0" dirty="0">
                <a:latin typeface="楷体" pitchFamily="49" charset="-122"/>
                <a:ea typeface="楷体" pitchFamily="49" charset="-122"/>
              </a:rPr>
              <a:t>a</a:t>
            </a:r>
            <a:r>
              <a:rPr lang="en-US" altLang="zh-CN" sz="2400" kern="0" baseline="-25000" dirty="0">
                <a:latin typeface="楷体" pitchFamily="49" charset="-122"/>
                <a:ea typeface="楷体" pitchFamily="49" charset="-122"/>
              </a:rPr>
              <a:t>3</a:t>
            </a:r>
          </a:p>
          <a:p>
            <a:pPr marL="342900" indent="-342900" eaLnBrk="0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65000"/>
              <a:defRPr/>
            </a:pPr>
            <a:r>
              <a:rPr lang="zh-CN" altLang="en-US" sz="2400" kern="0" dirty="0">
                <a:latin typeface="楷体" pitchFamily="49" charset="-122"/>
                <a:ea typeface="楷体" pitchFamily="49" charset="-122"/>
              </a:rPr>
              <a:t>（</a:t>
            </a:r>
            <a:r>
              <a:rPr lang="en-US" altLang="zh-CN" sz="2400" kern="0" dirty="0">
                <a:latin typeface="楷体" pitchFamily="49" charset="-122"/>
                <a:ea typeface="楷体" pitchFamily="49" charset="-122"/>
              </a:rPr>
              <a:t>2</a:t>
            </a:r>
            <a:r>
              <a:rPr lang="zh-CN" altLang="en-US" sz="2400" kern="0" dirty="0">
                <a:latin typeface="楷体" pitchFamily="49" charset="-122"/>
                <a:ea typeface="楷体" pitchFamily="49" charset="-122"/>
              </a:rPr>
              <a:t>）反之，设</a:t>
            </a:r>
            <a:r>
              <a:rPr lang="en-US" altLang="zh-CN" sz="2400" kern="0" dirty="0">
                <a:latin typeface="楷体" pitchFamily="49" charset="-122"/>
                <a:ea typeface="楷体" pitchFamily="49" charset="-122"/>
              </a:rPr>
              <a:t>a</a:t>
            </a:r>
            <a:r>
              <a:rPr lang="en-US" altLang="zh-CN" sz="2400" kern="0" baseline="-25000" dirty="0">
                <a:latin typeface="楷体" pitchFamily="49" charset="-122"/>
                <a:ea typeface="楷体" pitchFamily="49" charset="-122"/>
              </a:rPr>
              <a:t>1</a:t>
            </a:r>
            <a:r>
              <a:rPr lang="zh-CN" altLang="en-US" sz="2400" kern="0" dirty="0">
                <a:latin typeface="楷体" pitchFamily="49" charset="-122"/>
                <a:ea typeface="楷体" pitchFamily="49" charset="-122"/>
              </a:rPr>
              <a:t>∨</a:t>
            </a:r>
            <a:r>
              <a:rPr lang="en-US" altLang="zh-CN" sz="2400" kern="0" dirty="0">
                <a:latin typeface="楷体" pitchFamily="49" charset="-122"/>
                <a:ea typeface="楷体" pitchFamily="49" charset="-122"/>
              </a:rPr>
              <a:t>a</a:t>
            </a:r>
            <a:r>
              <a:rPr lang="en-US" altLang="zh-CN" sz="2400" kern="0" baseline="-25000" dirty="0">
                <a:latin typeface="楷体" pitchFamily="49" charset="-122"/>
                <a:ea typeface="楷体" pitchFamily="49" charset="-122"/>
              </a:rPr>
              <a:t>2</a:t>
            </a:r>
            <a:r>
              <a:rPr lang="en-US" altLang="zh-CN" sz="2400" kern="0" dirty="0">
                <a:latin typeface="楷体" pitchFamily="49" charset="-122"/>
                <a:ea typeface="楷体" pitchFamily="49" charset="-122"/>
              </a:rPr>
              <a:t>=a</a:t>
            </a:r>
            <a:r>
              <a:rPr lang="en-US" altLang="zh-CN" sz="2400" kern="0" baseline="-25000" dirty="0">
                <a:latin typeface="楷体" pitchFamily="49" charset="-122"/>
                <a:ea typeface="楷体" pitchFamily="49" charset="-122"/>
              </a:rPr>
              <a:t>1</a:t>
            </a:r>
            <a:r>
              <a:rPr lang="zh-CN" altLang="en-US" sz="2400" kern="0" dirty="0">
                <a:latin typeface="楷体" pitchFamily="49" charset="-122"/>
                <a:ea typeface="楷体" pitchFamily="49" charset="-122"/>
              </a:rPr>
              <a:t>∨</a:t>
            </a:r>
            <a:r>
              <a:rPr lang="en-US" altLang="zh-CN" sz="2400" kern="0" dirty="0">
                <a:latin typeface="楷体" pitchFamily="49" charset="-122"/>
                <a:ea typeface="楷体" pitchFamily="49" charset="-122"/>
              </a:rPr>
              <a:t>a</a:t>
            </a:r>
            <a:r>
              <a:rPr lang="en-US" altLang="zh-CN" sz="2400" kern="0" baseline="-25000" dirty="0">
                <a:latin typeface="楷体" pitchFamily="49" charset="-122"/>
                <a:ea typeface="楷体" pitchFamily="49" charset="-122"/>
              </a:rPr>
              <a:t>3</a:t>
            </a:r>
            <a:r>
              <a:rPr lang="zh-CN" altLang="en-US" sz="2400" kern="0" dirty="0">
                <a:latin typeface="楷体" pitchFamily="49" charset="-122"/>
                <a:ea typeface="楷体" pitchFamily="49" charset="-122"/>
              </a:rPr>
              <a:t>且</a:t>
            </a:r>
            <a:r>
              <a:rPr lang="en-US" altLang="zh-CN" sz="2400" kern="0" dirty="0">
                <a:latin typeface="楷体" pitchFamily="49" charset="-122"/>
                <a:ea typeface="楷体" pitchFamily="49" charset="-122"/>
              </a:rPr>
              <a:t>a</a:t>
            </a:r>
            <a:r>
              <a:rPr lang="en-US" altLang="zh-CN" sz="2400" kern="0" baseline="-25000" dirty="0">
                <a:latin typeface="楷体" pitchFamily="49" charset="-122"/>
                <a:ea typeface="楷体" pitchFamily="49" charset="-122"/>
              </a:rPr>
              <a:t>1</a:t>
            </a:r>
            <a:r>
              <a:rPr lang="zh-CN" altLang="en-US" sz="2400" kern="0" dirty="0">
                <a:latin typeface="楷体" pitchFamily="49" charset="-122"/>
                <a:ea typeface="楷体" pitchFamily="49" charset="-122"/>
              </a:rPr>
              <a:t>∧</a:t>
            </a:r>
            <a:r>
              <a:rPr lang="en-US" altLang="zh-CN" sz="2400" kern="0" dirty="0">
                <a:latin typeface="楷体" pitchFamily="49" charset="-122"/>
                <a:ea typeface="楷体" pitchFamily="49" charset="-122"/>
              </a:rPr>
              <a:t>a</a:t>
            </a:r>
            <a:r>
              <a:rPr lang="en-US" altLang="zh-CN" sz="2400" kern="0" baseline="-25000" dirty="0">
                <a:latin typeface="楷体" pitchFamily="49" charset="-122"/>
                <a:ea typeface="楷体" pitchFamily="49" charset="-122"/>
              </a:rPr>
              <a:t>2</a:t>
            </a:r>
            <a:r>
              <a:rPr lang="en-US" altLang="zh-CN" sz="2400" kern="0" dirty="0">
                <a:latin typeface="楷体" pitchFamily="49" charset="-122"/>
                <a:ea typeface="楷体" pitchFamily="49" charset="-122"/>
              </a:rPr>
              <a:t>=a</a:t>
            </a:r>
            <a:r>
              <a:rPr lang="en-US" altLang="zh-CN" sz="2400" kern="0" baseline="-25000" dirty="0">
                <a:latin typeface="楷体" pitchFamily="49" charset="-122"/>
                <a:ea typeface="楷体" pitchFamily="49" charset="-122"/>
              </a:rPr>
              <a:t>1</a:t>
            </a:r>
            <a:r>
              <a:rPr lang="zh-CN" altLang="en-US" sz="2400" kern="0" dirty="0">
                <a:latin typeface="楷体" pitchFamily="49" charset="-122"/>
                <a:ea typeface="楷体" pitchFamily="49" charset="-122"/>
              </a:rPr>
              <a:t>∧</a:t>
            </a:r>
            <a:r>
              <a:rPr lang="en-US" altLang="zh-CN" sz="2400" kern="0" dirty="0">
                <a:latin typeface="楷体" pitchFamily="49" charset="-122"/>
                <a:ea typeface="楷体" pitchFamily="49" charset="-122"/>
              </a:rPr>
              <a:t>a</a:t>
            </a:r>
            <a:r>
              <a:rPr lang="en-US" altLang="zh-CN" sz="2400" kern="0" baseline="-25000" dirty="0">
                <a:latin typeface="楷体" pitchFamily="49" charset="-122"/>
                <a:ea typeface="楷体" pitchFamily="49" charset="-122"/>
              </a:rPr>
              <a:t>3</a:t>
            </a:r>
            <a:r>
              <a:rPr lang="zh-CN" altLang="en-US" sz="2400" kern="0" dirty="0">
                <a:latin typeface="楷体" pitchFamily="49" charset="-122"/>
                <a:ea typeface="楷体" pitchFamily="49" charset="-122"/>
              </a:rPr>
              <a:t>，则，</a:t>
            </a:r>
            <a:endParaRPr lang="en-US" altLang="zh-CN" sz="2400" kern="0" dirty="0">
              <a:latin typeface="楷体" pitchFamily="49" charset="-122"/>
              <a:ea typeface="楷体" pitchFamily="49" charset="-122"/>
            </a:endParaRPr>
          </a:p>
          <a:p>
            <a:pPr marL="1089025" indent="-342900" eaLnBrk="0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65000"/>
              <a:defRPr/>
            </a:pPr>
            <a:r>
              <a:rPr lang="en-US" altLang="zh-CN" sz="2400" kern="0" dirty="0">
                <a:latin typeface="楷体" pitchFamily="49" charset="-122"/>
                <a:ea typeface="楷体" pitchFamily="49" charset="-122"/>
              </a:rPr>
              <a:t>a</a:t>
            </a:r>
            <a:r>
              <a:rPr lang="en-US" altLang="zh-CN" sz="2400" kern="0" baseline="-25000" dirty="0">
                <a:latin typeface="楷体" pitchFamily="49" charset="-122"/>
                <a:ea typeface="楷体" pitchFamily="49" charset="-122"/>
              </a:rPr>
              <a:t>2</a:t>
            </a:r>
            <a:r>
              <a:rPr lang="en-US" altLang="zh-CN" sz="2400" kern="0" dirty="0">
                <a:latin typeface="楷体" pitchFamily="49" charset="-122"/>
                <a:ea typeface="楷体" pitchFamily="49" charset="-122"/>
              </a:rPr>
              <a:t>=a</a:t>
            </a:r>
            <a:r>
              <a:rPr lang="en-US" altLang="zh-CN" sz="2400" kern="0" baseline="-25000" dirty="0">
                <a:latin typeface="楷体" pitchFamily="49" charset="-122"/>
                <a:ea typeface="楷体" pitchFamily="49" charset="-122"/>
              </a:rPr>
              <a:t>2</a:t>
            </a:r>
            <a:r>
              <a:rPr lang="zh-CN" altLang="en-US" sz="2400" kern="0" dirty="0">
                <a:latin typeface="楷体" pitchFamily="49" charset="-122"/>
                <a:ea typeface="楷体" pitchFamily="49" charset="-122"/>
              </a:rPr>
              <a:t>∧</a:t>
            </a:r>
            <a:r>
              <a:rPr lang="en-US" altLang="zh-CN" sz="2400" kern="0" dirty="0">
                <a:latin typeface="楷体" pitchFamily="49" charset="-122"/>
                <a:ea typeface="楷体" pitchFamily="49" charset="-122"/>
              </a:rPr>
              <a:t>(a</a:t>
            </a:r>
            <a:r>
              <a:rPr lang="en-US" altLang="zh-CN" sz="2400" kern="0" baseline="-25000" dirty="0">
                <a:latin typeface="楷体" pitchFamily="49" charset="-122"/>
                <a:ea typeface="楷体" pitchFamily="49" charset="-122"/>
              </a:rPr>
              <a:t>2</a:t>
            </a:r>
            <a:r>
              <a:rPr lang="zh-CN" altLang="en-US" sz="2400" kern="0" dirty="0">
                <a:latin typeface="楷体" pitchFamily="49" charset="-122"/>
                <a:ea typeface="楷体" pitchFamily="49" charset="-122"/>
              </a:rPr>
              <a:t>∨</a:t>
            </a:r>
            <a:r>
              <a:rPr lang="en-US" altLang="zh-CN" sz="2400" kern="0" dirty="0">
                <a:latin typeface="楷体" pitchFamily="49" charset="-122"/>
                <a:ea typeface="楷体" pitchFamily="49" charset="-122"/>
              </a:rPr>
              <a:t>a</a:t>
            </a:r>
            <a:r>
              <a:rPr lang="en-US" altLang="zh-CN" sz="2400" kern="0" baseline="-25000" dirty="0">
                <a:latin typeface="楷体" pitchFamily="49" charset="-122"/>
                <a:ea typeface="楷体" pitchFamily="49" charset="-122"/>
              </a:rPr>
              <a:t>1</a:t>
            </a:r>
            <a:r>
              <a:rPr lang="en-US" altLang="zh-CN" sz="2400" kern="0" dirty="0">
                <a:latin typeface="楷体" pitchFamily="49" charset="-122"/>
                <a:ea typeface="楷体" pitchFamily="49" charset="-122"/>
              </a:rPr>
              <a:t>)=</a:t>
            </a:r>
            <a:r>
              <a:rPr lang="en-US" altLang="zh-CN" sz="2400" kern="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a</a:t>
            </a:r>
            <a:r>
              <a:rPr lang="en-US" altLang="zh-CN" sz="2400" kern="0" baseline="-250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2</a:t>
            </a:r>
            <a:r>
              <a:rPr lang="zh-CN" altLang="en-US" sz="2400" kern="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∧</a:t>
            </a:r>
            <a:r>
              <a:rPr lang="en-US" altLang="zh-CN" sz="2400" kern="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(a</a:t>
            </a:r>
            <a:r>
              <a:rPr lang="en-US" altLang="zh-CN" sz="2400" kern="0" baseline="-250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3</a:t>
            </a:r>
            <a:r>
              <a:rPr lang="zh-CN" altLang="en-US" sz="2400" kern="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∨</a:t>
            </a:r>
            <a:r>
              <a:rPr lang="en-US" altLang="zh-CN" sz="2400" kern="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a</a:t>
            </a:r>
            <a:r>
              <a:rPr lang="en-US" altLang="zh-CN" sz="2400" kern="0" baseline="-250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1</a:t>
            </a:r>
            <a:r>
              <a:rPr lang="en-US" altLang="zh-CN" sz="2400" kern="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)=(a</a:t>
            </a:r>
            <a:r>
              <a:rPr lang="en-US" altLang="zh-CN" sz="2400" kern="0" baseline="-250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2</a:t>
            </a:r>
            <a:r>
              <a:rPr lang="zh-CN" altLang="en-US" sz="2400" kern="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∧</a:t>
            </a:r>
            <a:r>
              <a:rPr lang="en-US" altLang="zh-CN" sz="2400" kern="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a</a:t>
            </a:r>
            <a:r>
              <a:rPr lang="en-US" altLang="zh-CN" sz="2400" kern="0" baseline="-250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3</a:t>
            </a:r>
            <a:r>
              <a:rPr lang="en-US" altLang="zh-CN" sz="2400" kern="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)</a:t>
            </a:r>
            <a:r>
              <a:rPr lang="zh-CN" altLang="en-US" sz="2400" kern="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∨</a:t>
            </a:r>
            <a:r>
              <a:rPr lang="en-US" altLang="zh-CN" sz="2400" kern="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(a</a:t>
            </a:r>
            <a:r>
              <a:rPr lang="en-US" altLang="zh-CN" sz="2400" kern="0" baseline="-250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2</a:t>
            </a:r>
            <a:r>
              <a:rPr lang="zh-CN" altLang="en-US" sz="2400" kern="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∧</a:t>
            </a:r>
            <a:r>
              <a:rPr lang="en-US" altLang="zh-CN" sz="2400" kern="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a</a:t>
            </a:r>
            <a:r>
              <a:rPr lang="en-US" altLang="zh-CN" sz="2400" kern="0" baseline="-250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1</a:t>
            </a:r>
            <a:r>
              <a:rPr lang="en-US" altLang="zh-CN" sz="2400" kern="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)</a:t>
            </a:r>
          </a:p>
          <a:p>
            <a:pPr marL="1362075" indent="-342900" eaLnBrk="0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65000"/>
              <a:defRPr/>
            </a:pPr>
            <a:r>
              <a:rPr lang="en-US" altLang="zh-CN" sz="2400" kern="0" dirty="0">
                <a:latin typeface="楷体" pitchFamily="49" charset="-122"/>
                <a:ea typeface="楷体" pitchFamily="49" charset="-122"/>
              </a:rPr>
              <a:t>=(a</a:t>
            </a:r>
            <a:r>
              <a:rPr lang="en-US" altLang="zh-CN" sz="2400" kern="0" baseline="-25000" dirty="0">
                <a:latin typeface="楷体" pitchFamily="49" charset="-122"/>
                <a:ea typeface="楷体" pitchFamily="49" charset="-122"/>
              </a:rPr>
              <a:t>3</a:t>
            </a:r>
            <a:r>
              <a:rPr lang="zh-CN" altLang="en-US" sz="2400" kern="0" dirty="0">
                <a:latin typeface="楷体" pitchFamily="49" charset="-122"/>
                <a:ea typeface="楷体" pitchFamily="49" charset="-122"/>
              </a:rPr>
              <a:t>∧</a:t>
            </a:r>
            <a:r>
              <a:rPr lang="en-US" altLang="zh-CN" sz="2400" kern="0" dirty="0">
                <a:latin typeface="楷体" pitchFamily="49" charset="-122"/>
                <a:ea typeface="楷体" pitchFamily="49" charset="-122"/>
              </a:rPr>
              <a:t>a</a:t>
            </a:r>
            <a:r>
              <a:rPr lang="en-US" altLang="zh-CN" sz="2400" kern="0" baseline="-25000" dirty="0">
                <a:latin typeface="楷体" pitchFamily="49" charset="-122"/>
                <a:ea typeface="楷体" pitchFamily="49" charset="-122"/>
              </a:rPr>
              <a:t>2</a:t>
            </a:r>
            <a:r>
              <a:rPr lang="en-US" altLang="zh-CN" sz="2400" kern="0" dirty="0">
                <a:latin typeface="楷体" pitchFamily="49" charset="-122"/>
                <a:ea typeface="楷体" pitchFamily="49" charset="-122"/>
              </a:rPr>
              <a:t>)</a:t>
            </a:r>
            <a:r>
              <a:rPr lang="zh-CN" altLang="en-US" sz="2400" kern="0" dirty="0">
                <a:latin typeface="楷体" pitchFamily="49" charset="-122"/>
                <a:ea typeface="楷体" pitchFamily="49" charset="-122"/>
              </a:rPr>
              <a:t>∨</a:t>
            </a:r>
            <a:r>
              <a:rPr lang="en-US" altLang="zh-CN" sz="2400" kern="0" dirty="0">
                <a:latin typeface="楷体" pitchFamily="49" charset="-122"/>
                <a:ea typeface="楷体" pitchFamily="49" charset="-122"/>
              </a:rPr>
              <a:t>(a</a:t>
            </a:r>
            <a:r>
              <a:rPr lang="en-US" altLang="zh-CN" sz="2400" kern="0" baseline="-25000" dirty="0">
                <a:latin typeface="楷体" pitchFamily="49" charset="-122"/>
                <a:ea typeface="楷体" pitchFamily="49" charset="-122"/>
              </a:rPr>
              <a:t>3</a:t>
            </a:r>
            <a:r>
              <a:rPr lang="zh-CN" altLang="en-US" sz="2400" kern="0" dirty="0">
                <a:latin typeface="楷体" pitchFamily="49" charset="-122"/>
                <a:ea typeface="楷体" pitchFamily="49" charset="-122"/>
              </a:rPr>
              <a:t>∧</a:t>
            </a:r>
            <a:r>
              <a:rPr lang="en-US" altLang="zh-CN" sz="2400" kern="0" dirty="0">
                <a:latin typeface="楷体" pitchFamily="49" charset="-122"/>
                <a:ea typeface="楷体" pitchFamily="49" charset="-122"/>
              </a:rPr>
              <a:t>a</a:t>
            </a:r>
            <a:r>
              <a:rPr lang="en-US" altLang="zh-CN" sz="2400" kern="0" baseline="-25000" dirty="0">
                <a:latin typeface="楷体" pitchFamily="49" charset="-122"/>
                <a:ea typeface="楷体" pitchFamily="49" charset="-122"/>
              </a:rPr>
              <a:t>1</a:t>
            </a:r>
            <a:r>
              <a:rPr lang="en-US" altLang="zh-CN" sz="2400" kern="0" dirty="0">
                <a:latin typeface="楷体" pitchFamily="49" charset="-122"/>
                <a:ea typeface="楷体" pitchFamily="49" charset="-122"/>
              </a:rPr>
              <a:t>)=a</a:t>
            </a:r>
            <a:r>
              <a:rPr lang="en-US" altLang="zh-CN" sz="2400" kern="0" baseline="-25000" dirty="0">
                <a:latin typeface="楷体" pitchFamily="49" charset="-122"/>
                <a:ea typeface="楷体" pitchFamily="49" charset="-122"/>
              </a:rPr>
              <a:t>3</a:t>
            </a:r>
            <a:r>
              <a:rPr lang="zh-CN" altLang="en-US" sz="2400" kern="0" dirty="0">
                <a:latin typeface="楷体" pitchFamily="49" charset="-122"/>
                <a:ea typeface="楷体" pitchFamily="49" charset="-122"/>
              </a:rPr>
              <a:t>∧</a:t>
            </a:r>
            <a:r>
              <a:rPr lang="en-US" altLang="zh-CN" sz="2400" kern="0" dirty="0">
                <a:latin typeface="楷体" pitchFamily="49" charset="-122"/>
                <a:ea typeface="楷体" pitchFamily="49" charset="-122"/>
              </a:rPr>
              <a:t>(a</a:t>
            </a:r>
            <a:r>
              <a:rPr lang="en-US" altLang="zh-CN" sz="2400" kern="0" baseline="-25000" dirty="0">
                <a:latin typeface="楷体" pitchFamily="49" charset="-122"/>
                <a:ea typeface="楷体" pitchFamily="49" charset="-122"/>
              </a:rPr>
              <a:t>2</a:t>
            </a:r>
            <a:r>
              <a:rPr lang="zh-CN" altLang="en-US" sz="2400" kern="0" dirty="0">
                <a:latin typeface="楷体" pitchFamily="49" charset="-122"/>
                <a:ea typeface="楷体" pitchFamily="49" charset="-122"/>
              </a:rPr>
              <a:t>∨</a:t>
            </a:r>
            <a:r>
              <a:rPr lang="en-US" altLang="zh-CN" sz="2400" kern="0" dirty="0">
                <a:latin typeface="楷体" pitchFamily="49" charset="-122"/>
                <a:ea typeface="楷体" pitchFamily="49" charset="-122"/>
              </a:rPr>
              <a:t>a</a:t>
            </a:r>
            <a:r>
              <a:rPr lang="en-US" altLang="zh-CN" sz="2400" kern="0" baseline="-25000" dirty="0">
                <a:latin typeface="楷体" pitchFamily="49" charset="-122"/>
                <a:ea typeface="楷体" pitchFamily="49" charset="-122"/>
              </a:rPr>
              <a:t>1</a:t>
            </a:r>
            <a:r>
              <a:rPr lang="en-US" altLang="zh-CN" sz="2400" kern="0" dirty="0">
                <a:latin typeface="楷体" pitchFamily="49" charset="-122"/>
                <a:ea typeface="楷体" pitchFamily="49" charset="-122"/>
              </a:rPr>
              <a:t>)</a:t>
            </a:r>
          </a:p>
          <a:p>
            <a:pPr marL="1362075" indent="-342900" eaLnBrk="0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65000"/>
              <a:defRPr/>
            </a:pPr>
            <a:r>
              <a:rPr lang="en-US" altLang="zh-CN" sz="2400" kern="0" dirty="0">
                <a:latin typeface="楷体" pitchFamily="49" charset="-122"/>
                <a:ea typeface="楷体" pitchFamily="49" charset="-122"/>
              </a:rPr>
              <a:t>=a</a:t>
            </a:r>
            <a:r>
              <a:rPr lang="en-US" altLang="zh-CN" sz="2400" kern="0" baseline="-25000" dirty="0">
                <a:latin typeface="楷体" pitchFamily="49" charset="-122"/>
                <a:ea typeface="楷体" pitchFamily="49" charset="-122"/>
              </a:rPr>
              <a:t>3</a:t>
            </a:r>
            <a:r>
              <a:rPr lang="zh-CN" altLang="en-US" sz="2400" kern="0" dirty="0">
                <a:latin typeface="楷体" pitchFamily="49" charset="-122"/>
                <a:ea typeface="楷体" pitchFamily="49" charset="-122"/>
              </a:rPr>
              <a:t>∧</a:t>
            </a:r>
            <a:r>
              <a:rPr lang="en-US" altLang="zh-CN" sz="2400" kern="0" dirty="0">
                <a:latin typeface="楷体" pitchFamily="49" charset="-122"/>
                <a:ea typeface="楷体" pitchFamily="49" charset="-122"/>
              </a:rPr>
              <a:t>(a</a:t>
            </a:r>
            <a:r>
              <a:rPr lang="en-US" altLang="zh-CN" sz="2400" kern="0" baseline="-25000" dirty="0">
                <a:latin typeface="楷体" pitchFamily="49" charset="-122"/>
                <a:ea typeface="楷体" pitchFamily="49" charset="-122"/>
              </a:rPr>
              <a:t>3</a:t>
            </a:r>
            <a:r>
              <a:rPr lang="zh-CN" altLang="en-US" sz="2400" kern="0" dirty="0">
                <a:latin typeface="楷体" pitchFamily="49" charset="-122"/>
                <a:ea typeface="楷体" pitchFamily="49" charset="-122"/>
              </a:rPr>
              <a:t>∨</a:t>
            </a:r>
            <a:r>
              <a:rPr lang="en-US" altLang="zh-CN" sz="2400" kern="0" dirty="0">
                <a:latin typeface="楷体" pitchFamily="49" charset="-122"/>
                <a:ea typeface="楷体" pitchFamily="49" charset="-122"/>
              </a:rPr>
              <a:t>a</a:t>
            </a:r>
            <a:r>
              <a:rPr lang="en-US" altLang="zh-CN" sz="2400" kern="0" baseline="-25000" dirty="0">
                <a:latin typeface="楷体" pitchFamily="49" charset="-122"/>
                <a:ea typeface="楷体" pitchFamily="49" charset="-122"/>
              </a:rPr>
              <a:t>1</a:t>
            </a:r>
            <a:r>
              <a:rPr lang="en-US" altLang="zh-CN" sz="2400" kern="0" dirty="0">
                <a:latin typeface="楷体" pitchFamily="49" charset="-122"/>
                <a:ea typeface="楷体" pitchFamily="49" charset="-122"/>
              </a:rPr>
              <a:t>)=a</a:t>
            </a:r>
            <a:r>
              <a:rPr lang="en-US" altLang="zh-CN" sz="2400" kern="0" baseline="-25000" dirty="0">
                <a:latin typeface="楷体" pitchFamily="49" charset="-122"/>
                <a:ea typeface="楷体" pitchFamily="49" charset="-122"/>
              </a:rPr>
              <a:t>3</a:t>
            </a:r>
            <a:endParaRPr lang="zh-CN" altLang="en-US" sz="2400" kern="0" baseline="-2500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5AC1470-8B01-4BD2-9AC9-BED871ED4211}" type="slidenum">
              <a:rPr lang="en-US" altLang="zh-CN" smtClean="0"/>
              <a:pPr>
                <a:defRPr/>
              </a:pPr>
              <a:t>29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115888"/>
            <a:ext cx="8229600" cy="647700"/>
          </a:xfrm>
        </p:spPr>
        <p:txBody>
          <a:bodyPr/>
          <a:lstStyle/>
          <a:p>
            <a:pPr eaLnBrk="1" hangingPunct="1">
              <a:spcAft>
                <a:spcPts val="600"/>
              </a:spcAft>
            </a:pPr>
            <a:r>
              <a:rPr lang="en-US" altLang="zh-CN" smtClean="0"/>
              <a:t>7.1.1</a:t>
            </a:r>
            <a:r>
              <a:rPr lang="zh-CN" altLang="en-US" smtClean="0"/>
              <a:t>、格的定义</a:t>
            </a:r>
          </a:p>
        </p:txBody>
      </p:sp>
      <p:sp>
        <p:nvSpPr>
          <p:cNvPr id="2867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95288" y="765175"/>
            <a:ext cx="8424862" cy="1295400"/>
          </a:xfrm>
        </p:spPr>
        <p:txBody>
          <a:bodyPr/>
          <a:lstStyle/>
          <a:p>
            <a:pPr eaLnBrk="1" hangingPunct="1">
              <a:lnSpc>
                <a:spcPct val="120000"/>
              </a:lnSpc>
              <a:spcAft>
                <a:spcPts val="600"/>
              </a:spcAft>
              <a:buSzPct val="60000"/>
              <a:buFont typeface="Wingdings" pitchFamily="2" charset="2"/>
              <a:buChar char="n"/>
            </a:pPr>
            <a:r>
              <a:rPr lang="zh-CN" altLang="en-US" sz="24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定义</a:t>
            </a:r>
            <a:r>
              <a:rPr lang="en-US" altLang="zh-CN" sz="24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7.1-1</a:t>
            </a:r>
            <a:r>
              <a:rPr lang="zh-CN" altLang="en-US" sz="24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：</a:t>
            </a:r>
            <a:r>
              <a:rPr lang="zh-CN" altLang="en-US" sz="2400" smtClean="0">
                <a:latin typeface="楷体" pitchFamily="49" charset="-122"/>
                <a:ea typeface="楷体" pitchFamily="49" charset="-122"/>
              </a:rPr>
              <a:t>设</a:t>
            </a:r>
            <a:r>
              <a:rPr lang="en-US" altLang="zh-CN" sz="2400" smtClean="0">
                <a:latin typeface="楷体" pitchFamily="49" charset="-122"/>
                <a:ea typeface="楷体" pitchFamily="49" charset="-122"/>
              </a:rPr>
              <a:t>&lt;L,≤&gt;</a:t>
            </a:r>
            <a:r>
              <a:rPr lang="zh-CN" altLang="en-US" sz="2400" smtClean="0">
                <a:latin typeface="楷体" pitchFamily="49" charset="-122"/>
                <a:ea typeface="楷体" pitchFamily="49" charset="-122"/>
              </a:rPr>
              <a:t>是一偏序集合</a:t>
            </a:r>
            <a:r>
              <a:rPr lang="en-US" altLang="zh-CN" sz="2400" smtClean="0">
                <a:latin typeface="楷体" pitchFamily="49" charset="-122"/>
                <a:ea typeface="楷体" pitchFamily="49" charset="-122"/>
              </a:rPr>
              <a:t>,</a:t>
            </a:r>
            <a:r>
              <a:rPr lang="zh-CN" altLang="en-US" sz="2400" smtClean="0">
                <a:latin typeface="楷体" pitchFamily="49" charset="-122"/>
                <a:ea typeface="楷体" pitchFamily="49" charset="-122"/>
              </a:rPr>
              <a:t>若对于</a:t>
            </a:r>
            <a:r>
              <a:rPr lang="zh-CN" altLang="en-US" sz="2400" u="sng" smtClean="0">
                <a:latin typeface="楷体" pitchFamily="49" charset="-122"/>
                <a:ea typeface="楷体" pitchFamily="49" charset="-122"/>
              </a:rPr>
              <a:t>任意</a:t>
            </a:r>
            <a:r>
              <a:rPr lang="en-US" altLang="zh-CN" sz="2400" u="sng" smtClean="0">
                <a:latin typeface="楷体" pitchFamily="49" charset="-122"/>
                <a:ea typeface="楷体" pitchFamily="49" charset="-122"/>
              </a:rPr>
              <a:t>a,b</a:t>
            </a:r>
            <a:r>
              <a:rPr lang="en-US" altLang="zh-CN" sz="2400" smtClean="0">
                <a:latin typeface="楷体" pitchFamily="49" charset="-122"/>
                <a:ea typeface="楷体" pitchFamily="49" charset="-122"/>
              </a:rPr>
              <a:t>∈L,</a:t>
            </a:r>
            <a:r>
              <a:rPr lang="zh-CN" altLang="en-US" sz="2400" smtClean="0"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sz="2400" smtClean="0">
                <a:latin typeface="楷体" pitchFamily="49" charset="-122"/>
                <a:ea typeface="楷体" pitchFamily="49" charset="-122"/>
              </a:rPr>
              <a:t>{a,b}</a:t>
            </a:r>
            <a:r>
              <a:rPr lang="zh-CN" altLang="en-US" sz="2400" smtClean="0">
                <a:latin typeface="楷体" pitchFamily="49" charset="-122"/>
                <a:ea typeface="楷体" pitchFamily="49" charset="-122"/>
              </a:rPr>
              <a:t>均有</a:t>
            </a:r>
            <a:r>
              <a:rPr lang="zh-CN" altLang="en-US" sz="240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上确界</a:t>
            </a:r>
            <a:r>
              <a:rPr lang="en-US" altLang="zh-CN" sz="2400" smtClean="0">
                <a:latin typeface="楷体" pitchFamily="49" charset="-122"/>
                <a:ea typeface="楷体" pitchFamily="49" charset="-122"/>
              </a:rPr>
              <a:t>(</a:t>
            </a:r>
            <a:r>
              <a:rPr lang="zh-CN" altLang="en-US" sz="2400" smtClean="0">
                <a:latin typeface="楷体" pitchFamily="49" charset="-122"/>
                <a:ea typeface="楷体" pitchFamily="49" charset="-122"/>
              </a:rPr>
              <a:t>最小上界</a:t>
            </a:r>
            <a:r>
              <a:rPr lang="en-US" altLang="zh-CN" sz="2400" smtClean="0">
                <a:latin typeface="楷体" pitchFamily="49" charset="-122"/>
                <a:ea typeface="楷体" pitchFamily="49" charset="-122"/>
              </a:rPr>
              <a:t>)</a:t>
            </a:r>
            <a:r>
              <a:rPr lang="zh-CN" altLang="en-US" sz="2400" smtClean="0">
                <a:latin typeface="楷体" pitchFamily="49" charset="-122"/>
                <a:ea typeface="楷体" pitchFamily="49" charset="-122"/>
              </a:rPr>
              <a:t>和</a:t>
            </a:r>
            <a:r>
              <a:rPr lang="zh-CN" altLang="en-US" sz="240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下确界</a:t>
            </a:r>
            <a:r>
              <a:rPr lang="en-US" altLang="zh-CN" sz="2400" smtClean="0">
                <a:latin typeface="楷体" pitchFamily="49" charset="-122"/>
                <a:ea typeface="楷体" pitchFamily="49" charset="-122"/>
              </a:rPr>
              <a:t>(</a:t>
            </a:r>
            <a:r>
              <a:rPr lang="zh-CN" altLang="en-US" sz="2400" smtClean="0">
                <a:latin typeface="楷体" pitchFamily="49" charset="-122"/>
                <a:ea typeface="楷体" pitchFamily="49" charset="-122"/>
              </a:rPr>
              <a:t>最大下界</a:t>
            </a:r>
            <a:r>
              <a:rPr lang="en-US" altLang="zh-CN" sz="2400" smtClean="0">
                <a:latin typeface="楷体" pitchFamily="49" charset="-122"/>
                <a:ea typeface="楷体" pitchFamily="49" charset="-122"/>
              </a:rPr>
              <a:t>),</a:t>
            </a:r>
            <a:r>
              <a:rPr lang="zh-CN" altLang="en-US" sz="2400" smtClean="0">
                <a:latin typeface="楷体" pitchFamily="49" charset="-122"/>
                <a:ea typeface="楷体" pitchFamily="49" charset="-122"/>
              </a:rPr>
              <a:t>则称此</a:t>
            </a:r>
            <a:r>
              <a:rPr lang="zh-CN" altLang="en-US" sz="2400" smtClean="0">
                <a:solidFill>
                  <a:srgbClr val="0000CC"/>
                </a:solidFill>
                <a:latin typeface="楷体" pitchFamily="49" charset="-122"/>
                <a:ea typeface="楷体" pitchFamily="49" charset="-122"/>
              </a:rPr>
              <a:t>偏序集合</a:t>
            </a:r>
            <a:r>
              <a:rPr lang="en-US" altLang="zh-CN" sz="2400" smtClean="0">
                <a:solidFill>
                  <a:srgbClr val="0000CC"/>
                </a:solidFill>
                <a:latin typeface="楷体" pitchFamily="49" charset="-122"/>
                <a:ea typeface="楷体" pitchFamily="49" charset="-122"/>
              </a:rPr>
              <a:t>&lt;L,≤&gt;</a:t>
            </a:r>
            <a:r>
              <a:rPr lang="zh-CN" altLang="en-US" sz="2400" smtClean="0">
                <a:solidFill>
                  <a:srgbClr val="0000CC"/>
                </a:solidFill>
                <a:latin typeface="楷体" pitchFamily="49" charset="-122"/>
                <a:ea typeface="楷体" pitchFamily="49" charset="-122"/>
              </a:rPr>
              <a:t>为格</a:t>
            </a:r>
            <a:r>
              <a:rPr lang="zh-CN" altLang="en-US" sz="2400" smtClean="0">
                <a:latin typeface="楷体" pitchFamily="49" charset="-122"/>
                <a:ea typeface="楷体" pitchFamily="49" charset="-122"/>
              </a:rPr>
              <a:t>。</a:t>
            </a:r>
            <a:endParaRPr lang="en-US" altLang="zh-CN" sz="24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867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7938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latinLnBrk="1"/>
            <a:endParaRPr kumimoji="1" lang="zh-CN" altLang="en-US" sz="2400"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55DA86-E410-469D-9518-B5318F932EC8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  <p:pic>
        <p:nvPicPr>
          <p:cNvPr id="28677" name="Picture 13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53325" y="2492375"/>
            <a:ext cx="1590675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78" name="Picture 27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16013" y="2420938"/>
            <a:ext cx="6264275" cy="348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755650" y="549275"/>
            <a:ext cx="8229600" cy="7554913"/>
          </a:xfrm>
        </p:spPr>
        <p:txBody>
          <a:bodyPr/>
          <a:lstStyle/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mtClean="0">
                <a:solidFill>
                  <a:srgbClr val="FF0000"/>
                </a:solidFill>
              </a:rPr>
              <a:t>分配格判定定理：</a:t>
            </a:r>
            <a:r>
              <a:rPr lang="zh-CN" altLang="en-US" smtClean="0">
                <a:solidFill>
                  <a:srgbClr val="1E1CE3"/>
                </a:solidFill>
              </a:rPr>
              <a:t>一个格，当且仅当</a:t>
            </a:r>
            <a:r>
              <a:rPr lang="zh-CN" altLang="en-US" u="sng" smtClean="0">
                <a:solidFill>
                  <a:srgbClr val="1E1CE3"/>
                </a:solidFill>
              </a:rPr>
              <a:t>没有</a:t>
            </a:r>
            <a:r>
              <a:rPr lang="zh-CN" altLang="en-US" smtClean="0">
                <a:solidFill>
                  <a:srgbClr val="1E1CE3"/>
                </a:solidFill>
              </a:rPr>
              <a:t>任何子格同构于</a:t>
            </a:r>
            <a:r>
              <a:rPr lang="zh-CN" altLang="en-US" smtClean="0">
                <a:solidFill>
                  <a:srgbClr val="A50021"/>
                </a:solidFill>
              </a:rPr>
              <a:t>钻石格</a:t>
            </a:r>
            <a:r>
              <a:rPr lang="zh-CN" altLang="en-US" smtClean="0">
                <a:solidFill>
                  <a:srgbClr val="1E1CE3"/>
                </a:solidFill>
              </a:rPr>
              <a:t>和</a:t>
            </a:r>
            <a:r>
              <a:rPr lang="zh-CN" altLang="en-US" smtClean="0">
                <a:solidFill>
                  <a:srgbClr val="A50021"/>
                </a:solidFill>
              </a:rPr>
              <a:t>五角格</a:t>
            </a:r>
            <a:r>
              <a:rPr lang="zh-CN" altLang="en-US" smtClean="0">
                <a:solidFill>
                  <a:srgbClr val="1E1CE3"/>
                </a:solidFill>
              </a:rPr>
              <a:t>的任何一个时，该格就是</a:t>
            </a:r>
            <a:r>
              <a:rPr lang="zh-CN" altLang="en-US" smtClean="0">
                <a:solidFill>
                  <a:srgbClr val="FF0000"/>
                </a:solidFill>
              </a:rPr>
              <a:t>分配格</a:t>
            </a:r>
            <a:r>
              <a:rPr lang="zh-CN" altLang="en-US" smtClean="0">
                <a:solidFill>
                  <a:srgbClr val="1E1CE3"/>
                </a:solidFill>
              </a:rPr>
              <a:t>。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en-US" smtClean="0">
              <a:solidFill>
                <a:srgbClr val="1E1CE3"/>
              </a:solidFill>
            </a:endParaRPr>
          </a:p>
          <a:p>
            <a:endParaRPr lang="zh-CN" altLang="en-US" smtClean="0"/>
          </a:p>
        </p:txBody>
      </p:sp>
      <p:sp>
        <p:nvSpPr>
          <p:cNvPr id="57346" name="Text Box 11"/>
          <p:cNvSpPr txBox="1">
            <a:spLocks noChangeArrowheads="1"/>
          </p:cNvSpPr>
          <p:nvPr/>
        </p:nvSpPr>
        <p:spPr bwMode="auto">
          <a:xfrm>
            <a:off x="1187450" y="4221163"/>
            <a:ext cx="22669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{1,3,5,8,7} ,</a:t>
            </a:r>
            <a:r>
              <a:rPr lang="zh-CN" altLang="en-US"/>
              <a:t>五角子格</a:t>
            </a:r>
          </a:p>
        </p:txBody>
      </p:sp>
      <p:pic>
        <p:nvPicPr>
          <p:cNvPr id="57347" name="Picture 1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16013" y="2420938"/>
            <a:ext cx="6769100" cy="2719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哪些是分配格？</a:t>
            </a:r>
          </a:p>
        </p:txBody>
      </p:sp>
      <p:pic>
        <p:nvPicPr>
          <p:cNvPr id="58370" name="Picture 3"/>
          <p:cNvPicPr>
            <a:picLocks noChangeAspect="1" noChangeArrowheads="1"/>
          </p:cNvPicPr>
          <p:nvPr>
            <p:ph type="body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827088" y="1268413"/>
            <a:ext cx="6840537" cy="376555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Text Box 4"/>
          <p:cNvSpPr txBox="1">
            <a:spLocks noChangeArrowheads="1"/>
          </p:cNvSpPr>
          <p:nvPr/>
        </p:nvSpPr>
        <p:spPr bwMode="auto">
          <a:xfrm>
            <a:off x="468313" y="304800"/>
            <a:ext cx="8207375" cy="1052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65125" indent="-365125">
              <a:lnSpc>
                <a:spcPct val="130000"/>
              </a:lnSpc>
              <a:spcBef>
                <a:spcPct val="50000"/>
              </a:spcBef>
              <a:buSzPct val="60000"/>
              <a:buFont typeface="Wingdings" pitchFamily="2" charset="2"/>
              <a:buChar char="n"/>
            </a:pPr>
            <a:r>
              <a:rPr kumimoji="1" lang="zh-CN" altLang="en-US" sz="24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定义</a:t>
            </a:r>
            <a:r>
              <a:rPr kumimoji="1" lang="zh-CN" altLang="en-US" sz="2400">
                <a:latin typeface="楷体" pitchFamily="49" charset="-122"/>
                <a:ea typeface="楷体" pitchFamily="49" charset="-122"/>
              </a:rPr>
              <a:t>：设</a:t>
            </a:r>
            <a:r>
              <a:rPr kumimoji="1" lang="en-US" altLang="zh-CN" sz="2400">
                <a:latin typeface="楷体" pitchFamily="49" charset="-122"/>
                <a:ea typeface="楷体" pitchFamily="49" charset="-122"/>
              </a:rPr>
              <a:t>&lt;L</a:t>
            </a:r>
            <a:r>
              <a:rPr kumimoji="1" lang="zh-CN" altLang="en-US" sz="2400">
                <a:latin typeface="楷体" pitchFamily="49" charset="-122"/>
                <a:ea typeface="楷体" pitchFamily="49" charset="-122"/>
              </a:rPr>
              <a:t>；</a:t>
            </a:r>
            <a:r>
              <a:rPr kumimoji="1" lang="en-US" altLang="zh-CN" sz="2400">
                <a:latin typeface="楷体" pitchFamily="49" charset="-122"/>
                <a:ea typeface="楷体" pitchFamily="49" charset="-122"/>
              </a:rPr>
              <a:t>≤&gt;</a:t>
            </a:r>
            <a:r>
              <a:rPr kumimoji="1" lang="zh-CN" altLang="en-US" sz="2400">
                <a:latin typeface="楷体" pitchFamily="49" charset="-122"/>
                <a:ea typeface="楷体" pitchFamily="49" charset="-122"/>
              </a:rPr>
              <a:t>是一个偏序集，若对于任意的</a:t>
            </a:r>
            <a:r>
              <a:rPr kumimoji="1" lang="en-US" altLang="zh-CN" sz="2400">
                <a:latin typeface="楷体" pitchFamily="49" charset="-122"/>
                <a:ea typeface="楷体" pitchFamily="49" charset="-122"/>
              </a:rPr>
              <a:t>a</a:t>
            </a:r>
            <a:r>
              <a:rPr kumimoji="1" lang="en-US" altLang="zh-CN" sz="2400" baseline="-25000">
                <a:latin typeface="楷体" pitchFamily="49" charset="-122"/>
                <a:ea typeface="楷体" pitchFamily="49" charset="-122"/>
              </a:rPr>
              <a:t>1</a:t>
            </a:r>
            <a:r>
              <a:rPr kumimoji="1" lang="en-US" altLang="zh-CN" sz="2400">
                <a:latin typeface="楷体" pitchFamily="49" charset="-122"/>
                <a:ea typeface="楷体" pitchFamily="49" charset="-122"/>
              </a:rPr>
              <a:t>,a</a:t>
            </a:r>
            <a:r>
              <a:rPr kumimoji="1" lang="en-US" altLang="zh-CN" sz="2400" baseline="-25000">
                <a:latin typeface="楷体" pitchFamily="49" charset="-122"/>
                <a:ea typeface="楷体" pitchFamily="49" charset="-122"/>
              </a:rPr>
              <a:t>2</a:t>
            </a:r>
            <a:r>
              <a:rPr kumimoji="1" lang="zh-CN" altLang="en-US" sz="2400">
                <a:latin typeface="楷体" pitchFamily="49" charset="-122"/>
                <a:ea typeface="楷体" pitchFamily="49" charset="-122"/>
              </a:rPr>
              <a:t>∈</a:t>
            </a:r>
            <a:r>
              <a:rPr kumimoji="1" lang="en-US" altLang="zh-CN" sz="2400">
                <a:latin typeface="楷体" pitchFamily="49" charset="-122"/>
                <a:ea typeface="楷体" pitchFamily="49" charset="-122"/>
              </a:rPr>
              <a:t>L</a:t>
            </a:r>
            <a:r>
              <a:rPr kumimoji="1" lang="zh-CN" altLang="en-US" sz="2400">
                <a:latin typeface="楷体" pitchFamily="49" charset="-122"/>
                <a:ea typeface="楷体" pitchFamily="49" charset="-122"/>
              </a:rPr>
              <a:t>，或者</a:t>
            </a:r>
            <a:r>
              <a:rPr kumimoji="1" lang="en-US" altLang="zh-CN" sz="2400">
                <a:latin typeface="楷体" pitchFamily="49" charset="-122"/>
                <a:ea typeface="楷体" pitchFamily="49" charset="-122"/>
              </a:rPr>
              <a:t>a</a:t>
            </a:r>
            <a:r>
              <a:rPr kumimoji="1" lang="en-US" altLang="zh-CN" sz="2400" baseline="-25000">
                <a:latin typeface="楷体" pitchFamily="49" charset="-122"/>
                <a:ea typeface="楷体" pitchFamily="49" charset="-122"/>
              </a:rPr>
              <a:t>1</a:t>
            </a:r>
            <a:r>
              <a:rPr kumimoji="1" lang="en-US" altLang="zh-CN" sz="2400">
                <a:latin typeface="楷体" pitchFamily="49" charset="-122"/>
                <a:ea typeface="楷体" pitchFamily="49" charset="-122"/>
              </a:rPr>
              <a:t>≤a</a:t>
            </a:r>
            <a:r>
              <a:rPr kumimoji="1" lang="en-US" altLang="zh-CN" sz="2400" baseline="-25000">
                <a:latin typeface="楷体" pitchFamily="49" charset="-122"/>
                <a:ea typeface="楷体" pitchFamily="49" charset="-122"/>
              </a:rPr>
              <a:t>2</a:t>
            </a:r>
            <a:r>
              <a:rPr kumimoji="1" lang="en-US" altLang="zh-CN" sz="2400">
                <a:latin typeface="楷体" pitchFamily="49" charset="-122"/>
                <a:ea typeface="楷体" pitchFamily="49" charset="-122"/>
              </a:rPr>
              <a:t>, </a:t>
            </a:r>
            <a:r>
              <a:rPr kumimoji="1" lang="zh-CN" altLang="en-US" sz="2400">
                <a:latin typeface="楷体" pitchFamily="49" charset="-122"/>
                <a:ea typeface="楷体" pitchFamily="49" charset="-122"/>
              </a:rPr>
              <a:t>或者</a:t>
            </a:r>
            <a:r>
              <a:rPr kumimoji="1" lang="en-US" altLang="zh-CN" sz="2400">
                <a:latin typeface="楷体" pitchFamily="49" charset="-122"/>
                <a:ea typeface="楷体" pitchFamily="49" charset="-122"/>
              </a:rPr>
              <a:t>a</a:t>
            </a:r>
            <a:r>
              <a:rPr kumimoji="1" lang="en-US" altLang="zh-CN" sz="2400" baseline="-25000">
                <a:latin typeface="楷体" pitchFamily="49" charset="-122"/>
                <a:ea typeface="楷体" pitchFamily="49" charset="-122"/>
              </a:rPr>
              <a:t>2</a:t>
            </a:r>
            <a:r>
              <a:rPr kumimoji="1" lang="en-US" altLang="zh-CN" sz="2400">
                <a:latin typeface="楷体" pitchFamily="49" charset="-122"/>
                <a:ea typeface="楷体" pitchFamily="49" charset="-122"/>
              </a:rPr>
              <a:t>≤a</a:t>
            </a:r>
            <a:r>
              <a:rPr kumimoji="1" lang="en-US" altLang="zh-CN" sz="2400" baseline="-25000">
                <a:latin typeface="楷体" pitchFamily="49" charset="-122"/>
                <a:ea typeface="楷体" pitchFamily="49" charset="-122"/>
              </a:rPr>
              <a:t>1</a:t>
            </a:r>
            <a:r>
              <a:rPr kumimoji="1" lang="zh-CN" altLang="en-US" sz="2400">
                <a:latin typeface="楷体" pitchFamily="49" charset="-122"/>
                <a:ea typeface="楷体" pitchFamily="49" charset="-122"/>
              </a:rPr>
              <a:t> </a:t>
            </a:r>
            <a:r>
              <a:rPr kumimoji="1" lang="en-US" altLang="zh-CN" sz="2400">
                <a:latin typeface="楷体" pitchFamily="49" charset="-122"/>
                <a:ea typeface="楷体" pitchFamily="49" charset="-122"/>
              </a:rPr>
              <a:t>,</a:t>
            </a:r>
            <a:r>
              <a:rPr kumimoji="1" lang="zh-CN" altLang="en-US" sz="2400">
                <a:latin typeface="楷体" pitchFamily="49" charset="-122"/>
                <a:ea typeface="楷体" pitchFamily="49" charset="-122"/>
              </a:rPr>
              <a:t>则称</a:t>
            </a:r>
            <a:r>
              <a:rPr kumimoji="1" lang="en-US" altLang="zh-CN" sz="2400">
                <a:latin typeface="楷体" pitchFamily="49" charset="-122"/>
                <a:ea typeface="楷体" pitchFamily="49" charset="-122"/>
              </a:rPr>
              <a:t>&lt;L</a:t>
            </a:r>
            <a:r>
              <a:rPr kumimoji="1" lang="zh-CN" altLang="en-US" sz="2400">
                <a:latin typeface="楷体" pitchFamily="49" charset="-122"/>
                <a:ea typeface="楷体" pitchFamily="49" charset="-122"/>
              </a:rPr>
              <a:t>；</a:t>
            </a:r>
            <a:r>
              <a:rPr kumimoji="1" lang="en-US" altLang="zh-CN" sz="2400">
                <a:latin typeface="楷体" pitchFamily="49" charset="-122"/>
                <a:ea typeface="楷体" pitchFamily="49" charset="-122"/>
              </a:rPr>
              <a:t>≤&gt;</a:t>
            </a:r>
            <a:r>
              <a:rPr kumimoji="1" lang="zh-CN" altLang="en-US" sz="2400">
                <a:latin typeface="楷体" pitchFamily="49" charset="-122"/>
                <a:ea typeface="楷体" pitchFamily="49" charset="-122"/>
              </a:rPr>
              <a:t>是一个</a:t>
            </a:r>
            <a:r>
              <a:rPr kumimoji="1" lang="zh-CN" altLang="en-US" sz="240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链</a:t>
            </a:r>
            <a:r>
              <a:rPr kumimoji="1" lang="zh-CN" altLang="en-US" sz="2400">
                <a:latin typeface="楷体" pitchFamily="49" charset="-122"/>
                <a:ea typeface="楷体" pitchFamily="49" charset="-122"/>
              </a:rPr>
              <a:t>。</a:t>
            </a:r>
          </a:p>
        </p:txBody>
      </p:sp>
      <p:sp>
        <p:nvSpPr>
          <p:cNvPr id="17" name="灯片编号占位符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3BF07D-77D7-4C7B-B809-BDBC4286E5A5}" type="slidenum">
              <a:rPr lang="en-US" altLang="zh-CN" smtClean="0"/>
              <a:pPr>
                <a:defRPr/>
              </a:pPr>
              <a:t>32</a:t>
            </a:fld>
            <a:endParaRPr lang="en-US" altLang="zh-CN"/>
          </a:p>
        </p:txBody>
      </p:sp>
      <p:grpSp>
        <p:nvGrpSpPr>
          <p:cNvPr id="19" name="组合 18"/>
          <p:cNvGrpSpPr>
            <a:grpSpLocks/>
          </p:cNvGrpSpPr>
          <p:nvPr/>
        </p:nvGrpSpPr>
        <p:grpSpPr bwMode="auto">
          <a:xfrm>
            <a:off x="539750" y="1484313"/>
            <a:ext cx="8280400" cy="4608512"/>
            <a:chOff x="539750" y="1484313"/>
            <a:chExt cx="8280400" cy="4608983"/>
          </a:xfrm>
        </p:grpSpPr>
        <p:sp>
          <p:nvSpPr>
            <p:cNvPr id="59396" name="Text Box 2"/>
            <p:cNvSpPr txBox="1">
              <a:spLocks noChangeArrowheads="1"/>
            </p:cNvSpPr>
            <p:nvPr/>
          </p:nvSpPr>
          <p:spPr bwMode="auto">
            <a:xfrm>
              <a:off x="539750" y="1484313"/>
              <a:ext cx="8280400" cy="9845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274638" indent="-274638">
                <a:lnSpc>
                  <a:spcPct val="130000"/>
                </a:lnSpc>
                <a:spcBef>
                  <a:spcPct val="50000"/>
                </a:spcBef>
                <a:buSzPct val="60000"/>
                <a:buFont typeface="Wingdings" pitchFamily="2" charset="2"/>
                <a:buChar char="n"/>
              </a:pPr>
              <a:r>
                <a:rPr lang="zh-CN" altLang="en-US" sz="240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例如</a:t>
              </a:r>
              <a:r>
                <a:rPr lang="zh-CN" altLang="en-US" sz="2400">
                  <a:latin typeface="楷体" pitchFamily="49" charset="-122"/>
                  <a:ea typeface="楷体" pitchFamily="49" charset="-122"/>
                </a:rPr>
                <a:t>：设 </a:t>
              </a:r>
              <a:r>
                <a:rPr lang="en-US" altLang="zh-CN" sz="2400">
                  <a:latin typeface="楷体" pitchFamily="49" charset="-122"/>
                  <a:ea typeface="楷体" pitchFamily="49" charset="-122"/>
                </a:rPr>
                <a:t>L={1</a:t>
              </a:r>
              <a:r>
                <a:rPr lang="zh-CN" altLang="en-US" sz="2400">
                  <a:latin typeface="楷体" pitchFamily="49" charset="-122"/>
                  <a:ea typeface="楷体" pitchFamily="49" charset="-122"/>
                </a:rPr>
                <a:t>，</a:t>
              </a:r>
              <a:r>
                <a:rPr lang="en-US" altLang="zh-CN" sz="2400">
                  <a:latin typeface="楷体" pitchFamily="49" charset="-122"/>
                  <a:ea typeface="楷体" pitchFamily="49" charset="-122"/>
                </a:rPr>
                <a:t>2</a:t>
              </a:r>
              <a:r>
                <a:rPr lang="zh-CN" altLang="en-US" sz="2400">
                  <a:latin typeface="楷体" pitchFamily="49" charset="-122"/>
                  <a:ea typeface="楷体" pitchFamily="49" charset="-122"/>
                </a:rPr>
                <a:t>，</a:t>
              </a:r>
              <a:r>
                <a:rPr lang="en-US" altLang="zh-CN" sz="2400">
                  <a:latin typeface="楷体" pitchFamily="49" charset="-122"/>
                  <a:ea typeface="楷体" pitchFamily="49" charset="-122"/>
                </a:rPr>
                <a:t>4</a:t>
              </a:r>
              <a:r>
                <a:rPr lang="zh-CN" altLang="en-US" sz="2400">
                  <a:latin typeface="楷体" pitchFamily="49" charset="-122"/>
                  <a:ea typeface="楷体" pitchFamily="49" charset="-122"/>
                </a:rPr>
                <a:t>，</a:t>
              </a:r>
              <a:r>
                <a:rPr lang="en-US" altLang="zh-CN" sz="2400">
                  <a:latin typeface="楷体" pitchFamily="49" charset="-122"/>
                  <a:ea typeface="楷体" pitchFamily="49" charset="-122"/>
                </a:rPr>
                <a:t>16</a:t>
              </a:r>
              <a:r>
                <a:rPr lang="zh-CN" altLang="en-US" sz="2400">
                  <a:latin typeface="楷体" pitchFamily="49" charset="-122"/>
                  <a:ea typeface="楷体" pitchFamily="49" charset="-122"/>
                </a:rPr>
                <a:t>，</a:t>
              </a:r>
              <a:r>
                <a:rPr lang="en-US" altLang="zh-CN" sz="2400">
                  <a:latin typeface="楷体" pitchFamily="49" charset="-122"/>
                  <a:ea typeface="楷体" pitchFamily="49" charset="-122"/>
                </a:rPr>
                <a:t>32</a:t>
              </a:r>
              <a:r>
                <a:rPr lang="zh-CN" altLang="en-US" sz="2400">
                  <a:latin typeface="楷体" pitchFamily="49" charset="-122"/>
                  <a:ea typeface="楷体" pitchFamily="49" charset="-122"/>
                </a:rPr>
                <a:t>，</a:t>
              </a:r>
              <a:r>
                <a:rPr lang="en-US" altLang="zh-CN" sz="2400">
                  <a:latin typeface="楷体" pitchFamily="49" charset="-122"/>
                  <a:ea typeface="楷体" pitchFamily="49" charset="-122"/>
                </a:rPr>
                <a:t>64}</a:t>
              </a:r>
              <a:r>
                <a:rPr lang="zh-CN" altLang="en-US" sz="2400">
                  <a:latin typeface="楷体" pitchFamily="49" charset="-122"/>
                  <a:ea typeface="楷体" pitchFamily="49" charset="-122"/>
                </a:rPr>
                <a:t>，定义在</a:t>
              </a:r>
              <a:r>
                <a:rPr lang="en-US" altLang="zh-CN" sz="2400">
                  <a:latin typeface="楷体" pitchFamily="49" charset="-122"/>
                  <a:ea typeface="楷体" pitchFamily="49" charset="-122"/>
                </a:rPr>
                <a:t>L</a:t>
              </a:r>
              <a:r>
                <a:rPr lang="zh-CN" altLang="en-US" sz="2400">
                  <a:latin typeface="楷体" pitchFamily="49" charset="-122"/>
                  <a:ea typeface="楷体" pitchFamily="49" charset="-122"/>
                </a:rPr>
                <a:t>上的整除关系≤与</a:t>
              </a:r>
              <a:r>
                <a:rPr lang="en-US" altLang="zh-CN" sz="2400">
                  <a:latin typeface="楷体" pitchFamily="49" charset="-122"/>
                  <a:ea typeface="楷体" pitchFamily="49" charset="-122"/>
                </a:rPr>
                <a:t>L</a:t>
              </a:r>
              <a:r>
                <a:rPr lang="zh-CN" altLang="en-US" sz="2400">
                  <a:latin typeface="楷体" pitchFamily="49" charset="-122"/>
                  <a:ea typeface="楷体" pitchFamily="49" charset="-122"/>
                </a:rPr>
                <a:t>构成一个链</a:t>
              </a:r>
              <a:r>
                <a:rPr lang="en-US" altLang="zh-CN" sz="2400">
                  <a:latin typeface="楷体" pitchFamily="49" charset="-122"/>
                  <a:ea typeface="楷体" pitchFamily="49" charset="-122"/>
                </a:rPr>
                <a:t>&lt;L</a:t>
              </a:r>
              <a:r>
                <a:rPr lang="zh-CN" altLang="en-US" sz="2400">
                  <a:latin typeface="楷体" pitchFamily="49" charset="-122"/>
                  <a:ea typeface="楷体" pitchFamily="49" charset="-122"/>
                </a:rPr>
                <a:t>；</a:t>
              </a:r>
              <a:r>
                <a:rPr lang="en-US" altLang="zh-CN" sz="2400">
                  <a:latin typeface="楷体" pitchFamily="49" charset="-122"/>
                  <a:ea typeface="楷体" pitchFamily="49" charset="-122"/>
                </a:rPr>
                <a:t>≤&gt;</a:t>
              </a:r>
              <a:r>
                <a:rPr lang="zh-CN" altLang="en-US" sz="2400">
                  <a:latin typeface="楷体" pitchFamily="49" charset="-122"/>
                  <a:ea typeface="楷体" pitchFamily="49" charset="-122"/>
                </a:rPr>
                <a:t>。</a:t>
              </a:r>
              <a:r>
                <a:rPr lang="en-US" altLang="zh-CN" sz="2400">
                  <a:latin typeface="楷体" pitchFamily="49" charset="-122"/>
                  <a:ea typeface="楷体" pitchFamily="49" charset="-122"/>
                </a:rPr>
                <a:t> </a:t>
              </a:r>
            </a:p>
          </p:txBody>
        </p:sp>
        <p:grpSp>
          <p:nvGrpSpPr>
            <p:cNvPr id="59397" name="组合 17"/>
            <p:cNvGrpSpPr>
              <a:grpSpLocks/>
            </p:cNvGrpSpPr>
            <p:nvPr/>
          </p:nvGrpSpPr>
          <p:grpSpPr bwMode="auto">
            <a:xfrm>
              <a:off x="4391819" y="2672237"/>
              <a:ext cx="360363" cy="3421059"/>
              <a:chOff x="4140200" y="2574430"/>
              <a:chExt cx="360363" cy="3421059"/>
            </a:xfrm>
          </p:grpSpPr>
          <p:sp>
            <p:nvSpPr>
              <p:cNvPr id="59398" name="Line 19"/>
              <p:cNvSpPr>
                <a:spLocks noChangeShapeType="1"/>
              </p:cNvSpPr>
              <p:nvPr/>
            </p:nvSpPr>
            <p:spPr bwMode="auto">
              <a:xfrm>
                <a:off x="4320381" y="4754067"/>
                <a:ext cx="0" cy="304800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9399" name="Line 16"/>
              <p:cNvSpPr>
                <a:spLocks noChangeShapeType="1"/>
              </p:cNvSpPr>
              <p:nvPr/>
            </p:nvSpPr>
            <p:spPr bwMode="auto">
              <a:xfrm>
                <a:off x="4320381" y="2939554"/>
                <a:ext cx="0" cy="228600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9400" name="Line 17"/>
              <p:cNvSpPr>
                <a:spLocks noChangeShapeType="1"/>
              </p:cNvSpPr>
              <p:nvPr/>
            </p:nvSpPr>
            <p:spPr bwMode="auto">
              <a:xfrm>
                <a:off x="4320381" y="3534867"/>
                <a:ext cx="0" cy="258763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9401" name="Line 18"/>
              <p:cNvSpPr>
                <a:spLocks noChangeShapeType="1"/>
              </p:cNvSpPr>
              <p:nvPr/>
            </p:nvSpPr>
            <p:spPr bwMode="auto">
              <a:xfrm>
                <a:off x="4320381" y="4144467"/>
                <a:ext cx="0" cy="266700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9402" name="Line 20"/>
              <p:cNvSpPr>
                <a:spLocks noChangeShapeType="1"/>
              </p:cNvSpPr>
              <p:nvPr/>
            </p:nvSpPr>
            <p:spPr bwMode="auto">
              <a:xfrm>
                <a:off x="4320381" y="5373188"/>
                <a:ext cx="0" cy="269875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9403" name="Oval 10"/>
              <p:cNvSpPr>
                <a:spLocks noChangeArrowheads="1"/>
              </p:cNvSpPr>
              <p:nvPr/>
            </p:nvSpPr>
            <p:spPr bwMode="auto">
              <a:xfrm>
                <a:off x="4140200" y="2574430"/>
                <a:ext cx="360363" cy="360363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 wrap="none" tIns="18000" anchor="ctr"/>
              <a:lstStyle/>
              <a:p>
                <a:pPr algn="ctr"/>
                <a:r>
                  <a:rPr lang="en-US" altLang="zh-CN">
                    <a:latin typeface="楷体" pitchFamily="49" charset="-122"/>
                    <a:ea typeface="楷体" pitchFamily="49" charset="-122"/>
                  </a:rPr>
                  <a:t>64</a:t>
                </a:r>
              </a:p>
            </p:txBody>
          </p:sp>
          <p:sp>
            <p:nvSpPr>
              <p:cNvPr id="59404" name="Oval 11"/>
              <p:cNvSpPr>
                <a:spLocks noChangeArrowheads="1"/>
              </p:cNvSpPr>
              <p:nvPr/>
            </p:nvSpPr>
            <p:spPr bwMode="auto">
              <a:xfrm>
                <a:off x="4140200" y="3174504"/>
                <a:ext cx="360363" cy="360363"/>
              </a:xfrm>
              <a:prstGeom prst="ellipse">
                <a:avLst/>
              </a:prstGeom>
              <a:noFill/>
              <a:ln w="28575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>
                    <a:latin typeface="楷体" pitchFamily="49" charset="-122"/>
                    <a:ea typeface="楷体" pitchFamily="49" charset="-122"/>
                  </a:rPr>
                  <a:t>32</a:t>
                </a:r>
              </a:p>
            </p:txBody>
          </p:sp>
          <p:sp>
            <p:nvSpPr>
              <p:cNvPr id="59405" name="Oval 12"/>
              <p:cNvSpPr>
                <a:spLocks noChangeArrowheads="1"/>
              </p:cNvSpPr>
              <p:nvPr/>
            </p:nvSpPr>
            <p:spPr bwMode="auto">
              <a:xfrm>
                <a:off x="4140200" y="3784104"/>
                <a:ext cx="360363" cy="360363"/>
              </a:xfrm>
              <a:prstGeom prst="ellipse">
                <a:avLst/>
              </a:prstGeom>
              <a:noFill/>
              <a:ln w="28575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 wrap="none" lIns="72000" anchor="ctr"/>
              <a:lstStyle/>
              <a:p>
                <a:pPr algn="ctr"/>
                <a:r>
                  <a:rPr lang="en-US" altLang="zh-CN">
                    <a:latin typeface="楷体" pitchFamily="49" charset="-122"/>
                    <a:ea typeface="楷体" pitchFamily="49" charset="-122"/>
                  </a:rPr>
                  <a:t>16</a:t>
                </a:r>
              </a:p>
            </p:txBody>
          </p:sp>
          <p:sp>
            <p:nvSpPr>
              <p:cNvPr id="59406" name="Oval 13"/>
              <p:cNvSpPr>
                <a:spLocks noChangeArrowheads="1"/>
              </p:cNvSpPr>
              <p:nvPr/>
            </p:nvSpPr>
            <p:spPr bwMode="auto">
              <a:xfrm>
                <a:off x="4140200" y="4393704"/>
                <a:ext cx="360363" cy="360363"/>
              </a:xfrm>
              <a:prstGeom prst="ellipse">
                <a:avLst/>
              </a:prstGeom>
              <a:noFill/>
              <a:ln w="28575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 wrap="none" lIns="72000" anchor="ctr"/>
              <a:lstStyle/>
              <a:p>
                <a:pPr algn="ctr"/>
                <a:r>
                  <a:rPr lang="en-US" altLang="zh-CN">
                    <a:latin typeface="楷体" pitchFamily="49" charset="-122"/>
                    <a:ea typeface="楷体" pitchFamily="49" charset="-122"/>
                  </a:rPr>
                  <a:t>4</a:t>
                </a:r>
              </a:p>
            </p:txBody>
          </p:sp>
          <p:sp>
            <p:nvSpPr>
              <p:cNvPr id="59407" name="Oval 14"/>
              <p:cNvSpPr>
                <a:spLocks noChangeArrowheads="1"/>
              </p:cNvSpPr>
              <p:nvPr/>
            </p:nvSpPr>
            <p:spPr bwMode="auto">
              <a:xfrm>
                <a:off x="4140200" y="5025526"/>
                <a:ext cx="360363" cy="360363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>
                    <a:latin typeface="楷体" pitchFamily="49" charset="-122"/>
                    <a:ea typeface="楷体" pitchFamily="49" charset="-122"/>
                  </a:rPr>
                  <a:t>2</a:t>
                </a:r>
              </a:p>
            </p:txBody>
          </p:sp>
          <p:sp>
            <p:nvSpPr>
              <p:cNvPr id="59408" name="Oval 15"/>
              <p:cNvSpPr>
                <a:spLocks noChangeArrowheads="1"/>
              </p:cNvSpPr>
              <p:nvPr/>
            </p:nvSpPr>
            <p:spPr bwMode="auto">
              <a:xfrm>
                <a:off x="4140200" y="5635126"/>
                <a:ext cx="360363" cy="360363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>
                    <a:latin typeface="楷体" pitchFamily="49" charset="-122"/>
                    <a:ea typeface="楷体" pitchFamily="49" charset="-122"/>
                  </a:rPr>
                  <a:t>1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Text Box 2"/>
          <p:cNvSpPr txBox="1">
            <a:spLocks noChangeArrowheads="1"/>
          </p:cNvSpPr>
          <p:nvPr/>
        </p:nvSpPr>
        <p:spPr bwMode="auto">
          <a:xfrm>
            <a:off x="504825" y="404813"/>
            <a:ext cx="792162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65125" indent="-365125">
              <a:spcBef>
                <a:spcPct val="50000"/>
              </a:spcBef>
              <a:buSzPct val="60000"/>
              <a:buFont typeface="Wingdings" pitchFamily="2" charset="2"/>
              <a:buChar char="n"/>
            </a:pPr>
            <a:r>
              <a:rPr lang="zh-CN" altLang="en-US" sz="28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定理</a:t>
            </a:r>
            <a:r>
              <a:rPr lang="en-US" altLang="zh-CN" sz="28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7.3-2</a:t>
            </a:r>
            <a:r>
              <a:rPr lang="zh-CN" altLang="en-US" sz="28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：每一个链</a:t>
            </a:r>
            <a:r>
              <a:rPr lang="en-US" altLang="zh-CN" sz="280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&lt;L; ≤&gt;</a:t>
            </a:r>
            <a:r>
              <a:rPr lang="zh-CN" altLang="en-US" sz="28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都是一个分配格。</a:t>
            </a:r>
            <a:endParaRPr lang="en-US" altLang="zh-CN" sz="2800">
              <a:solidFill>
                <a:srgbClr val="0000FF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60418" name="Text Box 3"/>
          <p:cNvSpPr txBox="1">
            <a:spLocks noChangeArrowheads="1"/>
          </p:cNvSpPr>
          <p:nvPr/>
        </p:nvSpPr>
        <p:spPr bwMode="auto">
          <a:xfrm>
            <a:off x="914400" y="1219200"/>
            <a:ext cx="62484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证明：</a:t>
            </a:r>
            <a:r>
              <a:rPr lang="zh-CN" altLang="en-US" sz="2400">
                <a:latin typeface="楷体" pitchFamily="49" charset="-122"/>
                <a:ea typeface="楷体" pitchFamily="49" charset="-122"/>
              </a:rPr>
              <a:t>（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1</a:t>
            </a:r>
            <a:r>
              <a:rPr lang="zh-CN" altLang="en-US" sz="2400">
                <a:latin typeface="楷体" pitchFamily="49" charset="-122"/>
                <a:ea typeface="楷体" pitchFamily="49" charset="-122"/>
              </a:rPr>
              <a:t>）先证明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&lt;L; ≤&gt;</a:t>
            </a:r>
            <a:r>
              <a:rPr lang="zh-CN" altLang="en-US" sz="2400">
                <a:latin typeface="楷体" pitchFamily="49" charset="-122"/>
                <a:ea typeface="楷体" pitchFamily="49" charset="-122"/>
              </a:rPr>
              <a:t>是一个格。</a:t>
            </a:r>
            <a:endParaRPr lang="en-US" altLang="zh-CN" sz="240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3556" name="Text Box 5"/>
          <p:cNvSpPr txBox="1">
            <a:spLocks noChangeArrowheads="1"/>
          </p:cNvSpPr>
          <p:nvPr/>
        </p:nvSpPr>
        <p:spPr bwMode="auto">
          <a:xfrm>
            <a:off x="914400" y="1920875"/>
            <a:ext cx="72390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>
                <a:latin typeface="楷体" pitchFamily="49" charset="-122"/>
                <a:ea typeface="楷体" pitchFamily="49" charset="-122"/>
              </a:rPr>
              <a:t>由链的定义，对于任意 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a</a:t>
            </a:r>
            <a:r>
              <a:rPr lang="en-US" altLang="zh-CN" sz="2400" baseline="-25000">
                <a:latin typeface="楷体" pitchFamily="49" charset="-122"/>
                <a:ea typeface="楷体" pitchFamily="49" charset="-122"/>
              </a:rPr>
              <a:t>1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,a</a:t>
            </a:r>
            <a:r>
              <a:rPr lang="en-US" altLang="zh-CN" sz="2400" baseline="-25000">
                <a:latin typeface="楷体" pitchFamily="49" charset="-122"/>
                <a:ea typeface="楷体" pitchFamily="49" charset="-122"/>
              </a:rPr>
              <a:t>2</a:t>
            </a:r>
            <a:r>
              <a:rPr lang="zh-CN" altLang="en-US" sz="2400">
                <a:latin typeface="楷体" pitchFamily="49" charset="-122"/>
                <a:ea typeface="楷体" pitchFamily="49" charset="-122"/>
              </a:rPr>
              <a:t>∈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L</a:t>
            </a:r>
            <a:r>
              <a:rPr lang="zh-CN" altLang="en-US" sz="2400">
                <a:latin typeface="楷体" pitchFamily="49" charset="-122"/>
                <a:ea typeface="楷体" pitchFamily="49" charset="-122"/>
              </a:rPr>
              <a:t>，或者 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a</a:t>
            </a:r>
            <a:r>
              <a:rPr lang="en-US" altLang="zh-CN" sz="2400" baseline="-25000">
                <a:latin typeface="楷体" pitchFamily="49" charset="-122"/>
                <a:ea typeface="楷体" pitchFamily="49" charset="-122"/>
              </a:rPr>
              <a:t>1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≤a</a:t>
            </a:r>
            <a:r>
              <a:rPr lang="en-US" altLang="zh-CN" sz="2400" baseline="-25000">
                <a:latin typeface="楷体" pitchFamily="49" charset="-122"/>
                <a:ea typeface="楷体" pitchFamily="49" charset="-122"/>
              </a:rPr>
              <a:t>2</a:t>
            </a:r>
            <a:r>
              <a:rPr lang="zh-CN" altLang="en-US" sz="2400">
                <a:latin typeface="楷体" pitchFamily="49" charset="-122"/>
                <a:ea typeface="楷体" pitchFamily="49" charset="-122"/>
              </a:rPr>
              <a:t>，或者 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a</a:t>
            </a:r>
            <a:r>
              <a:rPr lang="en-US" altLang="zh-CN" sz="2400" baseline="-25000">
                <a:latin typeface="楷体" pitchFamily="49" charset="-122"/>
                <a:ea typeface="楷体" pitchFamily="49" charset="-122"/>
              </a:rPr>
              <a:t>2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≤a</a:t>
            </a:r>
            <a:r>
              <a:rPr lang="en-US" altLang="zh-CN" sz="2400" baseline="-25000">
                <a:latin typeface="楷体" pitchFamily="49" charset="-122"/>
                <a:ea typeface="楷体" pitchFamily="49" charset="-122"/>
              </a:rPr>
              <a:t>1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 </a:t>
            </a:r>
            <a:endParaRPr lang="zh-CN" altLang="en-US" sz="240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42017" name="Text Box 13"/>
          <p:cNvSpPr txBox="1">
            <a:spLocks noChangeArrowheads="1"/>
          </p:cNvSpPr>
          <p:nvPr/>
        </p:nvSpPr>
        <p:spPr bwMode="auto">
          <a:xfrm>
            <a:off x="914400" y="2924175"/>
            <a:ext cx="691356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>
                <a:latin typeface="楷体" pitchFamily="49" charset="-122"/>
                <a:ea typeface="楷体" pitchFamily="49" charset="-122"/>
              </a:rPr>
              <a:t>若 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a</a:t>
            </a:r>
            <a:r>
              <a:rPr lang="en-US" altLang="zh-CN" sz="2400" baseline="-25000">
                <a:latin typeface="楷体" pitchFamily="49" charset="-122"/>
                <a:ea typeface="楷体" pitchFamily="49" charset="-122"/>
              </a:rPr>
              <a:t>1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≤a</a:t>
            </a:r>
            <a:r>
              <a:rPr lang="en-US" altLang="zh-CN" sz="2400" baseline="-25000">
                <a:latin typeface="楷体" pitchFamily="49" charset="-122"/>
                <a:ea typeface="楷体" pitchFamily="49" charset="-122"/>
              </a:rPr>
              <a:t>2</a:t>
            </a:r>
            <a:r>
              <a:rPr lang="zh-CN" altLang="en-US" sz="2400">
                <a:latin typeface="楷体" pitchFamily="49" charset="-122"/>
                <a:ea typeface="楷体" pitchFamily="49" charset="-122"/>
              </a:rPr>
              <a:t>，则 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glb(a</a:t>
            </a:r>
            <a:r>
              <a:rPr lang="en-US" altLang="zh-CN" sz="2400" baseline="-25000">
                <a:latin typeface="楷体" pitchFamily="49" charset="-122"/>
                <a:ea typeface="楷体" pitchFamily="49" charset="-122"/>
              </a:rPr>
              <a:t>1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,a</a:t>
            </a:r>
            <a:r>
              <a:rPr lang="en-US" altLang="zh-CN" sz="2400" baseline="-25000">
                <a:latin typeface="楷体" pitchFamily="49" charset="-122"/>
                <a:ea typeface="楷体" pitchFamily="49" charset="-122"/>
              </a:rPr>
              <a:t>2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)=a</a:t>
            </a:r>
            <a:r>
              <a:rPr lang="en-US" altLang="zh-CN" sz="2400" baseline="-25000">
                <a:latin typeface="楷体" pitchFamily="49" charset="-122"/>
                <a:ea typeface="楷体" pitchFamily="49" charset="-122"/>
              </a:rPr>
              <a:t>1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,lub(a</a:t>
            </a:r>
            <a:r>
              <a:rPr lang="en-US" altLang="zh-CN" sz="2400" baseline="-25000">
                <a:latin typeface="楷体" pitchFamily="49" charset="-122"/>
                <a:ea typeface="楷体" pitchFamily="49" charset="-122"/>
              </a:rPr>
              <a:t>1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,a</a:t>
            </a:r>
            <a:r>
              <a:rPr lang="en-US" altLang="zh-CN" sz="2400" baseline="-25000">
                <a:latin typeface="楷体" pitchFamily="49" charset="-122"/>
                <a:ea typeface="楷体" pitchFamily="49" charset="-122"/>
              </a:rPr>
              <a:t>2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)=a</a:t>
            </a:r>
            <a:r>
              <a:rPr lang="en-US" altLang="zh-CN" sz="2400" baseline="-25000">
                <a:latin typeface="楷体" pitchFamily="49" charset="-122"/>
                <a:ea typeface="楷体" pitchFamily="49" charset="-122"/>
              </a:rPr>
              <a:t>2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 </a:t>
            </a:r>
          </a:p>
        </p:txBody>
      </p:sp>
      <p:sp>
        <p:nvSpPr>
          <p:cNvPr id="23558" name="Text Box 33"/>
          <p:cNvSpPr txBox="1">
            <a:spLocks noChangeArrowheads="1"/>
          </p:cNvSpPr>
          <p:nvPr/>
        </p:nvSpPr>
        <p:spPr bwMode="auto">
          <a:xfrm>
            <a:off x="914400" y="4438650"/>
            <a:ext cx="7543800" cy="138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所以 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&lt;L; ≤&gt; 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是一个格，可将其</a:t>
            </a:r>
            <a:r>
              <a:rPr lang="zh-CN" altLang="en-US" sz="24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表示为 </a:t>
            </a:r>
            <a:r>
              <a:rPr lang="en-US" altLang="zh-CN" sz="24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&lt;L</a:t>
            </a:r>
            <a:r>
              <a:rPr lang="zh-CN" altLang="en-US" sz="24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；</a:t>
            </a:r>
            <a:r>
              <a:rPr lang="en-US" altLang="zh-CN" sz="24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∨</a:t>
            </a:r>
            <a:r>
              <a:rPr lang="zh-CN" altLang="en-US" sz="24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，</a:t>
            </a:r>
            <a:r>
              <a:rPr lang="en-US" altLang="zh-CN" sz="24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∧&gt; 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对任意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a</a:t>
            </a:r>
            <a:r>
              <a:rPr lang="en-US" altLang="zh-CN" sz="2400" baseline="-25000" dirty="0">
                <a:latin typeface="楷体" pitchFamily="49" charset="-122"/>
                <a:ea typeface="楷体" pitchFamily="49" charset="-122"/>
              </a:rPr>
              <a:t>1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,a</a:t>
            </a:r>
            <a:r>
              <a:rPr lang="en-US" altLang="zh-CN" sz="2400" baseline="-25000" dirty="0">
                <a:latin typeface="楷体" pitchFamily="49" charset="-122"/>
                <a:ea typeface="楷体" pitchFamily="49" charset="-122"/>
              </a:rPr>
              <a:t>2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∈L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，</a:t>
            </a:r>
            <a:endParaRPr lang="en-US" altLang="zh-CN" sz="2400" dirty="0">
              <a:latin typeface="楷体" pitchFamily="49" charset="-122"/>
              <a:ea typeface="楷体" pitchFamily="49" charset="-122"/>
            </a:endParaRPr>
          </a:p>
          <a:p>
            <a:pPr marL="898525">
              <a:spcBef>
                <a:spcPct val="50000"/>
              </a:spcBef>
              <a:defRPr/>
            </a:pPr>
            <a:r>
              <a:rPr lang="en-US" altLang="zh-CN" sz="24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a</a:t>
            </a:r>
            <a:r>
              <a:rPr lang="en-US" altLang="zh-CN" sz="2400" baseline="-25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1</a:t>
            </a:r>
            <a:r>
              <a:rPr lang="en-US" altLang="zh-CN" sz="24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∨a</a:t>
            </a:r>
            <a:r>
              <a:rPr lang="en-US" altLang="zh-CN" sz="2400" baseline="-25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2</a:t>
            </a:r>
            <a:r>
              <a:rPr lang="en-US" altLang="zh-CN" sz="24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=</a:t>
            </a:r>
            <a:r>
              <a:rPr lang="en-US" altLang="zh-CN" sz="2400" dirty="0" err="1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lub</a:t>
            </a:r>
            <a:r>
              <a:rPr lang="en-US" altLang="zh-CN" sz="24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(a</a:t>
            </a:r>
            <a:r>
              <a:rPr lang="en-US" altLang="zh-CN" sz="2400" baseline="-25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1</a:t>
            </a:r>
            <a:r>
              <a:rPr lang="en-US" altLang="zh-CN" sz="24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,a</a:t>
            </a:r>
            <a:r>
              <a:rPr lang="en-US" altLang="zh-CN" sz="2400" baseline="-25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2</a:t>
            </a:r>
            <a:r>
              <a:rPr lang="en-US" altLang="zh-CN" sz="24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), a</a:t>
            </a:r>
            <a:r>
              <a:rPr lang="en-US" altLang="zh-CN" sz="2400" baseline="-25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1</a:t>
            </a:r>
            <a:r>
              <a:rPr lang="en-US" altLang="zh-CN" sz="24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∧a</a:t>
            </a:r>
            <a:r>
              <a:rPr lang="en-US" altLang="zh-CN" sz="2400" baseline="-25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2</a:t>
            </a:r>
            <a:r>
              <a:rPr lang="en-US" altLang="zh-CN" sz="24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=</a:t>
            </a:r>
            <a:r>
              <a:rPr lang="en-US" altLang="zh-CN" sz="2400" dirty="0" err="1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glb</a:t>
            </a:r>
            <a:r>
              <a:rPr lang="en-US" altLang="zh-CN" sz="24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(a</a:t>
            </a:r>
            <a:r>
              <a:rPr lang="en-US" altLang="zh-CN" sz="2400" baseline="-25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1</a:t>
            </a:r>
            <a:r>
              <a:rPr lang="en-US" altLang="zh-CN" sz="24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,a</a:t>
            </a:r>
            <a:r>
              <a:rPr lang="en-US" altLang="zh-CN" sz="2400" baseline="-25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2</a:t>
            </a:r>
            <a:r>
              <a:rPr lang="en-US" altLang="zh-CN" sz="24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)</a:t>
            </a:r>
          </a:p>
        </p:txBody>
      </p:sp>
      <p:sp>
        <p:nvSpPr>
          <p:cNvPr id="42035" name="Text Box 13"/>
          <p:cNvSpPr txBox="1">
            <a:spLocks noChangeArrowheads="1"/>
          </p:cNvSpPr>
          <p:nvPr/>
        </p:nvSpPr>
        <p:spPr bwMode="auto">
          <a:xfrm>
            <a:off x="914400" y="3683000"/>
            <a:ext cx="691356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>
                <a:latin typeface="楷体" pitchFamily="49" charset="-122"/>
                <a:ea typeface="楷体" pitchFamily="49" charset="-122"/>
              </a:rPr>
              <a:t>若 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a</a:t>
            </a:r>
            <a:r>
              <a:rPr lang="en-US" altLang="zh-CN" sz="2400" baseline="-25000">
                <a:latin typeface="楷体" pitchFamily="49" charset="-122"/>
                <a:ea typeface="楷体" pitchFamily="49" charset="-122"/>
              </a:rPr>
              <a:t>2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≤a</a:t>
            </a:r>
            <a:r>
              <a:rPr lang="en-US" altLang="zh-CN" sz="2400" baseline="-25000">
                <a:latin typeface="楷体" pitchFamily="49" charset="-122"/>
                <a:ea typeface="楷体" pitchFamily="49" charset="-122"/>
              </a:rPr>
              <a:t>1</a:t>
            </a:r>
            <a:r>
              <a:rPr lang="zh-CN" altLang="en-US" sz="2400">
                <a:latin typeface="楷体" pitchFamily="49" charset="-122"/>
                <a:ea typeface="楷体" pitchFamily="49" charset="-122"/>
              </a:rPr>
              <a:t>，则 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glb(a</a:t>
            </a:r>
            <a:r>
              <a:rPr lang="en-US" altLang="zh-CN" sz="2400" baseline="-25000">
                <a:latin typeface="楷体" pitchFamily="49" charset="-122"/>
                <a:ea typeface="楷体" pitchFamily="49" charset="-122"/>
              </a:rPr>
              <a:t>1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,a</a:t>
            </a:r>
            <a:r>
              <a:rPr lang="en-US" altLang="zh-CN" sz="2400" baseline="-25000">
                <a:latin typeface="楷体" pitchFamily="49" charset="-122"/>
                <a:ea typeface="楷体" pitchFamily="49" charset="-122"/>
              </a:rPr>
              <a:t>2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)=a</a:t>
            </a:r>
            <a:r>
              <a:rPr lang="en-US" altLang="zh-CN" sz="2400" baseline="-25000">
                <a:latin typeface="楷体" pitchFamily="49" charset="-122"/>
                <a:ea typeface="楷体" pitchFamily="49" charset="-122"/>
              </a:rPr>
              <a:t>2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,lub(a</a:t>
            </a:r>
            <a:r>
              <a:rPr lang="en-US" altLang="zh-CN" sz="2400" baseline="-25000">
                <a:latin typeface="楷体" pitchFamily="49" charset="-122"/>
                <a:ea typeface="楷体" pitchFamily="49" charset="-122"/>
              </a:rPr>
              <a:t>1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,a</a:t>
            </a:r>
            <a:r>
              <a:rPr lang="en-US" altLang="zh-CN" sz="2400" baseline="-25000">
                <a:latin typeface="楷体" pitchFamily="49" charset="-122"/>
                <a:ea typeface="楷体" pitchFamily="49" charset="-122"/>
              </a:rPr>
              <a:t>2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)=a</a:t>
            </a:r>
            <a:r>
              <a:rPr lang="en-US" altLang="zh-CN" sz="2400" baseline="-25000">
                <a:latin typeface="楷体" pitchFamily="49" charset="-122"/>
                <a:ea typeface="楷体" pitchFamily="49" charset="-122"/>
              </a:rPr>
              <a:t>1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 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D57A34-6014-4CFF-B940-0D75AEB3B98E}" type="slidenum">
              <a:rPr lang="en-US" altLang="zh-CN" smtClean="0"/>
              <a:pPr>
                <a:defRPr/>
              </a:pPr>
              <a:t>33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2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2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3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6" grpId="0"/>
      <p:bldP spid="42017" grpId="0"/>
      <p:bldP spid="23558" grpId="0"/>
      <p:bldP spid="42035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Text Box 3"/>
          <p:cNvSpPr txBox="1">
            <a:spLocks noChangeArrowheads="1"/>
          </p:cNvSpPr>
          <p:nvPr/>
        </p:nvSpPr>
        <p:spPr bwMode="auto">
          <a:xfrm>
            <a:off x="838200" y="685800"/>
            <a:ext cx="68580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zh-CN" sz="2400">
                <a:latin typeface="楷体" pitchFamily="49" charset="-122"/>
                <a:ea typeface="楷体" pitchFamily="49" charset="-122"/>
              </a:rPr>
              <a:t>(2) </a:t>
            </a:r>
            <a:r>
              <a:rPr lang="zh-CN" altLang="en-US" sz="2400">
                <a:latin typeface="楷体" pitchFamily="49" charset="-122"/>
                <a:ea typeface="楷体" pitchFamily="49" charset="-122"/>
              </a:rPr>
              <a:t>证明    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&lt;L</a:t>
            </a:r>
            <a:r>
              <a:rPr lang="zh-CN" altLang="en-US" sz="2400">
                <a:latin typeface="楷体" pitchFamily="49" charset="-122"/>
                <a:ea typeface="楷体" pitchFamily="49" charset="-122"/>
              </a:rPr>
              <a:t>；∨，∧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&gt;</a:t>
            </a:r>
            <a:r>
              <a:rPr lang="zh-CN" altLang="en-US" sz="2400">
                <a:latin typeface="楷体" pitchFamily="49" charset="-122"/>
                <a:ea typeface="楷体" pitchFamily="49" charset="-122"/>
              </a:rPr>
              <a:t>是一个分配格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.</a:t>
            </a:r>
          </a:p>
        </p:txBody>
      </p:sp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838200" y="1412875"/>
            <a:ext cx="7796213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>
                <a:latin typeface="楷体" pitchFamily="49" charset="-122"/>
                <a:ea typeface="楷体" pitchFamily="49" charset="-122"/>
              </a:rPr>
              <a:t>对任意 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a</a:t>
            </a:r>
            <a:r>
              <a:rPr lang="en-US" altLang="zh-CN" sz="2400" baseline="-25000">
                <a:latin typeface="楷体" pitchFamily="49" charset="-122"/>
                <a:ea typeface="楷体" pitchFamily="49" charset="-122"/>
              </a:rPr>
              <a:t>1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,a</a:t>
            </a:r>
            <a:r>
              <a:rPr lang="en-US" altLang="zh-CN" sz="2400" baseline="-25000">
                <a:latin typeface="楷体" pitchFamily="49" charset="-122"/>
                <a:ea typeface="楷体" pitchFamily="49" charset="-122"/>
              </a:rPr>
              <a:t>2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,a</a:t>
            </a:r>
            <a:r>
              <a:rPr lang="en-US" altLang="zh-CN" sz="2400" baseline="-25000">
                <a:latin typeface="楷体" pitchFamily="49" charset="-122"/>
                <a:ea typeface="楷体" pitchFamily="49" charset="-122"/>
              </a:rPr>
              <a:t>3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∈L,</a:t>
            </a:r>
            <a:r>
              <a:rPr lang="zh-CN" altLang="en-US" sz="240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必有 </a:t>
            </a:r>
            <a:r>
              <a:rPr lang="en-US" altLang="zh-CN" sz="240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a</a:t>
            </a:r>
            <a:r>
              <a:rPr lang="en-US" altLang="zh-CN" sz="2400" baseline="-2500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2</a:t>
            </a:r>
            <a:r>
              <a:rPr lang="en-US" altLang="zh-CN" sz="240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≤a</a:t>
            </a:r>
            <a:r>
              <a:rPr lang="en-US" altLang="zh-CN" sz="2400" baseline="-2500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3</a:t>
            </a:r>
            <a:r>
              <a:rPr lang="en-US" altLang="zh-CN" sz="240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240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或者 </a:t>
            </a:r>
            <a:r>
              <a:rPr lang="en-US" altLang="zh-CN" sz="240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a</a:t>
            </a:r>
            <a:r>
              <a:rPr lang="en-US" altLang="zh-CN" sz="2400" baseline="-2500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3</a:t>
            </a:r>
            <a:r>
              <a:rPr lang="en-US" altLang="zh-CN" sz="240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≤a</a:t>
            </a:r>
            <a:r>
              <a:rPr lang="en-US" altLang="zh-CN" sz="2400" baseline="-2500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2</a:t>
            </a:r>
            <a:r>
              <a:rPr lang="en-US" altLang="zh-CN" sz="240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2400">
                <a:latin typeface="楷体" pitchFamily="49" charset="-122"/>
                <a:ea typeface="楷体" pitchFamily="49" charset="-122"/>
              </a:rPr>
              <a:t>，</a:t>
            </a:r>
          </a:p>
          <a:p>
            <a:pPr>
              <a:spcBef>
                <a:spcPct val="50000"/>
              </a:spcBef>
            </a:pPr>
            <a:r>
              <a:rPr lang="zh-CN" altLang="en-US" sz="2400">
                <a:latin typeface="楷体" pitchFamily="49" charset="-122"/>
                <a:ea typeface="楷体" pitchFamily="49" charset="-122"/>
              </a:rPr>
              <a:t>不妨设 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a</a:t>
            </a:r>
            <a:r>
              <a:rPr lang="en-US" altLang="zh-CN" sz="2400" baseline="-25000">
                <a:latin typeface="楷体" pitchFamily="49" charset="-122"/>
                <a:ea typeface="楷体" pitchFamily="49" charset="-122"/>
              </a:rPr>
              <a:t>2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≤a</a:t>
            </a:r>
            <a:r>
              <a:rPr lang="en-US" altLang="zh-CN" sz="2400" baseline="-25000">
                <a:latin typeface="楷体" pitchFamily="49" charset="-122"/>
                <a:ea typeface="楷体" pitchFamily="49" charset="-122"/>
              </a:rPr>
              <a:t>3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.</a:t>
            </a:r>
            <a:r>
              <a:rPr lang="zh-CN" altLang="en-US" sz="2400">
                <a:latin typeface="楷体" pitchFamily="49" charset="-122"/>
                <a:ea typeface="楷体" pitchFamily="49" charset="-122"/>
              </a:rPr>
              <a:t> </a:t>
            </a:r>
          </a:p>
        </p:txBody>
      </p:sp>
      <p:sp>
        <p:nvSpPr>
          <p:cNvPr id="5" name="Text Box 19"/>
          <p:cNvSpPr txBox="1">
            <a:spLocks noChangeArrowheads="1"/>
          </p:cNvSpPr>
          <p:nvPr/>
        </p:nvSpPr>
        <p:spPr bwMode="auto">
          <a:xfrm>
            <a:off x="838200" y="2565400"/>
            <a:ext cx="43815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zh-CN" altLang="en-US" sz="2400">
                <a:latin typeface="楷体" pitchFamily="49" charset="-122"/>
                <a:ea typeface="楷体" pitchFamily="49" charset="-122"/>
              </a:rPr>
              <a:t>于是有 </a:t>
            </a:r>
            <a:r>
              <a:rPr lang="en-US" altLang="zh-CN" sz="240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a</a:t>
            </a:r>
            <a:r>
              <a:rPr lang="en-US" altLang="zh-CN" sz="2400" baseline="-2500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1</a:t>
            </a:r>
            <a:r>
              <a:rPr lang="zh-CN" altLang="en-US" sz="240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∧</a:t>
            </a:r>
            <a:r>
              <a:rPr lang="en-US" altLang="zh-CN" sz="240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(a</a:t>
            </a:r>
            <a:r>
              <a:rPr lang="en-US" altLang="zh-CN" sz="2400" baseline="-2500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2</a:t>
            </a:r>
            <a:r>
              <a:rPr lang="zh-CN" altLang="en-US" sz="240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∨</a:t>
            </a:r>
            <a:r>
              <a:rPr lang="en-US" altLang="zh-CN" sz="240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a</a:t>
            </a:r>
            <a:r>
              <a:rPr lang="en-US" altLang="zh-CN" sz="2400" baseline="-2500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3</a:t>
            </a:r>
            <a:r>
              <a:rPr lang="en-US" altLang="zh-CN" sz="240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)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=</a:t>
            </a:r>
            <a:r>
              <a:rPr lang="en-US" altLang="zh-CN" sz="24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a</a:t>
            </a:r>
            <a:r>
              <a:rPr lang="en-US" altLang="zh-CN" sz="2400" baseline="-250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1</a:t>
            </a:r>
            <a:r>
              <a:rPr lang="zh-CN" altLang="en-US" sz="24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∧</a:t>
            </a:r>
            <a:r>
              <a:rPr lang="en-US" altLang="zh-CN" sz="24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a</a:t>
            </a:r>
            <a:r>
              <a:rPr lang="en-US" altLang="zh-CN" sz="2400" baseline="-250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3</a:t>
            </a:r>
            <a:r>
              <a:rPr lang="en-US" altLang="zh-CN" sz="24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 </a:t>
            </a:r>
            <a:endParaRPr lang="en-US" altLang="zh-CN" sz="240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6" name="Text Box 32"/>
          <p:cNvSpPr txBox="1">
            <a:spLocks noChangeArrowheads="1"/>
          </p:cNvSpPr>
          <p:nvPr/>
        </p:nvSpPr>
        <p:spPr bwMode="auto">
          <a:xfrm>
            <a:off x="838200" y="3124200"/>
            <a:ext cx="387826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>
                <a:latin typeface="楷体" pitchFamily="49" charset="-122"/>
                <a:ea typeface="楷体" pitchFamily="49" charset="-122"/>
              </a:rPr>
              <a:t>又因为 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a</a:t>
            </a:r>
            <a:r>
              <a:rPr lang="en-US" altLang="zh-CN" sz="2400" baseline="-25000">
                <a:latin typeface="楷体" pitchFamily="49" charset="-122"/>
                <a:ea typeface="楷体" pitchFamily="49" charset="-122"/>
              </a:rPr>
              <a:t>1</a:t>
            </a:r>
            <a:r>
              <a:rPr lang="zh-CN" altLang="en-US" sz="2400">
                <a:latin typeface="楷体" pitchFamily="49" charset="-122"/>
                <a:ea typeface="楷体" pitchFamily="49" charset="-122"/>
              </a:rPr>
              <a:t>∧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a</a:t>
            </a:r>
            <a:r>
              <a:rPr lang="en-US" altLang="zh-CN" sz="2400" baseline="-25000">
                <a:latin typeface="楷体" pitchFamily="49" charset="-122"/>
                <a:ea typeface="楷体" pitchFamily="49" charset="-122"/>
              </a:rPr>
              <a:t>2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≤a</a:t>
            </a:r>
            <a:r>
              <a:rPr lang="en-US" altLang="zh-CN" sz="2400" baseline="-25000">
                <a:latin typeface="楷体" pitchFamily="49" charset="-122"/>
                <a:ea typeface="楷体" pitchFamily="49" charset="-122"/>
              </a:rPr>
              <a:t>1</a:t>
            </a:r>
            <a:r>
              <a:rPr lang="zh-CN" altLang="en-US" sz="2400">
                <a:latin typeface="楷体" pitchFamily="49" charset="-122"/>
                <a:ea typeface="楷体" pitchFamily="49" charset="-122"/>
              </a:rPr>
              <a:t>∧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a</a:t>
            </a:r>
            <a:r>
              <a:rPr lang="en-US" altLang="zh-CN" sz="2400" baseline="-25000">
                <a:latin typeface="楷体" pitchFamily="49" charset="-122"/>
                <a:ea typeface="楷体" pitchFamily="49" charset="-122"/>
              </a:rPr>
              <a:t>3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 ,</a:t>
            </a:r>
            <a:endParaRPr lang="zh-CN" altLang="en-US" sz="240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7" name="Text Box 36"/>
          <p:cNvSpPr txBox="1">
            <a:spLocks noChangeArrowheads="1"/>
          </p:cNvSpPr>
          <p:nvPr/>
        </p:nvSpPr>
        <p:spPr bwMode="auto">
          <a:xfrm>
            <a:off x="838200" y="3771900"/>
            <a:ext cx="53181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zh-CN" altLang="en-US" sz="2400">
                <a:latin typeface="楷体" pitchFamily="49" charset="-122"/>
                <a:ea typeface="楷体" pitchFamily="49" charset="-122"/>
              </a:rPr>
              <a:t>所以  </a:t>
            </a:r>
            <a:r>
              <a:rPr lang="en-US" altLang="zh-CN" sz="240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(a</a:t>
            </a:r>
            <a:r>
              <a:rPr lang="en-US" altLang="zh-CN" sz="2400" baseline="-2500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1</a:t>
            </a:r>
            <a:r>
              <a:rPr lang="zh-CN" altLang="en-US" sz="240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∧</a:t>
            </a:r>
            <a:r>
              <a:rPr lang="en-US" altLang="zh-CN" sz="240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a</a:t>
            </a:r>
            <a:r>
              <a:rPr lang="en-US" altLang="zh-CN" sz="2400" baseline="-2500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2</a:t>
            </a:r>
            <a:r>
              <a:rPr lang="en-US" altLang="zh-CN" sz="240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)</a:t>
            </a:r>
            <a:r>
              <a:rPr lang="zh-CN" altLang="en-US" sz="240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∨</a:t>
            </a:r>
            <a:r>
              <a:rPr lang="en-US" altLang="zh-CN" sz="240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(a</a:t>
            </a:r>
            <a:r>
              <a:rPr lang="en-US" altLang="zh-CN" sz="2400" baseline="-2500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1</a:t>
            </a:r>
            <a:r>
              <a:rPr lang="zh-CN" altLang="en-US" sz="240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∧</a:t>
            </a:r>
            <a:r>
              <a:rPr lang="en-US" altLang="zh-CN" sz="240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a</a:t>
            </a:r>
            <a:r>
              <a:rPr lang="en-US" altLang="zh-CN" sz="2400" baseline="-2500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3</a:t>
            </a:r>
            <a:r>
              <a:rPr lang="en-US" altLang="zh-CN" sz="240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)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=</a:t>
            </a:r>
            <a:r>
              <a:rPr lang="en-US" altLang="zh-CN" sz="24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a</a:t>
            </a:r>
            <a:r>
              <a:rPr lang="en-US" altLang="zh-CN" sz="2400" baseline="-250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1</a:t>
            </a:r>
            <a:r>
              <a:rPr lang="zh-CN" altLang="en-US" sz="24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∧</a:t>
            </a:r>
            <a:r>
              <a:rPr lang="en-US" altLang="zh-CN" sz="24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a</a:t>
            </a:r>
            <a:r>
              <a:rPr lang="en-US" altLang="zh-CN" sz="2400" baseline="-250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3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 ,</a:t>
            </a:r>
          </a:p>
        </p:txBody>
      </p:sp>
      <p:sp>
        <p:nvSpPr>
          <p:cNvPr id="9" name="Text Box 62"/>
          <p:cNvSpPr txBox="1">
            <a:spLocks noChangeArrowheads="1"/>
          </p:cNvSpPr>
          <p:nvPr/>
        </p:nvSpPr>
        <p:spPr bwMode="auto">
          <a:xfrm>
            <a:off x="838200" y="5014913"/>
            <a:ext cx="7543800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>
                <a:latin typeface="楷体" pitchFamily="49" charset="-122"/>
                <a:ea typeface="楷体" pitchFamily="49" charset="-122"/>
              </a:rPr>
              <a:t>若 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a</a:t>
            </a:r>
            <a:r>
              <a:rPr lang="en-US" altLang="zh-CN" sz="2400" baseline="-25000">
                <a:latin typeface="楷体" pitchFamily="49" charset="-122"/>
                <a:ea typeface="楷体" pitchFamily="49" charset="-122"/>
              </a:rPr>
              <a:t>3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≤a</a:t>
            </a:r>
            <a:r>
              <a:rPr lang="en-US" altLang="zh-CN" sz="2400" baseline="-25000">
                <a:latin typeface="楷体" pitchFamily="49" charset="-122"/>
                <a:ea typeface="楷体" pitchFamily="49" charset="-122"/>
              </a:rPr>
              <a:t>2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2400">
                <a:latin typeface="楷体" pitchFamily="49" charset="-122"/>
                <a:ea typeface="楷体" pitchFamily="49" charset="-122"/>
              </a:rPr>
              <a:t>，其证明方法类似，因此链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&lt;L; ≤&gt;</a:t>
            </a:r>
            <a:r>
              <a:rPr lang="zh-CN" altLang="en-US" sz="2400">
                <a:latin typeface="楷体" pitchFamily="49" charset="-122"/>
                <a:ea typeface="楷体" pitchFamily="49" charset="-122"/>
              </a:rPr>
              <a:t>是一个</a:t>
            </a:r>
          </a:p>
          <a:p>
            <a:pPr>
              <a:spcBef>
                <a:spcPct val="50000"/>
              </a:spcBef>
            </a:pPr>
            <a:r>
              <a:rPr lang="zh-CN" altLang="en-US" sz="2400">
                <a:latin typeface="楷体" pitchFamily="49" charset="-122"/>
                <a:ea typeface="楷体" pitchFamily="49" charset="-122"/>
              </a:rPr>
              <a:t>分配格。</a:t>
            </a:r>
            <a:endParaRPr lang="en-US" altLang="zh-CN" sz="240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508625" y="2349500"/>
            <a:ext cx="3095625" cy="1295400"/>
          </a:xfrm>
          <a:prstGeom prst="rect">
            <a:avLst/>
          </a:prstGeom>
          <a:solidFill>
            <a:schemeClr val="accent1"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2400">
                <a:solidFill>
                  <a:srgbClr val="A50021"/>
                </a:solidFill>
                <a:latin typeface="楷体" pitchFamily="49" charset="-122"/>
                <a:ea typeface="楷体" pitchFamily="49" charset="-122"/>
              </a:rPr>
              <a:t>定理</a:t>
            </a:r>
            <a:r>
              <a:rPr lang="en-US" altLang="zh-CN" sz="2400">
                <a:solidFill>
                  <a:srgbClr val="A50021"/>
                </a:solidFill>
                <a:latin typeface="楷体" pitchFamily="49" charset="-122"/>
                <a:ea typeface="楷体" pitchFamily="49" charset="-122"/>
              </a:rPr>
              <a:t>7.3-3</a:t>
            </a:r>
            <a:r>
              <a:rPr lang="zh-CN" altLang="en-US" sz="2400">
                <a:solidFill>
                  <a:srgbClr val="A50021"/>
                </a:solidFill>
                <a:latin typeface="楷体" pitchFamily="49" charset="-122"/>
                <a:ea typeface="楷体" pitchFamily="49" charset="-122"/>
              </a:rPr>
              <a:t>：分配格的</a:t>
            </a:r>
            <a:r>
              <a:rPr lang="zh-CN" altLang="en-US" sz="24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子格</a:t>
            </a:r>
            <a:r>
              <a:rPr lang="zh-CN" altLang="en-US" sz="2400">
                <a:solidFill>
                  <a:srgbClr val="A50021"/>
                </a:solidFill>
                <a:latin typeface="楷体" pitchFamily="49" charset="-122"/>
                <a:ea typeface="楷体" pitchFamily="49" charset="-122"/>
              </a:rPr>
              <a:t>是分配格，分配格的</a:t>
            </a:r>
            <a:r>
              <a:rPr lang="zh-CN" altLang="en-US" sz="24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积代数也</a:t>
            </a:r>
            <a:r>
              <a:rPr lang="zh-CN" altLang="en-US" sz="2400">
                <a:solidFill>
                  <a:srgbClr val="A50021"/>
                </a:solidFill>
                <a:latin typeface="楷体" pitchFamily="49" charset="-122"/>
                <a:ea typeface="楷体" pitchFamily="49" charset="-122"/>
              </a:rPr>
              <a:t>是分配格</a:t>
            </a: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CD625D-CE58-4DA7-9023-13C24753A13E}" type="slidenum">
              <a:rPr lang="en-US" altLang="zh-CN" smtClean="0"/>
              <a:pPr>
                <a:defRPr/>
              </a:pPr>
              <a:t>34</a:t>
            </a:fld>
            <a:endParaRPr lang="en-US" altLang="zh-CN"/>
          </a:p>
        </p:txBody>
      </p:sp>
      <p:sp>
        <p:nvSpPr>
          <p:cNvPr id="8" name="Text Box 48"/>
          <p:cNvSpPr txBox="1">
            <a:spLocks noChangeArrowheads="1"/>
          </p:cNvSpPr>
          <p:nvPr/>
        </p:nvSpPr>
        <p:spPr bwMode="auto">
          <a:xfrm>
            <a:off x="838200" y="4383088"/>
            <a:ext cx="5821363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zh-CN" altLang="en-US" sz="2400">
                <a:latin typeface="楷体" pitchFamily="49" charset="-122"/>
                <a:ea typeface="楷体" pitchFamily="49" charset="-122"/>
              </a:rPr>
              <a:t>因此   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a</a:t>
            </a:r>
            <a:r>
              <a:rPr lang="en-US" altLang="zh-CN" sz="2400" baseline="-25000">
                <a:latin typeface="楷体" pitchFamily="49" charset="-122"/>
                <a:ea typeface="楷体" pitchFamily="49" charset="-122"/>
              </a:rPr>
              <a:t>1</a:t>
            </a:r>
            <a:r>
              <a:rPr lang="zh-CN" altLang="en-US" sz="2400">
                <a:latin typeface="楷体" pitchFamily="49" charset="-122"/>
                <a:ea typeface="楷体" pitchFamily="49" charset="-122"/>
              </a:rPr>
              <a:t>∧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(a</a:t>
            </a:r>
            <a:r>
              <a:rPr lang="en-US" altLang="zh-CN" sz="2400" baseline="-25000">
                <a:latin typeface="楷体" pitchFamily="49" charset="-122"/>
                <a:ea typeface="楷体" pitchFamily="49" charset="-122"/>
              </a:rPr>
              <a:t>2</a:t>
            </a:r>
            <a:r>
              <a:rPr lang="zh-CN" altLang="en-US" sz="2400">
                <a:latin typeface="楷体" pitchFamily="49" charset="-122"/>
                <a:ea typeface="楷体" pitchFamily="49" charset="-122"/>
              </a:rPr>
              <a:t>∨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a</a:t>
            </a:r>
            <a:r>
              <a:rPr lang="en-US" altLang="zh-CN" sz="2400" baseline="-25000">
                <a:latin typeface="楷体" pitchFamily="49" charset="-122"/>
                <a:ea typeface="楷体" pitchFamily="49" charset="-122"/>
              </a:rPr>
              <a:t>3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)=(a</a:t>
            </a:r>
            <a:r>
              <a:rPr lang="en-US" altLang="zh-CN" sz="2400" baseline="-25000">
                <a:latin typeface="楷体" pitchFamily="49" charset="-122"/>
                <a:ea typeface="楷体" pitchFamily="49" charset="-122"/>
              </a:rPr>
              <a:t>1</a:t>
            </a:r>
            <a:r>
              <a:rPr lang="zh-CN" altLang="en-US" sz="2400">
                <a:latin typeface="楷体" pitchFamily="49" charset="-122"/>
                <a:ea typeface="楷体" pitchFamily="49" charset="-122"/>
              </a:rPr>
              <a:t>∧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a</a:t>
            </a:r>
            <a:r>
              <a:rPr lang="en-US" altLang="zh-CN" sz="2400" baseline="-25000">
                <a:latin typeface="楷体" pitchFamily="49" charset="-122"/>
                <a:ea typeface="楷体" pitchFamily="49" charset="-122"/>
              </a:rPr>
              <a:t>2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)</a:t>
            </a:r>
            <a:r>
              <a:rPr lang="zh-CN" altLang="en-US" sz="2400">
                <a:latin typeface="楷体" pitchFamily="49" charset="-122"/>
                <a:ea typeface="楷体" pitchFamily="49" charset="-122"/>
              </a:rPr>
              <a:t>∨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(a</a:t>
            </a:r>
            <a:r>
              <a:rPr lang="en-US" altLang="zh-CN" sz="2400" baseline="-25000">
                <a:latin typeface="楷体" pitchFamily="49" charset="-122"/>
                <a:ea typeface="楷体" pitchFamily="49" charset="-122"/>
              </a:rPr>
              <a:t>1</a:t>
            </a:r>
            <a:r>
              <a:rPr lang="zh-CN" altLang="en-US" sz="2400">
                <a:latin typeface="楷体" pitchFamily="49" charset="-122"/>
                <a:ea typeface="楷体" pitchFamily="49" charset="-122"/>
              </a:rPr>
              <a:t>∧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a</a:t>
            </a:r>
            <a:r>
              <a:rPr lang="en-US" altLang="zh-CN" sz="2400" baseline="-25000">
                <a:latin typeface="楷体" pitchFamily="49" charset="-122"/>
                <a:ea typeface="楷体" pitchFamily="49" charset="-122"/>
              </a:rPr>
              <a:t>3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) </a:t>
            </a:r>
            <a:endParaRPr lang="zh-CN" altLang="en-US" sz="2400">
              <a:latin typeface="楷体" pitchFamily="49" charset="-122"/>
              <a:ea typeface="楷体" pitchFamily="49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1974850" y="4833938"/>
            <a:ext cx="432117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9" grpId="0"/>
      <p:bldP spid="10" grpId="0" animBg="1"/>
      <p:bldP spid="8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Text Box 2"/>
          <p:cNvSpPr txBox="1">
            <a:spLocks noChangeArrowheads="1"/>
          </p:cNvSpPr>
          <p:nvPr/>
        </p:nvSpPr>
        <p:spPr bwMode="auto">
          <a:xfrm>
            <a:off x="533400" y="260350"/>
            <a:ext cx="79248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360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</a:rPr>
              <a:t>例题</a:t>
            </a:r>
          </a:p>
        </p:txBody>
      </p:sp>
      <p:sp>
        <p:nvSpPr>
          <p:cNvPr id="101379" name="Text Box 3"/>
          <p:cNvSpPr txBox="1">
            <a:spLocks noChangeArrowheads="1"/>
          </p:cNvSpPr>
          <p:nvPr/>
        </p:nvSpPr>
        <p:spPr bwMode="auto">
          <a:xfrm>
            <a:off x="1316038" y="3351213"/>
            <a:ext cx="7345362" cy="1289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  <a:defRPr/>
            </a:pPr>
            <a:r>
              <a:rPr lang="en-US" altLang="zh-CN" sz="2800" dirty="0">
                <a:latin typeface="楷体" pitchFamily="49" charset="-122"/>
                <a:ea typeface="楷体" pitchFamily="49" charset="-122"/>
              </a:rPr>
              <a:t>&lt;</a:t>
            </a:r>
            <a:r>
              <a:rPr lang="en-US" altLang="zh-CN" sz="2800" dirty="0">
                <a:latin typeface="+mn-ea"/>
                <a:ea typeface="+mn-ea"/>
              </a:rPr>
              <a:t>I</a:t>
            </a:r>
            <a:r>
              <a:rPr lang="zh-CN" altLang="en-US" sz="2800" dirty="0">
                <a:latin typeface="楷体" pitchFamily="49" charset="-122"/>
                <a:ea typeface="楷体" pitchFamily="49" charset="-122"/>
              </a:rPr>
              <a:t>；≤</a:t>
            </a:r>
            <a:r>
              <a:rPr lang="en-US" altLang="zh-CN" sz="2800" dirty="0">
                <a:latin typeface="楷体" pitchFamily="49" charset="-122"/>
                <a:ea typeface="楷体" pitchFamily="49" charset="-122"/>
              </a:rPr>
              <a:t>&gt;</a:t>
            </a:r>
            <a:r>
              <a:rPr lang="zh-CN" altLang="en-US" sz="2800" dirty="0">
                <a:latin typeface="楷体" pitchFamily="49" charset="-122"/>
                <a:ea typeface="楷体" pitchFamily="49" charset="-122"/>
              </a:rPr>
              <a:t>是一个格，但这个格既</a:t>
            </a:r>
            <a:r>
              <a:rPr lang="zh-CN" altLang="en-US" sz="28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无最小元素</a:t>
            </a:r>
            <a:r>
              <a:rPr lang="zh-CN" altLang="en-US" sz="2800" dirty="0">
                <a:latin typeface="楷体" pitchFamily="49" charset="-122"/>
                <a:ea typeface="楷体" pitchFamily="49" charset="-122"/>
              </a:rPr>
              <a:t>，</a:t>
            </a:r>
          </a:p>
          <a:p>
            <a:pPr>
              <a:lnSpc>
                <a:spcPct val="130000"/>
              </a:lnSpc>
              <a:spcBef>
                <a:spcPts val="600"/>
              </a:spcBef>
              <a:defRPr/>
            </a:pPr>
            <a:r>
              <a:rPr lang="zh-CN" altLang="en-US" sz="2800" dirty="0">
                <a:latin typeface="楷体" pitchFamily="49" charset="-122"/>
                <a:ea typeface="楷体" pitchFamily="49" charset="-122"/>
              </a:rPr>
              <a:t>又</a:t>
            </a:r>
            <a:r>
              <a:rPr lang="zh-CN" altLang="en-US" sz="28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无最大元素</a:t>
            </a:r>
            <a:r>
              <a:rPr lang="zh-CN" altLang="en-US" sz="2800" dirty="0">
                <a:latin typeface="楷体" pitchFamily="49" charset="-122"/>
                <a:ea typeface="楷体" pitchFamily="49" charset="-122"/>
              </a:rPr>
              <a:t>。</a:t>
            </a:r>
            <a:endParaRPr lang="en-US" altLang="zh-CN" sz="280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01380" name="Text Box 4"/>
          <p:cNvSpPr txBox="1">
            <a:spLocks noChangeArrowheads="1"/>
          </p:cNvSpPr>
          <p:nvPr/>
        </p:nvSpPr>
        <p:spPr bwMode="auto">
          <a:xfrm>
            <a:off x="1316038" y="5013325"/>
            <a:ext cx="73152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>
                <a:latin typeface="宋体" charset="-122"/>
                <a:ea typeface="楷体" pitchFamily="49" charset="-122"/>
              </a:rPr>
              <a:t>&lt;N</a:t>
            </a:r>
            <a:r>
              <a:rPr lang="zh-CN" altLang="en-US" sz="2800">
                <a:latin typeface="宋体" charset="-122"/>
                <a:ea typeface="楷体" pitchFamily="49" charset="-122"/>
              </a:rPr>
              <a:t>；≤</a:t>
            </a:r>
            <a:r>
              <a:rPr lang="en-US" altLang="zh-CN" sz="2800">
                <a:latin typeface="宋体" charset="-122"/>
                <a:ea typeface="楷体" pitchFamily="49" charset="-122"/>
              </a:rPr>
              <a:t>&gt;</a:t>
            </a:r>
            <a:r>
              <a:rPr lang="zh-CN" altLang="en-US" sz="2800">
                <a:latin typeface="宋体" charset="-122"/>
                <a:ea typeface="楷体" pitchFamily="49" charset="-122"/>
              </a:rPr>
              <a:t>这个格有最小元素，但</a:t>
            </a:r>
            <a:r>
              <a:rPr lang="zh-CN" altLang="en-US" sz="2800">
                <a:solidFill>
                  <a:srgbClr val="C00000"/>
                </a:solidFill>
                <a:latin typeface="宋体" charset="-122"/>
                <a:ea typeface="楷体" pitchFamily="49" charset="-122"/>
              </a:rPr>
              <a:t>没有最大元素</a:t>
            </a:r>
            <a:r>
              <a:rPr lang="zh-CN" altLang="en-US" sz="2800">
                <a:latin typeface="宋体" charset="-122"/>
                <a:ea typeface="楷体" pitchFamily="49" charset="-122"/>
              </a:rPr>
              <a:t>。</a:t>
            </a:r>
            <a:r>
              <a:rPr lang="en-US" altLang="zh-CN" sz="2800">
                <a:latin typeface="宋体" charset="-122"/>
                <a:ea typeface="楷体" pitchFamily="49" charset="-122"/>
              </a:rPr>
              <a:t> </a:t>
            </a:r>
          </a:p>
        </p:txBody>
      </p:sp>
      <p:sp>
        <p:nvSpPr>
          <p:cNvPr id="37893" name="Text Box 6"/>
          <p:cNvSpPr txBox="1">
            <a:spLocks noChangeArrowheads="1"/>
          </p:cNvSpPr>
          <p:nvPr/>
        </p:nvSpPr>
        <p:spPr bwMode="auto">
          <a:xfrm>
            <a:off x="971550" y="1196975"/>
            <a:ext cx="7272338" cy="182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65125" indent="-365125">
              <a:lnSpc>
                <a:spcPct val="120000"/>
              </a:lnSpc>
              <a:spcBef>
                <a:spcPts val="0"/>
              </a:spcBef>
              <a:buSzPct val="60000"/>
              <a:buFont typeface="Wingdings" pitchFamily="2" charset="2"/>
              <a:buChar char="n"/>
              <a:defRPr/>
            </a:pPr>
            <a:r>
              <a:rPr lang="zh-CN" altLang="en-US" sz="28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例</a:t>
            </a:r>
            <a:r>
              <a:rPr lang="zh-CN" altLang="en-US" sz="2800" dirty="0">
                <a:latin typeface="楷体" pitchFamily="49" charset="-122"/>
                <a:ea typeface="楷体" pitchFamily="49" charset="-122"/>
              </a:rPr>
              <a:t>：</a:t>
            </a:r>
            <a:endParaRPr lang="en-US" altLang="zh-CN" sz="2800" dirty="0">
              <a:latin typeface="楷体" pitchFamily="49" charset="-122"/>
              <a:ea typeface="楷体" pitchFamily="49" charset="-122"/>
            </a:endParaRPr>
          </a:p>
          <a:p>
            <a:pPr marL="365125">
              <a:lnSpc>
                <a:spcPct val="120000"/>
              </a:lnSpc>
              <a:spcBef>
                <a:spcPct val="50000"/>
              </a:spcBef>
              <a:buSzPct val="60000"/>
              <a:defRPr/>
            </a:pPr>
            <a:r>
              <a:rPr lang="zh-CN" altLang="en-US" sz="2800" dirty="0">
                <a:latin typeface="楷体" pitchFamily="49" charset="-122"/>
                <a:ea typeface="楷体" pitchFamily="49" charset="-122"/>
              </a:rPr>
              <a:t>格</a:t>
            </a:r>
            <a:r>
              <a:rPr lang="en-US" altLang="zh-CN" sz="2800" dirty="0">
                <a:latin typeface="楷体" pitchFamily="49" charset="-122"/>
                <a:ea typeface="楷体" pitchFamily="49" charset="-122"/>
              </a:rPr>
              <a:t>&lt;2</a:t>
            </a:r>
            <a:r>
              <a:rPr lang="en-US" altLang="zh-CN" sz="2800" baseline="30000" dirty="0">
                <a:latin typeface="楷体" pitchFamily="49" charset="-122"/>
                <a:ea typeface="楷体" pitchFamily="49" charset="-122"/>
              </a:rPr>
              <a:t>U</a:t>
            </a:r>
            <a:r>
              <a:rPr lang="zh-CN" altLang="en-US" sz="2800" dirty="0">
                <a:latin typeface="楷体" pitchFamily="49" charset="-122"/>
                <a:ea typeface="楷体" pitchFamily="49" charset="-122"/>
              </a:rPr>
              <a:t>；</a:t>
            </a:r>
            <a:r>
              <a:rPr lang="en-US" altLang="zh-CN" sz="4400" baseline="10000" dirty="0">
                <a:latin typeface="楷体" pitchFamily="49" charset="-122"/>
                <a:ea typeface="楷体" pitchFamily="49" charset="-122"/>
                <a:sym typeface="Symbol" pitchFamily="18" charset="2"/>
              </a:rPr>
              <a:t> </a:t>
            </a:r>
            <a:r>
              <a:rPr lang="en-US" altLang="zh-CN" sz="2800" dirty="0">
                <a:latin typeface="楷体" pitchFamily="49" charset="-122"/>
                <a:ea typeface="楷体" pitchFamily="49" charset="-122"/>
              </a:rPr>
              <a:t>&gt;</a:t>
            </a:r>
            <a:r>
              <a:rPr lang="zh-CN" altLang="en-US" sz="2800" dirty="0">
                <a:latin typeface="楷体" pitchFamily="49" charset="-122"/>
                <a:ea typeface="楷体" pitchFamily="49" charset="-122"/>
              </a:rPr>
              <a:t>中无论</a:t>
            </a:r>
            <a:r>
              <a:rPr lang="en-US" altLang="zh-CN" sz="2800" dirty="0">
                <a:latin typeface="楷体" pitchFamily="49" charset="-122"/>
                <a:ea typeface="楷体" pitchFamily="49" charset="-122"/>
              </a:rPr>
              <a:t>U</a:t>
            </a:r>
            <a:r>
              <a:rPr lang="zh-CN" altLang="en-US" sz="2800" dirty="0">
                <a:latin typeface="楷体" pitchFamily="49" charset="-122"/>
                <a:ea typeface="楷体" pitchFamily="49" charset="-122"/>
              </a:rPr>
              <a:t>是什么样的集合，均有最小元素</a:t>
            </a:r>
            <a:r>
              <a:rPr lang="en-US" altLang="zh-CN" sz="2800" dirty="0">
                <a:latin typeface="楷体" pitchFamily="49" charset="-122"/>
                <a:ea typeface="楷体" pitchFamily="49" charset="-122"/>
              </a:rPr>
              <a:t>φ</a:t>
            </a:r>
            <a:r>
              <a:rPr lang="zh-CN" altLang="en-US" sz="2800" dirty="0">
                <a:latin typeface="楷体" pitchFamily="49" charset="-122"/>
                <a:ea typeface="楷体" pitchFamily="49" charset="-122"/>
              </a:rPr>
              <a:t>和最大元素</a:t>
            </a:r>
            <a:r>
              <a:rPr lang="en-US" altLang="zh-CN" sz="2800" dirty="0">
                <a:latin typeface="楷体" pitchFamily="49" charset="-122"/>
                <a:ea typeface="楷体" pitchFamily="49" charset="-122"/>
              </a:rPr>
              <a:t>U</a:t>
            </a:r>
            <a:r>
              <a:rPr lang="zh-CN" altLang="en-US" sz="2800" dirty="0">
                <a:latin typeface="楷体" pitchFamily="49" charset="-122"/>
                <a:ea typeface="楷体" pitchFamily="49" charset="-122"/>
              </a:rPr>
              <a:t>。</a:t>
            </a:r>
            <a:endParaRPr lang="en-US" altLang="zh-CN" sz="280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04A052-377E-4A55-9CFC-9DEB1C612691}" type="slidenum">
              <a:rPr lang="en-US" altLang="zh-CN" smtClean="0"/>
              <a:pPr>
                <a:defRPr/>
              </a:pPr>
              <a:t>35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01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101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379" grpId="0" autoUpdateAnimBg="0"/>
      <p:bldP spid="101380" grpId="0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43" name="Text Box 4"/>
          <p:cNvSpPr txBox="1">
            <a:spLocks noChangeArrowheads="1"/>
          </p:cNvSpPr>
          <p:nvPr/>
        </p:nvSpPr>
        <p:spPr bwMode="auto">
          <a:xfrm>
            <a:off x="947738" y="3759200"/>
            <a:ext cx="78486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400">
                <a:latin typeface="楷体" pitchFamily="49" charset="-122"/>
                <a:ea typeface="楷体" pitchFamily="49" charset="-122"/>
              </a:rPr>
              <a:t>在有界格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&lt;L</a:t>
            </a:r>
            <a:r>
              <a:rPr lang="zh-CN" altLang="en-US" sz="2400">
                <a:latin typeface="楷体" pitchFamily="49" charset="-122"/>
                <a:ea typeface="楷体" pitchFamily="49" charset="-122"/>
              </a:rPr>
              <a:t>；≤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&gt;</a:t>
            </a:r>
            <a:r>
              <a:rPr lang="zh-CN" altLang="en-US" sz="2400">
                <a:latin typeface="楷体" pitchFamily="49" charset="-122"/>
                <a:ea typeface="楷体" pitchFamily="49" charset="-122"/>
              </a:rPr>
              <a:t>中，对任意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a</a:t>
            </a:r>
            <a:r>
              <a:rPr lang="zh-CN" altLang="en-US" sz="2400">
                <a:latin typeface="楷体" pitchFamily="49" charset="-122"/>
                <a:ea typeface="楷体" pitchFamily="49" charset="-122"/>
              </a:rPr>
              <a:t>，有 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0≤a≤1</a:t>
            </a:r>
          </a:p>
        </p:txBody>
      </p:sp>
      <p:sp>
        <p:nvSpPr>
          <p:cNvPr id="28676" name="Text Box 8"/>
          <p:cNvSpPr txBox="1">
            <a:spLocks noChangeArrowheads="1"/>
          </p:cNvSpPr>
          <p:nvPr/>
        </p:nvSpPr>
        <p:spPr bwMode="auto">
          <a:xfrm>
            <a:off x="947738" y="4524375"/>
            <a:ext cx="6769100" cy="156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>
                <a:latin typeface="楷体" pitchFamily="49" charset="-122"/>
                <a:ea typeface="楷体" pitchFamily="49" charset="-122"/>
              </a:rPr>
              <a:t>由格的性质定理，对任意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a</a:t>
            </a:r>
            <a:r>
              <a:rPr lang="zh-CN" altLang="en-US" sz="2400">
                <a:latin typeface="楷体" pitchFamily="49" charset="-122"/>
                <a:ea typeface="楷体" pitchFamily="49" charset="-122"/>
              </a:rPr>
              <a:t>∈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L</a:t>
            </a:r>
            <a:r>
              <a:rPr lang="zh-CN" altLang="en-US" sz="2400">
                <a:latin typeface="楷体" pitchFamily="49" charset="-122"/>
                <a:ea typeface="楷体" pitchFamily="49" charset="-122"/>
              </a:rPr>
              <a:t> ，有</a:t>
            </a:r>
            <a:endParaRPr lang="en-US" altLang="zh-CN" sz="2400">
              <a:latin typeface="楷体" pitchFamily="49" charset="-122"/>
              <a:ea typeface="楷体" pitchFamily="49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sz="2400">
                <a:latin typeface="楷体" pitchFamily="49" charset="-122"/>
                <a:ea typeface="Arial Unicode MS" pitchFamily="34" charset="-122"/>
                <a:cs typeface="Arial Unicode MS" pitchFamily="34" charset="-122"/>
              </a:rPr>
              <a:t>a</a:t>
            </a:r>
            <a:r>
              <a:rPr lang="zh-CN" altLang="en-US" sz="2400">
                <a:latin typeface="楷体" pitchFamily="49" charset="-122"/>
                <a:ea typeface="Arial Unicode MS" pitchFamily="34" charset="-122"/>
                <a:cs typeface="Arial Unicode MS" pitchFamily="34" charset="-122"/>
              </a:rPr>
              <a:t>∨</a:t>
            </a:r>
            <a:r>
              <a:rPr lang="en-US" altLang="zh-CN" sz="2400">
                <a:latin typeface="楷体" pitchFamily="49" charset="-122"/>
                <a:ea typeface="Arial Unicode MS" pitchFamily="34" charset="-122"/>
                <a:cs typeface="Arial Unicode MS" pitchFamily="34" charset="-122"/>
              </a:rPr>
              <a:t>1</a:t>
            </a:r>
            <a:r>
              <a:rPr lang="zh-CN" altLang="en-US" sz="2400">
                <a:latin typeface="楷体" pitchFamily="49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zh-CN" sz="2400">
                <a:latin typeface="楷体" pitchFamily="49" charset="-122"/>
                <a:ea typeface="Arial Unicode MS" pitchFamily="34" charset="-122"/>
                <a:cs typeface="Arial Unicode MS" pitchFamily="34" charset="-122"/>
              </a:rPr>
              <a:t>=1</a:t>
            </a:r>
            <a:r>
              <a:rPr lang="zh-CN" altLang="en-US" sz="2400">
                <a:latin typeface="楷体" pitchFamily="49" charset="-122"/>
                <a:ea typeface="楷体" pitchFamily="49" charset="-122"/>
              </a:rPr>
              <a:t>   </a:t>
            </a:r>
            <a:r>
              <a:rPr lang="en-US" altLang="zh-CN" sz="2400">
                <a:latin typeface="楷体" pitchFamily="49" charset="-122"/>
                <a:ea typeface="Arial Unicode MS" pitchFamily="34" charset="-122"/>
                <a:cs typeface="Arial Unicode MS" pitchFamily="34" charset="-122"/>
              </a:rPr>
              <a:t>a</a:t>
            </a:r>
            <a:r>
              <a:rPr lang="zh-CN" altLang="en-US" sz="2400">
                <a:latin typeface="楷体" pitchFamily="49" charset="-122"/>
                <a:ea typeface="Arial Unicode MS" pitchFamily="34" charset="-122"/>
                <a:cs typeface="Arial Unicode MS" pitchFamily="34" charset="-122"/>
              </a:rPr>
              <a:t>∧</a:t>
            </a:r>
            <a:r>
              <a:rPr lang="en-US" altLang="zh-CN" sz="2400">
                <a:latin typeface="楷体" pitchFamily="49" charset="-122"/>
                <a:ea typeface="Arial Unicode MS" pitchFamily="34" charset="-122"/>
                <a:cs typeface="Arial Unicode MS" pitchFamily="34" charset="-122"/>
              </a:rPr>
              <a:t>1=a</a:t>
            </a:r>
          </a:p>
          <a:p>
            <a:pPr>
              <a:spcBef>
                <a:spcPct val="50000"/>
              </a:spcBef>
            </a:pPr>
            <a:r>
              <a:rPr lang="en-US" altLang="zh-CN" sz="2400">
                <a:latin typeface="楷体" pitchFamily="49" charset="-122"/>
                <a:ea typeface="Arial Unicode MS" pitchFamily="34" charset="-122"/>
                <a:cs typeface="Arial Unicode MS" pitchFamily="34" charset="-122"/>
              </a:rPr>
              <a:t>a</a:t>
            </a:r>
            <a:r>
              <a:rPr lang="zh-CN" altLang="en-US" sz="2400">
                <a:latin typeface="楷体" pitchFamily="49" charset="-122"/>
                <a:ea typeface="Arial Unicode MS" pitchFamily="34" charset="-122"/>
                <a:cs typeface="Arial Unicode MS" pitchFamily="34" charset="-122"/>
              </a:rPr>
              <a:t>∧</a:t>
            </a:r>
            <a:r>
              <a:rPr lang="en-US" altLang="zh-CN" sz="2400">
                <a:latin typeface="楷体" pitchFamily="49" charset="-122"/>
                <a:ea typeface="Arial Unicode MS" pitchFamily="34" charset="-122"/>
                <a:cs typeface="Arial Unicode MS" pitchFamily="34" charset="-122"/>
              </a:rPr>
              <a:t>0</a:t>
            </a:r>
            <a:r>
              <a:rPr lang="zh-CN" altLang="en-US" sz="2400">
                <a:latin typeface="楷体" pitchFamily="49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zh-CN" sz="2400">
                <a:latin typeface="楷体" pitchFamily="49" charset="-122"/>
                <a:ea typeface="Arial Unicode MS" pitchFamily="34" charset="-122"/>
                <a:cs typeface="Arial Unicode MS" pitchFamily="34" charset="-122"/>
              </a:rPr>
              <a:t>=0</a:t>
            </a:r>
            <a:r>
              <a:rPr lang="zh-CN" altLang="en-US" sz="2400">
                <a:latin typeface="楷体" pitchFamily="49" charset="-122"/>
                <a:ea typeface="楷体" pitchFamily="49" charset="-122"/>
              </a:rPr>
              <a:t>   </a:t>
            </a:r>
            <a:r>
              <a:rPr lang="en-US" altLang="zh-CN" sz="2400">
                <a:latin typeface="楷体" pitchFamily="49" charset="-122"/>
                <a:ea typeface="Arial Unicode MS" pitchFamily="34" charset="-122"/>
                <a:cs typeface="Arial Unicode MS" pitchFamily="34" charset="-122"/>
              </a:rPr>
              <a:t>a</a:t>
            </a:r>
            <a:r>
              <a:rPr lang="zh-CN" altLang="en-US" sz="2400">
                <a:latin typeface="楷体" pitchFamily="49" charset="-122"/>
                <a:ea typeface="Arial Unicode MS" pitchFamily="34" charset="-122"/>
                <a:cs typeface="Arial Unicode MS" pitchFamily="34" charset="-122"/>
              </a:rPr>
              <a:t>∨</a:t>
            </a:r>
            <a:r>
              <a:rPr lang="en-US" altLang="zh-CN" sz="2400">
                <a:latin typeface="楷体" pitchFamily="49" charset="-122"/>
                <a:ea typeface="Arial Unicode MS" pitchFamily="34" charset="-122"/>
                <a:cs typeface="Arial Unicode MS" pitchFamily="34" charset="-122"/>
              </a:rPr>
              <a:t>0=a</a:t>
            </a:r>
            <a:endParaRPr lang="zh-CN" altLang="en-US" sz="240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63491" name="Text Box 14"/>
          <p:cNvSpPr txBox="1">
            <a:spLocks noChangeArrowheads="1"/>
          </p:cNvSpPr>
          <p:nvPr/>
        </p:nvSpPr>
        <p:spPr bwMode="auto">
          <a:xfrm>
            <a:off x="784225" y="261938"/>
            <a:ext cx="7100888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360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</a:rPr>
              <a:t>7.3.2</a:t>
            </a:r>
            <a:r>
              <a:rPr lang="zh-CN" altLang="en-US" sz="360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</a:rPr>
              <a:t>、有界格和有补格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DE3D36-2987-46CE-823C-18CD5EE597BC}" type="slidenum">
              <a:rPr lang="en-US" altLang="zh-CN" smtClean="0"/>
              <a:pPr>
                <a:defRPr/>
              </a:pPr>
              <a:t>36</a:t>
            </a:fld>
            <a:endParaRPr lang="en-US" altLang="zh-CN"/>
          </a:p>
        </p:txBody>
      </p:sp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684213" y="908050"/>
            <a:ext cx="7991475" cy="273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3050" indent="-27305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SzPct val="60000"/>
              <a:buFont typeface="Wingdings" pitchFamily="2" charset="2"/>
              <a:buChar char="n"/>
            </a:pPr>
            <a:r>
              <a:rPr lang="zh-CN" altLang="en-US" sz="24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定义</a:t>
            </a:r>
            <a:r>
              <a:rPr lang="en-US" altLang="zh-CN" sz="24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7.3-2</a:t>
            </a:r>
            <a:r>
              <a:rPr lang="zh-CN" altLang="en-US" sz="24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：</a:t>
            </a:r>
            <a:r>
              <a:rPr lang="zh-CN" altLang="en-US" sz="2400">
                <a:latin typeface="楷体" pitchFamily="49" charset="-122"/>
                <a:ea typeface="楷体" pitchFamily="49" charset="-122"/>
              </a:rPr>
              <a:t>如果在格中存在一个元素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a</a:t>
            </a:r>
            <a:r>
              <a:rPr lang="zh-CN" altLang="en-US" sz="2400">
                <a:latin typeface="楷体" pitchFamily="49" charset="-122"/>
                <a:ea typeface="楷体" pitchFamily="49" charset="-122"/>
              </a:rPr>
              <a:t>，对于任何元素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b</a:t>
            </a:r>
            <a:r>
              <a:rPr lang="zh-CN" altLang="en-US" sz="2400">
                <a:latin typeface="楷体" pitchFamily="49" charset="-122"/>
                <a:ea typeface="楷体" pitchFamily="49" charset="-122"/>
              </a:rPr>
              <a:t>，都有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a</a:t>
            </a:r>
            <a:r>
              <a:rPr lang="zh-CN" altLang="en-US" sz="2400">
                <a:latin typeface="宋体" charset="-122"/>
                <a:ea typeface="楷体" pitchFamily="49" charset="-122"/>
                <a:sym typeface="Symbol" pitchFamily="18" charset="2"/>
              </a:rPr>
              <a:t>≤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b(b</a:t>
            </a:r>
            <a:r>
              <a:rPr lang="zh-CN" altLang="en-US" sz="2400">
                <a:latin typeface="宋体" charset="-122"/>
                <a:ea typeface="楷体" pitchFamily="49" charset="-122"/>
                <a:sym typeface="Symbol" pitchFamily="18" charset="2"/>
              </a:rPr>
              <a:t>≤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a)</a:t>
            </a:r>
            <a:r>
              <a:rPr lang="zh-CN" altLang="en-US" sz="2400">
                <a:latin typeface="楷体" pitchFamily="49" charset="-122"/>
                <a:ea typeface="楷体" pitchFamily="49" charset="-122"/>
              </a:rPr>
              <a:t>，则称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a</a:t>
            </a:r>
            <a:r>
              <a:rPr lang="zh-CN" altLang="en-US" sz="2400">
                <a:latin typeface="楷体" pitchFamily="49" charset="-122"/>
                <a:ea typeface="楷体" pitchFamily="49" charset="-122"/>
              </a:rPr>
              <a:t>为格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&lt;L,&gt;</a:t>
            </a:r>
            <a:r>
              <a:rPr lang="zh-CN" altLang="en-US" sz="2400">
                <a:latin typeface="楷体" pitchFamily="49" charset="-122"/>
                <a:ea typeface="楷体" pitchFamily="49" charset="-122"/>
              </a:rPr>
              <a:t>的</a:t>
            </a:r>
            <a:r>
              <a:rPr lang="zh-CN" altLang="en-US" sz="240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全下界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(</a:t>
            </a:r>
            <a:r>
              <a:rPr lang="zh-CN" altLang="en-US" sz="240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全上界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)</a:t>
            </a:r>
          </a:p>
          <a:p>
            <a:pPr marL="273050" indent="-273050">
              <a:lnSpc>
                <a:spcPct val="110000"/>
              </a:lnSpc>
              <a:spcBef>
                <a:spcPts val="600"/>
              </a:spcBef>
              <a:buSzPct val="60000"/>
              <a:buFont typeface="Wingdings" pitchFamily="2" charset="2"/>
              <a:buChar char="n"/>
            </a:pPr>
            <a:r>
              <a:rPr lang="zh-CN" altLang="en-US" sz="24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定义</a:t>
            </a:r>
            <a:r>
              <a:rPr lang="en-US" altLang="zh-CN" sz="24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7.3-3</a:t>
            </a:r>
            <a:r>
              <a:rPr lang="zh-CN" altLang="en-US" sz="2400">
                <a:latin typeface="楷体" pitchFamily="49" charset="-122"/>
                <a:ea typeface="楷体" pitchFamily="49" charset="-122"/>
              </a:rPr>
              <a:t>：如果一个格中存在全下界和全上界，则把它们称为格的界，分别用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0</a:t>
            </a:r>
            <a:r>
              <a:rPr lang="zh-CN" altLang="en-US" sz="2400">
                <a:latin typeface="楷体" pitchFamily="49" charset="-122"/>
                <a:ea typeface="楷体" pitchFamily="49" charset="-122"/>
              </a:rPr>
              <a:t>和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1</a:t>
            </a:r>
            <a:r>
              <a:rPr lang="zh-CN" altLang="en-US" sz="2400">
                <a:latin typeface="楷体" pitchFamily="49" charset="-122"/>
                <a:ea typeface="楷体" pitchFamily="49" charset="-122"/>
              </a:rPr>
              <a:t>来表示。有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0</a:t>
            </a:r>
            <a:r>
              <a:rPr lang="zh-CN" altLang="en-US" sz="2400">
                <a:latin typeface="楷体" pitchFamily="49" charset="-122"/>
                <a:ea typeface="楷体" pitchFamily="49" charset="-122"/>
              </a:rPr>
              <a:t>和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1</a:t>
            </a:r>
            <a:r>
              <a:rPr lang="zh-CN" altLang="en-US" sz="2400">
                <a:latin typeface="楷体" pitchFamily="49" charset="-122"/>
                <a:ea typeface="楷体" pitchFamily="49" charset="-122"/>
              </a:rPr>
              <a:t>的格称为</a:t>
            </a:r>
            <a:r>
              <a:rPr lang="zh-CN" altLang="en-US" sz="240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有界格</a:t>
            </a:r>
            <a:r>
              <a:rPr lang="zh-CN" altLang="en-US" sz="2400">
                <a:latin typeface="楷体" pitchFamily="49" charset="-122"/>
                <a:ea typeface="楷体" pitchFamily="49" charset="-122"/>
              </a:rPr>
              <a:t>。</a:t>
            </a:r>
            <a:endParaRPr lang="en-US" altLang="zh-CN" sz="2400">
              <a:latin typeface="楷体" pitchFamily="49" charset="-122"/>
              <a:ea typeface="楷体" pitchFamily="49" charset="-122"/>
            </a:endParaRPr>
          </a:p>
          <a:p>
            <a:pPr marL="531813" lvl="1" indent="-27305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SzPct val="60000"/>
              <a:buFont typeface="Wingdings" pitchFamily="2" charset="2"/>
              <a:buChar char="Ø"/>
            </a:pPr>
            <a:r>
              <a:rPr lang="zh-CN" altLang="en-US" sz="2400">
                <a:latin typeface="楷体" pitchFamily="49" charset="-122"/>
                <a:ea typeface="楷体" pitchFamily="49" charset="-122"/>
              </a:rPr>
              <a:t>通俗地说，</a:t>
            </a:r>
            <a:r>
              <a:rPr lang="zh-CN" altLang="en-US" sz="2200">
                <a:latin typeface="楷体" pitchFamily="49" charset="-122"/>
                <a:ea typeface="楷体" pitchFamily="49" charset="-122"/>
              </a:rPr>
              <a:t>具有</a:t>
            </a:r>
            <a:r>
              <a:rPr lang="zh-CN" altLang="en-US" sz="240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最小元素</a:t>
            </a:r>
            <a:r>
              <a:rPr lang="en-US" altLang="zh-CN" sz="240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0</a:t>
            </a:r>
            <a:r>
              <a:rPr lang="zh-CN" altLang="en-US" sz="2400">
                <a:latin typeface="楷体" pitchFamily="49" charset="-122"/>
                <a:ea typeface="楷体" pitchFamily="49" charset="-122"/>
              </a:rPr>
              <a:t>和</a:t>
            </a:r>
            <a:r>
              <a:rPr lang="zh-CN" altLang="en-US" sz="240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最大元素</a:t>
            </a:r>
            <a:r>
              <a:rPr lang="en-US" altLang="zh-CN" sz="240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1</a:t>
            </a:r>
            <a:r>
              <a:rPr lang="zh-CN" altLang="en-US" sz="2400">
                <a:latin typeface="楷体" pitchFamily="49" charset="-122"/>
                <a:ea typeface="楷体" pitchFamily="49" charset="-122"/>
              </a:rPr>
              <a:t>的格称为</a:t>
            </a:r>
            <a:r>
              <a:rPr lang="zh-CN" altLang="en-US" sz="240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有界格</a:t>
            </a:r>
            <a:r>
              <a:rPr lang="zh-CN" altLang="en-US" sz="2400">
                <a:latin typeface="楷体" pitchFamily="49" charset="-122"/>
                <a:ea typeface="楷体" pitchFamily="49" charset="-122"/>
              </a:rPr>
              <a:t>。</a:t>
            </a:r>
            <a:endParaRPr lang="en-US" altLang="zh-CN" sz="2400"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4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8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43" grpId="0"/>
      <p:bldP spid="28676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Text Box 4"/>
          <p:cNvSpPr txBox="1">
            <a:spLocks noChangeArrowheads="1"/>
          </p:cNvSpPr>
          <p:nvPr/>
        </p:nvSpPr>
        <p:spPr bwMode="auto">
          <a:xfrm>
            <a:off x="431800" y="1133475"/>
            <a:ext cx="8388350" cy="153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74638" indent="-274638">
              <a:lnSpc>
                <a:spcPct val="120000"/>
              </a:lnSpc>
              <a:spcBef>
                <a:spcPct val="50000"/>
              </a:spcBef>
              <a:buSzPct val="60000"/>
              <a:buFont typeface="Wingdings" pitchFamily="2" charset="2"/>
              <a:buChar char="n"/>
            </a:pPr>
            <a:r>
              <a:rPr lang="zh-CN" altLang="en-US" sz="26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定义</a:t>
            </a:r>
            <a:r>
              <a:rPr lang="en-US" altLang="zh-CN" sz="26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7.3-4</a:t>
            </a:r>
            <a:r>
              <a:rPr lang="zh-CN" altLang="en-US" sz="26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：</a:t>
            </a:r>
            <a:r>
              <a:rPr lang="zh-CN" altLang="en-US" sz="2600">
                <a:latin typeface="楷体" pitchFamily="49" charset="-122"/>
                <a:ea typeface="楷体" pitchFamily="49" charset="-122"/>
              </a:rPr>
              <a:t>设</a:t>
            </a:r>
            <a:r>
              <a:rPr lang="en-US" altLang="zh-CN" sz="2600">
                <a:latin typeface="楷体" pitchFamily="49" charset="-122"/>
                <a:ea typeface="楷体" pitchFamily="49" charset="-122"/>
              </a:rPr>
              <a:t>&lt;L</a:t>
            </a:r>
            <a:r>
              <a:rPr lang="zh-CN" altLang="en-US" sz="2600">
                <a:latin typeface="楷体" pitchFamily="49" charset="-122"/>
                <a:ea typeface="楷体" pitchFamily="49" charset="-122"/>
              </a:rPr>
              <a:t>；∨</a:t>
            </a:r>
            <a:r>
              <a:rPr lang="en-US" altLang="zh-CN" sz="2600">
                <a:latin typeface="楷体" pitchFamily="49" charset="-122"/>
                <a:ea typeface="楷体" pitchFamily="49" charset="-122"/>
              </a:rPr>
              <a:t>, ∧ &gt;</a:t>
            </a:r>
            <a:r>
              <a:rPr lang="zh-CN" altLang="en-US" sz="2600">
                <a:latin typeface="楷体" pitchFamily="49" charset="-122"/>
                <a:ea typeface="楷体" pitchFamily="49" charset="-122"/>
              </a:rPr>
              <a:t>是一个</a:t>
            </a:r>
            <a:r>
              <a:rPr lang="zh-CN" altLang="en-US" sz="260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有界格</a:t>
            </a:r>
            <a:r>
              <a:rPr lang="zh-CN" altLang="en-US" sz="2600">
                <a:latin typeface="楷体" pitchFamily="49" charset="-122"/>
                <a:ea typeface="楷体" pitchFamily="49" charset="-122"/>
              </a:rPr>
              <a:t>，</a:t>
            </a:r>
            <a:r>
              <a:rPr lang="en-US" altLang="zh-CN" sz="2600">
                <a:latin typeface="楷体" pitchFamily="49" charset="-122"/>
                <a:ea typeface="楷体" pitchFamily="49" charset="-122"/>
              </a:rPr>
              <a:t>a∈L</a:t>
            </a:r>
            <a:r>
              <a:rPr lang="zh-CN" altLang="en-US" sz="2600">
                <a:latin typeface="楷体" pitchFamily="49" charset="-122"/>
                <a:ea typeface="楷体" pitchFamily="49" charset="-122"/>
              </a:rPr>
              <a:t>，若存在元素 </a:t>
            </a:r>
            <a:r>
              <a:rPr lang="en-US" altLang="zh-CN" sz="2600">
                <a:latin typeface="楷体" pitchFamily="49" charset="-122"/>
                <a:ea typeface="楷体" pitchFamily="49" charset="-122"/>
              </a:rPr>
              <a:t>a</a:t>
            </a:r>
            <a:r>
              <a:rPr lang="en-US" altLang="zh-CN" sz="2600" baseline="30000">
                <a:latin typeface="楷体" pitchFamily="49" charset="-122"/>
                <a:ea typeface="楷体" pitchFamily="49" charset="-122"/>
              </a:rPr>
              <a:t>-1</a:t>
            </a:r>
            <a:r>
              <a:rPr lang="en-US" altLang="zh-CN" sz="2600">
                <a:latin typeface="楷体" pitchFamily="49" charset="-122"/>
                <a:ea typeface="楷体" pitchFamily="49" charset="-122"/>
              </a:rPr>
              <a:t>∈L</a:t>
            </a:r>
            <a:r>
              <a:rPr lang="zh-CN" altLang="en-US" sz="2600">
                <a:latin typeface="楷体" pitchFamily="49" charset="-122"/>
                <a:ea typeface="楷体" pitchFamily="49" charset="-122"/>
              </a:rPr>
              <a:t>，使得 </a:t>
            </a:r>
            <a:r>
              <a:rPr lang="en-US" altLang="zh-CN" sz="2600">
                <a:latin typeface="楷体" pitchFamily="49" charset="-122"/>
                <a:ea typeface="楷体" pitchFamily="49" charset="-122"/>
              </a:rPr>
              <a:t>a∨a</a:t>
            </a:r>
            <a:r>
              <a:rPr lang="en-US" altLang="zh-CN" sz="2600" baseline="30000">
                <a:latin typeface="楷体" pitchFamily="49" charset="-122"/>
                <a:ea typeface="楷体" pitchFamily="49" charset="-122"/>
              </a:rPr>
              <a:t>-1</a:t>
            </a:r>
            <a:r>
              <a:rPr lang="en-US" altLang="zh-CN" sz="2600">
                <a:latin typeface="楷体" pitchFamily="49" charset="-122"/>
                <a:ea typeface="楷体" pitchFamily="49" charset="-122"/>
              </a:rPr>
              <a:t>=1</a:t>
            </a:r>
            <a:r>
              <a:rPr lang="zh-CN" altLang="en-US" sz="2600">
                <a:latin typeface="楷体" pitchFamily="49" charset="-122"/>
                <a:ea typeface="楷体" pitchFamily="49" charset="-122"/>
              </a:rPr>
              <a:t>，</a:t>
            </a:r>
            <a:r>
              <a:rPr lang="en-US" altLang="zh-CN" sz="2600">
                <a:latin typeface="楷体" pitchFamily="49" charset="-122"/>
                <a:ea typeface="楷体" pitchFamily="49" charset="-122"/>
              </a:rPr>
              <a:t>a∧a</a:t>
            </a:r>
            <a:r>
              <a:rPr lang="en-US" altLang="zh-CN" sz="2600" baseline="30000">
                <a:latin typeface="楷体" pitchFamily="49" charset="-122"/>
                <a:ea typeface="楷体" pitchFamily="49" charset="-122"/>
              </a:rPr>
              <a:t>-1</a:t>
            </a:r>
            <a:r>
              <a:rPr lang="en-US" altLang="zh-CN" sz="2600">
                <a:latin typeface="楷体" pitchFamily="49" charset="-122"/>
                <a:ea typeface="楷体" pitchFamily="49" charset="-122"/>
              </a:rPr>
              <a:t>=0</a:t>
            </a:r>
            <a:r>
              <a:rPr lang="zh-CN" altLang="en-US" sz="2600">
                <a:latin typeface="楷体" pitchFamily="49" charset="-122"/>
                <a:ea typeface="楷体" pitchFamily="49" charset="-122"/>
              </a:rPr>
              <a:t>，则称 </a:t>
            </a:r>
            <a:r>
              <a:rPr lang="en-US" altLang="zh-CN" sz="2600">
                <a:latin typeface="楷体" pitchFamily="49" charset="-122"/>
                <a:ea typeface="楷体" pitchFamily="49" charset="-122"/>
              </a:rPr>
              <a:t>a</a:t>
            </a:r>
            <a:r>
              <a:rPr lang="en-US" altLang="zh-CN" sz="2600" baseline="30000">
                <a:latin typeface="楷体" pitchFamily="49" charset="-122"/>
                <a:ea typeface="楷体" pitchFamily="49" charset="-122"/>
              </a:rPr>
              <a:t>-1</a:t>
            </a:r>
            <a:r>
              <a:rPr lang="zh-CN" altLang="en-US" sz="2600">
                <a:latin typeface="楷体" pitchFamily="49" charset="-122"/>
                <a:ea typeface="楷体" pitchFamily="49" charset="-122"/>
              </a:rPr>
              <a:t>是</a:t>
            </a:r>
            <a:r>
              <a:rPr lang="en-US" altLang="zh-CN" sz="2600">
                <a:latin typeface="楷体" pitchFamily="49" charset="-122"/>
                <a:ea typeface="楷体" pitchFamily="49" charset="-122"/>
              </a:rPr>
              <a:t>a</a:t>
            </a:r>
            <a:r>
              <a:rPr lang="zh-CN" altLang="en-US" sz="2600">
                <a:latin typeface="楷体" pitchFamily="49" charset="-122"/>
                <a:ea typeface="楷体" pitchFamily="49" charset="-122"/>
              </a:rPr>
              <a:t>的</a:t>
            </a:r>
            <a:r>
              <a:rPr lang="zh-CN" altLang="en-US" sz="260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补元素</a:t>
            </a:r>
            <a:r>
              <a:rPr lang="zh-CN" altLang="en-US" sz="2600">
                <a:latin typeface="楷体" pitchFamily="49" charset="-122"/>
                <a:ea typeface="楷体" pitchFamily="49" charset="-122"/>
              </a:rPr>
              <a:t>。</a:t>
            </a:r>
            <a:r>
              <a:rPr lang="en-US" altLang="zh-CN" sz="2600">
                <a:latin typeface="楷体" pitchFamily="49" charset="-122"/>
                <a:ea typeface="楷体" pitchFamily="49" charset="-122"/>
              </a:rPr>
              <a:t>    </a:t>
            </a:r>
          </a:p>
        </p:txBody>
      </p:sp>
      <p:sp>
        <p:nvSpPr>
          <p:cNvPr id="48132" name="Text Box 20"/>
          <p:cNvSpPr txBox="1">
            <a:spLocks noChangeArrowheads="1"/>
          </p:cNvSpPr>
          <p:nvPr/>
        </p:nvSpPr>
        <p:spPr bwMode="auto">
          <a:xfrm>
            <a:off x="969963" y="5734050"/>
            <a:ext cx="6265862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zh-CN" altLang="en-US" sz="24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注意：在任一有界格中，</a:t>
            </a:r>
            <a:r>
              <a:rPr lang="en-US" altLang="zh-CN" sz="24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0</a:t>
            </a:r>
            <a:r>
              <a:rPr lang="zh-CN" altLang="en-US" sz="24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和</a:t>
            </a:r>
            <a:r>
              <a:rPr lang="en-US" altLang="zh-CN" sz="24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1</a:t>
            </a:r>
            <a:r>
              <a:rPr lang="zh-CN" altLang="en-US" sz="24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互为补元素。</a:t>
            </a:r>
            <a:endParaRPr lang="en-US" altLang="zh-CN" sz="2400">
              <a:solidFill>
                <a:srgbClr val="0000FF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48133" name="Text Box 21"/>
          <p:cNvSpPr txBox="1">
            <a:spLocks noChangeArrowheads="1"/>
          </p:cNvSpPr>
          <p:nvPr/>
        </p:nvSpPr>
        <p:spPr bwMode="auto">
          <a:xfrm>
            <a:off x="431800" y="2781300"/>
            <a:ext cx="1219200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74638" indent="-274638">
              <a:spcBef>
                <a:spcPct val="50000"/>
              </a:spcBef>
              <a:buSzPct val="60000"/>
              <a:buFont typeface="Wingdings" pitchFamily="2" charset="2"/>
              <a:buChar char="n"/>
            </a:pPr>
            <a:r>
              <a:rPr lang="zh-CN" altLang="en-US" sz="2600">
                <a:solidFill>
                  <a:srgbClr val="0000FF"/>
                </a:solidFill>
                <a:latin typeface="宋体" charset="-122"/>
                <a:ea typeface="楷体" pitchFamily="49" charset="-122"/>
              </a:rPr>
              <a:t>例：</a:t>
            </a:r>
            <a:endParaRPr lang="en-US" altLang="zh-CN" sz="2600">
              <a:solidFill>
                <a:srgbClr val="0000FF"/>
              </a:solidFill>
              <a:latin typeface="宋体" charset="-122"/>
              <a:ea typeface="楷体" pitchFamily="49" charset="-122"/>
            </a:endParaRPr>
          </a:p>
        </p:txBody>
      </p:sp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1466850" y="3073400"/>
            <a:ext cx="2673350" cy="2197100"/>
            <a:chOff x="428" y="2072"/>
            <a:chExt cx="1684" cy="1384"/>
          </a:xfrm>
        </p:grpSpPr>
        <p:sp>
          <p:nvSpPr>
            <p:cNvPr id="64542" name="Line 28"/>
            <p:cNvSpPr>
              <a:spLocks noChangeShapeType="1"/>
            </p:cNvSpPr>
            <p:nvPr/>
          </p:nvSpPr>
          <p:spPr bwMode="auto">
            <a:xfrm flipH="1">
              <a:off x="573" y="2214"/>
              <a:ext cx="576" cy="433"/>
            </a:xfrm>
            <a:prstGeom prst="line">
              <a:avLst/>
            </a:prstGeom>
            <a:noFill/>
            <a:ln w="2286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543" name="Line 29"/>
            <p:cNvSpPr>
              <a:spLocks noChangeShapeType="1"/>
            </p:cNvSpPr>
            <p:nvPr/>
          </p:nvSpPr>
          <p:spPr bwMode="auto">
            <a:xfrm flipH="1">
              <a:off x="1070" y="2293"/>
              <a:ext cx="147" cy="349"/>
            </a:xfrm>
            <a:prstGeom prst="line">
              <a:avLst/>
            </a:prstGeom>
            <a:noFill/>
            <a:ln w="2286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544" name="Line 30"/>
            <p:cNvSpPr>
              <a:spLocks noChangeShapeType="1"/>
            </p:cNvSpPr>
            <p:nvPr/>
          </p:nvSpPr>
          <p:spPr bwMode="auto">
            <a:xfrm>
              <a:off x="1329" y="2293"/>
              <a:ext cx="147" cy="349"/>
            </a:xfrm>
            <a:prstGeom prst="line">
              <a:avLst/>
            </a:prstGeom>
            <a:noFill/>
            <a:ln w="2286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545" name="Line 31"/>
            <p:cNvSpPr>
              <a:spLocks noChangeShapeType="1"/>
            </p:cNvSpPr>
            <p:nvPr/>
          </p:nvSpPr>
          <p:spPr bwMode="auto">
            <a:xfrm>
              <a:off x="1392" y="2214"/>
              <a:ext cx="576" cy="433"/>
            </a:xfrm>
            <a:prstGeom prst="line">
              <a:avLst/>
            </a:prstGeom>
            <a:noFill/>
            <a:ln w="2286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546" name="Line 33"/>
            <p:cNvSpPr>
              <a:spLocks noChangeShapeType="1"/>
            </p:cNvSpPr>
            <p:nvPr/>
          </p:nvSpPr>
          <p:spPr bwMode="auto">
            <a:xfrm>
              <a:off x="573" y="2879"/>
              <a:ext cx="576" cy="433"/>
            </a:xfrm>
            <a:prstGeom prst="line">
              <a:avLst/>
            </a:prstGeom>
            <a:noFill/>
            <a:ln w="2286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547" name="Line 34"/>
            <p:cNvSpPr>
              <a:spLocks noChangeShapeType="1"/>
            </p:cNvSpPr>
            <p:nvPr/>
          </p:nvSpPr>
          <p:spPr bwMode="auto">
            <a:xfrm>
              <a:off x="1079" y="2875"/>
              <a:ext cx="147" cy="348"/>
            </a:xfrm>
            <a:prstGeom prst="line">
              <a:avLst/>
            </a:prstGeom>
            <a:noFill/>
            <a:ln w="2286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548" name="Line 35"/>
            <p:cNvSpPr>
              <a:spLocks noChangeShapeType="1"/>
            </p:cNvSpPr>
            <p:nvPr/>
          </p:nvSpPr>
          <p:spPr bwMode="auto">
            <a:xfrm flipH="1">
              <a:off x="1320" y="2874"/>
              <a:ext cx="147" cy="349"/>
            </a:xfrm>
            <a:prstGeom prst="line">
              <a:avLst/>
            </a:prstGeom>
            <a:noFill/>
            <a:ln w="2286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549" name="Line 36"/>
            <p:cNvSpPr>
              <a:spLocks noChangeShapeType="1"/>
            </p:cNvSpPr>
            <p:nvPr/>
          </p:nvSpPr>
          <p:spPr bwMode="auto">
            <a:xfrm flipH="1">
              <a:off x="1392" y="2880"/>
              <a:ext cx="576" cy="432"/>
            </a:xfrm>
            <a:prstGeom prst="line">
              <a:avLst/>
            </a:prstGeom>
            <a:noFill/>
            <a:ln w="2286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550" name="Oval 23"/>
            <p:cNvSpPr>
              <a:spLocks noChangeArrowheads="1"/>
            </p:cNvSpPr>
            <p:nvPr/>
          </p:nvSpPr>
          <p:spPr bwMode="auto">
            <a:xfrm>
              <a:off x="1152" y="2072"/>
              <a:ext cx="240" cy="240"/>
            </a:xfrm>
            <a:prstGeom prst="ellipse">
              <a:avLst/>
            </a:prstGeom>
            <a:noFill/>
            <a:ln w="22860">
              <a:solidFill>
                <a:srgbClr val="FF00FF"/>
              </a:solidFill>
              <a:round/>
              <a:headEnd/>
              <a:tailEnd/>
            </a:ln>
          </p:spPr>
          <p:txBody>
            <a:bodyPr wrap="none" lIns="97200" bIns="72000" anchor="ctr"/>
            <a:lstStyle/>
            <a:p>
              <a:pPr algn="ctr"/>
              <a:r>
                <a:rPr lang="en-US" altLang="zh-CN" sz="2200">
                  <a:latin typeface="楷体" pitchFamily="49" charset="-122"/>
                  <a:ea typeface="楷体" pitchFamily="49" charset="-122"/>
                </a:rPr>
                <a:t>1</a:t>
              </a:r>
            </a:p>
          </p:txBody>
        </p:sp>
        <p:sp>
          <p:nvSpPr>
            <p:cNvPr id="64551" name="Oval 24"/>
            <p:cNvSpPr>
              <a:spLocks noChangeArrowheads="1"/>
            </p:cNvSpPr>
            <p:nvPr/>
          </p:nvSpPr>
          <p:spPr bwMode="auto">
            <a:xfrm>
              <a:off x="428" y="2640"/>
              <a:ext cx="240" cy="240"/>
            </a:xfrm>
            <a:prstGeom prst="ellipse">
              <a:avLst/>
            </a:prstGeom>
            <a:noFill/>
            <a:ln w="22860">
              <a:solidFill>
                <a:srgbClr val="FF00FF"/>
              </a:solidFill>
              <a:round/>
              <a:headEnd/>
              <a:tailEnd/>
            </a:ln>
          </p:spPr>
          <p:txBody>
            <a:bodyPr wrap="none" lIns="90000" tIns="0" bIns="72000" anchor="ctr"/>
            <a:lstStyle/>
            <a:p>
              <a:pPr algn="ctr"/>
              <a:r>
                <a:rPr lang="en-US" altLang="zh-CN" sz="2200">
                  <a:latin typeface="楷体" pitchFamily="49" charset="-122"/>
                  <a:ea typeface="楷体" pitchFamily="49" charset="-122"/>
                </a:rPr>
                <a:t>a</a:t>
              </a:r>
            </a:p>
          </p:txBody>
        </p:sp>
        <p:sp>
          <p:nvSpPr>
            <p:cNvPr id="64552" name="Oval 25"/>
            <p:cNvSpPr>
              <a:spLocks noChangeArrowheads="1"/>
            </p:cNvSpPr>
            <p:nvPr/>
          </p:nvSpPr>
          <p:spPr bwMode="auto">
            <a:xfrm>
              <a:off x="921" y="2640"/>
              <a:ext cx="240" cy="240"/>
            </a:xfrm>
            <a:prstGeom prst="ellipse">
              <a:avLst/>
            </a:prstGeom>
            <a:noFill/>
            <a:ln w="22860">
              <a:solidFill>
                <a:srgbClr val="FF00FF"/>
              </a:solidFill>
              <a:round/>
              <a:headEnd/>
              <a:tailEnd/>
            </a:ln>
          </p:spPr>
          <p:txBody>
            <a:bodyPr wrap="none" lIns="97200" bIns="72000" anchor="ctr"/>
            <a:lstStyle/>
            <a:p>
              <a:pPr algn="ctr"/>
              <a:r>
                <a:rPr lang="en-US" altLang="zh-CN" sz="2200">
                  <a:latin typeface="楷体" pitchFamily="49" charset="-122"/>
                  <a:ea typeface="楷体" pitchFamily="49" charset="-122"/>
                </a:rPr>
                <a:t>b</a:t>
              </a:r>
            </a:p>
          </p:txBody>
        </p:sp>
        <p:sp>
          <p:nvSpPr>
            <p:cNvPr id="64553" name="Oval 26"/>
            <p:cNvSpPr>
              <a:spLocks noChangeArrowheads="1"/>
            </p:cNvSpPr>
            <p:nvPr/>
          </p:nvSpPr>
          <p:spPr bwMode="auto">
            <a:xfrm>
              <a:off x="1392" y="2640"/>
              <a:ext cx="240" cy="240"/>
            </a:xfrm>
            <a:prstGeom prst="ellipse">
              <a:avLst/>
            </a:prstGeom>
            <a:noFill/>
            <a:ln w="22860">
              <a:solidFill>
                <a:srgbClr val="FF00FF"/>
              </a:solidFill>
              <a:round/>
              <a:headEnd/>
              <a:tailEnd/>
            </a:ln>
          </p:spPr>
          <p:txBody>
            <a:bodyPr wrap="none" lIns="90000" tIns="0" bIns="72000" anchor="ctr"/>
            <a:lstStyle/>
            <a:p>
              <a:pPr algn="ctr"/>
              <a:r>
                <a:rPr lang="en-US" altLang="zh-CN" sz="2200">
                  <a:latin typeface="楷体" pitchFamily="49" charset="-122"/>
                  <a:ea typeface="楷体" pitchFamily="49" charset="-122"/>
                </a:rPr>
                <a:t>c</a:t>
              </a:r>
            </a:p>
          </p:txBody>
        </p:sp>
        <p:sp>
          <p:nvSpPr>
            <p:cNvPr id="64554" name="Oval 27"/>
            <p:cNvSpPr>
              <a:spLocks noChangeArrowheads="1"/>
            </p:cNvSpPr>
            <p:nvPr/>
          </p:nvSpPr>
          <p:spPr bwMode="auto">
            <a:xfrm>
              <a:off x="1872" y="2640"/>
              <a:ext cx="240" cy="240"/>
            </a:xfrm>
            <a:prstGeom prst="ellipse">
              <a:avLst/>
            </a:prstGeom>
            <a:noFill/>
            <a:ln w="22860">
              <a:solidFill>
                <a:srgbClr val="FF00FF"/>
              </a:solidFill>
              <a:round/>
              <a:headEnd/>
              <a:tailEnd/>
            </a:ln>
          </p:spPr>
          <p:txBody>
            <a:bodyPr wrap="none" lIns="79200" bIns="90000" anchor="ctr"/>
            <a:lstStyle/>
            <a:p>
              <a:pPr algn="ctr"/>
              <a:r>
                <a:rPr lang="en-US" altLang="zh-CN" sz="2200">
                  <a:latin typeface="楷体" pitchFamily="49" charset="-122"/>
                  <a:ea typeface="楷体" pitchFamily="49" charset="-122"/>
                </a:rPr>
                <a:t>d</a:t>
              </a:r>
            </a:p>
          </p:txBody>
        </p:sp>
        <p:sp>
          <p:nvSpPr>
            <p:cNvPr id="64555" name="Oval 32"/>
            <p:cNvSpPr>
              <a:spLocks noChangeArrowheads="1"/>
            </p:cNvSpPr>
            <p:nvPr/>
          </p:nvSpPr>
          <p:spPr bwMode="auto">
            <a:xfrm>
              <a:off x="1152" y="3216"/>
              <a:ext cx="240" cy="240"/>
            </a:xfrm>
            <a:prstGeom prst="ellipse">
              <a:avLst/>
            </a:prstGeom>
            <a:noFill/>
            <a:ln w="22860">
              <a:solidFill>
                <a:srgbClr val="FF00FF"/>
              </a:solidFill>
              <a:round/>
              <a:headEnd/>
              <a:tailEnd/>
            </a:ln>
          </p:spPr>
          <p:txBody>
            <a:bodyPr wrap="none" lIns="97200" anchor="ctr"/>
            <a:lstStyle/>
            <a:p>
              <a:pPr algn="ctr"/>
              <a:r>
                <a:rPr lang="en-US" altLang="zh-CN" sz="2200">
                  <a:latin typeface="楷体" pitchFamily="49" charset="-122"/>
                  <a:ea typeface="楷体" pitchFamily="49" charset="-122"/>
                </a:rPr>
                <a:t>0</a:t>
              </a:r>
            </a:p>
          </p:txBody>
        </p:sp>
      </p:grpSp>
      <p:grpSp>
        <p:nvGrpSpPr>
          <p:cNvPr id="3" name="Group 37"/>
          <p:cNvGrpSpPr>
            <a:grpSpLocks/>
          </p:cNvGrpSpPr>
          <p:nvPr/>
        </p:nvGrpSpPr>
        <p:grpSpPr bwMode="auto">
          <a:xfrm>
            <a:off x="5219700" y="2814638"/>
            <a:ext cx="2286000" cy="2798762"/>
            <a:chOff x="3312" y="1790"/>
            <a:chExt cx="1488" cy="1906"/>
          </a:xfrm>
        </p:grpSpPr>
        <p:grpSp>
          <p:nvGrpSpPr>
            <p:cNvPr id="64520" name="Group 38"/>
            <p:cNvGrpSpPr>
              <a:grpSpLocks/>
            </p:cNvGrpSpPr>
            <p:nvPr/>
          </p:nvGrpSpPr>
          <p:grpSpPr bwMode="auto">
            <a:xfrm>
              <a:off x="3312" y="1790"/>
              <a:ext cx="1488" cy="1906"/>
              <a:chOff x="3072" y="1886"/>
              <a:chExt cx="1488" cy="1906"/>
            </a:xfrm>
          </p:grpSpPr>
          <p:sp>
            <p:nvSpPr>
              <p:cNvPr id="64522" name="Line 54"/>
              <p:cNvSpPr>
                <a:spLocks noChangeShapeType="1"/>
              </p:cNvSpPr>
              <p:nvPr/>
            </p:nvSpPr>
            <p:spPr bwMode="auto">
              <a:xfrm flipH="1">
                <a:off x="3927" y="2941"/>
                <a:ext cx="429" cy="250"/>
              </a:xfrm>
              <a:prstGeom prst="line">
                <a:avLst/>
              </a:prstGeom>
              <a:noFill/>
              <a:ln w="22860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523" name="Line 49"/>
              <p:cNvSpPr>
                <a:spLocks noChangeShapeType="1"/>
              </p:cNvSpPr>
              <p:nvPr/>
            </p:nvSpPr>
            <p:spPr bwMode="auto">
              <a:xfrm>
                <a:off x="3916" y="2069"/>
                <a:ext cx="429" cy="250"/>
              </a:xfrm>
              <a:prstGeom prst="line">
                <a:avLst/>
              </a:prstGeom>
              <a:noFill/>
              <a:ln w="22860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524" name="Line 48"/>
              <p:cNvSpPr>
                <a:spLocks noChangeShapeType="1"/>
              </p:cNvSpPr>
              <p:nvPr/>
            </p:nvSpPr>
            <p:spPr bwMode="auto">
              <a:xfrm flipH="1">
                <a:off x="3288" y="2069"/>
                <a:ext cx="429" cy="250"/>
              </a:xfrm>
              <a:prstGeom prst="line">
                <a:avLst/>
              </a:prstGeom>
              <a:noFill/>
              <a:ln w="22860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525" name="Line 50"/>
              <p:cNvSpPr>
                <a:spLocks noChangeShapeType="1"/>
              </p:cNvSpPr>
              <p:nvPr/>
            </p:nvSpPr>
            <p:spPr bwMode="auto">
              <a:xfrm>
                <a:off x="3312" y="2400"/>
                <a:ext cx="1028" cy="390"/>
              </a:xfrm>
              <a:prstGeom prst="line">
                <a:avLst/>
              </a:prstGeom>
              <a:noFill/>
              <a:ln w="22860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526" name="Line 51"/>
              <p:cNvSpPr>
                <a:spLocks noChangeShapeType="1"/>
              </p:cNvSpPr>
              <p:nvPr/>
            </p:nvSpPr>
            <p:spPr bwMode="auto">
              <a:xfrm>
                <a:off x="3194" y="2496"/>
                <a:ext cx="0" cy="240"/>
              </a:xfrm>
              <a:prstGeom prst="line">
                <a:avLst/>
              </a:prstGeom>
              <a:noFill/>
              <a:ln w="22860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527" name="Line 52"/>
              <p:cNvSpPr>
                <a:spLocks noChangeShapeType="1"/>
              </p:cNvSpPr>
              <p:nvPr/>
            </p:nvSpPr>
            <p:spPr bwMode="auto">
              <a:xfrm>
                <a:off x="4445" y="2496"/>
                <a:ext cx="0" cy="240"/>
              </a:xfrm>
              <a:prstGeom prst="line">
                <a:avLst/>
              </a:prstGeom>
              <a:noFill/>
              <a:ln w="22860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528" name="Line 53"/>
              <p:cNvSpPr>
                <a:spLocks noChangeShapeType="1"/>
              </p:cNvSpPr>
              <p:nvPr/>
            </p:nvSpPr>
            <p:spPr bwMode="auto">
              <a:xfrm>
                <a:off x="3309" y="2827"/>
                <a:ext cx="1029" cy="390"/>
              </a:xfrm>
              <a:prstGeom prst="line">
                <a:avLst/>
              </a:prstGeom>
              <a:noFill/>
              <a:ln w="22860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529" name="Line 55"/>
              <p:cNvSpPr>
                <a:spLocks noChangeShapeType="1"/>
              </p:cNvSpPr>
              <p:nvPr/>
            </p:nvSpPr>
            <p:spPr bwMode="auto">
              <a:xfrm>
                <a:off x="3283" y="3366"/>
                <a:ext cx="428" cy="250"/>
              </a:xfrm>
              <a:prstGeom prst="line">
                <a:avLst/>
              </a:prstGeom>
              <a:noFill/>
              <a:ln w="22860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530" name="Line 56"/>
              <p:cNvSpPr>
                <a:spLocks noChangeShapeType="1"/>
              </p:cNvSpPr>
              <p:nvPr/>
            </p:nvSpPr>
            <p:spPr bwMode="auto">
              <a:xfrm flipH="1">
                <a:off x="3927" y="3366"/>
                <a:ext cx="429" cy="250"/>
              </a:xfrm>
              <a:prstGeom prst="line">
                <a:avLst/>
              </a:prstGeom>
              <a:noFill/>
              <a:ln w="22860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531" name="Line 57"/>
              <p:cNvSpPr>
                <a:spLocks noChangeShapeType="1"/>
              </p:cNvSpPr>
              <p:nvPr/>
            </p:nvSpPr>
            <p:spPr bwMode="auto">
              <a:xfrm>
                <a:off x="3194" y="2976"/>
                <a:ext cx="0" cy="192"/>
              </a:xfrm>
              <a:prstGeom prst="line">
                <a:avLst/>
              </a:prstGeom>
              <a:noFill/>
              <a:ln w="22860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532" name="Line 58"/>
              <p:cNvSpPr>
                <a:spLocks noChangeShapeType="1"/>
              </p:cNvSpPr>
              <p:nvPr/>
            </p:nvSpPr>
            <p:spPr bwMode="auto">
              <a:xfrm>
                <a:off x="3821" y="3359"/>
                <a:ext cx="0" cy="191"/>
              </a:xfrm>
              <a:prstGeom prst="line">
                <a:avLst/>
              </a:prstGeom>
              <a:noFill/>
              <a:ln w="22860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533" name="Oval 43"/>
              <p:cNvSpPr>
                <a:spLocks noChangeArrowheads="1"/>
              </p:cNvSpPr>
              <p:nvPr/>
            </p:nvSpPr>
            <p:spPr bwMode="auto">
              <a:xfrm>
                <a:off x="4320" y="2736"/>
                <a:ext cx="240" cy="240"/>
              </a:xfrm>
              <a:prstGeom prst="ellipse">
                <a:avLst/>
              </a:prstGeom>
              <a:noFill/>
              <a:ln w="22860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 wrap="none" lIns="72000" bIns="72000" anchor="ctr"/>
              <a:lstStyle/>
              <a:p>
                <a:pPr algn="ctr"/>
                <a:r>
                  <a:rPr lang="en-US" altLang="zh-CN" sz="2200">
                    <a:latin typeface="楷体" pitchFamily="49" charset="-122"/>
                    <a:ea typeface="楷体" pitchFamily="49" charset="-122"/>
                  </a:rPr>
                  <a:t>d</a:t>
                </a:r>
              </a:p>
            </p:txBody>
          </p:sp>
          <p:sp>
            <p:nvSpPr>
              <p:cNvPr id="64534" name="Oval 39"/>
              <p:cNvSpPr>
                <a:spLocks noChangeArrowheads="1"/>
              </p:cNvSpPr>
              <p:nvPr/>
            </p:nvSpPr>
            <p:spPr bwMode="auto">
              <a:xfrm>
                <a:off x="3701" y="1886"/>
                <a:ext cx="240" cy="240"/>
              </a:xfrm>
              <a:prstGeom prst="ellipse">
                <a:avLst/>
              </a:prstGeom>
              <a:noFill/>
              <a:ln w="22860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 wrap="none" lIns="100800" bIns="72000" anchor="ctr"/>
              <a:lstStyle/>
              <a:p>
                <a:pPr algn="ctr"/>
                <a:r>
                  <a:rPr lang="en-US" altLang="zh-CN" sz="2200">
                    <a:latin typeface="楷体" pitchFamily="49" charset="-122"/>
                    <a:ea typeface="楷体" pitchFamily="49" charset="-122"/>
                  </a:rPr>
                  <a:t>1</a:t>
                </a:r>
              </a:p>
            </p:txBody>
          </p:sp>
          <p:sp>
            <p:nvSpPr>
              <p:cNvPr id="64535" name="Oval 40"/>
              <p:cNvSpPr>
                <a:spLocks noChangeArrowheads="1"/>
              </p:cNvSpPr>
              <p:nvPr/>
            </p:nvSpPr>
            <p:spPr bwMode="auto">
              <a:xfrm>
                <a:off x="3072" y="2256"/>
                <a:ext cx="240" cy="240"/>
              </a:xfrm>
              <a:prstGeom prst="ellipse">
                <a:avLst/>
              </a:prstGeom>
              <a:noFill/>
              <a:ln w="22860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 wrap="none" lIns="72000" tIns="0" bIns="72000" anchor="ctr"/>
              <a:lstStyle/>
              <a:p>
                <a:pPr algn="ctr"/>
                <a:r>
                  <a:rPr lang="en-US" altLang="zh-CN" sz="2200">
                    <a:latin typeface="楷体" pitchFamily="49" charset="-122"/>
                    <a:ea typeface="楷体" pitchFamily="49" charset="-122"/>
                  </a:rPr>
                  <a:t>a</a:t>
                </a:r>
              </a:p>
            </p:txBody>
          </p:sp>
          <p:sp>
            <p:nvSpPr>
              <p:cNvPr id="64536" name="Oval 41"/>
              <p:cNvSpPr>
                <a:spLocks noChangeArrowheads="1"/>
              </p:cNvSpPr>
              <p:nvPr/>
            </p:nvSpPr>
            <p:spPr bwMode="auto">
              <a:xfrm>
                <a:off x="4320" y="2256"/>
                <a:ext cx="240" cy="240"/>
              </a:xfrm>
              <a:prstGeom prst="ellipse">
                <a:avLst/>
              </a:prstGeom>
              <a:noFill/>
              <a:ln w="22860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2200">
                    <a:latin typeface="楷体" pitchFamily="49" charset="-122"/>
                    <a:ea typeface="楷体" pitchFamily="49" charset="-122"/>
                  </a:rPr>
                  <a:t>b</a:t>
                </a:r>
              </a:p>
            </p:txBody>
          </p:sp>
          <p:sp>
            <p:nvSpPr>
              <p:cNvPr id="64537" name="Oval 42"/>
              <p:cNvSpPr>
                <a:spLocks noChangeArrowheads="1"/>
              </p:cNvSpPr>
              <p:nvPr/>
            </p:nvSpPr>
            <p:spPr bwMode="auto">
              <a:xfrm>
                <a:off x="3072" y="2736"/>
                <a:ext cx="240" cy="240"/>
              </a:xfrm>
              <a:prstGeom prst="ellipse">
                <a:avLst/>
              </a:prstGeom>
              <a:noFill/>
              <a:ln w="22860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 wrap="none" lIns="72000" tIns="0" bIns="72000" anchor="ctr"/>
              <a:lstStyle/>
              <a:p>
                <a:pPr algn="ctr"/>
                <a:r>
                  <a:rPr lang="en-US" altLang="zh-CN" sz="2200">
                    <a:latin typeface="楷体" pitchFamily="49" charset="-122"/>
                    <a:ea typeface="楷体" pitchFamily="49" charset="-122"/>
                  </a:rPr>
                  <a:t>c</a:t>
                </a:r>
              </a:p>
            </p:txBody>
          </p:sp>
          <p:sp>
            <p:nvSpPr>
              <p:cNvPr id="64538" name="Oval 44"/>
              <p:cNvSpPr>
                <a:spLocks noChangeArrowheads="1"/>
              </p:cNvSpPr>
              <p:nvPr/>
            </p:nvSpPr>
            <p:spPr bwMode="auto">
              <a:xfrm>
                <a:off x="3072" y="3168"/>
                <a:ext cx="240" cy="240"/>
              </a:xfrm>
              <a:prstGeom prst="ellipse">
                <a:avLst/>
              </a:prstGeom>
              <a:noFill/>
              <a:ln w="22860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 wrap="none" lIns="72000" tIns="0" bIns="93600" anchor="ctr"/>
              <a:lstStyle/>
              <a:p>
                <a:pPr algn="ctr"/>
                <a:r>
                  <a:rPr lang="en-US" altLang="zh-CN" sz="2200">
                    <a:latin typeface="楷体" pitchFamily="49" charset="-122"/>
                    <a:ea typeface="楷体" pitchFamily="49" charset="-122"/>
                  </a:rPr>
                  <a:t>e</a:t>
                </a:r>
              </a:p>
            </p:txBody>
          </p:sp>
          <p:sp>
            <p:nvSpPr>
              <p:cNvPr id="64539" name="Oval 45"/>
              <p:cNvSpPr>
                <a:spLocks noChangeArrowheads="1"/>
              </p:cNvSpPr>
              <p:nvPr/>
            </p:nvSpPr>
            <p:spPr bwMode="auto">
              <a:xfrm>
                <a:off x="4320" y="3168"/>
                <a:ext cx="240" cy="240"/>
              </a:xfrm>
              <a:prstGeom prst="ellipse">
                <a:avLst/>
              </a:prstGeom>
              <a:noFill/>
              <a:ln w="22860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 wrap="none" tIns="0" bIns="108000" anchor="ctr"/>
              <a:lstStyle/>
              <a:p>
                <a:pPr algn="ctr"/>
                <a:r>
                  <a:rPr lang="en-US" altLang="zh-CN" sz="2200">
                    <a:latin typeface="楷体" pitchFamily="49" charset="-122"/>
                    <a:ea typeface="楷体" pitchFamily="49" charset="-122"/>
                  </a:rPr>
                  <a:t>g</a:t>
                </a:r>
              </a:p>
            </p:txBody>
          </p:sp>
          <p:sp>
            <p:nvSpPr>
              <p:cNvPr id="64540" name="Oval 46"/>
              <p:cNvSpPr>
                <a:spLocks noChangeArrowheads="1"/>
              </p:cNvSpPr>
              <p:nvPr/>
            </p:nvSpPr>
            <p:spPr bwMode="auto">
              <a:xfrm>
                <a:off x="3701" y="3552"/>
                <a:ext cx="240" cy="240"/>
              </a:xfrm>
              <a:prstGeom prst="ellipse">
                <a:avLst/>
              </a:prstGeom>
              <a:noFill/>
              <a:ln w="22860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 wrap="none" bIns="72000" anchor="ctr"/>
              <a:lstStyle/>
              <a:p>
                <a:pPr algn="ctr"/>
                <a:r>
                  <a:rPr lang="en-US" altLang="zh-CN" sz="2200">
                    <a:latin typeface="楷体" pitchFamily="49" charset="-122"/>
                    <a:ea typeface="楷体" pitchFamily="49" charset="-122"/>
                  </a:rPr>
                  <a:t>0</a:t>
                </a:r>
              </a:p>
            </p:txBody>
          </p:sp>
          <p:sp>
            <p:nvSpPr>
              <p:cNvPr id="64541" name="Oval 47"/>
              <p:cNvSpPr>
                <a:spLocks noChangeArrowheads="1"/>
              </p:cNvSpPr>
              <p:nvPr/>
            </p:nvSpPr>
            <p:spPr bwMode="auto">
              <a:xfrm>
                <a:off x="3701" y="3119"/>
                <a:ext cx="240" cy="240"/>
              </a:xfrm>
              <a:prstGeom prst="ellipse">
                <a:avLst/>
              </a:prstGeom>
              <a:noFill/>
              <a:ln w="22860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 wrap="none" lIns="97200" anchor="ctr"/>
              <a:lstStyle/>
              <a:p>
                <a:pPr algn="ctr"/>
                <a:r>
                  <a:rPr lang="en-US" altLang="zh-CN" sz="2200">
                    <a:latin typeface="楷体" pitchFamily="49" charset="-122"/>
                    <a:ea typeface="楷体" pitchFamily="49" charset="-122"/>
                  </a:rPr>
                  <a:t>f</a:t>
                </a:r>
              </a:p>
            </p:txBody>
          </p:sp>
        </p:grpSp>
        <p:sp>
          <p:nvSpPr>
            <p:cNvPr id="64521" name="Line 59"/>
            <p:cNvSpPr>
              <a:spLocks noChangeShapeType="1"/>
            </p:cNvSpPr>
            <p:nvPr/>
          </p:nvSpPr>
          <p:spPr bwMode="auto">
            <a:xfrm>
              <a:off x="4685" y="2880"/>
              <a:ext cx="0" cy="192"/>
            </a:xfrm>
            <a:prstGeom prst="line">
              <a:avLst/>
            </a:prstGeom>
            <a:noFill/>
            <a:ln w="2286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4" name="灯片编号占位符 4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933362-8290-4BA2-A27C-0F1EDD35F686}" type="slidenum">
              <a:rPr lang="en-US" altLang="zh-CN" smtClean="0"/>
              <a:pPr>
                <a:defRPr/>
              </a:pPr>
              <a:t>37</a:t>
            </a:fld>
            <a:endParaRPr lang="en-US" altLang="zh-CN"/>
          </a:p>
        </p:txBody>
      </p:sp>
      <p:sp>
        <p:nvSpPr>
          <p:cNvPr id="64519" name="Text Box 14"/>
          <p:cNvSpPr txBox="1">
            <a:spLocks noChangeArrowheads="1"/>
          </p:cNvSpPr>
          <p:nvPr/>
        </p:nvSpPr>
        <p:spPr bwMode="auto">
          <a:xfrm>
            <a:off x="1020763" y="333375"/>
            <a:ext cx="7102475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360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</a:rPr>
              <a:t>补元素的定义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8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8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2" grpId="0"/>
      <p:bldP spid="48133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BE6C23-A6F8-43FC-9FD9-83A0593D11DF}" type="slidenum">
              <a:rPr lang="en-US" altLang="zh-CN" smtClean="0"/>
              <a:pPr>
                <a:defRPr/>
              </a:pPr>
              <a:t>38</a:t>
            </a:fld>
            <a:endParaRPr lang="en-US" altLang="zh-CN"/>
          </a:p>
        </p:txBody>
      </p:sp>
      <p:sp>
        <p:nvSpPr>
          <p:cNvPr id="65538" name="Text Box 14"/>
          <p:cNvSpPr txBox="1">
            <a:spLocks noChangeArrowheads="1"/>
          </p:cNvSpPr>
          <p:nvPr/>
        </p:nvSpPr>
        <p:spPr bwMode="auto">
          <a:xfrm>
            <a:off x="784225" y="261938"/>
            <a:ext cx="7100888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360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</a:rPr>
              <a:t>相关定理</a:t>
            </a: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684213" y="1125538"/>
            <a:ext cx="7991475" cy="511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3050" indent="-27305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SzPct val="60000"/>
              <a:buFont typeface="Wingdings" pitchFamily="2" charset="2"/>
              <a:buChar char="n"/>
              <a:defRPr/>
            </a:pPr>
            <a:r>
              <a:rPr lang="zh-CN" altLang="en-US" sz="24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定理</a:t>
            </a:r>
            <a:r>
              <a:rPr lang="en-US" altLang="zh-CN" sz="24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7.3-5</a:t>
            </a:r>
            <a:r>
              <a:rPr lang="zh-CN" altLang="en-US" sz="24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：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一个格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&lt;L,</a:t>
            </a:r>
            <a:r>
              <a:rPr lang="zh-CN" altLang="en-US" sz="2400" dirty="0">
                <a:latin typeface="宋体" pitchFamily="2" charset="-122"/>
                <a:ea typeface="楷体" pitchFamily="49" charset="-122"/>
                <a:sym typeface="Symbol" pitchFamily="18" charset="2"/>
              </a:rPr>
              <a:t>≤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&gt;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的全上界（全下界）是唯一的。</a:t>
            </a:r>
            <a:endParaRPr lang="en-US" altLang="zh-CN" sz="2400" dirty="0">
              <a:latin typeface="楷体" pitchFamily="49" charset="-122"/>
              <a:ea typeface="楷体" pitchFamily="49" charset="-122"/>
            </a:endParaRPr>
          </a:p>
          <a:p>
            <a:pPr marL="273050" indent="-27305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SzPct val="60000"/>
              <a:buFont typeface="Wingdings" pitchFamily="2" charset="2"/>
              <a:buChar char="n"/>
              <a:defRPr/>
            </a:pPr>
            <a:r>
              <a:rPr lang="zh-CN" altLang="en-US" sz="24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证：</a:t>
            </a:r>
            <a:endParaRPr lang="en-US" altLang="zh-CN" sz="2400" dirty="0">
              <a:solidFill>
                <a:srgbClr val="FF0000"/>
              </a:solidFill>
              <a:latin typeface="楷体" pitchFamily="49" charset="-122"/>
              <a:ea typeface="楷体" pitchFamily="49" charset="-122"/>
            </a:endParaRPr>
          </a:p>
          <a:p>
            <a:pPr marL="531813" indent="-27305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SzPct val="60000"/>
              <a:defRPr/>
            </a:pP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反证法，若存在两个不相等的全下界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a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和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b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，则有：</a:t>
            </a:r>
            <a:endParaRPr lang="en-US" altLang="zh-CN" sz="2400" dirty="0">
              <a:latin typeface="楷体" pitchFamily="49" charset="-122"/>
              <a:ea typeface="楷体" pitchFamily="49" charset="-122"/>
            </a:endParaRPr>
          </a:p>
          <a:p>
            <a:pPr marL="531813" indent="-273050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SzPct val="60000"/>
              <a:defRPr/>
            </a:pP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a</a:t>
            </a:r>
            <a:r>
              <a:rPr lang="zh-CN" altLang="en-US" sz="2400" dirty="0">
                <a:latin typeface="宋体" pitchFamily="2" charset="-122"/>
                <a:ea typeface="楷体" pitchFamily="49" charset="-122"/>
                <a:sym typeface="Symbol" pitchFamily="18" charset="2"/>
              </a:rPr>
              <a:t>≤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b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和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b</a:t>
            </a:r>
            <a:r>
              <a:rPr lang="zh-CN" altLang="en-US" sz="2400" dirty="0">
                <a:latin typeface="宋体" pitchFamily="2" charset="-122"/>
                <a:ea typeface="楷体" pitchFamily="49" charset="-122"/>
                <a:sym typeface="Symbol" pitchFamily="18" charset="2"/>
              </a:rPr>
              <a:t>≤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a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，因此，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a=b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。（</a:t>
            </a:r>
            <a:r>
              <a:rPr lang="zh-CN" altLang="en-US" sz="24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证毕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）</a:t>
            </a:r>
            <a:endParaRPr lang="en-US" altLang="zh-CN" sz="2400" dirty="0">
              <a:latin typeface="楷体" pitchFamily="49" charset="-122"/>
              <a:ea typeface="楷体" pitchFamily="49" charset="-122"/>
            </a:endParaRPr>
          </a:p>
          <a:p>
            <a:pPr marL="273050" indent="-27305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SzPct val="60000"/>
              <a:buFont typeface="Wingdings" pitchFamily="2" charset="2"/>
              <a:buChar char="n"/>
              <a:defRPr/>
            </a:pPr>
            <a:r>
              <a:rPr lang="zh-CN" altLang="en-US" sz="24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定理</a:t>
            </a:r>
            <a:r>
              <a:rPr lang="en-US" altLang="zh-CN" sz="24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7.3-6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：设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&lt;L,</a:t>
            </a:r>
            <a:r>
              <a:rPr lang="zh-CN" altLang="en-US" sz="2400" dirty="0">
                <a:latin typeface="宋体" pitchFamily="2" charset="-122"/>
                <a:ea typeface="楷体" pitchFamily="49" charset="-122"/>
                <a:sym typeface="Symbol" pitchFamily="18" charset="2"/>
              </a:rPr>
              <a:t>≤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&gt;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是一个有界格，对任意元素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a</a:t>
            </a:r>
            <a:r>
              <a:rPr lang="zh-CN" altLang="en-US" sz="2400" dirty="0">
                <a:latin typeface="Arial" pitchFamily="34" charset="0"/>
                <a:ea typeface="楷体" pitchFamily="49" charset="-122"/>
                <a:sym typeface="Symbol" pitchFamily="18" charset="2"/>
              </a:rPr>
              <a:t>∈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L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，必有：</a:t>
            </a:r>
            <a:endParaRPr lang="en-US" altLang="zh-CN" sz="2400" dirty="0">
              <a:latin typeface="楷体" pitchFamily="49" charset="-122"/>
              <a:ea typeface="楷体" pitchFamily="49" charset="-122"/>
            </a:endParaRPr>
          </a:p>
          <a:p>
            <a:pPr marL="2606675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ct val="60000"/>
              <a:tabLst>
                <a:tab pos="3048000" algn="l"/>
              </a:tabLst>
              <a:defRPr/>
            </a:pP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a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⊕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0=a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，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a</a:t>
            </a:r>
            <a:r>
              <a:rPr lang="en-US" altLang="zh-CN" sz="2800" baseline="-8000" dirty="0">
                <a:latin typeface="楷体" pitchFamily="49" charset="-122"/>
                <a:ea typeface="楷体" pitchFamily="49" charset="-122"/>
              </a:rPr>
              <a:t>*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1=a</a:t>
            </a:r>
          </a:p>
          <a:p>
            <a:pPr marL="2606675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SzPct val="60000"/>
              <a:tabLst>
                <a:tab pos="3048000" algn="l"/>
              </a:tabLst>
              <a:defRPr/>
            </a:pP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a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⊕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1=1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，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a</a:t>
            </a:r>
            <a:r>
              <a:rPr lang="en-US" altLang="zh-CN" sz="2800" baseline="-8000" dirty="0">
                <a:latin typeface="楷体" pitchFamily="49" charset="-122"/>
                <a:ea typeface="楷体" pitchFamily="49" charset="-122"/>
              </a:rPr>
              <a:t>*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0=0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。</a:t>
            </a:r>
            <a:endParaRPr lang="en-US" altLang="zh-CN" sz="2400" dirty="0">
              <a:latin typeface="楷体" pitchFamily="49" charset="-122"/>
              <a:ea typeface="楷体" pitchFamily="49" charset="-122"/>
            </a:endParaRPr>
          </a:p>
          <a:p>
            <a:pPr marL="273050" indent="-27305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SzPct val="60000"/>
              <a:buFont typeface="Wingdings" pitchFamily="2" charset="2"/>
              <a:buChar char="n"/>
              <a:defRPr/>
            </a:pPr>
            <a:r>
              <a:rPr lang="zh-CN" altLang="en-US" sz="24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证：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由于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0</a:t>
            </a:r>
            <a:r>
              <a:rPr lang="zh-CN" altLang="en-US" sz="2400" dirty="0">
                <a:latin typeface="宋体" pitchFamily="2" charset="-122"/>
                <a:ea typeface="楷体" pitchFamily="49" charset="-122"/>
                <a:sym typeface="Symbol" pitchFamily="18" charset="2"/>
              </a:rPr>
              <a:t>≤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a</a:t>
            </a:r>
            <a:r>
              <a:rPr lang="zh-CN" altLang="en-US" sz="2400" dirty="0">
                <a:latin typeface="宋体" pitchFamily="2" charset="-122"/>
                <a:ea typeface="楷体" pitchFamily="49" charset="-122"/>
                <a:sym typeface="Symbol" pitchFamily="18" charset="2"/>
              </a:rPr>
              <a:t>≤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1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，从定义可知上式显然成立。（</a:t>
            </a:r>
            <a:r>
              <a:rPr lang="zh-CN" altLang="en-US" sz="24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证毕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）</a:t>
            </a:r>
            <a:endParaRPr lang="en-US" altLang="zh-CN" sz="2400" dirty="0"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标题 1"/>
          <p:cNvSpPr>
            <a:spLocks noGrp="1"/>
          </p:cNvSpPr>
          <p:nvPr>
            <p:ph type="title"/>
          </p:nvPr>
        </p:nvSpPr>
        <p:spPr>
          <a:xfrm>
            <a:off x="457200" y="350838"/>
            <a:ext cx="8229600" cy="774700"/>
          </a:xfrm>
        </p:spPr>
        <p:txBody>
          <a:bodyPr/>
          <a:lstStyle/>
          <a:p>
            <a:pPr algn="ctr"/>
            <a:r>
              <a:rPr lang="zh-CN" altLang="en-US" sz="3600" smtClean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</a:rPr>
              <a:t>有补格</a:t>
            </a:r>
          </a:p>
        </p:txBody>
      </p:sp>
      <p:sp>
        <p:nvSpPr>
          <p:cNvPr id="30723" name="内容占位符 2"/>
          <p:cNvSpPr>
            <a:spLocks noGrp="1"/>
          </p:cNvSpPr>
          <p:nvPr>
            <p:ph idx="1"/>
          </p:nvPr>
        </p:nvSpPr>
        <p:spPr>
          <a:xfrm>
            <a:off x="539750" y="1196975"/>
            <a:ext cx="8075613" cy="4789488"/>
          </a:xfrm>
        </p:spPr>
        <p:txBody>
          <a:bodyPr/>
          <a:lstStyle/>
          <a:p>
            <a:pPr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sz="24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定义</a:t>
            </a:r>
            <a:r>
              <a:rPr lang="en-US" altLang="zh-CN" sz="24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7.3-5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：设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&lt;L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，∨，∧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&gt;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是一个</a:t>
            </a:r>
            <a:r>
              <a:rPr lang="zh-CN" altLang="en-US" sz="2400" u="sng" dirty="0">
                <a:latin typeface="楷体" pitchFamily="49" charset="-122"/>
                <a:ea typeface="楷体" pitchFamily="49" charset="-122"/>
              </a:rPr>
              <a:t>有界格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，如果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L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中</a:t>
            </a:r>
            <a:r>
              <a:rPr lang="zh-CN" altLang="en-US" sz="24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每一个元素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都有补元素，则称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&lt;L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，∨，∧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&gt;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是</a:t>
            </a:r>
            <a:r>
              <a:rPr lang="zh-CN" altLang="en-US" sz="24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有补格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。</a:t>
            </a:r>
            <a:endParaRPr lang="en-US" altLang="zh-CN" sz="2400" dirty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sz="24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例如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：格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&lt;2</a:t>
            </a:r>
            <a:r>
              <a:rPr lang="en-US" altLang="zh-CN" sz="2400" baseline="30000" dirty="0">
                <a:latin typeface="楷体" pitchFamily="49" charset="-122"/>
                <a:ea typeface="楷体" pitchFamily="49" charset="-122"/>
              </a:rPr>
              <a:t>u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，∪，∩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&gt;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是一个有补格</a:t>
            </a:r>
            <a:endParaRPr lang="en-US" altLang="zh-CN" sz="2400" dirty="0">
              <a:latin typeface="楷体" pitchFamily="49" charset="-122"/>
              <a:ea typeface="楷体" pitchFamily="49" charset="-122"/>
            </a:endParaRPr>
          </a:p>
          <a:p>
            <a:pPr lvl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  <a:defRPr/>
            </a:pP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因为对任意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s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∈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2</a:t>
            </a:r>
            <a:r>
              <a:rPr lang="en-US" altLang="zh-CN" sz="2400" baseline="30000" dirty="0">
                <a:latin typeface="楷体" pitchFamily="49" charset="-122"/>
                <a:ea typeface="楷体" pitchFamily="49" charset="-122"/>
              </a:rPr>
              <a:t>u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，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s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∪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s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’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=u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，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s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∩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s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’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=φ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，所以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s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的补集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s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’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是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s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的补元素。</a:t>
            </a:r>
            <a:endParaRPr lang="en-US" altLang="zh-CN" sz="2400" dirty="0">
              <a:latin typeface="楷体" pitchFamily="49" charset="-122"/>
              <a:ea typeface="楷体" pitchFamily="49" charset="-122"/>
            </a:endParaRPr>
          </a:p>
          <a:p>
            <a:pPr marL="365125" indent="-365125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defRPr/>
            </a:pPr>
            <a:r>
              <a:rPr lang="zh-CN" altLang="en-US" sz="2400" dirty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习题</a:t>
            </a:r>
            <a:endParaRPr lang="en-US" altLang="zh-CN" sz="2400" dirty="0">
              <a:solidFill>
                <a:srgbClr val="C00000"/>
              </a:solidFill>
              <a:latin typeface="华文行楷" pitchFamily="2" charset="-122"/>
              <a:ea typeface="华文行楷" pitchFamily="2" charset="-122"/>
            </a:endParaRPr>
          </a:p>
          <a:p>
            <a:pPr marL="334963" inden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Wingdings" pitchFamily="2" charset="2"/>
              <a:buNone/>
              <a:defRPr/>
            </a:pP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设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&lt;L,≤,</a:t>
            </a:r>
            <a:r>
              <a:rPr lang="en-US" altLang="zh-CN" sz="2800" baseline="-8000" dirty="0">
                <a:latin typeface="楷体" pitchFamily="49" charset="-122"/>
                <a:ea typeface="楷体" pitchFamily="49" charset="-122"/>
              </a:rPr>
              <a:t>*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,⊕&gt;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是有界格，</a:t>
            </a:r>
            <a:r>
              <a:rPr lang="en-US" altLang="zh-CN" sz="2400" dirty="0" err="1">
                <a:latin typeface="楷体" pitchFamily="49" charset="-122"/>
                <a:ea typeface="楷体" pitchFamily="49" charset="-122"/>
              </a:rPr>
              <a:t>x,y∈L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，请证明：</a:t>
            </a:r>
          </a:p>
          <a:p>
            <a:pPr marL="846138" lvl="1" indent="-45720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+mj-ea"/>
              <a:buAutoNum type="circleNumDbPlain"/>
              <a:defRPr/>
            </a:pP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若</a:t>
            </a:r>
            <a:r>
              <a:rPr lang="en-US" altLang="zh-CN" sz="2400" dirty="0" err="1">
                <a:latin typeface="楷体" pitchFamily="49" charset="-122"/>
                <a:ea typeface="楷体" pitchFamily="49" charset="-122"/>
              </a:rPr>
              <a:t>x⊕y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=0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，则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x=0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且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y=0</a:t>
            </a:r>
          </a:p>
          <a:p>
            <a:pPr marL="846138" lvl="1" indent="-45720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+mj-ea"/>
              <a:buAutoNum type="circleNumDbPlain"/>
              <a:defRPr/>
            </a:pP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若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x</a:t>
            </a:r>
            <a:r>
              <a:rPr lang="en-US" altLang="zh-CN" sz="2800" baseline="-8000" dirty="0">
                <a:latin typeface="楷体" pitchFamily="49" charset="-122"/>
                <a:ea typeface="楷体" pitchFamily="49" charset="-122"/>
              </a:rPr>
              <a:t>*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y=1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，则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x=1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且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y=1</a:t>
            </a:r>
            <a:endParaRPr lang="zh-CN" altLang="en-US" sz="240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59C9DC-72BE-44EE-A83A-EFF1C7554DED}" type="slidenum">
              <a:rPr lang="en-US" altLang="zh-CN" smtClean="0"/>
              <a:pPr>
                <a:defRPr/>
              </a:pPr>
              <a:t>39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B4CAF7-2294-4B34-83E9-CAD44E604FE2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  <p:sp>
        <p:nvSpPr>
          <p:cNvPr id="29698" name="标题 2"/>
          <p:cNvSpPr>
            <a:spLocks noGrp="1"/>
          </p:cNvSpPr>
          <p:nvPr>
            <p:ph type="title"/>
          </p:nvPr>
        </p:nvSpPr>
        <p:spPr>
          <a:xfrm>
            <a:off x="457200" y="188913"/>
            <a:ext cx="8229600" cy="777875"/>
          </a:xfrm>
        </p:spPr>
        <p:txBody>
          <a:bodyPr/>
          <a:lstStyle/>
          <a:p>
            <a:r>
              <a:rPr lang="zh-CN" altLang="en-US" smtClean="0"/>
              <a:t>保交和保联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57200" y="1125538"/>
            <a:ext cx="8229600" cy="5160962"/>
          </a:xfrm>
        </p:spPr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zh-CN" altLang="en-US" dirty="0"/>
              <a:t>通常用</a:t>
            </a:r>
            <a:r>
              <a:rPr lang="en-US" altLang="zh-CN" dirty="0"/>
              <a:t>a</a:t>
            </a:r>
            <a:r>
              <a:rPr lang="en-US" altLang="zh-CN" sz="2800" baseline="-5000" dirty="0"/>
              <a:t>*</a:t>
            </a:r>
            <a:r>
              <a:rPr lang="en-US" altLang="zh-CN" dirty="0"/>
              <a:t>b</a:t>
            </a:r>
            <a:r>
              <a:rPr lang="zh-CN" altLang="en-US" dirty="0"/>
              <a:t>表示</a:t>
            </a:r>
            <a:r>
              <a:rPr lang="en-US" altLang="zh-CN" dirty="0"/>
              <a:t>{</a:t>
            </a:r>
            <a:r>
              <a:rPr lang="en-US" altLang="zh-CN" dirty="0" err="1"/>
              <a:t>a,b</a:t>
            </a:r>
            <a:r>
              <a:rPr lang="en-US" altLang="zh-CN" dirty="0"/>
              <a:t>}</a:t>
            </a:r>
            <a:r>
              <a:rPr lang="zh-CN" altLang="en-US" dirty="0"/>
              <a:t>的最大下界，用</a:t>
            </a:r>
            <a:r>
              <a:rPr lang="en-US" altLang="zh-CN" dirty="0"/>
              <a:t>a</a:t>
            </a:r>
            <a:r>
              <a:rPr lang="zh-CN" altLang="en-US" dirty="0"/>
              <a:t>⊕</a:t>
            </a:r>
            <a:r>
              <a:rPr lang="en-US" altLang="zh-CN" dirty="0"/>
              <a:t>b</a:t>
            </a:r>
            <a:r>
              <a:rPr lang="zh-CN" altLang="en-US" dirty="0"/>
              <a:t>表示</a:t>
            </a:r>
            <a:r>
              <a:rPr lang="en-US" altLang="zh-CN" dirty="0"/>
              <a:t>{</a:t>
            </a:r>
            <a:r>
              <a:rPr lang="en-US" altLang="zh-CN" dirty="0" err="1"/>
              <a:t>a,b</a:t>
            </a:r>
            <a:r>
              <a:rPr lang="en-US" altLang="zh-CN" dirty="0"/>
              <a:t>}</a:t>
            </a:r>
            <a:r>
              <a:rPr lang="zh-CN" altLang="en-US" dirty="0"/>
              <a:t>的最小上界，即</a:t>
            </a:r>
            <a:endParaRPr lang="en-US" altLang="zh-CN" dirty="0"/>
          </a:p>
          <a:p>
            <a:pPr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CN" dirty="0"/>
              <a:t>                  a</a:t>
            </a:r>
            <a:r>
              <a:rPr lang="en-US" altLang="zh-CN" sz="2800" baseline="-5000" dirty="0"/>
              <a:t>*</a:t>
            </a:r>
            <a:r>
              <a:rPr lang="en-US" altLang="zh-CN" dirty="0"/>
              <a:t>b=</a:t>
            </a:r>
            <a:r>
              <a:rPr lang="en-US" altLang="zh-CN" dirty="0" err="1"/>
              <a:t>glb</a:t>
            </a:r>
            <a:r>
              <a:rPr lang="en-US" altLang="zh-CN" dirty="0"/>
              <a:t>{</a:t>
            </a:r>
            <a:r>
              <a:rPr lang="en-US" altLang="zh-CN" dirty="0" err="1"/>
              <a:t>a,b</a:t>
            </a:r>
            <a:r>
              <a:rPr lang="en-US" altLang="zh-CN" dirty="0"/>
              <a:t>}</a:t>
            </a:r>
          </a:p>
          <a:p>
            <a:pPr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CN" dirty="0"/>
              <a:t>                  a</a:t>
            </a:r>
            <a:r>
              <a:rPr lang="zh-CN" altLang="en-US" dirty="0"/>
              <a:t>⊕</a:t>
            </a:r>
            <a:r>
              <a:rPr lang="en-US" altLang="zh-CN" dirty="0"/>
              <a:t>b=</a:t>
            </a:r>
            <a:r>
              <a:rPr lang="en-US" altLang="zh-CN" dirty="0" err="1"/>
              <a:t>lub</a:t>
            </a:r>
            <a:r>
              <a:rPr lang="en-US" altLang="zh-CN" dirty="0"/>
              <a:t>{</a:t>
            </a:r>
            <a:r>
              <a:rPr lang="en-US" altLang="zh-CN" dirty="0" err="1"/>
              <a:t>a,b</a:t>
            </a:r>
            <a:r>
              <a:rPr lang="en-US" altLang="zh-CN" dirty="0"/>
              <a:t>}</a:t>
            </a:r>
          </a:p>
          <a:p>
            <a:pPr marL="365125" indent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zh-CN" altLang="en-US" dirty="0"/>
              <a:t>称</a:t>
            </a:r>
            <a:r>
              <a:rPr lang="en-US" altLang="zh-CN" dirty="0"/>
              <a:t>a</a:t>
            </a:r>
            <a:r>
              <a:rPr lang="en-US" altLang="zh-CN" sz="2800" baseline="-5000" dirty="0"/>
              <a:t>*</a:t>
            </a:r>
            <a:r>
              <a:rPr lang="en-US" altLang="zh-CN" dirty="0"/>
              <a:t>b</a:t>
            </a:r>
            <a:r>
              <a:rPr lang="zh-CN" altLang="en-US" dirty="0"/>
              <a:t>为</a:t>
            </a:r>
            <a:r>
              <a:rPr lang="en-US" altLang="zh-CN" dirty="0" err="1"/>
              <a:t>a,b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FF0000"/>
                </a:solidFill>
              </a:rPr>
              <a:t>保交</a:t>
            </a:r>
            <a:r>
              <a:rPr lang="zh-CN" altLang="en-US" dirty="0"/>
              <a:t>，称</a:t>
            </a:r>
            <a:r>
              <a:rPr lang="en-US" altLang="zh-CN" dirty="0"/>
              <a:t>a</a:t>
            </a:r>
            <a:r>
              <a:rPr lang="zh-CN" altLang="en-US" dirty="0"/>
              <a:t>⊕</a:t>
            </a:r>
            <a:r>
              <a:rPr lang="en-US" altLang="zh-CN" dirty="0"/>
              <a:t>b</a:t>
            </a:r>
            <a:r>
              <a:rPr lang="zh-CN" altLang="en-US" dirty="0"/>
              <a:t>为</a:t>
            </a:r>
            <a:r>
              <a:rPr lang="en-US" altLang="zh-CN" dirty="0" err="1"/>
              <a:t>a,b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FF0000"/>
                </a:solidFill>
              </a:rPr>
              <a:t>保联</a:t>
            </a:r>
            <a:r>
              <a:rPr lang="zh-CN" altLang="en-US" dirty="0"/>
              <a:t>。</a:t>
            </a:r>
            <a:endParaRPr lang="en-US" altLang="zh-CN" dirty="0"/>
          </a:p>
          <a:p>
            <a:pPr>
              <a:spcBef>
                <a:spcPts val="600"/>
              </a:spcBef>
              <a:defRPr/>
            </a:pPr>
            <a:r>
              <a:rPr lang="zh-CN" altLang="en-US" dirty="0"/>
              <a:t>对于一个格</a:t>
            </a:r>
            <a:r>
              <a:rPr lang="en-US" altLang="zh-CN" dirty="0"/>
              <a:t>L</a:t>
            </a:r>
            <a:r>
              <a:rPr lang="zh-CN" altLang="en-US" dirty="0"/>
              <a:t>而言，保交和保联的结果仍然属于</a:t>
            </a:r>
            <a:r>
              <a:rPr lang="en-US" altLang="zh-CN" dirty="0"/>
              <a:t>L</a:t>
            </a:r>
            <a:r>
              <a:rPr lang="zh-CN" altLang="en-US" dirty="0"/>
              <a:t>而且是唯一的，因此，保交和保联都是</a:t>
            </a:r>
            <a:r>
              <a:rPr lang="en-US" altLang="zh-CN" dirty="0"/>
              <a:t>L</a:t>
            </a:r>
            <a:r>
              <a:rPr lang="zh-CN" altLang="en-US" dirty="0"/>
              <a:t>上的二元运算；</a:t>
            </a:r>
            <a:endParaRPr lang="en-US" altLang="zh-CN" dirty="0"/>
          </a:p>
          <a:p>
            <a:pPr lvl="1">
              <a:spcBef>
                <a:spcPts val="0"/>
              </a:spcBef>
              <a:defRPr/>
            </a:pPr>
            <a:r>
              <a:rPr lang="zh-CN" altLang="en-US" dirty="0"/>
              <a:t>也用</a:t>
            </a:r>
            <a:r>
              <a:rPr lang="el-GR" altLang="zh-CN" dirty="0">
                <a:solidFill>
                  <a:srgbClr val="FF0000"/>
                </a:solidFill>
              </a:rPr>
              <a:t>∧</a:t>
            </a:r>
            <a:r>
              <a:rPr lang="zh-CN" altLang="en-US" dirty="0"/>
              <a:t>或</a:t>
            </a:r>
            <a:r>
              <a:rPr lang="el-GR" altLang="zh-CN" dirty="0"/>
              <a:t>∩</a:t>
            </a:r>
            <a:r>
              <a:rPr lang="zh-CN" altLang="en-US" dirty="0"/>
              <a:t>表示保交运算，用</a:t>
            </a:r>
            <a:r>
              <a:rPr lang="el-GR" altLang="zh-CN" dirty="0">
                <a:solidFill>
                  <a:srgbClr val="FF0000"/>
                </a:solidFill>
              </a:rPr>
              <a:t>∨</a:t>
            </a:r>
            <a:r>
              <a:rPr lang="zh-CN" altLang="en-US" dirty="0"/>
              <a:t>或</a:t>
            </a:r>
            <a:r>
              <a:rPr lang="el-GR" altLang="zh-CN" dirty="0"/>
              <a:t>∪</a:t>
            </a:r>
            <a:r>
              <a:rPr lang="zh-CN" altLang="en-US" dirty="0"/>
              <a:t>表示保联运算。</a:t>
            </a:r>
            <a:endParaRPr lang="en-US" altLang="zh-CN" dirty="0"/>
          </a:p>
          <a:p>
            <a:pPr>
              <a:spcBef>
                <a:spcPts val="600"/>
              </a:spcBef>
              <a:defRPr/>
            </a:pPr>
            <a:r>
              <a:rPr lang="zh-CN" altLang="en-US" dirty="0">
                <a:solidFill>
                  <a:srgbClr val="FF0000"/>
                </a:solidFill>
              </a:rPr>
              <a:t>例：</a:t>
            </a:r>
            <a:r>
              <a:rPr lang="zh-CN" altLang="en-US" dirty="0"/>
              <a:t>集合</a:t>
            </a:r>
            <a:r>
              <a:rPr lang="en-US" altLang="zh-CN" dirty="0"/>
              <a:t>S={1</a:t>
            </a:r>
            <a:r>
              <a:rPr lang="zh-CN" altLang="en-US" dirty="0"/>
              <a:t>，</a:t>
            </a:r>
            <a:r>
              <a:rPr lang="en-US" altLang="zh-CN" dirty="0"/>
              <a:t>2</a:t>
            </a:r>
            <a:r>
              <a:rPr lang="zh-CN" altLang="en-US" dirty="0"/>
              <a:t>，</a:t>
            </a:r>
            <a:r>
              <a:rPr lang="en-US" altLang="zh-CN" dirty="0"/>
              <a:t>3</a:t>
            </a:r>
            <a:r>
              <a:rPr lang="zh-CN" altLang="en-US" dirty="0"/>
              <a:t>，</a:t>
            </a:r>
            <a:r>
              <a:rPr lang="en-US" altLang="zh-CN" dirty="0"/>
              <a:t>12}</a:t>
            </a:r>
            <a:r>
              <a:rPr lang="zh-CN" altLang="en-US" dirty="0"/>
              <a:t>上的整除关系是格。</a:t>
            </a:r>
            <a:endParaRPr lang="en-US" altLang="zh-CN" dirty="0"/>
          </a:p>
          <a:p>
            <a:pPr lvl="1">
              <a:spcBef>
                <a:spcPts val="0"/>
              </a:spcBef>
              <a:defRPr/>
            </a:pPr>
            <a:r>
              <a:rPr lang="en-US" altLang="zh-CN" dirty="0"/>
              <a:t>1</a:t>
            </a:r>
            <a:r>
              <a:rPr lang="el-GR" altLang="zh-CN" dirty="0"/>
              <a:t>∧</a:t>
            </a:r>
            <a:r>
              <a:rPr lang="en-US" altLang="zh-CN" dirty="0"/>
              <a:t>a=1</a:t>
            </a:r>
            <a:r>
              <a:rPr lang="zh-CN" altLang="en-US" dirty="0"/>
              <a:t>，</a:t>
            </a:r>
            <a:r>
              <a:rPr lang="en-US" altLang="zh-CN" dirty="0"/>
              <a:t>2</a:t>
            </a:r>
            <a:r>
              <a:rPr lang="el-GR" altLang="zh-CN" dirty="0"/>
              <a:t>∨</a:t>
            </a:r>
            <a:r>
              <a:rPr lang="en-US" altLang="zh-CN" dirty="0"/>
              <a:t>3=12</a:t>
            </a:r>
            <a:r>
              <a:rPr lang="zh-CN" altLang="en-US" dirty="0"/>
              <a:t>，</a:t>
            </a:r>
            <a:r>
              <a:rPr lang="en-US" altLang="zh-CN" dirty="0"/>
              <a:t>2</a:t>
            </a:r>
            <a:r>
              <a:rPr lang="el-GR" altLang="zh-CN" dirty="0"/>
              <a:t>∧</a:t>
            </a:r>
            <a:r>
              <a:rPr lang="en-US" altLang="zh-CN" dirty="0"/>
              <a:t>3=1</a:t>
            </a:r>
            <a:r>
              <a:rPr lang="zh-CN" altLang="en-US" dirty="0"/>
              <a:t>，</a:t>
            </a:r>
            <a:r>
              <a:rPr lang="en-US" altLang="zh-CN" dirty="0"/>
              <a:t>a</a:t>
            </a:r>
            <a:r>
              <a:rPr lang="el-GR" altLang="zh-CN" dirty="0"/>
              <a:t>∨</a:t>
            </a:r>
            <a:r>
              <a:rPr lang="en-US" altLang="zh-CN" dirty="0"/>
              <a:t>12=12</a:t>
            </a:r>
            <a:r>
              <a:rPr lang="zh-CN" altLang="en-US" dirty="0"/>
              <a:t>；</a:t>
            </a:r>
            <a:r>
              <a:rPr lang="en-US" altLang="zh-CN" dirty="0"/>
              <a:t>a</a:t>
            </a:r>
            <a:r>
              <a:rPr lang="zh-CN" altLang="en-US" dirty="0"/>
              <a:t>表示集合中的任意元素。</a:t>
            </a:r>
          </a:p>
        </p:txBody>
      </p:sp>
      <p:cxnSp>
        <p:nvCxnSpPr>
          <p:cNvPr id="6" name="直接连接符 5"/>
          <p:cNvCxnSpPr/>
          <p:nvPr/>
        </p:nvCxnSpPr>
        <p:spPr>
          <a:xfrm>
            <a:off x="1346200" y="4781550"/>
            <a:ext cx="63373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Text Box 2"/>
          <p:cNvSpPr txBox="1">
            <a:spLocks noChangeArrowheads="1"/>
          </p:cNvSpPr>
          <p:nvPr/>
        </p:nvSpPr>
        <p:spPr bwMode="auto">
          <a:xfrm>
            <a:off x="1258888" y="404813"/>
            <a:ext cx="59055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注意</a:t>
            </a:r>
            <a:r>
              <a:rPr lang="zh-CN" altLang="en-US" sz="2400">
                <a:latin typeface="楷体" pitchFamily="49" charset="-122"/>
                <a:ea typeface="楷体" pitchFamily="49" charset="-122"/>
              </a:rPr>
              <a:t>： 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(1) </a:t>
            </a:r>
            <a:r>
              <a:rPr lang="zh-CN" altLang="en-US" sz="2400">
                <a:latin typeface="楷体" pitchFamily="49" charset="-122"/>
                <a:ea typeface="楷体" pitchFamily="49" charset="-122"/>
              </a:rPr>
              <a:t>有补格中元素的</a:t>
            </a:r>
            <a:r>
              <a:rPr lang="zh-CN" altLang="en-US" sz="240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补元素不唯一</a:t>
            </a:r>
            <a:r>
              <a:rPr lang="zh-CN" altLang="en-US" sz="2400">
                <a:latin typeface="楷体" pitchFamily="49" charset="-122"/>
                <a:ea typeface="楷体" pitchFamily="49" charset="-122"/>
              </a:rPr>
              <a:t>；</a:t>
            </a:r>
            <a:endParaRPr lang="en-US" altLang="zh-CN" sz="240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68629" name="Text Box 21"/>
          <p:cNvSpPr txBox="1">
            <a:spLocks noChangeArrowheads="1"/>
          </p:cNvSpPr>
          <p:nvPr/>
        </p:nvSpPr>
        <p:spPr bwMode="auto">
          <a:xfrm>
            <a:off x="3789363" y="1270000"/>
            <a:ext cx="14224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>
                <a:ea typeface="楷体" pitchFamily="49" charset="-122"/>
              </a:rPr>
              <a:t>非分配格</a:t>
            </a:r>
          </a:p>
        </p:txBody>
      </p:sp>
      <p:sp>
        <p:nvSpPr>
          <p:cNvPr id="68630" name="Text Box 2"/>
          <p:cNvSpPr txBox="1">
            <a:spLocks noChangeArrowheads="1"/>
          </p:cNvSpPr>
          <p:nvPr/>
        </p:nvSpPr>
        <p:spPr bwMode="auto">
          <a:xfrm>
            <a:off x="4643438" y="4503738"/>
            <a:ext cx="4176712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>
                <a:latin typeface="楷体" pitchFamily="49" charset="-122"/>
                <a:ea typeface="楷体" pitchFamily="49" charset="-122"/>
              </a:rPr>
              <a:t>(2) </a:t>
            </a:r>
            <a:r>
              <a:rPr lang="zh-CN" altLang="en-US" sz="2400">
                <a:latin typeface="楷体" pitchFamily="49" charset="-122"/>
                <a:ea typeface="楷体" pitchFamily="49" charset="-122"/>
              </a:rPr>
              <a:t>有补格</a:t>
            </a:r>
            <a:r>
              <a:rPr lang="zh-CN" altLang="en-US" sz="240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不一定是分配格</a:t>
            </a:r>
            <a:r>
              <a:rPr lang="zh-CN" altLang="en-US" sz="2400">
                <a:latin typeface="楷体" pitchFamily="49" charset="-122"/>
                <a:ea typeface="楷体" pitchFamily="49" charset="-122"/>
              </a:rPr>
              <a:t>；</a:t>
            </a:r>
            <a:endParaRPr lang="en-US" altLang="zh-CN" sz="240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68631" name="Text Box 2"/>
          <p:cNvSpPr txBox="1">
            <a:spLocks noChangeArrowheads="1"/>
          </p:cNvSpPr>
          <p:nvPr/>
        </p:nvSpPr>
        <p:spPr bwMode="auto">
          <a:xfrm>
            <a:off x="4643438" y="5157788"/>
            <a:ext cx="410527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>
                <a:latin typeface="楷体" pitchFamily="49" charset="-122"/>
                <a:ea typeface="楷体" pitchFamily="49" charset="-122"/>
              </a:rPr>
              <a:t>(3) </a:t>
            </a:r>
            <a:r>
              <a:rPr lang="zh-CN" altLang="en-US" sz="2400">
                <a:latin typeface="楷体" pitchFamily="49" charset="-122"/>
                <a:ea typeface="楷体" pitchFamily="49" charset="-122"/>
              </a:rPr>
              <a:t>分配格</a:t>
            </a:r>
            <a:r>
              <a:rPr lang="zh-CN" altLang="en-US" sz="240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不一定是有补格</a:t>
            </a:r>
            <a:r>
              <a:rPr lang="zh-CN" altLang="en-US" sz="2400">
                <a:latin typeface="楷体" pitchFamily="49" charset="-122"/>
                <a:ea typeface="楷体" pitchFamily="49" charset="-122"/>
              </a:rPr>
              <a:t>；</a:t>
            </a:r>
            <a:endParaRPr lang="en-US" altLang="zh-CN" sz="240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0813F2-CF94-472D-B1C0-638FEB697401}" type="slidenum">
              <a:rPr lang="en-US" altLang="zh-CN" smtClean="0"/>
              <a:pPr>
                <a:defRPr/>
              </a:pPr>
              <a:t>40</a:t>
            </a:fld>
            <a:endParaRPr lang="en-US" altLang="zh-CN"/>
          </a:p>
        </p:txBody>
      </p:sp>
      <p:grpSp>
        <p:nvGrpSpPr>
          <p:cNvPr id="50" name="组合 49"/>
          <p:cNvGrpSpPr>
            <a:grpSpLocks/>
          </p:cNvGrpSpPr>
          <p:nvPr/>
        </p:nvGrpSpPr>
        <p:grpSpPr bwMode="auto">
          <a:xfrm>
            <a:off x="2997200" y="1252538"/>
            <a:ext cx="5305425" cy="2005012"/>
            <a:chOff x="2997696" y="1253173"/>
            <a:chExt cx="5304813" cy="2004121"/>
          </a:xfrm>
        </p:grpSpPr>
        <p:sp>
          <p:nvSpPr>
            <p:cNvPr id="67623" name="Text Box 10"/>
            <p:cNvSpPr txBox="1">
              <a:spLocks noChangeArrowheads="1"/>
            </p:cNvSpPr>
            <p:nvPr/>
          </p:nvSpPr>
          <p:spPr bwMode="auto">
            <a:xfrm>
              <a:off x="2997696" y="1253173"/>
              <a:ext cx="2438400" cy="461963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just">
                <a:spcBef>
                  <a:spcPct val="50000"/>
                </a:spcBef>
              </a:pPr>
              <a:r>
                <a:rPr lang="zh-CN" altLang="en-US" sz="2400">
                  <a:solidFill>
                    <a:srgbClr val="FF0000"/>
                  </a:solidFill>
                  <a:ea typeface="楷体" pitchFamily="49" charset="-122"/>
                </a:rPr>
                <a:t>例如</a:t>
              </a:r>
              <a:endParaRPr lang="zh-CN" altLang="en-US" sz="2400">
                <a:ea typeface="楷体" pitchFamily="49" charset="-122"/>
              </a:endParaRPr>
            </a:p>
          </p:txBody>
        </p:sp>
        <p:grpSp>
          <p:nvGrpSpPr>
            <p:cNvPr id="67624" name="组合 32"/>
            <p:cNvGrpSpPr>
              <a:grpSpLocks noChangeAspect="1"/>
            </p:cNvGrpSpPr>
            <p:nvPr/>
          </p:nvGrpSpPr>
          <p:grpSpPr bwMode="auto">
            <a:xfrm>
              <a:off x="6228185" y="1256490"/>
              <a:ext cx="2074324" cy="2000804"/>
              <a:chOff x="3946910" y="1405573"/>
              <a:chExt cx="2934755" cy="2830747"/>
            </a:xfrm>
          </p:grpSpPr>
          <p:sp>
            <p:nvSpPr>
              <p:cNvPr id="67625" name="Line 16"/>
              <p:cNvSpPr>
                <a:spLocks noChangeShapeType="1"/>
              </p:cNvSpPr>
              <p:nvPr/>
            </p:nvSpPr>
            <p:spPr bwMode="auto">
              <a:xfrm>
                <a:off x="5356826" y="1629074"/>
                <a:ext cx="1313910" cy="1185888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7626" name="Line 17"/>
              <p:cNvSpPr>
                <a:spLocks noChangeShapeType="1"/>
              </p:cNvSpPr>
              <p:nvPr/>
            </p:nvSpPr>
            <p:spPr bwMode="auto">
              <a:xfrm flipH="1">
                <a:off x="4143982" y="1615598"/>
                <a:ext cx="1179149" cy="815298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7627" name="Line 18"/>
              <p:cNvSpPr>
                <a:spLocks noChangeShapeType="1"/>
              </p:cNvSpPr>
              <p:nvPr/>
            </p:nvSpPr>
            <p:spPr bwMode="auto">
              <a:xfrm>
                <a:off x="4140607" y="2607311"/>
                <a:ext cx="0" cy="612775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7628" name="Line 19"/>
              <p:cNvSpPr>
                <a:spLocks noChangeShapeType="1"/>
              </p:cNvSpPr>
              <p:nvPr/>
            </p:nvSpPr>
            <p:spPr bwMode="auto">
              <a:xfrm>
                <a:off x="4134413" y="3181891"/>
                <a:ext cx="1181645" cy="814928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7629" name="Line 20"/>
              <p:cNvSpPr>
                <a:spLocks noChangeShapeType="1"/>
              </p:cNvSpPr>
              <p:nvPr/>
            </p:nvSpPr>
            <p:spPr bwMode="auto">
              <a:xfrm flipH="1">
                <a:off x="5363330" y="2849215"/>
                <a:ext cx="1314071" cy="1186739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7630" name="Oval 11"/>
              <p:cNvSpPr>
                <a:spLocks noChangeArrowheads="1"/>
              </p:cNvSpPr>
              <p:nvPr/>
            </p:nvSpPr>
            <p:spPr bwMode="auto">
              <a:xfrm>
                <a:off x="5129062" y="1405573"/>
                <a:ext cx="395288" cy="39528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 wrap="none" bIns="126000" anchor="ctr"/>
              <a:lstStyle/>
              <a:p>
                <a:pPr algn="ctr"/>
                <a:r>
                  <a:rPr lang="en-US" altLang="zh-CN" sz="2000">
                    <a:latin typeface="楷体" pitchFamily="49" charset="-122"/>
                    <a:ea typeface="楷体" pitchFamily="49" charset="-122"/>
                  </a:rPr>
                  <a:t>e</a:t>
                </a:r>
              </a:p>
            </p:txBody>
          </p:sp>
          <p:sp>
            <p:nvSpPr>
              <p:cNvPr id="67631" name="Oval 12"/>
              <p:cNvSpPr>
                <a:spLocks noChangeArrowheads="1"/>
              </p:cNvSpPr>
              <p:nvPr/>
            </p:nvSpPr>
            <p:spPr bwMode="auto">
              <a:xfrm>
                <a:off x="3946933" y="2229486"/>
                <a:ext cx="395288" cy="39528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 wrap="none" lIns="90000" bIns="97200" anchor="ctr"/>
              <a:lstStyle/>
              <a:p>
                <a:pPr algn="ctr"/>
                <a:r>
                  <a:rPr lang="en-US" altLang="zh-CN" sz="2000">
                    <a:latin typeface="楷体" pitchFamily="49" charset="-122"/>
                    <a:ea typeface="楷体" pitchFamily="49" charset="-122"/>
                  </a:rPr>
                  <a:t>d</a:t>
                </a:r>
              </a:p>
            </p:txBody>
          </p:sp>
          <p:sp>
            <p:nvSpPr>
              <p:cNvPr id="67632" name="Oval 13"/>
              <p:cNvSpPr>
                <a:spLocks noChangeArrowheads="1"/>
              </p:cNvSpPr>
              <p:nvPr/>
            </p:nvSpPr>
            <p:spPr bwMode="auto">
              <a:xfrm>
                <a:off x="3946910" y="3013333"/>
                <a:ext cx="395287" cy="39528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 wrap="none" lIns="108000" bIns="90000" anchor="ctr"/>
              <a:lstStyle/>
              <a:p>
                <a:pPr algn="ctr"/>
                <a:r>
                  <a:rPr lang="en-US" altLang="zh-CN" sz="2000">
                    <a:latin typeface="楷体" pitchFamily="49" charset="-122"/>
                    <a:ea typeface="楷体" pitchFamily="49" charset="-122"/>
                  </a:rPr>
                  <a:t>b</a:t>
                </a:r>
              </a:p>
            </p:txBody>
          </p:sp>
          <p:sp>
            <p:nvSpPr>
              <p:cNvPr id="67633" name="Oval 14"/>
              <p:cNvSpPr>
                <a:spLocks noChangeArrowheads="1"/>
              </p:cNvSpPr>
              <p:nvPr/>
            </p:nvSpPr>
            <p:spPr bwMode="auto">
              <a:xfrm>
                <a:off x="6486377" y="2624773"/>
                <a:ext cx="395288" cy="39528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 wrap="none" lIns="93600" tIns="0" bIns="90000" anchor="ctr"/>
              <a:lstStyle/>
              <a:p>
                <a:pPr algn="ctr"/>
                <a:r>
                  <a:rPr lang="en-US" altLang="zh-CN" sz="2000">
                    <a:latin typeface="楷体" pitchFamily="49" charset="-122"/>
                    <a:ea typeface="楷体" pitchFamily="49" charset="-122"/>
                  </a:rPr>
                  <a:t>c</a:t>
                </a:r>
              </a:p>
            </p:txBody>
          </p:sp>
          <p:sp>
            <p:nvSpPr>
              <p:cNvPr id="67634" name="Oval 15"/>
              <p:cNvSpPr>
                <a:spLocks noChangeArrowheads="1"/>
              </p:cNvSpPr>
              <p:nvPr/>
            </p:nvSpPr>
            <p:spPr bwMode="auto">
              <a:xfrm>
                <a:off x="5129062" y="3841032"/>
                <a:ext cx="395288" cy="39528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 wrap="none" lIns="86400" tIns="0" bIns="90000" anchor="ctr"/>
              <a:lstStyle/>
              <a:p>
                <a:pPr algn="ctr"/>
                <a:r>
                  <a:rPr lang="en-US" altLang="zh-CN" sz="2000">
                    <a:latin typeface="楷体" pitchFamily="49" charset="-122"/>
                    <a:ea typeface="楷体" pitchFamily="49" charset="-122"/>
                  </a:rPr>
                  <a:t>a</a:t>
                </a:r>
              </a:p>
            </p:txBody>
          </p:sp>
        </p:grpSp>
      </p:grpSp>
      <p:grpSp>
        <p:nvGrpSpPr>
          <p:cNvPr id="49" name="组合 48"/>
          <p:cNvGrpSpPr>
            <a:grpSpLocks/>
          </p:cNvGrpSpPr>
          <p:nvPr/>
        </p:nvGrpSpPr>
        <p:grpSpPr bwMode="auto">
          <a:xfrm>
            <a:off x="395288" y="2205038"/>
            <a:ext cx="2808287" cy="3427412"/>
            <a:chOff x="395536" y="2204864"/>
            <a:chExt cx="2808312" cy="3427243"/>
          </a:xfrm>
        </p:grpSpPr>
        <p:sp>
          <p:nvSpPr>
            <p:cNvPr id="32" name="圆角矩形 31"/>
            <p:cNvSpPr/>
            <p:nvPr/>
          </p:nvSpPr>
          <p:spPr>
            <a:xfrm>
              <a:off x="395536" y="2204864"/>
              <a:ext cx="2808312" cy="936579"/>
            </a:xfrm>
            <a:prstGeom prst="round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16000" anchor="ctr"/>
            <a:lstStyle/>
            <a:p>
              <a:pPr>
                <a:spcAft>
                  <a:spcPts val="600"/>
                </a:spcAft>
                <a:defRPr/>
              </a:pPr>
              <a:r>
                <a:rPr lang="zh-CN" altLang="en-US" sz="2400" dirty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课堂练习：</a:t>
              </a:r>
              <a:endParaRPr lang="en-US" altLang="zh-CN" sz="24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endParaRPr>
            </a:p>
            <a:p>
              <a:pPr>
                <a:spcAft>
                  <a:spcPts val="600"/>
                </a:spcAft>
                <a:defRPr/>
              </a:pPr>
              <a:r>
                <a:rPr lang="zh-CN" altLang="en-US" sz="2400" dirty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下图是有补格吗？</a:t>
              </a:r>
            </a:p>
          </p:txBody>
        </p:sp>
        <p:grpSp>
          <p:nvGrpSpPr>
            <p:cNvPr id="67610" name="组合 46"/>
            <p:cNvGrpSpPr>
              <a:grpSpLocks/>
            </p:cNvGrpSpPr>
            <p:nvPr/>
          </p:nvGrpSpPr>
          <p:grpSpPr bwMode="auto">
            <a:xfrm>
              <a:off x="1028875" y="3402903"/>
              <a:ext cx="1541634" cy="2229204"/>
              <a:chOff x="1043608" y="3402903"/>
              <a:chExt cx="1541634" cy="2229204"/>
            </a:xfrm>
          </p:grpSpPr>
          <p:sp>
            <p:nvSpPr>
              <p:cNvPr id="67611" name="Line 16"/>
              <p:cNvSpPr>
                <a:spLocks noChangeShapeType="1"/>
              </p:cNvSpPr>
              <p:nvPr/>
            </p:nvSpPr>
            <p:spPr bwMode="auto">
              <a:xfrm>
                <a:off x="1830933" y="3515297"/>
                <a:ext cx="644400" cy="514800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7612" name="Line 17"/>
              <p:cNvSpPr>
                <a:spLocks noChangeShapeType="1"/>
              </p:cNvSpPr>
              <p:nvPr/>
            </p:nvSpPr>
            <p:spPr bwMode="auto">
              <a:xfrm flipH="1">
                <a:off x="1176338" y="3524250"/>
                <a:ext cx="642937" cy="514350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7613" name="Line 18"/>
              <p:cNvSpPr>
                <a:spLocks noChangeShapeType="1"/>
              </p:cNvSpPr>
              <p:nvPr/>
            </p:nvSpPr>
            <p:spPr bwMode="auto">
              <a:xfrm>
                <a:off x="1178419" y="4038600"/>
                <a:ext cx="1270800" cy="1015200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7614" name="Line 19"/>
              <p:cNvSpPr>
                <a:spLocks noChangeShapeType="1"/>
              </p:cNvSpPr>
              <p:nvPr/>
            </p:nvSpPr>
            <p:spPr bwMode="auto">
              <a:xfrm>
                <a:off x="1172486" y="5032105"/>
                <a:ext cx="644400" cy="514800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7615" name="Line 20"/>
              <p:cNvSpPr>
                <a:spLocks noChangeShapeType="1"/>
              </p:cNvSpPr>
              <p:nvPr/>
            </p:nvSpPr>
            <p:spPr bwMode="auto">
              <a:xfrm flipH="1">
                <a:off x="1807681" y="5032105"/>
                <a:ext cx="644400" cy="514800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7616" name="Oval 12"/>
              <p:cNvSpPr>
                <a:spLocks noChangeArrowheads="1"/>
              </p:cNvSpPr>
              <p:nvPr/>
            </p:nvSpPr>
            <p:spPr bwMode="auto">
              <a:xfrm>
                <a:off x="1043608" y="3900195"/>
                <a:ext cx="279394" cy="279394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 wrap="none" lIns="72000" bIns="108000" anchor="ctr"/>
              <a:lstStyle/>
              <a:p>
                <a:pPr algn="ctr"/>
                <a:r>
                  <a:rPr lang="en-US" altLang="zh-CN" sz="2000">
                    <a:latin typeface="楷体" pitchFamily="49" charset="-122"/>
                    <a:ea typeface="楷体" pitchFamily="49" charset="-122"/>
                  </a:rPr>
                  <a:t>d</a:t>
                </a:r>
              </a:p>
            </p:txBody>
          </p:sp>
          <p:sp>
            <p:nvSpPr>
              <p:cNvPr id="67617" name="Oval 14"/>
              <p:cNvSpPr>
                <a:spLocks noChangeArrowheads="1"/>
              </p:cNvSpPr>
              <p:nvPr/>
            </p:nvSpPr>
            <p:spPr bwMode="auto">
              <a:xfrm>
                <a:off x="2305848" y="4890463"/>
                <a:ext cx="279394" cy="279394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 wrap="none" lIns="93600" tIns="0" bIns="72000" anchor="ctr"/>
              <a:lstStyle/>
              <a:p>
                <a:pPr algn="ctr"/>
                <a:r>
                  <a:rPr lang="en-US" altLang="zh-CN" sz="2000">
                    <a:latin typeface="楷体" pitchFamily="49" charset="-122"/>
                    <a:ea typeface="楷体" pitchFamily="49" charset="-122"/>
                  </a:rPr>
                  <a:t>c</a:t>
                </a:r>
              </a:p>
            </p:txBody>
          </p:sp>
          <p:sp>
            <p:nvSpPr>
              <p:cNvPr id="67618" name="Oval 15"/>
              <p:cNvSpPr>
                <a:spLocks noChangeArrowheads="1"/>
              </p:cNvSpPr>
              <p:nvPr/>
            </p:nvSpPr>
            <p:spPr bwMode="auto">
              <a:xfrm>
                <a:off x="1683296" y="5352713"/>
                <a:ext cx="279394" cy="279394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 wrap="none" lIns="86400" tIns="0" bIns="90000" anchor="ctr"/>
              <a:lstStyle/>
              <a:p>
                <a:pPr algn="ctr"/>
                <a:r>
                  <a:rPr lang="en-US" altLang="zh-CN" sz="2000">
                    <a:latin typeface="楷体" pitchFamily="49" charset="-122"/>
                    <a:ea typeface="楷体" pitchFamily="49" charset="-122"/>
                  </a:rPr>
                  <a:t>a</a:t>
                </a:r>
              </a:p>
            </p:txBody>
          </p:sp>
          <p:sp>
            <p:nvSpPr>
              <p:cNvPr id="67619" name="Oval 15"/>
              <p:cNvSpPr>
                <a:spLocks noChangeArrowheads="1"/>
              </p:cNvSpPr>
              <p:nvPr/>
            </p:nvSpPr>
            <p:spPr bwMode="auto">
              <a:xfrm>
                <a:off x="1683296" y="3402903"/>
                <a:ext cx="279394" cy="279394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 wrap="none" lIns="86400" tIns="0" bIns="36000" anchor="ctr"/>
              <a:lstStyle/>
              <a:p>
                <a:pPr algn="ctr"/>
                <a:r>
                  <a:rPr lang="en-US" altLang="zh-CN" sz="2000">
                    <a:latin typeface="楷体" pitchFamily="49" charset="-122"/>
                    <a:ea typeface="楷体" pitchFamily="49" charset="-122"/>
                  </a:rPr>
                  <a:t>f</a:t>
                </a:r>
              </a:p>
            </p:txBody>
          </p:sp>
          <p:sp>
            <p:nvSpPr>
              <p:cNvPr id="67620" name="Line 16"/>
              <p:cNvSpPr>
                <a:spLocks noChangeShapeType="1"/>
              </p:cNvSpPr>
              <p:nvPr/>
            </p:nvSpPr>
            <p:spPr bwMode="auto">
              <a:xfrm flipH="1">
                <a:off x="1178026" y="4038599"/>
                <a:ext cx="1271586" cy="1015200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7621" name="Oval 11"/>
              <p:cNvSpPr>
                <a:spLocks noChangeArrowheads="1"/>
              </p:cNvSpPr>
              <p:nvPr/>
            </p:nvSpPr>
            <p:spPr bwMode="auto">
              <a:xfrm>
                <a:off x="2305848" y="3900195"/>
                <a:ext cx="279394" cy="279394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 wrap="none" bIns="126000" anchor="ctr"/>
              <a:lstStyle/>
              <a:p>
                <a:pPr algn="ctr"/>
                <a:r>
                  <a:rPr lang="en-US" altLang="zh-CN" sz="2000">
                    <a:latin typeface="楷体" pitchFamily="49" charset="-122"/>
                    <a:ea typeface="楷体" pitchFamily="49" charset="-122"/>
                  </a:rPr>
                  <a:t>e</a:t>
                </a:r>
              </a:p>
            </p:txBody>
          </p:sp>
          <p:sp>
            <p:nvSpPr>
              <p:cNvPr id="67622" name="Oval 13"/>
              <p:cNvSpPr>
                <a:spLocks noChangeArrowheads="1"/>
              </p:cNvSpPr>
              <p:nvPr/>
            </p:nvSpPr>
            <p:spPr bwMode="auto">
              <a:xfrm>
                <a:off x="1043608" y="4890463"/>
                <a:ext cx="279394" cy="279394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 wrap="none" lIns="108000" bIns="72000" anchor="ctr"/>
              <a:lstStyle/>
              <a:p>
                <a:pPr algn="ctr"/>
                <a:r>
                  <a:rPr lang="en-US" altLang="zh-CN" sz="2000">
                    <a:latin typeface="楷体" pitchFamily="49" charset="-122"/>
                    <a:ea typeface="楷体" pitchFamily="49" charset="-122"/>
                  </a:rPr>
                  <a:t>b</a:t>
                </a:r>
              </a:p>
            </p:txBody>
          </p:sp>
        </p:grpSp>
      </p:grpSp>
      <p:sp>
        <p:nvSpPr>
          <p:cNvPr id="48" name="圆角矩形 47"/>
          <p:cNvSpPr/>
          <p:nvPr/>
        </p:nvSpPr>
        <p:spPr>
          <a:xfrm>
            <a:off x="2627313" y="4349750"/>
            <a:ext cx="720725" cy="431800"/>
          </a:xfrm>
          <a:prstGeom prst="round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anchor="ctr"/>
          <a:lstStyle/>
          <a:p>
            <a:pPr>
              <a:spcAft>
                <a:spcPts val="600"/>
              </a:spcAft>
              <a:defRPr/>
            </a:pP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  <a:latin typeface="楷体" pitchFamily="49" charset="-122"/>
                <a:ea typeface="楷体" pitchFamily="49" charset="-122"/>
              </a:rPr>
              <a:t>是</a:t>
            </a:r>
          </a:p>
        </p:txBody>
      </p:sp>
      <p:sp>
        <p:nvSpPr>
          <p:cNvPr id="51" name="圆角矩形 50"/>
          <p:cNvSpPr/>
          <p:nvPr/>
        </p:nvSpPr>
        <p:spPr>
          <a:xfrm>
            <a:off x="5935663" y="3429000"/>
            <a:ext cx="2447925" cy="647700"/>
          </a:xfrm>
          <a:prstGeom prst="round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anchor="ctr"/>
          <a:lstStyle/>
          <a:p>
            <a:pPr>
              <a:spcAft>
                <a:spcPts val="600"/>
              </a:spcAft>
              <a:defRPr/>
            </a:pPr>
            <a:r>
              <a:rPr lang="en-US" altLang="zh-CN" sz="24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c</a:t>
            </a:r>
            <a:r>
              <a:rPr lang="zh-CN" altLang="en-US" sz="24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的补元是</a:t>
            </a:r>
            <a:r>
              <a:rPr lang="en-US" altLang="zh-CN" sz="24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d</a:t>
            </a:r>
            <a:r>
              <a:rPr lang="zh-CN" altLang="en-US" sz="24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和</a:t>
            </a:r>
            <a:r>
              <a:rPr lang="en-US" altLang="zh-CN" sz="24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b</a:t>
            </a:r>
            <a:endParaRPr lang="zh-CN" altLang="en-US" sz="2400" dirty="0">
              <a:solidFill>
                <a:srgbClr val="0000FF"/>
              </a:solidFill>
              <a:latin typeface="楷体" pitchFamily="49" charset="-122"/>
              <a:ea typeface="楷体" pitchFamily="49" charset="-122"/>
            </a:endParaRPr>
          </a:p>
        </p:txBody>
      </p:sp>
      <p:grpSp>
        <p:nvGrpSpPr>
          <p:cNvPr id="66" name="组合 65"/>
          <p:cNvGrpSpPr>
            <a:grpSpLocks/>
          </p:cNvGrpSpPr>
          <p:nvPr/>
        </p:nvGrpSpPr>
        <p:grpSpPr bwMode="auto">
          <a:xfrm>
            <a:off x="2932113" y="2060575"/>
            <a:ext cx="2216150" cy="2089150"/>
            <a:chOff x="2932073" y="2060848"/>
            <a:chExt cx="2215991" cy="2088232"/>
          </a:xfrm>
        </p:grpSpPr>
        <p:grpSp>
          <p:nvGrpSpPr>
            <p:cNvPr id="67595" name="组合 51"/>
            <p:cNvGrpSpPr>
              <a:grpSpLocks noChangeAspect="1"/>
            </p:cNvGrpSpPr>
            <p:nvPr/>
          </p:nvGrpSpPr>
          <p:grpSpPr bwMode="auto">
            <a:xfrm>
              <a:off x="3670039" y="2060848"/>
              <a:ext cx="1478025" cy="2088232"/>
              <a:chOff x="3575328" y="2286000"/>
              <a:chExt cx="1833736" cy="2590800"/>
            </a:xfrm>
          </p:grpSpPr>
          <p:sp>
            <p:nvSpPr>
              <p:cNvPr id="67597" name="Line 29"/>
              <p:cNvSpPr>
                <a:spLocks noChangeShapeType="1"/>
              </p:cNvSpPr>
              <p:nvPr/>
            </p:nvSpPr>
            <p:spPr bwMode="auto">
              <a:xfrm flipH="1">
                <a:off x="3738859" y="2444703"/>
                <a:ext cx="756000" cy="763200"/>
              </a:xfrm>
              <a:prstGeom prst="line">
                <a:avLst/>
              </a:prstGeom>
              <a:noFill/>
              <a:ln w="22860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7598" name="Line 30"/>
              <p:cNvSpPr>
                <a:spLocks noChangeShapeType="1"/>
              </p:cNvSpPr>
              <p:nvPr/>
            </p:nvSpPr>
            <p:spPr bwMode="auto">
              <a:xfrm>
                <a:off x="4495800" y="2444703"/>
                <a:ext cx="756000" cy="763200"/>
              </a:xfrm>
              <a:prstGeom prst="line">
                <a:avLst/>
              </a:prstGeom>
              <a:noFill/>
              <a:ln w="22860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7599" name="Line 31"/>
              <p:cNvSpPr>
                <a:spLocks noChangeShapeType="1"/>
              </p:cNvSpPr>
              <p:nvPr/>
            </p:nvSpPr>
            <p:spPr bwMode="auto">
              <a:xfrm>
                <a:off x="3736112" y="3276600"/>
                <a:ext cx="0" cy="533400"/>
              </a:xfrm>
              <a:prstGeom prst="line">
                <a:avLst/>
              </a:prstGeom>
              <a:noFill/>
              <a:ln w="22860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7600" name="Line 32"/>
              <p:cNvSpPr>
                <a:spLocks noChangeShapeType="1"/>
              </p:cNvSpPr>
              <p:nvPr/>
            </p:nvSpPr>
            <p:spPr bwMode="auto">
              <a:xfrm>
                <a:off x="5248280" y="3276600"/>
                <a:ext cx="0" cy="533400"/>
              </a:xfrm>
              <a:prstGeom prst="line">
                <a:avLst/>
              </a:prstGeom>
              <a:noFill/>
              <a:ln w="22860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7601" name="Line 33"/>
              <p:cNvSpPr>
                <a:spLocks noChangeShapeType="1"/>
              </p:cNvSpPr>
              <p:nvPr/>
            </p:nvSpPr>
            <p:spPr bwMode="auto">
              <a:xfrm>
                <a:off x="3729333" y="3962399"/>
                <a:ext cx="756000" cy="763200"/>
              </a:xfrm>
              <a:prstGeom prst="line">
                <a:avLst/>
              </a:prstGeom>
              <a:noFill/>
              <a:ln w="22860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7602" name="Line 34"/>
              <p:cNvSpPr>
                <a:spLocks noChangeShapeType="1"/>
              </p:cNvSpPr>
              <p:nvPr/>
            </p:nvSpPr>
            <p:spPr bwMode="auto">
              <a:xfrm flipH="1">
                <a:off x="4495799" y="3967163"/>
                <a:ext cx="755159" cy="761999"/>
              </a:xfrm>
              <a:prstGeom prst="line">
                <a:avLst/>
              </a:prstGeom>
              <a:noFill/>
              <a:ln w="22860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7603" name="Oval 23"/>
              <p:cNvSpPr>
                <a:spLocks noChangeArrowheads="1"/>
              </p:cNvSpPr>
              <p:nvPr/>
            </p:nvSpPr>
            <p:spPr bwMode="auto">
              <a:xfrm>
                <a:off x="4343400" y="2286000"/>
                <a:ext cx="304800" cy="304800"/>
              </a:xfrm>
              <a:prstGeom prst="ellipse">
                <a:avLst/>
              </a:prstGeom>
              <a:solidFill>
                <a:schemeClr val="bg1"/>
              </a:solidFill>
              <a:ln w="22860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 wrap="none" lIns="86400" bIns="72000" anchor="ctr"/>
              <a:lstStyle/>
              <a:p>
                <a:pPr algn="ctr"/>
                <a:r>
                  <a:rPr lang="en-US" altLang="zh-CN" sz="2000">
                    <a:latin typeface="楷体" pitchFamily="49" charset="-122"/>
                    <a:ea typeface="楷体" pitchFamily="49" charset="-122"/>
                  </a:rPr>
                  <a:t>f</a:t>
                </a:r>
              </a:p>
            </p:txBody>
          </p:sp>
          <p:sp>
            <p:nvSpPr>
              <p:cNvPr id="67604" name="Oval 24"/>
              <p:cNvSpPr>
                <a:spLocks noChangeArrowheads="1"/>
              </p:cNvSpPr>
              <p:nvPr/>
            </p:nvSpPr>
            <p:spPr bwMode="auto">
              <a:xfrm>
                <a:off x="3575328" y="3052192"/>
                <a:ext cx="304800" cy="304800"/>
              </a:xfrm>
              <a:prstGeom prst="ellipse">
                <a:avLst/>
              </a:prstGeom>
              <a:solidFill>
                <a:schemeClr val="bg1"/>
              </a:solidFill>
              <a:ln w="22860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 wrap="none" lIns="90000" tIns="36000" bIns="72000" anchor="ctr"/>
              <a:lstStyle/>
              <a:p>
                <a:pPr algn="ctr"/>
                <a:r>
                  <a:rPr lang="en-US" altLang="zh-CN" sz="2000">
                    <a:latin typeface="楷体" pitchFamily="49" charset="-122"/>
                    <a:ea typeface="楷体" pitchFamily="49" charset="-122"/>
                  </a:rPr>
                  <a:t>d</a:t>
                </a:r>
              </a:p>
            </p:txBody>
          </p:sp>
          <p:sp>
            <p:nvSpPr>
              <p:cNvPr id="67605" name="Oval 25"/>
              <p:cNvSpPr>
                <a:spLocks noChangeArrowheads="1"/>
              </p:cNvSpPr>
              <p:nvPr/>
            </p:nvSpPr>
            <p:spPr bwMode="auto">
              <a:xfrm>
                <a:off x="5104264" y="3810000"/>
                <a:ext cx="304800" cy="304800"/>
              </a:xfrm>
              <a:prstGeom prst="ellipse">
                <a:avLst/>
              </a:prstGeom>
              <a:solidFill>
                <a:schemeClr val="bg1"/>
              </a:solidFill>
              <a:ln w="22860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 wrap="none" lIns="108000" bIns="82800" anchor="ctr"/>
              <a:lstStyle/>
              <a:p>
                <a:pPr algn="ctr"/>
                <a:r>
                  <a:rPr lang="en-US" altLang="zh-CN" sz="2000">
                    <a:latin typeface="楷体" pitchFamily="49" charset="-122"/>
                    <a:ea typeface="楷体" pitchFamily="49" charset="-122"/>
                  </a:rPr>
                  <a:t>b</a:t>
                </a:r>
              </a:p>
            </p:txBody>
          </p:sp>
          <p:sp>
            <p:nvSpPr>
              <p:cNvPr id="67606" name="Oval 26"/>
              <p:cNvSpPr>
                <a:spLocks noChangeArrowheads="1"/>
              </p:cNvSpPr>
              <p:nvPr/>
            </p:nvSpPr>
            <p:spPr bwMode="auto">
              <a:xfrm>
                <a:off x="5104264" y="3052192"/>
                <a:ext cx="304800" cy="304800"/>
              </a:xfrm>
              <a:prstGeom prst="ellipse">
                <a:avLst/>
              </a:prstGeom>
              <a:solidFill>
                <a:schemeClr val="bg1"/>
              </a:solidFill>
              <a:ln w="22860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 wrap="none" lIns="72000" tIns="36000" rIns="72000" bIns="122400" anchor="ctr"/>
              <a:lstStyle/>
              <a:p>
                <a:pPr algn="ctr"/>
                <a:r>
                  <a:rPr lang="en-US" altLang="zh-CN" sz="2000">
                    <a:latin typeface="楷体" pitchFamily="49" charset="-122"/>
                    <a:ea typeface="楷体" pitchFamily="49" charset="-122"/>
                  </a:rPr>
                  <a:t>e</a:t>
                </a:r>
              </a:p>
            </p:txBody>
          </p:sp>
          <p:sp>
            <p:nvSpPr>
              <p:cNvPr id="67607" name="Oval 27"/>
              <p:cNvSpPr>
                <a:spLocks noChangeArrowheads="1"/>
              </p:cNvSpPr>
              <p:nvPr/>
            </p:nvSpPr>
            <p:spPr bwMode="auto">
              <a:xfrm>
                <a:off x="3575328" y="3810000"/>
                <a:ext cx="304800" cy="304800"/>
              </a:xfrm>
              <a:prstGeom prst="ellipse">
                <a:avLst/>
              </a:prstGeom>
              <a:solidFill>
                <a:schemeClr val="bg1"/>
              </a:solidFill>
              <a:ln w="22860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 wrap="none" lIns="108000" tIns="0" bIns="72000" anchor="ctr"/>
              <a:lstStyle/>
              <a:p>
                <a:pPr algn="ctr"/>
                <a:r>
                  <a:rPr lang="en-US" altLang="zh-CN" sz="2000">
                    <a:latin typeface="楷体" pitchFamily="49" charset="-122"/>
                    <a:ea typeface="楷体" pitchFamily="49" charset="-122"/>
                  </a:rPr>
                  <a:t>c</a:t>
                </a:r>
              </a:p>
            </p:txBody>
          </p:sp>
          <p:sp>
            <p:nvSpPr>
              <p:cNvPr id="67608" name="Oval 28"/>
              <p:cNvSpPr>
                <a:spLocks noChangeArrowheads="1"/>
              </p:cNvSpPr>
              <p:nvPr/>
            </p:nvSpPr>
            <p:spPr bwMode="auto">
              <a:xfrm>
                <a:off x="4343400" y="4572000"/>
                <a:ext cx="304800" cy="304800"/>
              </a:xfrm>
              <a:prstGeom prst="ellipse">
                <a:avLst/>
              </a:prstGeom>
              <a:solidFill>
                <a:schemeClr val="bg1"/>
              </a:solidFill>
              <a:ln w="22860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 wrap="none" bIns="126000" anchor="ctr"/>
              <a:lstStyle/>
              <a:p>
                <a:pPr algn="ctr"/>
                <a:r>
                  <a:rPr lang="en-US" altLang="zh-CN" sz="2000">
                    <a:latin typeface="楷体" pitchFamily="49" charset="-122"/>
                    <a:ea typeface="楷体" pitchFamily="49" charset="-122"/>
                  </a:rPr>
                  <a:t>a</a:t>
                </a:r>
              </a:p>
            </p:txBody>
          </p:sp>
        </p:grpSp>
        <p:sp>
          <p:nvSpPr>
            <p:cNvPr id="65" name="等于号 64"/>
            <p:cNvSpPr/>
            <p:nvPr/>
          </p:nvSpPr>
          <p:spPr>
            <a:xfrm rot="19740000">
              <a:off x="2932073" y="3458821"/>
              <a:ext cx="580983" cy="504603"/>
            </a:xfrm>
            <a:prstGeom prst="mathEqual">
              <a:avLst>
                <a:gd name="adj1" fmla="val 11483"/>
                <a:gd name="adj2" fmla="val 19212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8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8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8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29" grpId="0"/>
      <p:bldP spid="68630" grpId="0"/>
      <p:bldP spid="68631" grpId="0"/>
      <p:bldP spid="48" grpId="0"/>
      <p:bldP spid="51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TextBox 3"/>
          <p:cNvSpPr txBox="1">
            <a:spLocks noChangeArrowheads="1"/>
          </p:cNvSpPr>
          <p:nvPr/>
        </p:nvSpPr>
        <p:spPr bwMode="auto">
          <a:xfrm>
            <a:off x="2519363" y="188913"/>
            <a:ext cx="4105275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sz="360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</a:rPr>
              <a:t>相关定理（续）</a:t>
            </a:r>
          </a:p>
        </p:txBody>
      </p:sp>
      <p:sp>
        <p:nvSpPr>
          <p:cNvPr id="32772" name="TextBox 4"/>
          <p:cNvSpPr txBox="1">
            <a:spLocks noChangeArrowheads="1"/>
          </p:cNvSpPr>
          <p:nvPr/>
        </p:nvSpPr>
        <p:spPr bwMode="auto">
          <a:xfrm>
            <a:off x="611188" y="908050"/>
            <a:ext cx="8064500" cy="523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74638" indent="-274638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SzPct val="60000"/>
              <a:buFont typeface="Wingdings" pitchFamily="2" charset="2"/>
              <a:buChar char="n"/>
              <a:defRPr/>
            </a:pPr>
            <a:r>
              <a:rPr lang="zh-CN" altLang="en-US" sz="24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定理</a:t>
            </a:r>
            <a:r>
              <a:rPr lang="en-US" altLang="zh-CN" sz="24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7.3-7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：在</a:t>
            </a:r>
            <a:r>
              <a:rPr lang="zh-CN" altLang="en-US" sz="24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有界格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&lt;L,</a:t>
            </a:r>
            <a:r>
              <a:rPr lang="en-US" altLang="zh-CN" sz="2800" baseline="-8000" dirty="0">
                <a:latin typeface="楷体" pitchFamily="49" charset="-122"/>
                <a:ea typeface="楷体" pitchFamily="49" charset="-122"/>
              </a:rPr>
              <a:t>*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,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⊕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,0,1&gt;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中，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0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和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1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互为补元，且是唯一的。</a:t>
            </a:r>
            <a:endParaRPr lang="en-US" altLang="zh-CN" sz="2400" dirty="0">
              <a:latin typeface="楷体" pitchFamily="49" charset="-122"/>
              <a:ea typeface="楷体" pitchFamily="49" charset="-122"/>
            </a:endParaRPr>
          </a:p>
          <a:p>
            <a:pPr marL="274638" indent="-274638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SzPct val="60000"/>
              <a:buFont typeface="Wingdings" pitchFamily="2" charset="2"/>
              <a:buChar char="n"/>
              <a:defRPr/>
            </a:pPr>
            <a:r>
              <a:rPr lang="zh-CN" altLang="en-US" sz="24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证：</a:t>
            </a:r>
            <a:endParaRPr lang="en-US" altLang="zh-CN" sz="2400" dirty="0">
              <a:solidFill>
                <a:srgbClr val="FF0000"/>
              </a:solidFill>
              <a:latin typeface="楷体" pitchFamily="49" charset="-122"/>
              <a:ea typeface="楷体" pitchFamily="49" charset="-122"/>
            </a:endParaRPr>
          </a:p>
          <a:p>
            <a:pPr marL="274638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SzPct val="60000"/>
              <a:defRPr/>
            </a:pP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由于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1⊕0=1,1</a:t>
            </a:r>
            <a:r>
              <a:rPr lang="en-US" altLang="zh-CN" sz="2800" baseline="-8000" dirty="0">
                <a:latin typeface="楷体" pitchFamily="49" charset="-122"/>
                <a:ea typeface="楷体" pitchFamily="49" charset="-122"/>
              </a:rPr>
              <a:t>*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0=0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，所以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0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与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1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互为补元。</a:t>
            </a:r>
          </a:p>
          <a:p>
            <a:pPr marL="563563" indent="-288925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SzPct val="60000"/>
              <a:defRPr/>
            </a:pP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①先证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0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是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1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的唯一补元：对于任何元素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a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属于有界格若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a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是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1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的补元，则必有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1⊕a=1,1</a:t>
            </a:r>
            <a:r>
              <a:rPr lang="en-US" altLang="zh-CN" sz="2800" baseline="-8000" dirty="0">
                <a:latin typeface="楷体" pitchFamily="49" charset="-122"/>
                <a:ea typeface="楷体" pitchFamily="49" charset="-122"/>
              </a:rPr>
              <a:t>*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a=0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，于是必有：</a:t>
            </a:r>
          </a:p>
          <a:p>
            <a:pPr marL="731838" lvl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SzPct val="60000"/>
              <a:defRPr/>
            </a:pP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a=a</a:t>
            </a:r>
            <a:r>
              <a:rPr lang="en-US" altLang="zh-CN" sz="2800" baseline="-8000" dirty="0">
                <a:latin typeface="楷体" pitchFamily="49" charset="-122"/>
                <a:ea typeface="楷体" pitchFamily="49" charset="-122"/>
              </a:rPr>
              <a:t>*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(a⊕1)(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吸收律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)=a</a:t>
            </a:r>
            <a:r>
              <a:rPr lang="en-US" altLang="zh-CN" sz="2800" baseline="-8000" dirty="0">
                <a:latin typeface="楷体" pitchFamily="49" charset="-122"/>
                <a:ea typeface="楷体" pitchFamily="49" charset="-122"/>
              </a:rPr>
              <a:t>*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(1⊕a)(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交换律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)=a</a:t>
            </a:r>
            <a:r>
              <a:rPr lang="en-US" altLang="zh-CN" sz="2800" baseline="-8000" dirty="0">
                <a:latin typeface="楷体" pitchFamily="49" charset="-122"/>
                <a:ea typeface="楷体" pitchFamily="49" charset="-122"/>
              </a:rPr>
              <a:t>*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1=1</a:t>
            </a:r>
            <a:r>
              <a:rPr lang="en-US" altLang="zh-CN" sz="2800" baseline="-8000" dirty="0">
                <a:latin typeface="楷体" pitchFamily="49" charset="-122"/>
                <a:ea typeface="楷体" pitchFamily="49" charset="-122"/>
              </a:rPr>
              <a:t>*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a=0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，</a:t>
            </a:r>
            <a:endParaRPr lang="en-US" altLang="zh-CN" sz="2400" dirty="0">
              <a:latin typeface="楷体" pitchFamily="49" charset="-122"/>
              <a:ea typeface="楷体" pitchFamily="49" charset="-122"/>
            </a:endParaRPr>
          </a:p>
          <a:p>
            <a:pPr marL="579438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SzPct val="60000"/>
              <a:defRPr/>
            </a:pP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故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0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是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1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的唯一补元</a:t>
            </a:r>
          </a:p>
          <a:p>
            <a:pPr marL="274638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SzPct val="60000"/>
              <a:defRPr/>
            </a:pP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②类似可证，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1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是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0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的唯一补元。（</a:t>
            </a:r>
            <a:r>
              <a:rPr lang="zh-CN" altLang="en-US" sz="24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证毕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）</a:t>
            </a:r>
            <a:endParaRPr lang="en-US" altLang="zh-CN" sz="2400" dirty="0">
              <a:latin typeface="楷体" pitchFamily="49" charset="-122"/>
              <a:ea typeface="楷体" pitchFamily="49" charset="-122"/>
            </a:endParaRPr>
          </a:p>
          <a:p>
            <a:pPr marL="274638" indent="-274638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SzPct val="60000"/>
              <a:buFont typeface="Wingdings" pitchFamily="2" charset="2"/>
              <a:buChar char="n"/>
              <a:defRPr/>
            </a:pPr>
            <a:r>
              <a:rPr lang="zh-CN" altLang="en-US" sz="24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定理</a:t>
            </a:r>
            <a:r>
              <a:rPr lang="en-US" altLang="zh-CN" sz="24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7.3-8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：在</a:t>
            </a:r>
            <a:r>
              <a:rPr lang="zh-CN" altLang="en-US" sz="24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分配格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中，</a:t>
            </a:r>
            <a:r>
              <a:rPr lang="zh-CN" altLang="en-US" sz="24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若</a:t>
            </a:r>
            <a:r>
              <a:rPr lang="en-US" altLang="zh-CN" sz="2400" dirty="0" err="1">
                <a:latin typeface="楷体" pitchFamily="49" charset="-122"/>
                <a:ea typeface="楷体" pitchFamily="49" charset="-122"/>
              </a:rPr>
              <a:t>a∈L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有补元，则该补元唯一。</a:t>
            </a:r>
          </a:p>
        </p:txBody>
      </p:sp>
      <p:sp>
        <p:nvSpPr>
          <p:cNvPr id="38" name="灯片编号占位符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9C70FE-64F4-4068-A997-E6BA5F1DB37C}" type="slidenum">
              <a:rPr lang="en-US" altLang="zh-CN" smtClean="0"/>
              <a:pPr>
                <a:defRPr/>
              </a:pPr>
              <a:t>41</a:t>
            </a:fld>
            <a:endParaRPr lang="en-US" altLang="zh-CN"/>
          </a:p>
        </p:txBody>
      </p:sp>
      <p:grpSp>
        <p:nvGrpSpPr>
          <p:cNvPr id="4" name="组合 3"/>
          <p:cNvGrpSpPr>
            <a:grpSpLocks/>
          </p:cNvGrpSpPr>
          <p:nvPr/>
        </p:nvGrpSpPr>
        <p:grpSpPr bwMode="auto">
          <a:xfrm>
            <a:off x="3582988" y="982663"/>
            <a:ext cx="5157787" cy="4992687"/>
            <a:chOff x="3583320" y="983392"/>
            <a:chExt cx="5157909" cy="4992176"/>
          </a:xfrm>
        </p:grpSpPr>
        <p:grpSp>
          <p:nvGrpSpPr>
            <p:cNvPr id="68613" name="组合 8"/>
            <p:cNvGrpSpPr>
              <a:grpSpLocks/>
            </p:cNvGrpSpPr>
            <p:nvPr/>
          </p:nvGrpSpPr>
          <p:grpSpPr bwMode="auto">
            <a:xfrm>
              <a:off x="3583320" y="983392"/>
              <a:ext cx="4877112" cy="4992176"/>
              <a:chOff x="3583320" y="983392"/>
              <a:chExt cx="4877112" cy="4992176"/>
            </a:xfrm>
          </p:grpSpPr>
          <p:sp>
            <p:nvSpPr>
              <p:cNvPr id="5" name="圆角矩形 4"/>
              <p:cNvSpPr/>
              <p:nvPr/>
            </p:nvSpPr>
            <p:spPr>
              <a:xfrm>
                <a:off x="3583320" y="983392"/>
                <a:ext cx="4392716" cy="1871470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lnSpc>
                    <a:spcPct val="110000"/>
                  </a:lnSpc>
                  <a:spcAft>
                    <a:spcPts val="1000"/>
                  </a:spcAft>
                  <a:defRPr/>
                </a:pPr>
                <a:r>
                  <a:rPr lang="zh-CN" altLang="en-US" sz="2400" dirty="0">
                    <a:solidFill>
                      <a:srgbClr val="C00000"/>
                    </a:solidFill>
                    <a:latin typeface="楷体" pitchFamily="49" charset="-122"/>
                    <a:ea typeface="楷体" pitchFamily="49" charset="-122"/>
                  </a:rPr>
                  <a:t>弦外之音是：</a:t>
                </a:r>
                <a:endParaRPr lang="en-US" altLang="zh-CN" sz="2400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endParaRPr>
              </a:p>
              <a:p>
                <a:pPr marL="274638" indent="-274638">
                  <a:lnSpc>
                    <a:spcPct val="110000"/>
                  </a:lnSpc>
                  <a:spcAft>
                    <a:spcPts val="1000"/>
                  </a:spcAft>
                  <a:buSzPct val="60000"/>
                  <a:buFont typeface="Wingdings" pitchFamily="2" charset="2"/>
                  <a:buChar char="u"/>
                  <a:defRPr/>
                </a:pPr>
                <a:r>
                  <a:rPr lang="zh-CN" altLang="en-US" sz="2400" dirty="0">
                    <a:solidFill>
                      <a:schemeClr val="accent6">
                        <a:lumMod val="75000"/>
                      </a:schemeClr>
                    </a:solidFill>
                    <a:latin typeface="楷体" pitchFamily="49" charset="-122"/>
                    <a:ea typeface="楷体" pitchFamily="49" charset="-122"/>
                  </a:rPr>
                  <a:t>分配格的元素未必都有补元；</a:t>
                </a:r>
                <a:endParaRPr lang="en-US" altLang="zh-CN" sz="2400" dirty="0">
                  <a:solidFill>
                    <a:schemeClr val="accent6">
                      <a:lumMod val="75000"/>
                    </a:schemeClr>
                  </a:solidFill>
                  <a:latin typeface="楷体" pitchFamily="49" charset="-122"/>
                  <a:ea typeface="楷体" pitchFamily="49" charset="-122"/>
                </a:endParaRPr>
              </a:p>
              <a:p>
                <a:pPr marL="274638" indent="-274638">
                  <a:lnSpc>
                    <a:spcPct val="110000"/>
                  </a:lnSpc>
                  <a:spcAft>
                    <a:spcPts val="1000"/>
                  </a:spcAft>
                  <a:buSzPct val="60000"/>
                  <a:buFont typeface="Wingdings" pitchFamily="2" charset="2"/>
                  <a:buChar char="u"/>
                  <a:defRPr/>
                </a:pPr>
                <a:r>
                  <a:rPr lang="zh-CN" altLang="en-US" sz="2400" dirty="0">
                    <a:solidFill>
                      <a:schemeClr val="accent6">
                        <a:lumMod val="75000"/>
                      </a:schemeClr>
                    </a:solidFill>
                    <a:latin typeface="楷体" pitchFamily="49" charset="-122"/>
                    <a:ea typeface="楷体" pitchFamily="49" charset="-122"/>
                  </a:rPr>
                  <a:t>一般的有补格中，元素</a:t>
                </a:r>
                <a:r>
                  <a:rPr lang="en-US" altLang="zh-CN" sz="2400" dirty="0">
                    <a:solidFill>
                      <a:schemeClr val="accent6">
                        <a:lumMod val="75000"/>
                      </a:schemeClr>
                    </a:solidFill>
                    <a:latin typeface="楷体" pitchFamily="49" charset="-122"/>
                    <a:ea typeface="楷体" pitchFamily="49" charset="-122"/>
                  </a:rPr>
                  <a:t>a</a:t>
                </a:r>
                <a:r>
                  <a:rPr lang="zh-CN" altLang="en-US" sz="2400" dirty="0">
                    <a:solidFill>
                      <a:schemeClr val="accent6">
                        <a:lumMod val="75000"/>
                      </a:schemeClr>
                    </a:solidFill>
                    <a:latin typeface="楷体" pitchFamily="49" charset="-122"/>
                    <a:ea typeface="楷体" pitchFamily="49" charset="-122"/>
                  </a:rPr>
                  <a:t>的补元不一定是唯一的。</a:t>
                </a:r>
              </a:p>
            </p:txBody>
          </p:sp>
          <p:cxnSp>
            <p:nvCxnSpPr>
              <p:cNvPr id="8" name="直接连接符 7"/>
              <p:cNvCxnSpPr/>
              <p:nvPr/>
            </p:nvCxnSpPr>
            <p:spPr>
              <a:xfrm>
                <a:off x="7236243" y="5975568"/>
                <a:ext cx="1223992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" name="任意多边形: 形状 1">
              <a:extLst>
                <a:ext uri="{FF2B5EF4-FFF2-40B4-BE49-F238E27FC236}"/>
              </a:extLst>
            </p:cNvPr>
            <p:cNvSpPr/>
            <p:nvPr/>
          </p:nvSpPr>
          <p:spPr>
            <a:xfrm>
              <a:off x="7522000" y="1959604"/>
              <a:ext cx="1219229" cy="3711195"/>
            </a:xfrm>
            <a:custGeom>
              <a:avLst/>
              <a:gdLst>
                <a:gd name="connsiteX0" fmla="*/ 0 w 1219200"/>
                <a:gd name="connsiteY0" fmla="*/ 3712028 h 3712028"/>
                <a:gd name="connsiteX1" fmla="*/ 0 w 1219200"/>
                <a:gd name="connsiteY1" fmla="*/ 3015342 h 3712028"/>
                <a:gd name="connsiteX2" fmla="*/ 1219200 w 1219200"/>
                <a:gd name="connsiteY2" fmla="*/ 3015342 h 3712028"/>
                <a:gd name="connsiteX3" fmla="*/ 1219200 w 1219200"/>
                <a:gd name="connsiteY3" fmla="*/ 0 h 3712028"/>
                <a:gd name="connsiteX4" fmla="*/ 457200 w 1219200"/>
                <a:gd name="connsiteY4" fmla="*/ 0 h 37120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9200" h="3712028">
                  <a:moveTo>
                    <a:pt x="0" y="3712028"/>
                  </a:moveTo>
                  <a:lnTo>
                    <a:pt x="0" y="3015342"/>
                  </a:lnTo>
                  <a:lnTo>
                    <a:pt x="1219200" y="3015342"/>
                  </a:lnTo>
                  <a:lnTo>
                    <a:pt x="1219200" y="0"/>
                  </a:lnTo>
                  <a:lnTo>
                    <a:pt x="457200" y="0"/>
                  </a:lnTo>
                </a:path>
              </a:pathLst>
            </a:custGeom>
            <a:noFill/>
            <a:ln>
              <a:tailEnd type="triangle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3" name="任意多边形: 形状 2">
              <a:extLst>
                <a:ext uri="{FF2B5EF4-FFF2-40B4-BE49-F238E27FC236}"/>
              </a:extLst>
            </p:cNvPr>
            <p:cNvSpPr/>
            <p:nvPr/>
          </p:nvSpPr>
          <p:spPr>
            <a:xfrm>
              <a:off x="4642207" y="5531113"/>
              <a:ext cx="2876618" cy="144448"/>
            </a:xfrm>
            <a:custGeom>
              <a:avLst/>
              <a:gdLst>
                <a:gd name="connsiteX0" fmla="*/ 0 w 2876550"/>
                <a:gd name="connsiteY0" fmla="*/ 114300 h 114300"/>
                <a:gd name="connsiteX1" fmla="*/ 0 w 2876550"/>
                <a:gd name="connsiteY1" fmla="*/ 0 h 114300"/>
                <a:gd name="connsiteX2" fmla="*/ 2876550 w 2876550"/>
                <a:gd name="connsiteY2" fmla="*/ 0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76550" h="114300">
                  <a:moveTo>
                    <a:pt x="0" y="114300"/>
                  </a:moveTo>
                  <a:lnTo>
                    <a:pt x="0" y="0"/>
                  </a:lnTo>
                  <a:lnTo>
                    <a:pt x="2876550" y="0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27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27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27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27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27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27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27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TextBox 3"/>
          <p:cNvSpPr txBox="1">
            <a:spLocks noChangeArrowheads="1"/>
          </p:cNvSpPr>
          <p:nvPr/>
        </p:nvSpPr>
        <p:spPr bwMode="auto">
          <a:xfrm>
            <a:off x="2411413" y="549275"/>
            <a:ext cx="4105275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sz="360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</a:rPr>
              <a:t>有补分配格定义</a:t>
            </a:r>
          </a:p>
        </p:txBody>
      </p:sp>
      <p:sp>
        <p:nvSpPr>
          <p:cNvPr id="32772" name="TextBox 4"/>
          <p:cNvSpPr txBox="1">
            <a:spLocks noChangeArrowheads="1"/>
          </p:cNvSpPr>
          <p:nvPr/>
        </p:nvSpPr>
        <p:spPr bwMode="auto">
          <a:xfrm>
            <a:off x="611188" y="1557338"/>
            <a:ext cx="7921625" cy="173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74638" indent="-274638">
              <a:lnSpc>
                <a:spcPct val="120000"/>
              </a:lnSpc>
              <a:spcBef>
                <a:spcPts val="600"/>
              </a:spcBef>
              <a:spcAft>
                <a:spcPts val="1800"/>
              </a:spcAft>
              <a:buSzPct val="60000"/>
              <a:buFont typeface="Wingdings" pitchFamily="2" charset="2"/>
              <a:buChar char="n"/>
            </a:pPr>
            <a:r>
              <a:rPr lang="zh-CN" altLang="en-US" sz="24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定义</a:t>
            </a:r>
            <a:r>
              <a:rPr lang="en-US" altLang="zh-CN" sz="24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7.3-6</a:t>
            </a:r>
            <a:r>
              <a:rPr lang="zh-CN" altLang="en-US" sz="2400">
                <a:latin typeface="楷体" pitchFamily="49" charset="-122"/>
                <a:ea typeface="楷体" pitchFamily="49" charset="-122"/>
              </a:rPr>
              <a:t>：若格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&lt;L</a:t>
            </a:r>
            <a:r>
              <a:rPr lang="zh-CN" altLang="en-US" sz="2400">
                <a:latin typeface="楷体" pitchFamily="49" charset="-122"/>
                <a:ea typeface="楷体" pitchFamily="49" charset="-122"/>
              </a:rPr>
              <a:t>，∨，∧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&gt;</a:t>
            </a:r>
            <a:r>
              <a:rPr lang="zh-CN" altLang="en-US" sz="2400">
                <a:latin typeface="楷体" pitchFamily="49" charset="-122"/>
                <a:ea typeface="楷体" pitchFamily="49" charset="-122"/>
              </a:rPr>
              <a:t>既是分配格，又是有补格，则称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&lt;L</a:t>
            </a:r>
            <a:r>
              <a:rPr lang="zh-CN" altLang="en-US" sz="2400">
                <a:latin typeface="楷体" pitchFamily="49" charset="-122"/>
                <a:ea typeface="楷体" pitchFamily="49" charset="-122"/>
              </a:rPr>
              <a:t>，∨，∧ 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&gt;</a:t>
            </a:r>
            <a:r>
              <a:rPr lang="zh-CN" altLang="en-US" sz="2400">
                <a:latin typeface="楷体" pitchFamily="49" charset="-122"/>
                <a:ea typeface="楷体" pitchFamily="49" charset="-122"/>
              </a:rPr>
              <a:t>为</a:t>
            </a:r>
            <a:r>
              <a:rPr lang="zh-CN" altLang="en-US" sz="240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有补分配格</a:t>
            </a:r>
            <a:r>
              <a:rPr lang="zh-CN" altLang="en-US" sz="2400">
                <a:latin typeface="楷体" pitchFamily="49" charset="-122"/>
                <a:ea typeface="楷体" pitchFamily="49" charset="-122"/>
              </a:rPr>
              <a:t>。</a:t>
            </a:r>
            <a:endParaRPr lang="en-US" altLang="zh-CN" sz="2400">
              <a:latin typeface="楷体" pitchFamily="49" charset="-122"/>
              <a:ea typeface="楷体" pitchFamily="49" charset="-122"/>
            </a:endParaRPr>
          </a:p>
          <a:p>
            <a:pPr marL="274638" indent="-274638">
              <a:lnSpc>
                <a:spcPct val="120000"/>
              </a:lnSpc>
              <a:spcBef>
                <a:spcPts val="600"/>
              </a:spcBef>
              <a:spcAft>
                <a:spcPts val="1800"/>
              </a:spcAft>
              <a:buSzPct val="60000"/>
              <a:buFont typeface="Wingdings" pitchFamily="2" charset="2"/>
              <a:buChar char="n"/>
            </a:pPr>
            <a:r>
              <a:rPr lang="zh-CN" altLang="en-US" sz="24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例如</a:t>
            </a:r>
            <a:r>
              <a:rPr lang="zh-CN" altLang="en-US" sz="2400">
                <a:latin typeface="楷体" pitchFamily="49" charset="-122"/>
                <a:ea typeface="楷体" pitchFamily="49" charset="-122"/>
              </a:rPr>
              <a:t>：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&lt;2</a:t>
            </a:r>
            <a:r>
              <a:rPr lang="en-US" altLang="zh-CN" sz="2400" baseline="30000">
                <a:latin typeface="楷体" pitchFamily="49" charset="-122"/>
                <a:ea typeface="楷体" pitchFamily="49" charset="-122"/>
              </a:rPr>
              <a:t>u</a:t>
            </a:r>
            <a:r>
              <a:rPr lang="zh-CN" altLang="en-US" sz="2400">
                <a:latin typeface="楷体" pitchFamily="49" charset="-122"/>
                <a:ea typeface="楷体" pitchFamily="49" charset="-122"/>
              </a:rPr>
              <a:t>；∪，∩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&gt;</a:t>
            </a:r>
            <a:r>
              <a:rPr lang="zh-CN" altLang="en-US" sz="2400">
                <a:latin typeface="楷体" pitchFamily="49" charset="-122"/>
                <a:ea typeface="楷体" pitchFamily="49" charset="-122"/>
              </a:rPr>
              <a:t>是有补分配格。</a:t>
            </a:r>
          </a:p>
        </p:txBody>
      </p:sp>
      <p:sp>
        <p:nvSpPr>
          <p:cNvPr id="38" name="灯片编号占位符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4A26E9-4417-4158-AE24-506900D2159D}" type="slidenum">
              <a:rPr lang="en-US" altLang="zh-CN" smtClean="0"/>
              <a:pPr>
                <a:defRPr/>
              </a:pPr>
              <a:t>42</a:t>
            </a:fld>
            <a:endParaRPr lang="en-US" altLang="zh-CN"/>
          </a:p>
        </p:txBody>
      </p:sp>
      <p:grpSp>
        <p:nvGrpSpPr>
          <p:cNvPr id="74" name="组合 73"/>
          <p:cNvGrpSpPr>
            <a:grpSpLocks/>
          </p:cNvGrpSpPr>
          <p:nvPr/>
        </p:nvGrpSpPr>
        <p:grpSpPr bwMode="auto">
          <a:xfrm>
            <a:off x="1222375" y="3387725"/>
            <a:ext cx="6286500" cy="2562225"/>
            <a:chOff x="1222375" y="3387179"/>
            <a:chExt cx="6286928" cy="2562101"/>
          </a:xfrm>
        </p:grpSpPr>
        <p:sp>
          <p:nvSpPr>
            <p:cNvPr id="69637" name="Line 33"/>
            <p:cNvSpPr>
              <a:spLocks noChangeShapeType="1"/>
            </p:cNvSpPr>
            <p:nvPr/>
          </p:nvSpPr>
          <p:spPr bwMode="auto">
            <a:xfrm>
              <a:off x="5104633" y="5048250"/>
              <a:ext cx="1004400" cy="59400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69638" name="组合 69"/>
            <p:cNvGrpSpPr>
              <a:grpSpLocks/>
            </p:cNvGrpSpPr>
            <p:nvPr/>
          </p:nvGrpSpPr>
          <p:grpSpPr bwMode="auto">
            <a:xfrm>
              <a:off x="1222375" y="3387179"/>
              <a:ext cx="6286928" cy="2562101"/>
              <a:chOff x="1222375" y="3387179"/>
              <a:chExt cx="6286928" cy="2562101"/>
            </a:xfrm>
          </p:grpSpPr>
          <p:sp>
            <p:nvSpPr>
              <p:cNvPr id="36" name="矩形 35"/>
              <p:cNvSpPr/>
              <p:nvPr/>
            </p:nvSpPr>
            <p:spPr bwMode="auto">
              <a:xfrm>
                <a:off x="1222375" y="4220577"/>
                <a:ext cx="2411577" cy="720690"/>
              </a:xfrm>
              <a:prstGeom prst="rect">
                <a:avLst/>
              </a:prstGeom>
              <a:solidFill>
                <a:schemeClr val="accent1">
                  <a:alpha val="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zh-CN" sz="2400" dirty="0">
                    <a:solidFill>
                      <a:srgbClr val="0000FF"/>
                    </a:solidFill>
                    <a:latin typeface="楷体" pitchFamily="49" charset="-122"/>
                    <a:ea typeface="楷体" pitchFamily="49" charset="-122"/>
                  </a:rPr>
                  <a:t>u={a</a:t>
                </a:r>
                <a:r>
                  <a:rPr lang="zh-CN" altLang="en-US" sz="2400" dirty="0">
                    <a:solidFill>
                      <a:srgbClr val="0000FF"/>
                    </a:solidFill>
                    <a:latin typeface="楷体" pitchFamily="49" charset="-122"/>
                    <a:ea typeface="楷体" pitchFamily="49" charset="-122"/>
                  </a:rPr>
                  <a:t>，</a:t>
                </a:r>
                <a:r>
                  <a:rPr lang="en-US" altLang="zh-CN" sz="2400" dirty="0">
                    <a:solidFill>
                      <a:srgbClr val="0000FF"/>
                    </a:solidFill>
                    <a:latin typeface="楷体" pitchFamily="49" charset="-122"/>
                    <a:ea typeface="楷体" pitchFamily="49" charset="-122"/>
                  </a:rPr>
                  <a:t>b</a:t>
                </a:r>
                <a:r>
                  <a:rPr lang="zh-CN" altLang="en-US" sz="2400" dirty="0">
                    <a:solidFill>
                      <a:srgbClr val="0000FF"/>
                    </a:solidFill>
                    <a:latin typeface="楷体" pitchFamily="49" charset="-122"/>
                    <a:ea typeface="楷体" pitchFamily="49" charset="-122"/>
                  </a:rPr>
                  <a:t>，</a:t>
                </a:r>
                <a:r>
                  <a:rPr lang="en-US" altLang="zh-CN" sz="2400" dirty="0">
                    <a:solidFill>
                      <a:srgbClr val="0000FF"/>
                    </a:solidFill>
                    <a:latin typeface="楷体" pitchFamily="49" charset="-122"/>
                    <a:ea typeface="楷体" pitchFamily="49" charset="-122"/>
                  </a:rPr>
                  <a:t>b}</a:t>
                </a:r>
                <a:r>
                  <a:rPr lang="zh-CN" altLang="en-US" sz="2400" dirty="0">
                    <a:solidFill>
                      <a:srgbClr val="0000FF"/>
                    </a:solidFill>
                    <a:latin typeface="楷体" pitchFamily="49" charset="-122"/>
                    <a:ea typeface="楷体" pitchFamily="49" charset="-122"/>
                  </a:rPr>
                  <a:t>时</a:t>
                </a:r>
              </a:p>
            </p:txBody>
          </p:sp>
          <p:grpSp>
            <p:nvGrpSpPr>
              <p:cNvPr id="69640" name="Group 15"/>
              <p:cNvGrpSpPr>
                <a:grpSpLocks noChangeAspect="1"/>
              </p:cNvGrpSpPr>
              <p:nvPr/>
            </p:nvGrpSpPr>
            <p:grpSpPr bwMode="auto">
              <a:xfrm>
                <a:off x="4716016" y="3387179"/>
                <a:ext cx="2793287" cy="2562101"/>
                <a:chOff x="896" y="23"/>
                <a:chExt cx="2013" cy="1800"/>
              </a:xfrm>
            </p:grpSpPr>
            <p:sp>
              <p:nvSpPr>
                <p:cNvPr id="69641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1492" y="1584"/>
                  <a:ext cx="432" cy="23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zh-CN">
                      <a:latin typeface="楷体" pitchFamily="49" charset="-122"/>
                      <a:ea typeface="楷体" pitchFamily="49" charset="-122"/>
                    </a:rPr>
                    <a:t>φ</a:t>
                  </a:r>
                </a:p>
              </p:txBody>
            </p:sp>
            <p:grpSp>
              <p:nvGrpSpPr>
                <p:cNvPr id="69642" name="Group 17"/>
                <p:cNvGrpSpPr>
                  <a:grpSpLocks/>
                </p:cNvGrpSpPr>
                <p:nvPr/>
              </p:nvGrpSpPr>
              <p:grpSpPr bwMode="auto">
                <a:xfrm>
                  <a:off x="896" y="23"/>
                  <a:ext cx="2013" cy="1701"/>
                  <a:chOff x="896" y="23"/>
                  <a:chExt cx="2013" cy="1701"/>
                </a:xfrm>
              </p:grpSpPr>
              <p:sp>
                <p:nvSpPr>
                  <p:cNvPr id="69643" name="Text Box 1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567" y="23"/>
                    <a:ext cx="729" cy="239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algn="ctr">
                      <a:spcBef>
                        <a:spcPct val="50000"/>
                      </a:spcBef>
                    </a:pPr>
                    <a:r>
                      <a:rPr lang="en-US" altLang="zh-CN">
                        <a:latin typeface="楷体" pitchFamily="49" charset="-122"/>
                        <a:ea typeface="楷体" pitchFamily="49" charset="-122"/>
                      </a:rPr>
                      <a:t>{a,b,c}</a:t>
                    </a:r>
                  </a:p>
                </p:txBody>
              </p:sp>
              <p:grpSp>
                <p:nvGrpSpPr>
                  <p:cNvPr id="69644" name="Group 19"/>
                  <p:cNvGrpSpPr>
                    <a:grpSpLocks/>
                  </p:cNvGrpSpPr>
                  <p:nvPr/>
                </p:nvGrpSpPr>
                <p:grpSpPr bwMode="auto">
                  <a:xfrm>
                    <a:off x="896" y="253"/>
                    <a:ext cx="2013" cy="1471"/>
                    <a:chOff x="896" y="288"/>
                    <a:chExt cx="2013" cy="1471"/>
                  </a:xfrm>
                </p:grpSpPr>
                <p:sp>
                  <p:nvSpPr>
                    <p:cNvPr id="69645" name="Line 2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908" y="815"/>
                      <a:ext cx="726" cy="417"/>
                    </a:xfrm>
                    <a:prstGeom prst="lin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9646" name="Line 26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187" y="815"/>
                      <a:ext cx="724" cy="417"/>
                    </a:xfrm>
                    <a:prstGeom prst="lin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9647" name="Line 27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908" y="1225"/>
                      <a:ext cx="724" cy="418"/>
                    </a:xfrm>
                    <a:prstGeom prst="lin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9648" name="Line 3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908" y="408"/>
                      <a:ext cx="724" cy="417"/>
                    </a:xfrm>
                    <a:prstGeom prst="lin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9649" name="Line 3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237" y="877"/>
                      <a:ext cx="667" cy="387"/>
                    </a:xfrm>
                    <a:prstGeom prst="lin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9650" name="Line 34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203" y="408"/>
                      <a:ext cx="724" cy="417"/>
                    </a:xfrm>
                    <a:prstGeom prst="lin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9651" name="Line 35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908" y="877"/>
                      <a:ext cx="667" cy="387"/>
                    </a:xfrm>
                    <a:prstGeom prst="lin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9652" name="Line 36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183" y="947"/>
                      <a:ext cx="0" cy="153"/>
                    </a:xfrm>
                    <a:prstGeom prst="lin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9653" name="Line 3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907" y="1379"/>
                      <a:ext cx="1" cy="159"/>
                    </a:xfrm>
                    <a:prstGeom prst="lin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9654" name="Line 3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627" y="947"/>
                      <a:ext cx="0" cy="154"/>
                    </a:xfrm>
                    <a:prstGeom prst="lin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9655" name="Line 3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907" y="515"/>
                      <a:ext cx="1" cy="159"/>
                    </a:xfrm>
                    <a:prstGeom prst="lin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9656" name="Text Box 40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673" y="853"/>
                      <a:ext cx="480" cy="239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>
                      <a:spAutoFit/>
                    </a:bodyPr>
                    <a:lstStyle/>
                    <a:p>
                      <a:pPr algn="ctr">
                        <a:spcBef>
                          <a:spcPct val="50000"/>
                        </a:spcBef>
                      </a:pPr>
                      <a:r>
                        <a:rPr lang="en-US" altLang="zh-CN">
                          <a:latin typeface="楷体" pitchFamily="49" charset="-122"/>
                          <a:ea typeface="楷体" pitchFamily="49" charset="-122"/>
                        </a:rPr>
                        <a:t>{a,c}</a:t>
                      </a:r>
                    </a:p>
                  </p:txBody>
                </p:sp>
                <p:sp>
                  <p:nvSpPr>
                    <p:cNvPr id="69657" name="Text Box 41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381" y="459"/>
                      <a:ext cx="528" cy="239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>
                      <a:spAutoFit/>
                    </a:bodyPr>
                    <a:lstStyle/>
                    <a:p>
                      <a:pPr algn="ctr">
                        <a:spcBef>
                          <a:spcPct val="50000"/>
                        </a:spcBef>
                      </a:pPr>
                      <a:r>
                        <a:rPr lang="en-US" altLang="zh-CN">
                          <a:latin typeface="楷体" pitchFamily="49" charset="-122"/>
                          <a:ea typeface="楷体" pitchFamily="49" charset="-122"/>
                        </a:rPr>
                        <a:t>{b,c}</a:t>
                      </a:r>
                    </a:p>
                  </p:txBody>
                </p:sp>
                <p:sp>
                  <p:nvSpPr>
                    <p:cNvPr id="69658" name="Text Box 42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896" y="505"/>
                      <a:ext cx="480" cy="239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>
                      <a:spAutoFit/>
                    </a:bodyPr>
                    <a:lstStyle/>
                    <a:p>
                      <a:pPr algn="ctr">
                        <a:spcBef>
                          <a:spcPct val="50000"/>
                        </a:spcBef>
                      </a:pPr>
                      <a:r>
                        <a:rPr lang="en-US" altLang="zh-CN">
                          <a:latin typeface="楷体" pitchFamily="49" charset="-122"/>
                          <a:ea typeface="楷体" pitchFamily="49" charset="-122"/>
                        </a:rPr>
                        <a:t>{a,b}</a:t>
                      </a:r>
                    </a:p>
                  </p:txBody>
                </p:sp>
                <p:sp>
                  <p:nvSpPr>
                    <p:cNvPr id="69659" name="Text Box 43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984" y="1292"/>
                      <a:ext cx="337" cy="239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>
                      <a:spAutoFit/>
                    </a:bodyPr>
                    <a:lstStyle/>
                    <a:p>
                      <a:pPr algn="ctr">
                        <a:spcBef>
                          <a:spcPct val="50000"/>
                        </a:spcBef>
                      </a:pPr>
                      <a:r>
                        <a:rPr lang="en-US" altLang="zh-CN">
                          <a:latin typeface="楷体" pitchFamily="49" charset="-122"/>
                          <a:ea typeface="楷体" pitchFamily="49" charset="-122"/>
                        </a:rPr>
                        <a:t>{a}</a:t>
                      </a:r>
                    </a:p>
                  </p:txBody>
                </p:sp>
                <p:sp>
                  <p:nvSpPr>
                    <p:cNvPr id="69660" name="Text Box 44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475" y="1292"/>
                      <a:ext cx="336" cy="239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>
                      <a:spAutoFit/>
                    </a:bodyPr>
                    <a:lstStyle/>
                    <a:p>
                      <a:pPr algn="ctr">
                        <a:spcBef>
                          <a:spcPct val="50000"/>
                        </a:spcBef>
                      </a:pPr>
                      <a:r>
                        <a:rPr lang="en-US" altLang="zh-CN">
                          <a:latin typeface="楷体" pitchFamily="49" charset="-122"/>
                          <a:ea typeface="楷体" pitchFamily="49" charset="-122"/>
                        </a:rPr>
                        <a:t>{c}</a:t>
                      </a:r>
                    </a:p>
                  </p:txBody>
                </p:sp>
                <p:sp>
                  <p:nvSpPr>
                    <p:cNvPr id="69661" name="Text Box 45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519" y="1199"/>
                      <a:ext cx="336" cy="239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>
                      <a:spAutoFit/>
                    </a:bodyPr>
                    <a:lstStyle/>
                    <a:p>
                      <a:pPr algn="ctr">
                        <a:spcBef>
                          <a:spcPct val="50000"/>
                        </a:spcBef>
                      </a:pPr>
                      <a:r>
                        <a:rPr lang="en-US" altLang="zh-CN">
                          <a:latin typeface="楷体" pitchFamily="49" charset="-122"/>
                          <a:ea typeface="楷体" pitchFamily="49" charset="-122"/>
                        </a:rPr>
                        <a:t>{b}</a:t>
                      </a:r>
                    </a:p>
                  </p:txBody>
                </p:sp>
                <p:sp>
                  <p:nvSpPr>
                    <p:cNvPr id="69662" name="Oval 2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074" y="1104"/>
                      <a:ext cx="227" cy="223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25400">
                      <a:solidFill>
                        <a:srgbClr val="CC66FF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/>
                      <a:endParaRPr lang="zh-CN" altLang="zh-CN">
                        <a:latin typeface="楷体" pitchFamily="49" charset="-122"/>
                        <a:ea typeface="楷体" pitchFamily="49" charset="-122"/>
                      </a:endParaRPr>
                    </a:p>
                  </p:txBody>
                </p:sp>
                <p:sp>
                  <p:nvSpPr>
                    <p:cNvPr id="69663" name="Oval 2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794" y="1536"/>
                      <a:ext cx="227" cy="223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25400">
                      <a:solidFill>
                        <a:srgbClr val="CC66FF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/>
                      <a:endParaRPr lang="zh-CN" altLang="zh-CN">
                        <a:latin typeface="楷体" pitchFamily="49" charset="-122"/>
                        <a:ea typeface="楷体" pitchFamily="49" charset="-122"/>
                      </a:endParaRPr>
                    </a:p>
                  </p:txBody>
                </p:sp>
                <p:sp>
                  <p:nvSpPr>
                    <p:cNvPr id="69664" name="Oval 2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514" y="1104"/>
                      <a:ext cx="227" cy="223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25400">
                      <a:solidFill>
                        <a:srgbClr val="CC66FF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/>
                      <a:endParaRPr lang="zh-CN" altLang="zh-CN">
                        <a:latin typeface="楷体" pitchFamily="49" charset="-122"/>
                        <a:ea typeface="楷体" pitchFamily="49" charset="-122"/>
                      </a:endParaRPr>
                    </a:p>
                  </p:txBody>
                </p:sp>
                <p:sp>
                  <p:nvSpPr>
                    <p:cNvPr id="69665" name="Oval 2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794" y="672"/>
                      <a:ext cx="227" cy="223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25400">
                      <a:solidFill>
                        <a:srgbClr val="CC66FF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/>
                      <a:endParaRPr lang="zh-CN" altLang="zh-CN">
                        <a:latin typeface="楷体" pitchFamily="49" charset="-122"/>
                        <a:ea typeface="楷体" pitchFamily="49" charset="-122"/>
                      </a:endParaRPr>
                    </a:p>
                  </p:txBody>
                </p:sp>
                <p:sp>
                  <p:nvSpPr>
                    <p:cNvPr id="69666" name="Oval 2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074" y="720"/>
                      <a:ext cx="227" cy="223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25400">
                      <a:solidFill>
                        <a:srgbClr val="CC66FF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/>
                      <a:endParaRPr lang="zh-CN" altLang="zh-CN">
                        <a:latin typeface="楷体" pitchFamily="49" charset="-122"/>
                        <a:ea typeface="楷体" pitchFamily="49" charset="-122"/>
                      </a:endParaRPr>
                    </a:p>
                  </p:txBody>
                </p:sp>
                <p:sp>
                  <p:nvSpPr>
                    <p:cNvPr id="69667" name="Oval 2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794" y="1152"/>
                      <a:ext cx="227" cy="223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25400">
                      <a:solidFill>
                        <a:srgbClr val="CC66FF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/>
                      <a:endParaRPr lang="zh-CN" altLang="zh-CN">
                        <a:latin typeface="楷体" pitchFamily="49" charset="-122"/>
                        <a:ea typeface="楷体" pitchFamily="49" charset="-122"/>
                      </a:endParaRPr>
                    </a:p>
                  </p:txBody>
                </p:sp>
                <p:sp>
                  <p:nvSpPr>
                    <p:cNvPr id="69668" name="Oval 3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514" y="720"/>
                      <a:ext cx="227" cy="223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25400">
                      <a:solidFill>
                        <a:srgbClr val="CC66FF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/>
                      <a:endParaRPr lang="zh-CN" altLang="zh-CN">
                        <a:latin typeface="楷体" pitchFamily="49" charset="-122"/>
                        <a:ea typeface="楷体" pitchFamily="49" charset="-122"/>
                      </a:endParaRPr>
                    </a:p>
                  </p:txBody>
                </p:sp>
                <p:sp>
                  <p:nvSpPr>
                    <p:cNvPr id="69669" name="Oval 3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794" y="288"/>
                      <a:ext cx="227" cy="223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25400">
                      <a:solidFill>
                        <a:srgbClr val="CC66FF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/>
                      <a:endParaRPr lang="zh-CN" altLang="zh-CN">
                        <a:latin typeface="楷体" pitchFamily="49" charset="-122"/>
                        <a:ea typeface="楷体" pitchFamily="49" charset="-122"/>
                      </a:endParaRPr>
                    </a:p>
                  </p:txBody>
                </p:sp>
              </p:grpSp>
            </p:grpSp>
          </p:grp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27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Text Box 5"/>
          <p:cNvSpPr txBox="1">
            <a:spLocks noChangeArrowheads="1"/>
          </p:cNvSpPr>
          <p:nvPr/>
        </p:nvSpPr>
        <p:spPr bwMode="auto">
          <a:xfrm>
            <a:off x="468313" y="333375"/>
            <a:ext cx="5472112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74638" indent="-274638">
              <a:spcBef>
                <a:spcPct val="50000"/>
              </a:spcBef>
              <a:buSzPct val="60000"/>
              <a:buFont typeface="Wingdings" pitchFamily="2" charset="2"/>
              <a:buChar char="n"/>
            </a:pPr>
            <a:r>
              <a:rPr lang="zh-CN" altLang="en-US" sz="2400">
                <a:solidFill>
                  <a:srgbClr val="0000FF"/>
                </a:solidFill>
                <a:latin typeface="宋体" charset="-122"/>
                <a:ea typeface="楷体" pitchFamily="49" charset="-122"/>
              </a:rPr>
              <a:t>例：</a:t>
            </a:r>
            <a:r>
              <a:rPr lang="zh-CN" altLang="en-US" sz="2400">
                <a:latin typeface="宋体" charset="-122"/>
                <a:ea typeface="楷体" pitchFamily="49" charset="-122"/>
              </a:rPr>
              <a:t>确定下面分别是什么格</a:t>
            </a:r>
            <a:r>
              <a:rPr lang="en-US" altLang="zh-CN" sz="2400">
                <a:latin typeface="宋体" charset="-122"/>
                <a:ea typeface="楷体" pitchFamily="49" charset="-122"/>
              </a:rPr>
              <a:t>?</a:t>
            </a:r>
          </a:p>
        </p:txBody>
      </p:sp>
      <p:sp>
        <p:nvSpPr>
          <p:cNvPr id="58" name="Text Box 2"/>
          <p:cNvSpPr txBox="1">
            <a:spLocks noChangeArrowheads="1"/>
          </p:cNvSpPr>
          <p:nvPr/>
        </p:nvSpPr>
        <p:spPr bwMode="auto">
          <a:xfrm>
            <a:off x="38100" y="4149725"/>
            <a:ext cx="5181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>
                <a:latin typeface="楷体" pitchFamily="49" charset="-122"/>
                <a:ea typeface="楷体" pitchFamily="49" charset="-122"/>
              </a:rPr>
              <a:t>(1) </a:t>
            </a:r>
            <a:r>
              <a:rPr lang="zh-CN" altLang="en-US" sz="2400">
                <a:latin typeface="楷体" pitchFamily="49" charset="-122"/>
                <a:ea typeface="楷体" pitchFamily="49" charset="-122"/>
              </a:rPr>
              <a:t>是分配格，但不是有补格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; </a:t>
            </a:r>
          </a:p>
        </p:txBody>
      </p:sp>
      <p:sp>
        <p:nvSpPr>
          <p:cNvPr id="59" name="Text Box 3"/>
          <p:cNvSpPr txBox="1">
            <a:spLocks noChangeArrowheads="1"/>
          </p:cNvSpPr>
          <p:nvPr/>
        </p:nvSpPr>
        <p:spPr bwMode="auto">
          <a:xfrm>
            <a:off x="38100" y="5203825"/>
            <a:ext cx="45354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zh-CN" sz="2400">
                <a:latin typeface="楷体" pitchFamily="49" charset="-122"/>
                <a:ea typeface="楷体" pitchFamily="49" charset="-122"/>
              </a:rPr>
              <a:t>(3) </a:t>
            </a:r>
            <a:r>
              <a:rPr lang="zh-CN" altLang="en-US" sz="2400">
                <a:latin typeface="楷体" pitchFamily="49" charset="-122"/>
                <a:ea typeface="楷体" pitchFamily="49" charset="-122"/>
              </a:rPr>
              <a:t>既是有补格，又是分配格；</a:t>
            </a:r>
          </a:p>
        </p:txBody>
      </p:sp>
      <p:sp>
        <p:nvSpPr>
          <p:cNvPr id="34823" name="Text Box 9"/>
          <p:cNvSpPr txBox="1">
            <a:spLocks noChangeArrowheads="1"/>
          </p:cNvSpPr>
          <p:nvPr/>
        </p:nvSpPr>
        <p:spPr bwMode="auto">
          <a:xfrm>
            <a:off x="38100" y="5673725"/>
            <a:ext cx="4800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>
                <a:latin typeface="楷体" pitchFamily="49" charset="-122"/>
                <a:ea typeface="楷体" pitchFamily="49" charset="-122"/>
              </a:rPr>
              <a:t>(4) </a:t>
            </a:r>
            <a:r>
              <a:rPr lang="zh-CN" altLang="en-US" sz="2400">
                <a:latin typeface="楷体" pitchFamily="49" charset="-122"/>
                <a:ea typeface="楷体" pitchFamily="49" charset="-122"/>
              </a:rPr>
              <a:t>是有补格，但不是分配格。</a:t>
            </a:r>
            <a:endParaRPr lang="en-US" altLang="zh-CN" sz="240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61" name="Text Box 12"/>
          <p:cNvSpPr txBox="1">
            <a:spLocks noChangeArrowheads="1"/>
          </p:cNvSpPr>
          <p:nvPr/>
        </p:nvSpPr>
        <p:spPr bwMode="auto">
          <a:xfrm>
            <a:off x="38100" y="4683125"/>
            <a:ext cx="5180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latin typeface="楷体" pitchFamily="49" charset="-122"/>
                <a:ea typeface="楷体" pitchFamily="49" charset="-122"/>
              </a:rPr>
              <a:t>(2) </a:t>
            </a:r>
            <a:r>
              <a:rPr kumimoji="1" lang="zh-CN" altLang="en-US" sz="2400">
                <a:latin typeface="楷体" pitchFamily="49" charset="-122"/>
                <a:ea typeface="楷体" pitchFamily="49" charset="-122"/>
              </a:rPr>
              <a:t>既不是分配格，又不是有补格；</a:t>
            </a:r>
          </a:p>
        </p:txBody>
      </p:sp>
      <p:sp>
        <p:nvSpPr>
          <p:cNvPr id="34825" name="TextBox 62"/>
          <p:cNvSpPr txBox="1">
            <a:spLocks noChangeArrowheads="1"/>
          </p:cNvSpPr>
          <p:nvPr/>
        </p:nvSpPr>
        <p:spPr bwMode="auto">
          <a:xfrm>
            <a:off x="4926013" y="4695825"/>
            <a:ext cx="37084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>
                <a:ea typeface="楷体" pitchFamily="49" charset="-122"/>
              </a:rPr>
              <a:t>e</a:t>
            </a:r>
            <a:r>
              <a:rPr lang="zh-CN" altLang="en-US" sz="2400">
                <a:ea typeface="楷体" pitchFamily="49" charset="-122"/>
              </a:rPr>
              <a:t>∧</a:t>
            </a:r>
            <a:r>
              <a:rPr lang="en-US" altLang="zh-CN" sz="2400">
                <a:ea typeface="楷体" pitchFamily="49" charset="-122"/>
              </a:rPr>
              <a:t>(a</a:t>
            </a:r>
            <a:r>
              <a:rPr lang="zh-CN" altLang="en-US" sz="2400">
                <a:ea typeface="楷体" pitchFamily="49" charset="-122"/>
              </a:rPr>
              <a:t>∨</a:t>
            </a:r>
            <a:r>
              <a:rPr lang="en-US" altLang="zh-CN" sz="2400">
                <a:ea typeface="楷体" pitchFamily="49" charset="-122"/>
              </a:rPr>
              <a:t>b)</a:t>
            </a:r>
            <a:r>
              <a:rPr lang="zh-CN" altLang="en-US" sz="2400">
                <a:ea typeface="楷体" pitchFamily="49" charset="-122"/>
              </a:rPr>
              <a:t>≠</a:t>
            </a:r>
            <a:r>
              <a:rPr lang="en-US" altLang="zh-CN" sz="2400">
                <a:ea typeface="楷体" pitchFamily="49" charset="-122"/>
              </a:rPr>
              <a:t>(e</a:t>
            </a:r>
            <a:r>
              <a:rPr lang="zh-CN" altLang="en-US" sz="2400">
                <a:ea typeface="楷体" pitchFamily="49" charset="-122"/>
              </a:rPr>
              <a:t>∧</a:t>
            </a:r>
            <a:r>
              <a:rPr lang="en-US" altLang="zh-CN" sz="2400">
                <a:ea typeface="楷体" pitchFamily="49" charset="-122"/>
              </a:rPr>
              <a:t>a)</a:t>
            </a:r>
            <a:r>
              <a:rPr lang="zh-CN" altLang="en-US" sz="2400">
                <a:ea typeface="楷体" pitchFamily="49" charset="-122"/>
              </a:rPr>
              <a:t>∨</a:t>
            </a:r>
            <a:r>
              <a:rPr lang="en-US" altLang="zh-CN" sz="2400">
                <a:ea typeface="楷体" pitchFamily="49" charset="-122"/>
              </a:rPr>
              <a:t>(e</a:t>
            </a:r>
            <a:r>
              <a:rPr lang="zh-CN" altLang="en-US" sz="2400">
                <a:ea typeface="楷体" pitchFamily="49" charset="-122"/>
              </a:rPr>
              <a:t>∧</a:t>
            </a:r>
            <a:r>
              <a:rPr lang="en-US" altLang="zh-CN" sz="2400">
                <a:ea typeface="楷体" pitchFamily="49" charset="-122"/>
              </a:rPr>
              <a:t>b)</a:t>
            </a:r>
            <a:endParaRPr lang="zh-CN" altLang="en-US" sz="2400">
              <a:ea typeface="楷体" pitchFamily="49" charset="-122"/>
            </a:endParaRPr>
          </a:p>
        </p:txBody>
      </p:sp>
      <p:sp>
        <p:nvSpPr>
          <p:cNvPr id="34826" name="TextBox 63"/>
          <p:cNvSpPr txBox="1">
            <a:spLocks noChangeArrowheads="1"/>
          </p:cNvSpPr>
          <p:nvPr/>
        </p:nvSpPr>
        <p:spPr bwMode="auto">
          <a:xfrm>
            <a:off x="4926013" y="5659438"/>
            <a:ext cx="367347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>
                <a:ea typeface="楷体" pitchFamily="49" charset="-122"/>
              </a:rPr>
              <a:t>a</a:t>
            </a:r>
            <a:r>
              <a:rPr lang="zh-CN" altLang="en-US" sz="2400">
                <a:ea typeface="楷体" pitchFamily="49" charset="-122"/>
              </a:rPr>
              <a:t>∨</a:t>
            </a:r>
            <a:r>
              <a:rPr lang="en-US" altLang="zh-CN" sz="2400">
                <a:ea typeface="楷体" pitchFamily="49" charset="-122"/>
              </a:rPr>
              <a:t>(b</a:t>
            </a:r>
            <a:r>
              <a:rPr lang="zh-CN" altLang="en-US" sz="2400">
                <a:ea typeface="楷体" pitchFamily="49" charset="-122"/>
              </a:rPr>
              <a:t>∧</a:t>
            </a:r>
            <a:r>
              <a:rPr lang="en-US" altLang="zh-CN" sz="2400">
                <a:ea typeface="楷体" pitchFamily="49" charset="-122"/>
              </a:rPr>
              <a:t>c)</a:t>
            </a:r>
            <a:r>
              <a:rPr lang="zh-CN" altLang="en-US" sz="2400">
                <a:ea typeface="楷体" pitchFamily="49" charset="-122"/>
              </a:rPr>
              <a:t>≠</a:t>
            </a:r>
            <a:r>
              <a:rPr lang="en-US" altLang="zh-CN" sz="2400">
                <a:ea typeface="楷体" pitchFamily="49" charset="-122"/>
              </a:rPr>
              <a:t>(a</a:t>
            </a:r>
            <a:r>
              <a:rPr lang="zh-CN" altLang="en-US" sz="2400">
                <a:ea typeface="楷体" pitchFamily="49" charset="-122"/>
              </a:rPr>
              <a:t>∨</a:t>
            </a:r>
            <a:r>
              <a:rPr lang="en-US" altLang="zh-CN" sz="2400">
                <a:ea typeface="楷体" pitchFamily="49" charset="-122"/>
              </a:rPr>
              <a:t>b)</a:t>
            </a:r>
            <a:r>
              <a:rPr lang="zh-CN" altLang="en-US" sz="2400">
                <a:ea typeface="楷体" pitchFamily="49" charset="-122"/>
              </a:rPr>
              <a:t>∧</a:t>
            </a:r>
            <a:r>
              <a:rPr lang="en-US" altLang="zh-CN" sz="2400">
                <a:ea typeface="楷体" pitchFamily="49" charset="-122"/>
              </a:rPr>
              <a:t>(a</a:t>
            </a:r>
            <a:r>
              <a:rPr lang="zh-CN" altLang="en-US" sz="2400">
                <a:ea typeface="楷体" pitchFamily="49" charset="-122"/>
              </a:rPr>
              <a:t>∨</a:t>
            </a:r>
            <a:r>
              <a:rPr lang="en-US" altLang="zh-CN" sz="2400">
                <a:ea typeface="楷体" pitchFamily="49" charset="-122"/>
              </a:rPr>
              <a:t>c)</a:t>
            </a:r>
            <a:endParaRPr lang="zh-CN" altLang="en-US" sz="2400">
              <a:ea typeface="楷体" pitchFamily="49" charset="-122"/>
            </a:endParaRPr>
          </a:p>
        </p:txBody>
      </p:sp>
      <p:sp>
        <p:nvSpPr>
          <p:cNvPr id="64" name="灯片编号占位符 6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63CFC8-9115-48A2-9BFD-76FE432CBAEE}" type="slidenum">
              <a:rPr lang="en-US" altLang="zh-CN" smtClean="0"/>
              <a:pPr>
                <a:defRPr/>
              </a:pPr>
              <a:t>43</a:t>
            </a:fld>
            <a:endParaRPr lang="en-US" altLang="zh-CN"/>
          </a:p>
        </p:txBody>
      </p:sp>
      <p:grpSp>
        <p:nvGrpSpPr>
          <p:cNvPr id="70665" name="组合 123"/>
          <p:cNvGrpSpPr>
            <a:grpSpLocks/>
          </p:cNvGrpSpPr>
          <p:nvPr/>
        </p:nvGrpSpPr>
        <p:grpSpPr bwMode="auto">
          <a:xfrm>
            <a:off x="609600" y="1052513"/>
            <a:ext cx="7924800" cy="3024187"/>
            <a:chOff x="609600" y="1052736"/>
            <a:chExt cx="7924800" cy="3024336"/>
          </a:xfrm>
        </p:grpSpPr>
        <p:sp>
          <p:nvSpPr>
            <p:cNvPr id="70667" name="Text Box 15"/>
            <p:cNvSpPr txBox="1">
              <a:spLocks noChangeArrowheads="1"/>
            </p:cNvSpPr>
            <p:nvPr/>
          </p:nvSpPr>
          <p:spPr bwMode="auto">
            <a:xfrm>
              <a:off x="987425" y="3619872"/>
              <a:ext cx="609600" cy="457200"/>
            </a:xfrm>
            <a:prstGeom prst="rect">
              <a:avLst/>
            </a:prstGeom>
            <a:noFill/>
            <a:ln w="2286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b="1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(</a:t>
              </a:r>
              <a:r>
                <a:rPr kumimoji="1" lang="en-US" altLang="zh-CN" sz="240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1</a:t>
              </a:r>
              <a:r>
                <a:rPr kumimoji="1" lang="en-US" altLang="zh-CN" sz="2400" b="1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)</a:t>
              </a:r>
            </a:p>
          </p:txBody>
        </p:sp>
        <p:sp>
          <p:nvSpPr>
            <p:cNvPr id="70668" name="Text Box 16"/>
            <p:cNvSpPr txBox="1">
              <a:spLocks noChangeArrowheads="1"/>
            </p:cNvSpPr>
            <p:nvPr/>
          </p:nvSpPr>
          <p:spPr bwMode="auto">
            <a:xfrm>
              <a:off x="3059832" y="3619872"/>
              <a:ext cx="609600" cy="457200"/>
            </a:xfrm>
            <a:prstGeom prst="rect">
              <a:avLst/>
            </a:prstGeom>
            <a:noFill/>
            <a:ln w="2286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b="1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(</a:t>
              </a:r>
              <a:r>
                <a:rPr kumimoji="1" lang="en-US" altLang="zh-CN" sz="240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2</a:t>
              </a:r>
              <a:r>
                <a:rPr kumimoji="1" lang="en-US" altLang="zh-CN" sz="2400" b="1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)</a:t>
              </a:r>
            </a:p>
          </p:txBody>
        </p:sp>
        <p:sp>
          <p:nvSpPr>
            <p:cNvPr id="70669" name="Text Box 17"/>
            <p:cNvSpPr txBox="1">
              <a:spLocks noChangeArrowheads="1"/>
            </p:cNvSpPr>
            <p:nvPr/>
          </p:nvSpPr>
          <p:spPr bwMode="auto">
            <a:xfrm>
              <a:off x="5121593" y="3619872"/>
              <a:ext cx="609600" cy="457200"/>
            </a:xfrm>
            <a:prstGeom prst="rect">
              <a:avLst/>
            </a:prstGeom>
            <a:noFill/>
            <a:ln w="2286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b="1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(</a:t>
              </a:r>
              <a:r>
                <a:rPr kumimoji="1" lang="en-US" altLang="zh-CN" sz="240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3</a:t>
              </a:r>
              <a:r>
                <a:rPr kumimoji="1" lang="en-US" altLang="zh-CN" sz="2400" b="1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)</a:t>
              </a:r>
            </a:p>
          </p:txBody>
        </p:sp>
        <p:sp>
          <p:nvSpPr>
            <p:cNvPr id="70670" name="Text Box 18"/>
            <p:cNvSpPr txBox="1">
              <a:spLocks noChangeArrowheads="1"/>
            </p:cNvSpPr>
            <p:nvPr/>
          </p:nvSpPr>
          <p:spPr bwMode="auto">
            <a:xfrm>
              <a:off x="7323138" y="3619872"/>
              <a:ext cx="609600" cy="457200"/>
            </a:xfrm>
            <a:prstGeom prst="rect">
              <a:avLst/>
            </a:prstGeom>
            <a:noFill/>
            <a:ln w="2286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b="1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(</a:t>
              </a:r>
              <a:r>
                <a:rPr kumimoji="1" lang="en-US" altLang="zh-CN" sz="240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4</a:t>
              </a:r>
              <a:r>
                <a:rPr kumimoji="1" lang="en-US" altLang="zh-CN" sz="2400" b="1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)</a:t>
              </a:r>
            </a:p>
          </p:txBody>
        </p:sp>
        <p:grpSp>
          <p:nvGrpSpPr>
            <p:cNvPr id="70671" name="组合 74"/>
            <p:cNvGrpSpPr>
              <a:grpSpLocks/>
            </p:cNvGrpSpPr>
            <p:nvPr/>
          </p:nvGrpSpPr>
          <p:grpSpPr bwMode="auto">
            <a:xfrm>
              <a:off x="609600" y="1052736"/>
              <a:ext cx="7924800" cy="2453035"/>
              <a:chOff x="609600" y="1052736"/>
              <a:chExt cx="7924800" cy="2453035"/>
            </a:xfrm>
          </p:grpSpPr>
          <p:grpSp>
            <p:nvGrpSpPr>
              <p:cNvPr id="70672" name="组合 51"/>
              <p:cNvGrpSpPr>
                <a:grpSpLocks/>
              </p:cNvGrpSpPr>
              <p:nvPr/>
            </p:nvGrpSpPr>
            <p:grpSpPr bwMode="auto">
              <a:xfrm>
                <a:off x="609600" y="1052736"/>
                <a:ext cx="1381118" cy="2453035"/>
                <a:chOff x="609600" y="1052736"/>
                <a:chExt cx="1381118" cy="2453035"/>
              </a:xfrm>
            </p:grpSpPr>
            <p:sp>
              <p:nvSpPr>
                <p:cNvPr id="70710" name="Line 28"/>
                <p:cNvSpPr>
                  <a:spLocks noChangeShapeType="1"/>
                </p:cNvSpPr>
                <p:nvPr/>
              </p:nvSpPr>
              <p:spPr bwMode="auto">
                <a:xfrm flipH="1">
                  <a:off x="766763" y="2133950"/>
                  <a:ext cx="528636" cy="604837"/>
                </a:xfrm>
                <a:prstGeom prst="line">
                  <a:avLst/>
                </a:prstGeom>
                <a:noFill/>
                <a:ln w="22860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0711" name="Line 26"/>
                <p:cNvSpPr>
                  <a:spLocks noChangeShapeType="1"/>
                </p:cNvSpPr>
                <p:nvPr/>
              </p:nvSpPr>
              <p:spPr bwMode="auto">
                <a:xfrm>
                  <a:off x="1295400" y="1312193"/>
                  <a:ext cx="0" cy="720000"/>
                </a:xfrm>
                <a:prstGeom prst="line">
                  <a:avLst/>
                </a:prstGeom>
                <a:noFill/>
                <a:ln w="22860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0712" name="Line 27"/>
                <p:cNvSpPr>
                  <a:spLocks noChangeShapeType="1"/>
                </p:cNvSpPr>
                <p:nvPr/>
              </p:nvSpPr>
              <p:spPr bwMode="auto">
                <a:xfrm>
                  <a:off x="1309673" y="2133950"/>
                  <a:ext cx="529200" cy="604800"/>
                </a:xfrm>
                <a:prstGeom prst="line">
                  <a:avLst/>
                </a:prstGeom>
                <a:noFill/>
                <a:ln w="22860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0713" name="Line 29"/>
                <p:cNvSpPr>
                  <a:spLocks noChangeShapeType="1"/>
                </p:cNvSpPr>
                <p:nvPr/>
              </p:nvSpPr>
              <p:spPr bwMode="auto">
                <a:xfrm>
                  <a:off x="766763" y="2753283"/>
                  <a:ext cx="529200" cy="604800"/>
                </a:xfrm>
                <a:prstGeom prst="line">
                  <a:avLst/>
                </a:prstGeom>
                <a:noFill/>
                <a:ln w="22860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0714" name="Line 30"/>
                <p:cNvSpPr>
                  <a:spLocks noChangeShapeType="1"/>
                </p:cNvSpPr>
                <p:nvPr/>
              </p:nvSpPr>
              <p:spPr bwMode="auto">
                <a:xfrm flipH="1">
                  <a:off x="1309673" y="2753283"/>
                  <a:ext cx="529200" cy="604800"/>
                </a:xfrm>
                <a:prstGeom prst="line">
                  <a:avLst/>
                </a:prstGeom>
                <a:noFill/>
                <a:ln w="22860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0715" name="Oval 21"/>
                <p:cNvSpPr>
                  <a:spLocks noChangeArrowheads="1"/>
                </p:cNvSpPr>
                <p:nvPr/>
              </p:nvSpPr>
              <p:spPr bwMode="auto">
                <a:xfrm>
                  <a:off x="1143000" y="1052736"/>
                  <a:ext cx="304800" cy="304800"/>
                </a:xfrm>
                <a:prstGeom prst="ellipse">
                  <a:avLst/>
                </a:prstGeom>
                <a:solidFill>
                  <a:schemeClr val="bg1"/>
                </a:solidFill>
                <a:ln w="22860">
                  <a:solidFill>
                    <a:srgbClr val="FF00FF"/>
                  </a:solidFill>
                  <a:round/>
                  <a:headEnd/>
                  <a:tailEnd/>
                </a:ln>
              </p:spPr>
              <p:txBody>
                <a:bodyPr wrap="none" lIns="97200" bIns="72000" anchor="ctr"/>
                <a:lstStyle/>
                <a:p>
                  <a:pPr algn="ctr"/>
                  <a:r>
                    <a:rPr lang="en-US" altLang="zh-CN">
                      <a:latin typeface="楷体" pitchFamily="49" charset="-122"/>
                      <a:ea typeface="楷体" pitchFamily="49" charset="-122"/>
                    </a:rPr>
                    <a:t>1</a:t>
                  </a:r>
                </a:p>
              </p:txBody>
            </p:sp>
            <p:sp>
              <p:nvSpPr>
                <p:cNvPr id="70716" name="Oval 22"/>
                <p:cNvSpPr>
                  <a:spLocks noChangeArrowheads="1"/>
                </p:cNvSpPr>
                <p:nvPr/>
              </p:nvSpPr>
              <p:spPr bwMode="auto">
                <a:xfrm>
                  <a:off x="609600" y="2591372"/>
                  <a:ext cx="304800" cy="304800"/>
                </a:xfrm>
                <a:prstGeom prst="ellipse">
                  <a:avLst/>
                </a:prstGeom>
                <a:solidFill>
                  <a:schemeClr val="bg1"/>
                </a:solidFill>
                <a:ln w="22860">
                  <a:solidFill>
                    <a:srgbClr val="FF00FF"/>
                  </a:solidFill>
                  <a:round/>
                  <a:headEnd/>
                  <a:tailEnd/>
                </a:ln>
              </p:spPr>
              <p:txBody>
                <a:bodyPr wrap="none" bIns="126000" anchor="ctr"/>
                <a:lstStyle/>
                <a:p>
                  <a:pPr algn="ctr"/>
                  <a:r>
                    <a:rPr lang="en-US" altLang="zh-CN">
                      <a:latin typeface="楷体" pitchFamily="49" charset="-122"/>
                      <a:ea typeface="楷体" pitchFamily="49" charset="-122"/>
                    </a:rPr>
                    <a:t>a</a:t>
                  </a:r>
                </a:p>
              </p:txBody>
            </p:sp>
            <p:sp>
              <p:nvSpPr>
                <p:cNvPr id="70717" name="Oval 23"/>
                <p:cNvSpPr>
                  <a:spLocks noChangeArrowheads="1"/>
                </p:cNvSpPr>
                <p:nvPr/>
              </p:nvSpPr>
              <p:spPr bwMode="auto">
                <a:xfrm>
                  <a:off x="1143000" y="1981772"/>
                  <a:ext cx="304800" cy="304800"/>
                </a:xfrm>
                <a:prstGeom prst="ellipse">
                  <a:avLst/>
                </a:prstGeom>
                <a:solidFill>
                  <a:schemeClr val="bg1"/>
                </a:solidFill>
                <a:ln w="22860">
                  <a:solidFill>
                    <a:srgbClr val="FF00FF"/>
                  </a:solidFill>
                  <a:round/>
                  <a:headEnd/>
                  <a:tailEnd/>
                </a:ln>
              </p:spPr>
              <p:txBody>
                <a:bodyPr wrap="none" bIns="126000" anchor="ctr"/>
                <a:lstStyle/>
                <a:p>
                  <a:pPr algn="ctr"/>
                  <a:r>
                    <a:rPr lang="en-US" altLang="zh-CN">
                      <a:latin typeface="楷体" pitchFamily="49" charset="-122"/>
                      <a:ea typeface="楷体" pitchFamily="49" charset="-122"/>
                    </a:rPr>
                    <a:t>c</a:t>
                  </a:r>
                </a:p>
              </p:txBody>
            </p:sp>
            <p:sp>
              <p:nvSpPr>
                <p:cNvPr id="70718" name="Oval 24"/>
                <p:cNvSpPr>
                  <a:spLocks noChangeArrowheads="1"/>
                </p:cNvSpPr>
                <p:nvPr/>
              </p:nvSpPr>
              <p:spPr bwMode="auto">
                <a:xfrm>
                  <a:off x="1685918" y="2591372"/>
                  <a:ext cx="304800" cy="304800"/>
                </a:xfrm>
                <a:prstGeom prst="ellipse">
                  <a:avLst/>
                </a:prstGeom>
                <a:solidFill>
                  <a:schemeClr val="bg1"/>
                </a:solidFill>
                <a:ln w="22860">
                  <a:solidFill>
                    <a:srgbClr val="FF00FF"/>
                  </a:solidFill>
                  <a:round/>
                  <a:headEnd/>
                  <a:tailEnd/>
                </a:ln>
              </p:spPr>
              <p:txBody>
                <a:bodyPr wrap="none" bIns="72000" anchor="ctr"/>
                <a:lstStyle/>
                <a:p>
                  <a:pPr algn="ctr"/>
                  <a:r>
                    <a:rPr lang="en-US" altLang="zh-CN">
                      <a:latin typeface="楷体" pitchFamily="49" charset="-122"/>
                      <a:ea typeface="楷体" pitchFamily="49" charset="-122"/>
                    </a:rPr>
                    <a:t>b</a:t>
                  </a:r>
                </a:p>
              </p:txBody>
            </p:sp>
            <p:sp>
              <p:nvSpPr>
                <p:cNvPr id="70719" name="Oval 25"/>
                <p:cNvSpPr>
                  <a:spLocks noChangeArrowheads="1"/>
                </p:cNvSpPr>
                <p:nvPr/>
              </p:nvSpPr>
              <p:spPr bwMode="auto">
                <a:xfrm>
                  <a:off x="1143000" y="3200971"/>
                  <a:ext cx="304800" cy="304800"/>
                </a:xfrm>
                <a:prstGeom prst="ellipse">
                  <a:avLst/>
                </a:prstGeom>
                <a:solidFill>
                  <a:schemeClr val="bg1"/>
                </a:solidFill>
                <a:ln w="22860">
                  <a:solidFill>
                    <a:srgbClr val="FF00FF"/>
                  </a:solidFill>
                  <a:round/>
                  <a:headEnd/>
                  <a:tailEnd/>
                </a:ln>
              </p:spPr>
              <p:txBody>
                <a:bodyPr wrap="none" bIns="72000" anchor="ctr"/>
                <a:lstStyle/>
                <a:p>
                  <a:pPr algn="ctr"/>
                  <a:r>
                    <a:rPr lang="en-US" altLang="zh-CN">
                      <a:latin typeface="楷体" pitchFamily="49" charset="-122"/>
                      <a:ea typeface="楷体" pitchFamily="49" charset="-122"/>
                    </a:rPr>
                    <a:t>0</a:t>
                  </a:r>
                </a:p>
              </p:txBody>
            </p:sp>
          </p:grpSp>
          <p:grpSp>
            <p:nvGrpSpPr>
              <p:cNvPr id="70673" name="组合 52"/>
              <p:cNvGrpSpPr>
                <a:grpSpLocks/>
              </p:cNvGrpSpPr>
              <p:nvPr/>
            </p:nvGrpSpPr>
            <p:grpSpPr bwMode="auto">
              <a:xfrm>
                <a:off x="2674144" y="1052736"/>
                <a:ext cx="1440656" cy="2453035"/>
                <a:chOff x="2674144" y="1052736"/>
                <a:chExt cx="1440656" cy="2453035"/>
              </a:xfrm>
            </p:grpSpPr>
            <p:sp>
              <p:nvSpPr>
                <p:cNvPr id="70695" name="Line 58"/>
                <p:cNvSpPr>
                  <a:spLocks noChangeShapeType="1"/>
                </p:cNvSpPr>
                <p:nvPr/>
              </p:nvSpPr>
              <p:spPr bwMode="auto">
                <a:xfrm flipH="1">
                  <a:off x="2805111" y="1209675"/>
                  <a:ext cx="561600" cy="676800"/>
                </a:xfrm>
                <a:prstGeom prst="line">
                  <a:avLst/>
                </a:prstGeom>
                <a:noFill/>
                <a:ln w="22860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0696" name="Line 59"/>
                <p:cNvSpPr>
                  <a:spLocks noChangeShapeType="1"/>
                </p:cNvSpPr>
                <p:nvPr/>
              </p:nvSpPr>
              <p:spPr bwMode="auto">
                <a:xfrm>
                  <a:off x="2781296" y="2662238"/>
                  <a:ext cx="561975" cy="676275"/>
                </a:xfrm>
                <a:prstGeom prst="line">
                  <a:avLst/>
                </a:prstGeom>
                <a:noFill/>
                <a:ln w="22860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0697" name="Line 60"/>
                <p:cNvSpPr>
                  <a:spLocks noChangeShapeType="1"/>
                </p:cNvSpPr>
                <p:nvPr/>
              </p:nvSpPr>
              <p:spPr bwMode="auto">
                <a:xfrm flipH="1">
                  <a:off x="3386138" y="2824358"/>
                  <a:ext cx="579600" cy="540000"/>
                </a:xfrm>
                <a:prstGeom prst="line">
                  <a:avLst/>
                </a:prstGeom>
                <a:noFill/>
                <a:ln w="22860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0698" name="Line 62"/>
                <p:cNvSpPr>
                  <a:spLocks noChangeShapeType="1"/>
                </p:cNvSpPr>
                <p:nvPr/>
              </p:nvSpPr>
              <p:spPr bwMode="auto">
                <a:xfrm>
                  <a:off x="3386138" y="1209675"/>
                  <a:ext cx="581025" cy="538163"/>
                </a:xfrm>
                <a:prstGeom prst="line">
                  <a:avLst/>
                </a:prstGeom>
                <a:noFill/>
                <a:ln w="22860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0699" name="Line 63"/>
                <p:cNvSpPr>
                  <a:spLocks noChangeShapeType="1"/>
                </p:cNvSpPr>
                <p:nvPr/>
              </p:nvSpPr>
              <p:spPr bwMode="auto">
                <a:xfrm>
                  <a:off x="2826544" y="2014757"/>
                  <a:ext cx="0" cy="550800"/>
                </a:xfrm>
                <a:prstGeom prst="line">
                  <a:avLst/>
                </a:prstGeom>
                <a:noFill/>
                <a:ln w="22860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0700" name="Line 64"/>
                <p:cNvSpPr>
                  <a:spLocks noChangeShapeType="1"/>
                </p:cNvSpPr>
                <p:nvPr/>
              </p:nvSpPr>
              <p:spPr bwMode="auto">
                <a:xfrm>
                  <a:off x="3962400" y="2405282"/>
                  <a:ext cx="0" cy="277200"/>
                </a:xfrm>
                <a:prstGeom prst="line">
                  <a:avLst/>
                </a:prstGeom>
                <a:noFill/>
                <a:ln w="22860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0701" name="Line 66"/>
                <p:cNvSpPr>
                  <a:spLocks noChangeShapeType="1"/>
                </p:cNvSpPr>
                <p:nvPr/>
              </p:nvSpPr>
              <p:spPr bwMode="auto">
                <a:xfrm>
                  <a:off x="3962400" y="1867120"/>
                  <a:ext cx="0" cy="273600"/>
                </a:xfrm>
                <a:prstGeom prst="line">
                  <a:avLst/>
                </a:prstGeom>
                <a:noFill/>
                <a:ln w="22860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0702" name="Line 67"/>
                <p:cNvSpPr>
                  <a:spLocks noChangeShapeType="1"/>
                </p:cNvSpPr>
                <p:nvPr/>
              </p:nvSpPr>
              <p:spPr bwMode="auto">
                <a:xfrm flipV="1">
                  <a:off x="2828925" y="1752600"/>
                  <a:ext cx="1123950" cy="909638"/>
                </a:xfrm>
                <a:prstGeom prst="line">
                  <a:avLst/>
                </a:prstGeom>
                <a:noFill/>
                <a:ln w="22860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0703" name="Oval 53"/>
                <p:cNvSpPr>
                  <a:spLocks noChangeArrowheads="1"/>
                </p:cNvSpPr>
                <p:nvPr/>
              </p:nvSpPr>
              <p:spPr bwMode="auto">
                <a:xfrm>
                  <a:off x="3231356" y="1052736"/>
                  <a:ext cx="304800" cy="304800"/>
                </a:xfrm>
                <a:prstGeom prst="ellipse">
                  <a:avLst/>
                </a:prstGeom>
                <a:solidFill>
                  <a:schemeClr val="bg1"/>
                </a:solidFill>
                <a:ln w="22860">
                  <a:solidFill>
                    <a:srgbClr val="FF00FF"/>
                  </a:solidFill>
                  <a:round/>
                  <a:headEnd/>
                  <a:tailEnd/>
                </a:ln>
              </p:spPr>
              <p:txBody>
                <a:bodyPr wrap="none" lIns="97200" anchor="ctr"/>
                <a:lstStyle/>
                <a:p>
                  <a:pPr algn="ctr"/>
                  <a:r>
                    <a:rPr lang="en-US" altLang="zh-CN">
                      <a:latin typeface="楷体" pitchFamily="49" charset="-122"/>
                      <a:ea typeface="楷体" pitchFamily="49" charset="-122"/>
                    </a:rPr>
                    <a:t>1</a:t>
                  </a:r>
                </a:p>
              </p:txBody>
            </p:sp>
            <p:sp>
              <p:nvSpPr>
                <p:cNvPr id="70704" name="Oval 54"/>
                <p:cNvSpPr>
                  <a:spLocks noChangeArrowheads="1"/>
                </p:cNvSpPr>
                <p:nvPr/>
              </p:nvSpPr>
              <p:spPr bwMode="auto">
                <a:xfrm>
                  <a:off x="2674144" y="2505297"/>
                  <a:ext cx="304800" cy="304800"/>
                </a:xfrm>
                <a:prstGeom prst="ellipse">
                  <a:avLst/>
                </a:prstGeom>
                <a:solidFill>
                  <a:schemeClr val="bg1"/>
                </a:solidFill>
                <a:ln w="22860">
                  <a:solidFill>
                    <a:srgbClr val="FF00FF"/>
                  </a:solidFill>
                  <a:round/>
                  <a:headEnd/>
                  <a:tailEnd/>
                </a:ln>
              </p:spPr>
              <p:txBody>
                <a:bodyPr wrap="none" lIns="97200" tIns="0" bIns="72000" anchor="ctr"/>
                <a:lstStyle/>
                <a:p>
                  <a:pPr algn="ctr"/>
                  <a:r>
                    <a:rPr lang="en-US" altLang="zh-CN">
                      <a:latin typeface="楷体" pitchFamily="49" charset="-122"/>
                      <a:ea typeface="楷体" pitchFamily="49" charset="-122"/>
                    </a:rPr>
                    <a:t>a</a:t>
                  </a:r>
                </a:p>
              </p:txBody>
            </p:sp>
            <p:sp>
              <p:nvSpPr>
                <p:cNvPr id="70705" name="Oval 55"/>
                <p:cNvSpPr>
                  <a:spLocks noChangeArrowheads="1"/>
                </p:cNvSpPr>
                <p:nvPr/>
              </p:nvSpPr>
              <p:spPr bwMode="auto">
                <a:xfrm>
                  <a:off x="2674144" y="1743298"/>
                  <a:ext cx="304800" cy="304800"/>
                </a:xfrm>
                <a:prstGeom prst="ellipse">
                  <a:avLst/>
                </a:prstGeom>
                <a:solidFill>
                  <a:schemeClr val="bg1"/>
                </a:solidFill>
                <a:ln w="22860">
                  <a:solidFill>
                    <a:srgbClr val="FF00FF"/>
                  </a:solidFill>
                  <a:round/>
                  <a:headEnd/>
                  <a:tailEnd/>
                </a:ln>
              </p:spPr>
              <p:txBody>
                <a:bodyPr wrap="none" lIns="97200" tIns="0" bIns="72000" anchor="ctr"/>
                <a:lstStyle/>
                <a:p>
                  <a:pPr algn="ctr"/>
                  <a:r>
                    <a:rPr lang="en-US" altLang="zh-CN">
                      <a:latin typeface="楷体" pitchFamily="49" charset="-122"/>
                      <a:ea typeface="楷体" pitchFamily="49" charset="-122"/>
                    </a:rPr>
                    <a:t>c</a:t>
                  </a:r>
                </a:p>
              </p:txBody>
            </p:sp>
            <p:sp>
              <p:nvSpPr>
                <p:cNvPr id="70706" name="Oval 56"/>
                <p:cNvSpPr>
                  <a:spLocks noChangeArrowheads="1"/>
                </p:cNvSpPr>
                <p:nvPr/>
              </p:nvSpPr>
              <p:spPr bwMode="auto">
                <a:xfrm>
                  <a:off x="3810000" y="2657697"/>
                  <a:ext cx="304800" cy="304800"/>
                </a:xfrm>
                <a:prstGeom prst="ellipse">
                  <a:avLst/>
                </a:prstGeom>
                <a:solidFill>
                  <a:schemeClr val="bg1"/>
                </a:solidFill>
                <a:ln w="22860">
                  <a:solidFill>
                    <a:srgbClr val="FF00FF"/>
                  </a:solidFill>
                  <a:round/>
                  <a:headEnd/>
                  <a:tailEnd/>
                </a:ln>
              </p:spPr>
              <p:txBody>
                <a:bodyPr wrap="none" lIns="108000" bIns="72000" anchor="ctr"/>
                <a:lstStyle/>
                <a:p>
                  <a:pPr algn="ctr"/>
                  <a:r>
                    <a:rPr lang="en-US" altLang="zh-CN">
                      <a:latin typeface="楷体" pitchFamily="49" charset="-122"/>
                      <a:ea typeface="楷体" pitchFamily="49" charset="-122"/>
                    </a:rPr>
                    <a:t>b</a:t>
                  </a:r>
                </a:p>
              </p:txBody>
            </p:sp>
            <p:sp>
              <p:nvSpPr>
                <p:cNvPr id="70707" name="Oval 57"/>
                <p:cNvSpPr>
                  <a:spLocks noChangeArrowheads="1"/>
                </p:cNvSpPr>
                <p:nvPr/>
              </p:nvSpPr>
              <p:spPr bwMode="auto">
                <a:xfrm>
                  <a:off x="3231356" y="3200971"/>
                  <a:ext cx="304800" cy="304800"/>
                </a:xfrm>
                <a:prstGeom prst="ellipse">
                  <a:avLst/>
                </a:prstGeom>
                <a:solidFill>
                  <a:schemeClr val="bg1"/>
                </a:solidFill>
                <a:ln w="22860">
                  <a:solidFill>
                    <a:srgbClr val="FF00FF"/>
                  </a:solidFill>
                  <a:round/>
                  <a:headEnd/>
                  <a:tailEnd/>
                </a:ln>
              </p:spPr>
              <p:txBody>
                <a:bodyPr wrap="none" bIns="72000" anchor="ctr"/>
                <a:lstStyle/>
                <a:p>
                  <a:pPr algn="ctr"/>
                  <a:r>
                    <a:rPr lang="en-US" altLang="zh-CN">
                      <a:latin typeface="楷体" pitchFamily="49" charset="-122"/>
                      <a:ea typeface="楷体" pitchFamily="49" charset="-122"/>
                    </a:rPr>
                    <a:t>0</a:t>
                  </a:r>
                </a:p>
              </p:txBody>
            </p:sp>
            <p:sp>
              <p:nvSpPr>
                <p:cNvPr id="70708" name="Oval 61"/>
                <p:cNvSpPr>
                  <a:spLocks noChangeArrowheads="1"/>
                </p:cNvSpPr>
                <p:nvPr/>
              </p:nvSpPr>
              <p:spPr bwMode="auto">
                <a:xfrm>
                  <a:off x="3810000" y="1590898"/>
                  <a:ext cx="304800" cy="304800"/>
                </a:xfrm>
                <a:prstGeom prst="ellipse">
                  <a:avLst/>
                </a:prstGeom>
                <a:solidFill>
                  <a:schemeClr val="bg1"/>
                </a:solidFill>
                <a:ln w="22860">
                  <a:solidFill>
                    <a:srgbClr val="FF00FF"/>
                  </a:solidFill>
                  <a:round/>
                  <a:headEnd/>
                  <a:tailEnd/>
                </a:ln>
              </p:spPr>
              <p:txBody>
                <a:bodyPr wrap="none" lIns="72000" bIns="86400" anchor="ctr"/>
                <a:lstStyle/>
                <a:p>
                  <a:pPr algn="ctr"/>
                  <a:r>
                    <a:rPr lang="en-US" altLang="zh-CN">
                      <a:latin typeface="楷体" pitchFamily="49" charset="-122"/>
                      <a:ea typeface="楷体" pitchFamily="49" charset="-122"/>
                    </a:rPr>
                    <a:t>d</a:t>
                  </a:r>
                </a:p>
              </p:txBody>
            </p:sp>
            <p:sp>
              <p:nvSpPr>
                <p:cNvPr id="70709" name="Oval 65"/>
                <p:cNvSpPr>
                  <a:spLocks noChangeArrowheads="1"/>
                </p:cNvSpPr>
                <p:nvPr/>
              </p:nvSpPr>
              <p:spPr bwMode="auto">
                <a:xfrm>
                  <a:off x="3810000" y="2124298"/>
                  <a:ext cx="304800" cy="304800"/>
                </a:xfrm>
                <a:prstGeom prst="ellipse">
                  <a:avLst/>
                </a:prstGeom>
                <a:solidFill>
                  <a:schemeClr val="bg1"/>
                </a:solidFill>
                <a:ln w="22860">
                  <a:solidFill>
                    <a:srgbClr val="FF00FF"/>
                  </a:solidFill>
                  <a:round/>
                  <a:headEnd/>
                  <a:tailEnd/>
                </a:ln>
              </p:spPr>
              <p:txBody>
                <a:bodyPr wrap="none" tIns="0" bIns="72000" anchor="ctr"/>
                <a:lstStyle/>
                <a:p>
                  <a:pPr algn="ctr"/>
                  <a:r>
                    <a:rPr lang="en-US" altLang="zh-CN">
                      <a:latin typeface="楷体" pitchFamily="49" charset="-122"/>
                      <a:ea typeface="楷体" pitchFamily="49" charset="-122"/>
                    </a:rPr>
                    <a:t>e</a:t>
                  </a:r>
                </a:p>
              </p:txBody>
            </p:sp>
          </p:grpSp>
          <p:grpSp>
            <p:nvGrpSpPr>
              <p:cNvPr id="70674" name="组合 53"/>
              <p:cNvGrpSpPr>
                <a:grpSpLocks/>
              </p:cNvGrpSpPr>
              <p:nvPr/>
            </p:nvGrpSpPr>
            <p:grpSpPr bwMode="auto">
              <a:xfrm>
                <a:off x="6705600" y="1052736"/>
                <a:ext cx="1828800" cy="2453035"/>
                <a:chOff x="6705600" y="1052736"/>
                <a:chExt cx="1828800" cy="2453035"/>
              </a:xfrm>
            </p:grpSpPr>
            <p:sp>
              <p:nvSpPr>
                <p:cNvPr id="70684" name="Line 46"/>
                <p:cNvSpPr>
                  <a:spLocks noChangeShapeType="1"/>
                </p:cNvSpPr>
                <p:nvPr/>
              </p:nvSpPr>
              <p:spPr bwMode="auto">
                <a:xfrm>
                  <a:off x="7620000" y="1302101"/>
                  <a:ext cx="0" cy="900000"/>
                </a:xfrm>
                <a:prstGeom prst="line">
                  <a:avLst/>
                </a:prstGeom>
                <a:noFill/>
                <a:ln w="22860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0685" name="Line 47"/>
                <p:cNvSpPr>
                  <a:spLocks noChangeShapeType="1"/>
                </p:cNvSpPr>
                <p:nvPr/>
              </p:nvSpPr>
              <p:spPr bwMode="auto">
                <a:xfrm>
                  <a:off x="7620000" y="2378021"/>
                  <a:ext cx="0" cy="900000"/>
                </a:xfrm>
                <a:prstGeom prst="line">
                  <a:avLst/>
                </a:prstGeom>
                <a:noFill/>
                <a:ln w="22860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0686" name="Line 48"/>
                <p:cNvSpPr>
                  <a:spLocks noChangeShapeType="1"/>
                </p:cNvSpPr>
                <p:nvPr/>
              </p:nvSpPr>
              <p:spPr bwMode="auto">
                <a:xfrm flipH="1">
                  <a:off x="6875463" y="1229282"/>
                  <a:ext cx="752400" cy="1044000"/>
                </a:xfrm>
                <a:prstGeom prst="line">
                  <a:avLst/>
                </a:prstGeom>
                <a:noFill/>
                <a:ln w="22860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0687" name="Line 49"/>
                <p:cNvSpPr>
                  <a:spLocks noChangeShapeType="1"/>
                </p:cNvSpPr>
                <p:nvPr/>
              </p:nvSpPr>
              <p:spPr bwMode="auto">
                <a:xfrm>
                  <a:off x="7629525" y="1229282"/>
                  <a:ext cx="752400" cy="1044000"/>
                </a:xfrm>
                <a:prstGeom prst="line">
                  <a:avLst/>
                </a:prstGeom>
                <a:noFill/>
                <a:ln w="22860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0688" name="Line 50"/>
                <p:cNvSpPr>
                  <a:spLocks noChangeShapeType="1"/>
                </p:cNvSpPr>
                <p:nvPr/>
              </p:nvSpPr>
              <p:spPr bwMode="auto">
                <a:xfrm>
                  <a:off x="6875463" y="2309813"/>
                  <a:ext cx="752400" cy="1044000"/>
                </a:xfrm>
                <a:prstGeom prst="line">
                  <a:avLst/>
                </a:prstGeom>
                <a:noFill/>
                <a:ln w="22860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0689" name="Line 51"/>
                <p:cNvSpPr>
                  <a:spLocks noChangeShapeType="1"/>
                </p:cNvSpPr>
                <p:nvPr/>
              </p:nvSpPr>
              <p:spPr bwMode="auto">
                <a:xfrm flipH="1">
                  <a:off x="7629525" y="2309813"/>
                  <a:ext cx="752475" cy="1043337"/>
                </a:xfrm>
                <a:prstGeom prst="line">
                  <a:avLst/>
                </a:prstGeom>
                <a:noFill/>
                <a:ln w="22860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0690" name="Oval 41"/>
                <p:cNvSpPr>
                  <a:spLocks noChangeArrowheads="1"/>
                </p:cNvSpPr>
                <p:nvPr/>
              </p:nvSpPr>
              <p:spPr bwMode="auto">
                <a:xfrm>
                  <a:off x="7467600" y="1052736"/>
                  <a:ext cx="304800" cy="304800"/>
                </a:xfrm>
                <a:prstGeom prst="ellipse">
                  <a:avLst/>
                </a:prstGeom>
                <a:solidFill>
                  <a:schemeClr val="bg1"/>
                </a:solidFill>
                <a:ln w="22860">
                  <a:solidFill>
                    <a:srgbClr val="FF00FF"/>
                  </a:solidFill>
                  <a:round/>
                  <a:headEnd/>
                  <a:tailEnd/>
                </a:ln>
              </p:spPr>
              <p:txBody>
                <a:bodyPr wrap="none" lIns="97200" bIns="72000" anchor="ctr"/>
                <a:lstStyle/>
                <a:p>
                  <a:pPr algn="ctr"/>
                  <a:r>
                    <a:rPr lang="en-US" altLang="zh-CN">
                      <a:latin typeface="楷体" pitchFamily="49" charset="-122"/>
                      <a:ea typeface="楷体" pitchFamily="49" charset="-122"/>
                    </a:rPr>
                    <a:t>1</a:t>
                  </a:r>
                </a:p>
              </p:txBody>
            </p:sp>
            <p:sp>
              <p:nvSpPr>
                <p:cNvPr id="70691" name="Oval 44"/>
                <p:cNvSpPr>
                  <a:spLocks noChangeArrowheads="1"/>
                </p:cNvSpPr>
                <p:nvPr/>
              </p:nvSpPr>
              <p:spPr bwMode="auto">
                <a:xfrm>
                  <a:off x="7467600" y="3200971"/>
                  <a:ext cx="304800" cy="304800"/>
                </a:xfrm>
                <a:prstGeom prst="ellipse">
                  <a:avLst/>
                </a:prstGeom>
                <a:solidFill>
                  <a:schemeClr val="bg1"/>
                </a:solidFill>
                <a:ln w="22860">
                  <a:solidFill>
                    <a:srgbClr val="FF00FF"/>
                  </a:solidFill>
                  <a:round/>
                  <a:headEnd/>
                  <a:tailEnd/>
                </a:ln>
              </p:spPr>
              <p:txBody>
                <a:bodyPr wrap="none" bIns="72000" anchor="ctr"/>
                <a:lstStyle/>
                <a:p>
                  <a:pPr algn="ctr"/>
                  <a:r>
                    <a:rPr lang="en-US" altLang="zh-CN">
                      <a:latin typeface="楷体" pitchFamily="49" charset="-122"/>
                      <a:ea typeface="楷体" pitchFamily="49" charset="-122"/>
                    </a:rPr>
                    <a:t>0</a:t>
                  </a:r>
                </a:p>
              </p:txBody>
            </p:sp>
            <p:sp>
              <p:nvSpPr>
                <p:cNvPr id="70692" name="Oval 42"/>
                <p:cNvSpPr>
                  <a:spLocks noChangeArrowheads="1"/>
                </p:cNvSpPr>
                <p:nvPr/>
              </p:nvSpPr>
              <p:spPr bwMode="auto">
                <a:xfrm>
                  <a:off x="6705600" y="2138927"/>
                  <a:ext cx="304800" cy="304800"/>
                </a:xfrm>
                <a:prstGeom prst="ellipse">
                  <a:avLst/>
                </a:prstGeom>
                <a:solidFill>
                  <a:schemeClr val="bg1"/>
                </a:solidFill>
                <a:ln w="22860">
                  <a:solidFill>
                    <a:srgbClr val="FF00FF"/>
                  </a:solidFill>
                  <a:round/>
                  <a:headEnd/>
                  <a:tailEnd/>
                </a:ln>
              </p:spPr>
              <p:txBody>
                <a:bodyPr wrap="none" lIns="97200" tIns="0" bIns="72000" anchor="ctr"/>
                <a:lstStyle/>
                <a:p>
                  <a:pPr algn="ctr"/>
                  <a:r>
                    <a:rPr lang="en-US" altLang="zh-CN">
                      <a:latin typeface="楷体" pitchFamily="49" charset="-122"/>
                      <a:ea typeface="楷体" pitchFamily="49" charset="-122"/>
                    </a:rPr>
                    <a:t>a</a:t>
                  </a:r>
                </a:p>
              </p:txBody>
            </p:sp>
            <p:sp>
              <p:nvSpPr>
                <p:cNvPr id="70693" name="Oval 43"/>
                <p:cNvSpPr>
                  <a:spLocks noChangeArrowheads="1"/>
                </p:cNvSpPr>
                <p:nvPr/>
              </p:nvSpPr>
              <p:spPr bwMode="auto">
                <a:xfrm>
                  <a:off x="7467600" y="2138927"/>
                  <a:ext cx="304800" cy="304800"/>
                </a:xfrm>
                <a:prstGeom prst="ellipse">
                  <a:avLst/>
                </a:prstGeom>
                <a:solidFill>
                  <a:schemeClr val="bg1"/>
                </a:solidFill>
                <a:ln w="22860">
                  <a:solidFill>
                    <a:srgbClr val="FF00FF"/>
                  </a:solidFill>
                  <a:round/>
                  <a:headEnd/>
                  <a:tailEnd/>
                </a:ln>
              </p:spPr>
              <p:txBody>
                <a:bodyPr wrap="none" tIns="36000" bIns="72000" anchor="ctr"/>
                <a:lstStyle/>
                <a:p>
                  <a:pPr algn="ctr"/>
                  <a:r>
                    <a:rPr lang="en-US" altLang="zh-CN">
                      <a:latin typeface="楷体" pitchFamily="49" charset="-122"/>
                      <a:ea typeface="楷体" pitchFamily="49" charset="-122"/>
                    </a:rPr>
                    <a:t>b</a:t>
                  </a:r>
                </a:p>
              </p:txBody>
            </p:sp>
            <p:sp>
              <p:nvSpPr>
                <p:cNvPr id="70694" name="Oval 45"/>
                <p:cNvSpPr>
                  <a:spLocks noChangeArrowheads="1"/>
                </p:cNvSpPr>
                <p:nvPr/>
              </p:nvSpPr>
              <p:spPr bwMode="auto">
                <a:xfrm>
                  <a:off x="8229600" y="2138927"/>
                  <a:ext cx="304800" cy="304800"/>
                </a:xfrm>
                <a:prstGeom prst="ellipse">
                  <a:avLst/>
                </a:prstGeom>
                <a:solidFill>
                  <a:schemeClr val="bg1"/>
                </a:solidFill>
                <a:ln w="22860">
                  <a:solidFill>
                    <a:srgbClr val="FF00FF"/>
                  </a:solidFill>
                  <a:round/>
                  <a:headEnd/>
                  <a:tailEnd/>
                </a:ln>
              </p:spPr>
              <p:txBody>
                <a:bodyPr wrap="none" lIns="97200" tIns="0" bIns="72000" anchor="ctr"/>
                <a:lstStyle/>
                <a:p>
                  <a:pPr algn="ctr"/>
                  <a:r>
                    <a:rPr lang="en-US" altLang="zh-CN">
                      <a:latin typeface="楷体" pitchFamily="49" charset="-122"/>
                      <a:ea typeface="楷体" pitchFamily="49" charset="-122"/>
                    </a:rPr>
                    <a:t>c</a:t>
                  </a:r>
                </a:p>
              </p:txBody>
            </p:sp>
          </p:grpSp>
          <p:grpSp>
            <p:nvGrpSpPr>
              <p:cNvPr id="70675" name="组合 50"/>
              <p:cNvGrpSpPr>
                <a:grpSpLocks/>
              </p:cNvGrpSpPr>
              <p:nvPr/>
            </p:nvGrpSpPr>
            <p:grpSpPr bwMode="auto">
              <a:xfrm>
                <a:off x="4680196" y="1052736"/>
                <a:ext cx="1495032" cy="2453035"/>
                <a:chOff x="4680196" y="1052736"/>
                <a:chExt cx="1495032" cy="2453035"/>
              </a:xfrm>
            </p:grpSpPr>
            <p:sp>
              <p:nvSpPr>
                <p:cNvPr id="70676" name="Line 39"/>
                <p:cNvSpPr>
                  <a:spLocks noChangeShapeType="1"/>
                </p:cNvSpPr>
                <p:nvPr/>
              </p:nvSpPr>
              <p:spPr bwMode="auto">
                <a:xfrm>
                  <a:off x="5434013" y="1216367"/>
                  <a:ext cx="590400" cy="1072800"/>
                </a:xfrm>
                <a:prstGeom prst="line">
                  <a:avLst/>
                </a:prstGeom>
                <a:noFill/>
                <a:ln w="22860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0677" name="Line 36"/>
                <p:cNvSpPr>
                  <a:spLocks noChangeShapeType="1"/>
                </p:cNvSpPr>
                <p:nvPr/>
              </p:nvSpPr>
              <p:spPr bwMode="auto">
                <a:xfrm>
                  <a:off x="4842190" y="2300289"/>
                  <a:ext cx="590400" cy="1072800"/>
                </a:xfrm>
                <a:prstGeom prst="line">
                  <a:avLst/>
                </a:prstGeom>
                <a:noFill/>
                <a:ln w="22860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0678" name="Line 37"/>
                <p:cNvSpPr>
                  <a:spLocks noChangeShapeType="1"/>
                </p:cNvSpPr>
                <p:nvPr/>
              </p:nvSpPr>
              <p:spPr bwMode="auto">
                <a:xfrm flipH="1">
                  <a:off x="5434013" y="2300289"/>
                  <a:ext cx="590550" cy="1071562"/>
                </a:xfrm>
                <a:prstGeom prst="line">
                  <a:avLst/>
                </a:prstGeom>
                <a:noFill/>
                <a:ln w="22860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0679" name="Line 38"/>
                <p:cNvSpPr>
                  <a:spLocks noChangeShapeType="1"/>
                </p:cNvSpPr>
                <p:nvPr/>
              </p:nvSpPr>
              <p:spPr bwMode="auto">
                <a:xfrm flipH="1">
                  <a:off x="4842190" y="1216367"/>
                  <a:ext cx="590400" cy="1072800"/>
                </a:xfrm>
                <a:prstGeom prst="line">
                  <a:avLst/>
                </a:prstGeom>
                <a:noFill/>
                <a:ln w="22860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0680" name="Oval 33"/>
                <p:cNvSpPr>
                  <a:spLocks noChangeArrowheads="1"/>
                </p:cNvSpPr>
                <p:nvPr/>
              </p:nvSpPr>
              <p:spPr bwMode="auto">
                <a:xfrm>
                  <a:off x="4680196" y="2138189"/>
                  <a:ext cx="304800" cy="304800"/>
                </a:xfrm>
                <a:prstGeom prst="ellipse">
                  <a:avLst/>
                </a:prstGeom>
                <a:solidFill>
                  <a:schemeClr val="bg1"/>
                </a:solidFill>
                <a:ln w="22860">
                  <a:solidFill>
                    <a:srgbClr val="FF00FF"/>
                  </a:solidFill>
                  <a:round/>
                  <a:headEnd/>
                  <a:tailEnd/>
                </a:ln>
              </p:spPr>
              <p:txBody>
                <a:bodyPr wrap="none" lIns="97200" tIns="0" bIns="72000" anchor="ctr"/>
                <a:lstStyle/>
                <a:p>
                  <a:pPr algn="ctr"/>
                  <a:r>
                    <a:rPr lang="en-US" altLang="zh-CN">
                      <a:latin typeface="楷体" pitchFamily="49" charset="-122"/>
                      <a:ea typeface="楷体" pitchFamily="49" charset="-122"/>
                    </a:rPr>
                    <a:t>a</a:t>
                  </a:r>
                </a:p>
              </p:txBody>
            </p:sp>
            <p:sp>
              <p:nvSpPr>
                <p:cNvPr id="70681" name="Oval 35"/>
                <p:cNvSpPr>
                  <a:spLocks noChangeArrowheads="1"/>
                </p:cNvSpPr>
                <p:nvPr/>
              </p:nvSpPr>
              <p:spPr bwMode="auto">
                <a:xfrm>
                  <a:off x="5280343" y="3200971"/>
                  <a:ext cx="304800" cy="304800"/>
                </a:xfrm>
                <a:prstGeom prst="ellipse">
                  <a:avLst/>
                </a:prstGeom>
                <a:solidFill>
                  <a:schemeClr val="bg1"/>
                </a:solidFill>
                <a:ln w="22860">
                  <a:solidFill>
                    <a:srgbClr val="FF00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altLang="zh-CN">
                      <a:latin typeface="楷体" pitchFamily="49" charset="-122"/>
                      <a:ea typeface="楷体" pitchFamily="49" charset="-122"/>
                    </a:rPr>
                    <a:t>0</a:t>
                  </a:r>
                </a:p>
              </p:txBody>
            </p:sp>
            <p:sp>
              <p:nvSpPr>
                <p:cNvPr id="70682" name="Oval 32"/>
                <p:cNvSpPr>
                  <a:spLocks noChangeArrowheads="1"/>
                </p:cNvSpPr>
                <p:nvPr/>
              </p:nvSpPr>
              <p:spPr bwMode="auto">
                <a:xfrm>
                  <a:off x="5280343" y="1052736"/>
                  <a:ext cx="304800" cy="304800"/>
                </a:xfrm>
                <a:prstGeom prst="ellipse">
                  <a:avLst/>
                </a:prstGeom>
                <a:solidFill>
                  <a:schemeClr val="bg1"/>
                </a:solidFill>
                <a:ln w="22860">
                  <a:solidFill>
                    <a:srgbClr val="FF00FF"/>
                  </a:solidFill>
                  <a:round/>
                  <a:headEnd/>
                  <a:tailEnd/>
                </a:ln>
              </p:spPr>
              <p:txBody>
                <a:bodyPr wrap="none" lIns="86400" anchor="ctr"/>
                <a:lstStyle/>
                <a:p>
                  <a:pPr algn="ctr"/>
                  <a:r>
                    <a:rPr lang="en-US" altLang="zh-CN">
                      <a:latin typeface="楷体" pitchFamily="49" charset="-122"/>
                      <a:ea typeface="楷体" pitchFamily="49" charset="-122"/>
                    </a:rPr>
                    <a:t>1</a:t>
                  </a:r>
                </a:p>
              </p:txBody>
            </p:sp>
            <p:sp>
              <p:nvSpPr>
                <p:cNvPr id="70683" name="Oval 34"/>
                <p:cNvSpPr>
                  <a:spLocks noChangeArrowheads="1"/>
                </p:cNvSpPr>
                <p:nvPr/>
              </p:nvSpPr>
              <p:spPr bwMode="auto">
                <a:xfrm>
                  <a:off x="5870428" y="2138189"/>
                  <a:ext cx="304800" cy="304800"/>
                </a:xfrm>
                <a:prstGeom prst="ellipse">
                  <a:avLst/>
                </a:prstGeom>
                <a:solidFill>
                  <a:schemeClr val="bg1"/>
                </a:solidFill>
                <a:ln w="22860">
                  <a:solidFill>
                    <a:srgbClr val="FF00FF"/>
                  </a:solidFill>
                  <a:round/>
                  <a:headEnd/>
                  <a:tailEnd/>
                </a:ln>
              </p:spPr>
              <p:txBody>
                <a:bodyPr wrap="none" lIns="108000" tIns="36000" bIns="72000" anchor="ctr"/>
                <a:lstStyle/>
                <a:p>
                  <a:pPr algn="ctr"/>
                  <a:r>
                    <a:rPr lang="en-US" altLang="zh-CN">
                      <a:latin typeface="楷体" pitchFamily="49" charset="-122"/>
                      <a:ea typeface="楷体" pitchFamily="49" charset="-122"/>
                    </a:rPr>
                    <a:t>b</a:t>
                  </a:r>
                </a:p>
              </p:txBody>
            </p:sp>
          </p:grpSp>
        </p:grpSp>
      </p:grpSp>
      <p:sp>
        <p:nvSpPr>
          <p:cNvPr id="67" name="任意多边形 66"/>
          <p:cNvSpPr/>
          <p:nvPr/>
        </p:nvSpPr>
        <p:spPr>
          <a:xfrm>
            <a:off x="2466975" y="1209675"/>
            <a:ext cx="1724025" cy="2486025"/>
          </a:xfrm>
          <a:custGeom>
            <a:avLst/>
            <a:gdLst>
              <a:gd name="connsiteX0" fmla="*/ 0 w 1724025"/>
              <a:gd name="connsiteY0" fmla="*/ 1409700 h 2486025"/>
              <a:gd name="connsiteX1" fmla="*/ 1724025 w 1724025"/>
              <a:gd name="connsiteY1" fmla="*/ 0 h 2486025"/>
              <a:gd name="connsiteX2" fmla="*/ 1724025 w 1724025"/>
              <a:gd name="connsiteY2" fmla="*/ 1752600 h 2486025"/>
              <a:gd name="connsiteX3" fmla="*/ 923925 w 1724025"/>
              <a:gd name="connsiteY3" fmla="*/ 2486025 h 2486025"/>
              <a:gd name="connsiteX4" fmla="*/ 0 w 1724025"/>
              <a:gd name="connsiteY4" fmla="*/ 1409700 h 2486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24025" h="2486025">
                <a:moveTo>
                  <a:pt x="0" y="1409700"/>
                </a:moveTo>
                <a:lnTo>
                  <a:pt x="1724025" y="0"/>
                </a:lnTo>
                <a:lnTo>
                  <a:pt x="1724025" y="1752600"/>
                </a:lnTo>
                <a:lnTo>
                  <a:pt x="923925" y="2486025"/>
                </a:lnTo>
                <a:lnTo>
                  <a:pt x="0" y="1409700"/>
                </a:lnTo>
                <a:close/>
              </a:path>
            </a:pathLst>
          </a:custGeom>
          <a:noFill/>
          <a:ln w="19050">
            <a:solidFill>
              <a:schemeClr val="tx1">
                <a:lumMod val="95000"/>
                <a:lumOff val="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4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4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34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utoUpdateAnimBg="0"/>
      <p:bldP spid="59" grpId="0" autoUpdateAnimBg="0"/>
      <p:bldP spid="34823" grpId="0"/>
      <p:bldP spid="61" grpId="0"/>
      <p:bldP spid="34825" grpId="0"/>
      <p:bldP spid="34826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TextBox 3"/>
          <p:cNvSpPr txBox="1">
            <a:spLocks noChangeArrowheads="1"/>
          </p:cNvSpPr>
          <p:nvPr/>
        </p:nvSpPr>
        <p:spPr bwMode="auto">
          <a:xfrm>
            <a:off x="563563" y="1125538"/>
            <a:ext cx="8112125" cy="511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4638" indent="-274638">
              <a:spcBef>
                <a:spcPts val="600"/>
              </a:spcBef>
              <a:spcAft>
                <a:spcPts val="1200"/>
              </a:spcAft>
              <a:buClr>
                <a:srgbClr val="1E1CE3"/>
              </a:buClr>
              <a:buSzPct val="60000"/>
              <a:buFont typeface="Wingdings" pitchFamily="2" charset="2"/>
              <a:buChar char="n"/>
              <a:defRPr/>
            </a:pP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有补分配格有如下一些性质：</a:t>
            </a:r>
            <a:endParaRPr lang="en-US" altLang="zh-CN" sz="2400" dirty="0">
              <a:latin typeface="楷体" pitchFamily="49" charset="-122"/>
              <a:ea typeface="楷体" pitchFamily="49" charset="-122"/>
            </a:endParaRPr>
          </a:p>
          <a:p>
            <a:pPr marL="274638" indent="-274638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SzPct val="60000"/>
              <a:buFont typeface="Wingdings" pitchFamily="2" charset="2"/>
              <a:buChar char="n"/>
              <a:defRPr/>
            </a:pPr>
            <a:r>
              <a:rPr lang="zh-CN" altLang="en-US" sz="24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定理</a:t>
            </a:r>
            <a:r>
              <a:rPr lang="en-US" altLang="zh-CN" sz="24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7.3-9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：在</a:t>
            </a:r>
            <a:r>
              <a:rPr lang="zh-CN" altLang="en-US" sz="24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有补分配格</a:t>
            </a:r>
            <a:r>
              <a:rPr lang="en-US" altLang="zh-CN" sz="24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&lt;L</a:t>
            </a:r>
            <a:r>
              <a:rPr lang="zh-CN" altLang="en-US" sz="24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；∨，∧</a:t>
            </a:r>
            <a:r>
              <a:rPr lang="en-US" altLang="zh-CN" sz="24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&gt;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中，任一元素的</a:t>
            </a:r>
            <a:r>
              <a:rPr lang="zh-CN" altLang="en-US" sz="24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补元素是唯一的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。</a:t>
            </a:r>
            <a:endParaRPr lang="en-US" altLang="zh-CN" sz="2400" dirty="0">
              <a:latin typeface="楷体" pitchFamily="49" charset="-122"/>
              <a:ea typeface="楷体" pitchFamily="49" charset="-122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SzPct val="60000"/>
              <a:defRPr/>
            </a:pPr>
            <a:r>
              <a:rPr lang="zh-CN" altLang="en-US" sz="24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证明：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假设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a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有两个补元素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a</a:t>
            </a:r>
            <a:r>
              <a:rPr lang="en-US" altLang="zh-CN" sz="2400" baseline="-25000" dirty="0">
                <a:latin typeface="楷体" pitchFamily="49" charset="-122"/>
                <a:ea typeface="楷体" pitchFamily="49" charset="-122"/>
              </a:rPr>
              <a:t>1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和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a</a:t>
            </a:r>
            <a:r>
              <a:rPr lang="en-US" altLang="zh-CN" sz="2400" baseline="-25000" dirty="0">
                <a:latin typeface="楷体" pitchFamily="49" charset="-122"/>
                <a:ea typeface="楷体" pitchFamily="49" charset="-122"/>
              </a:rPr>
              <a:t>2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，使得</a:t>
            </a:r>
            <a:endParaRPr lang="en-US" altLang="zh-CN" sz="2400" dirty="0">
              <a:latin typeface="楷体" pitchFamily="49" charset="-122"/>
              <a:ea typeface="楷体" pitchFamily="49" charset="-122"/>
            </a:endParaRPr>
          </a:p>
          <a:p>
            <a:pPr marL="990600">
              <a:spcBef>
                <a:spcPts val="600"/>
              </a:spcBef>
              <a:spcAft>
                <a:spcPts val="600"/>
              </a:spcAft>
              <a:buSzPct val="60000"/>
              <a:defRPr/>
            </a:pP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a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∨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a</a:t>
            </a:r>
            <a:r>
              <a:rPr lang="en-US" altLang="zh-CN" sz="2400" baseline="-25000" dirty="0">
                <a:latin typeface="楷体" pitchFamily="49" charset="-122"/>
                <a:ea typeface="楷体" pitchFamily="49" charset="-122"/>
              </a:rPr>
              <a:t>1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=1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，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a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∧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a</a:t>
            </a:r>
            <a:r>
              <a:rPr lang="en-US" altLang="zh-CN" sz="2400" baseline="-25000" dirty="0">
                <a:latin typeface="楷体" pitchFamily="49" charset="-122"/>
                <a:ea typeface="楷体" pitchFamily="49" charset="-122"/>
              </a:rPr>
              <a:t>1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=0</a:t>
            </a:r>
          </a:p>
          <a:p>
            <a:pPr marL="990600">
              <a:spcBef>
                <a:spcPts val="600"/>
              </a:spcBef>
              <a:spcAft>
                <a:spcPts val="600"/>
              </a:spcAft>
              <a:buSzPct val="60000"/>
              <a:defRPr/>
            </a:pP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a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∨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a</a:t>
            </a:r>
            <a:r>
              <a:rPr lang="en-US" altLang="zh-CN" sz="2400" baseline="-25000" dirty="0">
                <a:latin typeface="楷体" pitchFamily="49" charset="-122"/>
                <a:ea typeface="楷体" pitchFamily="49" charset="-122"/>
              </a:rPr>
              <a:t>2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=1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，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a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∧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a</a:t>
            </a:r>
            <a:r>
              <a:rPr lang="en-US" altLang="zh-CN" sz="2400" baseline="-25000" dirty="0">
                <a:latin typeface="楷体" pitchFamily="49" charset="-122"/>
                <a:ea typeface="楷体" pitchFamily="49" charset="-122"/>
              </a:rPr>
              <a:t>2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=0</a:t>
            </a:r>
          </a:p>
          <a:p>
            <a:pPr marL="914400">
              <a:spcBef>
                <a:spcPts val="600"/>
              </a:spcBef>
              <a:spcAft>
                <a:spcPts val="600"/>
              </a:spcAft>
              <a:buSzPct val="60000"/>
              <a:defRPr/>
            </a:pP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于是，</a:t>
            </a:r>
            <a:r>
              <a:rPr lang="en-US" altLang="zh-CN" sz="24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a</a:t>
            </a:r>
            <a:r>
              <a:rPr lang="zh-CN" altLang="en-US" sz="24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∨</a:t>
            </a:r>
            <a:r>
              <a:rPr lang="en-US" altLang="zh-CN" sz="24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a</a:t>
            </a:r>
            <a:r>
              <a:rPr lang="en-US" altLang="zh-CN" sz="2400" baseline="-250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1</a:t>
            </a:r>
            <a:r>
              <a:rPr lang="en-US" altLang="zh-CN" sz="24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=a</a:t>
            </a:r>
            <a:r>
              <a:rPr lang="zh-CN" altLang="en-US" sz="24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∨</a:t>
            </a:r>
            <a:r>
              <a:rPr lang="en-US" altLang="zh-CN" sz="24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a</a:t>
            </a:r>
            <a:r>
              <a:rPr lang="en-US" altLang="zh-CN" sz="2400" baseline="-250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2</a:t>
            </a:r>
            <a:r>
              <a:rPr lang="zh-CN" altLang="en-US" sz="24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，</a:t>
            </a:r>
            <a:r>
              <a:rPr lang="en-US" altLang="zh-CN" sz="24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a</a:t>
            </a:r>
            <a:r>
              <a:rPr lang="zh-CN" altLang="en-US" sz="24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∧</a:t>
            </a:r>
            <a:r>
              <a:rPr lang="en-US" altLang="zh-CN" sz="24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a</a:t>
            </a:r>
            <a:r>
              <a:rPr lang="en-US" altLang="zh-CN" sz="2400" baseline="-250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1</a:t>
            </a:r>
            <a:r>
              <a:rPr lang="en-US" altLang="zh-CN" sz="24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=a</a:t>
            </a:r>
            <a:r>
              <a:rPr lang="zh-CN" altLang="en-US" sz="24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∧</a:t>
            </a:r>
            <a:r>
              <a:rPr lang="en-US" altLang="zh-CN" sz="24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a</a:t>
            </a:r>
            <a:r>
              <a:rPr lang="en-US" altLang="zh-CN" sz="2400" baseline="-250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2</a:t>
            </a:r>
          </a:p>
          <a:p>
            <a:pPr marL="914400">
              <a:spcBef>
                <a:spcPts val="600"/>
              </a:spcBef>
              <a:spcAft>
                <a:spcPts val="1200"/>
              </a:spcAft>
              <a:buSzPct val="60000"/>
              <a:defRPr/>
            </a:pP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由</a:t>
            </a:r>
            <a:r>
              <a:rPr lang="zh-CN" altLang="en-US" sz="24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元素相等定理（定理</a:t>
            </a:r>
            <a:r>
              <a:rPr lang="en-US" altLang="zh-CN" sz="24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7.3-4</a:t>
            </a:r>
            <a:r>
              <a:rPr lang="zh-CN" altLang="en-US" sz="24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）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得：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a</a:t>
            </a:r>
            <a:r>
              <a:rPr lang="en-US" altLang="zh-CN" sz="2400" baseline="-25000" dirty="0">
                <a:latin typeface="楷体" pitchFamily="49" charset="-122"/>
                <a:ea typeface="楷体" pitchFamily="49" charset="-122"/>
              </a:rPr>
              <a:t>1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=a</a:t>
            </a:r>
            <a:r>
              <a:rPr lang="en-US" altLang="zh-CN" sz="2400" baseline="-25000" dirty="0">
                <a:latin typeface="楷体" pitchFamily="49" charset="-122"/>
                <a:ea typeface="楷体" pitchFamily="49" charset="-122"/>
              </a:rPr>
              <a:t>2</a:t>
            </a:r>
          </a:p>
          <a:p>
            <a:pPr marL="274638" indent="-274638">
              <a:spcBef>
                <a:spcPts val="600"/>
              </a:spcBef>
              <a:spcAft>
                <a:spcPts val="1200"/>
              </a:spcAft>
              <a:buClr>
                <a:srgbClr val="00B050"/>
              </a:buClr>
              <a:buSzPct val="60000"/>
              <a:buFont typeface="Wingdings" pitchFamily="2" charset="2"/>
              <a:buChar char="n"/>
              <a:defRPr/>
            </a:pP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记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a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的补元素为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a</a:t>
            </a:r>
            <a:r>
              <a:rPr lang="en-US" altLang="zh-CN" sz="2400" baseline="30000" dirty="0">
                <a:latin typeface="楷体" pitchFamily="49" charset="-122"/>
                <a:ea typeface="楷体" pitchFamily="49" charset="-122"/>
              </a:rPr>
              <a:t>-1</a:t>
            </a:r>
            <a:endParaRPr lang="zh-CN" altLang="en-US" sz="2400" baseline="3000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71682" name="TextBox 4"/>
          <p:cNvSpPr txBox="1">
            <a:spLocks noChangeArrowheads="1"/>
          </p:cNvSpPr>
          <p:nvPr/>
        </p:nvSpPr>
        <p:spPr bwMode="auto">
          <a:xfrm>
            <a:off x="971550" y="333375"/>
            <a:ext cx="72009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sz="360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</a:rPr>
              <a:t>7.3.3</a:t>
            </a:r>
            <a:r>
              <a:rPr lang="zh-CN" altLang="en-US" sz="360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</a:rPr>
              <a:t>、有补分配格的性质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6C039E-D0F3-40E8-85ED-9E174D450312}" type="slidenum">
              <a:rPr lang="en-US" altLang="zh-CN" smtClean="0"/>
              <a:pPr>
                <a:defRPr/>
              </a:pPr>
              <a:t>44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4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4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标题 1"/>
          <p:cNvSpPr>
            <a:spLocks noGrp="1"/>
          </p:cNvSpPr>
          <p:nvPr>
            <p:ph type="title"/>
          </p:nvPr>
        </p:nvSpPr>
        <p:spPr>
          <a:xfrm>
            <a:off x="457200" y="350838"/>
            <a:ext cx="8229600" cy="774700"/>
          </a:xfrm>
        </p:spPr>
        <p:txBody>
          <a:bodyPr/>
          <a:lstStyle/>
          <a:p>
            <a:pPr algn="ctr"/>
            <a:r>
              <a:rPr lang="zh-CN" altLang="en-US" sz="3600" smtClean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</a:rPr>
              <a:t>对合律</a:t>
            </a:r>
          </a:p>
        </p:txBody>
      </p:sp>
      <p:sp>
        <p:nvSpPr>
          <p:cNvPr id="35843" name="内容占位符 2"/>
          <p:cNvSpPr>
            <a:spLocks noGrp="1"/>
          </p:cNvSpPr>
          <p:nvPr>
            <p:ph idx="1"/>
          </p:nvPr>
        </p:nvSpPr>
        <p:spPr>
          <a:xfrm>
            <a:off x="323850" y="1196975"/>
            <a:ext cx="8362950" cy="3887788"/>
          </a:xfrm>
        </p:spPr>
        <p:txBody>
          <a:bodyPr/>
          <a:lstStyle/>
          <a:p>
            <a:pPr>
              <a:lnSpc>
                <a:spcPct val="120000"/>
              </a:lnSpc>
              <a:spcAft>
                <a:spcPts val="1200"/>
              </a:spcAft>
            </a:pPr>
            <a:r>
              <a:rPr lang="zh-CN" altLang="en-US" sz="28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定理</a:t>
            </a:r>
            <a:r>
              <a:rPr lang="en-US" altLang="zh-CN" sz="28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7.3-10</a:t>
            </a:r>
            <a:r>
              <a:rPr lang="zh-CN" altLang="en-US" sz="28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：</a:t>
            </a:r>
            <a:endParaRPr lang="en-US" altLang="zh-CN" sz="2800" smtClean="0">
              <a:solidFill>
                <a:srgbClr val="0000FF"/>
              </a:solidFill>
              <a:latin typeface="楷体" pitchFamily="49" charset="-122"/>
              <a:ea typeface="楷体" pitchFamily="49" charset="-122"/>
            </a:endParaRPr>
          </a:p>
          <a:p>
            <a:pPr lvl="1">
              <a:lnSpc>
                <a:spcPct val="120000"/>
              </a:lnSpc>
              <a:spcAft>
                <a:spcPts val="2400"/>
              </a:spcAft>
              <a:buFont typeface="Wingdings" pitchFamily="2" charset="2"/>
              <a:buChar char="l"/>
            </a:pPr>
            <a:r>
              <a:rPr lang="zh-CN" altLang="en-US" sz="2400" smtClean="0">
                <a:latin typeface="楷体" pitchFamily="49" charset="-122"/>
                <a:ea typeface="楷体" pitchFamily="49" charset="-122"/>
              </a:rPr>
              <a:t>在有补分配格</a:t>
            </a:r>
            <a:r>
              <a:rPr lang="en-US" altLang="zh-CN" sz="2400" smtClean="0">
                <a:latin typeface="楷体" pitchFamily="49" charset="-122"/>
                <a:ea typeface="楷体" pitchFamily="49" charset="-122"/>
              </a:rPr>
              <a:t>&lt;L,</a:t>
            </a:r>
            <a:r>
              <a:rPr lang="zh-CN" altLang="en-US" sz="2400" smtClean="0">
                <a:latin typeface="楷体" pitchFamily="49" charset="-122"/>
                <a:ea typeface="楷体" pitchFamily="49" charset="-122"/>
              </a:rPr>
              <a:t>∨</a:t>
            </a:r>
            <a:r>
              <a:rPr lang="en-US" altLang="zh-CN" sz="2400" smtClean="0">
                <a:latin typeface="楷体" pitchFamily="49" charset="-122"/>
                <a:ea typeface="楷体" pitchFamily="49" charset="-122"/>
              </a:rPr>
              <a:t>,</a:t>
            </a:r>
            <a:r>
              <a:rPr lang="zh-CN" altLang="en-US" sz="2400" smtClean="0">
                <a:latin typeface="楷体" pitchFamily="49" charset="-122"/>
                <a:ea typeface="楷体" pitchFamily="49" charset="-122"/>
              </a:rPr>
              <a:t>∧</a:t>
            </a:r>
            <a:r>
              <a:rPr lang="en-US" altLang="zh-CN" sz="2400" smtClean="0">
                <a:latin typeface="楷体" pitchFamily="49" charset="-122"/>
                <a:ea typeface="楷体" pitchFamily="49" charset="-122"/>
              </a:rPr>
              <a:t>&gt;</a:t>
            </a:r>
            <a:r>
              <a:rPr lang="zh-CN" altLang="en-US" sz="2400" smtClean="0">
                <a:latin typeface="楷体" pitchFamily="49" charset="-122"/>
                <a:ea typeface="楷体" pitchFamily="49" charset="-122"/>
              </a:rPr>
              <a:t>中，对每一个</a:t>
            </a:r>
            <a:r>
              <a:rPr lang="en-US" altLang="zh-CN" sz="2400" smtClean="0">
                <a:latin typeface="楷体" pitchFamily="49" charset="-122"/>
                <a:ea typeface="楷体" pitchFamily="49" charset="-122"/>
              </a:rPr>
              <a:t>a</a:t>
            </a:r>
            <a:r>
              <a:rPr lang="zh-CN" altLang="en-US" sz="2400" smtClean="0">
                <a:latin typeface="楷体" pitchFamily="49" charset="-122"/>
                <a:ea typeface="楷体" pitchFamily="49" charset="-122"/>
              </a:rPr>
              <a:t>∈</a:t>
            </a:r>
            <a:r>
              <a:rPr lang="en-US" altLang="zh-CN" sz="2400" smtClean="0">
                <a:latin typeface="楷体" pitchFamily="49" charset="-122"/>
                <a:ea typeface="楷体" pitchFamily="49" charset="-122"/>
              </a:rPr>
              <a:t>L</a:t>
            </a:r>
            <a:r>
              <a:rPr lang="zh-CN" altLang="en-US" sz="2400" smtClean="0">
                <a:latin typeface="楷体" pitchFamily="49" charset="-122"/>
                <a:ea typeface="楷体" pitchFamily="49" charset="-122"/>
              </a:rPr>
              <a:t>，有</a:t>
            </a:r>
            <a:r>
              <a:rPr lang="en-US" altLang="zh-CN" sz="240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(a</a:t>
            </a:r>
            <a:r>
              <a:rPr lang="en-US" altLang="zh-CN" sz="2400" baseline="3000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-1</a:t>
            </a:r>
            <a:r>
              <a:rPr lang="en-US" altLang="zh-CN" sz="240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)</a:t>
            </a:r>
            <a:r>
              <a:rPr lang="en-US" altLang="zh-CN" sz="2400" baseline="3000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-1</a:t>
            </a:r>
            <a:r>
              <a:rPr lang="en-US" altLang="zh-CN" sz="240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=a</a:t>
            </a:r>
          </a:p>
          <a:p>
            <a:pPr>
              <a:lnSpc>
                <a:spcPct val="120000"/>
              </a:lnSpc>
              <a:spcAft>
                <a:spcPts val="1200"/>
              </a:spcAft>
            </a:pPr>
            <a:r>
              <a:rPr lang="zh-CN" altLang="en-US" sz="28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证明：</a:t>
            </a:r>
            <a:endParaRPr lang="en-US" altLang="zh-CN" sz="2800" smtClean="0">
              <a:solidFill>
                <a:srgbClr val="0000FF"/>
              </a:solidFill>
              <a:latin typeface="楷体" pitchFamily="49" charset="-122"/>
              <a:ea typeface="楷体" pitchFamily="49" charset="-122"/>
            </a:endParaRPr>
          </a:p>
          <a:p>
            <a:pPr lvl="1">
              <a:lnSpc>
                <a:spcPct val="120000"/>
              </a:lnSpc>
              <a:spcAft>
                <a:spcPts val="1200"/>
              </a:spcAft>
              <a:buFont typeface="Wingdings" pitchFamily="2" charset="2"/>
              <a:buChar char="l"/>
            </a:pPr>
            <a:r>
              <a:rPr lang="zh-CN" altLang="en-US" sz="2400" smtClean="0">
                <a:latin typeface="楷体" pitchFamily="49" charset="-122"/>
                <a:ea typeface="楷体" pitchFamily="49" charset="-122"/>
              </a:rPr>
              <a:t>因为</a:t>
            </a:r>
            <a:r>
              <a:rPr lang="en-US" altLang="zh-CN" sz="2400" smtClean="0">
                <a:latin typeface="楷体" pitchFamily="49" charset="-122"/>
                <a:ea typeface="楷体" pitchFamily="49" charset="-122"/>
              </a:rPr>
              <a:t>a</a:t>
            </a:r>
            <a:r>
              <a:rPr lang="zh-CN" altLang="en-US" sz="2400" smtClean="0">
                <a:latin typeface="楷体" pitchFamily="49" charset="-122"/>
                <a:ea typeface="楷体" pitchFamily="49" charset="-122"/>
              </a:rPr>
              <a:t>∨</a:t>
            </a:r>
            <a:r>
              <a:rPr lang="en-US" altLang="zh-CN" sz="2400" smtClean="0">
                <a:latin typeface="楷体" pitchFamily="49" charset="-122"/>
                <a:ea typeface="楷体" pitchFamily="49" charset="-122"/>
              </a:rPr>
              <a:t>a</a:t>
            </a:r>
            <a:r>
              <a:rPr lang="en-US" altLang="zh-CN" sz="2400" baseline="30000" smtClean="0">
                <a:latin typeface="楷体" pitchFamily="49" charset="-122"/>
                <a:ea typeface="楷体" pitchFamily="49" charset="-122"/>
              </a:rPr>
              <a:t>-1</a:t>
            </a:r>
            <a:r>
              <a:rPr lang="en-US" altLang="zh-CN" sz="2400" smtClean="0">
                <a:latin typeface="楷体" pitchFamily="49" charset="-122"/>
                <a:ea typeface="楷体" pitchFamily="49" charset="-122"/>
              </a:rPr>
              <a:t>=1</a:t>
            </a:r>
            <a:r>
              <a:rPr lang="zh-CN" altLang="en-US" sz="2400" smtClean="0">
                <a:latin typeface="楷体" pitchFamily="49" charset="-122"/>
                <a:ea typeface="楷体" pitchFamily="49" charset="-122"/>
              </a:rPr>
              <a:t>，</a:t>
            </a:r>
            <a:r>
              <a:rPr lang="en-US" altLang="zh-CN" sz="2400" smtClean="0">
                <a:latin typeface="楷体" pitchFamily="49" charset="-122"/>
                <a:ea typeface="楷体" pitchFamily="49" charset="-122"/>
              </a:rPr>
              <a:t>a</a:t>
            </a:r>
            <a:r>
              <a:rPr lang="zh-CN" altLang="en-US" sz="2400" smtClean="0">
                <a:latin typeface="楷体" pitchFamily="49" charset="-122"/>
                <a:ea typeface="楷体" pitchFamily="49" charset="-122"/>
              </a:rPr>
              <a:t>∧</a:t>
            </a:r>
            <a:r>
              <a:rPr lang="en-US" altLang="zh-CN" sz="2400" smtClean="0">
                <a:latin typeface="楷体" pitchFamily="49" charset="-122"/>
                <a:ea typeface="楷体" pitchFamily="49" charset="-122"/>
              </a:rPr>
              <a:t>a</a:t>
            </a:r>
            <a:r>
              <a:rPr lang="en-US" altLang="zh-CN" sz="2400" baseline="30000" smtClean="0">
                <a:latin typeface="楷体" pitchFamily="49" charset="-122"/>
                <a:ea typeface="楷体" pitchFamily="49" charset="-122"/>
              </a:rPr>
              <a:t>-1</a:t>
            </a:r>
            <a:r>
              <a:rPr lang="en-US" altLang="zh-CN" sz="2400" smtClean="0">
                <a:latin typeface="楷体" pitchFamily="49" charset="-122"/>
                <a:ea typeface="楷体" pitchFamily="49" charset="-122"/>
              </a:rPr>
              <a:t>=0</a:t>
            </a:r>
            <a:r>
              <a:rPr lang="zh-CN" altLang="en-US" sz="2400" smtClean="0">
                <a:latin typeface="楷体" pitchFamily="49" charset="-122"/>
                <a:ea typeface="楷体" pitchFamily="49" charset="-122"/>
              </a:rPr>
              <a:t>，由交换律有</a:t>
            </a:r>
            <a:r>
              <a:rPr lang="en-US" altLang="zh-CN" sz="2400" smtClean="0">
                <a:latin typeface="楷体" pitchFamily="49" charset="-122"/>
                <a:ea typeface="楷体" pitchFamily="49" charset="-122"/>
              </a:rPr>
              <a:t>a</a:t>
            </a:r>
            <a:r>
              <a:rPr lang="en-US" altLang="zh-CN" sz="2400" baseline="30000" smtClean="0">
                <a:latin typeface="楷体" pitchFamily="49" charset="-122"/>
                <a:ea typeface="楷体" pitchFamily="49" charset="-122"/>
              </a:rPr>
              <a:t>-1</a:t>
            </a:r>
            <a:r>
              <a:rPr lang="zh-CN" altLang="en-US" sz="2400" smtClean="0">
                <a:latin typeface="楷体" pitchFamily="49" charset="-122"/>
                <a:ea typeface="楷体" pitchFamily="49" charset="-122"/>
              </a:rPr>
              <a:t>∨</a:t>
            </a:r>
            <a:r>
              <a:rPr lang="en-US" altLang="zh-CN" sz="2400" smtClean="0">
                <a:latin typeface="楷体" pitchFamily="49" charset="-122"/>
                <a:ea typeface="楷体" pitchFamily="49" charset="-122"/>
              </a:rPr>
              <a:t>a</a:t>
            </a:r>
            <a:r>
              <a:rPr lang="zh-CN" altLang="en-US" sz="2400" smtClean="0">
                <a:latin typeface="楷体" pitchFamily="49" charset="-122"/>
                <a:ea typeface="楷体" pitchFamily="49" charset="-122"/>
              </a:rPr>
              <a:t>，</a:t>
            </a:r>
            <a:r>
              <a:rPr lang="en-US" altLang="zh-CN" sz="2400" smtClean="0">
                <a:latin typeface="楷体" pitchFamily="49" charset="-122"/>
                <a:ea typeface="楷体" pitchFamily="49" charset="-122"/>
              </a:rPr>
              <a:t>a</a:t>
            </a:r>
            <a:r>
              <a:rPr lang="en-US" altLang="zh-CN" sz="2400" baseline="30000" smtClean="0">
                <a:latin typeface="楷体" pitchFamily="49" charset="-122"/>
                <a:ea typeface="楷体" pitchFamily="49" charset="-122"/>
              </a:rPr>
              <a:t>-1</a:t>
            </a:r>
            <a:r>
              <a:rPr lang="zh-CN" altLang="en-US" sz="2400" smtClean="0">
                <a:latin typeface="楷体" pitchFamily="49" charset="-122"/>
                <a:ea typeface="楷体" pitchFamily="49" charset="-122"/>
              </a:rPr>
              <a:t>∧</a:t>
            </a:r>
            <a:r>
              <a:rPr lang="en-US" altLang="zh-CN" sz="2400" smtClean="0">
                <a:latin typeface="楷体" pitchFamily="49" charset="-122"/>
                <a:ea typeface="楷体" pitchFamily="49" charset="-122"/>
              </a:rPr>
              <a:t>a=0</a:t>
            </a:r>
          </a:p>
          <a:p>
            <a:pPr lvl="1">
              <a:lnSpc>
                <a:spcPct val="120000"/>
              </a:lnSpc>
              <a:spcAft>
                <a:spcPts val="1200"/>
              </a:spcAft>
              <a:buFont typeface="Wingdings" pitchFamily="2" charset="2"/>
              <a:buChar char="l"/>
            </a:pPr>
            <a:r>
              <a:rPr lang="zh-CN" altLang="en-US" sz="2400" smtClean="0">
                <a:latin typeface="楷体" pitchFamily="49" charset="-122"/>
                <a:ea typeface="楷体" pitchFamily="49" charset="-122"/>
              </a:rPr>
              <a:t>故</a:t>
            </a:r>
            <a:r>
              <a:rPr lang="en-US" altLang="zh-CN" sz="2400" smtClean="0">
                <a:latin typeface="楷体" pitchFamily="49" charset="-122"/>
                <a:ea typeface="楷体" pitchFamily="49" charset="-122"/>
              </a:rPr>
              <a:t>a</a:t>
            </a:r>
            <a:r>
              <a:rPr lang="zh-CN" altLang="en-US" sz="2400" smtClean="0">
                <a:latin typeface="楷体" pitchFamily="49" charset="-122"/>
                <a:ea typeface="楷体" pitchFamily="49" charset="-122"/>
              </a:rPr>
              <a:t>是</a:t>
            </a:r>
            <a:r>
              <a:rPr lang="en-US" altLang="zh-CN" sz="2400" smtClean="0">
                <a:latin typeface="楷体" pitchFamily="49" charset="-122"/>
                <a:ea typeface="楷体" pitchFamily="49" charset="-122"/>
              </a:rPr>
              <a:t>a</a:t>
            </a:r>
            <a:r>
              <a:rPr lang="en-US" altLang="zh-CN" sz="2400" baseline="30000" smtClean="0">
                <a:latin typeface="楷体" pitchFamily="49" charset="-122"/>
                <a:ea typeface="楷体" pitchFamily="49" charset="-122"/>
              </a:rPr>
              <a:t>-1</a:t>
            </a:r>
            <a:r>
              <a:rPr lang="zh-CN" altLang="en-US" sz="2400" smtClean="0">
                <a:latin typeface="楷体" pitchFamily="49" charset="-122"/>
                <a:ea typeface="楷体" pitchFamily="49" charset="-122"/>
              </a:rPr>
              <a:t>的补元素，由补元素的唯一性，故有</a:t>
            </a:r>
            <a:r>
              <a:rPr lang="en-US" altLang="zh-CN" sz="2400" smtClean="0">
                <a:latin typeface="楷体" pitchFamily="49" charset="-122"/>
                <a:ea typeface="楷体" pitchFamily="49" charset="-122"/>
              </a:rPr>
              <a:t>(a</a:t>
            </a:r>
            <a:r>
              <a:rPr lang="en-US" altLang="zh-CN" sz="2400" baseline="30000" smtClean="0">
                <a:latin typeface="楷体" pitchFamily="49" charset="-122"/>
                <a:ea typeface="楷体" pitchFamily="49" charset="-122"/>
              </a:rPr>
              <a:t>-1</a:t>
            </a:r>
            <a:r>
              <a:rPr lang="en-US" altLang="zh-CN" sz="2400" smtClean="0">
                <a:latin typeface="楷体" pitchFamily="49" charset="-122"/>
                <a:ea typeface="楷体" pitchFamily="49" charset="-122"/>
              </a:rPr>
              <a:t>)</a:t>
            </a:r>
            <a:r>
              <a:rPr lang="en-US" altLang="zh-CN" sz="2400" baseline="30000" smtClean="0">
                <a:latin typeface="楷体" pitchFamily="49" charset="-122"/>
                <a:ea typeface="楷体" pitchFamily="49" charset="-122"/>
              </a:rPr>
              <a:t>-1</a:t>
            </a:r>
            <a:r>
              <a:rPr lang="en-US" altLang="zh-CN" sz="2400" smtClean="0">
                <a:latin typeface="楷体" pitchFamily="49" charset="-122"/>
                <a:ea typeface="楷体" pitchFamily="49" charset="-122"/>
              </a:rPr>
              <a:t>=a</a:t>
            </a:r>
            <a:endParaRPr lang="zh-CN" altLang="en-US" sz="24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F1BAD8-81DF-4DB8-B7DF-36E7DF04F6BA}" type="slidenum">
              <a:rPr lang="en-US" altLang="zh-CN" smtClean="0"/>
              <a:pPr>
                <a:defRPr/>
              </a:pPr>
              <a:t>45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标题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630237"/>
          </a:xfrm>
        </p:spPr>
        <p:txBody>
          <a:bodyPr/>
          <a:lstStyle/>
          <a:p>
            <a:pPr algn="ctr"/>
            <a:r>
              <a:rPr lang="zh-CN" altLang="en-US" sz="3600" smtClean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</a:rPr>
              <a:t>德</a:t>
            </a:r>
            <a:r>
              <a:rPr lang="en-US" altLang="zh-CN" sz="3600" smtClean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</a:rPr>
              <a:t>.</a:t>
            </a:r>
            <a:r>
              <a:rPr lang="zh-CN" altLang="en-US" sz="3600" smtClean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</a:rPr>
              <a:t>摩根律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08050"/>
            <a:ext cx="8229600" cy="5256213"/>
          </a:xfrm>
        </p:spPr>
        <p:txBody>
          <a:bodyPr/>
          <a:lstStyle/>
          <a:p>
            <a:pPr>
              <a:lnSpc>
                <a:spcPct val="120000"/>
              </a:lnSpc>
              <a:defRPr/>
            </a:pPr>
            <a:r>
              <a:rPr lang="zh-CN" altLang="en-US" sz="24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定理</a:t>
            </a:r>
            <a:r>
              <a:rPr lang="en-US" altLang="zh-CN" sz="24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7.3-11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：有补分配格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&lt;L;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⊕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,*&gt;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中，对任意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a</a:t>
            </a:r>
            <a:r>
              <a:rPr lang="en-US" altLang="zh-CN" sz="2400" baseline="-25000" dirty="0">
                <a:latin typeface="楷体" pitchFamily="49" charset="-122"/>
                <a:ea typeface="楷体" pitchFamily="49" charset="-122"/>
              </a:rPr>
              <a:t>1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, a</a:t>
            </a:r>
            <a:r>
              <a:rPr lang="en-US" altLang="zh-CN" sz="2400" baseline="-25000" dirty="0">
                <a:latin typeface="楷体" pitchFamily="49" charset="-122"/>
                <a:ea typeface="楷体" pitchFamily="49" charset="-122"/>
              </a:rPr>
              <a:t>2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∈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L</a:t>
            </a:r>
          </a:p>
          <a:p>
            <a:pPr marL="898525" lvl="1"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（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1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）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(a</a:t>
            </a:r>
            <a:r>
              <a:rPr lang="en-US" altLang="zh-CN" sz="2400" baseline="-25000" dirty="0">
                <a:latin typeface="楷体" pitchFamily="49" charset="-122"/>
                <a:ea typeface="楷体" pitchFamily="49" charset="-122"/>
              </a:rPr>
              <a:t>1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⊕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a</a:t>
            </a:r>
            <a:r>
              <a:rPr lang="en-US" altLang="zh-CN" sz="2400" baseline="-25000" dirty="0">
                <a:latin typeface="楷体" pitchFamily="49" charset="-122"/>
                <a:ea typeface="楷体" pitchFamily="49" charset="-122"/>
              </a:rPr>
              <a:t>2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)</a:t>
            </a:r>
            <a:r>
              <a:rPr lang="en-US" altLang="zh-CN" sz="2400" baseline="30000" dirty="0">
                <a:latin typeface="楷体" pitchFamily="49" charset="-122"/>
                <a:ea typeface="楷体" pitchFamily="49" charset="-122"/>
              </a:rPr>
              <a:t>-1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=a</a:t>
            </a:r>
            <a:r>
              <a:rPr lang="en-US" altLang="zh-CN" sz="2400" baseline="-25000" dirty="0">
                <a:latin typeface="楷体" pitchFamily="49" charset="-122"/>
                <a:ea typeface="楷体" pitchFamily="49" charset="-122"/>
              </a:rPr>
              <a:t>1</a:t>
            </a:r>
            <a:r>
              <a:rPr lang="en-US" altLang="zh-CN" sz="2400" baseline="30000" dirty="0">
                <a:latin typeface="楷体" pitchFamily="49" charset="-122"/>
                <a:ea typeface="楷体" pitchFamily="49" charset="-122"/>
              </a:rPr>
              <a:t>-1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*a</a:t>
            </a:r>
            <a:r>
              <a:rPr lang="en-US" altLang="zh-CN" sz="2400" baseline="-25000" dirty="0">
                <a:latin typeface="楷体" pitchFamily="49" charset="-122"/>
                <a:ea typeface="楷体" pitchFamily="49" charset="-122"/>
              </a:rPr>
              <a:t>2</a:t>
            </a:r>
            <a:r>
              <a:rPr lang="en-US" altLang="zh-CN" sz="2400" baseline="30000" dirty="0">
                <a:latin typeface="楷体" pitchFamily="49" charset="-122"/>
                <a:ea typeface="楷体" pitchFamily="49" charset="-122"/>
              </a:rPr>
              <a:t>-1</a:t>
            </a:r>
            <a:endParaRPr lang="en-US" altLang="zh-CN" sz="2400" dirty="0">
              <a:latin typeface="楷体" pitchFamily="49" charset="-122"/>
              <a:ea typeface="楷体" pitchFamily="49" charset="-122"/>
            </a:endParaRPr>
          </a:p>
          <a:p>
            <a:pPr marL="898525" lvl="1">
              <a:lnSpc>
                <a:spcPct val="120000"/>
              </a:lnSpc>
              <a:spcAft>
                <a:spcPts val="600"/>
              </a:spcAft>
              <a:buFont typeface="Wingdings" pitchFamily="2" charset="2"/>
              <a:buNone/>
              <a:defRPr/>
            </a:pP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（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2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）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(a</a:t>
            </a:r>
            <a:r>
              <a:rPr lang="en-US" altLang="zh-CN" sz="2400" baseline="-25000" dirty="0">
                <a:latin typeface="楷体" pitchFamily="49" charset="-122"/>
                <a:ea typeface="楷体" pitchFamily="49" charset="-122"/>
              </a:rPr>
              <a:t>1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*a</a:t>
            </a:r>
            <a:r>
              <a:rPr lang="en-US" altLang="zh-CN" sz="2400" baseline="-25000" dirty="0">
                <a:latin typeface="楷体" pitchFamily="49" charset="-122"/>
                <a:ea typeface="楷体" pitchFamily="49" charset="-122"/>
              </a:rPr>
              <a:t>2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)</a:t>
            </a:r>
            <a:r>
              <a:rPr lang="en-US" altLang="zh-CN" sz="2400" baseline="30000" dirty="0">
                <a:latin typeface="楷体" pitchFamily="49" charset="-122"/>
                <a:ea typeface="楷体" pitchFamily="49" charset="-122"/>
              </a:rPr>
              <a:t>-1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=a</a:t>
            </a:r>
            <a:r>
              <a:rPr lang="en-US" altLang="zh-CN" sz="2400" baseline="-25000" dirty="0">
                <a:latin typeface="楷体" pitchFamily="49" charset="-122"/>
                <a:ea typeface="楷体" pitchFamily="49" charset="-122"/>
              </a:rPr>
              <a:t>1</a:t>
            </a:r>
            <a:r>
              <a:rPr lang="en-US" altLang="zh-CN" sz="2400" baseline="30000" dirty="0">
                <a:latin typeface="楷体" pitchFamily="49" charset="-122"/>
                <a:ea typeface="楷体" pitchFamily="49" charset="-122"/>
              </a:rPr>
              <a:t>-1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⊕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a</a:t>
            </a:r>
            <a:r>
              <a:rPr lang="en-US" altLang="zh-CN" sz="2400" baseline="-25000" dirty="0">
                <a:latin typeface="楷体" pitchFamily="49" charset="-122"/>
                <a:ea typeface="楷体" pitchFamily="49" charset="-122"/>
              </a:rPr>
              <a:t>2</a:t>
            </a:r>
            <a:r>
              <a:rPr lang="en-US" altLang="zh-CN" sz="2400" baseline="30000" dirty="0">
                <a:latin typeface="楷体" pitchFamily="49" charset="-122"/>
                <a:ea typeface="楷体" pitchFamily="49" charset="-122"/>
              </a:rPr>
              <a:t>-1</a:t>
            </a:r>
            <a:endParaRPr lang="en-US" altLang="zh-CN" sz="2400" dirty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20000"/>
              </a:lnSpc>
              <a:defRPr/>
            </a:pPr>
            <a:r>
              <a:rPr lang="zh-CN" altLang="en-US" sz="24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证明</a:t>
            </a:r>
            <a:r>
              <a:rPr lang="zh-CN" altLang="en-US" sz="28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：</a:t>
            </a:r>
            <a:endParaRPr lang="en-US" altLang="zh-CN" sz="2800" dirty="0">
              <a:solidFill>
                <a:srgbClr val="FF0000"/>
              </a:solidFill>
              <a:latin typeface="楷体" pitchFamily="49" charset="-122"/>
              <a:ea typeface="楷体" pitchFamily="49" charset="-122"/>
            </a:endParaRPr>
          </a:p>
          <a:p>
            <a:pPr marL="898525" lvl="1" indent="-288925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itchFamily="2" charset="2"/>
              <a:buNone/>
              <a:defRPr/>
            </a:pP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(a</a:t>
            </a:r>
            <a:r>
              <a:rPr lang="en-US" altLang="zh-CN" sz="2400" baseline="-25000" dirty="0">
                <a:latin typeface="楷体" pitchFamily="49" charset="-122"/>
                <a:ea typeface="楷体" pitchFamily="49" charset="-122"/>
              </a:rPr>
              <a:t>1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⊕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a</a:t>
            </a:r>
            <a:r>
              <a:rPr lang="en-US" altLang="zh-CN" sz="2400" baseline="-25000" dirty="0">
                <a:latin typeface="楷体" pitchFamily="49" charset="-122"/>
                <a:ea typeface="楷体" pitchFamily="49" charset="-122"/>
              </a:rPr>
              <a:t>2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)</a:t>
            </a:r>
            <a:r>
              <a:rPr lang="zh-CN" altLang="en-US" sz="24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⊕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(a</a:t>
            </a:r>
            <a:r>
              <a:rPr lang="en-US" altLang="zh-CN" sz="2400" baseline="-25000" dirty="0">
                <a:latin typeface="楷体" pitchFamily="49" charset="-122"/>
                <a:ea typeface="楷体" pitchFamily="49" charset="-122"/>
              </a:rPr>
              <a:t>1</a:t>
            </a:r>
            <a:r>
              <a:rPr lang="en-US" altLang="zh-CN" sz="2400" baseline="30000" dirty="0">
                <a:latin typeface="楷体" pitchFamily="49" charset="-122"/>
                <a:ea typeface="楷体" pitchFamily="49" charset="-122"/>
              </a:rPr>
              <a:t>-1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*a</a:t>
            </a:r>
            <a:r>
              <a:rPr lang="en-US" altLang="zh-CN" sz="2400" baseline="-25000" dirty="0">
                <a:latin typeface="楷体" pitchFamily="49" charset="-122"/>
                <a:ea typeface="楷体" pitchFamily="49" charset="-122"/>
              </a:rPr>
              <a:t>2</a:t>
            </a:r>
            <a:r>
              <a:rPr lang="en-US" altLang="zh-CN" sz="2400" baseline="30000" dirty="0">
                <a:latin typeface="楷体" pitchFamily="49" charset="-122"/>
                <a:ea typeface="楷体" pitchFamily="49" charset="-122"/>
              </a:rPr>
              <a:t>-1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)</a:t>
            </a:r>
          </a:p>
          <a:p>
            <a:pPr marL="898525" lvl="1" indent="-288925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Wingdings" pitchFamily="2" charset="2"/>
              <a:buNone/>
              <a:defRPr/>
            </a:pP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=(a</a:t>
            </a:r>
            <a:r>
              <a:rPr lang="en-US" altLang="zh-CN" sz="2400" baseline="-25000" dirty="0">
                <a:latin typeface="楷体" pitchFamily="49" charset="-122"/>
                <a:ea typeface="楷体" pitchFamily="49" charset="-122"/>
              </a:rPr>
              <a:t>1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⊕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a</a:t>
            </a:r>
            <a:r>
              <a:rPr lang="en-US" altLang="zh-CN" sz="2400" baseline="-25000" dirty="0">
                <a:latin typeface="楷体" pitchFamily="49" charset="-122"/>
                <a:ea typeface="楷体" pitchFamily="49" charset="-122"/>
              </a:rPr>
              <a:t>2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⊕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a</a:t>
            </a:r>
            <a:r>
              <a:rPr lang="en-US" altLang="zh-CN" sz="2400" baseline="-25000" dirty="0">
                <a:latin typeface="楷体" pitchFamily="49" charset="-122"/>
                <a:ea typeface="楷体" pitchFamily="49" charset="-122"/>
              </a:rPr>
              <a:t>1</a:t>
            </a:r>
            <a:r>
              <a:rPr lang="en-US" altLang="zh-CN" sz="2400" baseline="30000" dirty="0">
                <a:latin typeface="楷体" pitchFamily="49" charset="-122"/>
                <a:ea typeface="楷体" pitchFamily="49" charset="-122"/>
              </a:rPr>
              <a:t>-1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)*(a</a:t>
            </a:r>
            <a:r>
              <a:rPr lang="en-US" altLang="zh-CN" sz="2400" baseline="-25000" dirty="0">
                <a:latin typeface="楷体" pitchFamily="49" charset="-122"/>
                <a:ea typeface="楷体" pitchFamily="49" charset="-122"/>
              </a:rPr>
              <a:t>1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⊕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a</a:t>
            </a:r>
            <a:r>
              <a:rPr lang="en-US" altLang="zh-CN" sz="2400" baseline="-25000" dirty="0">
                <a:latin typeface="楷体" pitchFamily="49" charset="-122"/>
                <a:ea typeface="楷体" pitchFamily="49" charset="-122"/>
              </a:rPr>
              <a:t>2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⊕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a</a:t>
            </a:r>
            <a:r>
              <a:rPr lang="en-US" altLang="zh-CN" sz="2400" baseline="-25000" dirty="0">
                <a:latin typeface="楷体" pitchFamily="49" charset="-122"/>
                <a:ea typeface="楷体" pitchFamily="49" charset="-122"/>
              </a:rPr>
              <a:t>2</a:t>
            </a:r>
            <a:r>
              <a:rPr lang="en-US" altLang="zh-CN" sz="2400" baseline="30000" dirty="0">
                <a:latin typeface="楷体" pitchFamily="49" charset="-122"/>
                <a:ea typeface="楷体" pitchFamily="49" charset="-122"/>
              </a:rPr>
              <a:t>-1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)=1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∧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1=1</a:t>
            </a:r>
            <a:endParaRPr lang="en-US" altLang="zh-CN" sz="2800" dirty="0">
              <a:latin typeface="楷体" pitchFamily="49" charset="-122"/>
              <a:ea typeface="楷体" pitchFamily="49" charset="-122"/>
              <a:cs typeface="+mn-cs"/>
            </a:endParaRPr>
          </a:p>
          <a:p>
            <a:pPr marL="898525" lvl="1" indent="-288925"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(a</a:t>
            </a:r>
            <a:r>
              <a:rPr lang="en-US" altLang="zh-CN" sz="2400" baseline="-25000" dirty="0">
                <a:latin typeface="楷体" pitchFamily="49" charset="-122"/>
                <a:ea typeface="楷体" pitchFamily="49" charset="-122"/>
              </a:rPr>
              <a:t>1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⊕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a</a:t>
            </a:r>
            <a:r>
              <a:rPr lang="en-US" altLang="zh-CN" sz="2400" baseline="-25000" dirty="0">
                <a:latin typeface="楷体" pitchFamily="49" charset="-122"/>
                <a:ea typeface="楷体" pitchFamily="49" charset="-122"/>
              </a:rPr>
              <a:t>2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)</a:t>
            </a:r>
            <a:r>
              <a:rPr lang="en-US" altLang="zh-CN" sz="24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*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(a</a:t>
            </a:r>
            <a:r>
              <a:rPr lang="en-US" altLang="zh-CN" sz="2400" baseline="-25000" dirty="0">
                <a:latin typeface="楷体" pitchFamily="49" charset="-122"/>
                <a:ea typeface="楷体" pitchFamily="49" charset="-122"/>
              </a:rPr>
              <a:t>1</a:t>
            </a:r>
            <a:r>
              <a:rPr lang="en-US" altLang="zh-CN" sz="2400" baseline="30000" dirty="0">
                <a:latin typeface="楷体" pitchFamily="49" charset="-122"/>
                <a:ea typeface="楷体" pitchFamily="49" charset="-122"/>
              </a:rPr>
              <a:t>-1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*a</a:t>
            </a:r>
            <a:r>
              <a:rPr lang="en-US" altLang="zh-CN" sz="2400" baseline="-25000" dirty="0">
                <a:latin typeface="楷体" pitchFamily="49" charset="-122"/>
                <a:ea typeface="楷体" pitchFamily="49" charset="-122"/>
              </a:rPr>
              <a:t>2</a:t>
            </a:r>
            <a:r>
              <a:rPr lang="en-US" altLang="zh-CN" sz="2400" baseline="30000" dirty="0">
                <a:latin typeface="楷体" pitchFamily="49" charset="-122"/>
                <a:ea typeface="楷体" pitchFamily="49" charset="-122"/>
              </a:rPr>
              <a:t>-1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)=0</a:t>
            </a:r>
          </a:p>
          <a:p>
            <a:pPr marL="898525" lvl="1" indent="-288925">
              <a:lnSpc>
                <a:spcPct val="120000"/>
              </a:lnSpc>
              <a:spcAft>
                <a:spcPts val="600"/>
              </a:spcAft>
              <a:buFont typeface="Wingdings" pitchFamily="2" charset="2"/>
              <a:buNone/>
              <a:defRPr/>
            </a:pP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由补元素的唯一性，有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  <a:sym typeface="Wingdings" pitchFamily="2" charset="2"/>
              </a:rPr>
              <a:t>（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  <a:sym typeface="Wingdings" pitchFamily="2" charset="2"/>
              </a:rPr>
              <a:t>1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  <a:sym typeface="Wingdings" pitchFamily="2" charset="2"/>
              </a:rPr>
              <a:t>）式成立</a:t>
            </a:r>
            <a:endParaRPr lang="en-US" altLang="zh-CN" sz="2400" dirty="0">
              <a:latin typeface="楷体" pitchFamily="49" charset="-122"/>
              <a:ea typeface="楷体" pitchFamily="49" charset="-122"/>
              <a:sym typeface="Wingdings" pitchFamily="2" charset="2"/>
            </a:endParaRPr>
          </a:p>
          <a:p>
            <a:pPr>
              <a:lnSpc>
                <a:spcPct val="120000"/>
              </a:lnSpc>
              <a:defRPr/>
            </a:pPr>
            <a:r>
              <a:rPr lang="zh-CN" altLang="en-US" sz="2400" dirty="0">
                <a:latin typeface="楷体" pitchFamily="49" charset="-122"/>
                <a:ea typeface="楷体" pitchFamily="49" charset="-122"/>
                <a:sym typeface="Wingdings" pitchFamily="2" charset="2"/>
              </a:rPr>
              <a:t>同理可证（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  <a:sym typeface="Wingdings" pitchFamily="2" charset="2"/>
              </a:rPr>
              <a:t>2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  <a:sym typeface="Wingdings" pitchFamily="2" charset="2"/>
              </a:rPr>
              <a:t>）式成立。</a:t>
            </a:r>
            <a:endParaRPr lang="en-US" altLang="zh-CN" sz="2400" dirty="0">
              <a:latin typeface="楷体" pitchFamily="49" charset="-122"/>
              <a:ea typeface="楷体" pitchFamily="49" charset="-122"/>
            </a:endParaRPr>
          </a:p>
          <a:p>
            <a:pPr lvl="1">
              <a:lnSpc>
                <a:spcPct val="120000"/>
              </a:lnSpc>
              <a:defRPr/>
            </a:pPr>
            <a:endParaRPr lang="en-US" altLang="zh-CN" sz="240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2CC60A-1B72-426F-AB0E-E53B150070FF}" type="slidenum">
              <a:rPr lang="en-US" altLang="zh-CN" smtClean="0"/>
              <a:pPr>
                <a:defRPr/>
              </a:pPr>
              <a:t>46</a:t>
            </a:fld>
            <a:endParaRPr lang="en-US" altLang="zh-CN"/>
          </a:p>
        </p:txBody>
      </p:sp>
      <p:grpSp>
        <p:nvGrpSpPr>
          <p:cNvPr id="11" name="组合 10"/>
          <p:cNvGrpSpPr>
            <a:grpSpLocks/>
          </p:cNvGrpSpPr>
          <p:nvPr/>
        </p:nvGrpSpPr>
        <p:grpSpPr bwMode="auto">
          <a:xfrm>
            <a:off x="1042988" y="3125788"/>
            <a:ext cx="7375525" cy="1784350"/>
            <a:chOff x="1043608" y="3125728"/>
            <a:chExt cx="7375296" cy="1784960"/>
          </a:xfrm>
        </p:grpSpPr>
        <p:grpSp>
          <p:nvGrpSpPr>
            <p:cNvPr id="73733" name="组合 7"/>
            <p:cNvGrpSpPr>
              <a:grpSpLocks/>
            </p:cNvGrpSpPr>
            <p:nvPr/>
          </p:nvGrpSpPr>
          <p:grpSpPr bwMode="auto">
            <a:xfrm>
              <a:off x="6417920" y="3356992"/>
              <a:ext cx="2000984" cy="1553696"/>
              <a:chOff x="6387440" y="3356992"/>
              <a:chExt cx="2000984" cy="1553696"/>
            </a:xfrm>
          </p:grpSpPr>
          <p:sp>
            <p:nvSpPr>
              <p:cNvPr id="6" name="矩形 5"/>
              <p:cNvSpPr/>
              <p:nvPr/>
            </p:nvSpPr>
            <p:spPr>
              <a:xfrm>
                <a:off x="7091476" y="3718067"/>
                <a:ext cx="1296948" cy="86389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lnSpc>
                    <a:spcPct val="110000"/>
                  </a:lnSpc>
                  <a:spcAft>
                    <a:spcPts val="100"/>
                  </a:spcAft>
                  <a:defRPr/>
                </a:pPr>
                <a:r>
                  <a:rPr lang="en-US" altLang="zh-CN" sz="2400" dirty="0">
                    <a:solidFill>
                      <a:srgbClr val="0000FF"/>
                    </a:solidFill>
                    <a:latin typeface="楷体" pitchFamily="49" charset="-122"/>
                    <a:ea typeface="楷体" pitchFamily="49" charset="-122"/>
                  </a:rPr>
                  <a:t>a</a:t>
                </a:r>
                <a:r>
                  <a:rPr lang="zh-CN" altLang="en-US" sz="2400" dirty="0">
                    <a:solidFill>
                      <a:srgbClr val="0000FF"/>
                    </a:solidFill>
                    <a:latin typeface="楷体" pitchFamily="49" charset="-122"/>
                    <a:ea typeface="楷体" pitchFamily="49" charset="-122"/>
                  </a:rPr>
                  <a:t>⊕</a:t>
                </a:r>
                <a:r>
                  <a:rPr lang="en-US" altLang="zh-CN" sz="2400" dirty="0">
                    <a:solidFill>
                      <a:srgbClr val="0000FF"/>
                    </a:solidFill>
                    <a:latin typeface="楷体" pitchFamily="49" charset="-122"/>
                    <a:ea typeface="楷体" pitchFamily="49" charset="-122"/>
                  </a:rPr>
                  <a:t>b=1</a:t>
                </a:r>
              </a:p>
              <a:p>
                <a:pPr>
                  <a:lnSpc>
                    <a:spcPct val="110000"/>
                  </a:lnSpc>
                  <a:spcAft>
                    <a:spcPts val="100"/>
                  </a:spcAft>
                  <a:defRPr/>
                </a:pPr>
                <a:r>
                  <a:rPr lang="en-US" altLang="zh-CN" sz="2400" dirty="0">
                    <a:solidFill>
                      <a:srgbClr val="0000FF"/>
                    </a:solidFill>
                    <a:latin typeface="楷体" pitchFamily="49" charset="-122"/>
                    <a:ea typeface="楷体" pitchFamily="49" charset="-122"/>
                  </a:rPr>
                  <a:t>a*b=0</a:t>
                </a:r>
                <a:endParaRPr lang="zh-CN" altLang="en-US" sz="2400" dirty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endParaRPr>
              </a:p>
            </p:txBody>
          </p:sp>
          <p:sp>
            <p:nvSpPr>
              <p:cNvPr id="7" name="右大括号 6"/>
              <p:cNvSpPr/>
              <p:nvPr/>
            </p:nvSpPr>
            <p:spPr>
              <a:xfrm>
                <a:off x="6386648" y="3357582"/>
                <a:ext cx="488935" cy="1553106"/>
              </a:xfrm>
              <a:prstGeom prst="rightBrace">
                <a:avLst>
                  <a:gd name="adj1" fmla="val 23922"/>
                  <a:gd name="adj2" fmla="val 50000"/>
                </a:avLst>
              </a:prstGeom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</p:grpSp>
        <p:sp>
          <p:nvSpPr>
            <p:cNvPr id="9" name="圆角矩形 8"/>
            <p:cNvSpPr/>
            <p:nvPr/>
          </p:nvSpPr>
          <p:spPr>
            <a:xfrm>
              <a:off x="1043608" y="3125728"/>
              <a:ext cx="5329072" cy="863895"/>
            </a:xfrm>
            <a:prstGeom prst="roundRect">
              <a:avLst/>
            </a:prstGeom>
            <a:noFill/>
            <a:ln w="12700">
              <a:solidFill>
                <a:srgbClr val="0000FF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1084882" y="4205597"/>
              <a:ext cx="3168552" cy="360485"/>
            </a:xfrm>
            <a:prstGeom prst="roundRect">
              <a:avLst/>
            </a:prstGeom>
            <a:noFill/>
            <a:ln w="12700">
              <a:solidFill>
                <a:srgbClr val="0000FF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ext Box 2"/>
          <p:cNvSpPr txBox="1">
            <a:spLocks noChangeArrowheads="1"/>
          </p:cNvSpPr>
          <p:nvPr/>
        </p:nvSpPr>
        <p:spPr bwMode="auto">
          <a:xfrm>
            <a:off x="395288" y="260350"/>
            <a:ext cx="7848600" cy="616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zh-CN" altLang="en-US" sz="3600" dirty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</a:rPr>
              <a:t>例题</a:t>
            </a:r>
            <a:endParaRPr lang="en-US" altLang="zh-CN" sz="3600" dirty="0">
              <a:solidFill>
                <a:srgbClr val="0000FF"/>
              </a:solidFill>
              <a:latin typeface="华文行楷" pitchFamily="2" charset="-122"/>
              <a:ea typeface="华文行楷" pitchFamily="2" charset="-122"/>
            </a:endParaRPr>
          </a:p>
          <a:p>
            <a:pPr marL="274638" indent="-274638" algn="just">
              <a:spcBef>
                <a:spcPct val="50000"/>
              </a:spcBef>
              <a:buSzPct val="60000"/>
              <a:buFont typeface="Wingdings" pitchFamily="2" charset="2"/>
              <a:buChar char="n"/>
              <a:defRPr/>
            </a:pP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填空</a:t>
            </a:r>
          </a:p>
          <a:p>
            <a:pPr algn="just">
              <a:spcBef>
                <a:spcPct val="50000"/>
              </a:spcBef>
              <a:defRPr/>
            </a:pP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   （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1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）下图所表示的格中</a:t>
            </a:r>
          </a:p>
          <a:p>
            <a:pPr algn="just">
              <a:spcBef>
                <a:spcPct val="50000"/>
              </a:spcBef>
              <a:defRPr/>
            </a:pP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 </a:t>
            </a:r>
          </a:p>
          <a:p>
            <a:pPr algn="just">
              <a:spcBef>
                <a:spcPct val="50000"/>
              </a:spcBef>
              <a:defRPr/>
            </a:pP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 </a:t>
            </a:r>
          </a:p>
          <a:p>
            <a:pPr algn="just">
              <a:spcBef>
                <a:spcPct val="50000"/>
              </a:spcBef>
              <a:defRPr/>
            </a:pP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 </a:t>
            </a:r>
          </a:p>
          <a:p>
            <a:pPr algn="just">
              <a:spcBef>
                <a:spcPct val="50000"/>
              </a:spcBef>
              <a:defRPr/>
            </a:pP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/>
            </a:r>
            <a:br>
              <a:rPr lang="zh-CN" altLang="en-US" sz="2400" dirty="0">
                <a:latin typeface="楷体" pitchFamily="49" charset="-122"/>
                <a:ea typeface="楷体" pitchFamily="49" charset="-122"/>
              </a:rPr>
            </a:b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  </a:t>
            </a:r>
          </a:p>
          <a:p>
            <a:pPr algn="just">
              <a:spcBef>
                <a:spcPct val="50000"/>
              </a:spcBef>
              <a:defRPr/>
            </a:pP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  ① 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d 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有</a:t>
            </a:r>
            <a:r>
              <a:rPr lang="zh-CN" altLang="en-US" sz="2400" u="sng" dirty="0">
                <a:latin typeface="楷体" pitchFamily="49" charset="-122"/>
                <a:ea typeface="楷体" pitchFamily="49" charset="-122"/>
              </a:rPr>
              <a:t>     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个补元素，它们分别是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___________</a:t>
            </a:r>
            <a:r>
              <a:rPr lang="en-US" altLang="zh-CN" sz="2400" u="sng" dirty="0"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。</a:t>
            </a:r>
            <a:r>
              <a:rPr lang="en-US" altLang="zh-CN" sz="2400" u="sng" dirty="0">
                <a:latin typeface="楷体" pitchFamily="49" charset="-122"/>
                <a:ea typeface="楷体" pitchFamily="49" charset="-122"/>
              </a:rPr>
              <a:t>  </a:t>
            </a:r>
            <a:endParaRPr lang="en-US" altLang="zh-CN" sz="2400" dirty="0">
              <a:latin typeface="楷体" pitchFamily="49" charset="-122"/>
              <a:ea typeface="楷体" pitchFamily="49" charset="-122"/>
            </a:endParaRPr>
          </a:p>
          <a:p>
            <a:pPr algn="just">
              <a:spcBef>
                <a:spcPct val="50000"/>
              </a:spcBef>
              <a:defRPr/>
            </a:pP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  ② a 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有</a:t>
            </a:r>
            <a:r>
              <a:rPr lang="zh-CN" altLang="en-US" sz="2400" u="sng" dirty="0">
                <a:latin typeface="楷体" pitchFamily="49" charset="-122"/>
                <a:ea typeface="楷体" pitchFamily="49" charset="-122"/>
              </a:rPr>
              <a:t>      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个补元素，它们是</a:t>
            </a:r>
            <a:r>
              <a:rPr lang="zh-CN" altLang="en-US" sz="2400" u="sng" dirty="0">
                <a:latin typeface="楷体" pitchFamily="49" charset="-122"/>
                <a:ea typeface="楷体" pitchFamily="49" charset="-122"/>
              </a:rPr>
              <a:t>     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。</a:t>
            </a:r>
            <a:endParaRPr lang="en-US" altLang="zh-CN" sz="2400" dirty="0">
              <a:latin typeface="楷体" pitchFamily="49" charset="-122"/>
              <a:ea typeface="楷体" pitchFamily="49" charset="-122"/>
            </a:endParaRPr>
          </a:p>
          <a:p>
            <a:pPr algn="just">
              <a:spcBef>
                <a:spcPct val="50000"/>
              </a:spcBef>
              <a:defRPr/>
            </a:pP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  ③ b 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的补元素是</a:t>
            </a:r>
            <a:r>
              <a:rPr lang="zh-CN" altLang="en-US" sz="2400" u="sng" dirty="0">
                <a:latin typeface="楷体" pitchFamily="49" charset="-122"/>
                <a:ea typeface="楷体" pitchFamily="49" charset="-122"/>
              </a:rPr>
              <a:t>      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。</a:t>
            </a:r>
            <a:endParaRPr lang="en-US" altLang="zh-CN" sz="240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09571" name="Text Box 3"/>
          <p:cNvSpPr txBox="1">
            <a:spLocks noChangeArrowheads="1"/>
          </p:cNvSpPr>
          <p:nvPr/>
        </p:nvSpPr>
        <p:spPr bwMode="auto">
          <a:xfrm>
            <a:off x="1979613" y="4641850"/>
            <a:ext cx="5943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>
                <a:ea typeface="楷体" pitchFamily="49" charset="-122"/>
              </a:rPr>
              <a:t>  3         </a:t>
            </a:r>
            <a:r>
              <a:rPr lang="zh-CN" altLang="en-US" sz="2400">
                <a:ea typeface="楷体" pitchFamily="49" charset="-122"/>
              </a:rPr>
              <a:t>　                              </a:t>
            </a:r>
            <a:r>
              <a:rPr lang="en-US" altLang="zh-CN" sz="2400">
                <a:ea typeface="楷体" pitchFamily="49" charset="-122"/>
              </a:rPr>
              <a:t>a</a:t>
            </a:r>
            <a:r>
              <a:rPr lang="zh-CN" altLang="en-US" sz="2400">
                <a:ea typeface="楷体" pitchFamily="49" charset="-122"/>
              </a:rPr>
              <a:t>、</a:t>
            </a:r>
            <a:r>
              <a:rPr lang="en-US" altLang="zh-CN" sz="2400">
                <a:ea typeface="楷体" pitchFamily="49" charset="-122"/>
              </a:rPr>
              <a:t>b</a:t>
            </a:r>
            <a:r>
              <a:rPr lang="zh-CN" altLang="en-US" sz="2400">
                <a:ea typeface="楷体" pitchFamily="49" charset="-122"/>
              </a:rPr>
              <a:t>、</a:t>
            </a:r>
            <a:r>
              <a:rPr lang="en-US" altLang="zh-CN" sz="2400">
                <a:ea typeface="楷体" pitchFamily="49" charset="-122"/>
              </a:rPr>
              <a:t>c                                 </a:t>
            </a:r>
          </a:p>
        </p:txBody>
      </p:sp>
      <p:sp>
        <p:nvSpPr>
          <p:cNvPr id="109572" name="Text Box 4"/>
          <p:cNvSpPr txBox="1">
            <a:spLocks noChangeArrowheads="1"/>
          </p:cNvSpPr>
          <p:nvPr/>
        </p:nvSpPr>
        <p:spPr bwMode="auto">
          <a:xfrm>
            <a:off x="1979613" y="5187950"/>
            <a:ext cx="4419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>
                <a:ea typeface="楷体" pitchFamily="49" charset="-122"/>
              </a:rPr>
              <a:t>  1                                     d</a:t>
            </a:r>
          </a:p>
        </p:txBody>
      </p:sp>
      <p:sp>
        <p:nvSpPr>
          <p:cNvPr id="109573" name="Text Box 5"/>
          <p:cNvSpPr txBox="1">
            <a:spLocks noChangeArrowheads="1"/>
          </p:cNvSpPr>
          <p:nvPr/>
        </p:nvSpPr>
        <p:spPr bwMode="auto">
          <a:xfrm>
            <a:off x="3276600" y="5753100"/>
            <a:ext cx="6858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>
                <a:ea typeface="楷体" pitchFamily="49" charset="-122"/>
              </a:rPr>
              <a:t>  d</a:t>
            </a:r>
          </a:p>
        </p:txBody>
      </p:sp>
      <p:grpSp>
        <p:nvGrpSpPr>
          <p:cNvPr id="74757" name="Group 6"/>
          <p:cNvGrpSpPr>
            <a:grpSpLocks noChangeAspect="1"/>
          </p:cNvGrpSpPr>
          <p:nvPr/>
        </p:nvGrpSpPr>
        <p:grpSpPr bwMode="auto">
          <a:xfrm>
            <a:off x="2481263" y="2089150"/>
            <a:ext cx="3109912" cy="2449513"/>
            <a:chOff x="1449" y="1488"/>
            <a:chExt cx="2073" cy="1632"/>
          </a:xfrm>
        </p:grpSpPr>
        <p:sp>
          <p:nvSpPr>
            <p:cNvPr id="74759" name="Line 18"/>
            <p:cNvSpPr>
              <a:spLocks noChangeShapeType="1"/>
            </p:cNvSpPr>
            <p:nvPr/>
          </p:nvSpPr>
          <p:spPr bwMode="auto">
            <a:xfrm>
              <a:off x="1548" y="2306"/>
              <a:ext cx="948" cy="244"/>
            </a:xfrm>
            <a:prstGeom prst="line">
              <a:avLst/>
            </a:prstGeom>
            <a:noFill/>
            <a:ln w="2286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760" name="Line 17"/>
            <p:cNvSpPr>
              <a:spLocks noChangeShapeType="1"/>
            </p:cNvSpPr>
            <p:nvPr/>
          </p:nvSpPr>
          <p:spPr bwMode="auto">
            <a:xfrm>
              <a:off x="2496" y="2628"/>
              <a:ext cx="0" cy="317"/>
            </a:xfrm>
            <a:prstGeom prst="line">
              <a:avLst/>
            </a:prstGeom>
            <a:noFill/>
            <a:ln w="2286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761" name="Line 13"/>
            <p:cNvSpPr>
              <a:spLocks noChangeShapeType="1"/>
            </p:cNvSpPr>
            <p:nvPr/>
          </p:nvSpPr>
          <p:spPr bwMode="auto">
            <a:xfrm flipH="1">
              <a:off x="1556" y="1572"/>
              <a:ext cx="937" cy="723"/>
            </a:xfrm>
            <a:prstGeom prst="line">
              <a:avLst/>
            </a:prstGeom>
            <a:noFill/>
            <a:ln w="2286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762" name="Line 14"/>
            <p:cNvSpPr>
              <a:spLocks noChangeShapeType="1"/>
            </p:cNvSpPr>
            <p:nvPr/>
          </p:nvSpPr>
          <p:spPr bwMode="auto">
            <a:xfrm>
              <a:off x="2500" y="1572"/>
              <a:ext cx="937" cy="723"/>
            </a:xfrm>
            <a:prstGeom prst="line">
              <a:avLst/>
            </a:prstGeom>
            <a:noFill/>
            <a:ln w="2286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763" name="Line 15"/>
            <p:cNvSpPr>
              <a:spLocks noChangeShapeType="1"/>
            </p:cNvSpPr>
            <p:nvPr/>
          </p:nvSpPr>
          <p:spPr bwMode="auto">
            <a:xfrm>
              <a:off x="2496" y="1664"/>
              <a:ext cx="0" cy="324"/>
            </a:xfrm>
            <a:prstGeom prst="line">
              <a:avLst/>
            </a:prstGeom>
            <a:noFill/>
            <a:ln w="2286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764" name="Line 16"/>
            <p:cNvSpPr>
              <a:spLocks noChangeShapeType="1"/>
            </p:cNvSpPr>
            <p:nvPr/>
          </p:nvSpPr>
          <p:spPr bwMode="auto">
            <a:xfrm>
              <a:off x="2496" y="2144"/>
              <a:ext cx="0" cy="324"/>
            </a:xfrm>
            <a:prstGeom prst="line">
              <a:avLst/>
            </a:prstGeom>
            <a:noFill/>
            <a:ln w="2286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765" name="Line 19"/>
            <p:cNvSpPr>
              <a:spLocks noChangeShapeType="1"/>
            </p:cNvSpPr>
            <p:nvPr/>
          </p:nvSpPr>
          <p:spPr bwMode="auto">
            <a:xfrm flipH="1">
              <a:off x="2500" y="2302"/>
              <a:ext cx="936" cy="724"/>
            </a:xfrm>
            <a:prstGeom prst="line">
              <a:avLst/>
            </a:prstGeom>
            <a:noFill/>
            <a:ln w="2286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766" name="Oval 8"/>
            <p:cNvSpPr>
              <a:spLocks noChangeArrowheads="1"/>
            </p:cNvSpPr>
            <p:nvPr/>
          </p:nvSpPr>
          <p:spPr bwMode="auto">
            <a:xfrm>
              <a:off x="2400" y="1968"/>
              <a:ext cx="192" cy="192"/>
            </a:xfrm>
            <a:prstGeom prst="ellipse">
              <a:avLst/>
            </a:prstGeom>
            <a:solidFill>
              <a:schemeClr val="bg1"/>
            </a:solidFill>
            <a:ln w="22860">
              <a:solidFill>
                <a:srgbClr val="FF00FF"/>
              </a:solidFill>
              <a:round/>
              <a:headEnd/>
              <a:tailEnd/>
            </a:ln>
          </p:spPr>
          <p:txBody>
            <a:bodyPr wrap="none" lIns="100800" tIns="18000" anchor="ctr"/>
            <a:lstStyle/>
            <a:p>
              <a:pPr algn="ctr"/>
              <a:r>
                <a:rPr lang="en-US" altLang="zh-CN">
                  <a:ea typeface="楷体" pitchFamily="49" charset="-122"/>
                </a:rPr>
                <a:t>c</a:t>
              </a:r>
            </a:p>
          </p:txBody>
        </p:sp>
        <p:sp>
          <p:nvSpPr>
            <p:cNvPr id="74767" name="Oval 11"/>
            <p:cNvSpPr>
              <a:spLocks noChangeArrowheads="1"/>
            </p:cNvSpPr>
            <p:nvPr/>
          </p:nvSpPr>
          <p:spPr bwMode="auto">
            <a:xfrm>
              <a:off x="2400" y="2448"/>
              <a:ext cx="192" cy="192"/>
            </a:xfrm>
            <a:prstGeom prst="ellipse">
              <a:avLst/>
            </a:prstGeom>
            <a:solidFill>
              <a:schemeClr val="bg1"/>
            </a:solidFill>
            <a:ln w="22860">
              <a:solidFill>
                <a:srgbClr val="FF00FF"/>
              </a:solidFill>
              <a:round/>
              <a:headEnd/>
              <a:tailEnd/>
            </a:ln>
          </p:spPr>
          <p:txBody>
            <a:bodyPr wrap="none" lIns="97200" tIns="0" anchor="ctr"/>
            <a:lstStyle/>
            <a:p>
              <a:pPr algn="ctr"/>
              <a:r>
                <a:rPr lang="en-US" altLang="zh-CN">
                  <a:ea typeface="楷体" pitchFamily="49" charset="-122"/>
                </a:rPr>
                <a:t>a</a:t>
              </a:r>
            </a:p>
          </p:txBody>
        </p:sp>
        <p:sp>
          <p:nvSpPr>
            <p:cNvPr id="74768" name="Oval 12"/>
            <p:cNvSpPr>
              <a:spLocks noChangeArrowheads="1"/>
            </p:cNvSpPr>
            <p:nvPr/>
          </p:nvSpPr>
          <p:spPr bwMode="auto">
            <a:xfrm>
              <a:off x="2400" y="2928"/>
              <a:ext cx="192" cy="192"/>
            </a:xfrm>
            <a:prstGeom prst="ellipse">
              <a:avLst/>
            </a:prstGeom>
            <a:solidFill>
              <a:schemeClr val="bg1"/>
            </a:solidFill>
            <a:ln w="22860">
              <a:solidFill>
                <a:srgbClr val="FF00FF"/>
              </a:solidFill>
              <a:round/>
              <a:headEnd/>
              <a:tailEnd/>
            </a:ln>
          </p:spPr>
          <p:txBody>
            <a:bodyPr wrap="none" bIns="36000" anchor="ctr"/>
            <a:lstStyle/>
            <a:p>
              <a:pPr algn="ctr"/>
              <a:r>
                <a:rPr lang="en-US" altLang="zh-CN">
                  <a:ea typeface="楷体" pitchFamily="49" charset="-122"/>
                </a:rPr>
                <a:t>0</a:t>
              </a:r>
            </a:p>
          </p:txBody>
        </p:sp>
        <p:sp>
          <p:nvSpPr>
            <p:cNvPr id="74769" name="Oval 10"/>
            <p:cNvSpPr>
              <a:spLocks noChangeArrowheads="1"/>
            </p:cNvSpPr>
            <p:nvPr/>
          </p:nvSpPr>
          <p:spPr bwMode="auto">
            <a:xfrm>
              <a:off x="3330" y="2203"/>
              <a:ext cx="192" cy="192"/>
            </a:xfrm>
            <a:prstGeom prst="ellipse">
              <a:avLst/>
            </a:prstGeom>
            <a:solidFill>
              <a:schemeClr val="bg1"/>
            </a:solidFill>
            <a:ln w="22860">
              <a:solidFill>
                <a:srgbClr val="FF00FF"/>
              </a:solidFill>
              <a:round/>
              <a:headEnd/>
              <a:tailEnd/>
            </a:ln>
          </p:spPr>
          <p:txBody>
            <a:bodyPr wrap="none" lIns="72000" anchor="ctr"/>
            <a:lstStyle/>
            <a:p>
              <a:pPr algn="ctr"/>
              <a:r>
                <a:rPr lang="en-US" altLang="zh-CN">
                  <a:ea typeface="楷体" pitchFamily="49" charset="-122"/>
                </a:rPr>
                <a:t>d</a:t>
              </a:r>
            </a:p>
          </p:txBody>
        </p:sp>
        <p:sp>
          <p:nvSpPr>
            <p:cNvPr id="74770" name="Oval 7"/>
            <p:cNvSpPr>
              <a:spLocks noChangeArrowheads="1"/>
            </p:cNvSpPr>
            <p:nvPr/>
          </p:nvSpPr>
          <p:spPr bwMode="auto">
            <a:xfrm>
              <a:off x="2400" y="1488"/>
              <a:ext cx="192" cy="192"/>
            </a:xfrm>
            <a:prstGeom prst="ellipse">
              <a:avLst/>
            </a:prstGeom>
            <a:solidFill>
              <a:schemeClr val="bg1"/>
            </a:solidFill>
            <a:ln w="22860">
              <a:solidFill>
                <a:srgbClr val="FF00FF"/>
              </a:solidFill>
              <a:round/>
              <a:headEnd/>
              <a:tailEnd/>
            </a:ln>
          </p:spPr>
          <p:txBody>
            <a:bodyPr wrap="none" lIns="86400" anchor="ctr"/>
            <a:lstStyle/>
            <a:p>
              <a:pPr algn="ctr"/>
              <a:r>
                <a:rPr lang="en-US" altLang="zh-CN">
                  <a:ea typeface="楷体" pitchFamily="49" charset="-122"/>
                </a:rPr>
                <a:t>1</a:t>
              </a:r>
            </a:p>
          </p:txBody>
        </p:sp>
        <p:sp>
          <p:nvSpPr>
            <p:cNvPr id="74771" name="Oval 9"/>
            <p:cNvSpPr>
              <a:spLocks noChangeArrowheads="1"/>
            </p:cNvSpPr>
            <p:nvPr/>
          </p:nvSpPr>
          <p:spPr bwMode="auto">
            <a:xfrm>
              <a:off x="1449" y="2203"/>
              <a:ext cx="192" cy="192"/>
            </a:xfrm>
            <a:prstGeom prst="ellipse">
              <a:avLst/>
            </a:prstGeom>
            <a:solidFill>
              <a:schemeClr val="bg1"/>
            </a:solidFill>
            <a:ln w="22860">
              <a:solidFill>
                <a:srgbClr val="FF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>
                  <a:ea typeface="楷体" pitchFamily="49" charset="-122"/>
                </a:rPr>
                <a:t>b</a:t>
              </a:r>
            </a:p>
          </p:txBody>
        </p:sp>
      </p:grpSp>
      <p:sp>
        <p:nvSpPr>
          <p:cNvPr id="21" name="灯片编号占位符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D12976-27FB-4CAA-B9A7-E26BEF553BEB}" type="slidenum">
              <a:rPr lang="en-US" altLang="zh-CN" smtClean="0"/>
              <a:pPr>
                <a:defRPr/>
              </a:pPr>
              <a:t>47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9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109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95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95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571" grpId="0" autoUpdateAnimBg="0"/>
      <p:bldP spid="109572" grpId="0" autoUpdateAnimBg="0"/>
      <p:bldP spid="109573" grpId="0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Text Box 2"/>
          <p:cNvSpPr txBox="1">
            <a:spLocks noChangeArrowheads="1"/>
          </p:cNvSpPr>
          <p:nvPr/>
        </p:nvSpPr>
        <p:spPr bwMode="auto">
          <a:xfrm>
            <a:off x="1570038" y="5348288"/>
            <a:ext cx="700087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>
                <a:latin typeface="楷体" pitchFamily="49" charset="-122"/>
                <a:ea typeface="楷体" pitchFamily="49" charset="-122"/>
              </a:rPr>
              <a:t>B</a:t>
            </a:r>
          </a:p>
        </p:txBody>
      </p:sp>
      <p:sp>
        <p:nvSpPr>
          <p:cNvPr id="110595" name="Text Box 3"/>
          <p:cNvSpPr txBox="1">
            <a:spLocks noChangeArrowheads="1"/>
          </p:cNvSpPr>
          <p:nvPr/>
        </p:nvSpPr>
        <p:spPr bwMode="auto">
          <a:xfrm>
            <a:off x="4343400" y="5348288"/>
            <a:ext cx="700088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>
                <a:latin typeface="楷体" pitchFamily="49" charset="-122"/>
                <a:ea typeface="楷体" pitchFamily="49" charset="-122"/>
              </a:rPr>
              <a:t>B</a:t>
            </a:r>
          </a:p>
        </p:txBody>
      </p:sp>
      <p:sp>
        <p:nvSpPr>
          <p:cNvPr id="110596" name="Text Box 4"/>
          <p:cNvSpPr txBox="1">
            <a:spLocks noChangeArrowheads="1"/>
          </p:cNvSpPr>
          <p:nvPr/>
        </p:nvSpPr>
        <p:spPr bwMode="auto">
          <a:xfrm>
            <a:off x="7159625" y="5348288"/>
            <a:ext cx="1284288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>
                <a:latin typeface="楷体" pitchFamily="49" charset="-122"/>
                <a:ea typeface="楷体" pitchFamily="49" charset="-122"/>
              </a:rPr>
              <a:t> A</a:t>
            </a:r>
          </a:p>
        </p:txBody>
      </p:sp>
      <p:sp>
        <p:nvSpPr>
          <p:cNvPr id="75780" name="Text Box 6"/>
          <p:cNvSpPr txBox="1">
            <a:spLocks noChangeArrowheads="1"/>
          </p:cNvSpPr>
          <p:nvPr/>
        </p:nvSpPr>
        <p:spPr bwMode="auto">
          <a:xfrm>
            <a:off x="381000" y="304800"/>
            <a:ext cx="8382000" cy="157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zh-CN" sz="2400">
                <a:latin typeface="楷体" pitchFamily="49" charset="-122"/>
                <a:ea typeface="楷体" pitchFamily="49" charset="-122"/>
              </a:rPr>
              <a:t>(2)  </a:t>
            </a:r>
            <a:r>
              <a:rPr lang="zh-CN" altLang="en-US" sz="2400">
                <a:latin typeface="楷体" pitchFamily="49" charset="-122"/>
                <a:ea typeface="楷体" pitchFamily="49" charset="-122"/>
              </a:rPr>
              <a:t>判断下列次序图所表示的格是什么性质的格。</a:t>
            </a:r>
          </a:p>
          <a:p>
            <a:pPr algn="just">
              <a:spcBef>
                <a:spcPct val="50000"/>
              </a:spcBef>
            </a:pPr>
            <a:r>
              <a:rPr lang="zh-CN" altLang="en-US" sz="2400">
                <a:latin typeface="楷体" pitchFamily="49" charset="-122"/>
                <a:ea typeface="楷体" pitchFamily="49" charset="-122"/>
              </a:rPr>
              <a:t>      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A</a:t>
            </a:r>
            <a:r>
              <a:rPr lang="zh-CN" altLang="en-US" sz="2400">
                <a:latin typeface="楷体" pitchFamily="49" charset="-122"/>
                <a:ea typeface="楷体" pitchFamily="49" charset="-122"/>
              </a:rPr>
              <a:t>．分配格；        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B</a:t>
            </a:r>
            <a:r>
              <a:rPr lang="zh-CN" altLang="en-US" sz="2400">
                <a:latin typeface="楷体" pitchFamily="49" charset="-122"/>
                <a:ea typeface="楷体" pitchFamily="49" charset="-122"/>
              </a:rPr>
              <a:t>．有补格；</a:t>
            </a:r>
            <a:endParaRPr lang="en-US" altLang="zh-CN" sz="2400">
              <a:latin typeface="楷体" pitchFamily="49" charset="-122"/>
              <a:ea typeface="楷体" pitchFamily="49" charset="-122"/>
            </a:endParaRPr>
          </a:p>
          <a:p>
            <a:pPr algn="just">
              <a:spcBef>
                <a:spcPct val="50000"/>
              </a:spcBef>
            </a:pPr>
            <a:r>
              <a:rPr lang="en-US" altLang="zh-CN" sz="2400">
                <a:latin typeface="楷体" pitchFamily="49" charset="-122"/>
                <a:ea typeface="楷体" pitchFamily="49" charset="-122"/>
              </a:rPr>
              <a:t>      C</a:t>
            </a:r>
            <a:r>
              <a:rPr lang="zh-CN" altLang="en-US" sz="2400">
                <a:latin typeface="楷体" pitchFamily="49" charset="-122"/>
                <a:ea typeface="楷体" pitchFamily="49" charset="-122"/>
              </a:rPr>
              <a:t>．有补分配格；    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D</a:t>
            </a:r>
            <a:r>
              <a:rPr lang="zh-CN" altLang="en-US" sz="2400">
                <a:latin typeface="楷体" pitchFamily="49" charset="-122"/>
                <a:ea typeface="楷体" pitchFamily="49" charset="-122"/>
              </a:rPr>
              <a:t>．非分配格，非有补格   </a:t>
            </a:r>
          </a:p>
        </p:txBody>
      </p:sp>
      <p:sp>
        <p:nvSpPr>
          <p:cNvPr id="75781" name="Text Box 48"/>
          <p:cNvSpPr txBox="1">
            <a:spLocks noChangeArrowheads="1"/>
          </p:cNvSpPr>
          <p:nvPr/>
        </p:nvSpPr>
        <p:spPr bwMode="auto">
          <a:xfrm>
            <a:off x="703263" y="5330825"/>
            <a:ext cx="2160587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>
                <a:latin typeface="楷体" pitchFamily="49" charset="-122"/>
                <a:ea typeface="楷体" pitchFamily="49" charset="-122"/>
              </a:rPr>
              <a:t>(    </a:t>
            </a:r>
            <a:r>
              <a:rPr lang="en-US" altLang="zh-CN" sz="2400" i="1">
                <a:latin typeface="楷体" pitchFamily="49" charset="-122"/>
                <a:ea typeface="楷体" pitchFamily="49" charset="-122"/>
              </a:rPr>
              <a:t>   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   )</a:t>
            </a:r>
          </a:p>
        </p:txBody>
      </p:sp>
      <p:sp>
        <p:nvSpPr>
          <p:cNvPr id="75782" name="Text Box 49"/>
          <p:cNvSpPr txBox="1">
            <a:spLocks noChangeArrowheads="1"/>
          </p:cNvSpPr>
          <p:nvPr/>
        </p:nvSpPr>
        <p:spPr bwMode="auto">
          <a:xfrm>
            <a:off x="3465513" y="5343525"/>
            <a:ext cx="2255837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>
                <a:latin typeface="楷体" pitchFamily="49" charset="-122"/>
                <a:ea typeface="楷体" pitchFamily="49" charset="-122"/>
              </a:rPr>
              <a:t>(      </a:t>
            </a:r>
            <a:r>
              <a:rPr lang="en-US" altLang="zh-CN" sz="2400" i="1">
                <a:latin typeface="楷体" pitchFamily="49" charset="-122"/>
                <a:ea typeface="楷体" pitchFamily="49" charset="-122"/>
              </a:rPr>
              <a:t>  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  )</a:t>
            </a:r>
          </a:p>
        </p:txBody>
      </p:sp>
      <p:sp>
        <p:nvSpPr>
          <p:cNvPr id="75783" name="Text Box 50"/>
          <p:cNvSpPr txBox="1">
            <a:spLocks noChangeArrowheads="1"/>
          </p:cNvSpPr>
          <p:nvPr/>
        </p:nvSpPr>
        <p:spPr bwMode="auto">
          <a:xfrm>
            <a:off x="6521450" y="5351463"/>
            <a:ext cx="19558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>
                <a:latin typeface="楷体" pitchFamily="49" charset="-122"/>
                <a:ea typeface="楷体" pitchFamily="49" charset="-122"/>
              </a:rPr>
              <a:t>(         )</a:t>
            </a:r>
          </a:p>
        </p:txBody>
      </p:sp>
      <p:sp>
        <p:nvSpPr>
          <p:cNvPr id="50" name="灯片编号占位符 4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066092-670F-4406-9DC6-5E06719FE81F}" type="slidenum">
              <a:rPr lang="en-US" altLang="zh-CN" smtClean="0"/>
              <a:pPr>
                <a:defRPr/>
              </a:pPr>
              <a:t>48</a:t>
            </a:fld>
            <a:endParaRPr lang="en-US" altLang="zh-CN"/>
          </a:p>
        </p:txBody>
      </p:sp>
      <p:grpSp>
        <p:nvGrpSpPr>
          <p:cNvPr id="75785" name="组合 50"/>
          <p:cNvGrpSpPr>
            <a:grpSpLocks/>
          </p:cNvGrpSpPr>
          <p:nvPr/>
        </p:nvGrpSpPr>
        <p:grpSpPr bwMode="auto">
          <a:xfrm>
            <a:off x="533400" y="2286000"/>
            <a:ext cx="2438400" cy="2590800"/>
            <a:chOff x="533400" y="2286000"/>
            <a:chExt cx="2438400" cy="2590800"/>
          </a:xfrm>
        </p:grpSpPr>
        <p:sp>
          <p:nvSpPr>
            <p:cNvPr id="75812" name="Line 15"/>
            <p:cNvSpPr>
              <a:spLocks noChangeShapeType="1"/>
            </p:cNvSpPr>
            <p:nvPr/>
          </p:nvSpPr>
          <p:spPr bwMode="auto">
            <a:xfrm>
              <a:off x="1752600" y="2590800"/>
              <a:ext cx="0" cy="457200"/>
            </a:xfrm>
            <a:prstGeom prst="line">
              <a:avLst/>
            </a:prstGeom>
            <a:noFill/>
            <a:ln w="2286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813" name="Line 16"/>
            <p:cNvSpPr>
              <a:spLocks noChangeShapeType="1"/>
            </p:cNvSpPr>
            <p:nvPr/>
          </p:nvSpPr>
          <p:spPr bwMode="auto">
            <a:xfrm>
              <a:off x="1752600" y="3352800"/>
              <a:ext cx="0" cy="457200"/>
            </a:xfrm>
            <a:prstGeom prst="line">
              <a:avLst/>
            </a:prstGeom>
            <a:noFill/>
            <a:ln w="2286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814" name="Line 17"/>
            <p:cNvSpPr>
              <a:spLocks noChangeShapeType="1"/>
            </p:cNvSpPr>
            <p:nvPr/>
          </p:nvSpPr>
          <p:spPr bwMode="auto">
            <a:xfrm>
              <a:off x="1752600" y="4114800"/>
              <a:ext cx="0" cy="457200"/>
            </a:xfrm>
            <a:prstGeom prst="line">
              <a:avLst/>
            </a:prstGeom>
            <a:noFill/>
            <a:ln w="2286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815" name="Line 18"/>
            <p:cNvSpPr>
              <a:spLocks noChangeShapeType="1"/>
            </p:cNvSpPr>
            <p:nvPr/>
          </p:nvSpPr>
          <p:spPr bwMode="auto">
            <a:xfrm>
              <a:off x="1752599" y="2447919"/>
              <a:ext cx="1072800" cy="1137600"/>
            </a:xfrm>
            <a:prstGeom prst="line">
              <a:avLst/>
            </a:prstGeom>
            <a:noFill/>
            <a:ln w="2286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816" name="Line 19"/>
            <p:cNvSpPr>
              <a:spLocks noChangeShapeType="1"/>
            </p:cNvSpPr>
            <p:nvPr/>
          </p:nvSpPr>
          <p:spPr bwMode="auto">
            <a:xfrm flipH="1">
              <a:off x="678805" y="2447919"/>
              <a:ext cx="1072800" cy="1137600"/>
            </a:xfrm>
            <a:prstGeom prst="line">
              <a:avLst/>
            </a:prstGeom>
            <a:noFill/>
            <a:ln w="2286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817" name="Line 20"/>
            <p:cNvSpPr>
              <a:spLocks noChangeShapeType="1"/>
            </p:cNvSpPr>
            <p:nvPr/>
          </p:nvSpPr>
          <p:spPr bwMode="auto">
            <a:xfrm>
              <a:off x="678805" y="3590925"/>
              <a:ext cx="1072800" cy="1137600"/>
            </a:xfrm>
            <a:prstGeom prst="line">
              <a:avLst/>
            </a:prstGeom>
            <a:noFill/>
            <a:ln w="2286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818" name="Line 21"/>
            <p:cNvSpPr>
              <a:spLocks noChangeShapeType="1"/>
            </p:cNvSpPr>
            <p:nvPr/>
          </p:nvSpPr>
          <p:spPr bwMode="auto">
            <a:xfrm flipH="1">
              <a:off x="1752599" y="3590925"/>
              <a:ext cx="1071563" cy="1138238"/>
            </a:xfrm>
            <a:prstGeom prst="line">
              <a:avLst/>
            </a:prstGeom>
            <a:noFill/>
            <a:ln w="2286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819" name="Oval 9"/>
            <p:cNvSpPr>
              <a:spLocks noChangeArrowheads="1"/>
            </p:cNvSpPr>
            <p:nvPr/>
          </p:nvSpPr>
          <p:spPr bwMode="auto">
            <a:xfrm>
              <a:off x="1600200" y="2286000"/>
              <a:ext cx="304800" cy="304800"/>
            </a:xfrm>
            <a:prstGeom prst="ellipse">
              <a:avLst/>
            </a:prstGeom>
            <a:solidFill>
              <a:schemeClr val="bg1"/>
            </a:solidFill>
            <a:ln w="22860">
              <a:solidFill>
                <a:srgbClr val="FF00FF"/>
              </a:solidFill>
              <a:round/>
              <a:headEnd/>
              <a:tailEnd/>
            </a:ln>
          </p:spPr>
          <p:txBody>
            <a:bodyPr wrap="none" lIns="108000" bIns="72000" anchor="ctr"/>
            <a:lstStyle/>
            <a:p>
              <a:pPr algn="ctr"/>
              <a:r>
                <a:rPr lang="en-US" altLang="zh-CN" sz="2000">
                  <a:latin typeface="楷体" pitchFamily="49" charset="-122"/>
                  <a:ea typeface="楷体" pitchFamily="49" charset="-122"/>
                </a:rPr>
                <a:t>1</a:t>
              </a:r>
            </a:p>
          </p:txBody>
        </p:sp>
        <p:sp>
          <p:nvSpPr>
            <p:cNvPr id="75820" name="Oval 10"/>
            <p:cNvSpPr>
              <a:spLocks noChangeArrowheads="1"/>
            </p:cNvSpPr>
            <p:nvPr/>
          </p:nvSpPr>
          <p:spPr bwMode="auto">
            <a:xfrm>
              <a:off x="1600200" y="3048000"/>
              <a:ext cx="304800" cy="304800"/>
            </a:xfrm>
            <a:prstGeom prst="ellipse">
              <a:avLst/>
            </a:prstGeom>
            <a:solidFill>
              <a:schemeClr val="bg1"/>
            </a:solidFill>
            <a:ln w="22860">
              <a:solidFill>
                <a:srgbClr val="FF00FF"/>
              </a:solidFill>
              <a:round/>
              <a:headEnd/>
              <a:tailEnd/>
            </a:ln>
          </p:spPr>
          <p:txBody>
            <a:bodyPr wrap="none" lIns="108000" tIns="0" bIns="72000" anchor="ctr"/>
            <a:lstStyle/>
            <a:p>
              <a:pPr algn="ctr"/>
              <a:r>
                <a:rPr lang="en-US" altLang="zh-CN" sz="2000">
                  <a:latin typeface="楷体" pitchFamily="49" charset="-122"/>
                  <a:ea typeface="楷体" pitchFamily="49" charset="-122"/>
                </a:rPr>
                <a:t>c</a:t>
              </a:r>
            </a:p>
          </p:txBody>
        </p:sp>
        <p:sp>
          <p:nvSpPr>
            <p:cNvPr id="75821" name="Oval 11"/>
            <p:cNvSpPr>
              <a:spLocks noChangeArrowheads="1"/>
            </p:cNvSpPr>
            <p:nvPr/>
          </p:nvSpPr>
          <p:spPr bwMode="auto">
            <a:xfrm>
              <a:off x="533400" y="3429000"/>
              <a:ext cx="304800" cy="304800"/>
            </a:xfrm>
            <a:prstGeom prst="ellipse">
              <a:avLst/>
            </a:prstGeom>
            <a:solidFill>
              <a:schemeClr val="bg1"/>
            </a:solidFill>
            <a:ln w="22860">
              <a:solidFill>
                <a:srgbClr val="FF00FF"/>
              </a:solidFill>
              <a:round/>
              <a:headEnd/>
              <a:tailEnd/>
            </a:ln>
          </p:spPr>
          <p:txBody>
            <a:bodyPr wrap="none" bIns="72000" anchor="ctr"/>
            <a:lstStyle/>
            <a:p>
              <a:pPr algn="ctr"/>
              <a:r>
                <a:rPr lang="en-US" altLang="zh-CN" sz="2000">
                  <a:latin typeface="楷体" pitchFamily="49" charset="-122"/>
                  <a:ea typeface="楷体" pitchFamily="49" charset="-122"/>
                </a:rPr>
                <a:t>b</a:t>
              </a:r>
            </a:p>
          </p:txBody>
        </p:sp>
        <p:sp>
          <p:nvSpPr>
            <p:cNvPr id="75822" name="Oval 12"/>
            <p:cNvSpPr>
              <a:spLocks noChangeArrowheads="1"/>
            </p:cNvSpPr>
            <p:nvPr/>
          </p:nvSpPr>
          <p:spPr bwMode="auto">
            <a:xfrm>
              <a:off x="2667000" y="3429000"/>
              <a:ext cx="304800" cy="304800"/>
            </a:xfrm>
            <a:prstGeom prst="ellipse">
              <a:avLst/>
            </a:prstGeom>
            <a:solidFill>
              <a:schemeClr val="bg1"/>
            </a:solidFill>
            <a:ln w="22860">
              <a:solidFill>
                <a:srgbClr val="FF00FF"/>
              </a:solidFill>
              <a:round/>
              <a:headEnd/>
              <a:tailEnd/>
            </a:ln>
          </p:spPr>
          <p:txBody>
            <a:bodyPr wrap="none" lIns="72000" tIns="36000" bIns="72000" anchor="ctr"/>
            <a:lstStyle/>
            <a:p>
              <a:pPr algn="ctr"/>
              <a:r>
                <a:rPr lang="en-US" altLang="zh-CN" sz="2000">
                  <a:latin typeface="楷体" pitchFamily="49" charset="-122"/>
                  <a:ea typeface="楷体" pitchFamily="49" charset="-122"/>
                </a:rPr>
                <a:t>d</a:t>
              </a:r>
            </a:p>
          </p:txBody>
        </p:sp>
        <p:sp>
          <p:nvSpPr>
            <p:cNvPr id="75823" name="Oval 13"/>
            <p:cNvSpPr>
              <a:spLocks noChangeArrowheads="1"/>
            </p:cNvSpPr>
            <p:nvPr/>
          </p:nvSpPr>
          <p:spPr bwMode="auto">
            <a:xfrm>
              <a:off x="1600200" y="3810000"/>
              <a:ext cx="304800" cy="304800"/>
            </a:xfrm>
            <a:prstGeom prst="ellipse">
              <a:avLst/>
            </a:prstGeom>
            <a:solidFill>
              <a:schemeClr val="bg1"/>
            </a:solidFill>
            <a:ln w="22860">
              <a:solidFill>
                <a:srgbClr val="FF00FF"/>
              </a:solidFill>
              <a:round/>
              <a:headEnd/>
              <a:tailEnd/>
            </a:ln>
          </p:spPr>
          <p:txBody>
            <a:bodyPr wrap="none" lIns="72000" tIns="0" bIns="72000" anchor="ctr"/>
            <a:lstStyle/>
            <a:p>
              <a:pPr algn="ctr"/>
              <a:r>
                <a:rPr lang="en-US" altLang="zh-CN" sz="2000">
                  <a:latin typeface="楷体" pitchFamily="49" charset="-122"/>
                  <a:ea typeface="楷体" pitchFamily="49" charset="-122"/>
                </a:rPr>
                <a:t>a</a:t>
              </a:r>
            </a:p>
          </p:txBody>
        </p:sp>
        <p:sp>
          <p:nvSpPr>
            <p:cNvPr id="75824" name="Oval 14"/>
            <p:cNvSpPr>
              <a:spLocks noChangeArrowheads="1"/>
            </p:cNvSpPr>
            <p:nvPr/>
          </p:nvSpPr>
          <p:spPr bwMode="auto">
            <a:xfrm>
              <a:off x="1600200" y="4572000"/>
              <a:ext cx="304800" cy="304800"/>
            </a:xfrm>
            <a:prstGeom prst="ellipse">
              <a:avLst/>
            </a:prstGeom>
            <a:solidFill>
              <a:schemeClr val="bg1"/>
            </a:solidFill>
            <a:ln w="22860">
              <a:solidFill>
                <a:srgbClr val="FF00FF"/>
              </a:solidFill>
              <a:round/>
              <a:headEnd/>
              <a:tailEnd/>
            </a:ln>
          </p:spPr>
          <p:txBody>
            <a:bodyPr wrap="none" bIns="72000" anchor="ctr"/>
            <a:lstStyle/>
            <a:p>
              <a:pPr algn="ctr"/>
              <a:r>
                <a:rPr lang="en-US" altLang="zh-CN" sz="2000">
                  <a:latin typeface="楷体" pitchFamily="49" charset="-122"/>
                  <a:ea typeface="楷体" pitchFamily="49" charset="-122"/>
                </a:rPr>
                <a:t>0</a:t>
              </a:r>
            </a:p>
          </p:txBody>
        </p:sp>
      </p:grpSp>
      <p:grpSp>
        <p:nvGrpSpPr>
          <p:cNvPr id="75786" name="组合 51"/>
          <p:cNvGrpSpPr>
            <a:grpSpLocks/>
          </p:cNvGrpSpPr>
          <p:nvPr/>
        </p:nvGrpSpPr>
        <p:grpSpPr bwMode="auto">
          <a:xfrm>
            <a:off x="3762375" y="2286000"/>
            <a:ext cx="1835150" cy="2590800"/>
            <a:chOff x="3575328" y="2286000"/>
            <a:chExt cx="1833736" cy="2590800"/>
          </a:xfrm>
        </p:grpSpPr>
        <p:sp>
          <p:nvSpPr>
            <p:cNvPr id="75800" name="Line 29"/>
            <p:cNvSpPr>
              <a:spLocks noChangeShapeType="1"/>
            </p:cNvSpPr>
            <p:nvPr/>
          </p:nvSpPr>
          <p:spPr bwMode="auto">
            <a:xfrm flipH="1">
              <a:off x="3738859" y="2444703"/>
              <a:ext cx="756000" cy="763200"/>
            </a:xfrm>
            <a:prstGeom prst="line">
              <a:avLst/>
            </a:prstGeom>
            <a:noFill/>
            <a:ln w="2286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801" name="Line 30"/>
            <p:cNvSpPr>
              <a:spLocks noChangeShapeType="1"/>
            </p:cNvSpPr>
            <p:nvPr/>
          </p:nvSpPr>
          <p:spPr bwMode="auto">
            <a:xfrm>
              <a:off x="4495800" y="2444703"/>
              <a:ext cx="756000" cy="763200"/>
            </a:xfrm>
            <a:prstGeom prst="line">
              <a:avLst/>
            </a:prstGeom>
            <a:noFill/>
            <a:ln w="2286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802" name="Line 31"/>
            <p:cNvSpPr>
              <a:spLocks noChangeShapeType="1"/>
            </p:cNvSpPr>
            <p:nvPr/>
          </p:nvSpPr>
          <p:spPr bwMode="auto">
            <a:xfrm>
              <a:off x="3736112" y="3276600"/>
              <a:ext cx="0" cy="533400"/>
            </a:xfrm>
            <a:prstGeom prst="line">
              <a:avLst/>
            </a:prstGeom>
            <a:noFill/>
            <a:ln w="2286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803" name="Line 32"/>
            <p:cNvSpPr>
              <a:spLocks noChangeShapeType="1"/>
            </p:cNvSpPr>
            <p:nvPr/>
          </p:nvSpPr>
          <p:spPr bwMode="auto">
            <a:xfrm>
              <a:off x="5248280" y="3276600"/>
              <a:ext cx="0" cy="533400"/>
            </a:xfrm>
            <a:prstGeom prst="line">
              <a:avLst/>
            </a:prstGeom>
            <a:noFill/>
            <a:ln w="2286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804" name="Line 33"/>
            <p:cNvSpPr>
              <a:spLocks noChangeShapeType="1"/>
            </p:cNvSpPr>
            <p:nvPr/>
          </p:nvSpPr>
          <p:spPr bwMode="auto">
            <a:xfrm>
              <a:off x="3729333" y="3962399"/>
              <a:ext cx="756000" cy="763200"/>
            </a:xfrm>
            <a:prstGeom prst="line">
              <a:avLst/>
            </a:prstGeom>
            <a:noFill/>
            <a:ln w="2286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805" name="Line 34"/>
            <p:cNvSpPr>
              <a:spLocks noChangeShapeType="1"/>
            </p:cNvSpPr>
            <p:nvPr/>
          </p:nvSpPr>
          <p:spPr bwMode="auto">
            <a:xfrm flipH="1">
              <a:off x="4495799" y="3967163"/>
              <a:ext cx="755159" cy="761999"/>
            </a:xfrm>
            <a:prstGeom prst="line">
              <a:avLst/>
            </a:prstGeom>
            <a:noFill/>
            <a:ln w="2286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806" name="Oval 23"/>
            <p:cNvSpPr>
              <a:spLocks noChangeArrowheads="1"/>
            </p:cNvSpPr>
            <p:nvPr/>
          </p:nvSpPr>
          <p:spPr bwMode="auto">
            <a:xfrm>
              <a:off x="4343400" y="2286000"/>
              <a:ext cx="304800" cy="304800"/>
            </a:xfrm>
            <a:prstGeom prst="ellipse">
              <a:avLst/>
            </a:prstGeom>
            <a:solidFill>
              <a:schemeClr val="bg1"/>
            </a:solidFill>
            <a:ln w="22860">
              <a:solidFill>
                <a:srgbClr val="FF00FF"/>
              </a:solidFill>
              <a:round/>
              <a:headEnd/>
              <a:tailEnd/>
            </a:ln>
          </p:spPr>
          <p:txBody>
            <a:bodyPr wrap="none" lIns="86400" anchor="ctr"/>
            <a:lstStyle/>
            <a:p>
              <a:pPr algn="ctr"/>
              <a:r>
                <a:rPr lang="en-US" altLang="zh-CN" sz="2000">
                  <a:latin typeface="楷体" pitchFamily="49" charset="-122"/>
                  <a:ea typeface="楷体" pitchFamily="49" charset="-122"/>
                </a:rPr>
                <a:t>1</a:t>
              </a:r>
            </a:p>
          </p:txBody>
        </p:sp>
        <p:sp>
          <p:nvSpPr>
            <p:cNvPr id="75807" name="Oval 24"/>
            <p:cNvSpPr>
              <a:spLocks noChangeArrowheads="1"/>
            </p:cNvSpPr>
            <p:nvPr/>
          </p:nvSpPr>
          <p:spPr bwMode="auto">
            <a:xfrm>
              <a:off x="3575328" y="3052192"/>
              <a:ext cx="304800" cy="304800"/>
            </a:xfrm>
            <a:prstGeom prst="ellipse">
              <a:avLst/>
            </a:prstGeom>
            <a:solidFill>
              <a:schemeClr val="bg1"/>
            </a:solidFill>
            <a:ln w="22860">
              <a:solidFill>
                <a:srgbClr val="FF00FF"/>
              </a:solidFill>
              <a:round/>
              <a:headEnd/>
              <a:tailEnd/>
            </a:ln>
          </p:spPr>
          <p:txBody>
            <a:bodyPr wrap="none" lIns="108000" tIns="0" bIns="72000" anchor="ctr"/>
            <a:lstStyle/>
            <a:p>
              <a:pPr algn="ctr"/>
              <a:r>
                <a:rPr lang="en-US" altLang="zh-CN" sz="2000">
                  <a:latin typeface="楷体" pitchFamily="49" charset="-122"/>
                  <a:ea typeface="楷体" pitchFamily="49" charset="-122"/>
                </a:rPr>
                <a:t>c</a:t>
              </a:r>
            </a:p>
          </p:txBody>
        </p:sp>
        <p:sp>
          <p:nvSpPr>
            <p:cNvPr id="75808" name="Oval 25"/>
            <p:cNvSpPr>
              <a:spLocks noChangeArrowheads="1"/>
            </p:cNvSpPr>
            <p:nvPr/>
          </p:nvSpPr>
          <p:spPr bwMode="auto">
            <a:xfrm>
              <a:off x="5104264" y="3810000"/>
              <a:ext cx="304800" cy="304800"/>
            </a:xfrm>
            <a:prstGeom prst="ellipse">
              <a:avLst/>
            </a:prstGeom>
            <a:solidFill>
              <a:schemeClr val="bg1"/>
            </a:solidFill>
            <a:ln w="22860">
              <a:solidFill>
                <a:srgbClr val="FF00FF"/>
              </a:solidFill>
              <a:round/>
              <a:headEnd/>
              <a:tailEnd/>
            </a:ln>
          </p:spPr>
          <p:txBody>
            <a:bodyPr wrap="none" bIns="72000" anchor="ctr"/>
            <a:lstStyle/>
            <a:p>
              <a:pPr algn="ctr"/>
              <a:r>
                <a:rPr lang="en-US" altLang="zh-CN" sz="2000">
                  <a:latin typeface="楷体" pitchFamily="49" charset="-122"/>
                  <a:ea typeface="楷体" pitchFamily="49" charset="-122"/>
                </a:rPr>
                <a:t>b</a:t>
              </a:r>
            </a:p>
          </p:txBody>
        </p:sp>
        <p:sp>
          <p:nvSpPr>
            <p:cNvPr id="75809" name="Oval 26"/>
            <p:cNvSpPr>
              <a:spLocks noChangeArrowheads="1"/>
            </p:cNvSpPr>
            <p:nvPr/>
          </p:nvSpPr>
          <p:spPr bwMode="auto">
            <a:xfrm>
              <a:off x="5104264" y="3052192"/>
              <a:ext cx="304800" cy="304800"/>
            </a:xfrm>
            <a:prstGeom prst="ellipse">
              <a:avLst/>
            </a:prstGeom>
            <a:solidFill>
              <a:schemeClr val="bg1"/>
            </a:solidFill>
            <a:ln w="22860">
              <a:solidFill>
                <a:srgbClr val="FF00FF"/>
              </a:solidFill>
              <a:round/>
              <a:headEnd/>
              <a:tailEnd/>
            </a:ln>
          </p:spPr>
          <p:txBody>
            <a:bodyPr wrap="none" lIns="54000" tIns="36000" rIns="72000" bIns="72000" anchor="ctr"/>
            <a:lstStyle/>
            <a:p>
              <a:pPr algn="ctr"/>
              <a:r>
                <a:rPr lang="en-US" altLang="zh-CN" sz="2000">
                  <a:latin typeface="楷体" pitchFamily="49" charset="-122"/>
                  <a:ea typeface="楷体" pitchFamily="49" charset="-122"/>
                </a:rPr>
                <a:t>d</a:t>
              </a:r>
            </a:p>
          </p:txBody>
        </p:sp>
        <p:sp>
          <p:nvSpPr>
            <p:cNvPr id="75810" name="Oval 27"/>
            <p:cNvSpPr>
              <a:spLocks noChangeArrowheads="1"/>
            </p:cNvSpPr>
            <p:nvPr/>
          </p:nvSpPr>
          <p:spPr bwMode="auto">
            <a:xfrm>
              <a:off x="3575328" y="3810000"/>
              <a:ext cx="304800" cy="304800"/>
            </a:xfrm>
            <a:prstGeom prst="ellipse">
              <a:avLst/>
            </a:prstGeom>
            <a:solidFill>
              <a:schemeClr val="bg1"/>
            </a:solidFill>
            <a:ln w="22860">
              <a:solidFill>
                <a:srgbClr val="FF00FF"/>
              </a:solidFill>
              <a:round/>
              <a:headEnd/>
              <a:tailEnd/>
            </a:ln>
          </p:spPr>
          <p:txBody>
            <a:bodyPr wrap="none" lIns="108000" tIns="0" bIns="72000" anchor="ctr"/>
            <a:lstStyle/>
            <a:p>
              <a:pPr algn="ctr"/>
              <a:r>
                <a:rPr lang="en-US" altLang="zh-CN" sz="2000">
                  <a:latin typeface="楷体" pitchFamily="49" charset="-122"/>
                  <a:ea typeface="楷体" pitchFamily="49" charset="-122"/>
                </a:rPr>
                <a:t>a</a:t>
              </a:r>
            </a:p>
          </p:txBody>
        </p:sp>
        <p:sp>
          <p:nvSpPr>
            <p:cNvPr id="75811" name="Oval 28"/>
            <p:cNvSpPr>
              <a:spLocks noChangeArrowheads="1"/>
            </p:cNvSpPr>
            <p:nvPr/>
          </p:nvSpPr>
          <p:spPr bwMode="auto">
            <a:xfrm>
              <a:off x="4343400" y="4572000"/>
              <a:ext cx="304800" cy="304800"/>
            </a:xfrm>
            <a:prstGeom prst="ellipse">
              <a:avLst/>
            </a:prstGeom>
            <a:solidFill>
              <a:schemeClr val="bg1"/>
            </a:solidFill>
            <a:ln w="22860">
              <a:solidFill>
                <a:srgbClr val="FF00FF"/>
              </a:solidFill>
              <a:round/>
              <a:headEnd/>
              <a:tailEnd/>
            </a:ln>
          </p:spPr>
          <p:txBody>
            <a:bodyPr wrap="none" bIns="72000" anchor="ctr"/>
            <a:lstStyle/>
            <a:p>
              <a:pPr algn="ctr"/>
              <a:r>
                <a:rPr lang="en-US" altLang="zh-CN" sz="2000">
                  <a:latin typeface="楷体" pitchFamily="49" charset="-122"/>
                  <a:ea typeface="楷体" pitchFamily="49" charset="-122"/>
                </a:rPr>
                <a:t>0</a:t>
              </a:r>
            </a:p>
          </p:txBody>
        </p:sp>
      </p:grpSp>
      <p:grpSp>
        <p:nvGrpSpPr>
          <p:cNvPr id="75787" name="组合 52"/>
          <p:cNvGrpSpPr>
            <a:grpSpLocks/>
          </p:cNvGrpSpPr>
          <p:nvPr/>
        </p:nvGrpSpPr>
        <p:grpSpPr bwMode="auto">
          <a:xfrm>
            <a:off x="6359525" y="2286000"/>
            <a:ext cx="2189163" cy="2590800"/>
            <a:chOff x="6359526" y="2286000"/>
            <a:chExt cx="2189163" cy="2590800"/>
          </a:xfrm>
        </p:grpSpPr>
        <p:sp>
          <p:nvSpPr>
            <p:cNvPr id="75788" name="Line 42"/>
            <p:cNvSpPr>
              <a:spLocks noChangeShapeType="1"/>
            </p:cNvSpPr>
            <p:nvPr/>
          </p:nvSpPr>
          <p:spPr bwMode="auto">
            <a:xfrm>
              <a:off x="7467601" y="2590800"/>
              <a:ext cx="0" cy="304800"/>
            </a:xfrm>
            <a:prstGeom prst="line">
              <a:avLst/>
            </a:prstGeom>
            <a:noFill/>
            <a:ln w="2286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789" name="Line 43"/>
            <p:cNvSpPr>
              <a:spLocks noChangeShapeType="1"/>
            </p:cNvSpPr>
            <p:nvPr/>
          </p:nvSpPr>
          <p:spPr bwMode="auto">
            <a:xfrm>
              <a:off x="7467601" y="4265602"/>
              <a:ext cx="0" cy="306000"/>
            </a:xfrm>
            <a:prstGeom prst="line">
              <a:avLst/>
            </a:prstGeom>
            <a:noFill/>
            <a:ln w="2286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790" name="Line 44"/>
            <p:cNvSpPr>
              <a:spLocks noChangeShapeType="1"/>
            </p:cNvSpPr>
            <p:nvPr/>
          </p:nvSpPr>
          <p:spPr bwMode="auto">
            <a:xfrm>
              <a:off x="7472362" y="3052755"/>
              <a:ext cx="928800" cy="529200"/>
            </a:xfrm>
            <a:prstGeom prst="line">
              <a:avLst/>
            </a:prstGeom>
            <a:noFill/>
            <a:ln w="2286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791" name="Line 45"/>
            <p:cNvSpPr>
              <a:spLocks noChangeShapeType="1"/>
            </p:cNvSpPr>
            <p:nvPr/>
          </p:nvSpPr>
          <p:spPr bwMode="auto">
            <a:xfrm flipH="1">
              <a:off x="6530505" y="3052755"/>
              <a:ext cx="928800" cy="529200"/>
            </a:xfrm>
            <a:prstGeom prst="line">
              <a:avLst/>
            </a:prstGeom>
            <a:noFill/>
            <a:ln w="2286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792" name="Line 46"/>
            <p:cNvSpPr>
              <a:spLocks noChangeShapeType="1"/>
            </p:cNvSpPr>
            <p:nvPr/>
          </p:nvSpPr>
          <p:spPr bwMode="auto">
            <a:xfrm>
              <a:off x="6530505" y="3587305"/>
              <a:ext cx="928800" cy="529200"/>
            </a:xfrm>
            <a:prstGeom prst="line">
              <a:avLst/>
            </a:prstGeom>
            <a:noFill/>
            <a:ln w="2286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793" name="Line 47"/>
            <p:cNvSpPr>
              <a:spLocks noChangeShapeType="1"/>
            </p:cNvSpPr>
            <p:nvPr/>
          </p:nvSpPr>
          <p:spPr bwMode="auto">
            <a:xfrm flipH="1">
              <a:off x="7472362" y="3581401"/>
              <a:ext cx="928687" cy="528638"/>
            </a:xfrm>
            <a:prstGeom prst="line">
              <a:avLst/>
            </a:prstGeom>
            <a:noFill/>
            <a:ln w="2286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794" name="Oval 39"/>
            <p:cNvSpPr>
              <a:spLocks noChangeArrowheads="1"/>
            </p:cNvSpPr>
            <p:nvPr/>
          </p:nvSpPr>
          <p:spPr bwMode="auto">
            <a:xfrm>
              <a:off x="7315201" y="2895600"/>
              <a:ext cx="304800" cy="304800"/>
            </a:xfrm>
            <a:prstGeom prst="ellipse">
              <a:avLst/>
            </a:prstGeom>
            <a:solidFill>
              <a:schemeClr val="bg1"/>
            </a:solidFill>
            <a:ln w="22860">
              <a:solidFill>
                <a:srgbClr val="FF00FF"/>
              </a:solidFill>
              <a:round/>
              <a:headEnd/>
              <a:tailEnd/>
            </a:ln>
          </p:spPr>
          <p:txBody>
            <a:bodyPr wrap="none" lIns="72000" tIns="36000" bIns="72000" anchor="ctr"/>
            <a:lstStyle/>
            <a:p>
              <a:pPr algn="ctr"/>
              <a:r>
                <a:rPr lang="en-US" altLang="zh-CN" sz="2000">
                  <a:latin typeface="楷体" pitchFamily="49" charset="-122"/>
                  <a:ea typeface="楷体" pitchFamily="49" charset="-122"/>
                </a:rPr>
                <a:t>d</a:t>
              </a:r>
            </a:p>
          </p:txBody>
        </p:sp>
        <p:sp>
          <p:nvSpPr>
            <p:cNvPr id="75795" name="Oval 36"/>
            <p:cNvSpPr>
              <a:spLocks noChangeArrowheads="1"/>
            </p:cNvSpPr>
            <p:nvPr/>
          </p:nvSpPr>
          <p:spPr bwMode="auto">
            <a:xfrm>
              <a:off x="7315201" y="2286000"/>
              <a:ext cx="304800" cy="304800"/>
            </a:xfrm>
            <a:prstGeom prst="ellipse">
              <a:avLst/>
            </a:prstGeom>
            <a:solidFill>
              <a:schemeClr val="bg1"/>
            </a:solidFill>
            <a:ln w="22860">
              <a:solidFill>
                <a:srgbClr val="FF00FF"/>
              </a:solidFill>
              <a:round/>
              <a:headEnd/>
              <a:tailEnd/>
            </a:ln>
          </p:spPr>
          <p:txBody>
            <a:bodyPr wrap="none" lIns="86400" bIns="72000" anchor="ctr"/>
            <a:lstStyle/>
            <a:p>
              <a:pPr algn="ctr"/>
              <a:r>
                <a:rPr lang="en-US" altLang="zh-CN" sz="2000">
                  <a:latin typeface="楷体" pitchFamily="49" charset="-122"/>
                  <a:ea typeface="楷体" pitchFamily="49" charset="-122"/>
                </a:rPr>
                <a:t>1</a:t>
              </a:r>
            </a:p>
          </p:txBody>
        </p:sp>
        <p:sp>
          <p:nvSpPr>
            <p:cNvPr id="75796" name="Oval 37"/>
            <p:cNvSpPr>
              <a:spLocks noChangeArrowheads="1"/>
            </p:cNvSpPr>
            <p:nvPr/>
          </p:nvSpPr>
          <p:spPr bwMode="auto">
            <a:xfrm>
              <a:off x="8243889" y="3414716"/>
              <a:ext cx="304800" cy="304800"/>
            </a:xfrm>
            <a:prstGeom prst="ellipse">
              <a:avLst/>
            </a:prstGeom>
            <a:solidFill>
              <a:schemeClr val="bg1"/>
            </a:solidFill>
            <a:ln w="22860">
              <a:solidFill>
                <a:srgbClr val="FF00FF"/>
              </a:solidFill>
              <a:round/>
              <a:headEnd/>
              <a:tailEnd/>
            </a:ln>
          </p:spPr>
          <p:txBody>
            <a:bodyPr wrap="none" lIns="97200" tIns="0" bIns="72000" anchor="ctr"/>
            <a:lstStyle/>
            <a:p>
              <a:pPr algn="ctr"/>
              <a:r>
                <a:rPr lang="en-US" altLang="zh-CN" sz="2000">
                  <a:latin typeface="楷体" pitchFamily="49" charset="-122"/>
                  <a:ea typeface="楷体" pitchFamily="49" charset="-122"/>
                </a:rPr>
                <a:t>c</a:t>
              </a:r>
            </a:p>
          </p:txBody>
        </p:sp>
        <p:sp>
          <p:nvSpPr>
            <p:cNvPr id="75797" name="Oval 38"/>
            <p:cNvSpPr>
              <a:spLocks noChangeArrowheads="1"/>
            </p:cNvSpPr>
            <p:nvPr/>
          </p:nvSpPr>
          <p:spPr bwMode="auto">
            <a:xfrm>
              <a:off x="6359526" y="3414716"/>
              <a:ext cx="304800" cy="304800"/>
            </a:xfrm>
            <a:prstGeom prst="ellipse">
              <a:avLst/>
            </a:prstGeom>
            <a:solidFill>
              <a:schemeClr val="bg1"/>
            </a:solidFill>
            <a:ln w="22860">
              <a:solidFill>
                <a:srgbClr val="FF00FF"/>
              </a:solidFill>
              <a:round/>
              <a:headEnd/>
              <a:tailEnd/>
            </a:ln>
          </p:spPr>
          <p:txBody>
            <a:bodyPr wrap="none" lIns="108000" tIns="36000" bIns="72000" anchor="ctr"/>
            <a:lstStyle/>
            <a:p>
              <a:pPr algn="ctr"/>
              <a:r>
                <a:rPr lang="en-US" altLang="zh-CN" sz="2000">
                  <a:latin typeface="楷体" pitchFamily="49" charset="-122"/>
                  <a:ea typeface="楷体" pitchFamily="49" charset="-122"/>
                </a:rPr>
                <a:t>b</a:t>
              </a:r>
            </a:p>
          </p:txBody>
        </p:sp>
        <p:sp>
          <p:nvSpPr>
            <p:cNvPr id="75798" name="Oval 40"/>
            <p:cNvSpPr>
              <a:spLocks noChangeArrowheads="1"/>
            </p:cNvSpPr>
            <p:nvPr/>
          </p:nvSpPr>
          <p:spPr bwMode="auto">
            <a:xfrm>
              <a:off x="7315201" y="3960802"/>
              <a:ext cx="304800" cy="304800"/>
            </a:xfrm>
            <a:prstGeom prst="ellipse">
              <a:avLst/>
            </a:prstGeom>
            <a:solidFill>
              <a:schemeClr val="bg1"/>
            </a:solidFill>
            <a:ln w="22860">
              <a:solidFill>
                <a:srgbClr val="FF00FF"/>
              </a:solidFill>
              <a:round/>
              <a:headEnd/>
              <a:tailEnd/>
            </a:ln>
          </p:spPr>
          <p:txBody>
            <a:bodyPr wrap="none" lIns="97200" tIns="0" bIns="72000" anchor="ctr"/>
            <a:lstStyle/>
            <a:p>
              <a:pPr algn="ctr"/>
              <a:r>
                <a:rPr lang="en-US" altLang="zh-CN" sz="2000">
                  <a:latin typeface="楷体" pitchFamily="49" charset="-122"/>
                  <a:ea typeface="楷体" pitchFamily="49" charset="-122"/>
                </a:rPr>
                <a:t>a</a:t>
              </a:r>
            </a:p>
          </p:txBody>
        </p:sp>
        <p:sp>
          <p:nvSpPr>
            <p:cNvPr id="75799" name="Oval 41"/>
            <p:cNvSpPr>
              <a:spLocks noChangeArrowheads="1"/>
            </p:cNvSpPr>
            <p:nvPr/>
          </p:nvSpPr>
          <p:spPr bwMode="auto">
            <a:xfrm>
              <a:off x="7315201" y="4572000"/>
              <a:ext cx="304800" cy="304800"/>
            </a:xfrm>
            <a:prstGeom prst="ellipse">
              <a:avLst/>
            </a:prstGeom>
            <a:solidFill>
              <a:schemeClr val="bg1"/>
            </a:solidFill>
            <a:ln w="22860">
              <a:solidFill>
                <a:srgbClr val="FF00FF"/>
              </a:solidFill>
              <a:round/>
              <a:headEnd/>
              <a:tailEnd/>
            </a:ln>
          </p:spPr>
          <p:txBody>
            <a:bodyPr wrap="none" bIns="72000" anchor="ctr"/>
            <a:lstStyle/>
            <a:p>
              <a:pPr algn="ctr"/>
              <a:r>
                <a:rPr lang="en-US" altLang="zh-CN" sz="2000">
                  <a:latin typeface="楷体" pitchFamily="49" charset="-122"/>
                  <a:ea typeface="楷体" pitchFamily="49" charset="-122"/>
                </a:rPr>
                <a:t>0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05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05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05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05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05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05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594" grpId="0" autoUpdateAnimBg="0"/>
      <p:bldP spid="110595" grpId="0" autoUpdateAnimBg="0"/>
      <p:bldP spid="110596" grpId="0" autoUpdateAnimBg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标题 3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630237"/>
          </a:xfrm>
        </p:spPr>
        <p:txBody>
          <a:bodyPr/>
          <a:lstStyle/>
          <a:p>
            <a:pPr algn="ctr"/>
            <a:r>
              <a:rPr lang="zh-CN" altLang="en-US" sz="3600" smtClean="0">
                <a:solidFill>
                  <a:srgbClr val="3F8830"/>
                </a:solidFill>
                <a:latin typeface="华文行楷" pitchFamily="2" charset="-122"/>
                <a:ea typeface="华文行楷" pitchFamily="2" charset="-122"/>
              </a:rPr>
              <a:t>特殊的格</a:t>
            </a:r>
            <a:r>
              <a:rPr lang="en-US" altLang="zh-CN" sz="3600" smtClean="0">
                <a:solidFill>
                  <a:srgbClr val="3F8830"/>
                </a:solidFill>
                <a:latin typeface="华文行楷" pitchFamily="2" charset="-122"/>
                <a:ea typeface="华文行楷" pitchFamily="2" charset="-122"/>
              </a:rPr>
              <a:t>-</a:t>
            </a:r>
            <a:r>
              <a:rPr lang="zh-CN" altLang="en-US" sz="3600" smtClean="0">
                <a:solidFill>
                  <a:srgbClr val="3F8830"/>
                </a:solidFill>
                <a:latin typeface="华文行楷" pitchFamily="2" charset="-122"/>
                <a:ea typeface="华文行楷" pitchFamily="2" charset="-122"/>
              </a:rPr>
              <a:t>小结</a:t>
            </a:r>
          </a:p>
        </p:txBody>
      </p:sp>
      <p:sp>
        <p:nvSpPr>
          <p:cNvPr id="76802" name="内容占位符 4"/>
          <p:cNvSpPr>
            <a:spLocks noGrp="1"/>
          </p:cNvSpPr>
          <p:nvPr>
            <p:ph idx="1"/>
          </p:nvPr>
        </p:nvSpPr>
        <p:spPr>
          <a:xfrm>
            <a:off x="468313" y="836613"/>
            <a:ext cx="8229600" cy="3168650"/>
          </a:xfrm>
        </p:spPr>
        <p:txBody>
          <a:bodyPr/>
          <a:lstStyle/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zh-CN" altLang="en-US" sz="2400" smtClean="0">
                <a:latin typeface="楷体" pitchFamily="49" charset="-122"/>
                <a:ea typeface="楷体" pitchFamily="49" charset="-122"/>
              </a:rPr>
              <a:t>模格  </a:t>
            </a: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zh-CN" altLang="en-US" sz="2400" smtClean="0">
                <a:latin typeface="楷体" pitchFamily="49" charset="-122"/>
                <a:ea typeface="楷体" pitchFamily="49" charset="-122"/>
              </a:rPr>
              <a:t>分配格</a:t>
            </a:r>
            <a:endParaRPr lang="en-US" altLang="zh-CN" sz="2400" smtClean="0">
              <a:latin typeface="楷体" pitchFamily="49" charset="-122"/>
              <a:ea typeface="楷体" pitchFamily="49" charset="-122"/>
            </a:endParaRPr>
          </a:p>
          <a:p>
            <a:pPr marL="542925" lvl="1">
              <a:lnSpc>
                <a:spcPct val="110000"/>
              </a:lnSpc>
              <a:spcAft>
                <a:spcPts val="600"/>
              </a:spcAft>
              <a:buFont typeface="Wingdings" pitchFamily="2" charset="2"/>
              <a:buChar char="Ø"/>
            </a:pPr>
            <a:r>
              <a:rPr lang="zh-CN" altLang="en-US" sz="2000" smtClean="0">
                <a:latin typeface="楷体" pitchFamily="49" charset="-122"/>
                <a:ea typeface="楷体" pitchFamily="49" charset="-122"/>
              </a:rPr>
              <a:t>钻石格是模格，不是分配格</a:t>
            </a:r>
            <a:endParaRPr lang="en-US" altLang="zh-CN" sz="2000" smtClean="0">
              <a:latin typeface="楷体" pitchFamily="49" charset="-122"/>
              <a:ea typeface="楷体" pitchFamily="49" charset="-122"/>
            </a:endParaRPr>
          </a:p>
          <a:p>
            <a:pPr marL="542925" lvl="1">
              <a:lnSpc>
                <a:spcPct val="110000"/>
              </a:lnSpc>
              <a:spcAft>
                <a:spcPts val="600"/>
              </a:spcAft>
              <a:buFont typeface="Wingdings" pitchFamily="2" charset="2"/>
              <a:buChar char="Ø"/>
            </a:pPr>
            <a:r>
              <a:rPr lang="zh-CN" altLang="en-US" sz="2000" smtClean="0">
                <a:latin typeface="楷体" pitchFamily="49" charset="-122"/>
                <a:ea typeface="楷体" pitchFamily="49" charset="-122"/>
              </a:rPr>
              <a:t>五角格不是模格，不是分配格</a:t>
            </a: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zh-CN" altLang="en-US" sz="2400" smtClean="0">
                <a:latin typeface="楷体" pitchFamily="49" charset="-122"/>
                <a:ea typeface="楷体" pitchFamily="49" charset="-122"/>
              </a:rPr>
              <a:t>有界格 </a:t>
            </a:r>
            <a:r>
              <a:rPr lang="en-US" altLang="zh-CN" sz="2400" smtClean="0">
                <a:latin typeface="楷体" pitchFamily="49" charset="-122"/>
                <a:ea typeface="楷体" pitchFamily="49" charset="-122"/>
              </a:rPr>
              <a:t>(0≤a≤1) </a:t>
            </a: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zh-CN" altLang="en-US" sz="2400" smtClean="0">
                <a:latin typeface="楷体" pitchFamily="49" charset="-122"/>
                <a:ea typeface="楷体" pitchFamily="49" charset="-122"/>
              </a:rPr>
              <a:t>有补格</a:t>
            </a:r>
            <a:endParaRPr lang="en-US" altLang="zh-CN" sz="24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C3E0A4-6E89-47B9-BCA3-3E39DB81C400}" type="slidenum">
              <a:rPr lang="en-US" altLang="zh-CN" smtClean="0"/>
              <a:pPr>
                <a:defRPr/>
              </a:pPr>
              <a:t>49</a:t>
            </a:fld>
            <a:endParaRPr lang="en-US" altLang="zh-CN"/>
          </a:p>
        </p:txBody>
      </p:sp>
      <p:grpSp>
        <p:nvGrpSpPr>
          <p:cNvPr id="17" name="组合 16"/>
          <p:cNvGrpSpPr>
            <a:grpSpLocks/>
          </p:cNvGrpSpPr>
          <p:nvPr/>
        </p:nvGrpSpPr>
        <p:grpSpPr bwMode="auto">
          <a:xfrm>
            <a:off x="2484438" y="3213100"/>
            <a:ext cx="5688012" cy="1590675"/>
            <a:chOff x="1835696" y="3467104"/>
            <a:chExt cx="5688632" cy="1590065"/>
          </a:xfrm>
        </p:grpSpPr>
        <p:sp>
          <p:nvSpPr>
            <p:cNvPr id="7" name="圆角矩形 6"/>
            <p:cNvSpPr/>
            <p:nvPr/>
          </p:nvSpPr>
          <p:spPr>
            <a:xfrm>
              <a:off x="1835696" y="4325613"/>
              <a:ext cx="792248" cy="576041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400" dirty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格</a:t>
              </a:r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3991756" y="4327199"/>
              <a:ext cx="941490" cy="576042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400" dirty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模格</a:t>
              </a:r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6300233" y="4309744"/>
              <a:ext cx="1224095" cy="576041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400" dirty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分配格</a:t>
              </a:r>
            </a:p>
          </p:txBody>
        </p:sp>
        <p:sp>
          <p:nvSpPr>
            <p:cNvPr id="10" name="右箭头 9"/>
            <p:cNvSpPr/>
            <p:nvPr/>
          </p:nvSpPr>
          <p:spPr>
            <a:xfrm>
              <a:off x="2627944" y="4509692"/>
              <a:ext cx="1368574" cy="215817"/>
            </a:xfrm>
            <a:prstGeom prst="rightArrow">
              <a:avLst>
                <a:gd name="adj1" fmla="val 50000"/>
                <a:gd name="adj2" fmla="val 80865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1" name="右箭头 10"/>
            <p:cNvSpPr/>
            <p:nvPr/>
          </p:nvSpPr>
          <p:spPr>
            <a:xfrm>
              <a:off x="4931658" y="4509692"/>
              <a:ext cx="1368574" cy="215817"/>
            </a:xfrm>
            <a:prstGeom prst="rightArrow">
              <a:avLst>
                <a:gd name="adj1" fmla="val 50000"/>
                <a:gd name="adj2" fmla="val 72046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2" name="圆角矩形 11"/>
            <p:cNvSpPr/>
            <p:nvPr/>
          </p:nvSpPr>
          <p:spPr>
            <a:xfrm>
              <a:off x="3771069" y="3467104"/>
              <a:ext cx="1366987" cy="504631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分配律</a:t>
              </a:r>
            </a:p>
          </p:txBody>
        </p:sp>
        <p:sp>
          <p:nvSpPr>
            <p:cNvPr id="13" name="圆角矩形 12"/>
            <p:cNvSpPr/>
            <p:nvPr/>
          </p:nvSpPr>
          <p:spPr>
            <a:xfrm>
              <a:off x="2497755" y="4625535"/>
              <a:ext cx="1584498" cy="43163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不含五角格</a:t>
              </a:r>
            </a:p>
          </p:txBody>
        </p:sp>
        <p:sp>
          <p:nvSpPr>
            <p:cNvPr id="14" name="圆角矩形 13"/>
            <p:cNvSpPr/>
            <p:nvPr/>
          </p:nvSpPr>
          <p:spPr>
            <a:xfrm>
              <a:off x="4845924" y="4620774"/>
              <a:ext cx="1511465" cy="43163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不含钻石格</a:t>
              </a:r>
            </a:p>
          </p:txBody>
        </p:sp>
        <p:sp>
          <p:nvSpPr>
            <p:cNvPr id="15" name="圆角右箭头 14"/>
            <p:cNvSpPr/>
            <p:nvPr/>
          </p:nvSpPr>
          <p:spPr>
            <a:xfrm>
              <a:off x="3275715" y="3662292"/>
              <a:ext cx="720804" cy="793446"/>
            </a:xfrm>
            <a:prstGeom prst="bentArrow">
              <a:avLst>
                <a:gd name="adj1" fmla="val 15911"/>
                <a:gd name="adj2" fmla="val 14455"/>
                <a:gd name="adj3" fmla="val 25735"/>
                <a:gd name="adj4" fmla="val 41766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6" name="圆角右箭头 15"/>
            <p:cNvSpPr/>
            <p:nvPr/>
          </p:nvSpPr>
          <p:spPr>
            <a:xfrm rot="5400000">
              <a:off x="4903276" y="3698613"/>
              <a:ext cx="793446" cy="720804"/>
            </a:xfrm>
            <a:prstGeom prst="bentArrow">
              <a:avLst>
                <a:gd name="adj1" fmla="val 15911"/>
                <a:gd name="adj2" fmla="val 14455"/>
                <a:gd name="adj3" fmla="val 25735"/>
                <a:gd name="adj4" fmla="val 41766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8" name="圆角矩形 17"/>
          <p:cNvSpPr/>
          <p:nvPr/>
        </p:nvSpPr>
        <p:spPr>
          <a:xfrm>
            <a:off x="4643438" y="981075"/>
            <a:ext cx="4032250" cy="2087563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anchor="ctr"/>
          <a:lstStyle/>
          <a:p>
            <a:pPr>
              <a:spcAft>
                <a:spcPts val="1200"/>
              </a:spcAft>
              <a:defRPr/>
            </a:pPr>
            <a:r>
              <a:rPr lang="zh-CN" altLang="en-US" sz="24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两个问题：</a:t>
            </a:r>
            <a:endParaRPr lang="en-US" altLang="zh-CN" sz="2400" dirty="0">
              <a:solidFill>
                <a:srgbClr val="FF0000"/>
              </a:solidFill>
              <a:latin typeface="楷体" pitchFamily="49" charset="-122"/>
              <a:ea typeface="楷体" pitchFamily="49" charset="-122"/>
            </a:endParaRPr>
          </a:p>
          <a:p>
            <a:pPr marL="274638" indent="-274638">
              <a:spcAft>
                <a:spcPts val="600"/>
              </a:spcAft>
              <a:buFont typeface="+mj-lt"/>
              <a:buAutoNum type="arabicPeriod"/>
              <a:defRPr/>
            </a:pP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  <a:latin typeface="楷体" pitchFamily="49" charset="-122"/>
                <a:ea typeface="楷体" pitchFamily="49" charset="-122"/>
              </a:rPr>
              <a:t>求补能被当做有补格的一元运算吗？</a:t>
            </a:r>
            <a:endParaRPr lang="en-US" altLang="zh-CN" sz="2400" dirty="0">
              <a:solidFill>
                <a:schemeClr val="accent6">
                  <a:lumMod val="75000"/>
                </a:schemeClr>
              </a:solidFill>
              <a:latin typeface="楷体" pitchFamily="49" charset="-122"/>
              <a:ea typeface="楷体" pitchFamily="49" charset="-122"/>
            </a:endParaRPr>
          </a:p>
          <a:p>
            <a:pPr marL="274638" indent="-274638">
              <a:spcAft>
                <a:spcPts val="600"/>
              </a:spcAft>
              <a:buFont typeface="+mj-lt"/>
              <a:buAutoNum type="arabicPeriod"/>
              <a:defRPr/>
            </a:pP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  <a:latin typeface="楷体" pitchFamily="49" charset="-122"/>
                <a:ea typeface="楷体" pitchFamily="49" charset="-122"/>
              </a:rPr>
              <a:t>求补能被当做分配格中的一元运算吗？</a:t>
            </a:r>
          </a:p>
        </p:txBody>
      </p:sp>
      <p:grpSp>
        <p:nvGrpSpPr>
          <p:cNvPr id="21" name="组合 20"/>
          <p:cNvGrpSpPr>
            <a:grpSpLocks/>
          </p:cNvGrpSpPr>
          <p:nvPr/>
        </p:nvGrpSpPr>
        <p:grpSpPr bwMode="auto">
          <a:xfrm>
            <a:off x="684213" y="2941638"/>
            <a:ext cx="6264275" cy="3109912"/>
            <a:chOff x="683568" y="2941320"/>
            <a:chExt cx="6264696" cy="3110448"/>
          </a:xfrm>
        </p:grpSpPr>
        <p:sp>
          <p:nvSpPr>
            <p:cNvPr id="19" name="圆角矩形 18"/>
            <p:cNvSpPr/>
            <p:nvPr/>
          </p:nvSpPr>
          <p:spPr>
            <a:xfrm>
              <a:off x="683568" y="5188019"/>
              <a:ext cx="6264696" cy="863749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365125" indent="-365125">
                <a:spcAft>
                  <a:spcPts val="600"/>
                </a:spcAft>
                <a:buFont typeface="+mj-lt"/>
                <a:buAutoNum type="arabicPeriod"/>
                <a:defRPr/>
              </a:pPr>
              <a:r>
                <a:rPr lang="zh-CN" altLang="en-US" sz="2400" dirty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不行，求补不唯一，不是</a:t>
              </a:r>
              <a:r>
                <a:rPr lang="en-US" altLang="zh-CN" sz="2400" dirty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L</a:t>
              </a:r>
              <a:r>
                <a:rPr lang="en-US" altLang="zh-CN" sz="2400" dirty="0">
                  <a:solidFill>
                    <a:srgbClr val="0000FF"/>
                  </a:solidFill>
                  <a:sym typeface="Symbol" pitchFamily="18" charset="2"/>
                </a:rPr>
                <a:t></a:t>
              </a:r>
              <a:r>
                <a:rPr lang="en-US" altLang="zh-CN" sz="2400" dirty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L</a:t>
              </a:r>
              <a:r>
                <a:rPr lang="zh-CN" altLang="en-US" sz="2400" dirty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的一元函数；</a:t>
              </a:r>
              <a:endParaRPr lang="en-US" altLang="zh-CN" sz="24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endParaRPr>
            </a:p>
            <a:p>
              <a:pPr marL="365125" indent="-365125">
                <a:spcAft>
                  <a:spcPts val="600"/>
                </a:spcAft>
                <a:buFont typeface="+mj-lt"/>
                <a:buAutoNum type="arabicPeriod"/>
                <a:defRPr/>
              </a:pPr>
              <a:r>
                <a:rPr lang="zh-CN" altLang="en-US" sz="2400" dirty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不行，分配格中不能保证每个元素有补。</a:t>
              </a:r>
            </a:p>
          </p:txBody>
        </p:sp>
        <p:sp>
          <p:nvSpPr>
            <p:cNvPr id="20" name="任意多边形 19"/>
            <p:cNvSpPr/>
            <p:nvPr/>
          </p:nvSpPr>
          <p:spPr>
            <a:xfrm>
              <a:off x="2088599" y="2941320"/>
              <a:ext cx="2651303" cy="2240348"/>
            </a:xfrm>
            <a:custGeom>
              <a:avLst/>
              <a:gdLst>
                <a:gd name="connsiteX0" fmla="*/ 2651760 w 2651760"/>
                <a:gd name="connsiteY0" fmla="*/ 0 h 2240280"/>
                <a:gd name="connsiteX1" fmla="*/ 0 w 2651760"/>
                <a:gd name="connsiteY1" fmla="*/ 0 h 2240280"/>
                <a:gd name="connsiteX2" fmla="*/ 0 w 2651760"/>
                <a:gd name="connsiteY2" fmla="*/ 2240280 h 2240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51760" h="2240280">
                  <a:moveTo>
                    <a:pt x="2651760" y="0"/>
                  </a:moveTo>
                  <a:lnTo>
                    <a:pt x="0" y="0"/>
                  </a:lnTo>
                  <a:lnTo>
                    <a:pt x="0" y="2240280"/>
                  </a:lnTo>
                </a:path>
              </a:pathLst>
            </a:custGeom>
            <a:ln w="25400">
              <a:solidFill>
                <a:srgbClr val="CC0099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333AF2-2ABD-4676-A019-AE082C8DA11A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  <p:sp>
        <p:nvSpPr>
          <p:cNvPr id="30722" name="标题 2"/>
          <p:cNvSpPr>
            <a:spLocks noGrp="1"/>
          </p:cNvSpPr>
          <p:nvPr>
            <p:ph type="title"/>
          </p:nvPr>
        </p:nvSpPr>
        <p:spPr>
          <a:xfrm>
            <a:off x="457200" y="188913"/>
            <a:ext cx="8229600" cy="777875"/>
          </a:xfrm>
        </p:spPr>
        <p:txBody>
          <a:bodyPr/>
          <a:lstStyle/>
          <a:p>
            <a:r>
              <a:rPr lang="en-US" altLang="zh-CN" smtClean="0"/>
              <a:t>7.1.2</a:t>
            </a:r>
            <a:r>
              <a:rPr lang="zh-CN" altLang="en-US" smtClean="0"/>
              <a:t>、格的对偶性原理和基本性质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457200" y="1268413"/>
            <a:ext cx="8229600" cy="4873625"/>
          </a:xfrm>
        </p:spPr>
        <p:txBody>
          <a:bodyPr/>
          <a:lstStyle/>
          <a:p>
            <a:r>
              <a:rPr lang="zh-CN" altLang="en-US" smtClean="0">
                <a:solidFill>
                  <a:srgbClr val="FF0000"/>
                </a:solidFill>
              </a:rPr>
              <a:t>对偶</a:t>
            </a:r>
            <a:endParaRPr lang="en-US" altLang="zh-CN" smtClean="0">
              <a:solidFill>
                <a:srgbClr val="FF0000"/>
              </a:solidFill>
            </a:endParaRPr>
          </a:p>
          <a:p>
            <a:pPr lvl="1"/>
            <a:r>
              <a:rPr lang="zh-CN" altLang="en-US" smtClean="0"/>
              <a:t>给定一个偏序集合</a:t>
            </a:r>
            <a:r>
              <a:rPr lang="en-US" altLang="zh-CN" smtClean="0"/>
              <a:t>&lt;S,</a:t>
            </a:r>
            <a:r>
              <a:rPr lang="zh-CN" altLang="en-US" smtClean="0">
                <a:latin typeface="宋体" charset="-122"/>
                <a:sym typeface="Symbol" pitchFamily="18" charset="2"/>
              </a:rPr>
              <a:t>≤</a:t>
            </a:r>
            <a:r>
              <a:rPr lang="en-US" altLang="zh-CN" smtClean="0"/>
              <a:t>&gt;</a:t>
            </a:r>
            <a:r>
              <a:rPr lang="zh-CN" altLang="en-US" smtClean="0"/>
              <a:t>，</a:t>
            </a:r>
            <a:r>
              <a:rPr lang="zh-CN" altLang="en-US" smtClean="0">
                <a:latin typeface="宋体" charset="-122"/>
                <a:sym typeface="Symbol" pitchFamily="18" charset="2"/>
              </a:rPr>
              <a:t> ≤的逆关系≥也是</a:t>
            </a:r>
            <a:r>
              <a:rPr lang="en-US" altLang="zh-CN" smtClean="0">
                <a:sym typeface="Symbol" pitchFamily="18" charset="2"/>
              </a:rPr>
              <a:t>S</a:t>
            </a:r>
            <a:r>
              <a:rPr lang="zh-CN" altLang="en-US" smtClean="0">
                <a:sym typeface="Symbol" pitchFamily="18" charset="2"/>
              </a:rPr>
              <a:t>中的偏序关系，</a:t>
            </a:r>
            <a:r>
              <a:rPr lang="en-US" altLang="zh-CN" smtClean="0"/>
              <a:t>&lt;S,</a:t>
            </a:r>
            <a:r>
              <a:rPr lang="zh-CN" altLang="en-US" smtClean="0">
                <a:latin typeface="宋体" charset="-122"/>
                <a:sym typeface="Symbol" pitchFamily="18" charset="2"/>
              </a:rPr>
              <a:t>≥</a:t>
            </a:r>
            <a:r>
              <a:rPr lang="en-US" altLang="zh-CN" smtClean="0">
                <a:latin typeface="宋体" charset="-122"/>
                <a:sym typeface="Symbol" pitchFamily="18" charset="2"/>
              </a:rPr>
              <a:t>&gt;</a:t>
            </a:r>
            <a:r>
              <a:rPr lang="zh-CN" altLang="en-US" smtClean="0">
                <a:latin typeface="宋体" charset="-122"/>
                <a:sym typeface="Symbol" pitchFamily="18" charset="2"/>
              </a:rPr>
              <a:t>也是偏序集合，称偏序集合</a:t>
            </a:r>
            <a:r>
              <a:rPr lang="en-US" altLang="zh-CN" smtClean="0"/>
              <a:t>&lt;S,</a:t>
            </a:r>
            <a:r>
              <a:rPr lang="zh-CN" altLang="en-US" smtClean="0">
                <a:latin typeface="宋体" charset="-122"/>
                <a:sym typeface="Symbol" pitchFamily="18" charset="2"/>
              </a:rPr>
              <a:t>≤</a:t>
            </a:r>
            <a:r>
              <a:rPr lang="en-US" altLang="zh-CN" smtClean="0"/>
              <a:t>&gt;</a:t>
            </a:r>
            <a:r>
              <a:rPr lang="zh-CN" altLang="en-US" smtClean="0"/>
              <a:t>和</a:t>
            </a:r>
            <a:r>
              <a:rPr lang="en-US" altLang="zh-CN" smtClean="0"/>
              <a:t>&lt;S,</a:t>
            </a:r>
            <a:r>
              <a:rPr lang="zh-CN" altLang="en-US" smtClean="0">
                <a:latin typeface="宋体" charset="-122"/>
                <a:sym typeface="Symbol" pitchFamily="18" charset="2"/>
              </a:rPr>
              <a:t>≥</a:t>
            </a:r>
            <a:r>
              <a:rPr lang="en-US" altLang="zh-CN" smtClean="0">
                <a:latin typeface="宋体" charset="-122"/>
                <a:sym typeface="Symbol" pitchFamily="18" charset="2"/>
              </a:rPr>
              <a:t>&gt;</a:t>
            </a:r>
            <a:r>
              <a:rPr lang="zh-CN" altLang="en-US" smtClean="0">
                <a:latin typeface="宋体" charset="-122"/>
                <a:sym typeface="Symbol" pitchFamily="18" charset="2"/>
              </a:rPr>
              <a:t>互为对偶；</a:t>
            </a:r>
            <a:endParaRPr lang="en-US" altLang="zh-CN" smtClean="0">
              <a:latin typeface="宋体" charset="-122"/>
              <a:sym typeface="Symbol" pitchFamily="18" charset="2"/>
            </a:endParaRPr>
          </a:p>
          <a:p>
            <a:pPr lvl="1"/>
            <a:r>
              <a:rPr lang="zh-CN" altLang="en-US" smtClean="0">
                <a:latin typeface="宋体" charset="-122"/>
                <a:sym typeface="Symbol" pitchFamily="18" charset="2"/>
              </a:rPr>
              <a:t>对偶的哈斯图是互为颠倒对称的。</a:t>
            </a:r>
            <a:endParaRPr lang="en-US" altLang="zh-CN" smtClean="0">
              <a:latin typeface="宋体" charset="-122"/>
              <a:sym typeface="Symbol" pitchFamily="18" charset="2"/>
            </a:endParaRPr>
          </a:p>
          <a:p>
            <a:r>
              <a:rPr lang="zh-CN" altLang="en-US" smtClean="0">
                <a:solidFill>
                  <a:srgbClr val="FF0000"/>
                </a:solidFill>
                <a:latin typeface="宋体" charset="-122"/>
                <a:sym typeface="Symbol" pitchFamily="18" charset="2"/>
              </a:rPr>
              <a:t>对偶原理</a:t>
            </a:r>
            <a:endParaRPr lang="en-US" altLang="zh-CN" smtClean="0">
              <a:solidFill>
                <a:srgbClr val="FF0000"/>
              </a:solidFill>
              <a:latin typeface="宋体" charset="-122"/>
              <a:sym typeface="Symbol" pitchFamily="18" charset="2"/>
            </a:endParaRPr>
          </a:p>
          <a:p>
            <a:pPr lvl="1"/>
            <a:r>
              <a:rPr lang="zh-CN" altLang="en-US" smtClean="0">
                <a:latin typeface="宋体" charset="-122"/>
                <a:sym typeface="Symbol" pitchFamily="18" charset="2"/>
              </a:rPr>
              <a:t>把关系≤与≥互换，保交与保联互换，可得到</a:t>
            </a:r>
            <a:r>
              <a:rPr lang="zh-CN" altLang="en-US" smtClean="0">
                <a:solidFill>
                  <a:srgbClr val="0000FF"/>
                </a:solidFill>
                <a:latin typeface="宋体" charset="-122"/>
                <a:sym typeface="Symbol" pitchFamily="18" charset="2"/>
              </a:rPr>
              <a:t>另一个有效命题</a:t>
            </a:r>
            <a:r>
              <a:rPr lang="zh-CN" altLang="en-US" smtClean="0">
                <a:latin typeface="宋体" charset="-122"/>
                <a:sym typeface="Symbol" pitchFamily="18" charset="2"/>
              </a:rPr>
              <a:t>；</a:t>
            </a:r>
            <a:endParaRPr lang="en-US" altLang="zh-CN" smtClean="0">
              <a:latin typeface="宋体" charset="-122"/>
              <a:sym typeface="Symbol" pitchFamily="18" charset="2"/>
            </a:endParaRPr>
          </a:p>
          <a:p>
            <a:pPr lvl="1"/>
            <a:r>
              <a:rPr lang="zh-CN" altLang="en-US" smtClean="0">
                <a:latin typeface="宋体" charset="-122"/>
                <a:sym typeface="Symbol" pitchFamily="18" charset="2"/>
              </a:rPr>
              <a:t>更通俗地说，若</a:t>
            </a:r>
            <a:r>
              <a:rPr lang="en-US" altLang="zh-CN" smtClean="0"/>
              <a:t>&lt;S,</a:t>
            </a:r>
            <a:r>
              <a:rPr lang="zh-CN" altLang="en-US" smtClean="0">
                <a:latin typeface="宋体" charset="-122"/>
                <a:sym typeface="Symbol" pitchFamily="18" charset="2"/>
              </a:rPr>
              <a:t>≤</a:t>
            </a:r>
            <a:r>
              <a:rPr lang="en-US" altLang="zh-CN" smtClean="0"/>
              <a:t>&gt;</a:t>
            </a:r>
            <a:r>
              <a:rPr lang="zh-CN" altLang="en-US" smtClean="0"/>
              <a:t>是格，经过对偶操作后，</a:t>
            </a:r>
            <a:r>
              <a:rPr lang="en-US" altLang="zh-CN" smtClean="0"/>
              <a:t>&lt;S,</a:t>
            </a:r>
            <a:r>
              <a:rPr lang="zh-CN" altLang="en-US" smtClean="0">
                <a:latin typeface="宋体" charset="-122"/>
                <a:sym typeface="Symbol" pitchFamily="18" charset="2"/>
              </a:rPr>
              <a:t>≥</a:t>
            </a:r>
            <a:r>
              <a:rPr lang="en-US" altLang="zh-CN" smtClean="0">
                <a:latin typeface="宋体" charset="-122"/>
                <a:sym typeface="Symbol" pitchFamily="18" charset="2"/>
              </a:rPr>
              <a:t>&gt;</a:t>
            </a:r>
            <a:r>
              <a:rPr lang="zh-CN" altLang="en-US" smtClean="0">
                <a:latin typeface="宋体" charset="-122"/>
                <a:sym typeface="Symbol" pitchFamily="18" charset="2"/>
              </a:rPr>
              <a:t>也一定是格。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标题 2"/>
          <p:cNvSpPr>
            <a:spLocks noGrp="1"/>
          </p:cNvSpPr>
          <p:nvPr>
            <p:ph type="title"/>
          </p:nvPr>
        </p:nvSpPr>
        <p:spPr>
          <a:xfrm>
            <a:off x="457200" y="2141538"/>
            <a:ext cx="8229600" cy="1143000"/>
          </a:xfrm>
        </p:spPr>
        <p:txBody>
          <a:bodyPr/>
          <a:lstStyle/>
          <a:p>
            <a:r>
              <a:rPr lang="en-US" altLang="zh-CN" smtClean="0"/>
              <a:t>7.4</a:t>
            </a:r>
            <a:r>
              <a:rPr lang="zh-CN" altLang="en-US" smtClean="0"/>
              <a:t>、布尔代数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23850" y="115888"/>
            <a:ext cx="8229600" cy="1139825"/>
          </a:xfrm>
        </p:spPr>
        <p:txBody>
          <a:bodyPr/>
          <a:lstStyle/>
          <a:p>
            <a:r>
              <a:rPr lang="zh-CN" altLang="en-US" sz="3800" b="1" smtClean="0"/>
              <a:t/>
            </a:r>
            <a:br>
              <a:rPr lang="zh-CN" altLang="en-US" sz="3800" b="1" smtClean="0"/>
            </a:br>
            <a:r>
              <a:rPr lang="zh-CN" altLang="en-US" sz="3600" smtClean="0">
                <a:solidFill>
                  <a:srgbClr val="3F8830"/>
                </a:solidFill>
                <a:latin typeface="华文行楷" pitchFamily="2" charset="-122"/>
                <a:ea typeface="华文行楷" pitchFamily="2" charset="-122"/>
              </a:rPr>
              <a:t>布尔代数的产生</a:t>
            </a:r>
          </a:p>
        </p:txBody>
      </p:sp>
      <p:sp>
        <p:nvSpPr>
          <p:cNvPr id="7885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68313" y="1628775"/>
            <a:ext cx="8229600" cy="4530725"/>
          </a:xfrm>
        </p:spPr>
        <p:txBody>
          <a:bodyPr/>
          <a:lstStyle/>
          <a:p>
            <a:r>
              <a:rPr lang="zh-CN" altLang="en-US" sz="2400" b="1" smtClean="0">
                <a:latin typeface="楷体" pitchFamily="49" charset="-122"/>
                <a:ea typeface="楷体" pitchFamily="49" charset="-122"/>
              </a:rPr>
              <a:t>布尔代数是计算机的基础。没有它，就不会有计算机。</a:t>
            </a:r>
          </a:p>
          <a:p>
            <a:pPr marL="742950" lvl="1" indent="-285750"/>
            <a:r>
              <a:rPr lang="zh-CN" altLang="en-US" sz="2000" b="1" smtClean="0">
                <a:latin typeface="楷体" pitchFamily="49" charset="-122"/>
                <a:ea typeface="楷体" pitchFamily="49" charset="-122"/>
              </a:rPr>
              <a:t>布尔代数也叫逻辑代数与二进制算术构成了计算机的基本计算能力，是一切其他计算的基础。（二进制的逻辑或，逻辑与，逻辑非是多么的简单） </a:t>
            </a:r>
          </a:p>
          <a:p>
            <a:endParaRPr lang="zh-CN" altLang="en-US" sz="2400" b="1" smtClean="0">
              <a:latin typeface="楷体" pitchFamily="49" charset="-122"/>
              <a:ea typeface="楷体" pitchFamily="49" charset="-122"/>
            </a:endParaRPr>
          </a:p>
          <a:p>
            <a:r>
              <a:rPr lang="zh-CN" altLang="en-US" sz="2400" b="1" smtClean="0">
                <a:latin typeface="楷体" pitchFamily="49" charset="-122"/>
                <a:ea typeface="楷体" pitchFamily="49" charset="-122"/>
              </a:rPr>
              <a:t>布尔代数是布尔提出的，他是阳和平的外公的外公。</a:t>
            </a:r>
            <a:r>
              <a:rPr lang="en-US" altLang="zh-CN" sz="2400" b="1" smtClean="0">
                <a:latin typeface="楷体" pitchFamily="49" charset="-122"/>
                <a:ea typeface="楷体" pitchFamily="49" charset="-122"/>
                <a:hlinkClick r:id="rId2"/>
              </a:rPr>
              <a:t>https://user.guancha.cn/main/content?id=345398</a:t>
            </a:r>
            <a:r>
              <a:rPr lang="zh-CN" altLang="en-US" sz="2400" b="1" smtClean="0">
                <a:latin typeface="楷体" pitchFamily="49" charset="-122"/>
                <a:ea typeface="楷体" pitchFamily="49" charset="-122"/>
              </a:rPr>
              <a:t>（阳和平：“长在红旗下的洋孩子”）</a:t>
            </a:r>
          </a:p>
          <a:p>
            <a:endParaRPr lang="zh-CN" altLang="en-US" sz="2400" b="1" smtClean="0">
              <a:latin typeface="楷体" pitchFamily="49" charset="-122"/>
              <a:ea typeface="楷体" pitchFamily="49" charset="-122"/>
            </a:endParaRPr>
          </a:p>
          <a:p>
            <a:endParaRPr lang="en-US" altLang="zh-CN" sz="2400" b="1" smtClean="0">
              <a:latin typeface="楷体" pitchFamily="49" charset="-122"/>
              <a:ea typeface="楷体" pitchFamily="49" charset="-122"/>
            </a:endParaRPr>
          </a:p>
          <a:p>
            <a:endParaRPr lang="zh-CN" altLang="en-US" sz="2400" b="1" smtClean="0"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标题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630237"/>
          </a:xfrm>
        </p:spPr>
        <p:txBody>
          <a:bodyPr/>
          <a:lstStyle/>
          <a:p>
            <a:pPr algn="ctr"/>
            <a:r>
              <a:rPr lang="en-US" altLang="zh-CN" sz="3600" smtClean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</a:rPr>
              <a:t>7.4.1</a:t>
            </a:r>
            <a:r>
              <a:rPr lang="zh-CN" altLang="en-US" sz="3600" smtClean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</a:rPr>
              <a:t>、基本概念</a:t>
            </a:r>
          </a:p>
        </p:txBody>
      </p:sp>
      <p:sp>
        <p:nvSpPr>
          <p:cNvPr id="39939" name="内容占位符 2"/>
          <p:cNvSpPr>
            <a:spLocks noGrp="1"/>
          </p:cNvSpPr>
          <p:nvPr>
            <p:ph idx="1"/>
          </p:nvPr>
        </p:nvSpPr>
        <p:spPr>
          <a:xfrm>
            <a:off x="611188" y="1036638"/>
            <a:ext cx="8075612" cy="5078412"/>
          </a:xfrm>
        </p:spPr>
        <p:txBody>
          <a:bodyPr/>
          <a:lstStyle/>
          <a:p>
            <a:pPr>
              <a:spcBef>
                <a:spcPts val="1200"/>
              </a:spcBef>
              <a:spcAft>
                <a:spcPts val="600"/>
              </a:spcAft>
              <a:defRPr/>
            </a:pPr>
            <a:r>
              <a:rPr lang="zh-CN" altLang="en-US" sz="24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定义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：如果一个格是</a:t>
            </a:r>
            <a:r>
              <a:rPr lang="zh-CN" altLang="en-US" sz="24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有补分配格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，则称其为</a:t>
            </a:r>
            <a:r>
              <a:rPr lang="zh-CN" altLang="en-US" sz="24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布尔代数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（或</a:t>
            </a:r>
            <a:r>
              <a:rPr lang="zh-CN" altLang="en-US" sz="24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布尔格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），一般记为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&lt;B;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∨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,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∧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,-&gt;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或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&lt;B;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⊕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,*,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’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&gt;</a:t>
            </a:r>
          </a:p>
          <a:p>
            <a:pPr>
              <a:spcBef>
                <a:spcPts val="1200"/>
              </a:spcBef>
              <a:spcAft>
                <a:spcPts val="600"/>
              </a:spcAft>
              <a:defRPr/>
            </a:pP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对于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B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中任意元素</a:t>
            </a:r>
            <a:r>
              <a:rPr lang="en-US" altLang="zh-CN" sz="2400" dirty="0" err="1">
                <a:latin typeface="楷体" pitchFamily="49" charset="-122"/>
                <a:ea typeface="楷体" pitchFamily="49" charset="-122"/>
              </a:rPr>
              <a:t>x,y,z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，布尔代数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&lt;B;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∨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,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∧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,-&gt;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具有如下性质：</a:t>
            </a:r>
            <a:endParaRPr lang="en-US" altLang="zh-CN" sz="2400" dirty="0">
              <a:latin typeface="楷体" pitchFamily="49" charset="-122"/>
              <a:ea typeface="楷体" pitchFamily="49" charset="-122"/>
            </a:endParaRPr>
          </a:p>
          <a:p>
            <a:pPr lvl="1">
              <a:spcBef>
                <a:spcPts val="1200"/>
              </a:spcBef>
              <a:spcAft>
                <a:spcPts val="600"/>
              </a:spcAft>
              <a:buFont typeface="Wingdings" pitchFamily="2" charset="2"/>
              <a:buNone/>
              <a:defRPr/>
            </a:pP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（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1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）</a:t>
            </a:r>
            <a:r>
              <a:rPr lang="zh-CN" altLang="en-US" sz="24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交换律：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x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∨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y=y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∨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x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，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x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∧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y=y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∧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x</a:t>
            </a:r>
          </a:p>
          <a:p>
            <a:pPr lvl="1">
              <a:spcBef>
                <a:spcPts val="1200"/>
              </a:spcBef>
              <a:spcAft>
                <a:spcPts val="300"/>
              </a:spcAft>
              <a:buFont typeface="Wingdings" pitchFamily="2" charset="2"/>
              <a:buNone/>
              <a:defRPr/>
            </a:pP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（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2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）</a:t>
            </a:r>
            <a:r>
              <a:rPr lang="zh-CN" altLang="en-US" sz="24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结合律：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x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∧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(y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∧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z)=(x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∧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y)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∧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z</a:t>
            </a:r>
          </a:p>
          <a:p>
            <a:pPr marL="2651125" lvl="1">
              <a:spcBef>
                <a:spcPct val="0"/>
              </a:spcBef>
              <a:spcAft>
                <a:spcPts val="600"/>
              </a:spcAft>
              <a:buFont typeface="Wingdings" pitchFamily="2" charset="2"/>
              <a:buNone/>
              <a:defRPr/>
            </a:pP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x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∨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(y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∨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z)=(x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∨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y)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∨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z</a:t>
            </a:r>
          </a:p>
          <a:p>
            <a:pPr lvl="1">
              <a:spcBef>
                <a:spcPts val="1200"/>
              </a:spcBef>
              <a:spcAft>
                <a:spcPts val="600"/>
              </a:spcAft>
              <a:buFont typeface="Wingdings" pitchFamily="2" charset="2"/>
              <a:buNone/>
              <a:defRPr/>
            </a:pP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（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3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）</a:t>
            </a:r>
            <a:r>
              <a:rPr lang="zh-CN" altLang="en-US" sz="24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幂等律：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x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∨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x=x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，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x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∧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x=x</a:t>
            </a:r>
          </a:p>
          <a:p>
            <a:pPr lvl="1">
              <a:spcBef>
                <a:spcPts val="1200"/>
              </a:spcBef>
              <a:spcAft>
                <a:spcPts val="300"/>
              </a:spcAft>
              <a:buFont typeface="Wingdings" pitchFamily="2" charset="2"/>
              <a:buNone/>
              <a:defRPr/>
            </a:pP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（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4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）</a:t>
            </a:r>
            <a:r>
              <a:rPr lang="zh-CN" altLang="en-US" sz="24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吸收律：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x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∨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(x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∧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y)=x</a:t>
            </a:r>
          </a:p>
          <a:p>
            <a:pPr marL="2346325" lvl="1" indent="-20638">
              <a:spcBef>
                <a:spcPts val="0"/>
              </a:spcBef>
              <a:spcAft>
                <a:spcPts val="600"/>
              </a:spcAft>
              <a:buFont typeface="Wingdings" pitchFamily="2" charset="2"/>
              <a:buNone/>
              <a:defRPr/>
            </a:pP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x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∧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(x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∨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y)=x</a:t>
            </a:r>
            <a:endParaRPr lang="zh-CN" altLang="en-US" sz="240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2DA057-33C2-49FF-B650-E3D3FEE3955F}" type="slidenum">
              <a:rPr lang="en-US" altLang="zh-CN" smtClean="0"/>
              <a:pPr>
                <a:defRPr/>
              </a:pPr>
              <a:t>52</a:t>
            </a:fld>
            <a:endParaRPr lang="en-US" altLang="zh-CN"/>
          </a:p>
        </p:txBody>
      </p:sp>
      <p:grpSp>
        <p:nvGrpSpPr>
          <p:cNvPr id="6" name="组合 5"/>
          <p:cNvGrpSpPr>
            <a:grpSpLocks/>
          </p:cNvGrpSpPr>
          <p:nvPr/>
        </p:nvGrpSpPr>
        <p:grpSpPr bwMode="auto">
          <a:xfrm>
            <a:off x="7164388" y="2708275"/>
            <a:ext cx="1173162" cy="1296988"/>
            <a:chOff x="30163" y="2300288"/>
            <a:chExt cx="1353142" cy="1332966"/>
          </a:xfrm>
        </p:grpSpPr>
        <p:pic>
          <p:nvPicPr>
            <p:cNvPr id="79881" name="Picture 5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0163" y="2300288"/>
              <a:ext cx="1268412" cy="973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" name="矩形 7"/>
            <p:cNvSpPr/>
            <p:nvPr/>
          </p:nvSpPr>
          <p:spPr>
            <a:xfrm>
              <a:off x="55798" y="3256369"/>
              <a:ext cx="1327507" cy="37688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000" dirty="0">
                  <a:solidFill>
                    <a:srgbClr val="CC0099"/>
                  </a:solidFill>
                  <a:latin typeface="楷体" pitchFamily="49" charset="-122"/>
                  <a:ea typeface="楷体" pitchFamily="49" charset="-122"/>
                </a:rPr>
                <a:t>第</a:t>
              </a:r>
              <a:r>
                <a:rPr lang="en-US" altLang="zh-CN" sz="2000" dirty="0">
                  <a:solidFill>
                    <a:srgbClr val="CC0099"/>
                  </a:solidFill>
                  <a:latin typeface="楷体" pitchFamily="49" charset="-122"/>
                  <a:ea typeface="楷体" pitchFamily="49" charset="-122"/>
                </a:rPr>
                <a:t>240</a:t>
              </a:r>
              <a:r>
                <a:rPr lang="zh-CN" altLang="en-US" sz="2000" dirty="0">
                  <a:solidFill>
                    <a:srgbClr val="CC0099"/>
                  </a:solidFill>
                  <a:latin typeface="楷体" pitchFamily="49" charset="-122"/>
                  <a:ea typeface="楷体" pitchFamily="49" charset="-122"/>
                </a:rPr>
                <a:t>页</a:t>
              </a:r>
            </a:p>
          </p:txBody>
        </p:sp>
      </p:grpSp>
      <p:grpSp>
        <p:nvGrpSpPr>
          <p:cNvPr id="11" name="组合 10"/>
          <p:cNvGrpSpPr>
            <a:grpSpLocks/>
          </p:cNvGrpSpPr>
          <p:nvPr/>
        </p:nvGrpSpPr>
        <p:grpSpPr bwMode="auto">
          <a:xfrm>
            <a:off x="6156325" y="3141663"/>
            <a:ext cx="2447925" cy="2879725"/>
            <a:chOff x="6156176" y="3140968"/>
            <a:chExt cx="2448272" cy="2880320"/>
          </a:xfrm>
        </p:grpSpPr>
        <p:sp>
          <p:nvSpPr>
            <p:cNvPr id="9" name="圆角矩形 8"/>
            <p:cNvSpPr/>
            <p:nvPr/>
          </p:nvSpPr>
          <p:spPr>
            <a:xfrm>
              <a:off x="6877003" y="4365183"/>
              <a:ext cx="1727445" cy="1368708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anchor="ctr"/>
            <a:lstStyle/>
            <a:p>
              <a:pPr>
                <a:defRPr/>
              </a:pPr>
              <a:r>
                <a:rPr lang="zh-CN" altLang="en-US" sz="2000" dirty="0">
                  <a:solidFill>
                    <a:schemeClr val="accent6">
                      <a:lumMod val="75000"/>
                    </a:schemeClr>
                  </a:solidFill>
                  <a:latin typeface="楷体" pitchFamily="49" charset="-122"/>
                  <a:ea typeface="楷体" pitchFamily="49" charset="-122"/>
                </a:rPr>
                <a:t>所有格都满足，</a:t>
              </a:r>
              <a:r>
                <a:rPr lang="zh-CN" altLang="en-US" sz="2000" dirty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并非有补分配格</a:t>
              </a:r>
              <a:r>
                <a:rPr lang="zh-CN" altLang="en-US" sz="2000" dirty="0">
                  <a:solidFill>
                    <a:schemeClr val="accent6">
                      <a:lumMod val="75000"/>
                    </a:schemeClr>
                  </a:solidFill>
                  <a:latin typeface="楷体" pitchFamily="49" charset="-122"/>
                  <a:ea typeface="楷体" pitchFamily="49" charset="-122"/>
                </a:rPr>
                <a:t>才满足。</a:t>
              </a:r>
            </a:p>
          </p:txBody>
        </p:sp>
        <p:sp>
          <p:nvSpPr>
            <p:cNvPr id="10" name="右大括号 9"/>
            <p:cNvSpPr/>
            <p:nvPr/>
          </p:nvSpPr>
          <p:spPr>
            <a:xfrm>
              <a:off x="6156176" y="3140968"/>
              <a:ext cx="576345" cy="2880320"/>
            </a:xfrm>
            <a:prstGeom prst="rightBrace">
              <a:avLst>
                <a:gd name="adj1" fmla="val 32143"/>
                <a:gd name="adj2" fmla="val 66050"/>
              </a:avLst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sp>
        <p:nvSpPr>
          <p:cNvPr id="12" name="圆角矩形 11"/>
          <p:cNvSpPr/>
          <p:nvPr/>
        </p:nvSpPr>
        <p:spPr>
          <a:xfrm>
            <a:off x="2916238" y="5172075"/>
            <a:ext cx="1943100" cy="865188"/>
          </a:xfrm>
          <a:prstGeom prst="roundRect">
            <a:avLst/>
          </a:prstGeom>
          <a:noFill/>
          <a:ln w="12700">
            <a:solidFill>
              <a:srgbClr val="CC0099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9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9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99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标题 1"/>
          <p:cNvSpPr>
            <a:spLocks noGrp="1"/>
          </p:cNvSpPr>
          <p:nvPr>
            <p:ph type="title"/>
          </p:nvPr>
        </p:nvSpPr>
        <p:spPr>
          <a:xfrm>
            <a:off x="468313" y="360363"/>
            <a:ext cx="8229600" cy="692150"/>
          </a:xfrm>
        </p:spPr>
        <p:txBody>
          <a:bodyPr/>
          <a:lstStyle/>
          <a:p>
            <a:pPr algn="ctr"/>
            <a:r>
              <a:rPr lang="zh-CN" altLang="en-US" sz="3600" smtClean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</a:rPr>
              <a:t>布尔代数</a:t>
            </a:r>
            <a:r>
              <a:rPr lang="en-US" altLang="zh-CN" sz="3600" smtClean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</a:rPr>
              <a:t>-</a:t>
            </a:r>
            <a:r>
              <a:rPr lang="zh-CN" altLang="en-US" sz="3600" smtClean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</a:rPr>
              <a:t>性质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288" y="1268413"/>
            <a:ext cx="7931150" cy="4392612"/>
          </a:xfrm>
        </p:spPr>
        <p:txBody>
          <a:bodyPr/>
          <a:lstStyle/>
          <a:p>
            <a:pPr>
              <a:spcBef>
                <a:spcPts val="1200"/>
              </a:spcBef>
              <a:spcAft>
                <a:spcPts val="0"/>
              </a:spcAft>
              <a:buClr>
                <a:schemeClr val="accent6"/>
              </a:buClr>
              <a:buFont typeface="Wingdings" pitchFamily="2" charset="2"/>
              <a:buNone/>
              <a:defRPr/>
            </a:pP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（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5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） </a:t>
            </a:r>
            <a:r>
              <a:rPr lang="zh-CN" altLang="en-US" sz="24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分配律： 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x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∧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(y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∨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z)=(x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∧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y)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∨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(x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∧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z)</a:t>
            </a:r>
          </a:p>
          <a:p>
            <a:pPr marL="2301875" indent="0">
              <a:spcBef>
                <a:spcPts val="300"/>
              </a:spcBef>
              <a:spcAft>
                <a:spcPts val="600"/>
              </a:spcAft>
              <a:buFont typeface="Wingdings" pitchFamily="2" charset="2"/>
              <a:buNone/>
              <a:tabLst>
                <a:tab pos="2606675" algn="l"/>
              </a:tabLst>
              <a:defRPr/>
            </a:pP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x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∨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(y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∧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z)=(x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∨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y)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∧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(x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∨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z)</a:t>
            </a:r>
          </a:p>
          <a:p>
            <a:pPr>
              <a:spcBef>
                <a:spcPts val="1200"/>
              </a:spcBef>
              <a:spcAft>
                <a:spcPts val="600"/>
              </a:spcAft>
              <a:buClr>
                <a:schemeClr val="accent6"/>
              </a:buClr>
              <a:buFont typeface="Wingdings" pitchFamily="2" charset="2"/>
              <a:buNone/>
              <a:defRPr/>
            </a:pP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（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6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） </a:t>
            </a:r>
            <a:r>
              <a:rPr lang="zh-CN" altLang="en-US" sz="24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零一律： 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x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∨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1=1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，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x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∧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0=0</a:t>
            </a:r>
          </a:p>
          <a:p>
            <a:pPr>
              <a:spcBef>
                <a:spcPts val="1200"/>
              </a:spcBef>
              <a:spcAft>
                <a:spcPts val="600"/>
              </a:spcAft>
              <a:buClr>
                <a:schemeClr val="accent6"/>
              </a:buClr>
              <a:buFont typeface="Wingdings" pitchFamily="2" charset="2"/>
              <a:buNone/>
              <a:defRPr/>
            </a:pP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（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7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） </a:t>
            </a:r>
            <a:r>
              <a:rPr lang="zh-CN" altLang="en-US" sz="24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同一律： 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x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∨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0=x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，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x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∧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1=x</a:t>
            </a:r>
          </a:p>
          <a:p>
            <a:pPr>
              <a:spcBef>
                <a:spcPts val="1200"/>
              </a:spcBef>
              <a:spcAft>
                <a:spcPts val="600"/>
              </a:spcAft>
              <a:buClr>
                <a:schemeClr val="accent6"/>
              </a:buClr>
              <a:buFont typeface="Wingdings" pitchFamily="2" charset="2"/>
              <a:buNone/>
              <a:defRPr/>
            </a:pP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（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8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） </a:t>
            </a:r>
            <a:r>
              <a:rPr lang="zh-CN" altLang="en-US" sz="24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互补律： 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x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∨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x</a:t>
            </a:r>
            <a:r>
              <a:rPr lang="en-US" altLang="zh-CN" sz="2400" baseline="30000" dirty="0">
                <a:latin typeface="楷体" pitchFamily="49" charset="-122"/>
                <a:ea typeface="楷体" pitchFamily="49" charset="-122"/>
              </a:rPr>
              <a:t>-1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=1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，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x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∧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x</a:t>
            </a:r>
            <a:r>
              <a:rPr lang="en-US" altLang="zh-CN" sz="2400" baseline="30000" dirty="0">
                <a:latin typeface="楷体" pitchFamily="49" charset="-122"/>
                <a:ea typeface="楷体" pitchFamily="49" charset="-122"/>
              </a:rPr>
              <a:t>-1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=0</a:t>
            </a:r>
          </a:p>
          <a:p>
            <a:pPr>
              <a:spcBef>
                <a:spcPts val="1200"/>
              </a:spcBef>
              <a:spcAft>
                <a:spcPts val="600"/>
              </a:spcAft>
              <a:buClr>
                <a:schemeClr val="accent6"/>
              </a:buClr>
              <a:buFont typeface="Wingdings" pitchFamily="2" charset="2"/>
              <a:buNone/>
              <a:defRPr/>
            </a:pP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（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9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） </a:t>
            </a:r>
            <a:r>
              <a:rPr lang="zh-CN" altLang="en-US" sz="24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对合律： 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(x</a:t>
            </a:r>
            <a:r>
              <a:rPr lang="en-US" altLang="zh-CN" sz="2400" baseline="30000" dirty="0">
                <a:latin typeface="楷体" pitchFamily="49" charset="-122"/>
                <a:ea typeface="楷体" pitchFamily="49" charset="-122"/>
              </a:rPr>
              <a:t>-1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)</a:t>
            </a:r>
            <a:r>
              <a:rPr lang="en-US" altLang="zh-CN" sz="2400" baseline="30000" dirty="0">
                <a:latin typeface="楷体" pitchFamily="49" charset="-122"/>
                <a:ea typeface="楷体" pitchFamily="49" charset="-122"/>
              </a:rPr>
              <a:t>-1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=x</a:t>
            </a:r>
          </a:p>
          <a:p>
            <a:pPr>
              <a:spcBef>
                <a:spcPts val="1200"/>
              </a:spcBef>
              <a:spcAft>
                <a:spcPts val="600"/>
              </a:spcAft>
              <a:buClr>
                <a:schemeClr val="accent6"/>
              </a:buClr>
              <a:buFont typeface="Wingdings" pitchFamily="2" charset="2"/>
              <a:buNone/>
              <a:defRPr/>
            </a:pP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（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10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）</a:t>
            </a:r>
            <a:r>
              <a:rPr lang="zh-CN" altLang="en-US" sz="24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德摩根</a:t>
            </a:r>
            <a:r>
              <a:rPr lang="zh-CN" altLang="en-US" sz="24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  <a:sym typeface="Wingdings" pitchFamily="2" charset="2"/>
              </a:rPr>
              <a:t>： 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  <a:sym typeface="Wingdings" pitchFamily="2" charset="2"/>
              </a:rPr>
              <a:t>(x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∨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  <a:sym typeface="Wingdings" pitchFamily="2" charset="2"/>
              </a:rPr>
              <a:t>y)</a:t>
            </a:r>
            <a:r>
              <a:rPr lang="en-US" altLang="zh-CN" sz="2400" baseline="30000" dirty="0">
                <a:latin typeface="楷体" pitchFamily="49" charset="-122"/>
                <a:ea typeface="楷体" pitchFamily="49" charset="-122"/>
                <a:sym typeface="Wingdings" pitchFamily="2" charset="2"/>
              </a:rPr>
              <a:t>-1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  <a:sym typeface="Wingdings" pitchFamily="2" charset="2"/>
              </a:rPr>
              <a:t>=x</a:t>
            </a:r>
            <a:r>
              <a:rPr lang="en-US" altLang="zh-CN" sz="2400" baseline="30000" dirty="0">
                <a:latin typeface="楷体" pitchFamily="49" charset="-122"/>
                <a:ea typeface="楷体" pitchFamily="49" charset="-122"/>
                <a:sym typeface="Wingdings" pitchFamily="2" charset="2"/>
              </a:rPr>
              <a:t>-1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∧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  <a:sym typeface="Wingdings" pitchFamily="2" charset="2"/>
              </a:rPr>
              <a:t>y</a:t>
            </a:r>
            <a:r>
              <a:rPr lang="en-US" altLang="zh-CN" sz="2400" baseline="30000" dirty="0">
                <a:latin typeface="楷体" pitchFamily="49" charset="-122"/>
                <a:ea typeface="楷体" pitchFamily="49" charset="-122"/>
                <a:sym typeface="Wingdings" pitchFamily="2" charset="2"/>
              </a:rPr>
              <a:t>-1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  <a:sym typeface="Wingdings" pitchFamily="2" charset="2"/>
              </a:rPr>
              <a:t>，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  <a:sym typeface="Wingdings" pitchFamily="2" charset="2"/>
              </a:rPr>
              <a:t>(x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∧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  <a:sym typeface="Wingdings" pitchFamily="2" charset="2"/>
              </a:rPr>
              <a:t>y)</a:t>
            </a:r>
            <a:r>
              <a:rPr lang="en-US" altLang="zh-CN" sz="2400" baseline="30000" dirty="0">
                <a:latin typeface="楷体" pitchFamily="49" charset="-122"/>
                <a:ea typeface="楷体" pitchFamily="49" charset="-122"/>
                <a:sym typeface="Wingdings" pitchFamily="2" charset="2"/>
              </a:rPr>
              <a:t>-1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  <a:sym typeface="Wingdings" pitchFamily="2" charset="2"/>
              </a:rPr>
              <a:t>=x</a:t>
            </a:r>
            <a:r>
              <a:rPr lang="en-US" altLang="zh-CN" sz="2400" baseline="30000" dirty="0">
                <a:latin typeface="楷体" pitchFamily="49" charset="-122"/>
                <a:ea typeface="楷体" pitchFamily="49" charset="-122"/>
                <a:sym typeface="Wingdings" pitchFamily="2" charset="2"/>
              </a:rPr>
              <a:t>-1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∨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  <a:sym typeface="Wingdings" pitchFamily="2" charset="2"/>
              </a:rPr>
              <a:t>y</a:t>
            </a:r>
            <a:r>
              <a:rPr lang="en-US" altLang="zh-CN" sz="2400" baseline="30000" dirty="0">
                <a:latin typeface="楷体" pitchFamily="49" charset="-122"/>
                <a:ea typeface="楷体" pitchFamily="49" charset="-122"/>
                <a:sym typeface="Wingdings" pitchFamily="2" charset="2"/>
              </a:rPr>
              <a:t>-1</a:t>
            </a:r>
            <a:endParaRPr lang="zh-CN" altLang="en-US" sz="2400" baseline="3000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37073D-A533-4152-93CF-56996A8B3C2D}" type="slidenum">
              <a:rPr lang="en-US" altLang="zh-CN" smtClean="0"/>
              <a:pPr>
                <a:defRPr/>
              </a:pPr>
              <a:t>53</a:t>
            </a:fld>
            <a:endParaRPr lang="en-US" altLang="zh-CN"/>
          </a:p>
        </p:txBody>
      </p:sp>
      <p:grpSp>
        <p:nvGrpSpPr>
          <p:cNvPr id="20" name="组合 19"/>
          <p:cNvGrpSpPr>
            <a:grpSpLocks/>
          </p:cNvGrpSpPr>
          <p:nvPr/>
        </p:nvGrpSpPr>
        <p:grpSpPr bwMode="auto">
          <a:xfrm>
            <a:off x="2695575" y="1309688"/>
            <a:ext cx="5668963" cy="865187"/>
            <a:chOff x="3007256" y="1310189"/>
            <a:chExt cx="5669200" cy="864096"/>
          </a:xfrm>
        </p:grpSpPr>
        <p:sp>
          <p:nvSpPr>
            <p:cNvPr id="6" name="圆角矩形 5"/>
            <p:cNvSpPr/>
            <p:nvPr/>
          </p:nvSpPr>
          <p:spPr>
            <a:xfrm>
              <a:off x="3007256" y="1310189"/>
              <a:ext cx="3729194" cy="864096"/>
            </a:xfrm>
            <a:prstGeom prst="roundRect">
              <a:avLst/>
            </a:prstGeom>
            <a:noFill/>
            <a:ln w="12700">
              <a:solidFill>
                <a:srgbClr val="CC0099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7092065" y="1525817"/>
              <a:ext cx="1584391" cy="43284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anchor="ctr"/>
            <a:lstStyle/>
            <a:p>
              <a:pPr algn="ctr">
                <a:defRPr/>
              </a:pPr>
              <a:r>
                <a:rPr lang="zh-CN" altLang="en-US" sz="2000" dirty="0">
                  <a:solidFill>
                    <a:schemeClr val="accent6">
                      <a:lumMod val="75000"/>
                    </a:schemeClr>
                  </a:solidFill>
                  <a:latin typeface="楷体" pitchFamily="49" charset="-122"/>
                  <a:ea typeface="楷体" pitchFamily="49" charset="-122"/>
                </a:rPr>
                <a:t>分配格满足</a:t>
              </a:r>
            </a:p>
          </p:txBody>
        </p:sp>
        <p:sp>
          <p:nvSpPr>
            <p:cNvPr id="14" name="右箭头 13"/>
            <p:cNvSpPr/>
            <p:nvPr/>
          </p:nvSpPr>
          <p:spPr>
            <a:xfrm>
              <a:off x="6744387" y="1628874"/>
              <a:ext cx="342914" cy="215628"/>
            </a:xfrm>
            <a:prstGeom prst="rightArrow">
              <a:avLst/>
            </a:prstGeom>
            <a:solidFill>
              <a:srgbClr val="CC0099">
                <a:alpha val="6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grpSp>
        <p:nvGrpSpPr>
          <p:cNvPr id="21" name="组合 20"/>
          <p:cNvGrpSpPr>
            <a:grpSpLocks/>
          </p:cNvGrpSpPr>
          <p:nvPr/>
        </p:nvGrpSpPr>
        <p:grpSpPr bwMode="auto">
          <a:xfrm>
            <a:off x="2695575" y="2333625"/>
            <a:ext cx="5668963" cy="966788"/>
            <a:chOff x="3007256" y="2333541"/>
            <a:chExt cx="5669200" cy="966584"/>
          </a:xfrm>
        </p:grpSpPr>
        <p:sp>
          <p:nvSpPr>
            <p:cNvPr id="7" name="圆角矩形 6"/>
            <p:cNvSpPr/>
            <p:nvPr/>
          </p:nvSpPr>
          <p:spPr>
            <a:xfrm>
              <a:off x="3007256" y="2333541"/>
              <a:ext cx="2332135" cy="966584"/>
            </a:xfrm>
            <a:prstGeom prst="roundRect">
              <a:avLst/>
            </a:prstGeom>
            <a:noFill/>
            <a:ln w="12700">
              <a:solidFill>
                <a:srgbClr val="CC0099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7092065" y="2600185"/>
              <a:ext cx="1584391" cy="43170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anchor="ctr"/>
            <a:lstStyle/>
            <a:p>
              <a:pPr algn="ctr">
                <a:defRPr/>
              </a:pPr>
              <a:r>
                <a:rPr lang="zh-CN" altLang="en-US" sz="2000" dirty="0">
                  <a:solidFill>
                    <a:schemeClr val="accent6">
                      <a:lumMod val="75000"/>
                    </a:schemeClr>
                  </a:solidFill>
                  <a:latin typeface="楷体" pitchFamily="49" charset="-122"/>
                  <a:ea typeface="楷体" pitchFamily="49" charset="-122"/>
                </a:rPr>
                <a:t>有界格满足</a:t>
              </a:r>
            </a:p>
          </p:txBody>
        </p:sp>
        <p:sp>
          <p:nvSpPr>
            <p:cNvPr id="15" name="右箭头 14"/>
            <p:cNvSpPr/>
            <p:nvPr/>
          </p:nvSpPr>
          <p:spPr>
            <a:xfrm>
              <a:off x="5345742" y="2709700"/>
              <a:ext cx="1741560" cy="215854"/>
            </a:xfrm>
            <a:prstGeom prst="rightArrow">
              <a:avLst/>
            </a:prstGeom>
            <a:solidFill>
              <a:srgbClr val="CC0099">
                <a:alpha val="6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grpSp>
        <p:nvGrpSpPr>
          <p:cNvPr id="22" name="组合 21"/>
          <p:cNvGrpSpPr>
            <a:grpSpLocks/>
          </p:cNvGrpSpPr>
          <p:nvPr/>
        </p:nvGrpSpPr>
        <p:grpSpPr bwMode="auto">
          <a:xfrm>
            <a:off x="2695575" y="3500438"/>
            <a:ext cx="5668963" cy="973137"/>
            <a:chOff x="3007256" y="3500909"/>
            <a:chExt cx="5669200" cy="972696"/>
          </a:xfrm>
        </p:grpSpPr>
        <p:sp>
          <p:nvSpPr>
            <p:cNvPr id="8" name="圆角矩形 7"/>
            <p:cNvSpPr/>
            <p:nvPr/>
          </p:nvSpPr>
          <p:spPr>
            <a:xfrm>
              <a:off x="3007256" y="3500909"/>
              <a:ext cx="2713151" cy="972696"/>
            </a:xfrm>
            <a:prstGeom prst="roundRect">
              <a:avLst/>
            </a:prstGeom>
            <a:noFill/>
            <a:ln w="12700">
              <a:solidFill>
                <a:srgbClr val="CC0099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2" name="圆角矩形 11"/>
            <p:cNvSpPr/>
            <p:nvPr/>
          </p:nvSpPr>
          <p:spPr>
            <a:xfrm>
              <a:off x="7092065" y="3759554"/>
              <a:ext cx="1584391" cy="431604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anchor="ctr"/>
            <a:lstStyle/>
            <a:p>
              <a:pPr algn="ctr">
                <a:defRPr/>
              </a:pPr>
              <a:r>
                <a:rPr lang="zh-CN" altLang="en-US" sz="2000" dirty="0">
                  <a:solidFill>
                    <a:schemeClr val="accent6">
                      <a:lumMod val="75000"/>
                    </a:schemeClr>
                  </a:solidFill>
                  <a:latin typeface="楷体" pitchFamily="49" charset="-122"/>
                  <a:ea typeface="楷体" pitchFamily="49" charset="-122"/>
                </a:rPr>
                <a:t>有补格满足</a:t>
              </a:r>
            </a:p>
          </p:txBody>
        </p:sp>
        <p:sp>
          <p:nvSpPr>
            <p:cNvPr id="16" name="右箭头 15"/>
            <p:cNvSpPr/>
            <p:nvPr/>
          </p:nvSpPr>
          <p:spPr>
            <a:xfrm>
              <a:off x="5723583" y="3870628"/>
              <a:ext cx="1368482" cy="215802"/>
            </a:xfrm>
            <a:prstGeom prst="rightArrow">
              <a:avLst/>
            </a:prstGeom>
            <a:solidFill>
              <a:srgbClr val="CC0099">
                <a:alpha val="6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grpSp>
        <p:nvGrpSpPr>
          <p:cNvPr id="23" name="组合 22"/>
          <p:cNvGrpSpPr>
            <a:grpSpLocks/>
          </p:cNvGrpSpPr>
          <p:nvPr/>
        </p:nvGrpSpPr>
        <p:grpSpPr bwMode="auto">
          <a:xfrm>
            <a:off x="2695575" y="4656138"/>
            <a:ext cx="5668963" cy="1220787"/>
            <a:chOff x="3007256" y="4656485"/>
            <a:chExt cx="5669200" cy="1220787"/>
          </a:xfrm>
        </p:grpSpPr>
        <p:sp>
          <p:nvSpPr>
            <p:cNvPr id="9" name="圆角矩形 8"/>
            <p:cNvSpPr/>
            <p:nvPr/>
          </p:nvSpPr>
          <p:spPr>
            <a:xfrm>
              <a:off x="3007256" y="4656485"/>
              <a:ext cx="5045286" cy="473075"/>
            </a:xfrm>
            <a:prstGeom prst="roundRect">
              <a:avLst/>
            </a:prstGeom>
            <a:noFill/>
            <a:ln w="12700">
              <a:solidFill>
                <a:srgbClr val="CC0099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3" name="圆角矩形 12"/>
            <p:cNvSpPr/>
            <p:nvPr/>
          </p:nvSpPr>
          <p:spPr>
            <a:xfrm>
              <a:off x="7092065" y="5445472"/>
              <a:ext cx="1584391" cy="4318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anchor="ctr"/>
            <a:lstStyle/>
            <a:p>
              <a:pPr algn="ctr">
                <a:defRPr/>
              </a:pPr>
              <a:r>
                <a:rPr lang="zh-CN" altLang="en-US" sz="2000" dirty="0">
                  <a:solidFill>
                    <a:schemeClr val="accent6">
                      <a:lumMod val="75000"/>
                    </a:schemeClr>
                  </a:solidFill>
                  <a:latin typeface="楷体" pitchFamily="49" charset="-122"/>
                  <a:ea typeface="楷体" pitchFamily="49" charset="-122"/>
                </a:rPr>
                <a:t>有补分配格</a:t>
              </a:r>
            </a:p>
          </p:txBody>
        </p:sp>
        <p:sp>
          <p:nvSpPr>
            <p:cNvPr id="17" name="直角上箭头 16"/>
            <p:cNvSpPr/>
            <p:nvPr/>
          </p:nvSpPr>
          <p:spPr>
            <a:xfrm rot="5400000">
              <a:off x="6160970" y="4846166"/>
              <a:ext cx="633412" cy="1219251"/>
            </a:xfrm>
            <a:prstGeom prst="bentUpArrow">
              <a:avLst>
                <a:gd name="adj1" fmla="val 16938"/>
                <a:gd name="adj2" fmla="val 17482"/>
                <a:gd name="adj3" fmla="val 16396"/>
              </a:avLst>
            </a:prstGeom>
            <a:solidFill>
              <a:srgbClr val="CC0099">
                <a:alpha val="6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标题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03262"/>
          </a:xfrm>
        </p:spPr>
        <p:txBody>
          <a:bodyPr/>
          <a:lstStyle/>
          <a:p>
            <a:pPr algn="ctr"/>
            <a:r>
              <a:rPr lang="zh-CN" altLang="en-US" sz="3600" smtClean="0">
                <a:latin typeface="华文行楷" pitchFamily="2" charset="-122"/>
                <a:ea typeface="华文行楷" pitchFamily="2" charset="-122"/>
              </a:rPr>
              <a:t>格论知识结构图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85EE3A-7C1E-429A-AAC7-E9FF65C0AEC6}" type="slidenum">
              <a:rPr lang="zh-CN" altLang="en-US" smtClean="0"/>
              <a:pPr>
                <a:defRPr/>
              </a:pPr>
              <a:t>54</a:t>
            </a:fld>
            <a:endParaRPr lang="zh-CN" altLang="en-US"/>
          </a:p>
        </p:txBody>
      </p:sp>
      <p:grpSp>
        <p:nvGrpSpPr>
          <p:cNvPr id="3" name="组合 94"/>
          <p:cNvGrpSpPr>
            <a:grpSpLocks/>
          </p:cNvGrpSpPr>
          <p:nvPr/>
        </p:nvGrpSpPr>
        <p:grpSpPr bwMode="auto">
          <a:xfrm>
            <a:off x="6862763" y="1525588"/>
            <a:ext cx="1935162" cy="1090612"/>
            <a:chOff x="6862763" y="1525935"/>
            <a:chExt cx="1934467" cy="1090786"/>
          </a:xfrm>
        </p:grpSpPr>
        <p:cxnSp>
          <p:nvCxnSpPr>
            <p:cNvPr id="58" name="直接连接符 57"/>
            <p:cNvCxnSpPr/>
            <p:nvPr/>
          </p:nvCxnSpPr>
          <p:spPr>
            <a:xfrm flipH="1">
              <a:off x="7069064" y="1743457"/>
              <a:ext cx="0" cy="65891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/>
            <p:cNvCxnSpPr/>
            <p:nvPr/>
          </p:nvCxnSpPr>
          <p:spPr>
            <a:xfrm>
              <a:off x="6862763" y="2057832"/>
              <a:ext cx="206301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/>
            <p:cNvCxnSpPr/>
            <p:nvPr/>
          </p:nvCxnSpPr>
          <p:spPr>
            <a:xfrm>
              <a:off x="7072238" y="2402375"/>
              <a:ext cx="22217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/>
            <p:cNvCxnSpPr/>
            <p:nvPr/>
          </p:nvCxnSpPr>
          <p:spPr>
            <a:xfrm flipV="1">
              <a:off x="7072238" y="1743457"/>
              <a:ext cx="223757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矩形 7"/>
            <p:cNvSpPr/>
            <p:nvPr/>
          </p:nvSpPr>
          <p:spPr>
            <a:xfrm>
              <a:off x="7284886" y="2184852"/>
              <a:ext cx="1512344" cy="431869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4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分配格</a:t>
              </a:r>
            </a:p>
          </p:txBody>
        </p:sp>
        <p:sp>
          <p:nvSpPr>
            <p:cNvPr id="53" name="矩形 52"/>
            <p:cNvSpPr/>
            <p:nvPr/>
          </p:nvSpPr>
          <p:spPr>
            <a:xfrm>
              <a:off x="7284886" y="1525935"/>
              <a:ext cx="1512344" cy="431869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4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非分配格</a:t>
              </a:r>
            </a:p>
          </p:txBody>
        </p:sp>
      </p:grpSp>
      <p:grpSp>
        <p:nvGrpSpPr>
          <p:cNvPr id="48" name="组合 47"/>
          <p:cNvGrpSpPr>
            <a:grpSpLocks/>
          </p:cNvGrpSpPr>
          <p:nvPr/>
        </p:nvGrpSpPr>
        <p:grpSpPr bwMode="auto">
          <a:xfrm>
            <a:off x="539750" y="1825625"/>
            <a:ext cx="1223963" cy="2395538"/>
            <a:chOff x="539552" y="1825209"/>
            <a:chExt cx="1224136" cy="2395879"/>
          </a:xfrm>
        </p:grpSpPr>
        <p:sp>
          <p:nvSpPr>
            <p:cNvPr id="5" name="矩形 4"/>
            <p:cNvSpPr/>
            <p:nvPr/>
          </p:nvSpPr>
          <p:spPr>
            <a:xfrm>
              <a:off x="539552" y="1825209"/>
              <a:ext cx="1224136" cy="43186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4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偏序集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539552" y="3068399"/>
              <a:ext cx="1224136" cy="1152689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4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集合</a:t>
              </a:r>
              <a:endParaRPr lang="en-US" altLang="zh-CN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endParaRPr>
            </a:p>
            <a:p>
              <a:pPr algn="ctr">
                <a:defRPr/>
              </a:pPr>
              <a:r>
                <a:rPr lang="zh-CN" altLang="en-US" sz="24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保联</a:t>
              </a:r>
              <a:endParaRPr lang="en-US" altLang="zh-CN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endParaRPr>
            </a:p>
            <a:p>
              <a:pPr algn="ctr">
                <a:defRPr/>
              </a:pPr>
              <a:r>
                <a:rPr lang="zh-CN" altLang="en-US" sz="24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保交</a:t>
              </a:r>
            </a:p>
          </p:txBody>
        </p:sp>
      </p:grpSp>
      <p:grpSp>
        <p:nvGrpSpPr>
          <p:cNvPr id="13" name="组合 90"/>
          <p:cNvGrpSpPr>
            <a:grpSpLocks/>
          </p:cNvGrpSpPr>
          <p:nvPr/>
        </p:nvGrpSpPr>
        <p:grpSpPr bwMode="auto">
          <a:xfrm>
            <a:off x="1763713" y="2041525"/>
            <a:ext cx="2281237" cy="1603375"/>
            <a:chOff x="1763688" y="2041233"/>
            <a:chExt cx="2280627" cy="1603791"/>
          </a:xfrm>
        </p:grpSpPr>
        <p:cxnSp>
          <p:nvCxnSpPr>
            <p:cNvPr id="17" name="直接连接符 16"/>
            <p:cNvCxnSpPr>
              <a:stCxn id="5" idx="3"/>
            </p:cNvCxnSpPr>
            <p:nvPr/>
          </p:nvCxnSpPr>
          <p:spPr>
            <a:xfrm>
              <a:off x="1763688" y="2041233"/>
              <a:ext cx="265041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1763688" y="3645024"/>
              <a:ext cx="266629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2023968" y="2042821"/>
              <a:ext cx="0" cy="1600615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>
              <a:endCxn id="7" idx="1"/>
            </p:cNvCxnSpPr>
            <p:nvPr/>
          </p:nvCxnSpPr>
          <p:spPr>
            <a:xfrm>
              <a:off x="2023968" y="2852656"/>
              <a:ext cx="1012554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矩形 61"/>
            <p:cNvSpPr/>
            <p:nvPr/>
          </p:nvSpPr>
          <p:spPr>
            <a:xfrm>
              <a:off x="1984291" y="2462030"/>
              <a:ext cx="1106192" cy="431912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dirty="0">
                  <a:solidFill>
                    <a:srgbClr val="993300"/>
                  </a:solidFill>
                  <a:latin typeface="楷体" pitchFamily="49" charset="-122"/>
                  <a:ea typeface="楷体" pitchFamily="49" charset="-122"/>
                </a:rPr>
                <a:t>等价定义</a:t>
              </a:r>
            </a:p>
          </p:txBody>
        </p:sp>
        <p:sp>
          <p:nvSpPr>
            <p:cNvPr id="7" name="矩形 6"/>
            <p:cNvSpPr/>
            <p:nvPr/>
          </p:nvSpPr>
          <p:spPr>
            <a:xfrm>
              <a:off x="3036523" y="2636700"/>
              <a:ext cx="1007792" cy="431912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400" dirty="0">
                  <a:solidFill>
                    <a:srgbClr val="FF0000"/>
                  </a:solidFill>
                  <a:latin typeface="华文新魏" pitchFamily="2" charset="-122"/>
                  <a:ea typeface="华文新魏" pitchFamily="2" charset="-122"/>
                </a:rPr>
                <a:t>格</a:t>
              </a:r>
            </a:p>
          </p:txBody>
        </p:sp>
      </p:grpSp>
      <p:grpSp>
        <p:nvGrpSpPr>
          <p:cNvPr id="14" name="组合 91"/>
          <p:cNvGrpSpPr>
            <a:grpSpLocks/>
          </p:cNvGrpSpPr>
          <p:nvPr/>
        </p:nvGrpSpPr>
        <p:grpSpPr bwMode="auto">
          <a:xfrm>
            <a:off x="1955800" y="3068638"/>
            <a:ext cx="3187700" cy="1512887"/>
            <a:chOff x="1956019" y="3068960"/>
            <a:chExt cx="3187468" cy="1512168"/>
          </a:xfrm>
        </p:grpSpPr>
        <p:cxnSp>
          <p:nvCxnSpPr>
            <p:cNvPr id="35" name="直接连接符 34"/>
            <p:cNvCxnSpPr>
              <a:stCxn id="7" idx="2"/>
            </p:cNvCxnSpPr>
            <p:nvPr/>
          </p:nvCxnSpPr>
          <p:spPr>
            <a:xfrm>
              <a:off x="3540229" y="3068960"/>
              <a:ext cx="0" cy="637872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/>
            <p:nvPr/>
          </p:nvCxnSpPr>
          <p:spPr>
            <a:xfrm>
              <a:off x="2522716" y="3710005"/>
              <a:ext cx="2122333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/>
            <p:nvPr/>
          </p:nvCxnSpPr>
          <p:spPr>
            <a:xfrm>
              <a:off x="4640287" y="3716352"/>
              <a:ext cx="0" cy="433181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/>
            <p:nvPr/>
          </p:nvCxnSpPr>
          <p:spPr>
            <a:xfrm>
              <a:off x="2532240" y="3716352"/>
              <a:ext cx="0" cy="433181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矩形 65"/>
            <p:cNvSpPr/>
            <p:nvPr/>
          </p:nvSpPr>
          <p:spPr>
            <a:xfrm>
              <a:off x="2425885" y="3716352"/>
              <a:ext cx="720673" cy="433181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dirty="0">
                  <a:solidFill>
                    <a:srgbClr val="993300"/>
                  </a:solidFill>
                  <a:latin typeface="楷体" pitchFamily="49" charset="-122"/>
                  <a:ea typeface="楷体" pitchFamily="49" charset="-122"/>
                </a:rPr>
                <a:t>映射</a:t>
              </a:r>
            </a:p>
          </p:txBody>
        </p:sp>
        <p:sp>
          <p:nvSpPr>
            <p:cNvPr id="67" name="矩形 66"/>
            <p:cNvSpPr/>
            <p:nvPr/>
          </p:nvSpPr>
          <p:spPr>
            <a:xfrm>
              <a:off x="3971997" y="3716352"/>
              <a:ext cx="807979" cy="433181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dirty="0">
                  <a:solidFill>
                    <a:srgbClr val="993300"/>
                  </a:solidFill>
                  <a:latin typeface="楷体" pitchFamily="49" charset="-122"/>
                  <a:ea typeface="楷体" pitchFamily="49" charset="-122"/>
                </a:rPr>
                <a:t>分解</a:t>
              </a:r>
            </a:p>
          </p:txBody>
        </p:sp>
        <p:sp>
          <p:nvSpPr>
            <p:cNvPr id="11" name="矩形 10"/>
            <p:cNvSpPr/>
            <p:nvPr/>
          </p:nvSpPr>
          <p:spPr>
            <a:xfrm>
              <a:off x="1956019" y="4149533"/>
              <a:ext cx="1152441" cy="431595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4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格同态</a:t>
              </a:r>
            </a:p>
          </p:txBody>
        </p:sp>
        <p:sp>
          <p:nvSpPr>
            <p:cNvPr id="15" name="矩形 14"/>
            <p:cNvSpPr/>
            <p:nvPr/>
          </p:nvSpPr>
          <p:spPr>
            <a:xfrm>
              <a:off x="4135498" y="4149533"/>
              <a:ext cx="1007989" cy="431595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4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子格</a:t>
              </a:r>
            </a:p>
          </p:txBody>
        </p:sp>
      </p:grpSp>
      <p:grpSp>
        <p:nvGrpSpPr>
          <p:cNvPr id="16" name="组合 92"/>
          <p:cNvGrpSpPr>
            <a:grpSpLocks/>
          </p:cNvGrpSpPr>
          <p:nvPr/>
        </p:nvGrpSpPr>
        <p:grpSpPr bwMode="auto">
          <a:xfrm>
            <a:off x="1955800" y="4581525"/>
            <a:ext cx="1223963" cy="1295400"/>
            <a:chOff x="1956019" y="4581128"/>
            <a:chExt cx="1224200" cy="1296144"/>
          </a:xfrm>
        </p:grpSpPr>
        <p:cxnSp>
          <p:nvCxnSpPr>
            <p:cNvPr id="43" name="直接连接符 42"/>
            <p:cNvCxnSpPr/>
            <p:nvPr/>
          </p:nvCxnSpPr>
          <p:spPr>
            <a:xfrm flipH="1">
              <a:off x="2532394" y="4581128"/>
              <a:ext cx="0" cy="86250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矩形 68"/>
            <p:cNvSpPr/>
            <p:nvPr/>
          </p:nvSpPr>
          <p:spPr>
            <a:xfrm>
              <a:off x="2387903" y="4776503"/>
              <a:ext cx="792316" cy="432048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dirty="0">
                  <a:solidFill>
                    <a:srgbClr val="993300"/>
                  </a:solidFill>
                  <a:latin typeface="楷体" pitchFamily="49" charset="-122"/>
                  <a:ea typeface="楷体" pitchFamily="49" charset="-122"/>
                </a:rPr>
                <a:t>双射</a:t>
              </a:r>
            </a:p>
          </p:txBody>
        </p:sp>
        <p:sp>
          <p:nvSpPr>
            <p:cNvPr id="12" name="矩形 11"/>
            <p:cNvSpPr/>
            <p:nvPr/>
          </p:nvSpPr>
          <p:spPr>
            <a:xfrm>
              <a:off x="1956019" y="5445224"/>
              <a:ext cx="1152748" cy="432048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4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格同构</a:t>
              </a:r>
            </a:p>
          </p:txBody>
        </p:sp>
      </p:grpSp>
      <p:grpSp>
        <p:nvGrpSpPr>
          <p:cNvPr id="19" name="组合 93"/>
          <p:cNvGrpSpPr>
            <a:grpSpLocks/>
          </p:cNvGrpSpPr>
          <p:nvPr/>
        </p:nvGrpSpPr>
        <p:grpSpPr bwMode="auto">
          <a:xfrm>
            <a:off x="4044950" y="1844675"/>
            <a:ext cx="2959100" cy="2030413"/>
            <a:chOff x="4044315" y="1844824"/>
            <a:chExt cx="2959061" cy="2030513"/>
          </a:xfrm>
        </p:grpSpPr>
        <p:cxnSp>
          <p:nvCxnSpPr>
            <p:cNvPr id="24" name="直接连接符 23"/>
            <p:cNvCxnSpPr>
              <a:stCxn id="7" idx="3"/>
              <a:endCxn id="10" idx="1"/>
            </p:cNvCxnSpPr>
            <p:nvPr/>
          </p:nvCxnSpPr>
          <p:spPr>
            <a:xfrm>
              <a:off x="4044315" y="2852937"/>
              <a:ext cx="1806551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 flipH="1">
              <a:off x="4928541" y="2057559"/>
              <a:ext cx="0" cy="159710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>
              <a:off x="4931716" y="2062323"/>
              <a:ext cx="920738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/>
            <p:nvPr/>
          </p:nvCxnSpPr>
          <p:spPr>
            <a:xfrm flipV="1">
              <a:off x="4931716" y="3657838"/>
              <a:ext cx="922325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矩形 62"/>
            <p:cNvSpPr/>
            <p:nvPr/>
          </p:nvSpPr>
          <p:spPr>
            <a:xfrm>
              <a:off x="4922191" y="1978181"/>
              <a:ext cx="936613" cy="431821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dirty="0">
                  <a:solidFill>
                    <a:srgbClr val="993300"/>
                  </a:solidFill>
                  <a:latin typeface="楷体" pitchFamily="49" charset="-122"/>
                  <a:ea typeface="楷体" pitchFamily="49" charset="-122"/>
                </a:rPr>
                <a:t>模等式</a:t>
              </a:r>
            </a:p>
          </p:txBody>
        </p:sp>
        <p:sp>
          <p:nvSpPr>
            <p:cNvPr id="64" name="矩形 63"/>
            <p:cNvSpPr/>
            <p:nvPr/>
          </p:nvSpPr>
          <p:spPr>
            <a:xfrm>
              <a:off x="4922191" y="2781495"/>
              <a:ext cx="936613" cy="431821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dirty="0">
                  <a:solidFill>
                    <a:srgbClr val="993300"/>
                  </a:solidFill>
                  <a:latin typeface="楷体" pitchFamily="49" charset="-122"/>
                  <a:ea typeface="楷体" pitchFamily="49" charset="-122"/>
                </a:rPr>
                <a:t>界条件</a:t>
              </a:r>
            </a:p>
          </p:txBody>
        </p:sp>
        <p:sp>
          <p:nvSpPr>
            <p:cNvPr id="65" name="矩形 64"/>
            <p:cNvSpPr/>
            <p:nvPr/>
          </p:nvSpPr>
          <p:spPr>
            <a:xfrm>
              <a:off x="4922191" y="3283170"/>
              <a:ext cx="936613" cy="431821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dirty="0">
                  <a:solidFill>
                    <a:srgbClr val="993300"/>
                  </a:solidFill>
                  <a:latin typeface="楷体" pitchFamily="49" charset="-122"/>
                  <a:ea typeface="楷体" pitchFamily="49" charset="-122"/>
                </a:rPr>
                <a:t>补条件</a:t>
              </a:r>
            </a:p>
          </p:txBody>
        </p:sp>
        <p:sp>
          <p:nvSpPr>
            <p:cNvPr id="9" name="矩形 8"/>
            <p:cNvSpPr/>
            <p:nvPr/>
          </p:nvSpPr>
          <p:spPr>
            <a:xfrm>
              <a:off x="5850866" y="3443516"/>
              <a:ext cx="1152510" cy="4318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4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有补格</a:t>
              </a:r>
            </a:p>
          </p:txBody>
        </p:sp>
        <p:sp>
          <p:nvSpPr>
            <p:cNvPr id="10" name="矩形 9"/>
            <p:cNvSpPr/>
            <p:nvPr/>
          </p:nvSpPr>
          <p:spPr>
            <a:xfrm>
              <a:off x="5850866" y="2637026"/>
              <a:ext cx="1152510" cy="4318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4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有界格</a:t>
              </a:r>
            </a:p>
          </p:txBody>
        </p:sp>
        <p:sp>
          <p:nvSpPr>
            <p:cNvPr id="52" name="矩形 51"/>
            <p:cNvSpPr/>
            <p:nvPr/>
          </p:nvSpPr>
          <p:spPr>
            <a:xfrm>
              <a:off x="5850866" y="1844824"/>
              <a:ext cx="1008050" cy="4318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4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模格</a:t>
              </a:r>
            </a:p>
          </p:txBody>
        </p:sp>
      </p:grpSp>
      <p:grpSp>
        <p:nvGrpSpPr>
          <p:cNvPr id="21" name="组合 95"/>
          <p:cNvGrpSpPr>
            <a:grpSpLocks/>
          </p:cNvGrpSpPr>
          <p:nvPr/>
        </p:nvGrpSpPr>
        <p:grpSpPr bwMode="auto">
          <a:xfrm>
            <a:off x="7005638" y="2613025"/>
            <a:ext cx="1792287" cy="2255838"/>
            <a:chOff x="7006103" y="2613097"/>
            <a:chExt cx="1791127" cy="2256063"/>
          </a:xfrm>
        </p:grpSpPr>
        <p:cxnSp>
          <p:nvCxnSpPr>
            <p:cNvPr id="81" name="直接箭头连接符 80"/>
            <p:cNvCxnSpPr/>
            <p:nvPr/>
          </p:nvCxnSpPr>
          <p:spPr>
            <a:xfrm flipV="1">
              <a:off x="7006103" y="3657776"/>
              <a:ext cx="1032793" cy="0"/>
            </a:xfrm>
            <a:prstGeom prst="straightConnector1">
              <a:avLst/>
            </a:prstGeom>
            <a:ln w="12700">
              <a:solidFill>
                <a:srgbClr val="CC0099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箭头连接符 82"/>
            <p:cNvCxnSpPr/>
            <p:nvPr/>
          </p:nvCxnSpPr>
          <p:spPr>
            <a:xfrm flipH="1">
              <a:off x="8040483" y="2613097"/>
              <a:ext cx="0" cy="1835333"/>
            </a:xfrm>
            <a:prstGeom prst="straightConnector1">
              <a:avLst/>
            </a:prstGeom>
            <a:ln w="12700">
              <a:solidFill>
                <a:srgbClr val="CC0099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矩形 74"/>
            <p:cNvSpPr/>
            <p:nvPr/>
          </p:nvSpPr>
          <p:spPr>
            <a:xfrm>
              <a:off x="7285322" y="4437317"/>
              <a:ext cx="1511908" cy="431843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400" dirty="0">
                  <a:solidFill>
                    <a:srgbClr val="993300"/>
                  </a:solidFill>
                  <a:latin typeface="华文新魏" pitchFamily="2" charset="-122"/>
                  <a:ea typeface="华文新魏" pitchFamily="2" charset="-122"/>
                </a:rPr>
                <a:t>布尔代数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Text Box 2"/>
          <p:cNvSpPr txBox="1">
            <a:spLocks noChangeArrowheads="1"/>
          </p:cNvSpPr>
          <p:nvPr/>
        </p:nvSpPr>
        <p:spPr bwMode="auto">
          <a:xfrm>
            <a:off x="449263" y="1076325"/>
            <a:ext cx="822960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74638" indent="-274638">
              <a:lnSpc>
                <a:spcPct val="110000"/>
              </a:lnSpc>
              <a:spcBef>
                <a:spcPts val="1200"/>
              </a:spcBef>
              <a:buSzPct val="60000"/>
              <a:buFont typeface="Wingdings" pitchFamily="2" charset="2"/>
              <a:buChar char="n"/>
            </a:pPr>
            <a:r>
              <a:rPr lang="zh-CN" altLang="en-US" sz="24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例</a:t>
            </a:r>
            <a:r>
              <a:rPr lang="zh-CN" altLang="en-US" sz="2400">
                <a:latin typeface="楷体" pitchFamily="49" charset="-122"/>
                <a:ea typeface="楷体" pitchFamily="49" charset="-122"/>
              </a:rPr>
              <a:t>：全集合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u</a:t>
            </a:r>
            <a:r>
              <a:rPr lang="zh-CN" altLang="en-US" sz="2400">
                <a:latin typeface="楷体" pitchFamily="49" charset="-122"/>
                <a:ea typeface="楷体" pitchFamily="49" charset="-122"/>
              </a:rPr>
              <a:t>的幂集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2</a:t>
            </a:r>
            <a:r>
              <a:rPr lang="en-US" altLang="zh-CN" sz="2400" baseline="30000">
                <a:latin typeface="楷体" pitchFamily="49" charset="-122"/>
                <a:ea typeface="楷体" pitchFamily="49" charset="-122"/>
              </a:rPr>
              <a:t>u</a:t>
            </a:r>
            <a:r>
              <a:rPr lang="zh-CN" altLang="en-US" sz="2400">
                <a:latin typeface="楷体" pitchFamily="49" charset="-122"/>
                <a:ea typeface="楷体" pitchFamily="49" charset="-122"/>
              </a:rPr>
              <a:t>上定义的集合并、交和补运算与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2</a:t>
            </a:r>
            <a:r>
              <a:rPr lang="en-US" altLang="zh-CN" sz="2400" baseline="30000">
                <a:latin typeface="楷体" pitchFamily="49" charset="-122"/>
                <a:ea typeface="楷体" pitchFamily="49" charset="-122"/>
              </a:rPr>
              <a:t>u</a:t>
            </a:r>
            <a:r>
              <a:rPr lang="zh-CN" altLang="en-US" sz="2400">
                <a:latin typeface="楷体" pitchFamily="49" charset="-122"/>
                <a:ea typeface="楷体" pitchFamily="49" charset="-122"/>
              </a:rPr>
              <a:t>构成的代数系统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&lt;2</a:t>
            </a:r>
            <a:r>
              <a:rPr lang="en-US" altLang="zh-CN" sz="2400" baseline="30000">
                <a:latin typeface="楷体" pitchFamily="49" charset="-122"/>
                <a:ea typeface="楷体" pitchFamily="49" charset="-122"/>
              </a:rPr>
              <a:t>u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,</a:t>
            </a:r>
            <a:r>
              <a:rPr lang="zh-CN" altLang="en-US" sz="2400">
                <a:latin typeface="楷体" pitchFamily="49" charset="-122"/>
                <a:ea typeface="楷体" pitchFamily="49" charset="-122"/>
              </a:rPr>
              <a:t>∪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,</a:t>
            </a:r>
            <a:r>
              <a:rPr lang="zh-CN" altLang="en-US" sz="2400">
                <a:latin typeface="楷体" pitchFamily="49" charset="-122"/>
                <a:ea typeface="楷体" pitchFamily="49" charset="-122"/>
              </a:rPr>
              <a:t>∩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,</a:t>
            </a:r>
            <a:r>
              <a:rPr lang="en-US" altLang="zh-CN" sz="24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’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&gt;</a:t>
            </a:r>
            <a:r>
              <a:rPr lang="zh-CN" altLang="en-US" sz="2400">
                <a:latin typeface="楷体" pitchFamily="49" charset="-122"/>
                <a:ea typeface="楷体" pitchFamily="49" charset="-122"/>
              </a:rPr>
              <a:t>称作</a:t>
            </a:r>
            <a:r>
              <a:rPr lang="zh-CN" altLang="en-US" sz="240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集合代数</a:t>
            </a:r>
            <a:r>
              <a:rPr lang="zh-CN" altLang="en-US" sz="2400">
                <a:latin typeface="楷体" pitchFamily="49" charset="-122"/>
                <a:ea typeface="楷体" pitchFamily="49" charset="-122"/>
              </a:rPr>
              <a:t>，它是一个</a:t>
            </a:r>
            <a:r>
              <a:rPr lang="zh-CN" altLang="en-US" sz="240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布尔代</a:t>
            </a:r>
            <a:r>
              <a:rPr lang="zh-CN" altLang="en-US" sz="2400">
                <a:latin typeface="楷体" pitchFamily="49" charset="-122"/>
                <a:ea typeface="楷体" pitchFamily="49" charset="-122"/>
              </a:rPr>
              <a:t>数。</a:t>
            </a:r>
            <a:endParaRPr lang="en-US" altLang="zh-CN" sz="240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094" name="Text Box 4"/>
          <p:cNvSpPr txBox="1">
            <a:spLocks noChangeArrowheads="1"/>
          </p:cNvSpPr>
          <p:nvPr/>
        </p:nvSpPr>
        <p:spPr bwMode="auto">
          <a:xfrm>
            <a:off x="449263" y="3559175"/>
            <a:ext cx="5130800" cy="294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74638" indent="-274638">
              <a:lnSpc>
                <a:spcPct val="130000"/>
              </a:lnSpc>
              <a:spcBef>
                <a:spcPct val="50000"/>
              </a:spcBef>
              <a:buSzPct val="60000"/>
              <a:buFont typeface="Wingdings" pitchFamily="2" charset="2"/>
              <a:buChar char="n"/>
            </a:pPr>
            <a:r>
              <a:rPr lang="zh-CN" altLang="en-US" sz="24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定义</a:t>
            </a:r>
            <a:r>
              <a:rPr lang="en-US" altLang="zh-CN" sz="24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7.4-1</a:t>
            </a:r>
            <a:r>
              <a:rPr lang="zh-CN" altLang="en-US" sz="24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：</a:t>
            </a:r>
            <a:r>
              <a:rPr lang="zh-CN" altLang="en-US" sz="2400">
                <a:latin typeface="楷体" pitchFamily="49" charset="-122"/>
                <a:ea typeface="楷体" pitchFamily="49" charset="-122"/>
              </a:rPr>
              <a:t>设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&lt;B;</a:t>
            </a:r>
            <a:r>
              <a:rPr lang="zh-CN" altLang="en-US" sz="2400">
                <a:latin typeface="楷体" pitchFamily="49" charset="-122"/>
                <a:ea typeface="楷体" pitchFamily="49" charset="-122"/>
              </a:rPr>
              <a:t>∨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,</a:t>
            </a:r>
            <a:r>
              <a:rPr lang="zh-CN" altLang="en-US" sz="2400">
                <a:latin typeface="楷体" pitchFamily="49" charset="-122"/>
                <a:ea typeface="楷体" pitchFamily="49" charset="-122"/>
              </a:rPr>
              <a:t>∧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,-&gt;</a:t>
            </a:r>
            <a:r>
              <a:rPr lang="zh-CN" altLang="en-US" sz="2400">
                <a:latin typeface="楷体" pitchFamily="49" charset="-122"/>
                <a:ea typeface="楷体" pitchFamily="49" charset="-122"/>
              </a:rPr>
              <a:t>是一个代数系统，∨和∧是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B</a:t>
            </a:r>
            <a:r>
              <a:rPr lang="zh-CN" altLang="en-US" sz="2400">
                <a:latin typeface="楷体" pitchFamily="49" charset="-122"/>
                <a:ea typeface="楷体" pitchFamily="49" charset="-122"/>
              </a:rPr>
              <a:t>上的二元运算，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-</a:t>
            </a:r>
            <a:r>
              <a:rPr lang="zh-CN" altLang="en-US" sz="2400">
                <a:latin typeface="楷体" pitchFamily="49" charset="-122"/>
                <a:ea typeface="楷体" pitchFamily="49" charset="-122"/>
              </a:rPr>
              <a:t>是一元运算，若这些</a:t>
            </a:r>
            <a:r>
              <a:rPr lang="zh-CN" altLang="en-US" sz="2400" u="sng">
                <a:latin typeface="楷体" pitchFamily="49" charset="-122"/>
                <a:ea typeface="楷体" pitchFamily="49" charset="-122"/>
              </a:rPr>
              <a:t>运算满足</a:t>
            </a:r>
            <a:r>
              <a:rPr lang="zh-CN" altLang="en-US" sz="2400" u="sng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交换律</a:t>
            </a:r>
            <a:r>
              <a:rPr lang="zh-CN" altLang="en-US" sz="2400" u="sng">
                <a:latin typeface="楷体" pitchFamily="49" charset="-122"/>
                <a:ea typeface="楷体" pitchFamily="49" charset="-122"/>
              </a:rPr>
              <a:t>，</a:t>
            </a:r>
            <a:r>
              <a:rPr lang="zh-CN" altLang="en-US" sz="2400" u="sng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结合律，吸收律，分配律，同一律和互补律</a:t>
            </a:r>
            <a:r>
              <a:rPr lang="zh-CN" altLang="en-US" sz="2400">
                <a:latin typeface="楷体" pitchFamily="49" charset="-122"/>
                <a:ea typeface="楷体" pitchFamily="49" charset="-122"/>
              </a:rPr>
              <a:t>，则称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&lt;B;</a:t>
            </a:r>
            <a:r>
              <a:rPr lang="zh-CN" altLang="en-US" sz="2400">
                <a:latin typeface="楷体" pitchFamily="49" charset="-122"/>
                <a:ea typeface="楷体" pitchFamily="49" charset="-122"/>
              </a:rPr>
              <a:t>∨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,</a:t>
            </a:r>
            <a:r>
              <a:rPr lang="zh-CN" altLang="en-US" sz="2400">
                <a:latin typeface="楷体" pitchFamily="49" charset="-122"/>
                <a:ea typeface="楷体" pitchFamily="49" charset="-122"/>
              </a:rPr>
              <a:t>∧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,-&gt;</a:t>
            </a:r>
            <a:r>
              <a:rPr lang="zh-CN" altLang="en-US" sz="2400">
                <a:latin typeface="楷体" pitchFamily="49" charset="-122"/>
                <a:ea typeface="楷体" pitchFamily="49" charset="-122"/>
              </a:rPr>
              <a:t>是</a:t>
            </a:r>
            <a:r>
              <a:rPr lang="zh-CN" altLang="en-US" sz="24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布尔代数</a:t>
            </a:r>
            <a:r>
              <a:rPr lang="zh-CN" altLang="en-US" sz="2400">
                <a:latin typeface="楷体" pitchFamily="49" charset="-122"/>
                <a:ea typeface="楷体" pitchFamily="49" charset="-122"/>
              </a:rPr>
              <a:t>。</a:t>
            </a:r>
            <a:endParaRPr lang="en-US" altLang="zh-CN" sz="240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093" name="Text Box 12"/>
          <p:cNvSpPr txBox="1">
            <a:spLocks noChangeArrowheads="1"/>
          </p:cNvSpPr>
          <p:nvPr/>
        </p:nvSpPr>
        <p:spPr bwMode="auto">
          <a:xfrm>
            <a:off x="708025" y="2265363"/>
            <a:ext cx="82296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400">
                <a:latin typeface="楷体" pitchFamily="49" charset="-122"/>
                <a:ea typeface="楷体" pitchFamily="49" charset="-122"/>
              </a:rPr>
              <a:t>设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u={a,b,c}</a:t>
            </a:r>
            <a:r>
              <a:rPr lang="zh-CN" altLang="en-US" sz="2400">
                <a:latin typeface="楷体" pitchFamily="49" charset="-122"/>
                <a:ea typeface="楷体" pitchFamily="49" charset="-122"/>
              </a:rPr>
              <a:t>，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&lt;2</a:t>
            </a:r>
            <a:r>
              <a:rPr lang="en-US" altLang="zh-CN" sz="2400" baseline="30000">
                <a:latin typeface="楷体" pitchFamily="49" charset="-122"/>
                <a:ea typeface="楷体" pitchFamily="49" charset="-122"/>
              </a:rPr>
              <a:t>u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,</a:t>
            </a:r>
            <a:r>
              <a:rPr lang="zh-CN" altLang="en-US" sz="2400">
                <a:latin typeface="楷体" pitchFamily="49" charset="-122"/>
                <a:ea typeface="楷体" pitchFamily="49" charset="-122"/>
              </a:rPr>
              <a:t>∪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,</a:t>
            </a:r>
            <a:r>
              <a:rPr lang="zh-CN" altLang="en-US" sz="2400">
                <a:latin typeface="楷体" pitchFamily="49" charset="-122"/>
                <a:ea typeface="楷体" pitchFamily="49" charset="-122"/>
              </a:rPr>
              <a:t>∩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,</a:t>
            </a:r>
            <a:r>
              <a:rPr lang="en-US" altLang="zh-CN" sz="24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’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&gt;</a:t>
            </a:r>
            <a:r>
              <a:rPr lang="zh-CN" altLang="en-US" sz="2400">
                <a:latin typeface="楷体" pitchFamily="49" charset="-122"/>
                <a:ea typeface="楷体" pitchFamily="49" charset="-122"/>
              </a:rPr>
              <a:t>是一布尔代数，</a:t>
            </a:r>
          </a:p>
        </p:txBody>
      </p:sp>
      <p:sp>
        <p:nvSpPr>
          <p:cNvPr id="59401" name="Text Box 46"/>
          <p:cNvSpPr txBox="1">
            <a:spLocks noChangeArrowheads="1"/>
          </p:cNvSpPr>
          <p:nvPr/>
        </p:nvSpPr>
        <p:spPr bwMode="auto">
          <a:xfrm>
            <a:off x="708025" y="2982913"/>
            <a:ext cx="273685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>
                <a:solidFill>
                  <a:srgbClr val="0000FF"/>
                </a:solidFill>
                <a:latin typeface="宋体" charset="-122"/>
                <a:ea typeface="楷体" pitchFamily="49" charset="-122"/>
              </a:rPr>
              <a:t>其哈斯图如所示：</a:t>
            </a:r>
          </a:p>
        </p:txBody>
      </p:sp>
      <p:sp>
        <p:nvSpPr>
          <p:cNvPr id="82949" name="标题 38"/>
          <p:cNvSpPr>
            <a:spLocks noGrp="1"/>
          </p:cNvSpPr>
          <p:nvPr>
            <p:ph type="title"/>
          </p:nvPr>
        </p:nvSpPr>
        <p:spPr>
          <a:xfrm>
            <a:off x="457200" y="349250"/>
            <a:ext cx="8229600" cy="631825"/>
          </a:xfrm>
        </p:spPr>
        <p:txBody>
          <a:bodyPr/>
          <a:lstStyle/>
          <a:p>
            <a:pPr algn="ctr"/>
            <a:r>
              <a:rPr lang="zh-CN" altLang="en-US" sz="3600" smtClean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</a:rPr>
              <a:t>布尔代数的代数定义</a:t>
            </a:r>
          </a:p>
        </p:txBody>
      </p:sp>
      <p:sp>
        <p:nvSpPr>
          <p:cNvPr id="38" name="灯片编号占位符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8E751D-F205-4AAF-96E5-5717825E30B7}" type="slidenum">
              <a:rPr lang="en-US" altLang="zh-CN" smtClean="0"/>
              <a:pPr>
                <a:defRPr/>
              </a:pPr>
              <a:t>55</a:t>
            </a:fld>
            <a:endParaRPr lang="en-US" altLang="zh-CN"/>
          </a:p>
        </p:txBody>
      </p:sp>
      <p:grpSp>
        <p:nvGrpSpPr>
          <p:cNvPr id="40" name="组合 39"/>
          <p:cNvGrpSpPr>
            <a:grpSpLocks/>
          </p:cNvGrpSpPr>
          <p:nvPr/>
        </p:nvGrpSpPr>
        <p:grpSpPr bwMode="auto">
          <a:xfrm>
            <a:off x="5811838" y="3098800"/>
            <a:ext cx="2792412" cy="2562225"/>
            <a:chOff x="4716016" y="3387179"/>
            <a:chExt cx="2793287" cy="2562101"/>
          </a:xfrm>
        </p:grpSpPr>
        <p:sp>
          <p:nvSpPr>
            <p:cNvPr id="82952" name="Line 33"/>
            <p:cNvSpPr>
              <a:spLocks noChangeShapeType="1"/>
            </p:cNvSpPr>
            <p:nvPr/>
          </p:nvSpPr>
          <p:spPr bwMode="auto">
            <a:xfrm>
              <a:off x="5104633" y="5048250"/>
              <a:ext cx="1004400" cy="59400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82953" name="Group 15"/>
            <p:cNvGrpSpPr>
              <a:grpSpLocks noChangeAspect="1"/>
            </p:cNvGrpSpPr>
            <p:nvPr/>
          </p:nvGrpSpPr>
          <p:grpSpPr bwMode="auto">
            <a:xfrm>
              <a:off x="4716016" y="3387179"/>
              <a:ext cx="2793287" cy="2562101"/>
              <a:chOff x="896" y="23"/>
              <a:chExt cx="2013" cy="1800"/>
            </a:xfrm>
          </p:grpSpPr>
          <p:sp>
            <p:nvSpPr>
              <p:cNvPr id="82954" name="Text Box 16"/>
              <p:cNvSpPr txBox="1">
                <a:spLocks noChangeArrowheads="1"/>
              </p:cNvSpPr>
              <p:nvPr/>
            </p:nvSpPr>
            <p:spPr bwMode="auto">
              <a:xfrm>
                <a:off x="1492" y="1584"/>
                <a:ext cx="432" cy="2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>
                    <a:latin typeface="楷体" pitchFamily="49" charset="-122"/>
                    <a:ea typeface="楷体" pitchFamily="49" charset="-122"/>
                  </a:rPr>
                  <a:t>φ</a:t>
                </a:r>
              </a:p>
            </p:txBody>
          </p:sp>
          <p:grpSp>
            <p:nvGrpSpPr>
              <p:cNvPr id="82955" name="Group 17"/>
              <p:cNvGrpSpPr>
                <a:grpSpLocks/>
              </p:cNvGrpSpPr>
              <p:nvPr/>
            </p:nvGrpSpPr>
            <p:grpSpPr bwMode="auto">
              <a:xfrm>
                <a:off x="896" y="23"/>
                <a:ext cx="2013" cy="1701"/>
                <a:chOff x="896" y="23"/>
                <a:chExt cx="2013" cy="1701"/>
              </a:xfrm>
            </p:grpSpPr>
            <p:sp>
              <p:nvSpPr>
                <p:cNvPr id="82956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1567" y="23"/>
                  <a:ext cx="729" cy="23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zh-CN">
                      <a:latin typeface="楷体" pitchFamily="49" charset="-122"/>
                      <a:ea typeface="楷体" pitchFamily="49" charset="-122"/>
                    </a:rPr>
                    <a:t>{a,b,c}</a:t>
                  </a:r>
                </a:p>
              </p:txBody>
            </p:sp>
            <p:grpSp>
              <p:nvGrpSpPr>
                <p:cNvPr id="82957" name="Group 19"/>
                <p:cNvGrpSpPr>
                  <a:grpSpLocks/>
                </p:cNvGrpSpPr>
                <p:nvPr/>
              </p:nvGrpSpPr>
              <p:grpSpPr bwMode="auto">
                <a:xfrm>
                  <a:off x="896" y="253"/>
                  <a:ext cx="2013" cy="1471"/>
                  <a:chOff x="896" y="288"/>
                  <a:chExt cx="2013" cy="1471"/>
                </a:xfrm>
              </p:grpSpPr>
              <p:sp>
                <p:nvSpPr>
                  <p:cNvPr id="82958" name="Line 24"/>
                  <p:cNvSpPr>
                    <a:spLocks noChangeShapeType="1"/>
                  </p:cNvSpPr>
                  <p:nvPr/>
                </p:nvSpPr>
                <p:spPr bwMode="auto">
                  <a:xfrm>
                    <a:off x="1908" y="815"/>
                    <a:ext cx="726" cy="417"/>
                  </a:xfrm>
                  <a:prstGeom prst="line">
                    <a:avLst/>
                  </a:prstGeom>
                  <a:noFill/>
                  <a:ln w="25400">
                    <a:solidFill>
                      <a:schemeClr val="accent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82959" name="Line 26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187" y="815"/>
                    <a:ext cx="724" cy="417"/>
                  </a:xfrm>
                  <a:prstGeom prst="line">
                    <a:avLst/>
                  </a:prstGeom>
                  <a:noFill/>
                  <a:ln w="25400">
                    <a:solidFill>
                      <a:schemeClr val="accent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82960" name="Line 27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908" y="1225"/>
                    <a:ext cx="724" cy="418"/>
                  </a:xfrm>
                  <a:prstGeom prst="line">
                    <a:avLst/>
                  </a:prstGeom>
                  <a:noFill/>
                  <a:ln w="25400">
                    <a:solidFill>
                      <a:schemeClr val="accent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82961" name="Line 32"/>
                  <p:cNvSpPr>
                    <a:spLocks noChangeShapeType="1"/>
                  </p:cNvSpPr>
                  <p:nvPr/>
                </p:nvSpPr>
                <p:spPr bwMode="auto">
                  <a:xfrm>
                    <a:off x="1908" y="408"/>
                    <a:ext cx="724" cy="417"/>
                  </a:xfrm>
                  <a:prstGeom prst="line">
                    <a:avLst/>
                  </a:prstGeom>
                  <a:noFill/>
                  <a:ln w="25400">
                    <a:solidFill>
                      <a:schemeClr val="accent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82962" name="Line 33"/>
                  <p:cNvSpPr>
                    <a:spLocks noChangeShapeType="1"/>
                  </p:cNvSpPr>
                  <p:nvPr/>
                </p:nvSpPr>
                <p:spPr bwMode="auto">
                  <a:xfrm>
                    <a:off x="1237" y="877"/>
                    <a:ext cx="667" cy="387"/>
                  </a:xfrm>
                  <a:prstGeom prst="line">
                    <a:avLst/>
                  </a:prstGeom>
                  <a:noFill/>
                  <a:ln w="25400">
                    <a:solidFill>
                      <a:schemeClr val="accent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82963" name="Line 34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203" y="408"/>
                    <a:ext cx="724" cy="417"/>
                  </a:xfrm>
                  <a:prstGeom prst="line">
                    <a:avLst/>
                  </a:prstGeom>
                  <a:noFill/>
                  <a:ln w="25400">
                    <a:solidFill>
                      <a:schemeClr val="accent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82964" name="Line 35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908" y="877"/>
                    <a:ext cx="667" cy="387"/>
                  </a:xfrm>
                  <a:prstGeom prst="line">
                    <a:avLst/>
                  </a:prstGeom>
                  <a:noFill/>
                  <a:ln w="25400">
                    <a:solidFill>
                      <a:schemeClr val="accent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82965" name="Line 36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183" y="947"/>
                    <a:ext cx="0" cy="153"/>
                  </a:xfrm>
                  <a:prstGeom prst="line">
                    <a:avLst/>
                  </a:prstGeom>
                  <a:noFill/>
                  <a:ln w="25400">
                    <a:solidFill>
                      <a:schemeClr val="accent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82966" name="Line 37"/>
                  <p:cNvSpPr>
                    <a:spLocks noChangeShapeType="1"/>
                  </p:cNvSpPr>
                  <p:nvPr/>
                </p:nvSpPr>
                <p:spPr bwMode="auto">
                  <a:xfrm>
                    <a:off x="1907" y="1379"/>
                    <a:ext cx="1" cy="159"/>
                  </a:xfrm>
                  <a:prstGeom prst="line">
                    <a:avLst/>
                  </a:prstGeom>
                  <a:noFill/>
                  <a:ln w="25400">
                    <a:solidFill>
                      <a:schemeClr val="accent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82967" name="Line 38"/>
                  <p:cNvSpPr>
                    <a:spLocks noChangeShapeType="1"/>
                  </p:cNvSpPr>
                  <p:nvPr/>
                </p:nvSpPr>
                <p:spPr bwMode="auto">
                  <a:xfrm>
                    <a:off x="2627" y="947"/>
                    <a:ext cx="0" cy="154"/>
                  </a:xfrm>
                  <a:prstGeom prst="line">
                    <a:avLst/>
                  </a:prstGeom>
                  <a:noFill/>
                  <a:ln w="25400">
                    <a:solidFill>
                      <a:schemeClr val="accent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82968" name="Line 39"/>
                  <p:cNvSpPr>
                    <a:spLocks noChangeShapeType="1"/>
                  </p:cNvSpPr>
                  <p:nvPr/>
                </p:nvSpPr>
                <p:spPr bwMode="auto">
                  <a:xfrm>
                    <a:off x="1907" y="515"/>
                    <a:ext cx="1" cy="159"/>
                  </a:xfrm>
                  <a:prstGeom prst="line">
                    <a:avLst/>
                  </a:prstGeom>
                  <a:noFill/>
                  <a:ln w="25400">
                    <a:solidFill>
                      <a:schemeClr val="accent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82969" name="Text Box 4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673" y="853"/>
                    <a:ext cx="480" cy="239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algn="ctr">
                      <a:spcBef>
                        <a:spcPct val="50000"/>
                      </a:spcBef>
                    </a:pPr>
                    <a:r>
                      <a:rPr lang="en-US" altLang="zh-CN">
                        <a:latin typeface="楷体" pitchFamily="49" charset="-122"/>
                        <a:ea typeface="楷体" pitchFamily="49" charset="-122"/>
                      </a:rPr>
                      <a:t>{a,c}</a:t>
                    </a:r>
                  </a:p>
                </p:txBody>
              </p:sp>
              <p:sp>
                <p:nvSpPr>
                  <p:cNvPr id="82970" name="Text Box 4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381" y="459"/>
                    <a:ext cx="528" cy="239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algn="ctr">
                      <a:spcBef>
                        <a:spcPct val="50000"/>
                      </a:spcBef>
                    </a:pPr>
                    <a:r>
                      <a:rPr lang="en-US" altLang="zh-CN">
                        <a:latin typeface="楷体" pitchFamily="49" charset="-122"/>
                        <a:ea typeface="楷体" pitchFamily="49" charset="-122"/>
                      </a:rPr>
                      <a:t>{b,c}</a:t>
                    </a:r>
                  </a:p>
                </p:txBody>
              </p:sp>
              <p:sp>
                <p:nvSpPr>
                  <p:cNvPr id="82971" name="Text Box 4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96" y="485"/>
                    <a:ext cx="480" cy="239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algn="ctr">
                      <a:spcBef>
                        <a:spcPct val="50000"/>
                      </a:spcBef>
                    </a:pPr>
                    <a:r>
                      <a:rPr lang="en-US" altLang="zh-CN">
                        <a:latin typeface="楷体" pitchFamily="49" charset="-122"/>
                        <a:ea typeface="楷体" pitchFamily="49" charset="-122"/>
                      </a:rPr>
                      <a:t>{a,b}</a:t>
                    </a:r>
                  </a:p>
                </p:txBody>
              </p:sp>
              <p:sp>
                <p:nvSpPr>
                  <p:cNvPr id="82972" name="Text Box 4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984" y="1292"/>
                    <a:ext cx="337" cy="239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algn="ctr">
                      <a:spcBef>
                        <a:spcPct val="50000"/>
                      </a:spcBef>
                    </a:pPr>
                    <a:r>
                      <a:rPr lang="en-US" altLang="zh-CN">
                        <a:latin typeface="楷体" pitchFamily="49" charset="-122"/>
                        <a:ea typeface="楷体" pitchFamily="49" charset="-122"/>
                      </a:rPr>
                      <a:t>{a}</a:t>
                    </a:r>
                  </a:p>
                </p:txBody>
              </p:sp>
              <p:sp>
                <p:nvSpPr>
                  <p:cNvPr id="82973" name="Text Box 4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475" y="1292"/>
                    <a:ext cx="336" cy="239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algn="ctr">
                      <a:spcBef>
                        <a:spcPct val="50000"/>
                      </a:spcBef>
                    </a:pPr>
                    <a:r>
                      <a:rPr lang="en-US" altLang="zh-CN">
                        <a:latin typeface="楷体" pitchFamily="49" charset="-122"/>
                        <a:ea typeface="楷体" pitchFamily="49" charset="-122"/>
                      </a:rPr>
                      <a:t>{c}</a:t>
                    </a:r>
                  </a:p>
                </p:txBody>
              </p:sp>
              <p:sp>
                <p:nvSpPr>
                  <p:cNvPr id="82974" name="Text Box 4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519" y="1199"/>
                    <a:ext cx="336" cy="239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algn="ctr">
                      <a:spcBef>
                        <a:spcPct val="50000"/>
                      </a:spcBef>
                    </a:pPr>
                    <a:r>
                      <a:rPr lang="en-US" altLang="zh-CN">
                        <a:latin typeface="楷体" pitchFamily="49" charset="-122"/>
                        <a:ea typeface="楷体" pitchFamily="49" charset="-122"/>
                      </a:rPr>
                      <a:t>{b}</a:t>
                    </a:r>
                  </a:p>
                </p:txBody>
              </p:sp>
              <p:sp>
                <p:nvSpPr>
                  <p:cNvPr id="82975" name="Oval 20"/>
                  <p:cNvSpPr>
                    <a:spLocks noChangeArrowheads="1"/>
                  </p:cNvSpPr>
                  <p:nvPr/>
                </p:nvSpPr>
                <p:spPr bwMode="auto">
                  <a:xfrm>
                    <a:off x="1074" y="1104"/>
                    <a:ext cx="227" cy="223"/>
                  </a:xfrm>
                  <a:prstGeom prst="ellipse">
                    <a:avLst/>
                  </a:prstGeom>
                  <a:solidFill>
                    <a:schemeClr val="bg1"/>
                  </a:solidFill>
                  <a:ln w="25400">
                    <a:solidFill>
                      <a:srgbClr val="CC66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endParaRPr lang="zh-CN" altLang="zh-CN">
                      <a:latin typeface="楷体" pitchFamily="49" charset="-122"/>
                      <a:ea typeface="楷体" pitchFamily="49" charset="-122"/>
                    </a:endParaRPr>
                  </a:p>
                </p:txBody>
              </p:sp>
              <p:sp>
                <p:nvSpPr>
                  <p:cNvPr id="82976" name="Oval 21"/>
                  <p:cNvSpPr>
                    <a:spLocks noChangeArrowheads="1"/>
                  </p:cNvSpPr>
                  <p:nvPr/>
                </p:nvSpPr>
                <p:spPr bwMode="auto">
                  <a:xfrm>
                    <a:off x="1794" y="1536"/>
                    <a:ext cx="227" cy="223"/>
                  </a:xfrm>
                  <a:prstGeom prst="ellipse">
                    <a:avLst/>
                  </a:prstGeom>
                  <a:solidFill>
                    <a:schemeClr val="bg1"/>
                  </a:solidFill>
                  <a:ln w="25400">
                    <a:solidFill>
                      <a:srgbClr val="CC66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endParaRPr lang="zh-CN" altLang="zh-CN">
                      <a:latin typeface="楷体" pitchFamily="49" charset="-122"/>
                      <a:ea typeface="楷体" pitchFamily="49" charset="-122"/>
                    </a:endParaRPr>
                  </a:p>
                </p:txBody>
              </p:sp>
              <p:sp>
                <p:nvSpPr>
                  <p:cNvPr id="82977" name="Oval 22"/>
                  <p:cNvSpPr>
                    <a:spLocks noChangeArrowheads="1"/>
                  </p:cNvSpPr>
                  <p:nvPr/>
                </p:nvSpPr>
                <p:spPr bwMode="auto">
                  <a:xfrm>
                    <a:off x="2514" y="1104"/>
                    <a:ext cx="227" cy="223"/>
                  </a:xfrm>
                  <a:prstGeom prst="ellipse">
                    <a:avLst/>
                  </a:prstGeom>
                  <a:solidFill>
                    <a:schemeClr val="bg1"/>
                  </a:solidFill>
                  <a:ln w="25400">
                    <a:solidFill>
                      <a:srgbClr val="CC66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endParaRPr lang="zh-CN" altLang="zh-CN">
                      <a:latin typeface="楷体" pitchFamily="49" charset="-122"/>
                      <a:ea typeface="楷体" pitchFamily="49" charset="-122"/>
                    </a:endParaRPr>
                  </a:p>
                </p:txBody>
              </p:sp>
              <p:sp>
                <p:nvSpPr>
                  <p:cNvPr id="82978" name="Oval 23"/>
                  <p:cNvSpPr>
                    <a:spLocks noChangeArrowheads="1"/>
                  </p:cNvSpPr>
                  <p:nvPr/>
                </p:nvSpPr>
                <p:spPr bwMode="auto">
                  <a:xfrm>
                    <a:off x="1794" y="672"/>
                    <a:ext cx="227" cy="223"/>
                  </a:xfrm>
                  <a:prstGeom prst="ellipse">
                    <a:avLst/>
                  </a:prstGeom>
                  <a:solidFill>
                    <a:schemeClr val="bg1"/>
                  </a:solidFill>
                  <a:ln w="25400">
                    <a:solidFill>
                      <a:srgbClr val="CC66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endParaRPr lang="zh-CN" altLang="zh-CN">
                      <a:latin typeface="楷体" pitchFamily="49" charset="-122"/>
                      <a:ea typeface="楷体" pitchFamily="49" charset="-122"/>
                    </a:endParaRPr>
                  </a:p>
                </p:txBody>
              </p:sp>
              <p:sp>
                <p:nvSpPr>
                  <p:cNvPr id="82979" name="Oval 28"/>
                  <p:cNvSpPr>
                    <a:spLocks noChangeArrowheads="1"/>
                  </p:cNvSpPr>
                  <p:nvPr/>
                </p:nvSpPr>
                <p:spPr bwMode="auto">
                  <a:xfrm>
                    <a:off x="1074" y="720"/>
                    <a:ext cx="227" cy="223"/>
                  </a:xfrm>
                  <a:prstGeom prst="ellipse">
                    <a:avLst/>
                  </a:prstGeom>
                  <a:solidFill>
                    <a:schemeClr val="bg1"/>
                  </a:solidFill>
                  <a:ln w="25400">
                    <a:solidFill>
                      <a:srgbClr val="CC66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endParaRPr lang="zh-CN" altLang="zh-CN">
                      <a:latin typeface="楷体" pitchFamily="49" charset="-122"/>
                      <a:ea typeface="楷体" pitchFamily="49" charset="-122"/>
                    </a:endParaRPr>
                  </a:p>
                </p:txBody>
              </p:sp>
              <p:sp>
                <p:nvSpPr>
                  <p:cNvPr id="82980" name="Oval 29"/>
                  <p:cNvSpPr>
                    <a:spLocks noChangeArrowheads="1"/>
                  </p:cNvSpPr>
                  <p:nvPr/>
                </p:nvSpPr>
                <p:spPr bwMode="auto">
                  <a:xfrm>
                    <a:off x="1794" y="1152"/>
                    <a:ext cx="227" cy="223"/>
                  </a:xfrm>
                  <a:prstGeom prst="ellipse">
                    <a:avLst/>
                  </a:prstGeom>
                  <a:solidFill>
                    <a:schemeClr val="bg1"/>
                  </a:solidFill>
                  <a:ln w="25400">
                    <a:solidFill>
                      <a:srgbClr val="CC66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endParaRPr lang="zh-CN" altLang="zh-CN">
                      <a:latin typeface="楷体" pitchFamily="49" charset="-122"/>
                      <a:ea typeface="楷体" pitchFamily="49" charset="-122"/>
                    </a:endParaRPr>
                  </a:p>
                </p:txBody>
              </p:sp>
              <p:sp>
                <p:nvSpPr>
                  <p:cNvPr id="82981" name="Oval 30"/>
                  <p:cNvSpPr>
                    <a:spLocks noChangeArrowheads="1"/>
                  </p:cNvSpPr>
                  <p:nvPr/>
                </p:nvSpPr>
                <p:spPr bwMode="auto">
                  <a:xfrm>
                    <a:off x="2514" y="720"/>
                    <a:ext cx="227" cy="223"/>
                  </a:xfrm>
                  <a:prstGeom prst="ellipse">
                    <a:avLst/>
                  </a:prstGeom>
                  <a:solidFill>
                    <a:schemeClr val="bg1"/>
                  </a:solidFill>
                  <a:ln w="25400">
                    <a:solidFill>
                      <a:srgbClr val="CC66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endParaRPr lang="zh-CN" altLang="zh-CN">
                      <a:latin typeface="楷体" pitchFamily="49" charset="-122"/>
                      <a:ea typeface="楷体" pitchFamily="49" charset="-122"/>
                    </a:endParaRPr>
                  </a:p>
                </p:txBody>
              </p:sp>
              <p:sp>
                <p:nvSpPr>
                  <p:cNvPr id="82982" name="Oval 31"/>
                  <p:cNvSpPr>
                    <a:spLocks noChangeArrowheads="1"/>
                  </p:cNvSpPr>
                  <p:nvPr/>
                </p:nvSpPr>
                <p:spPr bwMode="auto">
                  <a:xfrm>
                    <a:off x="1794" y="288"/>
                    <a:ext cx="227" cy="223"/>
                  </a:xfrm>
                  <a:prstGeom prst="ellipse">
                    <a:avLst/>
                  </a:prstGeom>
                  <a:solidFill>
                    <a:schemeClr val="bg1"/>
                  </a:solidFill>
                  <a:ln w="25400">
                    <a:solidFill>
                      <a:srgbClr val="CC66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endParaRPr lang="zh-CN" altLang="zh-CN">
                      <a:latin typeface="楷体" pitchFamily="49" charset="-122"/>
                      <a:ea typeface="楷体" pitchFamily="49" charset="-122"/>
                    </a:endParaRPr>
                  </a:p>
                </p:txBody>
              </p:sp>
            </p:grpSp>
          </p:grp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9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94" grpId="0"/>
      <p:bldP spid="2093" grpId="0"/>
      <p:bldP spid="59401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标题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03262"/>
          </a:xfrm>
        </p:spPr>
        <p:txBody>
          <a:bodyPr/>
          <a:lstStyle/>
          <a:p>
            <a:pPr algn="ctr"/>
            <a:r>
              <a:rPr lang="zh-CN" altLang="en-US" sz="3600" smtClean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</a:rPr>
              <a:t>布尔代数的代数定义（续）</a:t>
            </a:r>
            <a:endParaRPr lang="zh-CN" altLang="en-US" sz="360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52513"/>
            <a:ext cx="8229600" cy="5078412"/>
          </a:xfrm>
        </p:spPr>
        <p:txBody>
          <a:bodyPr/>
          <a:lstStyle/>
          <a:p>
            <a:pPr marL="457200" indent="-457200">
              <a:buClr>
                <a:srgbClr val="0000FF"/>
              </a:buClr>
              <a:buSzPct val="100000"/>
              <a:buFont typeface="+mj-lt"/>
              <a:buAutoNum type="arabicPeriod"/>
              <a:defRPr/>
            </a:pP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交换律</a:t>
            </a:r>
            <a:endParaRPr lang="en-US" altLang="zh-CN" sz="2400" dirty="0">
              <a:latin typeface="楷体" pitchFamily="49" charset="-122"/>
              <a:ea typeface="楷体" pitchFamily="49" charset="-122"/>
            </a:endParaRPr>
          </a:p>
          <a:p>
            <a:pPr marL="517525" indent="0">
              <a:buFont typeface="Wingdings" pitchFamily="2" charset="2"/>
              <a:buNone/>
              <a:defRPr/>
            </a:pPr>
            <a:r>
              <a:rPr lang="en-US" altLang="zh-CN" sz="2200" dirty="0">
                <a:latin typeface="楷体" pitchFamily="49" charset="-122"/>
                <a:ea typeface="楷体" pitchFamily="49" charset="-122"/>
              </a:rPr>
              <a:t>a*b=b*a</a:t>
            </a:r>
          </a:p>
          <a:p>
            <a:pPr marL="517525" indent="0">
              <a:buFont typeface="Wingdings" pitchFamily="2" charset="2"/>
              <a:buNone/>
              <a:defRPr/>
            </a:pPr>
            <a:r>
              <a:rPr lang="en-US" altLang="zh-CN" sz="2200" dirty="0" err="1">
                <a:latin typeface="楷体" pitchFamily="49" charset="-122"/>
                <a:ea typeface="楷体" pitchFamily="49" charset="-122"/>
              </a:rPr>
              <a:t>a⊕b</a:t>
            </a:r>
            <a:r>
              <a:rPr lang="en-US" altLang="zh-CN" sz="2200" dirty="0">
                <a:latin typeface="楷体" pitchFamily="49" charset="-122"/>
                <a:ea typeface="楷体" pitchFamily="49" charset="-122"/>
              </a:rPr>
              <a:t>=</a:t>
            </a:r>
            <a:r>
              <a:rPr lang="en-US" altLang="zh-CN" sz="2200" dirty="0" err="1">
                <a:latin typeface="楷体" pitchFamily="49" charset="-122"/>
                <a:ea typeface="楷体" pitchFamily="49" charset="-122"/>
              </a:rPr>
              <a:t>b⊕a</a:t>
            </a:r>
            <a:endParaRPr lang="en-US" altLang="zh-CN" sz="2200" dirty="0">
              <a:latin typeface="楷体" pitchFamily="49" charset="-122"/>
              <a:ea typeface="楷体" pitchFamily="49" charset="-122"/>
            </a:endParaRPr>
          </a:p>
          <a:p>
            <a:pPr marL="457200" indent="-457200">
              <a:buClr>
                <a:srgbClr val="0000FF"/>
              </a:buClr>
              <a:buSzPct val="100000"/>
              <a:buFont typeface="+mj-lt"/>
              <a:buAutoNum type="arabicPeriod" startAt="2"/>
              <a:defRPr/>
            </a:pP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分配律</a:t>
            </a:r>
            <a:endParaRPr lang="en-US" altLang="zh-CN" sz="2400" dirty="0">
              <a:latin typeface="楷体" pitchFamily="49" charset="-122"/>
              <a:ea typeface="楷体" pitchFamily="49" charset="-122"/>
            </a:endParaRPr>
          </a:p>
          <a:p>
            <a:pPr marL="517525" indent="0">
              <a:buFont typeface="Wingdings" pitchFamily="2" charset="2"/>
              <a:buNone/>
              <a:defRPr/>
            </a:pPr>
            <a:r>
              <a:rPr lang="en-US" altLang="zh-CN" sz="2200" dirty="0">
                <a:latin typeface="楷体" pitchFamily="49" charset="-122"/>
                <a:ea typeface="楷体" pitchFamily="49" charset="-122"/>
              </a:rPr>
              <a:t>a*(</a:t>
            </a:r>
            <a:r>
              <a:rPr lang="en-US" altLang="zh-CN" sz="2200" dirty="0" err="1">
                <a:latin typeface="楷体" pitchFamily="49" charset="-122"/>
                <a:ea typeface="楷体" pitchFamily="49" charset="-122"/>
              </a:rPr>
              <a:t>b⊕c</a:t>
            </a:r>
            <a:r>
              <a:rPr lang="en-US" altLang="zh-CN" sz="2200" dirty="0">
                <a:latin typeface="楷体" pitchFamily="49" charset="-122"/>
                <a:ea typeface="楷体" pitchFamily="49" charset="-122"/>
              </a:rPr>
              <a:t>)=(a*b)⊕(a*c)</a:t>
            </a:r>
          </a:p>
          <a:p>
            <a:pPr marL="517525" indent="0">
              <a:buFont typeface="Wingdings" pitchFamily="2" charset="2"/>
              <a:buNone/>
              <a:defRPr/>
            </a:pPr>
            <a:r>
              <a:rPr lang="en-US" altLang="zh-CN" sz="2200" dirty="0">
                <a:latin typeface="楷体" pitchFamily="49" charset="-122"/>
                <a:ea typeface="楷体" pitchFamily="49" charset="-122"/>
              </a:rPr>
              <a:t>a⊕(b*c)=(</a:t>
            </a:r>
            <a:r>
              <a:rPr lang="en-US" altLang="zh-CN" sz="2200" dirty="0" err="1">
                <a:latin typeface="楷体" pitchFamily="49" charset="-122"/>
                <a:ea typeface="楷体" pitchFamily="49" charset="-122"/>
              </a:rPr>
              <a:t>a⊕b</a:t>
            </a:r>
            <a:r>
              <a:rPr lang="en-US" altLang="zh-CN" sz="2200" dirty="0">
                <a:latin typeface="楷体" pitchFamily="49" charset="-122"/>
                <a:ea typeface="楷体" pitchFamily="49" charset="-122"/>
              </a:rPr>
              <a:t>)*(</a:t>
            </a:r>
            <a:r>
              <a:rPr lang="en-US" altLang="zh-CN" sz="2200" dirty="0" err="1">
                <a:latin typeface="楷体" pitchFamily="49" charset="-122"/>
                <a:ea typeface="楷体" pitchFamily="49" charset="-122"/>
              </a:rPr>
              <a:t>a⊕c</a:t>
            </a:r>
            <a:r>
              <a:rPr lang="en-US" altLang="zh-CN" sz="2200" dirty="0">
                <a:latin typeface="楷体" pitchFamily="49" charset="-122"/>
                <a:ea typeface="楷体" pitchFamily="49" charset="-122"/>
              </a:rPr>
              <a:t>)</a:t>
            </a:r>
          </a:p>
          <a:p>
            <a:pPr marL="457200" indent="-457200">
              <a:buClr>
                <a:srgbClr val="0000FF"/>
              </a:buClr>
              <a:buSzPct val="100000"/>
              <a:buFont typeface="+mj-lt"/>
              <a:buAutoNum type="arabicPeriod" startAt="3"/>
              <a:defRPr/>
            </a:pP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同一律</a:t>
            </a:r>
            <a:endParaRPr lang="en-US" altLang="zh-CN" sz="2400" dirty="0">
              <a:latin typeface="楷体" pitchFamily="49" charset="-122"/>
              <a:ea typeface="楷体" pitchFamily="49" charset="-122"/>
            </a:endParaRPr>
          </a:p>
          <a:p>
            <a:pPr marL="517525" indent="0">
              <a:buFont typeface="Wingdings" pitchFamily="2" charset="2"/>
              <a:buNone/>
              <a:defRPr/>
            </a:pPr>
            <a:r>
              <a:rPr lang="en-US" altLang="zh-CN" sz="2200" dirty="0">
                <a:latin typeface="楷体" pitchFamily="49" charset="-122"/>
                <a:ea typeface="楷体" pitchFamily="49" charset="-122"/>
              </a:rPr>
              <a:t>a*1=a</a:t>
            </a:r>
          </a:p>
          <a:p>
            <a:pPr marL="517525" indent="0">
              <a:buFont typeface="Wingdings" pitchFamily="2" charset="2"/>
              <a:buNone/>
              <a:defRPr/>
            </a:pPr>
            <a:r>
              <a:rPr lang="en-US" altLang="zh-CN" sz="2200" dirty="0">
                <a:latin typeface="楷体" pitchFamily="49" charset="-122"/>
                <a:ea typeface="楷体" pitchFamily="49" charset="-122"/>
              </a:rPr>
              <a:t>a⊕0=a</a:t>
            </a:r>
          </a:p>
          <a:p>
            <a:pPr marL="457200" indent="-457200">
              <a:buClr>
                <a:srgbClr val="0000FF"/>
              </a:buClr>
              <a:buSzPct val="100000"/>
              <a:buFont typeface="+mj-lt"/>
              <a:buAutoNum type="arabicPeriod" startAt="4"/>
              <a:defRPr/>
            </a:pP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互补律</a:t>
            </a:r>
            <a:endParaRPr lang="en-US" altLang="zh-CN" sz="2400" dirty="0">
              <a:latin typeface="楷体" pitchFamily="49" charset="-122"/>
              <a:ea typeface="楷体" pitchFamily="49" charset="-122"/>
            </a:endParaRPr>
          </a:p>
          <a:p>
            <a:pPr marL="517525" indent="0">
              <a:buFont typeface="Wingdings" pitchFamily="2" charset="2"/>
              <a:buNone/>
              <a:defRPr/>
            </a:pPr>
            <a:r>
              <a:rPr lang="en-US" altLang="zh-CN" sz="2200" dirty="0">
                <a:latin typeface="楷体" pitchFamily="49" charset="-122"/>
                <a:ea typeface="楷体" pitchFamily="49" charset="-122"/>
              </a:rPr>
              <a:t>a*a</a:t>
            </a:r>
            <a:r>
              <a:rPr lang="en-US" altLang="zh-CN" sz="22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’</a:t>
            </a:r>
            <a:r>
              <a:rPr lang="en-US" altLang="zh-CN" sz="2200" dirty="0">
                <a:latin typeface="楷体" pitchFamily="49" charset="-122"/>
                <a:ea typeface="楷体" pitchFamily="49" charset="-122"/>
              </a:rPr>
              <a:t>=0</a:t>
            </a:r>
          </a:p>
          <a:p>
            <a:pPr marL="517525" indent="0">
              <a:buFont typeface="Wingdings" pitchFamily="2" charset="2"/>
              <a:buNone/>
              <a:defRPr/>
            </a:pPr>
            <a:r>
              <a:rPr lang="en-US" altLang="zh-CN" sz="2200" dirty="0" err="1">
                <a:latin typeface="楷体" pitchFamily="49" charset="-122"/>
                <a:ea typeface="楷体" pitchFamily="49" charset="-122"/>
              </a:rPr>
              <a:t>a⊕a</a:t>
            </a:r>
            <a:r>
              <a:rPr lang="en-US" altLang="zh-CN" sz="22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’</a:t>
            </a:r>
            <a:r>
              <a:rPr lang="en-US" altLang="zh-CN" sz="2200" dirty="0">
                <a:latin typeface="楷体" pitchFamily="49" charset="-122"/>
                <a:ea typeface="楷体" pitchFamily="49" charset="-122"/>
              </a:rPr>
              <a:t>=1</a:t>
            </a:r>
          </a:p>
          <a:p>
            <a:pPr>
              <a:defRPr/>
            </a:pPr>
            <a:endParaRPr lang="zh-CN" altLang="en-US" sz="240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9C17BF-B12C-40DA-9AED-323918C01FC0}" type="slidenum">
              <a:rPr lang="en-US" altLang="zh-CN" smtClean="0"/>
              <a:pPr>
                <a:defRPr/>
              </a:pPr>
              <a:t>56</a:t>
            </a:fld>
            <a:endParaRPr lang="en-US" altLang="zh-CN"/>
          </a:p>
        </p:txBody>
      </p:sp>
      <p:grpSp>
        <p:nvGrpSpPr>
          <p:cNvPr id="5" name="组合 4"/>
          <p:cNvGrpSpPr>
            <a:grpSpLocks noChangeAspect="1"/>
          </p:cNvGrpSpPr>
          <p:nvPr/>
        </p:nvGrpSpPr>
        <p:grpSpPr bwMode="auto">
          <a:xfrm>
            <a:off x="5954713" y="1052513"/>
            <a:ext cx="2794000" cy="2562225"/>
            <a:chOff x="4716016" y="3387179"/>
            <a:chExt cx="2793287" cy="2562101"/>
          </a:xfrm>
        </p:grpSpPr>
        <p:sp>
          <p:nvSpPr>
            <p:cNvPr id="83983" name="Line 33"/>
            <p:cNvSpPr>
              <a:spLocks noChangeShapeType="1"/>
            </p:cNvSpPr>
            <p:nvPr/>
          </p:nvSpPr>
          <p:spPr bwMode="auto">
            <a:xfrm>
              <a:off x="5104633" y="5048250"/>
              <a:ext cx="1004400" cy="59400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83984" name="Group 15"/>
            <p:cNvGrpSpPr>
              <a:grpSpLocks noChangeAspect="1"/>
            </p:cNvGrpSpPr>
            <p:nvPr/>
          </p:nvGrpSpPr>
          <p:grpSpPr bwMode="auto">
            <a:xfrm>
              <a:off x="4716016" y="3387179"/>
              <a:ext cx="2793287" cy="2562101"/>
              <a:chOff x="896" y="23"/>
              <a:chExt cx="2013" cy="1800"/>
            </a:xfrm>
          </p:grpSpPr>
          <p:sp>
            <p:nvSpPr>
              <p:cNvPr id="83985" name="Text Box 16"/>
              <p:cNvSpPr txBox="1">
                <a:spLocks noChangeArrowheads="1"/>
              </p:cNvSpPr>
              <p:nvPr/>
            </p:nvSpPr>
            <p:spPr bwMode="auto">
              <a:xfrm>
                <a:off x="1492" y="1584"/>
                <a:ext cx="432" cy="2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>
                    <a:latin typeface="楷体" pitchFamily="49" charset="-122"/>
                    <a:ea typeface="楷体" pitchFamily="49" charset="-122"/>
                  </a:rPr>
                  <a:t>φ</a:t>
                </a:r>
              </a:p>
            </p:txBody>
          </p:sp>
          <p:grpSp>
            <p:nvGrpSpPr>
              <p:cNvPr id="83986" name="Group 17"/>
              <p:cNvGrpSpPr>
                <a:grpSpLocks/>
              </p:cNvGrpSpPr>
              <p:nvPr/>
            </p:nvGrpSpPr>
            <p:grpSpPr bwMode="auto">
              <a:xfrm>
                <a:off x="896" y="23"/>
                <a:ext cx="2013" cy="1701"/>
                <a:chOff x="896" y="23"/>
                <a:chExt cx="2013" cy="1701"/>
              </a:xfrm>
            </p:grpSpPr>
            <p:sp>
              <p:nvSpPr>
                <p:cNvPr id="83987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1567" y="23"/>
                  <a:ext cx="729" cy="23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zh-CN">
                      <a:latin typeface="楷体" pitchFamily="49" charset="-122"/>
                      <a:ea typeface="楷体" pitchFamily="49" charset="-122"/>
                    </a:rPr>
                    <a:t>{a,b,c}</a:t>
                  </a:r>
                </a:p>
              </p:txBody>
            </p:sp>
            <p:grpSp>
              <p:nvGrpSpPr>
                <p:cNvPr id="83988" name="Group 19"/>
                <p:cNvGrpSpPr>
                  <a:grpSpLocks/>
                </p:cNvGrpSpPr>
                <p:nvPr/>
              </p:nvGrpSpPr>
              <p:grpSpPr bwMode="auto">
                <a:xfrm>
                  <a:off x="896" y="253"/>
                  <a:ext cx="2013" cy="1471"/>
                  <a:chOff x="896" y="288"/>
                  <a:chExt cx="2013" cy="1471"/>
                </a:xfrm>
              </p:grpSpPr>
              <p:sp>
                <p:nvSpPr>
                  <p:cNvPr id="83989" name="Line 24"/>
                  <p:cNvSpPr>
                    <a:spLocks noChangeShapeType="1"/>
                  </p:cNvSpPr>
                  <p:nvPr/>
                </p:nvSpPr>
                <p:spPr bwMode="auto">
                  <a:xfrm>
                    <a:off x="1908" y="815"/>
                    <a:ext cx="726" cy="417"/>
                  </a:xfrm>
                  <a:prstGeom prst="line">
                    <a:avLst/>
                  </a:prstGeom>
                  <a:noFill/>
                  <a:ln w="25400">
                    <a:solidFill>
                      <a:schemeClr val="accent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83990" name="Line 26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187" y="815"/>
                    <a:ext cx="724" cy="417"/>
                  </a:xfrm>
                  <a:prstGeom prst="line">
                    <a:avLst/>
                  </a:prstGeom>
                  <a:noFill/>
                  <a:ln w="25400">
                    <a:solidFill>
                      <a:schemeClr val="accent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83991" name="Line 27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908" y="1225"/>
                    <a:ext cx="724" cy="418"/>
                  </a:xfrm>
                  <a:prstGeom prst="line">
                    <a:avLst/>
                  </a:prstGeom>
                  <a:noFill/>
                  <a:ln w="25400">
                    <a:solidFill>
                      <a:schemeClr val="accent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83992" name="Line 32"/>
                  <p:cNvSpPr>
                    <a:spLocks noChangeShapeType="1"/>
                  </p:cNvSpPr>
                  <p:nvPr/>
                </p:nvSpPr>
                <p:spPr bwMode="auto">
                  <a:xfrm>
                    <a:off x="1908" y="408"/>
                    <a:ext cx="724" cy="417"/>
                  </a:xfrm>
                  <a:prstGeom prst="line">
                    <a:avLst/>
                  </a:prstGeom>
                  <a:noFill/>
                  <a:ln w="25400">
                    <a:solidFill>
                      <a:schemeClr val="accent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83993" name="Line 33"/>
                  <p:cNvSpPr>
                    <a:spLocks noChangeShapeType="1"/>
                  </p:cNvSpPr>
                  <p:nvPr/>
                </p:nvSpPr>
                <p:spPr bwMode="auto">
                  <a:xfrm>
                    <a:off x="1237" y="877"/>
                    <a:ext cx="667" cy="387"/>
                  </a:xfrm>
                  <a:prstGeom prst="line">
                    <a:avLst/>
                  </a:prstGeom>
                  <a:noFill/>
                  <a:ln w="25400">
                    <a:solidFill>
                      <a:schemeClr val="accent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83994" name="Line 34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203" y="408"/>
                    <a:ext cx="724" cy="417"/>
                  </a:xfrm>
                  <a:prstGeom prst="line">
                    <a:avLst/>
                  </a:prstGeom>
                  <a:noFill/>
                  <a:ln w="25400">
                    <a:solidFill>
                      <a:schemeClr val="accent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83995" name="Line 35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908" y="877"/>
                    <a:ext cx="667" cy="387"/>
                  </a:xfrm>
                  <a:prstGeom prst="line">
                    <a:avLst/>
                  </a:prstGeom>
                  <a:noFill/>
                  <a:ln w="25400">
                    <a:solidFill>
                      <a:schemeClr val="accent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83996" name="Line 36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183" y="947"/>
                    <a:ext cx="0" cy="153"/>
                  </a:xfrm>
                  <a:prstGeom prst="line">
                    <a:avLst/>
                  </a:prstGeom>
                  <a:noFill/>
                  <a:ln w="25400">
                    <a:solidFill>
                      <a:schemeClr val="accent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83997" name="Line 37"/>
                  <p:cNvSpPr>
                    <a:spLocks noChangeShapeType="1"/>
                  </p:cNvSpPr>
                  <p:nvPr/>
                </p:nvSpPr>
                <p:spPr bwMode="auto">
                  <a:xfrm>
                    <a:off x="1907" y="1379"/>
                    <a:ext cx="1" cy="159"/>
                  </a:xfrm>
                  <a:prstGeom prst="line">
                    <a:avLst/>
                  </a:prstGeom>
                  <a:noFill/>
                  <a:ln w="25400">
                    <a:solidFill>
                      <a:schemeClr val="accent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83998" name="Line 38"/>
                  <p:cNvSpPr>
                    <a:spLocks noChangeShapeType="1"/>
                  </p:cNvSpPr>
                  <p:nvPr/>
                </p:nvSpPr>
                <p:spPr bwMode="auto">
                  <a:xfrm>
                    <a:off x="2627" y="947"/>
                    <a:ext cx="0" cy="154"/>
                  </a:xfrm>
                  <a:prstGeom prst="line">
                    <a:avLst/>
                  </a:prstGeom>
                  <a:noFill/>
                  <a:ln w="25400">
                    <a:solidFill>
                      <a:schemeClr val="accent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83999" name="Line 39"/>
                  <p:cNvSpPr>
                    <a:spLocks noChangeShapeType="1"/>
                  </p:cNvSpPr>
                  <p:nvPr/>
                </p:nvSpPr>
                <p:spPr bwMode="auto">
                  <a:xfrm>
                    <a:off x="1907" y="515"/>
                    <a:ext cx="1" cy="159"/>
                  </a:xfrm>
                  <a:prstGeom prst="line">
                    <a:avLst/>
                  </a:prstGeom>
                  <a:noFill/>
                  <a:ln w="25400">
                    <a:solidFill>
                      <a:schemeClr val="accent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84000" name="Text Box 4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673" y="853"/>
                    <a:ext cx="480" cy="239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algn="ctr">
                      <a:spcBef>
                        <a:spcPct val="50000"/>
                      </a:spcBef>
                    </a:pPr>
                    <a:r>
                      <a:rPr lang="en-US" altLang="zh-CN">
                        <a:latin typeface="楷体" pitchFamily="49" charset="-122"/>
                        <a:ea typeface="楷体" pitchFamily="49" charset="-122"/>
                      </a:rPr>
                      <a:t>{a,c}</a:t>
                    </a:r>
                  </a:p>
                </p:txBody>
              </p:sp>
              <p:sp>
                <p:nvSpPr>
                  <p:cNvPr id="84001" name="Text Box 4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381" y="459"/>
                    <a:ext cx="528" cy="239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algn="ctr">
                      <a:spcBef>
                        <a:spcPct val="50000"/>
                      </a:spcBef>
                    </a:pPr>
                    <a:r>
                      <a:rPr lang="en-US" altLang="zh-CN">
                        <a:latin typeface="楷体" pitchFamily="49" charset="-122"/>
                        <a:ea typeface="楷体" pitchFamily="49" charset="-122"/>
                      </a:rPr>
                      <a:t>{b,c}</a:t>
                    </a:r>
                  </a:p>
                </p:txBody>
              </p:sp>
              <p:sp>
                <p:nvSpPr>
                  <p:cNvPr id="84002" name="Text Box 4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96" y="485"/>
                    <a:ext cx="480" cy="239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algn="ctr">
                      <a:spcBef>
                        <a:spcPct val="50000"/>
                      </a:spcBef>
                    </a:pPr>
                    <a:r>
                      <a:rPr lang="en-US" altLang="zh-CN">
                        <a:latin typeface="楷体" pitchFamily="49" charset="-122"/>
                        <a:ea typeface="楷体" pitchFamily="49" charset="-122"/>
                      </a:rPr>
                      <a:t>{a,b}</a:t>
                    </a:r>
                  </a:p>
                </p:txBody>
              </p:sp>
              <p:sp>
                <p:nvSpPr>
                  <p:cNvPr id="84003" name="Text Box 4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984" y="1292"/>
                    <a:ext cx="337" cy="239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algn="ctr">
                      <a:spcBef>
                        <a:spcPct val="50000"/>
                      </a:spcBef>
                    </a:pPr>
                    <a:r>
                      <a:rPr lang="en-US" altLang="zh-CN">
                        <a:latin typeface="楷体" pitchFamily="49" charset="-122"/>
                        <a:ea typeface="楷体" pitchFamily="49" charset="-122"/>
                      </a:rPr>
                      <a:t>{a}</a:t>
                    </a:r>
                  </a:p>
                </p:txBody>
              </p:sp>
              <p:sp>
                <p:nvSpPr>
                  <p:cNvPr id="84004" name="Text Box 4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475" y="1292"/>
                    <a:ext cx="336" cy="239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algn="ctr">
                      <a:spcBef>
                        <a:spcPct val="50000"/>
                      </a:spcBef>
                    </a:pPr>
                    <a:r>
                      <a:rPr lang="en-US" altLang="zh-CN">
                        <a:latin typeface="楷体" pitchFamily="49" charset="-122"/>
                        <a:ea typeface="楷体" pitchFamily="49" charset="-122"/>
                      </a:rPr>
                      <a:t>{c}</a:t>
                    </a:r>
                  </a:p>
                </p:txBody>
              </p:sp>
              <p:sp>
                <p:nvSpPr>
                  <p:cNvPr id="84005" name="Text Box 4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519" y="1199"/>
                    <a:ext cx="336" cy="239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algn="ctr">
                      <a:spcBef>
                        <a:spcPct val="50000"/>
                      </a:spcBef>
                    </a:pPr>
                    <a:r>
                      <a:rPr lang="en-US" altLang="zh-CN">
                        <a:latin typeface="楷体" pitchFamily="49" charset="-122"/>
                        <a:ea typeface="楷体" pitchFamily="49" charset="-122"/>
                      </a:rPr>
                      <a:t>{b}</a:t>
                    </a:r>
                  </a:p>
                </p:txBody>
              </p:sp>
              <p:sp>
                <p:nvSpPr>
                  <p:cNvPr id="84006" name="Oval 20"/>
                  <p:cNvSpPr>
                    <a:spLocks noChangeArrowheads="1"/>
                  </p:cNvSpPr>
                  <p:nvPr/>
                </p:nvSpPr>
                <p:spPr bwMode="auto">
                  <a:xfrm>
                    <a:off x="1074" y="1104"/>
                    <a:ext cx="227" cy="223"/>
                  </a:xfrm>
                  <a:prstGeom prst="ellipse">
                    <a:avLst/>
                  </a:prstGeom>
                  <a:solidFill>
                    <a:schemeClr val="bg1"/>
                  </a:solidFill>
                  <a:ln w="25400">
                    <a:solidFill>
                      <a:srgbClr val="CC66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endParaRPr lang="zh-CN" altLang="zh-CN">
                      <a:latin typeface="楷体" pitchFamily="49" charset="-122"/>
                      <a:ea typeface="楷体" pitchFamily="49" charset="-122"/>
                    </a:endParaRPr>
                  </a:p>
                </p:txBody>
              </p:sp>
              <p:sp>
                <p:nvSpPr>
                  <p:cNvPr id="84007" name="Oval 21"/>
                  <p:cNvSpPr>
                    <a:spLocks noChangeArrowheads="1"/>
                  </p:cNvSpPr>
                  <p:nvPr/>
                </p:nvSpPr>
                <p:spPr bwMode="auto">
                  <a:xfrm>
                    <a:off x="1794" y="1536"/>
                    <a:ext cx="227" cy="223"/>
                  </a:xfrm>
                  <a:prstGeom prst="ellipse">
                    <a:avLst/>
                  </a:prstGeom>
                  <a:solidFill>
                    <a:schemeClr val="bg1"/>
                  </a:solidFill>
                  <a:ln w="25400">
                    <a:solidFill>
                      <a:srgbClr val="CC66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endParaRPr lang="zh-CN" altLang="zh-CN">
                      <a:latin typeface="楷体" pitchFamily="49" charset="-122"/>
                      <a:ea typeface="楷体" pitchFamily="49" charset="-122"/>
                    </a:endParaRPr>
                  </a:p>
                </p:txBody>
              </p:sp>
              <p:sp>
                <p:nvSpPr>
                  <p:cNvPr id="84008" name="Oval 22"/>
                  <p:cNvSpPr>
                    <a:spLocks noChangeArrowheads="1"/>
                  </p:cNvSpPr>
                  <p:nvPr/>
                </p:nvSpPr>
                <p:spPr bwMode="auto">
                  <a:xfrm>
                    <a:off x="2514" y="1104"/>
                    <a:ext cx="227" cy="223"/>
                  </a:xfrm>
                  <a:prstGeom prst="ellipse">
                    <a:avLst/>
                  </a:prstGeom>
                  <a:solidFill>
                    <a:schemeClr val="bg1"/>
                  </a:solidFill>
                  <a:ln w="25400">
                    <a:solidFill>
                      <a:srgbClr val="CC66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endParaRPr lang="zh-CN" altLang="zh-CN">
                      <a:latin typeface="楷体" pitchFamily="49" charset="-122"/>
                      <a:ea typeface="楷体" pitchFamily="49" charset="-122"/>
                    </a:endParaRPr>
                  </a:p>
                </p:txBody>
              </p:sp>
              <p:sp>
                <p:nvSpPr>
                  <p:cNvPr id="84009" name="Oval 23"/>
                  <p:cNvSpPr>
                    <a:spLocks noChangeArrowheads="1"/>
                  </p:cNvSpPr>
                  <p:nvPr/>
                </p:nvSpPr>
                <p:spPr bwMode="auto">
                  <a:xfrm>
                    <a:off x="1794" y="672"/>
                    <a:ext cx="227" cy="223"/>
                  </a:xfrm>
                  <a:prstGeom prst="ellipse">
                    <a:avLst/>
                  </a:prstGeom>
                  <a:solidFill>
                    <a:schemeClr val="bg1"/>
                  </a:solidFill>
                  <a:ln w="25400">
                    <a:solidFill>
                      <a:srgbClr val="CC66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endParaRPr lang="zh-CN" altLang="zh-CN">
                      <a:latin typeface="楷体" pitchFamily="49" charset="-122"/>
                      <a:ea typeface="楷体" pitchFamily="49" charset="-122"/>
                    </a:endParaRPr>
                  </a:p>
                </p:txBody>
              </p:sp>
              <p:sp>
                <p:nvSpPr>
                  <p:cNvPr id="84010" name="Oval 28"/>
                  <p:cNvSpPr>
                    <a:spLocks noChangeArrowheads="1"/>
                  </p:cNvSpPr>
                  <p:nvPr/>
                </p:nvSpPr>
                <p:spPr bwMode="auto">
                  <a:xfrm>
                    <a:off x="1074" y="720"/>
                    <a:ext cx="227" cy="223"/>
                  </a:xfrm>
                  <a:prstGeom prst="ellipse">
                    <a:avLst/>
                  </a:prstGeom>
                  <a:solidFill>
                    <a:schemeClr val="bg1"/>
                  </a:solidFill>
                  <a:ln w="25400">
                    <a:solidFill>
                      <a:srgbClr val="CC66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endParaRPr lang="zh-CN" altLang="zh-CN">
                      <a:latin typeface="楷体" pitchFamily="49" charset="-122"/>
                      <a:ea typeface="楷体" pitchFamily="49" charset="-122"/>
                    </a:endParaRPr>
                  </a:p>
                </p:txBody>
              </p:sp>
              <p:sp>
                <p:nvSpPr>
                  <p:cNvPr id="84011" name="Oval 29"/>
                  <p:cNvSpPr>
                    <a:spLocks noChangeArrowheads="1"/>
                  </p:cNvSpPr>
                  <p:nvPr/>
                </p:nvSpPr>
                <p:spPr bwMode="auto">
                  <a:xfrm>
                    <a:off x="1794" y="1152"/>
                    <a:ext cx="227" cy="223"/>
                  </a:xfrm>
                  <a:prstGeom prst="ellipse">
                    <a:avLst/>
                  </a:prstGeom>
                  <a:solidFill>
                    <a:schemeClr val="bg1"/>
                  </a:solidFill>
                  <a:ln w="25400">
                    <a:solidFill>
                      <a:srgbClr val="CC66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endParaRPr lang="zh-CN" altLang="zh-CN">
                      <a:latin typeface="楷体" pitchFamily="49" charset="-122"/>
                      <a:ea typeface="楷体" pitchFamily="49" charset="-122"/>
                    </a:endParaRPr>
                  </a:p>
                </p:txBody>
              </p:sp>
              <p:sp>
                <p:nvSpPr>
                  <p:cNvPr id="84012" name="Oval 30"/>
                  <p:cNvSpPr>
                    <a:spLocks noChangeArrowheads="1"/>
                  </p:cNvSpPr>
                  <p:nvPr/>
                </p:nvSpPr>
                <p:spPr bwMode="auto">
                  <a:xfrm>
                    <a:off x="2514" y="720"/>
                    <a:ext cx="227" cy="223"/>
                  </a:xfrm>
                  <a:prstGeom prst="ellipse">
                    <a:avLst/>
                  </a:prstGeom>
                  <a:solidFill>
                    <a:schemeClr val="bg1"/>
                  </a:solidFill>
                  <a:ln w="25400">
                    <a:solidFill>
                      <a:srgbClr val="CC66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endParaRPr lang="zh-CN" altLang="zh-CN">
                      <a:latin typeface="楷体" pitchFamily="49" charset="-122"/>
                      <a:ea typeface="楷体" pitchFamily="49" charset="-122"/>
                    </a:endParaRPr>
                  </a:p>
                </p:txBody>
              </p:sp>
              <p:sp>
                <p:nvSpPr>
                  <p:cNvPr id="84013" name="Oval 31"/>
                  <p:cNvSpPr>
                    <a:spLocks noChangeArrowheads="1"/>
                  </p:cNvSpPr>
                  <p:nvPr/>
                </p:nvSpPr>
                <p:spPr bwMode="auto">
                  <a:xfrm>
                    <a:off x="1794" y="288"/>
                    <a:ext cx="227" cy="223"/>
                  </a:xfrm>
                  <a:prstGeom prst="ellipse">
                    <a:avLst/>
                  </a:prstGeom>
                  <a:solidFill>
                    <a:schemeClr val="bg1"/>
                  </a:solidFill>
                  <a:ln w="25400">
                    <a:solidFill>
                      <a:srgbClr val="CC66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endParaRPr lang="zh-CN" altLang="zh-CN">
                      <a:latin typeface="楷体" pitchFamily="49" charset="-122"/>
                      <a:ea typeface="楷体" pitchFamily="49" charset="-122"/>
                    </a:endParaRPr>
                  </a:p>
                </p:txBody>
              </p:sp>
            </p:grpSp>
          </p:grpSp>
        </p:grpSp>
      </p:grpSp>
      <p:sp>
        <p:nvSpPr>
          <p:cNvPr id="37" name="圆角矩形 36"/>
          <p:cNvSpPr/>
          <p:nvPr/>
        </p:nvSpPr>
        <p:spPr>
          <a:xfrm>
            <a:off x="3738563" y="4076700"/>
            <a:ext cx="4895850" cy="182086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74638" indent="-274638">
              <a:spcAft>
                <a:spcPts val="600"/>
              </a:spcAft>
              <a:buSzPct val="100000"/>
              <a:buFont typeface="Garamond" pitchFamily="18" charset="0"/>
              <a:buAutoNum type="arabicPeriod" startAt="3"/>
              <a:defRPr/>
            </a:pPr>
            <a:r>
              <a:rPr lang="en-US" altLang="zh-CN" sz="2200">
                <a:solidFill>
                  <a:srgbClr val="28571F"/>
                </a:solidFill>
                <a:latin typeface="楷体" pitchFamily="49" charset="-122"/>
                <a:ea typeface="楷体" pitchFamily="49" charset="-122"/>
              </a:rPr>
              <a:t>{a}∩{a,b,c}={a}</a:t>
            </a:r>
          </a:p>
          <a:p>
            <a:pPr marL="274638" indent="-274638">
              <a:spcAft>
                <a:spcPts val="1800"/>
              </a:spcAft>
              <a:buSzPct val="90000"/>
              <a:defRPr/>
            </a:pPr>
            <a:r>
              <a:rPr lang="en-US" altLang="zh-CN" sz="2200">
                <a:solidFill>
                  <a:srgbClr val="28571F"/>
                </a:solidFill>
                <a:latin typeface="楷体" pitchFamily="49" charset="-122"/>
                <a:ea typeface="楷体" pitchFamily="49" charset="-122"/>
              </a:rPr>
              <a:t>{a}∪</a:t>
            </a:r>
            <a:r>
              <a:rPr lang="el-GR" altLang="zh-CN" sz="2200">
                <a:solidFill>
                  <a:srgbClr val="28571F"/>
                </a:solidFill>
                <a:latin typeface="楷体" pitchFamily="49" charset="-122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Φ</a:t>
            </a:r>
            <a:r>
              <a:rPr lang="en-US" altLang="zh-CN" sz="2200">
                <a:solidFill>
                  <a:srgbClr val="28571F"/>
                </a:solidFill>
                <a:latin typeface="楷体" pitchFamily="49" charset="-122"/>
                <a:ea typeface="楷体" pitchFamily="49" charset="-122"/>
              </a:rPr>
              <a:t>={a}</a:t>
            </a:r>
          </a:p>
          <a:p>
            <a:pPr marL="274638" indent="-274638">
              <a:spcAft>
                <a:spcPts val="600"/>
              </a:spcAft>
              <a:buSzPct val="100000"/>
              <a:buFont typeface="Garamond" pitchFamily="18" charset="0"/>
              <a:buAutoNum type="arabicPeriod" startAt="4"/>
              <a:defRPr/>
            </a:pPr>
            <a:r>
              <a:rPr lang="en-US" altLang="zh-CN" sz="2200">
                <a:solidFill>
                  <a:srgbClr val="28571F"/>
                </a:solidFill>
                <a:latin typeface="楷体" pitchFamily="49" charset="-122"/>
                <a:ea typeface="楷体" pitchFamily="49" charset="-122"/>
              </a:rPr>
              <a:t>{a,b}∩{a,b}</a:t>
            </a:r>
            <a:r>
              <a:rPr lang="en-US" altLang="zh-CN" sz="2200">
                <a:solidFill>
                  <a:srgbClr val="28571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’</a:t>
            </a:r>
            <a:r>
              <a:rPr lang="en-US" altLang="zh-CN" sz="2200">
                <a:solidFill>
                  <a:srgbClr val="28571F"/>
                </a:solidFill>
                <a:latin typeface="楷体" pitchFamily="49" charset="-122"/>
                <a:ea typeface="楷体" pitchFamily="49" charset="-122"/>
              </a:rPr>
              <a:t>={a,b}∩{c}=</a:t>
            </a:r>
            <a:r>
              <a:rPr lang="el-GR" altLang="zh-CN" sz="2200">
                <a:solidFill>
                  <a:srgbClr val="28571F"/>
                </a:solidFill>
                <a:latin typeface="楷体" pitchFamily="49" charset="-122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Φ</a:t>
            </a:r>
            <a:endParaRPr lang="en-US" altLang="zh-CN" sz="2200">
              <a:solidFill>
                <a:srgbClr val="28571F"/>
              </a:solidFill>
              <a:latin typeface="楷体" pitchFamily="49" charset="-122"/>
              <a:ea typeface="Arial Unicode MS" pitchFamily="34" charset="-122"/>
              <a:cs typeface="Arial Unicode MS" pitchFamily="34" charset="-122"/>
              <a:sym typeface="Symbol" pitchFamily="18" charset="2"/>
            </a:endParaRPr>
          </a:p>
          <a:p>
            <a:pPr marL="274638" indent="-274638">
              <a:spcAft>
                <a:spcPts val="600"/>
              </a:spcAft>
              <a:buSzPct val="90000"/>
              <a:defRPr/>
            </a:pPr>
            <a:r>
              <a:rPr lang="en-US" altLang="zh-CN" sz="2200">
                <a:solidFill>
                  <a:srgbClr val="28571F"/>
                </a:solidFill>
                <a:latin typeface="楷体" pitchFamily="49" charset="-122"/>
                <a:ea typeface="楷体" pitchFamily="49" charset="-122"/>
              </a:rPr>
              <a:t>{a,b}∪{a,b}</a:t>
            </a:r>
            <a:r>
              <a:rPr lang="en-US" altLang="zh-CN" sz="2200">
                <a:solidFill>
                  <a:srgbClr val="28571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’</a:t>
            </a:r>
            <a:r>
              <a:rPr lang="en-US" altLang="zh-CN" sz="2200">
                <a:solidFill>
                  <a:srgbClr val="28571F"/>
                </a:solidFill>
                <a:latin typeface="楷体" pitchFamily="49" charset="-122"/>
                <a:ea typeface="楷体" pitchFamily="49" charset="-122"/>
              </a:rPr>
              <a:t>={a,b}∪{c}={a,b,c}</a:t>
            </a:r>
            <a:endParaRPr lang="en-US" altLang="zh-CN" sz="2200">
              <a:solidFill>
                <a:srgbClr val="28571F"/>
              </a:solidFill>
              <a:latin typeface="楷体" pitchFamily="49" charset="-122"/>
              <a:ea typeface="Arial Unicode MS" pitchFamily="34" charset="-122"/>
              <a:cs typeface="Arial Unicode MS" pitchFamily="34" charset="-122"/>
              <a:sym typeface="Symbol" pitchFamily="18" charset="2"/>
            </a:endParaRPr>
          </a:p>
        </p:txBody>
      </p:sp>
      <p:grpSp>
        <p:nvGrpSpPr>
          <p:cNvPr id="44" name="组合 43"/>
          <p:cNvGrpSpPr>
            <a:grpSpLocks/>
          </p:cNvGrpSpPr>
          <p:nvPr/>
        </p:nvGrpSpPr>
        <p:grpSpPr bwMode="auto">
          <a:xfrm>
            <a:off x="2452688" y="1612900"/>
            <a:ext cx="2028825" cy="649288"/>
            <a:chOff x="2627784" y="1628800"/>
            <a:chExt cx="2027455" cy="648072"/>
          </a:xfrm>
        </p:grpSpPr>
        <p:sp>
          <p:nvSpPr>
            <p:cNvPr id="38" name="圆角矩形 37"/>
            <p:cNvSpPr/>
            <p:nvPr/>
          </p:nvSpPr>
          <p:spPr>
            <a:xfrm>
              <a:off x="3070397" y="1741302"/>
              <a:ext cx="1584842" cy="432575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rgbClr val="CC00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anchor="ctr"/>
            <a:lstStyle/>
            <a:p>
              <a:pPr algn="ctr">
                <a:defRPr/>
              </a:pPr>
              <a:r>
                <a:rPr lang="zh-CN" altLang="en-US" sz="2000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所有格满足</a:t>
              </a:r>
            </a:p>
          </p:txBody>
        </p:sp>
        <p:sp>
          <p:nvSpPr>
            <p:cNvPr id="41" name="右大括号 40"/>
            <p:cNvSpPr/>
            <p:nvPr/>
          </p:nvSpPr>
          <p:spPr>
            <a:xfrm>
              <a:off x="2627784" y="1628800"/>
              <a:ext cx="431508" cy="648072"/>
            </a:xfrm>
            <a:prstGeom prst="rightBrace">
              <a:avLst>
                <a:gd name="adj1" fmla="val 22443"/>
                <a:gd name="adj2" fmla="val 50000"/>
              </a:avLst>
            </a:prstGeom>
            <a:ln w="12700">
              <a:solidFill>
                <a:srgbClr val="CC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grpSp>
        <p:nvGrpSpPr>
          <p:cNvPr id="45" name="组合 44"/>
          <p:cNvGrpSpPr>
            <a:grpSpLocks/>
          </p:cNvGrpSpPr>
          <p:nvPr/>
        </p:nvGrpSpPr>
        <p:grpSpPr bwMode="auto">
          <a:xfrm>
            <a:off x="4110038" y="2924175"/>
            <a:ext cx="1911350" cy="504825"/>
            <a:chOff x="4109472" y="2924944"/>
            <a:chExt cx="1911643" cy="504056"/>
          </a:xfrm>
        </p:grpSpPr>
        <p:sp>
          <p:nvSpPr>
            <p:cNvPr id="39" name="圆角矩形 38"/>
            <p:cNvSpPr/>
            <p:nvPr/>
          </p:nvSpPr>
          <p:spPr>
            <a:xfrm>
              <a:off x="4436547" y="2959816"/>
              <a:ext cx="1584568" cy="431142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rgbClr val="CC00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anchor="ctr"/>
            <a:lstStyle/>
            <a:p>
              <a:pPr algn="ctr">
                <a:defRPr/>
              </a:pPr>
              <a:r>
                <a:rPr lang="zh-CN" altLang="en-US" sz="2000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分配格满足</a:t>
              </a:r>
            </a:p>
          </p:txBody>
        </p:sp>
        <p:sp>
          <p:nvSpPr>
            <p:cNvPr id="42" name="右大括号 41"/>
            <p:cNvSpPr/>
            <p:nvPr/>
          </p:nvSpPr>
          <p:spPr>
            <a:xfrm>
              <a:off x="4109472" y="2924944"/>
              <a:ext cx="314373" cy="504056"/>
            </a:xfrm>
            <a:prstGeom prst="rightBrace">
              <a:avLst>
                <a:gd name="adj1" fmla="val 22443"/>
                <a:gd name="adj2" fmla="val 50000"/>
              </a:avLst>
            </a:prstGeom>
            <a:ln w="12700">
              <a:solidFill>
                <a:srgbClr val="CC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grpSp>
        <p:nvGrpSpPr>
          <p:cNvPr id="46" name="组合 45"/>
          <p:cNvGrpSpPr>
            <a:grpSpLocks/>
          </p:cNvGrpSpPr>
          <p:nvPr/>
        </p:nvGrpSpPr>
        <p:grpSpPr bwMode="auto">
          <a:xfrm>
            <a:off x="2051050" y="4152900"/>
            <a:ext cx="976313" cy="1776413"/>
            <a:chOff x="2051720" y="4152900"/>
            <a:chExt cx="975897" cy="1776202"/>
          </a:xfrm>
        </p:grpSpPr>
        <p:sp>
          <p:nvSpPr>
            <p:cNvPr id="40" name="圆角矩形 39"/>
            <p:cNvSpPr/>
            <p:nvPr/>
          </p:nvSpPr>
          <p:spPr>
            <a:xfrm>
              <a:off x="2380193" y="4249726"/>
              <a:ext cx="647424" cy="1584137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rgbClr val="CC00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anchor="ctr"/>
            <a:lstStyle/>
            <a:p>
              <a:pPr algn="ctr">
                <a:defRPr/>
              </a:pPr>
              <a:r>
                <a:rPr lang="zh-CN" altLang="en-US" sz="2000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有补格满足</a:t>
              </a:r>
            </a:p>
          </p:txBody>
        </p:sp>
        <p:sp>
          <p:nvSpPr>
            <p:cNvPr id="43" name="右大括号 42"/>
            <p:cNvSpPr/>
            <p:nvPr/>
          </p:nvSpPr>
          <p:spPr>
            <a:xfrm>
              <a:off x="2051720" y="4152900"/>
              <a:ext cx="314191" cy="1776202"/>
            </a:xfrm>
            <a:prstGeom prst="rightBrace">
              <a:avLst>
                <a:gd name="adj1" fmla="val 22443"/>
                <a:gd name="adj2" fmla="val 50000"/>
              </a:avLst>
            </a:prstGeom>
            <a:ln w="12700">
              <a:solidFill>
                <a:srgbClr val="CC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内容占位符 2"/>
          <p:cNvSpPr>
            <a:spLocks noGrp="1"/>
          </p:cNvSpPr>
          <p:nvPr>
            <p:ph idx="1"/>
          </p:nvPr>
        </p:nvSpPr>
        <p:spPr>
          <a:xfrm>
            <a:off x="519113" y="981075"/>
            <a:ext cx="8229600" cy="5033963"/>
          </a:xfrm>
        </p:spPr>
        <p:txBody>
          <a:bodyPr/>
          <a:lstStyle/>
          <a:p>
            <a:pPr>
              <a:lnSpc>
                <a:spcPct val="140000"/>
              </a:lnSpc>
              <a:spcAft>
                <a:spcPts val="1200"/>
              </a:spcAft>
            </a:pPr>
            <a:r>
              <a:rPr lang="zh-CN" altLang="en-US" sz="26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定理</a:t>
            </a:r>
            <a:r>
              <a:rPr lang="en-US" altLang="zh-CN" sz="26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7.4-1</a:t>
            </a:r>
            <a:r>
              <a:rPr lang="zh-CN" altLang="en-US" sz="2600" smtClean="0">
                <a:latin typeface="楷体" pitchFamily="49" charset="-122"/>
                <a:ea typeface="楷体" pitchFamily="49" charset="-122"/>
              </a:rPr>
              <a:t>：布尔代数的每一</a:t>
            </a:r>
            <a:r>
              <a:rPr lang="zh-CN" altLang="en-US" sz="260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子代数</a:t>
            </a:r>
            <a:r>
              <a:rPr lang="zh-CN" altLang="en-US" sz="2600" smtClean="0">
                <a:latin typeface="楷体" pitchFamily="49" charset="-122"/>
                <a:ea typeface="楷体" pitchFamily="49" charset="-122"/>
              </a:rPr>
              <a:t>都是</a:t>
            </a:r>
            <a:r>
              <a:rPr lang="zh-CN" altLang="en-US" sz="260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布尔代数</a:t>
            </a:r>
            <a:r>
              <a:rPr lang="zh-CN" altLang="en-US" sz="2600" smtClean="0">
                <a:latin typeface="楷体" pitchFamily="49" charset="-122"/>
                <a:ea typeface="楷体" pitchFamily="49" charset="-122"/>
              </a:rPr>
              <a:t>。</a:t>
            </a:r>
          </a:p>
          <a:p>
            <a:pPr marL="441325" lvl="1" indent="-233363">
              <a:lnSpc>
                <a:spcPct val="140000"/>
              </a:lnSpc>
              <a:spcAft>
                <a:spcPts val="1200"/>
              </a:spcAft>
            </a:pPr>
            <a:r>
              <a:rPr lang="zh-CN" altLang="en-US" sz="2200" smtClean="0">
                <a:latin typeface="楷体" pitchFamily="49" charset="-122"/>
                <a:ea typeface="楷体" pitchFamily="49" charset="-122"/>
              </a:rPr>
              <a:t>（布尔代数存在与其子布尔代数的同态！）</a:t>
            </a:r>
          </a:p>
          <a:p>
            <a:pPr marL="441325" lvl="1" indent="-233363">
              <a:lnSpc>
                <a:spcPct val="140000"/>
              </a:lnSpc>
              <a:spcAft>
                <a:spcPts val="1200"/>
              </a:spcAft>
              <a:buFont typeface="Wingdings" pitchFamily="2" charset="2"/>
              <a:buChar char="Ø"/>
            </a:pPr>
            <a:r>
              <a:rPr lang="zh-CN" altLang="en-US" sz="24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例</a:t>
            </a:r>
            <a:r>
              <a:rPr lang="zh-CN" altLang="en-US" sz="2400" smtClean="0">
                <a:latin typeface="楷体" pitchFamily="49" charset="-122"/>
                <a:ea typeface="楷体" pitchFamily="49" charset="-122"/>
              </a:rPr>
              <a:t>：</a:t>
            </a:r>
            <a:endParaRPr lang="en-US" altLang="zh-CN" sz="2400" smtClean="0">
              <a:latin typeface="楷体" pitchFamily="49" charset="-122"/>
              <a:ea typeface="楷体" pitchFamily="49" charset="-122"/>
            </a:endParaRPr>
          </a:p>
          <a:p>
            <a:pPr marL="441325" lvl="1" indent="-233363">
              <a:lnSpc>
                <a:spcPct val="140000"/>
              </a:lnSpc>
              <a:spcAft>
                <a:spcPts val="1200"/>
              </a:spcAft>
              <a:buFont typeface="Wingdings" pitchFamily="2" charset="2"/>
              <a:buNone/>
            </a:pPr>
            <a:r>
              <a:rPr lang="zh-CN" altLang="en-US" sz="2400" smtClean="0">
                <a:latin typeface="楷体" pitchFamily="49" charset="-122"/>
                <a:ea typeface="楷体" pitchFamily="49" charset="-122"/>
              </a:rPr>
              <a:t>设</a:t>
            </a:r>
            <a:r>
              <a:rPr lang="en-US" altLang="zh-CN" sz="2400" smtClean="0">
                <a:latin typeface="楷体" pitchFamily="49" charset="-122"/>
                <a:ea typeface="楷体" pitchFamily="49" charset="-122"/>
              </a:rPr>
              <a:t>u={a,b,c}</a:t>
            </a:r>
          </a:p>
          <a:p>
            <a:pPr marL="441325" lvl="1" indent="-233363">
              <a:lnSpc>
                <a:spcPct val="140000"/>
              </a:lnSpc>
              <a:spcAft>
                <a:spcPts val="1200"/>
              </a:spcAft>
              <a:buFont typeface="Wingdings" pitchFamily="2" charset="2"/>
              <a:buNone/>
            </a:pPr>
            <a:r>
              <a:rPr lang="en-US" altLang="zh-CN" sz="2400" smtClean="0">
                <a:latin typeface="楷体" pitchFamily="49" charset="-122"/>
                <a:ea typeface="楷体" pitchFamily="49" charset="-122"/>
              </a:rPr>
              <a:t>&lt;{φ,{a, b, c}};</a:t>
            </a:r>
            <a:r>
              <a:rPr lang="zh-CN" altLang="en-US" sz="2400" smtClean="0">
                <a:latin typeface="楷体" pitchFamily="49" charset="-122"/>
                <a:ea typeface="楷体" pitchFamily="49" charset="-122"/>
              </a:rPr>
              <a:t>∪</a:t>
            </a:r>
            <a:r>
              <a:rPr lang="en-US" altLang="zh-CN" sz="2400" smtClean="0">
                <a:latin typeface="楷体" pitchFamily="49" charset="-122"/>
                <a:ea typeface="楷体" pitchFamily="49" charset="-122"/>
              </a:rPr>
              <a:t>,</a:t>
            </a:r>
            <a:r>
              <a:rPr lang="zh-CN" altLang="en-US" sz="2400" smtClean="0">
                <a:latin typeface="楷体" pitchFamily="49" charset="-122"/>
                <a:ea typeface="楷体" pitchFamily="49" charset="-122"/>
              </a:rPr>
              <a:t>∩</a:t>
            </a:r>
            <a:r>
              <a:rPr lang="en-US" altLang="zh-CN" sz="2400" smtClean="0">
                <a:latin typeface="楷体" pitchFamily="49" charset="-122"/>
                <a:ea typeface="楷体" pitchFamily="49" charset="-122"/>
              </a:rPr>
              <a:t>,</a:t>
            </a:r>
            <a:r>
              <a:rPr lang="en-US" altLang="zh-CN" sz="240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’</a:t>
            </a:r>
            <a:r>
              <a:rPr lang="en-US" altLang="zh-CN" sz="2400" smtClean="0">
                <a:latin typeface="楷体" pitchFamily="49" charset="-122"/>
                <a:ea typeface="楷体" pitchFamily="49" charset="-122"/>
              </a:rPr>
              <a:t>&gt;</a:t>
            </a:r>
          </a:p>
          <a:p>
            <a:pPr marL="890588" lvl="2" indent="-233363">
              <a:lnSpc>
                <a:spcPct val="140000"/>
              </a:lnSpc>
              <a:spcAft>
                <a:spcPts val="1200"/>
              </a:spcAft>
              <a:buFont typeface="Wingdings" pitchFamily="2" charset="2"/>
              <a:buChar char="u"/>
            </a:pPr>
            <a:r>
              <a:rPr lang="zh-CN" altLang="en-US" sz="2000" smtClean="0">
                <a:latin typeface="楷体" pitchFamily="49" charset="-122"/>
                <a:ea typeface="楷体" pitchFamily="49" charset="-122"/>
              </a:rPr>
              <a:t>是</a:t>
            </a:r>
            <a:r>
              <a:rPr lang="en-US" altLang="zh-CN" sz="2000" smtClean="0">
                <a:latin typeface="楷体" pitchFamily="49" charset="-122"/>
                <a:ea typeface="楷体" pitchFamily="49" charset="-122"/>
              </a:rPr>
              <a:t>&lt;2</a:t>
            </a:r>
            <a:r>
              <a:rPr lang="en-US" altLang="zh-CN" sz="2000" baseline="30000" smtClean="0">
                <a:latin typeface="楷体" pitchFamily="49" charset="-122"/>
                <a:ea typeface="楷体" pitchFamily="49" charset="-122"/>
              </a:rPr>
              <a:t>u</a:t>
            </a:r>
            <a:r>
              <a:rPr lang="en-US" altLang="zh-CN" sz="2000" smtClean="0">
                <a:latin typeface="楷体" pitchFamily="49" charset="-122"/>
                <a:ea typeface="楷体" pitchFamily="49" charset="-122"/>
              </a:rPr>
              <a:t>;</a:t>
            </a:r>
            <a:r>
              <a:rPr lang="zh-CN" altLang="en-US" sz="2000" smtClean="0">
                <a:latin typeface="楷体" pitchFamily="49" charset="-122"/>
                <a:ea typeface="楷体" pitchFamily="49" charset="-122"/>
              </a:rPr>
              <a:t>∪</a:t>
            </a:r>
            <a:r>
              <a:rPr lang="en-US" altLang="zh-CN" sz="2000" smtClean="0">
                <a:latin typeface="楷体" pitchFamily="49" charset="-122"/>
                <a:ea typeface="楷体" pitchFamily="49" charset="-122"/>
              </a:rPr>
              <a:t>,</a:t>
            </a:r>
            <a:r>
              <a:rPr lang="zh-CN" altLang="en-US" sz="2000" smtClean="0">
                <a:latin typeface="楷体" pitchFamily="49" charset="-122"/>
                <a:ea typeface="楷体" pitchFamily="49" charset="-122"/>
              </a:rPr>
              <a:t>∩</a:t>
            </a:r>
            <a:r>
              <a:rPr lang="en-US" altLang="zh-CN" sz="2000" smtClean="0">
                <a:latin typeface="楷体" pitchFamily="49" charset="-122"/>
                <a:ea typeface="楷体" pitchFamily="49" charset="-122"/>
              </a:rPr>
              <a:t>,</a:t>
            </a:r>
            <a:r>
              <a:rPr lang="en-US" altLang="zh-CN" sz="200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’</a:t>
            </a:r>
            <a:r>
              <a:rPr lang="en-US" altLang="zh-CN" sz="2000" smtClean="0">
                <a:latin typeface="楷体" pitchFamily="49" charset="-122"/>
                <a:ea typeface="楷体" pitchFamily="49" charset="-122"/>
              </a:rPr>
              <a:t> &gt;</a:t>
            </a:r>
            <a:r>
              <a:rPr lang="zh-CN" altLang="en-US" sz="2000" smtClean="0">
                <a:latin typeface="楷体" pitchFamily="49" charset="-122"/>
                <a:ea typeface="楷体" pitchFamily="49" charset="-122"/>
              </a:rPr>
              <a:t>的子代数</a:t>
            </a:r>
            <a:endParaRPr lang="en-US" altLang="zh-CN" sz="2000" smtClean="0">
              <a:latin typeface="楷体" pitchFamily="49" charset="-122"/>
              <a:ea typeface="楷体" pitchFamily="49" charset="-122"/>
            </a:endParaRPr>
          </a:p>
          <a:p>
            <a:pPr marL="441325" lvl="1" indent="-233363">
              <a:lnSpc>
                <a:spcPct val="140000"/>
              </a:lnSpc>
              <a:spcAft>
                <a:spcPts val="1200"/>
              </a:spcAft>
              <a:buFont typeface="Wingdings" pitchFamily="2" charset="2"/>
              <a:buNone/>
            </a:pPr>
            <a:r>
              <a:rPr lang="en-US" altLang="zh-CN" sz="2400" smtClean="0">
                <a:latin typeface="楷体" pitchFamily="49" charset="-122"/>
                <a:ea typeface="楷体" pitchFamily="49" charset="-122"/>
              </a:rPr>
              <a:t>&lt;{φ,{b},{a,c},{a,b,c}};</a:t>
            </a:r>
            <a:r>
              <a:rPr lang="zh-CN" altLang="en-US" sz="2400" smtClean="0">
                <a:latin typeface="楷体" pitchFamily="49" charset="-122"/>
                <a:ea typeface="楷体" pitchFamily="49" charset="-122"/>
              </a:rPr>
              <a:t>∪</a:t>
            </a:r>
            <a:r>
              <a:rPr lang="en-US" altLang="zh-CN" sz="2400" smtClean="0">
                <a:latin typeface="楷体" pitchFamily="49" charset="-122"/>
                <a:ea typeface="楷体" pitchFamily="49" charset="-122"/>
              </a:rPr>
              <a:t>,</a:t>
            </a:r>
            <a:r>
              <a:rPr lang="zh-CN" altLang="en-US" sz="2400" smtClean="0">
                <a:latin typeface="楷体" pitchFamily="49" charset="-122"/>
                <a:ea typeface="楷体" pitchFamily="49" charset="-122"/>
              </a:rPr>
              <a:t>∩</a:t>
            </a:r>
            <a:r>
              <a:rPr lang="en-US" altLang="zh-CN" sz="2400" smtClean="0">
                <a:latin typeface="楷体" pitchFamily="49" charset="-122"/>
                <a:ea typeface="楷体" pitchFamily="49" charset="-122"/>
              </a:rPr>
              <a:t>,</a:t>
            </a:r>
            <a:r>
              <a:rPr lang="en-US" altLang="zh-CN" sz="240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’</a:t>
            </a:r>
            <a:r>
              <a:rPr lang="en-US" altLang="zh-CN" sz="2400" smtClean="0">
                <a:latin typeface="楷体" pitchFamily="49" charset="-122"/>
                <a:ea typeface="楷体" pitchFamily="49" charset="-122"/>
              </a:rPr>
              <a:t>&gt;</a:t>
            </a:r>
          </a:p>
          <a:p>
            <a:pPr marL="890588" lvl="2" indent="-233363">
              <a:lnSpc>
                <a:spcPct val="140000"/>
              </a:lnSpc>
              <a:spcAft>
                <a:spcPts val="1200"/>
              </a:spcAft>
              <a:buFont typeface="Wingdings" pitchFamily="2" charset="2"/>
              <a:buChar char="u"/>
            </a:pPr>
            <a:r>
              <a:rPr lang="zh-CN" altLang="en-US" sz="2000" smtClean="0">
                <a:latin typeface="楷体" pitchFamily="49" charset="-122"/>
                <a:ea typeface="楷体" pitchFamily="49" charset="-122"/>
              </a:rPr>
              <a:t>是</a:t>
            </a:r>
            <a:r>
              <a:rPr lang="en-US" altLang="zh-CN" sz="2000" smtClean="0">
                <a:latin typeface="楷体" pitchFamily="49" charset="-122"/>
                <a:ea typeface="楷体" pitchFamily="49" charset="-122"/>
              </a:rPr>
              <a:t>&lt;2</a:t>
            </a:r>
            <a:r>
              <a:rPr lang="en-US" altLang="zh-CN" sz="2000" baseline="30000" smtClean="0">
                <a:latin typeface="楷体" pitchFamily="49" charset="-122"/>
                <a:ea typeface="楷体" pitchFamily="49" charset="-122"/>
              </a:rPr>
              <a:t>u</a:t>
            </a:r>
            <a:r>
              <a:rPr lang="en-US" altLang="zh-CN" sz="2000" smtClean="0">
                <a:latin typeface="楷体" pitchFamily="49" charset="-122"/>
                <a:ea typeface="楷体" pitchFamily="49" charset="-122"/>
              </a:rPr>
              <a:t>;</a:t>
            </a:r>
            <a:r>
              <a:rPr lang="zh-CN" altLang="en-US" sz="2000" smtClean="0">
                <a:latin typeface="楷体" pitchFamily="49" charset="-122"/>
                <a:ea typeface="楷体" pitchFamily="49" charset="-122"/>
              </a:rPr>
              <a:t>∪</a:t>
            </a:r>
            <a:r>
              <a:rPr lang="en-US" altLang="zh-CN" sz="2000" smtClean="0">
                <a:latin typeface="楷体" pitchFamily="49" charset="-122"/>
                <a:ea typeface="楷体" pitchFamily="49" charset="-122"/>
              </a:rPr>
              <a:t>,</a:t>
            </a:r>
            <a:r>
              <a:rPr lang="zh-CN" altLang="en-US" sz="2000" smtClean="0">
                <a:latin typeface="楷体" pitchFamily="49" charset="-122"/>
                <a:ea typeface="楷体" pitchFamily="49" charset="-122"/>
              </a:rPr>
              <a:t>∩</a:t>
            </a:r>
            <a:r>
              <a:rPr lang="en-US" altLang="zh-CN" sz="2000" smtClean="0">
                <a:latin typeface="楷体" pitchFamily="49" charset="-122"/>
                <a:ea typeface="楷体" pitchFamily="49" charset="-122"/>
              </a:rPr>
              <a:t>,</a:t>
            </a:r>
            <a:r>
              <a:rPr lang="en-US" altLang="zh-CN" sz="200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’</a:t>
            </a:r>
            <a:r>
              <a:rPr lang="en-US" altLang="zh-CN" sz="2000" smtClean="0">
                <a:latin typeface="楷体" pitchFamily="49" charset="-122"/>
                <a:ea typeface="楷体" pitchFamily="49" charset="-122"/>
              </a:rPr>
              <a:t> &gt;</a:t>
            </a:r>
            <a:r>
              <a:rPr lang="zh-CN" altLang="en-US" sz="2000" smtClean="0">
                <a:latin typeface="楷体" pitchFamily="49" charset="-122"/>
                <a:ea typeface="楷体" pitchFamily="49" charset="-122"/>
              </a:rPr>
              <a:t>的子代数。</a:t>
            </a:r>
            <a:endParaRPr lang="en-US" altLang="zh-CN" sz="20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4994" name="标题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630237"/>
          </a:xfrm>
        </p:spPr>
        <p:txBody>
          <a:bodyPr/>
          <a:lstStyle/>
          <a:p>
            <a:pPr algn="ctr"/>
            <a:r>
              <a:rPr lang="en-US" altLang="zh-CN" sz="3600" smtClean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</a:rPr>
              <a:t>7.4.2</a:t>
            </a:r>
            <a:r>
              <a:rPr lang="zh-CN" altLang="en-US" sz="3600" smtClean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</a:rPr>
              <a:t>、子布尔代数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E0ACFE-41E4-477E-8EEE-8CA824C5A12C}" type="slidenum">
              <a:rPr lang="en-US" altLang="zh-CN" smtClean="0"/>
              <a:pPr>
                <a:defRPr/>
              </a:pPr>
              <a:t>57</a:t>
            </a:fld>
            <a:endParaRPr lang="en-US" altLang="zh-CN"/>
          </a:p>
        </p:txBody>
      </p:sp>
      <p:grpSp>
        <p:nvGrpSpPr>
          <p:cNvPr id="37" name="组合 36"/>
          <p:cNvGrpSpPr>
            <a:grpSpLocks/>
          </p:cNvGrpSpPr>
          <p:nvPr/>
        </p:nvGrpSpPr>
        <p:grpSpPr bwMode="auto">
          <a:xfrm>
            <a:off x="5580063" y="1916113"/>
            <a:ext cx="2794000" cy="2562225"/>
            <a:chOff x="4716016" y="3387179"/>
            <a:chExt cx="2793287" cy="2562101"/>
          </a:xfrm>
        </p:grpSpPr>
        <p:sp>
          <p:nvSpPr>
            <p:cNvPr id="85034" name="Line 33"/>
            <p:cNvSpPr>
              <a:spLocks noChangeShapeType="1"/>
            </p:cNvSpPr>
            <p:nvPr/>
          </p:nvSpPr>
          <p:spPr bwMode="auto">
            <a:xfrm>
              <a:off x="5104633" y="5048250"/>
              <a:ext cx="1004400" cy="59400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85035" name="Group 15"/>
            <p:cNvGrpSpPr>
              <a:grpSpLocks noChangeAspect="1"/>
            </p:cNvGrpSpPr>
            <p:nvPr/>
          </p:nvGrpSpPr>
          <p:grpSpPr bwMode="auto">
            <a:xfrm>
              <a:off x="4716016" y="3387179"/>
              <a:ext cx="2793287" cy="2562101"/>
              <a:chOff x="896" y="23"/>
              <a:chExt cx="2013" cy="1800"/>
            </a:xfrm>
          </p:grpSpPr>
          <p:sp>
            <p:nvSpPr>
              <p:cNvPr id="85036" name="Text Box 16"/>
              <p:cNvSpPr txBox="1">
                <a:spLocks noChangeArrowheads="1"/>
              </p:cNvSpPr>
              <p:nvPr/>
            </p:nvSpPr>
            <p:spPr bwMode="auto">
              <a:xfrm>
                <a:off x="1492" y="1584"/>
                <a:ext cx="432" cy="2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>
                    <a:latin typeface="楷体" pitchFamily="49" charset="-122"/>
                    <a:ea typeface="楷体" pitchFamily="49" charset="-122"/>
                  </a:rPr>
                  <a:t>φ</a:t>
                </a:r>
              </a:p>
            </p:txBody>
          </p:sp>
          <p:grpSp>
            <p:nvGrpSpPr>
              <p:cNvPr id="85037" name="Group 17"/>
              <p:cNvGrpSpPr>
                <a:grpSpLocks/>
              </p:cNvGrpSpPr>
              <p:nvPr/>
            </p:nvGrpSpPr>
            <p:grpSpPr bwMode="auto">
              <a:xfrm>
                <a:off x="896" y="23"/>
                <a:ext cx="2013" cy="1701"/>
                <a:chOff x="896" y="23"/>
                <a:chExt cx="2013" cy="1701"/>
              </a:xfrm>
            </p:grpSpPr>
            <p:sp>
              <p:nvSpPr>
                <p:cNvPr id="85038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1567" y="23"/>
                  <a:ext cx="729" cy="23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zh-CN">
                      <a:latin typeface="楷体" pitchFamily="49" charset="-122"/>
                      <a:ea typeface="楷体" pitchFamily="49" charset="-122"/>
                    </a:rPr>
                    <a:t>{a,b,c}</a:t>
                  </a:r>
                </a:p>
              </p:txBody>
            </p:sp>
            <p:grpSp>
              <p:nvGrpSpPr>
                <p:cNvPr id="85039" name="Group 19"/>
                <p:cNvGrpSpPr>
                  <a:grpSpLocks/>
                </p:cNvGrpSpPr>
                <p:nvPr/>
              </p:nvGrpSpPr>
              <p:grpSpPr bwMode="auto">
                <a:xfrm>
                  <a:off x="896" y="253"/>
                  <a:ext cx="2013" cy="1471"/>
                  <a:chOff x="896" y="288"/>
                  <a:chExt cx="2013" cy="1471"/>
                </a:xfrm>
              </p:grpSpPr>
              <p:sp>
                <p:nvSpPr>
                  <p:cNvPr id="85040" name="Line 24"/>
                  <p:cNvSpPr>
                    <a:spLocks noChangeShapeType="1"/>
                  </p:cNvSpPr>
                  <p:nvPr/>
                </p:nvSpPr>
                <p:spPr bwMode="auto">
                  <a:xfrm>
                    <a:off x="1908" y="815"/>
                    <a:ext cx="726" cy="417"/>
                  </a:xfrm>
                  <a:prstGeom prst="line">
                    <a:avLst/>
                  </a:prstGeom>
                  <a:noFill/>
                  <a:ln w="25400">
                    <a:solidFill>
                      <a:schemeClr val="accent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85041" name="Line 26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187" y="815"/>
                    <a:ext cx="724" cy="417"/>
                  </a:xfrm>
                  <a:prstGeom prst="line">
                    <a:avLst/>
                  </a:prstGeom>
                  <a:noFill/>
                  <a:ln w="25400">
                    <a:solidFill>
                      <a:schemeClr val="accent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85042" name="Line 27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908" y="1225"/>
                    <a:ext cx="724" cy="418"/>
                  </a:xfrm>
                  <a:prstGeom prst="line">
                    <a:avLst/>
                  </a:prstGeom>
                  <a:noFill/>
                  <a:ln w="25400">
                    <a:solidFill>
                      <a:schemeClr val="accent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85043" name="Line 32"/>
                  <p:cNvSpPr>
                    <a:spLocks noChangeShapeType="1"/>
                  </p:cNvSpPr>
                  <p:nvPr/>
                </p:nvSpPr>
                <p:spPr bwMode="auto">
                  <a:xfrm>
                    <a:off x="1908" y="408"/>
                    <a:ext cx="724" cy="417"/>
                  </a:xfrm>
                  <a:prstGeom prst="line">
                    <a:avLst/>
                  </a:prstGeom>
                  <a:noFill/>
                  <a:ln w="25400">
                    <a:solidFill>
                      <a:schemeClr val="accent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85044" name="Line 33"/>
                  <p:cNvSpPr>
                    <a:spLocks noChangeShapeType="1"/>
                  </p:cNvSpPr>
                  <p:nvPr/>
                </p:nvSpPr>
                <p:spPr bwMode="auto">
                  <a:xfrm>
                    <a:off x="1237" y="877"/>
                    <a:ext cx="667" cy="387"/>
                  </a:xfrm>
                  <a:prstGeom prst="line">
                    <a:avLst/>
                  </a:prstGeom>
                  <a:noFill/>
                  <a:ln w="25400">
                    <a:solidFill>
                      <a:schemeClr val="accent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85045" name="Line 34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203" y="408"/>
                    <a:ext cx="724" cy="417"/>
                  </a:xfrm>
                  <a:prstGeom prst="line">
                    <a:avLst/>
                  </a:prstGeom>
                  <a:noFill/>
                  <a:ln w="25400">
                    <a:solidFill>
                      <a:schemeClr val="accent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85046" name="Line 35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908" y="877"/>
                    <a:ext cx="667" cy="387"/>
                  </a:xfrm>
                  <a:prstGeom prst="line">
                    <a:avLst/>
                  </a:prstGeom>
                  <a:noFill/>
                  <a:ln w="25400">
                    <a:solidFill>
                      <a:schemeClr val="accent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85047" name="Line 36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183" y="947"/>
                    <a:ext cx="0" cy="153"/>
                  </a:xfrm>
                  <a:prstGeom prst="line">
                    <a:avLst/>
                  </a:prstGeom>
                  <a:noFill/>
                  <a:ln w="25400">
                    <a:solidFill>
                      <a:schemeClr val="accent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85048" name="Line 37"/>
                  <p:cNvSpPr>
                    <a:spLocks noChangeShapeType="1"/>
                  </p:cNvSpPr>
                  <p:nvPr/>
                </p:nvSpPr>
                <p:spPr bwMode="auto">
                  <a:xfrm>
                    <a:off x="1907" y="1379"/>
                    <a:ext cx="1" cy="159"/>
                  </a:xfrm>
                  <a:prstGeom prst="line">
                    <a:avLst/>
                  </a:prstGeom>
                  <a:noFill/>
                  <a:ln w="25400">
                    <a:solidFill>
                      <a:schemeClr val="accent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85049" name="Line 38"/>
                  <p:cNvSpPr>
                    <a:spLocks noChangeShapeType="1"/>
                  </p:cNvSpPr>
                  <p:nvPr/>
                </p:nvSpPr>
                <p:spPr bwMode="auto">
                  <a:xfrm>
                    <a:off x="2627" y="947"/>
                    <a:ext cx="0" cy="154"/>
                  </a:xfrm>
                  <a:prstGeom prst="line">
                    <a:avLst/>
                  </a:prstGeom>
                  <a:noFill/>
                  <a:ln w="25400">
                    <a:solidFill>
                      <a:schemeClr val="accent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85050" name="Line 39"/>
                  <p:cNvSpPr>
                    <a:spLocks noChangeShapeType="1"/>
                  </p:cNvSpPr>
                  <p:nvPr/>
                </p:nvSpPr>
                <p:spPr bwMode="auto">
                  <a:xfrm>
                    <a:off x="1907" y="515"/>
                    <a:ext cx="1" cy="159"/>
                  </a:xfrm>
                  <a:prstGeom prst="line">
                    <a:avLst/>
                  </a:prstGeom>
                  <a:noFill/>
                  <a:ln w="25400">
                    <a:solidFill>
                      <a:schemeClr val="accent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85051" name="Text Box 4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673" y="853"/>
                    <a:ext cx="480" cy="239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algn="ctr">
                      <a:spcBef>
                        <a:spcPct val="50000"/>
                      </a:spcBef>
                    </a:pPr>
                    <a:r>
                      <a:rPr lang="en-US" altLang="zh-CN">
                        <a:latin typeface="楷体" pitchFamily="49" charset="-122"/>
                        <a:ea typeface="楷体" pitchFamily="49" charset="-122"/>
                      </a:rPr>
                      <a:t>{a,c}</a:t>
                    </a:r>
                  </a:p>
                </p:txBody>
              </p:sp>
              <p:sp>
                <p:nvSpPr>
                  <p:cNvPr id="85052" name="Text Box 4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381" y="459"/>
                    <a:ext cx="528" cy="239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algn="ctr">
                      <a:spcBef>
                        <a:spcPct val="50000"/>
                      </a:spcBef>
                    </a:pPr>
                    <a:r>
                      <a:rPr lang="en-US" altLang="zh-CN">
                        <a:latin typeface="楷体" pitchFamily="49" charset="-122"/>
                        <a:ea typeface="楷体" pitchFamily="49" charset="-122"/>
                      </a:rPr>
                      <a:t>{b,c}</a:t>
                    </a:r>
                  </a:p>
                </p:txBody>
              </p:sp>
              <p:sp>
                <p:nvSpPr>
                  <p:cNvPr id="85053" name="Text Box 4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96" y="505"/>
                    <a:ext cx="480" cy="239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algn="ctr">
                      <a:spcBef>
                        <a:spcPct val="50000"/>
                      </a:spcBef>
                    </a:pPr>
                    <a:r>
                      <a:rPr lang="en-US" altLang="zh-CN">
                        <a:latin typeface="楷体" pitchFamily="49" charset="-122"/>
                        <a:ea typeface="楷体" pitchFamily="49" charset="-122"/>
                      </a:rPr>
                      <a:t>{a,b}</a:t>
                    </a:r>
                  </a:p>
                </p:txBody>
              </p:sp>
              <p:sp>
                <p:nvSpPr>
                  <p:cNvPr id="85054" name="Text Box 4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984" y="1292"/>
                    <a:ext cx="337" cy="239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algn="ctr">
                      <a:spcBef>
                        <a:spcPct val="50000"/>
                      </a:spcBef>
                    </a:pPr>
                    <a:r>
                      <a:rPr lang="en-US" altLang="zh-CN">
                        <a:latin typeface="楷体" pitchFamily="49" charset="-122"/>
                        <a:ea typeface="楷体" pitchFamily="49" charset="-122"/>
                      </a:rPr>
                      <a:t>{a}</a:t>
                    </a:r>
                  </a:p>
                </p:txBody>
              </p:sp>
              <p:sp>
                <p:nvSpPr>
                  <p:cNvPr id="85055" name="Text Box 4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475" y="1292"/>
                    <a:ext cx="336" cy="239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algn="ctr">
                      <a:spcBef>
                        <a:spcPct val="50000"/>
                      </a:spcBef>
                    </a:pPr>
                    <a:r>
                      <a:rPr lang="en-US" altLang="zh-CN">
                        <a:latin typeface="楷体" pitchFamily="49" charset="-122"/>
                        <a:ea typeface="楷体" pitchFamily="49" charset="-122"/>
                      </a:rPr>
                      <a:t>{c}</a:t>
                    </a:r>
                  </a:p>
                </p:txBody>
              </p:sp>
              <p:sp>
                <p:nvSpPr>
                  <p:cNvPr id="85056" name="Text Box 4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519" y="1199"/>
                    <a:ext cx="336" cy="239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algn="ctr">
                      <a:spcBef>
                        <a:spcPct val="50000"/>
                      </a:spcBef>
                    </a:pPr>
                    <a:r>
                      <a:rPr lang="en-US" altLang="zh-CN">
                        <a:latin typeface="楷体" pitchFamily="49" charset="-122"/>
                        <a:ea typeface="楷体" pitchFamily="49" charset="-122"/>
                      </a:rPr>
                      <a:t>{b}</a:t>
                    </a:r>
                  </a:p>
                </p:txBody>
              </p:sp>
              <p:sp>
                <p:nvSpPr>
                  <p:cNvPr id="85057" name="Oval 20"/>
                  <p:cNvSpPr>
                    <a:spLocks noChangeArrowheads="1"/>
                  </p:cNvSpPr>
                  <p:nvPr/>
                </p:nvSpPr>
                <p:spPr bwMode="auto">
                  <a:xfrm>
                    <a:off x="1074" y="1104"/>
                    <a:ext cx="227" cy="223"/>
                  </a:xfrm>
                  <a:prstGeom prst="ellipse">
                    <a:avLst/>
                  </a:prstGeom>
                  <a:solidFill>
                    <a:schemeClr val="bg1"/>
                  </a:solidFill>
                  <a:ln w="25400">
                    <a:solidFill>
                      <a:srgbClr val="CC66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endParaRPr lang="zh-CN" altLang="zh-CN">
                      <a:latin typeface="楷体" pitchFamily="49" charset="-122"/>
                      <a:ea typeface="楷体" pitchFamily="49" charset="-122"/>
                    </a:endParaRPr>
                  </a:p>
                </p:txBody>
              </p:sp>
              <p:sp>
                <p:nvSpPr>
                  <p:cNvPr id="85058" name="Oval 21"/>
                  <p:cNvSpPr>
                    <a:spLocks noChangeArrowheads="1"/>
                  </p:cNvSpPr>
                  <p:nvPr/>
                </p:nvSpPr>
                <p:spPr bwMode="auto">
                  <a:xfrm>
                    <a:off x="1794" y="1536"/>
                    <a:ext cx="227" cy="223"/>
                  </a:xfrm>
                  <a:prstGeom prst="ellipse">
                    <a:avLst/>
                  </a:prstGeom>
                  <a:solidFill>
                    <a:schemeClr val="bg1"/>
                  </a:solidFill>
                  <a:ln w="25400">
                    <a:solidFill>
                      <a:srgbClr val="CC66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endParaRPr lang="zh-CN" altLang="zh-CN">
                      <a:latin typeface="楷体" pitchFamily="49" charset="-122"/>
                      <a:ea typeface="楷体" pitchFamily="49" charset="-122"/>
                    </a:endParaRPr>
                  </a:p>
                </p:txBody>
              </p:sp>
              <p:sp>
                <p:nvSpPr>
                  <p:cNvPr id="85059" name="Oval 22"/>
                  <p:cNvSpPr>
                    <a:spLocks noChangeArrowheads="1"/>
                  </p:cNvSpPr>
                  <p:nvPr/>
                </p:nvSpPr>
                <p:spPr bwMode="auto">
                  <a:xfrm>
                    <a:off x="2514" y="1104"/>
                    <a:ext cx="227" cy="223"/>
                  </a:xfrm>
                  <a:prstGeom prst="ellipse">
                    <a:avLst/>
                  </a:prstGeom>
                  <a:solidFill>
                    <a:schemeClr val="bg1"/>
                  </a:solidFill>
                  <a:ln w="25400">
                    <a:solidFill>
                      <a:srgbClr val="CC66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endParaRPr lang="zh-CN" altLang="zh-CN">
                      <a:latin typeface="楷体" pitchFamily="49" charset="-122"/>
                      <a:ea typeface="楷体" pitchFamily="49" charset="-122"/>
                    </a:endParaRPr>
                  </a:p>
                </p:txBody>
              </p:sp>
              <p:sp>
                <p:nvSpPr>
                  <p:cNvPr id="85060" name="Oval 23"/>
                  <p:cNvSpPr>
                    <a:spLocks noChangeArrowheads="1"/>
                  </p:cNvSpPr>
                  <p:nvPr/>
                </p:nvSpPr>
                <p:spPr bwMode="auto">
                  <a:xfrm>
                    <a:off x="1794" y="672"/>
                    <a:ext cx="227" cy="223"/>
                  </a:xfrm>
                  <a:prstGeom prst="ellipse">
                    <a:avLst/>
                  </a:prstGeom>
                  <a:solidFill>
                    <a:schemeClr val="bg1"/>
                  </a:solidFill>
                  <a:ln w="25400">
                    <a:solidFill>
                      <a:srgbClr val="CC66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endParaRPr lang="zh-CN" altLang="zh-CN">
                      <a:latin typeface="楷体" pitchFamily="49" charset="-122"/>
                      <a:ea typeface="楷体" pitchFamily="49" charset="-122"/>
                    </a:endParaRPr>
                  </a:p>
                </p:txBody>
              </p:sp>
              <p:sp>
                <p:nvSpPr>
                  <p:cNvPr id="85061" name="Oval 28"/>
                  <p:cNvSpPr>
                    <a:spLocks noChangeArrowheads="1"/>
                  </p:cNvSpPr>
                  <p:nvPr/>
                </p:nvSpPr>
                <p:spPr bwMode="auto">
                  <a:xfrm>
                    <a:off x="1074" y="720"/>
                    <a:ext cx="227" cy="223"/>
                  </a:xfrm>
                  <a:prstGeom prst="ellipse">
                    <a:avLst/>
                  </a:prstGeom>
                  <a:solidFill>
                    <a:schemeClr val="bg1"/>
                  </a:solidFill>
                  <a:ln w="25400">
                    <a:solidFill>
                      <a:srgbClr val="CC66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endParaRPr lang="zh-CN" altLang="zh-CN">
                      <a:latin typeface="楷体" pitchFamily="49" charset="-122"/>
                      <a:ea typeface="楷体" pitchFamily="49" charset="-122"/>
                    </a:endParaRPr>
                  </a:p>
                </p:txBody>
              </p:sp>
              <p:sp>
                <p:nvSpPr>
                  <p:cNvPr id="85062" name="Oval 29"/>
                  <p:cNvSpPr>
                    <a:spLocks noChangeArrowheads="1"/>
                  </p:cNvSpPr>
                  <p:nvPr/>
                </p:nvSpPr>
                <p:spPr bwMode="auto">
                  <a:xfrm>
                    <a:off x="1794" y="1152"/>
                    <a:ext cx="227" cy="223"/>
                  </a:xfrm>
                  <a:prstGeom prst="ellipse">
                    <a:avLst/>
                  </a:prstGeom>
                  <a:solidFill>
                    <a:schemeClr val="bg1"/>
                  </a:solidFill>
                  <a:ln w="25400">
                    <a:solidFill>
                      <a:srgbClr val="CC66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endParaRPr lang="zh-CN" altLang="zh-CN">
                      <a:latin typeface="楷体" pitchFamily="49" charset="-122"/>
                      <a:ea typeface="楷体" pitchFamily="49" charset="-122"/>
                    </a:endParaRPr>
                  </a:p>
                </p:txBody>
              </p:sp>
              <p:sp>
                <p:nvSpPr>
                  <p:cNvPr id="85063" name="Oval 30"/>
                  <p:cNvSpPr>
                    <a:spLocks noChangeArrowheads="1"/>
                  </p:cNvSpPr>
                  <p:nvPr/>
                </p:nvSpPr>
                <p:spPr bwMode="auto">
                  <a:xfrm>
                    <a:off x="2514" y="720"/>
                    <a:ext cx="227" cy="223"/>
                  </a:xfrm>
                  <a:prstGeom prst="ellipse">
                    <a:avLst/>
                  </a:prstGeom>
                  <a:solidFill>
                    <a:schemeClr val="bg1"/>
                  </a:solidFill>
                  <a:ln w="25400">
                    <a:solidFill>
                      <a:srgbClr val="CC66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endParaRPr lang="zh-CN" altLang="zh-CN">
                      <a:latin typeface="楷体" pitchFamily="49" charset="-122"/>
                      <a:ea typeface="楷体" pitchFamily="49" charset="-122"/>
                    </a:endParaRPr>
                  </a:p>
                </p:txBody>
              </p:sp>
              <p:sp>
                <p:nvSpPr>
                  <p:cNvPr id="85064" name="Oval 31"/>
                  <p:cNvSpPr>
                    <a:spLocks noChangeArrowheads="1"/>
                  </p:cNvSpPr>
                  <p:nvPr/>
                </p:nvSpPr>
                <p:spPr bwMode="auto">
                  <a:xfrm>
                    <a:off x="1794" y="288"/>
                    <a:ext cx="227" cy="223"/>
                  </a:xfrm>
                  <a:prstGeom prst="ellipse">
                    <a:avLst/>
                  </a:prstGeom>
                  <a:solidFill>
                    <a:schemeClr val="bg1"/>
                  </a:solidFill>
                  <a:ln w="25400">
                    <a:solidFill>
                      <a:srgbClr val="CC66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endParaRPr lang="zh-CN" altLang="zh-CN">
                      <a:latin typeface="楷体" pitchFamily="49" charset="-122"/>
                      <a:ea typeface="楷体" pitchFamily="49" charset="-122"/>
                    </a:endParaRPr>
                  </a:p>
                </p:txBody>
              </p:sp>
            </p:grpSp>
          </p:grpSp>
        </p:grpSp>
      </p:grpSp>
      <p:grpSp>
        <p:nvGrpSpPr>
          <p:cNvPr id="179" name="组合 178"/>
          <p:cNvGrpSpPr>
            <a:grpSpLocks/>
          </p:cNvGrpSpPr>
          <p:nvPr/>
        </p:nvGrpSpPr>
        <p:grpSpPr bwMode="auto">
          <a:xfrm>
            <a:off x="1042988" y="4692650"/>
            <a:ext cx="7273925" cy="1328738"/>
            <a:chOff x="1043608" y="4692389"/>
            <a:chExt cx="7272808" cy="1328899"/>
          </a:xfrm>
        </p:grpSpPr>
        <p:grpSp>
          <p:nvGrpSpPr>
            <p:cNvPr id="85015" name="组合 166"/>
            <p:cNvGrpSpPr>
              <a:grpSpLocks/>
            </p:cNvGrpSpPr>
            <p:nvPr/>
          </p:nvGrpSpPr>
          <p:grpSpPr bwMode="auto">
            <a:xfrm>
              <a:off x="6618495" y="4692389"/>
              <a:ext cx="1697921" cy="1328899"/>
              <a:chOff x="6618495" y="4692389"/>
              <a:chExt cx="1697921" cy="1328899"/>
            </a:xfrm>
          </p:grpSpPr>
          <p:sp>
            <p:nvSpPr>
              <p:cNvPr id="165" name="圆角矩形 164"/>
              <p:cNvSpPr/>
              <p:nvPr/>
            </p:nvSpPr>
            <p:spPr>
              <a:xfrm>
                <a:off x="6659321" y="4760660"/>
                <a:ext cx="1657095" cy="1201883"/>
              </a:xfrm>
              <a:prstGeom prst="roundRect">
                <a:avLst/>
              </a:prstGeom>
              <a:solidFill>
                <a:schemeClr val="accent1">
                  <a:alpha val="5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grpSp>
            <p:nvGrpSpPr>
              <p:cNvPr id="85019" name="Group 15"/>
              <p:cNvGrpSpPr>
                <a:grpSpLocks noChangeAspect="1"/>
              </p:cNvGrpSpPr>
              <p:nvPr/>
            </p:nvGrpSpPr>
            <p:grpSpPr bwMode="auto">
              <a:xfrm>
                <a:off x="6618495" y="4692389"/>
                <a:ext cx="1697921" cy="1328899"/>
                <a:chOff x="576" y="-186"/>
                <a:chExt cx="2540" cy="1938"/>
              </a:xfrm>
            </p:grpSpPr>
            <p:sp>
              <p:nvSpPr>
                <p:cNvPr id="85020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1677" y="1213"/>
                  <a:ext cx="432" cy="53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zh-CN">
                      <a:latin typeface="楷体" pitchFamily="49" charset="-122"/>
                      <a:ea typeface="楷体" pitchFamily="49" charset="-122"/>
                    </a:rPr>
                    <a:t>φ</a:t>
                  </a:r>
                </a:p>
              </p:txBody>
            </p:sp>
            <p:grpSp>
              <p:nvGrpSpPr>
                <p:cNvPr id="85021" name="Group 17"/>
                <p:cNvGrpSpPr>
                  <a:grpSpLocks/>
                </p:cNvGrpSpPr>
                <p:nvPr/>
              </p:nvGrpSpPr>
              <p:grpSpPr bwMode="auto">
                <a:xfrm>
                  <a:off x="576" y="-186"/>
                  <a:ext cx="2540" cy="1518"/>
                  <a:chOff x="576" y="-186"/>
                  <a:chExt cx="2540" cy="1518"/>
                </a:xfrm>
              </p:grpSpPr>
              <p:sp>
                <p:nvSpPr>
                  <p:cNvPr id="85022" name="Text Box 1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211" y="-186"/>
                    <a:ext cx="1396" cy="539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algn="ctr">
                      <a:spcBef>
                        <a:spcPct val="50000"/>
                      </a:spcBef>
                    </a:pPr>
                    <a:r>
                      <a:rPr lang="en-US" altLang="zh-CN">
                        <a:latin typeface="楷体" pitchFamily="49" charset="-122"/>
                        <a:ea typeface="楷体" pitchFamily="49" charset="-122"/>
                      </a:rPr>
                      <a:t>{a,b,c}</a:t>
                    </a:r>
                  </a:p>
                </p:txBody>
              </p:sp>
              <p:grpSp>
                <p:nvGrpSpPr>
                  <p:cNvPr id="85023" name="Group 19"/>
                  <p:cNvGrpSpPr>
                    <a:grpSpLocks/>
                  </p:cNvGrpSpPr>
                  <p:nvPr/>
                </p:nvGrpSpPr>
                <p:grpSpPr bwMode="auto">
                  <a:xfrm>
                    <a:off x="576" y="302"/>
                    <a:ext cx="2540" cy="1030"/>
                    <a:chOff x="576" y="337"/>
                    <a:chExt cx="2540" cy="1030"/>
                  </a:xfrm>
                </p:grpSpPr>
                <p:sp>
                  <p:nvSpPr>
                    <p:cNvPr id="85024" name="Text Box 41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364" y="828"/>
                      <a:ext cx="752" cy="539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>
                      <a:spAutoFit/>
                    </a:bodyPr>
                    <a:lstStyle/>
                    <a:p>
                      <a:pPr algn="ctr">
                        <a:spcBef>
                          <a:spcPct val="50000"/>
                        </a:spcBef>
                      </a:pPr>
                      <a:r>
                        <a:rPr lang="en-US" altLang="zh-CN">
                          <a:latin typeface="楷体" pitchFamily="49" charset="-122"/>
                          <a:ea typeface="楷体" pitchFamily="49" charset="-122"/>
                        </a:rPr>
                        <a:t>{b}</a:t>
                      </a:r>
                    </a:p>
                  </p:txBody>
                </p:sp>
                <p:sp>
                  <p:nvSpPr>
                    <p:cNvPr id="85025" name="Oval 2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138" y="741"/>
                      <a:ext cx="162" cy="158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28575">
                      <a:noFill/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/>
                      <a:endParaRPr lang="zh-CN" altLang="zh-CN">
                        <a:latin typeface="楷体" pitchFamily="49" charset="-122"/>
                        <a:ea typeface="楷体" pitchFamily="49" charset="-122"/>
                      </a:endParaRPr>
                    </a:p>
                  </p:txBody>
                </p:sp>
                <p:sp>
                  <p:nvSpPr>
                    <p:cNvPr id="85026" name="Oval 2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830" y="1152"/>
                      <a:ext cx="162" cy="158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28575">
                      <a:noFill/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/>
                      <a:endParaRPr lang="zh-CN" altLang="zh-CN">
                        <a:latin typeface="楷体" pitchFamily="49" charset="-122"/>
                        <a:ea typeface="楷体" pitchFamily="49" charset="-122"/>
                      </a:endParaRPr>
                    </a:p>
                  </p:txBody>
                </p:sp>
                <p:sp>
                  <p:nvSpPr>
                    <p:cNvPr id="85027" name="Oval 3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514" y="741"/>
                      <a:ext cx="162" cy="158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28575">
                      <a:noFill/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/>
                      <a:endParaRPr lang="zh-CN" altLang="zh-CN">
                        <a:latin typeface="楷体" pitchFamily="49" charset="-122"/>
                        <a:ea typeface="楷体" pitchFamily="49" charset="-122"/>
                      </a:endParaRPr>
                    </a:p>
                  </p:txBody>
                </p:sp>
                <p:sp>
                  <p:nvSpPr>
                    <p:cNvPr id="85028" name="Oval 3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830" y="337"/>
                      <a:ext cx="162" cy="158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28575">
                      <a:noFill/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/>
                      <a:endParaRPr lang="zh-CN" altLang="zh-CN">
                        <a:latin typeface="楷体" pitchFamily="49" charset="-122"/>
                        <a:ea typeface="楷体" pitchFamily="49" charset="-122"/>
                      </a:endParaRPr>
                    </a:p>
                  </p:txBody>
                </p:sp>
                <p:sp>
                  <p:nvSpPr>
                    <p:cNvPr id="85029" name="Line 3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933" y="424"/>
                      <a:ext cx="689" cy="425"/>
                    </a:xfrm>
                    <a:prstGeom prst="line">
                      <a:avLst/>
                    </a:prstGeom>
                    <a:noFill/>
                    <a:ln w="2286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85030" name="Line 3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215" y="818"/>
                      <a:ext cx="689" cy="425"/>
                    </a:xfrm>
                    <a:prstGeom prst="line">
                      <a:avLst/>
                    </a:prstGeom>
                    <a:noFill/>
                    <a:ln w="2286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85031" name="Line 34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203" y="424"/>
                      <a:ext cx="689" cy="425"/>
                    </a:xfrm>
                    <a:prstGeom prst="line">
                      <a:avLst/>
                    </a:prstGeom>
                    <a:noFill/>
                    <a:ln w="2286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85032" name="Line 35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906" y="818"/>
                      <a:ext cx="691" cy="424"/>
                    </a:xfrm>
                    <a:prstGeom prst="line">
                      <a:avLst/>
                    </a:prstGeom>
                    <a:noFill/>
                    <a:ln w="2286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85033" name="Text Box 42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576" y="828"/>
                      <a:ext cx="969" cy="539"/>
                    </a:xfrm>
                    <a:prstGeom prst="rect">
                      <a:avLst/>
                    </a:prstGeom>
                    <a:noFill/>
                    <a:ln w="28575">
                      <a:noFill/>
                      <a:miter lim="800000"/>
                      <a:headEnd/>
                      <a:tailEnd/>
                    </a:ln>
                  </p:spPr>
                  <p:txBody>
                    <a:bodyPr>
                      <a:spAutoFit/>
                    </a:bodyPr>
                    <a:lstStyle/>
                    <a:p>
                      <a:pPr algn="ctr">
                        <a:spcBef>
                          <a:spcPct val="50000"/>
                        </a:spcBef>
                      </a:pPr>
                      <a:r>
                        <a:rPr lang="en-US" altLang="zh-CN">
                          <a:latin typeface="楷体" pitchFamily="49" charset="-122"/>
                          <a:ea typeface="楷体" pitchFamily="49" charset="-122"/>
                        </a:rPr>
                        <a:t>{a,c}</a:t>
                      </a:r>
                    </a:p>
                  </p:txBody>
                </p:sp>
              </p:grpSp>
            </p:grpSp>
          </p:grpSp>
        </p:grpSp>
        <p:cxnSp>
          <p:nvCxnSpPr>
            <p:cNvPr id="171" name="直接连接符 170"/>
            <p:cNvCxnSpPr/>
            <p:nvPr/>
          </p:nvCxnSpPr>
          <p:spPr>
            <a:xfrm flipV="1">
              <a:off x="1043608" y="5105189"/>
              <a:ext cx="4777641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肘形连接符 175"/>
            <p:cNvCxnSpPr/>
            <p:nvPr/>
          </p:nvCxnSpPr>
          <p:spPr>
            <a:xfrm>
              <a:off x="4932386" y="5111540"/>
              <a:ext cx="1726935" cy="358818"/>
            </a:xfrm>
            <a:prstGeom prst="bentConnector3">
              <a:avLst>
                <a:gd name="adj1" fmla="val -1531"/>
              </a:avLst>
            </a:prstGeom>
            <a:ln w="19050">
              <a:solidFill>
                <a:srgbClr val="FF0000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4" name="组合 183"/>
          <p:cNvGrpSpPr>
            <a:grpSpLocks/>
          </p:cNvGrpSpPr>
          <p:nvPr/>
        </p:nvGrpSpPr>
        <p:grpSpPr bwMode="auto">
          <a:xfrm>
            <a:off x="1752600" y="4160838"/>
            <a:ext cx="4144963" cy="509587"/>
            <a:chOff x="1752600" y="4160520"/>
            <a:chExt cx="4145280" cy="510540"/>
          </a:xfrm>
        </p:grpSpPr>
        <p:cxnSp>
          <p:nvCxnSpPr>
            <p:cNvPr id="180" name="直接连接符 179"/>
            <p:cNvCxnSpPr/>
            <p:nvPr/>
          </p:nvCxnSpPr>
          <p:spPr>
            <a:xfrm>
              <a:off x="1752600" y="4389548"/>
              <a:ext cx="1524117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3" name="任意多边形 182"/>
            <p:cNvSpPr/>
            <p:nvPr/>
          </p:nvSpPr>
          <p:spPr>
            <a:xfrm>
              <a:off x="2621029" y="4160520"/>
              <a:ext cx="3276851" cy="510540"/>
            </a:xfrm>
            <a:custGeom>
              <a:avLst/>
              <a:gdLst>
                <a:gd name="connsiteX0" fmla="*/ 0 w 3276600"/>
                <a:gd name="connsiteY0" fmla="*/ 228600 h 510540"/>
                <a:gd name="connsiteX1" fmla="*/ 822960 w 3276600"/>
                <a:gd name="connsiteY1" fmla="*/ 472440 h 510540"/>
                <a:gd name="connsiteX2" fmla="*/ 3276600 w 3276600"/>
                <a:gd name="connsiteY2" fmla="*/ 0 h 510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76600" h="510540">
                  <a:moveTo>
                    <a:pt x="0" y="228600"/>
                  </a:moveTo>
                  <a:cubicBezTo>
                    <a:pt x="138430" y="369570"/>
                    <a:pt x="276860" y="510540"/>
                    <a:pt x="822960" y="472440"/>
                  </a:cubicBezTo>
                  <a:cubicBezTo>
                    <a:pt x="1369060" y="434340"/>
                    <a:pt x="2322830" y="217170"/>
                    <a:pt x="3276600" y="0"/>
                  </a:cubicBezTo>
                </a:path>
              </a:pathLst>
            </a:custGeom>
            <a:ln w="19050">
              <a:solidFill>
                <a:srgbClr val="FF0000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grpSp>
        <p:nvGrpSpPr>
          <p:cNvPr id="3" name="组合 2"/>
          <p:cNvGrpSpPr>
            <a:grpSpLocks/>
          </p:cNvGrpSpPr>
          <p:nvPr/>
        </p:nvGrpSpPr>
        <p:grpSpPr bwMode="auto">
          <a:xfrm>
            <a:off x="971550" y="1674813"/>
            <a:ext cx="4076700" cy="2236787"/>
            <a:chOff x="971600" y="1674520"/>
            <a:chExt cx="4076650" cy="2237080"/>
          </a:xfrm>
        </p:grpSpPr>
        <p:grpSp>
          <p:nvGrpSpPr>
            <p:cNvPr id="85000" name="组合 173"/>
            <p:cNvGrpSpPr>
              <a:grpSpLocks/>
            </p:cNvGrpSpPr>
            <p:nvPr/>
          </p:nvGrpSpPr>
          <p:grpSpPr bwMode="auto">
            <a:xfrm>
              <a:off x="971600" y="1674520"/>
              <a:ext cx="3672408" cy="2038320"/>
              <a:chOff x="971600" y="1674520"/>
              <a:chExt cx="3672408" cy="2038320"/>
            </a:xfrm>
          </p:grpSpPr>
          <p:grpSp>
            <p:nvGrpSpPr>
              <p:cNvPr id="85002" name="组合 167"/>
              <p:cNvGrpSpPr>
                <a:grpSpLocks/>
              </p:cNvGrpSpPr>
              <p:nvPr/>
            </p:nvGrpSpPr>
            <p:grpSpPr bwMode="auto">
              <a:xfrm>
                <a:off x="3491880" y="1674520"/>
                <a:ext cx="936104" cy="1368152"/>
                <a:chOff x="3491880" y="1674520"/>
                <a:chExt cx="936104" cy="1368152"/>
              </a:xfrm>
            </p:grpSpPr>
            <p:sp>
              <p:nvSpPr>
                <p:cNvPr id="164" name="圆角矩形 163"/>
                <p:cNvSpPr/>
                <p:nvPr/>
              </p:nvSpPr>
              <p:spPr>
                <a:xfrm>
                  <a:off x="3467119" y="1674520"/>
                  <a:ext cx="960427" cy="1368604"/>
                </a:xfrm>
                <a:prstGeom prst="roundRect">
                  <a:avLst/>
                </a:prstGeom>
                <a:solidFill>
                  <a:schemeClr val="accent1">
                    <a:alpha val="53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 dirty="0"/>
                </a:p>
              </p:txBody>
            </p:sp>
            <p:grpSp>
              <p:nvGrpSpPr>
                <p:cNvPr id="85005" name="Group 15"/>
                <p:cNvGrpSpPr>
                  <a:grpSpLocks noChangeAspect="1"/>
                </p:cNvGrpSpPr>
                <p:nvPr/>
              </p:nvGrpSpPr>
              <p:grpSpPr bwMode="auto">
                <a:xfrm>
                  <a:off x="3491880" y="1700808"/>
                  <a:ext cx="933188" cy="1298042"/>
                  <a:chOff x="1211" y="-186"/>
                  <a:chExt cx="1396" cy="1893"/>
                </a:xfrm>
              </p:grpSpPr>
              <p:sp>
                <p:nvSpPr>
                  <p:cNvPr id="85006" name="Text Box 1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677" y="1213"/>
                    <a:ext cx="432" cy="49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algn="ctr">
                      <a:spcBef>
                        <a:spcPct val="50000"/>
                      </a:spcBef>
                    </a:pPr>
                    <a:r>
                      <a:rPr lang="en-US" altLang="zh-CN" sz="1600">
                        <a:latin typeface="楷体" pitchFamily="49" charset="-122"/>
                        <a:ea typeface="楷体" pitchFamily="49" charset="-122"/>
                      </a:rPr>
                      <a:t>φ</a:t>
                    </a:r>
                  </a:p>
                </p:txBody>
              </p:sp>
              <p:grpSp>
                <p:nvGrpSpPr>
                  <p:cNvPr id="85007" name="Group 17"/>
                  <p:cNvGrpSpPr>
                    <a:grpSpLocks/>
                  </p:cNvGrpSpPr>
                  <p:nvPr/>
                </p:nvGrpSpPr>
                <p:grpSpPr bwMode="auto">
                  <a:xfrm>
                    <a:off x="1211" y="-186"/>
                    <a:ext cx="1396" cy="1461"/>
                    <a:chOff x="1211" y="-186"/>
                    <a:chExt cx="1396" cy="1461"/>
                  </a:xfrm>
                </p:grpSpPr>
                <p:sp>
                  <p:nvSpPr>
                    <p:cNvPr id="85008" name="Text Box 18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211" y="-186"/>
                      <a:ext cx="1396" cy="494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>
                      <a:spAutoFit/>
                    </a:bodyPr>
                    <a:lstStyle/>
                    <a:p>
                      <a:pPr algn="ctr">
                        <a:spcBef>
                          <a:spcPct val="50000"/>
                        </a:spcBef>
                      </a:pPr>
                      <a:r>
                        <a:rPr lang="en-US" altLang="zh-CN" sz="1600">
                          <a:latin typeface="楷体" pitchFamily="49" charset="-122"/>
                          <a:ea typeface="楷体" pitchFamily="49" charset="-122"/>
                        </a:rPr>
                        <a:t>{a,b,c}</a:t>
                      </a:r>
                    </a:p>
                  </p:txBody>
                </p:sp>
                <p:grpSp>
                  <p:nvGrpSpPr>
                    <p:cNvPr id="85009" name="Group 1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830" y="302"/>
                      <a:ext cx="162" cy="973"/>
                      <a:chOff x="1830" y="337"/>
                      <a:chExt cx="162" cy="973"/>
                    </a:xfrm>
                  </p:grpSpPr>
                  <p:sp>
                    <p:nvSpPr>
                      <p:cNvPr id="154" name="Line 32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1908" y="440"/>
                        <a:ext cx="0" cy="797"/>
                      </a:xfrm>
                      <a:prstGeom prst="line">
                        <a:avLst/>
                      </a:prstGeom>
                      <a:noFill/>
                      <a:ln w="2286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>
                          <a:defRPr/>
                        </a:pPr>
                        <a:endParaRPr lang="zh-CN" altLang="en-US" sz="1600">
                          <a:latin typeface="楷体" pitchFamily="49" charset="-122"/>
                          <a:ea typeface="楷体" pitchFamily="49" charset="-122"/>
                        </a:endParaRPr>
                      </a:p>
                    </p:txBody>
                  </p:sp>
                  <p:sp>
                    <p:nvSpPr>
                      <p:cNvPr id="85011" name="Oval 29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830" y="1152"/>
                        <a:ext cx="162" cy="158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2857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pPr algn="ctr"/>
                        <a:endParaRPr lang="zh-CN" altLang="zh-CN" sz="1600">
                          <a:latin typeface="楷体" pitchFamily="49" charset="-122"/>
                          <a:ea typeface="楷体" pitchFamily="49" charset="-122"/>
                        </a:endParaRPr>
                      </a:p>
                    </p:txBody>
                  </p:sp>
                  <p:sp>
                    <p:nvSpPr>
                      <p:cNvPr id="85012" name="Oval 31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830" y="337"/>
                        <a:ext cx="162" cy="158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2857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pPr algn="ctr"/>
                        <a:endParaRPr lang="zh-CN" altLang="zh-CN" sz="1600">
                          <a:latin typeface="楷体" pitchFamily="49" charset="-122"/>
                          <a:ea typeface="楷体" pitchFamily="49" charset="-122"/>
                        </a:endParaRPr>
                      </a:p>
                    </p:txBody>
                  </p:sp>
                </p:grpSp>
              </p:grpSp>
            </p:grpSp>
          </p:grpSp>
          <p:cxnSp>
            <p:nvCxnSpPr>
              <p:cNvPr id="170" name="直接连接符 169"/>
              <p:cNvCxnSpPr/>
              <p:nvPr/>
            </p:nvCxnSpPr>
            <p:spPr>
              <a:xfrm>
                <a:off x="971600" y="3713137"/>
                <a:ext cx="3671843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" name="任意多边形: 形状 1">
              <a:extLst>
                <a:ext uri="{FF2B5EF4-FFF2-40B4-BE49-F238E27FC236}"/>
              </a:extLst>
            </p:cNvPr>
            <p:cNvSpPr/>
            <p:nvPr/>
          </p:nvSpPr>
          <p:spPr>
            <a:xfrm>
              <a:off x="2997225" y="2349295"/>
              <a:ext cx="2051025" cy="1562305"/>
            </a:xfrm>
            <a:custGeom>
              <a:avLst/>
              <a:gdLst>
                <a:gd name="connsiteX0" fmla="*/ 0 w 2051050"/>
                <a:gd name="connsiteY0" fmla="*/ 1377950 h 1562100"/>
                <a:gd name="connsiteX1" fmla="*/ 0 w 2051050"/>
                <a:gd name="connsiteY1" fmla="*/ 1562100 h 1562100"/>
                <a:gd name="connsiteX2" fmla="*/ 2051050 w 2051050"/>
                <a:gd name="connsiteY2" fmla="*/ 1562100 h 1562100"/>
                <a:gd name="connsiteX3" fmla="*/ 2051050 w 2051050"/>
                <a:gd name="connsiteY3" fmla="*/ 0 h 1562100"/>
                <a:gd name="connsiteX4" fmla="*/ 1422400 w 2051050"/>
                <a:gd name="connsiteY4" fmla="*/ 0 h 156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51050" h="1562100">
                  <a:moveTo>
                    <a:pt x="0" y="1377950"/>
                  </a:moveTo>
                  <a:lnTo>
                    <a:pt x="0" y="1562100"/>
                  </a:lnTo>
                  <a:lnTo>
                    <a:pt x="2051050" y="1562100"/>
                  </a:lnTo>
                  <a:lnTo>
                    <a:pt x="2051050" y="0"/>
                  </a:lnTo>
                  <a:lnTo>
                    <a:pt x="1422400" y="0"/>
                  </a:lnTo>
                </a:path>
              </a:pathLst>
            </a:custGeom>
            <a:noFill/>
            <a:ln w="19050">
              <a:solidFill>
                <a:srgbClr val="FF0000"/>
              </a:solidFill>
              <a:tailEnd type="triangle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2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2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2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2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62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24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标题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03262"/>
          </a:xfrm>
        </p:spPr>
        <p:txBody>
          <a:bodyPr/>
          <a:lstStyle/>
          <a:p>
            <a:pPr algn="ctr"/>
            <a:r>
              <a:rPr lang="zh-CN" altLang="en-US" sz="3600" smtClean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</a:rPr>
              <a:t>玩转布尔代数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4213" y="4724400"/>
            <a:ext cx="3311525" cy="576263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z="2400" smtClean="0">
                <a:latin typeface="楷体" pitchFamily="49" charset="-122"/>
                <a:ea typeface="楷体" pitchFamily="49" charset="-122"/>
              </a:rPr>
              <a:t>A</a:t>
            </a:r>
            <a:r>
              <a:rPr lang="en-US" altLang="zh-CN" sz="2400" baseline="-25000" smtClean="0">
                <a:latin typeface="楷体" pitchFamily="49" charset="-122"/>
                <a:ea typeface="楷体" pitchFamily="49" charset="-122"/>
              </a:rPr>
              <a:t>2</a:t>
            </a:r>
            <a:r>
              <a:rPr lang="en-US" altLang="zh-CN" sz="2400" smtClean="0">
                <a:latin typeface="楷体" pitchFamily="49" charset="-122"/>
                <a:ea typeface="楷体" pitchFamily="49" charset="-122"/>
              </a:rPr>
              <a:t>=&lt;{0,1}</a:t>
            </a:r>
            <a:r>
              <a:rPr lang="zh-CN" altLang="en-US" sz="2400" smtClean="0">
                <a:latin typeface="楷体" pitchFamily="49" charset="-122"/>
                <a:ea typeface="楷体" pitchFamily="49" charset="-122"/>
              </a:rPr>
              <a:t>，</a:t>
            </a:r>
            <a:r>
              <a:rPr lang="en-US" altLang="zh-CN" sz="2400" smtClean="0">
                <a:latin typeface="楷体" pitchFamily="49" charset="-122"/>
                <a:ea typeface="楷体" pitchFamily="49" charset="-122"/>
              </a:rPr>
              <a:t>+</a:t>
            </a:r>
            <a:r>
              <a:rPr lang="zh-CN" altLang="en-US" sz="2400" smtClean="0">
                <a:latin typeface="楷体" pitchFamily="49" charset="-122"/>
                <a:ea typeface="楷体" pitchFamily="49" charset="-122"/>
              </a:rPr>
              <a:t>，*，</a:t>
            </a:r>
            <a:r>
              <a:rPr lang="en-US" altLang="zh-CN" sz="2400" smtClean="0">
                <a:latin typeface="楷体" pitchFamily="49" charset="-122"/>
                <a:ea typeface="楷体" pitchFamily="49" charset="-122"/>
              </a:rPr>
              <a:t>’&gt;</a:t>
            </a:r>
            <a:endParaRPr lang="zh-CN" altLang="en-US" sz="24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27635B-8A2D-4867-BA22-AF5A6E0BE64F}" type="slidenum">
              <a:rPr lang="en-US" altLang="zh-CN" smtClean="0"/>
              <a:pPr>
                <a:defRPr/>
              </a:pPr>
              <a:t>58</a:t>
            </a:fld>
            <a:endParaRPr lang="en-US" altLang="zh-CN"/>
          </a:p>
        </p:txBody>
      </p:sp>
      <p:grpSp>
        <p:nvGrpSpPr>
          <p:cNvPr id="86020" name="Group 15"/>
          <p:cNvGrpSpPr>
            <a:grpSpLocks noChangeAspect="1"/>
          </p:cNvGrpSpPr>
          <p:nvPr/>
        </p:nvGrpSpPr>
        <p:grpSpPr bwMode="auto">
          <a:xfrm>
            <a:off x="5581650" y="946150"/>
            <a:ext cx="2159000" cy="1882775"/>
            <a:chOff x="882" y="-82"/>
            <a:chExt cx="2045" cy="1738"/>
          </a:xfrm>
        </p:grpSpPr>
        <p:sp>
          <p:nvSpPr>
            <p:cNvPr id="86070" name="Text Box 16"/>
            <p:cNvSpPr txBox="1">
              <a:spLocks noChangeArrowheads="1"/>
            </p:cNvSpPr>
            <p:nvPr/>
          </p:nvSpPr>
          <p:spPr bwMode="auto">
            <a:xfrm>
              <a:off x="1677" y="1314"/>
              <a:ext cx="432" cy="3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>
                  <a:latin typeface="楷体" pitchFamily="49" charset="-122"/>
                  <a:ea typeface="楷体" pitchFamily="49" charset="-122"/>
                </a:rPr>
                <a:t>φ</a:t>
              </a:r>
            </a:p>
          </p:txBody>
        </p:sp>
        <p:grpSp>
          <p:nvGrpSpPr>
            <p:cNvPr id="86071" name="Group 17"/>
            <p:cNvGrpSpPr>
              <a:grpSpLocks/>
            </p:cNvGrpSpPr>
            <p:nvPr/>
          </p:nvGrpSpPr>
          <p:grpSpPr bwMode="auto">
            <a:xfrm>
              <a:off x="882" y="-82"/>
              <a:ext cx="2045" cy="1422"/>
              <a:chOff x="882" y="-82"/>
              <a:chExt cx="2045" cy="1422"/>
            </a:xfrm>
          </p:grpSpPr>
          <p:sp>
            <p:nvSpPr>
              <p:cNvPr id="86072" name="Text Box 18"/>
              <p:cNvSpPr txBox="1">
                <a:spLocks noChangeArrowheads="1"/>
              </p:cNvSpPr>
              <p:nvPr/>
            </p:nvSpPr>
            <p:spPr bwMode="auto">
              <a:xfrm>
                <a:off x="1425" y="-82"/>
                <a:ext cx="969" cy="3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>
                    <a:latin typeface="楷体" pitchFamily="49" charset="-122"/>
                    <a:ea typeface="楷体" pitchFamily="49" charset="-122"/>
                  </a:rPr>
                  <a:t>{a,b,c}</a:t>
                </a:r>
              </a:p>
            </p:txBody>
          </p:sp>
          <p:grpSp>
            <p:nvGrpSpPr>
              <p:cNvPr id="86073" name="Group 19"/>
              <p:cNvGrpSpPr>
                <a:grpSpLocks/>
              </p:cNvGrpSpPr>
              <p:nvPr/>
            </p:nvGrpSpPr>
            <p:grpSpPr bwMode="auto">
              <a:xfrm>
                <a:off x="882" y="253"/>
                <a:ext cx="2045" cy="1087"/>
                <a:chOff x="882" y="288"/>
                <a:chExt cx="2045" cy="1087"/>
              </a:xfrm>
            </p:grpSpPr>
            <p:sp>
              <p:nvSpPr>
                <p:cNvPr id="86074" name="Line 32"/>
                <p:cNvSpPr>
                  <a:spLocks noChangeShapeType="1"/>
                </p:cNvSpPr>
                <p:nvPr/>
              </p:nvSpPr>
              <p:spPr bwMode="auto">
                <a:xfrm>
                  <a:off x="1990" y="462"/>
                  <a:ext cx="569" cy="336"/>
                </a:xfrm>
                <a:prstGeom prst="line">
                  <a:avLst/>
                </a:prstGeom>
                <a:noFill/>
                <a:ln w="38100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6075" name="Line 33"/>
                <p:cNvSpPr>
                  <a:spLocks noChangeShapeType="1"/>
                </p:cNvSpPr>
                <p:nvPr/>
              </p:nvSpPr>
              <p:spPr bwMode="auto">
                <a:xfrm>
                  <a:off x="1251" y="897"/>
                  <a:ext cx="601" cy="336"/>
                </a:xfrm>
                <a:prstGeom prst="line">
                  <a:avLst/>
                </a:prstGeom>
                <a:noFill/>
                <a:ln w="38100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6076" name="Line 34"/>
                <p:cNvSpPr>
                  <a:spLocks noChangeShapeType="1"/>
                </p:cNvSpPr>
                <p:nvPr/>
              </p:nvSpPr>
              <p:spPr bwMode="auto">
                <a:xfrm flipH="1">
                  <a:off x="1203" y="424"/>
                  <a:ext cx="666" cy="388"/>
                </a:xfrm>
                <a:prstGeom prst="line">
                  <a:avLst/>
                </a:prstGeom>
                <a:noFill/>
                <a:ln w="38100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6077" name="Line 35"/>
                <p:cNvSpPr>
                  <a:spLocks noChangeShapeType="1"/>
                </p:cNvSpPr>
                <p:nvPr/>
              </p:nvSpPr>
              <p:spPr bwMode="auto">
                <a:xfrm flipH="1">
                  <a:off x="1990" y="865"/>
                  <a:ext cx="597" cy="356"/>
                </a:xfrm>
                <a:prstGeom prst="line">
                  <a:avLst/>
                </a:prstGeom>
                <a:noFill/>
                <a:ln w="38100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6078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2376" y="362"/>
                  <a:ext cx="551" cy="34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zh-CN">
                      <a:latin typeface="楷体" pitchFamily="49" charset="-122"/>
                      <a:ea typeface="楷体" pitchFamily="49" charset="-122"/>
                    </a:rPr>
                    <a:t>{b}</a:t>
                  </a:r>
                </a:p>
              </p:txBody>
            </p:sp>
            <p:sp>
              <p:nvSpPr>
                <p:cNvPr id="86079" name="Text Box 42"/>
                <p:cNvSpPr txBox="1">
                  <a:spLocks noChangeArrowheads="1"/>
                </p:cNvSpPr>
                <p:nvPr/>
              </p:nvSpPr>
              <p:spPr bwMode="auto">
                <a:xfrm>
                  <a:off x="882" y="362"/>
                  <a:ext cx="678" cy="34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zh-CN">
                      <a:latin typeface="楷体" pitchFamily="49" charset="-122"/>
                      <a:ea typeface="楷体" pitchFamily="49" charset="-122"/>
                    </a:rPr>
                    <a:t>{a,c}</a:t>
                  </a:r>
                </a:p>
              </p:txBody>
            </p:sp>
            <p:sp>
              <p:nvSpPr>
                <p:cNvPr id="86080" name="Oval 28"/>
                <p:cNvSpPr>
                  <a:spLocks noChangeArrowheads="1"/>
                </p:cNvSpPr>
                <p:nvPr/>
              </p:nvSpPr>
              <p:spPr bwMode="auto">
                <a:xfrm>
                  <a:off x="1074" y="720"/>
                  <a:ext cx="227" cy="223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solidFill>
                    <a:srgbClr val="CC66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zh-CN" altLang="zh-CN">
                    <a:latin typeface="楷体" pitchFamily="49" charset="-122"/>
                    <a:ea typeface="楷体" pitchFamily="49" charset="-122"/>
                  </a:endParaRPr>
                </a:p>
              </p:txBody>
            </p:sp>
            <p:sp>
              <p:nvSpPr>
                <p:cNvPr id="86081" name="Oval 29"/>
                <p:cNvSpPr>
                  <a:spLocks noChangeArrowheads="1"/>
                </p:cNvSpPr>
                <p:nvPr/>
              </p:nvSpPr>
              <p:spPr bwMode="auto">
                <a:xfrm>
                  <a:off x="1794" y="1152"/>
                  <a:ext cx="227" cy="223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rgbClr val="CC66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zh-CN" altLang="zh-CN">
                    <a:latin typeface="楷体" pitchFamily="49" charset="-122"/>
                    <a:ea typeface="楷体" pitchFamily="49" charset="-122"/>
                  </a:endParaRPr>
                </a:p>
              </p:txBody>
            </p:sp>
            <p:sp>
              <p:nvSpPr>
                <p:cNvPr id="86082" name="Oval 30"/>
                <p:cNvSpPr>
                  <a:spLocks noChangeArrowheads="1"/>
                </p:cNvSpPr>
                <p:nvPr/>
              </p:nvSpPr>
              <p:spPr bwMode="auto">
                <a:xfrm>
                  <a:off x="2514" y="720"/>
                  <a:ext cx="227" cy="223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solidFill>
                    <a:srgbClr val="CC66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zh-CN" altLang="zh-CN">
                    <a:latin typeface="楷体" pitchFamily="49" charset="-122"/>
                    <a:ea typeface="楷体" pitchFamily="49" charset="-122"/>
                  </a:endParaRPr>
                </a:p>
              </p:txBody>
            </p:sp>
            <p:sp>
              <p:nvSpPr>
                <p:cNvPr id="86083" name="Oval 31"/>
                <p:cNvSpPr>
                  <a:spLocks noChangeArrowheads="1"/>
                </p:cNvSpPr>
                <p:nvPr/>
              </p:nvSpPr>
              <p:spPr bwMode="auto">
                <a:xfrm>
                  <a:off x="1794" y="288"/>
                  <a:ext cx="227" cy="223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rgbClr val="CC66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zh-CN" altLang="zh-CN">
                    <a:latin typeface="楷体" pitchFamily="49" charset="-122"/>
                    <a:ea typeface="楷体" pitchFamily="49" charset="-122"/>
                  </a:endParaRPr>
                </a:p>
              </p:txBody>
            </p:sp>
          </p:grpSp>
        </p:grpSp>
      </p:grpSp>
      <p:grpSp>
        <p:nvGrpSpPr>
          <p:cNvPr id="86021" name="Group 15"/>
          <p:cNvGrpSpPr>
            <a:grpSpLocks noChangeAspect="1"/>
          </p:cNvGrpSpPr>
          <p:nvPr/>
        </p:nvGrpSpPr>
        <p:grpSpPr bwMode="auto">
          <a:xfrm>
            <a:off x="1692275" y="930275"/>
            <a:ext cx="1022350" cy="1882775"/>
            <a:chOff x="1425" y="-82"/>
            <a:chExt cx="969" cy="1738"/>
          </a:xfrm>
        </p:grpSpPr>
        <p:sp>
          <p:nvSpPr>
            <p:cNvPr id="86063" name="Text Box 16"/>
            <p:cNvSpPr txBox="1">
              <a:spLocks noChangeArrowheads="1"/>
            </p:cNvSpPr>
            <p:nvPr/>
          </p:nvSpPr>
          <p:spPr bwMode="auto">
            <a:xfrm>
              <a:off x="1706" y="1314"/>
              <a:ext cx="432" cy="3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>
                  <a:latin typeface="楷体" pitchFamily="49" charset="-122"/>
                  <a:ea typeface="楷体" pitchFamily="49" charset="-122"/>
                </a:rPr>
                <a:t>φ</a:t>
              </a:r>
            </a:p>
          </p:txBody>
        </p:sp>
        <p:grpSp>
          <p:nvGrpSpPr>
            <p:cNvPr id="86064" name="Group 17"/>
            <p:cNvGrpSpPr>
              <a:grpSpLocks/>
            </p:cNvGrpSpPr>
            <p:nvPr/>
          </p:nvGrpSpPr>
          <p:grpSpPr bwMode="auto">
            <a:xfrm>
              <a:off x="1425" y="-82"/>
              <a:ext cx="969" cy="1422"/>
              <a:chOff x="1425" y="-82"/>
              <a:chExt cx="969" cy="1422"/>
            </a:xfrm>
          </p:grpSpPr>
          <p:sp>
            <p:nvSpPr>
              <p:cNvPr id="86065" name="Text Box 18"/>
              <p:cNvSpPr txBox="1">
                <a:spLocks noChangeArrowheads="1"/>
              </p:cNvSpPr>
              <p:nvPr/>
            </p:nvSpPr>
            <p:spPr bwMode="auto">
              <a:xfrm>
                <a:off x="1425" y="-82"/>
                <a:ext cx="969" cy="3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>
                    <a:latin typeface="楷体" pitchFamily="49" charset="-122"/>
                    <a:ea typeface="楷体" pitchFamily="49" charset="-122"/>
                  </a:rPr>
                  <a:t>{a,b,c}</a:t>
                </a:r>
              </a:p>
            </p:txBody>
          </p:sp>
          <p:grpSp>
            <p:nvGrpSpPr>
              <p:cNvPr id="86066" name="Group 19"/>
              <p:cNvGrpSpPr>
                <a:grpSpLocks/>
              </p:cNvGrpSpPr>
              <p:nvPr/>
            </p:nvGrpSpPr>
            <p:grpSpPr bwMode="auto">
              <a:xfrm>
                <a:off x="1794" y="253"/>
                <a:ext cx="227" cy="1087"/>
                <a:chOff x="1794" y="288"/>
                <a:chExt cx="227" cy="1087"/>
              </a:xfrm>
            </p:grpSpPr>
            <p:sp>
              <p:nvSpPr>
                <p:cNvPr id="86067" name="Line 34"/>
                <p:cNvSpPr>
                  <a:spLocks noChangeShapeType="1"/>
                </p:cNvSpPr>
                <p:nvPr/>
              </p:nvSpPr>
              <p:spPr bwMode="auto">
                <a:xfrm>
                  <a:off x="1908" y="424"/>
                  <a:ext cx="0" cy="811"/>
                </a:xfrm>
                <a:prstGeom prst="line">
                  <a:avLst/>
                </a:prstGeom>
                <a:noFill/>
                <a:ln w="38100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6068" name="Oval 29"/>
                <p:cNvSpPr>
                  <a:spLocks noChangeArrowheads="1"/>
                </p:cNvSpPr>
                <p:nvPr/>
              </p:nvSpPr>
              <p:spPr bwMode="auto">
                <a:xfrm>
                  <a:off x="1794" y="1152"/>
                  <a:ext cx="227" cy="223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rgbClr val="CC66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zh-CN" altLang="zh-CN">
                    <a:latin typeface="楷体" pitchFamily="49" charset="-122"/>
                    <a:ea typeface="楷体" pitchFamily="49" charset="-122"/>
                  </a:endParaRPr>
                </a:p>
              </p:txBody>
            </p:sp>
            <p:sp>
              <p:nvSpPr>
                <p:cNvPr id="86069" name="Oval 31"/>
                <p:cNvSpPr>
                  <a:spLocks noChangeArrowheads="1"/>
                </p:cNvSpPr>
                <p:nvPr/>
              </p:nvSpPr>
              <p:spPr bwMode="auto">
                <a:xfrm>
                  <a:off x="1794" y="288"/>
                  <a:ext cx="227" cy="223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solidFill>
                    <a:srgbClr val="CC66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zh-CN" altLang="zh-CN">
                    <a:latin typeface="楷体" pitchFamily="49" charset="-122"/>
                    <a:ea typeface="楷体" pitchFamily="49" charset="-122"/>
                  </a:endParaRPr>
                </a:p>
              </p:txBody>
            </p:sp>
          </p:grpSp>
        </p:grpSp>
      </p:grpSp>
      <p:sp>
        <p:nvSpPr>
          <p:cNvPr id="7" name="矩形 6"/>
          <p:cNvSpPr/>
          <p:nvPr/>
        </p:nvSpPr>
        <p:spPr>
          <a:xfrm>
            <a:off x="2771775" y="3213100"/>
            <a:ext cx="6121400" cy="5032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0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A</a:t>
            </a:r>
            <a:r>
              <a:rPr lang="en-US" altLang="zh-CN" sz="2000" baseline="-250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2</a:t>
            </a:r>
            <a:r>
              <a:rPr lang="en-US" altLang="zh-CN" sz="20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×A</a:t>
            </a:r>
            <a:r>
              <a:rPr lang="en-US" altLang="zh-CN" sz="2000" baseline="-250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2</a:t>
            </a:r>
            <a:r>
              <a:rPr lang="en-US" altLang="zh-CN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=</a:t>
            </a:r>
            <a:r>
              <a:rPr lang="en-US" altLang="zh-CN" sz="20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&lt;</a:t>
            </a:r>
            <a:r>
              <a:rPr lang="en-US" altLang="zh-CN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{&lt;0,0&gt;,</a:t>
            </a:r>
            <a:r>
              <a:rPr lang="en-US" altLang="zh-CN" sz="20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&lt;0,1&gt;</a:t>
            </a:r>
            <a:r>
              <a:rPr lang="en-US" altLang="zh-CN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,&lt;1,0&gt;,</a:t>
            </a:r>
            <a:r>
              <a:rPr lang="en-US" altLang="zh-CN" sz="20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&lt;1,1&gt;</a:t>
            </a:r>
            <a:r>
              <a:rPr lang="en-US" altLang="zh-CN" sz="20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}</a:t>
            </a:r>
            <a:r>
              <a:rPr lang="zh-CN" altLang="en-US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，</a:t>
            </a:r>
            <a:r>
              <a:rPr lang="en-US" altLang="zh-CN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  <a:sym typeface="Symbol" pitchFamily="18" charset="2"/>
              </a:rPr>
              <a:t></a:t>
            </a:r>
            <a:r>
              <a:rPr lang="zh-CN" altLang="en-US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  <a:sym typeface="Symbol" pitchFamily="18" charset="2"/>
              </a:rPr>
              <a:t>，</a:t>
            </a:r>
            <a:r>
              <a:rPr lang="zh-CN" altLang="en-US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⊕，</a:t>
            </a:r>
            <a:r>
              <a:rPr lang="en-US" altLang="zh-CN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’</a:t>
            </a:r>
            <a:r>
              <a:rPr lang="zh-CN" altLang="en-US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&gt;</a:t>
            </a:r>
            <a:endParaRPr lang="zh-CN" altLang="en-US" sz="2000" dirty="0">
              <a:solidFill>
                <a:srgbClr val="0000FF"/>
              </a:solidFill>
              <a:latin typeface="楷体" pitchFamily="49" charset="-122"/>
              <a:ea typeface="楷体" pitchFamily="49" charset="-122"/>
            </a:endParaRPr>
          </a:p>
        </p:txBody>
      </p:sp>
      <p:grpSp>
        <p:nvGrpSpPr>
          <p:cNvPr id="62" name="Group 15"/>
          <p:cNvGrpSpPr>
            <a:grpSpLocks noChangeAspect="1"/>
          </p:cNvGrpSpPr>
          <p:nvPr/>
        </p:nvGrpSpPr>
        <p:grpSpPr bwMode="auto">
          <a:xfrm>
            <a:off x="1947863" y="3141663"/>
            <a:ext cx="503237" cy="1397000"/>
            <a:chOff x="1593" y="-82"/>
            <a:chExt cx="477" cy="1290"/>
          </a:xfrm>
        </p:grpSpPr>
        <p:sp>
          <p:nvSpPr>
            <p:cNvPr id="86056" name="Text Box 16"/>
            <p:cNvSpPr txBox="1">
              <a:spLocks noChangeArrowheads="1"/>
            </p:cNvSpPr>
            <p:nvPr/>
          </p:nvSpPr>
          <p:spPr bwMode="auto">
            <a:xfrm>
              <a:off x="1661" y="867"/>
              <a:ext cx="341" cy="3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>
                  <a:latin typeface="楷体" pitchFamily="49" charset="-122"/>
                  <a:ea typeface="楷体" pitchFamily="49" charset="-122"/>
                </a:rPr>
                <a:t>0</a:t>
              </a:r>
            </a:p>
          </p:txBody>
        </p:sp>
        <p:grpSp>
          <p:nvGrpSpPr>
            <p:cNvPr id="86057" name="Group 17"/>
            <p:cNvGrpSpPr>
              <a:grpSpLocks/>
            </p:cNvGrpSpPr>
            <p:nvPr/>
          </p:nvGrpSpPr>
          <p:grpSpPr bwMode="auto">
            <a:xfrm>
              <a:off x="1593" y="-82"/>
              <a:ext cx="477" cy="997"/>
              <a:chOff x="1593" y="-82"/>
              <a:chExt cx="477" cy="997"/>
            </a:xfrm>
          </p:grpSpPr>
          <p:sp>
            <p:nvSpPr>
              <p:cNvPr id="86058" name="Text Box 18"/>
              <p:cNvSpPr txBox="1">
                <a:spLocks noChangeArrowheads="1"/>
              </p:cNvSpPr>
              <p:nvPr/>
            </p:nvSpPr>
            <p:spPr bwMode="auto">
              <a:xfrm>
                <a:off x="1593" y="-82"/>
                <a:ext cx="477" cy="3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>
                    <a:latin typeface="楷体" pitchFamily="49" charset="-122"/>
                    <a:ea typeface="楷体" pitchFamily="49" charset="-122"/>
                  </a:rPr>
                  <a:t>1</a:t>
                </a:r>
              </a:p>
            </p:txBody>
          </p:sp>
          <p:grpSp>
            <p:nvGrpSpPr>
              <p:cNvPr id="86059" name="Group 19"/>
              <p:cNvGrpSpPr>
                <a:grpSpLocks/>
              </p:cNvGrpSpPr>
              <p:nvPr/>
            </p:nvGrpSpPr>
            <p:grpSpPr bwMode="auto">
              <a:xfrm>
                <a:off x="1794" y="253"/>
                <a:ext cx="68" cy="662"/>
                <a:chOff x="1794" y="288"/>
                <a:chExt cx="68" cy="662"/>
              </a:xfrm>
            </p:grpSpPr>
            <p:sp>
              <p:nvSpPr>
                <p:cNvPr id="86060" name="Line 34"/>
                <p:cNvSpPr>
                  <a:spLocks noChangeShapeType="1"/>
                </p:cNvSpPr>
                <p:nvPr/>
              </p:nvSpPr>
              <p:spPr bwMode="auto">
                <a:xfrm>
                  <a:off x="1825" y="326"/>
                  <a:ext cx="1" cy="5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8" name="Oval 29"/>
                <p:cNvSpPr>
                  <a:spLocks noChangeArrowheads="1"/>
                </p:cNvSpPr>
                <p:nvPr/>
              </p:nvSpPr>
              <p:spPr bwMode="auto">
                <a:xfrm>
                  <a:off x="1796" y="884"/>
                  <a:ext cx="68" cy="66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 w="19050">
                  <a:solidFill>
                    <a:srgbClr val="00194C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zh-CN" altLang="zh-CN">
                    <a:latin typeface="楷体" pitchFamily="49" charset="-122"/>
                    <a:ea typeface="楷体" pitchFamily="49" charset="-122"/>
                  </a:endParaRPr>
                </a:p>
              </p:txBody>
            </p:sp>
            <p:sp>
              <p:nvSpPr>
                <p:cNvPr id="69" name="Oval 31"/>
                <p:cNvSpPr>
                  <a:spLocks noChangeArrowheads="1"/>
                </p:cNvSpPr>
                <p:nvPr/>
              </p:nvSpPr>
              <p:spPr bwMode="auto">
                <a:xfrm>
                  <a:off x="1796" y="286"/>
                  <a:ext cx="68" cy="66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 w="19050">
                  <a:solidFill>
                    <a:srgbClr val="00194C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zh-CN" altLang="zh-CN">
                    <a:latin typeface="楷体" pitchFamily="49" charset="-122"/>
                    <a:ea typeface="楷体" pitchFamily="49" charset="-122"/>
                  </a:endParaRPr>
                </a:p>
              </p:txBody>
            </p:sp>
          </p:grpSp>
        </p:grpSp>
      </p:grpSp>
      <p:grpSp>
        <p:nvGrpSpPr>
          <p:cNvPr id="86" name="组合 85"/>
          <p:cNvGrpSpPr>
            <a:grpSpLocks/>
          </p:cNvGrpSpPr>
          <p:nvPr/>
        </p:nvGrpSpPr>
        <p:grpSpPr bwMode="auto">
          <a:xfrm>
            <a:off x="5153025" y="4437063"/>
            <a:ext cx="2257425" cy="1377950"/>
            <a:chOff x="4571437" y="4437112"/>
            <a:chExt cx="2257189" cy="1378043"/>
          </a:xfrm>
        </p:grpSpPr>
        <p:sp>
          <p:nvSpPr>
            <p:cNvPr id="86044" name="Text Box 16"/>
            <p:cNvSpPr txBox="1">
              <a:spLocks noChangeArrowheads="1"/>
            </p:cNvSpPr>
            <p:nvPr/>
          </p:nvSpPr>
          <p:spPr bwMode="auto">
            <a:xfrm>
              <a:off x="5239124" y="5445845"/>
              <a:ext cx="864309" cy="369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>
                  <a:latin typeface="楷体" pitchFamily="49" charset="-122"/>
                  <a:ea typeface="楷体" pitchFamily="49" charset="-122"/>
                </a:rPr>
                <a:t>&lt;0,0&gt;</a:t>
              </a:r>
            </a:p>
          </p:txBody>
        </p:sp>
        <p:sp>
          <p:nvSpPr>
            <p:cNvPr id="86045" name="Text Box 18"/>
            <p:cNvSpPr txBox="1">
              <a:spLocks noChangeArrowheads="1"/>
            </p:cNvSpPr>
            <p:nvPr/>
          </p:nvSpPr>
          <p:spPr bwMode="auto">
            <a:xfrm>
              <a:off x="5215872" y="4437112"/>
              <a:ext cx="93610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>
                  <a:latin typeface="楷体" pitchFamily="49" charset="-122"/>
                  <a:ea typeface="楷体" pitchFamily="49" charset="-122"/>
                </a:rPr>
                <a:t>&lt;1,1&gt;</a:t>
              </a:r>
            </a:p>
          </p:txBody>
        </p:sp>
        <p:sp>
          <p:nvSpPr>
            <p:cNvPr id="86046" name="Line 34"/>
            <p:cNvSpPr>
              <a:spLocks noChangeShapeType="1"/>
            </p:cNvSpPr>
            <p:nvPr/>
          </p:nvSpPr>
          <p:spPr bwMode="auto">
            <a:xfrm>
              <a:off x="5681043" y="4841078"/>
              <a:ext cx="324000" cy="3240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" name="Oval 29"/>
            <p:cNvSpPr>
              <a:spLocks noChangeArrowheads="1"/>
            </p:cNvSpPr>
            <p:nvPr/>
          </p:nvSpPr>
          <p:spPr bwMode="auto">
            <a:xfrm>
              <a:off x="5647649" y="5445242"/>
              <a:ext cx="73017" cy="71443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 w="19050">
              <a:solidFill>
                <a:srgbClr val="00194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zh-CN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77" name="Oval 31"/>
            <p:cNvSpPr>
              <a:spLocks noChangeArrowheads="1"/>
            </p:cNvSpPr>
            <p:nvPr/>
          </p:nvSpPr>
          <p:spPr bwMode="auto">
            <a:xfrm>
              <a:off x="5647649" y="4800674"/>
              <a:ext cx="73017" cy="71443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 w="19050">
              <a:solidFill>
                <a:srgbClr val="00194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zh-CN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86049" name="Line 34"/>
            <p:cNvSpPr>
              <a:spLocks noChangeShapeType="1"/>
            </p:cNvSpPr>
            <p:nvPr/>
          </p:nvSpPr>
          <p:spPr bwMode="auto">
            <a:xfrm flipH="1">
              <a:off x="5356698" y="4841078"/>
              <a:ext cx="324000" cy="3240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" name="Oval 29"/>
            <p:cNvSpPr>
              <a:spLocks noChangeArrowheads="1"/>
            </p:cNvSpPr>
            <p:nvPr/>
          </p:nvSpPr>
          <p:spPr bwMode="auto">
            <a:xfrm>
              <a:off x="5965116" y="5124545"/>
              <a:ext cx="71431" cy="71443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 w="19050">
              <a:solidFill>
                <a:srgbClr val="00194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zh-CN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80" name="Oval 31"/>
            <p:cNvSpPr>
              <a:spLocks noChangeArrowheads="1"/>
            </p:cNvSpPr>
            <p:nvPr/>
          </p:nvSpPr>
          <p:spPr bwMode="auto">
            <a:xfrm>
              <a:off x="5320659" y="5124545"/>
              <a:ext cx="71431" cy="71443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 w="19050">
              <a:solidFill>
                <a:srgbClr val="00194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zh-CN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86052" name="Line 34"/>
            <p:cNvSpPr>
              <a:spLocks noChangeShapeType="1"/>
            </p:cNvSpPr>
            <p:nvPr/>
          </p:nvSpPr>
          <p:spPr bwMode="auto">
            <a:xfrm>
              <a:off x="5356698" y="5155420"/>
              <a:ext cx="324000" cy="3240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053" name="Line 34"/>
            <p:cNvSpPr>
              <a:spLocks noChangeShapeType="1"/>
            </p:cNvSpPr>
            <p:nvPr/>
          </p:nvSpPr>
          <p:spPr bwMode="auto">
            <a:xfrm flipH="1">
              <a:off x="5681043" y="5155420"/>
              <a:ext cx="324000" cy="3240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054" name="Text Box 18"/>
            <p:cNvSpPr txBox="1">
              <a:spLocks noChangeArrowheads="1"/>
            </p:cNvSpPr>
            <p:nvPr/>
          </p:nvSpPr>
          <p:spPr bwMode="auto">
            <a:xfrm>
              <a:off x="5964530" y="4956020"/>
              <a:ext cx="86409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>
                  <a:latin typeface="楷体" pitchFamily="49" charset="-122"/>
                  <a:ea typeface="楷体" pitchFamily="49" charset="-122"/>
                </a:rPr>
                <a:t>&lt;0,1&gt;</a:t>
              </a:r>
            </a:p>
          </p:txBody>
        </p:sp>
        <p:sp>
          <p:nvSpPr>
            <p:cNvPr id="86055" name="Text Box 18"/>
            <p:cNvSpPr txBox="1">
              <a:spLocks noChangeArrowheads="1"/>
            </p:cNvSpPr>
            <p:nvPr/>
          </p:nvSpPr>
          <p:spPr bwMode="auto">
            <a:xfrm>
              <a:off x="4571437" y="4960220"/>
              <a:ext cx="791652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>
                  <a:latin typeface="楷体" pitchFamily="49" charset="-122"/>
                  <a:ea typeface="楷体" pitchFamily="49" charset="-122"/>
                </a:rPr>
                <a:t>&lt;1,0&gt;</a:t>
              </a:r>
            </a:p>
          </p:txBody>
        </p:sp>
      </p:grpSp>
      <p:sp>
        <p:nvSpPr>
          <p:cNvPr id="87" name="直角上箭头 86"/>
          <p:cNvSpPr/>
          <p:nvPr/>
        </p:nvSpPr>
        <p:spPr>
          <a:xfrm rot="5400000">
            <a:off x="3870325" y="3959226"/>
            <a:ext cx="1366837" cy="1116012"/>
          </a:xfrm>
          <a:prstGeom prst="bentUpArrow">
            <a:avLst>
              <a:gd name="adj1" fmla="val 2582"/>
              <a:gd name="adj2" fmla="val 3627"/>
              <a:gd name="adj3" fmla="val 14905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grpSp>
        <p:nvGrpSpPr>
          <p:cNvPr id="105" name="组合 104"/>
          <p:cNvGrpSpPr>
            <a:grpSpLocks/>
          </p:cNvGrpSpPr>
          <p:nvPr/>
        </p:nvGrpSpPr>
        <p:grpSpPr bwMode="auto">
          <a:xfrm>
            <a:off x="7380288" y="4441825"/>
            <a:ext cx="1619250" cy="1377950"/>
            <a:chOff x="7380312" y="4442461"/>
            <a:chExt cx="1619672" cy="1378065"/>
          </a:xfrm>
        </p:grpSpPr>
        <p:grpSp>
          <p:nvGrpSpPr>
            <p:cNvPr id="86030" name="组合 88"/>
            <p:cNvGrpSpPr>
              <a:grpSpLocks/>
            </p:cNvGrpSpPr>
            <p:nvPr/>
          </p:nvGrpSpPr>
          <p:grpSpPr bwMode="auto">
            <a:xfrm>
              <a:off x="7380312" y="4442461"/>
              <a:ext cx="1619672" cy="1378065"/>
              <a:chOff x="4859469" y="4452352"/>
              <a:chExt cx="1619672" cy="1378065"/>
            </a:xfrm>
          </p:grpSpPr>
          <p:sp>
            <p:nvSpPr>
              <p:cNvPr id="86032" name="Text Box 16"/>
              <p:cNvSpPr txBox="1">
                <a:spLocks noChangeArrowheads="1"/>
              </p:cNvSpPr>
              <p:nvPr/>
            </p:nvSpPr>
            <p:spPr bwMode="auto">
              <a:xfrm>
                <a:off x="5239124" y="5461085"/>
                <a:ext cx="864309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>
                    <a:latin typeface="楷体" pitchFamily="49" charset="-122"/>
                    <a:ea typeface="楷体" pitchFamily="49" charset="-122"/>
                  </a:rPr>
                  <a:t>0</a:t>
                </a:r>
              </a:p>
            </p:txBody>
          </p:sp>
          <p:sp>
            <p:nvSpPr>
              <p:cNvPr id="86033" name="Text Box 18"/>
              <p:cNvSpPr txBox="1">
                <a:spLocks noChangeArrowheads="1"/>
              </p:cNvSpPr>
              <p:nvPr/>
            </p:nvSpPr>
            <p:spPr bwMode="auto">
              <a:xfrm>
                <a:off x="5215872" y="4452352"/>
                <a:ext cx="936104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>
                    <a:latin typeface="楷体" pitchFamily="49" charset="-122"/>
                    <a:ea typeface="楷体" pitchFamily="49" charset="-122"/>
                  </a:rPr>
                  <a:t>1</a:t>
                </a:r>
              </a:p>
            </p:txBody>
          </p:sp>
          <p:sp>
            <p:nvSpPr>
              <p:cNvPr id="86034" name="Line 34"/>
              <p:cNvSpPr>
                <a:spLocks noChangeShapeType="1"/>
              </p:cNvSpPr>
              <p:nvPr/>
            </p:nvSpPr>
            <p:spPr bwMode="auto">
              <a:xfrm>
                <a:off x="5681043" y="4841078"/>
                <a:ext cx="324000" cy="32400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3" name="Oval 29"/>
              <p:cNvSpPr>
                <a:spLocks noChangeArrowheads="1"/>
              </p:cNvSpPr>
              <p:nvPr/>
            </p:nvSpPr>
            <p:spPr bwMode="auto">
              <a:xfrm>
                <a:off x="5648662" y="5444623"/>
                <a:ext cx="71457" cy="73031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 w="19050">
                <a:solidFill>
                  <a:srgbClr val="00194C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zh-CN">
                  <a:latin typeface="楷体" pitchFamily="49" charset="-122"/>
                  <a:ea typeface="楷体" pitchFamily="49" charset="-122"/>
                </a:endParaRPr>
              </a:p>
            </p:txBody>
          </p:sp>
          <p:sp>
            <p:nvSpPr>
              <p:cNvPr id="94" name="Oval 31"/>
              <p:cNvSpPr>
                <a:spLocks noChangeArrowheads="1"/>
              </p:cNvSpPr>
              <p:nvPr/>
            </p:nvSpPr>
            <p:spPr bwMode="auto">
              <a:xfrm>
                <a:off x="5648662" y="4800044"/>
                <a:ext cx="71457" cy="71443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 w="19050">
                <a:solidFill>
                  <a:srgbClr val="00194C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zh-CN">
                  <a:latin typeface="楷体" pitchFamily="49" charset="-122"/>
                  <a:ea typeface="楷体" pitchFamily="49" charset="-122"/>
                </a:endParaRPr>
              </a:p>
            </p:txBody>
          </p:sp>
          <p:sp>
            <p:nvSpPr>
              <p:cNvPr id="86037" name="Line 34"/>
              <p:cNvSpPr>
                <a:spLocks noChangeShapeType="1"/>
              </p:cNvSpPr>
              <p:nvPr/>
            </p:nvSpPr>
            <p:spPr bwMode="auto">
              <a:xfrm flipH="1">
                <a:off x="5356698" y="4841078"/>
                <a:ext cx="324000" cy="32400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6" name="Oval 29"/>
              <p:cNvSpPr>
                <a:spLocks noChangeArrowheads="1"/>
              </p:cNvSpPr>
              <p:nvPr/>
            </p:nvSpPr>
            <p:spPr bwMode="auto">
              <a:xfrm>
                <a:off x="5964657" y="5123921"/>
                <a:ext cx="73044" cy="71443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 w="19050">
                <a:solidFill>
                  <a:srgbClr val="00194C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zh-CN">
                  <a:latin typeface="楷体" pitchFamily="49" charset="-122"/>
                  <a:ea typeface="楷体" pitchFamily="49" charset="-122"/>
                </a:endParaRPr>
              </a:p>
            </p:txBody>
          </p:sp>
          <p:sp>
            <p:nvSpPr>
              <p:cNvPr id="97" name="Oval 31"/>
              <p:cNvSpPr>
                <a:spLocks noChangeArrowheads="1"/>
              </p:cNvSpPr>
              <p:nvPr/>
            </p:nvSpPr>
            <p:spPr bwMode="auto">
              <a:xfrm>
                <a:off x="5319964" y="5123921"/>
                <a:ext cx="71456" cy="71443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 w="19050">
                <a:solidFill>
                  <a:srgbClr val="00194C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zh-CN">
                  <a:latin typeface="楷体" pitchFamily="49" charset="-122"/>
                  <a:ea typeface="楷体" pitchFamily="49" charset="-122"/>
                </a:endParaRPr>
              </a:p>
            </p:txBody>
          </p:sp>
          <p:sp>
            <p:nvSpPr>
              <p:cNvPr id="86040" name="Line 34"/>
              <p:cNvSpPr>
                <a:spLocks noChangeShapeType="1"/>
              </p:cNvSpPr>
              <p:nvPr/>
            </p:nvSpPr>
            <p:spPr bwMode="auto">
              <a:xfrm>
                <a:off x="5356698" y="5155420"/>
                <a:ext cx="324000" cy="32400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041" name="Line 34"/>
              <p:cNvSpPr>
                <a:spLocks noChangeShapeType="1"/>
              </p:cNvSpPr>
              <p:nvPr/>
            </p:nvSpPr>
            <p:spPr bwMode="auto">
              <a:xfrm flipH="1">
                <a:off x="5681043" y="5155420"/>
                <a:ext cx="324000" cy="32400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042" name="Text Box 18"/>
              <p:cNvSpPr txBox="1">
                <a:spLocks noChangeArrowheads="1"/>
              </p:cNvSpPr>
              <p:nvPr/>
            </p:nvSpPr>
            <p:spPr bwMode="auto">
              <a:xfrm>
                <a:off x="5964530" y="4956020"/>
                <a:ext cx="514611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>
                    <a:latin typeface="楷体" pitchFamily="49" charset="-122"/>
                    <a:ea typeface="楷体" pitchFamily="49" charset="-122"/>
                  </a:rPr>
                  <a:t>b</a:t>
                </a:r>
              </a:p>
            </p:txBody>
          </p:sp>
          <p:sp>
            <p:nvSpPr>
              <p:cNvPr id="86043" name="Text Box 18"/>
              <p:cNvSpPr txBox="1">
                <a:spLocks noChangeArrowheads="1"/>
              </p:cNvSpPr>
              <p:nvPr/>
            </p:nvSpPr>
            <p:spPr bwMode="auto">
              <a:xfrm>
                <a:off x="4859469" y="4960220"/>
                <a:ext cx="503620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>
                    <a:latin typeface="楷体" pitchFamily="49" charset="-122"/>
                    <a:ea typeface="楷体" pitchFamily="49" charset="-122"/>
                  </a:rPr>
                  <a:t>a</a:t>
                </a:r>
              </a:p>
            </p:txBody>
          </p:sp>
        </p:grpSp>
        <p:sp>
          <p:nvSpPr>
            <p:cNvPr id="102" name="圆角矩形 101"/>
            <p:cNvSpPr/>
            <p:nvPr/>
          </p:nvSpPr>
          <p:spPr>
            <a:xfrm>
              <a:off x="7467647" y="4482152"/>
              <a:ext cx="1440238" cy="1297095"/>
            </a:xfrm>
            <a:prstGeom prst="roundRect">
              <a:avLst/>
            </a:prstGeom>
            <a:solidFill>
              <a:schemeClr val="accent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grpSp>
        <p:nvGrpSpPr>
          <p:cNvPr id="107" name="组合 106"/>
          <p:cNvGrpSpPr>
            <a:grpSpLocks/>
          </p:cNvGrpSpPr>
          <p:nvPr/>
        </p:nvGrpSpPr>
        <p:grpSpPr bwMode="auto">
          <a:xfrm>
            <a:off x="684213" y="5589588"/>
            <a:ext cx="3311525" cy="503237"/>
            <a:chOff x="683568" y="5589240"/>
            <a:chExt cx="3312368" cy="504056"/>
          </a:xfrm>
        </p:grpSpPr>
        <p:sp>
          <p:nvSpPr>
            <p:cNvPr id="88" name="矩形 87"/>
            <p:cNvSpPr/>
            <p:nvPr/>
          </p:nvSpPr>
          <p:spPr>
            <a:xfrm>
              <a:off x="683568" y="5589240"/>
              <a:ext cx="3312368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altLang="zh-CN" sz="2400" dirty="0">
                  <a:solidFill>
                    <a:srgbClr val="A50021"/>
                  </a:solidFill>
                  <a:latin typeface="楷体" pitchFamily="49" charset="-122"/>
                  <a:ea typeface="楷体" pitchFamily="49" charset="-122"/>
                </a:rPr>
                <a:t>A</a:t>
              </a:r>
              <a:r>
                <a:rPr lang="en-US" altLang="zh-CN" sz="2400" baseline="44000" dirty="0">
                  <a:solidFill>
                    <a:srgbClr val="A50021"/>
                  </a:solidFill>
                  <a:latin typeface="楷体" pitchFamily="49" charset="-122"/>
                  <a:ea typeface="楷体" pitchFamily="49" charset="-122"/>
                </a:rPr>
                <a:t>n</a:t>
              </a:r>
              <a:r>
                <a:rPr lang="en-US" altLang="zh-CN" sz="2400" dirty="0">
                  <a:solidFill>
                    <a:srgbClr val="A50021"/>
                  </a:solidFill>
                  <a:latin typeface="楷体" pitchFamily="49" charset="-122"/>
                  <a:ea typeface="楷体" pitchFamily="49" charset="-122"/>
                </a:rPr>
                <a:t>=A</a:t>
              </a:r>
              <a:r>
                <a:rPr lang="en-US" altLang="zh-CN" sz="2400" baseline="-25000" dirty="0">
                  <a:solidFill>
                    <a:srgbClr val="A50021"/>
                  </a:solidFill>
                  <a:latin typeface="楷体" pitchFamily="49" charset="-122"/>
                  <a:ea typeface="楷体" pitchFamily="49" charset="-122"/>
                </a:rPr>
                <a:t>2</a:t>
              </a:r>
              <a:r>
                <a:rPr lang="en-US" altLang="zh-CN" sz="2400" dirty="0">
                  <a:solidFill>
                    <a:srgbClr val="A50021"/>
                  </a:solidFill>
                  <a:latin typeface="楷体" pitchFamily="49" charset="-122"/>
                  <a:ea typeface="楷体" pitchFamily="49" charset="-122"/>
                </a:rPr>
                <a:t>×A</a:t>
              </a:r>
              <a:r>
                <a:rPr lang="en-US" altLang="zh-CN" sz="2400" baseline="-25000" dirty="0">
                  <a:solidFill>
                    <a:srgbClr val="A50021"/>
                  </a:solidFill>
                  <a:latin typeface="楷体" pitchFamily="49" charset="-122"/>
                  <a:ea typeface="楷体" pitchFamily="49" charset="-122"/>
                </a:rPr>
                <a:t>2</a:t>
              </a:r>
              <a:r>
                <a:rPr lang="en-US" altLang="zh-CN" sz="2400" dirty="0">
                  <a:solidFill>
                    <a:srgbClr val="A50021"/>
                  </a:solidFill>
                  <a:latin typeface="楷体" pitchFamily="49" charset="-122"/>
                  <a:ea typeface="楷体" pitchFamily="49" charset="-122"/>
                </a:rPr>
                <a:t>×...×A</a:t>
              </a:r>
              <a:r>
                <a:rPr lang="en-US" altLang="zh-CN" sz="2400" baseline="-25000" dirty="0">
                  <a:solidFill>
                    <a:srgbClr val="A50021"/>
                  </a:solidFill>
                  <a:latin typeface="楷体" pitchFamily="49" charset="-122"/>
                  <a:ea typeface="楷体" pitchFamily="49" charset="-122"/>
                </a:rPr>
                <a:t>2</a:t>
              </a:r>
              <a:r>
                <a:rPr lang="en-US" altLang="zh-CN" sz="2400" dirty="0">
                  <a:solidFill>
                    <a:srgbClr val="A50021"/>
                  </a:solidFill>
                  <a:latin typeface="楷体" pitchFamily="49" charset="-122"/>
                  <a:ea typeface="楷体" pitchFamily="49" charset="-122"/>
                </a:rPr>
                <a:t>=?</a:t>
              </a:r>
              <a:endParaRPr lang="zh-CN" altLang="en-US" sz="2400" dirty="0">
                <a:solidFill>
                  <a:srgbClr val="A50021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06" name="矩形 105"/>
            <p:cNvSpPr/>
            <p:nvPr/>
          </p:nvSpPr>
          <p:spPr>
            <a:xfrm>
              <a:off x="828067" y="5805491"/>
              <a:ext cx="287411" cy="28780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altLang="zh-CN" sz="1600" dirty="0">
                  <a:solidFill>
                    <a:srgbClr val="A50021"/>
                  </a:solidFill>
                  <a:latin typeface="楷体" pitchFamily="49" charset="-122"/>
                  <a:ea typeface="楷体" pitchFamily="49" charset="-122"/>
                </a:rPr>
                <a:t>2</a:t>
              </a:r>
              <a:endParaRPr lang="zh-CN" altLang="en-US" sz="1600" dirty="0">
                <a:solidFill>
                  <a:srgbClr val="A50021"/>
                </a:solidFill>
                <a:latin typeface="楷体" pitchFamily="49" charset="-122"/>
                <a:ea typeface="楷体" pitchFamily="49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标题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03262"/>
          </a:xfrm>
        </p:spPr>
        <p:txBody>
          <a:bodyPr/>
          <a:lstStyle/>
          <a:p>
            <a:pPr algn="ctr"/>
            <a:r>
              <a:rPr lang="zh-CN" altLang="en-US" sz="3600" smtClean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</a:rPr>
              <a:t>玩转布尔代数（续）</a:t>
            </a:r>
          </a:p>
        </p:txBody>
      </p:sp>
      <p:sp>
        <p:nvSpPr>
          <p:cNvPr id="87042" name="内容占位符 2"/>
          <p:cNvSpPr>
            <a:spLocks noGrp="1"/>
          </p:cNvSpPr>
          <p:nvPr>
            <p:ph idx="1"/>
          </p:nvPr>
        </p:nvSpPr>
        <p:spPr>
          <a:xfrm>
            <a:off x="457200" y="1268413"/>
            <a:ext cx="8229600" cy="576262"/>
          </a:xfrm>
        </p:spPr>
        <p:txBody>
          <a:bodyPr/>
          <a:lstStyle/>
          <a:p>
            <a:r>
              <a:rPr lang="en-US" altLang="zh-CN" sz="2400" smtClean="0">
                <a:latin typeface="楷体" pitchFamily="49" charset="-122"/>
                <a:ea typeface="楷体" pitchFamily="49" charset="-122"/>
              </a:rPr>
              <a:t>A</a:t>
            </a:r>
            <a:r>
              <a:rPr lang="en-US" altLang="zh-CN" sz="2400" baseline="44000" smtClean="0">
                <a:latin typeface="楷体" pitchFamily="49" charset="-122"/>
                <a:ea typeface="楷体" pitchFamily="49" charset="-122"/>
              </a:rPr>
              <a:t>3</a:t>
            </a:r>
            <a:r>
              <a:rPr lang="en-US" altLang="zh-CN" sz="2400" smtClean="0">
                <a:latin typeface="楷体" pitchFamily="49" charset="-122"/>
                <a:ea typeface="楷体" pitchFamily="49" charset="-122"/>
              </a:rPr>
              <a:t>=A</a:t>
            </a:r>
            <a:r>
              <a:rPr lang="en-US" altLang="zh-CN" sz="2400" baseline="-25000" smtClean="0">
                <a:latin typeface="楷体" pitchFamily="49" charset="-122"/>
                <a:ea typeface="楷体" pitchFamily="49" charset="-122"/>
              </a:rPr>
              <a:t>2</a:t>
            </a:r>
            <a:r>
              <a:rPr lang="en-US" altLang="zh-CN" sz="2400" smtClean="0">
                <a:latin typeface="楷体" pitchFamily="49" charset="-122"/>
                <a:ea typeface="楷体" pitchFamily="49" charset="-122"/>
              </a:rPr>
              <a:t>×A</a:t>
            </a:r>
            <a:r>
              <a:rPr lang="en-US" altLang="zh-CN" sz="2400" baseline="-25000" smtClean="0">
                <a:latin typeface="楷体" pitchFamily="49" charset="-122"/>
                <a:ea typeface="楷体" pitchFamily="49" charset="-122"/>
              </a:rPr>
              <a:t>2</a:t>
            </a:r>
            <a:r>
              <a:rPr lang="en-US" altLang="zh-CN" sz="2400" smtClean="0">
                <a:latin typeface="楷体" pitchFamily="49" charset="-122"/>
                <a:ea typeface="楷体" pitchFamily="49" charset="-122"/>
              </a:rPr>
              <a:t>×A</a:t>
            </a:r>
            <a:r>
              <a:rPr lang="en-US" altLang="zh-CN" sz="2400" baseline="-25000" smtClean="0">
                <a:latin typeface="楷体" pitchFamily="49" charset="-122"/>
                <a:ea typeface="楷体" pitchFamily="49" charset="-122"/>
              </a:rPr>
              <a:t>2</a:t>
            </a:r>
            <a:r>
              <a:rPr lang="en-US" altLang="zh-CN" sz="2400" smtClean="0">
                <a:latin typeface="楷体" pitchFamily="49" charset="-122"/>
                <a:ea typeface="楷体" pitchFamily="49" charset="-122"/>
              </a:rPr>
              <a:t>=&lt;{0,a,b,c,d,e,f,1}</a:t>
            </a:r>
            <a:r>
              <a:rPr lang="zh-CN" altLang="en-US" sz="2400" smtClean="0">
                <a:latin typeface="楷体" pitchFamily="49" charset="-122"/>
                <a:ea typeface="楷体" pitchFamily="49" charset="-122"/>
              </a:rPr>
              <a:t>，</a:t>
            </a:r>
            <a:r>
              <a:rPr lang="el-GR" altLang="zh-CN" sz="2400" smtClean="0">
                <a:latin typeface="楷体" pitchFamily="49" charset="-122"/>
                <a:ea typeface="楷体" pitchFamily="49" charset="-122"/>
              </a:rPr>
              <a:t>∨</a:t>
            </a:r>
            <a:r>
              <a:rPr lang="zh-CN" altLang="en-US" sz="2400" smtClean="0">
                <a:latin typeface="楷体" pitchFamily="49" charset="-122"/>
                <a:ea typeface="楷体" pitchFamily="49" charset="-122"/>
              </a:rPr>
              <a:t>，</a:t>
            </a:r>
            <a:r>
              <a:rPr lang="el-GR" altLang="zh-CN" sz="2400" smtClean="0">
                <a:latin typeface="楷体" pitchFamily="49" charset="-122"/>
                <a:ea typeface="楷体" pitchFamily="49" charset="-122"/>
              </a:rPr>
              <a:t>∧</a:t>
            </a:r>
            <a:r>
              <a:rPr lang="zh-CN" altLang="en-US" sz="2400" smtClean="0">
                <a:latin typeface="楷体" pitchFamily="49" charset="-122"/>
                <a:ea typeface="楷体" pitchFamily="49" charset="-122"/>
              </a:rPr>
              <a:t>，</a:t>
            </a:r>
            <a:r>
              <a:rPr lang="el-GR" altLang="zh-CN" sz="2400" smtClean="0"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2400" smtClean="0">
                <a:latin typeface="楷体" pitchFamily="49" charset="-122"/>
                <a:ea typeface="楷体" pitchFamily="49" charset="-122"/>
                <a:sym typeface="Symbol" pitchFamily="18" charset="2"/>
              </a:rPr>
              <a:t></a:t>
            </a:r>
            <a:r>
              <a:rPr lang="zh-CN" altLang="en-US" sz="2400" smtClean="0">
                <a:latin typeface="宋体" charset="-122"/>
                <a:sym typeface="Symbol" pitchFamily="18" charset="2"/>
              </a:rPr>
              <a:t> </a:t>
            </a:r>
            <a:r>
              <a:rPr lang="en-US" altLang="zh-CN" sz="2400" smtClean="0">
                <a:latin typeface="楷体" pitchFamily="49" charset="-122"/>
                <a:ea typeface="楷体" pitchFamily="49" charset="-122"/>
              </a:rPr>
              <a:t>&gt;</a:t>
            </a:r>
            <a:endParaRPr lang="zh-CN" altLang="en-US" sz="24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E44406-8C60-469C-9DF3-A67CFE0F94DF}" type="slidenum">
              <a:rPr lang="en-US" altLang="zh-CN" smtClean="0"/>
              <a:pPr>
                <a:defRPr/>
              </a:pPr>
              <a:t>59</a:t>
            </a:fld>
            <a:endParaRPr lang="en-US" altLang="zh-CN"/>
          </a:p>
        </p:txBody>
      </p:sp>
      <p:grpSp>
        <p:nvGrpSpPr>
          <p:cNvPr id="5" name="组合 4"/>
          <p:cNvGrpSpPr>
            <a:grpSpLocks noChangeAspect="1"/>
          </p:cNvGrpSpPr>
          <p:nvPr/>
        </p:nvGrpSpPr>
        <p:grpSpPr bwMode="auto">
          <a:xfrm>
            <a:off x="900113" y="2028825"/>
            <a:ext cx="2749550" cy="2479675"/>
            <a:chOff x="4759035" y="3509591"/>
            <a:chExt cx="2750272" cy="2479544"/>
          </a:xfrm>
        </p:grpSpPr>
        <p:sp>
          <p:nvSpPr>
            <p:cNvPr id="87053" name="Line 33"/>
            <p:cNvSpPr>
              <a:spLocks noChangeShapeType="1"/>
            </p:cNvSpPr>
            <p:nvPr/>
          </p:nvSpPr>
          <p:spPr bwMode="auto">
            <a:xfrm>
              <a:off x="5104633" y="5048250"/>
              <a:ext cx="1004400" cy="59400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87054" name="Group 15"/>
            <p:cNvGrpSpPr>
              <a:grpSpLocks noChangeAspect="1"/>
            </p:cNvGrpSpPr>
            <p:nvPr/>
          </p:nvGrpSpPr>
          <p:grpSpPr bwMode="auto">
            <a:xfrm>
              <a:off x="4759035" y="3509591"/>
              <a:ext cx="2750272" cy="2479544"/>
              <a:chOff x="927" y="109"/>
              <a:chExt cx="1982" cy="1742"/>
            </a:xfrm>
          </p:grpSpPr>
          <p:sp>
            <p:nvSpPr>
              <p:cNvPr id="87055" name="Text Box 16"/>
              <p:cNvSpPr txBox="1">
                <a:spLocks noChangeArrowheads="1"/>
              </p:cNvSpPr>
              <p:nvPr/>
            </p:nvSpPr>
            <p:spPr bwMode="auto">
              <a:xfrm>
                <a:off x="1696" y="1592"/>
                <a:ext cx="432" cy="25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>
                    <a:latin typeface="楷体" pitchFamily="49" charset="-122"/>
                    <a:ea typeface="楷体" pitchFamily="49" charset="-122"/>
                  </a:rPr>
                  <a:t>0</a:t>
                </a:r>
              </a:p>
            </p:txBody>
          </p:sp>
          <p:grpSp>
            <p:nvGrpSpPr>
              <p:cNvPr id="87056" name="Group 17"/>
              <p:cNvGrpSpPr>
                <a:grpSpLocks/>
              </p:cNvGrpSpPr>
              <p:nvPr/>
            </p:nvGrpSpPr>
            <p:grpSpPr bwMode="auto">
              <a:xfrm>
                <a:off x="927" y="109"/>
                <a:ext cx="1982" cy="1516"/>
                <a:chOff x="927" y="109"/>
                <a:chExt cx="1982" cy="1516"/>
              </a:xfrm>
            </p:grpSpPr>
            <p:sp>
              <p:nvSpPr>
                <p:cNvPr id="87057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1550" y="109"/>
                  <a:ext cx="729" cy="25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zh-CN">
                      <a:latin typeface="楷体" pitchFamily="49" charset="-122"/>
                      <a:ea typeface="楷体" pitchFamily="49" charset="-122"/>
                    </a:rPr>
                    <a:t>1</a:t>
                  </a:r>
                </a:p>
              </p:txBody>
            </p:sp>
            <p:grpSp>
              <p:nvGrpSpPr>
                <p:cNvPr id="87058" name="Group 19"/>
                <p:cNvGrpSpPr>
                  <a:grpSpLocks/>
                </p:cNvGrpSpPr>
                <p:nvPr/>
              </p:nvGrpSpPr>
              <p:grpSpPr bwMode="auto">
                <a:xfrm>
                  <a:off x="927" y="347"/>
                  <a:ext cx="1982" cy="1278"/>
                  <a:chOff x="927" y="382"/>
                  <a:chExt cx="1982" cy="1278"/>
                </a:xfrm>
              </p:grpSpPr>
              <p:sp>
                <p:nvSpPr>
                  <p:cNvPr id="87059" name="Line 24"/>
                  <p:cNvSpPr>
                    <a:spLocks noChangeShapeType="1"/>
                  </p:cNvSpPr>
                  <p:nvPr/>
                </p:nvSpPr>
                <p:spPr bwMode="auto">
                  <a:xfrm>
                    <a:off x="1908" y="815"/>
                    <a:ext cx="726" cy="417"/>
                  </a:xfrm>
                  <a:prstGeom prst="line">
                    <a:avLst/>
                  </a:prstGeom>
                  <a:noFill/>
                  <a:ln w="25400">
                    <a:solidFill>
                      <a:schemeClr val="accent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87060" name="Line 26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187" y="815"/>
                    <a:ext cx="724" cy="417"/>
                  </a:xfrm>
                  <a:prstGeom prst="line">
                    <a:avLst/>
                  </a:prstGeom>
                  <a:noFill/>
                  <a:ln w="25400">
                    <a:solidFill>
                      <a:schemeClr val="accent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87061" name="Line 27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908" y="1225"/>
                    <a:ext cx="724" cy="418"/>
                  </a:xfrm>
                  <a:prstGeom prst="line">
                    <a:avLst/>
                  </a:prstGeom>
                  <a:noFill/>
                  <a:ln w="25400">
                    <a:solidFill>
                      <a:schemeClr val="accent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87062" name="Line 32"/>
                  <p:cNvSpPr>
                    <a:spLocks noChangeShapeType="1"/>
                  </p:cNvSpPr>
                  <p:nvPr/>
                </p:nvSpPr>
                <p:spPr bwMode="auto">
                  <a:xfrm>
                    <a:off x="1908" y="408"/>
                    <a:ext cx="724" cy="417"/>
                  </a:xfrm>
                  <a:prstGeom prst="line">
                    <a:avLst/>
                  </a:prstGeom>
                  <a:noFill/>
                  <a:ln w="25400">
                    <a:solidFill>
                      <a:schemeClr val="accent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87063" name="Line 33"/>
                  <p:cNvSpPr>
                    <a:spLocks noChangeShapeType="1"/>
                  </p:cNvSpPr>
                  <p:nvPr/>
                </p:nvSpPr>
                <p:spPr bwMode="auto">
                  <a:xfrm>
                    <a:off x="1189" y="854"/>
                    <a:ext cx="724" cy="417"/>
                  </a:xfrm>
                  <a:prstGeom prst="line">
                    <a:avLst/>
                  </a:prstGeom>
                  <a:noFill/>
                  <a:ln w="25400">
                    <a:solidFill>
                      <a:schemeClr val="accent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87064" name="Line 34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203" y="408"/>
                    <a:ext cx="724" cy="417"/>
                  </a:xfrm>
                  <a:prstGeom prst="line">
                    <a:avLst/>
                  </a:prstGeom>
                  <a:noFill/>
                  <a:ln w="25400">
                    <a:solidFill>
                      <a:schemeClr val="accent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87065" name="Line 35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908" y="854"/>
                    <a:ext cx="724" cy="417"/>
                  </a:xfrm>
                  <a:prstGeom prst="line">
                    <a:avLst/>
                  </a:prstGeom>
                  <a:noFill/>
                  <a:ln w="25400">
                    <a:solidFill>
                      <a:schemeClr val="accent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87066" name="Line 36"/>
                  <p:cNvSpPr>
                    <a:spLocks noChangeShapeType="1"/>
                  </p:cNvSpPr>
                  <p:nvPr/>
                </p:nvSpPr>
                <p:spPr bwMode="auto">
                  <a:xfrm>
                    <a:off x="1191" y="850"/>
                    <a:ext cx="0" cy="385"/>
                  </a:xfrm>
                  <a:prstGeom prst="line">
                    <a:avLst/>
                  </a:prstGeom>
                  <a:noFill/>
                  <a:ln w="25400">
                    <a:solidFill>
                      <a:schemeClr val="accent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87067" name="Line 37"/>
                  <p:cNvSpPr>
                    <a:spLocks noChangeShapeType="1"/>
                  </p:cNvSpPr>
                  <p:nvPr/>
                </p:nvSpPr>
                <p:spPr bwMode="auto">
                  <a:xfrm>
                    <a:off x="1911" y="1282"/>
                    <a:ext cx="0" cy="351"/>
                  </a:xfrm>
                  <a:prstGeom prst="line">
                    <a:avLst/>
                  </a:prstGeom>
                  <a:noFill/>
                  <a:ln w="25400">
                    <a:solidFill>
                      <a:schemeClr val="accent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87068" name="Line 38"/>
                  <p:cNvSpPr>
                    <a:spLocks noChangeShapeType="1"/>
                  </p:cNvSpPr>
                  <p:nvPr/>
                </p:nvSpPr>
                <p:spPr bwMode="auto">
                  <a:xfrm>
                    <a:off x="2632" y="850"/>
                    <a:ext cx="0" cy="391"/>
                  </a:xfrm>
                  <a:prstGeom prst="line">
                    <a:avLst/>
                  </a:prstGeom>
                  <a:noFill/>
                  <a:ln w="25400">
                    <a:solidFill>
                      <a:schemeClr val="accent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87069" name="Line 3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911" y="412"/>
                    <a:ext cx="0" cy="388"/>
                  </a:xfrm>
                  <a:prstGeom prst="line">
                    <a:avLst/>
                  </a:prstGeom>
                  <a:noFill/>
                  <a:ln w="25400">
                    <a:solidFill>
                      <a:schemeClr val="accent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87070" name="Text Box 4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673" y="802"/>
                    <a:ext cx="480" cy="259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algn="ctr">
                      <a:spcBef>
                        <a:spcPct val="50000"/>
                      </a:spcBef>
                    </a:pPr>
                    <a:r>
                      <a:rPr lang="en-US" altLang="zh-CN">
                        <a:latin typeface="楷体" pitchFamily="49" charset="-122"/>
                        <a:ea typeface="楷体" pitchFamily="49" charset="-122"/>
                      </a:rPr>
                      <a:t>d</a:t>
                    </a:r>
                  </a:p>
                </p:txBody>
              </p:sp>
              <p:sp>
                <p:nvSpPr>
                  <p:cNvPr id="87071" name="Text Box 4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381" y="562"/>
                    <a:ext cx="528" cy="259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algn="ctr">
                      <a:spcBef>
                        <a:spcPct val="50000"/>
                      </a:spcBef>
                    </a:pPr>
                    <a:r>
                      <a:rPr lang="en-US" altLang="zh-CN">
                        <a:latin typeface="楷体" pitchFamily="49" charset="-122"/>
                        <a:ea typeface="楷体" pitchFamily="49" charset="-122"/>
                      </a:rPr>
                      <a:t>f</a:t>
                    </a:r>
                  </a:p>
                </p:txBody>
              </p:sp>
              <p:sp>
                <p:nvSpPr>
                  <p:cNvPr id="87072" name="Text Box 4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927" y="562"/>
                    <a:ext cx="480" cy="259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algn="ctr">
                      <a:spcBef>
                        <a:spcPct val="50000"/>
                      </a:spcBef>
                    </a:pPr>
                    <a:r>
                      <a:rPr lang="en-US" altLang="zh-CN">
                        <a:latin typeface="楷体" pitchFamily="49" charset="-122"/>
                        <a:ea typeface="楷体" pitchFamily="49" charset="-122"/>
                      </a:rPr>
                      <a:t>e</a:t>
                    </a:r>
                  </a:p>
                </p:txBody>
              </p:sp>
              <p:sp>
                <p:nvSpPr>
                  <p:cNvPr id="87073" name="Text Box 4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984" y="1199"/>
                    <a:ext cx="337" cy="259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algn="ctr">
                      <a:spcBef>
                        <a:spcPct val="50000"/>
                      </a:spcBef>
                    </a:pPr>
                    <a:r>
                      <a:rPr lang="en-US" altLang="zh-CN">
                        <a:latin typeface="楷体" pitchFamily="49" charset="-122"/>
                        <a:ea typeface="楷体" pitchFamily="49" charset="-122"/>
                      </a:rPr>
                      <a:t>a</a:t>
                    </a:r>
                  </a:p>
                </p:txBody>
              </p:sp>
              <p:sp>
                <p:nvSpPr>
                  <p:cNvPr id="87074" name="Text Box 4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05" y="1199"/>
                    <a:ext cx="336" cy="259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algn="ctr">
                      <a:spcBef>
                        <a:spcPct val="50000"/>
                      </a:spcBef>
                    </a:pPr>
                    <a:r>
                      <a:rPr lang="en-US" altLang="zh-CN">
                        <a:latin typeface="楷体" pitchFamily="49" charset="-122"/>
                        <a:ea typeface="楷体" pitchFamily="49" charset="-122"/>
                      </a:rPr>
                      <a:t>c</a:t>
                    </a:r>
                  </a:p>
                </p:txBody>
              </p:sp>
              <p:sp>
                <p:nvSpPr>
                  <p:cNvPr id="87075" name="Text Box 4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631" y="1199"/>
                    <a:ext cx="336" cy="259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algn="ctr">
                      <a:spcBef>
                        <a:spcPct val="50000"/>
                      </a:spcBef>
                    </a:pPr>
                    <a:r>
                      <a:rPr lang="en-US" altLang="zh-CN">
                        <a:latin typeface="楷体" pitchFamily="49" charset="-122"/>
                        <a:ea typeface="楷体" pitchFamily="49" charset="-122"/>
                      </a:rPr>
                      <a:t>b</a:t>
                    </a:r>
                  </a:p>
                </p:txBody>
              </p:sp>
              <p:sp>
                <p:nvSpPr>
                  <p:cNvPr id="87076" name="Oval 20"/>
                  <p:cNvSpPr>
                    <a:spLocks noChangeArrowheads="1"/>
                  </p:cNvSpPr>
                  <p:nvPr/>
                </p:nvSpPr>
                <p:spPr bwMode="auto">
                  <a:xfrm>
                    <a:off x="1163" y="1208"/>
                    <a:ext cx="52" cy="51"/>
                  </a:xfrm>
                  <a:prstGeom prst="ellipse">
                    <a:avLst/>
                  </a:prstGeom>
                  <a:solidFill>
                    <a:schemeClr val="tx1"/>
                  </a:solidFill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endParaRPr lang="zh-CN" altLang="zh-CN">
                      <a:latin typeface="楷体" pitchFamily="49" charset="-122"/>
                      <a:ea typeface="楷体" pitchFamily="49" charset="-122"/>
                    </a:endParaRPr>
                  </a:p>
                </p:txBody>
              </p:sp>
              <p:sp>
                <p:nvSpPr>
                  <p:cNvPr id="87077" name="Oval 21"/>
                  <p:cNvSpPr>
                    <a:spLocks noChangeArrowheads="1"/>
                  </p:cNvSpPr>
                  <p:nvPr/>
                </p:nvSpPr>
                <p:spPr bwMode="auto">
                  <a:xfrm>
                    <a:off x="1883" y="1609"/>
                    <a:ext cx="52" cy="51"/>
                  </a:xfrm>
                  <a:prstGeom prst="ellipse">
                    <a:avLst/>
                  </a:prstGeom>
                  <a:solidFill>
                    <a:schemeClr val="tx1"/>
                  </a:solidFill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endParaRPr lang="zh-CN" altLang="zh-CN">
                      <a:latin typeface="楷体" pitchFamily="49" charset="-122"/>
                      <a:ea typeface="楷体" pitchFamily="49" charset="-122"/>
                    </a:endParaRPr>
                  </a:p>
                </p:txBody>
              </p:sp>
              <p:sp>
                <p:nvSpPr>
                  <p:cNvPr id="87078" name="Oval 22"/>
                  <p:cNvSpPr>
                    <a:spLocks noChangeArrowheads="1"/>
                  </p:cNvSpPr>
                  <p:nvPr/>
                </p:nvSpPr>
                <p:spPr bwMode="auto">
                  <a:xfrm>
                    <a:off x="2603" y="1208"/>
                    <a:ext cx="52" cy="51"/>
                  </a:xfrm>
                  <a:prstGeom prst="ellipse">
                    <a:avLst/>
                  </a:prstGeom>
                  <a:solidFill>
                    <a:schemeClr val="tx1"/>
                  </a:solidFill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endParaRPr lang="zh-CN" altLang="zh-CN">
                      <a:latin typeface="楷体" pitchFamily="49" charset="-122"/>
                      <a:ea typeface="楷体" pitchFamily="49" charset="-122"/>
                    </a:endParaRPr>
                  </a:p>
                </p:txBody>
              </p:sp>
              <p:sp>
                <p:nvSpPr>
                  <p:cNvPr id="87079" name="Oval 23"/>
                  <p:cNvSpPr>
                    <a:spLocks noChangeArrowheads="1"/>
                  </p:cNvSpPr>
                  <p:nvPr/>
                </p:nvSpPr>
                <p:spPr bwMode="auto">
                  <a:xfrm>
                    <a:off x="1883" y="776"/>
                    <a:ext cx="52" cy="51"/>
                  </a:xfrm>
                  <a:prstGeom prst="ellipse">
                    <a:avLst/>
                  </a:prstGeom>
                  <a:solidFill>
                    <a:schemeClr val="tx1"/>
                  </a:solidFill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endParaRPr lang="zh-CN" altLang="zh-CN">
                      <a:latin typeface="楷体" pitchFamily="49" charset="-122"/>
                      <a:ea typeface="楷体" pitchFamily="49" charset="-122"/>
                    </a:endParaRPr>
                  </a:p>
                </p:txBody>
              </p:sp>
              <p:sp>
                <p:nvSpPr>
                  <p:cNvPr id="87080" name="Oval 28"/>
                  <p:cNvSpPr>
                    <a:spLocks noChangeArrowheads="1"/>
                  </p:cNvSpPr>
                  <p:nvPr/>
                </p:nvSpPr>
                <p:spPr bwMode="auto">
                  <a:xfrm>
                    <a:off x="1163" y="824"/>
                    <a:ext cx="52" cy="51"/>
                  </a:xfrm>
                  <a:prstGeom prst="ellipse">
                    <a:avLst/>
                  </a:prstGeom>
                  <a:solidFill>
                    <a:schemeClr val="tx1"/>
                  </a:solidFill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endParaRPr lang="zh-CN" altLang="zh-CN">
                      <a:latin typeface="楷体" pitchFamily="49" charset="-122"/>
                      <a:ea typeface="楷体" pitchFamily="49" charset="-122"/>
                    </a:endParaRPr>
                  </a:p>
                </p:txBody>
              </p:sp>
              <p:sp>
                <p:nvSpPr>
                  <p:cNvPr id="87081" name="Oval 29"/>
                  <p:cNvSpPr>
                    <a:spLocks noChangeArrowheads="1"/>
                  </p:cNvSpPr>
                  <p:nvPr/>
                </p:nvSpPr>
                <p:spPr bwMode="auto">
                  <a:xfrm>
                    <a:off x="1883" y="1256"/>
                    <a:ext cx="52" cy="51"/>
                  </a:xfrm>
                  <a:prstGeom prst="ellipse">
                    <a:avLst/>
                  </a:prstGeom>
                  <a:solidFill>
                    <a:schemeClr val="tx1"/>
                  </a:solidFill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endParaRPr lang="zh-CN" altLang="zh-CN">
                      <a:latin typeface="楷体" pitchFamily="49" charset="-122"/>
                      <a:ea typeface="楷体" pitchFamily="49" charset="-122"/>
                    </a:endParaRPr>
                  </a:p>
                </p:txBody>
              </p:sp>
              <p:sp>
                <p:nvSpPr>
                  <p:cNvPr id="87082" name="Oval 30"/>
                  <p:cNvSpPr>
                    <a:spLocks noChangeArrowheads="1"/>
                  </p:cNvSpPr>
                  <p:nvPr/>
                </p:nvSpPr>
                <p:spPr bwMode="auto">
                  <a:xfrm>
                    <a:off x="2603" y="824"/>
                    <a:ext cx="52" cy="51"/>
                  </a:xfrm>
                  <a:prstGeom prst="ellipse">
                    <a:avLst/>
                  </a:prstGeom>
                  <a:solidFill>
                    <a:schemeClr val="tx1"/>
                  </a:solidFill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endParaRPr lang="zh-CN" altLang="zh-CN">
                      <a:latin typeface="楷体" pitchFamily="49" charset="-122"/>
                      <a:ea typeface="楷体" pitchFamily="49" charset="-122"/>
                    </a:endParaRPr>
                  </a:p>
                </p:txBody>
              </p:sp>
              <p:sp>
                <p:nvSpPr>
                  <p:cNvPr id="87083" name="Oval 31"/>
                  <p:cNvSpPr>
                    <a:spLocks noChangeArrowheads="1"/>
                  </p:cNvSpPr>
                  <p:nvPr/>
                </p:nvSpPr>
                <p:spPr bwMode="auto">
                  <a:xfrm>
                    <a:off x="1883" y="382"/>
                    <a:ext cx="52" cy="51"/>
                  </a:xfrm>
                  <a:prstGeom prst="ellipse">
                    <a:avLst/>
                  </a:prstGeom>
                  <a:solidFill>
                    <a:schemeClr val="tx1"/>
                  </a:solidFill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endParaRPr lang="zh-CN" altLang="zh-CN">
                      <a:latin typeface="楷体" pitchFamily="49" charset="-122"/>
                      <a:ea typeface="楷体" pitchFamily="49" charset="-122"/>
                    </a:endParaRPr>
                  </a:p>
                </p:txBody>
              </p:sp>
            </p:grpSp>
          </p:grpSp>
        </p:grpSp>
      </p:grpSp>
      <p:sp>
        <p:nvSpPr>
          <p:cNvPr id="41" name="矩形 40"/>
          <p:cNvSpPr/>
          <p:nvPr/>
        </p:nvSpPr>
        <p:spPr>
          <a:xfrm>
            <a:off x="952500" y="1428750"/>
            <a:ext cx="287338" cy="2873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CN" sz="17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2</a:t>
            </a:r>
            <a:endParaRPr lang="zh-CN" altLang="en-US" sz="1700" dirty="0">
              <a:solidFill>
                <a:schemeClr val="tx1"/>
              </a:solidFill>
              <a:latin typeface="楷体" pitchFamily="49" charset="-122"/>
              <a:ea typeface="楷体" pitchFamily="49" charset="-122"/>
            </a:endParaRPr>
          </a:p>
        </p:txBody>
      </p:sp>
      <p:grpSp>
        <p:nvGrpSpPr>
          <p:cNvPr id="43" name="组合 42"/>
          <p:cNvGrpSpPr>
            <a:grpSpLocks/>
          </p:cNvGrpSpPr>
          <p:nvPr/>
        </p:nvGrpSpPr>
        <p:grpSpPr bwMode="auto">
          <a:xfrm>
            <a:off x="755650" y="5084763"/>
            <a:ext cx="7272338" cy="647700"/>
            <a:chOff x="755576" y="4797152"/>
            <a:chExt cx="7272808" cy="648072"/>
          </a:xfrm>
        </p:grpSpPr>
        <p:sp>
          <p:nvSpPr>
            <p:cNvPr id="37" name="矩形 36"/>
            <p:cNvSpPr/>
            <p:nvPr/>
          </p:nvSpPr>
          <p:spPr>
            <a:xfrm>
              <a:off x="755576" y="4797152"/>
              <a:ext cx="7272808" cy="6480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altLang="zh-CN" sz="2800" dirty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A</a:t>
              </a:r>
              <a:r>
                <a:rPr lang="en-US" altLang="zh-CN" sz="2800" baseline="44000" dirty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n</a:t>
              </a:r>
              <a:r>
                <a:rPr lang="en-US" altLang="zh-CN" sz="280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=A</a:t>
              </a:r>
              <a:r>
                <a:rPr lang="en-US" altLang="zh-CN" sz="2800" baseline="-2500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2</a:t>
              </a:r>
              <a:r>
                <a:rPr lang="en-US" altLang="zh-CN" sz="280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×A</a:t>
              </a:r>
              <a:r>
                <a:rPr lang="en-US" altLang="zh-CN" sz="2800" baseline="-2500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2</a:t>
              </a:r>
              <a:r>
                <a:rPr lang="en-US" altLang="zh-CN" sz="280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×...×A</a:t>
              </a:r>
              <a:r>
                <a:rPr lang="en-US" altLang="zh-CN" sz="2800" baseline="-2500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2</a:t>
              </a:r>
              <a:r>
                <a:rPr lang="en-US" altLang="zh-CN" sz="280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=</a:t>
              </a:r>
              <a:r>
                <a:rPr lang="zh-CN" altLang="en-US" sz="2800" dirty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布尔代数</a:t>
              </a:r>
              <a:r>
                <a:rPr lang="zh-CN" altLang="en-US" sz="2800" dirty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，</a:t>
              </a:r>
              <a:r>
                <a:rPr lang="en-US" altLang="zh-CN" sz="2800" dirty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n=1,2,3,...</a:t>
              </a:r>
              <a:endParaRPr lang="zh-CN" altLang="en-US" sz="28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934976" y="5116422"/>
              <a:ext cx="287356" cy="28750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altLang="zh-CN" dirty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2</a:t>
              </a:r>
              <a:endParaRPr lang="zh-CN" altLang="en-US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</p:grpSp>
      <p:grpSp>
        <p:nvGrpSpPr>
          <p:cNvPr id="46" name="组合 45"/>
          <p:cNvGrpSpPr>
            <a:grpSpLocks/>
          </p:cNvGrpSpPr>
          <p:nvPr/>
        </p:nvGrpSpPr>
        <p:grpSpPr bwMode="auto">
          <a:xfrm>
            <a:off x="4211638" y="2133600"/>
            <a:ext cx="4464050" cy="2374900"/>
            <a:chOff x="4211960" y="2132856"/>
            <a:chExt cx="4464496" cy="2376264"/>
          </a:xfrm>
        </p:grpSpPr>
        <p:sp>
          <p:nvSpPr>
            <p:cNvPr id="39" name="圆角矩形 38"/>
            <p:cNvSpPr/>
            <p:nvPr/>
          </p:nvSpPr>
          <p:spPr>
            <a:xfrm>
              <a:off x="4211960" y="2132856"/>
              <a:ext cx="4464496" cy="2376264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spcAft>
                  <a:spcPts val="600"/>
                </a:spcAft>
                <a:defRPr/>
              </a:pPr>
              <a:r>
                <a:rPr lang="zh-CN" altLang="en-US" sz="2000" dirty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在后面将看到两个重要结论：</a:t>
              </a:r>
              <a:endParaRPr lang="en-US" altLang="zh-CN" sz="20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endParaRPr>
            </a:p>
            <a:p>
              <a:pPr marL="106363" indent="-106363">
                <a:spcAft>
                  <a:spcPts val="600"/>
                </a:spcAft>
                <a:buSzPct val="90000"/>
                <a:buFont typeface="+mj-lt"/>
                <a:buAutoNum type="arabicPeriod"/>
                <a:defRPr/>
              </a:pPr>
              <a:r>
                <a:rPr lang="zh-CN" altLang="en-US" sz="2000" dirty="0">
                  <a:solidFill>
                    <a:schemeClr val="accent6">
                      <a:lumMod val="75000"/>
                    </a:schemeClr>
                  </a:solidFill>
                  <a:latin typeface="楷体" pitchFamily="49" charset="-122"/>
                  <a:ea typeface="楷体" pitchFamily="49" charset="-122"/>
                </a:rPr>
                <a:t>有限布尔代数的元素个数必定是</a:t>
              </a:r>
              <a:r>
                <a:rPr lang="en-US" altLang="zh-CN" sz="2000" dirty="0">
                  <a:solidFill>
                    <a:schemeClr val="accent6">
                      <a:lumMod val="75000"/>
                    </a:schemeClr>
                  </a:solidFill>
                  <a:latin typeface="楷体" pitchFamily="49" charset="-122"/>
                  <a:ea typeface="楷体" pitchFamily="49" charset="-122"/>
                </a:rPr>
                <a:t>2</a:t>
              </a:r>
              <a:r>
                <a:rPr lang="en-US" altLang="zh-CN" sz="2000" baseline="30000" dirty="0">
                  <a:solidFill>
                    <a:schemeClr val="accent6">
                      <a:lumMod val="75000"/>
                    </a:schemeClr>
                  </a:solidFill>
                  <a:latin typeface="楷体" pitchFamily="49" charset="-122"/>
                  <a:ea typeface="楷体" pitchFamily="49" charset="-122"/>
                </a:rPr>
                <a:t>n</a:t>
              </a:r>
              <a:r>
                <a:rPr lang="zh-CN" altLang="en-US" sz="2000" dirty="0">
                  <a:solidFill>
                    <a:schemeClr val="accent6">
                      <a:lumMod val="75000"/>
                    </a:schemeClr>
                  </a:solidFill>
                  <a:latin typeface="楷体" pitchFamily="49" charset="-122"/>
                  <a:ea typeface="楷体" pitchFamily="49" charset="-122"/>
                </a:rPr>
                <a:t>；</a:t>
              </a:r>
              <a:endParaRPr lang="en-US" altLang="zh-CN" sz="2000" dirty="0">
                <a:solidFill>
                  <a:schemeClr val="accent6">
                    <a:lumMod val="75000"/>
                  </a:schemeClr>
                </a:solidFill>
                <a:latin typeface="楷体" pitchFamily="49" charset="-122"/>
                <a:ea typeface="楷体" pitchFamily="49" charset="-122"/>
              </a:endParaRPr>
            </a:p>
            <a:p>
              <a:pPr marL="106363" indent="-106363">
                <a:spcAft>
                  <a:spcPts val="1800"/>
                </a:spcAft>
                <a:buSzPct val="90000"/>
                <a:buFont typeface="+mj-lt"/>
                <a:buAutoNum type="arabicPeriod"/>
                <a:defRPr/>
              </a:pPr>
              <a:r>
                <a:rPr lang="zh-CN" altLang="en-US" sz="2000" dirty="0">
                  <a:solidFill>
                    <a:schemeClr val="accent6">
                      <a:lumMod val="75000"/>
                    </a:schemeClr>
                  </a:solidFill>
                  <a:latin typeface="楷体" pitchFamily="49" charset="-122"/>
                  <a:ea typeface="楷体" pitchFamily="49" charset="-122"/>
                </a:rPr>
                <a:t>每一个有限布尔代数都同构于</a:t>
              </a:r>
              <a:r>
                <a:rPr lang="en-US" altLang="zh-CN" sz="2000" dirty="0">
                  <a:solidFill>
                    <a:schemeClr val="accent6">
                      <a:lumMod val="75000"/>
                    </a:schemeClr>
                  </a:solidFill>
                  <a:latin typeface="楷体" pitchFamily="49" charset="-122"/>
                  <a:ea typeface="楷体" pitchFamily="49" charset="-122"/>
                </a:rPr>
                <a:t>A</a:t>
              </a:r>
              <a:r>
                <a:rPr lang="en-US" altLang="zh-CN" sz="2000" baseline="44000" dirty="0">
                  <a:solidFill>
                    <a:schemeClr val="accent6">
                      <a:lumMod val="75000"/>
                    </a:schemeClr>
                  </a:solidFill>
                  <a:latin typeface="楷体" pitchFamily="49" charset="-122"/>
                  <a:ea typeface="楷体" pitchFamily="49" charset="-122"/>
                </a:rPr>
                <a:t>n</a:t>
              </a:r>
              <a:r>
                <a:rPr lang="zh-CN" altLang="en-US" sz="2000" dirty="0">
                  <a:solidFill>
                    <a:schemeClr val="accent6">
                      <a:lumMod val="75000"/>
                    </a:schemeClr>
                  </a:solidFill>
                  <a:latin typeface="楷体" pitchFamily="49" charset="-122"/>
                  <a:ea typeface="楷体" pitchFamily="49" charset="-122"/>
                </a:rPr>
                <a:t>；</a:t>
              </a:r>
              <a:endParaRPr lang="en-US" altLang="zh-CN" sz="2000" dirty="0">
                <a:solidFill>
                  <a:schemeClr val="accent6">
                    <a:lumMod val="75000"/>
                  </a:schemeClr>
                </a:solidFill>
                <a:latin typeface="楷体" pitchFamily="49" charset="-122"/>
                <a:ea typeface="楷体" pitchFamily="49" charset="-122"/>
              </a:endParaRPr>
            </a:p>
            <a:p>
              <a:pPr>
                <a:spcAft>
                  <a:spcPts val="600"/>
                </a:spcAft>
                <a:defRPr/>
              </a:pPr>
              <a:r>
                <a:rPr lang="zh-CN" altLang="en-US" sz="2000" dirty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对策：</a:t>
              </a:r>
              <a:endParaRPr lang="en-US" altLang="zh-CN" sz="20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endParaRPr>
            </a:p>
            <a:p>
              <a:pPr marL="212725" indent="-212725">
                <a:spcAft>
                  <a:spcPts val="600"/>
                </a:spcAft>
                <a:buSzPct val="60000"/>
                <a:buFont typeface="Wingdings" pitchFamily="2" charset="2"/>
                <a:buChar char="u"/>
                <a:defRPr/>
              </a:pPr>
              <a:r>
                <a:rPr lang="zh-CN" altLang="en-US" sz="2000" dirty="0">
                  <a:solidFill>
                    <a:schemeClr val="accent6">
                      <a:lumMod val="75000"/>
                    </a:schemeClr>
                  </a:solidFill>
                  <a:latin typeface="楷体" pitchFamily="49" charset="-122"/>
                  <a:ea typeface="楷体" pitchFamily="49" charset="-122"/>
                </a:rPr>
                <a:t>把</a:t>
              </a:r>
              <a:r>
                <a:rPr lang="en-US" altLang="zh-CN" sz="2000" dirty="0">
                  <a:solidFill>
                    <a:schemeClr val="accent6">
                      <a:lumMod val="75000"/>
                    </a:schemeClr>
                  </a:solidFill>
                  <a:latin typeface="楷体" pitchFamily="49" charset="-122"/>
                  <a:ea typeface="楷体" pitchFamily="49" charset="-122"/>
                </a:rPr>
                <a:t>A</a:t>
              </a:r>
              <a:r>
                <a:rPr lang="en-US" altLang="zh-CN" sz="2000" baseline="44000" dirty="0">
                  <a:solidFill>
                    <a:schemeClr val="accent6">
                      <a:lumMod val="75000"/>
                    </a:schemeClr>
                  </a:solidFill>
                  <a:latin typeface="楷体" pitchFamily="49" charset="-122"/>
                  <a:ea typeface="楷体" pitchFamily="49" charset="-122"/>
                </a:rPr>
                <a:t>n</a:t>
              </a:r>
              <a:r>
                <a:rPr lang="zh-CN" altLang="en-US" sz="2000" dirty="0">
                  <a:solidFill>
                    <a:schemeClr val="accent6">
                      <a:lumMod val="75000"/>
                    </a:schemeClr>
                  </a:solidFill>
                  <a:latin typeface="楷体" pitchFamily="49" charset="-122"/>
                  <a:ea typeface="楷体" pitchFamily="49" charset="-122"/>
                </a:rPr>
                <a:t>研究清楚了，就把一切有限布尔代数研究清楚了。</a:t>
              </a:r>
            </a:p>
          </p:txBody>
        </p:sp>
        <p:sp>
          <p:nvSpPr>
            <p:cNvPr id="44" name="矩形 43"/>
            <p:cNvSpPr/>
            <p:nvPr/>
          </p:nvSpPr>
          <p:spPr>
            <a:xfrm>
              <a:off x="7982649" y="3038251"/>
              <a:ext cx="287367" cy="28750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altLang="zh-CN" sz="1400" dirty="0">
                  <a:solidFill>
                    <a:schemeClr val="accent6">
                      <a:lumMod val="75000"/>
                    </a:schemeClr>
                  </a:solidFill>
                  <a:latin typeface="楷体" pitchFamily="49" charset="-122"/>
                  <a:ea typeface="楷体" pitchFamily="49" charset="-122"/>
                </a:rPr>
                <a:t>2</a:t>
              </a:r>
              <a:endParaRPr lang="zh-CN" altLang="en-US" sz="1400" dirty="0">
                <a:solidFill>
                  <a:schemeClr val="accent6">
                    <a:lumMod val="75000"/>
                  </a:schemeClr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4921643" y="3948411"/>
              <a:ext cx="287367" cy="28750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altLang="zh-CN" sz="1400" dirty="0">
                  <a:solidFill>
                    <a:schemeClr val="accent6">
                      <a:lumMod val="75000"/>
                    </a:schemeClr>
                  </a:solidFill>
                  <a:latin typeface="楷体" pitchFamily="49" charset="-122"/>
                  <a:ea typeface="楷体" pitchFamily="49" charset="-122"/>
                </a:rPr>
                <a:t>2</a:t>
              </a:r>
              <a:endParaRPr lang="zh-CN" altLang="en-US" sz="1400" dirty="0">
                <a:solidFill>
                  <a:schemeClr val="accent6">
                    <a:lumMod val="75000"/>
                  </a:schemeClr>
                </a:solidFill>
                <a:latin typeface="楷体" pitchFamily="49" charset="-122"/>
                <a:ea typeface="楷体" pitchFamily="49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CFCFF2-F8CB-492B-8890-7F2CE6F1ACAF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  <p:sp>
        <p:nvSpPr>
          <p:cNvPr id="31746" name="标题 2"/>
          <p:cNvSpPr>
            <a:spLocks noGrp="1"/>
          </p:cNvSpPr>
          <p:nvPr>
            <p:ph type="title"/>
          </p:nvPr>
        </p:nvSpPr>
        <p:spPr>
          <a:xfrm>
            <a:off x="457200" y="188913"/>
            <a:ext cx="8229600" cy="647700"/>
          </a:xfrm>
        </p:spPr>
        <p:txBody>
          <a:bodyPr/>
          <a:lstStyle/>
          <a:p>
            <a:r>
              <a:rPr lang="zh-CN" altLang="en-US" smtClean="0"/>
              <a:t>格的性质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395288" y="908050"/>
            <a:ext cx="8362950" cy="5545138"/>
          </a:xfrm>
        </p:spPr>
        <p:txBody>
          <a:bodyPr/>
          <a:lstStyle/>
          <a:p>
            <a:pPr>
              <a:lnSpc>
                <a:spcPct val="130000"/>
              </a:lnSpc>
              <a:spcBef>
                <a:spcPct val="0"/>
              </a:spcBef>
              <a:buClr>
                <a:srgbClr val="0000FF"/>
              </a:buClr>
              <a:defRPr/>
            </a:pPr>
            <a:r>
              <a:rPr lang="zh-CN" altLang="en-US" dirty="0"/>
              <a:t>设</a:t>
            </a:r>
            <a:r>
              <a:rPr lang="en-US" altLang="zh-CN" dirty="0"/>
              <a:t>&lt;L, ≤ &gt;</a:t>
            </a:r>
            <a:r>
              <a:rPr lang="zh-CN" altLang="en-US" dirty="0"/>
              <a:t>是偏序格，</a:t>
            </a:r>
            <a:r>
              <a:rPr lang="en-US" altLang="zh-CN" dirty="0"/>
              <a:t>&lt;L,∧,</a:t>
            </a:r>
            <a:r>
              <a:rPr lang="zh-CN" altLang="en-US" dirty="0"/>
              <a:t>∨</a:t>
            </a:r>
            <a:r>
              <a:rPr lang="en-US" altLang="zh-CN" dirty="0"/>
              <a:t>&gt;</a:t>
            </a:r>
            <a:r>
              <a:rPr lang="zh-CN" altLang="en-US" dirty="0"/>
              <a:t>（或</a:t>
            </a:r>
            <a:r>
              <a:rPr lang="en-US" altLang="zh-CN" dirty="0"/>
              <a:t>&lt;L,*,</a:t>
            </a:r>
            <a:r>
              <a:rPr lang="zh-CN" altLang="en-US" dirty="0"/>
              <a:t>⊕</a:t>
            </a:r>
            <a:r>
              <a:rPr lang="en-US" altLang="zh-CN" dirty="0"/>
              <a:t>&gt;</a:t>
            </a:r>
            <a:r>
              <a:rPr lang="zh-CN" altLang="en-US" dirty="0"/>
              <a:t>），∀</a:t>
            </a:r>
            <a:r>
              <a:rPr lang="en-US" altLang="zh-CN" dirty="0" err="1"/>
              <a:t>a,b,c∈L</a:t>
            </a:r>
            <a:r>
              <a:rPr lang="zh-CN" altLang="en-US" dirty="0"/>
              <a:t>有以下式子成立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endParaRPr lang="en-US" altLang="zh-CN" dirty="0"/>
          </a:p>
          <a:p>
            <a:pPr marL="457200" indent="-457200">
              <a:lnSpc>
                <a:spcPct val="130000"/>
              </a:lnSpc>
              <a:spcAft>
                <a:spcPts val="800"/>
              </a:spcAft>
              <a:buSzPct val="100000"/>
              <a:buFont typeface="Wingdings" pitchFamily="2" charset="2"/>
              <a:buAutoNum type="arabicParenBoth"/>
              <a:defRPr/>
            </a:pPr>
            <a:r>
              <a:rPr lang="zh-CN" altLang="en-US" sz="2200" dirty="0">
                <a:solidFill>
                  <a:srgbClr val="FF0000"/>
                </a:solidFill>
              </a:rPr>
              <a:t>自反性</a:t>
            </a:r>
            <a:r>
              <a:rPr lang="zh-CN" altLang="en-US" sz="2200" dirty="0"/>
              <a:t>   </a:t>
            </a:r>
            <a:r>
              <a:rPr lang="en-US" altLang="zh-CN" sz="2200" dirty="0" err="1"/>
              <a:t>a≤a</a:t>
            </a:r>
            <a:endParaRPr lang="en-US" altLang="zh-CN" sz="2200" dirty="0"/>
          </a:p>
          <a:p>
            <a:pPr marL="457200" indent="-457200">
              <a:lnSpc>
                <a:spcPct val="130000"/>
              </a:lnSpc>
              <a:spcAft>
                <a:spcPts val="800"/>
              </a:spcAft>
              <a:buSzPct val="100000"/>
              <a:buFont typeface="Wingdings" pitchFamily="2" charset="2"/>
              <a:buAutoNum type="arabicParenBoth"/>
              <a:defRPr/>
            </a:pPr>
            <a:r>
              <a:rPr lang="zh-CN" altLang="en-US" sz="2200" dirty="0">
                <a:solidFill>
                  <a:srgbClr val="FF0000"/>
                </a:solidFill>
              </a:rPr>
              <a:t>反对称性</a:t>
            </a:r>
            <a:r>
              <a:rPr lang="zh-CN" altLang="en-US" sz="2200" dirty="0"/>
              <a:t> </a:t>
            </a:r>
            <a:r>
              <a:rPr lang="en-US" altLang="zh-CN" sz="2200" dirty="0"/>
              <a:t>(</a:t>
            </a:r>
            <a:r>
              <a:rPr lang="en-US" altLang="zh-CN" sz="2200" dirty="0" err="1"/>
              <a:t>a≤b</a:t>
            </a:r>
            <a:r>
              <a:rPr lang="en-US" altLang="zh-CN" sz="2200" dirty="0"/>
              <a:t>)</a:t>
            </a:r>
            <a:r>
              <a:rPr lang="zh-CN" altLang="en-US" sz="2200" dirty="0"/>
              <a:t>且</a:t>
            </a:r>
            <a:r>
              <a:rPr lang="en-US" altLang="zh-CN" sz="2200" dirty="0"/>
              <a:t>(</a:t>
            </a:r>
            <a:r>
              <a:rPr lang="en-US" altLang="zh-CN" sz="2200" dirty="0" err="1"/>
              <a:t>b≤a</a:t>
            </a:r>
            <a:r>
              <a:rPr lang="en-US" altLang="zh-CN" sz="2200" dirty="0"/>
              <a:t>)</a:t>
            </a:r>
            <a:r>
              <a:rPr lang="en-US" altLang="zh-CN" sz="2200" dirty="0">
                <a:sym typeface="Symbol" pitchFamily="18" charset="2"/>
              </a:rPr>
              <a:t></a:t>
            </a:r>
            <a:r>
              <a:rPr lang="en-US" altLang="zh-CN" sz="2200" dirty="0"/>
              <a:t>a=b</a:t>
            </a:r>
          </a:p>
          <a:p>
            <a:pPr marL="457200" indent="-457200">
              <a:lnSpc>
                <a:spcPct val="130000"/>
              </a:lnSpc>
              <a:spcAft>
                <a:spcPts val="800"/>
              </a:spcAft>
              <a:buSzPct val="100000"/>
              <a:buFont typeface="Wingdings" pitchFamily="2" charset="2"/>
              <a:buAutoNum type="arabicParenBoth"/>
              <a:defRPr/>
            </a:pPr>
            <a:r>
              <a:rPr lang="zh-CN" altLang="en-US" sz="2200" dirty="0">
                <a:solidFill>
                  <a:srgbClr val="FF0000"/>
                </a:solidFill>
              </a:rPr>
              <a:t>传递性</a:t>
            </a:r>
            <a:r>
              <a:rPr lang="zh-CN" altLang="en-US" sz="2200" dirty="0"/>
              <a:t>   </a:t>
            </a:r>
            <a:r>
              <a:rPr lang="en-US" altLang="zh-CN" sz="2200" dirty="0"/>
              <a:t>(</a:t>
            </a:r>
            <a:r>
              <a:rPr lang="en-US" altLang="zh-CN" sz="2200" dirty="0" err="1"/>
              <a:t>a≤b</a:t>
            </a:r>
            <a:r>
              <a:rPr lang="en-US" altLang="zh-CN" sz="2200" dirty="0"/>
              <a:t>)</a:t>
            </a:r>
            <a:r>
              <a:rPr lang="zh-CN" altLang="en-US" sz="2200" dirty="0"/>
              <a:t>且</a:t>
            </a:r>
            <a:r>
              <a:rPr lang="en-US" altLang="zh-CN" sz="2200" dirty="0"/>
              <a:t>(</a:t>
            </a:r>
            <a:r>
              <a:rPr lang="en-US" altLang="zh-CN" sz="2200" dirty="0" err="1"/>
              <a:t>b≤c</a:t>
            </a:r>
            <a:r>
              <a:rPr lang="en-US" altLang="zh-CN" sz="2200" dirty="0"/>
              <a:t>)</a:t>
            </a:r>
            <a:r>
              <a:rPr lang="en-US" altLang="zh-CN" sz="2200" dirty="0">
                <a:sym typeface="Symbol" pitchFamily="18" charset="2"/>
              </a:rPr>
              <a:t></a:t>
            </a:r>
            <a:r>
              <a:rPr lang="en-US" altLang="zh-CN" sz="2200" dirty="0" err="1"/>
              <a:t>a≤c</a:t>
            </a:r>
            <a:endParaRPr lang="en-US" altLang="zh-CN" sz="2200" dirty="0"/>
          </a:p>
          <a:p>
            <a:pPr marL="1706563" indent="-1706563">
              <a:lnSpc>
                <a:spcPct val="130000"/>
              </a:lnSpc>
              <a:spcAft>
                <a:spcPts val="800"/>
              </a:spcAft>
              <a:buSzPct val="100000"/>
              <a:buFont typeface="Wingdings" pitchFamily="2" charset="2"/>
              <a:buAutoNum type="arabicParenBoth" startAt="4"/>
              <a:defRPr/>
            </a:pPr>
            <a:r>
              <a:rPr lang="en-US" altLang="zh-CN" sz="2200" dirty="0" err="1"/>
              <a:t>a∧b≤a</a:t>
            </a:r>
            <a:r>
              <a:rPr lang="en-US" altLang="zh-CN" sz="2200" dirty="0"/>
              <a:t>, </a:t>
            </a:r>
            <a:r>
              <a:rPr lang="en-US" altLang="zh-CN" sz="2200" dirty="0" err="1"/>
              <a:t>a∧b≤b</a:t>
            </a:r>
            <a:r>
              <a:rPr lang="en-US" altLang="zh-CN" sz="2200" dirty="0"/>
              <a:t>    </a:t>
            </a:r>
            <a:r>
              <a:rPr lang="en-US" altLang="zh-CN" sz="2200" dirty="0" err="1"/>
              <a:t>a≤a∨b</a:t>
            </a:r>
            <a:r>
              <a:rPr lang="en-US" altLang="zh-CN" sz="2200" dirty="0"/>
              <a:t>, </a:t>
            </a:r>
            <a:r>
              <a:rPr lang="en-US" altLang="zh-CN" sz="2200" dirty="0" err="1"/>
              <a:t>b≤a∨b</a:t>
            </a:r>
            <a:endParaRPr lang="en-US" altLang="zh-CN" sz="2200" dirty="0"/>
          </a:p>
          <a:p>
            <a:pPr marL="1676400" indent="-1676400">
              <a:lnSpc>
                <a:spcPct val="130000"/>
              </a:lnSpc>
              <a:spcBef>
                <a:spcPts val="24"/>
              </a:spcBef>
              <a:spcAft>
                <a:spcPts val="0"/>
              </a:spcAft>
              <a:buSzPct val="100000"/>
              <a:buFont typeface="Wingdings" pitchFamily="2" charset="2"/>
              <a:buAutoNum type="arabicParenBoth" startAt="4"/>
              <a:defRPr/>
            </a:pPr>
            <a:r>
              <a:rPr lang="en-US" altLang="zh-CN" sz="2200" dirty="0"/>
              <a:t>(</a:t>
            </a:r>
            <a:r>
              <a:rPr lang="en-US" altLang="zh-CN" sz="2200" dirty="0" err="1"/>
              <a:t>c≤a</a:t>
            </a:r>
            <a:r>
              <a:rPr lang="en-US" altLang="zh-CN" sz="2200" dirty="0"/>
              <a:t>)</a:t>
            </a:r>
            <a:r>
              <a:rPr lang="zh-CN" altLang="en-US" sz="2200" dirty="0"/>
              <a:t>且</a:t>
            </a:r>
            <a:r>
              <a:rPr lang="en-US" altLang="zh-CN" sz="2200" dirty="0"/>
              <a:t>(</a:t>
            </a:r>
            <a:r>
              <a:rPr lang="en-US" altLang="zh-CN" sz="2200" dirty="0" err="1"/>
              <a:t>c≤b</a:t>
            </a:r>
            <a:r>
              <a:rPr lang="en-US" altLang="zh-CN" sz="2200" dirty="0"/>
              <a:t>)</a:t>
            </a:r>
            <a:r>
              <a:rPr lang="en-US" altLang="zh-CN" sz="2200" dirty="0">
                <a:sym typeface="Symbol" pitchFamily="18" charset="2"/>
              </a:rPr>
              <a:t></a:t>
            </a:r>
            <a:r>
              <a:rPr lang="en-US" altLang="zh-CN" sz="2200" dirty="0"/>
              <a:t>c≤(</a:t>
            </a:r>
            <a:r>
              <a:rPr lang="en-US" altLang="zh-CN" sz="2200" dirty="0" err="1"/>
              <a:t>a∧b</a:t>
            </a:r>
            <a:r>
              <a:rPr lang="en-US" altLang="zh-CN" sz="2200" dirty="0"/>
              <a:t>)</a:t>
            </a:r>
          </a:p>
          <a:p>
            <a:pPr marL="1660525" indent="0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Font typeface="Wingdings" pitchFamily="2" charset="2"/>
              <a:buNone/>
              <a:defRPr/>
            </a:pPr>
            <a:r>
              <a:rPr lang="en-US" altLang="zh-CN" sz="2200" dirty="0"/>
              <a:t>(</a:t>
            </a:r>
            <a:r>
              <a:rPr lang="en-US" altLang="zh-CN" sz="2200" dirty="0" err="1"/>
              <a:t>b≤c</a:t>
            </a:r>
            <a:r>
              <a:rPr lang="en-US" altLang="zh-CN" sz="2200" dirty="0"/>
              <a:t>)</a:t>
            </a:r>
            <a:r>
              <a:rPr lang="zh-CN" altLang="en-US" sz="2200" dirty="0"/>
              <a:t>且</a:t>
            </a:r>
            <a:r>
              <a:rPr lang="en-US" altLang="zh-CN" sz="2200" dirty="0"/>
              <a:t>(</a:t>
            </a:r>
            <a:r>
              <a:rPr lang="en-US" altLang="zh-CN" sz="2200" dirty="0" err="1"/>
              <a:t>a≤c</a:t>
            </a:r>
            <a:r>
              <a:rPr lang="en-US" altLang="zh-CN" sz="2200" dirty="0"/>
              <a:t>)</a:t>
            </a:r>
            <a:r>
              <a:rPr lang="en-US" altLang="zh-CN" sz="2200" dirty="0">
                <a:sym typeface="Symbol" pitchFamily="18" charset="2"/>
              </a:rPr>
              <a:t></a:t>
            </a:r>
            <a:r>
              <a:rPr lang="en-US" altLang="zh-CN" sz="2200" dirty="0"/>
              <a:t>c≥(</a:t>
            </a:r>
            <a:r>
              <a:rPr lang="en-US" altLang="zh-CN" sz="2200" dirty="0" err="1"/>
              <a:t>a∨b</a:t>
            </a:r>
            <a:r>
              <a:rPr lang="en-US" altLang="zh-CN" sz="2200" dirty="0"/>
              <a:t>)</a:t>
            </a:r>
          </a:p>
          <a:p>
            <a:pPr marL="457200" indent="-457200">
              <a:lnSpc>
                <a:spcPct val="130000"/>
              </a:lnSpc>
              <a:spcBef>
                <a:spcPts val="24"/>
              </a:spcBef>
              <a:spcAft>
                <a:spcPts val="800"/>
              </a:spcAft>
              <a:buSzPct val="100000"/>
              <a:buFont typeface="Wingdings" pitchFamily="2" charset="2"/>
              <a:buAutoNum type="arabicParenBoth" startAt="6"/>
              <a:defRPr/>
            </a:pPr>
            <a:r>
              <a:rPr lang="zh-CN" altLang="en-US" sz="2200" dirty="0">
                <a:solidFill>
                  <a:srgbClr val="FF0000"/>
                </a:solidFill>
              </a:rPr>
              <a:t>交换律  </a:t>
            </a:r>
            <a:r>
              <a:rPr lang="zh-CN" altLang="en-US" sz="2200" dirty="0"/>
              <a:t> </a:t>
            </a:r>
            <a:r>
              <a:rPr lang="en-US" altLang="zh-CN" sz="2200" dirty="0" err="1"/>
              <a:t>a∧b</a:t>
            </a:r>
            <a:r>
              <a:rPr lang="en-US" altLang="zh-CN" sz="2200" dirty="0"/>
              <a:t>=</a:t>
            </a:r>
            <a:r>
              <a:rPr lang="en-US" altLang="zh-CN" sz="2200" dirty="0" err="1"/>
              <a:t>b∧a</a:t>
            </a:r>
            <a:r>
              <a:rPr lang="en-US" altLang="zh-CN" sz="2200" dirty="0"/>
              <a:t>    </a:t>
            </a:r>
            <a:r>
              <a:rPr lang="en-US" altLang="zh-CN" sz="2200" dirty="0" err="1"/>
              <a:t>a∨b</a:t>
            </a:r>
            <a:r>
              <a:rPr lang="en-US" altLang="zh-CN" sz="2200" dirty="0"/>
              <a:t>=</a:t>
            </a:r>
            <a:r>
              <a:rPr lang="en-US" altLang="zh-CN" sz="2200" dirty="0" err="1"/>
              <a:t>b∨a</a:t>
            </a:r>
            <a:endParaRPr lang="en-US" altLang="zh-CN" sz="2200" dirty="0"/>
          </a:p>
          <a:p>
            <a:pPr marL="457200" indent="-457200">
              <a:lnSpc>
                <a:spcPct val="130000"/>
              </a:lnSpc>
              <a:spcBef>
                <a:spcPts val="24"/>
              </a:spcBef>
              <a:spcAft>
                <a:spcPts val="0"/>
              </a:spcAft>
              <a:buSzPct val="100000"/>
              <a:buFont typeface="Wingdings" pitchFamily="2" charset="2"/>
              <a:buAutoNum type="arabicParenBoth" startAt="6"/>
              <a:defRPr/>
            </a:pPr>
            <a:r>
              <a:rPr lang="zh-CN" altLang="en-US" sz="2200" dirty="0">
                <a:solidFill>
                  <a:srgbClr val="FF0000"/>
                </a:solidFill>
              </a:rPr>
              <a:t>结合律</a:t>
            </a:r>
            <a:r>
              <a:rPr lang="zh-CN" altLang="en-US" sz="2200" dirty="0"/>
              <a:t>   </a:t>
            </a:r>
            <a:r>
              <a:rPr lang="en-US" altLang="zh-CN" sz="2200" dirty="0"/>
              <a:t>(</a:t>
            </a:r>
            <a:r>
              <a:rPr lang="en-US" altLang="zh-CN" sz="2200" dirty="0" err="1"/>
              <a:t>a∧b</a:t>
            </a:r>
            <a:r>
              <a:rPr lang="en-US" altLang="zh-CN" sz="2200" dirty="0"/>
              <a:t>)∧c=a∧(</a:t>
            </a:r>
            <a:r>
              <a:rPr lang="en-US" altLang="zh-CN" sz="2200" dirty="0" err="1"/>
              <a:t>b∧c</a:t>
            </a:r>
            <a:r>
              <a:rPr lang="en-US" altLang="zh-CN" sz="2200" dirty="0"/>
              <a:t>)  (</a:t>
            </a:r>
            <a:r>
              <a:rPr lang="en-US" altLang="zh-CN" sz="2200" dirty="0" err="1"/>
              <a:t>a∨b</a:t>
            </a:r>
            <a:r>
              <a:rPr lang="en-US" altLang="zh-CN" sz="2200" dirty="0"/>
              <a:t>)∨c=a∨(</a:t>
            </a:r>
            <a:r>
              <a:rPr lang="en-US" altLang="zh-CN" sz="2200" dirty="0" err="1"/>
              <a:t>b∨c</a:t>
            </a:r>
            <a:r>
              <a:rPr lang="en-US" altLang="zh-CN" sz="2200" dirty="0"/>
              <a:t>)</a:t>
            </a:r>
            <a:endParaRPr lang="zh-CN" altLang="en-US" sz="2200" dirty="0">
              <a:solidFill>
                <a:schemeClr val="tx2"/>
              </a:solidFill>
              <a:sym typeface="Wingdings" pitchFamily="2" charset="2"/>
            </a:endParaRPr>
          </a:p>
          <a:p>
            <a:pPr>
              <a:defRPr/>
            </a:pPr>
            <a:endParaRPr lang="zh-CN" alt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标题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03262"/>
          </a:xfrm>
        </p:spPr>
        <p:txBody>
          <a:bodyPr/>
          <a:lstStyle/>
          <a:p>
            <a:pPr algn="ctr"/>
            <a:r>
              <a:rPr lang="en-US" altLang="zh-CN" sz="3600" smtClean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</a:rPr>
              <a:t>7.4.3</a:t>
            </a:r>
            <a:r>
              <a:rPr lang="zh-CN" altLang="en-US" sz="3600" smtClean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</a:rPr>
              <a:t>、布尔同态</a:t>
            </a:r>
          </a:p>
        </p:txBody>
      </p:sp>
      <p:sp>
        <p:nvSpPr>
          <p:cNvPr id="88066" name="内容占位符 2"/>
          <p:cNvSpPr>
            <a:spLocks noGrp="1"/>
          </p:cNvSpPr>
          <p:nvPr>
            <p:ph idx="1"/>
          </p:nvPr>
        </p:nvSpPr>
        <p:spPr>
          <a:xfrm>
            <a:off x="539750" y="1196975"/>
            <a:ext cx="8135938" cy="4933950"/>
          </a:xfrm>
        </p:spPr>
        <p:txBody>
          <a:bodyPr/>
          <a:lstStyle/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zh-CN" altLang="en-US" sz="24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定义</a:t>
            </a:r>
            <a:r>
              <a:rPr lang="en-US" altLang="zh-CN" sz="24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7.4-3</a:t>
            </a:r>
            <a:r>
              <a:rPr lang="zh-CN" altLang="en-US" sz="24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：</a:t>
            </a:r>
            <a:r>
              <a:rPr lang="zh-CN" altLang="en-US" sz="2400" smtClean="0">
                <a:latin typeface="楷体" pitchFamily="49" charset="-122"/>
                <a:ea typeface="楷体" pitchFamily="49" charset="-122"/>
              </a:rPr>
              <a:t>设</a:t>
            </a:r>
            <a:r>
              <a:rPr lang="en-US" altLang="zh-CN" sz="2400" smtClean="0">
                <a:latin typeface="楷体" pitchFamily="49" charset="-122"/>
                <a:ea typeface="楷体" pitchFamily="49" charset="-122"/>
              </a:rPr>
              <a:t>&lt;A,</a:t>
            </a:r>
            <a:r>
              <a:rPr lang="en-US" altLang="zh-CN" sz="2800" baseline="-8000" smtClean="0">
                <a:latin typeface="楷体" pitchFamily="49" charset="-122"/>
                <a:ea typeface="楷体" pitchFamily="49" charset="-122"/>
              </a:rPr>
              <a:t>*</a:t>
            </a:r>
            <a:r>
              <a:rPr lang="en-US" altLang="zh-CN" sz="2400" smtClean="0">
                <a:latin typeface="楷体" pitchFamily="49" charset="-122"/>
                <a:ea typeface="楷体" pitchFamily="49" charset="-122"/>
              </a:rPr>
              <a:t>,</a:t>
            </a:r>
            <a:r>
              <a:rPr lang="zh-CN" altLang="en-US" sz="2400" smtClean="0">
                <a:latin typeface="楷体" pitchFamily="49" charset="-122"/>
                <a:ea typeface="楷体" pitchFamily="49" charset="-122"/>
              </a:rPr>
              <a:t>⊕</a:t>
            </a:r>
            <a:r>
              <a:rPr lang="en-US" altLang="zh-CN" sz="2400" smtClean="0">
                <a:latin typeface="楷体" pitchFamily="49" charset="-122"/>
                <a:ea typeface="楷体" pitchFamily="49" charset="-122"/>
              </a:rPr>
              <a:t>,</a:t>
            </a:r>
            <a:r>
              <a:rPr lang="en-US" altLang="zh-CN" sz="2400" smtClean="0"/>
              <a:t>’</a:t>
            </a:r>
            <a:r>
              <a:rPr lang="en-US" altLang="zh-CN" sz="2400" smtClean="0">
                <a:latin typeface="楷体" pitchFamily="49" charset="-122"/>
                <a:ea typeface="楷体" pitchFamily="49" charset="-122"/>
              </a:rPr>
              <a:t>,0,1&gt;</a:t>
            </a:r>
            <a:r>
              <a:rPr lang="zh-CN" altLang="en-US" sz="2400" smtClean="0">
                <a:latin typeface="楷体" pitchFamily="49" charset="-122"/>
                <a:ea typeface="楷体" pitchFamily="49" charset="-122"/>
              </a:rPr>
              <a:t>和</a:t>
            </a:r>
            <a:r>
              <a:rPr lang="en-US" altLang="zh-CN" sz="2400" smtClean="0">
                <a:latin typeface="楷体" pitchFamily="49" charset="-122"/>
                <a:ea typeface="楷体" pitchFamily="49" charset="-122"/>
              </a:rPr>
              <a:t>&lt;B,∩,∪,-,α,β&gt;</a:t>
            </a:r>
            <a:r>
              <a:rPr lang="zh-CN" altLang="en-US" sz="2400" smtClean="0">
                <a:latin typeface="楷体" pitchFamily="49" charset="-122"/>
                <a:ea typeface="楷体" pitchFamily="49" charset="-122"/>
              </a:rPr>
              <a:t>是两个布尔代数，定义一个映射</a:t>
            </a:r>
            <a:r>
              <a:rPr lang="en-US" altLang="zh-CN" sz="2400" smtClean="0">
                <a:latin typeface="楷体" pitchFamily="49" charset="-122"/>
                <a:ea typeface="楷体" pitchFamily="49" charset="-122"/>
              </a:rPr>
              <a:t>f</a:t>
            </a:r>
            <a:r>
              <a:rPr lang="zh-CN" altLang="en-US" sz="2400" smtClean="0">
                <a:latin typeface="楷体" pitchFamily="49" charset="-122"/>
                <a:ea typeface="楷体" pitchFamily="49" charset="-122"/>
              </a:rPr>
              <a:t>：</a:t>
            </a:r>
            <a:r>
              <a:rPr lang="en-US" altLang="zh-CN" sz="2400" smtClean="0">
                <a:latin typeface="楷体" pitchFamily="49" charset="-122"/>
                <a:ea typeface="楷体" pitchFamily="49" charset="-122"/>
              </a:rPr>
              <a:t>A</a:t>
            </a:r>
            <a:r>
              <a:rPr lang="en-US" altLang="zh-CN" sz="2400" smtClean="0">
                <a:sym typeface="Symbol" pitchFamily="18" charset="2"/>
              </a:rPr>
              <a:t></a:t>
            </a:r>
            <a:r>
              <a:rPr lang="en-US" altLang="zh-CN" sz="2400" smtClean="0">
                <a:latin typeface="楷体" pitchFamily="49" charset="-122"/>
                <a:ea typeface="楷体" pitchFamily="49" charset="-122"/>
              </a:rPr>
              <a:t>B</a:t>
            </a:r>
            <a:r>
              <a:rPr lang="zh-CN" altLang="en-US" sz="2400" smtClean="0">
                <a:latin typeface="楷体" pitchFamily="49" charset="-122"/>
                <a:ea typeface="楷体" pitchFamily="49" charset="-122"/>
              </a:rPr>
              <a:t>，如果在</a:t>
            </a:r>
            <a:r>
              <a:rPr lang="en-US" altLang="zh-CN" sz="2400" smtClean="0">
                <a:latin typeface="楷体" pitchFamily="49" charset="-122"/>
                <a:ea typeface="楷体" pitchFamily="49" charset="-122"/>
              </a:rPr>
              <a:t>f</a:t>
            </a:r>
            <a:r>
              <a:rPr lang="zh-CN" altLang="en-US" sz="2400" smtClean="0">
                <a:latin typeface="楷体" pitchFamily="49" charset="-122"/>
                <a:ea typeface="楷体" pitchFamily="49" charset="-122"/>
              </a:rPr>
              <a:t>的作用下能够</a:t>
            </a:r>
            <a:r>
              <a:rPr lang="zh-CN" altLang="en-US" sz="2400" u="sng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保持</a:t>
            </a:r>
            <a:r>
              <a:rPr lang="zh-CN" altLang="en-US" sz="2400" u="sng" smtClean="0">
                <a:latin typeface="楷体" pitchFamily="49" charset="-122"/>
                <a:ea typeface="楷体" pitchFamily="49" charset="-122"/>
              </a:rPr>
              <a:t>布尔代数的所有运算</a:t>
            </a:r>
            <a:r>
              <a:rPr lang="zh-CN" altLang="en-US" sz="2400" smtClean="0">
                <a:latin typeface="楷体" pitchFamily="49" charset="-122"/>
                <a:ea typeface="楷体" pitchFamily="49" charset="-122"/>
              </a:rPr>
              <a:t>，且常数相对应，亦即对于任何</a:t>
            </a:r>
            <a:r>
              <a:rPr lang="en-US" altLang="zh-CN" sz="2400" smtClean="0">
                <a:latin typeface="楷体" pitchFamily="49" charset="-122"/>
                <a:ea typeface="楷体" pitchFamily="49" charset="-122"/>
              </a:rPr>
              <a:t>a,b</a:t>
            </a:r>
            <a:r>
              <a:rPr lang="zh-CN" altLang="en-US" sz="2400" smtClean="0">
                <a:sym typeface="Symbol" pitchFamily="18" charset="2"/>
              </a:rPr>
              <a:t>∈</a:t>
            </a:r>
            <a:r>
              <a:rPr lang="en-US" altLang="zh-CN" sz="2400" smtClean="0">
                <a:latin typeface="楷体" pitchFamily="49" charset="-122"/>
                <a:ea typeface="楷体" pitchFamily="49" charset="-122"/>
              </a:rPr>
              <a:t>A</a:t>
            </a:r>
            <a:r>
              <a:rPr lang="zh-CN" altLang="en-US" sz="2400" smtClean="0">
                <a:latin typeface="楷体" pitchFamily="49" charset="-122"/>
                <a:ea typeface="楷体" pitchFamily="49" charset="-122"/>
              </a:rPr>
              <a:t>，有</a:t>
            </a:r>
            <a:endParaRPr lang="en-US" altLang="zh-CN" sz="2400" smtClean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400" smtClean="0">
                <a:latin typeface="楷体" pitchFamily="49" charset="-122"/>
                <a:ea typeface="楷体" pitchFamily="49" charset="-122"/>
              </a:rPr>
              <a:t>f(a</a:t>
            </a:r>
            <a:r>
              <a:rPr lang="en-US" altLang="zh-CN" sz="2800" baseline="-8000" smtClean="0">
                <a:latin typeface="楷体" pitchFamily="49" charset="-122"/>
                <a:ea typeface="楷体" pitchFamily="49" charset="-122"/>
              </a:rPr>
              <a:t>*</a:t>
            </a:r>
            <a:r>
              <a:rPr lang="en-US" altLang="zh-CN" sz="2400" smtClean="0">
                <a:latin typeface="楷体" pitchFamily="49" charset="-122"/>
                <a:ea typeface="楷体" pitchFamily="49" charset="-122"/>
              </a:rPr>
              <a:t>b)=f(a)∩f(b)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400" smtClean="0">
                <a:latin typeface="楷体" pitchFamily="49" charset="-122"/>
                <a:ea typeface="楷体" pitchFamily="49" charset="-122"/>
              </a:rPr>
              <a:t>f(a</a:t>
            </a:r>
            <a:r>
              <a:rPr lang="zh-CN" altLang="en-US" sz="2400" smtClean="0">
                <a:latin typeface="楷体" pitchFamily="49" charset="-122"/>
                <a:ea typeface="楷体" pitchFamily="49" charset="-122"/>
              </a:rPr>
              <a:t>⊕</a:t>
            </a:r>
            <a:r>
              <a:rPr lang="en-US" altLang="zh-CN" sz="2400" smtClean="0">
                <a:latin typeface="楷体" pitchFamily="49" charset="-122"/>
                <a:ea typeface="楷体" pitchFamily="49" charset="-122"/>
              </a:rPr>
              <a:t>b)=f(a)∪f(b)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400" smtClean="0">
                <a:latin typeface="楷体" pitchFamily="49" charset="-122"/>
                <a:ea typeface="楷体" pitchFamily="49" charset="-122"/>
              </a:rPr>
              <a:t>f(a</a:t>
            </a:r>
            <a:r>
              <a:rPr lang="en-US" altLang="zh-CN" sz="240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’</a:t>
            </a:r>
            <a:r>
              <a:rPr lang="en-US" altLang="zh-CN" sz="2400" smtClean="0">
                <a:latin typeface="楷体" pitchFamily="49" charset="-122"/>
                <a:ea typeface="楷体" pitchFamily="49" charset="-122"/>
              </a:rPr>
              <a:t>)=-f(a)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400" smtClean="0">
                <a:latin typeface="楷体" pitchFamily="49" charset="-122"/>
                <a:ea typeface="楷体" pitchFamily="49" charset="-122"/>
              </a:rPr>
              <a:t>f(0)=α</a:t>
            </a:r>
          </a:p>
          <a:p>
            <a:pPr>
              <a:lnSpc>
                <a:spcPct val="110000"/>
              </a:lnSpc>
              <a:spcAft>
                <a:spcPts val="600"/>
              </a:spcAft>
              <a:buFont typeface="Wingdings" pitchFamily="2" charset="2"/>
              <a:buNone/>
            </a:pPr>
            <a:r>
              <a:rPr lang="en-US" altLang="zh-CN" sz="2400" smtClean="0">
                <a:latin typeface="楷体" pitchFamily="49" charset="-122"/>
                <a:ea typeface="楷体" pitchFamily="49" charset="-122"/>
              </a:rPr>
              <a:t>f(1)=β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2400" smtClean="0">
                <a:latin typeface="楷体" pitchFamily="49" charset="-122"/>
                <a:ea typeface="楷体" pitchFamily="49" charset="-122"/>
              </a:rPr>
              <a:t>则称映射</a:t>
            </a:r>
            <a:r>
              <a:rPr lang="en-US" altLang="zh-CN" sz="2400" smtClean="0">
                <a:latin typeface="楷体" pitchFamily="49" charset="-122"/>
                <a:ea typeface="楷体" pitchFamily="49" charset="-122"/>
              </a:rPr>
              <a:t>f</a:t>
            </a:r>
            <a:r>
              <a:rPr lang="zh-CN" altLang="en-US" sz="2400" smtClean="0">
                <a:latin typeface="楷体" pitchFamily="49" charset="-122"/>
                <a:ea typeface="楷体" pitchFamily="49" charset="-122"/>
              </a:rPr>
              <a:t>：</a:t>
            </a:r>
            <a:r>
              <a:rPr lang="en-US" altLang="zh-CN" sz="2400" smtClean="0">
                <a:latin typeface="楷体" pitchFamily="49" charset="-122"/>
                <a:ea typeface="楷体" pitchFamily="49" charset="-122"/>
              </a:rPr>
              <a:t>A</a:t>
            </a:r>
            <a:r>
              <a:rPr lang="en-US" altLang="zh-CN" sz="2400" smtClean="0">
                <a:sym typeface="Symbol" pitchFamily="18" charset="2"/>
              </a:rPr>
              <a:t></a:t>
            </a:r>
            <a:r>
              <a:rPr lang="en-US" altLang="zh-CN" sz="2400" smtClean="0">
                <a:latin typeface="楷体" pitchFamily="49" charset="-122"/>
                <a:ea typeface="楷体" pitchFamily="49" charset="-122"/>
              </a:rPr>
              <a:t>B</a:t>
            </a:r>
            <a:r>
              <a:rPr lang="zh-CN" altLang="en-US" sz="2400" smtClean="0">
                <a:latin typeface="楷体" pitchFamily="49" charset="-122"/>
                <a:ea typeface="楷体" pitchFamily="49" charset="-122"/>
              </a:rPr>
              <a:t>是一个</a:t>
            </a:r>
            <a:r>
              <a:rPr lang="zh-CN" altLang="en-US" sz="24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布尔同态</a:t>
            </a:r>
            <a:r>
              <a:rPr lang="zh-CN" altLang="en-US" sz="2400" smtClean="0">
                <a:latin typeface="楷体" pitchFamily="49" charset="-122"/>
                <a:ea typeface="楷体" pitchFamily="49" charset="-122"/>
              </a:rPr>
              <a:t>。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2400" b="1" smtClean="0">
                <a:solidFill>
                  <a:srgbClr val="CC0099"/>
                </a:solidFill>
                <a:latin typeface="楷体" pitchFamily="49" charset="-122"/>
                <a:ea typeface="楷体" pitchFamily="49" charset="-122"/>
              </a:rPr>
              <a:t>问题：请构造</a:t>
            </a:r>
            <a:r>
              <a:rPr lang="en-US" altLang="zh-CN" sz="2400" b="1" smtClean="0">
                <a:solidFill>
                  <a:srgbClr val="CC0099"/>
                </a:solidFill>
                <a:latin typeface="楷体" pitchFamily="49" charset="-122"/>
                <a:ea typeface="楷体" pitchFamily="49" charset="-122"/>
              </a:rPr>
              <a:t>&lt;{0,1,a,b}</a:t>
            </a:r>
            <a:r>
              <a:rPr lang="en-US" altLang="zh-CN" sz="2800" b="1" baseline="-8000" smtClean="0">
                <a:solidFill>
                  <a:srgbClr val="CC0099"/>
                </a:solidFill>
                <a:latin typeface="楷体" pitchFamily="49" charset="-122"/>
                <a:ea typeface="楷体" pitchFamily="49" charset="-122"/>
              </a:rPr>
              <a:t>*</a:t>
            </a:r>
            <a:r>
              <a:rPr lang="en-US" altLang="zh-CN" sz="2400" b="1" smtClean="0">
                <a:solidFill>
                  <a:srgbClr val="CC0099"/>
                </a:solidFill>
                <a:latin typeface="楷体" pitchFamily="49" charset="-122"/>
                <a:ea typeface="楷体" pitchFamily="49" charset="-122"/>
              </a:rPr>
              <a:t>,</a:t>
            </a:r>
            <a:r>
              <a:rPr lang="zh-CN" altLang="en-US" sz="2400" b="1" smtClean="0">
                <a:solidFill>
                  <a:srgbClr val="CC0099"/>
                </a:solidFill>
                <a:latin typeface="楷体" pitchFamily="49" charset="-122"/>
                <a:ea typeface="楷体" pitchFamily="49" charset="-122"/>
              </a:rPr>
              <a:t>⊕</a:t>
            </a:r>
            <a:r>
              <a:rPr lang="en-US" altLang="zh-CN" sz="2400" b="1" smtClean="0">
                <a:solidFill>
                  <a:srgbClr val="CC0099"/>
                </a:solidFill>
                <a:latin typeface="楷体" pitchFamily="49" charset="-122"/>
                <a:ea typeface="楷体" pitchFamily="49" charset="-122"/>
              </a:rPr>
              <a:t>,</a:t>
            </a:r>
            <a:r>
              <a:rPr lang="en-US" altLang="zh-CN" sz="2400" b="1" smtClean="0">
                <a:solidFill>
                  <a:srgbClr val="CC0099"/>
                </a:solidFill>
              </a:rPr>
              <a:t>’</a:t>
            </a:r>
            <a:r>
              <a:rPr lang="en-US" altLang="zh-CN" sz="2400" b="1" smtClean="0">
                <a:solidFill>
                  <a:srgbClr val="CC0099"/>
                </a:solidFill>
                <a:latin typeface="楷体" pitchFamily="49" charset="-122"/>
                <a:ea typeface="楷体" pitchFamily="49" charset="-122"/>
              </a:rPr>
              <a:t>,0,1&gt;</a:t>
            </a:r>
            <a:r>
              <a:rPr lang="zh-CN" altLang="en-US" sz="2400" b="1" smtClean="0">
                <a:solidFill>
                  <a:srgbClr val="CC0099"/>
                </a:solidFill>
                <a:latin typeface="楷体" pitchFamily="49" charset="-122"/>
                <a:ea typeface="楷体" pitchFamily="49" charset="-122"/>
              </a:rPr>
              <a:t>和</a:t>
            </a:r>
            <a:r>
              <a:rPr lang="en-US" altLang="zh-CN" sz="2400" b="1" smtClean="0">
                <a:solidFill>
                  <a:srgbClr val="CC0099"/>
                </a:solidFill>
                <a:latin typeface="楷体" pitchFamily="49" charset="-122"/>
                <a:ea typeface="楷体" pitchFamily="49" charset="-122"/>
              </a:rPr>
              <a:t>&lt;{0,1},∩,∪,-,0,1&gt;</a:t>
            </a:r>
            <a:r>
              <a:rPr lang="zh-CN" altLang="en-US" sz="2400" b="1" smtClean="0">
                <a:solidFill>
                  <a:srgbClr val="CC0099"/>
                </a:solidFill>
                <a:latin typeface="楷体" pitchFamily="49" charset="-122"/>
                <a:ea typeface="楷体" pitchFamily="49" charset="-122"/>
              </a:rPr>
              <a:t>的一个同态。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7C89EB-D7EA-4DF4-AC58-01D86776CA5E}" type="slidenum">
              <a:rPr lang="en-US" altLang="zh-CN" smtClean="0"/>
              <a:pPr>
                <a:defRPr/>
              </a:pPr>
              <a:t>60</a:t>
            </a:fld>
            <a:endParaRPr lang="en-US" altLang="zh-CN"/>
          </a:p>
        </p:txBody>
      </p:sp>
      <p:grpSp>
        <p:nvGrpSpPr>
          <p:cNvPr id="10" name="组合 9"/>
          <p:cNvGrpSpPr>
            <a:grpSpLocks/>
          </p:cNvGrpSpPr>
          <p:nvPr/>
        </p:nvGrpSpPr>
        <p:grpSpPr bwMode="auto">
          <a:xfrm>
            <a:off x="4716463" y="3079750"/>
            <a:ext cx="3240087" cy="1265238"/>
            <a:chOff x="4716016" y="3080008"/>
            <a:chExt cx="3240360" cy="1265664"/>
          </a:xfrm>
        </p:grpSpPr>
        <p:sp>
          <p:nvSpPr>
            <p:cNvPr id="6" name="圆角矩形 5"/>
            <p:cNvSpPr/>
            <p:nvPr/>
          </p:nvSpPr>
          <p:spPr>
            <a:xfrm>
              <a:off x="5436802" y="3080008"/>
              <a:ext cx="2519574" cy="1265664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60325">
                <a:spcAft>
                  <a:spcPts val="600"/>
                </a:spcAft>
                <a:defRPr/>
              </a:pPr>
              <a:r>
                <a:rPr lang="zh-CN" altLang="en-US" sz="2000" dirty="0">
                  <a:solidFill>
                    <a:schemeClr val="accent6">
                      <a:lumMod val="75000"/>
                    </a:schemeClr>
                  </a:solidFill>
                  <a:latin typeface="楷体" pitchFamily="49" charset="-122"/>
                  <a:ea typeface="楷体" pitchFamily="49" charset="-122"/>
                </a:rPr>
                <a:t>此三式并不都独立，前两式中任意一个与第三式成立，则另一式也一定成立。</a:t>
              </a:r>
            </a:p>
          </p:txBody>
        </p:sp>
        <p:sp>
          <p:nvSpPr>
            <p:cNvPr id="9" name="右大括号 8"/>
            <p:cNvSpPr/>
            <p:nvPr/>
          </p:nvSpPr>
          <p:spPr>
            <a:xfrm>
              <a:off x="4716016" y="3183231"/>
              <a:ext cx="647755" cy="1079863"/>
            </a:xfrm>
            <a:prstGeom prst="rightBrace">
              <a:avLst>
                <a:gd name="adj1" fmla="val 23115"/>
                <a:gd name="adj2" fmla="val 48372"/>
              </a:avLst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标题 1"/>
          <p:cNvSpPr>
            <a:spLocks noGrp="1"/>
          </p:cNvSpPr>
          <p:nvPr>
            <p:ph type="title"/>
          </p:nvPr>
        </p:nvSpPr>
        <p:spPr>
          <a:xfrm>
            <a:off x="457200" y="349250"/>
            <a:ext cx="8229600" cy="703263"/>
          </a:xfrm>
        </p:spPr>
        <p:txBody>
          <a:bodyPr/>
          <a:lstStyle/>
          <a:p>
            <a:pPr algn="ctr"/>
            <a:r>
              <a:rPr lang="zh-CN" altLang="en-US" sz="3600" smtClean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</a:rPr>
              <a:t>满同态定理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188" y="1268413"/>
            <a:ext cx="8075612" cy="4862512"/>
          </a:xfrm>
        </p:spPr>
        <p:txBody>
          <a:bodyPr/>
          <a:lstStyle/>
          <a:p>
            <a:pPr>
              <a:lnSpc>
                <a:spcPct val="120000"/>
              </a:lnSpc>
              <a:spcAft>
                <a:spcPts val="600"/>
              </a:spcAft>
              <a:defRPr/>
            </a:pP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上页布尔同态定义中，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f:A</a:t>
            </a:r>
            <a:r>
              <a:rPr lang="en-US" altLang="zh-CN" sz="2400" dirty="0">
                <a:sym typeface="Symbol" pitchFamily="18" charset="2"/>
              </a:rPr>
              <a:t>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B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能够保持</a:t>
            </a:r>
            <a:r>
              <a:rPr lang="zh-CN" altLang="en-US" sz="2800" baseline="-8000" dirty="0">
                <a:latin typeface="楷体" pitchFamily="49" charset="-122"/>
                <a:ea typeface="楷体" pitchFamily="49" charset="-122"/>
              </a:rPr>
              <a:t>*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和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’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运算，或者保持⊕和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’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运算，就可以保证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f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是一个布尔同态；</a:t>
            </a:r>
            <a:endParaRPr lang="en-US" altLang="zh-CN" sz="2400" dirty="0">
              <a:latin typeface="楷体" pitchFamily="49" charset="-122"/>
              <a:ea typeface="楷体" pitchFamily="49" charset="-122"/>
            </a:endParaRPr>
          </a:p>
          <a:p>
            <a:pPr lvl="1">
              <a:lnSpc>
                <a:spcPct val="120000"/>
              </a:lnSpc>
              <a:spcAft>
                <a:spcPts val="600"/>
              </a:spcAft>
              <a:buFont typeface="Wingdings" pitchFamily="2" charset="2"/>
              <a:buChar char="Ø"/>
              <a:defRPr/>
            </a:pPr>
            <a:r>
              <a:rPr lang="zh-CN" altLang="en-US" sz="2200" dirty="0">
                <a:latin typeface="楷体" pitchFamily="49" charset="-122"/>
                <a:ea typeface="楷体" pitchFamily="49" charset="-122"/>
              </a:rPr>
              <a:t>因为，</a:t>
            </a:r>
            <a:r>
              <a:rPr lang="en-US" altLang="zh-CN" sz="2200" dirty="0">
                <a:latin typeface="楷体" pitchFamily="49" charset="-122"/>
                <a:ea typeface="楷体" pitchFamily="49" charset="-122"/>
              </a:rPr>
              <a:t>{</a:t>
            </a:r>
            <a:r>
              <a:rPr lang="zh-CN" altLang="en-US" sz="2200" dirty="0">
                <a:latin typeface="楷体" pitchFamily="49" charset="-122"/>
                <a:ea typeface="楷体" pitchFamily="49" charset="-122"/>
              </a:rPr>
              <a:t>*</a:t>
            </a:r>
            <a:r>
              <a:rPr lang="en-US" altLang="zh-CN" sz="2200" dirty="0">
                <a:latin typeface="楷体" pitchFamily="49" charset="-122"/>
                <a:ea typeface="楷体" pitchFamily="49" charset="-122"/>
              </a:rPr>
              <a:t>,</a:t>
            </a:r>
            <a:r>
              <a:rPr lang="en-US" altLang="zh-CN" sz="22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’</a:t>
            </a:r>
            <a:r>
              <a:rPr lang="en-US" altLang="zh-CN" sz="2200" dirty="0">
                <a:latin typeface="楷体" pitchFamily="49" charset="-122"/>
                <a:ea typeface="楷体" pitchFamily="49" charset="-122"/>
              </a:rPr>
              <a:t>}</a:t>
            </a:r>
            <a:r>
              <a:rPr lang="zh-CN" altLang="en-US" sz="2200" dirty="0">
                <a:latin typeface="楷体" pitchFamily="49" charset="-122"/>
                <a:ea typeface="楷体" pitchFamily="49" charset="-122"/>
              </a:rPr>
              <a:t>和</a:t>
            </a:r>
            <a:r>
              <a:rPr lang="en-US" altLang="zh-CN" sz="2200" dirty="0">
                <a:latin typeface="楷体" pitchFamily="49" charset="-122"/>
                <a:ea typeface="楷体" pitchFamily="49" charset="-122"/>
              </a:rPr>
              <a:t>{</a:t>
            </a:r>
            <a:r>
              <a:rPr lang="zh-CN" altLang="en-US" sz="2200" dirty="0">
                <a:latin typeface="楷体" pitchFamily="49" charset="-122"/>
                <a:ea typeface="楷体" pitchFamily="49" charset="-122"/>
              </a:rPr>
              <a:t>⊕</a:t>
            </a:r>
            <a:r>
              <a:rPr lang="en-US" altLang="zh-CN" sz="2200" dirty="0">
                <a:latin typeface="楷体" pitchFamily="49" charset="-122"/>
                <a:ea typeface="楷体" pitchFamily="49" charset="-122"/>
              </a:rPr>
              <a:t>,</a:t>
            </a:r>
            <a:r>
              <a:rPr lang="en-US" altLang="zh-CN" sz="22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’</a:t>
            </a:r>
            <a:r>
              <a:rPr lang="en-US" altLang="zh-CN" sz="2200" dirty="0">
                <a:latin typeface="楷体" pitchFamily="49" charset="-122"/>
                <a:ea typeface="楷体" pitchFamily="49" charset="-122"/>
              </a:rPr>
              <a:t>}</a:t>
            </a:r>
            <a:r>
              <a:rPr lang="zh-CN" altLang="en-US" sz="2200" dirty="0">
                <a:latin typeface="楷体" pitchFamily="49" charset="-122"/>
                <a:ea typeface="楷体" pitchFamily="49" charset="-122"/>
              </a:rPr>
              <a:t>都是运算的</a:t>
            </a:r>
            <a:r>
              <a:rPr lang="zh-CN" altLang="en-US" sz="22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全功能集合</a:t>
            </a:r>
            <a:r>
              <a:rPr lang="zh-CN" altLang="en-US" sz="2200" dirty="0">
                <a:latin typeface="楷体" pitchFamily="49" charset="-122"/>
                <a:ea typeface="楷体" pitchFamily="49" charset="-122"/>
              </a:rPr>
              <a:t>。</a:t>
            </a:r>
            <a:endParaRPr lang="en-US" altLang="zh-CN" sz="2200" dirty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20000"/>
              </a:lnSpc>
              <a:spcAft>
                <a:spcPts val="600"/>
              </a:spcAft>
              <a:defRPr/>
            </a:pPr>
            <a:r>
              <a:rPr lang="zh-CN" altLang="en-US" sz="24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满同态定理：</a:t>
            </a:r>
            <a:endParaRPr lang="en-US" altLang="zh-CN" sz="2400" dirty="0">
              <a:solidFill>
                <a:srgbClr val="0000FF"/>
              </a:solidFill>
              <a:latin typeface="楷体" pitchFamily="49" charset="-122"/>
              <a:ea typeface="楷体" pitchFamily="49" charset="-122"/>
            </a:endParaRPr>
          </a:p>
          <a:p>
            <a:pPr lvl="1">
              <a:lnSpc>
                <a:spcPct val="120000"/>
              </a:lnSpc>
              <a:spcAft>
                <a:spcPts val="600"/>
              </a:spcAft>
              <a:buFont typeface="Wingdings" pitchFamily="2" charset="2"/>
              <a:buChar char="Ø"/>
              <a:defRPr/>
            </a:pPr>
            <a:r>
              <a:rPr lang="zh-CN" altLang="en-US" sz="2200" dirty="0">
                <a:latin typeface="楷体" pitchFamily="49" charset="-122"/>
                <a:ea typeface="楷体" pitchFamily="49" charset="-122"/>
              </a:rPr>
              <a:t>若</a:t>
            </a:r>
            <a:r>
              <a:rPr lang="en-US" altLang="zh-CN" sz="2200" dirty="0">
                <a:latin typeface="楷体" pitchFamily="49" charset="-122"/>
                <a:ea typeface="楷体" pitchFamily="49" charset="-122"/>
              </a:rPr>
              <a:t>f</a:t>
            </a:r>
            <a:r>
              <a:rPr lang="zh-CN" altLang="en-US" sz="2200" dirty="0">
                <a:latin typeface="楷体" pitchFamily="49" charset="-122"/>
                <a:ea typeface="楷体" pitchFamily="49" charset="-122"/>
              </a:rPr>
              <a:t>是从布尔代数</a:t>
            </a:r>
            <a:r>
              <a:rPr lang="en-US" altLang="zh-CN" sz="2200" dirty="0">
                <a:latin typeface="楷体" pitchFamily="49" charset="-122"/>
                <a:ea typeface="楷体" pitchFamily="49" charset="-122"/>
              </a:rPr>
              <a:t>&lt;A,</a:t>
            </a:r>
            <a:r>
              <a:rPr lang="en-US" altLang="zh-CN" sz="2800" baseline="-8000" dirty="0">
                <a:latin typeface="楷体" pitchFamily="49" charset="-122"/>
                <a:ea typeface="楷体" pitchFamily="49" charset="-122"/>
                <a:cs typeface="+mn-cs"/>
              </a:rPr>
              <a:t>*</a:t>
            </a:r>
            <a:r>
              <a:rPr lang="en-US" altLang="zh-CN" sz="2200" dirty="0">
                <a:latin typeface="楷体" pitchFamily="49" charset="-122"/>
                <a:ea typeface="楷体" pitchFamily="49" charset="-122"/>
              </a:rPr>
              <a:t>,</a:t>
            </a:r>
            <a:r>
              <a:rPr lang="zh-CN" altLang="en-US" sz="2200" dirty="0">
                <a:latin typeface="楷体" pitchFamily="49" charset="-122"/>
                <a:ea typeface="楷体" pitchFamily="49" charset="-122"/>
              </a:rPr>
              <a:t>⊕</a:t>
            </a:r>
            <a:r>
              <a:rPr lang="en-US" altLang="zh-CN" sz="2200" dirty="0">
                <a:latin typeface="楷体" pitchFamily="49" charset="-122"/>
                <a:ea typeface="楷体" pitchFamily="49" charset="-122"/>
              </a:rPr>
              <a:t>,</a:t>
            </a:r>
            <a:r>
              <a:rPr lang="en-US" altLang="zh-CN" sz="2200" dirty="0"/>
              <a:t>’</a:t>
            </a:r>
            <a:r>
              <a:rPr lang="en-US" altLang="zh-CN" sz="2200" dirty="0">
                <a:latin typeface="楷体" pitchFamily="49" charset="-122"/>
                <a:ea typeface="楷体" pitchFamily="49" charset="-122"/>
              </a:rPr>
              <a:t>,0,1&gt;</a:t>
            </a:r>
            <a:r>
              <a:rPr lang="zh-CN" altLang="en-US" sz="2200" dirty="0">
                <a:latin typeface="楷体" pitchFamily="49" charset="-122"/>
                <a:ea typeface="楷体" pitchFamily="49" charset="-122"/>
              </a:rPr>
              <a:t>到</a:t>
            </a:r>
            <a:r>
              <a:rPr lang="zh-CN" altLang="en-US" sz="22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格</a:t>
            </a:r>
            <a:r>
              <a:rPr lang="en-US" altLang="zh-CN" sz="2200" dirty="0">
                <a:latin typeface="楷体" pitchFamily="49" charset="-122"/>
                <a:ea typeface="楷体" pitchFamily="49" charset="-122"/>
              </a:rPr>
              <a:t>&lt;B,∩,∪</a:t>
            </a:r>
            <a:r>
              <a:rPr lang="el-GR" altLang="zh-CN" sz="2200" dirty="0">
                <a:latin typeface="楷体" pitchFamily="49" charset="-122"/>
                <a:ea typeface="楷体" pitchFamily="49" charset="-122"/>
              </a:rPr>
              <a:t>-,α,β</a:t>
            </a:r>
            <a:r>
              <a:rPr lang="en-US" altLang="zh-CN" sz="2200" dirty="0">
                <a:latin typeface="楷体" pitchFamily="49" charset="-122"/>
                <a:ea typeface="楷体" pitchFamily="49" charset="-122"/>
              </a:rPr>
              <a:t>&gt;</a:t>
            </a:r>
            <a:r>
              <a:rPr lang="zh-CN" altLang="en-US" sz="2200" dirty="0">
                <a:latin typeface="楷体" pitchFamily="49" charset="-122"/>
                <a:ea typeface="楷体" pitchFamily="49" charset="-122"/>
              </a:rPr>
              <a:t>的</a:t>
            </a:r>
            <a:r>
              <a:rPr lang="zh-CN" altLang="en-US" sz="22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格同态</a:t>
            </a:r>
            <a:r>
              <a:rPr lang="zh-CN" altLang="en-US" sz="2200" dirty="0">
                <a:latin typeface="楷体" pitchFamily="49" charset="-122"/>
                <a:ea typeface="楷体" pitchFamily="49" charset="-122"/>
              </a:rPr>
              <a:t>，且是</a:t>
            </a:r>
            <a:r>
              <a:rPr lang="zh-CN" altLang="en-US" sz="22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满射</a:t>
            </a:r>
            <a:r>
              <a:rPr lang="zh-CN" altLang="en-US" sz="2200" dirty="0">
                <a:latin typeface="楷体" pitchFamily="49" charset="-122"/>
                <a:ea typeface="楷体" pitchFamily="49" charset="-122"/>
              </a:rPr>
              <a:t>的，则</a:t>
            </a:r>
            <a:r>
              <a:rPr lang="en-US" altLang="zh-CN" sz="2200" dirty="0">
                <a:latin typeface="楷体" pitchFamily="49" charset="-122"/>
                <a:ea typeface="楷体" pitchFamily="49" charset="-122"/>
              </a:rPr>
              <a:t>&lt;B,∩,∪</a:t>
            </a:r>
            <a:r>
              <a:rPr lang="el-GR" altLang="zh-CN" sz="2200" dirty="0">
                <a:latin typeface="楷体" pitchFamily="49" charset="-122"/>
                <a:ea typeface="楷体" pitchFamily="49" charset="-122"/>
              </a:rPr>
              <a:t>-,α,β</a:t>
            </a:r>
            <a:r>
              <a:rPr lang="en-US" altLang="zh-CN" sz="2200" dirty="0">
                <a:latin typeface="楷体" pitchFamily="49" charset="-122"/>
                <a:ea typeface="楷体" pitchFamily="49" charset="-122"/>
              </a:rPr>
              <a:t>&gt;</a:t>
            </a:r>
            <a:r>
              <a:rPr lang="zh-CN" altLang="en-US" sz="2200" dirty="0">
                <a:latin typeface="楷体" pitchFamily="49" charset="-122"/>
                <a:ea typeface="楷体" pitchFamily="49" charset="-122"/>
              </a:rPr>
              <a:t>是</a:t>
            </a:r>
            <a:r>
              <a:rPr lang="zh-CN" altLang="en-US" sz="22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布尔代数</a:t>
            </a:r>
            <a:r>
              <a:rPr lang="zh-CN" altLang="en-US" sz="2200" dirty="0">
                <a:latin typeface="楷体" pitchFamily="49" charset="-122"/>
                <a:ea typeface="楷体" pitchFamily="49" charset="-122"/>
              </a:rPr>
              <a:t>。</a:t>
            </a:r>
            <a:endParaRPr lang="en-US" altLang="zh-CN" sz="2200" dirty="0">
              <a:solidFill>
                <a:srgbClr val="0000FF"/>
              </a:solidFill>
              <a:latin typeface="楷体" pitchFamily="49" charset="-122"/>
              <a:ea typeface="楷体" pitchFamily="49" charset="-122"/>
            </a:endParaRPr>
          </a:p>
          <a:p>
            <a:pPr lvl="1">
              <a:lnSpc>
                <a:spcPct val="120000"/>
              </a:lnSpc>
              <a:spcAft>
                <a:spcPts val="600"/>
              </a:spcAft>
              <a:buFont typeface="Wingdings" pitchFamily="2" charset="2"/>
              <a:buChar char="Ø"/>
              <a:defRPr/>
            </a:pPr>
            <a:r>
              <a:rPr lang="zh-CN" altLang="en-US" sz="2200" dirty="0">
                <a:latin typeface="楷体" pitchFamily="49" charset="-122"/>
                <a:ea typeface="楷体" pitchFamily="49" charset="-122"/>
              </a:rPr>
              <a:t>换句话说：布尔代数的每一满同态象是布尔代数。</a:t>
            </a:r>
            <a:endParaRPr lang="en-US" altLang="zh-CN" sz="2200" dirty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20000"/>
              </a:lnSpc>
              <a:spcAft>
                <a:spcPts val="600"/>
              </a:spcAft>
              <a:defRPr/>
            </a:pPr>
            <a:r>
              <a:rPr lang="zh-CN" altLang="en-US" sz="24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同构定理</a:t>
            </a:r>
            <a:r>
              <a:rPr lang="en-US" altLang="zh-CN" sz="24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1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：每一</a:t>
            </a:r>
            <a:r>
              <a:rPr lang="zh-CN" altLang="en-US" sz="24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有限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布尔代数都有</a:t>
            </a:r>
            <a:r>
              <a:rPr lang="en-US" altLang="zh-CN" sz="24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2</a:t>
            </a:r>
            <a:r>
              <a:rPr lang="en-US" altLang="zh-CN" sz="2400" baseline="300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n 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(n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∈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Z)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个元素，</a:t>
            </a:r>
            <a:r>
              <a:rPr lang="zh-CN" altLang="en-US" sz="24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元素个数相同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的布尔代数必同构。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1DA9D2-A80D-4CB9-A601-924F42CAFAD9}" type="slidenum">
              <a:rPr lang="en-US" altLang="zh-CN" smtClean="0"/>
              <a:pPr>
                <a:defRPr/>
              </a:pPr>
              <a:t>61</a:t>
            </a:fld>
            <a:endParaRPr lang="en-US" altLang="zh-CN"/>
          </a:p>
        </p:txBody>
      </p:sp>
      <p:grpSp>
        <p:nvGrpSpPr>
          <p:cNvPr id="5" name="组合 4"/>
          <p:cNvGrpSpPr>
            <a:grpSpLocks noChangeAspect="1"/>
          </p:cNvGrpSpPr>
          <p:nvPr/>
        </p:nvGrpSpPr>
        <p:grpSpPr bwMode="auto">
          <a:xfrm>
            <a:off x="4932363" y="5300663"/>
            <a:ext cx="1104900" cy="836612"/>
            <a:chOff x="5667375" y="1175657"/>
            <a:chExt cx="1255939" cy="950686"/>
          </a:xfrm>
        </p:grpSpPr>
        <p:cxnSp>
          <p:nvCxnSpPr>
            <p:cNvPr id="6" name="直接连接符 5"/>
            <p:cNvCxnSpPr/>
            <p:nvPr/>
          </p:nvCxnSpPr>
          <p:spPr>
            <a:xfrm>
              <a:off x="5667375" y="1837710"/>
              <a:ext cx="310376" cy="265183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 flipV="1">
              <a:off x="5972337" y="1175657"/>
              <a:ext cx="950977" cy="950686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圆角矩形 7"/>
          <p:cNvSpPr/>
          <p:nvPr/>
        </p:nvSpPr>
        <p:spPr>
          <a:xfrm>
            <a:off x="736600" y="1784350"/>
            <a:ext cx="7632700" cy="316865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74638" indent="-274638">
              <a:lnSpc>
                <a:spcPct val="110000"/>
              </a:lnSpc>
              <a:spcAft>
                <a:spcPts val="1200"/>
              </a:spcAft>
              <a:buSzPct val="60000"/>
              <a:buFont typeface="Wingdings" pitchFamily="2" charset="2"/>
              <a:buChar char="u"/>
              <a:defRPr/>
            </a:pPr>
            <a:r>
              <a:rPr lang="zh-CN" altLang="en-US" sz="24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原因是：</a:t>
            </a:r>
            <a:r>
              <a:rPr lang="zh-CN" altLang="en-US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格同态是保序的，则布尔代数</a:t>
            </a:r>
            <a:r>
              <a:rPr lang="en-US" altLang="zh-CN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A</a:t>
            </a:r>
            <a:r>
              <a:rPr lang="zh-CN" altLang="en-US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的</a:t>
            </a:r>
            <a:r>
              <a:rPr lang="en-US" altLang="zh-CN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0</a:t>
            </a:r>
            <a:r>
              <a:rPr lang="zh-CN" altLang="en-US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和</a:t>
            </a:r>
            <a:r>
              <a:rPr lang="en-US" altLang="zh-CN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1</a:t>
            </a:r>
            <a:r>
              <a:rPr lang="zh-CN" altLang="en-US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分别被映射到</a:t>
            </a:r>
            <a:r>
              <a:rPr lang="en-US" altLang="zh-CN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B</a:t>
            </a:r>
            <a:r>
              <a:rPr lang="zh-CN" altLang="en-US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中的</a:t>
            </a:r>
            <a:r>
              <a:rPr lang="en-US" altLang="zh-CN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f(0)</a:t>
            </a:r>
            <a:r>
              <a:rPr lang="zh-CN" altLang="en-US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和</a:t>
            </a:r>
            <a:r>
              <a:rPr lang="en-US" altLang="zh-CN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f(1)</a:t>
            </a:r>
            <a:r>
              <a:rPr lang="zh-CN" altLang="en-US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也是同态象中的最小和最大元素，自然，补元也能保持，因为补元是用</a:t>
            </a:r>
            <a:r>
              <a:rPr lang="en-US" altLang="zh-CN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f(0)</a:t>
            </a:r>
            <a:r>
              <a:rPr lang="zh-CN" altLang="en-US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与</a:t>
            </a:r>
            <a:r>
              <a:rPr lang="en-US" altLang="zh-CN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f(1)</a:t>
            </a:r>
            <a:r>
              <a:rPr lang="zh-CN" altLang="en-US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定义的；</a:t>
            </a:r>
            <a:endParaRPr lang="en-US" altLang="zh-CN" sz="2400" dirty="0">
              <a:solidFill>
                <a:schemeClr val="tx1"/>
              </a:solidFill>
              <a:latin typeface="楷体" pitchFamily="49" charset="-122"/>
              <a:ea typeface="楷体" pitchFamily="49" charset="-122"/>
            </a:endParaRPr>
          </a:p>
          <a:p>
            <a:pPr marL="274638" indent="-274638">
              <a:lnSpc>
                <a:spcPct val="110000"/>
              </a:lnSpc>
              <a:spcAft>
                <a:spcPts val="1200"/>
              </a:spcAft>
              <a:buSzPct val="60000"/>
              <a:buFont typeface="Wingdings" pitchFamily="2" charset="2"/>
              <a:buChar char="u"/>
              <a:defRPr/>
            </a:pPr>
            <a:r>
              <a:rPr lang="zh-CN" altLang="en-US" sz="2400" dirty="0">
                <a:solidFill>
                  <a:srgbClr val="00194C"/>
                </a:solidFill>
                <a:latin typeface="楷体" pitchFamily="49" charset="-122"/>
                <a:ea typeface="楷体" pitchFamily="49" charset="-122"/>
              </a:rPr>
              <a:t>即</a:t>
            </a:r>
            <a:r>
              <a:rPr lang="en-US" altLang="zh-CN" sz="2400" dirty="0" err="1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A</a:t>
            </a:r>
            <a:r>
              <a:rPr lang="en-US" altLang="zh-CN" sz="2400" dirty="0" err="1">
                <a:solidFill>
                  <a:schemeClr val="tx1"/>
                </a:solidFill>
                <a:sym typeface="Symbol" pitchFamily="18" charset="2"/>
              </a:rPr>
              <a:t></a:t>
            </a:r>
            <a:r>
              <a:rPr lang="en-US" altLang="zh-CN" sz="2400" dirty="0" err="1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f</a:t>
            </a:r>
            <a:r>
              <a:rPr lang="en-US" altLang="zh-CN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(A</a:t>
            </a:r>
            <a:r>
              <a:rPr lang="en-US" altLang="zh-CN" sz="2400" dirty="0">
                <a:solidFill>
                  <a:srgbClr val="00194C"/>
                </a:solidFill>
                <a:latin typeface="楷体" pitchFamily="49" charset="-122"/>
                <a:ea typeface="楷体" pitchFamily="49" charset="-122"/>
              </a:rPr>
              <a:t>)</a:t>
            </a:r>
            <a:r>
              <a:rPr lang="zh-CN" altLang="en-US" sz="2400" dirty="0">
                <a:solidFill>
                  <a:srgbClr val="00194C"/>
                </a:solidFill>
                <a:latin typeface="楷体" pitchFamily="49" charset="-122"/>
                <a:ea typeface="楷体" pitchFamily="49" charset="-122"/>
              </a:rPr>
              <a:t>是布尔同态，但</a:t>
            </a:r>
            <a:r>
              <a:rPr lang="en-US" altLang="zh-CN" sz="2400" dirty="0">
                <a:solidFill>
                  <a:srgbClr val="00194C"/>
                </a:solidFill>
                <a:latin typeface="楷体" pitchFamily="49" charset="-122"/>
                <a:ea typeface="楷体" pitchFamily="49" charset="-122"/>
              </a:rPr>
              <a:t>A</a:t>
            </a:r>
            <a:r>
              <a:rPr lang="en-US" altLang="zh-CN" sz="2400" dirty="0">
                <a:solidFill>
                  <a:schemeClr val="tx1"/>
                </a:solidFill>
                <a:sym typeface="Symbol" pitchFamily="18" charset="2"/>
              </a:rPr>
              <a:t></a:t>
            </a:r>
            <a:r>
              <a:rPr lang="en-US" altLang="zh-CN" sz="2400" dirty="0">
                <a:solidFill>
                  <a:srgbClr val="00194C"/>
                </a:solidFill>
                <a:latin typeface="楷体" pitchFamily="49" charset="-122"/>
                <a:ea typeface="楷体" pitchFamily="49" charset="-122"/>
              </a:rPr>
              <a:t>B</a:t>
            </a:r>
            <a:r>
              <a:rPr lang="zh-CN" altLang="en-US" sz="2400" dirty="0">
                <a:solidFill>
                  <a:srgbClr val="00194C"/>
                </a:solidFill>
                <a:latin typeface="楷体" pitchFamily="49" charset="-122"/>
                <a:ea typeface="楷体" pitchFamily="49" charset="-122"/>
              </a:rPr>
              <a:t>不是布尔同态；</a:t>
            </a:r>
            <a:endParaRPr lang="en-US" altLang="zh-CN" sz="2400" dirty="0">
              <a:solidFill>
                <a:srgbClr val="00194C"/>
              </a:solidFill>
              <a:latin typeface="楷体" pitchFamily="49" charset="-122"/>
              <a:ea typeface="楷体" pitchFamily="49" charset="-122"/>
            </a:endParaRPr>
          </a:p>
          <a:p>
            <a:pPr marL="274638" indent="-274638">
              <a:lnSpc>
                <a:spcPct val="110000"/>
              </a:lnSpc>
              <a:spcAft>
                <a:spcPts val="1200"/>
              </a:spcAft>
              <a:buSzPct val="60000"/>
              <a:buFont typeface="Wingdings" pitchFamily="2" charset="2"/>
              <a:buChar char="u"/>
              <a:defRPr/>
            </a:pPr>
            <a:r>
              <a:rPr lang="zh-CN" altLang="en-US" sz="2400" dirty="0">
                <a:solidFill>
                  <a:srgbClr val="00194C"/>
                </a:solidFill>
                <a:latin typeface="楷体" pitchFamily="49" charset="-122"/>
                <a:ea typeface="楷体" pitchFamily="49" charset="-122"/>
              </a:rPr>
              <a:t>但</a:t>
            </a:r>
            <a:r>
              <a:rPr lang="zh-CN" altLang="en-US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满同态</a:t>
            </a:r>
            <a:r>
              <a:rPr lang="en-US" altLang="zh-CN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B</a:t>
            </a:r>
            <a:r>
              <a:rPr lang="zh-CN" altLang="en-US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全部是同态象，故</a:t>
            </a:r>
            <a:r>
              <a:rPr lang="en-US" altLang="zh-CN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&lt;B,</a:t>
            </a:r>
            <a:r>
              <a:rPr lang="el-GR" altLang="zh-CN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 ∩,∪-,α,β</a:t>
            </a:r>
            <a:r>
              <a:rPr lang="en-US" altLang="zh-CN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&gt;</a:t>
            </a:r>
            <a:r>
              <a:rPr lang="zh-CN" altLang="en-US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是布尔代数。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标题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630237"/>
          </a:xfrm>
        </p:spPr>
        <p:txBody>
          <a:bodyPr/>
          <a:lstStyle/>
          <a:p>
            <a:pPr algn="ctr"/>
            <a:r>
              <a:rPr lang="zh-CN" altLang="en-US" sz="3600" smtClean="0">
                <a:latin typeface="华文行楷" pitchFamily="2" charset="-122"/>
                <a:ea typeface="华文行楷" pitchFamily="2" charset="-122"/>
              </a:rPr>
              <a:t>满同态定理图示</a:t>
            </a:r>
          </a:p>
        </p:txBody>
      </p:sp>
      <p:sp>
        <p:nvSpPr>
          <p:cNvPr id="90114" name="内容占位符 2"/>
          <p:cNvSpPr>
            <a:spLocks noGrp="1"/>
          </p:cNvSpPr>
          <p:nvPr>
            <p:ph idx="1"/>
          </p:nvPr>
        </p:nvSpPr>
        <p:spPr>
          <a:xfrm>
            <a:off x="468313" y="1268413"/>
            <a:ext cx="6048375" cy="676275"/>
          </a:xfrm>
        </p:spPr>
        <p:txBody>
          <a:bodyPr/>
          <a:lstStyle/>
          <a:p>
            <a:r>
              <a:rPr lang="zh-CN" altLang="en-US" sz="2400" smtClean="0">
                <a:latin typeface="楷体" pitchFamily="49" charset="-122"/>
                <a:ea typeface="楷体" pitchFamily="49" charset="-122"/>
              </a:rPr>
              <a:t>如果存在</a:t>
            </a:r>
            <a:r>
              <a:rPr lang="en-US" altLang="zh-CN" sz="2400" smtClean="0">
                <a:latin typeface="楷体" pitchFamily="49" charset="-122"/>
                <a:ea typeface="楷体" pitchFamily="49" charset="-122"/>
              </a:rPr>
              <a:t>f</a:t>
            </a:r>
            <a:r>
              <a:rPr lang="zh-CN" altLang="en-US" sz="2400" smtClean="0">
                <a:latin typeface="楷体" pitchFamily="49" charset="-122"/>
                <a:ea typeface="楷体" pitchFamily="49" charset="-122"/>
              </a:rPr>
              <a:t>是满射的，则格</a:t>
            </a:r>
            <a:r>
              <a:rPr lang="en-US" altLang="zh-CN" sz="2400" smtClean="0">
                <a:latin typeface="楷体" pitchFamily="49" charset="-122"/>
                <a:ea typeface="楷体" pitchFamily="49" charset="-122"/>
              </a:rPr>
              <a:t>B</a:t>
            </a:r>
            <a:r>
              <a:rPr lang="zh-CN" altLang="en-US" sz="2400" smtClean="0">
                <a:latin typeface="楷体" pitchFamily="49" charset="-122"/>
                <a:ea typeface="楷体" pitchFamily="49" charset="-122"/>
              </a:rPr>
              <a:t>也是布尔代数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D3DA28-38D9-46C6-AF73-9988762CB292}" type="slidenum">
              <a:rPr lang="en-US" altLang="zh-CN" smtClean="0"/>
              <a:pPr>
                <a:defRPr/>
              </a:pPr>
              <a:t>62</a:t>
            </a:fld>
            <a:endParaRPr lang="en-US" altLang="zh-CN"/>
          </a:p>
        </p:txBody>
      </p:sp>
      <p:grpSp>
        <p:nvGrpSpPr>
          <p:cNvPr id="90116" name="组合 25"/>
          <p:cNvGrpSpPr>
            <a:grpSpLocks/>
          </p:cNvGrpSpPr>
          <p:nvPr/>
        </p:nvGrpSpPr>
        <p:grpSpPr bwMode="auto">
          <a:xfrm>
            <a:off x="539750" y="2127250"/>
            <a:ext cx="7200900" cy="3246438"/>
            <a:chOff x="-833008" y="1401229"/>
            <a:chExt cx="9479266" cy="4692067"/>
          </a:xfrm>
        </p:grpSpPr>
        <p:sp>
          <p:nvSpPr>
            <p:cNvPr id="6" name="椭圆 5"/>
            <p:cNvSpPr/>
            <p:nvPr/>
          </p:nvSpPr>
          <p:spPr>
            <a:xfrm>
              <a:off x="3250432" y="2419947"/>
              <a:ext cx="2806582" cy="938414"/>
            </a:xfrm>
            <a:prstGeom prst="ellipse">
              <a:avLst/>
            </a:prstGeom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200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2813668" y="4436733"/>
              <a:ext cx="4681119" cy="1656563"/>
            </a:xfrm>
            <a:prstGeom prst="ellipse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200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3825124" y="4941503"/>
              <a:ext cx="1728252" cy="649317"/>
            </a:xfrm>
            <a:prstGeom prst="ellipse">
              <a:avLst/>
            </a:prstGeom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200"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9" name="直接连接符 8"/>
            <p:cNvCxnSpPr>
              <a:stCxn id="6" idx="2"/>
              <a:endCxn id="8" idx="2"/>
            </p:cNvCxnSpPr>
            <p:nvPr/>
          </p:nvCxnSpPr>
          <p:spPr>
            <a:xfrm>
              <a:off x="3250432" y="2888006"/>
              <a:ext cx="574692" cy="2377008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>
              <a:stCxn id="6" idx="6"/>
              <a:endCxn id="8" idx="6"/>
            </p:cNvCxnSpPr>
            <p:nvPr/>
          </p:nvCxnSpPr>
          <p:spPr>
            <a:xfrm flipH="1">
              <a:off x="5553376" y="2888006"/>
              <a:ext cx="503639" cy="2377008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矩形 10"/>
            <p:cNvSpPr/>
            <p:nvPr/>
          </p:nvSpPr>
          <p:spPr>
            <a:xfrm>
              <a:off x="-833008" y="5372852"/>
              <a:ext cx="2906892" cy="51165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200" dirty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f(A)</a:t>
              </a:r>
              <a:r>
                <a:rPr lang="zh-CN" altLang="en-US" sz="2200" dirty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是布尔代数</a:t>
              </a:r>
            </a:p>
          </p:txBody>
        </p:sp>
        <p:sp>
          <p:nvSpPr>
            <p:cNvPr id="12" name="矩形 11"/>
            <p:cNvSpPr/>
            <p:nvPr/>
          </p:nvSpPr>
          <p:spPr>
            <a:xfrm>
              <a:off x="6057015" y="1401229"/>
              <a:ext cx="2210993" cy="5208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200" dirty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布尔代数</a:t>
              </a:r>
              <a:r>
                <a:rPr lang="en-US" altLang="zh-CN" sz="2200" dirty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A</a:t>
              </a:r>
              <a:endParaRPr lang="zh-CN" altLang="en-US" sz="22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6918006" y="3383598"/>
              <a:ext cx="1728252" cy="50477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200" dirty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格</a:t>
              </a:r>
              <a:r>
                <a:rPr lang="en-US" altLang="zh-CN" sz="2200" dirty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B</a:t>
              </a:r>
              <a:endParaRPr lang="zh-CN" altLang="en-US" sz="22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14" name="直接箭头连接符 13"/>
            <p:cNvCxnSpPr/>
            <p:nvPr/>
          </p:nvCxnSpPr>
          <p:spPr>
            <a:xfrm flipH="1">
              <a:off x="5985962" y="1945005"/>
              <a:ext cx="792028" cy="791570"/>
            </a:xfrm>
            <a:prstGeom prst="straightConnector1">
              <a:avLst/>
            </a:prstGeom>
            <a:ln w="28575">
              <a:solidFill>
                <a:srgbClr val="FF3399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/>
            <p:nvPr/>
          </p:nvCxnSpPr>
          <p:spPr>
            <a:xfrm flipV="1">
              <a:off x="1954766" y="5446273"/>
              <a:ext cx="2014553" cy="144547"/>
            </a:xfrm>
            <a:prstGeom prst="straightConnector1">
              <a:avLst/>
            </a:prstGeom>
            <a:ln w="28575">
              <a:solidFill>
                <a:srgbClr val="FF3399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/>
            <p:nvPr/>
          </p:nvCxnSpPr>
          <p:spPr>
            <a:xfrm flipH="1">
              <a:off x="6918006" y="3931963"/>
              <a:ext cx="720975" cy="791570"/>
            </a:xfrm>
            <a:prstGeom prst="straightConnector1">
              <a:avLst/>
            </a:prstGeom>
            <a:ln w="28575">
              <a:solidFill>
                <a:srgbClr val="FF3399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矩形 16"/>
            <p:cNvSpPr/>
            <p:nvPr/>
          </p:nvSpPr>
          <p:spPr>
            <a:xfrm>
              <a:off x="4113514" y="3645161"/>
              <a:ext cx="1224614" cy="43134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200" dirty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f</a:t>
              </a:r>
              <a:endParaRPr lang="zh-CN" altLang="en-US" sz="22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组合 83"/>
          <p:cNvGrpSpPr>
            <a:grpSpLocks/>
          </p:cNvGrpSpPr>
          <p:nvPr/>
        </p:nvGrpSpPr>
        <p:grpSpPr bwMode="auto">
          <a:xfrm>
            <a:off x="684213" y="4178300"/>
            <a:ext cx="7491412" cy="2022475"/>
            <a:chOff x="683568" y="4177871"/>
            <a:chExt cx="7491594" cy="2023078"/>
          </a:xfrm>
        </p:grpSpPr>
        <p:grpSp>
          <p:nvGrpSpPr>
            <p:cNvPr id="91203" name="组合 81"/>
            <p:cNvGrpSpPr>
              <a:grpSpLocks/>
            </p:cNvGrpSpPr>
            <p:nvPr/>
          </p:nvGrpSpPr>
          <p:grpSpPr bwMode="auto">
            <a:xfrm>
              <a:off x="1547664" y="4177871"/>
              <a:ext cx="6627498" cy="2023078"/>
              <a:chOff x="1688918" y="4177871"/>
              <a:chExt cx="6627498" cy="2023078"/>
            </a:xfrm>
          </p:grpSpPr>
          <p:grpSp>
            <p:nvGrpSpPr>
              <p:cNvPr id="91205" name="Group 15"/>
              <p:cNvGrpSpPr>
                <a:grpSpLocks noChangeAspect="1"/>
              </p:cNvGrpSpPr>
              <p:nvPr/>
            </p:nvGrpSpPr>
            <p:grpSpPr bwMode="auto">
              <a:xfrm>
                <a:off x="5728636" y="4177871"/>
                <a:ext cx="2587780" cy="2023078"/>
                <a:chOff x="677" y="-82"/>
                <a:chExt cx="2451" cy="1868"/>
              </a:xfrm>
            </p:grpSpPr>
            <p:sp>
              <p:nvSpPr>
                <p:cNvPr id="91229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1413" y="1444"/>
                  <a:ext cx="432" cy="34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zh-CN">
                      <a:latin typeface="楷体" pitchFamily="49" charset="-122"/>
                      <a:ea typeface="楷体" pitchFamily="49" charset="-122"/>
                    </a:rPr>
                    <a:t>φ</a:t>
                  </a:r>
                </a:p>
              </p:txBody>
            </p:sp>
            <p:grpSp>
              <p:nvGrpSpPr>
                <p:cNvPr id="91230" name="Group 17"/>
                <p:cNvGrpSpPr>
                  <a:grpSpLocks/>
                </p:cNvGrpSpPr>
                <p:nvPr/>
              </p:nvGrpSpPr>
              <p:grpSpPr bwMode="auto">
                <a:xfrm>
                  <a:off x="677" y="-82"/>
                  <a:ext cx="2451" cy="1806"/>
                  <a:chOff x="677" y="-82"/>
                  <a:chExt cx="2451" cy="1806"/>
                </a:xfrm>
              </p:grpSpPr>
              <p:sp>
                <p:nvSpPr>
                  <p:cNvPr id="91231" name="Text Box 1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425" y="-82"/>
                    <a:ext cx="969" cy="34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algn="ctr">
                      <a:spcBef>
                        <a:spcPct val="50000"/>
                      </a:spcBef>
                    </a:pPr>
                    <a:r>
                      <a:rPr lang="en-US" altLang="zh-CN">
                        <a:latin typeface="楷体" pitchFamily="49" charset="-122"/>
                        <a:ea typeface="楷体" pitchFamily="49" charset="-122"/>
                      </a:rPr>
                      <a:t>{a,b,c}</a:t>
                    </a:r>
                  </a:p>
                </p:txBody>
              </p:sp>
              <p:grpSp>
                <p:nvGrpSpPr>
                  <p:cNvPr id="91232" name="Group 19"/>
                  <p:cNvGrpSpPr>
                    <a:grpSpLocks/>
                  </p:cNvGrpSpPr>
                  <p:nvPr/>
                </p:nvGrpSpPr>
                <p:grpSpPr bwMode="auto">
                  <a:xfrm>
                    <a:off x="677" y="253"/>
                    <a:ext cx="2451" cy="1471"/>
                    <a:chOff x="677" y="288"/>
                    <a:chExt cx="2451" cy="1471"/>
                  </a:xfrm>
                </p:grpSpPr>
                <p:sp>
                  <p:nvSpPr>
                    <p:cNvPr id="91233" name="Line 2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955" y="815"/>
                      <a:ext cx="593" cy="34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accent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91234" name="Line 25"/>
                    <p:cNvSpPr>
                      <a:spLocks noChangeShapeType="1"/>
                    </p:cNvSpPr>
                    <p:nvPr/>
                  </p:nvSpPr>
                  <p:spPr bwMode="auto">
                    <a:xfrm rot="-480000">
                      <a:off x="1287" y="1218"/>
                      <a:ext cx="547" cy="416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accent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91235" name="Line 26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283" y="815"/>
                      <a:ext cx="583" cy="337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accent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91236" name="Line 27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969" y="1282"/>
                      <a:ext cx="581" cy="34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accent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91237" name="Line 3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990" y="462"/>
                      <a:ext cx="569" cy="336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accent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91238" name="Line 3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251" y="897"/>
                      <a:ext cx="601" cy="336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accent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91239" name="Line 34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203" y="424"/>
                      <a:ext cx="666" cy="388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accent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91240" name="Line 35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990" y="865"/>
                      <a:ext cx="597" cy="356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accent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91241" name="Line 36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183" y="947"/>
                      <a:ext cx="4" cy="153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accent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91242" name="Line 3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908" y="1379"/>
                      <a:ext cx="1" cy="159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accent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91243" name="Line 3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627" y="947"/>
                      <a:ext cx="0" cy="144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accent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91244" name="Line 3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907" y="515"/>
                      <a:ext cx="1" cy="153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accent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91245" name="Text Box 40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587" y="847"/>
                      <a:ext cx="650" cy="342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>
                      <a:spAutoFit/>
                    </a:bodyPr>
                    <a:lstStyle/>
                    <a:p>
                      <a:pPr algn="ctr">
                        <a:spcBef>
                          <a:spcPct val="50000"/>
                        </a:spcBef>
                      </a:pPr>
                      <a:r>
                        <a:rPr lang="en-US" altLang="zh-CN">
                          <a:latin typeface="楷体" pitchFamily="49" charset="-122"/>
                          <a:ea typeface="楷体" pitchFamily="49" charset="-122"/>
                        </a:rPr>
                        <a:t>{a,c}</a:t>
                      </a:r>
                    </a:p>
                  </p:txBody>
                </p:sp>
                <p:sp>
                  <p:nvSpPr>
                    <p:cNvPr id="91246" name="Text Box 41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308" y="382"/>
                      <a:ext cx="820" cy="342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>
                      <a:spAutoFit/>
                    </a:bodyPr>
                    <a:lstStyle/>
                    <a:p>
                      <a:pPr algn="ctr">
                        <a:spcBef>
                          <a:spcPct val="50000"/>
                        </a:spcBef>
                      </a:pPr>
                      <a:r>
                        <a:rPr lang="en-US" altLang="zh-CN">
                          <a:latin typeface="楷体" pitchFamily="49" charset="-122"/>
                          <a:ea typeface="楷体" pitchFamily="49" charset="-122"/>
                        </a:rPr>
                        <a:t>{b,c}</a:t>
                      </a:r>
                    </a:p>
                  </p:txBody>
                </p:sp>
                <p:sp>
                  <p:nvSpPr>
                    <p:cNvPr id="91247" name="Text Box 42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677" y="382"/>
                      <a:ext cx="778" cy="342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>
                      <a:spAutoFit/>
                    </a:bodyPr>
                    <a:lstStyle/>
                    <a:p>
                      <a:pPr algn="ctr">
                        <a:spcBef>
                          <a:spcPct val="50000"/>
                        </a:spcBef>
                      </a:pPr>
                      <a:r>
                        <a:rPr lang="en-US" altLang="zh-CN">
                          <a:latin typeface="楷体" pitchFamily="49" charset="-122"/>
                          <a:ea typeface="楷体" pitchFamily="49" charset="-122"/>
                        </a:rPr>
                        <a:t>{a,b}</a:t>
                      </a:r>
                    </a:p>
                  </p:txBody>
                </p:sp>
                <p:sp>
                  <p:nvSpPr>
                    <p:cNvPr id="91248" name="Text Box 43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821" y="1292"/>
                      <a:ext cx="500" cy="342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>
                      <a:spAutoFit/>
                    </a:bodyPr>
                    <a:lstStyle/>
                    <a:p>
                      <a:pPr algn="ctr">
                        <a:spcBef>
                          <a:spcPct val="50000"/>
                        </a:spcBef>
                      </a:pPr>
                      <a:r>
                        <a:rPr lang="en-US" altLang="zh-CN">
                          <a:latin typeface="楷体" pitchFamily="49" charset="-122"/>
                          <a:ea typeface="楷体" pitchFamily="49" charset="-122"/>
                        </a:rPr>
                        <a:t>{a}</a:t>
                      </a:r>
                    </a:p>
                  </p:txBody>
                </p:sp>
                <p:sp>
                  <p:nvSpPr>
                    <p:cNvPr id="91249" name="Text Box 44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411" y="1292"/>
                      <a:ext cx="573" cy="342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>
                      <a:spAutoFit/>
                    </a:bodyPr>
                    <a:lstStyle/>
                    <a:p>
                      <a:pPr algn="ctr">
                        <a:spcBef>
                          <a:spcPct val="50000"/>
                        </a:spcBef>
                      </a:pPr>
                      <a:r>
                        <a:rPr lang="en-US" altLang="zh-CN">
                          <a:latin typeface="楷体" pitchFamily="49" charset="-122"/>
                          <a:ea typeface="楷体" pitchFamily="49" charset="-122"/>
                        </a:rPr>
                        <a:t>{c}</a:t>
                      </a:r>
                    </a:p>
                  </p:txBody>
                </p:sp>
                <p:sp>
                  <p:nvSpPr>
                    <p:cNvPr id="91250" name="Text Box 45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391" y="1122"/>
                      <a:ext cx="512" cy="342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>
                      <a:spAutoFit/>
                    </a:bodyPr>
                    <a:lstStyle/>
                    <a:p>
                      <a:pPr algn="ctr">
                        <a:spcBef>
                          <a:spcPct val="50000"/>
                        </a:spcBef>
                      </a:pPr>
                      <a:r>
                        <a:rPr lang="en-US" altLang="zh-CN">
                          <a:latin typeface="楷体" pitchFamily="49" charset="-122"/>
                          <a:ea typeface="楷体" pitchFamily="49" charset="-122"/>
                        </a:rPr>
                        <a:t>{b}</a:t>
                      </a:r>
                    </a:p>
                  </p:txBody>
                </p:sp>
                <p:sp>
                  <p:nvSpPr>
                    <p:cNvPr id="91251" name="Oval 2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074" y="1104"/>
                      <a:ext cx="227" cy="223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rgbClr val="CC66FF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/>
                      <a:endParaRPr lang="zh-CN" altLang="zh-CN">
                        <a:latin typeface="楷体" pitchFamily="49" charset="-122"/>
                        <a:ea typeface="楷体" pitchFamily="49" charset="-122"/>
                      </a:endParaRPr>
                    </a:p>
                  </p:txBody>
                </p:sp>
                <p:sp>
                  <p:nvSpPr>
                    <p:cNvPr id="91252" name="Oval 2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794" y="1536"/>
                      <a:ext cx="227" cy="223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rgbClr val="CC66FF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/>
                      <a:endParaRPr lang="zh-CN" altLang="zh-CN">
                        <a:latin typeface="楷体" pitchFamily="49" charset="-122"/>
                        <a:ea typeface="楷体" pitchFamily="49" charset="-122"/>
                      </a:endParaRPr>
                    </a:p>
                  </p:txBody>
                </p:sp>
                <p:sp>
                  <p:nvSpPr>
                    <p:cNvPr id="91253" name="Oval 2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514" y="1104"/>
                      <a:ext cx="227" cy="223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rgbClr val="CC66FF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/>
                      <a:endParaRPr lang="zh-CN" altLang="zh-CN">
                        <a:latin typeface="楷体" pitchFamily="49" charset="-122"/>
                        <a:ea typeface="楷体" pitchFamily="49" charset="-122"/>
                      </a:endParaRPr>
                    </a:p>
                  </p:txBody>
                </p:sp>
                <p:sp>
                  <p:nvSpPr>
                    <p:cNvPr id="91254" name="Oval 2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794" y="672"/>
                      <a:ext cx="227" cy="223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rgbClr val="CC66FF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/>
                      <a:endParaRPr lang="zh-CN" altLang="zh-CN">
                        <a:latin typeface="楷体" pitchFamily="49" charset="-122"/>
                        <a:ea typeface="楷体" pitchFamily="49" charset="-122"/>
                      </a:endParaRPr>
                    </a:p>
                  </p:txBody>
                </p:sp>
                <p:sp>
                  <p:nvSpPr>
                    <p:cNvPr id="91255" name="Oval 2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074" y="720"/>
                      <a:ext cx="227" cy="223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rgbClr val="CC66FF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/>
                      <a:endParaRPr lang="zh-CN" altLang="zh-CN">
                        <a:latin typeface="楷体" pitchFamily="49" charset="-122"/>
                        <a:ea typeface="楷体" pitchFamily="49" charset="-122"/>
                      </a:endParaRPr>
                    </a:p>
                  </p:txBody>
                </p:sp>
                <p:sp>
                  <p:nvSpPr>
                    <p:cNvPr id="91256" name="Oval 2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794" y="1152"/>
                      <a:ext cx="227" cy="223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rgbClr val="CC66FF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/>
                      <a:endParaRPr lang="zh-CN" altLang="zh-CN">
                        <a:latin typeface="楷体" pitchFamily="49" charset="-122"/>
                        <a:ea typeface="楷体" pitchFamily="49" charset="-122"/>
                      </a:endParaRPr>
                    </a:p>
                  </p:txBody>
                </p:sp>
                <p:sp>
                  <p:nvSpPr>
                    <p:cNvPr id="91257" name="Oval 3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514" y="720"/>
                      <a:ext cx="227" cy="223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rgbClr val="CC66FF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/>
                      <a:endParaRPr lang="zh-CN" altLang="zh-CN">
                        <a:latin typeface="楷体" pitchFamily="49" charset="-122"/>
                        <a:ea typeface="楷体" pitchFamily="49" charset="-122"/>
                      </a:endParaRPr>
                    </a:p>
                  </p:txBody>
                </p:sp>
                <p:sp>
                  <p:nvSpPr>
                    <p:cNvPr id="91258" name="Oval 3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794" y="288"/>
                      <a:ext cx="227" cy="223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rgbClr val="CC66FF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/>
                      <a:endParaRPr lang="zh-CN" altLang="zh-CN">
                        <a:latin typeface="楷体" pitchFamily="49" charset="-122"/>
                        <a:ea typeface="楷体" pitchFamily="49" charset="-122"/>
                      </a:endParaRPr>
                    </a:p>
                  </p:txBody>
                </p:sp>
              </p:grpSp>
            </p:grpSp>
          </p:grpSp>
          <p:grpSp>
            <p:nvGrpSpPr>
              <p:cNvPr id="91206" name="Group 15"/>
              <p:cNvGrpSpPr>
                <a:grpSpLocks noChangeAspect="1"/>
              </p:cNvGrpSpPr>
              <p:nvPr/>
            </p:nvGrpSpPr>
            <p:grpSpPr bwMode="auto">
              <a:xfrm>
                <a:off x="3060949" y="4248267"/>
                <a:ext cx="2159123" cy="1882286"/>
                <a:chOff x="882" y="-82"/>
                <a:chExt cx="2045" cy="1738"/>
              </a:xfrm>
            </p:grpSpPr>
            <p:sp>
              <p:nvSpPr>
                <p:cNvPr id="91215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1677" y="1314"/>
                  <a:ext cx="432" cy="34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zh-CN">
                      <a:latin typeface="楷体" pitchFamily="49" charset="-122"/>
                      <a:ea typeface="楷体" pitchFamily="49" charset="-122"/>
                    </a:rPr>
                    <a:t>φ</a:t>
                  </a:r>
                </a:p>
              </p:txBody>
            </p:sp>
            <p:grpSp>
              <p:nvGrpSpPr>
                <p:cNvPr id="91216" name="Group 17"/>
                <p:cNvGrpSpPr>
                  <a:grpSpLocks/>
                </p:cNvGrpSpPr>
                <p:nvPr/>
              </p:nvGrpSpPr>
              <p:grpSpPr bwMode="auto">
                <a:xfrm>
                  <a:off x="882" y="-82"/>
                  <a:ext cx="2045" cy="1422"/>
                  <a:chOff x="882" y="-82"/>
                  <a:chExt cx="2045" cy="1422"/>
                </a:xfrm>
              </p:grpSpPr>
              <p:sp>
                <p:nvSpPr>
                  <p:cNvPr id="91217" name="Text Box 1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425" y="-82"/>
                    <a:ext cx="969" cy="34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algn="ctr">
                      <a:spcBef>
                        <a:spcPct val="50000"/>
                      </a:spcBef>
                    </a:pPr>
                    <a:r>
                      <a:rPr lang="en-US" altLang="zh-CN">
                        <a:latin typeface="楷体" pitchFamily="49" charset="-122"/>
                        <a:ea typeface="楷体" pitchFamily="49" charset="-122"/>
                      </a:rPr>
                      <a:t>{a,b}</a:t>
                    </a:r>
                  </a:p>
                </p:txBody>
              </p:sp>
              <p:grpSp>
                <p:nvGrpSpPr>
                  <p:cNvPr id="91218" name="Group 19"/>
                  <p:cNvGrpSpPr>
                    <a:grpSpLocks/>
                  </p:cNvGrpSpPr>
                  <p:nvPr/>
                </p:nvGrpSpPr>
                <p:grpSpPr bwMode="auto">
                  <a:xfrm>
                    <a:off x="882" y="253"/>
                    <a:ext cx="2045" cy="1087"/>
                    <a:chOff x="882" y="288"/>
                    <a:chExt cx="2045" cy="1087"/>
                  </a:xfrm>
                </p:grpSpPr>
                <p:sp>
                  <p:nvSpPr>
                    <p:cNvPr id="91219" name="Line 3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990" y="462"/>
                      <a:ext cx="569" cy="336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accent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91220" name="Line 3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251" y="897"/>
                      <a:ext cx="601" cy="336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accent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91221" name="Line 34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203" y="424"/>
                      <a:ext cx="666" cy="388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accent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91222" name="Line 35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990" y="865"/>
                      <a:ext cx="597" cy="356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accent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91223" name="Text Box 41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376" y="362"/>
                      <a:ext cx="551" cy="341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>
                      <a:spAutoFit/>
                    </a:bodyPr>
                    <a:lstStyle/>
                    <a:p>
                      <a:pPr algn="ctr">
                        <a:spcBef>
                          <a:spcPct val="50000"/>
                        </a:spcBef>
                      </a:pPr>
                      <a:r>
                        <a:rPr lang="en-US" altLang="zh-CN">
                          <a:latin typeface="楷体" pitchFamily="49" charset="-122"/>
                          <a:ea typeface="楷体" pitchFamily="49" charset="-122"/>
                        </a:rPr>
                        <a:t>{b}</a:t>
                      </a:r>
                    </a:p>
                  </p:txBody>
                </p:sp>
                <p:sp>
                  <p:nvSpPr>
                    <p:cNvPr id="91224" name="Text Box 42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882" y="362"/>
                      <a:ext cx="573" cy="341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>
                      <a:spAutoFit/>
                    </a:bodyPr>
                    <a:lstStyle/>
                    <a:p>
                      <a:pPr algn="ctr">
                        <a:spcBef>
                          <a:spcPct val="50000"/>
                        </a:spcBef>
                      </a:pPr>
                      <a:r>
                        <a:rPr lang="en-US" altLang="zh-CN">
                          <a:latin typeface="楷体" pitchFamily="49" charset="-122"/>
                          <a:ea typeface="楷体" pitchFamily="49" charset="-122"/>
                        </a:rPr>
                        <a:t>{a}</a:t>
                      </a:r>
                    </a:p>
                  </p:txBody>
                </p:sp>
                <p:sp>
                  <p:nvSpPr>
                    <p:cNvPr id="91225" name="Oval 2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074" y="720"/>
                      <a:ext cx="227" cy="223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rgbClr val="CC66FF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/>
                      <a:endParaRPr lang="zh-CN" altLang="zh-CN">
                        <a:latin typeface="楷体" pitchFamily="49" charset="-122"/>
                        <a:ea typeface="楷体" pitchFamily="49" charset="-122"/>
                      </a:endParaRPr>
                    </a:p>
                  </p:txBody>
                </p:sp>
                <p:sp>
                  <p:nvSpPr>
                    <p:cNvPr id="91226" name="Oval 2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794" y="1152"/>
                      <a:ext cx="227" cy="223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rgbClr val="CC66FF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/>
                      <a:endParaRPr lang="zh-CN" altLang="zh-CN">
                        <a:latin typeface="楷体" pitchFamily="49" charset="-122"/>
                        <a:ea typeface="楷体" pitchFamily="49" charset="-122"/>
                      </a:endParaRPr>
                    </a:p>
                  </p:txBody>
                </p:sp>
                <p:sp>
                  <p:nvSpPr>
                    <p:cNvPr id="91227" name="Oval 3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514" y="720"/>
                      <a:ext cx="227" cy="223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rgbClr val="CC66FF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/>
                      <a:endParaRPr lang="zh-CN" altLang="zh-CN">
                        <a:latin typeface="楷体" pitchFamily="49" charset="-122"/>
                        <a:ea typeface="楷体" pitchFamily="49" charset="-122"/>
                      </a:endParaRPr>
                    </a:p>
                  </p:txBody>
                </p:sp>
                <p:sp>
                  <p:nvSpPr>
                    <p:cNvPr id="91228" name="Oval 3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794" y="288"/>
                      <a:ext cx="227" cy="223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rgbClr val="CC66FF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/>
                      <a:endParaRPr lang="zh-CN" altLang="zh-CN">
                        <a:latin typeface="楷体" pitchFamily="49" charset="-122"/>
                        <a:ea typeface="楷体" pitchFamily="49" charset="-122"/>
                      </a:endParaRPr>
                    </a:p>
                  </p:txBody>
                </p:sp>
              </p:grpSp>
            </p:grpSp>
          </p:grpSp>
          <p:grpSp>
            <p:nvGrpSpPr>
              <p:cNvPr id="91207" name="Group 15"/>
              <p:cNvGrpSpPr>
                <a:grpSpLocks noChangeAspect="1"/>
              </p:cNvGrpSpPr>
              <p:nvPr/>
            </p:nvGrpSpPr>
            <p:grpSpPr bwMode="auto">
              <a:xfrm>
                <a:off x="1688918" y="4248267"/>
                <a:ext cx="1023076" cy="1882286"/>
                <a:chOff x="1425" y="-82"/>
                <a:chExt cx="969" cy="1738"/>
              </a:xfrm>
            </p:grpSpPr>
            <p:sp>
              <p:nvSpPr>
                <p:cNvPr id="91208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1677" y="1314"/>
                  <a:ext cx="432" cy="34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zh-CN">
                      <a:latin typeface="楷体" pitchFamily="49" charset="-122"/>
                      <a:ea typeface="楷体" pitchFamily="49" charset="-122"/>
                    </a:rPr>
                    <a:t>φ</a:t>
                  </a:r>
                </a:p>
              </p:txBody>
            </p:sp>
            <p:grpSp>
              <p:nvGrpSpPr>
                <p:cNvPr id="91209" name="Group 17"/>
                <p:cNvGrpSpPr>
                  <a:grpSpLocks/>
                </p:cNvGrpSpPr>
                <p:nvPr/>
              </p:nvGrpSpPr>
              <p:grpSpPr bwMode="auto">
                <a:xfrm>
                  <a:off x="1425" y="-82"/>
                  <a:ext cx="969" cy="1422"/>
                  <a:chOff x="1425" y="-82"/>
                  <a:chExt cx="969" cy="1422"/>
                </a:xfrm>
              </p:grpSpPr>
              <p:sp>
                <p:nvSpPr>
                  <p:cNvPr id="91210" name="Text Box 1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425" y="-82"/>
                    <a:ext cx="969" cy="34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algn="ctr">
                      <a:spcBef>
                        <a:spcPct val="50000"/>
                      </a:spcBef>
                    </a:pPr>
                    <a:r>
                      <a:rPr lang="en-US" altLang="zh-CN">
                        <a:latin typeface="楷体" pitchFamily="49" charset="-122"/>
                        <a:ea typeface="楷体" pitchFamily="49" charset="-122"/>
                      </a:rPr>
                      <a:t>{a}</a:t>
                    </a:r>
                  </a:p>
                </p:txBody>
              </p:sp>
              <p:grpSp>
                <p:nvGrpSpPr>
                  <p:cNvPr id="91211" name="Group 19"/>
                  <p:cNvGrpSpPr>
                    <a:grpSpLocks/>
                  </p:cNvGrpSpPr>
                  <p:nvPr/>
                </p:nvGrpSpPr>
                <p:grpSpPr bwMode="auto">
                  <a:xfrm>
                    <a:off x="1794" y="253"/>
                    <a:ext cx="227" cy="1087"/>
                    <a:chOff x="1794" y="288"/>
                    <a:chExt cx="227" cy="1087"/>
                  </a:xfrm>
                </p:grpSpPr>
                <p:sp>
                  <p:nvSpPr>
                    <p:cNvPr id="91212" name="Line 3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908" y="424"/>
                      <a:ext cx="0" cy="811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accent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91213" name="Oval 2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794" y="1152"/>
                      <a:ext cx="227" cy="223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rgbClr val="CC66FF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/>
                      <a:endParaRPr lang="zh-CN" altLang="zh-CN">
                        <a:latin typeface="楷体" pitchFamily="49" charset="-122"/>
                        <a:ea typeface="楷体" pitchFamily="49" charset="-122"/>
                      </a:endParaRPr>
                    </a:p>
                  </p:txBody>
                </p:sp>
                <p:sp>
                  <p:nvSpPr>
                    <p:cNvPr id="91214" name="Oval 3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794" y="288"/>
                      <a:ext cx="227" cy="223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rgbClr val="CC66FF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/>
                      <a:endParaRPr lang="zh-CN" altLang="zh-CN">
                        <a:latin typeface="楷体" pitchFamily="49" charset="-122"/>
                        <a:ea typeface="楷体" pitchFamily="49" charset="-122"/>
                      </a:endParaRPr>
                    </a:p>
                  </p:txBody>
                </p:sp>
              </p:grpSp>
            </p:grpSp>
          </p:grpSp>
        </p:grpSp>
        <p:sp>
          <p:nvSpPr>
            <p:cNvPr id="83" name="矩形 82"/>
            <p:cNvSpPr/>
            <p:nvPr/>
          </p:nvSpPr>
          <p:spPr>
            <a:xfrm>
              <a:off x="683568" y="4797181"/>
              <a:ext cx="720743" cy="50338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400" dirty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例：</a:t>
              </a:r>
            </a:p>
          </p:txBody>
        </p:sp>
      </p:grpSp>
      <p:grpSp>
        <p:nvGrpSpPr>
          <p:cNvPr id="85" name="组合 84"/>
          <p:cNvGrpSpPr>
            <a:grpSpLocks/>
          </p:cNvGrpSpPr>
          <p:nvPr/>
        </p:nvGrpSpPr>
        <p:grpSpPr bwMode="auto">
          <a:xfrm>
            <a:off x="684213" y="4178300"/>
            <a:ext cx="7491412" cy="2022475"/>
            <a:chOff x="683568" y="4177871"/>
            <a:chExt cx="7491594" cy="2023078"/>
          </a:xfrm>
        </p:grpSpPr>
        <p:grpSp>
          <p:nvGrpSpPr>
            <p:cNvPr id="91147" name="组合 81"/>
            <p:cNvGrpSpPr>
              <a:grpSpLocks/>
            </p:cNvGrpSpPr>
            <p:nvPr/>
          </p:nvGrpSpPr>
          <p:grpSpPr bwMode="auto">
            <a:xfrm>
              <a:off x="1547664" y="4177871"/>
              <a:ext cx="6627498" cy="2023078"/>
              <a:chOff x="1688918" y="4177871"/>
              <a:chExt cx="6627498" cy="2023078"/>
            </a:xfrm>
          </p:grpSpPr>
          <p:grpSp>
            <p:nvGrpSpPr>
              <p:cNvPr id="91149" name="Group 15"/>
              <p:cNvGrpSpPr>
                <a:grpSpLocks noChangeAspect="1"/>
              </p:cNvGrpSpPr>
              <p:nvPr/>
            </p:nvGrpSpPr>
            <p:grpSpPr bwMode="auto">
              <a:xfrm>
                <a:off x="5728636" y="4177871"/>
                <a:ext cx="2587780" cy="2023078"/>
                <a:chOff x="677" y="-82"/>
                <a:chExt cx="2451" cy="1868"/>
              </a:xfrm>
            </p:grpSpPr>
            <p:sp>
              <p:nvSpPr>
                <p:cNvPr id="91173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1413" y="1444"/>
                  <a:ext cx="432" cy="34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zh-CN">
                      <a:latin typeface="楷体" pitchFamily="49" charset="-122"/>
                      <a:ea typeface="楷体" pitchFamily="49" charset="-122"/>
                    </a:rPr>
                    <a:t>φ</a:t>
                  </a:r>
                </a:p>
              </p:txBody>
            </p:sp>
            <p:grpSp>
              <p:nvGrpSpPr>
                <p:cNvPr id="91174" name="Group 17"/>
                <p:cNvGrpSpPr>
                  <a:grpSpLocks/>
                </p:cNvGrpSpPr>
                <p:nvPr/>
              </p:nvGrpSpPr>
              <p:grpSpPr bwMode="auto">
                <a:xfrm>
                  <a:off x="677" y="-82"/>
                  <a:ext cx="2451" cy="1806"/>
                  <a:chOff x="677" y="-82"/>
                  <a:chExt cx="2451" cy="1806"/>
                </a:xfrm>
              </p:grpSpPr>
              <p:sp>
                <p:nvSpPr>
                  <p:cNvPr id="91175" name="Text Box 1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425" y="-82"/>
                    <a:ext cx="969" cy="34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algn="ctr">
                      <a:spcBef>
                        <a:spcPct val="50000"/>
                      </a:spcBef>
                    </a:pPr>
                    <a:r>
                      <a:rPr lang="en-US" altLang="zh-CN">
                        <a:latin typeface="楷体" pitchFamily="49" charset="-122"/>
                        <a:ea typeface="楷体" pitchFamily="49" charset="-122"/>
                      </a:rPr>
                      <a:t>{a,b,c}</a:t>
                    </a:r>
                  </a:p>
                </p:txBody>
              </p:sp>
              <p:grpSp>
                <p:nvGrpSpPr>
                  <p:cNvPr id="91176" name="Group 19"/>
                  <p:cNvGrpSpPr>
                    <a:grpSpLocks/>
                  </p:cNvGrpSpPr>
                  <p:nvPr/>
                </p:nvGrpSpPr>
                <p:grpSpPr bwMode="auto">
                  <a:xfrm>
                    <a:off x="677" y="253"/>
                    <a:ext cx="2451" cy="1471"/>
                    <a:chOff x="677" y="288"/>
                    <a:chExt cx="2451" cy="1471"/>
                  </a:xfrm>
                </p:grpSpPr>
                <p:sp>
                  <p:nvSpPr>
                    <p:cNvPr id="91177" name="Line 2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955" y="815"/>
                      <a:ext cx="593" cy="34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accent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91178" name="Line 25"/>
                    <p:cNvSpPr>
                      <a:spLocks noChangeShapeType="1"/>
                    </p:cNvSpPr>
                    <p:nvPr/>
                  </p:nvSpPr>
                  <p:spPr bwMode="auto">
                    <a:xfrm rot="-480000">
                      <a:off x="1287" y="1218"/>
                      <a:ext cx="547" cy="416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accent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91179" name="Line 26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283" y="815"/>
                      <a:ext cx="583" cy="337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accent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91180" name="Line 27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969" y="1282"/>
                      <a:ext cx="581" cy="34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accent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91181" name="Line 3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990" y="462"/>
                      <a:ext cx="569" cy="336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accent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91182" name="Line 3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251" y="897"/>
                      <a:ext cx="601" cy="336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accent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91183" name="Line 34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203" y="424"/>
                      <a:ext cx="666" cy="388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accent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91184" name="Line 35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990" y="865"/>
                      <a:ext cx="597" cy="356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accent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91185" name="Line 36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183" y="947"/>
                      <a:ext cx="4" cy="153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accent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91186" name="Line 3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908" y="1379"/>
                      <a:ext cx="1" cy="159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accent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91187" name="Line 3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627" y="947"/>
                      <a:ext cx="0" cy="144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accent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91188" name="Line 3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907" y="515"/>
                      <a:ext cx="1" cy="153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accent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91189" name="Text Box 40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587" y="847"/>
                      <a:ext cx="650" cy="342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>
                      <a:spAutoFit/>
                    </a:bodyPr>
                    <a:lstStyle/>
                    <a:p>
                      <a:pPr algn="ctr">
                        <a:spcBef>
                          <a:spcPct val="50000"/>
                        </a:spcBef>
                      </a:pPr>
                      <a:r>
                        <a:rPr lang="en-US" altLang="zh-CN">
                          <a:latin typeface="楷体" pitchFamily="49" charset="-122"/>
                          <a:ea typeface="楷体" pitchFamily="49" charset="-122"/>
                        </a:rPr>
                        <a:t>{a,c}</a:t>
                      </a:r>
                    </a:p>
                  </p:txBody>
                </p:sp>
                <p:sp>
                  <p:nvSpPr>
                    <p:cNvPr id="91190" name="Text Box 41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308" y="382"/>
                      <a:ext cx="820" cy="342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>
                      <a:spAutoFit/>
                    </a:bodyPr>
                    <a:lstStyle/>
                    <a:p>
                      <a:pPr algn="ctr">
                        <a:spcBef>
                          <a:spcPct val="50000"/>
                        </a:spcBef>
                      </a:pPr>
                      <a:r>
                        <a:rPr lang="en-US" altLang="zh-CN">
                          <a:latin typeface="楷体" pitchFamily="49" charset="-122"/>
                          <a:ea typeface="楷体" pitchFamily="49" charset="-122"/>
                        </a:rPr>
                        <a:t>{b,c}</a:t>
                      </a:r>
                    </a:p>
                  </p:txBody>
                </p:sp>
                <p:sp>
                  <p:nvSpPr>
                    <p:cNvPr id="91191" name="Text Box 42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677" y="382"/>
                      <a:ext cx="778" cy="342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>
                      <a:spAutoFit/>
                    </a:bodyPr>
                    <a:lstStyle/>
                    <a:p>
                      <a:pPr algn="ctr">
                        <a:spcBef>
                          <a:spcPct val="50000"/>
                        </a:spcBef>
                      </a:pPr>
                      <a:r>
                        <a:rPr lang="en-US" altLang="zh-CN">
                          <a:latin typeface="楷体" pitchFamily="49" charset="-122"/>
                          <a:ea typeface="楷体" pitchFamily="49" charset="-122"/>
                        </a:rPr>
                        <a:t>{a,b}</a:t>
                      </a:r>
                    </a:p>
                  </p:txBody>
                </p:sp>
                <p:sp>
                  <p:nvSpPr>
                    <p:cNvPr id="91192" name="Text Box 43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821" y="1292"/>
                      <a:ext cx="500" cy="342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>
                      <a:spAutoFit/>
                    </a:bodyPr>
                    <a:lstStyle/>
                    <a:p>
                      <a:pPr algn="ctr">
                        <a:spcBef>
                          <a:spcPct val="50000"/>
                        </a:spcBef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  <a:latin typeface="楷体" pitchFamily="49" charset="-122"/>
                          <a:ea typeface="楷体" pitchFamily="49" charset="-122"/>
                        </a:rPr>
                        <a:t>{a}</a:t>
                      </a:r>
                    </a:p>
                  </p:txBody>
                </p:sp>
                <p:sp>
                  <p:nvSpPr>
                    <p:cNvPr id="91193" name="Text Box 44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411" y="1292"/>
                      <a:ext cx="573" cy="342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>
                      <a:spAutoFit/>
                    </a:bodyPr>
                    <a:lstStyle/>
                    <a:p>
                      <a:pPr algn="ctr">
                        <a:spcBef>
                          <a:spcPct val="50000"/>
                        </a:spcBef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  <a:latin typeface="楷体" pitchFamily="49" charset="-122"/>
                          <a:ea typeface="楷体" pitchFamily="49" charset="-122"/>
                        </a:rPr>
                        <a:t>{c}</a:t>
                      </a:r>
                    </a:p>
                  </p:txBody>
                </p:sp>
                <p:sp>
                  <p:nvSpPr>
                    <p:cNvPr id="91194" name="Text Box 45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391" y="1122"/>
                      <a:ext cx="512" cy="342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>
                      <a:spAutoFit/>
                    </a:bodyPr>
                    <a:lstStyle/>
                    <a:p>
                      <a:pPr algn="ctr">
                        <a:spcBef>
                          <a:spcPct val="50000"/>
                        </a:spcBef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  <a:latin typeface="楷体" pitchFamily="49" charset="-122"/>
                          <a:ea typeface="楷体" pitchFamily="49" charset="-122"/>
                        </a:rPr>
                        <a:t>{b}</a:t>
                      </a:r>
                    </a:p>
                  </p:txBody>
                </p:sp>
                <p:sp>
                  <p:nvSpPr>
                    <p:cNvPr id="91195" name="Oval 2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074" y="1104"/>
                      <a:ext cx="227" cy="223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28575">
                      <a:solidFill>
                        <a:srgbClr val="CC66FF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/>
                      <a:endParaRPr lang="zh-CN" altLang="zh-CN">
                        <a:latin typeface="楷体" pitchFamily="49" charset="-122"/>
                        <a:ea typeface="楷体" pitchFamily="49" charset="-122"/>
                      </a:endParaRPr>
                    </a:p>
                  </p:txBody>
                </p:sp>
                <p:sp>
                  <p:nvSpPr>
                    <p:cNvPr id="91196" name="Oval 2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794" y="1536"/>
                      <a:ext cx="227" cy="223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rgbClr val="CC66FF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/>
                      <a:endParaRPr lang="zh-CN" altLang="zh-CN">
                        <a:latin typeface="楷体" pitchFamily="49" charset="-122"/>
                        <a:ea typeface="楷体" pitchFamily="49" charset="-122"/>
                      </a:endParaRPr>
                    </a:p>
                  </p:txBody>
                </p:sp>
                <p:sp>
                  <p:nvSpPr>
                    <p:cNvPr id="91197" name="Oval 2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514" y="1104"/>
                      <a:ext cx="227" cy="223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28575">
                      <a:solidFill>
                        <a:srgbClr val="CC66FF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/>
                      <a:endParaRPr lang="zh-CN" altLang="zh-CN">
                        <a:latin typeface="楷体" pitchFamily="49" charset="-122"/>
                        <a:ea typeface="楷体" pitchFamily="49" charset="-122"/>
                      </a:endParaRPr>
                    </a:p>
                  </p:txBody>
                </p:sp>
                <p:sp>
                  <p:nvSpPr>
                    <p:cNvPr id="91198" name="Oval 2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794" y="672"/>
                      <a:ext cx="227" cy="223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rgbClr val="CC66FF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/>
                      <a:endParaRPr lang="zh-CN" altLang="zh-CN">
                        <a:latin typeface="楷体" pitchFamily="49" charset="-122"/>
                        <a:ea typeface="楷体" pitchFamily="49" charset="-122"/>
                      </a:endParaRPr>
                    </a:p>
                  </p:txBody>
                </p:sp>
                <p:sp>
                  <p:nvSpPr>
                    <p:cNvPr id="91199" name="Oval 2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074" y="720"/>
                      <a:ext cx="227" cy="223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rgbClr val="CC66FF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/>
                      <a:endParaRPr lang="zh-CN" altLang="zh-CN">
                        <a:latin typeface="楷体" pitchFamily="49" charset="-122"/>
                        <a:ea typeface="楷体" pitchFamily="49" charset="-122"/>
                      </a:endParaRPr>
                    </a:p>
                  </p:txBody>
                </p:sp>
                <p:sp>
                  <p:nvSpPr>
                    <p:cNvPr id="91200" name="Oval 2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794" y="1152"/>
                      <a:ext cx="227" cy="223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28575">
                      <a:solidFill>
                        <a:srgbClr val="CC66FF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/>
                      <a:endParaRPr lang="zh-CN" altLang="zh-CN">
                        <a:latin typeface="楷体" pitchFamily="49" charset="-122"/>
                        <a:ea typeface="楷体" pitchFamily="49" charset="-122"/>
                      </a:endParaRPr>
                    </a:p>
                  </p:txBody>
                </p:sp>
                <p:sp>
                  <p:nvSpPr>
                    <p:cNvPr id="91201" name="Oval 3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514" y="720"/>
                      <a:ext cx="227" cy="223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rgbClr val="CC66FF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/>
                      <a:endParaRPr lang="zh-CN" altLang="zh-CN">
                        <a:latin typeface="楷体" pitchFamily="49" charset="-122"/>
                        <a:ea typeface="楷体" pitchFamily="49" charset="-122"/>
                      </a:endParaRPr>
                    </a:p>
                  </p:txBody>
                </p:sp>
                <p:sp>
                  <p:nvSpPr>
                    <p:cNvPr id="91202" name="Oval 3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794" y="288"/>
                      <a:ext cx="227" cy="223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rgbClr val="CC66FF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/>
                      <a:endParaRPr lang="zh-CN" altLang="zh-CN">
                        <a:latin typeface="楷体" pitchFamily="49" charset="-122"/>
                        <a:ea typeface="楷体" pitchFamily="49" charset="-122"/>
                      </a:endParaRPr>
                    </a:p>
                  </p:txBody>
                </p:sp>
              </p:grpSp>
            </p:grpSp>
          </p:grpSp>
          <p:grpSp>
            <p:nvGrpSpPr>
              <p:cNvPr id="91150" name="Group 15"/>
              <p:cNvGrpSpPr>
                <a:grpSpLocks noChangeAspect="1"/>
              </p:cNvGrpSpPr>
              <p:nvPr/>
            </p:nvGrpSpPr>
            <p:grpSpPr bwMode="auto">
              <a:xfrm>
                <a:off x="3060949" y="4248267"/>
                <a:ext cx="2159123" cy="1882286"/>
                <a:chOff x="882" y="-82"/>
                <a:chExt cx="2045" cy="1738"/>
              </a:xfrm>
            </p:grpSpPr>
            <p:sp>
              <p:nvSpPr>
                <p:cNvPr id="91159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1677" y="1314"/>
                  <a:ext cx="432" cy="34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zh-CN">
                      <a:latin typeface="楷体" pitchFamily="49" charset="-122"/>
                      <a:ea typeface="楷体" pitchFamily="49" charset="-122"/>
                    </a:rPr>
                    <a:t>φ</a:t>
                  </a:r>
                </a:p>
              </p:txBody>
            </p:sp>
            <p:grpSp>
              <p:nvGrpSpPr>
                <p:cNvPr id="91160" name="Group 17"/>
                <p:cNvGrpSpPr>
                  <a:grpSpLocks/>
                </p:cNvGrpSpPr>
                <p:nvPr/>
              </p:nvGrpSpPr>
              <p:grpSpPr bwMode="auto">
                <a:xfrm>
                  <a:off x="882" y="-82"/>
                  <a:ext cx="2045" cy="1422"/>
                  <a:chOff x="882" y="-82"/>
                  <a:chExt cx="2045" cy="1422"/>
                </a:xfrm>
              </p:grpSpPr>
              <p:sp>
                <p:nvSpPr>
                  <p:cNvPr id="91161" name="Text Box 1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425" y="-82"/>
                    <a:ext cx="969" cy="34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algn="ctr">
                      <a:spcBef>
                        <a:spcPct val="50000"/>
                      </a:spcBef>
                    </a:pPr>
                    <a:r>
                      <a:rPr lang="en-US" altLang="zh-CN">
                        <a:latin typeface="楷体" pitchFamily="49" charset="-122"/>
                        <a:ea typeface="楷体" pitchFamily="49" charset="-122"/>
                      </a:rPr>
                      <a:t>{a,b}</a:t>
                    </a:r>
                  </a:p>
                </p:txBody>
              </p:sp>
              <p:grpSp>
                <p:nvGrpSpPr>
                  <p:cNvPr id="91162" name="Group 19"/>
                  <p:cNvGrpSpPr>
                    <a:grpSpLocks/>
                  </p:cNvGrpSpPr>
                  <p:nvPr/>
                </p:nvGrpSpPr>
                <p:grpSpPr bwMode="auto">
                  <a:xfrm>
                    <a:off x="882" y="253"/>
                    <a:ext cx="2045" cy="1087"/>
                    <a:chOff x="882" y="288"/>
                    <a:chExt cx="2045" cy="1087"/>
                  </a:xfrm>
                </p:grpSpPr>
                <p:sp>
                  <p:nvSpPr>
                    <p:cNvPr id="91163" name="Line 3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990" y="462"/>
                      <a:ext cx="569" cy="336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accent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91164" name="Line 3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251" y="897"/>
                      <a:ext cx="601" cy="336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accent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91165" name="Line 34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203" y="424"/>
                      <a:ext cx="666" cy="388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accent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91166" name="Line 35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990" y="865"/>
                      <a:ext cx="597" cy="356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accent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91167" name="Text Box 41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376" y="362"/>
                      <a:ext cx="551" cy="341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>
                      <a:spAutoFit/>
                    </a:bodyPr>
                    <a:lstStyle/>
                    <a:p>
                      <a:pPr algn="ctr">
                        <a:spcBef>
                          <a:spcPct val="50000"/>
                        </a:spcBef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  <a:latin typeface="楷体" pitchFamily="49" charset="-122"/>
                          <a:ea typeface="楷体" pitchFamily="49" charset="-122"/>
                        </a:rPr>
                        <a:t>{b}</a:t>
                      </a:r>
                    </a:p>
                  </p:txBody>
                </p:sp>
                <p:sp>
                  <p:nvSpPr>
                    <p:cNvPr id="91168" name="Text Box 42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882" y="362"/>
                      <a:ext cx="573" cy="341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>
                      <a:spAutoFit/>
                    </a:bodyPr>
                    <a:lstStyle/>
                    <a:p>
                      <a:pPr algn="ctr">
                        <a:spcBef>
                          <a:spcPct val="50000"/>
                        </a:spcBef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  <a:latin typeface="楷体" pitchFamily="49" charset="-122"/>
                          <a:ea typeface="楷体" pitchFamily="49" charset="-122"/>
                        </a:rPr>
                        <a:t>{a}</a:t>
                      </a:r>
                    </a:p>
                  </p:txBody>
                </p:sp>
                <p:sp>
                  <p:nvSpPr>
                    <p:cNvPr id="91169" name="Oval 2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074" y="720"/>
                      <a:ext cx="227" cy="223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28575">
                      <a:solidFill>
                        <a:srgbClr val="CC66FF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/>
                      <a:endParaRPr lang="zh-CN" altLang="zh-CN">
                        <a:latin typeface="楷体" pitchFamily="49" charset="-122"/>
                        <a:ea typeface="楷体" pitchFamily="49" charset="-122"/>
                      </a:endParaRPr>
                    </a:p>
                  </p:txBody>
                </p:sp>
                <p:sp>
                  <p:nvSpPr>
                    <p:cNvPr id="91170" name="Oval 2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794" y="1152"/>
                      <a:ext cx="227" cy="223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rgbClr val="CC66FF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/>
                      <a:endParaRPr lang="zh-CN" altLang="zh-CN">
                        <a:latin typeface="楷体" pitchFamily="49" charset="-122"/>
                        <a:ea typeface="楷体" pitchFamily="49" charset="-122"/>
                      </a:endParaRPr>
                    </a:p>
                  </p:txBody>
                </p:sp>
                <p:sp>
                  <p:nvSpPr>
                    <p:cNvPr id="91171" name="Oval 3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514" y="720"/>
                      <a:ext cx="227" cy="223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28575">
                      <a:solidFill>
                        <a:srgbClr val="CC66FF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/>
                      <a:endParaRPr lang="zh-CN" altLang="zh-CN">
                        <a:latin typeface="楷体" pitchFamily="49" charset="-122"/>
                        <a:ea typeface="楷体" pitchFamily="49" charset="-122"/>
                      </a:endParaRPr>
                    </a:p>
                  </p:txBody>
                </p:sp>
                <p:sp>
                  <p:nvSpPr>
                    <p:cNvPr id="91172" name="Oval 3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794" y="288"/>
                      <a:ext cx="227" cy="223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rgbClr val="CC66FF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/>
                      <a:endParaRPr lang="zh-CN" altLang="zh-CN">
                        <a:latin typeface="楷体" pitchFamily="49" charset="-122"/>
                        <a:ea typeface="楷体" pitchFamily="49" charset="-122"/>
                      </a:endParaRPr>
                    </a:p>
                  </p:txBody>
                </p:sp>
              </p:grpSp>
            </p:grpSp>
          </p:grpSp>
          <p:grpSp>
            <p:nvGrpSpPr>
              <p:cNvPr id="91151" name="Group 15"/>
              <p:cNvGrpSpPr>
                <a:grpSpLocks noChangeAspect="1"/>
              </p:cNvGrpSpPr>
              <p:nvPr/>
            </p:nvGrpSpPr>
            <p:grpSpPr bwMode="auto">
              <a:xfrm>
                <a:off x="1688918" y="4248267"/>
                <a:ext cx="1023076" cy="1882286"/>
                <a:chOff x="1425" y="-82"/>
                <a:chExt cx="969" cy="1738"/>
              </a:xfrm>
            </p:grpSpPr>
            <p:sp>
              <p:nvSpPr>
                <p:cNvPr id="91152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1677" y="1314"/>
                  <a:ext cx="432" cy="34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zh-CN">
                      <a:latin typeface="楷体" pitchFamily="49" charset="-122"/>
                      <a:ea typeface="楷体" pitchFamily="49" charset="-122"/>
                    </a:rPr>
                    <a:t>φ</a:t>
                  </a:r>
                </a:p>
              </p:txBody>
            </p:sp>
            <p:grpSp>
              <p:nvGrpSpPr>
                <p:cNvPr id="91153" name="Group 17"/>
                <p:cNvGrpSpPr>
                  <a:grpSpLocks/>
                </p:cNvGrpSpPr>
                <p:nvPr/>
              </p:nvGrpSpPr>
              <p:grpSpPr bwMode="auto">
                <a:xfrm>
                  <a:off x="1425" y="-82"/>
                  <a:ext cx="969" cy="1422"/>
                  <a:chOff x="1425" y="-82"/>
                  <a:chExt cx="969" cy="1422"/>
                </a:xfrm>
              </p:grpSpPr>
              <p:sp>
                <p:nvSpPr>
                  <p:cNvPr id="91154" name="Text Box 1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425" y="-82"/>
                    <a:ext cx="969" cy="34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algn="ctr">
                      <a:spcBef>
                        <a:spcPct val="50000"/>
                      </a:spcBef>
                    </a:pPr>
                    <a:r>
                      <a:rPr lang="en-US" altLang="zh-CN">
                        <a:solidFill>
                          <a:srgbClr val="FF0000"/>
                        </a:solidFill>
                        <a:latin typeface="楷体" pitchFamily="49" charset="-122"/>
                        <a:ea typeface="楷体" pitchFamily="49" charset="-122"/>
                      </a:rPr>
                      <a:t>{a}</a:t>
                    </a:r>
                  </a:p>
                </p:txBody>
              </p:sp>
              <p:grpSp>
                <p:nvGrpSpPr>
                  <p:cNvPr id="91155" name="Group 19"/>
                  <p:cNvGrpSpPr>
                    <a:grpSpLocks/>
                  </p:cNvGrpSpPr>
                  <p:nvPr/>
                </p:nvGrpSpPr>
                <p:grpSpPr bwMode="auto">
                  <a:xfrm>
                    <a:off x="1794" y="253"/>
                    <a:ext cx="227" cy="1087"/>
                    <a:chOff x="1794" y="288"/>
                    <a:chExt cx="227" cy="1087"/>
                  </a:xfrm>
                </p:grpSpPr>
                <p:sp>
                  <p:nvSpPr>
                    <p:cNvPr id="91156" name="Line 3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908" y="424"/>
                      <a:ext cx="0" cy="811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accent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91157" name="Oval 2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794" y="1152"/>
                      <a:ext cx="227" cy="223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rgbClr val="CC66FF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/>
                      <a:endParaRPr lang="zh-CN" altLang="zh-CN">
                        <a:latin typeface="楷体" pitchFamily="49" charset="-122"/>
                        <a:ea typeface="楷体" pitchFamily="49" charset="-122"/>
                      </a:endParaRPr>
                    </a:p>
                  </p:txBody>
                </p:sp>
                <p:sp>
                  <p:nvSpPr>
                    <p:cNvPr id="91158" name="Oval 3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794" y="288"/>
                      <a:ext cx="227" cy="223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28575">
                      <a:solidFill>
                        <a:srgbClr val="CC66FF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/>
                      <a:endParaRPr lang="zh-CN" altLang="zh-CN">
                        <a:latin typeface="楷体" pitchFamily="49" charset="-122"/>
                        <a:ea typeface="楷体" pitchFamily="49" charset="-122"/>
                      </a:endParaRPr>
                    </a:p>
                  </p:txBody>
                </p:sp>
              </p:grpSp>
            </p:grpSp>
          </p:grpSp>
        </p:grpSp>
        <p:sp>
          <p:nvSpPr>
            <p:cNvPr id="87" name="矩形 86"/>
            <p:cNvSpPr/>
            <p:nvPr/>
          </p:nvSpPr>
          <p:spPr>
            <a:xfrm>
              <a:off x="683568" y="4797181"/>
              <a:ext cx="720743" cy="50338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400" dirty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例：</a:t>
              </a:r>
            </a:p>
          </p:txBody>
        </p:sp>
      </p:grpSp>
      <p:sp>
        <p:nvSpPr>
          <p:cNvPr id="91139" name="标题 1"/>
          <p:cNvSpPr>
            <a:spLocks noGrp="1"/>
          </p:cNvSpPr>
          <p:nvPr>
            <p:ph type="title"/>
          </p:nvPr>
        </p:nvSpPr>
        <p:spPr>
          <a:xfrm>
            <a:off x="457200" y="260350"/>
            <a:ext cx="8229600" cy="631825"/>
          </a:xfrm>
        </p:spPr>
        <p:txBody>
          <a:bodyPr/>
          <a:lstStyle/>
          <a:p>
            <a:pPr algn="ctr"/>
            <a:r>
              <a:rPr lang="en-US" altLang="zh-CN" sz="3600" smtClean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</a:rPr>
              <a:t>7.4.4</a:t>
            </a:r>
            <a:r>
              <a:rPr lang="zh-CN" altLang="en-US" sz="3600" smtClean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</a:rPr>
              <a:t>、有限布尔代数的原子表示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188" y="981075"/>
            <a:ext cx="8075612" cy="3168650"/>
          </a:xfrm>
        </p:spPr>
        <p:txBody>
          <a:bodyPr/>
          <a:lstStyle/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zh-CN" altLang="en-US" sz="24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性质：</a:t>
            </a:r>
            <a:r>
              <a:rPr lang="zh-CN" altLang="en-US" sz="2400" smtClean="0">
                <a:latin typeface="楷体" pitchFamily="49" charset="-122"/>
                <a:ea typeface="楷体" pitchFamily="49" charset="-122"/>
              </a:rPr>
              <a:t>任何有限布尔代数</a:t>
            </a:r>
            <a:r>
              <a:rPr lang="en-US" altLang="zh-CN" sz="2400" smtClean="0">
                <a:latin typeface="楷体" pitchFamily="49" charset="-122"/>
                <a:ea typeface="楷体" pitchFamily="49" charset="-122"/>
              </a:rPr>
              <a:t>&lt;B,*,</a:t>
            </a:r>
            <a:r>
              <a:rPr lang="zh-CN" altLang="en-US" sz="2400" smtClean="0">
                <a:latin typeface="楷体" pitchFamily="49" charset="-122"/>
                <a:ea typeface="楷体" pitchFamily="49" charset="-122"/>
              </a:rPr>
              <a:t>⊕</a:t>
            </a:r>
            <a:r>
              <a:rPr lang="en-US" altLang="zh-CN" sz="2400" smtClean="0">
                <a:latin typeface="楷体" pitchFamily="49" charset="-122"/>
                <a:ea typeface="楷体" pitchFamily="49" charset="-122"/>
              </a:rPr>
              <a:t>,</a:t>
            </a:r>
            <a:r>
              <a:rPr lang="en-US" altLang="zh-CN" sz="2400" smtClean="0"/>
              <a:t>’</a:t>
            </a:r>
            <a:r>
              <a:rPr lang="en-US" altLang="zh-CN" sz="2400" smtClean="0">
                <a:latin typeface="楷体" pitchFamily="49" charset="-122"/>
                <a:ea typeface="楷体" pitchFamily="49" charset="-122"/>
              </a:rPr>
              <a:t>,0,1&gt;</a:t>
            </a:r>
            <a:r>
              <a:rPr lang="zh-CN" altLang="en-US" sz="2400" smtClean="0">
                <a:latin typeface="楷体" pitchFamily="49" charset="-122"/>
                <a:ea typeface="楷体" pitchFamily="49" charset="-122"/>
              </a:rPr>
              <a:t>都</a:t>
            </a:r>
            <a:r>
              <a:rPr lang="zh-CN" altLang="en-US" sz="240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同构于</a:t>
            </a:r>
            <a:r>
              <a:rPr lang="zh-CN" altLang="en-US" sz="2400" smtClean="0">
                <a:latin typeface="楷体" pitchFamily="49" charset="-122"/>
                <a:ea typeface="楷体" pitchFamily="49" charset="-122"/>
              </a:rPr>
              <a:t>某一集合</a:t>
            </a:r>
            <a:r>
              <a:rPr lang="en-US" altLang="zh-CN" sz="2400" smtClean="0">
                <a:latin typeface="楷体" pitchFamily="49" charset="-122"/>
                <a:ea typeface="楷体" pitchFamily="49" charset="-122"/>
              </a:rPr>
              <a:t>S</a:t>
            </a:r>
            <a:r>
              <a:rPr lang="zh-CN" altLang="en-US" sz="2400" smtClean="0">
                <a:latin typeface="楷体" pitchFamily="49" charset="-122"/>
                <a:ea typeface="楷体" pitchFamily="49" charset="-122"/>
              </a:rPr>
              <a:t>的幂集代数</a:t>
            </a:r>
            <a:r>
              <a:rPr lang="en-US" altLang="zh-CN" sz="2400" smtClean="0">
                <a:latin typeface="楷体" pitchFamily="49" charset="-122"/>
                <a:ea typeface="楷体" pitchFamily="49" charset="-122"/>
              </a:rPr>
              <a:t>&lt;</a:t>
            </a:r>
            <a:r>
              <a:rPr lang="en-US" altLang="zh-CN" sz="240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ρ</a:t>
            </a:r>
            <a:r>
              <a:rPr lang="en-US" altLang="zh-CN" sz="2400" smtClean="0">
                <a:latin typeface="楷体" pitchFamily="49" charset="-122"/>
                <a:ea typeface="楷体" pitchFamily="49" charset="-122"/>
              </a:rPr>
              <a:t>(S),∩,∪,-,</a:t>
            </a:r>
            <a:r>
              <a:rPr lang="el-GR" altLang="zh-CN" sz="2400" smtClean="0"/>
              <a:t>Φ</a:t>
            </a:r>
            <a:r>
              <a:rPr lang="en-US" altLang="zh-CN" sz="2400" smtClean="0">
                <a:latin typeface="楷体" pitchFamily="49" charset="-122"/>
                <a:ea typeface="楷体" pitchFamily="49" charset="-122"/>
              </a:rPr>
              <a:t>,S&gt;</a:t>
            </a:r>
            <a:r>
              <a:rPr lang="zh-CN" altLang="en-US" sz="2400" smtClean="0">
                <a:latin typeface="楷体" pitchFamily="49" charset="-122"/>
                <a:ea typeface="楷体" pitchFamily="49" charset="-122"/>
              </a:rPr>
              <a:t>。</a:t>
            </a:r>
            <a:endParaRPr lang="en-US" altLang="zh-CN" sz="2400" smtClean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zh-CN" altLang="en-US" sz="24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定义</a:t>
            </a:r>
            <a:r>
              <a:rPr lang="en-US" altLang="zh-CN" sz="24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7.4-4</a:t>
            </a:r>
            <a:r>
              <a:rPr lang="zh-CN" altLang="en-US" sz="24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：</a:t>
            </a:r>
            <a:r>
              <a:rPr lang="zh-CN" altLang="en-US" sz="2400" smtClean="0">
                <a:latin typeface="楷体" pitchFamily="49" charset="-122"/>
                <a:ea typeface="楷体" pitchFamily="49" charset="-122"/>
              </a:rPr>
              <a:t>设</a:t>
            </a:r>
            <a:r>
              <a:rPr lang="en-US" altLang="zh-CN" sz="2400" smtClean="0">
                <a:latin typeface="楷体" pitchFamily="49" charset="-122"/>
                <a:ea typeface="楷体" pitchFamily="49" charset="-122"/>
              </a:rPr>
              <a:t>a,b</a:t>
            </a:r>
            <a:r>
              <a:rPr lang="zh-CN" altLang="en-US" sz="2400" smtClean="0">
                <a:latin typeface="楷体" pitchFamily="49" charset="-122"/>
                <a:ea typeface="楷体" pitchFamily="49" charset="-122"/>
              </a:rPr>
              <a:t>是一个格中的两个元素，如果</a:t>
            </a:r>
            <a:r>
              <a:rPr lang="en-US" altLang="zh-CN" sz="2400" smtClean="0">
                <a:latin typeface="楷体" pitchFamily="49" charset="-122"/>
                <a:ea typeface="楷体" pitchFamily="49" charset="-122"/>
              </a:rPr>
              <a:t>b</a:t>
            </a:r>
            <a:r>
              <a:rPr lang="zh-CN" altLang="en-US" sz="2400" smtClean="0">
                <a:latin typeface="宋体" charset="-122"/>
                <a:sym typeface="Symbol" pitchFamily="18" charset="2"/>
              </a:rPr>
              <a:t>≤</a:t>
            </a:r>
            <a:r>
              <a:rPr lang="en-US" altLang="zh-CN" sz="2400" smtClean="0">
                <a:latin typeface="楷体" pitchFamily="49" charset="-122"/>
                <a:ea typeface="楷体" pitchFamily="49" charset="-122"/>
              </a:rPr>
              <a:t>a</a:t>
            </a:r>
            <a:r>
              <a:rPr lang="zh-CN" altLang="en-US" sz="2400" smtClean="0">
                <a:latin typeface="楷体" pitchFamily="49" charset="-122"/>
                <a:ea typeface="楷体" pitchFamily="49" charset="-122"/>
              </a:rPr>
              <a:t>且</a:t>
            </a:r>
            <a:r>
              <a:rPr lang="en-US" altLang="zh-CN" sz="2400" smtClean="0">
                <a:latin typeface="楷体" pitchFamily="49" charset="-122"/>
                <a:ea typeface="楷体" pitchFamily="49" charset="-122"/>
              </a:rPr>
              <a:t>b</a:t>
            </a:r>
            <a:r>
              <a:rPr lang="en-US" altLang="zh-CN" sz="2400" smtClean="0">
                <a:sym typeface="Symbol" pitchFamily="18" charset="2"/>
              </a:rPr>
              <a:t></a:t>
            </a:r>
            <a:r>
              <a:rPr lang="en-US" altLang="zh-CN" sz="2400" smtClean="0">
                <a:latin typeface="楷体" pitchFamily="49" charset="-122"/>
                <a:ea typeface="楷体" pitchFamily="49" charset="-122"/>
              </a:rPr>
              <a:t>a</a:t>
            </a:r>
            <a:r>
              <a:rPr lang="zh-CN" altLang="en-US" sz="2400" smtClean="0">
                <a:latin typeface="楷体" pitchFamily="49" charset="-122"/>
                <a:ea typeface="楷体" pitchFamily="49" charset="-122"/>
              </a:rPr>
              <a:t>，并且在此格中再没别的元素</a:t>
            </a:r>
            <a:r>
              <a:rPr lang="en-US" altLang="zh-CN" sz="2400" smtClean="0">
                <a:latin typeface="楷体" pitchFamily="49" charset="-122"/>
                <a:ea typeface="楷体" pitchFamily="49" charset="-122"/>
              </a:rPr>
              <a:t>c</a:t>
            </a:r>
            <a:r>
              <a:rPr lang="zh-CN" altLang="en-US" sz="2400" smtClean="0">
                <a:latin typeface="楷体" pitchFamily="49" charset="-122"/>
                <a:ea typeface="楷体" pitchFamily="49" charset="-122"/>
              </a:rPr>
              <a:t>，使得</a:t>
            </a:r>
            <a:r>
              <a:rPr lang="en-US" altLang="zh-CN" sz="2400" smtClean="0">
                <a:latin typeface="楷体" pitchFamily="49" charset="-122"/>
                <a:ea typeface="楷体" pitchFamily="49" charset="-122"/>
              </a:rPr>
              <a:t>b</a:t>
            </a:r>
            <a:r>
              <a:rPr lang="zh-CN" altLang="en-US" sz="2400" smtClean="0">
                <a:latin typeface="宋体" charset="-122"/>
                <a:sym typeface="Symbol" pitchFamily="18" charset="2"/>
              </a:rPr>
              <a:t>＜</a:t>
            </a:r>
            <a:r>
              <a:rPr lang="en-US" altLang="zh-CN" sz="2400" smtClean="0">
                <a:latin typeface="楷体" pitchFamily="49" charset="-122"/>
                <a:ea typeface="楷体" pitchFamily="49" charset="-122"/>
              </a:rPr>
              <a:t>c</a:t>
            </a:r>
            <a:r>
              <a:rPr lang="zh-CN" altLang="en-US" sz="2400" smtClean="0">
                <a:latin typeface="楷体" pitchFamily="49" charset="-122"/>
                <a:ea typeface="楷体" pitchFamily="49" charset="-122"/>
              </a:rPr>
              <a:t>和</a:t>
            </a:r>
            <a:r>
              <a:rPr lang="en-US" altLang="zh-CN" sz="2400" smtClean="0">
                <a:latin typeface="楷体" pitchFamily="49" charset="-122"/>
                <a:ea typeface="楷体" pitchFamily="49" charset="-122"/>
              </a:rPr>
              <a:t>c</a:t>
            </a:r>
            <a:r>
              <a:rPr lang="zh-CN" altLang="en-US" sz="2400" smtClean="0">
                <a:latin typeface="宋体" charset="-122"/>
                <a:sym typeface="Symbol" pitchFamily="18" charset="2"/>
              </a:rPr>
              <a:t>＜</a:t>
            </a:r>
            <a:r>
              <a:rPr lang="en-US" altLang="zh-CN" sz="2400" smtClean="0">
                <a:latin typeface="楷体" pitchFamily="49" charset="-122"/>
                <a:ea typeface="楷体" pitchFamily="49" charset="-122"/>
              </a:rPr>
              <a:t>a</a:t>
            </a:r>
            <a:r>
              <a:rPr lang="zh-CN" altLang="en-US" sz="2400" smtClean="0">
                <a:latin typeface="楷体" pitchFamily="49" charset="-122"/>
                <a:ea typeface="楷体" pitchFamily="49" charset="-122"/>
              </a:rPr>
              <a:t>，则称元素</a:t>
            </a:r>
            <a:r>
              <a:rPr lang="en-US" altLang="zh-CN" sz="2400" smtClean="0">
                <a:latin typeface="楷体" pitchFamily="49" charset="-122"/>
                <a:ea typeface="楷体" pitchFamily="49" charset="-122"/>
              </a:rPr>
              <a:t>a</a:t>
            </a:r>
            <a:r>
              <a:rPr lang="zh-CN" altLang="en-US" sz="240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覆盖</a:t>
            </a:r>
            <a:r>
              <a:rPr lang="zh-CN" altLang="en-US" sz="2400" smtClean="0">
                <a:latin typeface="楷体" pitchFamily="49" charset="-122"/>
                <a:ea typeface="楷体" pitchFamily="49" charset="-122"/>
              </a:rPr>
              <a:t>元素</a:t>
            </a:r>
            <a:r>
              <a:rPr lang="en-US" altLang="zh-CN" sz="2400" smtClean="0">
                <a:latin typeface="楷体" pitchFamily="49" charset="-122"/>
                <a:ea typeface="楷体" pitchFamily="49" charset="-122"/>
              </a:rPr>
              <a:t>b</a:t>
            </a:r>
            <a:r>
              <a:rPr lang="zh-CN" altLang="en-US" sz="2400" smtClean="0">
                <a:latin typeface="楷体" pitchFamily="49" charset="-122"/>
                <a:ea typeface="楷体" pitchFamily="49" charset="-122"/>
              </a:rPr>
              <a:t>，或</a:t>
            </a:r>
            <a:r>
              <a:rPr lang="en-US" altLang="zh-CN" sz="2400" smtClean="0">
                <a:latin typeface="楷体" pitchFamily="49" charset="-122"/>
                <a:ea typeface="楷体" pitchFamily="49" charset="-122"/>
              </a:rPr>
              <a:t>a</a:t>
            </a:r>
            <a:r>
              <a:rPr lang="zh-CN" altLang="en-US" sz="240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直接盖住</a:t>
            </a:r>
            <a:r>
              <a:rPr lang="en-US" altLang="zh-CN" sz="2400" smtClean="0">
                <a:latin typeface="楷体" pitchFamily="49" charset="-122"/>
                <a:ea typeface="楷体" pitchFamily="49" charset="-122"/>
              </a:rPr>
              <a:t>b</a:t>
            </a:r>
            <a:r>
              <a:rPr lang="zh-CN" altLang="en-US" sz="2400" smtClean="0">
                <a:latin typeface="楷体" pitchFamily="49" charset="-122"/>
                <a:ea typeface="楷体" pitchFamily="49" charset="-122"/>
              </a:rPr>
              <a:t>。</a:t>
            </a:r>
            <a:endParaRPr lang="en-US" altLang="zh-CN" sz="2400" smtClean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zh-CN" altLang="en-US" sz="24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定义</a:t>
            </a:r>
            <a:r>
              <a:rPr lang="en-US" altLang="zh-CN" sz="24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7.4-5</a:t>
            </a:r>
            <a:r>
              <a:rPr lang="zh-CN" altLang="en-US" sz="24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：</a:t>
            </a:r>
            <a:r>
              <a:rPr lang="zh-CN" altLang="en-US" sz="2400" smtClean="0">
                <a:latin typeface="楷体" pitchFamily="49" charset="-122"/>
                <a:ea typeface="楷体" pitchFamily="49" charset="-122"/>
              </a:rPr>
              <a:t>设</a:t>
            </a:r>
            <a:r>
              <a:rPr lang="en-US" altLang="zh-CN" sz="2400" smtClean="0">
                <a:latin typeface="楷体" pitchFamily="49" charset="-122"/>
                <a:ea typeface="楷体" pitchFamily="49" charset="-122"/>
              </a:rPr>
              <a:t>&lt;B,*,</a:t>
            </a:r>
            <a:r>
              <a:rPr lang="zh-CN" altLang="en-US" sz="2400" smtClean="0">
                <a:latin typeface="楷体" pitchFamily="49" charset="-122"/>
                <a:ea typeface="楷体" pitchFamily="49" charset="-122"/>
              </a:rPr>
              <a:t>⊕</a:t>
            </a:r>
            <a:r>
              <a:rPr lang="en-US" altLang="zh-CN" sz="2400" smtClean="0">
                <a:latin typeface="楷体" pitchFamily="49" charset="-122"/>
                <a:ea typeface="楷体" pitchFamily="49" charset="-122"/>
              </a:rPr>
              <a:t>,</a:t>
            </a:r>
            <a:r>
              <a:rPr lang="en-US" altLang="zh-CN" sz="2400" smtClean="0"/>
              <a:t>’</a:t>
            </a:r>
            <a:r>
              <a:rPr lang="en-US" altLang="zh-CN" sz="2400" smtClean="0">
                <a:latin typeface="楷体" pitchFamily="49" charset="-122"/>
                <a:ea typeface="楷体" pitchFamily="49" charset="-122"/>
              </a:rPr>
              <a:t>,0,1&gt;</a:t>
            </a:r>
            <a:r>
              <a:rPr lang="zh-CN" altLang="en-US" sz="2400" smtClean="0">
                <a:latin typeface="楷体" pitchFamily="49" charset="-122"/>
                <a:ea typeface="楷体" pitchFamily="49" charset="-122"/>
              </a:rPr>
              <a:t>是一布尔代数，</a:t>
            </a:r>
            <a:r>
              <a:rPr lang="en-US" altLang="zh-CN" sz="2400" smtClean="0">
                <a:latin typeface="楷体" pitchFamily="49" charset="-122"/>
                <a:ea typeface="楷体" pitchFamily="49" charset="-122"/>
              </a:rPr>
              <a:t>a</a:t>
            </a:r>
            <a:r>
              <a:rPr lang="zh-CN" altLang="en-US" sz="2400" smtClean="0">
                <a:latin typeface="楷体" pitchFamily="49" charset="-122"/>
                <a:ea typeface="楷体" pitchFamily="49" charset="-122"/>
                <a:sym typeface="Symbol" pitchFamily="18" charset="2"/>
              </a:rPr>
              <a:t>∈</a:t>
            </a:r>
            <a:r>
              <a:rPr lang="en-US" altLang="zh-CN" sz="2400" smtClean="0">
                <a:latin typeface="楷体" pitchFamily="49" charset="-122"/>
                <a:ea typeface="楷体" pitchFamily="49" charset="-122"/>
              </a:rPr>
              <a:t>B</a:t>
            </a:r>
            <a:r>
              <a:rPr lang="zh-CN" altLang="en-US" sz="2400" smtClean="0">
                <a:latin typeface="楷体" pitchFamily="49" charset="-122"/>
                <a:ea typeface="楷体" pitchFamily="49" charset="-122"/>
              </a:rPr>
              <a:t>，如果</a:t>
            </a:r>
            <a:r>
              <a:rPr lang="en-US" altLang="zh-CN" sz="2400" smtClean="0">
                <a:latin typeface="楷体" pitchFamily="49" charset="-122"/>
                <a:ea typeface="楷体" pitchFamily="49" charset="-122"/>
              </a:rPr>
              <a:t>a</a:t>
            </a:r>
            <a:r>
              <a:rPr lang="zh-CN" altLang="en-US" sz="2400" smtClean="0">
                <a:latin typeface="楷体" pitchFamily="49" charset="-122"/>
                <a:ea typeface="楷体" pitchFamily="49" charset="-122"/>
              </a:rPr>
              <a:t>覆盖</a:t>
            </a:r>
            <a:r>
              <a:rPr lang="en-US" altLang="zh-CN" sz="2400" smtClean="0">
                <a:latin typeface="楷体" pitchFamily="49" charset="-122"/>
                <a:ea typeface="楷体" pitchFamily="49" charset="-122"/>
              </a:rPr>
              <a:t>0</a:t>
            </a:r>
            <a:r>
              <a:rPr lang="zh-CN" altLang="en-US" sz="2400" smtClean="0">
                <a:latin typeface="楷体" pitchFamily="49" charset="-122"/>
                <a:ea typeface="楷体" pitchFamily="49" charset="-122"/>
              </a:rPr>
              <a:t>，则称元素</a:t>
            </a:r>
            <a:r>
              <a:rPr lang="en-US" altLang="zh-CN" sz="2400" smtClean="0">
                <a:latin typeface="楷体" pitchFamily="49" charset="-122"/>
                <a:ea typeface="楷体" pitchFamily="49" charset="-122"/>
              </a:rPr>
              <a:t>a</a:t>
            </a:r>
            <a:r>
              <a:rPr lang="zh-CN" altLang="en-US" sz="2400" smtClean="0">
                <a:latin typeface="楷体" pitchFamily="49" charset="-122"/>
                <a:ea typeface="楷体" pitchFamily="49" charset="-122"/>
              </a:rPr>
              <a:t>是该布尔代数的一个</a:t>
            </a:r>
            <a:r>
              <a:rPr lang="zh-CN" altLang="en-US" sz="240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原子</a:t>
            </a:r>
            <a:r>
              <a:rPr lang="zh-CN" altLang="en-US" sz="2400" smtClean="0">
                <a:latin typeface="楷体" pitchFamily="49" charset="-122"/>
                <a:ea typeface="楷体" pitchFamily="49" charset="-122"/>
              </a:rPr>
              <a:t>。</a:t>
            </a:r>
            <a:endParaRPr lang="zh-CN" altLang="en-US" sz="2400" smtClean="0">
              <a:solidFill>
                <a:srgbClr val="0000FF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DC6F6C-F8B5-4E99-8F3D-436E37B66BAB}" type="slidenum">
              <a:rPr lang="en-US" altLang="zh-CN" smtClean="0"/>
              <a:pPr>
                <a:defRPr/>
              </a:pPr>
              <a:t>63</a:t>
            </a:fld>
            <a:endParaRPr lang="en-US" altLang="zh-CN"/>
          </a:p>
        </p:txBody>
      </p:sp>
      <p:sp>
        <p:nvSpPr>
          <p:cNvPr id="142" name="圆角矩形 141"/>
          <p:cNvSpPr/>
          <p:nvPr/>
        </p:nvSpPr>
        <p:spPr>
          <a:xfrm>
            <a:off x="1042988" y="3141663"/>
            <a:ext cx="4897437" cy="1079500"/>
          </a:xfrm>
          <a:prstGeom prst="roundRect">
            <a:avLst/>
          </a:prstGeom>
          <a:solidFill>
            <a:srgbClr val="FFE9E5"/>
          </a:solidFill>
          <a:ln>
            <a:solidFill>
              <a:srgbClr val="CC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74638" indent="-274638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SzPct val="60000"/>
              <a:buFont typeface="Wingdings" pitchFamily="2" charset="2"/>
              <a:buChar char="u"/>
              <a:defRPr/>
            </a:pPr>
            <a:r>
              <a:rPr lang="zh-CN" altLang="en-US" sz="2400" dirty="0">
                <a:solidFill>
                  <a:srgbClr val="00B050"/>
                </a:solidFill>
                <a:latin typeface="楷体" pitchFamily="49" charset="-122"/>
                <a:ea typeface="楷体" pitchFamily="49" charset="-122"/>
              </a:rPr>
              <a:t>被</a:t>
            </a:r>
            <a:r>
              <a:rPr lang="en-US" altLang="zh-CN" sz="2400" dirty="0">
                <a:solidFill>
                  <a:srgbClr val="00B050"/>
                </a:solidFill>
                <a:latin typeface="楷体" pitchFamily="49" charset="-122"/>
                <a:ea typeface="楷体" pitchFamily="49" charset="-122"/>
              </a:rPr>
              <a:t>1</a:t>
            </a:r>
            <a:r>
              <a:rPr lang="zh-CN" altLang="en-US" sz="2400" dirty="0">
                <a:solidFill>
                  <a:srgbClr val="00B050"/>
                </a:solidFill>
                <a:latin typeface="楷体" pitchFamily="49" charset="-122"/>
                <a:ea typeface="楷体" pitchFamily="49" charset="-122"/>
              </a:rPr>
              <a:t>覆盖的元素叫做</a:t>
            </a:r>
            <a:r>
              <a:rPr lang="zh-CN" altLang="en-US" sz="24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反原子</a:t>
            </a:r>
            <a:r>
              <a:rPr lang="zh-CN" altLang="en-US" sz="2400" dirty="0">
                <a:solidFill>
                  <a:srgbClr val="00B050"/>
                </a:solidFill>
                <a:latin typeface="楷体" pitchFamily="49" charset="-122"/>
                <a:ea typeface="楷体" pitchFamily="49" charset="-122"/>
              </a:rPr>
              <a:t>；</a:t>
            </a:r>
            <a:endParaRPr lang="en-US" altLang="zh-CN" sz="2400" dirty="0">
              <a:solidFill>
                <a:srgbClr val="00B050"/>
              </a:solidFill>
              <a:latin typeface="楷体" pitchFamily="49" charset="-122"/>
              <a:ea typeface="楷体" pitchFamily="49" charset="-122"/>
            </a:endParaRPr>
          </a:p>
          <a:p>
            <a:pPr marL="274638" indent="-274638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SzPct val="60000"/>
              <a:buFont typeface="Wingdings" pitchFamily="2" charset="2"/>
              <a:buChar char="u"/>
              <a:defRPr/>
            </a:pPr>
            <a:r>
              <a:rPr lang="zh-CN" altLang="en-US" sz="2400" dirty="0">
                <a:solidFill>
                  <a:srgbClr val="00B050"/>
                </a:solidFill>
                <a:latin typeface="楷体" pitchFamily="49" charset="-122"/>
                <a:ea typeface="楷体" pitchFamily="49" charset="-122"/>
              </a:rPr>
              <a:t>显然，反原子和原子互为补元素。</a:t>
            </a:r>
          </a:p>
        </p:txBody>
      </p:sp>
      <p:grpSp>
        <p:nvGrpSpPr>
          <p:cNvPr id="148" name="组合 147"/>
          <p:cNvGrpSpPr>
            <a:grpSpLocks/>
          </p:cNvGrpSpPr>
          <p:nvPr/>
        </p:nvGrpSpPr>
        <p:grpSpPr bwMode="auto">
          <a:xfrm>
            <a:off x="6007100" y="4956175"/>
            <a:ext cx="1762125" cy="293688"/>
            <a:chOff x="6006521" y="4955457"/>
            <a:chExt cx="1762238" cy="294469"/>
          </a:xfrm>
        </p:grpSpPr>
        <p:sp>
          <p:nvSpPr>
            <p:cNvPr id="91144" name="Oval 28"/>
            <p:cNvSpPr>
              <a:spLocks noChangeArrowheads="1"/>
            </p:cNvSpPr>
            <p:nvPr/>
          </p:nvSpPr>
          <p:spPr bwMode="auto">
            <a:xfrm>
              <a:off x="6006521" y="5008413"/>
              <a:ext cx="239668" cy="241513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rgbClr val="CC66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zh-CN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91145" name="Oval 23"/>
            <p:cNvSpPr>
              <a:spLocks noChangeArrowheads="1"/>
            </p:cNvSpPr>
            <p:nvPr/>
          </p:nvSpPr>
          <p:spPr bwMode="auto">
            <a:xfrm>
              <a:off x="6765581" y="4955457"/>
              <a:ext cx="239668" cy="241513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rgbClr val="CC66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zh-CN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91146" name="Oval 30"/>
            <p:cNvSpPr>
              <a:spLocks noChangeArrowheads="1"/>
            </p:cNvSpPr>
            <p:nvPr/>
          </p:nvSpPr>
          <p:spPr bwMode="auto">
            <a:xfrm>
              <a:off x="7529091" y="5008413"/>
              <a:ext cx="239668" cy="241513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rgbClr val="CC66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zh-CN">
                <a:latin typeface="楷体" pitchFamily="49" charset="-122"/>
                <a:ea typeface="楷体" pitchFamily="49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标题 1"/>
          <p:cNvSpPr>
            <a:spLocks noGrp="1"/>
          </p:cNvSpPr>
          <p:nvPr>
            <p:ph type="title"/>
          </p:nvPr>
        </p:nvSpPr>
        <p:spPr>
          <a:xfrm>
            <a:off x="457200" y="349250"/>
            <a:ext cx="8229600" cy="703263"/>
          </a:xfrm>
        </p:spPr>
        <p:txBody>
          <a:bodyPr/>
          <a:lstStyle/>
          <a:p>
            <a:pPr algn="ctr"/>
            <a:r>
              <a:rPr lang="zh-CN" altLang="en-US" sz="3600" smtClean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</a:rPr>
              <a:t>同构定理</a:t>
            </a:r>
            <a:r>
              <a:rPr lang="en-US" altLang="zh-CN" sz="3600" smtClean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</a:rPr>
              <a:t>2</a:t>
            </a:r>
            <a:endParaRPr lang="zh-CN" altLang="en-US" sz="3600" smtClean="0">
              <a:solidFill>
                <a:srgbClr val="0000FF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188" y="1052513"/>
            <a:ext cx="8075612" cy="3240087"/>
          </a:xfrm>
        </p:spPr>
        <p:txBody>
          <a:bodyPr/>
          <a:lstStyle/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zh-CN" altLang="en-US" sz="240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定理</a:t>
            </a:r>
            <a:r>
              <a:rPr lang="en-US" altLang="zh-CN" sz="240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7.4-7</a:t>
            </a:r>
            <a:r>
              <a:rPr lang="zh-CN" altLang="en-US" sz="240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：</a:t>
            </a:r>
            <a:r>
              <a:rPr lang="zh-CN" altLang="en-US" sz="2400" smtClean="0">
                <a:latin typeface="楷体" pitchFamily="49" charset="-122"/>
                <a:ea typeface="楷体" pitchFamily="49" charset="-122"/>
              </a:rPr>
              <a:t>设</a:t>
            </a:r>
            <a:r>
              <a:rPr lang="en-US" altLang="zh-CN" sz="2400" smtClean="0">
                <a:latin typeface="楷体" pitchFamily="49" charset="-122"/>
                <a:ea typeface="楷体" pitchFamily="49" charset="-122"/>
              </a:rPr>
              <a:t>&lt;B,*,</a:t>
            </a:r>
            <a:r>
              <a:rPr lang="zh-CN" altLang="en-US" sz="2400" smtClean="0">
                <a:latin typeface="楷体" pitchFamily="49" charset="-122"/>
                <a:ea typeface="楷体" pitchFamily="49" charset="-122"/>
              </a:rPr>
              <a:t>⊕</a:t>
            </a:r>
            <a:r>
              <a:rPr lang="en-US" altLang="zh-CN" sz="2400" smtClean="0">
                <a:latin typeface="楷体" pitchFamily="49" charset="-122"/>
                <a:ea typeface="楷体" pitchFamily="49" charset="-122"/>
              </a:rPr>
              <a:t>,</a:t>
            </a:r>
            <a:r>
              <a:rPr lang="en-US" altLang="zh-CN" sz="2400" smtClean="0"/>
              <a:t>’</a:t>
            </a:r>
            <a:r>
              <a:rPr lang="en-US" altLang="zh-CN" sz="2400" smtClean="0">
                <a:latin typeface="楷体" pitchFamily="49" charset="-122"/>
                <a:ea typeface="楷体" pitchFamily="49" charset="-122"/>
              </a:rPr>
              <a:t>,0,1&gt;</a:t>
            </a:r>
            <a:r>
              <a:rPr lang="zh-CN" altLang="en-US" sz="2400" smtClean="0">
                <a:latin typeface="楷体" pitchFamily="49" charset="-122"/>
                <a:ea typeface="楷体" pitchFamily="49" charset="-122"/>
              </a:rPr>
              <a:t>是一个</a:t>
            </a:r>
            <a:r>
              <a:rPr lang="zh-CN" altLang="en-US" sz="240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有限</a:t>
            </a:r>
            <a:r>
              <a:rPr lang="zh-CN" altLang="en-US" sz="2400" smtClean="0">
                <a:latin typeface="楷体" pitchFamily="49" charset="-122"/>
                <a:ea typeface="楷体" pitchFamily="49" charset="-122"/>
              </a:rPr>
              <a:t>布尔代数，</a:t>
            </a:r>
            <a:r>
              <a:rPr lang="en-US" altLang="zh-CN" sz="2400" smtClean="0">
                <a:latin typeface="楷体" pitchFamily="49" charset="-122"/>
                <a:ea typeface="楷体" pitchFamily="49" charset="-122"/>
              </a:rPr>
              <a:t>S</a:t>
            </a:r>
            <a:r>
              <a:rPr lang="zh-CN" altLang="en-US" sz="2400" smtClean="0">
                <a:latin typeface="楷体" pitchFamily="49" charset="-122"/>
                <a:ea typeface="楷体" pitchFamily="49" charset="-122"/>
              </a:rPr>
              <a:t>是此代数中的所有</a:t>
            </a:r>
            <a:r>
              <a:rPr lang="zh-CN" altLang="en-US" sz="240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原子的集合</a:t>
            </a:r>
            <a:r>
              <a:rPr lang="zh-CN" altLang="en-US" sz="2400" smtClean="0">
                <a:latin typeface="楷体" pitchFamily="49" charset="-122"/>
                <a:ea typeface="楷体" pitchFamily="49" charset="-122"/>
              </a:rPr>
              <a:t>，则</a:t>
            </a:r>
            <a:r>
              <a:rPr lang="en-US" altLang="zh-CN" sz="2400" smtClean="0">
                <a:latin typeface="楷体" pitchFamily="49" charset="-122"/>
                <a:ea typeface="楷体" pitchFamily="49" charset="-122"/>
              </a:rPr>
              <a:t>&lt;B,*,</a:t>
            </a:r>
            <a:r>
              <a:rPr lang="zh-CN" altLang="en-US" sz="2400" smtClean="0">
                <a:latin typeface="楷体" pitchFamily="49" charset="-122"/>
                <a:ea typeface="楷体" pitchFamily="49" charset="-122"/>
              </a:rPr>
              <a:t>⊕</a:t>
            </a:r>
            <a:r>
              <a:rPr lang="en-US" altLang="zh-CN" sz="2400" smtClean="0">
                <a:latin typeface="楷体" pitchFamily="49" charset="-122"/>
                <a:ea typeface="楷体" pitchFamily="49" charset="-122"/>
              </a:rPr>
              <a:t>,</a:t>
            </a:r>
            <a:r>
              <a:rPr lang="en-US" altLang="zh-CN" sz="2400" smtClean="0"/>
              <a:t>’</a:t>
            </a:r>
            <a:r>
              <a:rPr lang="en-US" altLang="zh-CN" sz="2400" smtClean="0">
                <a:latin typeface="楷体" pitchFamily="49" charset="-122"/>
                <a:ea typeface="楷体" pitchFamily="49" charset="-122"/>
              </a:rPr>
              <a:t>,0,1&gt;</a:t>
            </a:r>
            <a:r>
              <a:rPr lang="zh-CN" altLang="en-US" sz="2400" u="sng" smtClean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同构于幂集代数</a:t>
            </a:r>
            <a:r>
              <a:rPr lang="en-US" altLang="zh-CN" sz="2400" smtClean="0">
                <a:latin typeface="楷体" pitchFamily="49" charset="-122"/>
                <a:ea typeface="楷体" pitchFamily="49" charset="-122"/>
              </a:rPr>
              <a:t>&lt;</a:t>
            </a:r>
            <a:r>
              <a:rPr lang="en-US" altLang="zh-CN" sz="240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ρ</a:t>
            </a:r>
            <a:r>
              <a:rPr lang="en-US" altLang="zh-CN" sz="2400" smtClean="0">
                <a:latin typeface="楷体" pitchFamily="49" charset="-122"/>
                <a:ea typeface="楷体" pitchFamily="49" charset="-122"/>
              </a:rPr>
              <a:t>(S),∩,∪,-,</a:t>
            </a:r>
            <a:r>
              <a:rPr lang="el-GR" altLang="zh-CN" sz="2400" smtClean="0"/>
              <a:t>Φ</a:t>
            </a:r>
            <a:r>
              <a:rPr lang="en-US" altLang="zh-CN" sz="2400" smtClean="0">
                <a:latin typeface="楷体" pitchFamily="49" charset="-122"/>
                <a:ea typeface="楷体" pitchFamily="49" charset="-122"/>
              </a:rPr>
              <a:t>,S&gt;</a:t>
            </a:r>
            <a:r>
              <a:rPr lang="zh-CN" altLang="en-US" sz="2400" smtClean="0">
                <a:latin typeface="楷体" pitchFamily="49" charset="-122"/>
                <a:ea typeface="楷体" pitchFamily="49" charset="-122"/>
              </a:rPr>
              <a:t>。</a:t>
            </a:r>
            <a:endParaRPr lang="en-US" altLang="zh-CN" sz="2400" smtClean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10000"/>
              </a:lnSpc>
            </a:pPr>
            <a:r>
              <a:rPr lang="zh-CN" altLang="en-US" sz="24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例：</a:t>
            </a:r>
            <a:r>
              <a:rPr lang="en-US" altLang="zh-CN" sz="2400" smtClean="0">
                <a:latin typeface="楷体" pitchFamily="49" charset="-122"/>
                <a:ea typeface="楷体" pitchFamily="49" charset="-122"/>
              </a:rPr>
              <a:t>&lt;{0,1},</a:t>
            </a:r>
            <a:r>
              <a:rPr lang="en-US" altLang="zh-CN" sz="2400" smtClean="0">
                <a:latin typeface="楷体" pitchFamily="49" charset="-122"/>
                <a:ea typeface="楷体" pitchFamily="49" charset="-122"/>
                <a:cs typeface="Times New Roman" pitchFamily="18" charset="0"/>
                <a:sym typeface="Symbol" pitchFamily="18" charset="2"/>
              </a:rPr>
              <a:t>,</a:t>
            </a:r>
            <a:r>
              <a:rPr lang="zh-CN" altLang="en-US" sz="2400" smtClean="0">
                <a:latin typeface="楷体" pitchFamily="49" charset="-122"/>
                <a:ea typeface="楷体" pitchFamily="49" charset="-122"/>
              </a:rPr>
              <a:t>⊕</a:t>
            </a:r>
            <a:r>
              <a:rPr lang="en-US" altLang="zh-CN" sz="2400" smtClean="0">
                <a:latin typeface="楷体" pitchFamily="49" charset="-122"/>
                <a:ea typeface="楷体" pitchFamily="49" charset="-122"/>
              </a:rPr>
              <a:t>,</a:t>
            </a:r>
            <a:r>
              <a:rPr lang="en-US" altLang="zh-CN" sz="2400" smtClean="0"/>
              <a:t>’</a:t>
            </a:r>
            <a:r>
              <a:rPr lang="en-US" altLang="zh-CN" sz="2400" smtClean="0">
                <a:latin typeface="楷体" pitchFamily="49" charset="-122"/>
                <a:ea typeface="楷体" pitchFamily="49" charset="-122"/>
              </a:rPr>
              <a:t>,0,1&gt;</a:t>
            </a:r>
            <a:r>
              <a:rPr lang="zh-CN" altLang="en-US" sz="2400" smtClean="0">
                <a:latin typeface="楷体" pitchFamily="49" charset="-122"/>
                <a:ea typeface="楷体" pitchFamily="49" charset="-122"/>
              </a:rPr>
              <a:t>是有限布尔代数；</a:t>
            </a:r>
            <a:endParaRPr lang="en-US" altLang="zh-CN" sz="2400" smtClean="0">
              <a:latin typeface="楷体" pitchFamily="49" charset="-122"/>
              <a:ea typeface="楷体" pitchFamily="49" charset="-122"/>
            </a:endParaRPr>
          </a:p>
          <a:p>
            <a:pPr marL="1219200" lvl="1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2400" smtClean="0">
                <a:latin typeface="楷体" pitchFamily="49" charset="-122"/>
                <a:ea typeface="楷体" pitchFamily="49" charset="-122"/>
              </a:rPr>
              <a:t>该代数原子的集合：</a:t>
            </a:r>
            <a:r>
              <a:rPr lang="en-US" altLang="zh-CN" sz="2400" smtClean="0">
                <a:latin typeface="楷体" pitchFamily="49" charset="-122"/>
                <a:ea typeface="楷体" pitchFamily="49" charset="-122"/>
              </a:rPr>
              <a:t>S={1}</a:t>
            </a:r>
            <a:r>
              <a:rPr lang="zh-CN" altLang="en-US" sz="2400" smtClean="0">
                <a:latin typeface="楷体" pitchFamily="49" charset="-122"/>
                <a:ea typeface="楷体" pitchFamily="49" charset="-122"/>
              </a:rPr>
              <a:t>；</a:t>
            </a:r>
            <a:endParaRPr lang="en-US" altLang="zh-CN" sz="2400" smtClean="0">
              <a:latin typeface="楷体" pitchFamily="49" charset="-122"/>
              <a:ea typeface="楷体" pitchFamily="49" charset="-122"/>
            </a:endParaRPr>
          </a:p>
          <a:p>
            <a:pPr marL="1219200" lvl="1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2400" smtClean="0">
                <a:latin typeface="楷体" pitchFamily="49" charset="-122"/>
                <a:ea typeface="楷体" pitchFamily="49" charset="-122"/>
              </a:rPr>
              <a:t>幂集：</a:t>
            </a:r>
            <a:r>
              <a:rPr lang="en-US" altLang="zh-CN" sz="240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ρ</a:t>
            </a:r>
            <a:r>
              <a:rPr lang="en-US" altLang="zh-CN" sz="2400" smtClean="0">
                <a:latin typeface="楷体" pitchFamily="49" charset="-122"/>
                <a:ea typeface="楷体" pitchFamily="49" charset="-122"/>
              </a:rPr>
              <a:t>(S)=</a:t>
            </a:r>
            <a:r>
              <a:rPr lang="en-US" altLang="zh-CN" sz="240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ρ</a:t>
            </a:r>
            <a:r>
              <a:rPr lang="en-US" altLang="zh-CN" sz="2400" smtClean="0">
                <a:latin typeface="楷体" pitchFamily="49" charset="-122"/>
                <a:ea typeface="楷体" pitchFamily="49" charset="-122"/>
              </a:rPr>
              <a:t>({1})={</a:t>
            </a:r>
            <a:r>
              <a:rPr lang="el-GR" altLang="zh-CN" sz="2400" smtClean="0"/>
              <a:t>Φ</a:t>
            </a:r>
            <a:r>
              <a:rPr lang="zh-CN" altLang="en-US" sz="2400" smtClean="0"/>
              <a:t>，</a:t>
            </a:r>
            <a:r>
              <a:rPr lang="en-US" altLang="zh-CN" sz="2400" smtClean="0"/>
              <a:t>{1}</a:t>
            </a:r>
            <a:r>
              <a:rPr lang="en-US" altLang="zh-CN" sz="2400" smtClean="0">
                <a:latin typeface="楷体" pitchFamily="49" charset="-122"/>
                <a:ea typeface="楷体" pitchFamily="49" charset="-122"/>
              </a:rPr>
              <a:t>}</a:t>
            </a:r>
            <a:r>
              <a:rPr lang="zh-CN" altLang="en-US" sz="2400" smtClean="0">
                <a:latin typeface="楷体" pitchFamily="49" charset="-122"/>
                <a:ea typeface="楷体" pitchFamily="49" charset="-122"/>
              </a:rPr>
              <a:t>；</a:t>
            </a:r>
            <a:endParaRPr lang="en-US" altLang="zh-CN" sz="2400" smtClean="0">
              <a:latin typeface="楷体" pitchFamily="49" charset="-122"/>
              <a:ea typeface="楷体" pitchFamily="49" charset="-122"/>
            </a:endParaRPr>
          </a:p>
          <a:p>
            <a:pPr marL="1219200" lvl="1">
              <a:lnSpc>
                <a:spcPct val="110000"/>
              </a:lnSpc>
              <a:spcAft>
                <a:spcPts val="600"/>
              </a:spcAft>
              <a:buFont typeface="Wingdings" pitchFamily="2" charset="2"/>
              <a:buNone/>
            </a:pPr>
            <a:r>
              <a:rPr lang="zh-CN" altLang="en-US" sz="2400" smtClean="0">
                <a:latin typeface="楷体" pitchFamily="49" charset="-122"/>
                <a:ea typeface="楷体" pitchFamily="49" charset="-122"/>
              </a:rPr>
              <a:t>幂集代数：</a:t>
            </a:r>
            <a:r>
              <a:rPr lang="en-US" altLang="zh-CN" sz="2400" smtClean="0">
                <a:latin typeface="楷体" pitchFamily="49" charset="-122"/>
                <a:ea typeface="楷体" pitchFamily="49" charset="-122"/>
              </a:rPr>
              <a:t>&lt;{</a:t>
            </a:r>
            <a:r>
              <a:rPr lang="el-GR" altLang="zh-CN" sz="2400" smtClean="0"/>
              <a:t>Φ</a:t>
            </a:r>
            <a:r>
              <a:rPr lang="zh-CN" altLang="en-US" sz="2400" smtClean="0"/>
              <a:t>，</a:t>
            </a:r>
            <a:r>
              <a:rPr lang="en-US" altLang="zh-CN" sz="2400" smtClean="0"/>
              <a:t>{1}</a:t>
            </a:r>
            <a:r>
              <a:rPr lang="en-US" altLang="zh-CN" sz="2400" smtClean="0">
                <a:latin typeface="楷体" pitchFamily="49" charset="-122"/>
                <a:ea typeface="楷体" pitchFamily="49" charset="-122"/>
              </a:rPr>
              <a:t>},∩,∪,-,</a:t>
            </a:r>
            <a:r>
              <a:rPr lang="el-GR" altLang="zh-CN" sz="2400" smtClean="0"/>
              <a:t>Φ</a:t>
            </a:r>
            <a:r>
              <a:rPr lang="en-US" altLang="zh-CN" sz="2400" smtClean="0">
                <a:latin typeface="楷体" pitchFamily="49" charset="-122"/>
                <a:ea typeface="楷体" pitchFamily="49" charset="-122"/>
              </a:rPr>
              <a:t>,S &gt;</a:t>
            </a:r>
            <a:r>
              <a:rPr lang="zh-CN" altLang="en-US" sz="2400" smtClean="0">
                <a:latin typeface="楷体" pitchFamily="49" charset="-122"/>
                <a:ea typeface="楷体" pitchFamily="49" charset="-122"/>
              </a:rPr>
              <a:t>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CFDB9D-38C3-4195-8D5D-4C155EE56A17}" type="slidenum">
              <a:rPr lang="en-US" altLang="zh-CN" smtClean="0"/>
              <a:pPr>
                <a:defRPr/>
              </a:pPr>
              <a:t>64</a:t>
            </a:fld>
            <a:endParaRPr lang="en-US" altLang="zh-CN" dirty="0"/>
          </a:p>
        </p:txBody>
      </p:sp>
      <p:grpSp>
        <p:nvGrpSpPr>
          <p:cNvPr id="21" name="组合 20"/>
          <p:cNvGrpSpPr>
            <a:grpSpLocks noChangeAspect="1"/>
          </p:cNvGrpSpPr>
          <p:nvPr/>
        </p:nvGrpSpPr>
        <p:grpSpPr bwMode="auto">
          <a:xfrm>
            <a:off x="1187450" y="4479925"/>
            <a:ext cx="2535238" cy="1695450"/>
            <a:chOff x="3203848" y="4225996"/>
            <a:chExt cx="2535679" cy="1696010"/>
          </a:xfrm>
        </p:grpSpPr>
        <p:grpSp>
          <p:nvGrpSpPr>
            <p:cNvPr id="92171" name="Group 15"/>
            <p:cNvGrpSpPr>
              <a:grpSpLocks noChangeAspect="1"/>
            </p:cNvGrpSpPr>
            <p:nvPr/>
          </p:nvGrpSpPr>
          <p:grpSpPr bwMode="auto">
            <a:xfrm>
              <a:off x="3203848" y="4226538"/>
              <a:ext cx="1023076" cy="1694927"/>
              <a:chOff x="1425" y="90"/>
              <a:chExt cx="969" cy="1565"/>
            </a:xfrm>
          </p:grpSpPr>
          <p:sp>
            <p:nvSpPr>
              <p:cNvPr id="92180" name="Text Box 16"/>
              <p:cNvSpPr txBox="1">
                <a:spLocks noChangeArrowheads="1"/>
              </p:cNvSpPr>
              <p:nvPr/>
            </p:nvSpPr>
            <p:spPr bwMode="auto">
              <a:xfrm>
                <a:off x="1677" y="1314"/>
                <a:ext cx="432" cy="3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>
                    <a:latin typeface="楷体" pitchFamily="49" charset="-122"/>
                    <a:ea typeface="楷体" pitchFamily="49" charset="-122"/>
                  </a:rPr>
                  <a:t>0</a:t>
                </a:r>
              </a:p>
            </p:txBody>
          </p:sp>
          <p:grpSp>
            <p:nvGrpSpPr>
              <p:cNvPr id="92181" name="Group 17"/>
              <p:cNvGrpSpPr>
                <a:grpSpLocks/>
              </p:cNvGrpSpPr>
              <p:nvPr/>
            </p:nvGrpSpPr>
            <p:grpSpPr bwMode="auto">
              <a:xfrm>
                <a:off x="1425" y="90"/>
                <a:ext cx="969" cy="1250"/>
                <a:chOff x="1425" y="90"/>
                <a:chExt cx="969" cy="1250"/>
              </a:xfrm>
            </p:grpSpPr>
            <p:sp>
              <p:nvSpPr>
                <p:cNvPr id="92182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1425" y="90"/>
                  <a:ext cx="969" cy="34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zh-CN">
                      <a:latin typeface="楷体" pitchFamily="49" charset="-122"/>
                      <a:ea typeface="楷体" pitchFamily="49" charset="-122"/>
                    </a:rPr>
                    <a:t>1</a:t>
                  </a:r>
                </a:p>
              </p:txBody>
            </p:sp>
            <p:grpSp>
              <p:nvGrpSpPr>
                <p:cNvPr id="92183" name="Group 19"/>
                <p:cNvGrpSpPr>
                  <a:grpSpLocks/>
                </p:cNvGrpSpPr>
                <p:nvPr/>
              </p:nvGrpSpPr>
              <p:grpSpPr bwMode="auto">
                <a:xfrm>
                  <a:off x="1794" y="442"/>
                  <a:ext cx="227" cy="898"/>
                  <a:chOff x="1794" y="477"/>
                  <a:chExt cx="227" cy="898"/>
                </a:xfrm>
              </p:grpSpPr>
              <p:sp>
                <p:nvSpPr>
                  <p:cNvPr id="92184" name="Line 34"/>
                  <p:cNvSpPr>
                    <a:spLocks noChangeShapeType="1"/>
                  </p:cNvSpPr>
                  <p:nvPr/>
                </p:nvSpPr>
                <p:spPr bwMode="auto">
                  <a:xfrm>
                    <a:off x="1908" y="606"/>
                    <a:ext cx="0" cy="632"/>
                  </a:xfrm>
                  <a:prstGeom prst="line">
                    <a:avLst/>
                  </a:prstGeom>
                  <a:noFill/>
                  <a:ln w="38100">
                    <a:solidFill>
                      <a:schemeClr val="accent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92185" name="Oval 29"/>
                  <p:cNvSpPr>
                    <a:spLocks noChangeArrowheads="1"/>
                  </p:cNvSpPr>
                  <p:nvPr/>
                </p:nvSpPr>
                <p:spPr bwMode="auto">
                  <a:xfrm>
                    <a:off x="1794" y="1152"/>
                    <a:ext cx="227" cy="223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>
                    <a:solidFill>
                      <a:srgbClr val="CC66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endParaRPr lang="zh-CN" altLang="zh-CN">
                      <a:latin typeface="楷体" pitchFamily="49" charset="-122"/>
                      <a:ea typeface="楷体" pitchFamily="49" charset="-122"/>
                    </a:endParaRPr>
                  </a:p>
                </p:txBody>
              </p:sp>
              <p:sp>
                <p:nvSpPr>
                  <p:cNvPr id="92186" name="Oval 31"/>
                  <p:cNvSpPr>
                    <a:spLocks noChangeArrowheads="1"/>
                  </p:cNvSpPr>
                  <p:nvPr/>
                </p:nvSpPr>
                <p:spPr bwMode="auto">
                  <a:xfrm>
                    <a:off x="1794" y="477"/>
                    <a:ext cx="227" cy="223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>
                    <a:solidFill>
                      <a:srgbClr val="CC66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endParaRPr lang="zh-CN" altLang="zh-CN">
                      <a:latin typeface="楷体" pitchFamily="49" charset="-122"/>
                      <a:ea typeface="楷体" pitchFamily="49" charset="-122"/>
                    </a:endParaRPr>
                  </a:p>
                </p:txBody>
              </p:sp>
            </p:grpSp>
          </p:grpSp>
        </p:grpSp>
        <p:grpSp>
          <p:nvGrpSpPr>
            <p:cNvPr id="92172" name="Group 15"/>
            <p:cNvGrpSpPr>
              <a:grpSpLocks noChangeAspect="1"/>
            </p:cNvGrpSpPr>
            <p:nvPr/>
          </p:nvGrpSpPr>
          <p:grpSpPr bwMode="auto">
            <a:xfrm>
              <a:off x="4716451" y="4225996"/>
              <a:ext cx="1023076" cy="1696010"/>
              <a:chOff x="948" y="90"/>
              <a:chExt cx="969" cy="1566"/>
            </a:xfrm>
          </p:grpSpPr>
          <p:sp>
            <p:nvSpPr>
              <p:cNvPr id="92173" name="Text Box 16"/>
              <p:cNvSpPr txBox="1">
                <a:spLocks noChangeArrowheads="1"/>
              </p:cNvSpPr>
              <p:nvPr/>
            </p:nvSpPr>
            <p:spPr bwMode="auto">
              <a:xfrm>
                <a:off x="1200" y="1314"/>
                <a:ext cx="432" cy="3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>
                    <a:latin typeface="楷体" pitchFamily="49" charset="-122"/>
                    <a:ea typeface="楷体" pitchFamily="49" charset="-122"/>
                  </a:rPr>
                  <a:t>φ</a:t>
                </a:r>
              </a:p>
            </p:txBody>
          </p:sp>
          <p:grpSp>
            <p:nvGrpSpPr>
              <p:cNvPr id="92174" name="Group 17"/>
              <p:cNvGrpSpPr>
                <a:grpSpLocks/>
              </p:cNvGrpSpPr>
              <p:nvPr/>
            </p:nvGrpSpPr>
            <p:grpSpPr bwMode="auto">
              <a:xfrm>
                <a:off x="948" y="90"/>
                <a:ext cx="969" cy="1250"/>
                <a:chOff x="948" y="90"/>
                <a:chExt cx="969" cy="1250"/>
              </a:xfrm>
            </p:grpSpPr>
            <p:sp>
              <p:nvSpPr>
                <p:cNvPr id="92175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948" y="90"/>
                  <a:ext cx="969" cy="34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zh-CN">
                      <a:latin typeface="楷体" pitchFamily="49" charset="-122"/>
                      <a:ea typeface="楷体" pitchFamily="49" charset="-122"/>
                    </a:rPr>
                    <a:t>{1}</a:t>
                  </a:r>
                </a:p>
              </p:txBody>
            </p:sp>
            <p:grpSp>
              <p:nvGrpSpPr>
                <p:cNvPr id="92176" name="Group 19"/>
                <p:cNvGrpSpPr>
                  <a:grpSpLocks/>
                </p:cNvGrpSpPr>
                <p:nvPr/>
              </p:nvGrpSpPr>
              <p:grpSpPr bwMode="auto">
                <a:xfrm>
                  <a:off x="1317" y="442"/>
                  <a:ext cx="227" cy="898"/>
                  <a:chOff x="1317" y="477"/>
                  <a:chExt cx="227" cy="898"/>
                </a:xfrm>
              </p:grpSpPr>
              <p:sp>
                <p:nvSpPr>
                  <p:cNvPr id="92177" name="Line 34"/>
                  <p:cNvSpPr>
                    <a:spLocks noChangeShapeType="1"/>
                  </p:cNvSpPr>
                  <p:nvPr/>
                </p:nvSpPr>
                <p:spPr bwMode="auto">
                  <a:xfrm>
                    <a:off x="1431" y="606"/>
                    <a:ext cx="0" cy="632"/>
                  </a:xfrm>
                  <a:prstGeom prst="line">
                    <a:avLst/>
                  </a:prstGeom>
                  <a:noFill/>
                  <a:ln w="38100">
                    <a:solidFill>
                      <a:schemeClr val="accent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92178" name="Oval 29"/>
                  <p:cNvSpPr>
                    <a:spLocks noChangeArrowheads="1"/>
                  </p:cNvSpPr>
                  <p:nvPr/>
                </p:nvSpPr>
                <p:spPr bwMode="auto">
                  <a:xfrm>
                    <a:off x="1317" y="1152"/>
                    <a:ext cx="227" cy="223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>
                    <a:solidFill>
                      <a:srgbClr val="CC66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endParaRPr lang="zh-CN" altLang="zh-CN">
                      <a:latin typeface="楷体" pitchFamily="49" charset="-122"/>
                      <a:ea typeface="楷体" pitchFamily="49" charset="-122"/>
                    </a:endParaRPr>
                  </a:p>
                </p:txBody>
              </p:sp>
              <p:sp>
                <p:nvSpPr>
                  <p:cNvPr id="92179" name="Oval 31"/>
                  <p:cNvSpPr>
                    <a:spLocks noChangeArrowheads="1"/>
                  </p:cNvSpPr>
                  <p:nvPr/>
                </p:nvSpPr>
                <p:spPr bwMode="auto">
                  <a:xfrm>
                    <a:off x="1317" y="477"/>
                    <a:ext cx="227" cy="223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>
                    <a:solidFill>
                      <a:srgbClr val="CC66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endParaRPr lang="zh-CN" altLang="zh-CN">
                      <a:latin typeface="楷体" pitchFamily="49" charset="-122"/>
                      <a:ea typeface="楷体" pitchFamily="49" charset="-122"/>
                    </a:endParaRPr>
                  </a:p>
                </p:txBody>
              </p:sp>
            </p:grpSp>
          </p:grpSp>
        </p:grpSp>
      </p:grpSp>
      <p:sp>
        <p:nvSpPr>
          <p:cNvPr id="23" name="圆角矩形 22"/>
          <p:cNvSpPr/>
          <p:nvPr/>
        </p:nvSpPr>
        <p:spPr>
          <a:xfrm>
            <a:off x="4859338" y="4694238"/>
            <a:ext cx="3384550" cy="1296987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74638" indent="-274638">
              <a:lnSpc>
                <a:spcPct val="110000"/>
              </a:lnSpc>
              <a:spcAft>
                <a:spcPts val="600"/>
              </a:spcAft>
              <a:buSzPct val="60000"/>
              <a:buFont typeface="Wingdings" pitchFamily="2" charset="2"/>
              <a:buChar char="u"/>
              <a:defRPr/>
            </a:pPr>
            <a:r>
              <a:rPr lang="zh-CN" altLang="en-US" sz="24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布尔代数的应用之一：</a:t>
            </a:r>
            <a:endParaRPr lang="en-US" altLang="zh-CN" sz="2400" dirty="0">
              <a:solidFill>
                <a:srgbClr val="FF0000"/>
              </a:solidFill>
              <a:latin typeface="楷体" pitchFamily="49" charset="-122"/>
              <a:ea typeface="楷体" pitchFamily="49" charset="-122"/>
            </a:endParaRPr>
          </a:p>
          <a:p>
            <a:pPr marL="533400" lvl="1" indent="-274638">
              <a:lnSpc>
                <a:spcPct val="110000"/>
              </a:lnSpc>
              <a:spcAft>
                <a:spcPts val="600"/>
              </a:spcAft>
              <a:buSzPct val="60000"/>
              <a:buFont typeface="Wingdings" pitchFamily="2" charset="2"/>
              <a:buChar char="Ø"/>
              <a:tabLst>
                <a:tab pos="441325" algn="l"/>
              </a:tabLst>
              <a:defRPr/>
            </a:pPr>
            <a:r>
              <a:rPr lang="zh-CN" altLang="en-US" sz="2400" dirty="0">
                <a:solidFill>
                  <a:srgbClr val="00194C"/>
                </a:solidFill>
                <a:latin typeface="楷体" pitchFamily="49" charset="-122"/>
                <a:ea typeface="楷体" pitchFamily="49" charset="-122"/>
              </a:rPr>
              <a:t>用布尔代数实现集合运算。</a:t>
            </a:r>
          </a:p>
        </p:txBody>
      </p:sp>
      <p:sp>
        <p:nvSpPr>
          <p:cNvPr id="24" name="圆角矩形 23"/>
          <p:cNvSpPr/>
          <p:nvPr/>
        </p:nvSpPr>
        <p:spPr>
          <a:xfrm>
            <a:off x="6011863" y="2914650"/>
            <a:ext cx="2917825" cy="863600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74638" indent="-274638">
              <a:lnSpc>
                <a:spcPct val="110000"/>
              </a:lnSpc>
              <a:spcAft>
                <a:spcPts val="600"/>
              </a:spcAft>
              <a:buSzPct val="60000"/>
              <a:buFont typeface="Wingdings" pitchFamily="2" charset="2"/>
              <a:buChar char="u"/>
              <a:defRPr/>
            </a:pPr>
            <a:r>
              <a:rPr lang="zh-CN" altLang="en-US" sz="2400" dirty="0">
                <a:solidFill>
                  <a:srgbClr val="00B050"/>
                </a:solidFill>
                <a:latin typeface="楷体" pitchFamily="49" charset="-122"/>
                <a:ea typeface="楷体" pitchFamily="49" charset="-122"/>
              </a:rPr>
              <a:t>同构定理</a:t>
            </a:r>
            <a:r>
              <a:rPr lang="en-US" altLang="zh-CN" sz="2400" dirty="0">
                <a:solidFill>
                  <a:srgbClr val="00B050"/>
                </a:solidFill>
                <a:latin typeface="楷体" pitchFamily="49" charset="-122"/>
                <a:ea typeface="楷体" pitchFamily="49" charset="-122"/>
              </a:rPr>
              <a:t>1</a:t>
            </a:r>
            <a:r>
              <a:rPr lang="zh-CN" altLang="en-US" sz="2400" dirty="0">
                <a:solidFill>
                  <a:srgbClr val="00B050"/>
                </a:solidFill>
                <a:latin typeface="楷体" pitchFamily="49" charset="-122"/>
                <a:ea typeface="楷体" pitchFamily="49" charset="-122"/>
              </a:rPr>
              <a:t>也可看做本定理的推论。</a:t>
            </a:r>
          </a:p>
        </p:txBody>
      </p:sp>
      <p:sp>
        <p:nvSpPr>
          <p:cNvPr id="25" name="圆角矩形 24"/>
          <p:cNvSpPr/>
          <p:nvPr/>
        </p:nvSpPr>
        <p:spPr>
          <a:xfrm>
            <a:off x="463550" y="2524125"/>
            <a:ext cx="5472113" cy="287972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74638" indent="-274638">
              <a:lnSpc>
                <a:spcPct val="110000"/>
              </a:lnSpc>
              <a:spcAft>
                <a:spcPts val="1200"/>
              </a:spcAft>
              <a:buSzPct val="60000"/>
              <a:buFont typeface="Wingdings" pitchFamily="2" charset="2"/>
              <a:buChar char="u"/>
              <a:defRPr/>
            </a:pPr>
            <a:r>
              <a:rPr lang="zh-CN" altLang="en-US" sz="24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意思是：</a:t>
            </a: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  <a:latin typeface="楷体" pitchFamily="49" charset="-122"/>
                <a:ea typeface="楷体" pitchFamily="49" charset="-122"/>
              </a:rPr>
              <a:t>S</a:t>
            </a: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  <a:latin typeface="楷体" pitchFamily="49" charset="-122"/>
                <a:ea typeface="楷体" pitchFamily="49" charset="-122"/>
              </a:rPr>
              <a:t>的幂集构成的并交补</a:t>
            </a:r>
            <a:r>
              <a:rPr lang="zh-CN" altLang="en-US" sz="24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集合代数</a:t>
            </a: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  <a:latin typeface="楷体" pitchFamily="49" charset="-122"/>
                <a:ea typeface="楷体" pitchFamily="49" charset="-122"/>
              </a:rPr>
              <a:t>是布尔代数</a:t>
            </a:r>
            <a:r>
              <a:rPr lang="zh-CN" altLang="en-US" sz="2400" dirty="0">
                <a:solidFill>
                  <a:srgbClr val="00194C"/>
                </a:solidFill>
                <a:latin typeface="楷体" pitchFamily="49" charset="-122"/>
                <a:ea typeface="楷体" pitchFamily="49" charset="-122"/>
              </a:rPr>
              <a:t>；</a:t>
            </a:r>
            <a:endParaRPr lang="en-US" altLang="zh-CN" sz="2400" dirty="0">
              <a:solidFill>
                <a:srgbClr val="00194C"/>
              </a:solidFill>
              <a:latin typeface="楷体" pitchFamily="49" charset="-122"/>
              <a:ea typeface="楷体" pitchFamily="49" charset="-122"/>
            </a:endParaRPr>
          </a:p>
          <a:p>
            <a:pPr marL="274638" indent="-274638">
              <a:lnSpc>
                <a:spcPct val="110000"/>
              </a:lnSpc>
              <a:spcAft>
                <a:spcPts val="1200"/>
              </a:spcAft>
              <a:buSzPct val="60000"/>
              <a:buFont typeface="Wingdings" pitchFamily="2" charset="2"/>
              <a:buChar char="u"/>
              <a:defRPr/>
            </a:pPr>
            <a:r>
              <a:rPr lang="zh-CN" altLang="en-US" sz="2400" dirty="0">
                <a:solidFill>
                  <a:srgbClr val="00194C"/>
                </a:solidFill>
                <a:latin typeface="楷体" pitchFamily="49" charset="-122"/>
                <a:ea typeface="楷体" pitchFamily="49" charset="-122"/>
              </a:rPr>
              <a:t>布尔代数与幂集集合代数完全一样；</a:t>
            </a:r>
            <a:endParaRPr lang="en-US" altLang="zh-CN" sz="2400" dirty="0">
              <a:solidFill>
                <a:srgbClr val="00194C"/>
              </a:solidFill>
              <a:latin typeface="楷体" pitchFamily="49" charset="-122"/>
              <a:ea typeface="楷体" pitchFamily="49" charset="-122"/>
            </a:endParaRPr>
          </a:p>
          <a:p>
            <a:pPr marL="274638" indent="-274638">
              <a:lnSpc>
                <a:spcPct val="110000"/>
              </a:lnSpc>
              <a:spcAft>
                <a:spcPts val="1200"/>
              </a:spcAft>
              <a:buSzPct val="60000"/>
              <a:buFont typeface="Wingdings" pitchFamily="2" charset="2"/>
              <a:buChar char="u"/>
              <a:defRPr/>
            </a:pPr>
            <a:r>
              <a:rPr lang="zh-CN" altLang="en-US" sz="2400" dirty="0">
                <a:solidFill>
                  <a:srgbClr val="00194C"/>
                </a:solidFill>
                <a:latin typeface="楷体" pitchFamily="49" charset="-122"/>
                <a:ea typeface="楷体" pitchFamily="49" charset="-122"/>
              </a:rPr>
              <a:t>这不奇怪，布尔代数本来就是一种偏序集，直觉上，它与某种特定的集合代数应该是一回事。</a:t>
            </a:r>
          </a:p>
        </p:txBody>
      </p:sp>
      <p:grpSp>
        <p:nvGrpSpPr>
          <p:cNvPr id="26" name="组合 25"/>
          <p:cNvGrpSpPr>
            <a:grpSpLocks noChangeAspect="1"/>
          </p:cNvGrpSpPr>
          <p:nvPr/>
        </p:nvGrpSpPr>
        <p:grpSpPr bwMode="auto">
          <a:xfrm>
            <a:off x="5076825" y="260350"/>
            <a:ext cx="1104900" cy="836613"/>
            <a:chOff x="5667375" y="1175657"/>
            <a:chExt cx="1255939" cy="950686"/>
          </a:xfrm>
        </p:grpSpPr>
        <p:cxnSp>
          <p:nvCxnSpPr>
            <p:cNvPr id="27" name="直接连接符 26"/>
            <p:cNvCxnSpPr/>
            <p:nvPr/>
          </p:nvCxnSpPr>
          <p:spPr>
            <a:xfrm>
              <a:off x="5667375" y="1837710"/>
              <a:ext cx="310376" cy="26518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 flipV="1">
              <a:off x="5972338" y="1175657"/>
              <a:ext cx="950976" cy="950686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5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标题 1"/>
          <p:cNvSpPr>
            <a:spLocks noGrp="1"/>
          </p:cNvSpPr>
          <p:nvPr>
            <p:ph type="title"/>
          </p:nvPr>
        </p:nvSpPr>
        <p:spPr>
          <a:xfrm>
            <a:off x="457200" y="260350"/>
            <a:ext cx="8229600" cy="703263"/>
          </a:xfrm>
        </p:spPr>
        <p:txBody>
          <a:bodyPr/>
          <a:lstStyle/>
          <a:p>
            <a:pPr algn="ctr"/>
            <a:r>
              <a:rPr lang="en-US" altLang="zh-CN" sz="3600" smtClean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</a:rPr>
              <a:t>7.4.5</a:t>
            </a:r>
            <a:r>
              <a:rPr lang="zh-CN" altLang="en-US" sz="3600" smtClean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</a:rPr>
              <a:t>、布尔代数的积代数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188" y="1052513"/>
            <a:ext cx="8075612" cy="5113337"/>
          </a:xfrm>
        </p:spPr>
        <p:txBody>
          <a:bodyPr/>
          <a:lstStyle/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zh-CN" altLang="en-US" sz="24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定义</a:t>
            </a:r>
            <a:r>
              <a:rPr lang="en-US" altLang="zh-CN" sz="24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7.4-6</a:t>
            </a:r>
            <a:r>
              <a:rPr lang="zh-CN" altLang="en-US" sz="24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：</a:t>
            </a:r>
            <a:endParaRPr lang="en-US" altLang="zh-CN" sz="2400" smtClean="0">
              <a:solidFill>
                <a:srgbClr val="0000FF"/>
              </a:solidFill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10000"/>
              </a:lnSpc>
              <a:spcAft>
                <a:spcPts val="600"/>
              </a:spcAft>
              <a:buFont typeface="Wingdings" pitchFamily="2" charset="2"/>
              <a:buNone/>
            </a:pPr>
            <a:r>
              <a:rPr lang="zh-CN" altLang="en-US" sz="2300" smtClean="0">
                <a:latin typeface="楷体" pitchFamily="49" charset="-122"/>
                <a:ea typeface="楷体" pitchFamily="49" charset="-122"/>
              </a:rPr>
              <a:t>设</a:t>
            </a:r>
            <a:r>
              <a:rPr lang="en-US" altLang="zh-CN" sz="2300" smtClean="0">
                <a:latin typeface="楷体" pitchFamily="49" charset="-122"/>
                <a:ea typeface="楷体" pitchFamily="49" charset="-122"/>
              </a:rPr>
              <a:t>U=&lt;A,*,</a:t>
            </a:r>
            <a:r>
              <a:rPr lang="zh-CN" altLang="en-US" sz="2300" smtClean="0">
                <a:latin typeface="楷体" pitchFamily="49" charset="-122"/>
                <a:ea typeface="楷体" pitchFamily="49" charset="-122"/>
              </a:rPr>
              <a:t>⊕</a:t>
            </a:r>
            <a:r>
              <a:rPr lang="en-US" altLang="zh-CN" sz="2300" smtClean="0">
                <a:latin typeface="楷体" pitchFamily="49" charset="-122"/>
                <a:ea typeface="楷体" pitchFamily="49" charset="-122"/>
              </a:rPr>
              <a:t>,</a:t>
            </a:r>
            <a:r>
              <a:rPr lang="en-US" altLang="zh-CN" sz="2300" smtClean="0"/>
              <a:t>’</a:t>
            </a:r>
            <a:r>
              <a:rPr lang="en-US" altLang="zh-CN" sz="2300" smtClean="0">
                <a:latin typeface="楷体" pitchFamily="49" charset="-122"/>
                <a:ea typeface="楷体" pitchFamily="49" charset="-122"/>
              </a:rPr>
              <a:t>,0</a:t>
            </a:r>
            <a:r>
              <a:rPr lang="en-US" altLang="zh-CN" sz="2300" baseline="-25000" smtClean="0">
                <a:latin typeface="楷体" pitchFamily="49" charset="-122"/>
                <a:ea typeface="楷体" pitchFamily="49" charset="-122"/>
              </a:rPr>
              <a:t>1</a:t>
            </a:r>
            <a:r>
              <a:rPr lang="en-US" altLang="zh-CN" sz="2300" smtClean="0">
                <a:latin typeface="楷体" pitchFamily="49" charset="-122"/>
                <a:ea typeface="楷体" pitchFamily="49" charset="-122"/>
              </a:rPr>
              <a:t>,1</a:t>
            </a:r>
            <a:r>
              <a:rPr lang="en-US" altLang="zh-CN" sz="2300" baseline="-25000" smtClean="0">
                <a:latin typeface="楷体" pitchFamily="49" charset="-122"/>
                <a:ea typeface="楷体" pitchFamily="49" charset="-122"/>
              </a:rPr>
              <a:t>1</a:t>
            </a:r>
            <a:r>
              <a:rPr lang="en-US" altLang="zh-CN" sz="2300" smtClean="0">
                <a:latin typeface="楷体" pitchFamily="49" charset="-122"/>
                <a:ea typeface="楷体" pitchFamily="49" charset="-122"/>
              </a:rPr>
              <a:t>&gt;</a:t>
            </a:r>
            <a:r>
              <a:rPr lang="zh-CN" altLang="en-US" sz="2300" smtClean="0">
                <a:latin typeface="楷体" pitchFamily="49" charset="-122"/>
                <a:ea typeface="楷体" pitchFamily="49" charset="-122"/>
              </a:rPr>
              <a:t>和</a:t>
            </a:r>
            <a:r>
              <a:rPr lang="en-US" altLang="zh-CN" sz="2300" smtClean="0">
                <a:latin typeface="楷体" pitchFamily="49" charset="-122"/>
                <a:ea typeface="楷体" pitchFamily="49" charset="-122"/>
              </a:rPr>
              <a:t>V=&lt;B,</a:t>
            </a:r>
            <a:r>
              <a:rPr lang="el-GR" altLang="zh-CN" sz="2300" smtClean="0"/>
              <a:t>∧</a:t>
            </a:r>
            <a:r>
              <a:rPr lang="zh-CN" altLang="en-US" sz="2300" smtClean="0"/>
              <a:t>，</a:t>
            </a:r>
            <a:r>
              <a:rPr lang="el-GR" altLang="zh-CN" sz="2300" smtClean="0"/>
              <a:t>∨</a:t>
            </a:r>
            <a:r>
              <a:rPr lang="en-US" altLang="zh-CN" sz="2300" smtClean="0">
                <a:latin typeface="楷体" pitchFamily="49" charset="-122"/>
                <a:ea typeface="楷体" pitchFamily="49" charset="-122"/>
              </a:rPr>
              <a:t>,</a:t>
            </a:r>
            <a:r>
              <a:rPr lang="zh-CN" altLang="en-US" sz="2300" smtClean="0">
                <a:latin typeface="楷体" pitchFamily="49" charset="-122"/>
                <a:ea typeface="楷体" pitchFamily="49" charset="-122"/>
                <a:sym typeface="Symbol" pitchFamily="18" charset="2"/>
              </a:rPr>
              <a:t></a:t>
            </a:r>
            <a:r>
              <a:rPr lang="en-US" altLang="zh-CN" sz="2300" smtClean="0">
                <a:latin typeface="楷体" pitchFamily="49" charset="-122"/>
                <a:ea typeface="楷体" pitchFamily="49" charset="-122"/>
              </a:rPr>
              <a:t>,0</a:t>
            </a:r>
            <a:r>
              <a:rPr lang="en-US" altLang="zh-CN" sz="2300" baseline="-25000" smtClean="0">
                <a:latin typeface="楷体" pitchFamily="49" charset="-122"/>
                <a:ea typeface="楷体" pitchFamily="49" charset="-122"/>
              </a:rPr>
              <a:t>2</a:t>
            </a:r>
            <a:r>
              <a:rPr lang="en-US" altLang="zh-CN" sz="2300" smtClean="0">
                <a:latin typeface="楷体" pitchFamily="49" charset="-122"/>
                <a:ea typeface="楷体" pitchFamily="49" charset="-122"/>
              </a:rPr>
              <a:t>,1</a:t>
            </a:r>
            <a:r>
              <a:rPr lang="en-US" altLang="zh-CN" sz="2300" baseline="-25000" smtClean="0">
                <a:latin typeface="楷体" pitchFamily="49" charset="-122"/>
                <a:ea typeface="楷体" pitchFamily="49" charset="-122"/>
              </a:rPr>
              <a:t>2</a:t>
            </a:r>
            <a:r>
              <a:rPr lang="en-US" altLang="zh-CN" sz="2300" smtClean="0">
                <a:latin typeface="楷体" pitchFamily="49" charset="-122"/>
                <a:ea typeface="楷体" pitchFamily="49" charset="-122"/>
              </a:rPr>
              <a:t>&gt;</a:t>
            </a:r>
            <a:r>
              <a:rPr lang="zh-CN" altLang="en-US" sz="2300" smtClean="0">
                <a:latin typeface="楷体" pitchFamily="49" charset="-122"/>
                <a:ea typeface="楷体" pitchFamily="49" charset="-122"/>
              </a:rPr>
              <a:t>是两个布尔代数。定义一个布尔代数</a:t>
            </a:r>
            <a:r>
              <a:rPr lang="en-US" altLang="zh-CN" sz="2300" smtClean="0">
                <a:latin typeface="楷体" pitchFamily="49" charset="-122"/>
                <a:ea typeface="楷体" pitchFamily="49" charset="-122"/>
              </a:rPr>
              <a:t>W=&lt;A×B,</a:t>
            </a:r>
            <a:r>
              <a:rPr lang="en-US" altLang="zh-CN" sz="2300" smtClean="0">
                <a:latin typeface="楷体" pitchFamily="49" charset="-122"/>
                <a:ea typeface="楷体" pitchFamily="49" charset="-122"/>
                <a:sym typeface="Symbol" pitchFamily="18" charset="2"/>
              </a:rPr>
              <a:t>·</a:t>
            </a:r>
            <a:r>
              <a:rPr lang="en-US" altLang="zh-CN" sz="2300" smtClean="0">
                <a:latin typeface="楷体" pitchFamily="49" charset="-122"/>
                <a:ea typeface="楷体" pitchFamily="49" charset="-122"/>
              </a:rPr>
              <a:t>,+,-,0</a:t>
            </a:r>
            <a:r>
              <a:rPr lang="en-US" altLang="zh-CN" sz="2300" baseline="-25000" smtClean="0">
                <a:latin typeface="楷体" pitchFamily="49" charset="-122"/>
                <a:ea typeface="楷体" pitchFamily="49" charset="-122"/>
              </a:rPr>
              <a:t>3</a:t>
            </a:r>
            <a:r>
              <a:rPr lang="en-US" altLang="zh-CN" sz="2300" smtClean="0">
                <a:latin typeface="楷体" pitchFamily="49" charset="-122"/>
                <a:ea typeface="楷体" pitchFamily="49" charset="-122"/>
              </a:rPr>
              <a:t>,1</a:t>
            </a:r>
            <a:r>
              <a:rPr lang="en-US" altLang="zh-CN" sz="2300" baseline="-25000" smtClean="0">
                <a:latin typeface="楷体" pitchFamily="49" charset="-122"/>
                <a:ea typeface="楷体" pitchFamily="49" charset="-122"/>
              </a:rPr>
              <a:t>3</a:t>
            </a:r>
            <a:r>
              <a:rPr lang="en-US" altLang="zh-CN" sz="2300" smtClean="0">
                <a:latin typeface="楷体" pitchFamily="49" charset="-122"/>
                <a:ea typeface="楷体" pitchFamily="49" charset="-122"/>
              </a:rPr>
              <a:t>&gt;</a:t>
            </a:r>
            <a:r>
              <a:rPr lang="zh-CN" altLang="en-US" sz="2300" smtClean="0">
                <a:latin typeface="楷体" pitchFamily="49" charset="-122"/>
                <a:ea typeface="楷体" pitchFamily="49" charset="-122"/>
              </a:rPr>
              <a:t>如下，其中，</a:t>
            </a:r>
            <a:r>
              <a:rPr lang="en-US" altLang="zh-CN" sz="2300" smtClean="0"/>
              <a:t>’</a:t>
            </a:r>
            <a:r>
              <a:rPr lang="zh-CN" altLang="en-US" sz="2300" smtClean="0">
                <a:latin typeface="楷体" pitchFamily="49" charset="-122"/>
                <a:ea typeface="楷体" pitchFamily="49" charset="-122"/>
              </a:rPr>
              <a:t>、</a:t>
            </a:r>
            <a:r>
              <a:rPr lang="zh-CN" altLang="en-US" sz="2300" smtClean="0">
                <a:latin typeface="楷体" pitchFamily="49" charset="-122"/>
                <a:ea typeface="楷体" pitchFamily="49" charset="-122"/>
                <a:sym typeface="Symbol" pitchFamily="18" charset="2"/>
              </a:rPr>
              <a:t></a:t>
            </a:r>
            <a:r>
              <a:rPr lang="zh-CN" altLang="en-US" sz="2300" smtClean="0">
                <a:latin typeface="楷体" pitchFamily="49" charset="-122"/>
                <a:ea typeface="楷体" pitchFamily="49" charset="-122"/>
              </a:rPr>
              <a:t>、</a:t>
            </a:r>
            <a:r>
              <a:rPr lang="en-US" altLang="zh-CN" sz="2300" smtClean="0">
                <a:latin typeface="楷体" pitchFamily="49" charset="-122"/>
                <a:ea typeface="楷体" pitchFamily="49" charset="-122"/>
              </a:rPr>
              <a:t>-</a:t>
            </a:r>
            <a:r>
              <a:rPr lang="zh-CN" altLang="en-US" sz="2300" smtClean="0">
                <a:latin typeface="楷体" pitchFamily="49" charset="-122"/>
                <a:ea typeface="楷体" pitchFamily="49" charset="-122"/>
              </a:rPr>
              <a:t>是求补运算，对任何</a:t>
            </a:r>
            <a:r>
              <a:rPr lang="en-US" altLang="zh-CN" sz="2300" smtClean="0">
                <a:latin typeface="楷体" pitchFamily="49" charset="-122"/>
                <a:ea typeface="楷体" pitchFamily="49" charset="-122"/>
              </a:rPr>
              <a:t>&lt;a</a:t>
            </a:r>
            <a:r>
              <a:rPr lang="en-US" altLang="zh-CN" sz="2300" baseline="-25000" smtClean="0">
                <a:latin typeface="楷体" pitchFamily="49" charset="-122"/>
                <a:ea typeface="楷体" pitchFamily="49" charset="-122"/>
              </a:rPr>
              <a:t>1</a:t>
            </a:r>
            <a:r>
              <a:rPr lang="en-US" altLang="zh-CN" sz="2300" smtClean="0">
                <a:latin typeface="楷体" pitchFamily="49" charset="-122"/>
                <a:ea typeface="楷体" pitchFamily="49" charset="-122"/>
              </a:rPr>
              <a:t>,b</a:t>
            </a:r>
            <a:r>
              <a:rPr lang="en-US" altLang="zh-CN" sz="2300" baseline="-25000" smtClean="0">
                <a:latin typeface="楷体" pitchFamily="49" charset="-122"/>
                <a:ea typeface="楷体" pitchFamily="49" charset="-122"/>
              </a:rPr>
              <a:t>1</a:t>
            </a:r>
            <a:r>
              <a:rPr lang="en-US" altLang="zh-CN" sz="2300" smtClean="0">
                <a:latin typeface="楷体" pitchFamily="49" charset="-122"/>
                <a:ea typeface="楷体" pitchFamily="49" charset="-122"/>
              </a:rPr>
              <a:t>&gt;</a:t>
            </a:r>
            <a:r>
              <a:rPr lang="zh-CN" altLang="en-US" sz="2300" smtClean="0">
                <a:latin typeface="楷体" pitchFamily="49" charset="-122"/>
                <a:ea typeface="楷体" pitchFamily="49" charset="-122"/>
              </a:rPr>
              <a:t>，</a:t>
            </a:r>
            <a:r>
              <a:rPr lang="en-US" altLang="zh-CN" sz="2300" smtClean="0">
                <a:latin typeface="楷体" pitchFamily="49" charset="-122"/>
                <a:ea typeface="楷体" pitchFamily="49" charset="-122"/>
              </a:rPr>
              <a:t>&lt;a</a:t>
            </a:r>
            <a:r>
              <a:rPr lang="en-US" altLang="zh-CN" sz="2300" baseline="-25000" smtClean="0">
                <a:latin typeface="楷体" pitchFamily="49" charset="-122"/>
                <a:ea typeface="楷体" pitchFamily="49" charset="-122"/>
              </a:rPr>
              <a:t>2</a:t>
            </a:r>
            <a:r>
              <a:rPr lang="en-US" altLang="zh-CN" sz="2300" smtClean="0">
                <a:latin typeface="楷体" pitchFamily="49" charset="-122"/>
                <a:ea typeface="楷体" pitchFamily="49" charset="-122"/>
              </a:rPr>
              <a:t>,b</a:t>
            </a:r>
            <a:r>
              <a:rPr lang="en-US" altLang="zh-CN" sz="2300" baseline="-25000" smtClean="0">
                <a:latin typeface="楷体" pitchFamily="49" charset="-122"/>
                <a:ea typeface="楷体" pitchFamily="49" charset="-122"/>
              </a:rPr>
              <a:t>2</a:t>
            </a:r>
            <a:r>
              <a:rPr lang="en-US" altLang="zh-CN" sz="2300" smtClean="0">
                <a:latin typeface="楷体" pitchFamily="49" charset="-122"/>
                <a:ea typeface="楷体" pitchFamily="49" charset="-122"/>
              </a:rPr>
              <a:t>&gt;</a:t>
            </a:r>
            <a:r>
              <a:rPr lang="zh-CN" altLang="en-US" sz="2300" smtClean="0">
                <a:latin typeface="楷体" pitchFamily="49" charset="-122"/>
                <a:ea typeface="楷体" pitchFamily="49" charset="-122"/>
                <a:sym typeface="Symbol" pitchFamily="18" charset="2"/>
              </a:rPr>
              <a:t>∈</a:t>
            </a:r>
            <a:r>
              <a:rPr lang="en-US" altLang="zh-CN" sz="2300" smtClean="0">
                <a:latin typeface="楷体" pitchFamily="49" charset="-122"/>
                <a:ea typeface="楷体" pitchFamily="49" charset="-122"/>
              </a:rPr>
              <a:t>A×B</a:t>
            </a:r>
            <a:r>
              <a:rPr lang="zh-CN" altLang="en-US" sz="2300" smtClean="0">
                <a:latin typeface="楷体" pitchFamily="49" charset="-122"/>
                <a:ea typeface="楷体" pitchFamily="49" charset="-122"/>
              </a:rPr>
              <a:t>，有：</a:t>
            </a:r>
            <a:endParaRPr lang="en-US" altLang="zh-CN" sz="2300" smtClean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300" smtClean="0">
                <a:latin typeface="楷体" pitchFamily="49" charset="-122"/>
                <a:ea typeface="楷体" pitchFamily="49" charset="-122"/>
              </a:rPr>
              <a:t>&lt;a</a:t>
            </a:r>
            <a:r>
              <a:rPr lang="en-US" altLang="zh-CN" sz="2300" baseline="-25000" smtClean="0">
                <a:latin typeface="楷体" pitchFamily="49" charset="-122"/>
                <a:ea typeface="楷体" pitchFamily="49" charset="-122"/>
              </a:rPr>
              <a:t>1</a:t>
            </a:r>
            <a:r>
              <a:rPr lang="en-US" altLang="zh-CN" sz="2300" smtClean="0">
                <a:latin typeface="楷体" pitchFamily="49" charset="-122"/>
                <a:ea typeface="楷体" pitchFamily="49" charset="-122"/>
              </a:rPr>
              <a:t>,b</a:t>
            </a:r>
            <a:r>
              <a:rPr lang="en-US" altLang="zh-CN" sz="2300" baseline="-25000" smtClean="0">
                <a:latin typeface="楷体" pitchFamily="49" charset="-122"/>
                <a:ea typeface="楷体" pitchFamily="49" charset="-122"/>
              </a:rPr>
              <a:t>1</a:t>
            </a:r>
            <a:r>
              <a:rPr lang="en-US" altLang="zh-CN" sz="2300" smtClean="0">
                <a:latin typeface="楷体" pitchFamily="49" charset="-122"/>
                <a:ea typeface="楷体" pitchFamily="49" charset="-122"/>
              </a:rPr>
              <a:t>&gt;</a:t>
            </a:r>
            <a:r>
              <a:rPr lang="en-US" altLang="zh-CN" sz="2300" smtClean="0">
                <a:latin typeface="楷体" pitchFamily="49" charset="-122"/>
                <a:ea typeface="楷体" pitchFamily="49" charset="-122"/>
                <a:sym typeface="Symbol" pitchFamily="18" charset="2"/>
              </a:rPr>
              <a:t>·</a:t>
            </a:r>
            <a:r>
              <a:rPr lang="en-US" altLang="zh-CN" sz="2300" smtClean="0">
                <a:latin typeface="楷体" pitchFamily="49" charset="-122"/>
                <a:ea typeface="楷体" pitchFamily="49" charset="-122"/>
              </a:rPr>
              <a:t>&lt;a</a:t>
            </a:r>
            <a:r>
              <a:rPr lang="en-US" altLang="zh-CN" sz="2300" baseline="-25000" smtClean="0">
                <a:latin typeface="楷体" pitchFamily="49" charset="-122"/>
                <a:ea typeface="楷体" pitchFamily="49" charset="-122"/>
              </a:rPr>
              <a:t>2</a:t>
            </a:r>
            <a:r>
              <a:rPr lang="en-US" altLang="zh-CN" sz="2300" smtClean="0">
                <a:latin typeface="楷体" pitchFamily="49" charset="-122"/>
                <a:ea typeface="楷体" pitchFamily="49" charset="-122"/>
              </a:rPr>
              <a:t>,b</a:t>
            </a:r>
            <a:r>
              <a:rPr lang="en-US" altLang="zh-CN" sz="2300" baseline="-25000" smtClean="0">
                <a:latin typeface="楷体" pitchFamily="49" charset="-122"/>
                <a:ea typeface="楷体" pitchFamily="49" charset="-122"/>
              </a:rPr>
              <a:t>2</a:t>
            </a:r>
            <a:r>
              <a:rPr lang="en-US" altLang="zh-CN" sz="2300" smtClean="0">
                <a:latin typeface="楷体" pitchFamily="49" charset="-122"/>
                <a:ea typeface="楷体" pitchFamily="49" charset="-122"/>
              </a:rPr>
              <a:t>&gt;=&lt;a</a:t>
            </a:r>
            <a:r>
              <a:rPr lang="en-US" altLang="zh-CN" sz="2300" baseline="-25000" smtClean="0">
                <a:latin typeface="楷体" pitchFamily="49" charset="-122"/>
                <a:ea typeface="楷体" pitchFamily="49" charset="-122"/>
              </a:rPr>
              <a:t>1</a:t>
            </a:r>
            <a:r>
              <a:rPr lang="en-US" altLang="zh-CN" sz="2800" baseline="-8000" smtClean="0">
                <a:latin typeface="楷体" pitchFamily="49" charset="-122"/>
                <a:ea typeface="楷体" pitchFamily="49" charset="-122"/>
              </a:rPr>
              <a:t>*</a:t>
            </a:r>
            <a:r>
              <a:rPr lang="en-US" altLang="zh-CN" sz="2300" smtClean="0">
                <a:latin typeface="楷体" pitchFamily="49" charset="-122"/>
                <a:ea typeface="楷体" pitchFamily="49" charset="-122"/>
              </a:rPr>
              <a:t>a</a:t>
            </a:r>
            <a:r>
              <a:rPr lang="en-US" altLang="zh-CN" sz="2300" baseline="-25000" smtClean="0">
                <a:latin typeface="楷体" pitchFamily="49" charset="-122"/>
                <a:ea typeface="楷体" pitchFamily="49" charset="-122"/>
              </a:rPr>
              <a:t>2</a:t>
            </a:r>
            <a:r>
              <a:rPr lang="en-US" altLang="zh-CN" sz="2300" smtClean="0">
                <a:latin typeface="楷体" pitchFamily="49" charset="-122"/>
                <a:ea typeface="楷体" pitchFamily="49" charset="-122"/>
              </a:rPr>
              <a:t>,b</a:t>
            </a:r>
            <a:r>
              <a:rPr lang="en-US" altLang="zh-CN" sz="2300" baseline="-25000" smtClean="0">
                <a:latin typeface="楷体" pitchFamily="49" charset="-122"/>
                <a:ea typeface="楷体" pitchFamily="49" charset="-122"/>
              </a:rPr>
              <a:t>1</a:t>
            </a:r>
            <a:r>
              <a:rPr lang="el-GR" altLang="zh-CN" sz="2300" smtClean="0"/>
              <a:t>∧</a:t>
            </a:r>
            <a:r>
              <a:rPr lang="en-US" altLang="zh-CN" sz="2300" smtClean="0">
                <a:latin typeface="楷体" pitchFamily="49" charset="-122"/>
                <a:ea typeface="楷体" pitchFamily="49" charset="-122"/>
              </a:rPr>
              <a:t>b</a:t>
            </a:r>
            <a:r>
              <a:rPr lang="en-US" altLang="zh-CN" sz="2300" baseline="-25000" smtClean="0">
                <a:latin typeface="楷体" pitchFamily="49" charset="-122"/>
                <a:ea typeface="楷体" pitchFamily="49" charset="-122"/>
              </a:rPr>
              <a:t>2</a:t>
            </a:r>
            <a:r>
              <a:rPr lang="en-US" altLang="zh-CN" sz="2300" smtClean="0">
                <a:latin typeface="楷体" pitchFamily="49" charset="-122"/>
                <a:ea typeface="楷体" pitchFamily="49" charset="-122"/>
              </a:rPr>
              <a:t>&gt;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300" smtClean="0">
                <a:latin typeface="楷体" pitchFamily="49" charset="-122"/>
                <a:ea typeface="楷体" pitchFamily="49" charset="-122"/>
              </a:rPr>
              <a:t>&lt;a</a:t>
            </a:r>
            <a:r>
              <a:rPr lang="en-US" altLang="zh-CN" sz="2300" baseline="-25000" smtClean="0">
                <a:latin typeface="楷体" pitchFamily="49" charset="-122"/>
                <a:ea typeface="楷体" pitchFamily="49" charset="-122"/>
              </a:rPr>
              <a:t>1</a:t>
            </a:r>
            <a:r>
              <a:rPr lang="en-US" altLang="zh-CN" sz="2300" smtClean="0">
                <a:latin typeface="楷体" pitchFamily="49" charset="-122"/>
                <a:ea typeface="楷体" pitchFamily="49" charset="-122"/>
              </a:rPr>
              <a:t>,b</a:t>
            </a:r>
            <a:r>
              <a:rPr lang="en-US" altLang="zh-CN" sz="2300" baseline="-25000" smtClean="0">
                <a:latin typeface="楷体" pitchFamily="49" charset="-122"/>
                <a:ea typeface="楷体" pitchFamily="49" charset="-122"/>
              </a:rPr>
              <a:t>1</a:t>
            </a:r>
            <a:r>
              <a:rPr lang="en-US" altLang="zh-CN" sz="2300" smtClean="0">
                <a:latin typeface="楷体" pitchFamily="49" charset="-122"/>
                <a:ea typeface="楷体" pitchFamily="49" charset="-122"/>
              </a:rPr>
              <a:t>&gt;+&lt;a</a:t>
            </a:r>
            <a:r>
              <a:rPr lang="en-US" altLang="zh-CN" sz="2300" baseline="-25000" smtClean="0">
                <a:latin typeface="楷体" pitchFamily="49" charset="-122"/>
                <a:ea typeface="楷体" pitchFamily="49" charset="-122"/>
              </a:rPr>
              <a:t>2</a:t>
            </a:r>
            <a:r>
              <a:rPr lang="en-US" altLang="zh-CN" sz="2300" smtClean="0">
                <a:latin typeface="楷体" pitchFamily="49" charset="-122"/>
                <a:ea typeface="楷体" pitchFamily="49" charset="-122"/>
              </a:rPr>
              <a:t>,b</a:t>
            </a:r>
            <a:r>
              <a:rPr lang="en-US" altLang="zh-CN" sz="2300" baseline="-25000" smtClean="0">
                <a:latin typeface="楷体" pitchFamily="49" charset="-122"/>
                <a:ea typeface="楷体" pitchFamily="49" charset="-122"/>
              </a:rPr>
              <a:t>2</a:t>
            </a:r>
            <a:r>
              <a:rPr lang="en-US" altLang="zh-CN" sz="2300" smtClean="0">
                <a:latin typeface="楷体" pitchFamily="49" charset="-122"/>
                <a:ea typeface="楷体" pitchFamily="49" charset="-122"/>
              </a:rPr>
              <a:t>&gt;=&lt;a</a:t>
            </a:r>
            <a:r>
              <a:rPr lang="en-US" altLang="zh-CN" sz="2300" baseline="-25000" smtClean="0">
                <a:latin typeface="楷体" pitchFamily="49" charset="-122"/>
                <a:ea typeface="楷体" pitchFamily="49" charset="-122"/>
              </a:rPr>
              <a:t>1</a:t>
            </a:r>
            <a:r>
              <a:rPr lang="zh-CN" altLang="en-US" sz="2300" smtClean="0">
                <a:latin typeface="楷体" pitchFamily="49" charset="-122"/>
                <a:ea typeface="楷体" pitchFamily="49" charset="-122"/>
              </a:rPr>
              <a:t>⊕</a:t>
            </a:r>
            <a:r>
              <a:rPr lang="en-US" altLang="zh-CN" sz="2300" smtClean="0">
                <a:latin typeface="楷体" pitchFamily="49" charset="-122"/>
                <a:ea typeface="楷体" pitchFamily="49" charset="-122"/>
              </a:rPr>
              <a:t>a</a:t>
            </a:r>
            <a:r>
              <a:rPr lang="en-US" altLang="zh-CN" sz="2300" baseline="-25000" smtClean="0">
                <a:latin typeface="楷体" pitchFamily="49" charset="-122"/>
                <a:ea typeface="楷体" pitchFamily="49" charset="-122"/>
              </a:rPr>
              <a:t>2</a:t>
            </a:r>
            <a:r>
              <a:rPr lang="en-US" altLang="zh-CN" sz="2300" smtClean="0">
                <a:latin typeface="楷体" pitchFamily="49" charset="-122"/>
                <a:ea typeface="楷体" pitchFamily="49" charset="-122"/>
              </a:rPr>
              <a:t>,b</a:t>
            </a:r>
            <a:r>
              <a:rPr lang="en-US" altLang="zh-CN" sz="2300" baseline="-25000" smtClean="0">
                <a:latin typeface="楷体" pitchFamily="49" charset="-122"/>
                <a:ea typeface="楷体" pitchFamily="49" charset="-122"/>
              </a:rPr>
              <a:t>1</a:t>
            </a:r>
            <a:r>
              <a:rPr lang="el-GR" altLang="zh-CN" sz="2300" smtClean="0"/>
              <a:t>∨</a:t>
            </a:r>
            <a:r>
              <a:rPr lang="en-US" altLang="zh-CN" sz="2300" smtClean="0">
                <a:latin typeface="楷体" pitchFamily="49" charset="-122"/>
                <a:ea typeface="楷体" pitchFamily="49" charset="-122"/>
              </a:rPr>
              <a:t>b</a:t>
            </a:r>
            <a:r>
              <a:rPr lang="en-US" altLang="zh-CN" sz="2300" baseline="-25000" smtClean="0">
                <a:latin typeface="楷体" pitchFamily="49" charset="-122"/>
                <a:ea typeface="楷体" pitchFamily="49" charset="-122"/>
              </a:rPr>
              <a:t>2</a:t>
            </a:r>
            <a:r>
              <a:rPr lang="en-US" altLang="zh-CN" sz="2300" smtClean="0">
                <a:latin typeface="楷体" pitchFamily="49" charset="-122"/>
                <a:ea typeface="楷体" pitchFamily="49" charset="-122"/>
              </a:rPr>
              <a:t>&gt;</a:t>
            </a:r>
          </a:p>
          <a:p>
            <a:pPr>
              <a:lnSpc>
                <a:spcPct val="110000"/>
              </a:lnSpc>
              <a:spcAft>
                <a:spcPts val="600"/>
              </a:spcAft>
              <a:buFont typeface="Wingdings" pitchFamily="2" charset="2"/>
              <a:buNone/>
            </a:pPr>
            <a:r>
              <a:rPr lang="en-US" altLang="zh-CN" sz="2300" smtClean="0">
                <a:latin typeface="楷体" pitchFamily="49" charset="-122"/>
                <a:ea typeface="楷体" pitchFamily="49" charset="-122"/>
              </a:rPr>
              <a:t>-&lt;a</a:t>
            </a:r>
            <a:r>
              <a:rPr lang="en-US" altLang="zh-CN" sz="2300" baseline="-25000" smtClean="0">
                <a:latin typeface="楷体" pitchFamily="49" charset="-122"/>
                <a:ea typeface="楷体" pitchFamily="49" charset="-122"/>
              </a:rPr>
              <a:t>1</a:t>
            </a:r>
            <a:r>
              <a:rPr lang="en-US" altLang="zh-CN" sz="2300" smtClean="0">
                <a:latin typeface="楷体" pitchFamily="49" charset="-122"/>
                <a:ea typeface="楷体" pitchFamily="49" charset="-122"/>
              </a:rPr>
              <a:t>,b</a:t>
            </a:r>
            <a:r>
              <a:rPr lang="en-US" altLang="zh-CN" sz="2300" baseline="-25000" smtClean="0">
                <a:latin typeface="楷体" pitchFamily="49" charset="-122"/>
                <a:ea typeface="楷体" pitchFamily="49" charset="-122"/>
              </a:rPr>
              <a:t>1</a:t>
            </a:r>
            <a:r>
              <a:rPr lang="en-US" altLang="zh-CN" sz="2300" smtClean="0">
                <a:latin typeface="楷体" pitchFamily="49" charset="-122"/>
                <a:ea typeface="楷体" pitchFamily="49" charset="-122"/>
              </a:rPr>
              <a:t>&gt;=&lt;a</a:t>
            </a:r>
            <a:r>
              <a:rPr lang="en-US" altLang="zh-CN" sz="2300" baseline="-25000" smtClean="0">
                <a:latin typeface="楷体" pitchFamily="49" charset="-122"/>
                <a:ea typeface="楷体" pitchFamily="49" charset="-122"/>
              </a:rPr>
              <a:t>1</a:t>
            </a:r>
            <a:r>
              <a:rPr lang="en-US" altLang="zh-CN" sz="2300" smtClean="0"/>
              <a:t>’</a:t>
            </a:r>
            <a:r>
              <a:rPr lang="en-US" altLang="zh-CN" sz="2300" smtClean="0">
                <a:latin typeface="楷体" pitchFamily="49" charset="-122"/>
                <a:ea typeface="楷体" pitchFamily="49" charset="-122"/>
              </a:rPr>
              <a:t>,</a:t>
            </a:r>
            <a:r>
              <a:rPr lang="zh-CN" altLang="en-US" sz="2300" smtClean="0">
                <a:latin typeface="楷体" pitchFamily="49" charset="-122"/>
                <a:ea typeface="楷体" pitchFamily="49" charset="-122"/>
                <a:sym typeface="Symbol" pitchFamily="18" charset="2"/>
              </a:rPr>
              <a:t></a:t>
            </a:r>
            <a:r>
              <a:rPr lang="en-US" altLang="zh-CN" sz="2300" smtClean="0">
                <a:latin typeface="楷体" pitchFamily="49" charset="-122"/>
                <a:ea typeface="楷体" pitchFamily="49" charset="-122"/>
              </a:rPr>
              <a:t>b</a:t>
            </a:r>
            <a:r>
              <a:rPr lang="en-US" altLang="zh-CN" sz="2300" baseline="-25000" smtClean="0">
                <a:latin typeface="楷体" pitchFamily="49" charset="-122"/>
                <a:ea typeface="楷体" pitchFamily="49" charset="-122"/>
              </a:rPr>
              <a:t>1</a:t>
            </a:r>
            <a:r>
              <a:rPr lang="en-US" altLang="zh-CN" sz="2300" smtClean="0">
                <a:latin typeface="楷体" pitchFamily="49" charset="-122"/>
                <a:ea typeface="楷体" pitchFamily="49" charset="-122"/>
              </a:rPr>
              <a:t>&gt;</a:t>
            </a:r>
          </a:p>
          <a:p>
            <a:pPr>
              <a:lnSpc>
                <a:spcPct val="110000"/>
              </a:lnSpc>
              <a:spcAft>
                <a:spcPts val="600"/>
              </a:spcAft>
              <a:buFont typeface="Wingdings" pitchFamily="2" charset="2"/>
              <a:buNone/>
            </a:pPr>
            <a:r>
              <a:rPr lang="zh-CN" altLang="en-US" sz="2300" smtClean="0">
                <a:latin typeface="楷体" pitchFamily="49" charset="-122"/>
                <a:ea typeface="楷体" pitchFamily="49" charset="-122"/>
              </a:rPr>
              <a:t>则称</a:t>
            </a:r>
            <a:r>
              <a:rPr lang="en-US" altLang="zh-CN" sz="2300" smtClean="0">
                <a:latin typeface="楷体" pitchFamily="49" charset="-122"/>
                <a:ea typeface="楷体" pitchFamily="49" charset="-122"/>
              </a:rPr>
              <a:t>W</a:t>
            </a:r>
            <a:r>
              <a:rPr lang="zh-CN" altLang="en-US" sz="2300" smtClean="0">
                <a:latin typeface="楷体" pitchFamily="49" charset="-122"/>
                <a:ea typeface="楷体" pitchFamily="49" charset="-122"/>
              </a:rPr>
              <a:t>是</a:t>
            </a:r>
            <a:r>
              <a:rPr lang="en-US" altLang="zh-CN" sz="2300" smtClean="0">
                <a:latin typeface="楷体" pitchFamily="49" charset="-122"/>
                <a:ea typeface="楷体" pitchFamily="49" charset="-122"/>
              </a:rPr>
              <a:t>U</a:t>
            </a:r>
            <a:r>
              <a:rPr lang="zh-CN" altLang="en-US" sz="2300" smtClean="0">
                <a:latin typeface="楷体" pitchFamily="49" charset="-122"/>
                <a:ea typeface="楷体" pitchFamily="49" charset="-122"/>
              </a:rPr>
              <a:t>和</a:t>
            </a:r>
            <a:r>
              <a:rPr lang="en-US" altLang="zh-CN" sz="2300" smtClean="0">
                <a:latin typeface="楷体" pitchFamily="49" charset="-122"/>
                <a:ea typeface="楷体" pitchFamily="49" charset="-122"/>
              </a:rPr>
              <a:t>V</a:t>
            </a:r>
            <a:r>
              <a:rPr lang="zh-CN" altLang="en-US" sz="2300" smtClean="0">
                <a:latin typeface="楷体" pitchFamily="49" charset="-122"/>
                <a:ea typeface="楷体" pitchFamily="49" charset="-122"/>
              </a:rPr>
              <a:t>的</a:t>
            </a:r>
            <a:r>
              <a:rPr lang="zh-CN" altLang="en-US" sz="230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积代数</a:t>
            </a:r>
            <a:r>
              <a:rPr lang="zh-CN" altLang="en-US" sz="2300" smtClean="0">
                <a:latin typeface="楷体" pitchFamily="49" charset="-122"/>
                <a:ea typeface="楷体" pitchFamily="49" charset="-122"/>
              </a:rPr>
              <a:t>，记为</a:t>
            </a:r>
            <a:r>
              <a:rPr lang="en-US" altLang="zh-CN" sz="2300" smtClean="0">
                <a:latin typeface="楷体" pitchFamily="49" charset="-122"/>
                <a:ea typeface="楷体" pitchFamily="49" charset="-122"/>
              </a:rPr>
              <a:t>W=U×V</a:t>
            </a:r>
            <a:r>
              <a:rPr lang="zh-CN" altLang="en-US" sz="2300" smtClean="0">
                <a:latin typeface="楷体" pitchFamily="49" charset="-122"/>
                <a:ea typeface="楷体" pitchFamily="49" charset="-122"/>
              </a:rPr>
              <a:t>。</a:t>
            </a:r>
            <a:endParaRPr lang="en-US" altLang="zh-CN" sz="2300" smtClean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10000"/>
              </a:lnSpc>
            </a:pPr>
            <a:r>
              <a:rPr lang="zh-CN" altLang="en-US" sz="24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定理</a:t>
            </a:r>
            <a:r>
              <a:rPr lang="en-US" altLang="zh-CN" sz="24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7.4-8</a:t>
            </a:r>
            <a:r>
              <a:rPr lang="zh-CN" altLang="en-US" sz="24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：</a:t>
            </a:r>
            <a:endParaRPr lang="en-US" altLang="zh-CN" sz="2400" smtClean="0">
              <a:solidFill>
                <a:srgbClr val="0000FF"/>
              </a:solidFill>
              <a:latin typeface="楷体" pitchFamily="49" charset="-122"/>
              <a:ea typeface="楷体" pitchFamily="49" charset="-122"/>
            </a:endParaRPr>
          </a:p>
          <a:p>
            <a:pPr lvl="1">
              <a:lnSpc>
                <a:spcPct val="110000"/>
              </a:lnSpc>
              <a:spcAft>
                <a:spcPts val="600"/>
              </a:spcAft>
              <a:buFont typeface="Wingdings" pitchFamily="2" charset="2"/>
              <a:buChar char="Ø"/>
            </a:pPr>
            <a:r>
              <a:rPr lang="zh-CN" altLang="en-US" sz="2300" smtClean="0">
                <a:latin typeface="楷体" pitchFamily="49" charset="-122"/>
                <a:ea typeface="楷体" pitchFamily="49" charset="-122"/>
              </a:rPr>
              <a:t>布尔代数的</a:t>
            </a:r>
            <a:r>
              <a:rPr lang="zh-CN" altLang="en-US" sz="230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积代数</a:t>
            </a:r>
            <a:r>
              <a:rPr lang="zh-CN" altLang="en-US" sz="2300" smtClean="0">
                <a:latin typeface="楷体" pitchFamily="49" charset="-122"/>
                <a:ea typeface="楷体" pitchFamily="49" charset="-122"/>
              </a:rPr>
              <a:t>是一</a:t>
            </a:r>
            <a:r>
              <a:rPr lang="zh-CN" altLang="en-US" sz="230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布尔代数</a:t>
            </a:r>
            <a:r>
              <a:rPr lang="zh-CN" altLang="en-US" sz="2300" smtClean="0">
                <a:latin typeface="楷体" pitchFamily="49" charset="-122"/>
                <a:ea typeface="楷体" pitchFamily="49" charset="-122"/>
              </a:rPr>
              <a:t>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B29DA7-CFB7-4FC4-855F-4085228A27D7}" type="slidenum">
              <a:rPr lang="en-US" altLang="zh-CN" smtClean="0"/>
              <a:pPr>
                <a:defRPr/>
              </a:pPr>
              <a:t>65</a:t>
            </a:fld>
            <a:endParaRPr lang="en-US" altLang="zh-CN"/>
          </a:p>
        </p:txBody>
      </p:sp>
      <p:grpSp>
        <p:nvGrpSpPr>
          <p:cNvPr id="7" name="组合 6"/>
          <p:cNvGrpSpPr>
            <a:grpSpLocks/>
          </p:cNvGrpSpPr>
          <p:nvPr/>
        </p:nvGrpSpPr>
        <p:grpSpPr bwMode="auto">
          <a:xfrm>
            <a:off x="5867400" y="4365625"/>
            <a:ext cx="3025775" cy="1625600"/>
            <a:chOff x="5868144" y="4437112"/>
            <a:chExt cx="3024336" cy="1625704"/>
          </a:xfrm>
        </p:grpSpPr>
        <p:sp>
          <p:nvSpPr>
            <p:cNvPr id="5" name="圆角矩形 4"/>
            <p:cNvSpPr/>
            <p:nvPr/>
          </p:nvSpPr>
          <p:spPr>
            <a:xfrm>
              <a:off x="5868144" y="4437112"/>
              <a:ext cx="3024336" cy="792214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274638" indent="-274638">
                <a:spcAft>
                  <a:spcPts val="600"/>
                </a:spcAft>
                <a:buSzPct val="60000"/>
                <a:buFont typeface="Wingdings" pitchFamily="2" charset="2"/>
                <a:buChar char="u"/>
                <a:defRPr/>
              </a:pPr>
              <a:r>
                <a:rPr lang="zh-CN" altLang="en-US" sz="2400" dirty="0">
                  <a:solidFill>
                    <a:schemeClr val="accent6">
                      <a:lumMod val="75000"/>
                    </a:schemeClr>
                  </a:solidFill>
                  <a:latin typeface="楷体" pitchFamily="49" charset="-122"/>
                  <a:ea typeface="楷体" pitchFamily="49" charset="-122"/>
                </a:rPr>
                <a:t>参见前面“玩转布尔代数”的例子。</a:t>
              </a:r>
            </a:p>
          </p:txBody>
        </p:sp>
        <p:sp>
          <p:nvSpPr>
            <p:cNvPr id="6" name="直角上箭头 5"/>
            <p:cNvSpPr/>
            <p:nvPr/>
          </p:nvSpPr>
          <p:spPr>
            <a:xfrm>
              <a:off x="5868144" y="5270603"/>
              <a:ext cx="1656562" cy="792213"/>
            </a:xfrm>
            <a:prstGeom prst="bentUpArrow">
              <a:avLst>
                <a:gd name="adj1" fmla="val 9608"/>
                <a:gd name="adj2" fmla="val 14418"/>
                <a:gd name="adj3" fmla="val 23076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标题 1"/>
          <p:cNvSpPr>
            <a:spLocks noGrp="1"/>
          </p:cNvSpPr>
          <p:nvPr>
            <p:ph type="title"/>
          </p:nvPr>
        </p:nvSpPr>
        <p:spPr>
          <a:xfrm>
            <a:off x="457200" y="260350"/>
            <a:ext cx="5194300" cy="703263"/>
          </a:xfrm>
        </p:spPr>
        <p:txBody>
          <a:bodyPr/>
          <a:lstStyle/>
          <a:p>
            <a:pPr algn="ctr"/>
            <a:r>
              <a:rPr lang="en-US" altLang="zh-CN" sz="3600" smtClean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</a:rPr>
              <a:t>7.4.6</a:t>
            </a:r>
            <a:r>
              <a:rPr lang="zh-CN" altLang="en-US" sz="3600" smtClean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</a:rPr>
              <a:t>、布尔函数</a:t>
            </a:r>
          </a:p>
        </p:txBody>
      </p:sp>
      <p:sp>
        <p:nvSpPr>
          <p:cNvPr id="94210" name="内容占位符 2"/>
          <p:cNvSpPr>
            <a:spLocks noGrp="1"/>
          </p:cNvSpPr>
          <p:nvPr>
            <p:ph idx="1"/>
          </p:nvPr>
        </p:nvSpPr>
        <p:spPr>
          <a:xfrm>
            <a:off x="468313" y="981075"/>
            <a:ext cx="5111750" cy="1655763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zh-CN" sz="2200" smtClean="0">
                <a:latin typeface="楷体" pitchFamily="49" charset="-122"/>
                <a:ea typeface="楷体" pitchFamily="49" charset="-122"/>
              </a:rPr>
              <a:t>&lt;B,*,</a:t>
            </a:r>
            <a:r>
              <a:rPr lang="zh-CN" altLang="en-US" sz="2200" smtClean="0">
                <a:latin typeface="楷体" pitchFamily="49" charset="-122"/>
                <a:ea typeface="楷体" pitchFamily="49" charset="-122"/>
              </a:rPr>
              <a:t>⊕</a:t>
            </a:r>
            <a:r>
              <a:rPr lang="en-US" altLang="zh-CN" sz="2200" smtClean="0">
                <a:latin typeface="楷体" pitchFamily="49" charset="-122"/>
                <a:ea typeface="楷体" pitchFamily="49" charset="-122"/>
              </a:rPr>
              <a:t>,</a:t>
            </a:r>
            <a:r>
              <a:rPr lang="en-US" altLang="zh-CN" sz="2200" smtClean="0"/>
              <a:t>’</a:t>
            </a:r>
            <a:r>
              <a:rPr lang="en-US" altLang="zh-CN" sz="2200" smtClean="0">
                <a:latin typeface="楷体" pitchFamily="49" charset="-122"/>
                <a:ea typeface="楷体" pitchFamily="49" charset="-122"/>
              </a:rPr>
              <a:t>,0,1&gt;</a:t>
            </a:r>
            <a:r>
              <a:rPr lang="zh-CN" altLang="en-US" sz="2200" smtClean="0">
                <a:latin typeface="楷体" pitchFamily="49" charset="-122"/>
                <a:ea typeface="楷体" pitchFamily="49" charset="-122"/>
              </a:rPr>
              <a:t>是一个布尔代数，布尔函数是一个</a:t>
            </a:r>
            <a:r>
              <a:rPr lang="zh-CN" altLang="en-US" sz="220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从</a:t>
            </a:r>
            <a:r>
              <a:rPr lang="en-US" altLang="zh-CN" sz="220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B</a:t>
            </a:r>
            <a:r>
              <a:rPr lang="en-US" altLang="zh-CN" sz="2200" baseline="3000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n</a:t>
            </a:r>
            <a:r>
              <a:rPr lang="zh-CN" altLang="en-US" sz="220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到</a:t>
            </a:r>
            <a:r>
              <a:rPr lang="en-US" altLang="zh-CN" sz="220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B</a:t>
            </a:r>
            <a:r>
              <a:rPr lang="zh-CN" altLang="en-US" sz="220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的函数</a:t>
            </a:r>
            <a:r>
              <a:rPr lang="zh-CN" altLang="en-US" sz="2200" smtClean="0">
                <a:latin typeface="楷体" pitchFamily="49" charset="-122"/>
                <a:ea typeface="楷体" pitchFamily="49" charset="-122"/>
              </a:rPr>
              <a:t>；</a:t>
            </a:r>
            <a:endParaRPr lang="en-US" altLang="zh-CN" sz="2200" smtClean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10000"/>
              </a:lnSpc>
            </a:pPr>
            <a:r>
              <a:rPr lang="zh-CN" altLang="en-US" sz="2200" smtClean="0">
                <a:latin typeface="楷体" pitchFamily="49" charset="-122"/>
                <a:ea typeface="楷体" pitchFamily="49" charset="-122"/>
              </a:rPr>
              <a:t>但是，并非所有从</a:t>
            </a:r>
            <a:r>
              <a:rPr lang="en-US" altLang="zh-CN" sz="2200" smtClean="0">
                <a:latin typeface="楷体" pitchFamily="49" charset="-122"/>
                <a:ea typeface="楷体" pitchFamily="49" charset="-122"/>
              </a:rPr>
              <a:t>B</a:t>
            </a:r>
            <a:r>
              <a:rPr lang="en-US" altLang="zh-CN" sz="2200" baseline="30000" smtClean="0">
                <a:latin typeface="楷体" pitchFamily="49" charset="-122"/>
                <a:ea typeface="楷体" pitchFamily="49" charset="-122"/>
              </a:rPr>
              <a:t>n</a:t>
            </a:r>
            <a:r>
              <a:rPr lang="en-US" altLang="zh-CN" sz="2400" smtClean="0">
                <a:sym typeface="Symbol" pitchFamily="18" charset="2"/>
              </a:rPr>
              <a:t></a:t>
            </a:r>
            <a:r>
              <a:rPr lang="en-US" altLang="zh-CN" sz="2200" smtClean="0">
                <a:latin typeface="楷体" pitchFamily="49" charset="-122"/>
                <a:ea typeface="楷体" pitchFamily="49" charset="-122"/>
              </a:rPr>
              <a:t>B</a:t>
            </a:r>
            <a:r>
              <a:rPr lang="zh-CN" altLang="en-US" sz="2200" smtClean="0">
                <a:latin typeface="楷体" pitchFamily="49" charset="-122"/>
                <a:ea typeface="楷体" pitchFamily="49" charset="-122"/>
              </a:rPr>
              <a:t>的函数都是</a:t>
            </a:r>
            <a:r>
              <a:rPr lang="zh-CN" altLang="en-US" sz="220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布尔函数</a:t>
            </a:r>
            <a:r>
              <a:rPr lang="zh-CN" altLang="en-US" sz="2200" smtClean="0">
                <a:latin typeface="楷体" pitchFamily="49" charset="-122"/>
                <a:ea typeface="楷体" pitchFamily="49" charset="-122"/>
              </a:rPr>
              <a:t>。</a:t>
            </a:r>
            <a:endParaRPr lang="en-US" altLang="zh-CN" sz="22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750EE9-0A07-4B2C-B0B4-F13A811B6873}" type="slidenum">
              <a:rPr lang="en-US" altLang="zh-CN" smtClean="0"/>
              <a:pPr>
                <a:defRPr/>
              </a:pPr>
              <a:t>66</a:t>
            </a:fld>
            <a:endParaRPr lang="en-US" altLang="zh-CN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3181350" y="2801938"/>
          <a:ext cx="2759075" cy="3292475"/>
        </p:xfrm>
        <a:graphic>
          <a:graphicData uri="http://schemas.openxmlformats.org/drawingml/2006/table">
            <a:tbl>
              <a:tblPr/>
              <a:tblGrid>
                <a:gridCol w="1379220">
                  <a:extLst>
                    <a:ext uri="{9D8B030D-6E8A-4147-A177-3AD203B41FA5}"/>
                  </a:extLst>
                </a:gridCol>
                <a:gridCol w="1379220">
                  <a:extLst>
                    <a:ext uri="{9D8B030D-6E8A-4147-A177-3AD203B41FA5}"/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楷体" pitchFamily="49" charset="-122"/>
                          <a:ea typeface="楷体" pitchFamily="49" charset="-122"/>
                        </a:rPr>
                        <a:t>&lt;x</a:t>
                      </a:r>
                      <a:r>
                        <a:rPr lang="en-US" altLang="zh-CN" baseline="-25000" dirty="0">
                          <a:latin typeface="楷体" pitchFamily="49" charset="-122"/>
                          <a:ea typeface="楷体" pitchFamily="49" charset="-122"/>
                        </a:rPr>
                        <a:t>1</a:t>
                      </a:r>
                      <a:r>
                        <a:rPr lang="en-US" altLang="zh-CN" dirty="0">
                          <a:latin typeface="楷体" pitchFamily="49" charset="-122"/>
                          <a:ea typeface="楷体" pitchFamily="49" charset="-122"/>
                        </a:rPr>
                        <a:t>,x</a:t>
                      </a:r>
                      <a:r>
                        <a:rPr lang="en-US" altLang="zh-CN" baseline="-25000" dirty="0">
                          <a:latin typeface="楷体" pitchFamily="49" charset="-122"/>
                          <a:ea typeface="楷体" pitchFamily="49" charset="-122"/>
                        </a:rPr>
                        <a:t>2</a:t>
                      </a:r>
                      <a:r>
                        <a:rPr lang="en-US" altLang="zh-CN" dirty="0">
                          <a:latin typeface="楷体" pitchFamily="49" charset="-122"/>
                          <a:ea typeface="楷体" pitchFamily="49" charset="-122"/>
                        </a:rPr>
                        <a:t>,x</a:t>
                      </a:r>
                      <a:r>
                        <a:rPr lang="en-US" altLang="zh-CN" baseline="-25000" dirty="0">
                          <a:latin typeface="楷体" pitchFamily="49" charset="-122"/>
                          <a:ea typeface="楷体" pitchFamily="49" charset="-122"/>
                        </a:rPr>
                        <a:t>3</a:t>
                      </a:r>
                      <a:r>
                        <a:rPr lang="en-US" altLang="zh-CN" dirty="0">
                          <a:latin typeface="楷体" pitchFamily="49" charset="-122"/>
                          <a:ea typeface="楷体" pitchFamily="49" charset="-122"/>
                        </a:rPr>
                        <a:t>&gt;</a:t>
                      </a:r>
                      <a:endParaRPr lang="zh-CN" altLang="en-US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楷体" pitchFamily="49" charset="-122"/>
                          <a:ea typeface="楷体" pitchFamily="49" charset="-122"/>
                        </a:rPr>
                        <a:t>f</a:t>
                      </a:r>
                      <a:endParaRPr lang="zh-CN" altLang="en-US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/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楷体" pitchFamily="49" charset="-122"/>
                          <a:ea typeface="楷体" pitchFamily="49" charset="-122"/>
                        </a:rPr>
                        <a:t>&lt;0,0,0&gt;</a:t>
                      </a:r>
                      <a:endParaRPr lang="zh-CN" altLang="en-US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楷体" pitchFamily="49" charset="-122"/>
                          <a:ea typeface="楷体" pitchFamily="49" charset="-122"/>
                        </a:rPr>
                        <a:t>1</a:t>
                      </a:r>
                      <a:endParaRPr lang="zh-CN" altLang="en-US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/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楷体" pitchFamily="49" charset="-122"/>
                          <a:ea typeface="楷体" pitchFamily="49" charset="-122"/>
                        </a:rPr>
                        <a:t>&lt;0,0,1&gt;</a:t>
                      </a:r>
                      <a:endParaRPr lang="zh-CN" altLang="en-US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楷体" pitchFamily="49" charset="-122"/>
                          <a:ea typeface="楷体" pitchFamily="49" charset="-122"/>
                        </a:rPr>
                        <a:t>0</a:t>
                      </a:r>
                      <a:endParaRPr lang="zh-CN" altLang="en-US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/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楷体" pitchFamily="49" charset="-122"/>
                          <a:ea typeface="楷体" pitchFamily="49" charset="-122"/>
                        </a:rPr>
                        <a:t>&lt;0,1,0&gt;</a:t>
                      </a:r>
                      <a:endParaRPr lang="zh-CN" altLang="en-US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楷体" pitchFamily="49" charset="-122"/>
                          <a:ea typeface="楷体" pitchFamily="49" charset="-122"/>
                        </a:rPr>
                        <a:t>1</a:t>
                      </a:r>
                      <a:endParaRPr lang="zh-CN" altLang="en-US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/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楷体" pitchFamily="49" charset="-122"/>
                          <a:ea typeface="楷体" pitchFamily="49" charset="-122"/>
                        </a:rPr>
                        <a:t>&lt;0,1,1&gt;</a:t>
                      </a:r>
                      <a:endParaRPr lang="zh-CN" altLang="en-US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楷体" pitchFamily="49" charset="-122"/>
                          <a:ea typeface="楷体" pitchFamily="49" charset="-122"/>
                        </a:rPr>
                        <a:t>0</a:t>
                      </a:r>
                      <a:endParaRPr lang="zh-CN" altLang="en-US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/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楷体" pitchFamily="49" charset="-122"/>
                          <a:ea typeface="楷体" pitchFamily="49" charset="-122"/>
                        </a:rPr>
                        <a:t>&lt;1,0,0&gt;</a:t>
                      </a:r>
                      <a:endParaRPr lang="zh-CN" altLang="en-US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楷体" pitchFamily="49" charset="-122"/>
                          <a:ea typeface="楷体" pitchFamily="49" charset="-122"/>
                        </a:rPr>
                        <a:t>1</a:t>
                      </a:r>
                      <a:endParaRPr lang="zh-CN" altLang="en-US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/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楷体" pitchFamily="49" charset="-122"/>
                          <a:ea typeface="楷体" pitchFamily="49" charset="-122"/>
                        </a:rPr>
                        <a:t>&lt;1,0,1&gt;</a:t>
                      </a:r>
                      <a:endParaRPr lang="zh-CN" altLang="en-US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楷体" pitchFamily="49" charset="-122"/>
                          <a:ea typeface="楷体" pitchFamily="49" charset="-122"/>
                        </a:rPr>
                        <a:t>1</a:t>
                      </a:r>
                      <a:endParaRPr lang="zh-CN" altLang="en-US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/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楷体" pitchFamily="49" charset="-122"/>
                          <a:ea typeface="楷体" pitchFamily="49" charset="-122"/>
                        </a:rPr>
                        <a:t>&lt;1,1,0&gt;</a:t>
                      </a:r>
                      <a:endParaRPr lang="zh-CN" altLang="en-US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楷体" pitchFamily="49" charset="-122"/>
                          <a:ea typeface="楷体" pitchFamily="49" charset="-122"/>
                        </a:rPr>
                        <a:t>0</a:t>
                      </a:r>
                      <a:endParaRPr lang="zh-CN" altLang="en-US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/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楷体" pitchFamily="49" charset="-122"/>
                          <a:ea typeface="楷体" pitchFamily="49" charset="-122"/>
                        </a:rPr>
                        <a:t>&lt;1,1,1&gt;</a:t>
                      </a:r>
                      <a:endParaRPr lang="zh-CN" altLang="en-US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楷体" pitchFamily="49" charset="-122"/>
                          <a:ea typeface="楷体" pitchFamily="49" charset="-122"/>
                        </a:rPr>
                        <a:t>0</a:t>
                      </a:r>
                      <a:endParaRPr lang="zh-CN" altLang="en-US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/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6062663" y="652463"/>
          <a:ext cx="2759075" cy="5440362"/>
        </p:xfrm>
        <a:graphic>
          <a:graphicData uri="http://schemas.openxmlformats.org/drawingml/2006/table">
            <a:tbl>
              <a:tblPr/>
              <a:tblGrid>
                <a:gridCol w="1379220">
                  <a:extLst>
                    <a:ext uri="{9D8B030D-6E8A-4147-A177-3AD203B41FA5}"/>
                  </a:extLst>
                </a:gridCol>
                <a:gridCol w="1379220">
                  <a:extLst>
                    <a:ext uri="{9D8B030D-6E8A-4147-A177-3AD203B41FA5}"/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楷体" pitchFamily="49" charset="-122"/>
                          <a:ea typeface="楷体" pitchFamily="49" charset="-122"/>
                        </a:rPr>
                        <a:t>&lt;x</a:t>
                      </a:r>
                      <a:r>
                        <a:rPr lang="en-US" altLang="zh-CN" baseline="-25000" dirty="0">
                          <a:latin typeface="楷体" pitchFamily="49" charset="-122"/>
                          <a:ea typeface="楷体" pitchFamily="49" charset="-122"/>
                        </a:rPr>
                        <a:t>1</a:t>
                      </a:r>
                      <a:r>
                        <a:rPr lang="en-US" altLang="zh-CN" dirty="0">
                          <a:latin typeface="楷体" pitchFamily="49" charset="-122"/>
                          <a:ea typeface="楷体" pitchFamily="49" charset="-122"/>
                        </a:rPr>
                        <a:t>,x</a:t>
                      </a:r>
                      <a:r>
                        <a:rPr lang="en-US" altLang="zh-CN" baseline="-25000" dirty="0">
                          <a:latin typeface="楷体" pitchFamily="49" charset="-122"/>
                          <a:ea typeface="楷体" pitchFamily="49" charset="-122"/>
                        </a:rPr>
                        <a:t>2</a:t>
                      </a:r>
                      <a:r>
                        <a:rPr lang="en-US" altLang="zh-CN" dirty="0">
                          <a:latin typeface="楷体" pitchFamily="49" charset="-122"/>
                          <a:ea typeface="楷体" pitchFamily="49" charset="-122"/>
                        </a:rPr>
                        <a:t>&gt;</a:t>
                      </a:r>
                      <a:endParaRPr lang="zh-CN" altLang="en-US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0" marB="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楷体" pitchFamily="49" charset="-122"/>
                          <a:ea typeface="楷体" pitchFamily="49" charset="-122"/>
                        </a:rPr>
                        <a:t>f</a:t>
                      </a:r>
                      <a:endParaRPr lang="zh-CN" altLang="en-US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/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楷体" pitchFamily="49" charset="-122"/>
                          <a:ea typeface="楷体" pitchFamily="49" charset="-122"/>
                        </a:rPr>
                        <a:t>&lt;0,0&gt;</a:t>
                      </a:r>
                      <a:endParaRPr lang="zh-CN" altLang="en-US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楷体" pitchFamily="49" charset="-122"/>
                          <a:ea typeface="楷体" pitchFamily="49" charset="-122"/>
                        </a:rPr>
                        <a:t>1</a:t>
                      </a:r>
                      <a:endParaRPr lang="zh-CN" altLang="en-US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/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楷体" pitchFamily="49" charset="-122"/>
                          <a:ea typeface="楷体" pitchFamily="49" charset="-122"/>
                        </a:rPr>
                        <a:t>&lt;0,a&gt;</a:t>
                      </a:r>
                      <a:endParaRPr lang="zh-CN" altLang="en-US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楷体" pitchFamily="49" charset="-122"/>
                          <a:ea typeface="楷体" pitchFamily="49" charset="-122"/>
                        </a:rPr>
                        <a:t>0</a:t>
                      </a:r>
                      <a:endParaRPr lang="zh-CN" altLang="en-US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/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楷体" pitchFamily="49" charset="-122"/>
                          <a:ea typeface="楷体" pitchFamily="49" charset="-122"/>
                        </a:rPr>
                        <a:t>&lt;0,b&gt;</a:t>
                      </a:r>
                      <a:endParaRPr lang="zh-CN" altLang="en-US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楷体" pitchFamily="49" charset="-122"/>
                          <a:ea typeface="楷体" pitchFamily="49" charset="-122"/>
                        </a:rPr>
                        <a:t>0</a:t>
                      </a:r>
                      <a:endParaRPr lang="zh-CN" altLang="en-US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/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楷体" pitchFamily="49" charset="-122"/>
                          <a:ea typeface="楷体" pitchFamily="49" charset="-122"/>
                        </a:rPr>
                        <a:t>&lt;0,1&gt;</a:t>
                      </a:r>
                      <a:endParaRPr lang="zh-CN" altLang="en-US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楷体" pitchFamily="49" charset="-122"/>
                          <a:ea typeface="楷体" pitchFamily="49" charset="-122"/>
                        </a:rPr>
                        <a:t>b</a:t>
                      </a:r>
                      <a:endParaRPr lang="zh-CN" altLang="en-US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/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楷体" pitchFamily="49" charset="-122"/>
                          <a:ea typeface="楷体" pitchFamily="49" charset="-122"/>
                        </a:rPr>
                        <a:t>&lt;a,0&gt;</a:t>
                      </a:r>
                      <a:endParaRPr lang="zh-CN" altLang="en-US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楷体" pitchFamily="49" charset="-122"/>
                          <a:ea typeface="楷体" pitchFamily="49" charset="-122"/>
                        </a:rPr>
                        <a:t>a</a:t>
                      </a:r>
                      <a:endParaRPr lang="zh-CN" altLang="en-US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/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楷体" pitchFamily="49" charset="-122"/>
                          <a:ea typeface="楷体" pitchFamily="49" charset="-122"/>
                        </a:rPr>
                        <a:t>&lt;</a:t>
                      </a:r>
                      <a:r>
                        <a:rPr lang="en-US" altLang="zh-CN" dirty="0" err="1">
                          <a:latin typeface="楷体" pitchFamily="49" charset="-122"/>
                          <a:ea typeface="楷体" pitchFamily="49" charset="-122"/>
                        </a:rPr>
                        <a:t>a,a</a:t>
                      </a:r>
                      <a:r>
                        <a:rPr lang="en-US" altLang="zh-CN" dirty="0">
                          <a:latin typeface="楷体" pitchFamily="49" charset="-122"/>
                          <a:ea typeface="楷体" pitchFamily="49" charset="-122"/>
                        </a:rPr>
                        <a:t>&gt;</a:t>
                      </a:r>
                      <a:endParaRPr lang="zh-CN" altLang="en-US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楷体" pitchFamily="49" charset="-122"/>
                          <a:ea typeface="楷体" pitchFamily="49" charset="-122"/>
                        </a:rPr>
                        <a:t>1</a:t>
                      </a:r>
                      <a:endParaRPr lang="zh-CN" altLang="en-US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/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楷体" pitchFamily="49" charset="-122"/>
                          <a:ea typeface="楷体" pitchFamily="49" charset="-122"/>
                        </a:rPr>
                        <a:t>&lt;</a:t>
                      </a:r>
                      <a:r>
                        <a:rPr lang="en-US" altLang="zh-CN" dirty="0" err="1">
                          <a:latin typeface="楷体" pitchFamily="49" charset="-122"/>
                          <a:ea typeface="楷体" pitchFamily="49" charset="-122"/>
                        </a:rPr>
                        <a:t>a,b</a:t>
                      </a:r>
                      <a:r>
                        <a:rPr lang="en-US" altLang="zh-CN" dirty="0">
                          <a:latin typeface="楷体" pitchFamily="49" charset="-122"/>
                          <a:ea typeface="楷体" pitchFamily="49" charset="-122"/>
                        </a:rPr>
                        <a:t>&gt;</a:t>
                      </a:r>
                      <a:endParaRPr lang="zh-CN" altLang="en-US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楷体" pitchFamily="49" charset="-122"/>
                          <a:ea typeface="楷体" pitchFamily="49" charset="-122"/>
                        </a:rPr>
                        <a:t>0</a:t>
                      </a:r>
                      <a:endParaRPr lang="zh-CN" altLang="en-US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/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楷体" pitchFamily="49" charset="-122"/>
                          <a:ea typeface="楷体" pitchFamily="49" charset="-122"/>
                        </a:rPr>
                        <a:t>&lt;a,1&gt;</a:t>
                      </a:r>
                      <a:endParaRPr lang="zh-CN" altLang="en-US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楷体" pitchFamily="49" charset="-122"/>
                          <a:ea typeface="楷体" pitchFamily="49" charset="-122"/>
                        </a:rPr>
                        <a:t>b</a:t>
                      </a:r>
                      <a:endParaRPr lang="zh-CN" altLang="en-US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/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楷体" pitchFamily="49" charset="-122"/>
                          <a:ea typeface="楷体" pitchFamily="49" charset="-122"/>
                        </a:rPr>
                        <a:t>&lt;b,0&gt;</a:t>
                      </a:r>
                      <a:endParaRPr lang="zh-CN" altLang="en-US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楷体" pitchFamily="49" charset="-122"/>
                          <a:ea typeface="楷体" pitchFamily="49" charset="-122"/>
                        </a:rPr>
                        <a:t>a</a:t>
                      </a:r>
                      <a:endParaRPr lang="zh-CN" altLang="en-US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/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楷体" pitchFamily="49" charset="-122"/>
                          <a:ea typeface="楷体" pitchFamily="49" charset="-122"/>
                        </a:rPr>
                        <a:t>&lt;</a:t>
                      </a:r>
                      <a:r>
                        <a:rPr lang="en-US" altLang="zh-CN" dirty="0" err="1">
                          <a:latin typeface="楷体" pitchFamily="49" charset="-122"/>
                          <a:ea typeface="楷体" pitchFamily="49" charset="-122"/>
                        </a:rPr>
                        <a:t>b,a</a:t>
                      </a:r>
                      <a:r>
                        <a:rPr lang="en-US" altLang="zh-CN" dirty="0">
                          <a:latin typeface="楷体" pitchFamily="49" charset="-122"/>
                          <a:ea typeface="楷体" pitchFamily="49" charset="-122"/>
                        </a:rPr>
                        <a:t>&gt;</a:t>
                      </a:r>
                      <a:endParaRPr lang="zh-CN" altLang="en-US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楷体" pitchFamily="49" charset="-122"/>
                          <a:ea typeface="楷体" pitchFamily="49" charset="-122"/>
                        </a:rPr>
                        <a:t>0</a:t>
                      </a:r>
                      <a:endParaRPr lang="zh-CN" altLang="en-US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/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楷体" pitchFamily="49" charset="-122"/>
                          <a:ea typeface="楷体" pitchFamily="49" charset="-122"/>
                        </a:rPr>
                        <a:t>&lt;</a:t>
                      </a:r>
                      <a:r>
                        <a:rPr lang="en-US" altLang="zh-CN" dirty="0" err="1">
                          <a:latin typeface="楷体" pitchFamily="49" charset="-122"/>
                          <a:ea typeface="楷体" pitchFamily="49" charset="-122"/>
                        </a:rPr>
                        <a:t>b,b</a:t>
                      </a:r>
                      <a:r>
                        <a:rPr lang="en-US" altLang="zh-CN" dirty="0">
                          <a:latin typeface="楷体" pitchFamily="49" charset="-122"/>
                          <a:ea typeface="楷体" pitchFamily="49" charset="-122"/>
                        </a:rPr>
                        <a:t>&gt;</a:t>
                      </a:r>
                      <a:endParaRPr lang="zh-CN" altLang="en-US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楷体" pitchFamily="49" charset="-122"/>
                          <a:ea typeface="楷体" pitchFamily="49" charset="-122"/>
                        </a:rPr>
                        <a:t>a</a:t>
                      </a:r>
                      <a:endParaRPr lang="zh-CN" altLang="en-US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/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楷体" pitchFamily="49" charset="-122"/>
                          <a:ea typeface="楷体" pitchFamily="49" charset="-122"/>
                        </a:rPr>
                        <a:t>&lt;b,1&gt;</a:t>
                      </a:r>
                      <a:endParaRPr lang="zh-CN" altLang="en-US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楷体" pitchFamily="49" charset="-122"/>
                          <a:ea typeface="楷体" pitchFamily="49" charset="-122"/>
                        </a:rPr>
                        <a:t>1</a:t>
                      </a:r>
                      <a:endParaRPr lang="zh-CN" altLang="en-US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/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楷体" pitchFamily="49" charset="-122"/>
                          <a:ea typeface="楷体" pitchFamily="49" charset="-122"/>
                        </a:rPr>
                        <a:t>&lt;1,0&gt;</a:t>
                      </a:r>
                      <a:endParaRPr lang="zh-CN" altLang="en-US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楷体" pitchFamily="49" charset="-122"/>
                          <a:ea typeface="楷体" pitchFamily="49" charset="-122"/>
                        </a:rPr>
                        <a:t>b</a:t>
                      </a:r>
                      <a:endParaRPr lang="zh-CN" altLang="en-US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/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楷体" pitchFamily="49" charset="-122"/>
                          <a:ea typeface="楷体" pitchFamily="49" charset="-122"/>
                        </a:rPr>
                        <a:t>&lt;1,a&gt;</a:t>
                      </a:r>
                      <a:endParaRPr lang="zh-CN" altLang="en-US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楷体" pitchFamily="49" charset="-122"/>
                          <a:ea typeface="楷体" pitchFamily="49" charset="-122"/>
                        </a:rPr>
                        <a:t>0</a:t>
                      </a:r>
                      <a:endParaRPr lang="zh-CN" altLang="en-US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/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楷体" pitchFamily="49" charset="-122"/>
                          <a:ea typeface="楷体" pitchFamily="49" charset="-122"/>
                        </a:rPr>
                        <a:t>&lt;1,b&gt;</a:t>
                      </a:r>
                      <a:endParaRPr lang="zh-CN" altLang="en-US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楷体" pitchFamily="49" charset="-122"/>
                          <a:ea typeface="楷体" pitchFamily="49" charset="-122"/>
                        </a:rPr>
                        <a:t>a</a:t>
                      </a:r>
                      <a:endParaRPr lang="zh-CN" altLang="en-US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/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楷体" pitchFamily="49" charset="-122"/>
                          <a:ea typeface="楷体" pitchFamily="49" charset="-122"/>
                        </a:rPr>
                        <a:t>&lt;1,1&gt;</a:t>
                      </a:r>
                      <a:endParaRPr lang="zh-CN" altLang="en-US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楷体" pitchFamily="49" charset="-122"/>
                          <a:ea typeface="楷体" pitchFamily="49" charset="-122"/>
                        </a:rPr>
                        <a:t>a</a:t>
                      </a:r>
                      <a:endParaRPr lang="zh-CN" altLang="en-US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/>
                </a:extLst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468313" y="2967038"/>
            <a:ext cx="2519362" cy="2951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sz="24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例：</a:t>
            </a:r>
            <a:endParaRPr lang="en-US" altLang="zh-CN" sz="2400" dirty="0">
              <a:solidFill>
                <a:srgbClr val="0000FF"/>
              </a:solidFill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表</a:t>
            </a:r>
            <a:r>
              <a:rPr lang="en-US" altLang="zh-CN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4</a:t>
            </a:r>
            <a:r>
              <a:rPr lang="zh-CN" altLang="en-US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：</a:t>
            </a:r>
            <a:r>
              <a:rPr lang="en-US" altLang="zh-CN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B={0,1}</a:t>
            </a:r>
          </a:p>
          <a:p>
            <a:pPr marL="182563" lvl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SzPct val="65000"/>
              <a:buFont typeface="Wingdings" pitchFamily="2" charset="2"/>
              <a:buChar char="Ø"/>
              <a:defRPr/>
            </a:pPr>
            <a:r>
              <a:rPr lang="en-US" altLang="zh-CN" sz="2200" dirty="0">
                <a:solidFill>
                  <a:srgbClr val="A50021"/>
                </a:solidFill>
                <a:latin typeface="楷体" pitchFamily="49" charset="-122"/>
                <a:ea typeface="楷体" pitchFamily="49" charset="-122"/>
              </a:rPr>
              <a:t>B</a:t>
            </a:r>
            <a:r>
              <a:rPr lang="en-US" altLang="zh-CN" sz="2200" baseline="30000" dirty="0">
                <a:solidFill>
                  <a:srgbClr val="A50021"/>
                </a:solidFill>
                <a:latin typeface="楷体" pitchFamily="49" charset="-122"/>
                <a:ea typeface="楷体" pitchFamily="49" charset="-122"/>
              </a:rPr>
              <a:t>3</a:t>
            </a:r>
            <a:r>
              <a:rPr lang="en-US" altLang="zh-CN" sz="2200" dirty="0">
                <a:solidFill>
                  <a:srgbClr val="A50021"/>
                </a:solidFill>
                <a:sym typeface="Symbol" pitchFamily="18" charset="2"/>
              </a:rPr>
              <a:t></a:t>
            </a:r>
            <a:r>
              <a:rPr lang="en-US" altLang="zh-CN" sz="2200" dirty="0">
                <a:solidFill>
                  <a:srgbClr val="A50021"/>
                </a:solidFill>
                <a:latin typeface="楷体" pitchFamily="49" charset="-122"/>
                <a:ea typeface="楷体" pitchFamily="49" charset="-122"/>
              </a:rPr>
              <a:t>B</a:t>
            </a:r>
          </a:p>
          <a:p>
            <a:pPr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表</a:t>
            </a:r>
            <a:r>
              <a:rPr lang="en-US" altLang="zh-CN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5</a:t>
            </a:r>
            <a:r>
              <a:rPr lang="zh-CN" altLang="en-US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：</a:t>
            </a:r>
            <a:r>
              <a:rPr lang="en-US" altLang="zh-CN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B={0,a,b,1}</a:t>
            </a:r>
          </a:p>
          <a:p>
            <a:pPr marL="182563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SzPct val="65000"/>
              <a:buFont typeface="Wingdings" pitchFamily="2" charset="2"/>
              <a:buChar char="Ø"/>
              <a:defRPr/>
            </a:pPr>
            <a:r>
              <a:rPr lang="en-US" altLang="zh-CN" sz="2200" dirty="0">
                <a:solidFill>
                  <a:srgbClr val="A50021"/>
                </a:solidFill>
                <a:latin typeface="楷体" pitchFamily="49" charset="-122"/>
                <a:ea typeface="楷体" pitchFamily="49" charset="-122"/>
              </a:rPr>
              <a:t>B</a:t>
            </a:r>
            <a:r>
              <a:rPr lang="en-US" altLang="zh-CN" sz="2200" baseline="30000" dirty="0">
                <a:solidFill>
                  <a:srgbClr val="A50021"/>
                </a:solidFill>
                <a:latin typeface="楷体" pitchFamily="49" charset="-122"/>
                <a:ea typeface="楷体" pitchFamily="49" charset="-122"/>
              </a:rPr>
              <a:t>2</a:t>
            </a:r>
            <a:r>
              <a:rPr lang="en-US" altLang="zh-CN" sz="2200" dirty="0">
                <a:solidFill>
                  <a:srgbClr val="A50021"/>
                </a:solidFill>
                <a:sym typeface="Symbol" pitchFamily="18" charset="2"/>
              </a:rPr>
              <a:t></a:t>
            </a:r>
            <a:r>
              <a:rPr lang="en-US" altLang="zh-CN" sz="2200" dirty="0">
                <a:solidFill>
                  <a:srgbClr val="A50021"/>
                </a:solidFill>
                <a:latin typeface="楷体" pitchFamily="49" charset="-122"/>
                <a:ea typeface="楷体" pitchFamily="49" charset="-122"/>
              </a:rPr>
              <a:t>B</a:t>
            </a:r>
            <a:endParaRPr lang="zh-CN" altLang="en-US" sz="2200" dirty="0">
              <a:solidFill>
                <a:srgbClr val="A50021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249613" y="2322513"/>
            <a:ext cx="2087562" cy="5048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2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表</a:t>
            </a:r>
            <a:r>
              <a:rPr lang="en-US" altLang="zh-CN" sz="22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7.4-4</a:t>
            </a:r>
            <a:endParaRPr lang="zh-CN" altLang="en-US" sz="2200" dirty="0">
              <a:solidFill>
                <a:srgbClr val="0000FF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265863" y="184150"/>
            <a:ext cx="2087562" cy="5048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2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表</a:t>
            </a:r>
            <a:r>
              <a:rPr lang="en-US" altLang="zh-CN" sz="22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7.4-5</a:t>
            </a:r>
            <a:endParaRPr lang="zh-CN" altLang="en-US" sz="2200" dirty="0">
              <a:solidFill>
                <a:srgbClr val="0000FF"/>
              </a:solidFill>
              <a:latin typeface="楷体" pitchFamily="49" charset="-122"/>
              <a:ea typeface="楷体" pitchFamily="49" charset="-122"/>
            </a:endParaRPr>
          </a:p>
        </p:txBody>
      </p:sp>
      <p:grpSp>
        <p:nvGrpSpPr>
          <p:cNvPr id="12" name="组合 11"/>
          <p:cNvGrpSpPr>
            <a:grpSpLocks/>
          </p:cNvGrpSpPr>
          <p:nvPr/>
        </p:nvGrpSpPr>
        <p:grpSpPr bwMode="auto">
          <a:xfrm>
            <a:off x="2268538" y="2349500"/>
            <a:ext cx="3311525" cy="3311525"/>
            <a:chOff x="755576" y="2353072"/>
            <a:chExt cx="3312368" cy="3312368"/>
          </a:xfrm>
        </p:grpSpPr>
        <p:sp>
          <p:nvSpPr>
            <p:cNvPr id="10" name="圆角矩形 9"/>
            <p:cNvSpPr/>
            <p:nvPr/>
          </p:nvSpPr>
          <p:spPr>
            <a:xfrm>
              <a:off x="755576" y="2996174"/>
              <a:ext cx="3312368" cy="2669266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spcAft>
                  <a:spcPts val="1200"/>
                </a:spcAft>
                <a:defRPr/>
              </a:pPr>
              <a:r>
                <a:rPr lang="zh-CN" altLang="en-US" sz="2000" dirty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注意：</a:t>
              </a:r>
              <a:r>
                <a:rPr lang="zh-CN" altLang="en-US" sz="2000" dirty="0">
                  <a:solidFill>
                    <a:schemeClr val="accent6">
                      <a:lumMod val="75000"/>
                    </a:schemeClr>
                  </a:solidFill>
                  <a:latin typeface="楷体" pitchFamily="49" charset="-122"/>
                  <a:ea typeface="楷体" pitchFamily="49" charset="-122"/>
                </a:rPr>
                <a:t>这里只是说明了布尔函数是</a:t>
              </a:r>
              <a:r>
                <a:rPr lang="en-US" altLang="zh-CN" sz="2000" dirty="0" err="1">
                  <a:solidFill>
                    <a:schemeClr val="accent6">
                      <a:lumMod val="75000"/>
                    </a:schemeClr>
                  </a:solidFill>
                  <a:latin typeface="楷体" pitchFamily="49" charset="-122"/>
                  <a:ea typeface="楷体" pitchFamily="49" charset="-122"/>
                </a:rPr>
                <a:t>B</a:t>
              </a:r>
              <a:r>
                <a:rPr lang="en-US" altLang="zh-CN" sz="2000" baseline="30000" dirty="0" err="1">
                  <a:solidFill>
                    <a:schemeClr val="accent6">
                      <a:lumMod val="75000"/>
                    </a:schemeClr>
                  </a:solidFill>
                  <a:latin typeface="楷体" pitchFamily="49" charset="-122"/>
                  <a:ea typeface="楷体" pitchFamily="49" charset="-122"/>
                </a:rPr>
                <a:t>n</a:t>
              </a:r>
              <a:r>
                <a:rPr lang="en-US" altLang="zh-CN" sz="2000" dirty="0" err="1">
                  <a:solidFill>
                    <a:schemeClr val="accent6">
                      <a:lumMod val="75000"/>
                    </a:schemeClr>
                  </a:solidFill>
                  <a:latin typeface="楷体" pitchFamily="49" charset="-122"/>
                  <a:ea typeface="楷体" pitchFamily="49" charset="-122"/>
                  <a:sym typeface="Symbol" pitchFamily="18" charset="2"/>
                </a:rPr>
                <a:t></a:t>
              </a:r>
              <a:r>
                <a:rPr lang="en-US" altLang="zh-CN" sz="2000" dirty="0" err="1">
                  <a:solidFill>
                    <a:schemeClr val="accent6">
                      <a:lumMod val="75000"/>
                    </a:schemeClr>
                  </a:solidFill>
                  <a:latin typeface="楷体" pitchFamily="49" charset="-122"/>
                  <a:ea typeface="楷体" pitchFamily="49" charset="-122"/>
                </a:rPr>
                <a:t>B</a:t>
              </a:r>
              <a:r>
                <a:rPr lang="zh-CN" altLang="en-US" sz="2000" dirty="0">
                  <a:solidFill>
                    <a:schemeClr val="accent6">
                      <a:lumMod val="75000"/>
                    </a:schemeClr>
                  </a:solidFill>
                  <a:latin typeface="楷体" pitchFamily="49" charset="-122"/>
                  <a:ea typeface="楷体" pitchFamily="49" charset="-122"/>
                </a:rPr>
                <a:t>的函数，而非定义了布尔函数。</a:t>
              </a:r>
              <a:endParaRPr lang="en-US" altLang="zh-CN" sz="2000" dirty="0">
                <a:solidFill>
                  <a:schemeClr val="accent6">
                    <a:lumMod val="75000"/>
                  </a:schemeClr>
                </a:solidFill>
                <a:latin typeface="楷体" pitchFamily="49" charset="-122"/>
                <a:ea typeface="楷体" pitchFamily="49" charset="-122"/>
              </a:endParaRPr>
            </a:p>
            <a:p>
              <a:pPr marL="274638" indent="-274638">
                <a:spcAft>
                  <a:spcPts val="600"/>
                </a:spcAft>
                <a:buSzPct val="90000"/>
                <a:buFont typeface="+mj-ea"/>
                <a:buAutoNum type="circleNumDbPlain"/>
                <a:defRPr/>
              </a:pPr>
              <a:r>
                <a:rPr lang="zh-CN" altLang="en-US" sz="2000" dirty="0">
                  <a:solidFill>
                    <a:schemeClr val="accent6">
                      <a:lumMod val="75000"/>
                    </a:schemeClr>
                  </a:solidFill>
                  <a:latin typeface="楷体" pitchFamily="49" charset="-122"/>
                  <a:ea typeface="楷体" pitchFamily="49" charset="-122"/>
                </a:rPr>
                <a:t>什么是</a:t>
              </a:r>
              <a:r>
                <a:rPr lang="zh-CN" altLang="en-US" sz="2000" dirty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布尔函数</a:t>
              </a:r>
              <a:r>
                <a:rPr lang="zh-CN" altLang="en-US" sz="2000" dirty="0">
                  <a:solidFill>
                    <a:schemeClr val="accent6">
                      <a:lumMod val="75000"/>
                    </a:schemeClr>
                  </a:solidFill>
                  <a:latin typeface="楷体" pitchFamily="49" charset="-122"/>
                  <a:ea typeface="楷体" pitchFamily="49" charset="-122"/>
                </a:rPr>
                <a:t>呢？</a:t>
              </a:r>
              <a:endParaRPr lang="en-US" altLang="zh-CN" sz="2000" dirty="0">
                <a:solidFill>
                  <a:schemeClr val="accent6">
                    <a:lumMod val="75000"/>
                  </a:schemeClr>
                </a:solidFill>
                <a:latin typeface="楷体" pitchFamily="49" charset="-122"/>
                <a:ea typeface="楷体" pitchFamily="49" charset="-122"/>
              </a:endParaRPr>
            </a:p>
            <a:p>
              <a:pPr marL="274638" indent="-274638">
                <a:spcAft>
                  <a:spcPts val="1200"/>
                </a:spcAft>
                <a:buSzPct val="90000"/>
                <a:buFont typeface="+mj-ea"/>
                <a:buAutoNum type="circleNumDbPlain"/>
                <a:defRPr/>
              </a:pPr>
              <a:r>
                <a:rPr lang="zh-CN" altLang="en-US" sz="2000" dirty="0">
                  <a:solidFill>
                    <a:schemeClr val="accent6">
                      <a:lumMod val="75000"/>
                    </a:schemeClr>
                  </a:solidFill>
                  <a:latin typeface="楷体" pitchFamily="49" charset="-122"/>
                  <a:ea typeface="楷体" pitchFamily="49" charset="-122"/>
                </a:rPr>
                <a:t>是否所有的</a:t>
              </a:r>
              <a:r>
                <a:rPr lang="en-US" altLang="zh-CN" sz="2000" dirty="0" err="1">
                  <a:solidFill>
                    <a:schemeClr val="accent6">
                      <a:lumMod val="75000"/>
                    </a:schemeClr>
                  </a:solidFill>
                  <a:latin typeface="楷体" pitchFamily="49" charset="-122"/>
                  <a:ea typeface="楷体" pitchFamily="49" charset="-122"/>
                </a:rPr>
                <a:t>B</a:t>
              </a:r>
              <a:r>
                <a:rPr lang="en-US" altLang="zh-CN" sz="2000" baseline="30000" dirty="0" err="1">
                  <a:solidFill>
                    <a:schemeClr val="accent6">
                      <a:lumMod val="75000"/>
                    </a:schemeClr>
                  </a:solidFill>
                  <a:latin typeface="楷体" pitchFamily="49" charset="-122"/>
                  <a:ea typeface="楷体" pitchFamily="49" charset="-122"/>
                </a:rPr>
                <a:t>n</a:t>
              </a:r>
              <a:r>
                <a:rPr lang="en-US" altLang="zh-CN" sz="2000" dirty="0" err="1">
                  <a:solidFill>
                    <a:schemeClr val="accent6">
                      <a:lumMod val="75000"/>
                    </a:schemeClr>
                  </a:solidFill>
                  <a:latin typeface="楷体" pitchFamily="49" charset="-122"/>
                  <a:ea typeface="楷体" pitchFamily="49" charset="-122"/>
                  <a:sym typeface="Symbol" pitchFamily="18" charset="2"/>
                </a:rPr>
                <a:t></a:t>
              </a:r>
              <a:r>
                <a:rPr lang="en-US" altLang="zh-CN" sz="2000" dirty="0" err="1">
                  <a:solidFill>
                    <a:schemeClr val="accent6">
                      <a:lumMod val="75000"/>
                    </a:schemeClr>
                  </a:solidFill>
                  <a:latin typeface="楷体" pitchFamily="49" charset="-122"/>
                  <a:ea typeface="楷体" pitchFamily="49" charset="-122"/>
                </a:rPr>
                <a:t>B</a:t>
              </a:r>
              <a:r>
                <a:rPr lang="zh-CN" altLang="en-US" sz="2000" dirty="0">
                  <a:solidFill>
                    <a:schemeClr val="accent6">
                      <a:lumMod val="75000"/>
                    </a:schemeClr>
                  </a:solidFill>
                  <a:latin typeface="楷体" pitchFamily="49" charset="-122"/>
                  <a:ea typeface="楷体" pitchFamily="49" charset="-122"/>
                </a:rPr>
                <a:t>函数都是布尔函数呢？</a:t>
              </a:r>
              <a:endParaRPr lang="en-US" altLang="zh-CN" sz="2000" dirty="0">
                <a:solidFill>
                  <a:schemeClr val="accent6">
                    <a:lumMod val="75000"/>
                  </a:schemeClr>
                </a:solidFill>
                <a:latin typeface="楷体" pitchFamily="49" charset="-122"/>
                <a:ea typeface="楷体" pitchFamily="49" charset="-122"/>
              </a:endParaRPr>
            </a:p>
            <a:p>
              <a:pPr marL="274638" indent="-274638">
                <a:spcAft>
                  <a:spcPts val="600"/>
                </a:spcAft>
                <a:buSzPct val="60000"/>
                <a:buFont typeface="Wingdings" pitchFamily="2" charset="2"/>
                <a:buChar char="u"/>
                <a:defRPr/>
              </a:pPr>
              <a:r>
                <a:rPr lang="zh-CN" altLang="en-US" sz="2000" dirty="0">
                  <a:solidFill>
                    <a:schemeClr val="accent6">
                      <a:lumMod val="75000"/>
                    </a:schemeClr>
                  </a:solidFill>
                  <a:latin typeface="楷体" pitchFamily="49" charset="-122"/>
                  <a:ea typeface="楷体" pitchFamily="49" charset="-122"/>
                </a:rPr>
                <a:t>留神听课！</a:t>
              </a:r>
            </a:p>
          </p:txBody>
        </p:sp>
        <p:sp>
          <p:nvSpPr>
            <p:cNvPr id="11" name="下箭头 10"/>
            <p:cNvSpPr/>
            <p:nvPr/>
          </p:nvSpPr>
          <p:spPr>
            <a:xfrm flipV="1">
              <a:off x="1727373" y="2353072"/>
              <a:ext cx="360454" cy="647865"/>
            </a:xfrm>
            <a:prstGeom prst="down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sp>
        <p:nvSpPr>
          <p:cNvPr id="13" name="圆角矩形 12"/>
          <p:cNvSpPr/>
          <p:nvPr/>
        </p:nvSpPr>
        <p:spPr>
          <a:xfrm>
            <a:off x="900113" y="928688"/>
            <a:ext cx="4319587" cy="8636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6000" anchor="ctr"/>
          <a:lstStyle/>
          <a:p>
            <a:pPr marL="274638" indent="-274638">
              <a:spcAft>
                <a:spcPts val="1200"/>
              </a:spcAft>
              <a:buSzPct val="80000"/>
              <a:buFont typeface="Wingdings" pitchFamily="2" charset="2"/>
              <a:buChar char="u"/>
              <a:defRPr/>
            </a:pPr>
            <a:r>
              <a:rPr lang="zh-CN" altLang="en-US" sz="2000" dirty="0">
                <a:solidFill>
                  <a:schemeClr val="accent6">
                    <a:lumMod val="75000"/>
                  </a:schemeClr>
                </a:solidFill>
                <a:latin typeface="楷体" pitchFamily="49" charset="-122"/>
                <a:ea typeface="楷体" pitchFamily="49" charset="-122"/>
              </a:rPr>
              <a:t>这两个函数是否都是布尔函数呢？</a:t>
            </a:r>
            <a:endParaRPr lang="en-US" altLang="zh-CN" sz="2000" dirty="0">
              <a:solidFill>
                <a:schemeClr val="accent6">
                  <a:lumMod val="75000"/>
                </a:schemeClr>
              </a:solidFill>
              <a:latin typeface="楷体" pitchFamily="49" charset="-122"/>
              <a:ea typeface="楷体" pitchFamily="49" charset="-122"/>
            </a:endParaRPr>
          </a:p>
          <a:p>
            <a:pPr marL="274638">
              <a:spcAft>
                <a:spcPts val="1200"/>
              </a:spcAft>
              <a:defRPr/>
            </a:pPr>
            <a:r>
              <a:rPr lang="zh-CN" altLang="en-US" sz="2000" dirty="0">
                <a:solidFill>
                  <a:schemeClr val="accent6">
                    <a:lumMod val="75000"/>
                  </a:schemeClr>
                </a:solidFill>
                <a:latin typeface="楷体" pitchFamily="49" charset="-122"/>
                <a:ea typeface="楷体" pitchFamily="49" charset="-122"/>
              </a:rPr>
              <a:t>未完待续</a:t>
            </a:r>
            <a:r>
              <a:rPr lang="en-US" altLang="zh-CN" sz="2000" dirty="0">
                <a:solidFill>
                  <a:schemeClr val="accent6">
                    <a:lumMod val="75000"/>
                  </a:schemeClr>
                </a:solidFill>
                <a:latin typeface="楷体" pitchFamily="49" charset="-122"/>
                <a:ea typeface="楷体" pitchFamily="49" charset="-122"/>
              </a:rPr>
              <a:t>...</a:t>
            </a:r>
            <a:endParaRPr lang="zh-CN" altLang="en-US" sz="2000" dirty="0">
              <a:solidFill>
                <a:schemeClr val="accent6">
                  <a:lumMod val="75000"/>
                </a:schemeClr>
              </a:solidFill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43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44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4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4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3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标题 1"/>
          <p:cNvSpPr>
            <a:spLocks noGrp="1"/>
          </p:cNvSpPr>
          <p:nvPr>
            <p:ph type="title"/>
          </p:nvPr>
        </p:nvSpPr>
        <p:spPr>
          <a:xfrm>
            <a:off x="457200" y="349250"/>
            <a:ext cx="8229600" cy="703263"/>
          </a:xfrm>
        </p:spPr>
        <p:txBody>
          <a:bodyPr/>
          <a:lstStyle/>
          <a:p>
            <a:pPr algn="ctr"/>
            <a:r>
              <a:rPr lang="zh-CN" altLang="en-US" sz="3600" smtClean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</a:rPr>
              <a:t>布尔表达式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188" y="1125538"/>
            <a:ext cx="8075612" cy="5005387"/>
          </a:xfrm>
        </p:spPr>
        <p:txBody>
          <a:bodyPr/>
          <a:lstStyle/>
          <a:p>
            <a:pPr>
              <a:lnSpc>
                <a:spcPct val="110000"/>
              </a:lnSpc>
              <a:spcBef>
                <a:spcPts val="400"/>
              </a:spcBef>
              <a:spcAft>
                <a:spcPts val="600"/>
              </a:spcAft>
              <a:defRPr/>
            </a:pPr>
            <a:r>
              <a:rPr lang="zh-CN" altLang="en-US" sz="24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定义</a:t>
            </a:r>
            <a:r>
              <a:rPr lang="en-US" altLang="zh-CN" sz="24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7.4-7</a:t>
            </a:r>
            <a:r>
              <a:rPr lang="zh-CN" altLang="en-US" sz="24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：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设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&lt;B,*,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⊕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,</a:t>
            </a:r>
            <a:r>
              <a:rPr lang="en-US" altLang="zh-CN" sz="2400" dirty="0"/>
              <a:t>’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,0,1&gt;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是一个布尔代数，取值于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B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中元素的变元称为</a:t>
            </a:r>
            <a:r>
              <a:rPr lang="zh-CN" altLang="en-US" sz="24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布尔变元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；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B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中元素的常元称为</a:t>
            </a:r>
            <a:r>
              <a:rPr lang="zh-CN" altLang="en-US" sz="24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布尔常元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。</a:t>
            </a:r>
            <a:endParaRPr lang="en-US" altLang="zh-CN" sz="2400" dirty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10000"/>
              </a:lnSpc>
              <a:spcBef>
                <a:spcPts val="400"/>
              </a:spcBef>
              <a:spcAft>
                <a:spcPts val="600"/>
              </a:spcAft>
              <a:defRPr/>
            </a:pPr>
            <a:r>
              <a:rPr lang="zh-CN" altLang="en-US" sz="24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定义</a:t>
            </a:r>
            <a:r>
              <a:rPr lang="en-US" altLang="zh-CN" sz="24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7.4-8</a:t>
            </a:r>
            <a:r>
              <a:rPr lang="zh-CN" altLang="en-US" sz="24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：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设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&lt;B,*,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⊕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,</a:t>
            </a:r>
            <a:r>
              <a:rPr lang="en-US" altLang="zh-CN" sz="2400" dirty="0"/>
              <a:t>’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,0,1&gt;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是一个布尔代数，这个布尔代数上的</a:t>
            </a:r>
            <a:r>
              <a:rPr lang="zh-CN" altLang="en-US" sz="24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布尔表达式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定义为：</a:t>
            </a:r>
            <a:endParaRPr lang="en-US" altLang="zh-CN" sz="2400" dirty="0">
              <a:latin typeface="楷体" pitchFamily="49" charset="-122"/>
              <a:ea typeface="楷体" pitchFamily="49" charset="-122"/>
            </a:endParaRPr>
          </a:p>
          <a:p>
            <a:pPr marL="808038" lvl="1" indent="-463550">
              <a:lnSpc>
                <a:spcPct val="110000"/>
              </a:lnSpc>
              <a:spcBef>
                <a:spcPts val="400"/>
              </a:spcBef>
              <a:spcAft>
                <a:spcPts val="600"/>
              </a:spcAft>
              <a:buSzPct val="100000"/>
              <a:buFont typeface="+mj-lt"/>
              <a:buAutoNum type="arabicPeriod"/>
              <a:defRPr/>
            </a:pPr>
            <a:r>
              <a:rPr lang="zh-CN" altLang="en-US" sz="2200" dirty="0">
                <a:latin typeface="楷体" pitchFamily="49" charset="-122"/>
                <a:ea typeface="楷体" pitchFamily="49" charset="-122"/>
              </a:rPr>
              <a:t>单个布尔常元是一个布尔表达式；单个布尔变元是一个布尔表达式；</a:t>
            </a:r>
            <a:endParaRPr lang="en-US" altLang="zh-CN" sz="2200" dirty="0">
              <a:latin typeface="楷体" pitchFamily="49" charset="-122"/>
              <a:ea typeface="楷体" pitchFamily="49" charset="-122"/>
            </a:endParaRPr>
          </a:p>
          <a:p>
            <a:pPr marL="808038" lvl="1" indent="-463550">
              <a:lnSpc>
                <a:spcPct val="110000"/>
              </a:lnSpc>
              <a:spcBef>
                <a:spcPts val="400"/>
              </a:spcBef>
              <a:spcAft>
                <a:spcPts val="600"/>
              </a:spcAft>
              <a:buSzPct val="100000"/>
              <a:buFont typeface="+mj-lt"/>
              <a:buAutoNum type="arabicPeriod"/>
              <a:defRPr/>
            </a:pPr>
            <a:r>
              <a:rPr lang="zh-CN" altLang="en-US" sz="2200" dirty="0">
                <a:latin typeface="楷体" pitchFamily="49" charset="-122"/>
                <a:ea typeface="楷体" pitchFamily="49" charset="-122"/>
              </a:rPr>
              <a:t>如果</a:t>
            </a:r>
            <a:r>
              <a:rPr lang="en-US" altLang="zh-CN" sz="2200" dirty="0">
                <a:latin typeface="楷体" pitchFamily="49" charset="-122"/>
                <a:ea typeface="楷体" pitchFamily="49" charset="-122"/>
              </a:rPr>
              <a:t>e</a:t>
            </a:r>
            <a:r>
              <a:rPr lang="en-US" altLang="zh-CN" sz="2200" baseline="-25000" dirty="0">
                <a:latin typeface="楷体" pitchFamily="49" charset="-122"/>
                <a:ea typeface="楷体" pitchFamily="49" charset="-122"/>
              </a:rPr>
              <a:t>1</a:t>
            </a:r>
            <a:r>
              <a:rPr lang="zh-CN" altLang="en-US" sz="2200" dirty="0">
                <a:latin typeface="楷体" pitchFamily="49" charset="-122"/>
                <a:ea typeface="楷体" pitchFamily="49" charset="-122"/>
              </a:rPr>
              <a:t>和</a:t>
            </a:r>
            <a:r>
              <a:rPr lang="en-US" altLang="zh-CN" sz="2200" dirty="0">
                <a:latin typeface="楷体" pitchFamily="49" charset="-122"/>
                <a:ea typeface="楷体" pitchFamily="49" charset="-122"/>
              </a:rPr>
              <a:t>e</a:t>
            </a:r>
            <a:r>
              <a:rPr lang="en-US" altLang="zh-CN" sz="2200" baseline="-25000" dirty="0">
                <a:latin typeface="楷体" pitchFamily="49" charset="-122"/>
                <a:ea typeface="楷体" pitchFamily="49" charset="-122"/>
              </a:rPr>
              <a:t>2</a:t>
            </a:r>
            <a:r>
              <a:rPr lang="zh-CN" altLang="en-US" sz="2200" dirty="0">
                <a:latin typeface="楷体" pitchFamily="49" charset="-122"/>
                <a:ea typeface="楷体" pitchFamily="49" charset="-122"/>
              </a:rPr>
              <a:t>是布尔表达式，则</a:t>
            </a:r>
            <a:r>
              <a:rPr lang="en-US" altLang="zh-CN" sz="2200" dirty="0">
                <a:latin typeface="楷体" pitchFamily="49" charset="-122"/>
                <a:ea typeface="楷体" pitchFamily="49" charset="-122"/>
              </a:rPr>
              <a:t>(e</a:t>
            </a:r>
            <a:r>
              <a:rPr lang="en-US" altLang="zh-CN" sz="2200" baseline="-25000" dirty="0">
                <a:latin typeface="楷体" pitchFamily="49" charset="-122"/>
                <a:ea typeface="楷体" pitchFamily="49" charset="-122"/>
              </a:rPr>
              <a:t>1</a:t>
            </a:r>
            <a:r>
              <a:rPr lang="en-US" altLang="zh-CN" sz="2200" dirty="0">
                <a:latin typeface="楷体" pitchFamily="49" charset="-122"/>
                <a:ea typeface="楷体" pitchFamily="49" charset="-122"/>
              </a:rPr>
              <a:t>)’</a:t>
            </a:r>
            <a:r>
              <a:rPr lang="zh-CN" altLang="en-US" sz="2200" dirty="0">
                <a:latin typeface="楷体" pitchFamily="49" charset="-122"/>
                <a:ea typeface="楷体" pitchFamily="49" charset="-122"/>
              </a:rPr>
              <a:t>，</a:t>
            </a:r>
            <a:r>
              <a:rPr lang="en-US" altLang="zh-CN" sz="2200" dirty="0">
                <a:latin typeface="楷体" pitchFamily="49" charset="-122"/>
                <a:ea typeface="楷体" pitchFamily="49" charset="-122"/>
              </a:rPr>
              <a:t>(e</a:t>
            </a:r>
            <a:r>
              <a:rPr lang="en-US" altLang="zh-CN" sz="2200" baseline="-25000" dirty="0">
                <a:latin typeface="楷体" pitchFamily="49" charset="-122"/>
                <a:ea typeface="楷体" pitchFamily="49" charset="-122"/>
              </a:rPr>
              <a:t>1</a:t>
            </a:r>
            <a:r>
              <a:rPr lang="en-US" altLang="zh-CN" sz="2800" baseline="-8000" dirty="0">
                <a:latin typeface="楷体" pitchFamily="49" charset="-122"/>
                <a:ea typeface="楷体" pitchFamily="49" charset="-122"/>
                <a:cs typeface="+mn-cs"/>
              </a:rPr>
              <a:t>*</a:t>
            </a:r>
            <a:r>
              <a:rPr lang="en-US" altLang="zh-CN" sz="2200" dirty="0">
                <a:latin typeface="楷体" pitchFamily="49" charset="-122"/>
                <a:ea typeface="楷体" pitchFamily="49" charset="-122"/>
              </a:rPr>
              <a:t>e</a:t>
            </a:r>
            <a:r>
              <a:rPr lang="en-US" altLang="zh-CN" sz="2200" baseline="-25000" dirty="0">
                <a:latin typeface="楷体" pitchFamily="49" charset="-122"/>
                <a:ea typeface="楷体" pitchFamily="49" charset="-122"/>
              </a:rPr>
              <a:t>2</a:t>
            </a:r>
            <a:r>
              <a:rPr lang="en-US" altLang="zh-CN" sz="2200" dirty="0">
                <a:latin typeface="楷体" pitchFamily="49" charset="-122"/>
                <a:ea typeface="楷体" pitchFamily="49" charset="-122"/>
              </a:rPr>
              <a:t>)</a:t>
            </a:r>
            <a:r>
              <a:rPr lang="zh-CN" altLang="en-US" sz="2200" dirty="0">
                <a:latin typeface="楷体" pitchFamily="49" charset="-122"/>
                <a:ea typeface="楷体" pitchFamily="49" charset="-122"/>
              </a:rPr>
              <a:t>，</a:t>
            </a:r>
            <a:r>
              <a:rPr lang="en-US" altLang="zh-CN" sz="2200" dirty="0">
                <a:latin typeface="楷体" pitchFamily="49" charset="-122"/>
                <a:ea typeface="楷体" pitchFamily="49" charset="-122"/>
              </a:rPr>
              <a:t>(e</a:t>
            </a:r>
            <a:r>
              <a:rPr lang="en-US" altLang="zh-CN" sz="2200" baseline="-25000" dirty="0">
                <a:latin typeface="楷体" pitchFamily="49" charset="-122"/>
                <a:ea typeface="楷体" pitchFamily="49" charset="-122"/>
              </a:rPr>
              <a:t>1</a:t>
            </a:r>
            <a:r>
              <a:rPr lang="zh-CN" altLang="en-US" sz="2200" dirty="0">
                <a:latin typeface="楷体" pitchFamily="49" charset="-122"/>
                <a:ea typeface="楷体" pitchFamily="49" charset="-122"/>
              </a:rPr>
              <a:t>⊕</a:t>
            </a:r>
            <a:r>
              <a:rPr lang="en-US" altLang="zh-CN" sz="2200" dirty="0">
                <a:latin typeface="楷体" pitchFamily="49" charset="-122"/>
                <a:ea typeface="楷体" pitchFamily="49" charset="-122"/>
              </a:rPr>
              <a:t>e</a:t>
            </a:r>
            <a:r>
              <a:rPr lang="en-US" altLang="zh-CN" sz="2200" baseline="-25000" dirty="0">
                <a:latin typeface="楷体" pitchFamily="49" charset="-122"/>
                <a:ea typeface="楷体" pitchFamily="49" charset="-122"/>
              </a:rPr>
              <a:t>2</a:t>
            </a:r>
            <a:r>
              <a:rPr lang="en-US" altLang="zh-CN" sz="2200" dirty="0">
                <a:latin typeface="楷体" pitchFamily="49" charset="-122"/>
                <a:ea typeface="楷体" pitchFamily="49" charset="-122"/>
              </a:rPr>
              <a:t>)</a:t>
            </a:r>
            <a:r>
              <a:rPr lang="zh-CN" altLang="en-US" sz="2200" dirty="0">
                <a:latin typeface="楷体" pitchFamily="49" charset="-122"/>
                <a:ea typeface="楷体" pitchFamily="49" charset="-122"/>
              </a:rPr>
              <a:t>也是布尔表达式；</a:t>
            </a:r>
            <a:endParaRPr lang="en-US" altLang="zh-CN" sz="2200" dirty="0">
              <a:latin typeface="楷体" pitchFamily="49" charset="-122"/>
              <a:ea typeface="楷体" pitchFamily="49" charset="-122"/>
            </a:endParaRPr>
          </a:p>
          <a:p>
            <a:pPr marL="808038" lvl="1" indent="-463550">
              <a:lnSpc>
                <a:spcPct val="110000"/>
              </a:lnSpc>
              <a:spcBef>
                <a:spcPts val="400"/>
              </a:spcBef>
              <a:spcAft>
                <a:spcPts val="600"/>
              </a:spcAft>
              <a:buSzPct val="100000"/>
              <a:buFont typeface="+mj-lt"/>
              <a:buAutoNum type="arabicPeriod"/>
              <a:defRPr/>
            </a:pPr>
            <a:r>
              <a:rPr lang="zh-CN" altLang="en-US" sz="2200" dirty="0">
                <a:latin typeface="楷体" pitchFamily="49" charset="-122"/>
                <a:ea typeface="楷体" pitchFamily="49" charset="-122"/>
              </a:rPr>
              <a:t>除了有限次应用</a:t>
            </a:r>
            <a:r>
              <a:rPr lang="en-US" altLang="zh-CN" sz="2200" dirty="0">
                <a:latin typeface="楷体" pitchFamily="49" charset="-122"/>
                <a:ea typeface="楷体" pitchFamily="49" charset="-122"/>
              </a:rPr>
              <a:t>(1)</a:t>
            </a:r>
            <a:r>
              <a:rPr lang="zh-CN" altLang="en-US" sz="2200" dirty="0">
                <a:latin typeface="楷体" pitchFamily="49" charset="-122"/>
                <a:ea typeface="楷体" pitchFamily="49" charset="-122"/>
              </a:rPr>
              <a:t>和</a:t>
            </a:r>
            <a:r>
              <a:rPr lang="en-US" altLang="zh-CN" sz="2200" dirty="0">
                <a:latin typeface="楷体" pitchFamily="49" charset="-122"/>
                <a:ea typeface="楷体" pitchFamily="49" charset="-122"/>
              </a:rPr>
              <a:t>(2)</a:t>
            </a:r>
            <a:r>
              <a:rPr lang="zh-CN" altLang="en-US" sz="2200" dirty="0">
                <a:latin typeface="楷体" pitchFamily="49" charset="-122"/>
                <a:ea typeface="楷体" pitchFamily="49" charset="-122"/>
              </a:rPr>
              <a:t>形成的表达式外，没有其它字符串是布尔表达式。</a:t>
            </a:r>
            <a:endParaRPr lang="zh-CN" altLang="en-US" sz="240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DEF866-45FB-49F9-9249-EBE1EF6EA9A3}" type="slidenum">
              <a:rPr lang="en-US" altLang="zh-CN" smtClean="0"/>
              <a:pPr>
                <a:defRPr/>
              </a:pPr>
              <a:t>67</a:t>
            </a:fld>
            <a:endParaRPr lang="en-US" altLang="zh-CN"/>
          </a:p>
        </p:txBody>
      </p:sp>
      <p:sp>
        <p:nvSpPr>
          <p:cNvPr id="5" name="圆角矩形 4"/>
          <p:cNvSpPr/>
          <p:nvPr/>
        </p:nvSpPr>
        <p:spPr>
          <a:xfrm>
            <a:off x="1835150" y="2133600"/>
            <a:ext cx="5761038" cy="277336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74638" indent="-274638">
              <a:lnSpc>
                <a:spcPct val="110000"/>
              </a:lnSpc>
              <a:spcAft>
                <a:spcPts val="1200"/>
              </a:spcAft>
              <a:buSzPct val="60000"/>
              <a:buFont typeface="Wingdings" pitchFamily="2" charset="2"/>
              <a:buChar char="u"/>
              <a:defRPr/>
            </a:pP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  <a:latin typeface="楷体" pitchFamily="49" charset="-122"/>
                <a:ea typeface="楷体" pitchFamily="49" charset="-122"/>
              </a:rPr>
              <a:t>例如，</a:t>
            </a: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  <a:latin typeface="楷体" pitchFamily="49" charset="-122"/>
                <a:ea typeface="楷体" pitchFamily="49" charset="-122"/>
              </a:rPr>
              <a:t>B={0,1}</a:t>
            </a: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  <a:latin typeface="楷体" pitchFamily="49" charset="-122"/>
                <a:ea typeface="楷体" pitchFamily="49" charset="-122"/>
              </a:rPr>
              <a:t>，则</a:t>
            </a: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  <a:latin typeface="楷体" pitchFamily="49" charset="-122"/>
                <a:ea typeface="楷体" pitchFamily="49" charset="-122"/>
              </a:rPr>
              <a:t>0</a:t>
            </a: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  <a:latin typeface="楷体" pitchFamily="49" charset="-122"/>
                <a:ea typeface="楷体" pitchFamily="49" charset="-122"/>
              </a:rPr>
              <a:t>、</a:t>
            </a: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  <a:latin typeface="楷体" pitchFamily="49" charset="-122"/>
                <a:ea typeface="楷体" pitchFamily="49" charset="-122"/>
              </a:rPr>
              <a:t>1</a:t>
            </a: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  <a:latin typeface="楷体" pitchFamily="49" charset="-122"/>
                <a:ea typeface="楷体" pitchFamily="49" charset="-122"/>
              </a:rPr>
              <a:t>分别都是布尔表达式，</a:t>
            </a: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  <a:latin typeface="楷体" pitchFamily="49" charset="-122"/>
                <a:ea typeface="楷体" pitchFamily="49" charset="-122"/>
              </a:rPr>
              <a:t>1</a:t>
            </a: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  <a:latin typeface="楷体" pitchFamily="49" charset="-122"/>
                <a:ea typeface="楷体" pitchFamily="49" charset="-122"/>
              </a:rPr>
              <a:t>*</a:t>
            </a: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  <a:latin typeface="楷体" pitchFamily="49" charset="-122"/>
                <a:ea typeface="楷体" pitchFamily="49" charset="-122"/>
              </a:rPr>
              <a:t>1</a:t>
            </a: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  <a:latin typeface="楷体" pitchFamily="49" charset="-122"/>
                <a:ea typeface="楷体" pitchFamily="49" charset="-122"/>
              </a:rPr>
              <a:t>⊕</a:t>
            </a: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  <a:latin typeface="楷体" pitchFamily="49" charset="-122"/>
                <a:ea typeface="楷体" pitchFamily="49" charset="-122"/>
              </a:rPr>
              <a:t>0</a:t>
            </a: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  <a:latin typeface="楷体" pitchFamily="49" charset="-122"/>
                <a:ea typeface="楷体" pitchFamily="49" charset="-122"/>
              </a:rPr>
              <a:t>*</a:t>
            </a: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  <a:latin typeface="楷体" pitchFamily="49" charset="-122"/>
                <a:ea typeface="楷体" pitchFamily="49" charset="-122"/>
              </a:rPr>
              <a:t>1</a:t>
            </a: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  <a:latin typeface="楷体" pitchFamily="49" charset="-122"/>
                <a:ea typeface="楷体" pitchFamily="49" charset="-122"/>
              </a:rPr>
              <a:t>也是布尔表达式；</a:t>
            </a:r>
            <a:endParaRPr lang="en-US" altLang="zh-CN" sz="2400" dirty="0">
              <a:solidFill>
                <a:schemeClr val="accent6">
                  <a:lumMod val="75000"/>
                </a:schemeClr>
              </a:solidFill>
              <a:latin typeface="楷体" pitchFamily="49" charset="-122"/>
              <a:ea typeface="楷体" pitchFamily="49" charset="-122"/>
            </a:endParaRPr>
          </a:p>
          <a:p>
            <a:pPr marL="274638" indent="-274638">
              <a:lnSpc>
                <a:spcPct val="110000"/>
              </a:lnSpc>
              <a:spcAft>
                <a:spcPts val="1200"/>
              </a:spcAft>
              <a:buSzPct val="60000"/>
              <a:buFont typeface="Wingdings" pitchFamily="2" charset="2"/>
              <a:buChar char="u"/>
              <a:defRPr/>
            </a:pP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  <a:latin typeface="楷体" pitchFamily="49" charset="-122"/>
                <a:ea typeface="楷体" pitchFamily="49" charset="-122"/>
              </a:rPr>
              <a:t>x</a:t>
            </a:r>
            <a:r>
              <a:rPr lang="en-US" altLang="zh-CN" sz="2400" baseline="-25000" dirty="0">
                <a:solidFill>
                  <a:schemeClr val="accent6">
                    <a:lumMod val="75000"/>
                  </a:schemeClr>
                </a:solidFill>
                <a:latin typeface="楷体" pitchFamily="49" charset="-122"/>
                <a:ea typeface="楷体" pitchFamily="49" charset="-122"/>
              </a:rPr>
              <a:t>1</a:t>
            </a: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  <a:latin typeface="楷体" pitchFamily="49" charset="-122"/>
                <a:ea typeface="楷体" pitchFamily="49" charset="-122"/>
              </a:rPr>
              <a:t>⊕</a:t>
            </a: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  <a:latin typeface="楷体" pitchFamily="49" charset="-122"/>
                <a:ea typeface="楷体" pitchFamily="49" charset="-122"/>
              </a:rPr>
              <a:t>x</a:t>
            </a:r>
            <a:r>
              <a:rPr lang="en-US" altLang="zh-CN" sz="2400" baseline="-25000" dirty="0">
                <a:solidFill>
                  <a:schemeClr val="accent6">
                    <a:lumMod val="75000"/>
                  </a:schemeClr>
                </a:solidFill>
                <a:latin typeface="楷体" pitchFamily="49" charset="-122"/>
                <a:ea typeface="楷体" pitchFamily="49" charset="-122"/>
              </a:rPr>
              <a:t>2</a:t>
            </a: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  <a:latin typeface="楷体" pitchFamily="49" charset="-122"/>
                <a:ea typeface="楷体" pitchFamily="49" charset="-122"/>
              </a:rPr>
              <a:t>也是布尔表达式，其中，</a:t>
            </a: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  <a:latin typeface="楷体" pitchFamily="49" charset="-122"/>
                <a:ea typeface="楷体" pitchFamily="49" charset="-122"/>
              </a:rPr>
              <a:t>x</a:t>
            </a:r>
            <a:r>
              <a:rPr lang="en-US" altLang="zh-CN" sz="2400" baseline="-25000" dirty="0">
                <a:solidFill>
                  <a:schemeClr val="accent6">
                    <a:lumMod val="75000"/>
                  </a:schemeClr>
                </a:solidFill>
                <a:latin typeface="楷体" pitchFamily="49" charset="-122"/>
                <a:ea typeface="楷体" pitchFamily="49" charset="-122"/>
              </a:rPr>
              <a:t>1</a:t>
            </a: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  <a:latin typeface="楷体" pitchFamily="49" charset="-122"/>
                <a:ea typeface="楷体" pitchFamily="49" charset="-122"/>
              </a:rPr>
              <a:t>,x</a:t>
            </a:r>
            <a:r>
              <a:rPr lang="en-US" altLang="zh-CN" sz="2400" baseline="-25000" dirty="0">
                <a:solidFill>
                  <a:schemeClr val="accent6">
                    <a:lumMod val="75000"/>
                  </a:schemeClr>
                </a:solidFill>
                <a:latin typeface="楷体" pitchFamily="49" charset="-122"/>
                <a:ea typeface="楷体" pitchFamily="49" charset="-122"/>
              </a:rPr>
              <a:t>2</a:t>
            </a: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  <a:latin typeface="楷体" pitchFamily="49" charset="-122"/>
                <a:ea typeface="楷体" pitchFamily="49" charset="-122"/>
              </a:rPr>
              <a:t>在</a:t>
            </a: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  <a:latin typeface="楷体" pitchFamily="49" charset="-122"/>
                <a:ea typeface="楷体" pitchFamily="49" charset="-122"/>
              </a:rPr>
              <a:t>B</a:t>
            </a: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  <a:latin typeface="楷体" pitchFamily="49" charset="-122"/>
                <a:ea typeface="楷体" pitchFamily="49" charset="-122"/>
              </a:rPr>
              <a:t>中取值；</a:t>
            </a:r>
            <a:endParaRPr lang="en-US" altLang="zh-CN" sz="2400" dirty="0">
              <a:solidFill>
                <a:schemeClr val="accent6">
                  <a:lumMod val="75000"/>
                </a:schemeClr>
              </a:solidFill>
              <a:latin typeface="楷体" pitchFamily="49" charset="-122"/>
              <a:ea typeface="楷体" pitchFamily="49" charset="-122"/>
            </a:endParaRPr>
          </a:p>
          <a:p>
            <a:pPr marL="274638" indent="-274638">
              <a:lnSpc>
                <a:spcPct val="110000"/>
              </a:lnSpc>
              <a:spcAft>
                <a:spcPts val="1200"/>
              </a:spcAft>
              <a:buSzPct val="60000"/>
              <a:buFont typeface="Wingdings" pitchFamily="2" charset="2"/>
              <a:buChar char="u"/>
              <a:defRPr/>
            </a:pP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  <a:latin typeface="楷体" pitchFamily="49" charset="-122"/>
                <a:ea typeface="楷体" pitchFamily="49" charset="-122"/>
              </a:rPr>
              <a:t>显然：定义布尔常元、布尔表达式将</a:t>
            </a:r>
            <a:r>
              <a:rPr lang="zh-CN" altLang="en-US" sz="24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引出定义布尔函数</a:t>
            </a: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  <a:latin typeface="楷体" pitchFamily="49" charset="-122"/>
                <a:ea typeface="楷体" pitchFamily="49" charset="-122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标题 1"/>
          <p:cNvSpPr>
            <a:spLocks noGrp="1"/>
          </p:cNvSpPr>
          <p:nvPr>
            <p:ph type="title"/>
          </p:nvPr>
        </p:nvSpPr>
        <p:spPr>
          <a:xfrm>
            <a:off x="457200" y="115888"/>
            <a:ext cx="8229600" cy="703262"/>
          </a:xfrm>
        </p:spPr>
        <p:txBody>
          <a:bodyPr/>
          <a:lstStyle/>
          <a:p>
            <a:pPr algn="ctr"/>
            <a:r>
              <a:rPr lang="zh-CN" altLang="en-US" smtClean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</a:rPr>
              <a:t>示例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36613"/>
            <a:ext cx="8229600" cy="5329237"/>
          </a:xfrm>
        </p:spPr>
        <p:txBody>
          <a:bodyPr/>
          <a:lstStyle/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zh-CN" altLang="en-US" sz="2400" smtClean="0">
                <a:latin typeface="楷体" pitchFamily="49" charset="-122"/>
                <a:ea typeface="楷体" pitchFamily="49" charset="-122"/>
              </a:rPr>
              <a:t>设</a:t>
            </a:r>
            <a:r>
              <a:rPr lang="en-US" altLang="zh-CN" sz="2400" smtClean="0">
                <a:latin typeface="楷体" pitchFamily="49" charset="-122"/>
                <a:ea typeface="楷体" pitchFamily="49" charset="-122"/>
              </a:rPr>
              <a:t>&lt;{0,a,b,1},*,</a:t>
            </a:r>
            <a:r>
              <a:rPr lang="en-US" altLang="zh-CN" sz="240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’</a:t>
            </a:r>
            <a:r>
              <a:rPr lang="en-US" altLang="zh-CN" sz="2400" smtClean="0">
                <a:latin typeface="楷体" pitchFamily="49" charset="-122"/>
                <a:ea typeface="楷体" pitchFamily="49" charset="-122"/>
              </a:rPr>
              <a:t>,+</a:t>
            </a:r>
            <a:r>
              <a:rPr lang="zh-CN" altLang="en-US" sz="2400" smtClean="0">
                <a:latin typeface="楷体" pitchFamily="49" charset="-122"/>
                <a:ea typeface="楷体" pitchFamily="49" charset="-122"/>
              </a:rPr>
              <a:t>，</a:t>
            </a:r>
            <a:r>
              <a:rPr lang="en-US" altLang="zh-CN" sz="2400" smtClean="0">
                <a:latin typeface="楷体" pitchFamily="49" charset="-122"/>
                <a:ea typeface="楷体" pitchFamily="49" charset="-122"/>
              </a:rPr>
              <a:t>0,1&gt;</a:t>
            </a:r>
            <a:r>
              <a:rPr lang="zh-CN" altLang="en-US" sz="2400" smtClean="0">
                <a:latin typeface="楷体" pitchFamily="49" charset="-122"/>
                <a:ea typeface="楷体" pitchFamily="49" charset="-122"/>
              </a:rPr>
              <a:t>是布尔代数，则</a:t>
            </a:r>
            <a:endParaRPr lang="en-US" altLang="zh-CN" sz="2400" smtClean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400" smtClean="0">
                <a:latin typeface="楷体" pitchFamily="49" charset="-122"/>
                <a:ea typeface="楷体" pitchFamily="49" charset="-122"/>
              </a:rPr>
              <a:t>f</a:t>
            </a:r>
            <a:r>
              <a:rPr lang="en-US" altLang="zh-CN" sz="2400" baseline="-25000" smtClean="0">
                <a:latin typeface="楷体" pitchFamily="49" charset="-122"/>
                <a:ea typeface="楷体" pitchFamily="49" charset="-122"/>
              </a:rPr>
              <a:t>1</a:t>
            </a:r>
            <a:r>
              <a:rPr lang="en-US" altLang="zh-CN" sz="2400" smtClean="0">
                <a:latin typeface="楷体" pitchFamily="49" charset="-122"/>
                <a:ea typeface="楷体" pitchFamily="49" charset="-122"/>
              </a:rPr>
              <a:t>=a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400" smtClean="0">
                <a:latin typeface="楷体" pitchFamily="49" charset="-122"/>
                <a:ea typeface="楷体" pitchFamily="49" charset="-122"/>
              </a:rPr>
              <a:t>f</a:t>
            </a:r>
            <a:r>
              <a:rPr lang="en-US" altLang="zh-CN" sz="2400" baseline="-25000" smtClean="0">
                <a:latin typeface="楷体" pitchFamily="49" charset="-122"/>
                <a:ea typeface="楷体" pitchFamily="49" charset="-122"/>
              </a:rPr>
              <a:t>2</a:t>
            </a:r>
            <a:r>
              <a:rPr lang="en-US" altLang="zh-CN" sz="2400" smtClean="0">
                <a:latin typeface="楷体" pitchFamily="49" charset="-122"/>
                <a:ea typeface="楷体" pitchFamily="49" charset="-122"/>
              </a:rPr>
              <a:t>=0*a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400" smtClean="0">
                <a:latin typeface="楷体" pitchFamily="49" charset="-122"/>
                <a:ea typeface="楷体" pitchFamily="49" charset="-122"/>
              </a:rPr>
              <a:t>f</a:t>
            </a:r>
            <a:r>
              <a:rPr lang="en-US" altLang="zh-CN" sz="2400" baseline="-25000" smtClean="0">
                <a:latin typeface="楷体" pitchFamily="49" charset="-122"/>
                <a:ea typeface="楷体" pitchFamily="49" charset="-122"/>
              </a:rPr>
              <a:t>3</a:t>
            </a:r>
            <a:r>
              <a:rPr lang="en-US" altLang="zh-CN" sz="2400" smtClean="0">
                <a:latin typeface="楷体" pitchFamily="49" charset="-122"/>
                <a:ea typeface="楷体" pitchFamily="49" charset="-122"/>
              </a:rPr>
              <a:t>=(1*x</a:t>
            </a:r>
            <a:r>
              <a:rPr lang="en-US" altLang="zh-CN" sz="2400" baseline="-25000" smtClean="0">
                <a:latin typeface="楷体" pitchFamily="49" charset="-122"/>
                <a:ea typeface="楷体" pitchFamily="49" charset="-122"/>
              </a:rPr>
              <a:t>1</a:t>
            </a:r>
            <a:r>
              <a:rPr lang="en-US" altLang="zh-CN" sz="2400" smtClean="0">
                <a:latin typeface="楷体" pitchFamily="49" charset="-122"/>
                <a:ea typeface="楷体" pitchFamily="49" charset="-122"/>
              </a:rPr>
              <a:t>)+x</a:t>
            </a:r>
            <a:r>
              <a:rPr lang="en-US" altLang="zh-CN" sz="2400" baseline="-25000" smtClean="0">
                <a:latin typeface="楷体" pitchFamily="49" charset="-122"/>
                <a:ea typeface="楷体" pitchFamily="49" charset="-122"/>
              </a:rPr>
              <a:t>2</a:t>
            </a:r>
          </a:p>
          <a:p>
            <a:pPr>
              <a:lnSpc>
                <a:spcPct val="110000"/>
              </a:lnSpc>
              <a:spcAft>
                <a:spcPts val="600"/>
              </a:spcAft>
              <a:buFont typeface="Wingdings" pitchFamily="2" charset="2"/>
              <a:buNone/>
            </a:pPr>
            <a:r>
              <a:rPr lang="en-US" altLang="zh-CN" sz="2400" smtClean="0">
                <a:latin typeface="楷体" pitchFamily="49" charset="-122"/>
                <a:ea typeface="楷体" pitchFamily="49" charset="-122"/>
              </a:rPr>
              <a:t>f</a:t>
            </a:r>
            <a:r>
              <a:rPr lang="en-US" altLang="zh-CN" sz="2400" baseline="-25000" smtClean="0">
                <a:latin typeface="楷体" pitchFamily="49" charset="-122"/>
                <a:ea typeface="楷体" pitchFamily="49" charset="-122"/>
              </a:rPr>
              <a:t>4</a:t>
            </a:r>
            <a:r>
              <a:rPr lang="en-US" altLang="zh-CN" sz="2400" smtClean="0">
                <a:latin typeface="楷体" pitchFamily="49" charset="-122"/>
                <a:ea typeface="楷体" pitchFamily="49" charset="-122"/>
              </a:rPr>
              <a:t>=((a+b)</a:t>
            </a:r>
            <a:r>
              <a:rPr lang="en-US" altLang="zh-CN" sz="240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’</a:t>
            </a:r>
            <a:r>
              <a:rPr lang="en-US" altLang="zh-CN" sz="2400" smtClean="0">
                <a:latin typeface="楷体" pitchFamily="49" charset="-122"/>
                <a:ea typeface="楷体" pitchFamily="49" charset="-122"/>
              </a:rPr>
              <a:t>*(x</a:t>
            </a:r>
            <a:r>
              <a:rPr lang="en-US" altLang="zh-CN" sz="2400" baseline="-25000" smtClean="0">
                <a:latin typeface="楷体" pitchFamily="49" charset="-122"/>
                <a:ea typeface="楷体" pitchFamily="49" charset="-122"/>
              </a:rPr>
              <a:t>1</a:t>
            </a:r>
            <a:r>
              <a:rPr lang="en-US" altLang="zh-CN" sz="240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’+</a:t>
            </a:r>
            <a:r>
              <a:rPr lang="en-US" altLang="zh-CN" sz="2400" smtClean="0">
                <a:latin typeface="楷体" pitchFamily="49" charset="-122"/>
                <a:ea typeface="楷体" pitchFamily="49" charset="-122"/>
              </a:rPr>
              <a:t>x</a:t>
            </a:r>
            <a:r>
              <a:rPr lang="en-US" altLang="zh-CN" sz="2400" baseline="-25000" smtClean="0">
                <a:latin typeface="楷体" pitchFamily="49" charset="-122"/>
                <a:ea typeface="楷体" pitchFamily="49" charset="-122"/>
              </a:rPr>
              <a:t>2</a:t>
            </a:r>
            <a:r>
              <a:rPr lang="en-US" altLang="zh-CN" sz="2400" smtClean="0">
                <a:latin typeface="楷体" pitchFamily="49" charset="-122"/>
                <a:ea typeface="楷体" pitchFamily="49" charset="-122"/>
              </a:rPr>
              <a:t>))*((x</a:t>
            </a:r>
            <a:r>
              <a:rPr lang="en-US" altLang="zh-CN" sz="2400" baseline="-25000" smtClean="0">
                <a:latin typeface="楷体" pitchFamily="49" charset="-122"/>
                <a:ea typeface="楷体" pitchFamily="49" charset="-122"/>
              </a:rPr>
              <a:t>1</a:t>
            </a:r>
            <a:r>
              <a:rPr lang="en-US" altLang="zh-CN" sz="2400" smtClean="0">
                <a:latin typeface="楷体" pitchFamily="49" charset="-122"/>
                <a:ea typeface="楷体" pitchFamily="49" charset="-122"/>
              </a:rPr>
              <a:t>*x</a:t>
            </a:r>
            <a:r>
              <a:rPr lang="en-US" altLang="zh-CN" sz="2400" baseline="-25000" smtClean="0">
                <a:latin typeface="楷体" pitchFamily="49" charset="-122"/>
                <a:ea typeface="楷体" pitchFamily="49" charset="-122"/>
              </a:rPr>
              <a:t>2</a:t>
            </a:r>
            <a:r>
              <a:rPr lang="en-US" altLang="zh-CN" sz="2400" smtClean="0">
                <a:latin typeface="楷体" pitchFamily="49" charset="-122"/>
                <a:ea typeface="楷体" pitchFamily="49" charset="-122"/>
              </a:rPr>
              <a:t>)</a:t>
            </a:r>
            <a:r>
              <a:rPr lang="en-US" altLang="zh-CN" sz="240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’</a:t>
            </a:r>
            <a:r>
              <a:rPr lang="en-US" altLang="zh-CN" sz="2400" smtClean="0">
                <a:latin typeface="楷体" pitchFamily="49" charset="-122"/>
                <a:ea typeface="楷体" pitchFamily="49" charset="-122"/>
              </a:rPr>
              <a:t>)</a:t>
            </a:r>
          </a:p>
          <a:p>
            <a:pPr>
              <a:lnSpc>
                <a:spcPct val="110000"/>
              </a:lnSpc>
              <a:spcAft>
                <a:spcPts val="600"/>
              </a:spcAft>
              <a:buFont typeface="Wingdings" pitchFamily="2" charset="2"/>
              <a:buNone/>
            </a:pPr>
            <a:r>
              <a:rPr lang="zh-CN" altLang="en-US" sz="2400" smtClean="0">
                <a:latin typeface="楷体" pitchFamily="49" charset="-122"/>
                <a:ea typeface="楷体" pitchFamily="49" charset="-122"/>
              </a:rPr>
              <a:t>都是这个布尔代数上的</a:t>
            </a:r>
            <a:r>
              <a:rPr lang="zh-CN" altLang="en-US" sz="240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布尔表达式</a:t>
            </a:r>
            <a:r>
              <a:rPr lang="zh-CN" altLang="en-US" sz="2400" smtClean="0">
                <a:latin typeface="楷体" pitchFamily="49" charset="-122"/>
                <a:ea typeface="楷体" pitchFamily="49" charset="-122"/>
              </a:rPr>
              <a:t>。</a:t>
            </a:r>
            <a:endParaRPr lang="en-US" altLang="zh-CN" sz="2400" smtClean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zh-CN" altLang="en-US" sz="24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定义</a:t>
            </a:r>
            <a:r>
              <a:rPr lang="en-US" altLang="zh-CN" sz="24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7.4-9</a:t>
            </a:r>
            <a:r>
              <a:rPr lang="zh-CN" altLang="en-US" sz="24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：</a:t>
            </a:r>
            <a:r>
              <a:rPr lang="zh-CN" altLang="en-US" sz="2400" smtClean="0">
                <a:latin typeface="楷体" pitchFamily="49" charset="-122"/>
                <a:ea typeface="楷体" pitchFamily="49" charset="-122"/>
              </a:rPr>
              <a:t>布尔代数</a:t>
            </a:r>
            <a:r>
              <a:rPr lang="en-US" altLang="zh-CN" sz="2400" smtClean="0">
                <a:latin typeface="楷体" pitchFamily="49" charset="-122"/>
                <a:ea typeface="楷体" pitchFamily="49" charset="-122"/>
              </a:rPr>
              <a:t>&lt;B,*,+,</a:t>
            </a:r>
            <a:r>
              <a:rPr lang="en-US" altLang="zh-CN" sz="240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’</a:t>
            </a:r>
            <a:r>
              <a:rPr lang="en-US" altLang="zh-CN" sz="2400" smtClean="0">
                <a:latin typeface="楷体" pitchFamily="49" charset="-122"/>
                <a:ea typeface="楷体" pitchFamily="49" charset="-122"/>
              </a:rPr>
              <a:t>,0,1&gt;</a:t>
            </a:r>
            <a:r>
              <a:rPr lang="zh-CN" altLang="en-US" sz="2400" smtClean="0">
                <a:latin typeface="楷体" pitchFamily="49" charset="-122"/>
                <a:ea typeface="楷体" pitchFamily="49" charset="-122"/>
              </a:rPr>
              <a:t>上的布尔表达式</a:t>
            </a:r>
            <a:r>
              <a:rPr lang="en-US" altLang="zh-CN" sz="2400" smtClean="0">
                <a:latin typeface="楷体" pitchFamily="49" charset="-122"/>
                <a:ea typeface="楷体" pitchFamily="49" charset="-122"/>
              </a:rPr>
              <a:t>f(x</a:t>
            </a:r>
            <a:r>
              <a:rPr lang="en-US" altLang="zh-CN" sz="2400" baseline="-25000" smtClean="0">
                <a:latin typeface="楷体" pitchFamily="49" charset="-122"/>
                <a:ea typeface="楷体" pitchFamily="49" charset="-122"/>
              </a:rPr>
              <a:t>1</a:t>
            </a:r>
            <a:r>
              <a:rPr lang="en-US" altLang="zh-CN" sz="2400" smtClean="0">
                <a:latin typeface="楷体" pitchFamily="49" charset="-122"/>
                <a:ea typeface="楷体" pitchFamily="49" charset="-122"/>
              </a:rPr>
              <a:t>,x</a:t>
            </a:r>
            <a:r>
              <a:rPr lang="en-US" altLang="zh-CN" sz="2400" baseline="-25000" smtClean="0">
                <a:latin typeface="楷体" pitchFamily="49" charset="-122"/>
                <a:ea typeface="楷体" pitchFamily="49" charset="-122"/>
              </a:rPr>
              <a:t>2</a:t>
            </a:r>
            <a:r>
              <a:rPr lang="en-US" altLang="zh-CN" sz="2400" smtClean="0">
                <a:latin typeface="楷体" pitchFamily="49" charset="-122"/>
                <a:ea typeface="楷体" pitchFamily="49" charset="-122"/>
              </a:rPr>
              <a:t>,...,x</a:t>
            </a:r>
            <a:r>
              <a:rPr lang="en-US" altLang="zh-CN" sz="2400" baseline="-25000" smtClean="0">
                <a:latin typeface="楷体" pitchFamily="49" charset="-122"/>
                <a:ea typeface="楷体" pitchFamily="49" charset="-122"/>
              </a:rPr>
              <a:t>n</a:t>
            </a:r>
            <a:r>
              <a:rPr lang="en-US" altLang="zh-CN" sz="2400" smtClean="0">
                <a:latin typeface="楷体" pitchFamily="49" charset="-122"/>
                <a:ea typeface="楷体" pitchFamily="49" charset="-122"/>
              </a:rPr>
              <a:t>)</a:t>
            </a:r>
            <a:r>
              <a:rPr lang="zh-CN" altLang="en-US" sz="2400" smtClean="0">
                <a:latin typeface="楷体" pitchFamily="49" charset="-122"/>
                <a:ea typeface="楷体" pitchFamily="49" charset="-122"/>
              </a:rPr>
              <a:t>的值指的是：将</a:t>
            </a:r>
            <a:r>
              <a:rPr lang="en-US" altLang="zh-CN" sz="2400" smtClean="0">
                <a:latin typeface="楷体" pitchFamily="49" charset="-122"/>
                <a:ea typeface="楷体" pitchFamily="49" charset="-122"/>
              </a:rPr>
              <a:t>B</a:t>
            </a:r>
            <a:r>
              <a:rPr lang="zh-CN" altLang="en-US" sz="2400" smtClean="0">
                <a:latin typeface="楷体" pitchFamily="49" charset="-122"/>
                <a:ea typeface="楷体" pitchFamily="49" charset="-122"/>
              </a:rPr>
              <a:t>的元素作为变元</a:t>
            </a:r>
            <a:r>
              <a:rPr lang="en-US" altLang="zh-CN" sz="2400" smtClean="0">
                <a:latin typeface="楷体" pitchFamily="49" charset="-122"/>
                <a:ea typeface="楷体" pitchFamily="49" charset="-122"/>
              </a:rPr>
              <a:t>x</a:t>
            </a:r>
            <a:r>
              <a:rPr lang="en-US" altLang="zh-CN" sz="2400" baseline="-25000" smtClean="0">
                <a:latin typeface="楷体" pitchFamily="49" charset="-122"/>
                <a:ea typeface="楷体" pitchFamily="49" charset="-122"/>
              </a:rPr>
              <a:t>i</a:t>
            </a:r>
            <a:r>
              <a:rPr lang="en-US" altLang="zh-CN" sz="2400" smtClean="0">
                <a:latin typeface="楷体" pitchFamily="49" charset="-122"/>
                <a:ea typeface="楷体" pitchFamily="49" charset="-122"/>
              </a:rPr>
              <a:t>(i=1,2,...,n)</a:t>
            </a:r>
            <a:r>
              <a:rPr lang="zh-CN" altLang="en-US" sz="2400" smtClean="0">
                <a:latin typeface="楷体" pitchFamily="49" charset="-122"/>
                <a:ea typeface="楷体" pitchFamily="49" charset="-122"/>
              </a:rPr>
              <a:t>的值而代入表达式以后，计算出来的表达式的值。</a:t>
            </a:r>
            <a:endParaRPr lang="en-US" altLang="zh-CN" sz="2400" smtClean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zh-CN" altLang="en-US" sz="24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例：</a:t>
            </a:r>
            <a:r>
              <a:rPr lang="zh-CN" altLang="en-US" sz="2400" smtClean="0">
                <a:latin typeface="楷体" pitchFamily="49" charset="-122"/>
                <a:ea typeface="楷体" pitchFamily="49" charset="-122"/>
              </a:rPr>
              <a:t>取</a:t>
            </a:r>
            <a:r>
              <a:rPr lang="en-US" altLang="zh-CN" sz="2400" smtClean="0">
                <a:latin typeface="楷体" pitchFamily="49" charset="-122"/>
                <a:ea typeface="楷体" pitchFamily="49" charset="-122"/>
              </a:rPr>
              <a:t>x</a:t>
            </a:r>
            <a:r>
              <a:rPr lang="en-US" altLang="zh-CN" sz="2400" baseline="-25000" smtClean="0">
                <a:latin typeface="楷体" pitchFamily="49" charset="-122"/>
                <a:ea typeface="楷体" pitchFamily="49" charset="-122"/>
              </a:rPr>
              <a:t>1</a:t>
            </a:r>
            <a:r>
              <a:rPr lang="en-US" altLang="zh-CN" sz="2400" smtClean="0">
                <a:latin typeface="楷体" pitchFamily="49" charset="-122"/>
                <a:ea typeface="楷体" pitchFamily="49" charset="-122"/>
              </a:rPr>
              <a:t>=a</a:t>
            </a:r>
            <a:r>
              <a:rPr lang="zh-CN" altLang="en-US" sz="2400" smtClean="0">
                <a:latin typeface="楷体" pitchFamily="49" charset="-122"/>
                <a:ea typeface="楷体" pitchFamily="49" charset="-122"/>
              </a:rPr>
              <a:t>，</a:t>
            </a:r>
            <a:r>
              <a:rPr lang="en-US" altLang="zh-CN" sz="2400" smtClean="0">
                <a:latin typeface="楷体" pitchFamily="49" charset="-122"/>
                <a:ea typeface="楷体" pitchFamily="49" charset="-122"/>
              </a:rPr>
              <a:t>x</a:t>
            </a:r>
            <a:r>
              <a:rPr lang="en-US" altLang="zh-CN" sz="2400" baseline="-25000" smtClean="0">
                <a:latin typeface="楷体" pitchFamily="49" charset="-122"/>
                <a:ea typeface="楷体" pitchFamily="49" charset="-122"/>
              </a:rPr>
              <a:t>2</a:t>
            </a:r>
            <a:r>
              <a:rPr lang="en-US" altLang="zh-CN" sz="2400" smtClean="0">
                <a:latin typeface="楷体" pitchFamily="49" charset="-122"/>
                <a:ea typeface="楷体" pitchFamily="49" charset="-122"/>
              </a:rPr>
              <a:t>=b</a:t>
            </a:r>
            <a:r>
              <a:rPr lang="zh-CN" altLang="en-US" sz="2400" smtClean="0">
                <a:latin typeface="楷体" pitchFamily="49" charset="-122"/>
                <a:ea typeface="楷体" pitchFamily="49" charset="-122"/>
              </a:rPr>
              <a:t>，则</a:t>
            </a:r>
            <a:r>
              <a:rPr lang="en-US" altLang="zh-CN" sz="2400" smtClean="0">
                <a:latin typeface="楷体" pitchFamily="49" charset="-122"/>
                <a:ea typeface="楷体" pitchFamily="49" charset="-122"/>
              </a:rPr>
              <a:t>f</a:t>
            </a:r>
            <a:r>
              <a:rPr lang="en-US" altLang="zh-CN" sz="2400" baseline="-25000" smtClean="0">
                <a:latin typeface="楷体" pitchFamily="49" charset="-122"/>
                <a:ea typeface="楷体" pitchFamily="49" charset="-122"/>
              </a:rPr>
              <a:t>3</a:t>
            </a:r>
            <a:r>
              <a:rPr lang="en-US" altLang="zh-CN" sz="2400" smtClean="0">
                <a:latin typeface="楷体" pitchFamily="49" charset="-122"/>
                <a:ea typeface="楷体" pitchFamily="49" charset="-122"/>
              </a:rPr>
              <a:t>=(1*a)+b=a+b=1</a:t>
            </a:r>
            <a:endParaRPr lang="zh-CN" altLang="en-US" sz="24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A70020-32F1-4C96-B871-9E52CE5B3CAB}" type="slidenum">
              <a:rPr lang="en-US" altLang="zh-CN" smtClean="0"/>
              <a:pPr>
                <a:defRPr/>
              </a:pPr>
              <a:t>68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标题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630237"/>
          </a:xfrm>
        </p:spPr>
        <p:txBody>
          <a:bodyPr/>
          <a:lstStyle/>
          <a:p>
            <a:pPr algn="ctr"/>
            <a:r>
              <a:rPr lang="zh-CN" altLang="en-US" sz="3600" smtClean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</a:rPr>
              <a:t>极小项和主析取范式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81075"/>
            <a:ext cx="8229600" cy="5111750"/>
          </a:xfrm>
        </p:spPr>
        <p:txBody>
          <a:bodyPr/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zh-CN" altLang="en-US" sz="24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定义</a:t>
            </a:r>
            <a:r>
              <a:rPr lang="en-US" altLang="zh-CN" sz="24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7.4-11</a:t>
            </a:r>
            <a:r>
              <a:rPr lang="zh-CN" altLang="en-US" sz="24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：</a:t>
            </a:r>
            <a:endParaRPr lang="en-US" altLang="zh-CN" sz="2400" smtClean="0">
              <a:solidFill>
                <a:srgbClr val="0000FF"/>
              </a:solidFill>
              <a:latin typeface="楷体" pitchFamily="49" charset="-122"/>
              <a:ea typeface="楷体" pitchFamily="49" charset="-122"/>
            </a:endParaRPr>
          </a:p>
          <a:p>
            <a:pPr lvl="1">
              <a:lnSpc>
                <a:spcPct val="120000"/>
              </a:lnSpc>
              <a:spcAft>
                <a:spcPts val="600"/>
              </a:spcAft>
              <a:buFont typeface="Wingdings" pitchFamily="2" charset="2"/>
              <a:buChar char="Ø"/>
            </a:pPr>
            <a:r>
              <a:rPr lang="zh-CN" altLang="en-US" sz="2200" smtClean="0">
                <a:latin typeface="楷体" pitchFamily="49" charset="-122"/>
                <a:ea typeface="楷体" pitchFamily="49" charset="-122"/>
              </a:rPr>
              <a:t>给定</a:t>
            </a:r>
            <a:r>
              <a:rPr lang="en-US" altLang="zh-CN" sz="2200" smtClean="0">
                <a:latin typeface="楷体" pitchFamily="49" charset="-122"/>
                <a:ea typeface="楷体" pitchFamily="49" charset="-122"/>
              </a:rPr>
              <a:t>n</a:t>
            </a:r>
            <a:r>
              <a:rPr lang="zh-CN" altLang="en-US" sz="2200" smtClean="0">
                <a:latin typeface="楷体" pitchFamily="49" charset="-122"/>
                <a:ea typeface="楷体" pitchFamily="49" charset="-122"/>
              </a:rPr>
              <a:t>个布尔变元</a:t>
            </a:r>
            <a:r>
              <a:rPr lang="en-US" altLang="zh-CN" sz="2200" smtClean="0">
                <a:latin typeface="楷体" pitchFamily="49" charset="-122"/>
                <a:ea typeface="楷体" pitchFamily="49" charset="-122"/>
              </a:rPr>
              <a:t>x</a:t>
            </a:r>
            <a:r>
              <a:rPr lang="en-US" altLang="zh-CN" sz="2200" baseline="-25000" smtClean="0">
                <a:latin typeface="楷体" pitchFamily="49" charset="-122"/>
                <a:ea typeface="楷体" pitchFamily="49" charset="-122"/>
              </a:rPr>
              <a:t>1</a:t>
            </a:r>
            <a:r>
              <a:rPr lang="en-US" altLang="zh-CN" sz="2200" smtClean="0">
                <a:latin typeface="楷体" pitchFamily="49" charset="-122"/>
                <a:ea typeface="楷体" pitchFamily="49" charset="-122"/>
              </a:rPr>
              <a:t>,x</a:t>
            </a:r>
            <a:r>
              <a:rPr lang="en-US" altLang="zh-CN" sz="2200" baseline="-25000" smtClean="0">
                <a:latin typeface="楷体" pitchFamily="49" charset="-122"/>
                <a:ea typeface="楷体" pitchFamily="49" charset="-122"/>
              </a:rPr>
              <a:t>2</a:t>
            </a:r>
            <a:r>
              <a:rPr lang="en-US" altLang="zh-CN" sz="2200" smtClean="0">
                <a:latin typeface="楷体" pitchFamily="49" charset="-122"/>
                <a:ea typeface="楷体" pitchFamily="49" charset="-122"/>
              </a:rPr>
              <a:t>,...,x</a:t>
            </a:r>
            <a:r>
              <a:rPr lang="en-US" altLang="zh-CN" sz="2200" baseline="-25000" smtClean="0">
                <a:latin typeface="楷体" pitchFamily="49" charset="-122"/>
                <a:ea typeface="楷体" pitchFamily="49" charset="-122"/>
              </a:rPr>
              <a:t>n</a:t>
            </a:r>
            <a:r>
              <a:rPr lang="en-US" altLang="zh-CN" sz="2200" smtClean="0">
                <a:latin typeface="楷体" pitchFamily="49" charset="-122"/>
                <a:ea typeface="楷体" pitchFamily="49" charset="-122"/>
              </a:rPr>
              <a:t>,</a:t>
            </a:r>
            <a:r>
              <a:rPr lang="zh-CN" altLang="en-US" sz="2200" smtClean="0">
                <a:latin typeface="楷体" pitchFamily="49" charset="-122"/>
                <a:ea typeface="楷体" pitchFamily="49" charset="-122"/>
              </a:rPr>
              <a:t>表达式</a:t>
            </a:r>
            <a:r>
              <a:rPr lang="en-US" altLang="zh-CN" sz="2200" smtClean="0">
                <a:latin typeface="楷体" pitchFamily="49" charset="-122"/>
                <a:ea typeface="楷体" pitchFamily="49" charset="-122"/>
              </a:rPr>
              <a:t>X</a:t>
            </a:r>
            <a:r>
              <a:rPr lang="en-US" altLang="zh-CN" sz="2200" baseline="-25000" smtClean="0">
                <a:latin typeface="楷体" pitchFamily="49" charset="-122"/>
                <a:ea typeface="楷体" pitchFamily="49" charset="-122"/>
              </a:rPr>
              <a:t>1</a:t>
            </a:r>
            <a:r>
              <a:rPr lang="zh-CN" altLang="en-US" sz="2800" baseline="-5000" smtClean="0">
                <a:latin typeface="楷体" pitchFamily="49" charset="-122"/>
                <a:ea typeface="楷体" pitchFamily="49" charset="-122"/>
              </a:rPr>
              <a:t>*</a:t>
            </a:r>
            <a:r>
              <a:rPr lang="en-US" altLang="zh-CN" sz="2200" smtClean="0">
                <a:latin typeface="楷体" pitchFamily="49" charset="-122"/>
                <a:ea typeface="楷体" pitchFamily="49" charset="-122"/>
              </a:rPr>
              <a:t>X</a:t>
            </a:r>
            <a:r>
              <a:rPr lang="en-US" altLang="zh-CN" sz="2200" baseline="-25000" smtClean="0">
                <a:latin typeface="楷体" pitchFamily="49" charset="-122"/>
                <a:ea typeface="楷体" pitchFamily="49" charset="-122"/>
              </a:rPr>
              <a:t>2</a:t>
            </a:r>
            <a:r>
              <a:rPr lang="zh-CN" altLang="en-US" sz="2800" baseline="-5000" smtClean="0">
                <a:latin typeface="楷体" pitchFamily="49" charset="-122"/>
                <a:ea typeface="楷体" pitchFamily="49" charset="-122"/>
              </a:rPr>
              <a:t>*</a:t>
            </a:r>
            <a:r>
              <a:rPr lang="en-US" altLang="zh-CN" sz="2200" smtClean="0">
                <a:latin typeface="楷体" pitchFamily="49" charset="-122"/>
                <a:ea typeface="楷体" pitchFamily="49" charset="-122"/>
              </a:rPr>
              <a:t>...</a:t>
            </a:r>
            <a:r>
              <a:rPr lang="zh-CN" altLang="en-US" sz="2800" baseline="-5000" smtClean="0">
                <a:latin typeface="楷体" pitchFamily="49" charset="-122"/>
                <a:ea typeface="楷体" pitchFamily="49" charset="-122"/>
              </a:rPr>
              <a:t>*</a:t>
            </a:r>
            <a:r>
              <a:rPr lang="en-US" altLang="zh-CN" sz="2200" smtClean="0">
                <a:latin typeface="楷体" pitchFamily="49" charset="-122"/>
                <a:ea typeface="楷体" pitchFamily="49" charset="-122"/>
              </a:rPr>
              <a:t>X</a:t>
            </a:r>
            <a:r>
              <a:rPr lang="en-US" altLang="zh-CN" sz="2200" baseline="-25000" smtClean="0">
                <a:latin typeface="楷体" pitchFamily="49" charset="-122"/>
                <a:ea typeface="楷体" pitchFamily="49" charset="-122"/>
              </a:rPr>
              <a:t>n</a:t>
            </a:r>
            <a:r>
              <a:rPr lang="zh-CN" altLang="en-US" sz="2200" smtClean="0">
                <a:latin typeface="楷体" pitchFamily="49" charset="-122"/>
                <a:ea typeface="楷体" pitchFamily="49" charset="-122"/>
              </a:rPr>
              <a:t>称为</a:t>
            </a:r>
            <a:r>
              <a:rPr lang="zh-CN" altLang="en-US" sz="220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极小项</a:t>
            </a:r>
            <a:r>
              <a:rPr lang="zh-CN" altLang="en-US" sz="2200" smtClean="0">
                <a:latin typeface="楷体" pitchFamily="49" charset="-122"/>
                <a:ea typeface="楷体" pitchFamily="49" charset="-122"/>
              </a:rPr>
              <a:t>，这里</a:t>
            </a:r>
            <a:r>
              <a:rPr lang="en-US" altLang="zh-CN" sz="2200" smtClean="0">
                <a:latin typeface="楷体" pitchFamily="49" charset="-122"/>
                <a:ea typeface="楷体" pitchFamily="49" charset="-122"/>
              </a:rPr>
              <a:t>X</a:t>
            </a:r>
            <a:r>
              <a:rPr lang="en-US" altLang="zh-CN" sz="2200" baseline="-25000" smtClean="0">
                <a:latin typeface="楷体" pitchFamily="49" charset="-122"/>
                <a:ea typeface="楷体" pitchFamily="49" charset="-122"/>
              </a:rPr>
              <a:t>i</a:t>
            </a:r>
            <a:r>
              <a:rPr lang="zh-CN" altLang="en-US" sz="2200" smtClean="0">
                <a:latin typeface="楷体" pitchFamily="49" charset="-122"/>
                <a:ea typeface="楷体" pitchFamily="49" charset="-122"/>
              </a:rPr>
              <a:t>表示</a:t>
            </a:r>
            <a:r>
              <a:rPr lang="en-US" altLang="zh-CN" sz="2200" smtClean="0">
                <a:latin typeface="楷体" pitchFamily="49" charset="-122"/>
                <a:ea typeface="楷体" pitchFamily="49" charset="-122"/>
              </a:rPr>
              <a:t>x</a:t>
            </a:r>
            <a:r>
              <a:rPr lang="en-US" altLang="zh-CN" sz="2200" baseline="-25000" smtClean="0">
                <a:latin typeface="楷体" pitchFamily="49" charset="-122"/>
                <a:ea typeface="楷体" pitchFamily="49" charset="-122"/>
              </a:rPr>
              <a:t>i</a:t>
            </a:r>
            <a:r>
              <a:rPr lang="zh-CN" altLang="en-US" sz="2200" smtClean="0">
                <a:latin typeface="楷体" pitchFamily="49" charset="-122"/>
                <a:ea typeface="楷体" pitchFamily="49" charset="-122"/>
              </a:rPr>
              <a:t>或者</a:t>
            </a:r>
            <a:r>
              <a:rPr lang="en-US" altLang="zh-CN" sz="2200" smtClean="0">
                <a:latin typeface="楷体" pitchFamily="49" charset="-122"/>
                <a:ea typeface="楷体" pitchFamily="49" charset="-122"/>
              </a:rPr>
              <a:t>x</a:t>
            </a:r>
            <a:r>
              <a:rPr lang="en-US" altLang="zh-CN" sz="2200" baseline="-25000" smtClean="0">
                <a:latin typeface="楷体" pitchFamily="49" charset="-122"/>
                <a:ea typeface="楷体" pitchFamily="49" charset="-122"/>
              </a:rPr>
              <a:t>i</a:t>
            </a:r>
            <a:r>
              <a:rPr lang="en-US" altLang="zh-CN" sz="220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’</a:t>
            </a:r>
            <a:r>
              <a:rPr lang="zh-CN" altLang="en-US" sz="2200" smtClean="0">
                <a:latin typeface="楷体" pitchFamily="49" charset="-122"/>
                <a:ea typeface="楷体" pitchFamily="49" charset="-122"/>
              </a:rPr>
              <a:t>两者之一。</a:t>
            </a:r>
            <a:endParaRPr lang="en-US" altLang="zh-CN" sz="2200" smtClean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zh-CN" altLang="en-US" sz="24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定义</a:t>
            </a:r>
            <a:r>
              <a:rPr lang="en-US" altLang="zh-CN" sz="24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7.4-12</a:t>
            </a:r>
            <a:r>
              <a:rPr lang="zh-CN" altLang="en-US" sz="24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：</a:t>
            </a:r>
            <a:endParaRPr lang="en-US" altLang="zh-CN" sz="2400" smtClean="0">
              <a:solidFill>
                <a:srgbClr val="0000FF"/>
              </a:solidFill>
              <a:latin typeface="楷体" pitchFamily="49" charset="-122"/>
              <a:ea typeface="楷体" pitchFamily="49" charset="-122"/>
            </a:endParaRPr>
          </a:p>
          <a:p>
            <a:pPr lvl="1">
              <a:lnSpc>
                <a:spcPct val="120000"/>
              </a:lnSpc>
              <a:spcAft>
                <a:spcPts val="600"/>
              </a:spcAft>
              <a:buFont typeface="Wingdings" pitchFamily="2" charset="2"/>
              <a:buChar char="Ø"/>
            </a:pPr>
            <a:r>
              <a:rPr lang="en-US" altLang="zh-CN" sz="2200" smtClean="0">
                <a:latin typeface="楷体" pitchFamily="49" charset="-122"/>
                <a:ea typeface="楷体" pitchFamily="49" charset="-122"/>
              </a:rPr>
              <a:t>Α</a:t>
            </a:r>
            <a:r>
              <a:rPr lang="en-US" altLang="zh-CN" sz="2200" baseline="-25000" smtClean="0">
                <a:latin typeface="楷体" pitchFamily="49" charset="-122"/>
                <a:ea typeface="楷体" pitchFamily="49" charset="-122"/>
              </a:rPr>
              <a:t>0</a:t>
            </a:r>
            <a:r>
              <a:rPr lang="en-US" altLang="zh-CN" sz="2200" smtClean="0">
                <a:latin typeface="楷体" pitchFamily="49" charset="-122"/>
                <a:ea typeface="楷体" pitchFamily="49" charset="-122"/>
              </a:rPr>
              <a:t>m</a:t>
            </a:r>
            <a:r>
              <a:rPr lang="en-US" altLang="zh-CN" sz="2200" baseline="-25000" smtClean="0">
                <a:latin typeface="楷体" pitchFamily="49" charset="-122"/>
                <a:ea typeface="楷体" pitchFamily="49" charset="-122"/>
              </a:rPr>
              <a:t>0+</a:t>
            </a:r>
            <a:r>
              <a:rPr lang="en-US" altLang="zh-CN" sz="2200" smtClean="0">
                <a:latin typeface="楷体" pitchFamily="49" charset="-122"/>
                <a:ea typeface="楷体" pitchFamily="49" charset="-122"/>
              </a:rPr>
              <a:t>+α</a:t>
            </a:r>
            <a:r>
              <a:rPr lang="en-US" altLang="zh-CN" sz="2200" baseline="-25000" smtClean="0">
                <a:latin typeface="楷体" pitchFamily="49" charset="-122"/>
                <a:ea typeface="楷体" pitchFamily="49" charset="-122"/>
              </a:rPr>
              <a:t>1</a:t>
            </a:r>
            <a:r>
              <a:rPr lang="en-US" altLang="zh-CN" sz="2200" smtClean="0">
                <a:latin typeface="楷体" pitchFamily="49" charset="-122"/>
                <a:ea typeface="楷体" pitchFamily="49" charset="-122"/>
              </a:rPr>
              <a:t>m</a:t>
            </a:r>
            <a:r>
              <a:rPr lang="en-US" altLang="zh-CN" sz="2200" baseline="-25000" smtClean="0">
                <a:latin typeface="楷体" pitchFamily="49" charset="-122"/>
                <a:ea typeface="楷体" pitchFamily="49" charset="-122"/>
              </a:rPr>
              <a:t>1</a:t>
            </a:r>
            <a:r>
              <a:rPr lang="en-US" altLang="zh-CN" sz="2200" smtClean="0">
                <a:latin typeface="楷体" pitchFamily="49" charset="-122"/>
                <a:ea typeface="楷体" pitchFamily="49" charset="-122"/>
              </a:rPr>
              <a:t>+...+α</a:t>
            </a:r>
            <a:r>
              <a:rPr lang="en-US" altLang="zh-CN" sz="2200" baseline="-25000" smtClean="0">
                <a:latin typeface="楷体" pitchFamily="49" charset="-122"/>
                <a:ea typeface="楷体" pitchFamily="49" charset="-122"/>
              </a:rPr>
              <a:t>2</a:t>
            </a:r>
            <a:r>
              <a:rPr lang="en-US" altLang="zh-CN" sz="2200" baseline="-5000" smtClean="0">
                <a:latin typeface="楷体" pitchFamily="49" charset="-122"/>
                <a:ea typeface="楷体" pitchFamily="49" charset="-122"/>
              </a:rPr>
              <a:t>n</a:t>
            </a:r>
            <a:r>
              <a:rPr lang="en-US" altLang="zh-CN" sz="2200" baseline="-25000" smtClean="0">
                <a:latin typeface="楷体" pitchFamily="49" charset="-122"/>
                <a:ea typeface="楷体" pitchFamily="49" charset="-122"/>
              </a:rPr>
              <a:t>-1</a:t>
            </a:r>
            <a:r>
              <a:rPr lang="en-US" altLang="zh-CN" sz="2200" smtClean="0">
                <a:latin typeface="楷体" pitchFamily="49" charset="-122"/>
                <a:ea typeface="楷体" pitchFamily="49" charset="-122"/>
              </a:rPr>
              <a:t>m</a:t>
            </a:r>
            <a:r>
              <a:rPr lang="en-US" altLang="zh-CN" sz="2200" baseline="-25000" smtClean="0">
                <a:latin typeface="楷体" pitchFamily="49" charset="-122"/>
                <a:ea typeface="楷体" pitchFamily="49" charset="-122"/>
              </a:rPr>
              <a:t>2</a:t>
            </a:r>
            <a:r>
              <a:rPr lang="en-US" altLang="zh-CN" sz="2200" baseline="-5000" smtClean="0">
                <a:latin typeface="楷体" pitchFamily="49" charset="-122"/>
                <a:ea typeface="楷体" pitchFamily="49" charset="-122"/>
              </a:rPr>
              <a:t>n</a:t>
            </a:r>
            <a:r>
              <a:rPr lang="en-US" altLang="zh-CN" sz="2200" baseline="-25000" smtClean="0">
                <a:latin typeface="楷体" pitchFamily="49" charset="-122"/>
                <a:ea typeface="楷体" pitchFamily="49" charset="-122"/>
              </a:rPr>
              <a:t>-1</a:t>
            </a:r>
            <a:r>
              <a:rPr lang="zh-CN" altLang="en-US" sz="2200" smtClean="0">
                <a:latin typeface="楷体" pitchFamily="49" charset="-122"/>
                <a:ea typeface="楷体" pitchFamily="49" charset="-122"/>
              </a:rPr>
              <a:t>形式的布尔表达式称为</a:t>
            </a:r>
            <a:r>
              <a:rPr lang="zh-CN" altLang="en-US" sz="220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主析取范式</a:t>
            </a:r>
            <a:r>
              <a:rPr lang="zh-CN" altLang="en-US" sz="2200" smtClean="0">
                <a:latin typeface="楷体" pitchFamily="49" charset="-122"/>
                <a:ea typeface="楷体" pitchFamily="49" charset="-122"/>
              </a:rPr>
              <a:t>，</a:t>
            </a:r>
            <a:r>
              <a:rPr lang="en-US" altLang="zh-CN" sz="2200" smtClean="0">
                <a:latin typeface="楷体" pitchFamily="49" charset="-122"/>
                <a:ea typeface="楷体" pitchFamily="49" charset="-122"/>
              </a:rPr>
              <a:t>m</a:t>
            </a:r>
            <a:r>
              <a:rPr lang="en-US" altLang="zh-CN" sz="2200" baseline="-25000" smtClean="0">
                <a:latin typeface="楷体" pitchFamily="49" charset="-122"/>
                <a:ea typeface="楷体" pitchFamily="49" charset="-122"/>
              </a:rPr>
              <a:t>i</a:t>
            </a:r>
            <a:r>
              <a:rPr lang="zh-CN" altLang="en-US" sz="2200" smtClean="0">
                <a:latin typeface="楷体" pitchFamily="49" charset="-122"/>
                <a:ea typeface="楷体" pitchFamily="49" charset="-122"/>
              </a:rPr>
              <a:t>是极小项，</a:t>
            </a:r>
            <a:r>
              <a:rPr lang="en-US" altLang="zh-CN" sz="2200" smtClean="0">
                <a:latin typeface="楷体" pitchFamily="49" charset="-122"/>
                <a:ea typeface="楷体" pitchFamily="49" charset="-122"/>
              </a:rPr>
              <a:t>α</a:t>
            </a:r>
            <a:r>
              <a:rPr lang="en-US" altLang="zh-CN" sz="2200" baseline="-25000" smtClean="0">
                <a:latin typeface="楷体" pitchFamily="49" charset="-122"/>
                <a:ea typeface="楷体" pitchFamily="49" charset="-122"/>
              </a:rPr>
              <a:t>i</a:t>
            </a:r>
            <a:r>
              <a:rPr lang="zh-CN" altLang="en-US" sz="2200" smtClean="0">
                <a:latin typeface="楷体" pitchFamily="49" charset="-122"/>
                <a:ea typeface="楷体" pitchFamily="49" charset="-122"/>
              </a:rPr>
              <a:t>是布尔常元（系数）</a:t>
            </a:r>
            <a:r>
              <a:rPr lang="en-US" altLang="zh-CN" sz="2200" smtClean="0">
                <a:latin typeface="楷体" pitchFamily="49" charset="-122"/>
                <a:ea typeface="楷体" pitchFamily="49" charset="-122"/>
              </a:rPr>
              <a:t>(i=0,1,2,...,2</a:t>
            </a:r>
            <a:r>
              <a:rPr lang="en-US" altLang="zh-CN" sz="2200" baseline="30000" smtClean="0">
                <a:latin typeface="楷体" pitchFamily="49" charset="-122"/>
                <a:ea typeface="楷体" pitchFamily="49" charset="-122"/>
              </a:rPr>
              <a:t>n</a:t>
            </a:r>
            <a:r>
              <a:rPr lang="en-US" altLang="zh-CN" sz="2200" smtClean="0">
                <a:latin typeface="楷体" pitchFamily="49" charset="-122"/>
                <a:ea typeface="楷体" pitchFamily="49" charset="-122"/>
              </a:rPr>
              <a:t>-1)</a:t>
            </a:r>
            <a:r>
              <a:rPr lang="zh-CN" altLang="en-US" sz="2200" smtClean="0">
                <a:latin typeface="楷体" pitchFamily="49" charset="-122"/>
                <a:ea typeface="楷体" pitchFamily="49" charset="-122"/>
              </a:rPr>
              <a:t>。</a:t>
            </a:r>
            <a:endParaRPr lang="en-US" altLang="zh-CN" sz="2200" smtClean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altLang="zh-CN" sz="2400" smtClean="0">
                <a:latin typeface="楷体" pitchFamily="49" charset="-122"/>
                <a:ea typeface="楷体" pitchFamily="49" charset="-122"/>
              </a:rPr>
              <a:t>n</a:t>
            </a:r>
            <a:r>
              <a:rPr lang="zh-CN" altLang="en-US" sz="2400" smtClean="0">
                <a:latin typeface="楷体" pitchFamily="49" charset="-122"/>
                <a:ea typeface="楷体" pitchFamily="49" charset="-122"/>
              </a:rPr>
              <a:t>个布尔变元有</a:t>
            </a:r>
            <a:r>
              <a:rPr lang="en-US" altLang="zh-CN" sz="2400" smtClean="0">
                <a:latin typeface="楷体" pitchFamily="49" charset="-122"/>
                <a:ea typeface="楷体" pitchFamily="49" charset="-122"/>
              </a:rPr>
              <a:t>2</a:t>
            </a:r>
            <a:r>
              <a:rPr lang="en-US" altLang="zh-CN" sz="2400" baseline="30000" smtClean="0">
                <a:latin typeface="楷体" pitchFamily="49" charset="-122"/>
                <a:ea typeface="楷体" pitchFamily="49" charset="-122"/>
              </a:rPr>
              <a:t>n</a:t>
            </a:r>
            <a:r>
              <a:rPr lang="zh-CN" altLang="en-US" sz="2400" smtClean="0">
                <a:latin typeface="楷体" pitchFamily="49" charset="-122"/>
                <a:ea typeface="楷体" pitchFamily="49" charset="-122"/>
              </a:rPr>
              <a:t>个极小项，而</a:t>
            </a:r>
            <a:r>
              <a:rPr lang="en-US" altLang="zh-CN" sz="2400" smtClean="0">
                <a:latin typeface="楷体" pitchFamily="49" charset="-122"/>
                <a:ea typeface="楷体" pitchFamily="49" charset="-122"/>
              </a:rPr>
              <a:t>α</a:t>
            </a:r>
            <a:r>
              <a:rPr lang="en-US" altLang="zh-CN" sz="2400" baseline="-25000" smtClean="0">
                <a:latin typeface="楷体" pitchFamily="49" charset="-122"/>
                <a:ea typeface="楷体" pitchFamily="49" charset="-122"/>
              </a:rPr>
              <a:t>i</a:t>
            </a:r>
            <a:r>
              <a:rPr lang="zh-CN" altLang="en-US" sz="2400" smtClean="0">
                <a:latin typeface="楷体" pitchFamily="49" charset="-122"/>
                <a:ea typeface="楷体" pitchFamily="49" charset="-122"/>
              </a:rPr>
              <a:t>有</a:t>
            </a:r>
            <a:r>
              <a:rPr lang="en-US" altLang="zh-CN" sz="2400" smtClean="0">
                <a:latin typeface="楷体" pitchFamily="49" charset="-122"/>
                <a:ea typeface="楷体" pitchFamily="49" charset="-122"/>
              </a:rPr>
              <a:t>|B|</a:t>
            </a:r>
            <a:r>
              <a:rPr lang="zh-CN" altLang="en-US" sz="2400" smtClean="0">
                <a:latin typeface="楷体" pitchFamily="49" charset="-122"/>
                <a:ea typeface="楷体" pitchFamily="49" charset="-122"/>
              </a:rPr>
              <a:t>种取法，故不同的主析取范式有</a:t>
            </a:r>
            <a:r>
              <a:rPr lang="en-US" altLang="zh-CN" sz="2400" smtClean="0">
                <a:latin typeface="楷体" pitchFamily="49" charset="-122"/>
                <a:ea typeface="楷体" pitchFamily="49" charset="-122"/>
              </a:rPr>
              <a:t>|B|</a:t>
            </a:r>
            <a:r>
              <a:rPr lang="en-US" altLang="zh-CN" sz="2600" baseline="30000" smtClean="0">
                <a:latin typeface="楷体" pitchFamily="49" charset="-122"/>
                <a:ea typeface="楷体" pitchFamily="49" charset="-122"/>
              </a:rPr>
              <a:t>2</a:t>
            </a:r>
            <a:r>
              <a:rPr lang="en-US" altLang="zh-CN" sz="2400" baseline="60000" smtClean="0">
                <a:latin typeface="楷体" pitchFamily="49" charset="-122"/>
                <a:ea typeface="楷体" pitchFamily="49" charset="-122"/>
              </a:rPr>
              <a:t>n</a:t>
            </a:r>
            <a:r>
              <a:rPr lang="zh-CN" altLang="en-US" sz="2400" smtClean="0">
                <a:latin typeface="楷体" pitchFamily="49" charset="-122"/>
                <a:ea typeface="楷体" pitchFamily="49" charset="-122"/>
              </a:rPr>
              <a:t>个</a:t>
            </a:r>
            <a:endParaRPr lang="en-US" altLang="zh-CN" sz="2400" smtClean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zh-CN" altLang="en-US" sz="2400" smtClean="0">
                <a:latin typeface="楷体" pitchFamily="49" charset="-122"/>
                <a:ea typeface="楷体" pitchFamily="49" charset="-122"/>
              </a:rPr>
              <a:t>类似地，有</a:t>
            </a:r>
            <a:r>
              <a:rPr lang="zh-CN" altLang="en-US" sz="240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极大项</a:t>
            </a:r>
            <a:r>
              <a:rPr lang="zh-CN" altLang="en-US" sz="2400" smtClean="0">
                <a:latin typeface="楷体" pitchFamily="49" charset="-122"/>
                <a:ea typeface="楷体" pitchFamily="49" charset="-122"/>
              </a:rPr>
              <a:t>、</a:t>
            </a:r>
            <a:r>
              <a:rPr lang="zh-CN" altLang="en-US" sz="240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主合取范式</a:t>
            </a:r>
            <a:r>
              <a:rPr lang="zh-CN" altLang="en-US" sz="2400" smtClean="0">
                <a:latin typeface="楷体" pitchFamily="49" charset="-122"/>
                <a:ea typeface="楷体" pitchFamily="49" charset="-122"/>
              </a:rPr>
              <a:t>等概念。</a:t>
            </a:r>
            <a:endParaRPr lang="en-US" altLang="zh-CN" sz="2400" smtClean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zh-CN" altLang="en-US" sz="2400" smtClean="0">
                <a:latin typeface="楷体" pitchFamily="49" charset="-122"/>
                <a:ea typeface="楷体" pitchFamily="49" charset="-122"/>
              </a:rPr>
              <a:t>任一</a:t>
            </a:r>
            <a:r>
              <a:rPr lang="en-US" altLang="zh-CN" sz="2400" smtClean="0">
                <a:latin typeface="楷体" pitchFamily="49" charset="-122"/>
                <a:ea typeface="楷体" pitchFamily="49" charset="-122"/>
              </a:rPr>
              <a:t>n</a:t>
            </a:r>
            <a:r>
              <a:rPr lang="zh-CN" altLang="en-US" sz="2400" smtClean="0">
                <a:latin typeface="楷体" pitchFamily="49" charset="-122"/>
                <a:ea typeface="楷体" pitchFamily="49" charset="-122"/>
              </a:rPr>
              <a:t>元布尔表达式都</a:t>
            </a:r>
            <a:r>
              <a:rPr lang="zh-CN" altLang="en-US" sz="240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唯一等价于</a:t>
            </a:r>
            <a:r>
              <a:rPr lang="zh-CN" altLang="en-US" sz="2400" smtClean="0">
                <a:latin typeface="楷体" pitchFamily="49" charset="-122"/>
                <a:ea typeface="楷体" pitchFamily="49" charset="-122"/>
              </a:rPr>
              <a:t>一个主析</a:t>
            </a:r>
            <a:r>
              <a:rPr lang="en-US" altLang="zh-CN" sz="2400" smtClean="0">
                <a:latin typeface="楷体" pitchFamily="49" charset="-122"/>
                <a:ea typeface="楷体" pitchFamily="49" charset="-122"/>
              </a:rPr>
              <a:t>/</a:t>
            </a:r>
            <a:r>
              <a:rPr lang="zh-CN" altLang="en-US" sz="2400" smtClean="0">
                <a:latin typeface="楷体" pitchFamily="49" charset="-122"/>
                <a:ea typeface="楷体" pitchFamily="49" charset="-122"/>
              </a:rPr>
              <a:t>合取范式。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6B48F0-E8E5-40F9-A14F-5A36C0987B4B}" type="slidenum">
              <a:rPr lang="en-US" altLang="zh-CN" smtClean="0"/>
              <a:pPr>
                <a:defRPr/>
              </a:pPr>
              <a:t>69</a:t>
            </a:fld>
            <a:endParaRPr lang="en-US" altLang="zh-CN"/>
          </a:p>
        </p:txBody>
      </p:sp>
      <p:sp>
        <p:nvSpPr>
          <p:cNvPr id="5" name="圆角矩形 4"/>
          <p:cNvSpPr/>
          <p:nvPr/>
        </p:nvSpPr>
        <p:spPr>
          <a:xfrm>
            <a:off x="2195513" y="1916113"/>
            <a:ext cx="5400675" cy="158432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74638">
              <a:lnSpc>
                <a:spcPct val="110000"/>
              </a:lnSpc>
              <a:spcAft>
                <a:spcPts val="1200"/>
              </a:spcAft>
              <a:defRPr/>
            </a:pPr>
            <a:r>
              <a:rPr lang="zh-CN" altLang="en-US" sz="24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回顾：</a:t>
            </a:r>
            <a:endParaRPr lang="en-US" altLang="zh-CN" sz="2400" dirty="0">
              <a:solidFill>
                <a:srgbClr val="FF0000"/>
              </a:solidFill>
              <a:latin typeface="楷体" pitchFamily="49" charset="-122"/>
              <a:ea typeface="楷体" pitchFamily="49" charset="-122"/>
            </a:endParaRPr>
          </a:p>
          <a:p>
            <a:pPr marL="274638" indent="-274638">
              <a:lnSpc>
                <a:spcPct val="110000"/>
              </a:lnSpc>
              <a:spcAft>
                <a:spcPts val="600"/>
              </a:spcAft>
              <a:buSzPct val="65000"/>
              <a:buFont typeface="Wingdings" pitchFamily="2" charset="2"/>
              <a:buChar char="u"/>
              <a:defRPr/>
            </a:pP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  <a:latin typeface="楷体" pitchFamily="49" charset="-122"/>
                <a:ea typeface="楷体" pitchFamily="49" charset="-122"/>
              </a:rPr>
              <a:t>命题中的范式与此处是否如出一辙？</a:t>
            </a:r>
            <a:endParaRPr lang="en-US" altLang="zh-CN" sz="2400" dirty="0">
              <a:solidFill>
                <a:schemeClr val="accent6">
                  <a:lumMod val="75000"/>
                </a:schemeClr>
              </a:solidFill>
              <a:latin typeface="楷体" pitchFamily="49" charset="-122"/>
              <a:ea typeface="楷体" pitchFamily="49" charset="-122"/>
            </a:endParaRPr>
          </a:p>
          <a:p>
            <a:pPr marL="274638" indent="-274638">
              <a:lnSpc>
                <a:spcPct val="110000"/>
              </a:lnSpc>
              <a:spcAft>
                <a:spcPts val="1200"/>
              </a:spcAft>
              <a:buSzPct val="65000"/>
              <a:buFont typeface="Wingdings" pitchFamily="2" charset="2"/>
              <a:buChar char="u"/>
              <a:defRPr/>
            </a:pP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  <a:latin typeface="楷体" pitchFamily="49" charset="-122"/>
                <a:ea typeface="楷体" pitchFamily="49" charset="-122"/>
              </a:rPr>
              <a:t>其中必有蹊跷！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60350"/>
            <a:ext cx="8229600" cy="558800"/>
          </a:xfrm>
        </p:spPr>
        <p:txBody>
          <a:bodyPr/>
          <a:lstStyle/>
          <a:p>
            <a:pPr eaLnBrk="1" hangingPunct="1"/>
            <a:r>
              <a:rPr lang="zh-CN" altLang="en-US" smtClean="0"/>
              <a:t>格的性质（续）</a:t>
            </a:r>
            <a:endParaRPr lang="zh-CN" altLang="zh-CN" b="1" smtClean="0">
              <a:solidFill>
                <a:srgbClr val="C00000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95288" y="981075"/>
            <a:ext cx="8215312" cy="5184775"/>
          </a:xfrm>
        </p:spPr>
        <p:txBody>
          <a:bodyPr/>
          <a:lstStyle/>
          <a:p>
            <a:pPr lvl="1">
              <a:lnSpc>
                <a:spcPct val="130000"/>
              </a:lnSpc>
              <a:spcBef>
                <a:spcPct val="0"/>
              </a:spcBef>
              <a:spcAft>
                <a:spcPts val="400"/>
              </a:spcAft>
              <a:buFont typeface="Wingdings" pitchFamily="2" charset="2"/>
              <a:buNone/>
              <a:defRPr/>
            </a:pPr>
            <a:r>
              <a:rPr lang="en-US" altLang="zh-CN" sz="2300" dirty="0">
                <a:latin typeface="Times New Roman" pitchFamily="18" charset="0"/>
                <a:ea typeface="华文楷体" pitchFamily="2" charset="-122"/>
              </a:rPr>
              <a:t>(8)  </a:t>
            </a:r>
            <a:r>
              <a:rPr lang="zh-CN" altLang="en-US" sz="2300" dirty="0">
                <a:solidFill>
                  <a:srgbClr val="FF0000"/>
                </a:solidFill>
                <a:latin typeface="Times New Roman" pitchFamily="18" charset="0"/>
                <a:ea typeface="华文楷体" pitchFamily="2" charset="-122"/>
              </a:rPr>
              <a:t>等幂律</a:t>
            </a:r>
            <a:r>
              <a:rPr lang="zh-CN" altLang="en-US" sz="2300" dirty="0">
                <a:latin typeface="Times New Roman" pitchFamily="18" charset="0"/>
                <a:ea typeface="华文楷体" pitchFamily="2" charset="-122"/>
              </a:rPr>
              <a:t>   </a:t>
            </a:r>
            <a:r>
              <a:rPr lang="en-US" altLang="zh-CN" sz="2300" dirty="0" err="1">
                <a:latin typeface="Times New Roman" pitchFamily="18" charset="0"/>
                <a:ea typeface="华文楷体" pitchFamily="2" charset="-122"/>
              </a:rPr>
              <a:t>a∧a</a:t>
            </a:r>
            <a:r>
              <a:rPr lang="en-US" altLang="zh-CN" sz="2300" dirty="0">
                <a:latin typeface="Times New Roman" pitchFamily="18" charset="0"/>
                <a:ea typeface="华文楷体" pitchFamily="2" charset="-122"/>
              </a:rPr>
              <a:t>=a, </a:t>
            </a:r>
            <a:r>
              <a:rPr lang="zh-CN" altLang="en-US" sz="2300" dirty="0">
                <a:latin typeface="Times New Roman" pitchFamily="18" charset="0"/>
                <a:ea typeface="华文楷体" pitchFamily="2" charset="-122"/>
              </a:rPr>
              <a:t> </a:t>
            </a:r>
            <a:r>
              <a:rPr lang="en-US" altLang="zh-CN" sz="2300" dirty="0" err="1">
                <a:latin typeface="Times New Roman" pitchFamily="18" charset="0"/>
                <a:ea typeface="华文楷体" pitchFamily="2" charset="-122"/>
              </a:rPr>
              <a:t>a∨a</a:t>
            </a:r>
            <a:r>
              <a:rPr lang="en-US" altLang="zh-CN" sz="2300" dirty="0">
                <a:latin typeface="Times New Roman" pitchFamily="18" charset="0"/>
                <a:ea typeface="华文楷体" pitchFamily="2" charset="-122"/>
              </a:rPr>
              <a:t>=a </a:t>
            </a:r>
          </a:p>
          <a:p>
            <a:pPr lvl="1">
              <a:lnSpc>
                <a:spcPct val="130000"/>
              </a:lnSpc>
              <a:spcBef>
                <a:spcPct val="0"/>
              </a:spcBef>
              <a:spcAft>
                <a:spcPts val="400"/>
              </a:spcAft>
              <a:buFont typeface="Wingdings" pitchFamily="2" charset="2"/>
              <a:buNone/>
              <a:defRPr/>
            </a:pPr>
            <a:r>
              <a:rPr lang="en-US" altLang="zh-CN" sz="2300" dirty="0">
                <a:latin typeface="Times New Roman" pitchFamily="18" charset="0"/>
                <a:ea typeface="华文楷体" pitchFamily="2" charset="-122"/>
              </a:rPr>
              <a:t>(9)  </a:t>
            </a:r>
            <a:r>
              <a:rPr lang="zh-CN" altLang="en-US" sz="2300" dirty="0">
                <a:solidFill>
                  <a:srgbClr val="FF0000"/>
                </a:solidFill>
                <a:latin typeface="Times New Roman" pitchFamily="18" charset="0"/>
                <a:ea typeface="华文楷体" pitchFamily="2" charset="-122"/>
              </a:rPr>
              <a:t>吸收律</a:t>
            </a:r>
            <a:r>
              <a:rPr lang="zh-CN" altLang="en-US" sz="2300" dirty="0">
                <a:latin typeface="Times New Roman" pitchFamily="18" charset="0"/>
                <a:ea typeface="华文楷体" pitchFamily="2" charset="-122"/>
              </a:rPr>
              <a:t>   </a:t>
            </a:r>
            <a:r>
              <a:rPr lang="en-US" altLang="zh-CN" sz="2300" dirty="0">
                <a:latin typeface="Times New Roman" pitchFamily="18" charset="0"/>
                <a:ea typeface="华文楷体" pitchFamily="2" charset="-122"/>
              </a:rPr>
              <a:t>a∧(</a:t>
            </a:r>
            <a:r>
              <a:rPr lang="en-US" altLang="zh-CN" sz="2300" dirty="0" err="1">
                <a:latin typeface="Times New Roman" pitchFamily="18" charset="0"/>
                <a:ea typeface="华文楷体" pitchFamily="2" charset="-122"/>
              </a:rPr>
              <a:t>a∨b</a:t>
            </a:r>
            <a:r>
              <a:rPr lang="en-US" altLang="zh-CN" sz="2300" dirty="0">
                <a:latin typeface="Times New Roman" pitchFamily="18" charset="0"/>
                <a:ea typeface="华文楷体" pitchFamily="2" charset="-122"/>
              </a:rPr>
              <a:t>)=a,  a∨(</a:t>
            </a:r>
            <a:r>
              <a:rPr lang="en-US" altLang="zh-CN" sz="2300" dirty="0" err="1">
                <a:latin typeface="Times New Roman" pitchFamily="18" charset="0"/>
                <a:ea typeface="华文楷体" pitchFamily="2" charset="-122"/>
              </a:rPr>
              <a:t>a∧b</a:t>
            </a:r>
            <a:r>
              <a:rPr lang="en-US" altLang="zh-CN" sz="2300" dirty="0">
                <a:latin typeface="Times New Roman" pitchFamily="18" charset="0"/>
                <a:ea typeface="华文楷体" pitchFamily="2" charset="-122"/>
              </a:rPr>
              <a:t>)=a</a:t>
            </a:r>
          </a:p>
          <a:p>
            <a:pPr lvl="1">
              <a:lnSpc>
                <a:spcPct val="130000"/>
              </a:lnSpc>
              <a:spcBef>
                <a:spcPct val="0"/>
              </a:spcBef>
              <a:spcAft>
                <a:spcPts val="1200"/>
              </a:spcAft>
              <a:buFont typeface="Wingdings" pitchFamily="2" charset="2"/>
              <a:buNone/>
              <a:defRPr/>
            </a:pPr>
            <a:r>
              <a:rPr lang="en-US" altLang="zh-CN" sz="2300" dirty="0">
                <a:latin typeface="Times New Roman" pitchFamily="18" charset="0"/>
                <a:ea typeface="华文楷体" pitchFamily="2" charset="-122"/>
              </a:rPr>
              <a:t>(10)               </a:t>
            </a:r>
            <a:r>
              <a:rPr lang="en-US" altLang="zh-CN" sz="2300" dirty="0" err="1">
                <a:latin typeface="Times New Roman" pitchFamily="18" charset="0"/>
                <a:ea typeface="华文楷体" pitchFamily="2" charset="-122"/>
              </a:rPr>
              <a:t>a≤b</a:t>
            </a:r>
            <a:r>
              <a:rPr lang="en-US" altLang="zh-CN" sz="2300" dirty="0">
                <a:latin typeface="Times New Roman" pitchFamily="18" charset="0"/>
                <a:ea typeface="华文楷体" pitchFamily="2" charset="-122"/>
              </a:rPr>
              <a:t> ⇔ </a:t>
            </a:r>
            <a:r>
              <a:rPr lang="en-US" altLang="zh-CN" sz="2300" dirty="0" err="1">
                <a:latin typeface="Times New Roman" pitchFamily="18" charset="0"/>
                <a:ea typeface="华文楷体" pitchFamily="2" charset="-122"/>
              </a:rPr>
              <a:t>a∧b</a:t>
            </a:r>
            <a:r>
              <a:rPr lang="en-US" altLang="zh-CN" sz="2300" dirty="0">
                <a:latin typeface="Times New Roman" pitchFamily="18" charset="0"/>
                <a:ea typeface="华文楷体" pitchFamily="2" charset="-122"/>
              </a:rPr>
              <a:t>=a ⇔ </a:t>
            </a:r>
            <a:r>
              <a:rPr lang="en-US" altLang="zh-CN" sz="2300" dirty="0" err="1">
                <a:latin typeface="Times New Roman" pitchFamily="18" charset="0"/>
                <a:ea typeface="华文楷体" pitchFamily="2" charset="-122"/>
              </a:rPr>
              <a:t>a∨b</a:t>
            </a:r>
            <a:r>
              <a:rPr lang="en-US" altLang="zh-CN" sz="2300" dirty="0">
                <a:latin typeface="Times New Roman" pitchFamily="18" charset="0"/>
                <a:ea typeface="华文楷体" pitchFamily="2" charset="-122"/>
              </a:rPr>
              <a:t>=b</a:t>
            </a:r>
          </a:p>
          <a:p>
            <a:pPr lvl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sz="2300" dirty="0">
                <a:latin typeface="Times New Roman" pitchFamily="18" charset="0"/>
                <a:ea typeface="华文楷体" pitchFamily="2" charset="-122"/>
              </a:rPr>
              <a:t>(11)               </a:t>
            </a:r>
            <a:r>
              <a:rPr lang="en-US" altLang="zh-CN" sz="2300" dirty="0" err="1">
                <a:latin typeface="Times New Roman" pitchFamily="18" charset="0"/>
                <a:ea typeface="华文楷体" pitchFamily="2" charset="-122"/>
              </a:rPr>
              <a:t>a≤b</a:t>
            </a:r>
            <a:r>
              <a:rPr lang="en-US" altLang="zh-CN" sz="2300" dirty="0">
                <a:latin typeface="Times New Roman" pitchFamily="18" charset="0"/>
                <a:ea typeface="华文楷体" pitchFamily="2" charset="-122"/>
              </a:rPr>
              <a:t> </a:t>
            </a:r>
            <a:r>
              <a:rPr lang="zh-CN" altLang="en-US" sz="2300" dirty="0">
                <a:latin typeface="Times New Roman" pitchFamily="18" charset="0"/>
                <a:ea typeface="华文楷体" pitchFamily="2" charset="-122"/>
              </a:rPr>
              <a:t>且</a:t>
            </a:r>
            <a:r>
              <a:rPr lang="en-US" altLang="zh-CN" sz="2300" dirty="0">
                <a:latin typeface="Times New Roman" pitchFamily="18" charset="0"/>
                <a:ea typeface="华文楷体" pitchFamily="2" charset="-122"/>
              </a:rPr>
              <a:t>d ≤c </a:t>
            </a:r>
            <a:r>
              <a:rPr lang="en-US" altLang="zh-CN" sz="2300" dirty="0">
                <a:latin typeface="Times New Roman" pitchFamily="18" charset="0"/>
                <a:ea typeface="华文楷体" pitchFamily="2" charset="-122"/>
                <a:sym typeface="Symbol" pitchFamily="18" charset="2"/>
              </a:rPr>
              <a:t></a:t>
            </a:r>
            <a:r>
              <a:rPr lang="en-US" altLang="zh-CN" sz="2300" dirty="0">
                <a:latin typeface="Times New Roman" pitchFamily="18" charset="0"/>
                <a:ea typeface="华文楷体" pitchFamily="2" charset="-122"/>
              </a:rPr>
              <a:t> </a:t>
            </a:r>
            <a:r>
              <a:rPr lang="en-US" altLang="zh-CN" sz="2300" dirty="0" err="1">
                <a:latin typeface="Times New Roman" pitchFamily="18" charset="0"/>
                <a:ea typeface="华文楷体" pitchFamily="2" charset="-122"/>
              </a:rPr>
              <a:t>a∧d</a:t>
            </a:r>
            <a:r>
              <a:rPr lang="en-US" altLang="zh-CN" sz="2300" dirty="0">
                <a:latin typeface="Times New Roman" pitchFamily="18" charset="0"/>
                <a:ea typeface="华文楷体" pitchFamily="2" charset="-122"/>
              </a:rPr>
              <a:t> ≤ </a:t>
            </a:r>
            <a:r>
              <a:rPr lang="en-US" altLang="zh-CN" sz="2300" dirty="0" err="1">
                <a:latin typeface="Times New Roman" pitchFamily="18" charset="0"/>
                <a:ea typeface="华文楷体" pitchFamily="2" charset="-122"/>
              </a:rPr>
              <a:t>b∧c</a:t>
            </a:r>
            <a:endParaRPr lang="en-US" altLang="zh-CN" sz="2300" dirty="0">
              <a:latin typeface="Times New Roman" pitchFamily="18" charset="0"/>
              <a:ea typeface="华文楷体" pitchFamily="2" charset="-122"/>
            </a:endParaRPr>
          </a:p>
          <a:p>
            <a:pPr marL="774700" lvl="1">
              <a:lnSpc>
                <a:spcPct val="120000"/>
              </a:lnSpc>
              <a:spcBef>
                <a:spcPct val="0"/>
              </a:spcBef>
              <a:spcAft>
                <a:spcPts val="1200"/>
              </a:spcAft>
              <a:buFont typeface="Wingdings" pitchFamily="2" charset="2"/>
              <a:buNone/>
              <a:defRPr/>
            </a:pPr>
            <a:r>
              <a:rPr lang="en-US" altLang="zh-CN" sz="2300" dirty="0">
                <a:latin typeface="Times New Roman" pitchFamily="18" charset="0"/>
                <a:ea typeface="华文楷体" pitchFamily="2" charset="-122"/>
              </a:rPr>
              <a:t>                     </a:t>
            </a:r>
            <a:r>
              <a:rPr lang="en-US" altLang="zh-CN" sz="2300" dirty="0" err="1">
                <a:latin typeface="Times New Roman" pitchFamily="18" charset="0"/>
                <a:ea typeface="华文楷体" pitchFamily="2" charset="-122"/>
              </a:rPr>
              <a:t>a≤b</a:t>
            </a:r>
            <a:r>
              <a:rPr lang="en-US" altLang="zh-CN" sz="2300" dirty="0">
                <a:latin typeface="Times New Roman" pitchFamily="18" charset="0"/>
                <a:ea typeface="华文楷体" pitchFamily="2" charset="-122"/>
              </a:rPr>
              <a:t> </a:t>
            </a:r>
            <a:r>
              <a:rPr lang="zh-CN" altLang="en-US" sz="2300" dirty="0">
                <a:latin typeface="Times New Roman" pitchFamily="18" charset="0"/>
                <a:ea typeface="华文楷体" pitchFamily="2" charset="-122"/>
              </a:rPr>
              <a:t>且</a:t>
            </a:r>
            <a:r>
              <a:rPr lang="en-US" altLang="zh-CN" sz="2300" dirty="0">
                <a:latin typeface="Times New Roman" pitchFamily="18" charset="0"/>
                <a:ea typeface="华文楷体" pitchFamily="2" charset="-122"/>
              </a:rPr>
              <a:t>d ≤c </a:t>
            </a:r>
            <a:r>
              <a:rPr lang="en-US" altLang="zh-CN" sz="2300" dirty="0">
                <a:latin typeface="Times New Roman" pitchFamily="18" charset="0"/>
                <a:ea typeface="华文楷体" pitchFamily="2" charset="-122"/>
                <a:sym typeface="Symbol" pitchFamily="18" charset="2"/>
              </a:rPr>
              <a:t></a:t>
            </a:r>
            <a:r>
              <a:rPr lang="en-US" altLang="zh-CN" sz="2300" dirty="0">
                <a:latin typeface="Times New Roman" pitchFamily="18" charset="0"/>
                <a:ea typeface="华文楷体" pitchFamily="2" charset="-122"/>
              </a:rPr>
              <a:t> </a:t>
            </a:r>
            <a:r>
              <a:rPr lang="en-US" altLang="zh-CN" sz="2300" dirty="0" err="1">
                <a:latin typeface="Times New Roman" pitchFamily="18" charset="0"/>
                <a:ea typeface="华文楷体" pitchFamily="2" charset="-122"/>
              </a:rPr>
              <a:t>a∨d</a:t>
            </a:r>
            <a:r>
              <a:rPr lang="en-US" altLang="zh-CN" sz="2300" dirty="0">
                <a:latin typeface="Times New Roman" pitchFamily="18" charset="0"/>
                <a:ea typeface="华文楷体" pitchFamily="2" charset="-122"/>
              </a:rPr>
              <a:t> ≤ </a:t>
            </a:r>
            <a:r>
              <a:rPr lang="en-US" altLang="zh-CN" sz="2300" dirty="0" err="1">
                <a:latin typeface="Times New Roman" pitchFamily="18" charset="0"/>
                <a:ea typeface="华文楷体" pitchFamily="2" charset="-122"/>
              </a:rPr>
              <a:t>b∨c</a:t>
            </a:r>
            <a:endParaRPr lang="en-US" altLang="zh-CN" sz="2300" dirty="0">
              <a:latin typeface="Times New Roman" pitchFamily="18" charset="0"/>
              <a:ea typeface="华文楷体" pitchFamily="2" charset="-122"/>
            </a:endParaRPr>
          </a:p>
          <a:p>
            <a:pPr lvl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sz="2300" dirty="0">
                <a:latin typeface="Times New Roman" pitchFamily="18" charset="0"/>
                <a:ea typeface="华文楷体" pitchFamily="2" charset="-122"/>
              </a:rPr>
              <a:t>(12) </a:t>
            </a:r>
            <a:r>
              <a:rPr lang="zh-CN" altLang="en-US" sz="2300" dirty="0">
                <a:solidFill>
                  <a:srgbClr val="FF0000"/>
                </a:solidFill>
                <a:latin typeface="Times New Roman" pitchFamily="18" charset="0"/>
                <a:ea typeface="华文楷体" pitchFamily="2" charset="-122"/>
              </a:rPr>
              <a:t>保序性</a:t>
            </a:r>
            <a:r>
              <a:rPr lang="zh-CN" altLang="en-US" sz="2300" dirty="0">
                <a:latin typeface="Times New Roman" pitchFamily="18" charset="0"/>
                <a:ea typeface="华文楷体" pitchFamily="2" charset="-122"/>
              </a:rPr>
              <a:t>  </a:t>
            </a:r>
            <a:r>
              <a:rPr lang="en-US" altLang="zh-CN" sz="2300" dirty="0" err="1">
                <a:latin typeface="Times New Roman" pitchFamily="18" charset="0"/>
                <a:ea typeface="华文楷体" pitchFamily="2" charset="-122"/>
              </a:rPr>
              <a:t>b≤c</a:t>
            </a:r>
            <a:r>
              <a:rPr lang="en-US" altLang="zh-CN" sz="2300" dirty="0">
                <a:latin typeface="Times New Roman" pitchFamily="18" charset="0"/>
                <a:ea typeface="华文楷体" pitchFamily="2" charset="-122"/>
              </a:rPr>
              <a:t> </a:t>
            </a:r>
            <a:r>
              <a:rPr lang="en-US" altLang="zh-CN" sz="2300" dirty="0">
                <a:latin typeface="Times New Roman" pitchFamily="18" charset="0"/>
                <a:ea typeface="华文楷体" pitchFamily="2" charset="-122"/>
                <a:sym typeface="Symbol" pitchFamily="18" charset="2"/>
              </a:rPr>
              <a:t></a:t>
            </a:r>
            <a:r>
              <a:rPr lang="en-US" altLang="zh-CN" sz="2300" dirty="0">
                <a:latin typeface="Times New Roman" pitchFamily="18" charset="0"/>
                <a:ea typeface="华文楷体" pitchFamily="2" charset="-122"/>
              </a:rPr>
              <a:t> </a:t>
            </a:r>
            <a:r>
              <a:rPr lang="en-US" altLang="zh-CN" sz="2300" dirty="0" err="1">
                <a:latin typeface="Times New Roman" pitchFamily="18" charset="0"/>
                <a:ea typeface="华文楷体" pitchFamily="2" charset="-122"/>
              </a:rPr>
              <a:t>a∧b</a:t>
            </a:r>
            <a:r>
              <a:rPr lang="en-US" altLang="zh-CN" sz="2300" dirty="0">
                <a:latin typeface="Times New Roman" pitchFamily="18" charset="0"/>
                <a:ea typeface="华文楷体" pitchFamily="2" charset="-122"/>
              </a:rPr>
              <a:t>≤ </a:t>
            </a:r>
            <a:r>
              <a:rPr lang="en-US" altLang="zh-CN" sz="2300" dirty="0" err="1">
                <a:latin typeface="Times New Roman" pitchFamily="18" charset="0"/>
                <a:ea typeface="华文楷体" pitchFamily="2" charset="-122"/>
              </a:rPr>
              <a:t>a∧c</a:t>
            </a:r>
            <a:r>
              <a:rPr lang="en-US" altLang="zh-CN" sz="2300" dirty="0">
                <a:latin typeface="Times New Roman" pitchFamily="18" charset="0"/>
                <a:ea typeface="华文楷体" pitchFamily="2" charset="-122"/>
              </a:rPr>
              <a:t>, </a:t>
            </a:r>
          </a:p>
          <a:p>
            <a:pPr lvl="1">
              <a:lnSpc>
                <a:spcPct val="120000"/>
              </a:lnSpc>
              <a:spcBef>
                <a:spcPct val="0"/>
              </a:spcBef>
              <a:spcAft>
                <a:spcPts val="1200"/>
              </a:spcAft>
              <a:buFont typeface="Wingdings" pitchFamily="2" charset="2"/>
              <a:buNone/>
              <a:defRPr/>
            </a:pPr>
            <a:r>
              <a:rPr lang="en-US" altLang="zh-CN" sz="2300" dirty="0">
                <a:latin typeface="Times New Roman" pitchFamily="18" charset="0"/>
                <a:ea typeface="华文楷体" pitchFamily="2" charset="-122"/>
              </a:rPr>
              <a:t>                      </a:t>
            </a:r>
            <a:r>
              <a:rPr lang="en-US" altLang="zh-CN" sz="2300" dirty="0" err="1">
                <a:latin typeface="Times New Roman" pitchFamily="18" charset="0"/>
                <a:ea typeface="华文楷体" pitchFamily="2" charset="-122"/>
              </a:rPr>
              <a:t>b≤c</a:t>
            </a:r>
            <a:r>
              <a:rPr lang="en-US" altLang="zh-CN" sz="2300" dirty="0">
                <a:latin typeface="Times New Roman" pitchFamily="18" charset="0"/>
                <a:ea typeface="华文楷体" pitchFamily="2" charset="-122"/>
              </a:rPr>
              <a:t> </a:t>
            </a:r>
            <a:r>
              <a:rPr lang="en-US" altLang="zh-CN" sz="2300" dirty="0">
                <a:latin typeface="Times New Roman" pitchFamily="18" charset="0"/>
                <a:ea typeface="华文楷体" pitchFamily="2" charset="-122"/>
                <a:sym typeface="Symbol" pitchFamily="18" charset="2"/>
              </a:rPr>
              <a:t></a:t>
            </a:r>
            <a:r>
              <a:rPr lang="en-US" altLang="zh-CN" sz="2300" dirty="0">
                <a:latin typeface="Times New Roman" pitchFamily="18" charset="0"/>
                <a:ea typeface="华文楷体" pitchFamily="2" charset="-122"/>
              </a:rPr>
              <a:t> </a:t>
            </a:r>
            <a:r>
              <a:rPr lang="en-US" altLang="zh-CN" sz="2300" dirty="0" err="1">
                <a:latin typeface="Times New Roman" pitchFamily="18" charset="0"/>
                <a:ea typeface="华文楷体" pitchFamily="2" charset="-122"/>
              </a:rPr>
              <a:t>a∨b</a:t>
            </a:r>
            <a:r>
              <a:rPr lang="en-US" altLang="zh-CN" sz="2300" dirty="0">
                <a:latin typeface="Times New Roman" pitchFamily="18" charset="0"/>
                <a:ea typeface="华文楷体" pitchFamily="2" charset="-122"/>
              </a:rPr>
              <a:t>≤ </a:t>
            </a:r>
            <a:r>
              <a:rPr lang="en-US" altLang="zh-CN" sz="2300" dirty="0" err="1">
                <a:latin typeface="Times New Roman" pitchFamily="18" charset="0"/>
                <a:ea typeface="华文楷体" pitchFamily="2" charset="-122"/>
              </a:rPr>
              <a:t>a∨c</a:t>
            </a:r>
            <a:endParaRPr lang="en-US" altLang="zh-CN" sz="2300" dirty="0">
              <a:latin typeface="Times New Roman" pitchFamily="18" charset="0"/>
              <a:ea typeface="华文楷体" pitchFamily="2" charset="-122"/>
            </a:endParaRPr>
          </a:p>
          <a:p>
            <a:pPr lvl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sz="2300" dirty="0">
                <a:latin typeface="Times New Roman" pitchFamily="18" charset="0"/>
                <a:ea typeface="华文楷体" pitchFamily="2" charset="-122"/>
              </a:rPr>
              <a:t>(13) </a:t>
            </a:r>
            <a:r>
              <a:rPr lang="zh-CN" altLang="en-US" sz="2300" dirty="0">
                <a:solidFill>
                  <a:srgbClr val="FF0000"/>
                </a:solidFill>
                <a:latin typeface="Times New Roman" pitchFamily="18" charset="0"/>
                <a:ea typeface="华文楷体" pitchFamily="2" charset="-122"/>
              </a:rPr>
              <a:t>分配不等式  </a:t>
            </a:r>
            <a:r>
              <a:rPr lang="en-US" altLang="zh-CN" sz="2300" dirty="0">
                <a:latin typeface="Times New Roman" pitchFamily="18" charset="0"/>
                <a:ea typeface="华文楷体" pitchFamily="2" charset="-122"/>
              </a:rPr>
              <a:t>a∨(</a:t>
            </a:r>
            <a:r>
              <a:rPr lang="en-US" altLang="zh-CN" sz="2300" dirty="0" err="1">
                <a:latin typeface="Times New Roman" pitchFamily="18" charset="0"/>
                <a:ea typeface="华文楷体" pitchFamily="2" charset="-122"/>
              </a:rPr>
              <a:t>b∧c</a:t>
            </a:r>
            <a:r>
              <a:rPr lang="en-US" altLang="zh-CN" sz="2300" dirty="0">
                <a:latin typeface="Times New Roman" pitchFamily="18" charset="0"/>
                <a:ea typeface="华文楷体" pitchFamily="2" charset="-122"/>
              </a:rPr>
              <a:t>) ≤ (</a:t>
            </a:r>
            <a:r>
              <a:rPr lang="en-US" altLang="zh-CN" sz="2300" dirty="0" err="1">
                <a:latin typeface="Times New Roman" pitchFamily="18" charset="0"/>
                <a:ea typeface="华文楷体" pitchFamily="2" charset="-122"/>
              </a:rPr>
              <a:t>a∨b</a:t>
            </a:r>
            <a:r>
              <a:rPr lang="en-US" altLang="zh-CN" sz="2300" dirty="0">
                <a:latin typeface="Times New Roman" pitchFamily="18" charset="0"/>
                <a:ea typeface="华文楷体" pitchFamily="2" charset="-122"/>
              </a:rPr>
              <a:t>)∧(</a:t>
            </a:r>
            <a:r>
              <a:rPr lang="en-US" altLang="zh-CN" sz="2300" dirty="0" err="1">
                <a:latin typeface="Times New Roman" pitchFamily="18" charset="0"/>
                <a:ea typeface="华文楷体" pitchFamily="2" charset="-122"/>
              </a:rPr>
              <a:t>a∨c</a:t>
            </a:r>
            <a:r>
              <a:rPr lang="en-US" altLang="zh-CN" sz="2300" dirty="0">
                <a:latin typeface="Times New Roman" pitchFamily="18" charset="0"/>
                <a:ea typeface="华文楷体" pitchFamily="2" charset="-122"/>
              </a:rPr>
              <a:t>)</a:t>
            </a:r>
          </a:p>
          <a:p>
            <a:pPr marL="788988" lvl="1">
              <a:lnSpc>
                <a:spcPct val="120000"/>
              </a:lnSpc>
              <a:spcBef>
                <a:spcPct val="0"/>
              </a:spcBef>
              <a:spcAft>
                <a:spcPts val="1200"/>
              </a:spcAft>
              <a:buFont typeface="Wingdings" pitchFamily="2" charset="2"/>
              <a:buNone/>
              <a:defRPr/>
            </a:pPr>
            <a:r>
              <a:rPr lang="en-US" altLang="zh-CN" sz="2300" dirty="0">
                <a:latin typeface="Times New Roman" pitchFamily="18" charset="0"/>
                <a:ea typeface="华文楷体" pitchFamily="2" charset="-122"/>
              </a:rPr>
              <a:t>                             a∧(</a:t>
            </a:r>
            <a:r>
              <a:rPr lang="en-US" altLang="zh-CN" sz="2300" dirty="0" err="1">
                <a:latin typeface="Times New Roman" pitchFamily="18" charset="0"/>
                <a:ea typeface="华文楷体" pitchFamily="2" charset="-122"/>
              </a:rPr>
              <a:t>b∨c</a:t>
            </a:r>
            <a:r>
              <a:rPr lang="en-US" altLang="zh-CN" sz="2300" dirty="0">
                <a:latin typeface="Times New Roman" pitchFamily="18" charset="0"/>
                <a:ea typeface="华文楷体" pitchFamily="2" charset="-122"/>
              </a:rPr>
              <a:t>) ≥ (</a:t>
            </a:r>
            <a:r>
              <a:rPr lang="en-US" altLang="zh-CN" sz="2300" dirty="0" err="1">
                <a:latin typeface="Times New Roman" pitchFamily="18" charset="0"/>
                <a:ea typeface="华文楷体" pitchFamily="2" charset="-122"/>
              </a:rPr>
              <a:t>a∧b</a:t>
            </a:r>
            <a:r>
              <a:rPr lang="en-US" altLang="zh-CN" sz="2300" dirty="0">
                <a:latin typeface="Times New Roman" pitchFamily="18" charset="0"/>
                <a:ea typeface="华文楷体" pitchFamily="2" charset="-122"/>
              </a:rPr>
              <a:t>)∨(</a:t>
            </a:r>
            <a:r>
              <a:rPr lang="en-US" altLang="zh-CN" sz="2300" dirty="0" err="1">
                <a:latin typeface="Times New Roman" pitchFamily="18" charset="0"/>
                <a:ea typeface="华文楷体" pitchFamily="2" charset="-122"/>
              </a:rPr>
              <a:t>a∧c</a:t>
            </a:r>
            <a:r>
              <a:rPr lang="en-US" altLang="zh-CN" sz="2300" dirty="0">
                <a:latin typeface="Times New Roman" pitchFamily="18" charset="0"/>
                <a:ea typeface="华文楷体" pitchFamily="2" charset="-122"/>
              </a:rPr>
              <a:t>)</a:t>
            </a:r>
          </a:p>
          <a:p>
            <a:pPr lvl="1">
              <a:lnSpc>
                <a:spcPct val="130000"/>
              </a:lnSpc>
              <a:spcBef>
                <a:spcPct val="0"/>
              </a:spcBef>
              <a:spcAft>
                <a:spcPts val="400"/>
              </a:spcAft>
              <a:buFont typeface="Wingdings" pitchFamily="2" charset="2"/>
              <a:buNone/>
              <a:defRPr/>
            </a:pPr>
            <a:r>
              <a:rPr lang="en-US" altLang="zh-CN" sz="2300" dirty="0">
                <a:latin typeface="Times New Roman" pitchFamily="18" charset="0"/>
                <a:ea typeface="华文楷体" pitchFamily="2" charset="-122"/>
              </a:rPr>
              <a:t>(14) </a:t>
            </a:r>
            <a:r>
              <a:rPr lang="zh-CN" altLang="en-US" sz="2300" dirty="0">
                <a:solidFill>
                  <a:srgbClr val="FF0000"/>
                </a:solidFill>
                <a:latin typeface="Times New Roman" pitchFamily="18" charset="0"/>
                <a:ea typeface="华文楷体" pitchFamily="2" charset="-122"/>
              </a:rPr>
              <a:t>模不等式</a:t>
            </a:r>
            <a:r>
              <a:rPr lang="zh-CN" altLang="en-US" sz="2300" dirty="0">
                <a:latin typeface="Times New Roman" pitchFamily="18" charset="0"/>
                <a:ea typeface="华文楷体" pitchFamily="2" charset="-122"/>
              </a:rPr>
              <a:t>      </a:t>
            </a:r>
            <a:r>
              <a:rPr lang="en-US" altLang="zh-CN" sz="2300" dirty="0">
                <a:latin typeface="Times New Roman" pitchFamily="18" charset="0"/>
                <a:ea typeface="华文楷体" pitchFamily="2" charset="-122"/>
              </a:rPr>
              <a:t>a ≤ c ⇔ a∨(</a:t>
            </a:r>
            <a:r>
              <a:rPr lang="en-US" altLang="zh-CN" sz="2300" dirty="0" err="1">
                <a:latin typeface="Times New Roman" pitchFamily="18" charset="0"/>
                <a:ea typeface="华文楷体" pitchFamily="2" charset="-122"/>
              </a:rPr>
              <a:t>b∧c</a:t>
            </a:r>
            <a:r>
              <a:rPr lang="en-US" altLang="zh-CN" sz="2300" dirty="0">
                <a:latin typeface="Times New Roman" pitchFamily="18" charset="0"/>
                <a:ea typeface="华文楷体" pitchFamily="2" charset="-122"/>
              </a:rPr>
              <a:t>) ≤ (</a:t>
            </a:r>
            <a:r>
              <a:rPr lang="en-US" altLang="zh-CN" sz="2300" dirty="0" err="1">
                <a:latin typeface="Times New Roman" pitchFamily="18" charset="0"/>
                <a:ea typeface="华文楷体" pitchFamily="2" charset="-122"/>
              </a:rPr>
              <a:t>a∨b</a:t>
            </a:r>
            <a:r>
              <a:rPr lang="en-US" altLang="zh-CN" sz="2300" dirty="0">
                <a:latin typeface="Times New Roman" pitchFamily="18" charset="0"/>
                <a:ea typeface="华文楷体" pitchFamily="2" charset="-122"/>
              </a:rPr>
              <a:t>)∧c</a:t>
            </a:r>
          </a:p>
        </p:txBody>
      </p:sp>
      <p:sp>
        <p:nvSpPr>
          <p:cNvPr id="3277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7938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latinLnBrk="1"/>
            <a:endParaRPr kumimoji="1" lang="zh-CN" altLang="en-US" sz="2400"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1F1D93-729B-40A5-9C2C-39D94CDECC58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0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02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02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630238"/>
          </a:xfrm>
        </p:spPr>
        <p:txBody>
          <a:bodyPr/>
          <a:lstStyle/>
          <a:p>
            <a:pPr algn="ctr"/>
            <a:r>
              <a:rPr lang="zh-CN" altLang="en-US" sz="3600" smtClean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</a:rPr>
              <a:t>示例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36613"/>
            <a:ext cx="8229600" cy="5329237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zh-CN" altLang="en-US" sz="2400" smtClean="0">
                <a:latin typeface="楷体" pitchFamily="49" charset="-122"/>
                <a:ea typeface="楷体" pitchFamily="49" charset="-122"/>
              </a:rPr>
              <a:t>请将下面布尔代数</a:t>
            </a:r>
            <a:r>
              <a:rPr lang="en-US" altLang="zh-CN" sz="2400" smtClean="0">
                <a:latin typeface="楷体" pitchFamily="49" charset="-122"/>
                <a:ea typeface="楷体" pitchFamily="49" charset="-122"/>
              </a:rPr>
              <a:t>&lt;{0,a,b,1},*,+,</a:t>
            </a:r>
            <a:r>
              <a:rPr lang="en-US" altLang="zh-CN" sz="240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’</a:t>
            </a:r>
            <a:r>
              <a:rPr lang="en-US" altLang="zh-CN" sz="2400" smtClean="0">
                <a:latin typeface="楷体" pitchFamily="49" charset="-122"/>
                <a:ea typeface="楷体" pitchFamily="49" charset="-122"/>
              </a:rPr>
              <a:t>&gt;</a:t>
            </a:r>
            <a:r>
              <a:rPr lang="zh-CN" altLang="en-US" sz="2400" smtClean="0">
                <a:latin typeface="楷体" pitchFamily="49" charset="-122"/>
                <a:ea typeface="楷体" pitchFamily="49" charset="-122"/>
              </a:rPr>
              <a:t>上的表达式化为主析取范式：</a:t>
            </a:r>
            <a:r>
              <a:rPr lang="en-US" altLang="zh-CN" sz="2400" smtClean="0">
                <a:latin typeface="楷体" pitchFamily="49" charset="-122"/>
                <a:ea typeface="楷体" pitchFamily="49" charset="-122"/>
              </a:rPr>
              <a:t>f(x</a:t>
            </a:r>
            <a:r>
              <a:rPr lang="en-US" altLang="zh-CN" sz="2400" baseline="-25000" smtClean="0">
                <a:latin typeface="楷体" pitchFamily="49" charset="-122"/>
                <a:ea typeface="楷体" pitchFamily="49" charset="-122"/>
              </a:rPr>
              <a:t>1</a:t>
            </a:r>
            <a:r>
              <a:rPr lang="en-US" altLang="zh-CN" sz="2400" smtClean="0">
                <a:latin typeface="楷体" pitchFamily="49" charset="-122"/>
                <a:ea typeface="楷体" pitchFamily="49" charset="-122"/>
              </a:rPr>
              <a:t>,x</a:t>
            </a:r>
            <a:r>
              <a:rPr lang="en-US" altLang="zh-CN" sz="2400" baseline="-25000" smtClean="0">
                <a:latin typeface="楷体" pitchFamily="49" charset="-122"/>
                <a:ea typeface="楷体" pitchFamily="49" charset="-122"/>
              </a:rPr>
              <a:t>2</a:t>
            </a:r>
            <a:r>
              <a:rPr lang="en-US" altLang="zh-CN" sz="2400" smtClean="0">
                <a:latin typeface="楷体" pitchFamily="49" charset="-122"/>
                <a:ea typeface="楷体" pitchFamily="49" charset="-122"/>
              </a:rPr>
              <a:t>)=(a*x</a:t>
            </a:r>
            <a:r>
              <a:rPr lang="en-US" altLang="zh-CN" sz="2400" baseline="-25000" smtClean="0">
                <a:latin typeface="楷体" pitchFamily="49" charset="-122"/>
                <a:ea typeface="楷体" pitchFamily="49" charset="-122"/>
              </a:rPr>
              <a:t>1</a:t>
            </a:r>
            <a:r>
              <a:rPr lang="en-US" altLang="zh-CN" sz="2400" smtClean="0">
                <a:latin typeface="楷体" pitchFamily="49" charset="-122"/>
                <a:ea typeface="楷体" pitchFamily="49" charset="-122"/>
              </a:rPr>
              <a:t>)*(x</a:t>
            </a:r>
            <a:r>
              <a:rPr lang="en-US" altLang="zh-CN" sz="2400" baseline="-25000" smtClean="0">
                <a:latin typeface="楷体" pitchFamily="49" charset="-122"/>
                <a:ea typeface="楷体" pitchFamily="49" charset="-122"/>
              </a:rPr>
              <a:t>1+</a:t>
            </a:r>
            <a:r>
              <a:rPr lang="en-US" altLang="zh-CN" sz="2400" smtClean="0">
                <a:latin typeface="楷体" pitchFamily="49" charset="-122"/>
                <a:ea typeface="楷体" pitchFamily="49" charset="-122"/>
              </a:rPr>
              <a:t>+x</a:t>
            </a:r>
            <a:r>
              <a:rPr lang="en-US" altLang="zh-CN" sz="2400" baseline="-25000" smtClean="0">
                <a:latin typeface="楷体" pitchFamily="49" charset="-122"/>
                <a:ea typeface="楷体" pitchFamily="49" charset="-122"/>
              </a:rPr>
              <a:t>2</a:t>
            </a:r>
            <a:r>
              <a:rPr lang="en-US" altLang="zh-CN" sz="240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’</a:t>
            </a:r>
            <a:r>
              <a:rPr lang="en-US" altLang="zh-CN" sz="2400" smtClean="0">
                <a:latin typeface="楷体" pitchFamily="49" charset="-122"/>
                <a:ea typeface="楷体" pitchFamily="49" charset="-122"/>
              </a:rPr>
              <a:t>)+b*x</a:t>
            </a:r>
            <a:r>
              <a:rPr lang="en-US" altLang="zh-CN" sz="2400" baseline="-25000" smtClean="0">
                <a:latin typeface="楷体" pitchFamily="49" charset="-122"/>
                <a:ea typeface="楷体" pitchFamily="49" charset="-122"/>
              </a:rPr>
              <a:t>1</a:t>
            </a:r>
            <a:r>
              <a:rPr lang="en-US" altLang="zh-CN" sz="2400" smtClean="0">
                <a:latin typeface="楷体" pitchFamily="49" charset="-122"/>
                <a:ea typeface="楷体" pitchFamily="49" charset="-122"/>
              </a:rPr>
              <a:t>*x</a:t>
            </a:r>
            <a:r>
              <a:rPr lang="en-US" altLang="zh-CN" sz="2400" baseline="-25000" smtClean="0">
                <a:latin typeface="楷体" pitchFamily="49" charset="-122"/>
                <a:ea typeface="楷体" pitchFamily="49" charset="-122"/>
              </a:rPr>
              <a:t>2</a:t>
            </a:r>
          </a:p>
          <a:p>
            <a:pPr>
              <a:buFont typeface="Wingdings" pitchFamily="2" charset="2"/>
              <a:buNone/>
            </a:pPr>
            <a:r>
              <a:rPr lang="en-US" altLang="zh-CN" sz="2400" smtClean="0">
                <a:latin typeface="楷体" pitchFamily="49" charset="-122"/>
                <a:ea typeface="楷体" pitchFamily="49" charset="-122"/>
              </a:rPr>
              <a:t>f(x</a:t>
            </a:r>
            <a:r>
              <a:rPr lang="en-US" altLang="zh-CN" sz="2400" baseline="-25000" smtClean="0">
                <a:latin typeface="楷体" pitchFamily="49" charset="-122"/>
                <a:ea typeface="楷体" pitchFamily="49" charset="-122"/>
              </a:rPr>
              <a:t>1</a:t>
            </a:r>
            <a:r>
              <a:rPr lang="en-US" altLang="zh-CN" sz="2400" smtClean="0">
                <a:latin typeface="楷体" pitchFamily="49" charset="-122"/>
                <a:ea typeface="楷体" pitchFamily="49" charset="-122"/>
              </a:rPr>
              <a:t>,x</a:t>
            </a:r>
            <a:r>
              <a:rPr lang="en-US" altLang="zh-CN" sz="2400" baseline="-25000" smtClean="0">
                <a:latin typeface="楷体" pitchFamily="49" charset="-122"/>
                <a:ea typeface="楷体" pitchFamily="49" charset="-122"/>
              </a:rPr>
              <a:t>2</a:t>
            </a:r>
            <a:r>
              <a:rPr lang="en-US" altLang="zh-CN" sz="2400" smtClean="0">
                <a:latin typeface="楷体" pitchFamily="49" charset="-122"/>
                <a:ea typeface="楷体" pitchFamily="49" charset="-122"/>
              </a:rPr>
              <a:t>)=a*x</a:t>
            </a:r>
            <a:r>
              <a:rPr lang="en-US" altLang="zh-CN" sz="2400" baseline="-25000" smtClean="0">
                <a:latin typeface="楷体" pitchFamily="49" charset="-122"/>
                <a:ea typeface="楷体" pitchFamily="49" charset="-122"/>
              </a:rPr>
              <a:t>1</a:t>
            </a:r>
            <a:r>
              <a:rPr lang="en-US" altLang="zh-CN" sz="2400" smtClean="0">
                <a:latin typeface="楷体" pitchFamily="49" charset="-122"/>
                <a:ea typeface="楷体" pitchFamily="49" charset="-122"/>
              </a:rPr>
              <a:t>*(x</a:t>
            </a:r>
            <a:r>
              <a:rPr lang="en-US" altLang="zh-CN" sz="2400" baseline="-25000" smtClean="0">
                <a:latin typeface="楷体" pitchFamily="49" charset="-122"/>
                <a:ea typeface="楷体" pitchFamily="49" charset="-122"/>
              </a:rPr>
              <a:t>1</a:t>
            </a:r>
            <a:r>
              <a:rPr lang="en-US" altLang="zh-CN" sz="2400" smtClean="0">
                <a:latin typeface="楷体" pitchFamily="49" charset="-122"/>
                <a:ea typeface="楷体" pitchFamily="49" charset="-122"/>
              </a:rPr>
              <a:t>+x</a:t>
            </a:r>
            <a:r>
              <a:rPr lang="en-US" altLang="zh-CN" sz="2400" baseline="-25000" smtClean="0">
                <a:latin typeface="楷体" pitchFamily="49" charset="-122"/>
                <a:ea typeface="楷体" pitchFamily="49" charset="-122"/>
              </a:rPr>
              <a:t>2</a:t>
            </a:r>
            <a:r>
              <a:rPr lang="en-US" altLang="zh-CN" sz="240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’</a:t>
            </a:r>
            <a:r>
              <a:rPr lang="en-US" altLang="zh-CN" sz="2400" smtClean="0">
                <a:latin typeface="楷体" pitchFamily="49" charset="-122"/>
                <a:ea typeface="楷体" pitchFamily="49" charset="-122"/>
              </a:rPr>
              <a:t>)+b*x</a:t>
            </a:r>
            <a:r>
              <a:rPr lang="en-US" altLang="zh-CN" sz="2400" baseline="-25000" smtClean="0">
                <a:latin typeface="楷体" pitchFamily="49" charset="-122"/>
                <a:ea typeface="楷体" pitchFamily="49" charset="-122"/>
              </a:rPr>
              <a:t>1</a:t>
            </a:r>
            <a:r>
              <a:rPr lang="en-US" altLang="zh-CN" sz="2400" smtClean="0">
                <a:latin typeface="楷体" pitchFamily="49" charset="-122"/>
                <a:ea typeface="楷体" pitchFamily="49" charset="-122"/>
              </a:rPr>
              <a:t>*x</a:t>
            </a:r>
            <a:r>
              <a:rPr lang="en-US" altLang="zh-CN" sz="2400" baseline="-25000" smtClean="0">
                <a:latin typeface="楷体" pitchFamily="49" charset="-122"/>
                <a:ea typeface="楷体" pitchFamily="49" charset="-122"/>
              </a:rPr>
              <a:t>2</a:t>
            </a:r>
          </a:p>
          <a:p>
            <a:pPr>
              <a:buFont typeface="Wingdings" pitchFamily="2" charset="2"/>
              <a:buNone/>
            </a:pPr>
            <a:r>
              <a:rPr lang="en-US" altLang="zh-CN" sz="2400" smtClean="0">
                <a:latin typeface="楷体" pitchFamily="49" charset="-122"/>
                <a:ea typeface="楷体" pitchFamily="49" charset="-122"/>
              </a:rPr>
              <a:t>=a*x</a:t>
            </a:r>
            <a:r>
              <a:rPr lang="en-US" altLang="zh-CN" sz="2400" baseline="-25000" smtClean="0">
                <a:latin typeface="楷体" pitchFamily="49" charset="-122"/>
                <a:ea typeface="楷体" pitchFamily="49" charset="-122"/>
              </a:rPr>
              <a:t>1</a:t>
            </a:r>
            <a:r>
              <a:rPr lang="en-US" altLang="zh-CN" sz="2400" smtClean="0">
                <a:latin typeface="楷体" pitchFamily="49" charset="-122"/>
                <a:ea typeface="楷体" pitchFamily="49" charset="-122"/>
              </a:rPr>
              <a:t>+b*x</a:t>
            </a:r>
            <a:r>
              <a:rPr lang="en-US" altLang="zh-CN" sz="2400" baseline="-25000" smtClean="0">
                <a:latin typeface="楷体" pitchFamily="49" charset="-122"/>
                <a:ea typeface="楷体" pitchFamily="49" charset="-122"/>
              </a:rPr>
              <a:t>1</a:t>
            </a:r>
            <a:r>
              <a:rPr lang="en-US" altLang="zh-CN" sz="2400" smtClean="0">
                <a:latin typeface="楷体" pitchFamily="49" charset="-122"/>
                <a:ea typeface="楷体" pitchFamily="49" charset="-122"/>
              </a:rPr>
              <a:t>*x</a:t>
            </a:r>
            <a:r>
              <a:rPr lang="en-US" altLang="zh-CN" sz="2400" baseline="-25000" smtClean="0">
                <a:latin typeface="楷体" pitchFamily="49" charset="-122"/>
                <a:ea typeface="楷体" pitchFamily="49" charset="-122"/>
              </a:rPr>
              <a:t>2</a:t>
            </a:r>
          </a:p>
          <a:p>
            <a:pPr>
              <a:buFont typeface="Wingdings" pitchFamily="2" charset="2"/>
              <a:buNone/>
            </a:pPr>
            <a:r>
              <a:rPr lang="en-US" altLang="zh-CN" sz="2400" smtClean="0">
                <a:latin typeface="楷体" pitchFamily="49" charset="-122"/>
                <a:ea typeface="楷体" pitchFamily="49" charset="-122"/>
              </a:rPr>
              <a:t>=a*x</a:t>
            </a:r>
            <a:r>
              <a:rPr lang="en-US" altLang="zh-CN" sz="2400" baseline="-25000" smtClean="0">
                <a:latin typeface="楷体" pitchFamily="49" charset="-122"/>
                <a:ea typeface="楷体" pitchFamily="49" charset="-122"/>
              </a:rPr>
              <a:t>1</a:t>
            </a:r>
            <a:r>
              <a:rPr lang="en-US" altLang="zh-CN" sz="2400" smtClean="0">
                <a:latin typeface="楷体" pitchFamily="49" charset="-122"/>
                <a:ea typeface="楷体" pitchFamily="49" charset="-122"/>
              </a:rPr>
              <a:t>*(x</a:t>
            </a:r>
            <a:r>
              <a:rPr lang="en-US" altLang="zh-CN" sz="2400" baseline="-25000" smtClean="0">
                <a:latin typeface="楷体" pitchFamily="49" charset="-122"/>
                <a:ea typeface="楷体" pitchFamily="49" charset="-122"/>
              </a:rPr>
              <a:t>2</a:t>
            </a:r>
            <a:r>
              <a:rPr lang="en-US" altLang="zh-CN" sz="2400" smtClean="0">
                <a:latin typeface="楷体" pitchFamily="49" charset="-122"/>
                <a:ea typeface="楷体" pitchFamily="49" charset="-122"/>
              </a:rPr>
              <a:t>+x</a:t>
            </a:r>
            <a:r>
              <a:rPr lang="en-US" altLang="zh-CN" sz="2400" baseline="-25000" smtClean="0">
                <a:latin typeface="楷体" pitchFamily="49" charset="-122"/>
                <a:ea typeface="楷体" pitchFamily="49" charset="-122"/>
              </a:rPr>
              <a:t>2</a:t>
            </a:r>
            <a:r>
              <a:rPr lang="en-US" altLang="zh-CN" sz="240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’</a:t>
            </a:r>
            <a:r>
              <a:rPr lang="en-US" altLang="zh-CN" sz="2400" smtClean="0">
                <a:latin typeface="楷体" pitchFamily="49" charset="-122"/>
                <a:ea typeface="楷体" pitchFamily="49" charset="-122"/>
              </a:rPr>
              <a:t>)+b*x</a:t>
            </a:r>
            <a:r>
              <a:rPr lang="en-US" altLang="zh-CN" sz="2400" baseline="-25000" smtClean="0">
                <a:latin typeface="楷体" pitchFamily="49" charset="-122"/>
                <a:ea typeface="楷体" pitchFamily="49" charset="-122"/>
              </a:rPr>
              <a:t>1</a:t>
            </a:r>
            <a:r>
              <a:rPr lang="en-US" altLang="zh-CN" sz="2400" smtClean="0">
                <a:latin typeface="楷体" pitchFamily="49" charset="-122"/>
                <a:ea typeface="楷体" pitchFamily="49" charset="-122"/>
              </a:rPr>
              <a:t>*x</a:t>
            </a:r>
            <a:r>
              <a:rPr lang="en-US" altLang="zh-CN" sz="2400" baseline="-25000" smtClean="0">
                <a:latin typeface="楷体" pitchFamily="49" charset="-122"/>
                <a:ea typeface="楷体" pitchFamily="49" charset="-122"/>
              </a:rPr>
              <a:t>2</a:t>
            </a:r>
            <a:endParaRPr lang="en-US" altLang="zh-CN" sz="2400" smtClean="0">
              <a:latin typeface="楷体" pitchFamily="49" charset="-122"/>
              <a:ea typeface="楷体" pitchFamily="49" charset="-122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400" smtClean="0">
                <a:latin typeface="楷体" pitchFamily="49" charset="-122"/>
                <a:ea typeface="楷体" pitchFamily="49" charset="-122"/>
              </a:rPr>
              <a:t>=a*x</a:t>
            </a:r>
            <a:r>
              <a:rPr lang="en-US" altLang="zh-CN" sz="2400" baseline="-25000" smtClean="0">
                <a:latin typeface="楷体" pitchFamily="49" charset="-122"/>
                <a:ea typeface="楷体" pitchFamily="49" charset="-122"/>
              </a:rPr>
              <a:t>1</a:t>
            </a:r>
            <a:r>
              <a:rPr lang="en-US" altLang="zh-CN" sz="2400" smtClean="0">
                <a:latin typeface="楷体" pitchFamily="49" charset="-122"/>
                <a:ea typeface="楷体" pitchFamily="49" charset="-122"/>
              </a:rPr>
              <a:t>*x</a:t>
            </a:r>
            <a:r>
              <a:rPr lang="en-US" altLang="zh-CN" sz="2400" baseline="-25000" smtClean="0">
                <a:latin typeface="楷体" pitchFamily="49" charset="-122"/>
                <a:ea typeface="楷体" pitchFamily="49" charset="-122"/>
              </a:rPr>
              <a:t>2</a:t>
            </a:r>
            <a:r>
              <a:rPr lang="en-US" altLang="zh-CN" sz="2400" smtClean="0">
                <a:latin typeface="楷体" pitchFamily="49" charset="-122"/>
                <a:ea typeface="楷体" pitchFamily="49" charset="-122"/>
              </a:rPr>
              <a:t>+a*x</a:t>
            </a:r>
            <a:r>
              <a:rPr lang="en-US" altLang="zh-CN" sz="2400" baseline="-25000" smtClean="0">
                <a:latin typeface="楷体" pitchFamily="49" charset="-122"/>
                <a:ea typeface="楷体" pitchFamily="49" charset="-122"/>
              </a:rPr>
              <a:t>1</a:t>
            </a:r>
            <a:r>
              <a:rPr lang="en-US" altLang="zh-CN" sz="2400" smtClean="0">
                <a:latin typeface="楷体" pitchFamily="49" charset="-122"/>
                <a:ea typeface="楷体" pitchFamily="49" charset="-122"/>
              </a:rPr>
              <a:t>*x</a:t>
            </a:r>
            <a:r>
              <a:rPr lang="en-US" altLang="zh-CN" sz="2400" baseline="-25000" smtClean="0">
                <a:latin typeface="楷体" pitchFamily="49" charset="-122"/>
                <a:ea typeface="楷体" pitchFamily="49" charset="-122"/>
              </a:rPr>
              <a:t>2</a:t>
            </a:r>
            <a:r>
              <a:rPr lang="en-US" altLang="zh-CN" sz="240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’</a:t>
            </a:r>
            <a:r>
              <a:rPr lang="en-US" altLang="zh-CN" sz="2400" smtClean="0">
                <a:latin typeface="楷体" pitchFamily="49" charset="-122"/>
                <a:ea typeface="楷体" pitchFamily="49" charset="-122"/>
              </a:rPr>
              <a:t>+b*x</a:t>
            </a:r>
            <a:r>
              <a:rPr lang="en-US" altLang="zh-CN" sz="2400" baseline="-25000" smtClean="0">
                <a:latin typeface="楷体" pitchFamily="49" charset="-122"/>
                <a:ea typeface="楷体" pitchFamily="49" charset="-122"/>
              </a:rPr>
              <a:t>1</a:t>
            </a:r>
            <a:r>
              <a:rPr lang="en-US" altLang="zh-CN" sz="2400" smtClean="0">
                <a:latin typeface="楷体" pitchFamily="49" charset="-122"/>
                <a:ea typeface="楷体" pitchFamily="49" charset="-122"/>
              </a:rPr>
              <a:t>*x</a:t>
            </a:r>
            <a:r>
              <a:rPr lang="en-US" altLang="zh-CN" sz="2400" baseline="-25000" smtClean="0">
                <a:latin typeface="楷体" pitchFamily="49" charset="-122"/>
                <a:ea typeface="楷体" pitchFamily="49" charset="-122"/>
              </a:rPr>
              <a:t>2</a:t>
            </a:r>
            <a:endParaRPr lang="en-US" altLang="zh-CN" sz="2400" smtClean="0">
              <a:latin typeface="楷体" pitchFamily="49" charset="-122"/>
              <a:ea typeface="楷体" pitchFamily="49" charset="-122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400" smtClean="0">
                <a:latin typeface="楷体" pitchFamily="49" charset="-122"/>
                <a:ea typeface="楷体" pitchFamily="49" charset="-122"/>
              </a:rPr>
              <a:t>=a*x</a:t>
            </a:r>
            <a:r>
              <a:rPr lang="en-US" altLang="zh-CN" sz="2400" baseline="-25000" smtClean="0">
                <a:latin typeface="楷体" pitchFamily="49" charset="-122"/>
                <a:ea typeface="楷体" pitchFamily="49" charset="-122"/>
              </a:rPr>
              <a:t>1</a:t>
            </a:r>
            <a:r>
              <a:rPr lang="en-US" altLang="zh-CN" sz="2400" smtClean="0">
                <a:latin typeface="楷体" pitchFamily="49" charset="-122"/>
                <a:ea typeface="楷体" pitchFamily="49" charset="-122"/>
              </a:rPr>
              <a:t>*x</a:t>
            </a:r>
            <a:r>
              <a:rPr lang="en-US" altLang="zh-CN" sz="2400" baseline="-25000" smtClean="0">
                <a:latin typeface="楷体" pitchFamily="49" charset="-122"/>
                <a:ea typeface="楷体" pitchFamily="49" charset="-122"/>
              </a:rPr>
              <a:t>2</a:t>
            </a:r>
            <a:r>
              <a:rPr lang="en-US" altLang="zh-CN" sz="240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’</a:t>
            </a:r>
            <a:r>
              <a:rPr lang="en-US" altLang="zh-CN" sz="2400" smtClean="0">
                <a:latin typeface="楷体" pitchFamily="49" charset="-122"/>
                <a:ea typeface="楷体" pitchFamily="49" charset="-122"/>
              </a:rPr>
              <a:t>+a*x</a:t>
            </a:r>
            <a:r>
              <a:rPr lang="en-US" altLang="zh-CN" sz="2400" baseline="-25000" smtClean="0">
                <a:latin typeface="楷体" pitchFamily="49" charset="-122"/>
                <a:ea typeface="楷体" pitchFamily="49" charset="-122"/>
              </a:rPr>
              <a:t>1</a:t>
            </a:r>
            <a:r>
              <a:rPr lang="en-US" altLang="zh-CN" sz="2400" smtClean="0">
                <a:latin typeface="楷体" pitchFamily="49" charset="-122"/>
                <a:ea typeface="楷体" pitchFamily="49" charset="-122"/>
              </a:rPr>
              <a:t>*x</a:t>
            </a:r>
            <a:r>
              <a:rPr lang="en-US" altLang="zh-CN" sz="2400" baseline="-25000" smtClean="0">
                <a:latin typeface="楷体" pitchFamily="49" charset="-122"/>
                <a:ea typeface="楷体" pitchFamily="49" charset="-122"/>
              </a:rPr>
              <a:t>2</a:t>
            </a:r>
            <a:r>
              <a:rPr lang="en-US" altLang="zh-CN" sz="2400" smtClean="0">
                <a:latin typeface="楷体" pitchFamily="49" charset="-122"/>
                <a:ea typeface="楷体" pitchFamily="49" charset="-122"/>
              </a:rPr>
              <a:t>+b*x</a:t>
            </a:r>
            <a:r>
              <a:rPr lang="en-US" altLang="zh-CN" sz="2400" baseline="-25000" smtClean="0">
                <a:latin typeface="楷体" pitchFamily="49" charset="-122"/>
                <a:ea typeface="楷体" pitchFamily="49" charset="-122"/>
              </a:rPr>
              <a:t>1</a:t>
            </a:r>
            <a:r>
              <a:rPr lang="en-US" altLang="zh-CN" sz="2400" smtClean="0">
                <a:latin typeface="楷体" pitchFamily="49" charset="-122"/>
                <a:ea typeface="楷体" pitchFamily="49" charset="-122"/>
              </a:rPr>
              <a:t>*x</a:t>
            </a:r>
            <a:r>
              <a:rPr lang="en-US" altLang="zh-CN" sz="2400" baseline="-25000" smtClean="0">
                <a:latin typeface="楷体" pitchFamily="49" charset="-122"/>
                <a:ea typeface="楷体" pitchFamily="49" charset="-122"/>
              </a:rPr>
              <a:t>2</a:t>
            </a:r>
            <a:endParaRPr lang="en-US" altLang="zh-CN" sz="2400" smtClean="0">
              <a:latin typeface="楷体" pitchFamily="49" charset="-122"/>
              <a:ea typeface="楷体" pitchFamily="49" charset="-122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400" smtClean="0">
                <a:latin typeface="楷体" pitchFamily="49" charset="-122"/>
                <a:ea typeface="楷体" pitchFamily="49" charset="-122"/>
              </a:rPr>
              <a:t>=a*x</a:t>
            </a:r>
            <a:r>
              <a:rPr lang="en-US" altLang="zh-CN" sz="2400" baseline="-25000" smtClean="0">
                <a:latin typeface="楷体" pitchFamily="49" charset="-122"/>
                <a:ea typeface="楷体" pitchFamily="49" charset="-122"/>
              </a:rPr>
              <a:t>1</a:t>
            </a:r>
            <a:r>
              <a:rPr lang="en-US" altLang="zh-CN" sz="2400" smtClean="0">
                <a:latin typeface="楷体" pitchFamily="49" charset="-122"/>
                <a:ea typeface="楷体" pitchFamily="49" charset="-122"/>
              </a:rPr>
              <a:t>*x</a:t>
            </a:r>
            <a:r>
              <a:rPr lang="en-US" altLang="zh-CN" sz="2400" baseline="-25000" smtClean="0">
                <a:latin typeface="楷体" pitchFamily="49" charset="-122"/>
                <a:ea typeface="楷体" pitchFamily="49" charset="-122"/>
              </a:rPr>
              <a:t>2</a:t>
            </a:r>
            <a:r>
              <a:rPr lang="en-US" altLang="zh-CN" sz="240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’</a:t>
            </a:r>
            <a:r>
              <a:rPr lang="en-US" altLang="zh-CN" sz="2400" smtClean="0">
                <a:latin typeface="楷体" pitchFamily="49" charset="-122"/>
                <a:ea typeface="楷体" pitchFamily="49" charset="-122"/>
              </a:rPr>
              <a:t>+(a+b)*x</a:t>
            </a:r>
            <a:r>
              <a:rPr lang="en-US" altLang="zh-CN" sz="2400" baseline="-25000" smtClean="0">
                <a:latin typeface="楷体" pitchFamily="49" charset="-122"/>
                <a:ea typeface="楷体" pitchFamily="49" charset="-122"/>
              </a:rPr>
              <a:t>1</a:t>
            </a:r>
            <a:r>
              <a:rPr lang="en-US" altLang="zh-CN" sz="2400" smtClean="0">
                <a:latin typeface="楷体" pitchFamily="49" charset="-122"/>
                <a:ea typeface="楷体" pitchFamily="49" charset="-122"/>
              </a:rPr>
              <a:t>*x</a:t>
            </a:r>
            <a:r>
              <a:rPr lang="en-US" altLang="zh-CN" sz="2400" baseline="-25000" smtClean="0">
                <a:latin typeface="楷体" pitchFamily="49" charset="-122"/>
                <a:ea typeface="楷体" pitchFamily="49" charset="-122"/>
              </a:rPr>
              <a:t>2</a:t>
            </a:r>
            <a:endParaRPr lang="en-US" altLang="zh-CN" sz="2400" smtClean="0">
              <a:latin typeface="楷体" pitchFamily="49" charset="-122"/>
              <a:ea typeface="楷体" pitchFamily="49" charset="-122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400" smtClean="0">
                <a:latin typeface="楷体" pitchFamily="49" charset="-122"/>
                <a:ea typeface="楷体" pitchFamily="49" charset="-122"/>
              </a:rPr>
              <a:t>=a*x</a:t>
            </a:r>
            <a:r>
              <a:rPr lang="en-US" altLang="zh-CN" sz="2400" baseline="-25000" smtClean="0">
                <a:latin typeface="楷体" pitchFamily="49" charset="-122"/>
                <a:ea typeface="楷体" pitchFamily="49" charset="-122"/>
              </a:rPr>
              <a:t>1</a:t>
            </a:r>
            <a:r>
              <a:rPr lang="en-US" altLang="zh-CN" sz="2400" smtClean="0">
                <a:latin typeface="楷体" pitchFamily="49" charset="-122"/>
                <a:ea typeface="楷体" pitchFamily="49" charset="-122"/>
              </a:rPr>
              <a:t>*x</a:t>
            </a:r>
            <a:r>
              <a:rPr lang="en-US" altLang="zh-CN" sz="2400" baseline="-25000" smtClean="0">
                <a:latin typeface="楷体" pitchFamily="49" charset="-122"/>
                <a:ea typeface="楷体" pitchFamily="49" charset="-122"/>
              </a:rPr>
              <a:t>2</a:t>
            </a:r>
            <a:r>
              <a:rPr lang="en-US" altLang="zh-CN" sz="240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’</a:t>
            </a:r>
            <a:r>
              <a:rPr lang="en-US" altLang="zh-CN" sz="2400" smtClean="0">
                <a:latin typeface="楷体" pitchFamily="49" charset="-122"/>
                <a:ea typeface="楷体" pitchFamily="49" charset="-122"/>
              </a:rPr>
              <a:t>+1*x</a:t>
            </a:r>
            <a:r>
              <a:rPr lang="en-US" altLang="zh-CN" sz="2400" baseline="-25000" smtClean="0">
                <a:latin typeface="楷体" pitchFamily="49" charset="-122"/>
                <a:ea typeface="楷体" pitchFamily="49" charset="-122"/>
              </a:rPr>
              <a:t>1</a:t>
            </a:r>
            <a:r>
              <a:rPr lang="en-US" altLang="zh-CN" sz="2400" smtClean="0">
                <a:latin typeface="楷体" pitchFamily="49" charset="-122"/>
                <a:ea typeface="楷体" pitchFamily="49" charset="-122"/>
              </a:rPr>
              <a:t>*x</a:t>
            </a:r>
            <a:r>
              <a:rPr lang="en-US" altLang="zh-CN" sz="2400" baseline="-25000" smtClean="0">
                <a:latin typeface="楷体" pitchFamily="49" charset="-122"/>
                <a:ea typeface="楷体" pitchFamily="49" charset="-122"/>
              </a:rPr>
              <a:t>2</a:t>
            </a:r>
            <a:endParaRPr lang="en-US" altLang="zh-CN" sz="2400" smtClean="0">
              <a:latin typeface="楷体" pitchFamily="49" charset="-122"/>
              <a:ea typeface="楷体" pitchFamily="49" charset="-122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400" smtClean="0">
                <a:latin typeface="楷体" pitchFamily="49" charset="-122"/>
                <a:ea typeface="楷体" pitchFamily="49" charset="-122"/>
              </a:rPr>
              <a:t>=x</a:t>
            </a:r>
            <a:r>
              <a:rPr lang="en-US" altLang="zh-CN" sz="2400" baseline="-25000" smtClean="0">
                <a:latin typeface="楷体" pitchFamily="49" charset="-122"/>
                <a:ea typeface="楷体" pitchFamily="49" charset="-122"/>
              </a:rPr>
              <a:t>1</a:t>
            </a:r>
            <a:r>
              <a:rPr lang="en-US" altLang="zh-CN" sz="2400" smtClean="0">
                <a:latin typeface="楷体" pitchFamily="49" charset="-122"/>
                <a:ea typeface="楷体" pitchFamily="49" charset="-122"/>
              </a:rPr>
              <a:t>*x</a:t>
            </a:r>
            <a:r>
              <a:rPr lang="en-US" altLang="zh-CN" sz="2400" baseline="-25000" smtClean="0">
                <a:latin typeface="楷体" pitchFamily="49" charset="-122"/>
                <a:ea typeface="楷体" pitchFamily="49" charset="-122"/>
              </a:rPr>
              <a:t>2</a:t>
            </a:r>
            <a:r>
              <a:rPr lang="en-US" altLang="zh-CN" sz="2400" smtClean="0">
                <a:latin typeface="楷体" pitchFamily="49" charset="-122"/>
                <a:ea typeface="楷体" pitchFamily="49" charset="-122"/>
              </a:rPr>
              <a:t>+a*x</a:t>
            </a:r>
            <a:r>
              <a:rPr lang="en-US" altLang="zh-CN" sz="2400" baseline="-25000" smtClean="0">
                <a:latin typeface="楷体" pitchFamily="49" charset="-122"/>
                <a:ea typeface="楷体" pitchFamily="49" charset="-122"/>
              </a:rPr>
              <a:t>1</a:t>
            </a:r>
            <a:r>
              <a:rPr lang="en-US" altLang="zh-CN" sz="2400" smtClean="0">
                <a:latin typeface="楷体" pitchFamily="49" charset="-122"/>
                <a:ea typeface="楷体" pitchFamily="49" charset="-122"/>
              </a:rPr>
              <a:t>*x</a:t>
            </a:r>
            <a:r>
              <a:rPr lang="en-US" altLang="zh-CN" sz="2400" baseline="-25000" smtClean="0">
                <a:latin typeface="楷体" pitchFamily="49" charset="-122"/>
                <a:ea typeface="楷体" pitchFamily="49" charset="-122"/>
              </a:rPr>
              <a:t>2</a:t>
            </a:r>
            <a:r>
              <a:rPr lang="en-US" altLang="zh-CN" sz="240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’</a:t>
            </a:r>
            <a:r>
              <a:rPr lang="en-US" altLang="zh-CN" sz="2400" smtClean="0">
                <a:latin typeface="楷体" pitchFamily="49" charset="-122"/>
                <a:ea typeface="楷体" pitchFamily="49" charset="-122"/>
              </a:rPr>
              <a:t> </a:t>
            </a:r>
          </a:p>
          <a:p>
            <a:pPr>
              <a:buFont typeface="Wingdings" pitchFamily="2" charset="2"/>
              <a:buNone/>
            </a:pPr>
            <a:r>
              <a:rPr lang="en-US" altLang="zh-CN" sz="2400" smtClean="0">
                <a:latin typeface="楷体" pitchFamily="49" charset="-122"/>
                <a:ea typeface="楷体" pitchFamily="49" charset="-122"/>
              </a:rPr>
              <a:t>=m</a:t>
            </a:r>
            <a:r>
              <a:rPr lang="en-US" altLang="zh-CN" sz="2400" baseline="-25000" smtClean="0">
                <a:latin typeface="楷体" pitchFamily="49" charset="-122"/>
                <a:ea typeface="楷体" pitchFamily="49" charset="-122"/>
              </a:rPr>
              <a:t>3</a:t>
            </a:r>
            <a:r>
              <a:rPr lang="en-US" altLang="zh-CN" sz="2400" smtClean="0">
                <a:latin typeface="楷体" pitchFamily="49" charset="-122"/>
                <a:ea typeface="楷体" pitchFamily="49" charset="-122"/>
              </a:rPr>
              <a:t>+am</a:t>
            </a:r>
            <a:r>
              <a:rPr lang="en-US" altLang="zh-CN" sz="2400" baseline="-25000" smtClean="0">
                <a:latin typeface="楷体" pitchFamily="49" charset="-122"/>
                <a:ea typeface="楷体" pitchFamily="49" charset="-122"/>
              </a:rPr>
              <a:t>2</a:t>
            </a:r>
          </a:p>
          <a:p>
            <a:endParaRPr lang="zh-CN" altLang="en-US" sz="24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9EE9EA-1F2C-4B35-B2C0-07E7F80F69D7}" type="slidenum">
              <a:rPr lang="en-US" altLang="zh-CN" smtClean="0"/>
              <a:pPr>
                <a:defRPr/>
              </a:pPr>
              <a:t>70</a:t>
            </a:fld>
            <a:endParaRPr lang="en-US" altLang="zh-CN"/>
          </a:p>
        </p:txBody>
      </p:sp>
      <p:sp>
        <p:nvSpPr>
          <p:cNvPr id="29" name="圆角矩形 28"/>
          <p:cNvSpPr/>
          <p:nvPr/>
        </p:nvSpPr>
        <p:spPr>
          <a:xfrm>
            <a:off x="3492500" y="5453063"/>
            <a:ext cx="4535488" cy="60325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30163">
              <a:lnSpc>
                <a:spcPct val="110000"/>
              </a:lnSpc>
              <a:spcAft>
                <a:spcPts val="1200"/>
              </a:spcAft>
              <a:defRPr/>
            </a:pPr>
            <a:r>
              <a:rPr lang="en-US" altLang="zh-CN" sz="20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x</a:t>
            </a:r>
            <a:r>
              <a:rPr lang="zh-CN" altLang="en-US" sz="20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记为</a:t>
            </a:r>
            <a:r>
              <a:rPr lang="en-US" altLang="zh-CN" sz="20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1</a:t>
            </a:r>
            <a:r>
              <a:rPr lang="zh-CN" altLang="en-US" sz="20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，</a:t>
            </a:r>
            <a:r>
              <a:rPr lang="en-US" altLang="zh-CN" sz="20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x</a:t>
            </a:r>
            <a:r>
              <a:rPr lang="en-US" altLang="zh-CN" sz="2000" dirty="0">
                <a:solidFill>
                  <a:srgbClr val="C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’</a:t>
            </a:r>
            <a:r>
              <a:rPr lang="zh-CN" altLang="en-US" sz="20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记为</a:t>
            </a:r>
            <a:r>
              <a:rPr lang="en-US" altLang="zh-CN" sz="20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0</a:t>
            </a:r>
            <a:r>
              <a:rPr lang="zh-CN" altLang="en-US" sz="20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，故</a:t>
            </a:r>
            <a:r>
              <a:rPr lang="en-US" altLang="zh-CN" sz="20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x</a:t>
            </a:r>
            <a:r>
              <a:rPr lang="en-US" altLang="zh-CN" sz="2000" baseline="-250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1</a:t>
            </a:r>
            <a:r>
              <a:rPr lang="en-US" altLang="zh-CN" sz="20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x</a:t>
            </a:r>
            <a:r>
              <a:rPr lang="en-US" altLang="zh-CN" sz="2000" baseline="-250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2</a:t>
            </a:r>
            <a:r>
              <a:rPr lang="zh-CN" altLang="en-US" sz="20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为</a:t>
            </a:r>
            <a:r>
              <a:rPr lang="en-US" altLang="zh-CN" sz="20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11</a:t>
            </a:r>
            <a:r>
              <a:rPr lang="zh-CN" altLang="en-US" sz="20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，即二进制的</a:t>
            </a:r>
            <a:r>
              <a:rPr lang="en-US" altLang="zh-CN" sz="20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3</a:t>
            </a:r>
            <a:r>
              <a:rPr lang="zh-CN" altLang="en-US" sz="20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；</a:t>
            </a:r>
            <a:r>
              <a:rPr lang="en-US" altLang="zh-CN" sz="20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x</a:t>
            </a:r>
            <a:r>
              <a:rPr lang="en-US" altLang="zh-CN" sz="2000" baseline="-250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1</a:t>
            </a:r>
            <a:r>
              <a:rPr lang="en-US" altLang="zh-CN" sz="20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x</a:t>
            </a:r>
            <a:r>
              <a:rPr lang="en-US" altLang="zh-CN" sz="2000" baseline="-250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2</a:t>
            </a:r>
            <a:r>
              <a:rPr lang="en-US" altLang="zh-CN" sz="2000" dirty="0">
                <a:solidFill>
                  <a:srgbClr val="C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’</a:t>
            </a:r>
            <a:r>
              <a:rPr lang="zh-CN" altLang="en-US" sz="20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为</a:t>
            </a:r>
            <a:r>
              <a:rPr lang="en-US" altLang="zh-CN" sz="20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10</a:t>
            </a:r>
            <a:r>
              <a:rPr lang="zh-CN" altLang="en-US" sz="20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，即二进制的</a:t>
            </a:r>
            <a:r>
              <a:rPr lang="en-US" altLang="zh-CN" sz="20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2</a:t>
            </a:r>
            <a:endParaRPr lang="zh-CN" altLang="en-US" sz="2000" dirty="0">
              <a:solidFill>
                <a:srgbClr val="C00000"/>
              </a:solidFill>
              <a:latin typeface="楷体" pitchFamily="49" charset="-122"/>
              <a:ea typeface="楷体" pitchFamily="49" charset="-122"/>
            </a:endParaRPr>
          </a:p>
        </p:txBody>
      </p:sp>
      <p:grpSp>
        <p:nvGrpSpPr>
          <p:cNvPr id="42" name="组合 41"/>
          <p:cNvGrpSpPr>
            <a:grpSpLocks/>
          </p:cNvGrpSpPr>
          <p:nvPr/>
        </p:nvGrpSpPr>
        <p:grpSpPr bwMode="auto">
          <a:xfrm>
            <a:off x="1476375" y="2852738"/>
            <a:ext cx="5399088" cy="360362"/>
            <a:chOff x="2918202" y="2789312"/>
            <a:chExt cx="5398214" cy="360040"/>
          </a:xfrm>
        </p:grpSpPr>
        <p:sp>
          <p:nvSpPr>
            <p:cNvPr id="23" name="圆角矩形 22"/>
            <p:cNvSpPr/>
            <p:nvPr/>
          </p:nvSpPr>
          <p:spPr>
            <a:xfrm>
              <a:off x="5940313" y="2789312"/>
              <a:ext cx="2376103" cy="360040"/>
            </a:xfrm>
            <a:prstGeom prst="round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30163">
                <a:lnSpc>
                  <a:spcPct val="110000"/>
                </a:lnSpc>
                <a:spcAft>
                  <a:spcPts val="1200"/>
                </a:spcAft>
                <a:defRPr/>
              </a:pPr>
              <a:r>
                <a:rPr lang="zh-CN" altLang="en-US" sz="2000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对合律，同一律</a:t>
              </a:r>
            </a:p>
          </p:txBody>
        </p:sp>
        <p:cxnSp>
          <p:nvCxnSpPr>
            <p:cNvPr id="30" name="直接连接符 29"/>
            <p:cNvCxnSpPr/>
            <p:nvPr/>
          </p:nvCxnSpPr>
          <p:spPr>
            <a:xfrm flipV="1">
              <a:off x="2918202" y="3104942"/>
              <a:ext cx="1104721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组合 42"/>
          <p:cNvGrpSpPr>
            <a:grpSpLocks/>
          </p:cNvGrpSpPr>
          <p:nvPr/>
        </p:nvGrpSpPr>
        <p:grpSpPr bwMode="auto">
          <a:xfrm>
            <a:off x="971550" y="3213100"/>
            <a:ext cx="4902200" cy="360363"/>
            <a:chOff x="2190403" y="3221360"/>
            <a:chExt cx="4901877" cy="360040"/>
          </a:xfrm>
        </p:grpSpPr>
        <p:sp>
          <p:nvSpPr>
            <p:cNvPr id="24" name="圆角矩形 23"/>
            <p:cNvSpPr/>
            <p:nvPr/>
          </p:nvSpPr>
          <p:spPr>
            <a:xfrm>
              <a:off x="5939831" y="3221360"/>
              <a:ext cx="1152449" cy="360040"/>
            </a:xfrm>
            <a:prstGeom prst="round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30163">
                <a:lnSpc>
                  <a:spcPct val="110000"/>
                </a:lnSpc>
                <a:spcAft>
                  <a:spcPts val="1200"/>
                </a:spcAft>
                <a:defRPr/>
              </a:pPr>
              <a:r>
                <a:rPr lang="zh-CN" altLang="en-US" sz="2000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分配律</a:t>
              </a:r>
            </a:p>
          </p:txBody>
        </p:sp>
        <p:cxnSp>
          <p:nvCxnSpPr>
            <p:cNvPr id="33" name="直接连接符 32"/>
            <p:cNvCxnSpPr/>
            <p:nvPr/>
          </p:nvCxnSpPr>
          <p:spPr>
            <a:xfrm flipV="1">
              <a:off x="2190403" y="3552851"/>
              <a:ext cx="2266801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组合 43"/>
          <p:cNvGrpSpPr>
            <a:grpSpLocks/>
          </p:cNvGrpSpPr>
          <p:nvPr/>
        </p:nvGrpSpPr>
        <p:grpSpPr bwMode="auto">
          <a:xfrm>
            <a:off x="900113" y="3644900"/>
            <a:ext cx="4902200" cy="360363"/>
            <a:chOff x="2190403" y="3649216"/>
            <a:chExt cx="4901877" cy="360040"/>
          </a:xfrm>
        </p:grpSpPr>
        <p:sp>
          <p:nvSpPr>
            <p:cNvPr id="25" name="圆角矩形 24"/>
            <p:cNvSpPr/>
            <p:nvPr/>
          </p:nvSpPr>
          <p:spPr>
            <a:xfrm>
              <a:off x="5939831" y="3649216"/>
              <a:ext cx="1152449" cy="360040"/>
            </a:xfrm>
            <a:prstGeom prst="round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30163">
                <a:lnSpc>
                  <a:spcPct val="110000"/>
                </a:lnSpc>
                <a:spcAft>
                  <a:spcPts val="1200"/>
                </a:spcAft>
                <a:defRPr/>
              </a:pPr>
              <a:r>
                <a:rPr lang="zh-CN" altLang="en-US" sz="2000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交换律</a:t>
              </a:r>
            </a:p>
          </p:txBody>
        </p:sp>
        <p:cxnSp>
          <p:nvCxnSpPr>
            <p:cNvPr id="35" name="直接连接符 34"/>
            <p:cNvCxnSpPr/>
            <p:nvPr/>
          </p:nvCxnSpPr>
          <p:spPr>
            <a:xfrm flipV="1">
              <a:off x="2190403" y="3990223"/>
              <a:ext cx="2266801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组合 44"/>
          <p:cNvGrpSpPr>
            <a:grpSpLocks/>
          </p:cNvGrpSpPr>
          <p:nvPr/>
        </p:nvGrpSpPr>
        <p:grpSpPr bwMode="auto">
          <a:xfrm>
            <a:off x="1979613" y="4149725"/>
            <a:ext cx="3529012" cy="358775"/>
            <a:chOff x="3563888" y="4094981"/>
            <a:chExt cx="3528392" cy="360040"/>
          </a:xfrm>
        </p:grpSpPr>
        <p:sp>
          <p:nvSpPr>
            <p:cNvPr id="26" name="圆角矩形 25"/>
            <p:cNvSpPr/>
            <p:nvPr/>
          </p:nvSpPr>
          <p:spPr>
            <a:xfrm>
              <a:off x="5939957" y="4094981"/>
              <a:ext cx="1152323" cy="360040"/>
            </a:xfrm>
            <a:prstGeom prst="round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30163">
                <a:lnSpc>
                  <a:spcPct val="110000"/>
                </a:lnSpc>
                <a:spcAft>
                  <a:spcPts val="1200"/>
                </a:spcAft>
                <a:defRPr/>
              </a:pPr>
              <a:r>
                <a:rPr lang="zh-CN" altLang="en-US" sz="2000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分配律</a:t>
              </a:r>
            </a:p>
          </p:txBody>
        </p:sp>
        <p:cxnSp>
          <p:nvCxnSpPr>
            <p:cNvPr id="36" name="直接连接符 35"/>
            <p:cNvCxnSpPr/>
            <p:nvPr/>
          </p:nvCxnSpPr>
          <p:spPr>
            <a:xfrm>
              <a:off x="3563888" y="4431125"/>
              <a:ext cx="1722134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组合 45"/>
          <p:cNvGrpSpPr>
            <a:grpSpLocks/>
          </p:cNvGrpSpPr>
          <p:nvPr/>
        </p:nvGrpSpPr>
        <p:grpSpPr bwMode="auto">
          <a:xfrm>
            <a:off x="1979613" y="1412875"/>
            <a:ext cx="5364162" cy="3487738"/>
            <a:chOff x="3528839" y="1381780"/>
            <a:chExt cx="5363607" cy="3487380"/>
          </a:xfrm>
        </p:grpSpPr>
        <p:grpSp>
          <p:nvGrpSpPr>
            <p:cNvPr id="98322" name="组合 6"/>
            <p:cNvGrpSpPr>
              <a:grpSpLocks/>
            </p:cNvGrpSpPr>
            <p:nvPr/>
          </p:nvGrpSpPr>
          <p:grpSpPr bwMode="auto">
            <a:xfrm>
              <a:off x="7272774" y="1381780"/>
              <a:ext cx="1619672" cy="1374890"/>
              <a:chOff x="7380312" y="4442461"/>
              <a:chExt cx="1619672" cy="1374890"/>
            </a:xfrm>
          </p:grpSpPr>
          <p:grpSp>
            <p:nvGrpSpPr>
              <p:cNvPr id="98326" name="组合 88"/>
              <p:cNvGrpSpPr>
                <a:grpSpLocks/>
              </p:cNvGrpSpPr>
              <p:nvPr/>
            </p:nvGrpSpPr>
            <p:grpSpPr bwMode="auto">
              <a:xfrm>
                <a:off x="7380312" y="4442461"/>
                <a:ext cx="1619672" cy="1374890"/>
                <a:chOff x="4859469" y="4452352"/>
                <a:chExt cx="1619672" cy="1374890"/>
              </a:xfrm>
            </p:grpSpPr>
            <p:sp>
              <p:nvSpPr>
                <p:cNvPr id="98328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5238980" y="5460499"/>
                  <a:ext cx="863825" cy="36674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zh-CN">
                      <a:latin typeface="楷体" pitchFamily="49" charset="-122"/>
                      <a:ea typeface="楷体" pitchFamily="49" charset="-122"/>
                    </a:rPr>
                    <a:t>0</a:t>
                  </a:r>
                </a:p>
              </p:txBody>
            </p:sp>
            <p:sp>
              <p:nvSpPr>
                <p:cNvPr id="98329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5215162" y="4452352"/>
                  <a:ext cx="936869" cy="36674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zh-CN">
                      <a:latin typeface="楷体" pitchFamily="49" charset="-122"/>
                      <a:ea typeface="楷体" pitchFamily="49" charset="-122"/>
                    </a:rPr>
                    <a:t>1</a:t>
                  </a:r>
                </a:p>
              </p:txBody>
            </p:sp>
            <p:sp>
              <p:nvSpPr>
                <p:cNvPr id="98330" name="Line 34"/>
                <p:cNvSpPr>
                  <a:spLocks noChangeShapeType="1"/>
                </p:cNvSpPr>
                <p:nvPr/>
              </p:nvSpPr>
              <p:spPr bwMode="auto">
                <a:xfrm>
                  <a:off x="5681043" y="4841078"/>
                  <a:ext cx="324000" cy="32400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" name="Oval 29"/>
                <p:cNvSpPr>
                  <a:spLocks noChangeArrowheads="1"/>
                </p:cNvSpPr>
                <p:nvPr/>
              </p:nvSpPr>
              <p:spPr bwMode="auto">
                <a:xfrm>
                  <a:off x="5648965" y="5444438"/>
                  <a:ext cx="71430" cy="73018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 w="19050">
                  <a:solidFill>
                    <a:srgbClr val="00194C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zh-CN" altLang="zh-CN">
                    <a:latin typeface="楷体" pitchFamily="49" charset="-122"/>
                    <a:ea typeface="楷体" pitchFamily="49" charset="-122"/>
                  </a:endParaRPr>
                </a:p>
              </p:txBody>
            </p:sp>
            <p:sp>
              <p:nvSpPr>
                <p:cNvPr id="14" name="Oval 31"/>
                <p:cNvSpPr>
                  <a:spLocks noChangeArrowheads="1"/>
                </p:cNvSpPr>
                <p:nvPr/>
              </p:nvSpPr>
              <p:spPr bwMode="auto">
                <a:xfrm>
                  <a:off x="5648965" y="4799979"/>
                  <a:ext cx="71430" cy="71430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 w="19050">
                  <a:solidFill>
                    <a:srgbClr val="00194C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zh-CN" altLang="zh-CN">
                    <a:latin typeface="楷体" pitchFamily="49" charset="-122"/>
                    <a:ea typeface="楷体" pitchFamily="49" charset="-122"/>
                  </a:endParaRPr>
                </a:p>
              </p:txBody>
            </p:sp>
            <p:sp>
              <p:nvSpPr>
                <p:cNvPr id="98333" name="Line 34"/>
                <p:cNvSpPr>
                  <a:spLocks noChangeShapeType="1"/>
                </p:cNvSpPr>
                <p:nvPr/>
              </p:nvSpPr>
              <p:spPr bwMode="auto">
                <a:xfrm flipH="1">
                  <a:off x="5356698" y="4841078"/>
                  <a:ext cx="324000" cy="32400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" name="Oval 29"/>
                <p:cNvSpPr>
                  <a:spLocks noChangeArrowheads="1"/>
                </p:cNvSpPr>
                <p:nvPr/>
              </p:nvSpPr>
              <p:spPr bwMode="auto">
                <a:xfrm>
                  <a:off x="5964844" y="5123796"/>
                  <a:ext cx="73017" cy="71430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 w="19050">
                  <a:solidFill>
                    <a:srgbClr val="00194C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zh-CN" altLang="zh-CN">
                    <a:latin typeface="楷体" pitchFamily="49" charset="-122"/>
                    <a:ea typeface="楷体" pitchFamily="49" charset="-122"/>
                  </a:endParaRPr>
                </a:p>
              </p:txBody>
            </p:sp>
            <p:sp>
              <p:nvSpPr>
                <p:cNvPr id="17" name="Oval 31"/>
                <p:cNvSpPr>
                  <a:spLocks noChangeArrowheads="1"/>
                </p:cNvSpPr>
                <p:nvPr/>
              </p:nvSpPr>
              <p:spPr bwMode="auto">
                <a:xfrm>
                  <a:off x="5320386" y="5123796"/>
                  <a:ext cx="71431" cy="71430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 w="19050">
                  <a:solidFill>
                    <a:srgbClr val="00194C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zh-CN" altLang="zh-CN">
                    <a:latin typeface="楷体" pitchFamily="49" charset="-122"/>
                    <a:ea typeface="楷体" pitchFamily="49" charset="-122"/>
                  </a:endParaRPr>
                </a:p>
              </p:txBody>
            </p:sp>
            <p:sp>
              <p:nvSpPr>
                <p:cNvPr id="98336" name="Line 34"/>
                <p:cNvSpPr>
                  <a:spLocks noChangeShapeType="1"/>
                </p:cNvSpPr>
                <p:nvPr/>
              </p:nvSpPr>
              <p:spPr bwMode="auto">
                <a:xfrm>
                  <a:off x="5356698" y="5155420"/>
                  <a:ext cx="324000" cy="32400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8337" name="Line 34"/>
                <p:cNvSpPr>
                  <a:spLocks noChangeShapeType="1"/>
                </p:cNvSpPr>
                <p:nvPr/>
              </p:nvSpPr>
              <p:spPr bwMode="auto">
                <a:xfrm flipH="1">
                  <a:off x="5681043" y="5155420"/>
                  <a:ext cx="324000" cy="32400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8338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5964657" y="4955631"/>
                  <a:ext cx="514484" cy="36674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zh-CN">
                      <a:latin typeface="楷体" pitchFamily="49" charset="-122"/>
                      <a:ea typeface="楷体" pitchFamily="49" charset="-122"/>
                    </a:rPr>
                    <a:t>b</a:t>
                  </a:r>
                </a:p>
              </p:txBody>
            </p:sp>
            <p:sp>
              <p:nvSpPr>
                <p:cNvPr id="98339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4859469" y="4960394"/>
                  <a:ext cx="503369" cy="36674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zh-CN">
                      <a:latin typeface="楷体" pitchFamily="49" charset="-122"/>
                      <a:ea typeface="楷体" pitchFamily="49" charset="-122"/>
                    </a:rPr>
                    <a:t>a</a:t>
                  </a:r>
                </a:p>
              </p:txBody>
            </p:sp>
          </p:grpSp>
          <p:sp>
            <p:nvSpPr>
              <p:cNvPr id="9" name="圆角矩形 8"/>
              <p:cNvSpPr/>
              <p:nvPr/>
            </p:nvSpPr>
            <p:spPr>
              <a:xfrm>
                <a:off x="7468206" y="4482145"/>
                <a:ext cx="1439713" cy="1296854"/>
              </a:xfrm>
              <a:prstGeom prst="roundRect">
                <a:avLst/>
              </a:prstGeom>
              <a:solidFill>
                <a:schemeClr val="accent1">
                  <a:alpha val="2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</p:grpSp>
        <p:sp>
          <p:nvSpPr>
            <p:cNvPr id="27" name="圆角矩形 26"/>
            <p:cNvSpPr/>
            <p:nvPr/>
          </p:nvSpPr>
          <p:spPr>
            <a:xfrm>
              <a:off x="5940002" y="4497723"/>
              <a:ext cx="1655592" cy="360325"/>
            </a:xfrm>
            <a:prstGeom prst="round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30163">
                <a:lnSpc>
                  <a:spcPct val="110000"/>
                </a:lnSpc>
                <a:spcAft>
                  <a:spcPts val="1200"/>
                </a:spcAft>
                <a:defRPr/>
              </a:pPr>
              <a:r>
                <a:rPr lang="zh-CN" altLang="en-US" sz="2000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对合律</a:t>
              </a:r>
            </a:p>
          </p:txBody>
        </p:sp>
        <p:cxnSp>
          <p:nvCxnSpPr>
            <p:cNvPr id="38" name="直接连接符 37"/>
            <p:cNvCxnSpPr/>
            <p:nvPr/>
          </p:nvCxnSpPr>
          <p:spPr>
            <a:xfrm>
              <a:off x="3528839" y="4869160"/>
              <a:ext cx="971449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任意多边形 39"/>
            <p:cNvSpPr/>
            <p:nvPr/>
          </p:nvSpPr>
          <p:spPr>
            <a:xfrm>
              <a:off x="7228918" y="2762763"/>
              <a:ext cx="819065" cy="1904804"/>
            </a:xfrm>
            <a:custGeom>
              <a:avLst/>
              <a:gdLst>
                <a:gd name="connsiteX0" fmla="*/ 0 w 819150"/>
                <a:gd name="connsiteY0" fmla="*/ 1905000 h 1905000"/>
                <a:gd name="connsiteX1" fmla="*/ 819150 w 819150"/>
                <a:gd name="connsiteY1" fmla="*/ 1905000 h 1905000"/>
                <a:gd name="connsiteX2" fmla="*/ 819150 w 819150"/>
                <a:gd name="connsiteY2" fmla="*/ 0 h 190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19150" h="1905000">
                  <a:moveTo>
                    <a:pt x="0" y="1905000"/>
                  </a:moveTo>
                  <a:lnTo>
                    <a:pt x="819150" y="1905000"/>
                  </a:lnTo>
                  <a:lnTo>
                    <a:pt x="819150" y="0"/>
                  </a:lnTo>
                </a:path>
              </a:pathLst>
            </a:custGeom>
            <a:ln w="25400">
              <a:solidFill>
                <a:srgbClr val="3F8830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grpSp>
        <p:nvGrpSpPr>
          <p:cNvPr id="49" name="组合 48"/>
          <p:cNvGrpSpPr>
            <a:grpSpLocks/>
          </p:cNvGrpSpPr>
          <p:nvPr/>
        </p:nvGrpSpPr>
        <p:grpSpPr bwMode="auto">
          <a:xfrm>
            <a:off x="1116013" y="5013325"/>
            <a:ext cx="6119812" cy="360363"/>
            <a:chOff x="2123728" y="4968602"/>
            <a:chExt cx="6120680" cy="360040"/>
          </a:xfrm>
        </p:grpSpPr>
        <p:sp>
          <p:nvSpPr>
            <p:cNvPr id="28" name="圆角矩形 27"/>
            <p:cNvSpPr/>
            <p:nvPr/>
          </p:nvSpPr>
          <p:spPr>
            <a:xfrm>
              <a:off x="5940619" y="4968602"/>
              <a:ext cx="2303789" cy="360040"/>
            </a:xfrm>
            <a:prstGeom prst="round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30163">
                <a:lnSpc>
                  <a:spcPct val="110000"/>
                </a:lnSpc>
                <a:spcAft>
                  <a:spcPts val="1200"/>
                </a:spcAft>
                <a:defRPr/>
              </a:pPr>
              <a:r>
                <a:rPr lang="zh-CN" altLang="en-US" sz="2000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同一律，交换律</a:t>
              </a:r>
            </a:p>
          </p:txBody>
        </p:sp>
        <p:cxnSp>
          <p:nvCxnSpPr>
            <p:cNvPr id="47" name="直接连接符 46"/>
            <p:cNvCxnSpPr/>
            <p:nvPr/>
          </p:nvCxnSpPr>
          <p:spPr>
            <a:xfrm>
              <a:off x="2123728" y="5301678"/>
              <a:ext cx="733529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组合 49"/>
          <p:cNvGrpSpPr>
            <a:grpSpLocks/>
          </p:cNvGrpSpPr>
          <p:nvPr/>
        </p:nvGrpSpPr>
        <p:grpSpPr bwMode="auto">
          <a:xfrm>
            <a:off x="827088" y="1628775"/>
            <a:ext cx="4838700" cy="1073150"/>
            <a:chOff x="2452772" y="1644298"/>
            <a:chExt cx="4839054" cy="1073006"/>
          </a:xfrm>
        </p:grpSpPr>
        <p:grpSp>
          <p:nvGrpSpPr>
            <p:cNvPr id="98316" name="组合 40"/>
            <p:cNvGrpSpPr>
              <a:grpSpLocks/>
            </p:cNvGrpSpPr>
            <p:nvPr/>
          </p:nvGrpSpPr>
          <p:grpSpPr bwMode="auto">
            <a:xfrm>
              <a:off x="2452772" y="2357264"/>
              <a:ext cx="4639508" cy="360040"/>
              <a:chOff x="2452772" y="2357264"/>
              <a:chExt cx="4639508" cy="360040"/>
            </a:xfrm>
          </p:grpSpPr>
          <p:cxnSp>
            <p:nvCxnSpPr>
              <p:cNvPr id="6" name="直接连接符 5"/>
              <p:cNvCxnSpPr/>
              <p:nvPr/>
            </p:nvCxnSpPr>
            <p:spPr>
              <a:xfrm>
                <a:off x="2452772" y="2685558"/>
                <a:ext cx="1536812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圆角矩形 21"/>
              <p:cNvSpPr/>
              <p:nvPr/>
            </p:nvSpPr>
            <p:spPr>
              <a:xfrm>
                <a:off x="5939177" y="2356990"/>
                <a:ext cx="1152609" cy="36031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30163">
                  <a:lnSpc>
                    <a:spcPct val="110000"/>
                  </a:lnSpc>
                  <a:spcAft>
                    <a:spcPts val="1200"/>
                  </a:spcAft>
                  <a:defRPr/>
                </a:pPr>
                <a:r>
                  <a:rPr lang="zh-CN" altLang="en-US" sz="2000" dirty="0">
                    <a:solidFill>
                      <a:srgbClr val="C00000"/>
                    </a:solidFill>
                    <a:latin typeface="楷体" pitchFamily="49" charset="-122"/>
                    <a:ea typeface="楷体" pitchFamily="49" charset="-122"/>
                  </a:rPr>
                  <a:t>吸收律</a:t>
                </a:r>
              </a:p>
            </p:txBody>
          </p:sp>
        </p:grpSp>
        <p:sp>
          <p:nvSpPr>
            <p:cNvPr id="48" name="圆角矩形 47"/>
            <p:cNvSpPr/>
            <p:nvPr/>
          </p:nvSpPr>
          <p:spPr>
            <a:xfrm>
              <a:off x="5707385" y="1644298"/>
              <a:ext cx="1584441" cy="72062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30163">
                <a:lnSpc>
                  <a:spcPct val="110000"/>
                </a:lnSpc>
                <a:spcAft>
                  <a:spcPts val="0"/>
                </a:spcAft>
                <a:defRPr/>
              </a:pPr>
              <a:r>
                <a:rPr lang="en-US" altLang="zh-CN" sz="2000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a*(a</a:t>
              </a:r>
              <a:r>
                <a:rPr lang="zh-CN" altLang="en-US" sz="2000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⊕</a:t>
              </a:r>
              <a:r>
                <a:rPr lang="en-US" altLang="zh-CN" sz="2000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b)=a</a:t>
              </a:r>
            </a:p>
            <a:p>
              <a:pPr marL="30163">
                <a:lnSpc>
                  <a:spcPct val="110000"/>
                </a:lnSpc>
                <a:spcAft>
                  <a:spcPts val="0"/>
                </a:spcAft>
                <a:defRPr/>
              </a:pPr>
              <a:r>
                <a:rPr lang="en-US" altLang="zh-CN" sz="2000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a</a:t>
              </a:r>
              <a:r>
                <a:rPr lang="zh-CN" altLang="en-US" sz="2000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⊕</a:t>
              </a:r>
              <a:r>
                <a:rPr lang="en-US" altLang="zh-CN" sz="2000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(a*b)=a</a:t>
              </a:r>
              <a:endParaRPr lang="zh-CN" altLang="en-US" sz="20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标题 1"/>
          <p:cNvSpPr>
            <a:spLocks noGrp="1"/>
          </p:cNvSpPr>
          <p:nvPr>
            <p:ph type="title"/>
          </p:nvPr>
        </p:nvSpPr>
        <p:spPr>
          <a:xfrm>
            <a:off x="457200" y="349250"/>
            <a:ext cx="8229600" cy="703263"/>
          </a:xfrm>
        </p:spPr>
        <p:txBody>
          <a:bodyPr/>
          <a:lstStyle/>
          <a:p>
            <a:pPr algn="ctr"/>
            <a:r>
              <a:rPr lang="zh-CN" altLang="en-US" sz="3600" smtClean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</a:rPr>
              <a:t>布尔函数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188" y="1125538"/>
            <a:ext cx="8075612" cy="5005387"/>
          </a:xfrm>
        </p:spPr>
        <p:txBody>
          <a:bodyPr/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zh-CN" altLang="en-US" sz="24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定义</a:t>
            </a:r>
            <a:r>
              <a:rPr lang="en-US" altLang="zh-CN" sz="24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7.4-10</a:t>
            </a:r>
            <a:r>
              <a:rPr lang="zh-CN" altLang="en-US" sz="24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：</a:t>
            </a:r>
            <a:r>
              <a:rPr lang="zh-CN" altLang="en-US" sz="2400" smtClean="0">
                <a:latin typeface="楷体" pitchFamily="49" charset="-122"/>
                <a:ea typeface="楷体" pitchFamily="49" charset="-122"/>
              </a:rPr>
              <a:t>如果对</a:t>
            </a:r>
            <a:r>
              <a:rPr lang="en-US" altLang="zh-CN" sz="2400" smtClean="0">
                <a:latin typeface="楷体" pitchFamily="49" charset="-122"/>
                <a:ea typeface="楷体" pitchFamily="49" charset="-122"/>
              </a:rPr>
              <a:t>n</a:t>
            </a:r>
            <a:r>
              <a:rPr lang="zh-CN" altLang="en-US" sz="2400" smtClean="0">
                <a:latin typeface="楷体" pitchFamily="49" charset="-122"/>
                <a:ea typeface="楷体" pitchFamily="49" charset="-122"/>
              </a:rPr>
              <a:t>个变元的</a:t>
            </a:r>
            <a:r>
              <a:rPr lang="zh-CN" altLang="en-US" sz="2400" u="sng" smtClean="0">
                <a:latin typeface="楷体" pitchFamily="49" charset="-122"/>
                <a:ea typeface="楷体" pitchFamily="49" charset="-122"/>
              </a:rPr>
              <a:t>任意指派</a:t>
            </a:r>
            <a:r>
              <a:rPr lang="zh-CN" altLang="en-US" sz="2400" smtClean="0">
                <a:latin typeface="楷体" pitchFamily="49" charset="-122"/>
                <a:ea typeface="楷体" pitchFamily="49" charset="-122"/>
              </a:rPr>
              <a:t>，布尔代数</a:t>
            </a:r>
            <a:r>
              <a:rPr lang="en-US" altLang="zh-CN" sz="2400" smtClean="0">
                <a:latin typeface="楷体" pitchFamily="49" charset="-122"/>
                <a:ea typeface="楷体" pitchFamily="49" charset="-122"/>
              </a:rPr>
              <a:t>&lt;B,*,+,</a:t>
            </a:r>
            <a:r>
              <a:rPr lang="en-US" altLang="zh-CN" sz="240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’</a:t>
            </a:r>
            <a:r>
              <a:rPr lang="en-US" altLang="zh-CN" sz="2400" smtClean="0">
                <a:latin typeface="楷体" pitchFamily="49" charset="-122"/>
                <a:ea typeface="楷体" pitchFamily="49" charset="-122"/>
              </a:rPr>
              <a:t>,0,1&gt;</a:t>
            </a:r>
            <a:r>
              <a:rPr lang="zh-CN" altLang="en-US" sz="2400" smtClean="0">
                <a:latin typeface="楷体" pitchFamily="49" charset="-122"/>
                <a:ea typeface="楷体" pitchFamily="49" charset="-122"/>
              </a:rPr>
              <a:t>上两个</a:t>
            </a:r>
            <a:r>
              <a:rPr lang="en-US" altLang="zh-CN" sz="2400" smtClean="0">
                <a:latin typeface="楷体" pitchFamily="49" charset="-122"/>
                <a:ea typeface="楷体" pitchFamily="49" charset="-122"/>
              </a:rPr>
              <a:t>n</a:t>
            </a:r>
            <a:r>
              <a:rPr lang="zh-CN" altLang="en-US" sz="2400" smtClean="0">
                <a:latin typeface="楷体" pitchFamily="49" charset="-122"/>
                <a:ea typeface="楷体" pitchFamily="49" charset="-122"/>
              </a:rPr>
              <a:t>元布尔表达式</a:t>
            </a:r>
            <a:r>
              <a:rPr lang="en-US" altLang="zh-CN" sz="2400" smtClean="0">
                <a:latin typeface="楷体" pitchFamily="49" charset="-122"/>
                <a:ea typeface="楷体" pitchFamily="49" charset="-122"/>
              </a:rPr>
              <a:t>f</a:t>
            </a:r>
            <a:r>
              <a:rPr lang="en-US" altLang="zh-CN" sz="2400" baseline="-25000" smtClean="0">
                <a:latin typeface="楷体" pitchFamily="49" charset="-122"/>
                <a:ea typeface="楷体" pitchFamily="49" charset="-122"/>
              </a:rPr>
              <a:t>1</a:t>
            </a:r>
            <a:r>
              <a:rPr lang="en-US" altLang="zh-CN" sz="2400" smtClean="0">
                <a:latin typeface="楷体" pitchFamily="49" charset="-122"/>
                <a:ea typeface="楷体" pitchFamily="49" charset="-122"/>
              </a:rPr>
              <a:t>(x</a:t>
            </a:r>
            <a:r>
              <a:rPr lang="en-US" altLang="zh-CN" sz="2400" baseline="-25000" smtClean="0">
                <a:latin typeface="楷体" pitchFamily="49" charset="-122"/>
                <a:ea typeface="楷体" pitchFamily="49" charset="-122"/>
              </a:rPr>
              <a:t>1</a:t>
            </a:r>
            <a:r>
              <a:rPr lang="en-US" altLang="zh-CN" sz="2400" smtClean="0">
                <a:latin typeface="楷体" pitchFamily="49" charset="-122"/>
                <a:ea typeface="楷体" pitchFamily="49" charset="-122"/>
              </a:rPr>
              <a:t>,x</a:t>
            </a:r>
            <a:r>
              <a:rPr lang="en-US" altLang="zh-CN" sz="2400" baseline="-25000" smtClean="0">
                <a:latin typeface="楷体" pitchFamily="49" charset="-122"/>
                <a:ea typeface="楷体" pitchFamily="49" charset="-122"/>
              </a:rPr>
              <a:t>2</a:t>
            </a:r>
            <a:r>
              <a:rPr lang="en-US" altLang="zh-CN" sz="2400" smtClean="0">
                <a:latin typeface="楷体" pitchFamily="49" charset="-122"/>
                <a:ea typeface="楷体" pitchFamily="49" charset="-122"/>
              </a:rPr>
              <a:t>,...,x</a:t>
            </a:r>
            <a:r>
              <a:rPr lang="en-US" altLang="zh-CN" sz="2400" baseline="-25000" smtClean="0">
                <a:latin typeface="楷体" pitchFamily="49" charset="-122"/>
                <a:ea typeface="楷体" pitchFamily="49" charset="-122"/>
              </a:rPr>
              <a:t>n</a:t>
            </a:r>
            <a:r>
              <a:rPr lang="en-US" altLang="zh-CN" sz="2400" smtClean="0">
                <a:latin typeface="楷体" pitchFamily="49" charset="-122"/>
                <a:ea typeface="楷体" pitchFamily="49" charset="-122"/>
              </a:rPr>
              <a:t>)</a:t>
            </a:r>
            <a:r>
              <a:rPr lang="zh-CN" altLang="en-US" sz="2400" smtClean="0">
                <a:latin typeface="楷体" pitchFamily="49" charset="-122"/>
                <a:ea typeface="楷体" pitchFamily="49" charset="-122"/>
              </a:rPr>
              <a:t>和</a:t>
            </a:r>
            <a:r>
              <a:rPr lang="en-US" altLang="zh-CN" sz="2400" smtClean="0">
                <a:latin typeface="楷体" pitchFamily="49" charset="-122"/>
                <a:ea typeface="楷体" pitchFamily="49" charset="-122"/>
              </a:rPr>
              <a:t>f</a:t>
            </a:r>
            <a:r>
              <a:rPr lang="en-US" altLang="zh-CN" sz="2400" baseline="-25000" smtClean="0">
                <a:latin typeface="楷体" pitchFamily="49" charset="-122"/>
                <a:ea typeface="楷体" pitchFamily="49" charset="-122"/>
              </a:rPr>
              <a:t>2</a:t>
            </a:r>
            <a:r>
              <a:rPr lang="en-US" altLang="zh-CN" sz="2400" smtClean="0">
                <a:latin typeface="楷体" pitchFamily="49" charset="-122"/>
                <a:ea typeface="楷体" pitchFamily="49" charset="-122"/>
              </a:rPr>
              <a:t>(x</a:t>
            </a:r>
            <a:r>
              <a:rPr lang="en-US" altLang="zh-CN" sz="2400" baseline="-25000" smtClean="0">
                <a:latin typeface="楷体" pitchFamily="49" charset="-122"/>
                <a:ea typeface="楷体" pitchFamily="49" charset="-122"/>
              </a:rPr>
              <a:t>1</a:t>
            </a:r>
            <a:r>
              <a:rPr lang="en-US" altLang="zh-CN" sz="2400" smtClean="0">
                <a:latin typeface="楷体" pitchFamily="49" charset="-122"/>
                <a:ea typeface="楷体" pitchFamily="49" charset="-122"/>
              </a:rPr>
              <a:t>,x</a:t>
            </a:r>
            <a:r>
              <a:rPr lang="en-US" altLang="zh-CN" sz="2400" baseline="-25000" smtClean="0">
                <a:latin typeface="楷体" pitchFamily="49" charset="-122"/>
                <a:ea typeface="楷体" pitchFamily="49" charset="-122"/>
              </a:rPr>
              <a:t>2</a:t>
            </a:r>
            <a:r>
              <a:rPr lang="en-US" altLang="zh-CN" sz="2400" smtClean="0">
                <a:latin typeface="楷体" pitchFamily="49" charset="-122"/>
                <a:ea typeface="楷体" pitchFamily="49" charset="-122"/>
              </a:rPr>
              <a:t>,...,x</a:t>
            </a:r>
            <a:r>
              <a:rPr lang="en-US" altLang="zh-CN" sz="2400" baseline="-25000" smtClean="0">
                <a:latin typeface="楷体" pitchFamily="49" charset="-122"/>
                <a:ea typeface="楷体" pitchFamily="49" charset="-122"/>
              </a:rPr>
              <a:t>n</a:t>
            </a:r>
            <a:r>
              <a:rPr lang="en-US" altLang="zh-CN" sz="2400" smtClean="0">
                <a:latin typeface="楷体" pitchFamily="49" charset="-122"/>
                <a:ea typeface="楷体" pitchFamily="49" charset="-122"/>
              </a:rPr>
              <a:t>)</a:t>
            </a:r>
            <a:r>
              <a:rPr lang="zh-CN" altLang="en-US" sz="2400" smtClean="0">
                <a:latin typeface="楷体" pitchFamily="49" charset="-122"/>
                <a:ea typeface="楷体" pitchFamily="49" charset="-122"/>
              </a:rPr>
              <a:t>的</a:t>
            </a:r>
            <a:r>
              <a:rPr lang="zh-CN" altLang="en-US" sz="240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值都相等</a:t>
            </a:r>
            <a:r>
              <a:rPr lang="zh-CN" altLang="en-US" sz="2400" smtClean="0">
                <a:latin typeface="楷体" pitchFamily="49" charset="-122"/>
                <a:ea typeface="楷体" pitchFamily="49" charset="-122"/>
              </a:rPr>
              <a:t>，则称这两个布尔表达式相等。</a:t>
            </a:r>
            <a:endParaRPr lang="en-US" altLang="zh-CN" sz="2400" smtClean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zh-CN" altLang="en-US" sz="240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定义</a:t>
            </a:r>
            <a:r>
              <a:rPr lang="en-US" altLang="zh-CN" sz="240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7.4-15</a:t>
            </a:r>
            <a:r>
              <a:rPr lang="zh-CN" altLang="en-US" sz="240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：</a:t>
            </a:r>
            <a:endParaRPr lang="en-US" altLang="zh-CN" sz="2400" smtClean="0">
              <a:solidFill>
                <a:srgbClr val="FF0000"/>
              </a:solidFill>
              <a:latin typeface="楷体" pitchFamily="49" charset="-122"/>
              <a:ea typeface="楷体" pitchFamily="49" charset="-122"/>
            </a:endParaRPr>
          </a:p>
          <a:p>
            <a:pPr lvl="1">
              <a:lnSpc>
                <a:spcPct val="120000"/>
              </a:lnSpc>
              <a:spcAft>
                <a:spcPts val="600"/>
              </a:spcAft>
              <a:buFont typeface="Wingdings" pitchFamily="2" charset="2"/>
              <a:buChar char="Ø"/>
            </a:pPr>
            <a:r>
              <a:rPr lang="zh-CN" altLang="en-US" sz="2200" smtClean="0">
                <a:latin typeface="楷体" pitchFamily="49" charset="-122"/>
                <a:ea typeface="楷体" pitchFamily="49" charset="-122"/>
              </a:rPr>
              <a:t>设</a:t>
            </a:r>
            <a:r>
              <a:rPr lang="en-US" altLang="zh-CN" sz="2200" smtClean="0">
                <a:latin typeface="楷体" pitchFamily="49" charset="-122"/>
                <a:ea typeface="楷体" pitchFamily="49" charset="-122"/>
              </a:rPr>
              <a:t>&lt;B,*,+,</a:t>
            </a:r>
            <a:r>
              <a:rPr lang="en-US" altLang="zh-CN" sz="2200" smtClean="0"/>
              <a:t>’</a:t>
            </a:r>
            <a:r>
              <a:rPr lang="en-US" altLang="zh-CN" sz="2200" smtClean="0">
                <a:latin typeface="楷体" pitchFamily="49" charset="-122"/>
                <a:ea typeface="楷体" pitchFamily="49" charset="-122"/>
              </a:rPr>
              <a:t>,0,1&gt;</a:t>
            </a:r>
            <a:r>
              <a:rPr lang="zh-CN" altLang="en-US" sz="2200" smtClean="0">
                <a:latin typeface="楷体" pitchFamily="49" charset="-122"/>
                <a:ea typeface="楷体" pitchFamily="49" charset="-122"/>
              </a:rPr>
              <a:t>是一个布尔代数，一个从</a:t>
            </a:r>
            <a:r>
              <a:rPr lang="en-US" altLang="zh-CN" sz="2200" smtClean="0">
                <a:latin typeface="楷体" pitchFamily="49" charset="-122"/>
                <a:ea typeface="楷体" pitchFamily="49" charset="-122"/>
              </a:rPr>
              <a:t>B</a:t>
            </a:r>
            <a:r>
              <a:rPr lang="en-US" altLang="zh-CN" sz="2200" baseline="30000" smtClean="0">
                <a:latin typeface="楷体" pitchFamily="49" charset="-122"/>
                <a:ea typeface="楷体" pitchFamily="49" charset="-122"/>
              </a:rPr>
              <a:t>n</a:t>
            </a:r>
            <a:r>
              <a:rPr lang="zh-CN" altLang="en-US" sz="2200" smtClean="0">
                <a:latin typeface="楷体" pitchFamily="49" charset="-122"/>
                <a:ea typeface="楷体" pitchFamily="49" charset="-122"/>
              </a:rPr>
              <a:t>到</a:t>
            </a:r>
            <a:r>
              <a:rPr lang="en-US" altLang="zh-CN" sz="2200" smtClean="0">
                <a:latin typeface="楷体" pitchFamily="49" charset="-122"/>
                <a:ea typeface="楷体" pitchFamily="49" charset="-122"/>
              </a:rPr>
              <a:t>B</a:t>
            </a:r>
            <a:r>
              <a:rPr lang="zh-CN" altLang="en-US" sz="2200" smtClean="0">
                <a:latin typeface="楷体" pitchFamily="49" charset="-122"/>
                <a:ea typeface="楷体" pitchFamily="49" charset="-122"/>
              </a:rPr>
              <a:t>的函数，如果能够用该布尔代数上的</a:t>
            </a:r>
            <a:r>
              <a:rPr lang="en-US" altLang="zh-CN" sz="2200" smtClean="0">
                <a:latin typeface="楷体" pitchFamily="49" charset="-122"/>
                <a:ea typeface="楷体" pitchFamily="49" charset="-122"/>
              </a:rPr>
              <a:t>n</a:t>
            </a:r>
            <a:r>
              <a:rPr lang="zh-CN" altLang="en-US" sz="2200" smtClean="0">
                <a:latin typeface="楷体" pitchFamily="49" charset="-122"/>
                <a:ea typeface="楷体" pitchFamily="49" charset="-122"/>
              </a:rPr>
              <a:t>元</a:t>
            </a:r>
            <a:r>
              <a:rPr lang="zh-CN" altLang="en-US" sz="220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布尔表达式</a:t>
            </a:r>
            <a:r>
              <a:rPr lang="zh-CN" altLang="en-US" sz="2200" smtClean="0">
                <a:latin typeface="楷体" pitchFamily="49" charset="-122"/>
                <a:ea typeface="楷体" pitchFamily="49" charset="-122"/>
              </a:rPr>
              <a:t>表示，那么这个函数就称为</a:t>
            </a:r>
            <a:r>
              <a:rPr lang="zh-CN" altLang="en-US" sz="220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布尔函数</a:t>
            </a:r>
            <a:r>
              <a:rPr lang="zh-CN" altLang="en-US" sz="2200" smtClean="0">
                <a:latin typeface="楷体" pitchFamily="49" charset="-122"/>
                <a:ea typeface="楷体" pitchFamily="49" charset="-122"/>
              </a:rPr>
              <a:t>。</a:t>
            </a:r>
            <a:endParaRPr lang="en-US" altLang="zh-CN" sz="2200" smtClean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zh-CN" altLang="en-US" sz="2400" smtClean="0">
                <a:latin typeface="楷体" pitchFamily="49" charset="-122"/>
                <a:ea typeface="楷体" pitchFamily="49" charset="-122"/>
              </a:rPr>
              <a:t>具体操作时，</a:t>
            </a:r>
            <a:r>
              <a:rPr lang="zh-CN" altLang="en-US" sz="2400" u="sng" smtClean="0">
                <a:latin typeface="楷体" pitchFamily="49" charset="-122"/>
                <a:ea typeface="楷体" pitchFamily="49" charset="-122"/>
              </a:rPr>
              <a:t>若函数能表达为</a:t>
            </a:r>
            <a:r>
              <a:rPr lang="zh-CN" altLang="en-US" sz="2400" u="sng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主析取范式</a:t>
            </a:r>
            <a:r>
              <a:rPr lang="zh-CN" altLang="en-US" sz="2400" u="sng" smtClean="0">
                <a:latin typeface="楷体" pitchFamily="49" charset="-122"/>
                <a:ea typeface="楷体" pitchFamily="49" charset="-122"/>
              </a:rPr>
              <a:t>或者</a:t>
            </a:r>
            <a:r>
              <a:rPr lang="zh-CN" altLang="en-US" sz="2400" u="sng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主合取范式</a:t>
            </a:r>
            <a:r>
              <a:rPr lang="zh-CN" altLang="en-US" sz="2400" u="sng" smtClean="0">
                <a:latin typeface="楷体" pitchFamily="49" charset="-122"/>
                <a:ea typeface="楷体" pitchFamily="49" charset="-122"/>
              </a:rPr>
              <a:t>，则该函数是</a:t>
            </a:r>
            <a:r>
              <a:rPr lang="zh-CN" altLang="en-US" sz="2400" u="sng" smtClean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布尔函数</a:t>
            </a:r>
            <a:r>
              <a:rPr lang="zh-CN" altLang="en-US" sz="2400" u="sng" smtClean="0">
                <a:latin typeface="楷体" pitchFamily="49" charset="-122"/>
                <a:ea typeface="楷体" pitchFamily="49" charset="-122"/>
              </a:rPr>
              <a:t>，否则不是</a:t>
            </a:r>
            <a:r>
              <a:rPr lang="zh-CN" altLang="en-US" sz="2400" smtClean="0">
                <a:latin typeface="楷体" pitchFamily="49" charset="-122"/>
                <a:ea typeface="楷体" pitchFamily="49" charset="-122"/>
              </a:rPr>
              <a:t>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E0FB7F-4CC2-41A8-8EE3-86573B6B8F9A}" type="slidenum">
              <a:rPr lang="en-US" altLang="zh-CN" smtClean="0"/>
              <a:pPr>
                <a:defRPr/>
              </a:pPr>
              <a:t>71</a:t>
            </a:fld>
            <a:endParaRPr lang="en-US" altLang="zh-CN"/>
          </a:p>
        </p:txBody>
      </p:sp>
      <p:grpSp>
        <p:nvGrpSpPr>
          <p:cNvPr id="7" name="组合 6"/>
          <p:cNvGrpSpPr>
            <a:grpSpLocks/>
          </p:cNvGrpSpPr>
          <p:nvPr/>
        </p:nvGrpSpPr>
        <p:grpSpPr bwMode="auto">
          <a:xfrm>
            <a:off x="4237038" y="2792413"/>
            <a:ext cx="4487862" cy="2459037"/>
            <a:chOff x="4236343" y="2791726"/>
            <a:chExt cx="4488557" cy="2459724"/>
          </a:xfrm>
        </p:grpSpPr>
        <p:sp>
          <p:nvSpPr>
            <p:cNvPr id="6" name="圆角矩形 5"/>
            <p:cNvSpPr/>
            <p:nvPr/>
          </p:nvSpPr>
          <p:spPr>
            <a:xfrm>
              <a:off x="4236343" y="2791726"/>
              <a:ext cx="3048472" cy="576423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30163">
                <a:lnSpc>
                  <a:spcPct val="110000"/>
                </a:lnSpc>
                <a:spcAft>
                  <a:spcPts val="1200"/>
                </a:spcAft>
                <a:defRPr/>
              </a:pPr>
              <a:r>
                <a:rPr lang="zh-CN" altLang="en-US" sz="2600" dirty="0">
                  <a:solidFill>
                    <a:schemeClr val="accent6">
                      <a:lumMod val="75000"/>
                    </a:schemeClr>
                  </a:solidFill>
                  <a:latin typeface="楷体" pitchFamily="49" charset="-122"/>
                  <a:ea typeface="楷体" pitchFamily="49" charset="-122"/>
                </a:rPr>
                <a:t>如何理解这句话？</a:t>
              </a:r>
            </a:p>
          </p:txBody>
        </p:sp>
        <p:sp>
          <p:nvSpPr>
            <p:cNvPr id="5" name="任意多边形: 形状 4">
              <a:extLst>
                <a:ext uri="{FF2B5EF4-FFF2-40B4-BE49-F238E27FC236}"/>
              </a:extLst>
            </p:cNvPr>
            <p:cNvSpPr/>
            <p:nvPr/>
          </p:nvSpPr>
          <p:spPr>
            <a:xfrm>
              <a:off x="7283227" y="3079143"/>
              <a:ext cx="1441673" cy="2172307"/>
            </a:xfrm>
            <a:custGeom>
              <a:avLst/>
              <a:gdLst>
                <a:gd name="connsiteX0" fmla="*/ 1123950 w 1441450"/>
                <a:gd name="connsiteY0" fmla="*/ 2171700 h 2171700"/>
                <a:gd name="connsiteX1" fmla="*/ 1441450 w 1441450"/>
                <a:gd name="connsiteY1" fmla="*/ 2171700 h 2171700"/>
                <a:gd name="connsiteX2" fmla="*/ 1441450 w 1441450"/>
                <a:gd name="connsiteY2" fmla="*/ 0 h 2171700"/>
                <a:gd name="connsiteX3" fmla="*/ 0 w 1441450"/>
                <a:gd name="connsiteY3" fmla="*/ 0 h 2171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41450" h="2171700">
                  <a:moveTo>
                    <a:pt x="1123950" y="2171700"/>
                  </a:moveTo>
                  <a:lnTo>
                    <a:pt x="1441450" y="2171700"/>
                  </a:lnTo>
                  <a:lnTo>
                    <a:pt x="1441450" y="0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CC0099"/>
              </a:solidFill>
              <a:headEnd type="triangle" w="med" len="lg"/>
              <a:tailEnd type="none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标题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03262"/>
          </a:xfrm>
        </p:spPr>
        <p:txBody>
          <a:bodyPr/>
          <a:lstStyle/>
          <a:p>
            <a:pPr algn="ctr"/>
            <a:r>
              <a:rPr lang="zh-CN" altLang="en-US" sz="3600" smtClean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</a:rPr>
              <a:t>布尔表达式与布尔函数的个数关系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79500"/>
            <a:ext cx="8229600" cy="5086350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zh-CN" altLang="en-US" sz="2400" smtClean="0">
                <a:latin typeface="楷体" pitchFamily="49" charset="-122"/>
                <a:ea typeface="楷体" pitchFamily="49" charset="-122"/>
              </a:rPr>
              <a:t>对于</a:t>
            </a:r>
            <a:r>
              <a:rPr lang="en-US" altLang="zh-CN" sz="2400" smtClean="0">
                <a:latin typeface="楷体" pitchFamily="49" charset="-122"/>
                <a:ea typeface="楷体" pitchFamily="49" charset="-122"/>
              </a:rPr>
              <a:t>n</a:t>
            </a:r>
            <a:r>
              <a:rPr lang="zh-CN" altLang="en-US" sz="2400" smtClean="0">
                <a:latin typeface="楷体" pitchFamily="49" charset="-122"/>
                <a:ea typeface="楷体" pitchFamily="49" charset="-122"/>
              </a:rPr>
              <a:t>个布尔变元而言，有</a:t>
            </a:r>
            <a:r>
              <a:rPr lang="en-US" altLang="zh-CN" sz="2400" smtClean="0">
                <a:latin typeface="楷体" pitchFamily="49" charset="-122"/>
                <a:ea typeface="楷体" pitchFamily="49" charset="-122"/>
              </a:rPr>
              <a:t>2</a:t>
            </a:r>
            <a:r>
              <a:rPr lang="en-US" altLang="zh-CN" sz="2400" baseline="30000" smtClean="0">
                <a:latin typeface="楷体" pitchFamily="49" charset="-122"/>
                <a:ea typeface="楷体" pitchFamily="49" charset="-122"/>
              </a:rPr>
              <a:t>n</a:t>
            </a:r>
            <a:r>
              <a:rPr lang="zh-CN" altLang="en-US" sz="2400" smtClean="0">
                <a:latin typeface="楷体" pitchFamily="49" charset="-122"/>
                <a:ea typeface="楷体" pitchFamily="49" charset="-122"/>
              </a:rPr>
              <a:t>个极小项</a:t>
            </a:r>
            <a:r>
              <a:rPr lang="en-US" altLang="zh-CN" sz="2400" smtClean="0">
                <a:latin typeface="楷体" pitchFamily="49" charset="-122"/>
                <a:ea typeface="楷体" pitchFamily="49" charset="-122"/>
              </a:rPr>
              <a:t>/</a:t>
            </a:r>
            <a:r>
              <a:rPr lang="zh-CN" altLang="en-US" sz="2400" smtClean="0">
                <a:latin typeface="楷体" pitchFamily="49" charset="-122"/>
                <a:ea typeface="楷体" pitchFamily="49" charset="-122"/>
              </a:rPr>
              <a:t>极大项，构成的不同主析</a:t>
            </a:r>
            <a:r>
              <a:rPr lang="en-US" altLang="zh-CN" sz="2400" smtClean="0">
                <a:latin typeface="楷体" pitchFamily="49" charset="-122"/>
                <a:ea typeface="楷体" pitchFamily="49" charset="-122"/>
              </a:rPr>
              <a:t>/</a:t>
            </a:r>
            <a:r>
              <a:rPr lang="zh-CN" altLang="en-US" sz="2400" smtClean="0">
                <a:latin typeface="楷体" pitchFamily="49" charset="-122"/>
                <a:ea typeface="楷体" pitchFamily="49" charset="-122"/>
              </a:rPr>
              <a:t>合取范式的个数是</a:t>
            </a:r>
            <a:r>
              <a:rPr lang="en-US" altLang="zh-CN" sz="2400" smtClean="0">
                <a:latin typeface="楷体" pitchFamily="49" charset="-122"/>
                <a:ea typeface="楷体" pitchFamily="49" charset="-122"/>
              </a:rPr>
              <a:t>|B|</a:t>
            </a:r>
            <a:r>
              <a:rPr lang="en-US" altLang="zh-CN" sz="2400" baseline="30000" smtClean="0">
                <a:latin typeface="楷体" pitchFamily="49" charset="-122"/>
                <a:ea typeface="楷体" pitchFamily="49" charset="-122"/>
              </a:rPr>
              <a:t>2</a:t>
            </a:r>
            <a:r>
              <a:rPr lang="en-US" altLang="zh-CN" sz="2400" baseline="60000" smtClean="0">
                <a:latin typeface="楷体" pitchFamily="49" charset="-122"/>
                <a:ea typeface="楷体" pitchFamily="49" charset="-122"/>
              </a:rPr>
              <a:t>n</a:t>
            </a:r>
            <a:r>
              <a:rPr lang="en-US" altLang="zh-CN" sz="2400" smtClean="0">
                <a:latin typeface="楷体" pitchFamily="49" charset="-122"/>
                <a:ea typeface="楷体" pitchFamily="49" charset="-122"/>
              </a:rPr>
              <a:t>;</a:t>
            </a:r>
          </a:p>
          <a:p>
            <a:pPr lvl="1">
              <a:spcAft>
                <a:spcPts val="600"/>
              </a:spcAft>
              <a:buClr>
                <a:srgbClr val="C00000"/>
              </a:buClr>
              <a:buSzPct val="65000"/>
              <a:buFont typeface="Wingdings" pitchFamily="2" charset="2"/>
              <a:buChar char="Ø"/>
            </a:pPr>
            <a:r>
              <a:rPr lang="zh-CN" altLang="en-US" sz="2200" smtClean="0">
                <a:latin typeface="楷体" pitchFamily="49" charset="-122"/>
                <a:ea typeface="楷体" pitchFamily="49" charset="-122"/>
              </a:rPr>
              <a:t>一个</a:t>
            </a:r>
            <a:r>
              <a:rPr lang="en-US" altLang="zh-CN" sz="2200" smtClean="0">
                <a:latin typeface="楷体" pitchFamily="49" charset="-122"/>
                <a:ea typeface="楷体" pitchFamily="49" charset="-122"/>
              </a:rPr>
              <a:t>n</a:t>
            </a:r>
            <a:r>
              <a:rPr lang="zh-CN" altLang="en-US" sz="2200" smtClean="0">
                <a:latin typeface="楷体" pitchFamily="49" charset="-122"/>
                <a:ea typeface="楷体" pitchFamily="49" charset="-122"/>
              </a:rPr>
              <a:t>元布尔表达式必等价于这</a:t>
            </a:r>
            <a:r>
              <a:rPr lang="en-US" altLang="zh-CN" sz="2000" smtClean="0">
                <a:latin typeface="楷体" pitchFamily="49" charset="-122"/>
                <a:ea typeface="楷体" pitchFamily="49" charset="-122"/>
              </a:rPr>
              <a:t>|B|</a:t>
            </a:r>
            <a:r>
              <a:rPr lang="en-US" altLang="zh-CN" sz="2000" baseline="30000" smtClean="0">
                <a:latin typeface="楷体" pitchFamily="49" charset="-122"/>
                <a:ea typeface="楷体" pitchFamily="49" charset="-122"/>
              </a:rPr>
              <a:t>2</a:t>
            </a:r>
            <a:r>
              <a:rPr lang="en-US" altLang="zh-CN" sz="2000" baseline="60000" smtClean="0">
                <a:latin typeface="楷体" pitchFamily="49" charset="-122"/>
                <a:ea typeface="楷体" pitchFamily="49" charset="-122"/>
              </a:rPr>
              <a:t>n</a:t>
            </a:r>
            <a:r>
              <a:rPr lang="zh-CN" altLang="en-US" sz="2200" smtClean="0">
                <a:latin typeface="楷体" pitchFamily="49" charset="-122"/>
                <a:ea typeface="楷体" pitchFamily="49" charset="-122"/>
              </a:rPr>
              <a:t>个主范式中的一个；</a:t>
            </a:r>
            <a:endParaRPr lang="en-US" altLang="zh-CN" sz="2200" smtClean="0">
              <a:latin typeface="楷体" pitchFamily="49" charset="-122"/>
              <a:ea typeface="楷体" pitchFamily="49" charset="-122"/>
            </a:endParaRPr>
          </a:p>
          <a:p>
            <a:pPr lvl="1">
              <a:spcAft>
                <a:spcPts val="600"/>
              </a:spcAft>
              <a:buClr>
                <a:srgbClr val="C00000"/>
              </a:buClr>
              <a:buSzPct val="65000"/>
              <a:buFont typeface="Wingdings" pitchFamily="2" charset="2"/>
              <a:buChar char="Ø"/>
            </a:pPr>
            <a:r>
              <a:rPr lang="zh-CN" altLang="en-US" sz="2200" smtClean="0">
                <a:latin typeface="楷体" pitchFamily="49" charset="-122"/>
                <a:ea typeface="楷体" pitchFamily="49" charset="-122"/>
              </a:rPr>
              <a:t>由布尔函数定义可知，布尔表达式的个数就是布尔函数的个数，即</a:t>
            </a:r>
            <a:r>
              <a:rPr lang="en-US" altLang="zh-CN" sz="2200" smtClean="0">
                <a:latin typeface="楷体" pitchFamily="49" charset="-122"/>
                <a:ea typeface="楷体" pitchFamily="49" charset="-122"/>
              </a:rPr>
              <a:t>n</a:t>
            </a:r>
            <a:r>
              <a:rPr lang="zh-CN" altLang="en-US" sz="2200" smtClean="0">
                <a:latin typeface="楷体" pitchFamily="49" charset="-122"/>
                <a:ea typeface="楷体" pitchFamily="49" charset="-122"/>
              </a:rPr>
              <a:t>元</a:t>
            </a:r>
            <a:r>
              <a:rPr lang="zh-CN" altLang="en-US" sz="220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布尔函数</a:t>
            </a:r>
            <a:r>
              <a:rPr lang="zh-CN" altLang="en-US" sz="2200" smtClean="0">
                <a:latin typeface="楷体" pitchFamily="49" charset="-122"/>
                <a:ea typeface="楷体" pitchFamily="49" charset="-122"/>
              </a:rPr>
              <a:t>只有</a:t>
            </a:r>
            <a:r>
              <a:rPr lang="en-US" altLang="zh-CN" sz="2000" smtClean="0">
                <a:latin typeface="楷体" pitchFamily="49" charset="-122"/>
                <a:ea typeface="楷体" pitchFamily="49" charset="-122"/>
              </a:rPr>
              <a:t>|B|</a:t>
            </a:r>
            <a:r>
              <a:rPr lang="en-US" altLang="zh-CN" sz="2000" baseline="30000" smtClean="0">
                <a:latin typeface="楷体" pitchFamily="49" charset="-122"/>
                <a:ea typeface="楷体" pitchFamily="49" charset="-122"/>
              </a:rPr>
              <a:t>2</a:t>
            </a:r>
            <a:r>
              <a:rPr lang="en-US" altLang="zh-CN" sz="2000" baseline="60000" smtClean="0">
                <a:latin typeface="楷体" pitchFamily="49" charset="-122"/>
                <a:ea typeface="楷体" pitchFamily="49" charset="-122"/>
              </a:rPr>
              <a:t>n</a:t>
            </a:r>
            <a:r>
              <a:rPr lang="zh-CN" altLang="en-US" sz="2200" smtClean="0">
                <a:latin typeface="楷体" pitchFamily="49" charset="-122"/>
                <a:ea typeface="楷体" pitchFamily="49" charset="-122"/>
              </a:rPr>
              <a:t>个；</a:t>
            </a:r>
            <a:endParaRPr lang="en-US" altLang="zh-CN" sz="2200" smtClean="0">
              <a:latin typeface="楷体" pitchFamily="49" charset="-122"/>
              <a:ea typeface="楷体" pitchFamily="49" charset="-122"/>
            </a:endParaRPr>
          </a:p>
          <a:p>
            <a:pPr>
              <a:spcAft>
                <a:spcPts val="600"/>
              </a:spcAft>
            </a:pPr>
            <a:r>
              <a:rPr lang="en-US" altLang="zh-CN" sz="2400" smtClean="0">
                <a:latin typeface="楷体" pitchFamily="49" charset="-122"/>
                <a:ea typeface="楷体" pitchFamily="49" charset="-122"/>
              </a:rPr>
              <a:t>n</a:t>
            </a:r>
            <a:r>
              <a:rPr lang="zh-CN" altLang="en-US" sz="2400" smtClean="0">
                <a:latin typeface="楷体" pitchFamily="49" charset="-122"/>
                <a:ea typeface="楷体" pitchFamily="49" charset="-122"/>
              </a:rPr>
              <a:t>元布尔表达式实际上就是</a:t>
            </a:r>
            <a:r>
              <a:rPr lang="en-US" altLang="zh-CN" sz="2400" smtClean="0">
                <a:latin typeface="楷体" pitchFamily="49" charset="-122"/>
                <a:ea typeface="楷体" pitchFamily="49" charset="-122"/>
              </a:rPr>
              <a:t>B</a:t>
            </a:r>
            <a:r>
              <a:rPr lang="en-US" altLang="zh-CN" sz="2400" baseline="30000" smtClean="0">
                <a:latin typeface="楷体" pitchFamily="49" charset="-122"/>
                <a:ea typeface="楷体" pitchFamily="49" charset="-122"/>
              </a:rPr>
              <a:t>n</a:t>
            </a:r>
            <a:r>
              <a:rPr lang="en-US" altLang="zh-CN" sz="2400" smtClean="0">
                <a:sym typeface="Symbol" pitchFamily="18" charset="2"/>
              </a:rPr>
              <a:t></a:t>
            </a:r>
            <a:r>
              <a:rPr lang="en-US" altLang="zh-CN" sz="2400" smtClean="0">
                <a:latin typeface="楷体" pitchFamily="49" charset="-122"/>
                <a:ea typeface="楷体" pitchFamily="49" charset="-122"/>
              </a:rPr>
              <a:t>B</a:t>
            </a:r>
            <a:r>
              <a:rPr lang="zh-CN" altLang="en-US" sz="2400" smtClean="0">
                <a:latin typeface="楷体" pitchFamily="49" charset="-122"/>
                <a:ea typeface="楷体" pitchFamily="49" charset="-122"/>
              </a:rPr>
              <a:t>的函数表达形式，但是</a:t>
            </a:r>
            <a:r>
              <a:rPr lang="en-US" altLang="zh-CN" sz="2400" smtClean="0">
                <a:latin typeface="楷体" pitchFamily="49" charset="-122"/>
                <a:ea typeface="楷体" pitchFamily="49" charset="-122"/>
              </a:rPr>
              <a:t>B</a:t>
            </a:r>
            <a:r>
              <a:rPr lang="en-US" altLang="zh-CN" sz="2400" baseline="30000" smtClean="0">
                <a:latin typeface="楷体" pitchFamily="49" charset="-122"/>
                <a:ea typeface="楷体" pitchFamily="49" charset="-122"/>
              </a:rPr>
              <a:t>n</a:t>
            </a:r>
            <a:r>
              <a:rPr lang="en-US" altLang="zh-CN" sz="2400" smtClean="0">
                <a:sym typeface="Symbol" pitchFamily="18" charset="2"/>
              </a:rPr>
              <a:t></a:t>
            </a:r>
            <a:r>
              <a:rPr lang="en-US" altLang="zh-CN" sz="2400" smtClean="0">
                <a:latin typeface="楷体" pitchFamily="49" charset="-122"/>
                <a:ea typeface="楷体" pitchFamily="49" charset="-122"/>
              </a:rPr>
              <a:t>B</a:t>
            </a:r>
            <a:r>
              <a:rPr lang="zh-CN" altLang="en-US" sz="2400" smtClean="0">
                <a:latin typeface="楷体" pitchFamily="49" charset="-122"/>
                <a:ea typeface="楷体" pitchFamily="49" charset="-122"/>
              </a:rPr>
              <a:t>的</a:t>
            </a:r>
            <a:r>
              <a:rPr lang="zh-CN" altLang="en-US" sz="240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普通</a:t>
            </a:r>
            <a:r>
              <a:rPr lang="zh-CN" altLang="en-US" sz="2400" smtClean="0">
                <a:latin typeface="楷体" pitchFamily="49" charset="-122"/>
                <a:ea typeface="楷体" pitchFamily="49" charset="-122"/>
              </a:rPr>
              <a:t>函数个数有</a:t>
            </a:r>
            <a:r>
              <a:rPr lang="en-US" altLang="zh-CN" sz="2400" smtClean="0">
                <a:latin typeface="楷体" pitchFamily="49" charset="-122"/>
                <a:ea typeface="楷体" pitchFamily="49" charset="-122"/>
              </a:rPr>
              <a:t>|B|</a:t>
            </a:r>
            <a:r>
              <a:rPr lang="en-US" altLang="zh-CN" sz="2400" baseline="30000" smtClean="0">
                <a:latin typeface="楷体" pitchFamily="49" charset="-122"/>
                <a:ea typeface="楷体" pitchFamily="49" charset="-122"/>
              </a:rPr>
              <a:t>|B|</a:t>
            </a:r>
            <a:r>
              <a:rPr lang="en-US" altLang="zh-CN" sz="2400" baseline="60000" smtClean="0">
                <a:latin typeface="楷体" pitchFamily="49" charset="-122"/>
                <a:ea typeface="楷体" pitchFamily="49" charset="-122"/>
              </a:rPr>
              <a:t>n</a:t>
            </a:r>
            <a:r>
              <a:rPr lang="zh-CN" altLang="en-US" sz="2400" smtClean="0">
                <a:latin typeface="楷体" pitchFamily="49" charset="-122"/>
                <a:ea typeface="楷体" pitchFamily="49" charset="-122"/>
              </a:rPr>
              <a:t>个</a:t>
            </a:r>
            <a:r>
              <a:rPr lang="en-US" altLang="zh-CN" sz="2400" smtClean="0">
                <a:latin typeface="楷体" pitchFamily="49" charset="-122"/>
                <a:ea typeface="楷体" pitchFamily="49" charset="-122"/>
              </a:rPr>
              <a:t>(</a:t>
            </a:r>
            <a:r>
              <a:rPr lang="zh-CN" altLang="en-US" sz="2400" smtClean="0">
                <a:latin typeface="楷体" pitchFamily="49" charset="-122"/>
                <a:ea typeface="楷体" pitchFamily="49" charset="-122"/>
              </a:rPr>
              <a:t>记</a:t>
            </a:r>
            <a:r>
              <a:rPr lang="en-US" altLang="zh-CN" sz="2400" smtClean="0">
                <a:latin typeface="楷体" pitchFamily="49" charset="-122"/>
                <a:ea typeface="楷体" pitchFamily="49" charset="-122"/>
              </a:rPr>
              <a:t>|B|=m</a:t>
            </a:r>
            <a:r>
              <a:rPr lang="zh-CN" altLang="en-US" sz="2400" smtClean="0">
                <a:latin typeface="楷体" pitchFamily="49" charset="-122"/>
                <a:ea typeface="楷体" pitchFamily="49" charset="-122"/>
              </a:rPr>
              <a:t>，则函数有</a:t>
            </a:r>
            <a:r>
              <a:rPr lang="en-US" altLang="zh-CN" sz="2400" smtClean="0">
                <a:latin typeface="楷体" pitchFamily="49" charset="-122"/>
                <a:ea typeface="楷体" pitchFamily="49" charset="-122"/>
              </a:rPr>
              <a:t>m</a:t>
            </a:r>
            <a:r>
              <a:rPr lang="en-US" altLang="zh-CN" sz="2400" baseline="30000" smtClean="0">
                <a:latin typeface="楷体" pitchFamily="49" charset="-122"/>
                <a:ea typeface="楷体" pitchFamily="49" charset="-122"/>
              </a:rPr>
              <a:t>m</a:t>
            </a:r>
            <a:r>
              <a:rPr lang="en-US" altLang="zh-CN" sz="2400" baseline="60000" smtClean="0">
                <a:latin typeface="楷体" pitchFamily="49" charset="-122"/>
                <a:ea typeface="楷体" pitchFamily="49" charset="-122"/>
              </a:rPr>
              <a:t>n </a:t>
            </a:r>
            <a:r>
              <a:rPr lang="zh-CN" altLang="en-US" sz="2400" smtClean="0">
                <a:latin typeface="楷体" pitchFamily="49" charset="-122"/>
                <a:ea typeface="楷体" pitchFamily="49" charset="-122"/>
              </a:rPr>
              <a:t>个</a:t>
            </a:r>
            <a:r>
              <a:rPr lang="en-US" altLang="zh-CN" sz="2400" smtClean="0">
                <a:latin typeface="楷体" pitchFamily="49" charset="-122"/>
                <a:ea typeface="楷体" pitchFamily="49" charset="-122"/>
              </a:rPr>
              <a:t>)</a:t>
            </a:r>
            <a:r>
              <a:rPr lang="zh-CN" altLang="en-US" sz="2400" smtClean="0">
                <a:latin typeface="楷体" pitchFamily="49" charset="-122"/>
                <a:ea typeface="楷体" pitchFamily="49" charset="-122"/>
              </a:rPr>
              <a:t>，即</a:t>
            </a:r>
            <a:r>
              <a:rPr lang="en-US" altLang="zh-CN" sz="2400" smtClean="0">
                <a:latin typeface="楷体" pitchFamily="49" charset="-122"/>
                <a:ea typeface="楷体" pitchFamily="49" charset="-122"/>
              </a:rPr>
              <a:t>B</a:t>
            </a:r>
            <a:r>
              <a:rPr lang="en-US" altLang="zh-CN" sz="2400" baseline="30000" smtClean="0">
                <a:latin typeface="楷体" pitchFamily="49" charset="-122"/>
                <a:ea typeface="楷体" pitchFamily="49" charset="-122"/>
              </a:rPr>
              <a:t>n</a:t>
            </a:r>
            <a:r>
              <a:rPr lang="en-US" altLang="zh-CN" sz="2400" smtClean="0">
                <a:sym typeface="Symbol" pitchFamily="18" charset="2"/>
              </a:rPr>
              <a:t></a:t>
            </a:r>
            <a:r>
              <a:rPr lang="en-US" altLang="zh-CN" sz="2400" smtClean="0">
                <a:latin typeface="楷体" pitchFamily="49" charset="-122"/>
                <a:ea typeface="楷体" pitchFamily="49" charset="-122"/>
              </a:rPr>
              <a:t>B</a:t>
            </a:r>
            <a:r>
              <a:rPr lang="zh-CN" altLang="en-US" sz="2400" smtClean="0">
                <a:latin typeface="楷体" pitchFamily="49" charset="-122"/>
                <a:ea typeface="楷体" pitchFamily="49" charset="-122"/>
              </a:rPr>
              <a:t>的布尔函数是普通函数的子集；</a:t>
            </a:r>
            <a:endParaRPr lang="en-US" altLang="zh-CN" sz="2400" smtClean="0">
              <a:latin typeface="楷体" pitchFamily="49" charset="-122"/>
              <a:ea typeface="楷体" pitchFamily="49" charset="-122"/>
            </a:endParaRPr>
          </a:p>
          <a:p>
            <a:pPr>
              <a:spcAft>
                <a:spcPts val="600"/>
              </a:spcAft>
            </a:pPr>
            <a:r>
              <a:rPr lang="zh-CN" altLang="en-US" sz="240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例如</a:t>
            </a:r>
            <a:endParaRPr lang="en-US" altLang="zh-CN" sz="2400" smtClean="0">
              <a:solidFill>
                <a:srgbClr val="FF0000"/>
              </a:solidFill>
              <a:latin typeface="楷体" pitchFamily="49" charset="-122"/>
              <a:ea typeface="楷体" pitchFamily="49" charset="-122"/>
            </a:endParaRPr>
          </a:p>
          <a:p>
            <a:pPr lvl="1">
              <a:spcAft>
                <a:spcPts val="600"/>
              </a:spcAft>
              <a:buClr>
                <a:srgbClr val="C00000"/>
              </a:buClr>
              <a:buSzPct val="65000"/>
              <a:buFont typeface="Wingdings" pitchFamily="2" charset="2"/>
              <a:buChar char="Ø"/>
            </a:pPr>
            <a:r>
              <a:rPr lang="en-US" altLang="zh-CN" sz="2000" smtClean="0">
                <a:latin typeface="楷体" pitchFamily="49" charset="-122"/>
                <a:ea typeface="楷体" pitchFamily="49" charset="-122"/>
              </a:rPr>
              <a:t>B={0,1}</a:t>
            </a:r>
            <a:r>
              <a:rPr lang="zh-CN" altLang="en-US" sz="2000" smtClean="0">
                <a:latin typeface="楷体" pitchFamily="49" charset="-122"/>
                <a:ea typeface="楷体" pitchFamily="49" charset="-122"/>
              </a:rPr>
              <a:t>时，</a:t>
            </a:r>
            <a:r>
              <a:rPr lang="en-US" altLang="zh-CN" sz="2000" smtClean="0">
                <a:latin typeface="楷体" pitchFamily="49" charset="-122"/>
                <a:ea typeface="楷体" pitchFamily="49" charset="-122"/>
              </a:rPr>
              <a:t>m=|B|=2</a:t>
            </a:r>
            <a:r>
              <a:rPr lang="zh-CN" altLang="en-US" sz="2000" smtClean="0">
                <a:latin typeface="楷体" pitchFamily="49" charset="-122"/>
                <a:ea typeface="楷体" pitchFamily="49" charset="-122"/>
              </a:rPr>
              <a:t>，</a:t>
            </a:r>
            <a:r>
              <a:rPr lang="en-US" altLang="zh-CN" sz="2000" smtClean="0">
                <a:latin typeface="楷体" pitchFamily="49" charset="-122"/>
                <a:ea typeface="楷体" pitchFamily="49" charset="-122"/>
              </a:rPr>
              <a:t>B</a:t>
            </a:r>
            <a:r>
              <a:rPr lang="zh-CN" altLang="en-US" sz="2000" smtClean="0">
                <a:latin typeface="楷体" pitchFamily="49" charset="-122"/>
                <a:ea typeface="楷体" pitchFamily="49" charset="-122"/>
              </a:rPr>
              <a:t>到</a:t>
            </a:r>
            <a:r>
              <a:rPr lang="en-US" altLang="zh-CN" sz="2000" smtClean="0">
                <a:latin typeface="楷体" pitchFamily="49" charset="-122"/>
                <a:ea typeface="楷体" pitchFamily="49" charset="-122"/>
              </a:rPr>
              <a:t>B</a:t>
            </a:r>
            <a:r>
              <a:rPr lang="zh-CN" altLang="en-US" sz="2000" smtClean="0">
                <a:latin typeface="楷体" pitchFamily="49" charset="-122"/>
                <a:ea typeface="楷体" pitchFamily="49" charset="-122"/>
              </a:rPr>
              <a:t>的函数有</a:t>
            </a:r>
            <a:r>
              <a:rPr lang="en-US" altLang="zh-CN" sz="2000" smtClean="0">
                <a:latin typeface="楷体" pitchFamily="49" charset="-122"/>
                <a:ea typeface="楷体" pitchFamily="49" charset="-122"/>
              </a:rPr>
              <a:t>m</a:t>
            </a:r>
            <a:r>
              <a:rPr lang="en-US" altLang="zh-CN" sz="2000" baseline="30000" smtClean="0">
                <a:latin typeface="楷体" pitchFamily="49" charset="-122"/>
                <a:ea typeface="楷体" pitchFamily="49" charset="-122"/>
              </a:rPr>
              <a:t>m</a:t>
            </a:r>
            <a:r>
              <a:rPr lang="en-US" altLang="zh-CN" sz="2000" baseline="60000" smtClean="0">
                <a:latin typeface="楷体" pitchFamily="49" charset="-122"/>
                <a:ea typeface="楷体" pitchFamily="49" charset="-122"/>
              </a:rPr>
              <a:t>n</a:t>
            </a:r>
            <a:r>
              <a:rPr lang="en-US" altLang="zh-CN" sz="2000" smtClean="0">
                <a:latin typeface="楷体" pitchFamily="49" charset="-122"/>
                <a:ea typeface="楷体" pitchFamily="49" charset="-122"/>
              </a:rPr>
              <a:t>=2</a:t>
            </a:r>
            <a:r>
              <a:rPr lang="en-US" altLang="zh-CN" sz="2000" baseline="30000" smtClean="0">
                <a:latin typeface="楷体" pitchFamily="49" charset="-122"/>
                <a:ea typeface="楷体" pitchFamily="49" charset="-122"/>
              </a:rPr>
              <a:t>2</a:t>
            </a:r>
            <a:r>
              <a:rPr lang="en-US" altLang="zh-CN" sz="2000" baseline="60000" smtClean="0">
                <a:latin typeface="楷体" pitchFamily="49" charset="-122"/>
                <a:ea typeface="楷体" pitchFamily="49" charset="-122"/>
              </a:rPr>
              <a:t>n</a:t>
            </a:r>
            <a:r>
              <a:rPr lang="zh-CN" altLang="en-US" sz="2000" smtClean="0">
                <a:latin typeface="楷体" pitchFamily="49" charset="-122"/>
                <a:ea typeface="楷体" pitchFamily="49" charset="-122"/>
              </a:rPr>
              <a:t>个</a:t>
            </a:r>
            <a:r>
              <a:rPr lang="en-US" altLang="zh-CN" sz="2000" smtClean="0">
                <a:latin typeface="楷体" pitchFamily="49" charset="-122"/>
                <a:ea typeface="楷体" pitchFamily="49" charset="-122"/>
              </a:rPr>
              <a:t>,</a:t>
            </a:r>
            <a:r>
              <a:rPr lang="zh-CN" altLang="en-US" sz="2000" smtClean="0">
                <a:latin typeface="楷体" pitchFamily="49" charset="-122"/>
                <a:ea typeface="楷体" pitchFamily="49" charset="-122"/>
              </a:rPr>
              <a:t>与</a:t>
            </a:r>
            <a:r>
              <a:rPr lang="en-US" altLang="zh-CN" sz="2000" smtClean="0">
                <a:latin typeface="楷体" pitchFamily="49" charset="-122"/>
                <a:ea typeface="楷体" pitchFamily="49" charset="-122"/>
              </a:rPr>
              <a:t>m</a:t>
            </a:r>
            <a:r>
              <a:rPr lang="en-US" altLang="zh-CN" sz="2000" baseline="30000" smtClean="0">
                <a:latin typeface="楷体" pitchFamily="49" charset="-122"/>
                <a:ea typeface="楷体" pitchFamily="49" charset="-122"/>
              </a:rPr>
              <a:t>2</a:t>
            </a:r>
            <a:r>
              <a:rPr lang="en-US" altLang="zh-CN" sz="2000" baseline="60000" smtClean="0">
                <a:latin typeface="楷体" pitchFamily="49" charset="-122"/>
                <a:ea typeface="楷体" pitchFamily="49" charset="-122"/>
              </a:rPr>
              <a:t>n</a:t>
            </a:r>
            <a:r>
              <a:rPr lang="en-US" altLang="zh-CN" sz="2000" smtClean="0">
                <a:latin typeface="楷体" pitchFamily="49" charset="-122"/>
                <a:ea typeface="楷体" pitchFamily="49" charset="-122"/>
              </a:rPr>
              <a:t>=2</a:t>
            </a:r>
            <a:r>
              <a:rPr lang="en-US" altLang="zh-CN" sz="2000" baseline="30000" smtClean="0">
                <a:latin typeface="楷体" pitchFamily="49" charset="-122"/>
                <a:ea typeface="楷体" pitchFamily="49" charset="-122"/>
              </a:rPr>
              <a:t>2</a:t>
            </a:r>
            <a:r>
              <a:rPr lang="en-US" altLang="zh-CN" sz="2000" baseline="60000" smtClean="0">
                <a:latin typeface="楷体" pitchFamily="49" charset="-122"/>
                <a:ea typeface="楷体" pitchFamily="49" charset="-122"/>
              </a:rPr>
              <a:t>n</a:t>
            </a:r>
            <a:r>
              <a:rPr lang="zh-CN" altLang="en-US" sz="2000" smtClean="0">
                <a:latin typeface="楷体" pitchFamily="49" charset="-122"/>
                <a:ea typeface="楷体" pitchFamily="49" charset="-122"/>
              </a:rPr>
              <a:t>的个数一致，此时所有函数都是布尔函数；</a:t>
            </a:r>
            <a:endParaRPr lang="en-US" altLang="zh-CN" sz="2000" smtClean="0">
              <a:latin typeface="楷体" pitchFamily="49" charset="-122"/>
              <a:ea typeface="楷体" pitchFamily="49" charset="-122"/>
            </a:endParaRPr>
          </a:p>
          <a:p>
            <a:pPr lvl="1">
              <a:spcAft>
                <a:spcPts val="600"/>
              </a:spcAft>
              <a:buClr>
                <a:srgbClr val="C00000"/>
              </a:buClr>
              <a:buSzPct val="65000"/>
              <a:buFont typeface="Wingdings" pitchFamily="2" charset="2"/>
              <a:buChar char="Ø"/>
            </a:pPr>
            <a:r>
              <a:rPr lang="en-US" altLang="zh-CN" sz="2000" smtClean="0">
                <a:latin typeface="楷体" pitchFamily="49" charset="-122"/>
                <a:ea typeface="楷体" pitchFamily="49" charset="-122"/>
              </a:rPr>
              <a:t>B={0,a,b,1}</a:t>
            </a:r>
            <a:r>
              <a:rPr lang="zh-CN" altLang="en-US" sz="2000" smtClean="0">
                <a:latin typeface="楷体" pitchFamily="49" charset="-122"/>
                <a:ea typeface="楷体" pitchFamily="49" charset="-122"/>
              </a:rPr>
              <a:t>时</a:t>
            </a:r>
            <a:r>
              <a:rPr lang="en-US" altLang="zh-CN" sz="2000" smtClean="0">
                <a:latin typeface="楷体" pitchFamily="49" charset="-122"/>
                <a:ea typeface="楷体" pitchFamily="49" charset="-122"/>
              </a:rPr>
              <a:t>,</a:t>
            </a:r>
            <a:r>
              <a:rPr lang="zh-CN" altLang="en-US" sz="2000" smtClean="0">
                <a:latin typeface="楷体" pitchFamily="49" charset="-122"/>
                <a:ea typeface="楷体" pitchFamily="49" charset="-122"/>
              </a:rPr>
              <a:t>显然</a:t>
            </a:r>
            <a:r>
              <a:rPr lang="en-US" altLang="zh-CN" sz="2000" smtClean="0">
                <a:latin typeface="楷体" pitchFamily="49" charset="-122"/>
                <a:ea typeface="楷体" pitchFamily="49" charset="-122"/>
              </a:rPr>
              <a:t>|B|</a:t>
            </a:r>
            <a:r>
              <a:rPr lang="en-US" altLang="zh-CN" sz="2000" baseline="30000" smtClean="0">
                <a:latin typeface="楷体" pitchFamily="49" charset="-122"/>
                <a:ea typeface="楷体" pitchFamily="49" charset="-122"/>
              </a:rPr>
              <a:t>|B|</a:t>
            </a:r>
            <a:r>
              <a:rPr lang="en-US" altLang="zh-CN" sz="2000" baseline="60000" smtClean="0">
                <a:latin typeface="楷体" pitchFamily="49" charset="-122"/>
                <a:ea typeface="楷体" pitchFamily="49" charset="-122"/>
              </a:rPr>
              <a:t>n</a:t>
            </a:r>
            <a:r>
              <a:rPr lang="zh-CN" altLang="en-US" sz="2000" smtClean="0">
                <a:latin typeface="宋体" charset="-122"/>
                <a:sym typeface="Symbol" pitchFamily="18" charset="2"/>
              </a:rPr>
              <a:t>＞</a:t>
            </a:r>
            <a:r>
              <a:rPr lang="en-US" altLang="zh-CN" sz="2000" smtClean="0">
                <a:latin typeface="楷体" pitchFamily="49" charset="-122"/>
                <a:ea typeface="楷体" pitchFamily="49" charset="-122"/>
              </a:rPr>
              <a:t>|B|</a:t>
            </a:r>
            <a:r>
              <a:rPr lang="en-US" altLang="zh-CN" sz="2000" baseline="30000" smtClean="0">
                <a:latin typeface="楷体" pitchFamily="49" charset="-122"/>
                <a:ea typeface="楷体" pitchFamily="49" charset="-122"/>
              </a:rPr>
              <a:t>2</a:t>
            </a:r>
            <a:r>
              <a:rPr lang="en-US" altLang="zh-CN" sz="2000" baseline="60000" smtClean="0">
                <a:latin typeface="楷体" pitchFamily="49" charset="-122"/>
                <a:ea typeface="楷体" pitchFamily="49" charset="-122"/>
              </a:rPr>
              <a:t>n</a:t>
            </a:r>
            <a:r>
              <a:rPr lang="zh-CN" altLang="en-US" sz="2000" smtClean="0">
                <a:latin typeface="宋体" charset="-122"/>
                <a:sym typeface="Symbol" pitchFamily="18" charset="2"/>
              </a:rPr>
              <a:t>，</a:t>
            </a:r>
            <a:r>
              <a:rPr lang="zh-CN" altLang="en-US" sz="2000" smtClean="0">
                <a:latin typeface="楷体" pitchFamily="49" charset="-122"/>
                <a:ea typeface="楷体" pitchFamily="49" charset="-122"/>
                <a:sym typeface="Symbol" pitchFamily="18" charset="2"/>
              </a:rPr>
              <a:t>即</a:t>
            </a:r>
            <a:r>
              <a:rPr lang="zh-CN" altLang="en-US" sz="200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存在不是布尔函数的函数</a:t>
            </a:r>
            <a:r>
              <a:rPr lang="zh-CN" altLang="en-US" sz="2000" smtClean="0">
                <a:latin typeface="楷体" pitchFamily="49" charset="-122"/>
                <a:ea typeface="楷体" pitchFamily="49" charset="-122"/>
                <a:sym typeface="Symbol" pitchFamily="18" charset="2"/>
              </a:rPr>
              <a:t>。</a:t>
            </a:r>
            <a:endParaRPr lang="zh-CN" altLang="en-US" sz="20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99282B-3B92-4472-9F3B-6A1B0908A97B}" type="slidenum">
              <a:rPr lang="en-US" altLang="zh-CN" smtClean="0"/>
              <a:pPr>
                <a:defRPr/>
              </a:pPr>
              <a:t>72</a:t>
            </a:fld>
            <a:endParaRPr lang="en-US" altLang="zh-CN"/>
          </a:p>
        </p:txBody>
      </p:sp>
      <p:grpSp>
        <p:nvGrpSpPr>
          <p:cNvPr id="46" name="组合 45"/>
          <p:cNvGrpSpPr>
            <a:grpSpLocks/>
          </p:cNvGrpSpPr>
          <p:nvPr/>
        </p:nvGrpSpPr>
        <p:grpSpPr bwMode="auto">
          <a:xfrm>
            <a:off x="1258888" y="981075"/>
            <a:ext cx="6553200" cy="2303463"/>
            <a:chOff x="1295636" y="980728"/>
            <a:chExt cx="6552728" cy="2304256"/>
          </a:xfrm>
        </p:grpSpPr>
        <p:sp>
          <p:nvSpPr>
            <p:cNvPr id="5" name="圆角矩形 4"/>
            <p:cNvSpPr/>
            <p:nvPr/>
          </p:nvSpPr>
          <p:spPr>
            <a:xfrm>
              <a:off x="2592530" y="980728"/>
              <a:ext cx="3958940" cy="576461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P=</a:t>
              </a:r>
              <a:r>
                <a:rPr lang="en-US" altLang="zh-CN" sz="2000" dirty="0" err="1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n,|Q</a:t>
              </a:r>
              <a:r>
                <a:rPr lang="en-US" altLang="zh-CN" sz="2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|=m</a:t>
              </a:r>
              <a:r>
                <a:rPr lang="zh-CN" altLang="en-US" sz="2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，则</a:t>
              </a:r>
              <a:r>
                <a:rPr lang="en-US" altLang="zh-CN" sz="2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P</a:t>
              </a:r>
              <a:r>
                <a:rPr lang="en-US" altLang="zh-CN" sz="2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  <a:sym typeface="Symbol" pitchFamily="18" charset="2"/>
                </a:rPr>
                <a:t></a:t>
              </a:r>
              <a:r>
                <a:rPr lang="en-US" altLang="zh-CN" sz="2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Q</a:t>
              </a:r>
              <a:r>
                <a:rPr lang="zh-CN" altLang="en-US" sz="2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的函数有</a:t>
              </a:r>
              <a:r>
                <a:rPr lang="en-US" altLang="zh-CN" sz="2000" dirty="0" err="1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m</a:t>
              </a:r>
              <a:r>
                <a:rPr lang="en-US" altLang="zh-CN" sz="2000" baseline="30000" dirty="0" err="1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n</a:t>
              </a:r>
              <a:r>
                <a:rPr lang="zh-CN" altLang="en-US" sz="2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个</a:t>
              </a:r>
            </a:p>
          </p:txBody>
        </p:sp>
        <p:grpSp>
          <p:nvGrpSpPr>
            <p:cNvPr id="100362" name="组合 5"/>
            <p:cNvGrpSpPr>
              <a:grpSpLocks/>
            </p:cNvGrpSpPr>
            <p:nvPr/>
          </p:nvGrpSpPr>
          <p:grpSpPr bwMode="auto">
            <a:xfrm>
              <a:off x="1295636" y="1556792"/>
              <a:ext cx="6552728" cy="1728192"/>
              <a:chOff x="2195736" y="2883416"/>
              <a:chExt cx="6552728" cy="1728192"/>
            </a:xfrm>
          </p:grpSpPr>
          <p:sp>
            <p:nvSpPr>
              <p:cNvPr id="7" name="圆角矩形 6"/>
              <p:cNvSpPr/>
              <p:nvPr/>
            </p:nvSpPr>
            <p:spPr>
              <a:xfrm>
                <a:off x="2195736" y="2883813"/>
                <a:ext cx="6336844" cy="1727795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grpSp>
            <p:nvGrpSpPr>
              <p:cNvPr id="100364" name="组合 49"/>
              <p:cNvGrpSpPr>
                <a:grpSpLocks/>
              </p:cNvGrpSpPr>
              <p:nvPr/>
            </p:nvGrpSpPr>
            <p:grpSpPr bwMode="auto">
              <a:xfrm>
                <a:off x="2411760" y="3145160"/>
                <a:ext cx="6336704" cy="1296144"/>
                <a:chOff x="2411760" y="3145160"/>
                <a:chExt cx="6336704" cy="1296144"/>
              </a:xfrm>
            </p:grpSpPr>
            <p:grpSp>
              <p:nvGrpSpPr>
                <p:cNvPr id="100365" name="组合 21"/>
                <p:cNvGrpSpPr>
                  <a:grpSpLocks/>
                </p:cNvGrpSpPr>
                <p:nvPr/>
              </p:nvGrpSpPr>
              <p:grpSpPr bwMode="auto">
                <a:xfrm>
                  <a:off x="2411760" y="3145160"/>
                  <a:ext cx="1066800" cy="1296144"/>
                  <a:chOff x="2411760" y="3068960"/>
                  <a:chExt cx="1066800" cy="1296144"/>
                </a:xfrm>
              </p:grpSpPr>
              <p:cxnSp>
                <p:nvCxnSpPr>
                  <p:cNvPr id="35" name="直接箭头连接符 34"/>
                  <p:cNvCxnSpPr/>
                  <p:nvPr/>
                </p:nvCxnSpPr>
                <p:spPr>
                  <a:xfrm flipV="1">
                    <a:off x="2495751" y="3149043"/>
                    <a:ext cx="847664" cy="171509"/>
                  </a:xfrm>
                  <a:prstGeom prst="straightConnector1">
                    <a:avLst/>
                  </a:prstGeom>
                  <a:ln>
                    <a:solidFill>
                      <a:srgbClr val="FF0000"/>
                    </a:solidFill>
                    <a:tailEnd type="triangle" w="sm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" name="直接箭头连接符 35"/>
                  <p:cNvCxnSpPr/>
                  <p:nvPr/>
                </p:nvCxnSpPr>
                <p:spPr>
                  <a:xfrm flipV="1">
                    <a:off x="2560834" y="3453947"/>
                    <a:ext cx="782581" cy="233443"/>
                  </a:xfrm>
                  <a:prstGeom prst="straightConnector1">
                    <a:avLst/>
                  </a:prstGeom>
                  <a:ln>
                    <a:tailEnd type="triangle" w="sm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" name="直接箭头连接符 36"/>
                  <p:cNvCxnSpPr/>
                  <p:nvPr/>
                </p:nvCxnSpPr>
                <p:spPr>
                  <a:xfrm flipV="1">
                    <a:off x="2487815" y="4014528"/>
                    <a:ext cx="850839" cy="61933"/>
                  </a:xfrm>
                  <a:prstGeom prst="straightConnector1">
                    <a:avLst/>
                  </a:prstGeom>
                  <a:ln>
                    <a:tailEnd type="triangle" w="sm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8" name="椭圆 4"/>
                  <p:cNvSpPr/>
                  <p:nvPr/>
                </p:nvSpPr>
                <p:spPr>
                  <a:xfrm>
                    <a:off x="2411620" y="3247501"/>
                    <a:ext cx="144452" cy="142924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39" name="椭圆 5"/>
                  <p:cNvSpPr/>
                  <p:nvPr/>
                </p:nvSpPr>
                <p:spPr>
                  <a:xfrm>
                    <a:off x="2411620" y="3627045"/>
                    <a:ext cx="144452" cy="144512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40" name="椭圆 6"/>
                  <p:cNvSpPr/>
                  <p:nvPr/>
                </p:nvSpPr>
                <p:spPr>
                  <a:xfrm>
                    <a:off x="2411620" y="4005000"/>
                    <a:ext cx="144452" cy="144512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41" name="椭圆 7"/>
                  <p:cNvSpPr/>
                  <p:nvPr/>
                </p:nvSpPr>
                <p:spPr>
                  <a:xfrm>
                    <a:off x="3333890" y="3069640"/>
                    <a:ext cx="144453" cy="144513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42" name="椭圆 8"/>
                  <p:cNvSpPr/>
                  <p:nvPr/>
                </p:nvSpPr>
                <p:spPr>
                  <a:xfrm>
                    <a:off x="3333890" y="3357077"/>
                    <a:ext cx="144453" cy="144512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43" name="椭圆 9"/>
                  <p:cNvSpPr/>
                  <p:nvPr/>
                </p:nvSpPr>
                <p:spPr>
                  <a:xfrm>
                    <a:off x="3333890" y="3661982"/>
                    <a:ext cx="144453" cy="144512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44" name="椭圆 10"/>
                  <p:cNvSpPr/>
                  <p:nvPr/>
                </p:nvSpPr>
                <p:spPr>
                  <a:xfrm>
                    <a:off x="3333890" y="3933537"/>
                    <a:ext cx="144453" cy="144513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45" name="椭圆 11"/>
                  <p:cNvSpPr/>
                  <p:nvPr/>
                </p:nvSpPr>
                <p:spPr>
                  <a:xfrm>
                    <a:off x="3333890" y="4220974"/>
                    <a:ext cx="144453" cy="144512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</p:grpSp>
            <p:grpSp>
              <p:nvGrpSpPr>
                <p:cNvPr id="100366" name="组合 34"/>
                <p:cNvGrpSpPr>
                  <a:grpSpLocks/>
                </p:cNvGrpSpPr>
                <p:nvPr/>
              </p:nvGrpSpPr>
              <p:grpSpPr bwMode="auto">
                <a:xfrm>
                  <a:off x="4325496" y="3145160"/>
                  <a:ext cx="1066800" cy="1296144"/>
                  <a:chOff x="4513312" y="3221360"/>
                  <a:chExt cx="1066800" cy="1296144"/>
                </a:xfrm>
              </p:grpSpPr>
              <p:cxnSp>
                <p:nvCxnSpPr>
                  <p:cNvPr id="24" name="直接箭头连接符 23"/>
                  <p:cNvCxnSpPr/>
                  <p:nvPr/>
                </p:nvCxnSpPr>
                <p:spPr>
                  <a:xfrm>
                    <a:off x="4597954" y="3472952"/>
                    <a:ext cx="841314" cy="104811"/>
                  </a:xfrm>
                  <a:prstGeom prst="straightConnector1">
                    <a:avLst/>
                  </a:prstGeom>
                  <a:ln>
                    <a:solidFill>
                      <a:srgbClr val="FF0000"/>
                    </a:solidFill>
                    <a:tailEnd type="triangle" w="sm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" name="直接箭头连接符 24"/>
                  <p:cNvCxnSpPr/>
                  <p:nvPr/>
                </p:nvCxnSpPr>
                <p:spPr>
                  <a:xfrm flipV="1">
                    <a:off x="4663037" y="3606347"/>
                    <a:ext cx="782581" cy="233443"/>
                  </a:xfrm>
                  <a:prstGeom prst="straightConnector1">
                    <a:avLst/>
                  </a:prstGeom>
                  <a:ln>
                    <a:tailEnd type="triangle" w="sm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" name="直接箭头连接符 25"/>
                  <p:cNvCxnSpPr/>
                  <p:nvPr/>
                </p:nvCxnSpPr>
                <p:spPr>
                  <a:xfrm flipV="1">
                    <a:off x="4590017" y="4166928"/>
                    <a:ext cx="850839" cy="61933"/>
                  </a:xfrm>
                  <a:prstGeom prst="straightConnector1">
                    <a:avLst/>
                  </a:prstGeom>
                  <a:ln>
                    <a:tailEnd type="triangle" w="sm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7" name="椭圆 26"/>
                  <p:cNvSpPr/>
                  <p:nvPr/>
                </p:nvSpPr>
                <p:spPr>
                  <a:xfrm>
                    <a:off x="4513823" y="3399901"/>
                    <a:ext cx="144452" cy="142924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8" name="椭圆 27"/>
                  <p:cNvSpPr/>
                  <p:nvPr/>
                </p:nvSpPr>
                <p:spPr>
                  <a:xfrm>
                    <a:off x="4513823" y="3779445"/>
                    <a:ext cx="144452" cy="144512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9" name="椭圆 28"/>
                  <p:cNvSpPr/>
                  <p:nvPr/>
                </p:nvSpPr>
                <p:spPr>
                  <a:xfrm>
                    <a:off x="4513823" y="4157400"/>
                    <a:ext cx="144452" cy="144512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30" name="椭圆 29"/>
                  <p:cNvSpPr/>
                  <p:nvPr/>
                </p:nvSpPr>
                <p:spPr>
                  <a:xfrm>
                    <a:off x="5436093" y="3222040"/>
                    <a:ext cx="144453" cy="144513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31" name="椭圆 30"/>
                  <p:cNvSpPr/>
                  <p:nvPr/>
                </p:nvSpPr>
                <p:spPr>
                  <a:xfrm>
                    <a:off x="5436093" y="3509477"/>
                    <a:ext cx="144453" cy="144512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32" name="椭圆 31"/>
                  <p:cNvSpPr/>
                  <p:nvPr/>
                </p:nvSpPr>
                <p:spPr>
                  <a:xfrm>
                    <a:off x="5436093" y="3814382"/>
                    <a:ext cx="144453" cy="144512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33" name="椭圆 32"/>
                  <p:cNvSpPr/>
                  <p:nvPr/>
                </p:nvSpPr>
                <p:spPr>
                  <a:xfrm>
                    <a:off x="5436093" y="4085937"/>
                    <a:ext cx="144453" cy="144513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34" name="椭圆 33"/>
                  <p:cNvSpPr/>
                  <p:nvPr/>
                </p:nvSpPr>
                <p:spPr>
                  <a:xfrm>
                    <a:off x="5436093" y="4373374"/>
                    <a:ext cx="144453" cy="144512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</p:grpSp>
            <p:grpSp>
              <p:nvGrpSpPr>
                <p:cNvPr id="100367" name="组合 47"/>
                <p:cNvGrpSpPr>
                  <a:grpSpLocks/>
                </p:cNvGrpSpPr>
                <p:nvPr/>
              </p:nvGrpSpPr>
              <p:grpSpPr bwMode="auto">
                <a:xfrm>
                  <a:off x="6156176" y="3145160"/>
                  <a:ext cx="1066800" cy="1296144"/>
                  <a:chOff x="1115616" y="3221360"/>
                  <a:chExt cx="1066800" cy="1296144"/>
                </a:xfrm>
              </p:grpSpPr>
              <p:cxnSp>
                <p:nvCxnSpPr>
                  <p:cNvPr id="13" name="直接箭头连接符 12"/>
                  <p:cNvCxnSpPr/>
                  <p:nvPr/>
                </p:nvCxnSpPr>
                <p:spPr>
                  <a:xfrm>
                    <a:off x="1199835" y="3472952"/>
                    <a:ext cx="842901" cy="390659"/>
                  </a:xfrm>
                  <a:prstGeom prst="straightConnector1">
                    <a:avLst/>
                  </a:prstGeom>
                  <a:ln>
                    <a:solidFill>
                      <a:srgbClr val="FF0000"/>
                    </a:solidFill>
                    <a:tailEnd type="triangle" w="sm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" name="直接箭头连接符 13"/>
                  <p:cNvCxnSpPr/>
                  <p:nvPr/>
                </p:nvCxnSpPr>
                <p:spPr>
                  <a:xfrm flipV="1">
                    <a:off x="1264917" y="3606347"/>
                    <a:ext cx="782582" cy="233443"/>
                  </a:xfrm>
                  <a:prstGeom prst="straightConnector1">
                    <a:avLst/>
                  </a:prstGeom>
                  <a:ln>
                    <a:tailEnd type="triangle" w="sm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" name="直接箭头连接符 14"/>
                  <p:cNvCxnSpPr/>
                  <p:nvPr/>
                </p:nvCxnSpPr>
                <p:spPr>
                  <a:xfrm flipV="1">
                    <a:off x="1191897" y="4166928"/>
                    <a:ext cx="850839" cy="61933"/>
                  </a:xfrm>
                  <a:prstGeom prst="straightConnector1">
                    <a:avLst/>
                  </a:prstGeom>
                  <a:ln>
                    <a:tailEnd type="triangle" w="sm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6" name="椭圆 15"/>
                  <p:cNvSpPr/>
                  <p:nvPr/>
                </p:nvSpPr>
                <p:spPr>
                  <a:xfrm>
                    <a:off x="1115703" y="3399901"/>
                    <a:ext cx="144453" cy="142924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7" name="椭圆 16"/>
                  <p:cNvSpPr/>
                  <p:nvPr/>
                </p:nvSpPr>
                <p:spPr>
                  <a:xfrm>
                    <a:off x="1115703" y="3779445"/>
                    <a:ext cx="144453" cy="144512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8" name="椭圆 17"/>
                  <p:cNvSpPr/>
                  <p:nvPr/>
                </p:nvSpPr>
                <p:spPr>
                  <a:xfrm>
                    <a:off x="1115703" y="4157400"/>
                    <a:ext cx="144453" cy="144512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9" name="椭圆 18"/>
                  <p:cNvSpPr/>
                  <p:nvPr/>
                </p:nvSpPr>
                <p:spPr>
                  <a:xfrm>
                    <a:off x="2037974" y="3222040"/>
                    <a:ext cx="144452" cy="144513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0" name="椭圆 19"/>
                  <p:cNvSpPr/>
                  <p:nvPr/>
                </p:nvSpPr>
                <p:spPr>
                  <a:xfrm>
                    <a:off x="2037974" y="3509477"/>
                    <a:ext cx="144452" cy="144512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1" name="椭圆 20"/>
                  <p:cNvSpPr/>
                  <p:nvPr/>
                </p:nvSpPr>
                <p:spPr>
                  <a:xfrm>
                    <a:off x="2037974" y="3814382"/>
                    <a:ext cx="144452" cy="144512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2" name="椭圆 21"/>
                  <p:cNvSpPr/>
                  <p:nvPr/>
                </p:nvSpPr>
                <p:spPr>
                  <a:xfrm>
                    <a:off x="2037974" y="4085937"/>
                    <a:ext cx="144452" cy="144513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3" name="椭圆 22"/>
                  <p:cNvSpPr/>
                  <p:nvPr/>
                </p:nvSpPr>
                <p:spPr>
                  <a:xfrm>
                    <a:off x="2037974" y="4373374"/>
                    <a:ext cx="144452" cy="144512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</p:grpSp>
            <p:sp>
              <p:nvSpPr>
                <p:cNvPr id="12" name="圆角矩形 11"/>
                <p:cNvSpPr/>
                <p:nvPr/>
              </p:nvSpPr>
              <p:spPr>
                <a:xfrm>
                  <a:off x="7524589" y="3501563"/>
                  <a:ext cx="1223875" cy="503411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>
                    <a:defRPr/>
                  </a:pPr>
                  <a:r>
                    <a:rPr lang="en-US" altLang="zh-CN" sz="2000" dirty="0">
                      <a:solidFill>
                        <a:schemeClr val="tx1"/>
                      </a:solidFill>
                      <a:latin typeface="楷体" pitchFamily="49" charset="-122"/>
                      <a:ea typeface="楷体" pitchFamily="49" charset="-122"/>
                    </a:rPr>
                    <a:t>......</a:t>
                  </a:r>
                  <a:endParaRPr lang="zh-CN" altLang="en-US" sz="20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endParaRPr>
                </a:p>
              </p:txBody>
            </p:sp>
          </p:grpSp>
        </p:grpSp>
      </p:grpSp>
      <p:grpSp>
        <p:nvGrpSpPr>
          <p:cNvPr id="51" name="组合 50"/>
          <p:cNvGrpSpPr>
            <a:grpSpLocks/>
          </p:cNvGrpSpPr>
          <p:nvPr/>
        </p:nvGrpSpPr>
        <p:grpSpPr bwMode="auto">
          <a:xfrm>
            <a:off x="3540125" y="4508500"/>
            <a:ext cx="2609850" cy="1600200"/>
            <a:chOff x="3540073" y="4509120"/>
            <a:chExt cx="2609247" cy="1599028"/>
          </a:xfrm>
        </p:grpSpPr>
        <p:sp>
          <p:nvSpPr>
            <p:cNvPr id="47" name="圆角矩形 46"/>
            <p:cNvSpPr/>
            <p:nvPr/>
          </p:nvSpPr>
          <p:spPr>
            <a:xfrm>
              <a:off x="3917811" y="4509120"/>
              <a:ext cx="2231509" cy="431484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rgbClr val="CC00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|B|=4</a:t>
              </a:r>
              <a:r>
                <a:rPr lang="zh-CN" altLang="en-US" sz="2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，</a:t>
              </a:r>
              <a:r>
                <a:rPr lang="en-US" altLang="zh-CN" sz="2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4</a:t>
              </a:r>
              <a:r>
                <a:rPr lang="en-US" altLang="zh-CN" sz="2000" baseline="30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4</a:t>
              </a:r>
              <a:r>
                <a:rPr lang="en-US" altLang="zh-CN" sz="2000" baseline="60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n</a:t>
              </a:r>
              <a:r>
                <a:rPr lang="zh-CN" altLang="en-US" sz="2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  <a:sym typeface="Symbol" pitchFamily="18" charset="2"/>
                </a:rPr>
                <a:t>＞</a:t>
              </a:r>
              <a:r>
                <a:rPr lang="en-US" altLang="zh-CN" sz="2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4</a:t>
              </a:r>
              <a:r>
                <a:rPr lang="en-US" altLang="zh-CN" sz="2000" baseline="30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2</a:t>
              </a:r>
              <a:r>
                <a:rPr lang="en-US" altLang="zh-CN" sz="2000" baseline="60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n</a:t>
              </a:r>
              <a:endParaRPr lang="zh-CN" altLang="en-US" sz="20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48" name="任意多边形 47"/>
            <p:cNvSpPr/>
            <p:nvPr/>
          </p:nvSpPr>
          <p:spPr>
            <a:xfrm>
              <a:off x="4319356" y="4958054"/>
              <a:ext cx="714210" cy="828068"/>
            </a:xfrm>
            <a:custGeom>
              <a:avLst/>
              <a:gdLst>
                <a:gd name="connsiteX0" fmla="*/ 0 w 714375"/>
                <a:gd name="connsiteY0" fmla="*/ 828675 h 828675"/>
                <a:gd name="connsiteX1" fmla="*/ 0 w 714375"/>
                <a:gd name="connsiteY1" fmla="*/ 738188 h 828675"/>
                <a:gd name="connsiteX2" fmla="*/ 714375 w 714375"/>
                <a:gd name="connsiteY2" fmla="*/ 738188 h 828675"/>
                <a:gd name="connsiteX3" fmla="*/ 714375 w 714375"/>
                <a:gd name="connsiteY3" fmla="*/ 0 h 828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14375" h="828675">
                  <a:moveTo>
                    <a:pt x="0" y="828675"/>
                  </a:moveTo>
                  <a:lnTo>
                    <a:pt x="0" y="738188"/>
                  </a:lnTo>
                  <a:lnTo>
                    <a:pt x="714375" y="738188"/>
                  </a:lnTo>
                  <a:lnTo>
                    <a:pt x="714375" y="0"/>
                  </a:lnTo>
                </a:path>
              </a:pathLst>
            </a:custGeom>
            <a:ln w="12700">
              <a:solidFill>
                <a:srgbClr val="CC0099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cxnSp>
          <p:nvCxnSpPr>
            <p:cNvPr id="50" name="直接连接符 49"/>
            <p:cNvCxnSpPr/>
            <p:nvPr/>
          </p:nvCxnSpPr>
          <p:spPr>
            <a:xfrm>
              <a:off x="3540073" y="6108148"/>
              <a:ext cx="1512538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标题 1"/>
          <p:cNvSpPr>
            <a:spLocks noGrp="1"/>
          </p:cNvSpPr>
          <p:nvPr>
            <p:ph type="title"/>
          </p:nvPr>
        </p:nvSpPr>
        <p:spPr>
          <a:xfrm>
            <a:off x="457200" y="333375"/>
            <a:ext cx="8229600" cy="701675"/>
          </a:xfrm>
        </p:spPr>
        <p:txBody>
          <a:bodyPr/>
          <a:lstStyle/>
          <a:p>
            <a:pPr algn="ctr"/>
            <a:r>
              <a:rPr lang="zh-CN" altLang="en-US" sz="3600" smtClean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</a:rPr>
              <a:t>示例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188" y="1125538"/>
            <a:ext cx="8075612" cy="4860925"/>
          </a:xfrm>
        </p:spPr>
        <p:txBody>
          <a:bodyPr/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zh-CN" altLang="en-US" sz="2400" smtClean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表</a:t>
            </a:r>
            <a:r>
              <a:rPr lang="en-US" altLang="zh-CN" sz="2400" smtClean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7.4-5</a:t>
            </a:r>
            <a:r>
              <a:rPr lang="zh-CN" altLang="en-US" sz="2400" smtClean="0">
                <a:latin typeface="楷体" pitchFamily="49" charset="-122"/>
                <a:ea typeface="楷体" pitchFamily="49" charset="-122"/>
              </a:rPr>
              <a:t>所示的函数不是布尔函数，因为：</a:t>
            </a:r>
            <a:endParaRPr lang="en-US" altLang="zh-CN" sz="2400" smtClean="0">
              <a:latin typeface="楷体" pitchFamily="49" charset="-122"/>
              <a:ea typeface="楷体" pitchFamily="49" charset="-122"/>
            </a:endParaRPr>
          </a:p>
          <a:p>
            <a:pPr marL="1082675" lvl="1">
              <a:lnSpc>
                <a:spcPct val="120000"/>
              </a:lnSpc>
              <a:spcAft>
                <a:spcPts val="600"/>
              </a:spcAft>
              <a:buFont typeface="Wingdings" pitchFamily="2" charset="2"/>
              <a:buNone/>
            </a:pPr>
            <a:r>
              <a:rPr lang="en-US" altLang="zh-CN" sz="2200" smtClean="0">
                <a:latin typeface="楷体" pitchFamily="49" charset="-122"/>
                <a:ea typeface="楷体" pitchFamily="49" charset="-122"/>
              </a:rPr>
              <a:t>f(x</a:t>
            </a:r>
            <a:r>
              <a:rPr lang="en-US" altLang="zh-CN" sz="2200" baseline="-25000" smtClean="0">
                <a:latin typeface="楷体" pitchFamily="49" charset="-122"/>
                <a:ea typeface="楷体" pitchFamily="49" charset="-122"/>
              </a:rPr>
              <a:t>1</a:t>
            </a:r>
            <a:r>
              <a:rPr lang="en-US" altLang="zh-CN" sz="2200" smtClean="0">
                <a:latin typeface="楷体" pitchFamily="49" charset="-122"/>
                <a:ea typeface="楷体" pitchFamily="49" charset="-122"/>
              </a:rPr>
              <a:t>,x</a:t>
            </a:r>
            <a:r>
              <a:rPr lang="en-US" altLang="zh-CN" sz="2200" baseline="-25000" smtClean="0">
                <a:latin typeface="楷体" pitchFamily="49" charset="-122"/>
                <a:ea typeface="楷体" pitchFamily="49" charset="-122"/>
              </a:rPr>
              <a:t>2</a:t>
            </a:r>
            <a:r>
              <a:rPr lang="en-US" altLang="zh-CN" sz="2200" smtClean="0">
                <a:latin typeface="楷体" pitchFamily="49" charset="-122"/>
                <a:ea typeface="楷体" pitchFamily="49" charset="-122"/>
              </a:rPr>
              <a:t>)=C</a:t>
            </a:r>
            <a:r>
              <a:rPr lang="en-US" altLang="zh-CN" sz="2200" baseline="-25000" smtClean="0">
                <a:latin typeface="楷体" pitchFamily="49" charset="-122"/>
                <a:ea typeface="楷体" pitchFamily="49" charset="-122"/>
              </a:rPr>
              <a:t>11</a:t>
            </a:r>
            <a:r>
              <a:rPr lang="en-US" altLang="zh-CN" sz="2800" baseline="-8000" smtClean="0">
                <a:latin typeface="楷体" pitchFamily="49" charset="-122"/>
                <a:ea typeface="楷体" pitchFamily="49" charset="-122"/>
              </a:rPr>
              <a:t>*</a:t>
            </a:r>
            <a:r>
              <a:rPr lang="en-US" altLang="zh-CN" sz="2200" smtClean="0">
                <a:latin typeface="楷体" pitchFamily="49" charset="-122"/>
                <a:ea typeface="楷体" pitchFamily="49" charset="-122"/>
              </a:rPr>
              <a:t>x</a:t>
            </a:r>
            <a:r>
              <a:rPr lang="en-US" altLang="zh-CN" sz="2200" baseline="-25000" smtClean="0">
                <a:latin typeface="楷体" pitchFamily="49" charset="-122"/>
                <a:ea typeface="楷体" pitchFamily="49" charset="-122"/>
              </a:rPr>
              <a:t>1</a:t>
            </a:r>
            <a:r>
              <a:rPr lang="en-US" altLang="zh-CN" sz="2800" baseline="-8000" smtClean="0">
                <a:latin typeface="楷体" pitchFamily="49" charset="-122"/>
                <a:ea typeface="楷体" pitchFamily="49" charset="-122"/>
              </a:rPr>
              <a:t>*</a:t>
            </a:r>
            <a:r>
              <a:rPr lang="en-US" altLang="zh-CN" sz="2200" smtClean="0">
                <a:latin typeface="楷体" pitchFamily="49" charset="-122"/>
                <a:ea typeface="楷体" pitchFamily="49" charset="-122"/>
              </a:rPr>
              <a:t>x</a:t>
            </a:r>
            <a:r>
              <a:rPr lang="en-US" altLang="zh-CN" sz="2200" baseline="-25000" smtClean="0">
                <a:latin typeface="楷体" pitchFamily="49" charset="-122"/>
                <a:ea typeface="楷体" pitchFamily="49" charset="-122"/>
              </a:rPr>
              <a:t>2</a:t>
            </a:r>
            <a:r>
              <a:rPr lang="en-US" altLang="zh-CN" sz="2200" smtClean="0">
                <a:latin typeface="楷体" pitchFamily="49" charset="-122"/>
                <a:ea typeface="楷体" pitchFamily="49" charset="-122"/>
              </a:rPr>
              <a:t>+C</a:t>
            </a:r>
            <a:r>
              <a:rPr lang="en-US" altLang="zh-CN" sz="2200" baseline="-25000" smtClean="0">
                <a:latin typeface="楷体" pitchFamily="49" charset="-122"/>
                <a:ea typeface="楷体" pitchFamily="49" charset="-122"/>
              </a:rPr>
              <a:t>12</a:t>
            </a:r>
            <a:r>
              <a:rPr lang="en-US" altLang="zh-CN" sz="2800" baseline="-8000" smtClean="0">
                <a:latin typeface="楷体" pitchFamily="49" charset="-122"/>
                <a:ea typeface="楷体" pitchFamily="49" charset="-122"/>
              </a:rPr>
              <a:t>*</a:t>
            </a:r>
            <a:r>
              <a:rPr lang="en-US" altLang="zh-CN" sz="2200" smtClean="0">
                <a:latin typeface="楷体" pitchFamily="49" charset="-122"/>
                <a:ea typeface="楷体" pitchFamily="49" charset="-122"/>
              </a:rPr>
              <a:t>x</a:t>
            </a:r>
            <a:r>
              <a:rPr lang="en-US" altLang="zh-CN" sz="2200" baseline="-25000" smtClean="0">
                <a:latin typeface="楷体" pitchFamily="49" charset="-122"/>
                <a:ea typeface="楷体" pitchFamily="49" charset="-122"/>
              </a:rPr>
              <a:t>1</a:t>
            </a:r>
            <a:r>
              <a:rPr lang="en-US" altLang="zh-CN" sz="2800" baseline="-8000" smtClean="0">
                <a:latin typeface="楷体" pitchFamily="49" charset="-122"/>
                <a:ea typeface="楷体" pitchFamily="49" charset="-122"/>
              </a:rPr>
              <a:t>*</a:t>
            </a:r>
            <a:r>
              <a:rPr lang="en-US" altLang="zh-CN" sz="2200" smtClean="0">
                <a:latin typeface="楷体" pitchFamily="49" charset="-122"/>
                <a:ea typeface="楷体" pitchFamily="49" charset="-122"/>
              </a:rPr>
              <a:t>x</a:t>
            </a:r>
            <a:r>
              <a:rPr lang="en-US" altLang="zh-CN" sz="2200" baseline="-25000" smtClean="0">
                <a:latin typeface="楷体" pitchFamily="49" charset="-122"/>
                <a:ea typeface="楷体" pitchFamily="49" charset="-122"/>
              </a:rPr>
              <a:t>2</a:t>
            </a:r>
            <a:r>
              <a:rPr lang="en-US" altLang="zh-CN" sz="220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’+</a:t>
            </a:r>
            <a:r>
              <a:rPr lang="en-US" altLang="zh-CN" sz="2200" smtClean="0">
                <a:latin typeface="楷体" pitchFamily="49" charset="-122"/>
                <a:ea typeface="楷体" pitchFamily="49" charset="-122"/>
              </a:rPr>
              <a:t>C</a:t>
            </a:r>
            <a:r>
              <a:rPr lang="en-US" altLang="zh-CN" sz="2200" baseline="-25000" smtClean="0">
                <a:latin typeface="楷体" pitchFamily="49" charset="-122"/>
                <a:ea typeface="楷体" pitchFamily="49" charset="-122"/>
              </a:rPr>
              <a:t>21</a:t>
            </a:r>
            <a:r>
              <a:rPr lang="en-US" altLang="zh-CN" sz="2800" baseline="-8000" smtClean="0">
                <a:latin typeface="楷体" pitchFamily="49" charset="-122"/>
                <a:ea typeface="楷体" pitchFamily="49" charset="-122"/>
              </a:rPr>
              <a:t>*</a:t>
            </a:r>
            <a:r>
              <a:rPr lang="en-US" altLang="zh-CN" sz="2200" smtClean="0">
                <a:latin typeface="楷体" pitchFamily="49" charset="-122"/>
                <a:ea typeface="楷体" pitchFamily="49" charset="-122"/>
              </a:rPr>
              <a:t>x</a:t>
            </a:r>
            <a:r>
              <a:rPr lang="en-US" altLang="zh-CN" sz="2200" baseline="-25000" smtClean="0">
                <a:latin typeface="楷体" pitchFamily="49" charset="-122"/>
                <a:ea typeface="楷体" pitchFamily="49" charset="-122"/>
              </a:rPr>
              <a:t>1</a:t>
            </a:r>
            <a:r>
              <a:rPr lang="en-US" altLang="zh-CN" sz="220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’</a:t>
            </a:r>
            <a:r>
              <a:rPr lang="en-US" altLang="zh-CN" sz="2800" baseline="-8000" smtClean="0">
                <a:latin typeface="楷体" pitchFamily="49" charset="-122"/>
                <a:ea typeface="楷体" pitchFamily="49" charset="-122"/>
              </a:rPr>
              <a:t>*</a:t>
            </a:r>
            <a:r>
              <a:rPr lang="en-US" altLang="zh-CN" sz="2200" smtClean="0">
                <a:latin typeface="楷体" pitchFamily="49" charset="-122"/>
                <a:ea typeface="楷体" pitchFamily="49" charset="-122"/>
              </a:rPr>
              <a:t>x</a:t>
            </a:r>
            <a:r>
              <a:rPr lang="en-US" altLang="zh-CN" sz="2200" baseline="-25000" smtClean="0">
                <a:latin typeface="楷体" pitchFamily="49" charset="-122"/>
                <a:ea typeface="楷体" pitchFamily="49" charset="-122"/>
              </a:rPr>
              <a:t>2</a:t>
            </a:r>
            <a:r>
              <a:rPr lang="en-US" altLang="zh-CN" sz="2200" smtClean="0">
                <a:latin typeface="楷体" pitchFamily="49" charset="-122"/>
                <a:ea typeface="楷体" pitchFamily="49" charset="-122"/>
              </a:rPr>
              <a:t>+</a:t>
            </a:r>
            <a:r>
              <a:rPr lang="en-US" altLang="zh-CN" sz="2800" baseline="-8000" smtClean="0">
                <a:latin typeface="楷体" pitchFamily="49" charset="-122"/>
                <a:ea typeface="楷体" pitchFamily="49" charset="-122"/>
              </a:rPr>
              <a:t>C</a:t>
            </a:r>
            <a:r>
              <a:rPr lang="en-US" altLang="zh-CN" sz="2200" baseline="-25000" smtClean="0">
                <a:latin typeface="楷体" pitchFamily="49" charset="-122"/>
                <a:ea typeface="楷体" pitchFamily="49" charset="-122"/>
              </a:rPr>
              <a:t>22</a:t>
            </a:r>
            <a:r>
              <a:rPr lang="en-US" altLang="zh-CN" sz="2800" baseline="-8000" smtClean="0">
                <a:latin typeface="楷体" pitchFamily="49" charset="-122"/>
                <a:ea typeface="楷体" pitchFamily="49" charset="-122"/>
              </a:rPr>
              <a:t>*x</a:t>
            </a:r>
            <a:r>
              <a:rPr lang="en-US" altLang="zh-CN" sz="2800" baseline="-25000" smtClean="0">
                <a:latin typeface="楷体" pitchFamily="49" charset="-122"/>
                <a:ea typeface="楷体" pitchFamily="49" charset="-122"/>
              </a:rPr>
              <a:t>1</a:t>
            </a:r>
            <a:r>
              <a:rPr lang="en-US" altLang="zh-CN" sz="220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’</a:t>
            </a:r>
            <a:r>
              <a:rPr lang="en-US" altLang="zh-CN" sz="2800" baseline="-8000" smtClean="0">
                <a:latin typeface="楷体" pitchFamily="49" charset="-122"/>
                <a:ea typeface="楷体" pitchFamily="49" charset="-122"/>
              </a:rPr>
              <a:t>*</a:t>
            </a:r>
            <a:r>
              <a:rPr lang="en-US" altLang="zh-CN" sz="2200" smtClean="0">
                <a:latin typeface="楷体" pitchFamily="49" charset="-122"/>
                <a:ea typeface="楷体" pitchFamily="49" charset="-122"/>
              </a:rPr>
              <a:t>x</a:t>
            </a:r>
            <a:r>
              <a:rPr lang="en-US" altLang="zh-CN" sz="2200" baseline="-25000" smtClean="0">
                <a:latin typeface="楷体" pitchFamily="49" charset="-122"/>
                <a:ea typeface="楷体" pitchFamily="49" charset="-122"/>
              </a:rPr>
              <a:t>2</a:t>
            </a:r>
            <a:r>
              <a:rPr lang="en-US" altLang="zh-CN" sz="220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’</a:t>
            </a:r>
          </a:p>
          <a:p>
            <a:pPr>
              <a:lnSpc>
                <a:spcPct val="120000"/>
              </a:lnSpc>
              <a:spcAft>
                <a:spcPts val="600"/>
              </a:spcAft>
              <a:buFont typeface="Wingdings" pitchFamily="2" charset="2"/>
              <a:buNone/>
            </a:pPr>
            <a:r>
              <a:rPr lang="zh-CN" altLang="en-US" sz="2400" smtClean="0">
                <a:latin typeface="楷体" pitchFamily="49" charset="-122"/>
                <a:ea typeface="楷体" pitchFamily="49" charset="-122"/>
              </a:rPr>
              <a:t>其中，</a:t>
            </a:r>
            <a:r>
              <a:rPr lang="en-US" altLang="zh-CN" sz="2400" smtClean="0">
                <a:latin typeface="楷体" pitchFamily="49" charset="-122"/>
                <a:ea typeface="楷体" pitchFamily="49" charset="-122"/>
              </a:rPr>
              <a:t>C</a:t>
            </a:r>
            <a:r>
              <a:rPr lang="en-US" altLang="zh-CN" sz="2400" baseline="-25000" smtClean="0">
                <a:latin typeface="楷体" pitchFamily="49" charset="-122"/>
                <a:ea typeface="楷体" pitchFamily="49" charset="-122"/>
              </a:rPr>
              <a:t>ij</a:t>
            </a:r>
            <a:r>
              <a:rPr lang="zh-CN" altLang="en-US" sz="2400" smtClean="0">
                <a:latin typeface="楷体" pitchFamily="49" charset="-122"/>
                <a:ea typeface="楷体" pitchFamily="49" charset="-122"/>
                <a:sym typeface="Symbol" pitchFamily="18" charset="2"/>
              </a:rPr>
              <a:t>∈</a:t>
            </a:r>
            <a:r>
              <a:rPr lang="en-US" altLang="zh-CN" sz="2400" smtClean="0">
                <a:latin typeface="楷体" pitchFamily="49" charset="-122"/>
                <a:ea typeface="楷体" pitchFamily="49" charset="-122"/>
              </a:rPr>
              <a:t>{0,a,b,1}</a:t>
            </a: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zh-CN" altLang="en-US" sz="2400" smtClean="0">
                <a:latin typeface="楷体" pitchFamily="49" charset="-122"/>
                <a:ea typeface="楷体" pitchFamily="49" charset="-122"/>
              </a:rPr>
              <a:t>对于第一行</a:t>
            </a:r>
            <a:endParaRPr lang="en-US" altLang="zh-CN" sz="2400" smtClean="0">
              <a:latin typeface="楷体" pitchFamily="49" charset="-122"/>
              <a:ea typeface="楷体" pitchFamily="49" charset="-122"/>
            </a:endParaRPr>
          </a:p>
          <a:p>
            <a:pPr marL="1082675" lvl="1">
              <a:lnSpc>
                <a:spcPct val="120000"/>
              </a:lnSpc>
              <a:spcAft>
                <a:spcPts val="600"/>
              </a:spcAft>
              <a:buFont typeface="Wingdings" pitchFamily="2" charset="2"/>
              <a:buChar char="Ø"/>
            </a:pPr>
            <a:r>
              <a:rPr lang="en-US" altLang="zh-CN" sz="2200" smtClean="0">
                <a:latin typeface="楷体" pitchFamily="49" charset="-122"/>
                <a:ea typeface="楷体" pitchFamily="49" charset="-122"/>
              </a:rPr>
              <a:t>f(0,0)=C</a:t>
            </a:r>
            <a:r>
              <a:rPr lang="en-US" altLang="zh-CN" sz="2200" baseline="-25000" smtClean="0">
                <a:latin typeface="楷体" pitchFamily="49" charset="-122"/>
                <a:ea typeface="楷体" pitchFamily="49" charset="-122"/>
              </a:rPr>
              <a:t>22</a:t>
            </a:r>
            <a:r>
              <a:rPr lang="en-US" altLang="zh-CN" sz="2800" baseline="-8000" smtClean="0">
                <a:latin typeface="楷体" pitchFamily="49" charset="-122"/>
                <a:ea typeface="楷体" pitchFamily="49" charset="-122"/>
              </a:rPr>
              <a:t>*</a:t>
            </a:r>
            <a:r>
              <a:rPr lang="en-US" altLang="zh-CN" sz="2200" smtClean="0">
                <a:latin typeface="楷体" pitchFamily="49" charset="-122"/>
                <a:ea typeface="楷体" pitchFamily="49" charset="-122"/>
              </a:rPr>
              <a:t>1</a:t>
            </a:r>
            <a:r>
              <a:rPr lang="en-US" altLang="zh-CN" sz="2800" baseline="-8000" smtClean="0">
                <a:latin typeface="楷体" pitchFamily="49" charset="-122"/>
                <a:ea typeface="楷体" pitchFamily="49" charset="-122"/>
              </a:rPr>
              <a:t>*</a:t>
            </a:r>
            <a:r>
              <a:rPr lang="en-US" altLang="zh-CN" sz="2200" smtClean="0">
                <a:latin typeface="楷体" pitchFamily="49" charset="-122"/>
                <a:ea typeface="楷体" pitchFamily="49" charset="-122"/>
              </a:rPr>
              <a:t>1=C</a:t>
            </a:r>
            <a:r>
              <a:rPr lang="en-US" altLang="zh-CN" sz="2200" baseline="-25000" smtClean="0">
                <a:latin typeface="楷体" pitchFamily="49" charset="-122"/>
                <a:ea typeface="楷体" pitchFamily="49" charset="-122"/>
              </a:rPr>
              <a:t>22</a:t>
            </a:r>
            <a:r>
              <a:rPr lang="en-US" altLang="zh-CN" sz="2200" smtClean="0">
                <a:latin typeface="楷体" pitchFamily="49" charset="-122"/>
                <a:ea typeface="楷体" pitchFamily="49" charset="-122"/>
              </a:rPr>
              <a:t>=1</a:t>
            </a: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zh-CN" altLang="en-US" sz="2400" smtClean="0">
                <a:latin typeface="楷体" pitchFamily="49" charset="-122"/>
                <a:ea typeface="楷体" pitchFamily="49" charset="-122"/>
              </a:rPr>
              <a:t>对于第二行</a:t>
            </a:r>
            <a:endParaRPr lang="en-US" altLang="zh-CN" sz="2400" smtClean="0">
              <a:latin typeface="楷体" pitchFamily="49" charset="-122"/>
              <a:ea typeface="楷体" pitchFamily="49" charset="-122"/>
            </a:endParaRPr>
          </a:p>
          <a:p>
            <a:pPr marL="1082675" lvl="1">
              <a:lnSpc>
                <a:spcPct val="120000"/>
              </a:lnSpc>
              <a:spcAft>
                <a:spcPts val="600"/>
              </a:spcAft>
              <a:buFont typeface="Wingdings" pitchFamily="2" charset="2"/>
              <a:buChar char="Ø"/>
            </a:pPr>
            <a:r>
              <a:rPr lang="en-US" altLang="zh-CN" sz="2200" smtClean="0">
                <a:latin typeface="楷体" pitchFamily="49" charset="-122"/>
                <a:ea typeface="楷体" pitchFamily="49" charset="-122"/>
              </a:rPr>
              <a:t>f(0,a)=C</a:t>
            </a:r>
            <a:r>
              <a:rPr lang="en-US" altLang="zh-CN" sz="2200" baseline="-25000" smtClean="0">
                <a:latin typeface="楷体" pitchFamily="49" charset="-122"/>
                <a:ea typeface="楷体" pitchFamily="49" charset="-122"/>
              </a:rPr>
              <a:t>21</a:t>
            </a:r>
            <a:r>
              <a:rPr lang="en-US" altLang="zh-CN" sz="2800" baseline="-8000" smtClean="0">
                <a:latin typeface="楷体" pitchFamily="49" charset="-122"/>
                <a:ea typeface="楷体" pitchFamily="49" charset="-122"/>
              </a:rPr>
              <a:t>*</a:t>
            </a:r>
            <a:r>
              <a:rPr lang="en-US" altLang="zh-CN" sz="2200" smtClean="0">
                <a:latin typeface="楷体" pitchFamily="49" charset="-122"/>
                <a:ea typeface="楷体" pitchFamily="49" charset="-122"/>
              </a:rPr>
              <a:t>1</a:t>
            </a:r>
            <a:r>
              <a:rPr lang="en-US" altLang="zh-CN" sz="2800" baseline="-8000" smtClean="0">
                <a:latin typeface="楷体" pitchFamily="49" charset="-122"/>
                <a:ea typeface="楷体" pitchFamily="49" charset="-122"/>
              </a:rPr>
              <a:t>*</a:t>
            </a:r>
            <a:r>
              <a:rPr lang="en-US" altLang="zh-CN" sz="2200" smtClean="0">
                <a:latin typeface="楷体" pitchFamily="49" charset="-122"/>
                <a:ea typeface="楷体" pitchFamily="49" charset="-122"/>
              </a:rPr>
              <a:t>a+C</a:t>
            </a:r>
            <a:r>
              <a:rPr lang="en-US" altLang="zh-CN" sz="2200" baseline="-25000" smtClean="0">
                <a:latin typeface="楷体" pitchFamily="49" charset="-122"/>
                <a:ea typeface="楷体" pitchFamily="49" charset="-122"/>
              </a:rPr>
              <a:t>22</a:t>
            </a:r>
            <a:r>
              <a:rPr lang="en-US" altLang="zh-CN" sz="2800" baseline="-8000" smtClean="0">
                <a:latin typeface="楷体" pitchFamily="49" charset="-122"/>
                <a:ea typeface="楷体" pitchFamily="49" charset="-122"/>
              </a:rPr>
              <a:t>*</a:t>
            </a:r>
            <a:r>
              <a:rPr lang="en-US" altLang="zh-CN" sz="2200" smtClean="0">
                <a:latin typeface="楷体" pitchFamily="49" charset="-122"/>
                <a:ea typeface="楷体" pitchFamily="49" charset="-122"/>
              </a:rPr>
              <a:t>1</a:t>
            </a:r>
            <a:r>
              <a:rPr lang="en-US" altLang="zh-CN" sz="2800" baseline="-8000" smtClean="0">
                <a:latin typeface="楷体" pitchFamily="49" charset="-122"/>
                <a:ea typeface="楷体" pitchFamily="49" charset="-122"/>
              </a:rPr>
              <a:t>*</a:t>
            </a:r>
            <a:r>
              <a:rPr lang="en-US" altLang="zh-CN" sz="2200" smtClean="0">
                <a:latin typeface="楷体" pitchFamily="49" charset="-122"/>
                <a:ea typeface="楷体" pitchFamily="49" charset="-122"/>
              </a:rPr>
              <a:t>a</a:t>
            </a:r>
            <a:r>
              <a:rPr lang="en-US" altLang="zh-CN" sz="220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’</a:t>
            </a:r>
            <a:r>
              <a:rPr lang="en-US" altLang="zh-CN" sz="2200" smtClean="0">
                <a:latin typeface="楷体" pitchFamily="49" charset="-122"/>
                <a:ea typeface="楷体" pitchFamily="49" charset="-122"/>
              </a:rPr>
              <a:t>=C</a:t>
            </a:r>
            <a:r>
              <a:rPr lang="en-US" altLang="zh-CN" sz="2200" baseline="-25000" smtClean="0">
                <a:latin typeface="楷体" pitchFamily="49" charset="-122"/>
                <a:ea typeface="楷体" pitchFamily="49" charset="-122"/>
              </a:rPr>
              <a:t>21</a:t>
            </a:r>
            <a:r>
              <a:rPr lang="en-US" altLang="zh-CN" sz="2800" baseline="-8000" smtClean="0">
                <a:latin typeface="楷体" pitchFamily="49" charset="-122"/>
                <a:ea typeface="楷体" pitchFamily="49" charset="-122"/>
              </a:rPr>
              <a:t>*</a:t>
            </a:r>
            <a:r>
              <a:rPr lang="zh-CN" altLang="en-US" sz="2800" baseline="-8000" smtClean="0">
                <a:latin typeface="楷体" pitchFamily="49" charset="-122"/>
                <a:ea typeface="楷体" pitchFamily="49" charset="-122"/>
              </a:rPr>
              <a:t>（</a:t>
            </a:r>
            <a:r>
              <a:rPr lang="en-US" altLang="zh-CN" sz="2200" smtClean="0">
                <a:latin typeface="楷体" pitchFamily="49" charset="-122"/>
                <a:ea typeface="楷体" pitchFamily="49" charset="-122"/>
              </a:rPr>
              <a:t>a+b</a:t>
            </a:r>
            <a:r>
              <a:rPr lang="zh-CN" altLang="en-US" sz="2200" smtClean="0">
                <a:latin typeface="楷体" pitchFamily="49" charset="-122"/>
                <a:ea typeface="楷体" pitchFamily="49" charset="-122"/>
              </a:rPr>
              <a:t>）</a:t>
            </a:r>
            <a:r>
              <a:rPr lang="en-US" altLang="zh-CN" sz="2200" smtClean="0">
                <a:latin typeface="楷体" pitchFamily="49" charset="-122"/>
                <a:ea typeface="楷体" pitchFamily="49" charset="-122"/>
              </a:rPr>
              <a:t>=0</a:t>
            </a: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zh-CN" altLang="en-US" sz="2400" smtClean="0">
                <a:latin typeface="楷体" pitchFamily="49" charset="-122"/>
                <a:ea typeface="楷体" pitchFamily="49" charset="-122"/>
              </a:rPr>
              <a:t>无论</a:t>
            </a:r>
            <a:r>
              <a:rPr lang="en-US" altLang="zh-CN" sz="2400" smtClean="0">
                <a:latin typeface="楷体" pitchFamily="49" charset="-122"/>
                <a:ea typeface="楷体" pitchFamily="49" charset="-122"/>
              </a:rPr>
              <a:t>C</a:t>
            </a:r>
            <a:r>
              <a:rPr lang="en-US" altLang="zh-CN" sz="2400" baseline="-25000" smtClean="0">
                <a:latin typeface="楷体" pitchFamily="49" charset="-122"/>
                <a:ea typeface="楷体" pitchFamily="49" charset="-122"/>
              </a:rPr>
              <a:t>21</a:t>
            </a:r>
            <a:r>
              <a:rPr lang="zh-CN" altLang="en-US" sz="2400" smtClean="0">
                <a:latin typeface="楷体" pitchFamily="49" charset="-122"/>
                <a:ea typeface="楷体" pitchFamily="49" charset="-122"/>
              </a:rPr>
              <a:t>取什么值，等式都不成立，因此，该函数</a:t>
            </a:r>
            <a:r>
              <a:rPr lang="zh-CN" altLang="en-US" sz="240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不是布尔函数</a:t>
            </a:r>
            <a:r>
              <a:rPr lang="zh-CN" altLang="en-US" sz="2400" smtClean="0">
                <a:latin typeface="楷体" pitchFamily="49" charset="-122"/>
                <a:ea typeface="楷体" pitchFamily="49" charset="-122"/>
              </a:rPr>
              <a:t>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5E7A6C-A8B9-4838-BA31-26E528C53E39}" type="slidenum">
              <a:rPr lang="en-US" altLang="zh-CN" smtClean="0"/>
              <a:pPr>
                <a:defRPr/>
              </a:pPr>
              <a:t>73</a:t>
            </a:fld>
            <a:endParaRPr lang="en-US" altLang="zh-CN"/>
          </a:p>
        </p:txBody>
      </p:sp>
      <p:grpSp>
        <p:nvGrpSpPr>
          <p:cNvPr id="5" name="组合 4"/>
          <p:cNvGrpSpPr>
            <a:grpSpLocks/>
          </p:cNvGrpSpPr>
          <p:nvPr/>
        </p:nvGrpSpPr>
        <p:grpSpPr bwMode="auto">
          <a:xfrm>
            <a:off x="6588125" y="2960688"/>
            <a:ext cx="1352550" cy="1331912"/>
            <a:chOff x="30163" y="2300288"/>
            <a:chExt cx="1353142" cy="1332966"/>
          </a:xfrm>
        </p:grpSpPr>
        <p:pic>
          <p:nvPicPr>
            <p:cNvPr id="101405" name="Picture 5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0163" y="2300288"/>
              <a:ext cx="1268412" cy="973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" name="矩形 6"/>
            <p:cNvSpPr/>
            <p:nvPr/>
          </p:nvSpPr>
          <p:spPr>
            <a:xfrm>
              <a:off x="55574" y="3255130"/>
              <a:ext cx="1327731" cy="3781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400" dirty="0">
                  <a:solidFill>
                    <a:srgbClr val="CC0099"/>
                  </a:solidFill>
                  <a:latin typeface="楷体" pitchFamily="49" charset="-122"/>
                  <a:ea typeface="楷体" pitchFamily="49" charset="-122"/>
                </a:rPr>
                <a:t>第</a:t>
              </a:r>
              <a:r>
                <a:rPr lang="en-US" altLang="zh-CN" sz="2400" dirty="0">
                  <a:solidFill>
                    <a:srgbClr val="CC0099"/>
                  </a:solidFill>
                  <a:latin typeface="楷体" pitchFamily="49" charset="-122"/>
                  <a:ea typeface="楷体" pitchFamily="49" charset="-122"/>
                </a:rPr>
                <a:t>248</a:t>
              </a:r>
              <a:r>
                <a:rPr lang="zh-CN" altLang="en-US" sz="2400" dirty="0">
                  <a:solidFill>
                    <a:srgbClr val="CC0099"/>
                  </a:solidFill>
                  <a:latin typeface="楷体" pitchFamily="49" charset="-122"/>
                  <a:ea typeface="楷体" pitchFamily="49" charset="-122"/>
                </a:rPr>
                <a:t>页</a:t>
              </a:r>
            </a:p>
          </p:txBody>
        </p:sp>
      </p:grpSp>
      <p:sp>
        <p:nvSpPr>
          <p:cNvPr id="8" name="圆角矩形 7"/>
          <p:cNvSpPr/>
          <p:nvPr/>
        </p:nvSpPr>
        <p:spPr>
          <a:xfrm>
            <a:off x="4211638" y="2276475"/>
            <a:ext cx="4824412" cy="223202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74638">
              <a:lnSpc>
                <a:spcPct val="110000"/>
              </a:lnSpc>
              <a:spcAft>
                <a:spcPts val="1200"/>
              </a:spcAft>
              <a:defRPr/>
            </a:pPr>
            <a:r>
              <a:rPr lang="zh-CN" altLang="en-US" sz="24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布尔函数的实用意义：</a:t>
            </a:r>
            <a:endParaRPr lang="en-US" altLang="zh-CN" sz="2400" dirty="0">
              <a:solidFill>
                <a:srgbClr val="FF0000"/>
              </a:solidFill>
              <a:latin typeface="楷体" pitchFamily="49" charset="-122"/>
              <a:ea typeface="楷体" pitchFamily="49" charset="-122"/>
            </a:endParaRPr>
          </a:p>
          <a:p>
            <a:pPr marL="274638" indent="-274638">
              <a:lnSpc>
                <a:spcPct val="110000"/>
              </a:lnSpc>
              <a:spcAft>
                <a:spcPts val="600"/>
              </a:spcAft>
              <a:buSzPct val="65000"/>
              <a:buFont typeface="Wingdings" pitchFamily="2" charset="2"/>
              <a:buChar char="u"/>
              <a:defRPr/>
            </a:pP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  <a:latin typeface="楷体" pitchFamily="49" charset="-122"/>
                <a:ea typeface="楷体" pitchFamily="49" charset="-122"/>
              </a:rPr>
              <a:t>如果一个逻辑电路系统的逻辑设计不能用布尔函数表达出来，则该逻辑电路只是纸上谈兵，它是无法真正实现的。</a:t>
            </a:r>
          </a:p>
        </p:txBody>
      </p:sp>
      <p:grpSp>
        <p:nvGrpSpPr>
          <p:cNvPr id="29" name="组合 28"/>
          <p:cNvGrpSpPr>
            <a:grpSpLocks/>
          </p:cNvGrpSpPr>
          <p:nvPr/>
        </p:nvGrpSpPr>
        <p:grpSpPr bwMode="auto">
          <a:xfrm>
            <a:off x="1116013" y="333375"/>
            <a:ext cx="7704137" cy="5610225"/>
            <a:chOff x="1115616" y="332656"/>
            <a:chExt cx="7704856" cy="5610944"/>
          </a:xfrm>
        </p:grpSpPr>
        <p:grpSp>
          <p:nvGrpSpPr>
            <p:cNvPr id="101388" name="组合 8"/>
            <p:cNvGrpSpPr>
              <a:grpSpLocks/>
            </p:cNvGrpSpPr>
            <p:nvPr/>
          </p:nvGrpSpPr>
          <p:grpSpPr bwMode="auto">
            <a:xfrm>
              <a:off x="6954296" y="332656"/>
              <a:ext cx="1619672" cy="1378065"/>
              <a:chOff x="7380312" y="4442461"/>
              <a:chExt cx="1619672" cy="1378065"/>
            </a:xfrm>
          </p:grpSpPr>
          <p:grpSp>
            <p:nvGrpSpPr>
              <p:cNvPr id="101391" name="组合 88"/>
              <p:cNvGrpSpPr>
                <a:grpSpLocks/>
              </p:cNvGrpSpPr>
              <p:nvPr/>
            </p:nvGrpSpPr>
            <p:grpSpPr bwMode="auto">
              <a:xfrm>
                <a:off x="7380312" y="4442461"/>
                <a:ext cx="1619672" cy="1378065"/>
                <a:chOff x="4859469" y="4452352"/>
                <a:chExt cx="1619672" cy="1378065"/>
              </a:xfrm>
            </p:grpSpPr>
            <p:sp>
              <p:nvSpPr>
                <p:cNvPr id="101393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5239124" y="5461085"/>
                  <a:ext cx="864309" cy="36933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zh-CN">
                      <a:latin typeface="楷体" pitchFamily="49" charset="-122"/>
                      <a:ea typeface="楷体" pitchFamily="49" charset="-122"/>
                    </a:rPr>
                    <a:t>0</a:t>
                  </a:r>
                </a:p>
              </p:txBody>
            </p:sp>
            <p:sp>
              <p:nvSpPr>
                <p:cNvPr id="101394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5215872" y="4452352"/>
                  <a:ext cx="936104" cy="36933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zh-CN">
                      <a:latin typeface="楷体" pitchFamily="49" charset="-122"/>
                      <a:ea typeface="楷体" pitchFamily="49" charset="-122"/>
                    </a:rPr>
                    <a:t>1</a:t>
                  </a:r>
                </a:p>
              </p:txBody>
            </p:sp>
            <p:sp>
              <p:nvSpPr>
                <p:cNvPr id="101395" name="Line 34"/>
                <p:cNvSpPr>
                  <a:spLocks noChangeShapeType="1"/>
                </p:cNvSpPr>
                <p:nvPr/>
              </p:nvSpPr>
              <p:spPr bwMode="auto">
                <a:xfrm>
                  <a:off x="5681043" y="4841078"/>
                  <a:ext cx="324000" cy="32400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" name="Oval 29"/>
                <p:cNvSpPr>
                  <a:spLocks noChangeArrowheads="1"/>
                </p:cNvSpPr>
                <p:nvPr/>
              </p:nvSpPr>
              <p:spPr bwMode="auto">
                <a:xfrm>
                  <a:off x="5649220" y="5444667"/>
                  <a:ext cx="71445" cy="73034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 w="19050">
                  <a:solidFill>
                    <a:srgbClr val="00194C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zh-CN" altLang="zh-CN">
                    <a:latin typeface="楷体" pitchFamily="49" charset="-122"/>
                    <a:ea typeface="楷体" pitchFamily="49" charset="-122"/>
                  </a:endParaRPr>
                </a:p>
              </p:txBody>
            </p:sp>
            <p:sp>
              <p:nvSpPr>
                <p:cNvPr id="16" name="Oval 31"/>
                <p:cNvSpPr>
                  <a:spLocks noChangeArrowheads="1"/>
                </p:cNvSpPr>
                <p:nvPr/>
              </p:nvSpPr>
              <p:spPr bwMode="auto">
                <a:xfrm>
                  <a:off x="5649220" y="4800060"/>
                  <a:ext cx="71445" cy="71446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 w="19050">
                  <a:solidFill>
                    <a:srgbClr val="00194C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zh-CN" altLang="zh-CN">
                    <a:latin typeface="楷体" pitchFamily="49" charset="-122"/>
                    <a:ea typeface="楷体" pitchFamily="49" charset="-122"/>
                  </a:endParaRPr>
                </a:p>
              </p:txBody>
            </p:sp>
            <p:sp>
              <p:nvSpPr>
                <p:cNvPr id="101398" name="Line 34"/>
                <p:cNvSpPr>
                  <a:spLocks noChangeShapeType="1"/>
                </p:cNvSpPr>
                <p:nvPr/>
              </p:nvSpPr>
              <p:spPr bwMode="auto">
                <a:xfrm flipH="1">
                  <a:off x="5356698" y="4841078"/>
                  <a:ext cx="324000" cy="32400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" name="Oval 29"/>
                <p:cNvSpPr>
                  <a:spLocks noChangeArrowheads="1"/>
                </p:cNvSpPr>
                <p:nvPr/>
              </p:nvSpPr>
              <p:spPr bwMode="auto">
                <a:xfrm>
                  <a:off x="5965162" y="5123951"/>
                  <a:ext cx="73032" cy="71446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 w="19050">
                  <a:solidFill>
                    <a:srgbClr val="00194C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zh-CN" altLang="zh-CN">
                    <a:latin typeface="楷体" pitchFamily="49" charset="-122"/>
                    <a:ea typeface="楷体" pitchFamily="49" charset="-122"/>
                  </a:endParaRPr>
                </a:p>
              </p:txBody>
            </p:sp>
            <p:sp>
              <p:nvSpPr>
                <p:cNvPr id="19" name="Oval 31"/>
                <p:cNvSpPr>
                  <a:spLocks noChangeArrowheads="1"/>
                </p:cNvSpPr>
                <p:nvPr/>
              </p:nvSpPr>
              <p:spPr bwMode="auto">
                <a:xfrm>
                  <a:off x="5320577" y="5123951"/>
                  <a:ext cx="71444" cy="71446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 w="19050">
                  <a:solidFill>
                    <a:srgbClr val="00194C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zh-CN" altLang="zh-CN">
                    <a:latin typeface="楷体" pitchFamily="49" charset="-122"/>
                    <a:ea typeface="楷体" pitchFamily="49" charset="-122"/>
                  </a:endParaRPr>
                </a:p>
              </p:txBody>
            </p:sp>
            <p:sp>
              <p:nvSpPr>
                <p:cNvPr id="101401" name="Line 34"/>
                <p:cNvSpPr>
                  <a:spLocks noChangeShapeType="1"/>
                </p:cNvSpPr>
                <p:nvPr/>
              </p:nvSpPr>
              <p:spPr bwMode="auto">
                <a:xfrm>
                  <a:off x="5356698" y="5155420"/>
                  <a:ext cx="324000" cy="32400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1402" name="Line 34"/>
                <p:cNvSpPr>
                  <a:spLocks noChangeShapeType="1"/>
                </p:cNvSpPr>
                <p:nvPr/>
              </p:nvSpPr>
              <p:spPr bwMode="auto">
                <a:xfrm flipH="1">
                  <a:off x="5681043" y="5155420"/>
                  <a:ext cx="324000" cy="32400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1403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5964530" y="4956020"/>
                  <a:ext cx="514611" cy="36933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zh-CN">
                      <a:latin typeface="楷体" pitchFamily="49" charset="-122"/>
                      <a:ea typeface="楷体" pitchFamily="49" charset="-122"/>
                    </a:rPr>
                    <a:t>b</a:t>
                  </a:r>
                </a:p>
              </p:txBody>
            </p:sp>
            <p:sp>
              <p:nvSpPr>
                <p:cNvPr id="101404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4859469" y="4960220"/>
                  <a:ext cx="503620" cy="36933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zh-CN">
                      <a:latin typeface="楷体" pitchFamily="49" charset="-122"/>
                      <a:ea typeface="楷体" pitchFamily="49" charset="-122"/>
                    </a:rPr>
                    <a:t>a</a:t>
                  </a:r>
                </a:p>
              </p:txBody>
            </p:sp>
          </p:grpSp>
          <p:sp>
            <p:nvSpPr>
              <p:cNvPr id="11" name="圆角矩形 10"/>
              <p:cNvSpPr/>
              <p:nvPr/>
            </p:nvSpPr>
            <p:spPr>
              <a:xfrm>
                <a:off x="7468322" y="4482154"/>
                <a:ext cx="1439997" cy="1297154"/>
              </a:xfrm>
              <a:prstGeom prst="roundRect">
                <a:avLst/>
              </a:prstGeom>
              <a:solidFill>
                <a:schemeClr val="accent1">
                  <a:alpha val="2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</p:grpSp>
        <p:cxnSp>
          <p:nvCxnSpPr>
            <p:cNvPr id="25" name="直接连接符 24"/>
            <p:cNvCxnSpPr/>
            <p:nvPr/>
          </p:nvCxnSpPr>
          <p:spPr>
            <a:xfrm flipV="1">
              <a:off x="1115616" y="5562551"/>
              <a:ext cx="4248546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任意多边形 27"/>
            <p:cNvSpPr/>
            <p:nvPr/>
          </p:nvSpPr>
          <p:spPr>
            <a:xfrm>
              <a:off x="3624100" y="1218595"/>
              <a:ext cx="5196372" cy="4725005"/>
            </a:xfrm>
            <a:custGeom>
              <a:avLst/>
              <a:gdLst>
                <a:gd name="connsiteX0" fmla="*/ 0 w 5196840"/>
                <a:gd name="connsiteY0" fmla="*/ 4343400 h 4724400"/>
                <a:gd name="connsiteX1" fmla="*/ 0 w 5196840"/>
                <a:gd name="connsiteY1" fmla="*/ 4724400 h 4724400"/>
                <a:gd name="connsiteX2" fmla="*/ 5196840 w 5196840"/>
                <a:gd name="connsiteY2" fmla="*/ 4709160 h 4724400"/>
                <a:gd name="connsiteX3" fmla="*/ 5196840 w 5196840"/>
                <a:gd name="connsiteY3" fmla="*/ 0 h 4724400"/>
                <a:gd name="connsiteX4" fmla="*/ 4846320 w 5196840"/>
                <a:gd name="connsiteY4" fmla="*/ 0 h 4724400"/>
                <a:gd name="connsiteX5" fmla="*/ 4846320 w 5196840"/>
                <a:gd name="connsiteY5" fmla="*/ 0 h 472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196840" h="4724400">
                  <a:moveTo>
                    <a:pt x="0" y="4343400"/>
                  </a:moveTo>
                  <a:lnTo>
                    <a:pt x="0" y="4724400"/>
                  </a:lnTo>
                  <a:lnTo>
                    <a:pt x="5196840" y="4709160"/>
                  </a:lnTo>
                  <a:lnTo>
                    <a:pt x="5196840" y="0"/>
                  </a:lnTo>
                  <a:lnTo>
                    <a:pt x="4846320" y="0"/>
                  </a:lnTo>
                  <a:lnTo>
                    <a:pt x="4846320" y="0"/>
                  </a:lnTo>
                </a:path>
              </a:pathLst>
            </a:custGeom>
            <a:ln w="12700">
              <a:solidFill>
                <a:srgbClr val="FF0000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grpSp>
        <p:nvGrpSpPr>
          <p:cNvPr id="33" name="组合 32"/>
          <p:cNvGrpSpPr>
            <a:grpSpLocks/>
          </p:cNvGrpSpPr>
          <p:nvPr/>
        </p:nvGrpSpPr>
        <p:grpSpPr bwMode="auto">
          <a:xfrm>
            <a:off x="468313" y="620713"/>
            <a:ext cx="7272337" cy="1693862"/>
            <a:chOff x="467544" y="620688"/>
            <a:chExt cx="7272808" cy="1693887"/>
          </a:xfrm>
        </p:grpSpPr>
        <p:cxnSp>
          <p:nvCxnSpPr>
            <p:cNvPr id="30" name="直接连接符 29"/>
            <p:cNvCxnSpPr/>
            <p:nvPr/>
          </p:nvCxnSpPr>
          <p:spPr>
            <a:xfrm>
              <a:off x="2628271" y="2147886"/>
              <a:ext cx="5112081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圆角矩形 30"/>
            <p:cNvSpPr/>
            <p:nvPr/>
          </p:nvSpPr>
          <p:spPr>
            <a:xfrm>
              <a:off x="467544" y="620688"/>
              <a:ext cx="3384769" cy="504832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274638" indent="-274638" algn="ctr">
                <a:lnSpc>
                  <a:spcPct val="110000"/>
                </a:lnSpc>
                <a:spcAft>
                  <a:spcPts val="600"/>
                </a:spcAft>
                <a:buSzPct val="65000"/>
                <a:defRPr/>
              </a:pPr>
              <a:r>
                <a:rPr lang="zh-CN" altLang="en-US" sz="2400" dirty="0">
                  <a:solidFill>
                    <a:schemeClr val="accent6">
                      <a:lumMod val="75000"/>
                    </a:schemeClr>
                  </a:solidFill>
                  <a:latin typeface="楷体" pitchFamily="49" charset="-122"/>
                  <a:ea typeface="楷体" pitchFamily="49" charset="-122"/>
                </a:rPr>
                <a:t>两个变元的主析取范式</a:t>
              </a:r>
            </a:p>
          </p:txBody>
        </p:sp>
        <p:sp>
          <p:nvSpPr>
            <p:cNvPr id="32" name="任意多边形 31"/>
            <p:cNvSpPr/>
            <p:nvPr/>
          </p:nvSpPr>
          <p:spPr>
            <a:xfrm>
              <a:off x="970814" y="1133458"/>
              <a:ext cx="2076584" cy="1181117"/>
            </a:xfrm>
            <a:custGeom>
              <a:avLst/>
              <a:gdLst>
                <a:gd name="connsiteX0" fmla="*/ 2076450 w 2076450"/>
                <a:gd name="connsiteY0" fmla="*/ 1019175 h 1181100"/>
                <a:gd name="connsiteX1" fmla="*/ 2076450 w 2076450"/>
                <a:gd name="connsiteY1" fmla="*/ 1181100 h 1181100"/>
                <a:gd name="connsiteX2" fmla="*/ 0 w 2076450"/>
                <a:gd name="connsiteY2" fmla="*/ 1181100 h 1181100"/>
                <a:gd name="connsiteX3" fmla="*/ 0 w 2076450"/>
                <a:gd name="connsiteY3" fmla="*/ 0 h 118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76450" h="1181100">
                  <a:moveTo>
                    <a:pt x="2076450" y="1019175"/>
                  </a:moveTo>
                  <a:lnTo>
                    <a:pt x="2076450" y="1181100"/>
                  </a:lnTo>
                  <a:lnTo>
                    <a:pt x="0" y="1181100"/>
                  </a:lnTo>
                  <a:lnTo>
                    <a:pt x="0" y="0"/>
                  </a:lnTo>
                </a:path>
              </a:pathLst>
            </a:custGeom>
            <a:ln w="12700">
              <a:solidFill>
                <a:srgbClr val="FF0000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cxnSp>
        <p:nvCxnSpPr>
          <p:cNvPr id="34" name="直接连接符 33"/>
          <p:cNvCxnSpPr/>
          <p:nvPr/>
        </p:nvCxnSpPr>
        <p:spPr>
          <a:xfrm flipV="1">
            <a:off x="4505325" y="5005388"/>
            <a:ext cx="130651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10240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68313" y="1628775"/>
            <a:ext cx="8229600" cy="4530725"/>
          </a:xfrm>
        </p:spPr>
        <p:txBody>
          <a:bodyPr/>
          <a:lstStyle/>
          <a:p>
            <a:r>
              <a:rPr lang="zh-CN" altLang="en-US" sz="3600" smtClean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</a:rPr>
              <a:t>主范式的另一种求法（类似于用真值表求主范式）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611188" y="188913"/>
            <a:ext cx="7772400" cy="6248400"/>
          </a:xfrm>
          <a:ln>
            <a:solidFill>
              <a:srgbClr val="FF0000"/>
            </a:solidFill>
          </a:ln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zh-CN" sz="3500" smtClean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</a:rPr>
              <a:t>*2. 一般的布尔代数的布尔表达式</a:t>
            </a:r>
            <a:r>
              <a:rPr lang="zh-CN" altLang="en-US" sz="3500" smtClean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</a:rPr>
              <a:t>(布尔函数</a:t>
            </a:r>
            <a:r>
              <a:rPr lang="en-US" altLang="zh-CN" sz="3500" smtClean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</a:rPr>
              <a:t>)</a:t>
            </a:r>
            <a:r>
              <a:rPr lang="zh-CN" altLang="zh-CN" sz="3500" smtClean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</a:rPr>
              <a:t>的范式: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zh-CN" sz="2000" b="1" smtClean="0"/>
              <a:t>  </a:t>
            </a:r>
            <a:endParaRPr lang="zh-CN" altLang="en-US" sz="2000" b="1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zh-CN" sz="2000" b="1" smtClean="0"/>
              <a:t> </a:t>
            </a:r>
            <a:r>
              <a:rPr lang="en-US" altLang="zh-CN" sz="2000" smtClean="0">
                <a:latin typeface="楷体" pitchFamily="49" charset="-122"/>
                <a:ea typeface="楷体" pitchFamily="49" charset="-122"/>
              </a:rPr>
              <a:t>&lt; B,</a:t>
            </a:r>
            <a:r>
              <a:rPr lang="en-US" altLang="zh-CN" sz="2000" smtClean="0">
                <a:latin typeface="楷体" pitchFamily="49" charset="-122"/>
                <a:ea typeface="楷体" pitchFamily="49" charset="-122"/>
                <a:sym typeface="Symbol" pitchFamily="18" charset="2"/>
              </a:rPr>
              <a:t>∨,∧,</a:t>
            </a:r>
            <a:r>
              <a:rPr lang="en-US" altLang="zh-CN" sz="2000" smtClean="0">
                <a:latin typeface="楷体" pitchFamily="49" charset="-122"/>
                <a:ea typeface="楷体" pitchFamily="49" charset="-122"/>
              </a:rPr>
              <a:t>¯&gt;</a:t>
            </a:r>
            <a:r>
              <a:rPr lang="zh-CN" altLang="zh-CN" sz="2000" smtClean="0">
                <a:latin typeface="楷体" pitchFamily="49" charset="-122"/>
                <a:ea typeface="楷体" pitchFamily="49" charset="-122"/>
              </a:rPr>
              <a:t>是布尔代数,含有变元 </a:t>
            </a:r>
            <a:r>
              <a:rPr lang="en-US" altLang="zh-CN" sz="2000" smtClean="0">
                <a:latin typeface="楷体" pitchFamily="49" charset="-122"/>
                <a:ea typeface="楷体" pitchFamily="49" charset="-122"/>
              </a:rPr>
              <a:t>x</a:t>
            </a:r>
            <a:r>
              <a:rPr lang="en-US" altLang="zh-CN" sz="2000" smtClean="0">
                <a:latin typeface="楷体" pitchFamily="49" charset="-122"/>
                <a:ea typeface="楷体" pitchFamily="49" charset="-122"/>
                <a:sym typeface="Symbol" pitchFamily="18" charset="2"/>
              </a:rPr>
              <a:t>1</a:t>
            </a:r>
            <a:r>
              <a:rPr lang="en-US" altLang="zh-CN" sz="2000" smtClean="0">
                <a:latin typeface="楷体" pitchFamily="49" charset="-122"/>
                <a:ea typeface="楷体" pitchFamily="49" charset="-122"/>
              </a:rPr>
              <a:t>,x</a:t>
            </a:r>
            <a:r>
              <a:rPr lang="en-US" altLang="zh-CN" sz="2000" smtClean="0">
                <a:latin typeface="楷体" pitchFamily="49" charset="-122"/>
                <a:ea typeface="楷体" pitchFamily="49" charset="-122"/>
                <a:sym typeface="Symbol" pitchFamily="18" charset="2"/>
              </a:rPr>
              <a:t>2</a:t>
            </a:r>
            <a:r>
              <a:rPr lang="en-US" altLang="zh-CN" sz="2000" smtClean="0">
                <a:latin typeface="楷体" pitchFamily="49" charset="-122"/>
                <a:ea typeface="楷体" pitchFamily="49" charset="-122"/>
              </a:rPr>
              <a:t>,…,x</a:t>
            </a:r>
            <a:r>
              <a:rPr lang="en-US" altLang="zh-CN" sz="2000" smtClean="0">
                <a:latin typeface="楷体" pitchFamily="49" charset="-122"/>
                <a:ea typeface="楷体" pitchFamily="49" charset="-122"/>
                <a:sym typeface="Symbol" pitchFamily="18" charset="2"/>
              </a:rPr>
              <a:t>n</a:t>
            </a:r>
            <a:r>
              <a:rPr lang="en-US" altLang="zh-CN" sz="2000" smtClean="0"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zh-CN" sz="2000" smtClean="0">
                <a:latin typeface="楷体" pitchFamily="49" charset="-122"/>
                <a:ea typeface="楷体" pitchFamily="49" charset="-122"/>
              </a:rPr>
              <a:t>的布尔表达式</a:t>
            </a:r>
            <a:r>
              <a:rPr lang="en-US" altLang="zh-CN" sz="2000" smtClean="0">
                <a:latin typeface="楷体" pitchFamily="49" charset="-122"/>
                <a:ea typeface="楷体" pitchFamily="49" charset="-122"/>
              </a:rPr>
              <a:t>E(x</a:t>
            </a:r>
            <a:r>
              <a:rPr lang="en-US" altLang="zh-CN" sz="2000" smtClean="0">
                <a:latin typeface="楷体" pitchFamily="49" charset="-122"/>
                <a:ea typeface="楷体" pitchFamily="49" charset="-122"/>
                <a:sym typeface="Symbol" pitchFamily="18" charset="2"/>
              </a:rPr>
              <a:t>1</a:t>
            </a:r>
            <a:r>
              <a:rPr lang="en-US" altLang="zh-CN" sz="2000" smtClean="0">
                <a:latin typeface="楷体" pitchFamily="49" charset="-122"/>
                <a:ea typeface="楷体" pitchFamily="49" charset="-122"/>
              </a:rPr>
              <a:t>,x</a:t>
            </a:r>
            <a:r>
              <a:rPr lang="en-US" altLang="zh-CN" sz="2000" smtClean="0">
                <a:latin typeface="楷体" pitchFamily="49" charset="-122"/>
                <a:ea typeface="楷体" pitchFamily="49" charset="-122"/>
                <a:sym typeface="Symbol" pitchFamily="18" charset="2"/>
              </a:rPr>
              <a:t>2</a:t>
            </a:r>
            <a:r>
              <a:rPr lang="en-US" altLang="zh-CN" sz="2000" smtClean="0">
                <a:latin typeface="楷体" pitchFamily="49" charset="-122"/>
                <a:ea typeface="楷体" pitchFamily="49" charset="-122"/>
              </a:rPr>
              <a:t>,…x</a:t>
            </a:r>
            <a:r>
              <a:rPr lang="en-US" altLang="zh-CN" sz="2000" smtClean="0">
                <a:latin typeface="楷体" pitchFamily="49" charset="-122"/>
                <a:ea typeface="楷体" pitchFamily="49" charset="-122"/>
                <a:sym typeface="Symbol" pitchFamily="18" charset="2"/>
              </a:rPr>
              <a:t>n</a:t>
            </a:r>
            <a:r>
              <a:rPr lang="en-US" altLang="zh-CN" sz="2000" smtClean="0">
                <a:latin typeface="楷体" pitchFamily="49" charset="-122"/>
                <a:ea typeface="楷体" pitchFamily="49" charset="-122"/>
              </a:rPr>
              <a:t>),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zh-CN" sz="2000" smtClean="0">
              <a:latin typeface="楷体" pitchFamily="49" charset="-122"/>
              <a:ea typeface="楷体" pitchFamily="49" charset="-122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smtClean="0">
                <a:latin typeface="楷体" pitchFamily="49" charset="-122"/>
                <a:ea typeface="楷体" pitchFamily="49" charset="-122"/>
              </a:rPr>
              <a:t>1). </a:t>
            </a:r>
            <a:r>
              <a:rPr lang="zh-CN" altLang="en-US" sz="2000" smtClean="0">
                <a:latin typeface="楷体" pitchFamily="49" charset="-122"/>
                <a:ea typeface="楷体" pitchFamily="49" charset="-122"/>
              </a:rPr>
              <a:t>极小项</a:t>
            </a:r>
            <a:r>
              <a:rPr lang="en-US" altLang="zh-CN" sz="2000" smtClean="0">
                <a:latin typeface="楷体" pitchFamily="49" charset="-122"/>
                <a:ea typeface="楷体" pitchFamily="49" charset="-122"/>
              </a:rPr>
              <a:t>: </a:t>
            </a:r>
            <a:r>
              <a:rPr lang="zh-CN" altLang="en-US" sz="2000" smtClean="0">
                <a:latin typeface="楷体" pitchFamily="49" charset="-122"/>
                <a:ea typeface="楷体" pitchFamily="49" charset="-122"/>
              </a:rPr>
              <a:t>是由</a:t>
            </a:r>
            <a:r>
              <a:rPr lang="en-US" altLang="zh-CN" sz="2000" smtClean="0">
                <a:latin typeface="楷体" pitchFamily="49" charset="-122"/>
                <a:ea typeface="楷体" pitchFamily="49" charset="-122"/>
              </a:rPr>
              <a:t>n</a:t>
            </a:r>
            <a:r>
              <a:rPr lang="zh-CN" altLang="zh-CN" sz="2000" smtClean="0">
                <a:latin typeface="楷体" pitchFamily="49" charset="-122"/>
                <a:ea typeface="楷体" pitchFamily="49" charset="-122"/>
              </a:rPr>
              <a:t>个变元和</a:t>
            </a:r>
            <a:r>
              <a:rPr lang="en-US" altLang="zh-CN" sz="2000" smtClean="0">
                <a:latin typeface="楷体" pitchFamily="49" charset="-122"/>
                <a:ea typeface="楷体" pitchFamily="49" charset="-122"/>
              </a:rPr>
              <a:t>B</a:t>
            </a:r>
            <a:r>
              <a:rPr lang="zh-CN" altLang="zh-CN" sz="2000" smtClean="0">
                <a:latin typeface="楷体" pitchFamily="49" charset="-122"/>
                <a:ea typeface="楷体" pitchFamily="49" charset="-122"/>
              </a:rPr>
              <a:t>中元素构成的如下形式,称为</a:t>
            </a:r>
            <a:r>
              <a:rPr lang="zh-CN" altLang="en-US" sz="2000" smtClean="0">
                <a:latin typeface="楷体" pitchFamily="49" charset="-122"/>
                <a:ea typeface="楷体" pitchFamily="49" charset="-122"/>
              </a:rPr>
              <a:t>极</a:t>
            </a:r>
            <a:r>
              <a:rPr lang="zh-CN" altLang="zh-CN" sz="2000" smtClean="0">
                <a:latin typeface="楷体" pitchFamily="49" charset="-122"/>
                <a:ea typeface="楷体" pitchFamily="49" charset="-122"/>
              </a:rPr>
              <a:t>小项.</a:t>
            </a:r>
            <a:endParaRPr lang="zh-CN" altLang="en-US" sz="2000" smtClean="0">
              <a:latin typeface="楷体" pitchFamily="49" charset="-122"/>
              <a:ea typeface="楷体" pitchFamily="49" charset="-122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zh-CN" altLang="en-US" sz="2000" smtClean="0">
              <a:latin typeface="楷体" pitchFamily="49" charset="-122"/>
              <a:ea typeface="楷体" pitchFamily="49" charset="-122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000" smtClean="0">
                <a:latin typeface="楷体" pitchFamily="49" charset="-122"/>
                <a:ea typeface="楷体" pitchFamily="49" charset="-122"/>
              </a:rPr>
              <a:t>其中                                                         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zh-CN" sz="2000" smtClean="0">
              <a:latin typeface="楷体" pitchFamily="49" charset="-122"/>
              <a:ea typeface="楷体" pitchFamily="49" charset="-122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zh-CN" sz="2000" smtClean="0">
              <a:latin typeface="楷体" pitchFamily="49" charset="-122"/>
              <a:ea typeface="楷体" pitchFamily="49" charset="-122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zh-CN" sz="2000" smtClean="0">
              <a:latin typeface="楷体" pitchFamily="49" charset="-122"/>
              <a:ea typeface="楷体" pitchFamily="49" charset="-122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smtClean="0">
                <a:latin typeface="楷体" pitchFamily="49" charset="-122"/>
                <a:ea typeface="楷体" pitchFamily="49" charset="-122"/>
              </a:rPr>
              <a:t>Cδ1δ2...δn</a:t>
            </a:r>
            <a:r>
              <a:rPr lang="zh-CN" altLang="zh-CN" sz="2000" smtClean="0">
                <a:latin typeface="楷体" pitchFamily="49" charset="-122"/>
                <a:ea typeface="楷体" pitchFamily="49" charset="-122"/>
              </a:rPr>
              <a:t>为</a:t>
            </a:r>
            <a:r>
              <a:rPr lang="en-US" altLang="zh-CN" sz="2000" smtClean="0">
                <a:latin typeface="楷体" pitchFamily="49" charset="-122"/>
                <a:ea typeface="楷体" pitchFamily="49" charset="-122"/>
              </a:rPr>
              <a:t>B</a:t>
            </a:r>
            <a:r>
              <a:rPr lang="zh-CN" altLang="zh-CN" sz="2000" smtClean="0">
                <a:latin typeface="楷体" pitchFamily="49" charset="-122"/>
                <a:ea typeface="楷体" pitchFamily="49" charset="-122"/>
              </a:rPr>
              <a:t>中元素, 称之为极小项的系数.</a:t>
            </a:r>
            <a:r>
              <a:rPr lang="en-US" altLang="zh-CN" sz="2000" smtClean="0">
                <a:latin typeface="楷体" pitchFamily="49" charset="-122"/>
                <a:ea typeface="楷体" pitchFamily="49" charset="-122"/>
              </a:rPr>
              <a:t>     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zh-CN" altLang="en-US" sz="2000" smtClean="0">
              <a:latin typeface="楷体" pitchFamily="49" charset="-122"/>
              <a:ea typeface="楷体" pitchFamily="49" charset="-122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000" smtClean="0">
                <a:latin typeface="楷体" pitchFamily="49" charset="-122"/>
                <a:ea typeface="楷体" pitchFamily="49" charset="-122"/>
              </a:rPr>
              <a:t>例如</a:t>
            </a:r>
            <a:r>
              <a:rPr lang="en-US" altLang="zh-CN" sz="2000" smtClean="0">
                <a:latin typeface="楷体" pitchFamily="49" charset="-122"/>
                <a:ea typeface="楷体" pitchFamily="49" charset="-122"/>
              </a:rPr>
              <a:t>B={0,1,a,b}, </a:t>
            </a:r>
            <a:r>
              <a:rPr lang="zh-CN" altLang="zh-CN" sz="2000" smtClean="0">
                <a:latin typeface="楷体" pitchFamily="49" charset="-122"/>
                <a:ea typeface="楷体" pitchFamily="49" charset="-122"/>
              </a:rPr>
              <a:t>下面是</a:t>
            </a:r>
            <a:r>
              <a:rPr lang="en-US" altLang="zh-CN" sz="2000" smtClean="0">
                <a:latin typeface="楷体" pitchFamily="49" charset="-122"/>
                <a:ea typeface="楷体" pitchFamily="49" charset="-122"/>
              </a:rPr>
              <a:t>E(x</a:t>
            </a:r>
            <a:r>
              <a:rPr lang="en-US" altLang="zh-CN" sz="2000" smtClean="0">
                <a:latin typeface="楷体" pitchFamily="49" charset="-122"/>
                <a:ea typeface="楷体" pitchFamily="49" charset="-122"/>
                <a:sym typeface="Symbol" pitchFamily="18" charset="2"/>
              </a:rPr>
              <a:t>1</a:t>
            </a:r>
            <a:r>
              <a:rPr lang="en-US" altLang="zh-CN" sz="2000" smtClean="0">
                <a:latin typeface="楷体" pitchFamily="49" charset="-122"/>
                <a:ea typeface="楷体" pitchFamily="49" charset="-122"/>
              </a:rPr>
              <a:t>,x</a:t>
            </a:r>
            <a:r>
              <a:rPr lang="en-US" altLang="zh-CN" sz="2000" smtClean="0">
                <a:latin typeface="楷体" pitchFamily="49" charset="-122"/>
                <a:ea typeface="楷体" pitchFamily="49" charset="-122"/>
                <a:sym typeface="Symbol" pitchFamily="18" charset="2"/>
              </a:rPr>
              <a:t>2</a:t>
            </a:r>
            <a:r>
              <a:rPr lang="en-US" altLang="zh-CN" sz="2000" smtClean="0">
                <a:latin typeface="楷体" pitchFamily="49" charset="-122"/>
                <a:ea typeface="楷体" pitchFamily="49" charset="-122"/>
              </a:rPr>
              <a:t>,x</a:t>
            </a:r>
            <a:r>
              <a:rPr lang="en-US" altLang="zh-CN" sz="2000" smtClean="0">
                <a:latin typeface="楷体" pitchFamily="49" charset="-122"/>
                <a:ea typeface="楷体" pitchFamily="49" charset="-122"/>
                <a:sym typeface="Symbol" pitchFamily="18" charset="2"/>
              </a:rPr>
              <a:t>3</a:t>
            </a:r>
            <a:r>
              <a:rPr lang="en-US" altLang="zh-CN" sz="2000" smtClean="0">
                <a:latin typeface="楷体" pitchFamily="49" charset="-122"/>
                <a:ea typeface="楷体" pitchFamily="49" charset="-122"/>
              </a:rPr>
              <a:t>)</a:t>
            </a:r>
            <a:r>
              <a:rPr lang="zh-CN" altLang="zh-CN" sz="2000" smtClean="0">
                <a:latin typeface="楷体" pitchFamily="49" charset="-122"/>
                <a:ea typeface="楷体" pitchFamily="49" charset="-122"/>
              </a:rPr>
              <a:t>中的</a:t>
            </a:r>
            <a:r>
              <a:rPr lang="zh-CN" altLang="en-US" sz="2000" smtClean="0">
                <a:latin typeface="楷体" pitchFamily="49" charset="-122"/>
                <a:ea typeface="楷体" pitchFamily="49" charset="-122"/>
              </a:rPr>
              <a:t>一些</a:t>
            </a:r>
            <a:r>
              <a:rPr lang="zh-CN" altLang="zh-CN" sz="2000" smtClean="0">
                <a:latin typeface="楷体" pitchFamily="49" charset="-122"/>
                <a:ea typeface="楷体" pitchFamily="49" charset="-122"/>
              </a:rPr>
              <a:t>极小项:</a:t>
            </a:r>
            <a:endParaRPr lang="en-US" altLang="zh-CN" sz="2000" smtClean="0">
              <a:latin typeface="楷体" pitchFamily="49" charset="-122"/>
              <a:ea typeface="楷体" pitchFamily="49" charset="-122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zh-CN" sz="2000" smtClean="0">
              <a:latin typeface="楷体" pitchFamily="49" charset="-122"/>
              <a:ea typeface="楷体" pitchFamily="49" charset="-122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zh-CN" sz="2000" b="1" smtClean="0">
              <a:solidFill>
                <a:srgbClr val="FF0000"/>
              </a:solidFill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zh-CN" sz="2000" b="1" smtClean="0">
              <a:solidFill>
                <a:srgbClr val="FF0000"/>
              </a:solidFill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smtClean="0">
                <a:solidFill>
                  <a:srgbClr val="FF0000"/>
                </a:solidFill>
              </a:rPr>
              <a:t> ……</a:t>
            </a:r>
            <a:endParaRPr lang="en-US" altLang="zh-CN" smtClean="0"/>
          </a:p>
        </p:txBody>
      </p:sp>
      <p:graphicFrame>
        <p:nvGraphicFramePr>
          <p:cNvPr id="114691" name="Object 3"/>
          <p:cNvGraphicFramePr>
            <a:graphicFrameLocks noChangeAspect="1"/>
          </p:cNvGraphicFramePr>
          <p:nvPr/>
        </p:nvGraphicFramePr>
        <p:xfrm>
          <a:off x="1979613" y="2924175"/>
          <a:ext cx="3636962" cy="403225"/>
        </p:xfrm>
        <a:graphic>
          <a:graphicData uri="http://schemas.openxmlformats.org/presentationml/2006/ole">
            <p:oleObj spid="_x0000_s114691" name="公式" r:id="rId3" imgW="1586811" imgH="177723" progId="Equation.3">
              <p:embed/>
            </p:oleObj>
          </a:graphicData>
        </a:graphic>
      </p:graphicFrame>
      <p:graphicFrame>
        <p:nvGraphicFramePr>
          <p:cNvPr id="114692" name="Object 4"/>
          <p:cNvGraphicFramePr>
            <a:graphicFrameLocks noChangeAspect="1"/>
          </p:cNvGraphicFramePr>
          <p:nvPr/>
        </p:nvGraphicFramePr>
        <p:xfrm>
          <a:off x="1835150" y="3500438"/>
          <a:ext cx="4114800" cy="447675"/>
        </p:xfrm>
        <a:graphic>
          <a:graphicData uri="http://schemas.openxmlformats.org/presentationml/2006/ole">
            <p:oleObj spid="_x0000_s114692" name="公式" r:id="rId4" imgW="1968500" imgH="215900" progId="Equation.3">
              <p:embed/>
            </p:oleObj>
          </a:graphicData>
        </a:graphic>
      </p:graphicFrame>
      <p:graphicFrame>
        <p:nvGraphicFramePr>
          <p:cNvPr id="114693" name="Object 5"/>
          <p:cNvGraphicFramePr>
            <a:graphicFrameLocks noChangeAspect="1"/>
          </p:cNvGraphicFramePr>
          <p:nvPr/>
        </p:nvGraphicFramePr>
        <p:xfrm>
          <a:off x="971550" y="5229225"/>
          <a:ext cx="6858000" cy="469900"/>
        </p:xfrm>
        <a:graphic>
          <a:graphicData uri="http://schemas.openxmlformats.org/presentationml/2006/ole">
            <p:oleObj spid="_x0000_s114693" name="公式" r:id="rId5" imgW="3352800" imgH="2032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457200"/>
            <a:ext cx="7772400" cy="5943600"/>
          </a:xfrm>
          <a:ln>
            <a:solidFill>
              <a:srgbClr val="FF0000"/>
            </a:solidFill>
          </a:ln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endParaRPr lang="en-US" altLang="zh-CN" sz="2100" b="1" smtClean="0"/>
          </a:p>
          <a:p>
            <a:pPr eaLnBrk="1" hangingPunct="1">
              <a:buFont typeface="Wingdings" pitchFamily="2" charset="2"/>
              <a:buNone/>
            </a:pPr>
            <a:r>
              <a:rPr lang="zh-CN" altLang="en-US" sz="2100" b="1" smtClean="0"/>
              <a:t>布尔函数</a:t>
            </a:r>
            <a:r>
              <a:rPr lang="en-US" altLang="zh-CN" sz="2100" b="1" smtClean="0"/>
              <a:t>E(x</a:t>
            </a:r>
            <a:r>
              <a:rPr lang="en-US" altLang="zh-CN" sz="2100" b="1" baseline="-25000" smtClean="0">
                <a:sym typeface="Symbol" pitchFamily="18" charset="2"/>
              </a:rPr>
              <a:t>1</a:t>
            </a:r>
            <a:r>
              <a:rPr lang="en-US" altLang="zh-CN" sz="2100" b="1" smtClean="0"/>
              <a:t>,x</a:t>
            </a:r>
            <a:r>
              <a:rPr lang="en-US" altLang="zh-CN" sz="2100" b="1" baseline="-25000" smtClean="0">
                <a:sym typeface="Symbol" pitchFamily="18" charset="2"/>
              </a:rPr>
              <a:t>2</a:t>
            </a:r>
            <a:r>
              <a:rPr lang="en-US" altLang="zh-CN" sz="2100" b="1" smtClean="0"/>
              <a:t>,…x</a:t>
            </a:r>
            <a:r>
              <a:rPr lang="en-US" altLang="zh-CN" sz="2100" b="1" baseline="-25000" smtClean="0">
                <a:sym typeface="Symbol" pitchFamily="18" charset="2"/>
              </a:rPr>
              <a:t>n</a:t>
            </a:r>
            <a:r>
              <a:rPr lang="en-US" altLang="zh-CN" sz="2100" b="1" smtClean="0"/>
              <a:t>)</a:t>
            </a:r>
            <a:r>
              <a:rPr lang="zh-CN" altLang="en-US" sz="2100" b="1" smtClean="0"/>
              <a:t>的主析取范式形式</a:t>
            </a:r>
            <a:r>
              <a:rPr lang="en-US" altLang="zh-CN" sz="2100" b="1" smtClean="0"/>
              <a:t>.</a:t>
            </a:r>
          </a:p>
          <a:p>
            <a:pPr eaLnBrk="1" hangingPunct="1">
              <a:buFont typeface="Wingdings" pitchFamily="2" charset="2"/>
              <a:buNone/>
            </a:pPr>
            <a:endParaRPr lang="zh-CN" altLang="zh-CN" sz="2100" b="1" smtClean="0"/>
          </a:p>
          <a:p>
            <a:pPr eaLnBrk="1" hangingPunct="1">
              <a:buFont typeface="Wingdings" pitchFamily="2" charset="2"/>
              <a:buNone/>
            </a:pPr>
            <a:endParaRPr lang="zh-CN" altLang="zh-CN" sz="2100" b="1" smtClean="0"/>
          </a:p>
          <a:p>
            <a:pPr eaLnBrk="1" hangingPunct="1">
              <a:buFont typeface="Wingdings" pitchFamily="2" charset="2"/>
              <a:buNone/>
            </a:pPr>
            <a:endParaRPr lang="zh-CN" altLang="zh-CN" sz="2100" b="1" smtClean="0"/>
          </a:p>
          <a:p>
            <a:pPr eaLnBrk="1" hangingPunct="1">
              <a:buFont typeface="Wingdings" pitchFamily="2" charset="2"/>
              <a:buNone/>
            </a:pPr>
            <a:endParaRPr lang="zh-CN" altLang="zh-CN" sz="2100" b="1" smtClean="0"/>
          </a:p>
          <a:p>
            <a:pPr eaLnBrk="1" hangingPunct="1">
              <a:buFont typeface="Wingdings" pitchFamily="2" charset="2"/>
              <a:buNone/>
            </a:pPr>
            <a:endParaRPr lang="zh-CN" altLang="zh-CN" sz="2100" b="1" smtClean="0"/>
          </a:p>
          <a:p>
            <a:pPr eaLnBrk="1" hangingPunct="1">
              <a:buFont typeface="Wingdings" pitchFamily="2" charset="2"/>
              <a:buNone/>
            </a:pPr>
            <a:endParaRPr lang="zh-CN" altLang="zh-CN" sz="2100" b="1" smtClean="0"/>
          </a:p>
          <a:p>
            <a:pPr eaLnBrk="1" hangingPunct="1">
              <a:buFont typeface="Wingdings" pitchFamily="2" charset="2"/>
              <a:buNone/>
            </a:pPr>
            <a:endParaRPr lang="zh-CN" altLang="zh-CN" sz="2100" b="1" smtClean="0"/>
          </a:p>
          <a:p>
            <a:pPr eaLnBrk="1" hangingPunct="1">
              <a:buFont typeface="Wingdings" pitchFamily="2" charset="2"/>
              <a:buNone/>
            </a:pPr>
            <a:endParaRPr lang="zh-CN" altLang="zh-CN" sz="2100" b="1" smtClean="0"/>
          </a:p>
          <a:p>
            <a:pPr eaLnBrk="1" hangingPunct="1">
              <a:buFont typeface="Wingdings" pitchFamily="2" charset="2"/>
              <a:buNone/>
            </a:pPr>
            <a:endParaRPr lang="zh-CN" altLang="zh-CN" sz="2100" b="1" smtClean="0"/>
          </a:p>
          <a:p>
            <a:pPr eaLnBrk="1" hangingPunct="1">
              <a:buFont typeface="Wingdings" pitchFamily="2" charset="2"/>
              <a:buNone/>
            </a:pPr>
            <a:endParaRPr lang="en-US" altLang="zh-CN" sz="2100" b="1" smtClean="0"/>
          </a:p>
          <a:p>
            <a:pPr eaLnBrk="1" hangingPunct="1"/>
            <a:endParaRPr lang="en-US" altLang="zh-CN" smtClean="0"/>
          </a:p>
        </p:txBody>
      </p:sp>
      <p:graphicFrame>
        <p:nvGraphicFramePr>
          <p:cNvPr id="115715" name="Object 3"/>
          <p:cNvGraphicFramePr>
            <a:graphicFrameLocks noChangeAspect="1"/>
          </p:cNvGraphicFramePr>
          <p:nvPr/>
        </p:nvGraphicFramePr>
        <p:xfrm>
          <a:off x="2111375" y="2032000"/>
          <a:ext cx="5327650" cy="2316163"/>
        </p:xfrm>
        <a:graphic>
          <a:graphicData uri="http://schemas.openxmlformats.org/presentationml/2006/ole">
            <p:oleObj spid="_x0000_s115715" name="公式" r:id="rId3" imgW="2577960" imgH="11174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41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533400"/>
            <a:ext cx="7772400" cy="5715000"/>
          </a:xfrm>
          <a:ln>
            <a:solidFill>
              <a:srgbClr val="FF0000"/>
            </a:solidFill>
          </a:ln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b="1" smtClean="0"/>
              <a:t>类似地</a:t>
            </a:r>
            <a:r>
              <a:rPr lang="en-US" altLang="zh-CN" b="1" smtClean="0"/>
              <a:t>, E(x</a:t>
            </a:r>
            <a:r>
              <a:rPr lang="en-US" altLang="zh-CN" b="1" baseline="-25000" smtClean="0">
                <a:sym typeface="Symbol" pitchFamily="18" charset="2"/>
              </a:rPr>
              <a:t>1</a:t>
            </a:r>
            <a:r>
              <a:rPr lang="en-US" altLang="zh-CN" b="1" smtClean="0"/>
              <a:t>,x</a:t>
            </a:r>
            <a:r>
              <a:rPr lang="en-US" altLang="zh-CN" b="1" baseline="-25000" smtClean="0">
                <a:sym typeface="Symbol" pitchFamily="18" charset="2"/>
              </a:rPr>
              <a:t>2</a:t>
            </a:r>
            <a:r>
              <a:rPr lang="en-US" altLang="zh-CN" b="1" smtClean="0"/>
              <a:t>,…x</a:t>
            </a:r>
            <a:r>
              <a:rPr lang="en-US" altLang="zh-CN" b="1" baseline="-25000" smtClean="0">
                <a:sym typeface="Symbol" pitchFamily="18" charset="2"/>
              </a:rPr>
              <a:t>n</a:t>
            </a:r>
            <a:r>
              <a:rPr lang="en-US" altLang="zh-CN" b="1" smtClean="0"/>
              <a:t>)</a:t>
            </a:r>
            <a:r>
              <a:rPr lang="zh-CN" altLang="zh-CN" b="1" smtClean="0"/>
              <a:t>的</a:t>
            </a:r>
            <a:r>
              <a:rPr lang="zh-CN" altLang="en-US" b="1" smtClean="0"/>
              <a:t>主</a:t>
            </a:r>
            <a:r>
              <a:rPr lang="zh-CN" altLang="zh-CN" b="1" smtClean="0"/>
              <a:t>合取范式为:</a:t>
            </a:r>
            <a:endParaRPr lang="en-US" altLang="zh-CN" b="1" smtClean="0"/>
          </a:p>
          <a:p>
            <a:pPr eaLnBrk="1" hangingPunct="1">
              <a:buFont typeface="Wingdings" pitchFamily="2" charset="2"/>
              <a:buNone/>
            </a:pPr>
            <a:endParaRPr lang="en-US" altLang="zh-CN" b="1" smtClean="0"/>
          </a:p>
          <a:p>
            <a:pPr eaLnBrk="1" hangingPunct="1">
              <a:buFont typeface="Wingdings" pitchFamily="2" charset="2"/>
              <a:buNone/>
            </a:pPr>
            <a:endParaRPr lang="zh-CN" altLang="en-US" b="1" smtClean="0"/>
          </a:p>
          <a:p>
            <a:pPr eaLnBrk="1" hangingPunct="1">
              <a:buFont typeface="Wingdings" pitchFamily="2" charset="2"/>
              <a:buNone/>
            </a:pPr>
            <a:endParaRPr lang="zh-CN" altLang="en-US" b="1" smtClean="0"/>
          </a:p>
          <a:p>
            <a:pPr eaLnBrk="1" hangingPunct="1">
              <a:buFont typeface="Wingdings" pitchFamily="2" charset="2"/>
              <a:buNone/>
            </a:pPr>
            <a:endParaRPr lang="zh-CN" altLang="en-US" b="1" smtClean="0"/>
          </a:p>
          <a:p>
            <a:pPr eaLnBrk="1" hangingPunct="1">
              <a:buFont typeface="Wingdings" pitchFamily="2" charset="2"/>
              <a:buNone/>
            </a:pPr>
            <a:endParaRPr lang="zh-CN" altLang="en-US" b="1" smtClean="0"/>
          </a:p>
          <a:p>
            <a:pPr eaLnBrk="1" hangingPunct="1">
              <a:buFont typeface="Wingdings" pitchFamily="2" charset="2"/>
              <a:buNone/>
            </a:pPr>
            <a:endParaRPr lang="zh-CN" altLang="en-US" b="1" smtClean="0"/>
          </a:p>
          <a:p>
            <a:pPr eaLnBrk="1" hangingPunct="1">
              <a:lnSpc>
                <a:spcPct val="130000"/>
              </a:lnSpc>
              <a:buFont typeface="Wingdings" pitchFamily="2" charset="2"/>
              <a:buNone/>
            </a:pPr>
            <a:r>
              <a:rPr lang="zh-CN" altLang="en-US" sz="1900" b="1" smtClean="0">
                <a:latin typeface="Times New Roman" pitchFamily="18" charset="0"/>
              </a:rPr>
              <a:t>   其中</a:t>
            </a:r>
            <a:r>
              <a:rPr lang="en-US" altLang="zh-CN" sz="1900" b="1" smtClean="0">
                <a:latin typeface="Times New Roman" pitchFamily="18" charset="0"/>
              </a:rPr>
              <a:t>:E(0,0…,0),E(0,0,…0,1),…,E(1,1,…1,0)</a:t>
            </a:r>
            <a:r>
              <a:rPr lang="zh-CN" altLang="en-US" sz="1900" b="1" smtClean="0">
                <a:latin typeface="Times New Roman" pitchFamily="18" charset="0"/>
              </a:rPr>
              <a:t>和</a:t>
            </a:r>
            <a:r>
              <a:rPr lang="en-US" altLang="zh-CN" sz="1900" b="1" smtClean="0">
                <a:latin typeface="Times New Roman" pitchFamily="18" charset="0"/>
              </a:rPr>
              <a:t>E(1,1,…,1) </a:t>
            </a:r>
            <a:r>
              <a:rPr lang="zh-CN" altLang="en-US" sz="1900" b="1" smtClean="0">
                <a:latin typeface="Times New Roman" pitchFamily="18" charset="0"/>
              </a:rPr>
              <a:t>就是所谓的“系数”</a:t>
            </a:r>
            <a:r>
              <a:rPr lang="en-US" altLang="zh-CN" sz="1900" b="1" smtClean="0">
                <a:latin typeface="Times New Roman" pitchFamily="18" charset="0"/>
              </a:rPr>
              <a:t>.</a:t>
            </a:r>
            <a:r>
              <a:rPr lang="zh-CN" altLang="zh-CN" sz="1900" b="1" smtClean="0">
                <a:latin typeface="Times New Roman" pitchFamily="18" charset="0"/>
              </a:rPr>
              <a:t>实际上, </a:t>
            </a:r>
            <a:r>
              <a:rPr lang="zh-CN" altLang="en-US" sz="1900" b="1" smtClean="0">
                <a:latin typeface="Times New Roman" pitchFamily="18" charset="0"/>
              </a:rPr>
              <a:t>求</a:t>
            </a:r>
            <a:r>
              <a:rPr lang="en-US" altLang="zh-CN" sz="1900" b="1" smtClean="0">
                <a:latin typeface="Times New Roman" pitchFamily="18" charset="0"/>
              </a:rPr>
              <a:t>E(x</a:t>
            </a:r>
            <a:r>
              <a:rPr lang="en-US" altLang="zh-CN" sz="1900" b="1" baseline="-25000" smtClean="0">
                <a:latin typeface="Times New Roman" pitchFamily="18" charset="0"/>
                <a:sym typeface="Symbol" pitchFamily="18" charset="2"/>
              </a:rPr>
              <a:t>1</a:t>
            </a:r>
            <a:r>
              <a:rPr lang="en-US" altLang="zh-CN" sz="1900" b="1" smtClean="0">
                <a:latin typeface="Times New Roman" pitchFamily="18" charset="0"/>
              </a:rPr>
              <a:t>,x</a:t>
            </a:r>
            <a:r>
              <a:rPr lang="en-US" altLang="zh-CN" sz="1900" b="1" baseline="-25000" smtClean="0">
                <a:latin typeface="Times New Roman" pitchFamily="18" charset="0"/>
                <a:sym typeface="Symbol" pitchFamily="18" charset="2"/>
              </a:rPr>
              <a:t>2</a:t>
            </a:r>
            <a:r>
              <a:rPr lang="en-US" altLang="zh-CN" sz="1900" b="1" smtClean="0">
                <a:latin typeface="Times New Roman" pitchFamily="18" charset="0"/>
              </a:rPr>
              <a:t>,…x</a:t>
            </a:r>
            <a:r>
              <a:rPr lang="en-US" altLang="zh-CN" sz="1900" b="1" baseline="-25000" smtClean="0">
                <a:latin typeface="Times New Roman" pitchFamily="18" charset="0"/>
                <a:sym typeface="Symbol" pitchFamily="18" charset="2"/>
              </a:rPr>
              <a:t>n</a:t>
            </a:r>
            <a:r>
              <a:rPr lang="en-US" altLang="zh-CN" sz="1900" b="1" smtClean="0">
                <a:latin typeface="Times New Roman" pitchFamily="18" charset="0"/>
              </a:rPr>
              <a:t>)</a:t>
            </a:r>
            <a:r>
              <a:rPr lang="zh-CN" altLang="zh-CN" sz="1900" b="1" smtClean="0">
                <a:latin typeface="Times New Roman" pitchFamily="18" charset="0"/>
              </a:rPr>
              <a:t>的</a:t>
            </a:r>
            <a:r>
              <a:rPr lang="zh-CN" altLang="en-US" sz="1900" b="1" smtClean="0">
                <a:latin typeface="Times New Roman" pitchFamily="18" charset="0"/>
              </a:rPr>
              <a:t>主</a:t>
            </a:r>
            <a:r>
              <a:rPr lang="zh-CN" altLang="zh-CN" sz="1900" b="1" smtClean="0">
                <a:latin typeface="Times New Roman" pitchFamily="18" charset="0"/>
              </a:rPr>
              <a:t>析取或者合取范式时, 就是求这些“系数”.</a:t>
            </a:r>
          </a:p>
          <a:p>
            <a:pPr eaLnBrk="1" hangingPunct="1"/>
            <a:endParaRPr lang="en-US" altLang="zh-CN" sz="1900" smtClean="0">
              <a:latin typeface="Times New Roman" pitchFamily="18" charset="0"/>
            </a:endParaRPr>
          </a:p>
        </p:txBody>
      </p:sp>
      <p:graphicFrame>
        <p:nvGraphicFramePr>
          <p:cNvPr id="116739" name="Object 3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p:oleObj spid="_x0000_s116739" name="公式" r:id="rId3" imgW="114120" imgH="215640" progId="Equation.3">
              <p:embed/>
            </p:oleObj>
          </a:graphicData>
        </a:graphic>
      </p:graphicFrame>
      <p:graphicFrame>
        <p:nvGraphicFramePr>
          <p:cNvPr id="116740" name="Object 3"/>
          <p:cNvGraphicFramePr>
            <a:graphicFrameLocks noChangeAspect="1"/>
          </p:cNvGraphicFramePr>
          <p:nvPr/>
        </p:nvGraphicFramePr>
        <p:xfrm>
          <a:off x="1371600" y="1209675"/>
          <a:ext cx="4699000" cy="2316163"/>
        </p:xfrm>
        <a:graphic>
          <a:graphicData uri="http://schemas.openxmlformats.org/presentationml/2006/ole">
            <p:oleObj spid="_x0000_s116740" name="公式" r:id="rId4" imgW="2273040" imgH="11174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5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609600"/>
            <a:ext cx="7772400" cy="5715000"/>
          </a:xfrm>
          <a:ln>
            <a:solidFill>
              <a:srgbClr val="FF0000"/>
            </a:solidFill>
          </a:ln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zh-CN" altLang="zh-CN" sz="2100" b="1" smtClean="0"/>
              <a:t>已知&lt;</a:t>
            </a:r>
            <a:r>
              <a:rPr lang="en-US" altLang="zh-CN" sz="2100" b="1" smtClean="0"/>
              <a:t>B, ∨,∧ ,¯&gt;</a:t>
            </a:r>
            <a:r>
              <a:rPr lang="zh-CN" altLang="zh-CN" sz="2100" b="1" smtClean="0"/>
              <a:t>是布尔代数,</a:t>
            </a:r>
            <a:r>
              <a:rPr lang="en-US" altLang="zh-CN" sz="2100" b="1" smtClean="0"/>
              <a:t> </a:t>
            </a:r>
            <a:r>
              <a:rPr lang="zh-CN" altLang="en-US" sz="2100" b="1" smtClean="0"/>
              <a:t>其中</a:t>
            </a:r>
            <a:r>
              <a:rPr lang="en-US" altLang="zh-CN" sz="2100" b="1" smtClean="0"/>
              <a:t>B={0,a,b,1}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100" b="1" smtClean="0"/>
              <a:t>分别求出下面布尔表达式的主析取范式和主合取范式</a:t>
            </a:r>
            <a:r>
              <a:rPr lang="en-US" altLang="zh-CN" sz="2100" b="1" smtClean="0"/>
              <a:t>.</a:t>
            </a:r>
          </a:p>
          <a:p>
            <a:pPr eaLnBrk="1" hangingPunct="1">
              <a:buFont typeface="Wingdings" pitchFamily="2" charset="2"/>
              <a:buNone/>
            </a:pPr>
            <a:endParaRPr lang="en-US" altLang="zh-CN" sz="2100" b="1" smtClean="0"/>
          </a:p>
          <a:p>
            <a:pPr eaLnBrk="1" hangingPunct="1">
              <a:buFont typeface="Wingdings" pitchFamily="2" charset="2"/>
              <a:buNone/>
            </a:pPr>
            <a:endParaRPr lang="zh-CN" altLang="en-US" sz="2100" b="1" smtClean="0"/>
          </a:p>
          <a:p>
            <a:pPr eaLnBrk="1" hangingPunct="1">
              <a:buFont typeface="Wingdings" pitchFamily="2" charset="2"/>
              <a:buNone/>
            </a:pPr>
            <a:r>
              <a:rPr lang="en-US" altLang="zh-CN" sz="2100" b="1" smtClean="0"/>
              <a:t>. </a:t>
            </a:r>
          </a:p>
          <a:p>
            <a:pPr eaLnBrk="1" hangingPunct="1">
              <a:buFont typeface="Wingdings" pitchFamily="2" charset="2"/>
              <a:buNone/>
            </a:pPr>
            <a:endParaRPr lang="zh-CN" altLang="en-US" sz="2100" b="1" smtClean="0"/>
          </a:p>
          <a:p>
            <a:pPr eaLnBrk="1" hangingPunct="1">
              <a:buFont typeface="Wingdings" pitchFamily="2" charset="2"/>
              <a:buNone/>
            </a:pPr>
            <a:r>
              <a:rPr lang="zh-CN" altLang="en-US" sz="2100" b="1" smtClean="0"/>
              <a:t>先求四个（极大项的）系数</a:t>
            </a:r>
            <a:r>
              <a:rPr lang="zh-CN" altLang="en-US" sz="2100" b="1" smtClean="0">
                <a:solidFill>
                  <a:srgbClr val="0000FF"/>
                </a:solidFill>
              </a:rPr>
              <a:t>（类似于用真值表求范式 ）</a:t>
            </a:r>
            <a:r>
              <a:rPr lang="en-US" altLang="zh-CN" sz="2100" b="1" smtClean="0"/>
              <a:t>:</a:t>
            </a:r>
          </a:p>
          <a:p>
            <a:pPr eaLnBrk="1" hangingPunct="1">
              <a:buFont typeface="Wingdings" pitchFamily="2" charset="2"/>
              <a:buNone/>
            </a:pPr>
            <a:endParaRPr lang="en-US" altLang="zh-CN" sz="2100" b="1" smtClean="0"/>
          </a:p>
          <a:p>
            <a:pPr eaLnBrk="1" hangingPunct="1">
              <a:buFont typeface="Wingdings" pitchFamily="2" charset="2"/>
              <a:buNone/>
            </a:pPr>
            <a:endParaRPr lang="en-US" altLang="zh-CN" sz="2100" b="1" smtClean="0"/>
          </a:p>
          <a:p>
            <a:pPr eaLnBrk="1" hangingPunct="1">
              <a:buFont typeface="Wingdings" pitchFamily="2" charset="2"/>
              <a:buNone/>
            </a:pPr>
            <a:endParaRPr lang="en-US" altLang="zh-CN" sz="2100" b="1" smtClean="0"/>
          </a:p>
          <a:p>
            <a:pPr eaLnBrk="1" hangingPunct="1">
              <a:buFont typeface="Wingdings" pitchFamily="2" charset="2"/>
              <a:buNone/>
            </a:pPr>
            <a:endParaRPr lang="en-US" altLang="zh-CN" sz="2100" b="1" smtClean="0"/>
          </a:p>
          <a:p>
            <a:pPr eaLnBrk="1" hangingPunct="1">
              <a:buFont typeface="Wingdings" pitchFamily="2" charset="2"/>
              <a:buNone/>
            </a:pPr>
            <a:endParaRPr lang="zh-CN" altLang="en-US" sz="2100" b="1" smtClean="0"/>
          </a:p>
          <a:p>
            <a:pPr eaLnBrk="1" hangingPunct="1">
              <a:buFont typeface="Wingdings" pitchFamily="2" charset="2"/>
              <a:buNone/>
            </a:pPr>
            <a:endParaRPr lang="en-US" altLang="zh-CN" sz="2100" b="1" smtClean="0"/>
          </a:p>
          <a:p>
            <a:pPr eaLnBrk="1" hangingPunct="1">
              <a:buFont typeface="Wingdings" pitchFamily="2" charset="2"/>
              <a:buNone/>
            </a:pPr>
            <a:endParaRPr lang="en-US" altLang="zh-CN" sz="2100" b="1" smtClean="0"/>
          </a:p>
          <a:p>
            <a:pPr eaLnBrk="1" hangingPunct="1">
              <a:buFont typeface="Wingdings" pitchFamily="2" charset="2"/>
              <a:buNone/>
            </a:pPr>
            <a:endParaRPr lang="en-US" altLang="zh-CN" sz="2100" b="1" smtClean="0"/>
          </a:p>
          <a:p>
            <a:pPr eaLnBrk="1" hangingPunct="1"/>
            <a:endParaRPr lang="en-US" altLang="zh-CN" smtClean="0"/>
          </a:p>
        </p:txBody>
      </p:sp>
      <p:graphicFrame>
        <p:nvGraphicFramePr>
          <p:cNvPr id="117763" name="Object 3"/>
          <p:cNvGraphicFramePr>
            <a:graphicFrameLocks noChangeAspect="1"/>
          </p:cNvGraphicFramePr>
          <p:nvPr/>
        </p:nvGraphicFramePr>
        <p:xfrm>
          <a:off x="733425" y="1666875"/>
          <a:ext cx="8410575" cy="938213"/>
        </p:xfrm>
        <a:graphic>
          <a:graphicData uri="http://schemas.openxmlformats.org/presentationml/2006/ole">
            <p:oleObj spid="_x0000_s117763" name="公式" r:id="rId3" imgW="3835080" imgH="431640" progId="Equation.3">
              <p:embed/>
            </p:oleObj>
          </a:graphicData>
        </a:graphic>
      </p:graphicFrame>
      <p:graphicFrame>
        <p:nvGraphicFramePr>
          <p:cNvPr id="117764" name="Object 4"/>
          <p:cNvGraphicFramePr>
            <a:graphicFrameLocks noChangeAspect="1"/>
          </p:cNvGraphicFramePr>
          <p:nvPr/>
        </p:nvGraphicFramePr>
        <p:xfrm>
          <a:off x="814388" y="3910013"/>
          <a:ext cx="7696200" cy="1828800"/>
        </p:xfrm>
        <a:graphic>
          <a:graphicData uri="http://schemas.openxmlformats.org/presentationml/2006/ole">
            <p:oleObj spid="_x0000_s117764" name="公式" r:id="rId4" imgW="3987800" imgH="9652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9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457200"/>
            <a:ext cx="7772400" cy="5638800"/>
          </a:xfrm>
          <a:ln>
            <a:solidFill>
              <a:srgbClr val="FF0000"/>
            </a:solidFill>
          </a:ln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sz="2100" b="1" smtClean="0"/>
              <a:t>上面公式的主合取范式为</a:t>
            </a:r>
            <a:r>
              <a:rPr lang="en-US" altLang="zh-CN" sz="2100" b="1" smtClean="0"/>
              <a:t>:</a:t>
            </a:r>
          </a:p>
          <a:p>
            <a:pPr eaLnBrk="1" hangingPunct="1">
              <a:buFont typeface="Wingdings" pitchFamily="2" charset="2"/>
              <a:buNone/>
            </a:pPr>
            <a:endParaRPr lang="en-US" altLang="zh-CN" sz="2100" b="1" smtClean="0"/>
          </a:p>
          <a:p>
            <a:pPr eaLnBrk="1" hangingPunct="1"/>
            <a:endParaRPr lang="en-US" altLang="zh-CN" smtClean="0"/>
          </a:p>
        </p:txBody>
      </p:sp>
      <p:graphicFrame>
        <p:nvGraphicFramePr>
          <p:cNvPr id="118787" name="Object 3"/>
          <p:cNvGraphicFramePr>
            <a:graphicFrameLocks noChangeAspect="1"/>
          </p:cNvGraphicFramePr>
          <p:nvPr/>
        </p:nvGraphicFramePr>
        <p:xfrm>
          <a:off x="1187450" y="1196975"/>
          <a:ext cx="6759575" cy="2516188"/>
        </p:xfrm>
        <a:graphic>
          <a:graphicData uri="http://schemas.openxmlformats.org/presentationml/2006/ole">
            <p:oleObj spid="_x0000_s118787" name="公式" r:id="rId3" imgW="3098520" imgH="1130040" progId="Equation.3">
              <p:embed/>
            </p:oleObj>
          </a:graphicData>
        </a:graphic>
      </p:graphicFrame>
      <p:graphicFrame>
        <p:nvGraphicFramePr>
          <p:cNvPr id="118788" name="Object 4"/>
          <p:cNvGraphicFramePr>
            <a:graphicFrameLocks noChangeAspect="1"/>
          </p:cNvGraphicFramePr>
          <p:nvPr/>
        </p:nvGraphicFramePr>
        <p:xfrm>
          <a:off x="4562475" y="579438"/>
          <a:ext cx="3057525" cy="255587"/>
        </p:xfrm>
        <a:graphic>
          <a:graphicData uri="http://schemas.openxmlformats.org/presentationml/2006/ole">
            <p:oleObj spid="_x0000_s118788" name="公式" r:id="rId4" imgW="2438280" imgH="2030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703262"/>
          </a:xfrm>
        </p:spPr>
        <p:txBody>
          <a:bodyPr/>
          <a:lstStyle/>
          <a:p>
            <a:pPr eaLnBrk="1" hangingPunct="1"/>
            <a:r>
              <a:rPr lang="zh-CN" altLang="en-US" smtClean="0"/>
              <a:t>性质证明</a:t>
            </a:r>
            <a:endParaRPr lang="zh-CN" altLang="zh-CN" smtClean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68313" y="1052513"/>
            <a:ext cx="8215312" cy="4608512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n"/>
              <a:defRPr/>
            </a:pPr>
            <a:r>
              <a:rPr lang="zh-CN" altLang="en-US" sz="24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证明</a:t>
            </a:r>
            <a:r>
              <a:rPr lang="en-US" altLang="zh-CN" sz="24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(6)</a:t>
            </a:r>
            <a:r>
              <a:rPr lang="zh-CN" altLang="en-US" sz="24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：</a:t>
            </a:r>
            <a:r>
              <a:rPr lang="en-US" altLang="zh-CN" sz="2400" dirty="0" err="1">
                <a:latin typeface="楷体" pitchFamily="49" charset="-122"/>
                <a:ea typeface="楷体" pitchFamily="49" charset="-122"/>
              </a:rPr>
              <a:t>a∧b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=</a:t>
            </a:r>
            <a:r>
              <a:rPr lang="en-US" altLang="zh-CN" sz="2400" dirty="0" err="1">
                <a:latin typeface="楷体" pitchFamily="49" charset="-122"/>
                <a:ea typeface="楷体" pitchFamily="49" charset="-122"/>
              </a:rPr>
              <a:t>b∧a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   </a:t>
            </a:r>
            <a:r>
              <a:rPr lang="en-US" altLang="zh-CN" sz="2400" dirty="0" err="1">
                <a:latin typeface="楷体" pitchFamily="49" charset="-122"/>
                <a:ea typeface="楷体" pitchFamily="49" charset="-122"/>
              </a:rPr>
              <a:t>a∨b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=</a:t>
            </a:r>
            <a:r>
              <a:rPr lang="en-US" altLang="zh-CN" sz="2400" dirty="0" err="1">
                <a:latin typeface="楷体" pitchFamily="49" charset="-122"/>
                <a:ea typeface="楷体" pitchFamily="49" charset="-122"/>
              </a:rPr>
              <a:t>b∨a</a:t>
            </a:r>
            <a:endParaRPr lang="en-US" altLang="zh-CN" sz="2400" dirty="0">
              <a:latin typeface="楷体" pitchFamily="49" charset="-122"/>
              <a:ea typeface="楷体" pitchFamily="49" charset="-122"/>
            </a:endParaRPr>
          </a:p>
          <a:p>
            <a:pPr marL="619125" lvl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 2" pitchFamily="18" charset="2"/>
              <a:buNone/>
              <a:defRPr/>
            </a:pP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由保联的定义，</a:t>
            </a:r>
            <a:r>
              <a:rPr lang="en-US" altLang="zh-CN" sz="2400" dirty="0" err="1">
                <a:latin typeface="楷体" pitchFamily="49" charset="-122"/>
                <a:ea typeface="楷体" pitchFamily="49" charset="-122"/>
              </a:rPr>
              <a:t>a∨b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=</a:t>
            </a:r>
            <a:r>
              <a:rPr lang="en-US" altLang="zh-CN" sz="2400" dirty="0" err="1">
                <a:latin typeface="楷体" pitchFamily="49" charset="-122"/>
                <a:ea typeface="楷体" pitchFamily="49" charset="-122"/>
              </a:rPr>
              <a:t>lub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{</a:t>
            </a:r>
            <a:r>
              <a:rPr lang="en-US" altLang="zh-CN" sz="2400" dirty="0" err="1">
                <a:latin typeface="楷体" pitchFamily="49" charset="-122"/>
                <a:ea typeface="楷体" pitchFamily="49" charset="-122"/>
              </a:rPr>
              <a:t>a,b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}=</a:t>
            </a:r>
            <a:r>
              <a:rPr lang="en-US" altLang="zh-CN" sz="2400" dirty="0" err="1">
                <a:latin typeface="楷体" pitchFamily="49" charset="-122"/>
                <a:ea typeface="楷体" pitchFamily="49" charset="-122"/>
              </a:rPr>
              <a:t>lub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{</a:t>
            </a:r>
            <a:r>
              <a:rPr lang="en-US" altLang="zh-CN" sz="2400" dirty="0" err="1">
                <a:latin typeface="楷体" pitchFamily="49" charset="-122"/>
                <a:ea typeface="楷体" pitchFamily="49" charset="-122"/>
              </a:rPr>
              <a:t>b,a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}=</a:t>
            </a:r>
            <a:r>
              <a:rPr lang="en-US" altLang="zh-CN" sz="2400" dirty="0" err="1">
                <a:latin typeface="楷体" pitchFamily="49" charset="-122"/>
                <a:ea typeface="楷体" pitchFamily="49" charset="-122"/>
              </a:rPr>
              <a:t>b∨a</a:t>
            </a:r>
            <a:endParaRPr lang="en-US" altLang="zh-CN" sz="2400" dirty="0">
              <a:latin typeface="楷体" pitchFamily="49" charset="-122"/>
              <a:ea typeface="楷体" pitchFamily="49" charset="-122"/>
            </a:endParaRPr>
          </a:p>
          <a:p>
            <a:pPr marL="619125" lvl="1">
              <a:lnSpc>
                <a:spcPct val="120000"/>
              </a:lnSpc>
              <a:spcBef>
                <a:spcPts val="600"/>
              </a:spcBef>
              <a:spcAft>
                <a:spcPts val="1800"/>
              </a:spcAft>
              <a:buFont typeface="Wingdings 2" pitchFamily="18" charset="2"/>
              <a:buNone/>
              <a:defRPr/>
            </a:pP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由对偶原理有：</a:t>
            </a:r>
            <a:r>
              <a:rPr lang="en-US" altLang="zh-CN" sz="2400" dirty="0" err="1">
                <a:latin typeface="楷体" pitchFamily="49" charset="-122"/>
                <a:ea typeface="楷体" pitchFamily="49" charset="-122"/>
              </a:rPr>
              <a:t>a∧b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=</a:t>
            </a:r>
            <a:r>
              <a:rPr lang="en-US" altLang="zh-CN" sz="2400" dirty="0" err="1">
                <a:latin typeface="楷体" pitchFamily="49" charset="-122"/>
                <a:ea typeface="楷体" pitchFamily="49" charset="-122"/>
              </a:rPr>
              <a:t>b∧a</a:t>
            </a:r>
            <a:endParaRPr lang="en-US" altLang="zh-CN" sz="2400" dirty="0">
              <a:solidFill>
                <a:srgbClr val="FF0000"/>
              </a:solidFill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n"/>
              <a:defRPr/>
            </a:pPr>
            <a:r>
              <a:rPr lang="zh-CN" altLang="en-US" sz="24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证明</a:t>
            </a:r>
            <a:r>
              <a:rPr lang="en-US" altLang="zh-CN" sz="24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(10)</a:t>
            </a:r>
            <a:r>
              <a:rPr lang="zh-CN" altLang="en-US" sz="24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：</a:t>
            </a:r>
            <a:r>
              <a:rPr lang="en-US" altLang="zh-CN" sz="2400" dirty="0" err="1">
                <a:latin typeface="楷体" pitchFamily="49" charset="-122"/>
                <a:ea typeface="楷体" pitchFamily="49" charset="-122"/>
              </a:rPr>
              <a:t>a≤b⇔a∧b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=</a:t>
            </a:r>
            <a:r>
              <a:rPr lang="en-US" altLang="zh-CN" sz="2400" dirty="0" err="1">
                <a:latin typeface="楷体" pitchFamily="49" charset="-122"/>
                <a:ea typeface="楷体" pitchFamily="49" charset="-122"/>
              </a:rPr>
              <a:t>a⇔a∨b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=b</a:t>
            </a:r>
          </a:p>
          <a:p>
            <a:pPr marL="1189038" indent="-868363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None/>
              <a:defRPr/>
            </a:pP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先证 </a:t>
            </a:r>
            <a:r>
              <a:rPr lang="zh-CN" altLang="en-US" sz="2400" dirty="0">
                <a:latin typeface="Cambria" pitchFamily="18" charset="0"/>
                <a:ea typeface="楷体" pitchFamily="49" charset="-122"/>
                <a:sym typeface="Symbol" pitchFamily="18" charset="2"/>
              </a:rPr>
              <a:t>→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  <a:sym typeface="Symbol" pitchFamily="18" charset="2"/>
              </a:rPr>
              <a:t> 由 </a:t>
            </a:r>
            <a:r>
              <a:rPr lang="en-US" altLang="zh-CN" sz="2400" dirty="0" err="1">
                <a:latin typeface="楷体" pitchFamily="49" charset="-122"/>
                <a:ea typeface="楷体" pitchFamily="49" charset="-122"/>
              </a:rPr>
              <a:t>a≤b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，</a:t>
            </a:r>
            <a:r>
              <a:rPr lang="en-US" altLang="zh-CN" sz="2400" dirty="0" err="1">
                <a:latin typeface="楷体" pitchFamily="49" charset="-122"/>
                <a:ea typeface="楷体" pitchFamily="49" charset="-122"/>
              </a:rPr>
              <a:t>a≤a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,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 可得</a:t>
            </a:r>
            <a:r>
              <a:rPr lang="en-US" altLang="zh-CN" sz="2400" dirty="0" err="1">
                <a:latin typeface="楷体" pitchFamily="49" charset="-122"/>
                <a:ea typeface="楷体" pitchFamily="49" charset="-122"/>
              </a:rPr>
              <a:t>a≤a∧b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；又由定义知</a:t>
            </a:r>
            <a:r>
              <a:rPr lang="en-US" altLang="zh-CN" sz="2400" dirty="0" err="1">
                <a:latin typeface="楷体" pitchFamily="49" charset="-122"/>
                <a:ea typeface="楷体" pitchFamily="49" charset="-122"/>
              </a:rPr>
              <a:t>a∧b≤a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;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所以</a:t>
            </a:r>
            <a:r>
              <a:rPr lang="en-US" altLang="zh-CN" sz="2400" dirty="0" err="1">
                <a:latin typeface="楷体" pitchFamily="49" charset="-122"/>
                <a:ea typeface="楷体" pitchFamily="49" charset="-122"/>
              </a:rPr>
              <a:t>a∧b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=a</a:t>
            </a:r>
          </a:p>
          <a:p>
            <a:pPr marL="1203325" indent="-898525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None/>
              <a:defRPr/>
            </a:pP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再证 </a:t>
            </a:r>
            <a:r>
              <a:rPr lang="zh-CN" altLang="en-US" sz="2400" dirty="0">
                <a:latin typeface="Cambria" pitchFamily="18" charset="0"/>
                <a:ea typeface="楷体" pitchFamily="49" charset="-122"/>
                <a:sym typeface="Symbol" pitchFamily="18" charset="2"/>
              </a:rPr>
              <a:t>←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  <a:sym typeface="Symbol" pitchFamily="18" charset="2"/>
              </a:rPr>
              <a:t> 已知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  <a:sym typeface="Symbol" pitchFamily="18" charset="2"/>
              </a:rPr>
              <a:t>a=</a:t>
            </a:r>
            <a:r>
              <a:rPr lang="en-US" altLang="zh-CN" sz="2400" dirty="0" err="1">
                <a:latin typeface="楷体" pitchFamily="49" charset="-122"/>
                <a:ea typeface="楷体" pitchFamily="49" charset="-122"/>
                <a:sym typeface="Symbol" pitchFamily="18" charset="2"/>
              </a:rPr>
              <a:t>a∧b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  <a:sym typeface="Symbol" pitchFamily="18" charset="2"/>
              </a:rPr>
              <a:t>，</a:t>
            </a:r>
            <a:r>
              <a:rPr lang="en-US" altLang="zh-CN" sz="2400" dirty="0" err="1">
                <a:latin typeface="楷体" pitchFamily="49" charset="-122"/>
                <a:ea typeface="楷体" pitchFamily="49" charset="-122"/>
                <a:sym typeface="Symbol" pitchFamily="18" charset="2"/>
              </a:rPr>
              <a:t>a∧b≤b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  <a:sym typeface="Symbol" pitchFamily="18" charset="2"/>
              </a:rPr>
              <a:t>，可得</a:t>
            </a:r>
            <a:r>
              <a:rPr lang="en-US" altLang="zh-CN" sz="2400" dirty="0" err="1">
                <a:latin typeface="楷体" pitchFamily="49" charset="-122"/>
                <a:ea typeface="楷体" pitchFamily="49" charset="-122"/>
                <a:sym typeface="Symbol" pitchFamily="18" charset="2"/>
              </a:rPr>
              <a:t>a≤b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  <a:sym typeface="Symbol" pitchFamily="18" charset="2"/>
              </a:rPr>
              <a:t>，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同理可证</a:t>
            </a:r>
            <a:r>
              <a:rPr lang="en-US" altLang="zh-CN" sz="2400" dirty="0" err="1">
                <a:latin typeface="楷体" pitchFamily="49" charset="-122"/>
                <a:ea typeface="楷体" pitchFamily="49" charset="-122"/>
                <a:sym typeface="Symbol" pitchFamily="18" charset="2"/>
              </a:rPr>
              <a:t>a≤ba</a:t>
            </a:r>
            <a:r>
              <a:rPr lang="en-US" altLang="en-US" sz="2400" dirty="0" err="1">
                <a:latin typeface="楷体" pitchFamily="49" charset="-122"/>
                <a:ea typeface="楷体" pitchFamily="49" charset="-122"/>
                <a:sym typeface="Symbol" pitchFamily="18" charset="2"/>
              </a:rPr>
              <a:t>∨</a:t>
            </a:r>
            <a:r>
              <a:rPr lang="en-US" altLang="zh-CN" sz="2400" dirty="0" err="1">
                <a:latin typeface="楷体" pitchFamily="49" charset="-122"/>
                <a:ea typeface="楷体" pitchFamily="49" charset="-122"/>
                <a:sym typeface="Symbol" pitchFamily="18" charset="2"/>
              </a:rPr>
              <a:t>b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  <a:sym typeface="Symbol" pitchFamily="18" charset="2"/>
              </a:rPr>
              <a:t>=b</a:t>
            </a:r>
          </a:p>
        </p:txBody>
      </p:sp>
      <p:sp>
        <p:nvSpPr>
          <p:cNvPr id="3379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7938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latinLnBrk="1"/>
            <a:endParaRPr kumimoji="1" lang="zh-CN" altLang="en-US" sz="2400"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CDFD01B-2C69-4E00-AB82-8271A3D1C4BB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9810" name="Object 2"/>
          <p:cNvGraphicFramePr>
            <a:graphicFrameLocks noChangeAspect="1"/>
          </p:cNvGraphicFramePr>
          <p:nvPr>
            <p:ph sz="half" idx="4294967295"/>
          </p:nvPr>
        </p:nvGraphicFramePr>
        <p:xfrm>
          <a:off x="1695450" y="509588"/>
          <a:ext cx="5562600" cy="463550"/>
        </p:xfrm>
        <a:graphic>
          <a:graphicData uri="http://schemas.openxmlformats.org/presentationml/2006/ole">
            <p:oleObj spid="_x0000_s119810" name="公式" r:id="rId3" imgW="2438280" imgH="203040" progId="Equation.3">
              <p:embed/>
            </p:oleObj>
          </a:graphicData>
        </a:graphic>
      </p:graphicFrame>
      <p:sp>
        <p:nvSpPr>
          <p:cNvPr id="119814" name="Rectangle 3"/>
          <p:cNvSpPr>
            <a:spLocks noChangeArrowheads="1"/>
          </p:cNvSpPr>
          <p:nvPr/>
        </p:nvSpPr>
        <p:spPr bwMode="auto">
          <a:xfrm>
            <a:off x="228600" y="22558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/>
            <a:endParaRPr lang="zh-CN" altLang="en-US" sz="4200">
              <a:solidFill>
                <a:schemeClr val="tx2"/>
              </a:solidFill>
              <a:latin typeface="Garamond" pitchFamily="18" charset="0"/>
            </a:endParaRPr>
          </a:p>
        </p:txBody>
      </p:sp>
      <p:sp>
        <p:nvSpPr>
          <p:cNvPr id="119815" name="Rectangle 2"/>
          <p:cNvSpPr>
            <a:spLocks noChangeArrowheads="1"/>
          </p:cNvSpPr>
          <p:nvPr/>
        </p:nvSpPr>
        <p:spPr bwMode="auto">
          <a:xfrm>
            <a:off x="542925" y="914400"/>
            <a:ext cx="6981825" cy="56388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zh-CN" altLang="en-US" sz="2100" b="1"/>
              <a:t>求上面公式的主析取范式</a:t>
            </a:r>
            <a:r>
              <a:rPr lang="en-US" altLang="zh-CN" sz="2100" b="1"/>
              <a:t>: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zh-CN" altLang="en-US" sz="2100" b="1"/>
              <a:t>分别求出各个系数</a:t>
            </a:r>
            <a:endParaRPr lang="en-US" altLang="zh-CN" sz="2100" b="1"/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zh-CN" sz="2100" b="1"/>
              <a:t>E(0,0)=b,E(0,1)=b,E(1,0)=0,E(1,1)=a</a:t>
            </a:r>
            <a:r>
              <a:rPr lang="en-US" altLang="zh-CN" sz="2100" b="1">
                <a:latin typeface="仿宋" pitchFamily="49" charset="-122"/>
                <a:ea typeface="仿宋" pitchFamily="49" charset="-122"/>
              </a:rPr>
              <a:t>∧</a:t>
            </a:r>
            <a:r>
              <a:rPr lang="en-US" altLang="zh-CN" sz="2100" b="1"/>
              <a:t>b=0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endParaRPr lang="en-US" altLang="zh-CN" sz="3000"/>
          </a:p>
        </p:txBody>
      </p:sp>
      <p:graphicFrame>
        <p:nvGraphicFramePr>
          <p:cNvPr id="119813" name="Object 3"/>
          <p:cNvGraphicFramePr>
            <a:graphicFrameLocks noChangeAspect="1"/>
          </p:cNvGraphicFramePr>
          <p:nvPr>
            <p:ph sz="quarter" idx="4294967295"/>
          </p:nvPr>
        </p:nvGraphicFramePr>
        <p:xfrm>
          <a:off x="1835150" y="2786063"/>
          <a:ext cx="5095875" cy="1882775"/>
        </p:xfrm>
        <a:graphic>
          <a:graphicData uri="http://schemas.openxmlformats.org/presentationml/2006/ole">
            <p:oleObj spid="_x0000_s119813" name="公式" r:id="rId4" imgW="1752480" imgH="6476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703262"/>
          </a:xfrm>
        </p:spPr>
        <p:txBody>
          <a:bodyPr/>
          <a:lstStyle/>
          <a:p>
            <a:pPr eaLnBrk="1" hangingPunct="1"/>
            <a:r>
              <a:rPr lang="zh-CN" altLang="en-US" smtClean="0"/>
              <a:t>性质证明（续）</a:t>
            </a:r>
            <a:endParaRPr lang="zh-CN" altLang="zh-CN" b="1" smtClean="0">
              <a:solidFill>
                <a:srgbClr val="C00000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68313" y="1196975"/>
            <a:ext cx="8215312" cy="4679950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n"/>
              <a:defRPr/>
            </a:pPr>
            <a:r>
              <a:rPr lang="zh-CN" altLang="en-US" sz="24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证明</a:t>
            </a:r>
            <a:r>
              <a:rPr lang="en-US" altLang="zh-CN" sz="24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(11)</a:t>
            </a:r>
            <a:r>
              <a:rPr lang="zh-CN" altLang="en-US" sz="24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：</a:t>
            </a:r>
            <a:r>
              <a:rPr lang="en-US" altLang="zh-CN" sz="2400" dirty="0" err="1">
                <a:latin typeface="楷体" pitchFamily="49" charset="-122"/>
                <a:ea typeface="楷体" pitchFamily="49" charset="-122"/>
              </a:rPr>
              <a:t>a≤b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且</a:t>
            </a:r>
            <a:r>
              <a:rPr lang="en-US" altLang="zh-CN" sz="2400" dirty="0" err="1">
                <a:latin typeface="楷体" pitchFamily="49" charset="-122"/>
                <a:ea typeface="楷体" pitchFamily="49" charset="-122"/>
              </a:rPr>
              <a:t>d≤c</a:t>
            </a:r>
            <a:r>
              <a:rPr lang="en-US" altLang="zh-CN" sz="2400" dirty="0" err="1">
                <a:latin typeface="楷体" pitchFamily="49" charset="-122"/>
                <a:ea typeface="楷体" pitchFamily="49" charset="-122"/>
                <a:sym typeface="Symbol" pitchFamily="18" charset="2"/>
              </a:rPr>
              <a:t></a:t>
            </a:r>
            <a:r>
              <a:rPr lang="en-US" altLang="zh-CN" sz="2400" dirty="0" err="1">
                <a:latin typeface="楷体" pitchFamily="49" charset="-122"/>
                <a:ea typeface="楷体" pitchFamily="49" charset="-122"/>
              </a:rPr>
              <a:t>a∧d≤b∧c</a:t>
            </a:r>
            <a:endParaRPr lang="en-US" altLang="zh-CN" sz="2400" dirty="0">
              <a:latin typeface="楷体" pitchFamily="49" charset="-122"/>
              <a:ea typeface="楷体" pitchFamily="49" charset="-122"/>
            </a:endParaRPr>
          </a:p>
          <a:p>
            <a:pPr indent="68263">
              <a:lnSpc>
                <a:spcPct val="120000"/>
              </a:lnSpc>
              <a:spcBef>
                <a:spcPts val="600"/>
              </a:spcBef>
              <a:spcAft>
                <a:spcPts val="1800"/>
              </a:spcAft>
              <a:buFont typeface="Wingdings" pitchFamily="2" charset="2"/>
              <a:buNone/>
              <a:defRPr/>
            </a:pPr>
            <a:r>
              <a:rPr lang="en-US" altLang="zh-CN" sz="2400" dirty="0" err="1">
                <a:latin typeface="楷体" pitchFamily="49" charset="-122"/>
                <a:ea typeface="楷体" pitchFamily="49" charset="-122"/>
              </a:rPr>
              <a:t>a∧d≤a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，</a:t>
            </a:r>
            <a:r>
              <a:rPr lang="en-US" altLang="zh-CN" sz="2400" dirty="0" err="1">
                <a:latin typeface="楷体" pitchFamily="49" charset="-122"/>
                <a:ea typeface="楷体" pitchFamily="49" charset="-122"/>
              </a:rPr>
              <a:t>a∧d≤d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，由传递性得：</a:t>
            </a:r>
            <a:r>
              <a:rPr lang="en-US" altLang="zh-CN" sz="2400" dirty="0" err="1">
                <a:latin typeface="楷体" pitchFamily="49" charset="-122"/>
                <a:ea typeface="楷体" pitchFamily="49" charset="-122"/>
              </a:rPr>
              <a:t>a∧d≤b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，</a:t>
            </a:r>
            <a:r>
              <a:rPr lang="en-US" altLang="zh-CN" sz="2400" dirty="0" err="1">
                <a:latin typeface="楷体" pitchFamily="49" charset="-122"/>
                <a:ea typeface="楷体" pitchFamily="49" charset="-122"/>
              </a:rPr>
              <a:t>a∧d≤c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；又由公式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(5)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可得：</a:t>
            </a:r>
            <a:r>
              <a:rPr lang="en-US" altLang="zh-CN" sz="2400" dirty="0" err="1">
                <a:latin typeface="楷体" pitchFamily="49" charset="-122"/>
                <a:ea typeface="楷体" pitchFamily="49" charset="-122"/>
              </a:rPr>
              <a:t>a∧d≤b∧c</a:t>
            </a:r>
            <a:endParaRPr lang="en-US" altLang="zh-CN" sz="2400" dirty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n"/>
              <a:defRPr/>
            </a:pPr>
            <a:r>
              <a:rPr lang="zh-CN" altLang="en-US" sz="24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证明</a:t>
            </a:r>
            <a:r>
              <a:rPr lang="en-US" altLang="zh-CN" sz="24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(13)</a:t>
            </a:r>
            <a:r>
              <a:rPr lang="zh-CN" altLang="en-US" sz="24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：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a∨(</a:t>
            </a:r>
            <a:r>
              <a:rPr lang="en-US" altLang="zh-CN" sz="2400" dirty="0" err="1">
                <a:latin typeface="楷体" pitchFamily="49" charset="-122"/>
                <a:ea typeface="楷体" pitchFamily="49" charset="-122"/>
              </a:rPr>
              <a:t>b∧c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)≤(</a:t>
            </a:r>
            <a:r>
              <a:rPr lang="en-US" altLang="zh-CN" sz="2400" dirty="0" err="1">
                <a:latin typeface="楷体" pitchFamily="49" charset="-122"/>
                <a:ea typeface="楷体" pitchFamily="49" charset="-122"/>
              </a:rPr>
              <a:t>a∨b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)∧(</a:t>
            </a:r>
            <a:r>
              <a:rPr lang="en-US" altLang="zh-CN" sz="2400" dirty="0" err="1">
                <a:latin typeface="楷体" pitchFamily="49" charset="-122"/>
                <a:ea typeface="楷体" pitchFamily="49" charset="-122"/>
              </a:rPr>
              <a:t>a∨c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)</a:t>
            </a:r>
          </a:p>
          <a:p>
            <a:pPr marL="619125" lvl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None/>
              <a:defRPr/>
            </a:pPr>
            <a:r>
              <a:rPr lang="zh-CN" altLang="en-US" sz="2400" dirty="0">
                <a:latin typeface="楷体" pitchFamily="49" charset="-122"/>
                <a:ea typeface="楷体" pitchFamily="49" charset="-122"/>
                <a:sym typeface="Symbol" pitchFamily="18" charset="2"/>
              </a:rPr>
              <a:t>由</a:t>
            </a:r>
            <a:r>
              <a:rPr lang="en-US" altLang="zh-CN" sz="2400" dirty="0" err="1">
                <a:latin typeface="楷体" pitchFamily="49" charset="-122"/>
                <a:ea typeface="楷体" pitchFamily="49" charset="-122"/>
              </a:rPr>
              <a:t>a≤a∨b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，</a:t>
            </a:r>
            <a:r>
              <a:rPr lang="en-US" altLang="zh-CN" sz="2400" dirty="0" err="1">
                <a:latin typeface="楷体" pitchFamily="49" charset="-122"/>
                <a:ea typeface="楷体" pitchFamily="49" charset="-122"/>
              </a:rPr>
              <a:t>a≤a∨c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,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可得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a≤(</a:t>
            </a:r>
            <a:r>
              <a:rPr lang="en-US" altLang="zh-CN" sz="2400" dirty="0" err="1">
                <a:latin typeface="楷体" pitchFamily="49" charset="-122"/>
                <a:ea typeface="楷体" pitchFamily="49" charset="-122"/>
              </a:rPr>
              <a:t>a∨b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)∧(</a:t>
            </a:r>
            <a:r>
              <a:rPr lang="en-US" altLang="zh-CN" sz="2400" dirty="0" err="1">
                <a:latin typeface="楷体" pitchFamily="49" charset="-122"/>
                <a:ea typeface="楷体" pitchFamily="49" charset="-122"/>
              </a:rPr>
              <a:t>a∨c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);</a:t>
            </a:r>
          </a:p>
          <a:p>
            <a:pPr marL="619125" lvl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None/>
              <a:defRPr/>
            </a:pP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又</a:t>
            </a:r>
            <a:r>
              <a:rPr lang="en-US" altLang="zh-CN" sz="2400" dirty="0" err="1">
                <a:latin typeface="楷体" pitchFamily="49" charset="-122"/>
                <a:ea typeface="楷体" pitchFamily="49" charset="-122"/>
              </a:rPr>
              <a:t>b≤a∨b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，</a:t>
            </a:r>
            <a:r>
              <a:rPr lang="en-US" altLang="zh-CN" sz="2400" dirty="0" err="1">
                <a:latin typeface="楷体" pitchFamily="49" charset="-122"/>
                <a:ea typeface="楷体" pitchFamily="49" charset="-122"/>
              </a:rPr>
              <a:t>c≤a∨c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,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可得</a:t>
            </a:r>
            <a:r>
              <a:rPr lang="en-US" altLang="zh-CN" sz="2400" dirty="0" err="1">
                <a:latin typeface="楷体" pitchFamily="49" charset="-122"/>
                <a:ea typeface="楷体" pitchFamily="49" charset="-122"/>
              </a:rPr>
              <a:t>b∧c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≤(</a:t>
            </a:r>
            <a:r>
              <a:rPr lang="en-US" altLang="zh-CN" sz="2400" dirty="0" err="1">
                <a:latin typeface="楷体" pitchFamily="49" charset="-122"/>
                <a:ea typeface="楷体" pitchFamily="49" charset="-122"/>
              </a:rPr>
              <a:t>a∨b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)∧(</a:t>
            </a:r>
            <a:r>
              <a:rPr lang="en-US" altLang="zh-CN" sz="2400" dirty="0" err="1">
                <a:latin typeface="楷体" pitchFamily="49" charset="-122"/>
                <a:ea typeface="楷体" pitchFamily="49" charset="-122"/>
              </a:rPr>
              <a:t>a∨c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)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。</a:t>
            </a:r>
            <a:endParaRPr lang="en-US" altLang="zh-CN" sz="2400" dirty="0">
              <a:latin typeface="楷体" pitchFamily="49" charset="-122"/>
              <a:ea typeface="楷体" pitchFamily="49" charset="-122"/>
            </a:endParaRPr>
          </a:p>
          <a:p>
            <a:pPr marL="619125" lvl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None/>
              <a:defRPr/>
            </a:pPr>
            <a:r>
              <a:rPr lang="zh-CN" altLang="en-US" sz="2400" dirty="0">
                <a:latin typeface="楷体" pitchFamily="49" charset="-122"/>
                <a:ea typeface="楷体" pitchFamily="49" charset="-122"/>
                <a:sym typeface="Wingdings" pitchFamily="2" charset="2"/>
              </a:rPr>
              <a:t>所以，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a∨(</a:t>
            </a:r>
            <a:r>
              <a:rPr lang="en-US" altLang="zh-CN" sz="2400" dirty="0" err="1">
                <a:latin typeface="楷体" pitchFamily="49" charset="-122"/>
                <a:ea typeface="楷体" pitchFamily="49" charset="-122"/>
              </a:rPr>
              <a:t>b∧c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)≤(</a:t>
            </a:r>
            <a:r>
              <a:rPr lang="en-US" altLang="zh-CN" sz="2400" dirty="0" err="1">
                <a:latin typeface="楷体" pitchFamily="49" charset="-122"/>
                <a:ea typeface="楷体" pitchFamily="49" charset="-122"/>
              </a:rPr>
              <a:t>a∨b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)∧(</a:t>
            </a:r>
            <a:r>
              <a:rPr lang="en-US" altLang="zh-CN" sz="2400" dirty="0" err="1">
                <a:latin typeface="楷体" pitchFamily="49" charset="-122"/>
                <a:ea typeface="楷体" pitchFamily="49" charset="-122"/>
              </a:rPr>
              <a:t>a∨c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)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。</a:t>
            </a:r>
            <a:endParaRPr lang="en-US" altLang="zh-CN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3481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7938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latinLnBrk="1"/>
            <a:endParaRPr kumimoji="1" lang="zh-CN" altLang="en-US" sz="2400"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BC1446-292C-44AE-AFA9-3C2176F13171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暗香扑面">
  <a:themeElements>
    <a:clrScheme name="暗香扑面">
      <a:dk1>
        <a:sysClr val="windowText" lastClr="000000"/>
      </a:dk1>
      <a:lt1>
        <a:sysClr val="window" lastClr="FFFFFF"/>
      </a:lt1>
      <a:dk2>
        <a:srgbClr val="2F2F2F"/>
      </a:dk2>
      <a:lt2>
        <a:srgbClr val="FFFFF4"/>
      </a:lt2>
      <a:accent1>
        <a:srgbClr val="918415"/>
      </a:accent1>
      <a:accent2>
        <a:srgbClr val="C47546"/>
      </a:accent2>
      <a:accent3>
        <a:srgbClr val="AFB591"/>
      </a:accent3>
      <a:accent4>
        <a:srgbClr val="B9945B"/>
      </a:accent4>
      <a:accent5>
        <a:srgbClr val="85ADBC"/>
      </a:accent5>
      <a:accent6>
        <a:srgbClr val="E5B440"/>
      </a:accent6>
      <a:hlink>
        <a:srgbClr val="00D5D5"/>
      </a:hlink>
      <a:folHlink>
        <a:srgbClr val="DD00DD"/>
      </a:folHlink>
    </a:clrScheme>
    <a:fontScheme name="暗香扑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暗香扑面">
      <a:fillStyleLst>
        <a:solidFill>
          <a:schemeClr val="phClr"/>
        </a:solidFill>
        <a:gradFill rotWithShape="1">
          <a:gsLst>
            <a:gs pos="0">
              <a:schemeClr val="phClr">
                <a:tint val="98000"/>
                <a:satMod val="220000"/>
              </a:schemeClr>
            </a:gs>
            <a:gs pos="31000">
              <a:schemeClr val="phClr">
                <a:tint val="30000"/>
                <a:satMod val="150000"/>
              </a:schemeClr>
            </a:gs>
            <a:gs pos="91000">
              <a:schemeClr val="phClr">
                <a:tint val="96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28000"/>
                <a:satMod val="100000"/>
              </a:schemeClr>
              <a:schemeClr val="phClr">
                <a:tint val="100000"/>
                <a:satMod val="200000"/>
              </a:schemeClr>
            </a:duotone>
          </a:blip>
          <a:tile tx="0" ty="0" sx="80000" sy="8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10000"/>
              </a:schemeClr>
            </a:glow>
          </a:effectLst>
        </a:effectStyle>
        <a:effectStyle>
          <a:effectLst>
            <a:outerShdw blurRad="34925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9525" prstMaterial="dkEdge">
            <a:bevelT w="12000" h="24150"/>
            <a:contourClr>
              <a:schemeClr val="phClr">
                <a:satMod val="110000"/>
              </a:schemeClr>
            </a:contourClr>
          </a:sp3d>
        </a:effectStyle>
        <a:effectStyle>
          <a:effectLst>
            <a:outerShdw blurRad="50800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18700" prstMaterial="dkEdge">
            <a:bevelT w="44450" h="80600"/>
            <a:contourClr>
              <a:schemeClr val="phClr"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0000"/>
                <a:satMod val="1000000"/>
              </a:schemeClr>
            </a:gs>
            <a:gs pos="31000">
              <a:schemeClr val="phClr">
                <a:shade val="85000"/>
                <a:satMod val="450000"/>
              </a:schemeClr>
            </a:gs>
            <a:gs pos="100000">
              <a:schemeClr val="phClr">
                <a:tint val="70000"/>
                <a:satMod val="300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2">
            <a:duotone>
              <a:schemeClr val="phClr">
                <a:tint val="100000"/>
                <a:shade val="70000"/>
                <a:hueMod val="100000"/>
                <a:satMod val="100000"/>
              </a:schemeClr>
              <a:schemeClr val="phClr">
                <a:tint val="9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Edge 7">
    <a:dk1>
      <a:srgbClr val="000000"/>
    </a:dk1>
    <a:lt1>
      <a:srgbClr val="FFFFFF"/>
    </a:lt1>
    <a:dk2>
      <a:srgbClr val="006633"/>
    </a:dk2>
    <a:lt2>
      <a:srgbClr val="5F5F5F"/>
    </a:lt2>
    <a:accent1>
      <a:srgbClr val="CC9900"/>
    </a:accent1>
    <a:accent2>
      <a:srgbClr val="3B812F"/>
    </a:accent2>
    <a:accent3>
      <a:srgbClr val="FFFFFF"/>
    </a:accent3>
    <a:accent4>
      <a:srgbClr val="000000"/>
    </a:accent4>
    <a:accent5>
      <a:srgbClr val="E2CAAA"/>
    </a:accent5>
    <a:accent6>
      <a:srgbClr val="35742A"/>
    </a:accent6>
    <a:hlink>
      <a:srgbClr val="996600"/>
    </a:hlink>
    <a:folHlink>
      <a:srgbClr val="AFBF39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30375</TotalTime>
  <Words>7743</Words>
  <Application>Microsoft Office PowerPoint</Application>
  <PresentationFormat>全屏显示(4:3)</PresentationFormat>
  <Paragraphs>1061</Paragraphs>
  <Slides>80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20</vt:i4>
      </vt:variant>
      <vt:variant>
        <vt:lpstr>演示文稿设计模板</vt:lpstr>
      </vt:variant>
      <vt:variant>
        <vt:i4>14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80</vt:i4>
      </vt:variant>
    </vt:vector>
  </HeadingPairs>
  <TitlesOfParts>
    <vt:vector size="115" baseType="lpstr">
      <vt:lpstr>Arial</vt:lpstr>
      <vt:lpstr>宋体</vt:lpstr>
      <vt:lpstr>Garamond</vt:lpstr>
      <vt:lpstr>Wingdings</vt:lpstr>
      <vt:lpstr>Franklin Gothic Medium</vt:lpstr>
      <vt:lpstr>微软雅黑</vt:lpstr>
      <vt:lpstr>Franklin Gothic Book</vt:lpstr>
      <vt:lpstr>黑体</vt:lpstr>
      <vt:lpstr>Wingdings 2</vt:lpstr>
      <vt:lpstr>楷体</vt:lpstr>
      <vt:lpstr>华文行楷</vt:lpstr>
      <vt:lpstr>华文楷体</vt:lpstr>
      <vt:lpstr>Gulim</vt:lpstr>
      <vt:lpstr>Symbol</vt:lpstr>
      <vt:lpstr>Times New Roman</vt:lpstr>
      <vt:lpstr>Cambria</vt:lpstr>
      <vt:lpstr>Comic Sans MS</vt:lpstr>
      <vt:lpstr>Arial Unicode MS</vt:lpstr>
      <vt:lpstr>华文新魏</vt:lpstr>
      <vt:lpstr>仿宋</vt:lpstr>
      <vt:lpstr>Edge</vt:lpstr>
      <vt:lpstr>暗香扑面</vt:lpstr>
      <vt:lpstr>Edge</vt:lpstr>
      <vt:lpstr>Edge</vt:lpstr>
      <vt:lpstr>暗香扑面</vt:lpstr>
      <vt:lpstr>暗香扑面</vt:lpstr>
      <vt:lpstr>暗香扑面</vt:lpstr>
      <vt:lpstr>暗香扑面</vt:lpstr>
      <vt:lpstr>暗香扑面</vt:lpstr>
      <vt:lpstr>暗香扑面</vt:lpstr>
      <vt:lpstr>暗香扑面</vt:lpstr>
      <vt:lpstr>暗香扑面</vt:lpstr>
      <vt:lpstr>暗香扑面</vt:lpstr>
      <vt:lpstr>暗香扑面</vt:lpstr>
      <vt:lpstr>公式</vt:lpstr>
      <vt:lpstr>第7章 格与布尔代数</vt:lpstr>
      <vt:lpstr>目录</vt:lpstr>
      <vt:lpstr>7.1.1、格的定义</vt:lpstr>
      <vt:lpstr>保交和保联</vt:lpstr>
      <vt:lpstr>7.1.2、格的对偶性原理和基本性质</vt:lpstr>
      <vt:lpstr>格的性质</vt:lpstr>
      <vt:lpstr>格的性质（续）</vt:lpstr>
      <vt:lpstr>性质证明</vt:lpstr>
      <vt:lpstr>性质证明（续）</vt:lpstr>
      <vt:lpstr>7.2、格是代数系统</vt:lpstr>
      <vt:lpstr>7.2.1、代数格的定义</vt:lpstr>
      <vt:lpstr>偏序格→代数格</vt:lpstr>
      <vt:lpstr>幻灯片 13</vt:lpstr>
      <vt:lpstr>示例</vt:lpstr>
      <vt:lpstr>代数格→偏序格</vt:lpstr>
      <vt:lpstr>代数格→偏序格（续）</vt:lpstr>
      <vt:lpstr>示例</vt:lpstr>
      <vt:lpstr>7.2.2、子格、格同态和格的积代数</vt:lpstr>
      <vt:lpstr>格同态</vt:lpstr>
      <vt:lpstr>格同态序保持</vt:lpstr>
      <vt:lpstr>序保持定理的反例</vt:lpstr>
      <vt:lpstr>1-5元素格</vt:lpstr>
      <vt:lpstr>格论知识结构图</vt:lpstr>
      <vt:lpstr>7.3、特殊的格</vt:lpstr>
      <vt:lpstr>幻灯片 25</vt:lpstr>
      <vt:lpstr>幻灯片 26</vt:lpstr>
      <vt:lpstr>模格</vt:lpstr>
      <vt:lpstr>幻灯片 28</vt:lpstr>
      <vt:lpstr>幻灯片 29</vt:lpstr>
      <vt:lpstr>幻灯片 30</vt:lpstr>
      <vt:lpstr>哪些是分配格？</vt:lpstr>
      <vt:lpstr>幻灯片 32</vt:lpstr>
      <vt:lpstr>幻灯片 33</vt:lpstr>
      <vt:lpstr>幻灯片 34</vt:lpstr>
      <vt:lpstr>幻灯片 35</vt:lpstr>
      <vt:lpstr>幻灯片 36</vt:lpstr>
      <vt:lpstr>幻灯片 37</vt:lpstr>
      <vt:lpstr>幻灯片 38</vt:lpstr>
      <vt:lpstr>有补格</vt:lpstr>
      <vt:lpstr>幻灯片 40</vt:lpstr>
      <vt:lpstr>幻灯片 41</vt:lpstr>
      <vt:lpstr>幻灯片 42</vt:lpstr>
      <vt:lpstr>幻灯片 43</vt:lpstr>
      <vt:lpstr>幻灯片 44</vt:lpstr>
      <vt:lpstr>对合律</vt:lpstr>
      <vt:lpstr>德.摩根律</vt:lpstr>
      <vt:lpstr>幻灯片 47</vt:lpstr>
      <vt:lpstr>幻灯片 48</vt:lpstr>
      <vt:lpstr>特殊的格-小结</vt:lpstr>
      <vt:lpstr>7.4、布尔代数</vt:lpstr>
      <vt:lpstr> 布尔代数的产生</vt:lpstr>
      <vt:lpstr>7.4.1、基本概念</vt:lpstr>
      <vt:lpstr>布尔代数-性质</vt:lpstr>
      <vt:lpstr>格论知识结构图</vt:lpstr>
      <vt:lpstr>布尔代数的代数定义</vt:lpstr>
      <vt:lpstr>布尔代数的代数定义（续）</vt:lpstr>
      <vt:lpstr>7.4.2、子布尔代数</vt:lpstr>
      <vt:lpstr>玩转布尔代数</vt:lpstr>
      <vt:lpstr>玩转布尔代数（续）</vt:lpstr>
      <vt:lpstr>7.4.3、布尔同态</vt:lpstr>
      <vt:lpstr>满同态定理</vt:lpstr>
      <vt:lpstr>满同态定理图示</vt:lpstr>
      <vt:lpstr>7.4.4、有限布尔代数的原子表示</vt:lpstr>
      <vt:lpstr>同构定理2</vt:lpstr>
      <vt:lpstr>7.4.5、布尔代数的积代数</vt:lpstr>
      <vt:lpstr>7.4.6、布尔函数</vt:lpstr>
      <vt:lpstr>布尔表达式</vt:lpstr>
      <vt:lpstr>示例</vt:lpstr>
      <vt:lpstr>极小项和主析取范式</vt:lpstr>
      <vt:lpstr>示例</vt:lpstr>
      <vt:lpstr>布尔函数</vt:lpstr>
      <vt:lpstr>布尔表达式与布尔函数的个数关系</vt:lpstr>
      <vt:lpstr>示例</vt:lpstr>
      <vt:lpstr>幻灯片 74</vt:lpstr>
      <vt:lpstr>幻灯片 75</vt:lpstr>
      <vt:lpstr>幻灯片 76</vt:lpstr>
      <vt:lpstr>幻灯片 77</vt:lpstr>
      <vt:lpstr>幻灯片 78</vt:lpstr>
      <vt:lpstr>幻灯片 79</vt:lpstr>
      <vt:lpstr>幻灯片 80</vt:lpstr>
    </vt:vector>
  </TitlesOfParts>
  <Company>***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格与布尔代数</dc:title>
  <dc:creator>徐德智</dc:creator>
  <cp:lastModifiedBy>zhengjin</cp:lastModifiedBy>
  <cp:revision>2522</cp:revision>
  <dcterms:created xsi:type="dcterms:W3CDTF">2008-03-23T02:30:58Z</dcterms:created>
  <dcterms:modified xsi:type="dcterms:W3CDTF">2022-12-01T08:55:21Z</dcterms:modified>
</cp:coreProperties>
</file>