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8" r:id="rId3"/>
    <p:sldId id="291" r:id="rId4"/>
    <p:sldId id="292" r:id="rId5"/>
    <p:sldId id="298" r:id="rId6"/>
    <p:sldId id="293" r:id="rId7"/>
    <p:sldId id="294" r:id="rId8"/>
    <p:sldId id="295" r:id="rId9"/>
    <p:sldId id="300" r:id="rId10"/>
    <p:sldId id="296" r:id="rId11"/>
    <p:sldId id="297" r:id="rId12"/>
    <p:sldId id="299" r:id="rId13"/>
    <p:sldId id="301" r:id="rId14"/>
    <p:sldId id="305" r:id="rId15"/>
    <p:sldId id="302" r:id="rId16"/>
    <p:sldId id="304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D5579-AAAC-4621-8F79-9D4DFAD0ABFF}" v="37" dt="2019-02-11T22:44:39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BF4D5579-AAAC-4621-8F79-9D4DFAD0ABFF}"/>
    <pc:docChg chg="modSld">
      <pc:chgData name="Jay Cao" userId="24e21172780c2dbf" providerId="LiveId" clId="{BF4D5579-AAAC-4621-8F79-9D4DFAD0ABFF}" dt="2019-02-11T22:44:39.482" v="36" actId="20577"/>
      <pc:docMkLst>
        <pc:docMk/>
      </pc:docMkLst>
      <pc:sldChg chg="modSp">
        <pc:chgData name="Jay Cao" userId="24e21172780c2dbf" providerId="LiveId" clId="{BF4D5579-AAAC-4621-8F79-9D4DFAD0ABFF}" dt="2019-02-11T22:25:52.846" v="34" actId="20577"/>
        <pc:sldMkLst>
          <pc:docMk/>
          <pc:sldMk cId="3747294195" sldId="291"/>
        </pc:sldMkLst>
        <pc:spChg chg="mod">
          <ac:chgData name="Jay Cao" userId="24e21172780c2dbf" providerId="LiveId" clId="{BF4D5579-AAAC-4621-8F79-9D4DFAD0ABFF}" dt="2019-02-11T22:25:52.846" v="34" actId="20577"/>
          <ac:spMkLst>
            <pc:docMk/>
            <pc:sldMk cId="3747294195" sldId="291"/>
            <ac:spMk id="3" creationId="{00000000-0000-0000-0000-000000000000}"/>
          </ac:spMkLst>
        </pc:spChg>
      </pc:sldChg>
      <pc:sldChg chg="modSp">
        <pc:chgData name="Jay Cao" userId="24e21172780c2dbf" providerId="LiveId" clId="{BF4D5579-AAAC-4621-8F79-9D4DFAD0ABFF}" dt="2019-02-11T22:44:39.482" v="36" actId="20577"/>
        <pc:sldMkLst>
          <pc:docMk/>
          <pc:sldMk cId="569190266" sldId="293"/>
        </pc:sldMkLst>
        <pc:spChg chg="mod">
          <ac:chgData name="Jay Cao" userId="24e21172780c2dbf" providerId="LiveId" clId="{BF4D5579-AAAC-4621-8F79-9D4DFAD0ABFF}" dt="2019-02-11T22:44:39.482" v="36" actId="20577"/>
          <ac:spMkLst>
            <pc:docMk/>
            <pc:sldMk cId="569190266" sldId="293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B3AFD578-8DEA-46D5-9D91-B292B586CD8A}"/>
    <pc:docChg chg="modSld">
      <pc:chgData name="Jay Cao" userId="24e21172780c2dbf" providerId="LiveId" clId="{B3AFD578-8DEA-46D5-9D91-B292B586CD8A}" dt="2019-02-04T22:33:42.160" v="2" actId="20577"/>
      <pc:docMkLst>
        <pc:docMk/>
      </pc:docMkLst>
      <pc:sldChg chg="modSp">
        <pc:chgData name="Jay Cao" userId="24e21172780c2dbf" providerId="LiveId" clId="{B3AFD578-8DEA-46D5-9D91-B292B586CD8A}" dt="2019-02-04T22:33:42.160" v="2" actId="20577"/>
        <pc:sldMkLst>
          <pc:docMk/>
          <pc:sldMk cId="1717467937" sldId="261"/>
        </pc:sldMkLst>
        <pc:spChg chg="mod">
          <ac:chgData name="Jay Cao" userId="24e21172780c2dbf" providerId="LiveId" clId="{B3AFD578-8DEA-46D5-9D91-B292B586CD8A}" dt="2019-02-04T22:33:42.160" v="2" actId="20577"/>
          <ac:spMkLst>
            <pc:docMk/>
            <pc:sldMk cId="1717467937" sldId="261"/>
            <ac:spMk id="2" creationId="{7BA64387-4D68-4B6B-8A38-128610E12111}"/>
          </ac:spMkLst>
        </pc:spChg>
      </pc:sldChg>
      <pc:sldChg chg="modSp">
        <pc:chgData name="Jay Cao" userId="24e21172780c2dbf" providerId="LiveId" clId="{B3AFD578-8DEA-46D5-9D91-B292B586CD8A}" dt="2019-02-04T02:35:56.181" v="1" actId="20577"/>
        <pc:sldMkLst>
          <pc:docMk/>
          <pc:sldMk cId="369017318" sldId="284"/>
        </pc:sldMkLst>
        <pc:spChg chg="mod">
          <ac:chgData name="Jay Cao" userId="24e21172780c2dbf" providerId="LiveId" clId="{B3AFD578-8DEA-46D5-9D91-B292B586CD8A}" dt="2019-02-04T02:35:56.181" v="1" actId="20577"/>
          <ac:spMkLst>
            <pc:docMk/>
            <pc:sldMk cId="369017318" sldId="28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CD50E2A1-9D71-49C2-9E02-B3C65C09BDE8}"/>
  </pc:docChgLst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tmod.com/" TargetMode="External"/><Relationship Id="rId3" Type="http://schemas.openxmlformats.org/officeDocument/2006/relationships/hyperlink" Target="https://pkg.earo.me/tsibble/" TargetMode="External"/><Relationship Id="rId7" Type="http://schemas.openxmlformats.org/officeDocument/2006/relationships/hyperlink" Target="https://business-science.github.io/tidyquant/" TargetMode="External"/><Relationship Id="rId2" Type="http://schemas.openxmlformats.org/officeDocument/2006/relationships/hyperlink" Target="https://tidyvert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easts.tidyverts.org/" TargetMode="External"/><Relationship Id="rId11" Type="http://schemas.openxmlformats.org/officeDocument/2006/relationships/hyperlink" Target="https://business-science.github.io/tibbletime/" TargetMode="External"/><Relationship Id="rId5" Type="http://schemas.openxmlformats.org/officeDocument/2006/relationships/hyperlink" Target="https://fable.tidyverts.org/" TargetMode="External"/><Relationship Id="rId10" Type="http://schemas.openxmlformats.org/officeDocument/2006/relationships/hyperlink" Target="https://cran.r-project.org/web/packages/PerformanceAnalytics/index.html" TargetMode="External"/><Relationship Id="rId4" Type="http://schemas.openxmlformats.org/officeDocument/2006/relationships/hyperlink" Target="https://tsibble.tidyverts.org/" TargetMode="External"/><Relationship Id="rId9" Type="http://schemas.openxmlformats.org/officeDocument/2006/relationships/hyperlink" Target="https://github.com/joshuaulrich/TT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earo.me/tsibble/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box.help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" TargetMode="External"/><Relationship Id="rId2" Type="http://schemas.openxmlformats.org/officeDocument/2006/relationships/hyperlink" Target="https://a-little-book-of-r-for-time-series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bookdown.org/wfoote01/fau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jhyndman/foreca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mod.com/" TargetMode="External"/><Relationship Id="rId2" Type="http://schemas.openxmlformats.org/officeDocument/2006/relationships/hyperlink" Target="https://github.com/robjhyndman/foreca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PerformanceAnalytic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– Time Series &amp; Finance Packages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February 25, 2020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CC136-A737-4127-A0F2-2DCAC14CB67E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x &lt;-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matrix</a:t>
            </a:r>
            <a:r>
              <a:rPr lang="en-CA" sz="2000" dirty="0">
                <a:latin typeface="Consolas" panose="020B0609020204030204" pitchFamily="49" charset="0"/>
              </a:rPr>
              <a:t>(1:6, </a:t>
            </a:r>
            <a:r>
              <a:rPr lang="en-CA" sz="2000" dirty="0" err="1">
                <a:latin typeface="Consolas" panose="020B0609020204030204" pitchFamily="49" charset="0"/>
              </a:rPr>
              <a:t>ncol</a:t>
            </a:r>
            <a:r>
              <a:rPr lang="en-CA" sz="2000" dirty="0">
                <a:latin typeface="Consolas" panose="020B0609020204030204" pitchFamily="49" charset="0"/>
              </a:rPr>
              <a:t> = 2)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print(x)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[1,]    1    4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[2,]    2    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[3,]    3    6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latin typeface="Consolas" panose="020B0609020204030204" pitchFamily="49" charset="0"/>
              </a:rPr>
              <a:t> &lt;- </a:t>
            </a:r>
            <a:r>
              <a:rPr lang="en-CA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as.Date</a:t>
            </a:r>
            <a:r>
              <a:rPr lang="en-CA" sz="2000" dirty="0">
                <a:latin typeface="Consolas" panose="020B0609020204030204" pitchFamily="49" charset="0"/>
              </a:rPr>
              <a:t>(c("2019-01-01", "2019-01-02", "2019-01-05"))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print(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"2019-01-01" "2019-01-02" "2019-01-05"</a:t>
            </a:r>
          </a:p>
        </p:txBody>
      </p:sp>
    </p:spTree>
    <p:extLst>
      <p:ext uri="{BB962C8B-B14F-4D97-AF65-F5344CB8AC3E}">
        <p14:creationId xmlns:p14="http://schemas.microsoft.com/office/powerpoint/2010/main" val="363819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 &lt;- 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xts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latin typeface="Consolas" panose="020B0609020204030204" pitchFamily="49" charset="0"/>
              </a:rPr>
              <a:t>x,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order.by</a:t>
            </a:r>
            <a:r>
              <a:rPr lang="en-CA" sz="2000" dirty="0">
                <a:latin typeface="Consolas" panose="020B0609020204030204" pitchFamily="49" charset="0"/>
              </a:rPr>
              <a:t> = </a:t>
            </a:r>
            <a:r>
              <a:rPr lang="en-CA" sz="2000" dirty="0" err="1">
                <a:latin typeface="Consolas" panose="020B0609020204030204" pitchFamily="49" charset="0"/>
              </a:rPr>
              <a:t>idx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   [,1] [,2]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2019-01-01    1    4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2019-01-02    2    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2019-01-05    3    6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typeof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"integer“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[1] "</a:t>
            </a:r>
            <a:r>
              <a:rPr lang="en-CA" sz="2000" dirty="0" err="1">
                <a:latin typeface="Consolas" panose="020B0609020204030204" pitchFamily="49" charset="0"/>
              </a:rPr>
              <a:t>xts</a:t>
            </a:r>
            <a:r>
              <a:rPr lang="en-CA" sz="2000" dirty="0">
                <a:latin typeface="Consolas" panose="020B0609020204030204" pitchFamily="49" charset="0"/>
              </a:rPr>
              <a:t>" "zoo"</a:t>
            </a:r>
          </a:p>
        </p:txBody>
      </p:sp>
    </p:spTree>
    <p:extLst>
      <p:ext uri="{BB962C8B-B14F-4D97-AF65-F5344CB8AC3E}">
        <p14:creationId xmlns:p14="http://schemas.microsoft.com/office/powerpoint/2010/main" val="392320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how are data stored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&gt; </a:t>
            </a:r>
            <a:r>
              <a:rPr lang="en-CA" sz="2000" dirty="0" err="1">
                <a:latin typeface="Consolas" panose="020B0609020204030204" pitchFamily="49" charset="0"/>
              </a:rPr>
              <a:t>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7030A0"/>
                </a:solidFill>
                <a:latin typeface="Consolas" panose="020B0609020204030204" pitchFamily="49" charset="0"/>
              </a:rPr>
              <a:t>attributes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xts_obj</a:t>
            </a:r>
            <a:r>
              <a:rPr lang="en-CA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dim  : int [1:2] 3 2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index: num [1:3] 1.55e+09 </a:t>
            </a:r>
            <a:r>
              <a:rPr lang="en-CA" sz="2000" dirty="0" err="1">
                <a:latin typeface="Consolas" panose="020B0609020204030204" pitchFamily="49" charset="0"/>
              </a:rPr>
              <a:t>1.55e+09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</a:rPr>
              <a:t>1.55e+09</a:t>
            </a: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..- </a:t>
            </a:r>
            <a:r>
              <a:rPr lang="en-CA" sz="2000" dirty="0" err="1">
                <a:latin typeface="Consolas" panose="020B0609020204030204" pitchFamily="49" charset="0"/>
              </a:rPr>
              <a:t>attr</a:t>
            </a:r>
            <a:r>
              <a:rPr lang="en-CA" sz="2000" dirty="0">
                <a:latin typeface="Consolas" panose="020B0609020204030204" pitchFamily="49" charset="0"/>
              </a:rPr>
              <a:t>(*, "</a:t>
            </a:r>
            <a:r>
              <a:rPr lang="en-CA" sz="2000" dirty="0" err="1">
                <a:latin typeface="Consolas" panose="020B0609020204030204" pitchFamily="49" charset="0"/>
              </a:rPr>
              <a:t>tzone</a:t>
            </a:r>
            <a:r>
              <a:rPr lang="en-CA" sz="2000" dirty="0">
                <a:latin typeface="Consolas" panose="020B0609020204030204" pitchFamily="49" charset="0"/>
              </a:rPr>
              <a:t>")=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"UTC"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..- </a:t>
            </a:r>
            <a:r>
              <a:rPr lang="en-CA" sz="2000" dirty="0" err="1">
                <a:latin typeface="Consolas" panose="020B0609020204030204" pitchFamily="49" charset="0"/>
              </a:rPr>
              <a:t>attr</a:t>
            </a:r>
            <a:r>
              <a:rPr lang="en-CA" sz="2000" dirty="0">
                <a:latin typeface="Consolas" panose="020B0609020204030204" pitchFamily="49" charset="0"/>
              </a:rPr>
              <a:t>(*, "</a:t>
            </a:r>
            <a:r>
              <a:rPr lang="en-CA" sz="2000" dirty="0" err="1">
                <a:latin typeface="Consolas" panose="020B0609020204030204" pitchFamily="49" charset="0"/>
              </a:rPr>
              <a:t>tclass</a:t>
            </a:r>
            <a:r>
              <a:rPr lang="en-CA" sz="2000" dirty="0">
                <a:latin typeface="Consolas" panose="020B0609020204030204" pitchFamily="49" charset="0"/>
              </a:rPr>
              <a:t>")=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"Date"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$ class: </a:t>
            </a:r>
            <a:r>
              <a:rPr lang="en-CA" sz="2000" dirty="0" err="1">
                <a:latin typeface="Consolas" panose="020B0609020204030204" pitchFamily="49" charset="0"/>
              </a:rPr>
              <a:t>chr</a:t>
            </a:r>
            <a:r>
              <a:rPr lang="en-CA" sz="2000" dirty="0">
                <a:latin typeface="Consolas" panose="020B0609020204030204" pitchFamily="49" charset="0"/>
              </a:rPr>
              <a:t> [1:2] "</a:t>
            </a:r>
            <a:r>
              <a:rPr lang="en-CA" sz="2000" dirty="0" err="1">
                <a:latin typeface="Consolas" panose="020B0609020204030204" pitchFamily="49" charset="0"/>
              </a:rPr>
              <a:t>xts</a:t>
            </a:r>
            <a:r>
              <a:rPr lang="en-CA" sz="2000" dirty="0">
                <a:latin typeface="Consolas" panose="020B0609020204030204" pitchFamily="49" charset="0"/>
              </a:rPr>
              <a:t>" "zoo"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92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associated time-aware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use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quantmod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package to get data from yahoo finance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library(</a:t>
            </a:r>
            <a:r>
              <a:rPr lang="en-CA" sz="1800" dirty="0" err="1">
                <a:latin typeface="Consolas" panose="020B0609020204030204" pitchFamily="49" charset="0"/>
              </a:rPr>
              <a:t>quantmod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msft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getSymbols</a:t>
            </a:r>
            <a:r>
              <a:rPr lang="en-US" sz="1800" dirty="0">
                <a:latin typeface="Consolas" panose="020B0609020204030204" pitchFamily="49" charset="0"/>
              </a:rPr>
              <a:t>("MSFT",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from = "2018-12-31",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to = "2019-12-31",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dirty="0" err="1">
                <a:latin typeface="Consolas" panose="020B0609020204030204" pitchFamily="49" charset="0"/>
              </a:rPr>
              <a:t>auto.assign</a:t>
            </a:r>
            <a:r>
              <a:rPr lang="en-US" sz="1800" dirty="0">
                <a:latin typeface="Consolas" panose="020B0609020204030204" pitchFamily="49" charset="0"/>
              </a:rPr>
              <a:t> = FALSE)</a:t>
            </a:r>
            <a:endParaRPr lang="en-CA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msft_xts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is an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xts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 object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class(</a:t>
            </a:r>
            <a:r>
              <a:rPr lang="en-CA" sz="1800" dirty="0" err="1">
                <a:latin typeface="Consolas" panose="020B0609020204030204" pitchFamily="49" charset="0"/>
              </a:rPr>
              <a:t>msft_xts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</a:t>
            </a:r>
            <a:r>
              <a:rPr lang="en-CA" sz="1800" dirty="0" err="1">
                <a:latin typeface="Consolas" panose="020B0609020204030204" pitchFamily="49" charset="0"/>
              </a:rPr>
              <a:t>xts</a:t>
            </a:r>
            <a:r>
              <a:rPr lang="en-CA" sz="1800" dirty="0">
                <a:latin typeface="Consolas" panose="020B0609020204030204" pitchFamily="49" charset="0"/>
              </a:rPr>
              <a:t>" "zoo"</a:t>
            </a:r>
          </a:p>
        </p:txBody>
      </p:sp>
    </p:spTree>
    <p:extLst>
      <p:ext uri="{BB962C8B-B14F-4D97-AF65-F5344CB8AC3E}">
        <p14:creationId xmlns:p14="http://schemas.microsoft.com/office/powerpoint/2010/main" val="54947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 – associated time-aware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get data for all Monday in 2019 (time-aware 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subsetting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latin typeface="Consolas" panose="020B0609020204030204" pitchFamily="49" charset="0"/>
              </a:rPr>
              <a:t>[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indexyear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1800" dirty="0">
                <a:latin typeface="Consolas" panose="020B0609020204030204" pitchFamily="49" charset="0"/>
              </a:rPr>
              <a:t> == (2019 - 1900) &amp;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indexwday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msft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1800" dirty="0">
                <a:latin typeface="Consolas" panose="020B0609020204030204" pitchFamily="49" charset="0"/>
              </a:rPr>
              <a:t> == 1]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</a:t>
            </a:r>
            <a:r>
              <a:rPr lang="en-CA" sz="1800" dirty="0" err="1">
                <a:latin typeface="Consolas" panose="020B0609020204030204" pitchFamily="49" charset="0"/>
              </a:rPr>
              <a:t>MSFT.Open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MSFT.High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MSFT.Low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MSFT.Close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MSFT.Volume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</a:rPr>
              <a:t>MSFT.Adjusted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2019-01-07    101.64    103.27   100.98     102.06    35656100        102.06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2019-01-14    101.90    102.87   101.26     102.05    28437100        102.05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2019-01-28    106.26    106.48   104.66     105.08    29476700        105.08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2019-02-04    102.87    105.80   102.77     105.74    31315100        105.74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CA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see notebook for more, and the "</a:t>
            </a:r>
            <a:r>
              <a:rPr lang="en-CA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PerformanceAnalytics</a:t>
            </a: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" package intro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Tibble-like Time Series DS &amp; Packages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  <a:hlinkClick r:id="rId2"/>
              </a:rPr>
              <a:t>tidyverts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(a toolset consists of three packages)</a:t>
            </a:r>
            <a:endParaRPr lang="en-US" sz="2400" dirty="0">
              <a:latin typeface="Consolas" panose="020B0609020204030204" pitchFamily="49" charset="0"/>
              <a:hlinkClick r:id="rId3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  <a:hlinkClick r:id="rId4"/>
              </a:rPr>
              <a:t>tsibble</a:t>
            </a:r>
            <a:r>
              <a:rPr lang="en-US" dirty="0"/>
              <a:t>: a new time series class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tbl_ts</a:t>
            </a:r>
            <a:r>
              <a:rPr lang="en-US" dirty="0"/>
              <a:t>) built on </a:t>
            </a:r>
            <a:r>
              <a:rPr lang="en-US" sz="2000" dirty="0" err="1">
                <a:latin typeface="Consolas" panose="020B0609020204030204" pitchFamily="49" charset="0"/>
              </a:rPr>
              <a:t>tibble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hlinkClick r:id="rId5"/>
              </a:rPr>
              <a:t>fable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dirty="0"/>
              <a:t>tidy forecast on top of </a:t>
            </a:r>
            <a:r>
              <a:rPr lang="en-US" dirty="0" err="1"/>
              <a:t>tissible</a:t>
            </a:r>
            <a:endParaRPr lang="en-US" dirty="0"/>
          </a:p>
          <a:p>
            <a:pPr lvl="1"/>
            <a:r>
              <a:rPr lang="en-US" sz="2000" dirty="0">
                <a:latin typeface="Consolas" panose="020B0609020204030204" pitchFamily="49" charset="0"/>
                <a:hlinkClick r:id="rId6"/>
              </a:rPr>
              <a:t>feast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dirty="0"/>
              <a:t>Feature Extraction And Statistics for Time Series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>
                <a:latin typeface="Consolas" panose="020B0609020204030204" pitchFamily="49" charset="0"/>
                <a:hlinkClick r:id="rId7"/>
              </a:rPr>
              <a:t>tidyquant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(package)</a:t>
            </a:r>
          </a:p>
          <a:p>
            <a:pPr lvl="1"/>
            <a:r>
              <a:rPr lang="en-US" dirty="0"/>
              <a:t>integrates resources for collecting and analyzing financial data (</a:t>
            </a:r>
            <a:r>
              <a:rPr lang="en-US" sz="2000" dirty="0" err="1">
                <a:latin typeface="Consolas" panose="020B0609020204030204" pitchFamily="49" charset="0"/>
              </a:rPr>
              <a:t>xts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hlinkClick r:id="rId8"/>
              </a:rPr>
              <a:t>quantmod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hlinkClick r:id="rId9"/>
              </a:rPr>
              <a:t>TTR</a:t>
            </a:r>
            <a:r>
              <a:rPr lang="en-US" sz="2000" dirty="0">
                <a:latin typeface="Consolas" panose="020B0609020204030204" pitchFamily="49" charset="0"/>
              </a:rPr>
              <a:t>(Technical Trading Rule) and </a:t>
            </a:r>
            <a:r>
              <a:rPr lang="en-US" sz="2000" dirty="0" err="1">
                <a:latin typeface="Consolas" panose="020B0609020204030204" pitchFamily="49" charset="0"/>
                <a:hlinkClick r:id="rId10"/>
              </a:rPr>
              <a:t>PerformanceAnalytics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with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tibble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from </a:t>
            </a:r>
            <a:r>
              <a:rPr lang="en-US" sz="2000" dirty="0" err="1">
                <a:latin typeface="Consolas" panose="020B0609020204030204" pitchFamily="49" charset="0"/>
              </a:rPr>
              <a:t>tidyverse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hlinkClick r:id="rId11"/>
            </a:endParaRPr>
          </a:p>
          <a:p>
            <a:r>
              <a:rPr lang="en-US" sz="2400" dirty="0" err="1">
                <a:latin typeface="Consolas" panose="020B0609020204030204" pitchFamily="49" charset="0"/>
                <a:hlinkClick r:id="rId11"/>
              </a:rPr>
              <a:t>tibbletime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(package)</a:t>
            </a:r>
            <a:endParaRPr lang="en-US" dirty="0"/>
          </a:p>
          <a:p>
            <a:pPr lvl="1"/>
            <a:r>
              <a:rPr lang="en-US" dirty="0"/>
              <a:t>a time-aware </a:t>
            </a:r>
            <a:r>
              <a:rPr lang="en-US" dirty="0" err="1"/>
              <a:t>tibble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tbl_time</a:t>
            </a:r>
            <a:r>
              <a:rPr lang="en-US" dirty="0"/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8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Tibble-like Time Series DS &amp; Packages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hlinkClick r:id="rId2"/>
              </a:rPr>
              <a:t>prophet</a:t>
            </a:r>
            <a:endParaRPr lang="en-US" sz="2400" dirty="0">
              <a:latin typeface="Consolas" panose="020B0609020204030204" pitchFamily="49" charset="0"/>
              <a:hlinkClick r:id="rId3"/>
            </a:endParaRPr>
          </a:p>
          <a:p>
            <a:pPr lvl="1"/>
            <a:r>
              <a:rPr lang="en-US" dirty="0"/>
              <a:t>time series forecast (from </a:t>
            </a:r>
            <a:r>
              <a:rPr lang="en-US" dirty="0" err="1"/>
              <a:t>Fastbook</a:t>
            </a:r>
            <a:r>
              <a:rPr lang="en-US" dirty="0"/>
              <a:t>) based on addictive model</a:t>
            </a:r>
          </a:p>
          <a:p>
            <a:pPr lvl="1"/>
            <a:r>
              <a:rPr lang="en-US" dirty="0"/>
              <a:t>work directly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tibble</a:t>
            </a:r>
            <a:r>
              <a:rPr lang="en-US" dirty="0"/>
              <a:t> from </a:t>
            </a:r>
            <a:r>
              <a:rPr lang="en-US" dirty="0" err="1"/>
              <a:t>tidyverse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 Many TS Data Structures!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tsbox</a:t>
            </a:r>
            <a:endParaRPr lang="en-US" dirty="0"/>
          </a:p>
          <a:p>
            <a:pPr lvl="1"/>
            <a:r>
              <a:rPr lang="en-US" dirty="0"/>
              <a:t>provides conversion between many time series data structures</a:t>
            </a:r>
          </a:p>
          <a:p>
            <a:pPr lvl="1"/>
            <a:r>
              <a:rPr lang="en-US" dirty="0"/>
              <a:t>an attempt to unite time series data structure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1B78-2C9D-4BD8-A0D6-43368A4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4D8E-484C-4FB7-9007-67A1382E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a Little book of R for Time Series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Forecasting: Principles and Practice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Financial Engineering Analytics: A Practice Manual Using 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39850-1AEC-4859-A1B8-26A459852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40" y="2125757"/>
            <a:ext cx="1615440" cy="23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Time Series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series of values obtained at successive times</a:t>
            </a:r>
          </a:p>
          <a:p>
            <a:pPr lvl="1"/>
            <a:r>
              <a:rPr lang="en-CA" dirty="0"/>
              <a:t>A series of numerical values</a:t>
            </a:r>
          </a:p>
          <a:p>
            <a:pPr lvl="1"/>
            <a:r>
              <a:rPr lang="en-CA" dirty="0"/>
              <a:t>With associated timestamps (or start, end, and frequency if </a:t>
            </a:r>
            <a:r>
              <a:rPr lang="en-CA" dirty="0" err="1"/>
              <a:t>equi</a:t>
            </a:r>
            <a:r>
              <a:rPr lang="en-CA" dirty="0"/>
              <a:t>-interval)</a:t>
            </a:r>
          </a:p>
          <a:p>
            <a:pPr lvl="1"/>
            <a:endParaRPr lang="en-CA" dirty="0"/>
          </a:p>
          <a:p>
            <a:r>
              <a:rPr lang="en-CA" dirty="0"/>
              <a:t>Typical operations on a time series</a:t>
            </a:r>
          </a:p>
          <a:p>
            <a:pPr lvl="1"/>
            <a:r>
              <a:rPr lang="en-CA" dirty="0"/>
              <a:t>lead, lag, difference, rolling window aggregation, etc.</a:t>
            </a:r>
          </a:p>
          <a:p>
            <a:pPr lvl="1"/>
            <a:r>
              <a:rPr lang="en-CA" dirty="0"/>
              <a:t>time-aware </a:t>
            </a:r>
            <a:r>
              <a:rPr lang="en-CA" dirty="0" err="1"/>
              <a:t>subsetting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Typical statistics</a:t>
            </a:r>
          </a:p>
          <a:p>
            <a:pPr lvl="1"/>
            <a:r>
              <a:rPr lang="en-CA" dirty="0"/>
              <a:t>moving average, returns, etc.</a:t>
            </a:r>
          </a:p>
          <a:p>
            <a:pPr lvl="1"/>
            <a:r>
              <a:rPr lang="en-CA" dirty="0"/>
              <a:t>trend, seasonality, stationarity, etc.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Time Series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what we have seen so far</a:t>
            </a:r>
          </a:p>
          <a:p>
            <a:pPr lvl="1"/>
            <a:r>
              <a:rPr lang="en-CA" dirty="0"/>
              <a:t>Vectors (with names as timestamps)</a:t>
            </a:r>
          </a:p>
          <a:p>
            <a:pPr lvl="1"/>
            <a:r>
              <a:rPr lang="en-CA" dirty="0"/>
              <a:t>Matrices (with row names as timestamps)</a:t>
            </a:r>
          </a:p>
          <a:p>
            <a:pPr lvl="1"/>
            <a:r>
              <a:rPr lang="en-CA" dirty="0" err="1"/>
              <a:t>Dataframes</a:t>
            </a:r>
            <a:r>
              <a:rPr lang="en-CA" dirty="0"/>
              <a:t>/</a:t>
            </a:r>
            <a:r>
              <a:rPr lang="en-CA" dirty="0" err="1"/>
              <a:t>tibbles</a:t>
            </a:r>
            <a:r>
              <a:rPr lang="en-CA" dirty="0"/>
              <a:t> with a timestamp column</a:t>
            </a:r>
          </a:p>
          <a:p>
            <a:pPr lvl="1"/>
            <a:endParaRPr lang="en-CA" dirty="0"/>
          </a:p>
          <a:p>
            <a:r>
              <a:rPr lang="en-CA" dirty="0"/>
              <a:t>What we really need</a:t>
            </a:r>
          </a:p>
          <a:p>
            <a:pPr lvl="1"/>
            <a:r>
              <a:rPr lang="en-CA" dirty="0"/>
              <a:t>Store time series efficiently</a:t>
            </a:r>
          </a:p>
          <a:p>
            <a:pPr lvl="1"/>
            <a:r>
              <a:rPr lang="en-CA" dirty="0"/>
              <a:t>More importantly, be able to manipulate time series efficiently</a:t>
            </a:r>
          </a:p>
          <a:p>
            <a:pPr lvl="2"/>
            <a:r>
              <a:rPr lang="en-CA" dirty="0"/>
              <a:t>i.e. need associated functions/packages that can efficiently operate on stored time series (lead, lag, smooth, moving average, 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2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Series Specific Data Structures (DS)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ts</a:t>
            </a:r>
            <a:r>
              <a:rPr lang="en-CA" dirty="0"/>
              <a:t> class: </a:t>
            </a:r>
            <a:r>
              <a:rPr lang="en-US" dirty="0"/>
              <a:t>a class for </a:t>
            </a:r>
            <a:r>
              <a:rPr lang="en-US" dirty="0" err="1"/>
              <a:t>equi</a:t>
            </a:r>
            <a:r>
              <a:rPr lang="en-US" dirty="0"/>
              <a:t>-spaced time series</a:t>
            </a:r>
          </a:p>
          <a:p>
            <a:pPr lvl="1"/>
            <a:r>
              <a:rPr lang="en-US" dirty="0"/>
              <a:t>what’s a “class”: a data structure with associated operations (methods)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zoo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handle regular- and irregular-spaced time series</a:t>
            </a:r>
          </a:p>
          <a:p>
            <a:pPr lvl="1"/>
            <a:r>
              <a:rPr lang="en-US" dirty="0"/>
              <a:t>can use arbitrary classes for the timestamps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built 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zoo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more functions for data processing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uniform handling of R's time-based data classes (</a:t>
            </a:r>
            <a:r>
              <a:rPr lang="en-US" dirty="0">
                <a:solidFill>
                  <a:srgbClr val="0070C0"/>
                </a:solidFill>
              </a:rPr>
              <a:t>zoo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/>
              <a:t>, etc.)</a:t>
            </a:r>
          </a:p>
          <a:p>
            <a:r>
              <a:rPr lang="en-US" sz="2400" dirty="0"/>
              <a:t>Many more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timeSeries</a:t>
            </a:r>
            <a:r>
              <a:rPr lang="en-US" sz="2000" dirty="0"/>
              <a:t> class in </a:t>
            </a:r>
            <a:r>
              <a:rPr lang="en-US" sz="1800" dirty="0" err="1">
                <a:latin typeface="Consolas" panose="020B0609020204030204" pitchFamily="49" charset="0"/>
              </a:rPr>
              <a:t>timeSeries</a:t>
            </a:r>
            <a:r>
              <a:rPr lang="en-US" sz="2000" dirty="0"/>
              <a:t> package, etc.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tsibble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tibbletime</a:t>
            </a:r>
            <a:r>
              <a:rPr lang="en-US" sz="2000" dirty="0"/>
              <a:t> packages: time-based </a:t>
            </a:r>
            <a:r>
              <a:rPr lang="en-US" sz="2000" dirty="0" err="1"/>
              <a:t>dataframe</a:t>
            </a:r>
            <a:r>
              <a:rPr lang="en-US" sz="2000" dirty="0"/>
              <a:t>/</a:t>
            </a:r>
            <a:r>
              <a:rPr lang="en-US" sz="2000" dirty="0" err="1"/>
              <a:t>tibble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https://cran.r-project.org/web/views/TimeSeries.html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for </a:t>
            </a:r>
            <a:r>
              <a:rPr lang="en-US" dirty="0" err="1"/>
              <a:t>equi</a:t>
            </a:r>
            <a:r>
              <a:rPr lang="en-US" dirty="0"/>
              <a:t>-spaced time series supported by base R</a:t>
            </a:r>
          </a:p>
          <a:p>
            <a:endParaRPr lang="en-US" dirty="0"/>
          </a:p>
          <a:p>
            <a:r>
              <a:rPr lang="en-US" dirty="0"/>
              <a:t>Data is stored as</a:t>
            </a:r>
          </a:p>
          <a:p>
            <a:pPr lvl="1"/>
            <a:r>
              <a:rPr lang="en-CA" dirty="0"/>
              <a:t>a vector or matrix with attributes…</a:t>
            </a:r>
          </a:p>
          <a:p>
            <a:pPr lvl="1"/>
            <a:r>
              <a:rPr lang="en-CA" dirty="0"/>
              <a:t>“class”: </a:t>
            </a:r>
            <a:r>
              <a:rPr lang="en-CA" dirty="0" err="1"/>
              <a:t>ts</a:t>
            </a:r>
            <a:endParaRPr lang="en-CA" dirty="0"/>
          </a:p>
          <a:p>
            <a:pPr lvl="1"/>
            <a:r>
              <a:rPr lang="en-CA" dirty="0"/>
              <a:t>“tsp” (time series parameters): a numerical vector recording (start, end, </a:t>
            </a:r>
            <a:r>
              <a:rPr lang="en-CA" dirty="0" err="1"/>
              <a:t>freq</a:t>
            </a:r>
            <a:r>
              <a:rPr lang="en-CA" dirty="0"/>
              <a:t>)</a:t>
            </a:r>
          </a:p>
          <a:p>
            <a:pPr lvl="1"/>
            <a:endParaRPr lang="en-CA" dirty="0"/>
          </a:p>
          <a:p>
            <a:r>
              <a:rPr lang="en-CA" dirty="0"/>
              <a:t>Many functions/packages work well with </a:t>
            </a:r>
            <a:r>
              <a:rPr lang="en-CA" dirty="0" err="1"/>
              <a:t>ts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ex.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forecast</a:t>
            </a:r>
            <a:r>
              <a:rPr lang="en-CA" dirty="0">
                <a:latin typeface="Consolas" panose="020B0609020204030204" pitchFamily="49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112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how are data stored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389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1:10,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frequency</a:t>
            </a:r>
            <a:r>
              <a:rPr lang="en-US" sz="1800" dirty="0">
                <a:latin typeface="Consolas" panose="020B0609020204030204" pitchFamily="49" charset="0"/>
              </a:rPr>
              <a:t> = 4,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latin typeface="Consolas" panose="020B0609020204030204" pitchFamily="49" charset="0"/>
              </a:rPr>
              <a:t> = c(2017, 2)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 # 2nd Quarter of 2017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2017         1    2    3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2018    4    5    6    7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2019    8    9   10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typeof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class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[1] "</a:t>
            </a:r>
            <a:r>
              <a:rPr lang="en-CA" sz="1800" dirty="0" err="1">
                <a:latin typeface="Consolas" panose="020B0609020204030204" pitchFamily="49" charset="0"/>
              </a:rPr>
              <a:t>ts</a:t>
            </a:r>
            <a:r>
              <a:rPr lang="en-CA" sz="18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6919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how are data stored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attributes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$tsp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[1] 2017.25 2019.50    4.00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$class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[1] "</a:t>
            </a:r>
            <a:r>
              <a:rPr lang="en-US" sz="1800" dirty="0" err="1">
                <a:latin typeface="Consolas" panose="020B0609020204030204" pitchFamily="49" charset="0"/>
              </a:rPr>
              <a:t>ts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ts</a:t>
            </a:r>
            <a:r>
              <a:rPr lang="en-CA" dirty="0"/>
              <a:t> class – associated time-aware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6998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cycle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2017         2    3    4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2018    1    2    3    4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2019    1    2    3    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  <a:r>
              <a:rPr lang="en-CA" sz="1800" dirty="0">
                <a:solidFill>
                  <a:srgbClr val="7030A0"/>
                </a:solidFill>
                <a:latin typeface="Consolas" panose="020B0609020204030204" pitchFamily="49" charset="0"/>
              </a:rPr>
              <a:t>diff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ts_obj</a:t>
            </a:r>
            <a:r>
              <a:rPr lang="en-CA" sz="1800" dirty="0">
                <a:latin typeface="Consolas" panose="020B0609020204030204" pitchFamily="49" charset="0"/>
              </a:rPr>
              <a:t>, 4)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2018         </a:t>
            </a:r>
            <a:r>
              <a:rPr lang="en-CA" sz="18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CA" sz="1800" dirty="0">
                <a:latin typeface="Consolas" panose="020B0609020204030204" pitchFamily="49" charset="0"/>
              </a:rPr>
              <a:t>    4    4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2019    4    4    4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B050"/>
                </a:solidFill>
                <a:latin typeface="Consolas" panose="020B0609020204030204" pitchFamily="49" charset="0"/>
              </a:rPr>
              <a:t># see notebook for more, and the "forecast" packages intro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32417" y="1825625"/>
            <a:ext cx="3816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ts_obj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Qtr1 Qtr2 Qtr3 Qtr4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2017   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    2    3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2018    4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    6    7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2019    8    9   10</a:t>
            </a:r>
          </a:p>
        </p:txBody>
      </p:sp>
    </p:spTree>
    <p:extLst>
      <p:ext uri="{BB962C8B-B14F-4D97-AF65-F5344CB8AC3E}">
        <p14:creationId xmlns:p14="http://schemas.microsoft.com/office/powerpoint/2010/main" val="370350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extends </a:t>
            </a:r>
            <a:r>
              <a:rPr lang="en-CA" dirty="0">
                <a:latin typeface="Consolas" panose="020B0609020204030204" pitchFamily="49" charset="0"/>
              </a:rPr>
              <a:t>zoo</a:t>
            </a:r>
            <a:endParaRPr lang="en-CA" dirty="0"/>
          </a:p>
          <a:p>
            <a:pPr lvl="1"/>
            <a:r>
              <a:rPr lang="en-CA" dirty="0">
                <a:latin typeface="Consolas" panose="020B0609020204030204" pitchFamily="49" charset="0"/>
              </a:rPr>
              <a:t>zoo</a:t>
            </a:r>
            <a:r>
              <a:rPr lang="en-CA" dirty="0"/>
              <a:t> can handle regular- and irregular-spaced time series; so does </a:t>
            </a:r>
            <a:r>
              <a:rPr lang="en-CA" dirty="0" err="1">
                <a:latin typeface="Consolas" panose="020B0609020204030204" pitchFamily="49" charset="0"/>
              </a:rPr>
              <a:t>xts</a:t>
            </a:r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>
                <a:latin typeface="Consolas" panose="020B0609020204030204" pitchFamily="49" charset="0"/>
              </a:rPr>
              <a:t>xts</a:t>
            </a:r>
            <a:r>
              <a:rPr lang="en-CA" dirty="0"/>
              <a:t> can use </a:t>
            </a:r>
            <a:r>
              <a:rPr lang="en-US" dirty="0"/>
              <a:t>arbitrary classes for timestamps</a:t>
            </a:r>
          </a:p>
          <a:p>
            <a:endParaRPr lang="en-US" dirty="0"/>
          </a:p>
          <a:p>
            <a:r>
              <a:rPr lang="en-US" dirty="0"/>
              <a:t>Compatible with </a:t>
            </a:r>
            <a:r>
              <a:rPr lang="en-US" dirty="0">
                <a:latin typeface="Consolas" panose="020B0609020204030204" pitchFamily="49" charset="0"/>
              </a:rPr>
              <a:t>zoo</a:t>
            </a:r>
            <a:r>
              <a:rPr lang="en-US" dirty="0"/>
              <a:t> and other time-series classes in other packages</a:t>
            </a:r>
          </a:p>
          <a:p>
            <a:endParaRPr lang="en-US" dirty="0"/>
          </a:p>
          <a:p>
            <a:r>
              <a:rPr lang="en-CA" dirty="0"/>
              <a:t>Many functions/packages work well with </a:t>
            </a:r>
            <a:r>
              <a:rPr lang="en-CA" dirty="0" err="1"/>
              <a:t>xts</a:t>
            </a:r>
            <a:r>
              <a:rPr lang="en-CA" dirty="0"/>
              <a:t> object</a:t>
            </a:r>
          </a:p>
          <a:p>
            <a:pPr lvl="1"/>
            <a:r>
              <a:rPr lang="en-CA" dirty="0"/>
              <a:t>ex.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forecast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quantmod</a:t>
            </a:r>
            <a:r>
              <a:rPr lang="en-US" dirty="0">
                <a:latin typeface="Consolas" panose="020B0609020204030204" pitchFamily="49" charset="0"/>
              </a:rPr>
              <a:t>,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PerformanceAnalytics</a:t>
            </a:r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8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1187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 to R – Time Series &amp; Finance Packages</vt:lpstr>
      <vt:lpstr>What’s Time Series</vt:lpstr>
      <vt:lpstr>How to Store Time Series in R</vt:lpstr>
      <vt:lpstr>Time Series Specific Data Structures (DS) in R</vt:lpstr>
      <vt:lpstr>ts class</vt:lpstr>
      <vt:lpstr>ts class – how are data stored / 1</vt:lpstr>
      <vt:lpstr>ts class – how are data stored / 2</vt:lpstr>
      <vt:lpstr>ts class – associated time-aware operations</vt:lpstr>
      <vt:lpstr>xts class</vt:lpstr>
      <vt:lpstr>xts class – how are data stored / 1</vt:lpstr>
      <vt:lpstr>xts class – how are data stored / 2</vt:lpstr>
      <vt:lpstr>xts class – how are data stored / 3</vt:lpstr>
      <vt:lpstr>xts class – associated time-aware operations </vt:lpstr>
      <vt:lpstr>xts class – associated time-aware operations </vt:lpstr>
      <vt:lpstr>Tibble-like Time Series DS &amp; Packages - 1</vt:lpstr>
      <vt:lpstr>Tibble-like Time Series DS &amp; Packages - 2</vt:lpstr>
      <vt:lpstr>Too Many TS Data Structures!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206</cp:revision>
  <dcterms:created xsi:type="dcterms:W3CDTF">2018-04-05T21:49:57Z</dcterms:created>
  <dcterms:modified xsi:type="dcterms:W3CDTF">2020-02-25T16:51:14Z</dcterms:modified>
</cp:coreProperties>
</file>