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78" r:id="rId3"/>
    <p:sldId id="291" r:id="rId4"/>
    <p:sldId id="309" r:id="rId5"/>
    <p:sldId id="292" r:id="rId6"/>
    <p:sldId id="308" r:id="rId7"/>
    <p:sldId id="310" r:id="rId8"/>
    <p:sldId id="298" r:id="rId9"/>
    <p:sldId id="293" r:id="rId10"/>
    <p:sldId id="294" r:id="rId11"/>
    <p:sldId id="295" r:id="rId12"/>
    <p:sldId id="300" r:id="rId13"/>
    <p:sldId id="296" r:id="rId14"/>
    <p:sldId id="297" r:id="rId15"/>
    <p:sldId id="299" r:id="rId16"/>
    <p:sldId id="301" r:id="rId17"/>
    <p:sldId id="305" r:id="rId18"/>
    <p:sldId id="302" r:id="rId19"/>
    <p:sldId id="304" r:id="rId20"/>
    <p:sldId id="306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2CD91-F93A-476A-A757-9D82700CB687}" v="25" dt="2021-03-02T22:18:4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BF4D5579-AAAC-4621-8F79-9D4DFAD0ABFF}"/>
    <pc:docChg chg="modSld">
      <pc:chgData name="Jay Cao" userId="24e21172780c2dbf" providerId="LiveId" clId="{BF4D5579-AAAC-4621-8F79-9D4DFAD0ABFF}" dt="2019-02-11T22:44:39.482" v="36" actId="20577"/>
      <pc:docMkLst>
        <pc:docMk/>
      </pc:docMkLst>
      <pc:sldChg chg="modSp">
        <pc:chgData name="Jay Cao" userId="24e21172780c2dbf" providerId="LiveId" clId="{BF4D5579-AAAC-4621-8F79-9D4DFAD0ABFF}" dt="2019-02-11T22:25:52.846" v="34" actId="20577"/>
        <pc:sldMkLst>
          <pc:docMk/>
          <pc:sldMk cId="3747294195" sldId="291"/>
        </pc:sldMkLst>
        <pc:spChg chg="mod">
          <ac:chgData name="Jay Cao" userId="24e21172780c2dbf" providerId="LiveId" clId="{BF4D5579-AAAC-4621-8F79-9D4DFAD0ABFF}" dt="2019-02-11T22:25:52.846" v="34" actId="20577"/>
          <ac:spMkLst>
            <pc:docMk/>
            <pc:sldMk cId="3747294195" sldId="291"/>
            <ac:spMk id="3" creationId="{00000000-0000-0000-0000-000000000000}"/>
          </ac:spMkLst>
        </pc:spChg>
      </pc:sldChg>
      <pc:sldChg chg="modSp">
        <pc:chgData name="Jay Cao" userId="24e21172780c2dbf" providerId="LiveId" clId="{BF4D5579-AAAC-4621-8F79-9D4DFAD0ABFF}" dt="2019-02-11T22:44:39.482" v="36" actId="20577"/>
        <pc:sldMkLst>
          <pc:docMk/>
          <pc:sldMk cId="569190266" sldId="293"/>
        </pc:sldMkLst>
        <pc:spChg chg="mod">
          <ac:chgData name="Jay Cao" userId="24e21172780c2dbf" providerId="LiveId" clId="{BF4D5579-AAAC-4621-8F79-9D4DFAD0ABFF}" dt="2019-02-11T22:44:39.482" v="36" actId="20577"/>
          <ac:spMkLst>
            <pc:docMk/>
            <pc:sldMk cId="569190266" sldId="293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</pc:docChg>
  </pc:docChgLst>
  <pc:docChgLst>
    <pc:chgData name="Jay Cao" userId="24e21172780c2dbf" providerId="LiveId" clId="{B3AFD578-8DEA-46D5-9D91-B292B586CD8A}"/>
    <pc:docChg chg="modSld">
      <pc:chgData name="Jay Cao" userId="24e21172780c2dbf" providerId="LiveId" clId="{B3AFD578-8DEA-46D5-9D91-B292B586CD8A}" dt="2019-02-04T22:33:42.160" v="2" actId="20577"/>
      <pc:docMkLst>
        <pc:docMk/>
      </pc:docMkLst>
      <pc:sldChg chg="modSp">
        <pc:chgData name="Jay Cao" userId="24e21172780c2dbf" providerId="LiveId" clId="{B3AFD578-8DEA-46D5-9D91-B292B586CD8A}" dt="2019-02-04T22:33:42.160" v="2" actId="20577"/>
        <pc:sldMkLst>
          <pc:docMk/>
          <pc:sldMk cId="1717467937" sldId="261"/>
        </pc:sldMkLst>
        <pc:spChg chg="mod">
          <ac:chgData name="Jay Cao" userId="24e21172780c2dbf" providerId="LiveId" clId="{B3AFD578-8DEA-46D5-9D91-B292B586CD8A}" dt="2019-02-04T22:33:42.160" v="2" actId="20577"/>
          <ac:spMkLst>
            <pc:docMk/>
            <pc:sldMk cId="1717467937" sldId="261"/>
            <ac:spMk id="2" creationId="{7BA64387-4D68-4B6B-8A38-128610E12111}"/>
          </ac:spMkLst>
        </pc:spChg>
      </pc:sldChg>
      <pc:sldChg chg="modSp">
        <pc:chgData name="Jay Cao" userId="24e21172780c2dbf" providerId="LiveId" clId="{B3AFD578-8DEA-46D5-9D91-B292B586CD8A}" dt="2019-02-04T02:35:56.181" v="1" actId="20577"/>
        <pc:sldMkLst>
          <pc:docMk/>
          <pc:sldMk cId="369017318" sldId="284"/>
        </pc:sldMkLst>
        <pc:spChg chg="mod">
          <ac:chgData name="Jay Cao" userId="24e21172780c2dbf" providerId="LiveId" clId="{B3AFD578-8DEA-46D5-9D91-B292B586CD8A}" dt="2019-02-04T02:35:56.181" v="1" actId="20577"/>
          <ac:spMkLst>
            <pc:docMk/>
            <pc:sldMk cId="369017318" sldId="28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45F2CD91-F93A-476A-A757-9D82700CB687}"/>
    <pc:docChg chg="undo custSel addSld modSld">
      <pc:chgData name="Jay Cao" userId="24e21172780c2dbf" providerId="LiveId" clId="{45F2CD91-F93A-476A-A757-9D82700CB687}" dt="2021-03-03T20:35:02.315" v="1664" actId="20577"/>
      <pc:docMkLst>
        <pc:docMk/>
      </pc:docMkLst>
      <pc:sldChg chg="modSp mod">
        <pc:chgData name="Jay Cao" userId="24e21172780c2dbf" providerId="LiveId" clId="{45F2CD91-F93A-476A-A757-9D82700CB687}" dt="2021-03-02T19:14:54.976" v="1090" actId="20577"/>
        <pc:sldMkLst>
          <pc:docMk/>
          <pc:sldMk cId="222970591" sldId="263"/>
        </pc:sldMkLst>
        <pc:spChg chg="mod">
          <ac:chgData name="Jay Cao" userId="24e21172780c2dbf" providerId="LiveId" clId="{45F2CD91-F93A-476A-A757-9D82700CB687}" dt="2021-03-02T19:14:54.976" v="1090" actId="20577"/>
          <ac:spMkLst>
            <pc:docMk/>
            <pc:sldMk cId="222970591" sldId="263"/>
            <ac:spMk id="20" creationId="{00000000-0000-0000-0000-000000000000}"/>
          </ac:spMkLst>
        </pc:spChg>
      </pc:sldChg>
      <pc:sldChg chg="addSp modSp mod">
        <pc:chgData name="Jay Cao" userId="24e21172780c2dbf" providerId="LiveId" clId="{45F2CD91-F93A-476A-A757-9D82700CB687}" dt="2021-03-02T19:08:21.660" v="772" actId="1036"/>
        <pc:sldMkLst>
          <pc:docMk/>
          <pc:sldMk cId="334784423" sldId="278"/>
        </pc:sldMkLst>
        <pc:spChg chg="mod">
          <ac:chgData name="Jay Cao" userId="24e21172780c2dbf" providerId="LiveId" clId="{45F2CD91-F93A-476A-A757-9D82700CB687}" dt="2021-03-02T18:50:05.419" v="470" actId="20577"/>
          <ac:spMkLst>
            <pc:docMk/>
            <pc:sldMk cId="334784423" sldId="278"/>
            <ac:spMk id="2" creationId="{7BA64387-4D68-4B6B-8A38-128610E12111}"/>
          </ac:spMkLst>
        </pc:spChg>
        <pc:picChg chg="add mod">
          <ac:chgData name="Jay Cao" userId="24e21172780c2dbf" providerId="LiveId" clId="{45F2CD91-F93A-476A-A757-9D82700CB687}" dt="2021-03-02T19:08:21.660" v="772" actId="1036"/>
          <ac:picMkLst>
            <pc:docMk/>
            <pc:sldMk cId="334784423" sldId="278"/>
            <ac:picMk id="3" creationId="{479275A5-3F78-42E8-B9ED-77D1D69E6B7B}"/>
          </ac:picMkLst>
        </pc:picChg>
      </pc:sldChg>
      <pc:sldChg chg="modSp mod">
        <pc:chgData name="Jay Cao" userId="24e21172780c2dbf" providerId="LiveId" clId="{45F2CD91-F93A-476A-A757-9D82700CB687}" dt="2021-03-02T19:09:08.570" v="783" actId="20577"/>
        <pc:sldMkLst>
          <pc:docMk/>
          <pc:sldMk cId="3747294195" sldId="291"/>
        </pc:sldMkLst>
        <pc:spChg chg="mod">
          <ac:chgData name="Jay Cao" userId="24e21172780c2dbf" providerId="LiveId" clId="{45F2CD91-F93A-476A-A757-9D82700CB687}" dt="2021-03-02T18:50:24.669" v="478" actId="20577"/>
          <ac:spMkLst>
            <pc:docMk/>
            <pc:sldMk cId="3747294195" sldId="291"/>
            <ac:spMk id="2" creationId="{00000000-0000-0000-0000-000000000000}"/>
          </ac:spMkLst>
        </pc:spChg>
        <pc:spChg chg="mod">
          <ac:chgData name="Jay Cao" userId="24e21172780c2dbf" providerId="LiveId" clId="{45F2CD91-F93A-476A-A757-9D82700CB687}" dt="2021-03-02T19:09:08.570" v="783" actId="20577"/>
          <ac:spMkLst>
            <pc:docMk/>
            <pc:sldMk cId="3747294195" sldId="291"/>
            <ac:spMk id="3" creationId="{00000000-0000-0000-0000-000000000000}"/>
          </ac:spMkLst>
        </pc:spChg>
      </pc:sldChg>
      <pc:sldChg chg="modSp mod">
        <pc:chgData name="Jay Cao" userId="24e21172780c2dbf" providerId="LiveId" clId="{45F2CD91-F93A-476A-A757-9D82700CB687}" dt="2021-03-02T22:02:54.989" v="1288" actId="255"/>
        <pc:sldMkLst>
          <pc:docMk/>
          <pc:sldMk cId="768562928" sldId="292"/>
        </pc:sldMkLst>
        <pc:spChg chg="mod">
          <ac:chgData name="Jay Cao" userId="24e21172780c2dbf" providerId="LiveId" clId="{45F2CD91-F93A-476A-A757-9D82700CB687}" dt="2021-03-02T18:52:22.529" v="486" actId="20577"/>
          <ac:spMkLst>
            <pc:docMk/>
            <pc:sldMk cId="768562928" sldId="292"/>
            <ac:spMk id="2" creationId="{00000000-0000-0000-0000-000000000000}"/>
          </ac:spMkLst>
        </pc:spChg>
        <pc:spChg chg="mod">
          <ac:chgData name="Jay Cao" userId="24e21172780c2dbf" providerId="LiveId" clId="{45F2CD91-F93A-476A-A757-9D82700CB687}" dt="2021-03-02T22:02:54.989" v="1288" actId="255"/>
          <ac:spMkLst>
            <pc:docMk/>
            <pc:sldMk cId="768562928" sldId="292"/>
            <ac:spMk id="3" creationId="{00000000-0000-0000-0000-000000000000}"/>
          </ac:spMkLst>
        </pc:spChg>
        <pc:spChg chg="mod">
          <ac:chgData name="Jay Cao" userId="24e21172780c2dbf" providerId="LiveId" clId="{45F2CD91-F93A-476A-A757-9D82700CB687}" dt="2021-03-02T18:56:46.769" v="567" actId="1076"/>
          <ac:spMkLst>
            <pc:docMk/>
            <pc:sldMk cId="768562928" sldId="292"/>
            <ac:spMk id="4" creationId="{2C5DBE70-7FDA-404D-9F97-9475B854D916}"/>
          </ac:spMkLst>
        </pc:spChg>
      </pc:sldChg>
      <pc:sldChg chg="modSp mod">
        <pc:chgData name="Jay Cao" userId="24e21172780c2dbf" providerId="LiveId" clId="{45F2CD91-F93A-476A-A757-9D82700CB687}" dt="2021-03-02T22:08:52.653" v="1470" actId="20577"/>
        <pc:sldMkLst>
          <pc:docMk/>
          <pc:sldMk cId="162785950" sldId="302"/>
        </pc:sldMkLst>
        <pc:spChg chg="mod">
          <ac:chgData name="Jay Cao" userId="24e21172780c2dbf" providerId="LiveId" clId="{45F2CD91-F93A-476A-A757-9D82700CB687}" dt="2021-03-02T22:08:52.653" v="1470" actId="20577"/>
          <ac:spMkLst>
            <pc:docMk/>
            <pc:sldMk cId="162785950" sldId="302"/>
            <ac:spMk id="2" creationId="{00000000-0000-0000-0000-000000000000}"/>
          </ac:spMkLst>
        </pc:spChg>
        <pc:spChg chg="mod">
          <ac:chgData name="Jay Cao" userId="24e21172780c2dbf" providerId="LiveId" clId="{45F2CD91-F93A-476A-A757-9D82700CB687}" dt="2021-03-02T21:52:56.875" v="1233" actId="20577"/>
          <ac:spMkLst>
            <pc:docMk/>
            <pc:sldMk cId="162785950" sldId="302"/>
            <ac:spMk id="3" creationId="{00000000-0000-0000-0000-000000000000}"/>
          </ac:spMkLst>
        </pc:spChg>
      </pc:sldChg>
      <pc:sldChg chg="modSp mod">
        <pc:chgData name="Jay Cao" userId="24e21172780c2dbf" providerId="LiveId" clId="{45F2CD91-F93A-476A-A757-9D82700CB687}" dt="2021-03-02T22:09:06.300" v="1473" actId="20577"/>
        <pc:sldMkLst>
          <pc:docMk/>
          <pc:sldMk cId="1147476889" sldId="304"/>
        </pc:sldMkLst>
        <pc:spChg chg="mod">
          <ac:chgData name="Jay Cao" userId="24e21172780c2dbf" providerId="LiveId" clId="{45F2CD91-F93A-476A-A757-9D82700CB687}" dt="2021-03-02T22:09:06.300" v="1473" actId="20577"/>
          <ac:spMkLst>
            <pc:docMk/>
            <pc:sldMk cId="1147476889" sldId="304"/>
            <ac:spMk id="2" creationId="{00000000-0000-0000-0000-000000000000}"/>
          </ac:spMkLst>
        </pc:spChg>
      </pc:sldChg>
      <pc:sldChg chg="modSp mod">
        <pc:chgData name="Jay Cao" userId="24e21172780c2dbf" providerId="LiveId" clId="{45F2CD91-F93A-476A-A757-9D82700CB687}" dt="2021-03-02T22:11:55.077" v="1600" actId="1076"/>
        <pc:sldMkLst>
          <pc:docMk/>
          <pc:sldMk cId="528071057" sldId="307"/>
        </pc:sldMkLst>
        <pc:spChg chg="mod">
          <ac:chgData name="Jay Cao" userId="24e21172780c2dbf" providerId="LiveId" clId="{45F2CD91-F93A-476A-A757-9D82700CB687}" dt="2021-03-02T22:11:50.999" v="1599" actId="27636"/>
          <ac:spMkLst>
            <pc:docMk/>
            <pc:sldMk cId="528071057" sldId="307"/>
            <ac:spMk id="3" creationId="{51964D8E-484C-4FB7-9007-67A1382EB128}"/>
          </ac:spMkLst>
        </pc:spChg>
        <pc:picChg chg="mod">
          <ac:chgData name="Jay Cao" userId="24e21172780c2dbf" providerId="LiveId" clId="{45F2CD91-F93A-476A-A757-9D82700CB687}" dt="2021-03-02T22:11:55.077" v="1600" actId="1076"/>
          <ac:picMkLst>
            <pc:docMk/>
            <pc:sldMk cId="528071057" sldId="307"/>
            <ac:picMk id="5" creationId="{30F39850-1AEC-4859-A1B8-26A4598527C6}"/>
          </ac:picMkLst>
        </pc:picChg>
      </pc:sldChg>
      <pc:sldChg chg="addSp modSp new mod">
        <pc:chgData name="Jay Cao" userId="24e21172780c2dbf" providerId="LiveId" clId="{45F2CD91-F93A-476A-A757-9D82700CB687}" dt="2021-03-02T22:04:51.457" v="1318" actId="14100"/>
        <pc:sldMkLst>
          <pc:docMk/>
          <pc:sldMk cId="190056966" sldId="308"/>
        </pc:sldMkLst>
        <pc:spChg chg="mod">
          <ac:chgData name="Jay Cao" userId="24e21172780c2dbf" providerId="LiveId" clId="{45F2CD91-F93A-476A-A757-9D82700CB687}" dt="2021-03-02T19:11:17.650" v="849" actId="20577"/>
          <ac:spMkLst>
            <pc:docMk/>
            <pc:sldMk cId="190056966" sldId="308"/>
            <ac:spMk id="2" creationId="{58DE1AC8-4608-4F7F-A65D-C6975ABA3AC1}"/>
          </ac:spMkLst>
        </pc:spChg>
        <pc:spChg chg="mod">
          <ac:chgData name="Jay Cao" userId="24e21172780c2dbf" providerId="LiveId" clId="{45F2CD91-F93A-476A-A757-9D82700CB687}" dt="2021-03-02T22:04:24.966" v="1293" actId="14100"/>
          <ac:spMkLst>
            <pc:docMk/>
            <pc:sldMk cId="190056966" sldId="308"/>
            <ac:spMk id="3" creationId="{49A38EB0-163A-4297-BC8F-E0F20657E117}"/>
          </ac:spMkLst>
        </pc:spChg>
        <pc:picChg chg="add mod">
          <ac:chgData name="Jay Cao" userId="24e21172780c2dbf" providerId="LiveId" clId="{45F2CD91-F93A-476A-A757-9D82700CB687}" dt="2021-03-02T22:04:51.457" v="1318" actId="14100"/>
          <ac:picMkLst>
            <pc:docMk/>
            <pc:sldMk cId="190056966" sldId="308"/>
            <ac:picMk id="5" creationId="{578DB94D-6B63-4F9B-8D14-A3A649EAC51D}"/>
          </ac:picMkLst>
        </pc:picChg>
        <pc:picChg chg="add mod">
          <ac:chgData name="Jay Cao" userId="24e21172780c2dbf" providerId="LiveId" clId="{45F2CD91-F93A-476A-A757-9D82700CB687}" dt="2021-03-02T22:04:40.555" v="1315" actId="1035"/>
          <ac:picMkLst>
            <pc:docMk/>
            <pc:sldMk cId="190056966" sldId="308"/>
            <ac:picMk id="7" creationId="{CD27540B-587C-4559-BCBE-EE382480F85F}"/>
          </ac:picMkLst>
        </pc:picChg>
      </pc:sldChg>
      <pc:sldChg chg="addSp modSp new mod">
        <pc:chgData name="Jay Cao" userId="24e21172780c2dbf" providerId="LiveId" clId="{45F2CD91-F93A-476A-A757-9D82700CB687}" dt="2021-03-03T20:33:32.094" v="1644" actId="1076"/>
        <pc:sldMkLst>
          <pc:docMk/>
          <pc:sldMk cId="1934158411" sldId="309"/>
        </pc:sldMkLst>
        <pc:spChg chg="mod">
          <ac:chgData name="Jay Cao" userId="24e21172780c2dbf" providerId="LiveId" clId="{45F2CD91-F93A-476A-A757-9D82700CB687}" dt="2021-03-02T19:09:40.160" v="790" actId="20577"/>
          <ac:spMkLst>
            <pc:docMk/>
            <pc:sldMk cId="1934158411" sldId="309"/>
            <ac:spMk id="2" creationId="{452FAE1A-CD83-467B-8235-AF8A280682A4}"/>
          </ac:spMkLst>
        </pc:spChg>
        <pc:spChg chg="mod">
          <ac:chgData name="Jay Cao" userId="24e21172780c2dbf" providerId="LiveId" clId="{45F2CD91-F93A-476A-A757-9D82700CB687}" dt="2021-03-03T20:33:01.725" v="1642" actId="6549"/>
          <ac:spMkLst>
            <pc:docMk/>
            <pc:sldMk cId="1934158411" sldId="309"/>
            <ac:spMk id="3" creationId="{90078C68-B0A5-4EFE-B5B4-C4396ECEBC4F}"/>
          </ac:spMkLst>
        </pc:spChg>
        <pc:spChg chg="add mod">
          <ac:chgData name="Jay Cao" userId="24e21172780c2dbf" providerId="LiveId" clId="{45F2CD91-F93A-476A-A757-9D82700CB687}" dt="2021-03-02T19:14:18.530" v="1086" actId="1035"/>
          <ac:spMkLst>
            <pc:docMk/>
            <pc:sldMk cId="1934158411" sldId="309"/>
            <ac:spMk id="6" creationId="{8BA73398-79CB-48CD-AE62-306B2E643BE5}"/>
          </ac:spMkLst>
        </pc:spChg>
        <pc:picChg chg="add mod">
          <ac:chgData name="Jay Cao" userId="24e21172780c2dbf" providerId="LiveId" clId="{45F2CD91-F93A-476A-A757-9D82700CB687}" dt="2021-03-03T20:33:32.094" v="1644" actId="1076"/>
          <ac:picMkLst>
            <pc:docMk/>
            <pc:sldMk cId="1934158411" sldId="309"/>
            <ac:picMk id="5" creationId="{341A06FE-3D8C-4D98-97F8-EA70777E8C03}"/>
          </ac:picMkLst>
        </pc:picChg>
      </pc:sldChg>
      <pc:sldChg chg="modSp new mod">
        <pc:chgData name="Jay Cao" userId="24e21172780c2dbf" providerId="LiveId" clId="{45F2CD91-F93A-476A-A757-9D82700CB687}" dt="2021-03-03T20:35:02.315" v="1664" actId="20577"/>
        <pc:sldMkLst>
          <pc:docMk/>
          <pc:sldMk cId="1474765265" sldId="310"/>
        </pc:sldMkLst>
        <pc:spChg chg="mod">
          <ac:chgData name="Jay Cao" userId="24e21172780c2dbf" providerId="LiveId" clId="{45F2CD91-F93A-476A-A757-9D82700CB687}" dt="2021-03-02T19:14:02.250" v="1081" actId="20577"/>
          <ac:spMkLst>
            <pc:docMk/>
            <pc:sldMk cId="1474765265" sldId="310"/>
            <ac:spMk id="2" creationId="{9CF2CF21-8365-4F60-8192-D42D97BE6C92}"/>
          </ac:spMkLst>
        </pc:spChg>
        <pc:spChg chg="mod">
          <ac:chgData name="Jay Cao" userId="24e21172780c2dbf" providerId="LiveId" clId="{45F2CD91-F93A-476A-A757-9D82700CB687}" dt="2021-03-03T20:35:02.315" v="1664" actId="20577"/>
          <ac:spMkLst>
            <pc:docMk/>
            <pc:sldMk cId="1474765265" sldId="310"/>
            <ac:spMk id="3" creationId="{6983F2E9-1D24-4642-B5CD-00F1C4693A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mod.com/" TargetMode="External"/><Relationship Id="rId2" Type="http://schemas.openxmlformats.org/officeDocument/2006/relationships/hyperlink" Target="https://github.com/robjhyndman/foreca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PerformanceAnalytics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tmod.com/" TargetMode="External"/><Relationship Id="rId3" Type="http://schemas.openxmlformats.org/officeDocument/2006/relationships/hyperlink" Target="https://pkg.earo.me/tsibble/" TargetMode="External"/><Relationship Id="rId7" Type="http://schemas.openxmlformats.org/officeDocument/2006/relationships/hyperlink" Target="https://business-science.github.io/tidyquant/" TargetMode="External"/><Relationship Id="rId2" Type="http://schemas.openxmlformats.org/officeDocument/2006/relationships/hyperlink" Target="https://tidyvert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easts.tidyverts.org/" TargetMode="External"/><Relationship Id="rId5" Type="http://schemas.openxmlformats.org/officeDocument/2006/relationships/hyperlink" Target="https://fable.tidyverts.org/" TargetMode="External"/><Relationship Id="rId10" Type="http://schemas.openxmlformats.org/officeDocument/2006/relationships/hyperlink" Target="https://cran.r-project.org/web/packages/PerformanceAnalytics/index.html" TargetMode="External"/><Relationship Id="rId4" Type="http://schemas.openxmlformats.org/officeDocument/2006/relationships/hyperlink" Target="https://tsibble.tidyverts.org/" TargetMode="External"/><Relationship Id="rId9" Type="http://schemas.openxmlformats.org/officeDocument/2006/relationships/hyperlink" Target="https://github.com/joshuaulrich/TT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earo.me/tsibble/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box.help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" TargetMode="External"/><Relationship Id="rId2" Type="http://schemas.openxmlformats.org/officeDocument/2006/relationships/hyperlink" Target="https://a-little-book-of-r-for-time-series.readthedocs.io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bookdown.org/wfoote01/faur/" TargetMode="External"/><Relationship Id="rId4" Type="http://schemas.openxmlformats.org/officeDocument/2006/relationships/hyperlink" Target="https://otexts.com/fpp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box.hel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927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jhyndman/foreca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– Time Series &amp; Finance Packages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- 4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March 3, 2021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CC136-A737-4127-A0F2-2DCAC14CB67E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how are data stored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attributes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$tsp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[1] 2017.25 2019.50    4.00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$class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[1] "</a:t>
            </a:r>
            <a:r>
              <a:rPr lang="en-US" sz="1800" dirty="0" err="1">
                <a:latin typeface="Consolas" panose="020B0609020204030204" pitchFamily="49" charset="0"/>
              </a:rPr>
              <a:t>ts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associated time-aware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6998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cycle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2017         2    3    4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2018    1    2    3    4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2019    1    2    3    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diff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, 4)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2018         </a:t>
            </a:r>
            <a:r>
              <a:rPr lang="en-CA" sz="18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CA" sz="1800" dirty="0">
                <a:latin typeface="Consolas" panose="020B0609020204030204" pitchFamily="49" charset="0"/>
              </a:rPr>
              <a:t>    4    4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2019    4    4    4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see notebook for more, and the "forecast" packages intro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32417" y="1825625"/>
            <a:ext cx="3816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2017   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    2    3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2018    4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    6    7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2019    8    9   10</a:t>
            </a:r>
          </a:p>
        </p:txBody>
      </p:sp>
    </p:spTree>
    <p:extLst>
      <p:ext uri="{BB962C8B-B14F-4D97-AF65-F5344CB8AC3E}">
        <p14:creationId xmlns:p14="http://schemas.microsoft.com/office/powerpoint/2010/main" val="370350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extends </a:t>
            </a:r>
            <a:r>
              <a:rPr lang="en-CA" dirty="0">
                <a:latin typeface="Consolas" panose="020B0609020204030204" pitchFamily="49" charset="0"/>
              </a:rPr>
              <a:t>zoo</a:t>
            </a:r>
            <a:endParaRPr lang="en-CA" dirty="0"/>
          </a:p>
          <a:p>
            <a:pPr lvl="1"/>
            <a:r>
              <a:rPr lang="en-CA" dirty="0">
                <a:latin typeface="Consolas" panose="020B0609020204030204" pitchFamily="49" charset="0"/>
              </a:rPr>
              <a:t>zoo</a:t>
            </a:r>
            <a:r>
              <a:rPr lang="en-CA" dirty="0"/>
              <a:t> can handle regular- and irregular-spaced time series; so does </a:t>
            </a:r>
            <a:r>
              <a:rPr lang="en-CA" dirty="0" err="1">
                <a:latin typeface="Consolas" panose="020B0609020204030204" pitchFamily="49" charset="0"/>
              </a:rPr>
              <a:t>xts</a:t>
            </a:r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can use </a:t>
            </a:r>
            <a:r>
              <a:rPr lang="en-US" dirty="0"/>
              <a:t>arbitrary classes for timestamps</a:t>
            </a:r>
          </a:p>
          <a:p>
            <a:endParaRPr lang="en-US" dirty="0"/>
          </a:p>
          <a:p>
            <a:r>
              <a:rPr lang="en-US" dirty="0"/>
              <a:t>Compatible with </a:t>
            </a:r>
            <a:r>
              <a:rPr lang="en-US" dirty="0">
                <a:latin typeface="Consolas" panose="020B0609020204030204" pitchFamily="49" charset="0"/>
              </a:rPr>
              <a:t>zoo</a:t>
            </a:r>
            <a:r>
              <a:rPr lang="en-US" dirty="0"/>
              <a:t> and other time-series classes in other packages</a:t>
            </a:r>
          </a:p>
          <a:p>
            <a:endParaRPr lang="en-US" dirty="0"/>
          </a:p>
          <a:p>
            <a:r>
              <a:rPr lang="en-CA" dirty="0"/>
              <a:t>Many functions/packages work well with </a:t>
            </a:r>
            <a:r>
              <a:rPr lang="en-CA" dirty="0" err="1"/>
              <a:t>xts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ex.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forecast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quantmod</a:t>
            </a:r>
            <a:r>
              <a:rPr lang="en-US" dirty="0">
                <a:latin typeface="Consolas" panose="020B0609020204030204" pitchFamily="49" charset="0"/>
              </a:rPr>
              <a:t>,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PerformanceAnalytics</a:t>
            </a:r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87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x &lt;-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matrix</a:t>
            </a:r>
            <a:r>
              <a:rPr lang="en-CA" sz="2000" dirty="0">
                <a:latin typeface="Consolas" panose="020B0609020204030204" pitchFamily="49" charset="0"/>
              </a:rPr>
              <a:t>(1:6, </a:t>
            </a:r>
            <a:r>
              <a:rPr lang="en-CA" sz="2000" dirty="0" err="1">
                <a:latin typeface="Consolas" panose="020B0609020204030204" pitchFamily="49" charset="0"/>
              </a:rPr>
              <a:t>ncol</a:t>
            </a:r>
            <a:r>
              <a:rPr lang="en-CA" sz="2000" dirty="0">
                <a:latin typeface="Consolas" panose="020B0609020204030204" pitchFamily="49" charset="0"/>
              </a:rPr>
              <a:t> = 2)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print(x)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[1,]    1    4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[2,]    2    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[3,]    3    6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latin typeface="Consolas" panose="020B0609020204030204" pitchFamily="49" charset="0"/>
              </a:rPr>
              <a:t> &lt;- </a:t>
            </a:r>
            <a:r>
              <a:rPr lang="en-CA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as.Date</a:t>
            </a:r>
            <a:r>
              <a:rPr lang="en-CA" sz="2000" dirty="0">
                <a:latin typeface="Consolas" panose="020B0609020204030204" pitchFamily="49" charset="0"/>
              </a:rPr>
              <a:t>(c("2019-01-01", "2019-01-02", "2019-01-05"))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print(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"2019-01-01" "2019-01-02" "2019-01-05"</a:t>
            </a:r>
          </a:p>
        </p:txBody>
      </p:sp>
    </p:spTree>
    <p:extLst>
      <p:ext uri="{BB962C8B-B14F-4D97-AF65-F5344CB8AC3E}">
        <p14:creationId xmlns:p14="http://schemas.microsoft.com/office/powerpoint/2010/main" val="363819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 &lt;- 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xts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latin typeface="Consolas" panose="020B0609020204030204" pitchFamily="49" charset="0"/>
              </a:rPr>
              <a:t>x,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order.by</a:t>
            </a:r>
            <a:r>
              <a:rPr lang="en-CA" sz="2000" dirty="0">
                <a:latin typeface="Consolas" panose="020B0609020204030204" pitchFamily="49" charset="0"/>
              </a:rPr>
              <a:t> = 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   [,1] [,2]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2019-01-01    1    4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2019-01-02    2    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2019-01-05    3    6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typeof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"integer“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</a:t>
            </a:r>
            <a:r>
              <a:rPr lang="en-CA" sz="2000" dirty="0" err="1">
                <a:latin typeface="Consolas" panose="020B0609020204030204" pitchFamily="49" charset="0"/>
              </a:rPr>
              <a:t>xts</a:t>
            </a:r>
            <a:r>
              <a:rPr lang="en-CA" sz="2000" dirty="0">
                <a:latin typeface="Consolas" panose="020B0609020204030204" pitchFamily="49" charset="0"/>
              </a:rPr>
              <a:t>" "zoo"</a:t>
            </a:r>
          </a:p>
        </p:txBody>
      </p:sp>
    </p:spTree>
    <p:extLst>
      <p:ext uri="{BB962C8B-B14F-4D97-AF65-F5344CB8AC3E}">
        <p14:creationId xmlns:p14="http://schemas.microsoft.com/office/powerpoint/2010/main" val="392320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attributes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dim  : int [1:2] 3 2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index: num [1:3] 1.55e+09 </a:t>
            </a:r>
            <a:r>
              <a:rPr lang="en-CA" sz="2000" dirty="0" err="1">
                <a:latin typeface="Consolas" panose="020B0609020204030204" pitchFamily="49" charset="0"/>
              </a:rPr>
              <a:t>1.55e+09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</a:rPr>
              <a:t>1.55e+09</a:t>
            </a: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..- </a:t>
            </a:r>
            <a:r>
              <a:rPr lang="en-CA" sz="2000" dirty="0" err="1">
                <a:latin typeface="Consolas" panose="020B0609020204030204" pitchFamily="49" charset="0"/>
              </a:rPr>
              <a:t>attr</a:t>
            </a:r>
            <a:r>
              <a:rPr lang="en-CA" sz="2000" dirty="0">
                <a:latin typeface="Consolas" panose="020B0609020204030204" pitchFamily="49" charset="0"/>
              </a:rPr>
              <a:t>(*, "</a:t>
            </a:r>
            <a:r>
              <a:rPr lang="en-CA" sz="2000" dirty="0" err="1">
                <a:latin typeface="Consolas" panose="020B0609020204030204" pitchFamily="49" charset="0"/>
              </a:rPr>
              <a:t>tzone</a:t>
            </a:r>
            <a:r>
              <a:rPr lang="en-CA" sz="2000" dirty="0">
                <a:latin typeface="Consolas" panose="020B0609020204030204" pitchFamily="49" charset="0"/>
              </a:rPr>
              <a:t>")=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"UTC"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..- </a:t>
            </a:r>
            <a:r>
              <a:rPr lang="en-CA" sz="2000" dirty="0" err="1">
                <a:latin typeface="Consolas" panose="020B0609020204030204" pitchFamily="49" charset="0"/>
              </a:rPr>
              <a:t>attr</a:t>
            </a:r>
            <a:r>
              <a:rPr lang="en-CA" sz="2000" dirty="0">
                <a:latin typeface="Consolas" panose="020B0609020204030204" pitchFamily="49" charset="0"/>
              </a:rPr>
              <a:t>(*, "</a:t>
            </a:r>
            <a:r>
              <a:rPr lang="en-CA" sz="2000" dirty="0" err="1">
                <a:latin typeface="Consolas" panose="020B0609020204030204" pitchFamily="49" charset="0"/>
              </a:rPr>
              <a:t>tclass</a:t>
            </a:r>
            <a:r>
              <a:rPr lang="en-CA" sz="2000" dirty="0">
                <a:latin typeface="Consolas" panose="020B0609020204030204" pitchFamily="49" charset="0"/>
              </a:rPr>
              <a:t>")=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"Date"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class: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[1:2] "</a:t>
            </a:r>
            <a:r>
              <a:rPr lang="en-CA" sz="2000" dirty="0" err="1">
                <a:latin typeface="Consolas" panose="020B0609020204030204" pitchFamily="49" charset="0"/>
              </a:rPr>
              <a:t>xts</a:t>
            </a:r>
            <a:r>
              <a:rPr lang="en-CA" sz="2000" dirty="0">
                <a:latin typeface="Consolas" panose="020B0609020204030204" pitchFamily="49" charset="0"/>
              </a:rPr>
              <a:t>" "zoo"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92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associated time-aware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use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quantmod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package to get data from yahoo finance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library(</a:t>
            </a:r>
            <a:r>
              <a:rPr lang="en-CA" sz="1800" dirty="0" err="1">
                <a:latin typeface="Consolas" panose="020B0609020204030204" pitchFamily="49" charset="0"/>
              </a:rPr>
              <a:t>quantmod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msft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getSymbols</a:t>
            </a:r>
            <a:r>
              <a:rPr lang="en-US" sz="1800" dirty="0">
                <a:latin typeface="Consolas" panose="020B0609020204030204" pitchFamily="49" charset="0"/>
              </a:rPr>
              <a:t>("MSFT",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from = "2018-12-31",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to = "2019-12-31",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dirty="0" err="1">
                <a:latin typeface="Consolas" panose="020B0609020204030204" pitchFamily="49" charset="0"/>
              </a:rPr>
              <a:t>auto.assign</a:t>
            </a:r>
            <a:r>
              <a:rPr lang="en-US" sz="1800" dirty="0">
                <a:latin typeface="Consolas" panose="020B0609020204030204" pitchFamily="49" charset="0"/>
              </a:rPr>
              <a:t> = FALSE)</a:t>
            </a:r>
            <a:endParaRPr lang="en-CA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msft_xts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is an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xts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object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class(</a:t>
            </a:r>
            <a:r>
              <a:rPr lang="en-CA" sz="1800" dirty="0" err="1">
                <a:latin typeface="Consolas" panose="020B0609020204030204" pitchFamily="49" charset="0"/>
              </a:rPr>
              <a:t>msft_xts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</a:t>
            </a:r>
            <a:r>
              <a:rPr lang="en-CA" sz="1800" dirty="0" err="1">
                <a:latin typeface="Consolas" panose="020B0609020204030204" pitchFamily="49" charset="0"/>
              </a:rPr>
              <a:t>xts</a:t>
            </a:r>
            <a:r>
              <a:rPr lang="en-CA" sz="1800" dirty="0">
                <a:latin typeface="Consolas" panose="020B0609020204030204" pitchFamily="49" charset="0"/>
              </a:rPr>
              <a:t>" "zoo"</a:t>
            </a:r>
          </a:p>
        </p:txBody>
      </p:sp>
    </p:spTree>
    <p:extLst>
      <p:ext uri="{BB962C8B-B14F-4D97-AF65-F5344CB8AC3E}">
        <p14:creationId xmlns:p14="http://schemas.microsoft.com/office/powerpoint/2010/main" val="54947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associated time-aware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get data for all Monday in 2019 (time-aware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subsetting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indexyear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1800" dirty="0">
                <a:latin typeface="Consolas" panose="020B0609020204030204" pitchFamily="49" charset="0"/>
              </a:rPr>
              <a:t> == (2019 - 1900) &amp;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indexwday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1800" dirty="0">
                <a:latin typeface="Consolas" panose="020B0609020204030204" pitchFamily="49" charset="0"/>
              </a:rPr>
              <a:t> == 1]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</a:t>
            </a:r>
            <a:r>
              <a:rPr lang="en-CA" sz="1800" dirty="0" err="1">
                <a:latin typeface="Consolas" panose="020B0609020204030204" pitchFamily="49" charset="0"/>
              </a:rPr>
              <a:t>MSFT.Open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MSFT.High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MSFT.Low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MSFT.Close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MSFT.Volume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MSFT.Adjusted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2019-01-07    101.64    103.27   100.98     102.06    35656100        102.06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2019-01-14    101.90    102.87   101.26     102.05    28437100        102.05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2019-01-28    106.26    106.48   104.66     105.08    29476700        105.08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2019-02-04    102.87    105.80   102.77     105.74    31315100        105.74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CA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see notebook for more, and the "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PerformanceAnalytics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" package intro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Tibble-like and Tibble TS DS &amp; Packages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hlinkClick r:id="rId2"/>
              </a:rPr>
              <a:t>tidyverts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(a toolset consists of three packages)</a:t>
            </a:r>
            <a:endParaRPr lang="en-US" sz="2400" dirty="0">
              <a:latin typeface="Consolas" panose="020B0609020204030204" pitchFamily="49" charset="0"/>
              <a:hlinkClick r:id="rId3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  <a:hlinkClick r:id="rId4"/>
              </a:rPr>
              <a:t>tsibble</a:t>
            </a:r>
            <a:r>
              <a:rPr lang="en-US" dirty="0"/>
              <a:t>: a new time series class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tbl_ts</a:t>
            </a:r>
            <a:r>
              <a:rPr lang="en-US" dirty="0"/>
              <a:t>) built on </a:t>
            </a:r>
            <a:r>
              <a:rPr lang="en-US" sz="2000" dirty="0" err="1">
                <a:latin typeface="Consolas" panose="020B0609020204030204" pitchFamily="49" charset="0"/>
              </a:rPr>
              <a:t>tibble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hlinkClick r:id="rId5"/>
              </a:rPr>
              <a:t>fable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dirty="0"/>
              <a:t>tidy forecast on top of </a:t>
            </a:r>
            <a:r>
              <a:rPr lang="en-US" dirty="0" err="1"/>
              <a:t>tissible</a:t>
            </a:r>
            <a:endParaRPr lang="en-US" dirty="0"/>
          </a:p>
          <a:p>
            <a:pPr lvl="1"/>
            <a:r>
              <a:rPr lang="en-US" sz="2000" dirty="0">
                <a:latin typeface="Consolas" panose="020B0609020204030204" pitchFamily="49" charset="0"/>
                <a:hlinkClick r:id="rId6"/>
              </a:rPr>
              <a:t>feast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dirty="0"/>
              <a:t>Feature Extraction And Statistics for Time Series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>
                <a:latin typeface="Consolas" panose="020B0609020204030204" pitchFamily="49" charset="0"/>
                <a:hlinkClick r:id="rId7"/>
              </a:rPr>
              <a:t>tidyquant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(package)</a:t>
            </a:r>
          </a:p>
          <a:p>
            <a:pPr lvl="1"/>
            <a:r>
              <a:rPr lang="en-US" dirty="0"/>
              <a:t>integrates resources for collecting and analyzing financial data (</a:t>
            </a:r>
            <a:r>
              <a:rPr lang="en-US" sz="2000" dirty="0" err="1">
                <a:latin typeface="Consolas" panose="020B0609020204030204" pitchFamily="49" charset="0"/>
              </a:rPr>
              <a:t>xts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hlinkClick r:id="rId8"/>
              </a:rPr>
              <a:t>quantmod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hlinkClick r:id="rId9"/>
              </a:rPr>
              <a:t>TTR</a:t>
            </a:r>
            <a:r>
              <a:rPr lang="en-US" sz="2000" dirty="0">
                <a:latin typeface="Consolas" panose="020B0609020204030204" pitchFamily="49" charset="0"/>
              </a:rPr>
              <a:t>(Technical Trading Rule) and </a:t>
            </a:r>
            <a:r>
              <a:rPr lang="en-US" sz="2000" dirty="0" err="1">
                <a:latin typeface="Consolas" panose="020B0609020204030204" pitchFamily="49" charset="0"/>
                <a:hlinkClick r:id="rId10"/>
              </a:rPr>
              <a:t>PerformanceAnalytics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with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tibble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from </a:t>
            </a:r>
            <a:r>
              <a:rPr lang="en-US" sz="2000" dirty="0" err="1">
                <a:latin typeface="Consolas" panose="020B0609020204030204" pitchFamily="49" charset="0"/>
              </a:rPr>
              <a:t>tidyverse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Tibble-like and Tibble TS DS &amp; Packages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hlinkClick r:id="rId2"/>
              </a:rPr>
              <a:t>prophet</a:t>
            </a:r>
            <a:endParaRPr lang="en-US" sz="2400" dirty="0">
              <a:latin typeface="Consolas" panose="020B0609020204030204" pitchFamily="49" charset="0"/>
              <a:hlinkClick r:id="rId3"/>
            </a:endParaRPr>
          </a:p>
          <a:p>
            <a:pPr lvl="1"/>
            <a:r>
              <a:rPr lang="en-US" dirty="0"/>
              <a:t>time series forecast (from </a:t>
            </a:r>
            <a:r>
              <a:rPr lang="en-US" dirty="0" err="1"/>
              <a:t>Fastbook</a:t>
            </a:r>
            <a:r>
              <a:rPr lang="en-US" dirty="0"/>
              <a:t>) based on addictive model</a:t>
            </a:r>
          </a:p>
          <a:p>
            <a:pPr lvl="1"/>
            <a:r>
              <a:rPr lang="en-US" dirty="0"/>
              <a:t>work directly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tibble</a:t>
            </a:r>
            <a:r>
              <a:rPr lang="en-US" dirty="0"/>
              <a:t> from </a:t>
            </a:r>
            <a:r>
              <a:rPr lang="en-US" dirty="0" err="1"/>
              <a:t>tidyverse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Time Series (TS)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series of values obtained at successive times</a:t>
            </a:r>
          </a:p>
          <a:p>
            <a:pPr lvl="1"/>
            <a:r>
              <a:rPr lang="en-CA" dirty="0"/>
              <a:t>A series of numerical values</a:t>
            </a:r>
          </a:p>
          <a:p>
            <a:pPr lvl="1"/>
            <a:r>
              <a:rPr lang="en-CA" dirty="0"/>
              <a:t>With associated timestamps (or start, end, and frequency if </a:t>
            </a:r>
            <a:r>
              <a:rPr lang="en-CA" dirty="0" err="1"/>
              <a:t>equi</a:t>
            </a:r>
            <a:r>
              <a:rPr lang="en-CA" dirty="0"/>
              <a:t>-interval)</a:t>
            </a:r>
          </a:p>
          <a:p>
            <a:pPr lvl="1"/>
            <a:endParaRPr lang="en-CA" dirty="0"/>
          </a:p>
          <a:p>
            <a:r>
              <a:rPr lang="en-CA" dirty="0"/>
              <a:t>Typical operations on a time series</a:t>
            </a:r>
          </a:p>
          <a:p>
            <a:pPr lvl="1"/>
            <a:r>
              <a:rPr lang="en-CA" dirty="0"/>
              <a:t>lead, lag, difference, rolling window aggregation, etc.</a:t>
            </a:r>
          </a:p>
          <a:p>
            <a:pPr lvl="1"/>
            <a:r>
              <a:rPr lang="en-CA" dirty="0"/>
              <a:t>time-aware </a:t>
            </a:r>
            <a:r>
              <a:rPr lang="en-CA" dirty="0" err="1"/>
              <a:t>subsetting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Typical statistics</a:t>
            </a:r>
          </a:p>
          <a:p>
            <a:pPr lvl="1"/>
            <a:r>
              <a:rPr lang="en-CA" dirty="0"/>
              <a:t>moving average, returns, etc.</a:t>
            </a:r>
          </a:p>
          <a:p>
            <a:pPr lvl="1"/>
            <a:r>
              <a:rPr lang="en-CA" dirty="0"/>
              <a:t>trend, seasonality, stationarity, etc.</a:t>
            </a:r>
          </a:p>
          <a:p>
            <a:pPr lvl="1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275A5-3F78-42E8-B9ED-77D1D69E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86" y="4175760"/>
            <a:ext cx="4676219" cy="2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 Many TS Data Structures!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tsbox</a:t>
            </a:r>
            <a:endParaRPr lang="en-US" dirty="0"/>
          </a:p>
          <a:p>
            <a:pPr lvl="1"/>
            <a:r>
              <a:rPr lang="en-US" dirty="0"/>
              <a:t>provides conversion between many time series data structures</a:t>
            </a:r>
          </a:p>
          <a:p>
            <a:pPr lvl="1"/>
            <a:r>
              <a:rPr lang="en-US" dirty="0"/>
              <a:t>an attempt to unite time series data structure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1B78-2C9D-4BD8-A0D6-43368A4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4D8E-484C-4FB7-9007-67A1382E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 Little book of R for Time Series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Forecasting: Principles and Practice (2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 ed)</a:t>
            </a:r>
            <a:endParaRPr lang="en-US" dirty="0"/>
          </a:p>
          <a:p>
            <a:pPr lvl="1"/>
            <a:r>
              <a:rPr lang="en-US" dirty="0"/>
              <a:t>uses forecast packages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Forecasting: Principles and Practice (3</a:t>
            </a:r>
            <a:r>
              <a:rPr lang="en-US" baseline="30000" dirty="0">
                <a:hlinkClick r:id="rId4"/>
              </a:rPr>
              <a:t>rd</a:t>
            </a:r>
            <a:r>
              <a:rPr lang="en-US" dirty="0">
                <a:hlinkClick r:id="rId4"/>
              </a:rPr>
              <a:t> ed.)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tsibble</a:t>
            </a:r>
            <a:r>
              <a:rPr lang="en-US" dirty="0"/>
              <a:t> and fable packages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Financial Engineering Analytics: A Practice Manual Using 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39850-1AEC-4859-A1B8-26A459852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2826061"/>
            <a:ext cx="1615440" cy="23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Time Series (TS)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what we have seen so far</a:t>
            </a:r>
          </a:p>
          <a:p>
            <a:pPr lvl="1"/>
            <a:r>
              <a:rPr lang="en-CA" dirty="0"/>
              <a:t>Vectors (with names as timestamps)</a:t>
            </a:r>
          </a:p>
          <a:p>
            <a:pPr lvl="1"/>
            <a:r>
              <a:rPr lang="en-CA" dirty="0"/>
              <a:t>Matrices (with row names as timestamps)</a:t>
            </a:r>
          </a:p>
          <a:p>
            <a:pPr lvl="1"/>
            <a:r>
              <a:rPr lang="en-CA" b="1" dirty="0" err="1"/>
              <a:t>Dataframes</a:t>
            </a:r>
            <a:r>
              <a:rPr lang="en-CA" b="1" dirty="0"/>
              <a:t>/</a:t>
            </a:r>
            <a:r>
              <a:rPr lang="en-CA" b="1" dirty="0" err="1"/>
              <a:t>tibbles</a:t>
            </a:r>
            <a:r>
              <a:rPr lang="en-CA" dirty="0"/>
              <a:t> with a timestamp column</a:t>
            </a:r>
          </a:p>
          <a:p>
            <a:pPr lvl="1"/>
            <a:endParaRPr lang="en-CA" dirty="0"/>
          </a:p>
          <a:p>
            <a:r>
              <a:rPr lang="en-CA" dirty="0"/>
              <a:t>What we really need</a:t>
            </a:r>
          </a:p>
          <a:p>
            <a:pPr lvl="1"/>
            <a:r>
              <a:rPr lang="en-CA" dirty="0"/>
              <a:t>Store time series efficiently</a:t>
            </a:r>
          </a:p>
          <a:p>
            <a:pPr lvl="1"/>
            <a:r>
              <a:rPr lang="en-CA" dirty="0"/>
              <a:t>More importantly, be able to manipulate time series efficiently</a:t>
            </a:r>
          </a:p>
          <a:p>
            <a:pPr lvl="2"/>
            <a:r>
              <a:rPr lang="en-CA" dirty="0"/>
              <a:t>i.e. need associated functions/packages that can efficiently operate on stored time series (lead, lag, smooth, moving average, 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2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AE1A-CD83-467B-8235-AF8A2806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 TS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8C68-B0A5-4EFE-B5B4-C4396ECE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338" cy="4351338"/>
          </a:xfrm>
        </p:spPr>
        <p:txBody>
          <a:bodyPr/>
          <a:lstStyle/>
          <a:p>
            <a:r>
              <a:rPr lang="en-US" dirty="0"/>
              <a:t>A vast number of Time Series Data Structures</a:t>
            </a:r>
          </a:p>
          <a:p>
            <a:endParaRPr lang="en-US" dirty="0"/>
          </a:p>
          <a:p>
            <a:r>
              <a:rPr lang="en-US" dirty="0"/>
              <a:t>Each has associated packages</a:t>
            </a:r>
          </a:p>
          <a:p>
            <a:pPr lvl="1"/>
            <a:r>
              <a:rPr lang="en-US" dirty="0"/>
              <a:t>for TS manipulation</a:t>
            </a:r>
          </a:p>
          <a:p>
            <a:pPr lvl="1"/>
            <a:r>
              <a:rPr lang="en-US" dirty="0"/>
              <a:t>for TS analysis/modeling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1A06FE-3D8C-4D98-97F8-EA70777E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8" y="1624331"/>
            <a:ext cx="6662450" cy="3770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73398-79CB-48CD-AE62-306B2E643BE5}"/>
              </a:ext>
            </a:extLst>
          </p:cNvPr>
          <p:cNvSpPr txBox="1"/>
          <p:nvPr/>
        </p:nvSpPr>
        <p:spPr>
          <a:xfrm>
            <a:off x="924559" y="6159183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https://www.tsbox.help/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https://xkcd.com/927/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Oldies but Goodies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ts</a:t>
            </a:r>
            <a:r>
              <a:rPr lang="en-CA" dirty="0"/>
              <a:t> class: </a:t>
            </a:r>
            <a:r>
              <a:rPr lang="en-US" dirty="0"/>
              <a:t>a class for </a:t>
            </a:r>
            <a:r>
              <a:rPr lang="en-US" dirty="0" err="1"/>
              <a:t>equi</a:t>
            </a:r>
            <a:r>
              <a:rPr lang="en-US" dirty="0"/>
              <a:t>-spaced time series</a:t>
            </a:r>
          </a:p>
          <a:p>
            <a:pPr lvl="1"/>
            <a:r>
              <a:rPr lang="en-US" dirty="0"/>
              <a:t>what’s a “class”: a data structure with associated operations (methods)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zoo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handle regular- and irregular-spaced time series</a:t>
            </a:r>
          </a:p>
          <a:p>
            <a:pPr lvl="1"/>
            <a:r>
              <a:rPr lang="en-US" dirty="0"/>
              <a:t>can use arbitrary classes for the timestamps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built 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zoo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more functions for data processing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uniform handling of R's time-based data classes (</a:t>
            </a:r>
            <a:r>
              <a:rPr lang="en-US" dirty="0" err="1"/>
              <a:t>e.g.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zoo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timeSeries</a:t>
            </a:r>
            <a:r>
              <a:rPr lang="en-US" dirty="0"/>
              <a:t>, etc.)</a:t>
            </a:r>
          </a:p>
          <a:p>
            <a:r>
              <a:rPr lang="en-US" dirty="0"/>
              <a:t>Many more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timeSeries</a:t>
            </a:r>
            <a:r>
              <a:rPr lang="en-US" dirty="0"/>
              <a:t> class in </a:t>
            </a:r>
            <a:r>
              <a:rPr lang="en-US" dirty="0" err="1">
                <a:latin typeface="Consolas" panose="020B0609020204030204" pitchFamily="49" charset="0"/>
              </a:rPr>
              <a:t>timeSeries</a:t>
            </a:r>
            <a:r>
              <a:rPr lang="en-US" dirty="0"/>
              <a:t> package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tis</a:t>
            </a:r>
            <a:r>
              <a:rPr lang="en-US" dirty="0"/>
              <a:t> class from </a:t>
            </a:r>
            <a:r>
              <a:rPr lang="en-US" dirty="0">
                <a:latin typeface="Consolas" panose="020B0609020204030204" pitchFamily="49" charset="0"/>
              </a:rPr>
              <a:t>tis</a:t>
            </a:r>
            <a:r>
              <a:rPr lang="en-US" dirty="0"/>
              <a:t>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28979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https://cran.r-project.org/web/views/TimeSeries.html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AC8-4608-4F7F-A65D-C6975ABA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Kids in 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8EB0-163A-4297-BC8F-E0F20657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/>
          <a:lstStyle/>
          <a:p>
            <a:r>
              <a:rPr lang="en-US" dirty="0"/>
              <a:t>Tibble-like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tsibble</a:t>
            </a:r>
            <a:r>
              <a:rPr lang="en-US" dirty="0"/>
              <a:t> from </a:t>
            </a:r>
            <a:r>
              <a:rPr lang="en-US" dirty="0" err="1"/>
              <a:t>tsibble</a:t>
            </a:r>
            <a:r>
              <a:rPr lang="en-US" dirty="0"/>
              <a:t> package: time-based </a:t>
            </a:r>
            <a:r>
              <a:rPr lang="en-US" dirty="0" err="1"/>
              <a:t>dataframe</a:t>
            </a:r>
            <a:r>
              <a:rPr lang="en-US" dirty="0"/>
              <a:t>/</a:t>
            </a:r>
            <a:r>
              <a:rPr lang="en-US" dirty="0" err="1"/>
              <a:t>tibble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Tibble, but make it “time-aware” whenever needed</a:t>
            </a:r>
          </a:p>
          <a:p>
            <a:pPr lvl="1"/>
            <a:r>
              <a:rPr lang="en-US" dirty="0" err="1"/>
              <a:t>Tidyquant</a:t>
            </a:r>
            <a:r>
              <a:rPr lang="en-US" dirty="0"/>
              <a:t> takes this approach (e.g. it converts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tibble</a:t>
            </a:r>
            <a:r>
              <a:rPr lang="en-US" dirty="0"/>
              <a:t> to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xts</a:t>
            </a:r>
            <a:r>
              <a:rPr lang="en-US" dirty="0"/>
              <a:t> when interfacing with other packages that operates 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xts</a:t>
            </a:r>
            <a:r>
              <a:rPr lang="en-US" dirty="0"/>
              <a:t>)</a:t>
            </a:r>
          </a:p>
          <a:p>
            <a:endParaRPr lang="en-CA" dirty="0"/>
          </a:p>
        </p:txBody>
      </p:sp>
      <p:pic>
        <p:nvPicPr>
          <p:cNvPr id="5" name="Picture 4" descr="Polygon&#10;&#10;Description automatically generated">
            <a:extLst>
              <a:ext uri="{FF2B5EF4-FFF2-40B4-BE49-F238E27FC236}">
                <a16:creationId xmlns:a16="http://schemas.microsoft.com/office/drawing/2014/main" id="{578DB94D-6B63-4F9B-8D14-A3A649EA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999" y="3275379"/>
            <a:ext cx="1148929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7540B-587C-4559-BCBE-EE382480F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1387734"/>
            <a:ext cx="1143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CF21-8365-4F60-8192-D42D97BE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Should You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2E9-1D24-4642-B5CD-00F1C469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“New Kids” first</a:t>
            </a:r>
          </a:p>
          <a:p>
            <a:pPr lvl="1"/>
            <a:r>
              <a:rPr lang="en-US" dirty="0"/>
              <a:t>Learn them on your own as they mostly follow the </a:t>
            </a:r>
            <a:r>
              <a:rPr lang="en-US" dirty="0" err="1"/>
              <a:t>Tidyverse</a:t>
            </a:r>
            <a:r>
              <a:rPr lang="en-US" dirty="0"/>
              <a:t> design principle</a:t>
            </a:r>
          </a:p>
          <a:p>
            <a:pPr lvl="1"/>
            <a:r>
              <a:rPr lang="en-US" dirty="0"/>
              <a:t>I </a:t>
            </a:r>
            <a:r>
              <a:rPr lang="en-US"/>
              <a:t>will mention </a:t>
            </a:r>
            <a:r>
              <a:rPr lang="en-US" dirty="0"/>
              <a:t>a few related TS and finance packages at the end</a:t>
            </a:r>
          </a:p>
          <a:p>
            <a:endParaRPr lang="en-US" dirty="0"/>
          </a:p>
          <a:p>
            <a:r>
              <a:rPr lang="en-US" dirty="0"/>
              <a:t>If “New Kids” can’t do the job, fall back to “</a:t>
            </a:r>
            <a:r>
              <a:rPr lang="en-CA" dirty="0"/>
              <a:t>Oldies but Goodies”</a:t>
            </a:r>
          </a:p>
          <a:p>
            <a:pPr lvl="1"/>
            <a:r>
              <a:rPr lang="en-CA" dirty="0"/>
              <a:t>We will focus on </a:t>
            </a:r>
            <a:r>
              <a:rPr lang="en-CA" dirty="0" err="1">
                <a:latin typeface="Consolas" panose="020B0609020204030204" pitchFamily="49" charset="0"/>
              </a:rPr>
              <a:t>ts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xts</a:t>
            </a:r>
            <a:r>
              <a:rPr lang="en-US" dirty="0"/>
              <a:t> and a few related TS and finance packages today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for </a:t>
            </a:r>
            <a:r>
              <a:rPr lang="en-US" dirty="0" err="1"/>
              <a:t>equi</a:t>
            </a:r>
            <a:r>
              <a:rPr lang="en-US" dirty="0"/>
              <a:t>-spaced time series supported by base R</a:t>
            </a:r>
          </a:p>
          <a:p>
            <a:endParaRPr lang="en-US" dirty="0"/>
          </a:p>
          <a:p>
            <a:r>
              <a:rPr lang="en-US" dirty="0"/>
              <a:t>Data is stored as</a:t>
            </a:r>
          </a:p>
          <a:p>
            <a:pPr lvl="1"/>
            <a:r>
              <a:rPr lang="en-CA" dirty="0"/>
              <a:t>a vector or matrix with attributes…</a:t>
            </a:r>
          </a:p>
          <a:p>
            <a:pPr lvl="1"/>
            <a:r>
              <a:rPr lang="en-CA" dirty="0"/>
              <a:t>“class”: </a:t>
            </a:r>
            <a:r>
              <a:rPr lang="en-CA" dirty="0" err="1"/>
              <a:t>ts</a:t>
            </a:r>
            <a:endParaRPr lang="en-CA" dirty="0"/>
          </a:p>
          <a:p>
            <a:pPr lvl="1"/>
            <a:r>
              <a:rPr lang="en-CA" dirty="0"/>
              <a:t>“tsp” (time series parameters): a numerical vector recording (start, end, </a:t>
            </a:r>
            <a:r>
              <a:rPr lang="en-CA" dirty="0" err="1"/>
              <a:t>freq</a:t>
            </a:r>
            <a:r>
              <a:rPr lang="en-CA" dirty="0"/>
              <a:t>)</a:t>
            </a:r>
          </a:p>
          <a:p>
            <a:pPr lvl="1"/>
            <a:endParaRPr lang="en-CA" dirty="0"/>
          </a:p>
          <a:p>
            <a:r>
              <a:rPr lang="en-CA" dirty="0"/>
              <a:t>Many functions/packages work well with </a:t>
            </a:r>
            <a:r>
              <a:rPr lang="en-CA" dirty="0" err="1"/>
              <a:t>ts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ex.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forecast</a:t>
            </a:r>
            <a:r>
              <a:rPr lang="en-CA" dirty="0">
                <a:latin typeface="Consolas" panose="020B0609020204030204" pitchFamily="49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1120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how are data stored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389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1:10,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frequency</a:t>
            </a:r>
            <a:r>
              <a:rPr lang="en-US" sz="1800" dirty="0">
                <a:latin typeface="Consolas" panose="020B0609020204030204" pitchFamily="49" charset="0"/>
              </a:rPr>
              <a:t> = 4,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latin typeface="Consolas" panose="020B0609020204030204" pitchFamily="49" charset="0"/>
              </a:rPr>
              <a:t> = c(2017, 2)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 # 2nd Quarter of 2017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2017         1    2    3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2018    4    5    6    7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2019    8    9   10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typeof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</a:t>
            </a:r>
            <a:r>
              <a:rPr lang="en-CA" sz="1800" dirty="0" err="1">
                <a:latin typeface="Consolas" panose="020B0609020204030204" pitchFamily="49" charset="0"/>
              </a:rPr>
              <a:t>ts</a:t>
            </a:r>
            <a:r>
              <a:rPr lang="en-CA" sz="18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691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1358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Intro to R – Time Series &amp; Finance Packages</vt:lpstr>
      <vt:lpstr>What’s Time Series (TS)</vt:lpstr>
      <vt:lpstr>How to Store Time Series (TS) in R</vt:lpstr>
      <vt:lpstr>Current Status of R TS Data Structures </vt:lpstr>
      <vt:lpstr>Oldies but Goodies</vt:lpstr>
      <vt:lpstr>New Kids in Town</vt:lpstr>
      <vt:lpstr>Which One Should You Use</vt:lpstr>
      <vt:lpstr>ts class</vt:lpstr>
      <vt:lpstr>ts class – how are data stored / 1</vt:lpstr>
      <vt:lpstr>ts class – how are data stored / 2</vt:lpstr>
      <vt:lpstr>ts class – associated time-aware operations</vt:lpstr>
      <vt:lpstr>xts class</vt:lpstr>
      <vt:lpstr>xts class – how are data stored / 1</vt:lpstr>
      <vt:lpstr>xts class – how are data stored / 2</vt:lpstr>
      <vt:lpstr>xts class – how are data stored / 3</vt:lpstr>
      <vt:lpstr>xts class – associated time-aware operations </vt:lpstr>
      <vt:lpstr>xts class – associated time-aware operations </vt:lpstr>
      <vt:lpstr>Tibble-like and Tibble TS DS &amp; Packages - 1</vt:lpstr>
      <vt:lpstr>Tibble-like and Tibble TS DS &amp; Packages - 2</vt:lpstr>
      <vt:lpstr>Too Many TS Data Structures!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206</cp:revision>
  <dcterms:created xsi:type="dcterms:W3CDTF">2018-04-05T21:49:57Z</dcterms:created>
  <dcterms:modified xsi:type="dcterms:W3CDTF">2021-03-03T20:35:03Z</dcterms:modified>
</cp:coreProperties>
</file>