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3" r:id="rId2"/>
    <p:sldId id="261" r:id="rId3"/>
    <p:sldId id="278" r:id="rId4"/>
    <p:sldId id="296" r:id="rId5"/>
    <p:sldId id="283" r:id="rId6"/>
    <p:sldId id="279" r:id="rId7"/>
    <p:sldId id="291" r:id="rId8"/>
    <p:sldId id="285" r:id="rId9"/>
    <p:sldId id="293" r:id="rId10"/>
    <p:sldId id="294" r:id="rId11"/>
    <p:sldId id="307" r:id="rId12"/>
    <p:sldId id="297" r:id="rId13"/>
    <p:sldId id="298" r:id="rId14"/>
    <p:sldId id="299" r:id="rId15"/>
    <p:sldId id="300" r:id="rId16"/>
    <p:sldId id="301" r:id="rId17"/>
    <p:sldId id="303" r:id="rId18"/>
    <p:sldId id="308" r:id="rId19"/>
    <p:sldId id="295" r:id="rId20"/>
    <p:sldId id="314" r:id="rId21"/>
    <p:sldId id="305" r:id="rId22"/>
    <p:sldId id="309" r:id="rId23"/>
    <p:sldId id="311" r:id="rId24"/>
    <p:sldId id="312" r:id="rId25"/>
    <p:sldId id="304" r:id="rId26"/>
    <p:sldId id="321" r:id="rId27"/>
    <p:sldId id="322" r:id="rId28"/>
    <p:sldId id="323" r:id="rId29"/>
    <p:sldId id="313" r:id="rId30"/>
    <p:sldId id="315" r:id="rId31"/>
    <p:sldId id="317" r:id="rId32"/>
    <p:sldId id="318" r:id="rId33"/>
    <p:sldId id="319" r:id="rId34"/>
    <p:sldId id="320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F36B8-B0A8-4276-A422-B8773EAD8204}" v="12" dt="2019-10-01T15:21:0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D49F36B8-B0A8-4276-A422-B8773EAD8204}"/>
    <pc:docChg chg="custSel modSld">
      <pc:chgData name="Jay Cao" userId="24e21172780c2dbf" providerId="LiveId" clId="{D49F36B8-B0A8-4276-A422-B8773EAD8204}" dt="2019-10-01T15:20:28.538" v="34" actId="207"/>
      <pc:docMkLst>
        <pc:docMk/>
      </pc:docMkLst>
      <pc:sldChg chg="modSp">
        <pc:chgData name="Jay Cao" userId="24e21172780c2dbf" providerId="LiveId" clId="{D49F36B8-B0A8-4276-A422-B8773EAD8204}" dt="2019-09-24T21:01:06.178" v="0" actId="207"/>
        <pc:sldMkLst>
          <pc:docMk/>
          <pc:sldMk cId="222970591" sldId="263"/>
        </pc:sldMkLst>
        <pc:spChg chg="mod">
          <ac:chgData name="Jay Cao" userId="24e21172780c2dbf" providerId="LiveId" clId="{D49F36B8-B0A8-4276-A422-B8773EAD8204}" dt="2019-09-24T21:01:06.178" v="0" actId="207"/>
          <ac:spMkLst>
            <pc:docMk/>
            <pc:sldMk cId="222970591" sldId="263"/>
            <ac:spMk id="5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09-24T21:03:53.257" v="31"/>
        <pc:sldMkLst>
          <pc:docMk/>
          <pc:sldMk cId="939559567" sldId="295"/>
        </pc:sldMkLst>
        <pc:spChg chg="mod">
          <ac:chgData name="Jay Cao" userId="24e21172780c2dbf" providerId="LiveId" clId="{D49F36B8-B0A8-4276-A422-B8773EAD8204}" dt="2019-09-24T21:03:53.257" v="31"/>
          <ac:spMkLst>
            <pc:docMk/>
            <pc:sldMk cId="939559567" sldId="295"/>
            <ac:spMk id="3" creationId="{00000000-0000-0000-0000-000000000000}"/>
          </ac:spMkLst>
        </pc:spChg>
      </pc:sldChg>
      <pc:sldChg chg="modSp">
        <pc:chgData name="Jay Cao" userId="24e21172780c2dbf" providerId="LiveId" clId="{D49F36B8-B0A8-4276-A422-B8773EAD8204}" dt="2019-10-01T15:20:28.538" v="34" actId="207"/>
        <pc:sldMkLst>
          <pc:docMk/>
          <pc:sldMk cId="1359506617" sldId="304"/>
        </pc:sldMkLst>
        <pc:spChg chg="mod">
          <ac:chgData name="Jay Cao" userId="24e21172780c2dbf" providerId="LiveId" clId="{D49F36B8-B0A8-4276-A422-B8773EAD8204}" dt="2019-10-01T15:20:28.538" v="34" actId="207"/>
          <ac:spMkLst>
            <pc:docMk/>
            <pc:sldMk cId="1359506617" sldId="304"/>
            <ac:spMk id="3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workshop-researchers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RStartHer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room.r-lib.org/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www.rdocumentation.org/packages/vroom/versions/1.0.2/topics/vroom" TargetMode="External"/><Relationship Id="rId2" Type="http://schemas.openxmlformats.org/officeDocument/2006/relationships/hyperlink" Target="https://stat.ethz.ch/R-manual/R-devel/library/utils/html/read.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www.rdocumentation.org/packages/data.table/versions/1.12.2/topics/fread" TargetMode="External"/><Relationship Id="rId4" Type="http://schemas.openxmlformats.org/officeDocument/2006/relationships/hyperlink" Target="https://readr.tidyverse.org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plyr.tidyverse.org/reference/filter.html" TargetMode="External"/><Relationship Id="rId13" Type="http://schemas.openxmlformats.org/officeDocument/2006/relationships/hyperlink" Target="https://cran.r-project.org/web/packages/stargazer/index.html" TargetMode="External"/><Relationship Id="rId3" Type="http://schemas.openxmlformats.org/officeDocument/2006/relationships/hyperlink" Target="https://readr.tidyverse.org/reference/read_delim.html" TargetMode="External"/><Relationship Id="rId7" Type="http://schemas.openxmlformats.org/officeDocument/2006/relationships/hyperlink" Target="https://dplyr.tidyverse.org/reference/select.html" TargetMode="External"/><Relationship Id="rId12" Type="http://schemas.openxmlformats.org/officeDocument/2006/relationships/hyperlink" Target="https://www.rdocumentation.org/packages/stargazer/versions/5.2.2/topics/stargazer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plyr.tidyverse.org/" TargetMode="External"/><Relationship Id="rId11" Type="http://schemas.openxmlformats.org/officeDocument/2006/relationships/hyperlink" Target="https://cran.r-project.org/web/packages/AER/index.html" TargetMode="External"/><Relationship Id="rId5" Type="http://schemas.openxmlformats.org/officeDocument/2006/relationships/hyperlink" Target="https://dplyr.tidyverse.org/reference/mutate.html" TargetMode="External"/><Relationship Id="rId10" Type="http://schemas.openxmlformats.org/officeDocument/2006/relationships/hyperlink" Target="https://www.rdocumentation.org/packages/AER/versions/1.2-7/topics/ivreg" TargetMode="External"/><Relationship Id="rId4" Type="http://schemas.openxmlformats.org/officeDocument/2006/relationships/hyperlink" Target="https://readr.tidyverse.org/index.html" TargetMode="External"/><Relationship Id="rId9" Type="http://schemas.openxmlformats.org/officeDocument/2006/relationships/hyperlink" Target="https://www.rdocumentation.org/packages/stats/versions/3.6.1/topics/l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index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bi.r-dbi.org/" TargetMode="External"/><Relationship Id="rId3" Type="http://schemas.openxmlformats.org/officeDocument/2006/relationships/hyperlink" Target="https://haven.tidyverse.org/" TargetMode="External"/><Relationship Id="rId7" Type="http://schemas.openxmlformats.org/officeDocument/2006/relationships/hyperlink" Target="https://rvest.tidyverse.org/" TargetMode="External"/><Relationship Id="rId2" Type="http://schemas.openxmlformats.org/officeDocument/2006/relationships/hyperlink" Target="https://readxl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r.r-lib.org/" TargetMode="External"/><Relationship Id="rId5" Type="http://schemas.openxmlformats.org/officeDocument/2006/relationships/hyperlink" Target="http://xml2.r-lib.org/" TargetMode="External"/><Relationship Id="rId4" Type="http://schemas.openxmlformats.org/officeDocument/2006/relationships/hyperlink" Target="https://github.com/jeroen/jsonlite#jsonlit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filter.html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plyr.tidyverse.org/reference/mutate.html" TargetMode="External"/><Relationship Id="rId4" Type="http://schemas.openxmlformats.org/officeDocument/2006/relationships/hyperlink" Target="https://dplyr.tidyverse.org/reference/select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ivreg" TargetMode="External"/><Relationship Id="rId2" Type="http://schemas.openxmlformats.org/officeDocument/2006/relationships/hyperlink" Target="https://www.rdocumentation.org/packages/stats/versions/3.6.1/topics/l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wsundstrom/t_ivreg" TargetMode="External"/><Relationship Id="rId4" Type="http://schemas.openxmlformats.org/officeDocument/2006/relationships/hyperlink" Target="https://cran.r-project.org/web/packages/AER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AER/versions/1.2-7/topics/summary.ivreg" TargetMode="External"/><Relationship Id="rId2" Type="http://schemas.openxmlformats.org/officeDocument/2006/relationships/hyperlink" Target="https://www.rdocumentation.org/packages/stats/versions/3.6.1/topics/summary.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stargazer/vignettes/stargazer.pdf" TargetMode="External"/><Relationship Id="rId5" Type="http://schemas.openxmlformats.org/officeDocument/2006/relationships/hyperlink" Target="https://cran.r-project.org/web/packages/stargazer/index.html" TargetMode="External"/><Relationship Id="rId4" Type="http://schemas.openxmlformats.org/officeDocument/2006/relationships/hyperlink" Target="https://www.rdocumentation.org/packages/stargazer/versions/5.2.2/topics/stargaz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paul/RG3e/chapter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stat.auckland.ac.nz/~paul/RG2e/chapter5.html" TargetMode="External"/><Relationship Id="rId4" Type="http://schemas.openxmlformats.org/officeDocument/2006/relationships/hyperlink" Target="https://www.stat.auckland.ac.nz/~paul/RG3e/chapter4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tennekes/tmap" TargetMode="External"/><Relationship Id="rId13" Type="http://schemas.openxmlformats.org/officeDocument/2006/relationships/hyperlink" Target="http://rich-iannone.github.io/DiagrammeR/index.html" TargetMode="External"/><Relationship Id="rId3" Type="http://schemas.openxmlformats.org/officeDocument/2006/relationships/hyperlink" Target="https://plot.ly/r/trisurf/" TargetMode="External"/><Relationship Id="rId7" Type="http://schemas.openxmlformats.org/officeDocument/2006/relationships/hyperlink" Target="https://github.com/dkahle/ggmap" TargetMode="External"/><Relationship Id="rId12" Type="http://schemas.openxmlformats.org/officeDocument/2006/relationships/hyperlink" Target="http://rich-iannone.github.io/DiagrammeR/graphviz_and_mermaid.html" TargetMode="External"/><Relationship Id="rId17" Type="http://schemas.openxmlformats.org/officeDocument/2006/relationships/hyperlink" Target="http://kateto.net/networks-r-igraph" TargetMode="External"/><Relationship Id="rId2" Type="http://schemas.openxmlformats.org/officeDocument/2006/relationships/image" Target="../media/image2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graph.org/r/" TargetMode="External"/><Relationship Id="rId11" Type="http://schemas.openxmlformats.org/officeDocument/2006/relationships/hyperlink" Target="https://rstudio.github.io/leaflet/" TargetMode="External"/><Relationship Id="rId5" Type="http://schemas.openxmlformats.org/officeDocument/2006/relationships/hyperlink" Target="https://cran.r-project.org/web/packages/party/index.html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s://plot.ly/r/" TargetMode="External"/><Relationship Id="rId4" Type="http://schemas.openxmlformats.org/officeDocument/2006/relationships/hyperlink" Target="https://cran.r-project.org/web/packages/gridGraphics/gridGraphics.pdf" TargetMode="External"/><Relationship Id="rId9" Type="http://schemas.openxmlformats.org/officeDocument/2006/relationships/hyperlink" Target="https://github.com/thomasp85/gganimate" TargetMode="External"/><Relationship Id="rId14" Type="http://schemas.openxmlformats.org/officeDocument/2006/relationships/hyperlink" Target="https://www.statmethods.net/advstats/cart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layered-grammar.html" TargetMode="External"/><Relationship Id="rId2" Type="http://schemas.openxmlformats.org/officeDocument/2006/relationships/hyperlink" Target="https://ggplot2-book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adv-r.hadley.nz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bookdown.org/" TargetMode="External"/><Relationship Id="rId4" Type="http://schemas.openxmlformats.org/officeDocument/2006/relationships/hyperlink" Target="https://rstudio-education.github.io/hopr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r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orontopubliclibrary.ca/detail.jsp?Entt=RDMEDB0187&amp;R=EDB0187" TargetMode="External"/><Relationship Id="rId4" Type="http://schemas.openxmlformats.org/officeDocument/2006/relationships/hyperlink" Target="https://onesearch.library.utoronto.ca/linkit/lyndacom-online-course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" TargetMode="External"/><Relationship Id="rId2" Type="http://schemas.openxmlformats.org/officeDocument/2006/relationships/hyperlink" Target="https://cran.r-project.org/web/vie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wearerladies?lang=en" TargetMode="External"/><Relationship Id="rId5" Type="http://schemas.openxmlformats.org/officeDocument/2006/relationships/hyperlink" Target="https://twitter.com/hadleywickham" TargetMode="External"/><Relationship Id="rId4" Type="http://schemas.openxmlformats.org/officeDocument/2006/relationships/hyperlink" Target="https://twitter.com/hashtag/rsta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timogrossenbacher.ch/2016/12/beautiful-thematic-maps-with-ggplot2-onl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3d-surface-plo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github.com/thomasp85/ggani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andl.com/tools/r" TargetMode="External"/><Relationship Id="rId3" Type="http://schemas.openxmlformats.org/officeDocument/2006/relationships/hyperlink" Target="https://www.tidytextmining.com/" TargetMode="External"/><Relationship Id="rId7" Type="http://schemas.openxmlformats.org/officeDocument/2006/relationships/hyperlink" Target="https://github.com/r-dbi/bigrquery" TargetMode="External"/><Relationship Id="rId12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keras.r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earney/rtweet" TargetMode="External"/><Relationship Id="rId11" Type="http://schemas.openxmlformats.org/officeDocument/2006/relationships/hyperlink" Target="https://rmarkdown.rstudio.com/gallery.html" TargetMode="External"/><Relationship Id="rId5" Type="http://schemas.openxmlformats.org/officeDocument/2006/relationships/hyperlink" Target="https://github.com/hadley/rvest" TargetMode="External"/><Relationship Id="rId10" Type="http://schemas.openxmlformats.org/officeDocument/2006/relationships/hyperlink" Target="https://rmarkdown.rstudio.com/" TargetMode="External"/><Relationship Id="rId4" Type="http://schemas.openxmlformats.org/officeDocument/2006/relationships/hyperlink" Target="https://cran.r-project.org/web/packages/topicmodels/index.html" TargetMode="External"/><Relationship Id="rId9" Type="http://schemas.openxmlformats.org/officeDocument/2006/relationships/hyperlink" Target="https://shiny.r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for Researchers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October 1, 2019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https://tdmdal.github.io/r-workshop-researchers/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two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regression</a:t>
            </a:r>
          </a:p>
          <a:p>
            <a:r>
              <a:rPr lang="en-CA" dirty="0"/>
              <a:t>Twitter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21" y="3150768"/>
            <a:ext cx="8333874" cy="260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https://github.com/rstudio/RStartHere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structures</a:t>
            </a:r>
          </a:p>
          <a:p>
            <a:endParaRPr lang="en-CA" dirty="0"/>
          </a:p>
          <a:p>
            <a:r>
              <a:rPr lang="en-CA" dirty="0"/>
              <a:t>Programming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4493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 -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2981"/>
              </p:ext>
            </p:extLst>
          </p:nvPr>
        </p:nvGraphicFramePr>
        <p:xfrm>
          <a:off x="2382679" y="2392680"/>
          <a:ext cx="687065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91">
                  <a:extLst>
                    <a:ext uri="{9D8B030D-6E8A-4147-A177-3AD203B41FA5}">
                      <a16:colId xmlns:a16="http://schemas.microsoft.com/office/drawing/2014/main" val="3563855277"/>
                    </a:ext>
                  </a:extLst>
                </a:gridCol>
                <a:gridCol w="2591003">
                  <a:extLst>
                    <a:ext uri="{9D8B030D-6E8A-4147-A177-3AD203B41FA5}">
                      <a16:colId xmlns:a16="http://schemas.microsoft.com/office/drawing/2014/main" val="431841085"/>
                    </a:ext>
                  </a:extLst>
                </a:gridCol>
                <a:gridCol w="3179257">
                  <a:extLst>
                    <a:ext uri="{9D8B030D-6E8A-4147-A177-3AD203B41FA5}">
                      <a16:colId xmlns:a16="http://schemas.microsoft.com/office/drawing/2014/main" val="213912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Atomic</a:t>
                      </a:r>
                      <a:r>
                        <a:rPr lang="en-CA" sz="2800" baseline="0" dirty="0"/>
                        <a:t> vector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 err="1"/>
                        <a:t>nd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264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4DA-BD2F-4ABC-909A-69EAA1D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Control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7445D-AED6-4F24-B337-FD7280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0" y="1827916"/>
            <a:ext cx="9964219" cy="3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8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A05E-031C-4D1B-8FC9-183CEC79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1ED-6082-4B49-B258-E7AAD4CA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153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# run here if 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is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3D67-8153-49D0-9991-EEA7169B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(if…else if…else…)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DF48F-BC27-4341-9FB1-340311E657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cond1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cond2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cond1 is FALSE but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# run here if neither cond1 nor cond2 is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E026-CCCB-47E9-A48A-44B7CCD3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var in seq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condition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do something if condition is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6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899-F268-419A-B1B6-ADE5C9C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Structure: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305D-6073-47D8-8748-46E682E0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function</a:t>
            </a:r>
          </a:p>
          <a:p>
            <a:pPr lvl="1"/>
            <a:r>
              <a:rPr lang="en-US" dirty="0"/>
              <a:t>a logical block of code</a:t>
            </a:r>
          </a:p>
          <a:p>
            <a:pPr lvl="1"/>
            <a:r>
              <a:rPr lang="en-US" dirty="0"/>
              <a:t>input -&gt; output</a:t>
            </a:r>
          </a:p>
          <a:p>
            <a:endParaRPr lang="en-US" dirty="0"/>
          </a:p>
          <a:p>
            <a:r>
              <a:rPr lang="en-US" dirty="0"/>
              <a:t>Why write functions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Maintainability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D8D2F-4D43-49B2-92E2-5AF768D340DD}"/>
              </a:ext>
            </a:extLst>
          </p:cNvPr>
          <p:cNvSpPr txBox="1">
            <a:spLocks/>
          </p:cNvSpPr>
          <p:nvPr/>
        </p:nvSpPr>
        <p:spPr>
          <a:xfrm>
            <a:off x="5919532" y="1658604"/>
            <a:ext cx="551848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sum of squares from 1 to 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b="1" dirty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t &lt;- 1:n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sum(t^2)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calling the 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(2))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ss</a:t>
            </a:r>
            <a:r>
              <a:rPr lang="en-US" sz="2400" dirty="0">
                <a:latin typeface="Consolas" panose="020B0609020204030204" pitchFamily="49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96822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</a:t>
            </a:r>
          </a:p>
          <a:p>
            <a:pPr lvl="1"/>
            <a:r>
              <a:rPr lang="en-CA" dirty="0"/>
              <a:t>Load data</a:t>
            </a:r>
          </a:p>
          <a:p>
            <a:pPr lvl="1"/>
            <a:r>
              <a:rPr lang="en-CA" dirty="0"/>
              <a:t>Create new columns</a:t>
            </a:r>
          </a:p>
          <a:p>
            <a:pPr lvl="1"/>
            <a:r>
              <a:rPr lang="en-CA" dirty="0"/>
              <a:t>Filter columns and rows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</a:t>
            </a:r>
          </a:p>
          <a:p>
            <a:pPr lvl="1"/>
            <a:r>
              <a:rPr lang="en-CA" dirty="0"/>
              <a:t>IV regression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for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1633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and load an R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install.packages</a:t>
            </a:r>
            <a:r>
              <a:rPr lang="en-CA" dirty="0">
                <a:latin typeface="Consolas" panose="020B0609020204030204" pitchFamily="49" charset="0"/>
              </a:rPr>
              <a:t>("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library(</a:t>
            </a:r>
            <a:r>
              <a:rPr lang="en-CA" i="1" dirty="0" err="1">
                <a:latin typeface="Consolas" panose="020B0609020204030204" pitchFamily="49" charset="0"/>
              </a:rPr>
              <a:t>library_name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CRAN</a:t>
            </a:r>
            <a:r>
              <a:rPr lang="en-CA" dirty="0"/>
              <a:t> (</a:t>
            </a:r>
            <a:r>
              <a:rPr lang="en-US" dirty="0"/>
              <a:t>The Comprehensive R Archive Network</a:t>
            </a:r>
            <a:r>
              <a:rPr lang="en-CA" dirty="0"/>
              <a:t>)</a:t>
            </a:r>
          </a:p>
          <a:p>
            <a:pPr lvl="1"/>
            <a:r>
              <a:rPr lang="en-CA" dirty="0">
                <a:hlinkClick r:id="rId2"/>
              </a:rPr>
              <a:t>CRAN Task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55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What’s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Extensible with many high-quality user-contributed libraries/packages</a:t>
            </a:r>
          </a:p>
          <a:p>
            <a:endParaRPr lang="en-US" dirty="0"/>
          </a:p>
          <a:p>
            <a:r>
              <a:rPr lang="en-US" dirty="0"/>
              <a:t>Great for statistical analysis, graphics and many other things (ex?)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05" y="365125"/>
            <a:ext cx="1513508" cy="117296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871537" y="5029200"/>
            <a:ext cx="6136106" cy="80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70069" y="4491633"/>
            <a:ext cx="19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Statistical Analysis Languages/Toolkits</a:t>
            </a:r>
          </a:p>
          <a:p>
            <a:r>
              <a:rPr lang="en-CA" dirty="0"/>
              <a:t>- SPSS</a:t>
            </a:r>
          </a:p>
          <a:p>
            <a:r>
              <a:rPr lang="en-CA" dirty="0"/>
              <a:t>- Stata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6986" y="4475591"/>
            <a:ext cx="181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General purpose languages</a:t>
            </a:r>
          </a:p>
          <a:p>
            <a:r>
              <a:rPr lang="en-CA" dirty="0"/>
              <a:t>- C/C++</a:t>
            </a:r>
          </a:p>
          <a:p>
            <a:r>
              <a:rPr lang="en-CA" dirty="0"/>
              <a:t>-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972C-4BFD-4672-87F6-3ED256A8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4" y="5257228"/>
            <a:ext cx="902873" cy="699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585286" y="4884627"/>
            <a:ext cx="0" cy="287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Often time, many choices of functions/libraries to do one task</a:t>
            </a:r>
          </a:p>
          <a:p>
            <a:pPr lvl="1"/>
            <a:r>
              <a:rPr lang="en-CA" dirty="0"/>
              <a:t>R is open and extensible!</a:t>
            </a:r>
          </a:p>
          <a:p>
            <a:endParaRPr lang="en-CA" dirty="0"/>
          </a:p>
          <a:p>
            <a:r>
              <a:rPr lang="en-CA" dirty="0"/>
              <a:t>Example: load a csv file to a data frame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read.csv()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</a:rPr>
              <a:t>utils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fread</a:t>
            </a:r>
            <a:r>
              <a:rPr lang="en-US" dirty="0">
                <a:latin typeface="Consolas" panose="020B0609020204030204" pitchFamily="49" charset="0"/>
                <a:hlinkClick r:id="rId5"/>
              </a:rPr>
              <a:t>()</a:t>
            </a:r>
            <a:r>
              <a:rPr lang="en-US" dirty="0"/>
              <a:t> function from the 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data.table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hlinkClick r:id="rId7"/>
              </a:rPr>
              <a:t>vroom()</a:t>
            </a:r>
            <a:r>
              <a:rPr lang="en-US" dirty="0"/>
              <a:t> from the </a:t>
            </a:r>
            <a:r>
              <a:rPr lang="en-US" dirty="0">
                <a:latin typeface="Consolas" panose="020B0609020204030204" pitchFamily="49" charset="0"/>
                <a:hlinkClick r:id="rId8"/>
              </a:rPr>
              <a:t>vroom</a:t>
            </a:r>
            <a:r>
              <a:rPr lang="en-US" dirty="0"/>
              <a:t> library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62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choices, which one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one most people use</a:t>
            </a:r>
          </a:p>
          <a:p>
            <a:endParaRPr lang="en-US" dirty="0"/>
          </a:p>
          <a:p>
            <a:r>
              <a:rPr lang="en-US" dirty="0"/>
              <a:t>Choose one that is well maintained</a:t>
            </a:r>
          </a:p>
          <a:p>
            <a:pPr lvl="1"/>
            <a:r>
              <a:rPr lang="en-US" dirty="0"/>
              <a:t>check document, </a:t>
            </a:r>
            <a:r>
              <a:rPr lang="en-US" dirty="0" err="1"/>
              <a:t>github</a:t>
            </a:r>
            <a:r>
              <a:rPr lang="en-US" dirty="0"/>
              <a:t>, etc. for last update</a:t>
            </a:r>
          </a:p>
          <a:p>
            <a:endParaRPr lang="en-US" dirty="0"/>
          </a:p>
          <a:p>
            <a:r>
              <a:rPr lang="en-US" dirty="0"/>
              <a:t>Choose one that suits your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223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Choice: extending the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Manipulate data (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tidyverse</a:t>
            </a:r>
            <a:r>
              <a:rPr lang="en-CA" dirty="0"/>
              <a:t> eco-system)</a:t>
            </a:r>
          </a:p>
          <a:p>
            <a:pPr lvl="1"/>
            <a:r>
              <a:rPr lang="en-CA" dirty="0"/>
              <a:t>Load data (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4"/>
              </a:rPr>
              <a:t>readr</a:t>
            </a:r>
            <a:r>
              <a:rPr lang="en-US" dirty="0"/>
              <a:t>)</a:t>
            </a:r>
            <a:endParaRPr lang="en-CA" dirty="0"/>
          </a:p>
          <a:p>
            <a:pPr lvl="1"/>
            <a:r>
              <a:rPr lang="en-CA" dirty="0"/>
              <a:t>Create new columns (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mutate()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Filter columns and rows (</a:t>
            </a:r>
            <a:r>
              <a:rPr lang="en-CA" dirty="0">
                <a:latin typeface="Consolas" panose="020B0609020204030204" pitchFamily="49" charset="0"/>
                <a:hlinkClick r:id="rId7"/>
              </a:rPr>
              <a:t>select()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hlinkClick r:id="rId8"/>
              </a:rPr>
              <a:t>filter()</a:t>
            </a:r>
            <a:r>
              <a:rPr lang="en-CA" dirty="0"/>
              <a:t> from </a:t>
            </a:r>
            <a:r>
              <a:rPr lang="en-CA" dirty="0" err="1">
                <a:latin typeface="Consolas" panose="020B0609020204030204" pitchFamily="49" charset="0"/>
                <a:hlinkClick r:id="rId6"/>
              </a:rPr>
              <a:t>dplyr</a:t>
            </a:r>
            <a:r>
              <a:rPr lang="en-CA" dirty="0"/>
              <a:t>)</a:t>
            </a:r>
          </a:p>
          <a:p>
            <a:r>
              <a:rPr lang="en-CA" dirty="0"/>
              <a:t>Build models</a:t>
            </a:r>
          </a:p>
          <a:p>
            <a:pPr lvl="1"/>
            <a:r>
              <a:rPr lang="en-CA" dirty="0"/>
              <a:t>Multiple regression (</a:t>
            </a:r>
            <a:r>
              <a:rPr lang="en-CA" dirty="0">
                <a:latin typeface="Consolas" panose="020B0609020204030204" pitchFamily="49" charset="0"/>
                <a:hlinkClick r:id="rId9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R base)</a:t>
            </a:r>
          </a:p>
          <a:p>
            <a:pPr lvl="1"/>
            <a:r>
              <a:rPr lang="en-CA" dirty="0"/>
              <a:t>IV regression (</a:t>
            </a:r>
            <a:r>
              <a:rPr lang="en-CA" dirty="0" err="1">
                <a:latin typeface="Consolas" panose="020B0609020204030204" pitchFamily="49" charset="0"/>
                <a:hlinkClick r:id="rId10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10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1"/>
              </a:rPr>
              <a:t>AER</a:t>
            </a:r>
            <a:r>
              <a:rPr lang="en-CA" dirty="0"/>
              <a:t> library)</a:t>
            </a:r>
          </a:p>
          <a:p>
            <a:r>
              <a:rPr lang="en-CA" dirty="0"/>
              <a:t>Report and graph</a:t>
            </a:r>
          </a:p>
          <a:p>
            <a:pPr lvl="1"/>
            <a:r>
              <a:rPr lang="en-CA" dirty="0"/>
              <a:t>Build a publication-ready table (</a:t>
            </a:r>
            <a:r>
              <a:rPr lang="en-CA" dirty="0">
                <a:latin typeface="Consolas" panose="020B0609020204030204" pitchFamily="49" charset="0"/>
                <a:hlinkClick r:id="rId12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13"/>
              </a:rPr>
              <a:t>stargazer</a:t>
            </a:r>
            <a:r>
              <a:rPr lang="en-CA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417635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r>
              <a:rPr lang="en-US" dirty="0"/>
              <a:t> from the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read_csv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More about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readr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70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 Data – Many other libraries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6593"/>
            <a:ext cx="6005875" cy="436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2"/>
              </a:rPr>
              <a:t>readxl</a:t>
            </a:r>
            <a:r>
              <a:rPr lang="en-US" altLang="en-US" dirty="0"/>
              <a:t> for Excel sheets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3"/>
              </a:rPr>
              <a:t>haven</a:t>
            </a:r>
            <a:r>
              <a:rPr lang="en-US" altLang="en-US" dirty="0"/>
              <a:t> for SPSS, Stata and SAS data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4"/>
              </a:rPr>
              <a:t>jsonlite</a:t>
            </a:r>
            <a:r>
              <a:rPr lang="en-US" altLang="en-US" dirty="0"/>
              <a:t> for JSON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5"/>
              </a:rPr>
              <a:t>xml2</a:t>
            </a:r>
            <a:r>
              <a:rPr lang="en-US" altLang="en-US" dirty="0"/>
              <a:t> for XML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6"/>
              </a:rPr>
              <a:t>httr</a:t>
            </a:r>
            <a:r>
              <a:rPr lang="en-US" altLang="en-US" dirty="0"/>
              <a:t> for web APIs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hlinkClick r:id="rId7"/>
              </a:rPr>
              <a:t>rvest</a:t>
            </a:r>
            <a:r>
              <a:rPr lang="en-US" altLang="en-US" dirty="0"/>
              <a:t> for web scraping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linkClick r:id="rId8"/>
              </a:rPr>
              <a:t>DBI</a:t>
            </a:r>
            <a:r>
              <a:rPr lang="en-US" altLang="en-US" dirty="0"/>
              <a:t> for connecting to </a:t>
            </a:r>
            <a:r>
              <a:rPr lang="en-US" altLang="en-US" dirty="0" err="1"/>
              <a:t>DataBase</a:t>
            </a:r>
            <a:r>
              <a:rPr lang="en-US" altLang="en-US" dirty="0"/>
              <a:t> engine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8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CA" sz="3600" dirty="0"/>
              <a:t>basics</a:t>
            </a:r>
            <a:endParaRPr lang="en-CA" sz="3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Select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Reorder rows: </a:t>
            </a:r>
            <a:r>
              <a:rPr lang="en-CA" sz="2400" b="1" dirty="0">
                <a:latin typeface="Consolas" panose="020B0609020204030204" pitchFamily="49" charset="0"/>
              </a:rPr>
              <a:t>arrange()</a:t>
            </a:r>
          </a:p>
          <a:p>
            <a:r>
              <a:rPr lang="en-CA" dirty="0"/>
              <a:t>Create new variables: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mutate()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latin typeface="Consolas" panose="020B0609020204030204" pitchFamily="49" charset="0"/>
              </a:rPr>
              <a:t>summarise()</a:t>
            </a: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latin typeface="Consolas" panose="020B0609020204030204" pitchFamily="49" charset="0"/>
              </a:rPr>
              <a:t>group_by</a:t>
            </a:r>
            <a:r>
              <a:rPr lang="en-CA" sz="24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950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167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 (%&gt;%)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filter(iris, 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select(</a:t>
            </a: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iris_cleaned</a:t>
            </a:r>
            <a:r>
              <a:rPr lang="en-CA" dirty="0">
                <a:latin typeface="Consolas" panose="020B0609020204030204" pitchFamily="49" charset="0"/>
              </a:rPr>
              <a:t> &lt;- iris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filter(Species == "</a:t>
            </a:r>
            <a:r>
              <a:rPr lang="en-CA" dirty="0" err="1">
                <a:latin typeface="Consolas" panose="020B0609020204030204" pitchFamily="49" charset="0"/>
              </a:rPr>
              <a:t>setosa</a:t>
            </a:r>
            <a:r>
              <a:rPr lang="en-CA" dirty="0">
                <a:latin typeface="Consolas" panose="020B0609020204030204" pitchFamily="49" charset="0"/>
              </a:rPr>
              <a:t>")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select(</a:t>
            </a:r>
            <a:r>
              <a:rPr lang="en-CA" dirty="0" err="1">
                <a:latin typeface="Consolas" panose="020B0609020204030204" pitchFamily="49" charset="0"/>
              </a:rPr>
              <a:t>Sepal.Length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94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Multiple regressions: </a:t>
            </a:r>
            <a:r>
              <a:rPr lang="en-CA" dirty="0">
                <a:latin typeface="Consolas" panose="020B0609020204030204" pitchFamily="49" charset="0"/>
                <a:hlinkClick r:id="rId2"/>
              </a:rPr>
              <a:t>lm()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</a:rPr>
              <a:t>stats</a:t>
            </a:r>
            <a:r>
              <a:rPr lang="en-CA" dirty="0"/>
              <a:t> library in base R</a:t>
            </a:r>
          </a:p>
          <a:p>
            <a:pPr marL="0" indent="0" algn="ctr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 &lt;- lm(y ~ x1 + x2, data)</a:t>
            </a:r>
          </a:p>
          <a:p>
            <a:endParaRPr lang="en-CA" dirty="0"/>
          </a:p>
          <a:p>
            <a:r>
              <a:rPr lang="en-CA" dirty="0"/>
              <a:t>IV regressions: </a:t>
            </a:r>
            <a:r>
              <a:rPr lang="en-CA" dirty="0" err="1">
                <a:latin typeface="Consolas" panose="020B0609020204030204" pitchFamily="49" charset="0"/>
                <a:hlinkClick r:id="rId3"/>
              </a:rPr>
              <a:t>ivreg</a:t>
            </a:r>
            <a:r>
              <a:rPr lang="en-CA" dirty="0">
                <a:latin typeface="Consolas" panose="020B0609020204030204" pitchFamily="49" charset="0"/>
                <a:hlinkClick r:id="rId3"/>
              </a:rPr>
              <a:t>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AER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 &lt;- </a:t>
            </a:r>
            <a:r>
              <a:rPr lang="en-CA" dirty="0" err="1">
                <a:latin typeface="Consolas" panose="020B0609020204030204" pitchFamily="49" charset="0"/>
              </a:rPr>
              <a:t>ivreg</a:t>
            </a:r>
            <a:r>
              <a:rPr lang="en-CA" dirty="0">
                <a:latin typeface="Consolas" panose="020B0609020204030204" pitchFamily="49" charset="0"/>
              </a:rPr>
              <a:t>(y ~ x + w | w + z, data)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/>
              <a:t>Regression result summary: </a:t>
            </a:r>
            <a:r>
              <a:rPr lang="en-CA" dirty="0">
                <a:latin typeface="Consolas" panose="020B0609020204030204" pitchFamily="49" charset="0"/>
              </a:rPr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2140" y="4989095"/>
            <a:ext cx="109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endogenous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8308" y="4301508"/>
            <a:ext cx="978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exogenous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4705" y="4983298"/>
            <a:ext cx="101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5"/>
              </a:rPr>
              <a:t>https://rpubs.com/wsundstrom/t_ivreg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2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F5F8-FBF4-4A44-B8CC-A0F795F2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Statistics &amp; related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A3BB94-2322-4E7B-B91E-BD8E44E9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Statistics &amp; Econometrics</a:t>
            </a:r>
          </a:p>
          <a:p>
            <a:pPr lvl="1"/>
            <a:r>
              <a:rPr lang="en-US" dirty="0"/>
              <a:t>Regressions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Bayesian inference</a:t>
            </a:r>
          </a:p>
          <a:p>
            <a:pPr lvl="1"/>
            <a:r>
              <a:rPr lang="en-US" dirty="0"/>
              <a:t>Survival analysis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Numerical Mathematics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Differential equations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Finance…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7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 table</a:t>
            </a:r>
          </a:p>
          <a:p>
            <a:pPr lvl="1"/>
            <a:r>
              <a:rPr lang="en-CA" dirty="0">
                <a:hlinkClick r:id="rId2"/>
              </a:rPr>
              <a:t>Summary for lm()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>
                <a:hlinkClick r:id="rId3"/>
              </a:rPr>
              <a:t>Summary for </a:t>
            </a:r>
            <a:r>
              <a:rPr lang="en-CA" dirty="0" err="1">
                <a:hlinkClick r:id="rId3"/>
              </a:rPr>
              <a:t>ivreg</a:t>
            </a:r>
            <a:r>
              <a:rPr lang="en-CA" dirty="0">
                <a:hlinkClick r:id="rId3"/>
              </a:rPr>
              <a:t>()</a:t>
            </a:r>
            <a:r>
              <a:rPr lang="en-CA" dirty="0"/>
              <a:t>:</a:t>
            </a:r>
            <a:r>
              <a:rPr lang="en-CA" dirty="0">
                <a:latin typeface="Consolas" panose="020B0609020204030204" pitchFamily="49" charset="0"/>
              </a:rPr>
              <a:t> summary(</a:t>
            </a:r>
            <a:r>
              <a:rPr lang="en-CA" dirty="0" err="1">
                <a:latin typeface="Consolas" panose="020B0609020204030204" pitchFamily="49" charset="0"/>
              </a:rPr>
              <a:t>my_iv_model</a:t>
            </a:r>
            <a:r>
              <a:rPr lang="en-CA" dirty="0">
                <a:latin typeface="Consolas" panose="020B0609020204030204" pitchFamily="49" charset="0"/>
              </a:rPr>
              <a:t>)</a:t>
            </a:r>
            <a:endParaRPr lang="en-CA" dirty="0"/>
          </a:p>
          <a:p>
            <a:endParaRPr lang="en-CA" dirty="0"/>
          </a:p>
          <a:p>
            <a:r>
              <a:rPr lang="en-CA" dirty="0"/>
              <a:t>publication-ready table: </a:t>
            </a:r>
            <a:r>
              <a:rPr lang="en-CA" dirty="0">
                <a:latin typeface="Consolas" panose="020B0609020204030204" pitchFamily="49" charset="0"/>
                <a:hlinkClick r:id="rId4"/>
              </a:rPr>
              <a:t>stargazer()</a:t>
            </a:r>
            <a:r>
              <a:rPr lang="en-CA" dirty="0"/>
              <a:t> from </a:t>
            </a:r>
            <a:r>
              <a:rPr lang="en-CA" dirty="0">
                <a:latin typeface="Consolas" panose="020B0609020204030204" pitchFamily="49" charset="0"/>
                <a:hlinkClick r:id="rId5"/>
              </a:rPr>
              <a:t>stargazer</a:t>
            </a:r>
            <a:r>
              <a:rPr lang="en-CA" dirty="0"/>
              <a:t> library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>
                <a:latin typeface="Consolas" panose="020B0609020204030204" pitchFamily="49" charset="0"/>
              </a:rPr>
              <a:t>stargazer(my_model1, my_model2,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65391" y="6123543"/>
            <a:ext cx="85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Ref. </a:t>
            </a:r>
            <a:r>
              <a:rPr lang="en-US" dirty="0">
                <a:hlinkClick r:id="rId6"/>
              </a:rPr>
              <a:t>https://cran.r-project.org/web/packages/stargazer/vignettes/stargazer.pdf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Base plots (examples)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1467045"/>
            <a:ext cx="4090662" cy="454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1603637"/>
            <a:ext cx="4405746" cy="440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6127234"/>
            <a:ext cx="61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https://www.stat.auckland.ac.nz/~paul/RG3e/chapter2.html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R Graphics – Two Main </a:t>
            </a:r>
            <a:r>
              <a:rPr lang="en-US">
                <a:solidFill>
                  <a:srgbClr val="3989C9"/>
                </a:solidFill>
              </a:rPr>
              <a:t>Plotting Systems</a:t>
            </a:r>
            <a:endParaRPr lang="en-US" dirty="0">
              <a:solidFill>
                <a:srgbClr val="3989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System?</a:t>
            </a:r>
          </a:p>
          <a:p>
            <a:endParaRPr lang="en-US" dirty="0"/>
          </a:p>
          <a:p>
            <a:r>
              <a:rPr lang="en-US" dirty="0"/>
              <a:t>R package: lattice</a:t>
            </a:r>
          </a:p>
          <a:p>
            <a:pPr lvl="1"/>
            <a:r>
              <a:rPr lang="en-US" dirty="0"/>
              <a:t>implements Trellis system by William Cleveland:</a:t>
            </a:r>
          </a:p>
          <a:p>
            <a:endParaRPr lang="en-US" dirty="0"/>
          </a:p>
          <a:p>
            <a:r>
              <a:rPr lang="en-US" dirty="0"/>
              <a:t>R package: </a:t>
            </a:r>
            <a:r>
              <a:rPr lang="en-US" dirty="0">
                <a:hlinkClick r:id="rId3"/>
              </a:rPr>
              <a:t>ggplot2</a:t>
            </a:r>
            <a:endParaRPr lang="en-US" dirty="0"/>
          </a:p>
          <a:p>
            <a:pPr lvl="1"/>
            <a:r>
              <a:rPr lang="en-US" dirty="0"/>
              <a:t>implements "A Grammar of Graphics" by Leland Wilkinson</a:t>
            </a:r>
          </a:p>
          <a:p>
            <a:pPr lvl="1"/>
            <a:r>
              <a:rPr lang="en-US" b="1" dirty="0"/>
              <a:t>Recommended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914399" y="5850235"/>
            <a:ext cx="61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https://www.stat.auckland.ac.nz/~paul/RG3e/chapter4.html</a:t>
            </a:r>
            <a:endParaRPr lang="en-US" dirty="0"/>
          </a:p>
          <a:p>
            <a:r>
              <a:rPr lang="en-US" dirty="0">
                <a:hlinkClick r:id="rId5"/>
              </a:rPr>
              <a:t>https://www.stat.auckland.ac.nz/~paul/RG3e/chapter5.html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55" y="1506022"/>
            <a:ext cx="2344626" cy="2344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64" y="3850648"/>
            <a:ext cx="2651068" cy="2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5D4C3-730C-4869-927A-0E5F42CE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3771343"/>
            <a:ext cx="3413559" cy="1973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1353586" y="5711378"/>
            <a:ext cx="310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tri-surface interactive plot using the </a:t>
            </a:r>
            <a:r>
              <a:rPr lang="en-US" dirty="0" err="1"/>
              <a:t>plotly</a:t>
            </a:r>
            <a:r>
              <a:rPr lang="en-US" dirty="0"/>
              <a:t> package</a:t>
            </a:r>
          </a:p>
          <a:p>
            <a:r>
              <a:rPr lang="en-US" dirty="0">
                <a:hlinkClick r:id="rId3"/>
              </a:rPr>
              <a:t>https://plot.ly/r/trisurf/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Specialized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functions provided by specialized packages</a:t>
            </a:r>
          </a:p>
          <a:p>
            <a:pPr lvl="1"/>
            <a:r>
              <a:rPr lang="en-US" dirty="0"/>
              <a:t>Based on R primitive graphical engines like </a:t>
            </a:r>
            <a:r>
              <a:rPr lang="en-US" dirty="0">
                <a:hlinkClick r:id="rId4"/>
              </a:rPr>
              <a:t>grid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. plot() in </a:t>
            </a:r>
            <a:r>
              <a:rPr lang="en-US" dirty="0">
                <a:hlinkClick r:id="rId5"/>
              </a:rPr>
              <a:t>party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Following a plotting system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>
                <a:hlinkClick r:id="rId7"/>
              </a:rPr>
              <a:t>ggmap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tmap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gganimate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plotly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Wrapper of plotting tools in another languages (ex. </a:t>
            </a:r>
            <a:r>
              <a:rPr lang="en-US" dirty="0">
                <a:hlinkClick r:id="rId11"/>
              </a:rPr>
              <a:t>leaflet</a:t>
            </a:r>
            <a:r>
              <a:rPr lang="en-US" dirty="0"/>
              <a:t>, </a:t>
            </a:r>
            <a:r>
              <a:rPr lang="en-US" dirty="0" err="1">
                <a:hlinkClick r:id="rId12"/>
              </a:rPr>
              <a:t>grViz</a:t>
            </a:r>
            <a:r>
              <a:rPr lang="en-US" dirty="0">
                <a:hlinkClick r:id="rId12"/>
              </a:rPr>
              <a:t>()</a:t>
            </a:r>
            <a:r>
              <a:rPr lang="en-US" dirty="0"/>
              <a:t> in  </a:t>
            </a:r>
            <a:r>
              <a:rPr lang="en-US" dirty="0" err="1">
                <a:hlinkClick r:id="rId13"/>
              </a:rPr>
              <a:t>DiagrammeR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4439098" y="5728003"/>
            <a:ext cx="389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plot using party package</a:t>
            </a:r>
          </a:p>
          <a:p>
            <a:r>
              <a:rPr lang="en-US" dirty="0">
                <a:hlinkClick r:id="rId14"/>
              </a:rPr>
              <a:t>https://www.statmethods.net/advstats/cart.html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1" y="3654757"/>
            <a:ext cx="2089872" cy="20898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53" y="3712946"/>
            <a:ext cx="2743220" cy="200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5DBE70-7FDA-404D-9F97-9475B854D916}"/>
              </a:ext>
            </a:extLst>
          </p:cNvPr>
          <p:cNvSpPr txBox="1"/>
          <p:nvPr/>
        </p:nvSpPr>
        <p:spPr>
          <a:xfrm>
            <a:off x="8222653" y="5728540"/>
            <a:ext cx="355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plot using </a:t>
            </a:r>
            <a:r>
              <a:rPr lang="en-US" dirty="0" err="1"/>
              <a:t>igraph</a:t>
            </a:r>
            <a:r>
              <a:rPr lang="en-US" dirty="0"/>
              <a:t> package</a:t>
            </a:r>
          </a:p>
          <a:p>
            <a:r>
              <a:rPr lang="en-US" dirty="0">
                <a:hlinkClick r:id="rId17"/>
              </a:rPr>
              <a:t>http://kateto.net/networks-r-igraph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US" dirty="0"/>
              <a:t>the Grammar of Graphics</a:t>
            </a:r>
          </a:p>
          <a:p>
            <a:endParaRPr lang="en-US" dirty="0"/>
          </a:p>
          <a:p>
            <a:r>
              <a:rPr lang="en-US" dirty="0"/>
              <a:t>Basic idea: you can build any graph from the same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– visual marks that represent data points</a:t>
            </a:r>
          </a:p>
          <a:p>
            <a:pPr lvl="1"/>
            <a:endParaRPr lang="en-CA" dirty="0"/>
          </a:p>
          <a:p>
            <a:r>
              <a:rPr lang="en-CA" dirty="0"/>
              <a:t>A layer-by-layer 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5" y="5948975"/>
            <a:ext cx="994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ggplot2 book: </a:t>
            </a:r>
            <a:r>
              <a:rPr lang="en-US" dirty="0">
                <a:hlinkClick r:id="rId2"/>
              </a:rPr>
              <a:t>https://ggplot2-book.org/</a:t>
            </a:r>
            <a:endParaRPr lang="en-US" dirty="0">
              <a:hlinkClick r:id="" action="ppaction://noaction"/>
            </a:endParaRPr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A layered grammar of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FA1-7D70-4C4F-B72F-05902973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Free Learning Resources -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83A3-141B-4406-86FB-3092C4A4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for Data Science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Advanced 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Hands-On Programming with R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hlinkClick r:id="rId5"/>
              </a:rPr>
              <a:t>bookdown.org</a:t>
            </a:r>
            <a:r>
              <a:rPr lang="en-US" dirty="0"/>
              <a:t>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1FC-E336-4D3D-9ED8-6421CFAF7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33" y="1342823"/>
            <a:ext cx="1955010" cy="2932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88BFF-9D19-40E1-996D-5D73268C4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59" y="1342823"/>
            <a:ext cx="2003084" cy="2932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36ACE-F29A-4006-AEDE-F889C6B89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09" y="3685351"/>
            <a:ext cx="2236663" cy="29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5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C2B-CD49-472C-98DC-CB08CF5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Video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3EC-DF1A-41C5-8402-9EA9769B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Resources 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LinkedIn Learning (used to be lynda.com)</a:t>
            </a:r>
          </a:p>
          <a:p>
            <a:pPr lvl="1"/>
            <a:r>
              <a:rPr lang="en-US" dirty="0"/>
              <a:t>free for </a:t>
            </a:r>
            <a:r>
              <a:rPr lang="en-US" dirty="0" err="1">
                <a:hlinkClick r:id="rId4"/>
              </a:rPr>
              <a:t>UofT</a:t>
            </a:r>
            <a:r>
              <a:rPr lang="en-US" dirty="0">
                <a:hlinkClick r:id="rId4"/>
              </a:rPr>
              <a:t> students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Toronto Public Library users</a:t>
            </a:r>
            <a:endParaRPr lang="en-US" dirty="0"/>
          </a:p>
          <a:p>
            <a:pPr lvl="1"/>
            <a:r>
              <a:rPr lang="en-US" dirty="0"/>
              <a:t>Search R and learn</a:t>
            </a:r>
          </a:p>
        </p:txBody>
      </p:sp>
    </p:spTree>
    <p:extLst>
      <p:ext uri="{BB962C8B-B14F-4D97-AF65-F5344CB8AC3E}">
        <p14:creationId xmlns:p14="http://schemas.microsoft.com/office/powerpoint/2010/main" val="3924706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E94-196A-4CAB-A76B-C85E37F6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Learning Resources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65DD-EBC2-4C92-976D-7F50FC1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 Task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notebooks / reports at </a:t>
            </a:r>
            <a:r>
              <a:rPr lang="en-US" dirty="0">
                <a:hlinkClick r:id="rId3"/>
              </a:rPr>
              <a:t>http://rpubs.com/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 (a few seeds: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rstat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hadleywickham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WeAreRLadies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BF-5F3A-49FE-BB69-1A4B223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(static ones)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C7F46-C0A2-4CF0-8842-80205362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" y="3997005"/>
            <a:ext cx="3279075" cy="202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3E5AC-CF8C-4654-A16A-5B1E2F4D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3" y="1397081"/>
            <a:ext cx="3943318" cy="2433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DB14D6-8900-4F85-B5E7-02670B8E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3" y="1442877"/>
            <a:ext cx="2437774" cy="2437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E9FB0-1722-455C-AC08-D61251C8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8" y="1219363"/>
            <a:ext cx="2637225" cy="263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098446-F4C7-41EB-AD0B-9026681D0FA9}"/>
              </a:ext>
            </a:extLst>
          </p:cNvPr>
          <p:cNvSpPr txBox="1"/>
          <p:nvPr/>
        </p:nvSpPr>
        <p:spPr>
          <a:xfrm>
            <a:off x="10744338" y="440937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4E91A-4915-471D-9FB8-7B523EE514B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248" y="3894538"/>
            <a:ext cx="3137826" cy="235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51D9CC-D86F-4986-B2D9-90A483FFA9BE}"/>
              </a:ext>
            </a:extLst>
          </p:cNvPr>
          <p:cNvSpPr txBox="1"/>
          <p:nvPr/>
        </p:nvSpPr>
        <p:spPr>
          <a:xfrm>
            <a:off x="758024" y="6173238"/>
            <a:ext cx="1095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https://www.r-graph-gallery.com/</a:t>
            </a:r>
          </a:p>
          <a:p>
            <a:r>
              <a:rPr lang="en-US" dirty="0">
                <a:hlinkClick r:id="rId7"/>
              </a:rPr>
              <a:t>https://timogrossenbacher.ch/2016/12/beautiful-thematic-maps-with-ggplot2-only/</a:t>
            </a:r>
            <a:r>
              <a:rPr lang="en-US" dirty="0"/>
              <a:t>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3793705"/>
            <a:ext cx="2593260" cy="25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7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E691-7E1C-43DC-AF22-9FAD7AC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Graphics (dynamic ones)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6D64-6A9E-41F2-9D05-BC501DBF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23"/>
            <a:ext cx="4724643" cy="4489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71517-9768-49FF-A085-6C12E0EEEFE9}"/>
              </a:ext>
            </a:extLst>
          </p:cNvPr>
          <p:cNvSpPr txBox="1"/>
          <p:nvPr/>
        </p:nvSpPr>
        <p:spPr>
          <a:xfrm>
            <a:off x="758024" y="6173238"/>
            <a:ext cx="1095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https://plot.ly/r/3d-surface-plots/</a:t>
            </a:r>
            <a:r>
              <a:rPr lang="en-US" dirty="0"/>
              <a:t>; 			</a:t>
            </a:r>
            <a:r>
              <a:rPr lang="en-US" dirty="0">
                <a:hlinkClick r:id="rId4"/>
              </a:rPr>
              <a:t>https://github.com/thomasp85/gganimate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5A812-3DBF-44D3-A54F-2A5530AD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12" y="149940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9B-F23D-4660-A78A-A8A67C1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 do –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07E-1E06-4448-9DFE-6B1CDA68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(ex. R interface to </a:t>
            </a:r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keras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(ex. </a:t>
            </a:r>
            <a:r>
              <a:rPr lang="en-US" dirty="0" err="1">
                <a:hlinkClick r:id="rId3"/>
              </a:rPr>
              <a:t>tidytext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topicmodels</a:t>
            </a:r>
            <a:r>
              <a:rPr lang="en-US" dirty="0"/>
              <a:t>)</a:t>
            </a:r>
          </a:p>
          <a:p>
            <a:r>
              <a:rPr lang="en-US" dirty="0"/>
              <a:t>Web technology</a:t>
            </a:r>
          </a:p>
          <a:p>
            <a:pPr lvl="1"/>
            <a:r>
              <a:rPr lang="en-US" dirty="0"/>
              <a:t>Web scraping (ex. </a:t>
            </a:r>
            <a:r>
              <a:rPr lang="en-US" dirty="0" err="1">
                <a:hlinkClick r:id="rId5"/>
              </a:rPr>
              <a:t>rvest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wrapper (ex. Twitter: </a:t>
            </a:r>
            <a:r>
              <a:rPr lang="en-US" dirty="0" err="1">
                <a:hlinkClick r:id="rId6"/>
              </a:rPr>
              <a:t>rtweet</a:t>
            </a:r>
            <a:r>
              <a:rPr lang="en-US" dirty="0"/>
              <a:t>; </a:t>
            </a:r>
            <a:r>
              <a:rPr lang="en-US" dirty="0" err="1"/>
              <a:t>bigquery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bigrquery</a:t>
            </a:r>
            <a:r>
              <a:rPr lang="en-US" dirty="0"/>
              <a:t>; </a:t>
            </a:r>
            <a:r>
              <a:rPr lang="en-US" dirty="0" err="1"/>
              <a:t>Quandl</a:t>
            </a:r>
            <a:r>
              <a:rPr lang="en-US" dirty="0"/>
              <a:t>: </a:t>
            </a:r>
            <a:r>
              <a:rPr lang="en-US" dirty="0" err="1">
                <a:hlinkClick r:id="rId8"/>
              </a:rPr>
              <a:t>Quandl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Shiny web app (</a:t>
            </a:r>
            <a:r>
              <a:rPr lang="en-US" dirty="0">
                <a:hlinkClick r:id="rId9"/>
              </a:rPr>
              <a:t>https://shiny.rstudio.com/</a:t>
            </a:r>
            <a:r>
              <a:rPr lang="en-US" dirty="0"/>
              <a:t>)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>
                <a:hlinkClick r:id="rId10"/>
              </a:rPr>
              <a:t>R Markdown</a:t>
            </a:r>
            <a:r>
              <a:rPr lang="en-US" dirty="0"/>
              <a:t> (write reports, slides, blogs, books, etc. See a gallery </a:t>
            </a:r>
            <a:r>
              <a:rPr lang="en-US" dirty="0">
                <a:hlinkClick r:id="rId11"/>
              </a:rPr>
              <a:t>here</a:t>
            </a:r>
            <a:r>
              <a:rPr lang="en-US" dirty="0"/>
              <a:t>.)</a:t>
            </a:r>
          </a:p>
          <a:p>
            <a:r>
              <a:rPr lang="en-US" dirty="0"/>
              <a:t>… (see </a:t>
            </a:r>
            <a:r>
              <a:rPr lang="en-US" dirty="0">
                <a:hlinkClick r:id="rId12"/>
              </a:rPr>
              <a:t>R Task View</a:t>
            </a:r>
            <a:r>
              <a:rPr lang="en-US" dirty="0"/>
              <a:t> for more)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Motivation: two examples</a:t>
            </a:r>
          </a:p>
          <a:p>
            <a:pPr lvl="1"/>
            <a:r>
              <a:rPr lang="en-CA" dirty="0"/>
              <a:t>A simple regression</a:t>
            </a:r>
          </a:p>
          <a:p>
            <a:pPr lvl="1"/>
            <a:r>
              <a:rPr lang="en-CA" dirty="0"/>
              <a:t>Twitter API</a:t>
            </a:r>
          </a:p>
          <a:p>
            <a:endParaRPr lang="en-CA" dirty="0"/>
          </a:p>
          <a:p>
            <a:r>
              <a:rPr lang="en-CA" dirty="0"/>
              <a:t>Basics of R</a:t>
            </a:r>
          </a:p>
          <a:p>
            <a:pPr lvl="1"/>
            <a:r>
              <a:rPr lang="en-CA" dirty="0"/>
              <a:t>Data structure</a:t>
            </a:r>
          </a:p>
          <a:p>
            <a:pPr lvl="1"/>
            <a:r>
              <a:rPr lang="en-CA" dirty="0"/>
              <a:t>Programming structure</a:t>
            </a:r>
          </a:p>
          <a:p>
            <a:pPr lvl="1"/>
            <a:endParaRPr lang="en-CA" dirty="0"/>
          </a:p>
          <a:p>
            <a:r>
              <a:rPr lang="en-CA" dirty="0"/>
              <a:t>A typical analysis workflow: extending the regression example</a:t>
            </a:r>
          </a:p>
          <a:p>
            <a:pPr lvl="1"/>
            <a:r>
              <a:rPr lang="en-CA" dirty="0"/>
              <a:t>Import and manipulate data</a:t>
            </a:r>
          </a:p>
          <a:p>
            <a:pPr lvl="1"/>
            <a:r>
              <a:rPr lang="en-CA" dirty="0"/>
              <a:t>Build models</a:t>
            </a:r>
          </a:p>
          <a:p>
            <a:pPr lvl="1"/>
            <a:r>
              <a:rPr lang="en-CA" dirty="0"/>
              <a:t>Report and graph results</a:t>
            </a:r>
          </a:p>
        </p:txBody>
      </p:sp>
    </p:spTree>
    <p:extLst>
      <p:ext uri="{BB962C8B-B14F-4D97-AF65-F5344CB8AC3E}">
        <p14:creationId xmlns:p14="http://schemas.microsoft.com/office/powerpoint/2010/main" val="16025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60FD-F44F-4286-8F3C-CAFF688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0FCD-8E2A-470C-B4D7-1C6C34E8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6" y="1348411"/>
            <a:ext cx="9392938" cy="528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889-8F55-4960-83E5-8CAA5D59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9" y="617949"/>
            <a:ext cx="2329296" cy="8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95" y="389188"/>
            <a:ext cx="10515600" cy="1325563"/>
          </a:xfrm>
        </p:spPr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Colab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1515978"/>
            <a:ext cx="8973959" cy="5069306"/>
          </a:xfrm>
          <a:prstGeom prst="rect">
            <a:avLst/>
          </a:prstGeom>
        </p:spPr>
      </p:pic>
      <p:pic>
        <p:nvPicPr>
          <p:cNvPr id="12" name="Picture 11" descr="C:\Users\jay.cao\AppData\Local\Microsoft\Windows\INetCache\Content.MSO\17A444B0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3" y="609600"/>
            <a:ext cx="1110916" cy="64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0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1520</Words>
  <Application>Microsoft Office PowerPoint</Application>
  <PresentationFormat>Widescreen</PresentationFormat>
  <Paragraphs>292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Intro to R</vt:lpstr>
      <vt:lpstr>What’s R?</vt:lpstr>
      <vt:lpstr>What can R do – Statistics &amp; related</vt:lpstr>
      <vt:lpstr>What can R do – Graphics (static ones)</vt:lpstr>
      <vt:lpstr>What can R do – Graphics (dynamic ones)</vt:lpstr>
      <vt:lpstr>What can R do – Others</vt:lpstr>
      <vt:lpstr>Plan for Today</vt:lpstr>
      <vt:lpstr>What’s RStudio?</vt:lpstr>
      <vt:lpstr>Google Colab</vt:lpstr>
      <vt:lpstr>Motivation: two examples</vt:lpstr>
      <vt:lpstr>R Basics</vt:lpstr>
      <vt:lpstr>R Data Structure - Overview</vt:lpstr>
      <vt:lpstr>Programming Structure: Control Flows</vt:lpstr>
      <vt:lpstr>Conditional (if…else…)</vt:lpstr>
      <vt:lpstr>Conditional (if…else if…else…)</vt:lpstr>
      <vt:lpstr>Iteration</vt:lpstr>
      <vt:lpstr>Programming Structure: Functions</vt:lpstr>
      <vt:lpstr>Extending the regression example</vt:lpstr>
      <vt:lpstr>Using R libraries</vt:lpstr>
      <vt:lpstr>Many choices, which one to use</vt:lpstr>
      <vt:lpstr>Many choices, which one to use</vt:lpstr>
      <vt:lpstr>Our Choice: extending the regression example</vt:lpstr>
      <vt:lpstr>Load a CSV file</vt:lpstr>
      <vt:lpstr>Load Data – Many other libraries</vt:lpstr>
      <vt:lpstr>Data Manipulation: dplyr basics</vt:lpstr>
      <vt:lpstr>Data Pipe (%&gt;%)</vt:lpstr>
      <vt:lpstr>Data Pipe (%&gt;%)</vt:lpstr>
      <vt:lpstr>Data Pipe (%&gt;%)</vt:lpstr>
      <vt:lpstr>Regression</vt:lpstr>
      <vt:lpstr>Report</vt:lpstr>
      <vt:lpstr>R Graphics – Base plots (examples)</vt:lpstr>
      <vt:lpstr>R Graphics – Two Main Plotting Systems</vt:lpstr>
      <vt:lpstr>Other Specialized Plots</vt:lpstr>
      <vt:lpstr>ggplot2</vt:lpstr>
      <vt:lpstr>Free Learning Resources - Books</vt:lpstr>
      <vt:lpstr>Free Learning Resources – Video Courses</vt:lpstr>
      <vt:lpstr>Free Learning Resources –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172</cp:revision>
  <dcterms:created xsi:type="dcterms:W3CDTF">2018-04-05T21:49:57Z</dcterms:created>
  <dcterms:modified xsi:type="dcterms:W3CDTF">2019-10-01T15:21:06Z</dcterms:modified>
</cp:coreProperties>
</file>