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58" r:id="rId4"/>
    <p:sldId id="259" r:id="rId5"/>
    <p:sldId id="260" r:id="rId6"/>
    <p:sldId id="261" r:id="rId7"/>
    <p:sldId id="262" r:id="rId8"/>
    <p:sldId id="257" r:id="rId9"/>
    <p:sldId id="263" r:id="rId10"/>
    <p:sldId id="264" r:id="rId11"/>
    <p:sldId id="275" r:id="rId12"/>
    <p:sldId id="272" r:id="rId13"/>
    <p:sldId id="286" r:id="rId14"/>
    <p:sldId id="273" r:id="rId15"/>
    <p:sldId id="274" r:id="rId16"/>
    <p:sldId id="266" r:id="rId17"/>
    <p:sldId id="267" r:id="rId18"/>
    <p:sldId id="268" r:id="rId19"/>
    <p:sldId id="269" r:id="rId20"/>
    <p:sldId id="277" r:id="rId21"/>
    <p:sldId id="270" r:id="rId22"/>
    <p:sldId id="278" r:id="rId23"/>
    <p:sldId id="271" r:id="rId24"/>
    <p:sldId id="279" r:id="rId25"/>
    <p:sldId id="265" r:id="rId26"/>
    <p:sldId id="280" r:id="rId27"/>
    <p:sldId id="281" r:id="rId28"/>
    <p:sldId id="282" r:id="rId29"/>
    <p:sldId id="283" r:id="rId30"/>
    <p:sldId id="284" r:id="rId31"/>
    <p:sldId id="285" r:id="rId32"/>
    <p:sldId id="291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FDAE56-4E0C-469A-BE31-6CD4E93F4DBC}" v="3243" dt="2019-05-27T16:37:30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Cao" userId="24e21172780c2dbf" providerId="LiveId" clId="{77FDAE56-4E0C-469A-BE31-6CD4E93F4DBC}"/>
    <pc:docChg chg="custSel addSld modSld sldOrd">
      <pc:chgData name="Jay Cao" userId="24e21172780c2dbf" providerId="LiveId" clId="{77FDAE56-4E0C-469A-BE31-6CD4E93F4DBC}" dt="2019-05-27T16:37:30.481" v="3238" actId="113"/>
      <pc:docMkLst>
        <pc:docMk/>
      </pc:docMkLst>
      <pc:sldChg chg="modSp">
        <pc:chgData name="Jay Cao" userId="24e21172780c2dbf" providerId="LiveId" clId="{77FDAE56-4E0C-469A-BE31-6CD4E93F4DBC}" dt="2019-05-24T15:10:01.121" v="1424" actId="1038"/>
        <pc:sldMkLst>
          <pc:docMk/>
          <pc:sldMk cId="2010662916" sldId="258"/>
        </pc:sldMkLst>
        <pc:spChg chg="mod">
          <ac:chgData name="Jay Cao" userId="24e21172780c2dbf" providerId="LiveId" clId="{77FDAE56-4E0C-469A-BE31-6CD4E93F4DBC}" dt="2019-05-24T15:09:31.482" v="1387" actId="20577"/>
          <ac:spMkLst>
            <pc:docMk/>
            <pc:sldMk cId="2010662916" sldId="258"/>
            <ac:spMk id="3" creationId="{26E4CF19-F05A-49C4-B57B-F462F260CE19}"/>
          </ac:spMkLst>
        </pc:spChg>
        <pc:spChg chg="mod">
          <ac:chgData name="Jay Cao" userId="24e21172780c2dbf" providerId="LiveId" clId="{77FDAE56-4E0C-469A-BE31-6CD4E93F4DBC}" dt="2019-05-24T15:10:01.121" v="1424" actId="1038"/>
          <ac:spMkLst>
            <pc:docMk/>
            <pc:sldMk cId="2010662916" sldId="258"/>
            <ac:spMk id="5" creationId="{7D22C786-C0DC-44E1-9C7C-E7113A5B1EB2}"/>
          </ac:spMkLst>
        </pc:spChg>
        <pc:spChg chg="mod">
          <ac:chgData name="Jay Cao" userId="24e21172780c2dbf" providerId="LiveId" clId="{77FDAE56-4E0C-469A-BE31-6CD4E93F4DBC}" dt="2019-05-24T15:10:01.121" v="1424" actId="1038"/>
          <ac:spMkLst>
            <pc:docMk/>
            <pc:sldMk cId="2010662916" sldId="258"/>
            <ac:spMk id="6" creationId="{56356634-57E9-4FF5-A420-6E3011DFC279}"/>
          </ac:spMkLst>
        </pc:spChg>
        <pc:spChg chg="mod">
          <ac:chgData name="Jay Cao" userId="24e21172780c2dbf" providerId="LiveId" clId="{77FDAE56-4E0C-469A-BE31-6CD4E93F4DBC}" dt="2019-05-24T15:10:01.121" v="1424" actId="1038"/>
          <ac:spMkLst>
            <pc:docMk/>
            <pc:sldMk cId="2010662916" sldId="258"/>
            <ac:spMk id="10" creationId="{9670F4F4-E8D6-472E-839A-06AB893FD70F}"/>
          </ac:spMkLst>
        </pc:spChg>
        <pc:picChg chg="mod">
          <ac:chgData name="Jay Cao" userId="24e21172780c2dbf" providerId="LiveId" clId="{77FDAE56-4E0C-469A-BE31-6CD4E93F4DBC}" dt="2019-05-24T15:10:01.121" v="1424" actId="1038"/>
          <ac:picMkLst>
            <pc:docMk/>
            <pc:sldMk cId="2010662916" sldId="258"/>
            <ac:picMk id="4" creationId="{F123666F-7803-46E2-B31C-DAE6326BDC91}"/>
          </ac:picMkLst>
        </pc:picChg>
        <pc:picChg chg="mod">
          <ac:chgData name="Jay Cao" userId="24e21172780c2dbf" providerId="LiveId" clId="{77FDAE56-4E0C-469A-BE31-6CD4E93F4DBC}" dt="2019-05-24T15:10:01.121" v="1424" actId="1038"/>
          <ac:picMkLst>
            <pc:docMk/>
            <pc:sldMk cId="2010662916" sldId="258"/>
            <ac:picMk id="7" creationId="{91CE1733-45C7-4665-B596-F5B55D0CF4B9}"/>
          </ac:picMkLst>
        </pc:picChg>
        <pc:picChg chg="mod">
          <ac:chgData name="Jay Cao" userId="24e21172780c2dbf" providerId="LiveId" clId="{77FDAE56-4E0C-469A-BE31-6CD4E93F4DBC}" dt="2019-05-24T15:10:01.121" v="1424" actId="1038"/>
          <ac:picMkLst>
            <pc:docMk/>
            <pc:sldMk cId="2010662916" sldId="258"/>
            <ac:picMk id="9" creationId="{9282C687-B680-4C1F-98BC-2E0778303089}"/>
          </ac:picMkLst>
        </pc:picChg>
        <pc:cxnChg chg="mod">
          <ac:chgData name="Jay Cao" userId="24e21172780c2dbf" providerId="LiveId" clId="{77FDAE56-4E0C-469A-BE31-6CD4E93F4DBC}" dt="2019-05-24T15:10:01.121" v="1424" actId="1038"/>
          <ac:cxnSpMkLst>
            <pc:docMk/>
            <pc:sldMk cId="2010662916" sldId="258"/>
            <ac:cxnSpMk id="8" creationId="{6607963A-F598-4827-B3F8-42176ACD7D07}"/>
          </ac:cxnSpMkLst>
        </pc:cxnChg>
        <pc:cxnChg chg="mod">
          <ac:chgData name="Jay Cao" userId="24e21172780c2dbf" providerId="LiveId" clId="{77FDAE56-4E0C-469A-BE31-6CD4E93F4DBC}" dt="2019-05-24T15:10:01.121" v="1424" actId="1038"/>
          <ac:cxnSpMkLst>
            <pc:docMk/>
            <pc:sldMk cId="2010662916" sldId="258"/>
            <ac:cxnSpMk id="11" creationId="{7C875BB1-F21F-482D-955B-7EB80C860F8E}"/>
          </ac:cxnSpMkLst>
        </pc:cxnChg>
      </pc:sldChg>
      <pc:sldChg chg="modSp">
        <pc:chgData name="Jay Cao" userId="24e21172780c2dbf" providerId="LiveId" clId="{77FDAE56-4E0C-469A-BE31-6CD4E93F4DBC}" dt="2019-05-23T16:05:17.092" v="127" actId="20577"/>
        <pc:sldMkLst>
          <pc:docMk/>
          <pc:sldMk cId="217856129" sldId="263"/>
        </pc:sldMkLst>
        <pc:spChg chg="mod">
          <ac:chgData name="Jay Cao" userId="24e21172780c2dbf" providerId="LiveId" clId="{77FDAE56-4E0C-469A-BE31-6CD4E93F4DBC}" dt="2019-05-23T16:05:17.092" v="127" actId="20577"/>
          <ac:spMkLst>
            <pc:docMk/>
            <pc:sldMk cId="217856129" sldId="263"/>
            <ac:spMk id="3" creationId="{955F7531-9765-4542-969B-FEC31306C2C5}"/>
          </ac:spMkLst>
        </pc:spChg>
      </pc:sldChg>
      <pc:sldChg chg="modSp">
        <pc:chgData name="Jay Cao" userId="24e21172780c2dbf" providerId="LiveId" clId="{77FDAE56-4E0C-469A-BE31-6CD4E93F4DBC}" dt="2019-05-23T16:03:44.877" v="98" actId="27636"/>
        <pc:sldMkLst>
          <pc:docMk/>
          <pc:sldMk cId="2024322096" sldId="264"/>
        </pc:sldMkLst>
        <pc:spChg chg="mod">
          <ac:chgData name="Jay Cao" userId="24e21172780c2dbf" providerId="LiveId" clId="{77FDAE56-4E0C-469A-BE31-6CD4E93F4DBC}" dt="2019-05-23T16:03:44.877" v="98" actId="27636"/>
          <ac:spMkLst>
            <pc:docMk/>
            <pc:sldMk cId="2024322096" sldId="264"/>
            <ac:spMk id="3" creationId="{234E5B68-020B-49A7-93DB-080EBC45FB9E}"/>
          </ac:spMkLst>
        </pc:spChg>
      </pc:sldChg>
      <pc:sldChg chg="modSp">
        <pc:chgData name="Jay Cao" userId="24e21172780c2dbf" providerId="LiveId" clId="{77FDAE56-4E0C-469A-BE31-6CD4E93F4DBC}" dt="2019-05-27T16:07:33.676" v="3198" actId="20577"/>
        <pc:sldMkLst>
          <pc:docMk/>
          <pc:sldMk cId="330935507" sldId="265"/>
        </pc:sldMkLst>
        <pc:graphicFrameChg chg="modGraphic">
          <ac:chgData name="Jay Cao" userId="24e21172780c2dbf" providerId="LiveId" clId="{77FDAE56-4E0C-469A-BE31-6CD4E93F4DBC}" dt="2019-05-27T16:07:33.676" v="3198" actId="20577"/>
          <ac:graphicFrameMkLst>
            <pc:docMk/>
            <pc:sldMk cId="330935507" sldId="265"/>
            <ac:graphicFrameMk id="6" creationId="{114C1835-1A68-42DF-A0CE-B8F2B42960F8}"/>
          </ac:graphicFrameMkLst>
        </pc:graphicFrameChg>
      </pc:sldChg>
      <pc:sldChg chg="modSp">
        <pc:chgData name="Jay Cao" userId="24e21172780c2dbf" providerId="LiveId" clId="{77FDAE56-4E0C-469A-BE31-6CD4E93F4DBC}" dt="2019-05-27T16:07:18.696" v="3189" actId="20577"/>
        <pc:sldMkLst>
          <pc:docMk/>
          <pc:sldMk cId="4176588267" sldId="269"/>
        </pc:sldMkLst>
        <pc:graphicFrameChg chg="modGraphic">
          <ac:chgData name="Jay Cao" userId="24e21172780c2dbf" providerId="LiveId" clId="{77FDAE56-4E0C-469A-BE31-6CD4E93F4DBC}" dt="2019-05-27T16:07:18.696" v="3189" actId="20577"/>
          <ac:graphicFrameMkLst>
            <pc:docMk/>
            <pc:sldMk cId="4176588267" sldId="269"/>
            <ac:graphicFrameMk id="6" creationId="{114C1835-1A68-42DF-A0CE-B8F2B42960F8}"/>
          </ac:graphicFrameMkLst>
        </pc:graphicFrameChg>
      </pc:sldChg>
      <pc:sldChg chg="modSp">
        <pc:chgData name="Jay Cao" userId="24e21172780c2dbf" providerId="LiveId" clId="{77FDAE56-4E0C-469A-BE31-6CD4E93F4DBC}" dt="2019-05-27T16:07:23.527" v="3192" actId="20577"/>
        <pc:sldMkLst>
          <pc:docMk/>
          <pc:sldMk cId="1791088244" sldId="270"/>
        </pc:sldMkLst>
        <pc:graphicFrameChg chg="modGraphic">
          <ac:chgData name="Jay Cao" userId="24e21172780c2dbf" providerId="LiveId" clId="{77FDAE56-4E0C-469A-BE31-6CD4E93F4DBC}" dt="2019-05-27T16:07:23.527" v="3192" actId="20577"/>
          <ac:graphicFrameMkLst>
            <pc:docMk/>
            <pc:sldMk cId="1791088244" sldId="270"/>
            <ac:graphicFrameMk id="6" creationId="{114C1835-1A68-42DF-A0CE-B8F2B42960F8}"/>
          </ac:graphicFrameMkLst>
        </pc:graphicFrameChg>
      </pc:sldChg>
      <pc:sldChg chg="modSp">
        <pc:chgData name="Jay Cao" userId="24e21172780c2dbf" providerId="LiveId" clId="{77FDAE56-4E0C-469A-BE31-6CD4E93F4DBC}" dt="2019-05-27T16:07:29.048" v="3195" actId="20577"/>
        <pc:sldMkLst>
          <pc:docMk/>
          <pc:sldMk cId="4125568038" sldId="271"/>
        </pc:sldMkLst>
        <pc:graphicFrameChg chg="modGraphic">
          <ac:chgData name="Jay Cao" userId="24e21172780c2dbf" providerId="LiveId" clId="{77FDAE56-4E0C-469A-BE31-6CD4E93F4DBC}" dt="2019-05-27T16:07:29.048" v="3195" actId="20577"/>
          <ac:graphicFrameMkLst>
            <pc:docMk/>
            <pc:sldMk cId="4125568038" sldId="271"/>
            <ac:graphicFrameMk id="6" creationId="{114C1835-1A68-42DF-A0CE-B8F2B42960F8}"/>
          </ac:graphicFrameMkLst>
        </pc:graphicFrameChg>
      </pc:sldChg>
      <pc:sldChg chg="modSp">
        <pc:chgData name="Jay Cao" userId="24e21172780c2dbf" providerId="LiveId" clId="{77FDAE56-4E0C-469A-BE31-6CD4E93F4DBC}" dt="2019-05-24T16:15:08.538" v="1439" actId="20577"/>
        <pc:sldMkLst>
          <pc:docMk/>
          <pc:sldMk cId="1208205094" sldId="272"/>
        </pc:sldMkLst>
        <pc:spChg chg="mod">
          <ac:chgData name="Jay Cao" userId="24e21172780c2dbf" providerId="LiveId" clId="{77FDAE56-4E0C-469A-BE31-6CD4E93F4DBC}" dt="2019-05-24T16:15:08.538" v="1439" actId="20577"/>
          <ac:spMkLst>
            <pc:docMk/>
            <pc:sldMk cId="1208205094" sldId="272"/>
            <ac:spMk id="3" creationId="{8CED3144-FF98-4FC1-96DB-89917B23FDA1}"/>
          </ac:spMkLst>
        </pc:spChg>
      </pc:sldChg>
      <pc:sldChg chg="ord">
        <pc:chgData name="Jay Cao" userId="24e21172780c2dbf" providerId="LiveId" clId="{77FDAE56-4E0C-469A-BE31-6CD4E93F4DBC}" dt="2019-05-27T15:29:58.536" v="3183"/>
        <pc:sldMkLst>
          <pc:docMk/>
          <pc:sldMk cId="4034858110" sldId="274"/>
        </pc:sldMkLst>
      </pc:sldChg>
      <pc:sldChg chg="ord">
        <pc:chgData name="Jay Cao" userId="24e21172780c2dbf" providerId="LiveId" clId="{77FDAE56-4E0C-469A-BE31-6CD4E93F4DBC}" dt="2019-05-27T15:34:14.844" v="3184"/>
        <pc:sldMkLst>
          <pc:docMk/>
          <pc:sldMk cId="2647100879" sldId="277"/>
        </pc:sldMkLst>
      </pc:sldChg>
      <pc:sldChg chg="modSp ord">
        <pc:chgData name="Jay Cao" userId="24e21172780c2dbf" providerId="LiveId" clId="{77FDAE56-4E0C-469A-BE31-6CD4E93F4DBC}" dt="2019-05-27T16:18:24.023" v="3237" actId="6549"/>
        <pc:sldMkLst>
          <pc:docMk/>
          <pc:sldMk cId="4212833241" sldId="278"/>
        </pc:sldMkLst>
        <pc:spChg chg="mod">
          <ac:chgData name="Jay Cao" userId="24e21172780c2dbf" providerId="LiveId" clId="{77FDAE56-4E0C-469A-BE31-6CD4E93F4DBC}" dt="2019-05-27T16:10:17.164" v="3199" actId="20577"/>
          <ac:spMkLst>
            <pc:docMk/>
            <pc:sldMk cId="4212833241" sldId="278"/>
            <ac:spMk id="2" creationId="{8E77643F-7E4A-4C62-8C76-C75C53E0EA9A}"/>
          </ac:spMkLst>
        </pc:spChg>
        <pc:spChg chg="mod">
          <ac:chgData name="Jay Cao" userId="24e21172780c2dbf" providerId="LiveId" clId="{77FDAE56-4E0C-469A-BE31-6CD4E93F4DBC}" dt="2019-05-27T16:18:24.023" v="3237" actId="6549"/>
          <ac:spMkLst>
            <pc:docMk/>
            <pc:sldMk cId="4212833241" sldId="278"/>
            <ac:spMk id="3" creationId="{25EE8030-6D98-4B88-BF44-DCFCBA683B52}"/>
          </ac:spMkLst>
        </pc:spChg>
      </pc:sldChg>
      <pc:sldChg chg="modSp ord">
        <pc:chgData name="Jay Cao" userId="24e21172780c2dbf" providerId="LiveId" clId="{77FDAE56-4E0C-469A-BE31-6CD4E93F4DBC}" dt="2019-05-27T16:10:33.061" v="3200" actId="20577"/>
        <pc:sldMkLst>
          <pc:docMk/>
          <pc:sldMk cId="2871092563" sldId="279"/>
        </pc:sldMkLst>
        <pc:spChg chg="mod">
          <ac:chgData name="Jay Cao" userId="24e21172780c2dbf" providerId="LiveId" clId="{77FDAE56-4E0C-469A-BE31-6CD4E93F4DBC}" dt="2019-05-27T16:10:33.061" v="3200" actId="20577"/>
          <ac:spMkLst>
            <pc:docMk/>
            <pc:sldMk cId="2871092563" sldId="279"/>
            <ac:spMk id="2" creationId="{EBF0AC6C-6D30-4813-A47E-4BE531DE7EE9}"/>
          </ac:spMkLst>
        </pc:spChg>
      </pc:sldChg>
      <pc:sldChg chg="modSp">
        <pc:chgData name="Jay Cao" userId="24e21172780c2dbf" providerId="LiveId" clId="{77FDAE56-4E0C-469A-BE31-6CD4E93F4DBC}" dt="2019-05-27T16:37:30.481" v="3238" actId="113"/>
        <pc:sldMkLst>
          <pc:docMk/>
          <pc:sldMk cId="1483295490" sldId="280"/>
        </pc:sldMkLst>
        <pc:spChg chg="mod">
          <ac:chgData name="Jay Cao" userId="24e21172780c2dbf" providerId="LiveId" clId="{77FDAE56-4E0C-469A-BE31-6CD4E93F4DBC}" dt="2019-05-27T16:10:36.783" v="3201" actId="20577"/>
          <ac:spMkLst>
            <pc:docMk/>
            <pc:sldMk cId="1483295490" sldId="280"/>
            <ac:spMk id="2" creationId="{7EFF90E5-3FD3-46B6-A354-094E6BF80CAB}"/>
          </ac:spMkLst>
        </pc:spChg>
        <pc:spChg chg="mod">
          <ac:chgData name="Jay Cao" userId="24e21172780c2dbf" providerId="LiveId" clId="{77FDAE56-4E0C-469A-BE31-6CD4E93F4DBC}" dt="2019-05-27T16:37:30.481" v="3238" actId="113"/>
          <ac:spMkLst>
            <pc:docMk/>
            <pc:sldMk cId="1483295490" sldId="280"/>
            <ac:spMk id="3" creationId="{06050607-66C6-4C57-83DD-77894D5CBA4E}"/>
          </ac:spMkLst>
        </pc:spChg>
        <pc:spChg chg="mod">
          <ac:chgData name="Jay Cao" userId="24e21172780c2dbf" providerId="LiveId" clId="{77FDAE56-4E0C-469A-BE31-6CD4E93F4DBC}" dt="2019-05-23T16:08:51.400" v="176" actId="1035"/>
          <ac:spMkLst>
            <pc:docMk/>
            <pc:sldMk cId="1483295490" sldId="280"/>
            <ac:spMk id="7" creationId="{79729DE7-4908-4A7E-B32B-3F8681201E8F}"/>
          </ac:spMkLst>
        </pc:spChg>
      </pc:sldChg>
      <pc:sldChg chg="modSp">
        <pc:chgData name="Jay Cao" userId="24e21172780c2dbf" providerId="LiveId" clId="{77FDAE56-4E0C-469A-BE31-6CD4E93F4DBC}" dt="2019-05-27T16:10:39.627" v="3202" actId="20577"/>
        <pc:sldMkLst>
          <pc:docMk/>
          <pc:sldMk cId="3332480798" sldId="281"/>
        </pc:sldMkLst>
        <pc:spChg chg="mod">
          <ac:chgData name="Jay Cao" userId="24e21172780c2dbf" providerId="LiveId" clId="{77FDAE56-4E0C-469A-BE31-6CD4E93F4DBC}" dt="2019-05-27T16:10:39.627" v="3202" actId="20577"/>
          <ac:spMkLst>
            <pc:docMk/>
            <pc:sldMk cId="3332480798" sldId="281"/>
            <ac:spMk id="2" creationId="{7EFF90E5-3FD3-46B6-A354-094E6BF80CAB}"/>
          </ac:spMkLst>
        </pc:spChg>
      </pc:sldChg>
      <pc:sldChg chg="modSp">
        <pc:chgData name="Jay Cao" userId="24e21172780c2dbf" providerId="LiveId" clId="{77FDAE56-4E0C-469A-BE31-6CD4E93F4DBC}" dt="2019-05-27T16:10:42.180" v="3203" actId="20577"/>
        <pc:sldMkLst>
          <pc:docMk/>
          <pc:sldMk cId="3125692063" sldId="282"/>
        </pc:sldMkLst>
        <pc:spChg chg="mod">
          <ac:chgData name="Jay Cao" userId="24e21172780c2dbf" providerId="LiveId" clId="{77FDAE56-4E0C-469A-BE31-6CD4E93F4DBC}" dt="2019-05-27T16:10:42.180" v="3203" actId="20577"/>
          <ac:spMkLst>
            <pc:docMk/>
            <pc:sldMk cId="3125692063" sldId="282"/>
            <ac:spMk id="2" creationId="{7EFF90E5-3FD3-46B6-A354-094E6BF80CAB}"/>
          </ac:spMkLst>
        </pc:spChg>
      </pc:sldChg>
      <pc:sldChg chg="modSp">
        <pc:chgData name="Jay Cao" userId="24e21172780c2dbf" providerId="LiveId" clId="{77FDAE56-4E0C-469A-BE31-6CD4E93F4DBC}" dt="2019-05-27T16:10:45.188" v="3204" actId="20577"/>
        <pc:sldMkLst>
          <pc:docMk/>
          <pc:sldMk cId="345284017" sldId="283"/>
        </pc:sldMkLst>
        <pc:spChg chg="mod">
          <ac:chgData name="Jay Cao" userId="24e21172780c2dbf" providerId="LiveId" clId="{77FDAE56-4E0C-469A-BE31-6CD4E93F4DBC}" dt="2019-05-27T16:10:45.188" v="3204" actId="20577"/>
          <ac:spMkLst>
            <pc:docMk/>
            <pc:sldMk cId="345284017" sldId="283"/>
            <ac:spMk id="2" creationId="{7EFF90E5-3FD3-46B6-A354-094E6BF80CAB}"/>
          </ac:spMkLst>
        </pc:spChg>
      </pc:sldChg>
      <pc:sldChg chg="modSp">
        <pc:chgData name="Jay Cao" userId="24e21172780c2dbf" providerId="LiveId" clId="{77FDAE56-4E0C-469A-BE31-6CD4E93F4DBC}" dt="2019-05-27T16:10:48.998" v="3205" actId="20577"/>
        <pc:sldMkLst>
          <pc:docMk/>
          <pc:sldMk cId="3210137513" sldId="284"/>
        </pc:sldMkLst>
        <pc:spChg chg="mod">
          <ac:chgData name="Jay Cao" userId="24e21172780c2dbf" providerId="LiveId" clId="{77FDAE56-4E0C-469A-BE31-6CD4E93F4DBC}" dt="2019-05-27T16:10:48.998" v="3205" actId="20577"/>
          <ac:spMkLst>
            <pc:docMk/>
            <pc:sldMk cId="3210137513" sldId="284"/>
            <ac:spMk id="2" creationId="{7EFF90E5-3FD3-46B6-A354-094E6BF80CAB}"/>
          </ac:spMkLst>
        </pc:spChg>
      </pc:sldChg>
      <pc:sldChg chg="modSp">
        <pc:chgData name="Jay Cao" userId="24e21172780c2dbf" providerId="LiveId" clId="{77FDAE56-4E0C-469A-BE31-6CD4E93F4DBC}" dt="2019-05-27T16:11:07.649" v="3206" actId="20577"/>
        <pc:sldMkLst>
          <pc:docMk/>
          <pc:sldMk cId="2116497251" sldId="285"/>
        </pc:sldMkLst>
        <pc:spChg chg="mod">
          <ac:chgData name="Jay Cao" userId="24e21172780c2dbf" providerId="LiveId" clId="{77FDAE56-4E0C-469A-BE31-6CD4E93F4DBC}" dt="2019-05-27T16:11:07.649" v="3206" actId="20577"/>
          <ac:spMkLst>
            <pc:docMk/>
            <pc:sldMk cId="2116497251" sldId="285"/>
            <ac:spMk id="2" creationId="{ECF8CC82-4A7D-4AA7-AFB8-0B928F6C48B1}"/>
          </ac:spMkLst>
        </pc:spChg>
      </pc:sldChg>
      <pc:sldChg chg="addSp delSp modSp add">
        <pc:chgData name="Jay Cao" userId="24e21172780c2dbf" providerId="LiveId" clId="{77FDAE56-4E0C-469A-BE31-6CD4E93F4DBC}" dt="2019-05-23T16:29:01.978" v="826" actId="20577"/>
        <pc:sldMkLst>
          <pc:docMk/>
          <pc:sldMk cId="1714344241" sldId="286"/>
        </pc:sldMkLst>
        <pc:spChg chg="mod">
          <ac:chgData name="Jay Cao" userId="24e21172780c2dbf" providerId="LiveId" clId="{77FDAE56-4E0C-469A-BE31-6CD4E93F4DBC}" dt="2019-05-23T16:11:40.464" v="210" actId="20577"/>
          <ac:spMkLst>
            <pc:docMk/>
            <pc:sldMk cId="1714344241" sldId="286"/>
            <ac:spMk id="2" creationId="{1C0D4F23-7D70-40BA-87F7-6E213174B0AA}"/>
          </ac:spMkLst>
        </pc:spChg>
        <pc:spChg chg="del">
          <ac:chgData name="Jay Cao" userId="24e21172780c2dbf" providerId="LiveId" clId="{77FDAE56-4E0C-469A-BE31-6CD4E93F4DBC}" dt="2019-05-23T16:12:07.587" v="211" actId="478"/>
          <ac:spMkLst>
            <pc:docMk/>
            <pc:sldMk cId="1714344241" sldId="286"/>
            <ac:spMk id="3" creationId="{6C403BF3-ED97-473B-9FE4-0E6D10739820}"/>
          </ac:spMkLst>
        </pc:spChg>
        <pc:spChg chg="add del mod">
          <ac:chgData name="Jay Cao" userId="24e21172780c2dbf" providerId="LiveId" clId="{77FDAE56-4E0C-469A-BE31-6CD4E93F4DBC}" dt="2019-05-23T16:17:50.619" v="364" actId="478"/>
          <ac:spMkLst>
            <pc:docMk/>
            <pc:sldMk cId="1714344241" sldId="286"/>
            <ac:spMk id="5" creationId="{C52CDD3B-739C-46A1-BB66-372FAE834BA2}"/>
          </ac:spMkLst>
        </pc:spChg>
        <pc:spChg chg="add del mod">
          <ac:chgData name="Jay Cao" userId="24e21172780c2dbf" providerId="LiveId" clId="{77FDAE56-4E0C-469A-BE31-6CD4E93F4DBC}" dt="2019-05-23T16:17:52.916" v="365" actId="478"/>
          <ac:spMkLst>
            <pc:docMk/>
            <pc:sldMk cId="1714344241" sldId="286"/>
            <ac:spMk id="7" creationId="{B451B6DF-584A-4661-9914-05723AD66695}"/>
          </ac:spMkLst>
        </pc:spChg>
        <pc:spChg chg="add mod">
          <ac:chgData name="Jay Cao" userId="24e21172780c2dbf" providerId="LiveId" clId="{77FDAE56-4E0C-469A-BE31-6CD4E93F4DBC}" dt="2019-05-23T16:29:01.978" v="826" actId="20577"/>
          <ac:spMkLst>
            <pc:docMk/>
            <pc:sldMk cId="1714344241" sldId="286"/>
            <ac:spMk id="8" creationId="{4A4C9F88-27A3-403C-87DF-5BBC106F6A61}"/>
          </ac:spMkLst>
        </pc:spChg>
        <pc:graphicFrameChg chg="add mod modGraphic">
          <ac:chgData name="Jay Cao" userId="24e21172780c2dbf" providerId="LiveId" clId="{77FDAE56-4E0C-469A-BE31-6CD4E93F4DBC}" dt="2019-05-23T16:25:02.344" v="676" actId="14100"/>
          <ac:graphicFrameMkLst>
            <pc:docMk/>
            <pc:sldMk cId="1714344241" sldId="286"/>
            <ac:graphicFrameMk id="4" creationId="{B3CFDF91-B9E5-4943-8FCF-FC6199D54FB0}"/>
          </ac:graphicFrameMkLst>
        </pc:graphicFrameChg>
      </pc:sldChg>
      <pc:sldChg chg="modSp add">
        <pc:chgData name="Jay Cao" userId="24e21172780c2dbf" providerId="LiveId" clId="{77FDAE56-4E0C-469A-BE31-6CD4E93F4DBC}" dt="2019-05-24T15:07:15.762" v="1327" actId="20577"/>
        <pc:sldMkLst>
          <pc:docMk/>
          <pc:sldMk cId="1836805581" sldId="287"/>
        </pc:sldMkLst>
        <pc:spChg chg="mod">
          <ac:chgData name="Jay Cao" userId="24e21172780c2dbf" providerId="LiveId" clId="{77FDAE56-4E0C-469A-BE31-6CD4E93F4DBC}" dt="2019-05-24T15:00:48.723" v="1011" actId="20577"/>
          <ac:spMkLst>
            <pc:docMk/>
            <pc:sldMk cId="1836805581" sldId="287"/>
            <ac:spMk id="2" creationId="{A443D764-9C83-4FCB-9715-EFEAEF817CAD}"/>
          </ac:spMkLst>
        </pc:spChg>
        <pc:spChg chg="mod">
          <ac:chgData name="Jay Cao" userId="24e21172780c2dbf" providerId="LiveId" clId="{77FDAE56-4E0C-469A-BE31-6CD4E93F4DBC}" dt="2019-05-24T15:07:15.762" v="1327" actId="20577"/>
          <ac:spMkLst>
            <pc:docMk/>
            <pc:sldMk cId="1836805581" sldId="287"/>
            <ac:spMk id="3" creationId="{BB7B556C-5FEF-4232-856E-157EC6E87817}"/>
          </ac:spMkLst>
        </pc:spChg>
      </pc:sldChg>
      <pc:sldChg chg="addSp delSp modSp add">
        <pc:chgData name="Jay Cao" userId="24e21172780c2dbf" providerId="LiveId" clId="{77FDAE56-4E0C-469A-BE31-6CD4E93F4DBC}" dt="2019-05-24T19:27:25.369" v="3164"/>
        <pc:sldMkLst>
          <pc:docMk/>
          <pc:sldMk cId="32051775" sldId="288"/>
        </pc:sldMkLst>
        <pc:spChg chg="mod">
          <ac:chgData name="Jay Cao" userId="24e21172780c2dbf" providerId="LiveId" clId="{77FDAE56-4E0C-469A-BE31-6CD4E93F4DBC}" dt="2019-05-24T18:39:35.260" v="2532" actId="20577"/>
          <ac:spMkLst>
            <pc:docMk/>
            <pc:sldMk cId="32051775" sldId="288"/>
            <ac:spMk id="2" creationId="{C8429A66-5C59-42F5-B0A9-FFF480E32839}"/>
          </ac:spMkLst>
        </pc:spChg>
        <pc:spChg chg="mod">
          <ac:chgData name="Jay Cao" userId="24e21172780c2dbf" providerId="LiveId" clId="{77FDAE56-4E0C-469A-BE31-6CD4E93F4DBC}" dt="2019-05-24T19:05:27.005" v="3098" actId="20577"/>
          <ac:spMkLst>
            <pc:docMk/>
            <pc:sldMk cId="32051775" sldId="288"/>
            <ac:spMk id="3" creationId="{DB085D25-9B44-44A8-9839-ECEBDF935AE5}"/>
          </ac:spMkLst>
        </pc:spChg>
        <pc:spChg chg="add del mod">
          <ac:chgData name="Jay Cao" userId="24e21172780c2dbf" providerId="LiveId" clId="{77FDAE56-4E0C-469A-BE31-6CD4E93F4DBC}" dt="2019-05-24T19:27:25.369" v="3164"/>
          <ac:spMkLst>
            <pc:docMk/>
            <pc:sldMk cId="32051775" sldId="288"/>
            <ac:spMk id="4" creationId="{4A0AC1CA-9F45-46DB-BCFF-ECE5AEC92D54}"/>
          </ac:spMkLst>
        </pc:spChg>
        <pc:spChg chg="add del">
          <ac:chgData name="Jay Cao" userId="24e21172780c2dbf" providerId="LiveId" clId="{77FDAE56-4E0C-469A-BE31-6CD4E93F4DBC}" dt="2019-05-24T16:34:34.008" v="1475"/>
          <ac:spMkLst>
            <pc:docMk/>
            <pc:sldMk cId="32051775" sldId="288"/>
            <ac:spMk id="5" creationId="{678D236F-DC30-4577-9E50-48D988E0361C}"/>
          </ac:spMkLst>
        </pc:spChg>
      </pc:sldChg>
      <pc:sldChg chg="addSp modSp add">
        <pc:chgData name="Jay Cao" userId="24e21172780c2dbf" providerId="LiveId" clId="{77FDAE56-4E0C-469A-BE31-6CD4E93F4DBC}" dt="2019-05-24T18:19:49.871" v="2454" actId="20577"/>
        <pc:sldMkLst>
          <pc:docMk/>
          <pc:sldMk cId="3168750479" sldId="289"/>
        </pc:sldMkLst>
        <pc:spChg chg="mod">
          <ac:chgData name="Jay Cao" userId="24e21172780c2dbf" providerId="LiveId" clId="{77FDAE56-4E0C-469A-BE31-6CD4E93F4DBC}" dt="2019-05-24T17:51:38.123" v="2054" actId="20577"/>
          <ac:spMkLst>
            <pc:docMk/>
            <pc:sldMk cId="3168750479" sldId="289"/>
            <ac:spMk id="2" creationId="{62CFA3D2-2992-48BC-B0FB-AC4C0A75CFC8}"/>
          </ac:spMkLst>
        </pc:spChg>
        <pc:spChg chg="mod">
          <ac:chgData name="Jay Cao" userId="24e21172780c2dbf" providerId="LiveId" clId="{77FDAE56-4E0C-469A-BE31-6CD4E93F4DBC}" dt="2019-05-24T18:16:44.154" v="2419" actId="20577"/>
          <ac:spMkLst>
            <pc:docMk/>
            <pc:sldMk cId="3168750479" sldId="289"/>
            <ac:spMk id="3" creationId="{832ACBA5-95B4-41D5-9027-A39F8253F3F5}"/>
          </ac:spMkLst>
        </pc:spChg>
        <pc:spChg chg="add mod">
          <ac:chgData name="Jay Cao" userId="24e21172780c2dbf" providerId="LiveId" clId="{77FDAE56-4E0C-469A-BE31-6CD4E93F4DBC}" dt="2019-05-24T18:19:49.871" v="2454" actId="20577"/>
          <ac:spMkLst>
            <pc:docMk/>
            <pc:sldMk cId="3168750479" sldId="289"/>
            <ac:spMk id="4" creationId="{027CB9FB-42CD-4586-8604-571DDF8840B6}"/>
          </ac:spMkLst>
        </pc:spChg>
      </pc:sldChg>
      <pc:sldChg chg="addSp modSp add">
        <pc:chgData name="Jay Cao" userId="24e21172780c2dbf" providerId="LiveId" clId="{77FDAE56-4E0C-469A-BE31-6CD4E93F4DBC}" dt="2019-05-24T19:27:51.515" v="3182" actId="6549"/>
        <pc:sldMkLst>
          <pc:docMk/>
          <pc:sldMk cId="1451617765" sldId="290"/>
        </pc:sldMkLst>
        <pc:spChg chg="mod">
          <ac:chgData name="Jay Cao" userId="24e21172780c2dbf" providerId="LiveId" clId="{77FDAE56-4E0C-469A-BE31-6CD4E93F4DBC}" dt="2019-05-24T18:57:26.464" v="2784" actId="20577"/>
          <ac:spMkLst>
            <pc:docMk/>
            <pc:sldMk cId="1451617765" sldId="290"/>
            <ac:spMk id="2" creationId="{09DBD119-6F28-40D6-A17F-439DC1F85890}"/>
          </ac:spMkLst>
        </pc:spChg>
        <pc:spChg chg="mod">
          <ac:chgData name="Jay Cao" userId="24e21172780c2dbf" providerId="LiveId" clId="{77FDAE56-4E0C-469A-BE31-6CD4E93F4DBC}" dt="2019-05-24T19:02:46.385" v="3070" actId="2711"/>
          <ac:spMkLst>
            <pc:docMk/>
            <pc:sldMk cId="1451617765" sldId="290"/>
            <ac:spMk id="3" creationId="{37066BF7-8855-4849-A60D-C4DF9BF760EF}"/>
          </ac:spMkLst>
        </pc:spChg>
        <pc:spChg chg="add mod">
          <ac:chgData name="Jay Cao" userId="24e21172780c2dbf" providerId="LiveId" clId="{77FDAE56-4E0C-469A-BE31-6CD4E93F4DBC}" dt="2019-05-24T19:27:51.515" v="3182" actId="6549"/>
          <ac:spMkLst>
            <pc:docMk/>
            <pc:sldMk cId="1451617765" sldId="290"/>
            <ac:spMk id="4" creationId="{A6BB18FF-EAC0-4A92-978B-0E5F5EEED9B0}"/>
          </ac:spMkLst>
        </pc:spChg>
      </pc:sldChg>
      <pc:sldChg chg="delSp modSp add ord">
        <pc:chgData name="Jay Cao" userId="24e21172780c2dbf" providerId="LiveId" clId="{77FDAE56-4E0C-469A-BE31-6CD4E93F4DBC}" dt="2019-05-24T19:04:01.051" v="3084"/>
        <pc:sldMkLst>
          <pc:docMk/>
          <pc:sldMk cId="1524225641" sldId="291"/>
        </pc:sldMkLst>
        <pc:spChg chg="mod">
          <ac:chgData name="Jay Cao" userId="24e21172780c2dbf" providerId="LiveId" clId="{77FDAE56-4E0C-469A-BE31-6CD4E93F4DBC}" dt="2019-05-24T19:03:16.112" v="3082" actId="20577"/>
          <ac:spMkLst>
            <pc:docMk/>
            <pc:sldMk cId="1524225641" sldId="291"/>
            <ac:spMk id="2" creationId="{62F24BF1-4C5F-4EA8-807C-036DA9372A2A}"/>
          </ac:spMkLst>
        </pc:spChg>
        <pc:spChg chg="del">
          <ac:chgData name="Jay Cao" userId="24e21172780c2dbf" providerId="LiveId" clId="{77FDAE56-4E0C-469A-BE31-6CD4E93F4DBC}" dt="2019-05-24T19:03:21.381" v="3083" actId="478"/>
          <ac:spMkLst>
            <pc:docMk/>
            <pc:sldMk cId="1524225641" sldId="291"/>
            <ac:spMk id="3" creationId="{E6A419CD-EE1F-4C6B-9DE8-78D1CE1A7C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070F-2D23-4B32-A3AE-D802598D3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8301A-336A-4519-A647-B93BD882A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38228-F242-49AE-B7B1-A017B8E0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938C-9D30-4591-B78B-02250B6189B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8E4F9-2541-403E-85CC-7996E758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503D-474A-41FC-A26E-64133A62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2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51A5-299C-48ED-92A5-EDDCA837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67312-8967-43BE-A46D-284674495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79084-784C-4152-AB24-379A77158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938C-9D30-4591-B78B-02250B6189B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78CF0-48BF-4D1D-8497-E4D3FD0F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228D1-3B24-4362-BA8B-53FC5D17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5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FF395-198A-4B5A-AEB7-8BB666048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6EF29-7995-4129-9C17-A2D3FECFE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531AA-76B5-44C2-BE5C-AE8260A7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938C-9D30-4591-B78B-02250B6189B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A10B6-BEFF-4F3E-8F85-7A36BAE7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F522A-0D57-4174-A151-B35747BA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2E7A-768F-4B5F-9A79-5D65CE83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FAC80-6890-4E6E-84CC-92919B022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2F7A1-A01B-4A18-B437-B09008DC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938C-9D30-4591-B78B-02250B6189B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EC8C5-0C9C-448B-9AC5-DBF4F1BC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E7AF5-1683-41C1-A0B3-912CE1B8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4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A6500-9B40-4060-92F8-1B1CCD82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0ADE3-C8D8-47AC-A13D-5CF30F086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A632C-1E3E-41EF-BBEF-BF444EBD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938C-9D30-4591-B78B-02250B6189B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FA93A-A926-46A9-8E73-FF8EDCB0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D458-8508-4BEA-BBCE-E287D696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7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B8F6-BDBE-4F51-8D29-8B96C21B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FE1F2-4C65-40B6-8441-65CBD7C3D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C0FE5-B388-4106-824B-460F89F8E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8FCBB-5F3E-4032-BB12-C44BE064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938C-9D30-4591-B78B-02250B6189B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B9B05-D150-43EA-9A5C-A732130D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47212-1945-46F1-B658-81A0F895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5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1756-7680-45CE-B1CF-9717B7D74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AD945-81BF-47D5-BB01-DB861AA09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DA5C3-FC4C-46F8-BF22-4535F0518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17B2BA-DD99-4AE8-A40C-80A00A999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C3253F-4F5D-4C48-A30C-E0E4E371F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7B3CA-E4DB-4459-BC85-5FB162F60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938C-9D30-4591-B78B-02250B6189B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4A531-E295-48CC-AFC5-EE179F501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A6BA4-8AF6-496A-9D5D-60A264FC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5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8E6-B5B9-4494-98A2-E12DA5E9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9F8D9-F613-417A-A1E4-FCD3B1754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938C-9D30-4591-B78B-02250B6189B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6DDBC-C5AC-4CD8-90A3-AB4830C5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60A1C-78D5-4E0B-9E50-1300D3A8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5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58FF52-7AE2-4A72-9CF2-AF743599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938C-9D30-4591-B78B-02250B6189B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B64D9-A708-4608-AE66-49A957A0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D962F-0BE8-4DD2-8EE1-AB8D7705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8F45F-42F6-4D7C-8834-BB09BF6D2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A4C39-5F47-47CD-B841-B91F0391B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01104-506F-48D2-AB29-C12CD1C4C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7550A-882E-4037-846A-791CC7C45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938C-9D30-4591-B78B-02250B6189B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DCD45-666B-4FA7-9D32-1697A1EC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8289D-0535-4E95-AAFC-D992F18D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5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0E37-4CF4-44E4-BE54-311AA845C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8E56F-9277-4F58-9E49-7B3A6CEA7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AD0DA-316F-40EA-AC9F-FF09ADE1D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27B56-A1F8-4745-A405-630E1F6A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938C-9D30-4591-B78B-02250B6189B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EE1D9-B56E-4C1F-8682-601AE35C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1C37F-B354-436C-8D92-9E1EE5DC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3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59B395-388C-443E-B34D-6D38D7FF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696F0-83BD-4E7D-B334-00D6E3CF2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E232D-4905-430A-9587-F99E97F35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D938C-9D30-4591-B78B-02250B6189B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A47D1-6837-4CF0-B740-E3609D51F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BC389-E5A6-4C27-A714-9E6B260E4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1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dmdal.github.io/rrn-worksho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ac.queensu.ca/wiki/index.php/Main_Page" TargetMode="External"/><Relationship Id="rId2" Type="http://schemas.openxmlformats.org/officeDocument/2006/relationships/hyperlink" Target="https://tdmdal.github.io/computing-research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obaxterm.mobatek.net/" TargetMode="External"/><Relationship Id="rId2" Type="http://schemas.openxmlformats.org/officeDocument/2006/relationships/hyperlink" Target="mailto:tdmdal@rotman.utoronto.c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dmdal.github.io/computing-research/getting-started.html#logging-on-to-rrn" TargetMode="External"/><Relationship Id="rId4" Type="http://schemas.openxmlformats.org/officeDocument/2006/relationships/hyperlink" Target="https://www.xquartz.or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yberduck.io/" TargetMode="External"/><Relationship Id="rId2" Type="http://schemas.openxmlformats.org/officeDocument/2006/relationships/hyperlink" Target="https://winscp.net/eng/download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c.queensu.ca/wiki/index.php/UploadingFiles:Frontenac" TargetMode="External"/><Relationship Id="rId5" Type="http://schemas.openxmlformats.org/officeDocument/2006/relationships/hyperlink" Target="https://tdmdal.github.io/computing-research/getting-started.html#transferring-files" TargetMode="External"/><Relationship Id="rId4" Type="http://schemas.openxmlformats.org/officeDocument/2006/relationships/hyperlink" Target="https://filezilla-project.org/download.php?show_all=1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dmdal.github.io/computing-research/getting-started.html#loading-softwar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cac.queensu.ca/wiki/index.php/SLURM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cac.queensu.ca/wiki/index.php/SLUR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ac.queensu.ca/wiki/index.php/SLUR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cac.queensu.ca/wiki/index.php/SLURM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cac.queensu.ca/wiki/index.php/SLURM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mvocke.com/blog/a-quick-and-easy-guide-to-tmux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ahoy.com/2017/01/20/hhtop-explained-visuall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B9FD-E94D-40B8-9CEB-4FD371A3E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994" y="1122363"/>
            <a:ext cx="9562012" cy="2387600"/>
          </a:xfrm>
        </p:spPr>
        <p:txBody>
          <a:bodyPr/>
          <a:lstStyle/>
          <a:p>
            <a:r>
              <a:rPr lang="en-US" dirty="0" err="1"/>
              <a:t>Rotman</a:t>
            </a:r>
            <a:r>
              <a:rPr lang="en-US" dirty="0"/>
              <a:t> Research Node (RRN)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8C412-A244-4C14-851A-C090E86A0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Jay / TDMDAL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5B066-9A65-45E4-A18D-B97E8627201A}"/>
              </a:ext>
            </a:extLst>
          </p:cNvPr>
          <p:cNvSpPr txBox="1"/>
          <p:nvPr/>
        </p:nvSpPr>
        <p:spPr>
          <a:xfrm>
            <a:off x="884189" y="6308209"/>
            <a:ext cx="5779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Workshop website: </a:t>
            </a:r>
            <a:r>
              <a:rPr lang="en-US" dirty="0">
                <a:hlinkClick r:id="rId2"/>
              </a:rPr>
              <a:t>https://tdmdal.github.io/rrn-workshop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459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B864-31B6-497F-9B21-405A8A9D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ask before considering RRN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E5B68-020B-49A7-93DB-080EBC45F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 big misunderstanding</a:t>
            </a:r>
          </a:p>
          <a:p>
            <a:pPr lvl="1"/>
            <a:r>
              <a:rPr lang="en-US" dirty="0"/>
              <a:t>my (unmodified) code will run faster on the server (</a:t>
            </a:r>
            <a:r>
              <a:rPr lang="en-US" b="1" dirty="0">
                <a:solidFill>
                  <a:srgbClr val="FF0000"/>
                </a:solidFill>
              </a:rPr>
              <a:t>NO</a:t>
            </a:r>
            <a:r>
              <a:rPr lang="en-US" dirty="0"/>
              <a:t> in most cases)</a:t>
            </a:r>
          </a:p>
          <a:p>
            <a:endParaRPr lang="en-US" dirty="0"/>
          </a:p>
          <a:p>
            <a:r>
              <a:rPr lang="en-US" dirty="0"/>
              <a:t>I need more CPUs</a:t>
            </a:r>
          </a:p>
          <a:p>
            <a:pPr lvl="1"/>
            <a:r>
              <a:rPr lang="en-US" dirty="0"/>
              <a:t>have I optimized my code (vectorization; better algorithm)?</a:t>
            </a:r>
          </a:p>
          <a:p>
            <a:pPr lvl="1"/>
            <a:r>
              <a:rPr lang="en-US" dirty="0"/>
              <a:t>have I tried parallel computing on my desktop?</a:t>
            </a:r>
          </a:p>
          <a:p>
            <a:pPr lvl="2"/>
            <a:r>
              <a:rPr lang="en-US" dirty="0"/>
              <a:t>modern desktop has 2-4 CPUs (4-8 with hyperthreading)</a:t>
            </a:r>
          </a:p>
          <a:p>
            <a:pPr lvl="2"/>
            <a:r>
              <a:rPr lang="en-US" dirty="0"/>
              <a:t>no license cost if you use open source language (R, Python, Julia, etc.)</a:t>
            </a:r>
          </a:p>
          <a:p>
            <a:pPr lvl="2"/>
            <a:endParaRPr lang="en-US" dirty="0"/>
          </a:p>
          <a:p>
            <a:r>
              <a:rPr lang="en-US" dirty="0"/>
              <a:t>I need more memory</a:t>
            </a:r>
          </a:p>
          <a:p>
            <a:pPr lvl="1"/>
            <a:r>
              <a:rPr lang="en-US" dirty="0"/>
              <a:t>do I really need to load all those data</a:t>
            </a:r>
          </a:p>
          <a:p>
            <a:pPr lvl="1"/>
            <a:r>
              <a:rPr lang="en-US" dirty="0"/>
              <a:t>have I optimized my code (delete big variables/objects after use; better algorithm)</a:t>
            </a:r>
          </a:p>
        </p:txBody>
      </p:sp>
    </p:spTree>
    <p:extLst>
      <p:ext uri="{BB962C8B-B14F-4D97-AF65-F5344CB8AC3E}">
        <p14:creationId xmlns:p14="http://schemas.microsoft.com/office/powerpoint/2010/main" val="2024322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3AC8-2AD1-4627-B70A-1E50E966A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RRN – User Manuals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F299D-7929-4CE4-8533-A944824B1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RRN </a:t>
            </a:r>
            <a:r>
              <a:rPr lang="en-US" dirty="0">
                <a:hlinkClick r:id="rId2"/>
              </a:rPr>
              <a:t>User Manual</a:t>
            </a:r>
            <a:endParaRPr lang="en-US" dirty="0"/>
          </a:p>
          <a:p>
            <a:pPr lvl="1"/>
            <a:r>
              <a:rPr lang="en-US" dirty="0"/>
              <a:t>Focus on RRN</a:t>
            </a:r>
          </a:p>
          <a:p>
            <a:pPr lvl="1"/>
            <a:r>
              <a:rPr lang="en-US" dirty="0"/>
              <a:t>Good for getting started</a:t>
            </a:r>
          </a:p>
          <a:p>
            <a:endParaRPr lang="en-US" dirty="0"/>
          </a:p>
          <a:p>
            <a:r>
              <a:rPr lang="en-US" dirty="0"/>
              <a:t>CAC </a:t>
            </a:r>
            <a:r>
              <a:rPr lang="en-US" dirty="0">
                <a:hlinkClick r:id="rId3"/>
              </a:rPr>
              <a:t>User manual</a:t>
            </a:r>
            <a:endParaRPr lang="en-US" dirty="0"/>
          </a:p>
          <a:p>
            <a:pPr lvl="1"/>
            <a:r>
              <a:rPr lang="en-US" dirty="0"/>
              <a:t>Including HPC usage (Compute Nodes)</a:t>
            </a:r>
          </a:p>
          <a:p>
            <a:pPr lvl="1"/>
            <a:r>
              <a:rPr lang="en-US" dirty="0"/>
              <a:t>For users with highly compute-intensive jobs</a:t>
            </a:r>
          </a:p>
        </p:txBody>
      </p:sp>
    </p:spTree>
    <p:extLst>
      <p:ext uri="{BB962C8B-B14F-4D97-AF65-F5344CB8AC3E}">
        <p14:creationId xmlns:p14="http://schemas.microsoft.com/office/powerpoint/2010/main" val="1845426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1AF9-93A5-46DD-BE38-06EB4CA2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RRN – Account &amp; Logon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D3144-FF98-4FC1-96DB-89917B23F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</a:t>
            </a:r>
            <a:r>
              <a:rPr lang="en-US" dirty="0">
                <a:hlinkClick r:id="rId2"/>
              </a:rPr>
              <a:t>tdmdal@rotman.utoronto.ca</a:t>
            </a:r>
            <a:r>
              <a:rPr lang="en-US" dirty="0"/>
              <a:t> for an account</a:t>
            </a:r>
          </a:p>
          <a:p>
            <a:endParaRPr lang="en-US" dirty="0"/>
          </a:p>
          <a:p>
            <a:r>
              <a:rPr lang="en-US" dirty="0"/>
              <a:t>SSH (Secure Shell) client</a:t>
            </a:r>
          </a:p>
          <a:p>
            <a:pPr lvl="1"/>
            <a:r>
              <a:rPr lang="en-US" dirty="0"/>
              <a:t>Windows (ex. </a:t>
            </a:r>
            <a:r>
              <a:rPr lang="en-US" dirty="0" err="1">
                <a:hlinkClick r:id="rId3"/>
              </a:rPr>
              <a:t>Mobaxterm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Mac (terminal + </a:t>
            </a:r>
            <a:r>
              <a:rPr lang="en-US" dirty="0" err="1">
                <a:hlinkClick r:id="rId4"/>
              </a:rPr>
              <a:t>Xquartz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</a:rPr>
              <a:t>ssh</a:t>
            </a:r>
            <a:r>
              <a:rPr lang="en-US" dirty="0">
                <a:latin typeface="Consolas" panose="020B0609020204030204" pitchFamily="49" charset="0"/>
              </a:rPr>
              <a:t> -X yourUserName@rrlogin.cac.queensu.ca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5B066-9A65-45E4-A18D-B97E8627201A}"/>
              </a:ext>
            </a:extLst>
          </p:cNvPr>
          <p:cNvSpPr txBox="1"/>
          <p:nvPr/>
        </p:nvSpPr>
        <p:spPr>
          <a:xfrm>
            <a:off x="884189" y="6308209"/>
            <a:ext cx="813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https://tdmdal.github.io/computing-research/getting-started.html#logging-on-to-rrn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05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4F23-7D70-40BA-87F7-6E213174B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Structure &amp; Disk Quota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CFDF91-B9E5-4943-8FCF-FC6199D54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060642"/>
              </p:ext>
            </p:extLst>
          </p:nvPr>
        </p:nvGraphicFramePr>
        <p:xfrm>
          <a:off x="838200" y="1594888"/>
          <a:ext cx="10430692" cy="3416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473">
                  <a:extLst>
                    <a:ext uri="{9D8B030D-6E8A-4147-A177-3AD203B41FA5}">
                      <a16:colId xmlns:a16="http://schemas.microsoft.com/office/drawing/2014/main" val="3972403749"/>
                    </a:ext>
                  </a:extLst>
                </a:gridCol>
                <a:gridCol w="6072693">
                  <a:extLst>
                    <a:ext uri="{9D8B030D-6E8A-4147-A177-3AD203B41FA5}">
                      <a16:colId xmlns:a16="http://schemas.microsoft.com/office/drawing/2014/main" val="121675354"/>
                    </a:ext>
                  </a:extLst>
                </a:gridCol>
                <a:gridCol w="1235270">
                  <a:extLst>
                    <a:ext uri="{9D8B030D-6E8A-4147-A177-3AD203B41FA5}">
                      <a16:colId xmlns:a16="http://schemas.microsoft.com/office/drawing/2014/main" val="1824989096"/>
                    </a:ext>
                  </a:extLst>
                </a:gridCol>
                <a:gridCol w="1898256">
                  <a:extLst>
                    <a:ext uri="{9D8B030D-6E8A-4147-A177-3AD203B41FA5}">
                      <a16:colId xmlns:a16="http://schemas.microsoft.com/office/drawing/2014/main" val="2098805728"/>
                    </a:ext>
                  </a:extLst>
                </a:gridCol>
              </a:tblGrid>
              <a:tr h="695927">
                <a:tc>
                  <a:txBody>
                    <a:bodyPr/>
                    <a:lstStyle/>
                    <a:p>
                      <a:r>
                        <a:rPr lang="en-US" sz="2400" dirty="0"/>
                        <a:t>Folder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Quota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7746332"/>
                  </a:ext>
                </a:extLst>
              </a:tr>
              <a:tr h="695927">
                <a:tc>
                  <a:txBody>
                    <a:bodyPr/>
                    <a:lstStyle/>
                    <a:p>
                      <a:r>
                        <a:rPr lang="en-US" sz="2400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/global/home/</a:t>
                      </a:r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yourUserName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Main storage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1692562"/>
                  </a:ext>
                </a:extLst>
              </a:tr>
              <a:tr h="1201189">
                <a:tc>
                  <a:txBody>
                    <a:bodyPr/>
                    <a:lstStyle/>
                    <a:p>
                      <a:r>
                        <a:rPr lang="en-US" sz="2400" dirty="0"/>
                        <a:t>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/global/project/</a:t>
                      </a:r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rotman_research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yourUserName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50T shared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Additional storage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096361"/>
                  </a:ext>
                </a:extLst>
              </a:tr>
              <a:tr h="802080">
                <a:tc>
                  <a:txBody>
                    <a:bodyPr/>
                    <a:lstStyle/>
                    <a:p>
                      <a:r>
                        <a:rPr lang="en-US" sz="2400" dirty="0"/>
                        <a:t>Scratch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/global/scratch/</a:t>
                      </a:r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yourUserName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Temporary storage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371812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4C9F88-27A3-403C-87DF-5BBC106F6A61}"/>
              </a:ext>
            </a:extLst>
          </p:cNvPr>
          <p:cNvSpPr txBox="1"/>
          <p:nvPr/>
        </p:nvSpPr>
        <p:spPr>
          <a:xfrm>
            <a:off x="838200" y="5166420"/>
            <a:ext cx="10909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Note: 1) Only you have access to those 3 folders</a:t>
            </a:r>
          </a:p>
          <a:p>
            <a:r>
              <a:rPr lang="en-US" sz="2000" dirty="0"/>
              <a:t>2) Your project folder shares the 50T quota with other </a:t>
            </a:r>
            <a:r>
              <a:rPr lang="en-US" sz="2000" dirty="0" err="1"/>
              <a:t>Rotman</a:t>
            </a:r>
            <a:r>
              <a:rPr lang="en-US" sz="2000" dirty="0"/>
              <a:t> project folders</a:t>
            </a:r>
          </a:p>
          <a:p>
            <a:r>
              <a:rPr lang="en-US" sz="2000"/>
              <a:t>3) project </a:t>
            </a:r>
            <a:r>
              <a:rPr lang="en-US" sz="2000" dirty="0"/>
              <a:t>and scratch folders can also be accessed via two shortcuts in the home folder: </a:t>
            </a:r>
            <a:r>
              <a:rPr lang="en-US" sz="2000" b="1" dirty="0" err="1">
                <a:latin typeface="Consolas" panose="020B0609020204030204" pitchFamily="49" charset="0"/>
              </a:rPr>
              <a:t>rotman_research</a:t>
            </a:r>
            <a:r>
              <a:rPr lang="en-US" sz="2000" dirty="0"/>
              <a:t> and </a:t>
            </a:r>
            <a:r>
              <a:rPr lang="en-US" sz="2000" b="1" dirty="0">
                <a:latin typeface="Consolas" panose="020B0609020204030204" pitchFamily="49" charset="0"/>
              </a:rPr>
              <a:t>scratch</a:t>
            </a:r>
          </a:p>
        </p:txBody>
      </p:sp>
    </p:spTree>
    <p:extLst>
      <p:ext uri="{BB962C8B-B14F-4D97-AF65-F5344CB8AC3E}">
        <p14:creationId xmlns:p14="http://schemas.microsoft.com/office/powerpoint/2010/main" val="1714344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8472-7456-4B26-9EDB-DBF7A7B1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RRN – Transfer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2F9C1-059B-4D08-94BB-BE4CA43BA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SFTP client (transfer files between local PC and RRN)</a:t>
            </a:r>
          </a:p>
          <a:p>
            <a:pPr lvl="1"/>
            <a:r>
              <a:rPr lang="en-US" dirty="0"/>
              <a:t>Windows (ex. </a:t>
            </a:r>
            <a:r>
              <a:rPr lang="en-US" dirty="0">
                <a:hlinkClick r:id="rId2"/>
              </a:rPr>
              <a:t>WinSCP</a:t>
            </a:r>
            <a:r>
              <a:rPr lang="en-US" dirty="0"/>
              <a:t>, </a:t>
            </a:r>
            <a:r>
              <a:rPr lang="en-US" dirty="0" err="1">
                <a:hlinkClick r:id="rId3"/>
              </a:rPr>
              <a:t>Cyberduck</a:t>
            </a:r>
            <a:r>
              <a:rPr lang="en-US" dirty="0"/>
              <a:t>, </a:t>
            </a:r>
            <a:r>
              <a:rPr lang="en-US" sz="2000" dirty="0">
                <a:hlinkClick r:id="rId4"/>
              </a:rPr>
              <a:t>FileZilla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Mac (</a:t>
            </a:r>
            <a:r>
              <a:rPr lang="en-US" dirty="0" err="1">
                <a:hlinkClick r:id="rId3"/>
              </a:rPr>
              <a:t>Cyberduck</a:t>
            </a:r>
            <a:r>
              <a:rPr lang="en-US" dirty="0"/>
              <a:t>, </a:t>
            </a:r>
            <a:r>
              <a:rPr lang="en-US" sz="2000" dirty="0">
                <a:hlinkClick r:id="rId4"/>
              </a:rPr>
              <a:t>FileZilla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Other methods available too</a:t>
            </a:r>
          </a:p>
          <a:p>
            <a:pPr lvl="1"/>
            <a:r>
              <a:rPr lang="en-US" dirty="0" err="1"/>
              <a:t>scp</a:t>
            </a:r>
            <a:r>
              <a:rPr lang="en-US" dirty="0"/>
              <a:t>, </a:t>
            </a:r>
            <a:r>
              <a:rPr lang="en-US" dirty="0" err="1"/>
              <a:t>rsync</a:t>
            </a:r>
            <a:r>
              <a:rPr lang="en-US" dirty="0"/>
              <a:t>, etc.</a:t>
            </a:r>
          </a:p>
          <a:p>
            <a:pPr lvl="1"/>
            <a:r>
              <a:rPr lang="en-US" dirty="0" err="1"/>
              <a:t>globus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1E177-B23A-4CE5-9566-0873ECAC4154}"/>
              </a:ext>
            </a:extLst>
          </p:cNvPr>
          <p:cNvSpPr txBox="1"/>
          <p:nvPr/>
        </p:nvSpPr>
        <p:spPr>
          <a:xfrm>
            <a:off x="884189" y="6064369"/>
            <a:ext cx="8069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https://tdmdal.github.io/computing-research/getting-started.html#transferring-files</a:t>
            </a:r>
            <a:endParaRPr lang="en-US" dirty="0"/>
          </a:p>
          <a:p>
            <a:r>
              <a:rPr lang="en-US" dirty="0">
                <a:hlinkClick r:id="rId6"/>
              </a:rPr>
              <a:t>https://cac.queensu.ca/wiki/index.php/UploadingFiles:Frontenac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401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A9F1-4E51-4859-BD6E-6A30989F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Software – Module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F6EEF-7A0C-4D76-8C06-43E6306C7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software Environment Module system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module avail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module load &lt;</a:t>
            </a:r>
            <a:r>
              <a:rPr lang="en-US" dirty="0" err="1">
                <a:latin typeface="Consolas" panose="020B0609020204030204" pitchFamily="49" charset="0"/>
              </a:rPr>
              <a:t>module_name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module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320CDB-A8D1-44DE-99C4-62ACB9D31EFE}"/>
              </a:ext>
            </a:extLst>
          </p:cNvPr>
          <p:cNvSpPr txBox="1"/>
          <p:nvPr/>
        </p:nvSpPr>
        <p:spPr>
          <a:xfrm>
            <a:off x="884189" y="6308209"/>
            <a:ext cx="813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https://tdmdal.github.io/computing-research/getting-started.html#loading-software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58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D49B-3C48-4568-98CA-8F3E24BF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What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14C1835-1A68-42DF-A0CE-B8F2B4296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762432"/>
              </p:ext>
            </p:extLst>
          </p:nvPr>
        </p:nvGraphicFramePr>
        <p:xfrm>
          <a:off x="679273" y="1660160"/>
          <a:ext cx="10842172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772">
                  <a:extLst>
                    <a:ext uri="{9D8B030D-6E8A-4147-A177-3AD203B41FA5}">
                      <a16:colId xmlns:a16="http://schemas.microsoft.com/office/drawing/2014/main" val="700878237"/>
                    </a:ext>
                  </a:extLst>
                </a:gridCol>
                <a:gridCol w="2788129">
                  <a:extLst>
                    <a:ext uri="{9D8B030D-6E8A-4147-A177-3AD203B41FA5}">
                      <a16:colId xmlns:a16="http://schemas.microsoft.com/office/drawing/2014/main" val="1551621835"/>
                    </a:ext>
                  </a:extLst>
                </a:gridCol>
                <a:gridCol w="2698271">
                  <a:extLst>
                    <a:ext uri="{9D8B030D-6E8A-4147-A177-3AD203B41FA5}">
                      <a16:colId xmlns:a16="http://schemas.microsoft.com/office/drawing/2014/main" val="36042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4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RRN (1 node)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sz="1800" b="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sz="1800" b="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sz="1800" b="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0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Compute Nodes (Many nodes)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2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368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D49B-3C48-4568-98CA-8F3E24BF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What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14C1835-1A68-42DF-A0CE-B8F2B4296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390391"/>
              </p:ext>
            </p:extLst>
          </p:nvPr>
        </p:nvGraphicFramePr>
        <p:xfrm>
          <a:off x="679273" y="1660160"/>
          <a:ext cx="10842172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772">
                  <a:extLst>
                    <a:ext uri="{9D8B030D-6E8A-4147-A177-3AD203B41FA5}">
                      <a16:colId xmlns:a16="http://schemas.microsoft.com/office/drawing/2014/main" val="700878237"/>
                    </a:ext>
                  </a:extLst>
                </a:gridCol>
                <a:gridCol w="2788129">
                  <a:extLst>
                    <a:ext uri="{9D8B030D-6E8A-4147-A177-3AD203B41FA5}">
                      <a16:colId xmlns:a16="http://schemas.microsoft.com/office/drawing/2014/main" val="1551621835"/>
                    </a:ext>
                  </a:extLst>
                </a:gridCol>
                <a:gridCol w="2698271">
                  <a:extLst>
                    <a:ext uri="{9D8B030D-6E8A-4147-A177-3AD203B41FA5}">
                      <a16:colId xmlns:a16="http://schemas.microsoft.com/office/drawing/2014/main" val="36042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4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RRN (1 node)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CPU: 32 cores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Memory: 800G; quite large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Shared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(among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Rotman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researchers)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Easy to use: Code runs as soon as you ask it to 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0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Compute Nodes (Many nodes)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2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426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D49B-3C48-4568-98CA-8F3E24BF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What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14C1835-1A68-42DF-A0CE-B8F2B4296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270025"/>
              </p:ext>
            </p:extLst>
          </p:nvPr>
        </p:nvGraphicFramePr>
        <p:xfrm>
          <a:off x="679273" y="1660160"/>
          <a:ext cx="10842172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772">
                  <a:extLst>
                    <a:ext uri="{9D8B030D-6E8A-4147-A177-3AD203B41FA5}">
                      <a16:colId xmlns:a16="http://schemas.microsoft.com/office/drawing/2014/main" val="700878237"/>
                    </a:ext>
                  </a:extLst>
                </a:gridCol>
                <a:gridCol w="2788129">
                  <a:extLst>
                    <a:ext uri="{9D8B030D-6E8A-4147-A177-3AD203B41FA5}">
                      <a16:colId xmlns:a16="http://schemas.microsoft.com/office/drawing/2014/main" val="1551621835"/>
                    </a:ext>
                  </a:extLst>
                </a:gridCol>
                <a:gridCol w="2698271">
                  <a:extLst>
                    <a:ext uri="{9D8B030D-6E8A-4147-A177-3AD203B41FA5}">
                      <a16:colId xmlns:a16="http://schemas.microsoft.com/office/drawing/2014/main" val="36042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4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RRN (1 node)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CPU: 32 cores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Memory: 800G; quite large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Shared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(among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Rotman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researchers)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Easy to use: Code runs as soon as you ask it to 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0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Compute Nodes (Many nodes)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CPU: 24- up to 128-core node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Memory: mostly 256G nodes; a few large ones (512G, 1T &amp; 2T)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Exclusive</a:t>
                      </a:r>
                      <a:r>
                        <a:rPr lang="en-US" dirty="0"/>
                        <a:t> use once allocated to you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Slightly harder to use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Need to write a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script</a:t>
                      </a:r>
                      <a:r>
                        <a:rPr lang="en-US" dirty="0"/>
                        <a:t> to talk to the schedular/resource manager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Need to wait in a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queue</a:t>
                      </a:r>
                      <a:r>
                        <a:rPr lang="en-US" dirty="0"/>
                        <a:t> to compete for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2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337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D49B-3C48-4568-98CA-8F3E24BF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What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14C1835-1A68-42DF-A0CE-B8F2B4296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264471"/>
              </p:ext>
            </p:extLst>
          </p:nvPr>
        </p:nvGraphicFramePr>
        <p:xfrm>
          <a:off x="679273" y="1660160"/>
          <a:ext cx="10842172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772">
                  <a:extLst>
                    <a:ext uri="{9D8B030D-6E8A-4147-A177-3AD203B41FA5}">
                      <a16:colId xmlns:a16="http://schemas.microsoft.com/office/drawing/2014/main" val="700878237"/>
                    </a:ext>
                  </a:extLst>
                </a:gridCol>
                <a:gridCol w="2788129">
                  <a:extLst>
                    <a:ext uri="{9D8B030D-6E8A-4147-A177-3AD203B41FA5}">
                      <a16:colId xmlns:a16="http://schemas.microsoft.com/office/drawing/2014/main" val="1551621835"/>
                    </a:ext>
                  </a:extLst>
                </a:gridCol>
                <a:gridCol w="2698271">
                  <a:extLst>
                    <a:ext uri="{9D8B030D-6E8A-4147-A177-3AD203B41FA5}">
                      <a16:colId xmlns:a16="http://schemas.microsoft.com/office/drawing/2014/main" val="36042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4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RRN (1 node)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CPU: 32 cores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Memory: 800G; quite large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Shared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(among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Rotman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researchers)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Easy to use: Code runs as soon as you ask it to 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Debug code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Run small jobs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&lt; 6 cores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&lt; 0.5 hrs.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0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Compute Nodes (Many nodes)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CPU: 24- up to 128-core node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Memory: mostly 256G nodes; a few large ones (512G, 1T &amp; 2T)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Exclusive</a:t>
                      </a:r>
                      <a:r>
                        <a:rPr lang="en-US" dirty="0"/>
                        <a:t> use once allocated to you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Slightly harder to use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Need to write a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script</a:t>
                      </a:r>
                      <a:r>
                        <a:rPr lang="en-US" dirty="0"/>
                        <a:t> to talk to the schedular/resource manager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Need to wait in a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queue</a:t>
                      </a:r>
                      <a:r>
                        <a:rPr lang="en-US" dirty="0"/>
                        <a:t> to compete for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2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58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D764-9C83-4FCB-9715-EFEAEF81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556C-5FEF-4232-856E-157EC6E87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What is RRN?</a:t>
            </a:r>
          </a:p>
          <a:p>
            <a:pPr lvl="1"/>
            <a:r>
              <a:rPr lang="en-US" dirty="0"/>
              <a:t>When will you choose to use it?</a:t>
            </a:r>
          </a:p>
          <a:p>
            <a:pPr lvl="1"/>
            <a:r>
              <a:rPr lang="en-US" dirty="0"/>
              <a:t>How to use it depending on your use cases (demo)?</a:t>
            </a:r>
          </a:p>
          <a:p>
            <a:endParaRPr lang="en-US" dirty="0"/>
          </a:p>
          <a:p>
            <a:r>
              <a:rPr lang="en-US" dirty="0"/>
              <a:t>We will focus on big pictures so</a:t>
            </a:r>
          </a:p>
          <a:p>
            <a:pPr lvl="1"/>
            <a:r>
              <a:rPr lang="en-US" dirty="0"/>
              <a:t>You get a good general understanding of the system</a:t>
            </a:r>
          </a:p>
          <a:p>
            <a:pPr lvl="1"/>
            <a:r>
              <a:rPr lang="en-US" dirty="0"/>
              <a:t>You know where to look for the details and what details</a:t>
            </a:r>
          </a:p>
          <a:p>
            <a:pPr lvl="2"/>
            <a:r>
              <a:rPr lang="en-US" dirty="0"/>
              <a:t>user manuals, Internet, TDMDAL support, etc.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05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643F-7E4A-4C62-8C76-C75C53E0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Ex.1 </a:t>
            </a:r>
            <a:r>
              <a:rPr lang="en-US" dirty="0" err="1"/>
              <a:t>Matlab</a:t>
            </a:r>
            <a:r>
              <a:rPr lang="en-US" dirty="0"/>
              <a:t> - RNN Interactive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8030-6D98-4B88-BF44-DCFCBA683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</a:t>
            </a:r>
            <a:r>
              <a:rPr lang="en-US" dirty="0" err="1"/>
              <a:t>matlab</a:t>
            </a:r>
            <a:r>
              <a:rPr lang="en-US" dirty="0"/>
              <a:t> module</a:t>
            </a: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module load </a:t>
            </a:r>
            <a:r>
              <a:rPr lang="en-US" b="1" dirty="0" err="1">
                <a:latin typeface="Consolas" panose="020B0609020204030204" pitchFamily="49" charset="0"/>
              </a:rPr>
              <a:t>matlab</a:t>
            </a:r>
            <a:r>
              <a:rPr lang="en-US" b="1" dirty="0">
                <a:latin typeface="Consolas" panose="020B0609020204030204" pitchFamily="49" charset="0"/>
              </a:rPr>
              <a:t>/R2018b</a:t>
            </a:r>
          </a:p>
          <a:p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matlab</a:t>
            </a:r>
            <a:r>
              <a:rPr lang="en-US" dirty="0"/>
              <a:t> with GUI</a:t>
            </a:r>
          </a:p>
          <a:p>
            <a:pPr marL="0" indent="0" algn="ctr">
              <a:buNone/>
            </a:pPr>
            <a:r>
              <a:rPr lang="en-US" b="1" dirty="0" err="1">
                <a:latin typeface="Consolas" panose="020B0609020204030204" pitchFamily="49" charset="0"/>
              </a:rPr>
              <a:t>matlab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matlab</a:t>
            </a:r>
            <a:r>
              <a:rPr lang="en-US" dirty="0"/>
              <a:t> without GUI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1" dirty="0" err="1">
                <a:latin typeface="Consolas" panose="020B0609020204030204" pitchFamily="49" charset="0"/>
              </a:rPr>
              <a:t>matlab</a:t>
            </a:r>
            <a:r>
              <a:rPr lang="en-US" b="1" dirty="0">
                <a:latin typeface="Consolas" panose="020B0609020204030204" pitchFamily="49" charset="0"/>
              </a:rPr>
              <a:t> -</a:t>
            </a:r>
            <a:r>
              <a:rPr lang="en-US" b="1" dirty="0" err="1">
                <a:latin typeface="Consolas" panose="020B0609020204030204" pitchFamily="49" charset="0"/>
              </a:rPr>
              <a:t>nodesktop</a:t>
            </a:r>
            <a:r>
              <a:rPr lang="en-US" b="1" dirty="0">
                <a:latin typeface="Consolas" panose="020B0609020204030204" pitchFamily="49" charset="0"/>
              </a:rPr>
              <a:t> -</a:t>
            </a:r>
            <a:r>
              <a:rPr lang="en-US" b="1" dirty="0" err="1">
                <a:latin typeface="Consolas" panose="020B0609020204030204" pitchFamily="49" charset="0"/>
              </a:rPr>
              <a:t>nosplash</a:t>
            </a:r>
            <a:r>
              <a:rPr lang="en-US" b="1" dirty="0">
                <a:latin typeface="Consolas" panose="020B0609020204030204" pitchFamily="49" charset="0"/>
              </a:rPr>
              <a:t> -</a:t>
            </a:r>
            <a:r>
              <a:rPr lang="en-US" b="1" dirty="0" err="1">
                <a:latin typeface="Consolas" panose="020B0609020204030204" pitchFamily="49" charset="0"/>
              </a:rPr>
              <a:t>nodisplay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00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D49B-3C48-4568-98CA-8F3E24BF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What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14C1835-1A68-42DF-A0CE-B8F2B4296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6593815"/>
              </p:ext>
            </p:extLst>
          </p:nvPr>
        </p:nvGraphicFramePr>
        <p:xfrm>
          <a:off x="679273" y="1660160"/>
          <a:ext cx="10842172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772">
                  <a:extLst>
                    <a:ext uri="{9D8B030D-6E8A-4147-A177-3AD203B41FA5}">
                      <a16:colId xmlns:a16="http://schemas.microsoft.com/office/drawing/2014/main" val="700878237"/>
                    </a:ext>
                  </a:extLst>
                </a:gridCol>
                <a:gridCol w="2788129">
                  <a:extLst>
                    <a:ext uri="{9D8B030D-6E8A-4147-A177-3AD203B41FA5}">
                      <a16:colId xmlns:a16="http://schemas.microsoft.com/office/drawing/2014/main" val="1551621835"/>
                    </a:ext>
                  </a:extLst>
                </a:gridCol>
                <a:gridCol w="2698271">
                  <a:extLst>
                    <a:ext uri="{9D8B030D-6E8A-4147-A177-3AD203B41FA5}">
                      <a16:colId xmlns:a16="http://schemas.microsoft.com/office/drawing/2014/main" val="36042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4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RRN (1 node)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CPU: 32 cores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Memory: 800G; quite large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Shared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(among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Rotman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researchers)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Easy to use: Code runs as soon as you ask it to 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Debug code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Run small jobs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&lt; 6 cores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&lt; 0.5 hrs.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intermediate compute &amp; memory intensive jobs</a:t>
                      </a:r>
                    </a:p>
                    <a:p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~12 </a:t>
                      </a:r>
                      <a:r>
                        <a:rPr lang="en-US" dirty="0" smtClean="0"/>
                        <a:t>cores, 1-2 </a:t>
                      </a:r>
                      <a:r>
                        <a:rPr lang="en-US" dirty="0"/>
                        <a:t>hrs. or </a:t>
                      </a:r>
                      <a:r>
                        <a:rPr lang="en-US" dirty="0" smtClean="0"/>
                        <a:t>…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~1-2</a:t>
                      </a:r>
                      <a:r>
                        <a:rPr lang="en-US" baseline="0" dirty="0" smtClean="0"/>
                        <a:t> cores, longer hrs.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0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Compute Nodes (Many nodes)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CPU: 24- up to 128-core node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Memory: mostly 256G nodes; a few large ones (512G, 1T &amp; 2T)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Exclusive</a:t>
                      </a:r>
                      <a:r>
                        <a:rPr lang="en-US" dirty="0"/>
                        <a:t> use once allocated to you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Slightly harder to use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Need to write a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script</a:t>
                      </a:r>
                      <a:r>
                        <a:rPr lang="en-US" dirty="0"/>
                        <a:t> to talk to the schedular/resource manager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Need to wait in a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queue</a:t>
                      </a:r>
                      <a:r>
                        <a:rPr lang="en-US" dirty="0"/>
                        <a:t> to compete for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2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088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643F-7E4A-4C62-8C76-C75C53E0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Ex.2 </a:t>
            </a:r>
            <a:r>
              <a:rPr lang="en-US" dirty="0" err="1"/>
              <a:t>Matlab</a:t>
            </a:r>
            <a:r>
              <a:rPr lang="en-US" dirty="0"/>
              <a:t> - RNN Batch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8030-6D98-4B88-BF44-DCFCBA683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Load </a:t>
            </a:r>
            <a:r>
              <a:rPr lang="en-US" dirty="0" err="1"/>
              <a:t>matlab</a:t>
            </a:r>
            <a:r>
              <a:rPr lang="en-US" dirty="0"/>
              <a:t> module</a:t>
            </a: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module load </a:t>
            </a:r>
            <a:r>
              <a:rPr lang="en-US" b="1" dirty="0" err="1">
                <a:latin typeface="Consolas" panose="020B0609020204030204" pitchFamily="49" charset="0"/>
              </a:rPr>
              <a:t>matlab</a:t>
            </a:r>
            <a:r>
              <a:rPr lang="en-US" b="1" dirty="0">
                <a:latin typeface="Consolas" panose="020B0609020204030204" pitchFamily="49" charset="0"/>
              </a:rPr>
              <a:t>/R2018b</a:t>
            </a:r>
          </a:p>
          <a:p>
            <a:endParaRPr lang="en-US" dirty="0"/>
          </a:p>
          <a:p>
            <a:r>
              <a:rPr lang="en-US" dirty="0"/>
              <a:t>Run in foreground </a:t>
            </a:r>
          </a:p>
          <a:p>
            <a:pPr lvl="1"/>
            <a:r>
              <a:rPr lang="en-US" dirty="0"/>
              <a:t>prompt taken; need to wait for result; </a:t>
            </a:r>
            <a:r>
              <a:rPr lang="en-US" b="1" dirty="0">
                <a:solidFill>
                  <a:srgbClr val="FF3399"/>
                </a:solidFill>
              </a:rPr>
              <a:t>not recommend</a:t>
            </a:r>
          </a:p>
          <a:p>
            <a:pPr lvl="1"/>
            <a:endParaRPr lang="en-US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r>
              <a:rPr lang="en-US" b="1" dirty="0" err="1">
                <a:latin typeface="Consolas" panose="020B0609020204030204" pitchFamily="49" charset="0"/>
              </a:rPr>
              <a:t>matlab</a:t>
            </a:r>
            <a:r>
              <a:rPr lang="en-US" b="1" dirty="0">
                <a:latin typeface="Consolas" panose="020B0609020204030204" pitchFamily="49" charset="0"/>
              </a:rPr>
              <a:t> -</a:t>
            </a:r>
            <a:r>
              <a:rPr lang="en-US" b="1" dirty="0" err="1">
                <a:latin typeface="Consolas" panose="020B0609020204030204" pitchFamily="49" charset="0"/>
              </a:rPr>
              <a:t>nodesktop</a:t>
            </a:r>
            <a:r>
              <a:rPr lang="en-US" b="1" dirty="0">
                <a:latin typeface="Consolas" panose="020B0609020204030204" pitchFamily="49" charset="0"/>
              </a:rPr>
              <a:t> -</a:t>
            </a:r>
            <a:r>
              <a:rPr lang="en-US" b="1" dirty="0" err="1">
                <a:latin typeface="Consolas" panose="020B0609020204030204" pitchFamily="49" charset="0"/>
              </a:rPr>
              <a:t>nosplash</a:t>
            </a:r>
            <a:r>
              <a:rPr lang="en-US" b="1" dirty="0">
                <a:latin typeface="Consolas" panose="020B0609020204030204" pitchFamily="49" charset="0"/>
              </a:rPr>
              <a:t> -</a:t>
            </a:r>
            <a:r>
              <a:rPr lang="en-US" b="1" dirty="0" err="1">
                <a:latin typeface="Consolas" panose="020B0609020204030204" pitchFamily="49" charset="0"/>
              </a:rPr>
              <a:t>nodisplay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latin typeface="Consolas" panose="020B0609020204030204" pitchFamily="49" charset="0"/>
              </a:rPr>
              <a:t>matlab_test.m</a:t>
            </a: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&amp;&gt;</a:t>
            </a:r>
            <a:r>
              <a:rPr lang="en-US" b="1" dirty="0">
                <a:latin typeface="Consolas" panose="020B0609020204030204" pitchFamily="49" charset="0"/>
              </a:rPr>
              <a:t>matlab_test.log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Run in background and no hang up after logout (</a:t>
            </a:r>
            <a:r>
              <a:rPr lang="en-US" b="1" dirty="0">
                <a:solidFill>
                  <a:srgbClr val="FF3399"/>
                </a:solidFill>
              </a:rPr>
              <a:t>recommend</a:t>
            </a:r>
            <a:r>
              <a:rPr lang="en-US" dirty="0"/>
              <a:t>)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nohup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matlab</a:t>
            </a:r>
            <a:r>
              <a:rPr lang="en-US" b="1" dirty="0">
                <a:latin typeface="Consolas" panose="020B0609020204030204" pitchFamily="49" charset="0"/>
              </a:rPr>
              <a:t> -</a:t>
            </a:r>
            <a:r>
              <a:rPr lang="en-US" b="1" dirty="0" err="1">
                <a:latin typeface="Consolas" panose="020B0609020204030204" pitchFamily="49" charset="0"/>
              </a:rPr>
              <a:t>nodesktop</a:t>
            </a:r>
            <a:r>
              <a:rPr lang="en-US" b="1" dirty="0">
                <a:latin typeface="Consolas" panose="020B0609020204030204" pitchFamily="49" charset="0"/>
              </a:rPr>
              <a:t> -</a:t>
            </a:r>
            <a:r>
              <a:rPr lang="en-US" b="1" dirty="0" err="1">
                <a:latin typeface="Consolas" panose="020B0609020204030204" pitchFamily="49" charset="0"/>
              </a:rPr>
              <a:t>nosplash</a:t>
            </a:r>
            <a:r>
              <a:rPr lang="en-US" b="1" dirty="0">
                <a:latin typeface="Consolas" panose="020B0609020204030204" pitchFamily="49" charset="0"/>
              </a:rPr>
              <a:t> -</a:t>
            </a:r>
            <a:r>
              <a:rPr lang="en-US" b="1" dirty="0" err="1">
                <a:latin typeface="Consolas" panose="020B0609020204030204" pitchFamily="49" charset="0"/>
              </a:rPr>
              <a:t>nodisplay</a:t>
            </a:r>
            <a:r>
              <a:rPr lang="en-US" b="1" dirty="0">
                <a:latin typeface="Consolas" panose="020B0609020204030204" pitchFamily="49" charset="0"/>
              </a:rPr>
              <a:t> &lt;</a:t>
            </a:r>
            <a:r>
              <a:rPr lang="en-US" b="1" dirty="0" err="1">
                <a:latin typeface="Consolas" panose="020B0609020204030204" pitchFamily="49" charset="0"/>
              </a:rPr>
              <a:t>matlab_test.m</a:t>
            </a:r>
            <a:r>
              <a:rPr lang="en-US" b="1" dirty="0">
                <a:latin typeface="Consolas" panose="020B0609020204030204" pitchFamily="49" charset="0"/>
              </a:rPr>
              <a:t> &amp;&gt;matlab_test.log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</a:p>
          <a:p>
            <a:pPr marL="0" indent="0" algn="ctr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33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D49B-3C48-4568-98CA-8F3E24BF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What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14C1835-1A68-42DF-A0CE-B8F2B4296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591006"/>
              </p:ext>
            </p:extLst>
          </p:nvPr>
        </p:nvGraphicFramePr>
        <p:xfrm>
          <a:off x="679273" y="1660160"/>
          <a:ext cx="10842172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772">
                  <a:extLst>
                    <a:ext uri="{9D8B030D-6E8A-4147-A177-3AD203B41FA5}">
                      <a16:colId xmlns:a16="http://schemas.microsoft.com/office/drawing/2014/main" val="700878237"/>
                    </a:ext>
                  </a:extLst>
                </a:gridCol>
                <a:gridCol w="2788129">
                  <a:extLst>
                    <a:ext uri="{9D8B030D-6E8A-4147-A177-3AD203B41FA5}">
                      <a16:colId xmlns:a16="http://schemas.microsoft.com/office/drawing/2014/main" val="1551621835"/>
                    </a:ext>
                  </a:extLst>
                </a:gridCol>
                <a:gridCol w="2698271">
                  <a:extLst>
                    <a:ext uri="{9D8B030D-6E8A-4147-A177-3AD203B41FA5}">
                      <a16:colId xmlns:a16="http://schemas.microsoft.com/office/drawing/2014/main" val="36042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4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RRN (1 node)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CPU: 32 cores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Memory: 800G; quite large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Shared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(among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Rotman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researchers)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Easy to use: Code runs as soon as you ask it to 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Debug code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Run small jobs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&lt; 6 cores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&lt; 0.5 hrs.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intermediate compute &amp; memory intensive jobs</a:t>
                      </a:r>
                    </a:p>
                    <a:p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~12 cores, 1-2 hrs. or …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~1-2</a:t>
                      </a:r>
                      <a:r>
                        <a:rPr lang="en-US" baseline="0" dirty="0" smtClean="0"/>
                        <a:t> cores, longer hrs.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0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Compute Nodes (Many nodes)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CPU: 24- up to 128-core node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Memory: mostly 256G nodes; a few large ones (512G, 1T &amp; 2T)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Exclusive</a:t>
                      </a:r>
                      <a:r>
                        <a:rPr lang="en-US" dirty="0"/>
                        <a:t> use once allocated to you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Slightly harder to use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Need to write a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script</a:t>
                      </a:r>
                      <a:r>
                        <a:rPr lang="en-US" dirty="0"/>
                        <a:t> to talk to the schedular/resource manager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Need to wait in a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queue</a:t>
                      </a:r>
                      <a:r>
                        <a:rPr lang="en-US" dirty="0"/>
                        <a:t> to compete for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</a:t>
                      </a:r>
                      <a:r>
                        <a:rPr lang="en-US" b="1" dirty="0"/>
                        <a:t>a interactive node</a:t>
                      </a:r>
                      <a:r>
                        <a:rPr lang="en-US" dirty="0"/>
                        <a:t> to: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Debug code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Run small jobs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CPUs: as many as you request on a node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&lt; 1 hrs.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2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568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AC6C-6D30-4813-A47E-4BE531DE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Ex.3 </a:t>
            </a:r>
            <a:r>
              <a:rPr lang="en-US" dirty="0" err="1"/>
              <a:t>Matlab</a:t>
            </a:r>
            <a:r>
              <a:rPr lang="en-US" dirty="0"/>
              <a:t> – Interactive Compute Node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A078-6C10-40BB-B76E-C9F439374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Allocate an interactive node</a:t>
            </a:r>
          </a:p>
          <a:p>
            <a:pPr marL="0" indent="0" algn="ctr">
              <a:buNone/>
            </a:pPr>
            <a:r>
              <a:rPr lang="en-US" b="1" dirty="0" err="1">
                <a:latin typeface="Consolas" panose="020B0609020204030204" pitchFamily="49" charset="0"/>
              </a:rPr>
              <a:t>salloc</a:t>
            </a:r>
            <a:r>
              <a:rPr lang="en-US" b="1" dirty="0">
                <a:latin typeface="Consolas" panose="020B0609020204030204" pitchFamily="49" charset="0"/>
              </a:rPr>
              <a:t> -c 4 --mem=8g</a:t>
            </a:r>
          </a:p>
          <a:p>
            <a:endParaRPr lang="en-US" dirty="0"/>
          </a:p>
          <a:p>
            <a:r>
              <a:rPr lang="en-US" dirty="0"/>
              <a:t>Load </a:t>
            </a:r>
            <a:r>
              <a:rPr lang="en-US" dirty="0" err="1"/>
              <a:t>matlab</a:t>
            </a:r>
            <a:r>
              <a:rPr lang="en-US" dirty="0"/>
              <a:t> module</a:t>
            </a: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module load </a:t>
            </a:r>
            <a:r>
              <a:rPr lang="en-US" b="1" dirty="0" err="1">
                <a:latin typeface="Consolas" panose="020B0609020204030204" pitchFamily="49" charset="0"/>
              </a:rPr>
              <a:t>matlab</a:t>
            </a:r>
            <a:r>
              <a:rPr lang="en-US" b="1" dirty="0">
                <a:latin typeface="Consolas" panose="020B0609020204030204" pitchFamily="49" charset="0"/>
              </a:rPr>
              <a:t>/R2018b</a:t>
            </a:r>
          </a:p>
          <a:p>
            <a:pPr marL="0" indent="0" algn="ctr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/>
              <a:t>Run </a:t>
            </a:r>
            <a:r>
              <a:rPr lang="en-US" dirty="0" err="1"/>
              <a:t>matlab</a:t>
            </a:r>
            <a:r>
              <a:rPr lang="en-US" dirty="0"/>
              <a:t> in interactive mode with or without GUI</a:t>
            </a:r>
          </a:p>
          <a:p>
            <a:r>
              <a:rPr lang="en-US" dirty="0"/>
              <a:t>Run </a:t>
            </a:r>
            <a:r>
              <a:rPr lang="en-US" dirty="0" err="1"/>
              <a:t>matlab</a:t>
            </a:r>
            <a:r>
              <a:rPr lang="en-US" dirty="0"/>
              <a:t> in batch mode. </a:t>
            </a:r>
            <a:r>
              <a:rPr lang="en-US" b="1" dirty="0"/>
              <a:t>However, don’t exit the interactive node!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92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D49B-3C48-4568-98CA-8F3E24BF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What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14C1835-1A68-42DF-A0CE-B8F2B4296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960618"/>
              </p:ext>
            </p:extLst>
          </p:nvPr>
        </p:nvGraphicFramePr>
        <p:xfrm>
          <a:off x="679273" y="1660160"/>
          <a:ext cx="10842172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772">
                  <a:extLst>
                    <a:ext uri="{9D8B030D-6E8A-4147-A177-3AD203B41FA5}">
                      <a16:colId xmlns:a16="http://schemas.microsoft.com/office/drawing/2014/main" val="700878237"/>
                    </a:ext>
                  </a:extLst>
                </a:gridCol>
                <a:gridCol w="2788129">
                  <a:extLst>
                    <a:ext uri="{9D8B030D-6E8A-4147-A177-3AD203B41FA5}">
                      <a16:colId xmlns:a16="http://schemas.microsoft.com/office/drawing/2014/main" val="1551621835"/>
                    </a:ext>
                  </a:extLst>
                </a:gridCol>
                <a:gridCol w="2698271">
                  <a:extLst>
                    <a:ext uri="{9D8B030D-6E8A-4147-A177-3AD203B41FA5}">
                      <a16:colId xmlns:a16="http://schemas.microsoft.com/office/drawing/2014/main" val="36042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4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RRN (1 node)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CPU: 32 cores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Memory: 800G; quite large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Shared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(among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Rotman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researchers)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Easy to use: Code runs as soon as you ask it to 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Debug code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Run small jobs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&lt; 6 cores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&lt; 0.5 hrs.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intermediate compute &amp; memory intensive jobs</a:t>
                      </a:r>
                    </a:p>
                    <a:p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~12 cores, 1-2 hrs. or …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~1-2</a:t>
                      </a:r>
                      <a:r>
                        <a:rPr lang="en-US" baseline="0" dirty="0" smtClean="0"/>
                        <a:t> cores, longer hrs.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0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Compute Nodes (Many nodes)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CPU: 24- up to 128-core node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Memory: mostly 256G nodes; a few large ones (512G, 1T &amp; 2T)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Exclusive</a:t>
                      </a:r>
                      <a:r>
                        <a:rPr lang="en-US" dirty="0"/>
                        <a:t> use once allocated to you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Slightly harder to use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Need to write a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script</a:t>
                      </a:r>
                      <a:r>
                        <a:rPr lang="en-US" dirty="0"/>
                        <a:t> to talk to the schedular/resource manager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Need to wait in a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queue</a:t>
                      </a:r>
                      <a:r>
                        <a:rPr lang="en-US" dirty="0"/>
                        <a:t> to compete for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</a:t>
                      </a:r>
                      <a:r>
                        <a:rPr lang="en-US" b="1" dirty="0"/>
                        <a:t>a interactive node</a:t>
                      </a:r>
                      <a:r>
                        <a:rPr lang="en-US" dirty="0"/>
                        <a:t> to: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Debug code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Run small jobs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CPUs: as many as you request on a node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&lt; 1 hrs.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highly compute &amp; memory intensive jobs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2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35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90E5-3FD3-46B6-A354-094E6BF8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Ex.4 </a:t>
            </a:r>
            <a:r>
              <a:rPr lang="en-US" dirty="0" err="1"/>
              <a:t>Matlab</a:t>
            </a:r>
            <a:r>
              <a:rPr lang="en-US" dirty="0"/>
              <a:t> – Batch Compute Node (1)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0607-66C6-4C57-83DD-77894D5CB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job submission script (an example, </a:t>
            </a:r>
            <a:r>
              <a:rPr lang="en-US" b="1" dirty="0">
                <a:latin typeface="Consolas" panose="020B0609020204030204" pitchFamily="49" charset="0"/>
              </a:rPr>
              <a:t>job.sh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115D5-43EB-4DA5-A272-EDA0609428B5}"/>
              </a:ext>
            </a:extLst>
          </p:cNvPr>
          <p:cNvSpPr txBox="1"/>
          <p:nvPr/>
        </p:nvSpPr>
        <p:spPr>
          <a:xfrm>
            <a:off x="3175365" y="2373896"/>
            <a:ext cx="7815944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#!/bin/bash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--job-name=</a:t>
            </a:r>
            <a:r>
              <a:rPr lang="en-US" sz="2000" dirty="0" err="1">
                <a:latin typeface="Consolas" panose="020B0609020204030204" pitchFamily="49" charset="0"/>
              </a:rPr>
              <a:t>MATLAB_test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--partition=standard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--mail-type=ALL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--mail-user=jay.cao@rotman.utoronto.ca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--output=</a:t>
            </a:r>
            <a:r>
              <a:rPr lang="en-US" sz="2000" dirty="0" err="1">
                <a:latin typeface="Consolas" panose="020B0609020204030204" pitchFamily="49" charset="0"/>
              </a:rPr>
              <a:t>STD.out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--error=</a:t>
            </a:r>
            <a:r>
              <a:rPr lang="en-US" sz="2000" dirty="0" err="1">
                <a:latin typeface="Consolas" panose="020B0609020204030204" pitchFamily="49" charset="0"/>
              </a:rPr>
              <a:t>STD.err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-c 4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--time=30:00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--mem=5000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module load </a:t>
            </a:r>
            <a:r>
              <a:rPr lang="en-US" sz="2000" dirty="0" err="1">
                <a:latin typeface="Consolas" panose="020B0609020204030204" pitchFamily="49" charset="0"/>
              </a:rPr>
              <a:t>matlab</a:t>
            </a:r>
            <a:r>
              <a:rPr lang="en-US" sz="2000" dirty="0">
                <a:latin typeface="Consolas" panose="020B0609020204030204" pitchFamily="49" charset="0"/>
              </a:rPr>
              <a:t>/R2018b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matlab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nodesktop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nosplash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nodisplay</a:t>
            </a:r>
            <a:r>
              <a:rPr lang="en-US" sz="2000" dirty="0">
                <a:latin typeface="Consolas" panose="020B0609020204030204" pitchFamily="49" charset="0"/>
              </a:rPr>
              <a:t> &lt;</a:t>
            </a:r>
            <a:r>
              <a:rPr lang="en-US" sz="2000" dirty="0" err="1">
                <a:latin typeface="Consolas" panose="020B0609020204030204" pitchFamily="49" charset="0"/>
              </a:rPr>
              <a:t>matlab_test.m</a:t>
            </a:r>
            <a:endParaRPr lang="en-US" sz="2000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B0D5847-6139-478F-821C-57B36A99EA1D}"/>
              </a:ext>
            </a:extLst>
          </p:cNvPr>
          <p:cNvSpPr/>
          <p:nvPr/>
        </p:nvSpPr>
        <p:spPr>
          <a:xfrm>
            <a:off x="2821586" y="3135089"/>
            <a:ext cx="252549" cy="249936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729DE7-4908-4A7E-B32B-3F8681201E8F}"/>
              </a:ext>
            </a:extLst>
          </p:cNvPr>
          <p:cNvSpPr txBox="1"/>
          <p:nvPr/>
        </p:nvSpPr>
        <p:spPr>
          <a:xfrm>
            <a:off x="862149" y="4044839"/>
            <a:ext cx="1959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request resources (</a:t>
            </a:r>
            <a:r>
              <a:rPr lang="en-US" b="1" dirty="0" err="1"/>
              <a:t>Slurm</a:t>
            </a:r>
            <a:r>
              <a:rPr lang="en-US" b="1" dirty="0"/>
              <a:t> command) 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E82C866-9666-404D-9866-7972AAB777E8}"/>
              </a:ext>
            </a:extLst>
          </p:cNvPr>
          <p:cNvSpPr/>
          <p:nvPr/>
        </p:nvSpPr>
        <p:spPr>
          <a:xfrm>
            <a:off x="2837921" y="6140188"/>
            <a:ext cx="197031" cy="51712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855867-9D1B-4F29-ADED-CE234A94C1B6}"/>
              </a:ext>
            </a:extLst>
          </p:cNvPr>
          <p:cNvSpPr txBox="1"/>
          <p:nvPr/>
        </p:nvSpPr>
        <p:spPr>
          <a:xfrm>
            <a:off x="1236620" y="6033098"/>
            <a:ext cx="158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load </a:t>
            </a:r>
            <a:r>
              <a:rPr lang="en-US" b="1" dirty="0" err="1"/>
              <a:t>matlab</a:t>
            </a:r>
            <a:r>
              <a:rPr lang="en-US" b="1" dirty="0"/>
              <a:t> &amp; run my code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1249A8EB-BDF6-45FE-84E8-9D39C6C4E65A}"/>
              </a:ext>
            </a:extLst>
          </p:cNvPr>
          <p:cNvSpPr/>
          <p:nvPr/>
        </p:nvSpPr>
        <p:spPr>
          <a:xfrm>
            <a:off x="2837921" y="2370788"/>
            <a:ext cx="197031" cy="51712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8709D5-C0E7-430C-B962-A7FEC0E5B0F5}"/>
              </a:ext>
            </a:extLst>
          </p:cNvPr>
          <p:cNvSpPr txBox="1"/>
          <p:nvPr/>
        </p:nvSpPr>
        <p:spPr>
          <a:xfrm>
            <a:off x="862149" y="2263698"/>
            <a:ext cx="1959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bash shell to execute this script</a:t>
            </a:r>
          </a:p>
        </p:txBody>
      </p:sp>
    </p:spTree>
    <p:extLst>
      <p:ext uri="{BB962C8B-B14F-4D97-AF65-F5344CB8AC3E}">
        <p14:creationId xmlns:p14="http://schemas.microsoft.com/office/powerpoint/2010/main" val="1483295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90E5-3FD3-46B6-A354-094E6BF8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Ex.4 </a:t>
            </a:r>
            <a:r>
              <a:rPr lang="en-US" dirty="0" err="1"/>
              <a:t>Matlab</a:t>
            </a:r>
            <a:r>
              <a:rPr lang="en-US" dirty="0"/>
              <a:t> – Batch Compute Node (2)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115D5-43EB-4DA5-A272-EDA0609428B5}"/>
              </a:ext>
            </a:extLst>
          </p:cNvPr>
          <p:cNvSpPr txBox="1"/>
          <p:nvPr/>
        </p:nvSpPr>
        <p:spPr>
          <a:xfrm>
            <a:off x="945970" y="1537874"/>
            <a:ext cx="10166166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#!/bin/bash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--job-name=</a:t>
            </a:r>
            <a:r>
              <a:rPr lang="en-US" sz="2000" dirty="0" err="1">
                <a:latin typeface="Consolas" panose="020B0609020204030204" pitchFamily="49" charset="0"/>
              </a:rPr>
              <a:t>MATLAB_test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F3399"/>
                </a:solidFill>
                <a:latin typeface="Consolas" panose="020B0609020204030204" pitchFamily="49" charset="0"/>
              </a:rPr>
              <a:t># set job name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--partition=standard	</a:t>
            </a:r>
            <a:r>
              <a:rPr lang="en-US" sz="2000" dirty="0">
                <a:solidFill>
                  <a:srgbClr val="FF3399"/>
                </a:solidFill>
                <a:latin typeface="Consolas" panose="020B0609020204030204" pitchFamily="49" charset="0"/>
              </a:rPr>
              <a:t># set job partition (group of nodes)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--mail-type=ALL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email me when job start, stop, etc.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--mail-user=jay.cao@rotman.utoronto.ca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--output=</a:t>
            </a:r>
            <a:r>
              <a:rPr lang="en-US" sz="2000" dirty="0" err="1">
                <a:latin typeface="Consolas" panose="020B0609020204030204" pitchFamily="49" charset="0"/>
              </a:rPr>
              <a:t>STD.out</a:t>
            </a: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save standard output to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STD.out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--error=</a:t>
            </a:r>
            <a:r>
              <a:rPr lang="en-US" sz="2000" dirty="0" err="1">
                <a:latin typeface="Consolas" panose="020B0609020204030204" pitchFamily="49" charset="0"/>
              </a:rPr>
              <a:t>STD.err</a:t>
            </a: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save std. error output to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STD.out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-c 4		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ask for 4 CPUs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--time=30:00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wall time to be 30mins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--mem=5000	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ask for 5G memory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module load </a:t>
            </a:r>
            <a:r>
              <a:rPr lang="en-US" sz="2000" dirty="0" err="1">
                <a:latin typeface="Consolas" panose="020B0609020204030204" pitchFamily="49" charset="0"/>
              </a:rPr>
              <a:t>matlab</a:t>
            </a:r>
            <a:r>
              <a:rPr lang="en-US" sz="2000" dirty="0">
                <a:latin typeface="Consolas" panose="020B0609020204030204" pitchFamily="49" charset="0"/>
              </a:rPr>
              <a:t>/R2018b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matlab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nodesktop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nosplash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nodisplay</a:t>
            </a:r>
            <a:r>
              <a:rPr lang="en-US" sz="2000" dirty="0">
                <a:latin typeface="Consolas" panose="020B0609020204030204" pitchFamily="49" charset="0"/>
              </a:rPr>
              <a:t> &lt;</a:t>
            </a:r>
            <a:r>
              <a:rPr lang="en-US" sz="2000" dirty="0" err="1">
                <a:latin typeface="Consolas" panose="020B0609020204030204" pitchFamily="49" charset="0"/>
              </a:rPr>
              <a:t>matlab_test.m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3B346E-4D77-4950-BE8F-1E71E6B0B9AF}"/>
              </a:ext>
            </a:extLst>
          </p:cNvPr>
          <p:cNvSpPr txBox="1"/>
          <p:nvPr/>
        </p:nvSpPr>
        <p:spPr>
          <a:xfrm>
            <a:off x="884189" y="6308209"/>
            <a:ext cx="463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https://cac.queensu.ca/wiki/index.php/SLURM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80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90E5-3FD3-46B6-A354-094E6BF8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Ex.4 </a:t>
            </a:r>
            <a:r>
              <a:rPr lang="en-US" dirty="0" err="1"/>
              <a:t>Matlab</a:t>
            </a:r>
            <a:r>
              <a:rPr lang="en-US" dirty="0"/>
              <a:t> – Batch Compute Node (2)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115D5-43EB-4DA5-A272-EDA0609428B5}"/>
              </a:ext>
            </a:extLst>
          </p:cNvPr>
          <p:cNvSpPr txBox="1"/>
          <p:nvPr/>
        </p:nvSpPr>
        <p:spPr>
          <a:xfrm>
            <a:off x="945970" y="1537874"/>
            <a:ext cx="10166166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#!/bin/bash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--job-name=</a:t>
            </a:r>
            <a:r>
              <a:rPr lang="en-US" sz="2000" dirty="0" err="1">
                <a:latin typeface="Consolas" panose="020B0609020204030204" pitchFamily="49" charset="0"/>
              </a:rPr>
              <a:t>MATLAB_test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job name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--partition=standard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job partition (group of nodes)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--mail-type=ALL		</a:t>
            </a:r>
            <a:r>
              <a:rPr lang="en-US" sz="2000" dirty="0">
                <a:solidFill>
                  <a:srgbClr val="FF3399"/>
                </a:solidFill>
                <a:latin typeface="Consolas" panose="020B0609020204030204" pitchFamily="49" charset="0"/>
              </a:rPr>
              <a:t># email me when job start, stop, etc.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--mail-user=jay.cao@rotman.utoronto.ca </a:t>
            </a:r>
            <a:r>
              <a:rPr lang="en-US" sz="2000" dirty="0">
                <a:solidFill>
                  <a:srgbClr val="FF3399"/>
                </a:solidFill>
                <a:latin typeface="Consolas" panose="020B0609020204030204" pitchFamily="49" charset="0"/>
              </a:rPr>
              <a:t># set my email address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--output=</a:t>
            </a:r>
            <a:r>
              <a:rPr lang="en-US" sz="2000" dirty="0" err="1">
                <a:latin typeface="Consolas" panose="020B0609020204030204" pitchFamily="49" charset="0"/>
              </a:rPr>
              <a:t>STD.out</a:t>
            </a: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save standard output to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STD.out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--error=</a:t>
            </a:r>
            <a:r>
              <a:rPr lang="en-US" sz="2000" dirty="0" err="1">
                <a:latin typeface="Consolas" panose="020B0609020204030204" pitchFamily="49" charset="0"/>
              </a:rPr>
              <a:t>STD.err</a:t>
            </a: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save std. error output to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STD.out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-c 4		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ask for 4 CPUs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--time=30:00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wall time to be 30mins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--mem=5000	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ask for 5G memory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module load </a:t>
            </a:r>
            <a:r>
              <a:rPr lang="en-US" sz="2000" dirty="0" err="1">
                <a:latin typeface="Consolas" panose="020B0609020204030204" pitchFamily="49" charset="0"/>
              </a:rPr>
              <a:t>matlab</a:t>
            </a:r>
            <a:r>
              <a:rPr lang="en-US" sz="2000" dirty="0">
                <a:latin typeface="Consolas" panose="020B0609020204030204" pitchFamily="49" charset="0"/>
              </a:rPr>
              <a:t>/R2018b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matlab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nodesktop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nosplash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nodisplay</a:t>
            </a:r>
            <a:r>
              <a:rPr lang="en-US" sz="2000" dirty="0">
                <a:latin typeface="Consolas" panose="020B0609020204030204" pitchFamily="49" charset="0"/>
              </a:rPr>
              <a:t> &lt;</a:t>
            </a:r>
            <a:r>
              <a:rPr lang="en-US" sz="2000" dirty="0" err="1">
                <a:latin typeface="Consolas" panose="020B0609020204030204" pitchFamily="49" charset="0"/>
              </a:rPr>
              <a:t>matlab_test.m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F4836-7785-4D29-A98F-81FF751B4575}"/>
              </a:ext>
            </a:extLst>
          </p:cNvPr>
          <p:cNvSpPr txBox="1"/>
          <p:nvPr/>
        </p:nvSpPr>
        <p:spPr>
          <a:xfrm>
            <a:off x="884189" y="6308209"/>
            <a:ext cx="463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https://cac.queensu.ca/wiki/index.php/SLURM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92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90E5-3FD3-46B6-A354-094E6BF8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Ex.4 </a:t>
            </a:r>
            <a:r>
              <a:rPr lang="en-US" dirty="0" err="1"/>
              <a:t>Matlab</a:t>
            </a:r>
            <a:r>
              <a:rPr lang="en-US" dirty="0"/>
              <a:t> – Batch Compute Node (2)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115D5-43EB-4DA5-A272-EDA0609428B5}"/>
              </a:ext>
            </a:extLst>
          </p:cNvPr>
          <p:cNvSpPr txBox="1"/>
          <p:nvPr/>
        </p:nvSpPr>
        <p:spPr>
          <a:xfrm>
            <a:off x="945970" y="1537874"/>
            <a:ext cx="10166166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#!/bin/bash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--job-name=</a:t>
            </a:r>
            <a:r>
              <a:rPr lang="en-US" sz="2000" dirty="0" err="1">
                <a:latin typeface="Consolas" panose="020B0609020204030204" pitchFamily="49" charset="0"/>
              </a:rPr>
              <a:t>MATLAB_test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job name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--partition=standard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job partition (group of nodes)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--mail-type=ALL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email me when job start, stop, etc.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--mail-user=jay.cao@rotman.utoronto.ca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my email address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--output=</a:t>
            </a:r>
            <a:r>
              <a:rPr lang="en-US" sz="2000" dirty="0" err="1">
                <a:latin typeface="Consolas" panose="020B0609020204030204" pitchFamily="49" charset="0"/>
              </a:rPr>
              <a:t>STD.out</a:t>
            </a: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FF3399"/>
                </a:solidFill>
                <a:latin typeface="Consolas" panose="020B0609020204030204" pitchFamily="49" charset="0"/>
              </a:rPr>
              <a:t># save standard output to </a:t>
            </a:r>
            <a:r>
              <a:rPr lang="en-US" sz="2000" dirty="0" err="1">
                <a:solidFill>
                  <a:srgbClr val="FF3399"/>
                </a:solidFill>
                <a:latin typeface="Consolas" panose="020B0609020204030204" pitchFamily="49" charset="0"/>
              </a:rPr>
              <a:t>STD.out</a:t>
            </a:r>
            <a:endParaRPr lang="en-US" sz="2000" dirty="0">
              <a:solidFill>
                <a:srgbClr val="FF339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--error=</a:t>
            </a:r>
            <a:r>
              <a:rPr lang="en-US" sz="2000" dirty="0" err="1">
                <a:latin typeface="Consolas" panose="020B0609020204030204" pitchFamily="49" charset="0"/>
              </a:rPr>
              <a:t>STD.err</a:t>
            </a: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FF3399"/>
                </a:solidFill>
                <a:latin typeface="Consolas" panose="020B0609020204030204" pitchFamily="49" charset="0"/>
              </a:rPr>
              <a:t># save std. error output to </a:t>
            </a:r>
            <a:r>
              <a:rPr lang="en-US" sz="2000" dirty="0" err="1">
                <a:solidFill>
                  <a:srgbClr val="FF3399"/>
                </a:solidFill>
                <a:latin typeface="Consolas" panose="020B0609020204030204" pitchFamily="49" charset="0"/>
              </a:rPr>
              <a:t>STD.out</a:t>
            </a:r>
            <a:endParaRPr lang="en-US" sz="2000" dirty="0">
              <a:solidFill>
                <a:srgbClr val="FF339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-c 4		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ask for 4 CPUs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--time=30:00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wall time to be 30mins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--mem=5000	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ask for 5G memory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module load </a:t>
            </a:r>
            <a:r>
              <a:rPr lang="en-US" sz="2000" dirty="0" err="1">
                <a:latin typeface="Consolas" panose="020B0609020204030204" pitchFamily="49" charset="0"/>
              </a:rPr>
              <a:t>matlab</a:t>
            </a:r>
            <a:r>
              <a:rPr lang="en-US" sz="2000" dirty="0">
                <a:latin typeface="Consolas" panose="020B0609020204030204" pitchFamily="49" charset="0"/>
              </a:rPr>
              <a:t>/R2018b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matlab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nodesktop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nosplash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nodisplay</a:t>
            </a:r>
            <a:r>
              <a:rPr lang="en-US" sz="2000" dirty="0">
                <a:latin typeface="Consolas" panose="020B0609020204030204" pitchFamily="49" charset="0"/>
              </a:rPr>
              <a:t> &lt;</a:t>
            </a:r>
            <a:r>
              <a:rPr lang="en-US" sz="2000" dirty="0" err="1">
                <a:latin typeface="Consolas" panose="020B0609020204030204" pitchFamily="49" charset="0"/>
              </a:rPr>
              <a:t>matlab_test.m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8693F2-F5E1-45F7-A17B-E7811478AF6D}"/>
              </a:ext>
            </a:extLst>
          </p:cNvPr>
          <p:cNvSpPr txBox="1"/>
          <p:nvPr/>
        </p:nvSpPr>
        <p:spPr>
          <a:xfrm>
            <a:off x="884189" y="6308209"/>
            <a:ext cx="463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https://cac.queensu.ca/wiki/index.php/SLURM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8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40B8-23B8-4F1D-867E-AA1A4FE5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RNN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4CF19-F05A-49C4-B57B-F462F260C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shared research server</a:t>
            </a:r>
          </a:p>
          <a:p>
            <a:pPr lvl="1"/>
            <a:r>
              <a:rPr lang="en-US" dirty="0"/>
              <a:t>Hardware: 32 Xeon CPUs; 800G Memory</a:t>
            </a:r>
          </a:p>
          <a:p>
            <a:pPr lvl="1"/>
            <a:r>
              <a:rPr lang="en-US" dirty="0"/>
              <a:t>Storage: Home directories; 50T shared project directory</a:t>
            </a:r>
          </a:p>
          <a:p>
            <a:pPr lvl="1"/>
            <a:r>
              <a:rPr lang="en-US" dirty="0"/>
              <a:t>Software: Linux OS; Python, R, </a:t>
            </a:r>
            <a:r>
              <a:rPr lang="en-US" dirty="0" err="1"/>
              <a:t>Matlab</a:t>
            </a:r>
            <a:r>
              <a:rPr lang="en-US" dirty="0"/>
              <a:t>, Stata, Julia, C, C++, Fortran, etc.</a:t>
            </a:r>
          </a:p>
          <a:p>
            <a:pPr lvl="1"/>
            <a:r>
              <a:rPr lang="en-US" dirty="0"/>
              <a:t>Dedicated to </a:t>
            </a:r>
            <a:r>
              <a:rPr lang="en-US" dirty="0" err="1"/>
              <a:t>Rotman</a:t>
            </a:r>
            <a:r>
              <a:rPr lang="en-US" dirty="0"/>
              <a:t> researchers</a:t>
            </a:r>
          </a:p>
          <a:p>
            <a:pPr lvl="1"/>
            <a:r>
              <a:rPr lang="en-US" dirty="0"/>
              <a:t>Hosted at Centre for Advanced Computing (CAC) at Queens U</a:t>
            </a:r>
          </a:p>
          <a:p>
            <a:pPr lvl="1"/>
            <a:endParaRPr lang="en-US" dirty="0"/>
          </a:p>
          <a:p>
            <a:r>
              <a:rPr lang="en-US" dirty="0"/>
              <a:t>A gateway to a pool of computing resources</a:t>
            </a:r>
          </a:p>
          <a:p>
            <a:pPr lvl="1"/>
            <a:r>
              <a:rPr lang="en-US" dirty="0"/>
              <a:t>Zoom out (next slides)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23666F-7803-46E2-B31C-DAE6326BDC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944" y="451426"/>
            <a:ext cx="780290" cy="7802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22C786-C0DC-44E1-9C7C-E7113A5B1EB2}"/>
              </a:ext>
            </a:extLst>
          </p:cNvPr>
          <p:cNvSpPr txBox="1"/>
          <p:nvPr/>
        </p:nvSpPr>
        <p:spPr>
          <a:xfrm>
            <a:off x="10408636" y="1231716"/>
            <a:ext cx="1408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99"/>
                </a:solidFill>
              </a:rPr>
              <a:t>RRN</a:t>
            </a:r>
          </a:p>
          <a:p>
            <a:r>
              <a:rPr lang="en-US" dirty="0"/>
              <a:t>32 CPUs</a:t>
            </a:r>
          </a:p>
          <a:p>
            <a:r>
              <a:rPr lang="en-US" dirty="0"/>
              <a:t>800 Memory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356634-57E9-4FF5-A420-6E3011DFC279}"/>
              </a:ext>
            </a:extLst>
          </p:cNvPr>
          <p:cNvSpPr txBox="1"/>
          <p:nvPr/>
        </p:nvSpPr>
        <p:spPr>
          <a:xfrm>
            <a:off x="8392031" y="2318828"/>
            <a:ext cx="12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Your laptop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CE1733-45C7-4665-B596-F5B55D0CF4B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096" y="1786519"/>
            <a:ext cx="691426" cy="69142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07963A-F598-4827-B3F8-42176ACD7D07}"/>
              </a:ext>
            </a:extLst>
          </p:cNvPr>
          <p:cNvCxnSpPr>
            <a:cxnSpLocks/>
          </p:cNvCxnSpPr>
          <p:nvPr/>
        </p:nvCxnSpPr>
        <p:spPr>
          <a:xfrm>
            <a:off x="9499427" y="837773"/>
            <a:ext cx="885562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282C687-B680-4C1F-98BC-2E077830308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664" y="376508"/>
            <a:ext cx="780290" cy="7802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70F4F4-E8D6-472E-839A-06AB893FD70F}"/>
              </a:ext>
            </a:extLst>
          </p:cNvPr>
          <p:cNvSpPr txBox="1"/>
          <p:nvPr/>
        </p:nvSpPr>
        <p:spPr>
          <a:xfrm>
            <a:off x="8520435" y="197071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Internet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875BB1-F21F-482D-955B-7EB80C860F8E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8950809" y="1156798"/>
            <a:ext cx="0" cy="62972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662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90E5-3FD3-46B6-A354-094E6BF8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Ex.4 </a:t>
            </a:r>
            <a:r>
              <a:rPr lang="en-US" dirty="0" err="1"/>
              <a:t>Matlab</a:t>
            </a:r>
            <a:r>
              <a:rPr lang="en-US" dirty="0"/>
              <a:t> – Batch Compute Node 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115D5-43EB-4DA5-A272-EDA0609428B5}"/>
              </a:ext>
            </a:extLst>
          </p:cNvPr>
          <p:cNvSpPr txBox="1"/>
          <p:nvPr/>
        </p:nvSpPr>
        <p:spPr>
          <a:xfrm>
            <a:off x="945970" y="1537874"/>
            <a:ext cx="10166166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#!/bin/bash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--job-name=</a:t>
            </a:r>
            <a:r>
              <a:rPr lang="en-US" sz="2000" dirty="0" err="1">
                <a:latin typeface="Consolas" panose="020B0609020204030204" pitchFamily="49" charset="0"/>
              </a:rPr>
              <a:t>MATLAB_test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job name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--partition=standard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job partition (group of nodes)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--mail-type=ALL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email me when job start, stop, etc.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--mail-user=jay.cao@rotman.utoronto.ca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my email address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--output=</a:t>
            </a:r>
            <a:r>
              <a:rPr lang="en-US" sz="2000" dirty="0" err="1">
                <a:latin typeface="Consolas" panose="020B0609020204030204" pitchFamily="49" charset="0"/>
              </a:rPr>
              <a:t>STD.out</a:t>
            </a: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save standard output to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STD.out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--error=</a:t>
            </a:r>
            <a:r>
              <a:rPr lang="en-US" sz="2000" dirty="0" err="1">
                <a:latin typeface="Consolas" panose="020B0609020204030204" pitchFamily="49" charset="0"/>
              </a:rPr>
              <a:t>STD.err</a:t>
            </a: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save std. error output to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STD.out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-c 4				</a:t>
            </a:r>
            <a:r>
              <a:rPr lang="en-US" sz="2000" dirty="0">
                <a:solidFill>
                  <a:srgbClr val="FF3399"/>
                </a:solidFill>
                <a:latin typeface="Consolas" panose="020B0609020204030204" pitchFamily="49" charset="0"/>
              </a:rPr>
              <a:t># ask for 4 CPUs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--time=30:00		</a:t>
            </a:r>
            <a:r>
              <a:rPr lang="en-US" sz="2000" dirty="0">
                <a:solidFill>
                  <a:srgbClr val="FF3399"/>
                </a:solidFill>
                <a:latin typeface="Consolas" panose="020B0609020204030204" pitchFamily="49" charset="0"/>
              </a:rPr>
              <a:t># set wall time to be 30mins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--mem=5000			</a:t>
            </a:r>
            <a:r>
              <a:rPr lang="en-US" sz="2000" dirty="0">
                <a:solidFill>
                  <a:srgbClr val="FF3399"/>
                </a:solidFill>
                <a:latin typeface="Consolas" panose="020B0609020204030204" pitchFamily="49" charset="0"/>
              </a:rPr>
              <a:t># ask for 5G memory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module load </a:t>
            </a:r>
            <a:r>
              <a:rPr lang="en-US" sz="2000" dirty="0" err="1">
                <a:latin typeface="Consolas" panose="020B0609020204030204" pitchFamily="49" charset="0"/>
              </a:rPr>
              <a:t>matlab</a:t>
            </a:r>
            <a:r>
              <a:rPr lang="en-US" sz="2000" dirty="0">
                <a:latin typeface="Consolas" panose="020B0609020204030204" pitchFamily="49" charset="0"/>
              </a:rPr>
              <a:t>/R2018b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matlab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nodesktop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nosplash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nodisplay</a:t>
            </a:r>
            <a:r>
              <a:rPr lang="en-US" sz="2000" dirty="0">
                <a:latin typeface="Consolas" panose="020B0609020204030204" pitchFamily="49" charset="0"/>
              </a:rPr>
              <a:t> &lt;</a:t>
            </a:r>
            <a:r>
              <a:rPr lang="en-US" sz="2000" dirty="0" err="1">
                <a:latin typeface="Consolas" panose="020B0609020204030204" pitchFamily="49" charset="0"/>
              </a:rPr>
              <a:t>matlab_test.m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E55885-BF5A-4DD8-940F-A2C111E20300}"/>
              </a:ext>
            </a:extLst>
          </p:cNvPr>
          <p:cNvSpPr txBox="1"/>
          <p:nvPr/>
        </p:nvSpPr>
        <p:spPr>
          <a:xfrm>
            <a:off x="884189" y="6308209"/>
            <a:ext cx="463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https://cac.queensu.ca/wiki/index.php/SLURM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37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8CC82-4A7D-4AA7-AFB8-0B928F6C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Ex.4 </a:t>
            </a:r>
            <a:r>
              <a:rPr lang="en-US" dirty="0" err="1"/>
              <a:t>Matlab</a:t>
            </a:r>
            <a:r>
              <a:rPr lang="en-US" dirty="0"/>
              <a:t> – Batch Compute Node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274A-38F4-46B5-BCC6-4D3268390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job script to submit your code to a compute node</a:t>
            </a:r>
          </a:p>
          <a:p>
            <a:pPr lvl="1"/>
            <a:r>
              <a:rPr lang="en-US" dirty="0"/>
              <a:t>currently CAC doesn’t enable inter-node jobs</a:t>
            </a:r>
          </a:p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</a:rPr>
              <a:t>sbatch</a:t>
            </a:r>
            <a:r>
              <a:rPr lang="en-US" dirty="0">
                <a:latin typeface="Consolas" panose="020B0609020204030204" pitchFamily="49" charset="0"/>
              </a:rPr>
              <a:t> job.sh</a:t>
            </a:r>
          </a:p>
          <a:p>
            <a:endParaRPr lang="en-US" dirty="0"/>
          </a:p>
          <a:p>
            <a:r>
              <a:rPr lang="en-US" dirty="0"/>
              <a:t>Show status of jobs</a:t>
            </a:r>
          </a:p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</a:rPr>
              <a:t>squeue</a:t>
            </a:r>
            <a:r>
              <a:rPr lang="en-US" dirty="0">
                <a:latin typeface="Consolas" panose="020B0609020204030204" pitchFamily="49" charset="0"/>
              </a:rPr>
              <a:t> --job &lt;</a:t>
            </a:r>
            <a:r>
              <a:rPr lang="en-US" dirty="0" err="1">
                <a:latin typeface="Consolas" panose="020B0609020204030204" pitchFamily="49" charset="0"/>
              </a:rPr>
              <a:t>job_id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endParaRPr lang="en-US" dirty="0"/>
          </a:p>
          <a:p>
            <a:r>
              <a:rPr lang="en-US" dirty="0"/>
              <a:t>Cancel jobs</a:t>
            </a:r>
          </a:p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</a:rPr>
              <a:t>scancel</a:t>
            </a:r>
            <a:r>
              <a:rPr lang="en-US" dirty="0">
                <a:latin typeface="Consolas" panose="020B0609020204030204" pitchFamily="49" charset="0"/>
              </a:rPr>
              <a:t> &lt;</a:t>
            </a:r>
            <a:r>
              <a:rPr lang="en-US" dirty="0" err="1">
                <a:latin typeface="Consolas" panose="020B0609020204030204" pitchFamily="49" charset="0"/>
              </a:rPr>
              <a:t>job_id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A5EAE-86AA-4D3F-820A-B6DE283A44CC}"/>
              </a:ext>
            </a:extLst>
          </p:cNvPr>
          <p:cNvSpPr txBox="1"/>
          <p:nvPr/>
        </p:nvSpPr>
        <p:spPr>
          <a:xfrm>
            <a:off x="884189" y="6308209"/>
            <a:ext cx="463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https://cac.queensu.ca/wiki/index.php/SLURM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97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4BF1-4C5F-4EA8-807C-036DA9372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Extra Stuff</a:t>
            </a:r>
          </a:p>
        </p:txBody>
      </p:sp>
    </p:spTree>
    <p:extLst>
      <p:ext uri="{BB962C8B-B14F-4D97-AF65-F5344CB8AC3E}">
        <p14:creationId xmlns:p14="http://schemas.microsoft.com/office/powerpoint/2010/main" val="1524225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29A66-5C59-42F5-B0A9-FFF480E3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 Your Sessions: </a:t>
            </a:r>
            <a:r>
              <a:rPr lang="en-US" dirty="0" err="1"/>
              <a:t>tmux</a:t>
            </a:r>
            <a:r>
              <a:rPr lang="en-US" dirty="0"/>
              <a:t> &amp; x2go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85D25-9B44-44A8-9839-ECEBDF935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it mean</a:t>
            </a:r>
          </a:p>
          <a:p>
            <a:pPr lvl="1"/>
            <a:r>
              <a:rPr lang="en-US" dirty="0"/>
              <a:t>after you log out the system, you can still log in back to where you left off</a:t>
            </a:r>
          </a:p>
          <a:p>
            <a:pPr lvl="1"/>
            <a:endParaRPr lang="en-US" dirty="0"/>
          </a:p>
          <a:p>
            <a:r>
              <a:rPr lang="en-US" dirty="0"/>
              <a:t>Why is it useful</a:t>
            </a:r>
          </a:p>
          <a:p>
            <a:pPr lvl="1"/>
            <a:r>
              <a:rPr lang="en-US" dirty="0"/>
              <a:t>long running code on RRN in foreground</a:t>
            </a:r>
          </a:p>
          <a:p>
            <a:pPr lvl="1"/>
            <a:endParaRPr lang="en-US" dirty="0"/>
          </a:p>
          <a:p>
            <a:r>
              <a:rPr lang="en-US" dirty="0"/>
              <a:t>Tools to achieve it</a:t>
            </a:r>
          </a:p>
          <a:p>
            <a:pPr lvl="1"/>
            <a:r>
              <a:rPr lang="en-US" dirty="0"/>
              <a:t>persist a </a:t>
            </a:r>
            <a:r>
              <a:rPr lang="en-US" b="1" dirty="0"/>
              <a:t>non-GUI</a:t>
            </a:r>
            <a:r>
              <a:rPr lang="en-US" dirty="0"/>
              <a:t> session: </a:t>
            </a:r>
            <a:r>
              <a:rPr lang="en-US" b="1" dirty="0" err="1"/>
              <a:t>tmux</a:t>
            </a:r>
            <a:r>
              <a:rPr lang="en-US" dirty="0"/>
              <a:t> (recommended; demo) or screen</a:t>
            </a:r>
          </a:p>
          <a:p>
            <a:pPr lvl="1"/>
            <a:r>
              <a:rPr lang="en-US" dirty="0"/>
              <a:t>persist a </a:t>
            </a:r>
            <a:r>
              <a:rPr lang="en-US" b="1" dirty="0"/>
              <a:t>GUI</a:t>
            </a:r>
            <a:r>
              <a:rPr lang="en-US" dirty="0"/>
              <a:t> session: </a:t>
            </a:r>
            <a:r>
              <a:rPr lang="en-US" b="1" dirty="0"/>
              <a:t>x2go</a:t>
            </a:r>
            <a:r>
              <a:rPr lang="en-US" dirty="0"/>
              <a:t> (recommended; demo), VNC or </a:t>
            </a:r>
            <a:r>
              <a:rPr lang="en-US" dirty="0" err="1"/>
              <a:t>xpra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FA3D2-2992-48BC-B0FB-AC4C0A75C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tmux</a:t>
            </a:r>
            <a:r>
              <a:rPr lang="en-US" dirty="0"/>
              <a:t>: minimum to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ACBA5-95B4-41D5-9027-A39F8253F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8353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launch: </a:t>
            </a:r>
            <a:r>
              <a:rPr lang="en-US" b="1" dirty="0" err="1">
                <a:latin typeface="Consolas" panose="020B0609020204030204" pitchFamily="49" charset="0"/>
              </a:rPr>
              <a:t>tmux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split current pane vertically: </a:t>
            </a:r>
            <a:r>
              <a:rPr lang="en-US" b="1" dirty="0">
                <a:latin typeface="Consolas" panose="020B0609020204030204" pitchFamily="49" charset="0"/>
              </a:rPr>
              <a:t>ctrl-b %</a:t>
            </a:r>
          </a:p>
          <a:p>
            <a:pPr marL="0" indent="0">
              <a:buNone/>
            </a:pPr>
            <a:r>
              <a:rPr lang="en-US" dirty="0"/>
              <a:t>split current pane horizontally: </a:t>
            </a:r>
            <a:r>
              <a:rPr lang="en-US" b="1" dirty="0">
                <a:latin typeface="Consolas" panose="020B0609020204030204" pitchFamily="49" charset="0"/>
              </a:rPr>
              <a:t>ctrl-b “</a:t>
            </a:r>
          </a:p>
          <a:p>
            <a:pPr marL="0" indent="0">
              <a:buNone/>
            </a:pPr>
            <a:r>
              <a:rPr lang="en-US" dirty="0"/>
              <a:t>moving between panes: </a:t>
            </a:r>
            <a:r>
              <a:rPr lang="en-US" b="1" dirty="0">
                <a:latin typeface="Consolas" panose="020B0609020204030204" pitchFamily="49" charset="0"/>
              </a:rPr>
              <a:t>ctrl-b ↑, ↓, →, ←</a:t>
            </a:r>
          </a:p>
          <a:p>
            <a:pPr marL="0" indent="0">
              <a:buNone/>
            </a:pPr>
            <a:r>
              <a:rPr lang="en-US" dirty="0"/>
              <a:t>close a pane (close the last pane to exit </a:t>
            </a:r>
            <a:r>
              <a:rPr lang="en-US" dirty="0" err="1"/>
              <a:t>tmux</a:t>
            </a:r>
            <a:r>
              <a:rPr lang="en-US" dirty="0"/>
              <a:t>): </a:t>
            </a:r>
            <a:r>
              <a:rPr lang="en-US" b="1" dirty="0">
                <a:latin typeface="Consolas" panose="020B0609020204030204" pitchFamily="49" charset="0"/>
              </a:rPr>
              <a:t>exit</a:t>
            </a:r>
          </a:p>
          <a:p>
            <a:pPr marL="0" indent="0">
              <a:buNone/>
            </a:pPr>
            <a:r>
              <a:rPr lang="en-US" dirty="0"/>
              <a:t>detach from a session: </a:t>
            </a:r>
            <a:r>
              <a:rPr lang="en-US" b="1" dirty="0">
                <a:latin typeface="Consolas" panose="020B0609020204030204" pitchFamily="49" charset="0"/>
              </a:rPr>
              <a:t>ctrl-b d</a:t>
            </a:r>
          </a:p>
          <a:p>
            <a:pPr marL="0" indent="0">
              <a:buNone/>
            </a:pPr>
            <a:r>
              <a:rPr lang="en-US" dirty="0"/>
              <a:t>re-attach to a session (assuming you only have 1 session): </a:t>
            </a:r>
            <a:r>
              <a:rPr lang="en-US" b="1" dirty="0" err="1">
                <a:latin typeface="Consolas" panose="020B0609020204030204" pitchFamily="49" charset="0"/>
              </a:rPr>
              <a:t>tmux</a:t>
            </a:r>
            <a:r>
              <a:rPr lang="en-US" b="1" dirty="0">
                <a:latin typeface="Consolas" panose="020B0609020204030204" pitchFamily="49" charset="0"/>
              </a:rPr>
              <a:t> attach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7CB9FB-42CD-4586-8604-571DDF8840B6}"/>
              </a:ext>
            </a:extLst>
          </p:cNvPr>
          <p:cNvSpPr txBox="1"/>
          <p:nvPr/>
        </p:nvSpPr>
        <p:spPr>
          <a:xfrm>
            <a:off x="884189" y="6308209"/>
            <a:ext cx="982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on getting started with </a:t>
            </a:r>
            <a:r>
              <a:rPr lang="en-US" dirty="0" err="1"/>
              <a:t>tmux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https://www.hamvocke.com/blog/a-quick-and-easy-guide-to-tmux/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50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D119-6F28-40D6-A17F-439DC1F8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Processes: </a:t>
            </a:r>
            <a:r>
              <a:rPr lang="en-US" dirty="0" err="1"/>
              <a:t>ps</a:t>
            </a:r>
            <a:r>
              <a:rPr lang="en-US" dirty="0"/>
              <a:t>, top, </a:t>
            </a:r>
            <a:r>
              <a:rPr lang="en-US" dirty="0" err="1"/>
              <a:t>htop</a:t>
            </a:r>
            <a:r>
              <a:rPr lang="en-US" dirty="0"/>
              <a:t>, kill, </a:t>
            </a:r>
            <a:r>
              <a:rPr lang="en-US" dirty="0" err="1"/>
              <a:t>pkill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66BF7-8855-4849-A60D-C4DF9BF76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all the process you are running</a:t>
            </a:r>
          </a:p>
          <a:p>
            <a:pPr marL="0" indent="0" algn="ctr">
              <a:buNone/>
            </a:pPr>
            <a:r>
              <a:rPr lang="en-US" b="1" dirty="0" err="1">
                <a:latin typeface="Consolas" panose="020B0609020204030204" pitchFamily="49" charset="0"/>
              </a:rPr>
              <a:t>ps</a:t>
            </a:r>
            <a:r>
              <a:rPr lang="en-US" b="1" dirty="0">
                <a:latin typeface="Consolas" panose="020B0609020204030204" pitchFamily="49" charset="0"/>
              </a:rPr>
              <a:t> -u </a:t>
            </a:r>
            <a:r>
              <a:rPr lang="en-US" b="1" dirty="0" err="1">
                <a:latin typeface="Consolas" panose="020B0609020204030204" pitchFamily="49" charset="0"/>
              </a:rPr>
              <a:t>yourUserName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/>
              <a:t>display system info (CPU &amp; memory usage, process,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top or </a:t>
            </a:r>
            <a:r>
              <a:rPr lang="en-US" b="1" dirty="0" err="1">
                <a:latin typeface="Consolas" panose="020B0609020204030204" pitchFamily="49" charset="0"/>
              </a:rPr>
              <a:t>htop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(type q to exit)</a:t>
            </a:r>
          </a:p>
          <a:p>
            <a:r>
              <a:rPr lang="en-US" dirty="0"/>
              <a:t>terminate a process</a:t>
            </a: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kill </a:t>
            </a:r>
            <a:r>
              <a:rPr lang="en-US" b="1" dirty="0" err="1">
                <a:latin typeface="Consolas" panose="020B0609020204030204" pitchFamily="49" charset="0"/>
              </a:rPr>
              <a:t>processID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/>
              <a:t>terminate all processes you have (this will log you out too)</a:t>
            </a:r>
          </a:p>
          <a:p>
            <a:pPr marL="0" indent="0" algn="ctr">
              <a:buNone/>
            </a:pPr>
            <a:r>
              <a:rPr lang="en-US" b="1" dirty="0" err="1">
                <a:latin typeface="Consolas" panose="020B0609020204030204" pitchFamily="49" charset="0"/>
              </a:rPr>
              <a:t>pkill</a:t>
            </a:r>
            <a:r>
              <a:rPr lang="en-US" b="1" dirty="0">
                <a:latin typeface="Consolas" panose="020B0609020204030204" pitchFamily="49" charset="0"/>
              </a:rPr>
              <a:t> –u </a:t>
            </a:r>
            <a:r>
              <a:rPr lang="en-US" b="1" dirty="0" err="1">
                <a:latin typeface="Consolas" panose="020B0609020204030204" pitchFamily="49" charset="0"/>
              </a:rPr>
              <a:t>yourUserName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B18FF-EAC0-4A92-978B-0E5F5EEED9B0}"/>
              </a:ext>
            </a:extLst>
          </p:cNvPr>
          <p:cNvSpPr txBox="1"/>
          <p:nvPr/>
        </p:nvSpPr>
        <p:spPr>
          <a:xfrm>
            <a:off x="884189" y="6308209"/>
            <a:ext cx="734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on </a:t>
            </a:r>
            <a:r>
              <a:rPr lang="en-US" dirty="0" err="1"/>
              <a:t>htop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https://codeahoy.com/2017/01/20/hhtop-explained-visually/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1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FEEB-38B2-45D9-AD8B-5EF86176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RRN (Zoom Out)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45E2C5-3FCB-412B-BD11-4885A94E412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738" y="3053621"/>
            <a:ext cx="780290" cy="7802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ED1380-5BB2-46F5-93E8-E5B489923550}"/>
              </a:ext>
            </a:extLst>
          </p:cNvPr>
          <p:cNvSpPr txBox="1"/>
          <p:nvPr/>
        </p:nvSpPr>
        <p:spPr>
          <a:xfrm>
            <a:off x="1743025" y="4921023"/>
            <a:ext cx="12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Your laptop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AB56B7B-025F-455C-9738-FA3839C9F7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890" y="4388714"/>
            <a:ext cx="691426" cy="69142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EF9DEA-D97E-440E-B739-C712957AD5B8}"/>
              </a:ext>
            </a:extLst>
          </p:cNvPr>
          <p:cNvCxnSpPr>
            <a:cxnSpLocks/>
          </p:cNvCxnSpPr>
          <p:nvPr/>
        </p:nvCxnSpPr>
        <p:spPr>
          <a:xfrm>
            <a:off x="2901221" y="3439968"/>
            <a:ext cx="885562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D8052B37-4169-4A42-88AA-4BB631861E0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458" y="2978703"/>
            <a:ext cx="780290" cy="78029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63A34E0-A440-46F3-BD9D-2FEF0E281D00}"/>
              </a:ext>
            </a:extLst>
          </p:cNvPr>
          <p:cNvSpPr txBox="1"/>
          <p:nvPr/>
        </p:nvSpPr>
        <p:spPr>
          <a:xfrm>
            <a:off x="1922229" y="2778946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Internet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0ACBEE-72C8-4A31-8DC4-C6977D4E5253}"/>
              </a:ext>
            </a:extLst>
          </p:cNvPr>
          <p:cNvCxnSpPr>
            <a:cxnSpLocks/>
            <a:stCxn id="27" idx="0"/>
            <a:endCxn id="47" idx="2"/>
          </p:cNvCxnSpPr>
          <p:nvPr/>
        </p:nvCxnSpPr>
        <p:spPr>
          <a:xfrm flipV="1">
            <a:off x="2352603" y="3758993"/>
            <a:ext cx="0" cy="62972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C504E90-929F-4F90-B5F1-87DDC2DB74E4}"/>
              </a:ext>
            </a:extLst>
          </p:cNvPr>
          <p:cNvSpPr txBox="1"/>
          <p:nvPr/>
        </p:nvSpPr>
        <p:spPr>
          <a:xfrm>
            <a:off x="3424190" y="3776999"/>
            <a:ext cx="1408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99"/>
                </a:solidFill>
              </a:rPr>
              <a:t>RRN</a:t>
            </a:r>
          </a:p>
          <a:p>
            <a:r>
              <a:rPr lang="en-US" dirty="0"/>
              <a:t>32 CPUs</a:t>
            </a:r>
          </a:p>
          <a:p>
            <a:r>
              <a:rPr lang="en-US" dirty="0"/>
              <a:t>800 Memory</a:t>
            </a:r>
          </a:p>
        </p:txBody>
      </p:sp>
    </p:spTree>
    <p:extLst>
      <p:ext uri="{BB962C8B-B14F-4D97-AF65-F5344CB8AC3E}">
        <p14:creationId xmlns:p14="http://schemas.microsoft.com/office/powerpoint/2010/main" val="187762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FEEB-38B2-45D9-AD8B-5EF86176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RRN (Zoom Out)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34EB3-94A0-4D12-A4D3-B4721898D3F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625" y="2797325"/>
            <a:ext cx="1292883" cy="12928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FCF6CC-2D78-4567-9904-5DAD2F9A390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587" y="2797325"/>
            <a:ext cx="1292883" cy="12928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45E2C5-3FCB-412B-BD11-4885A94E412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738" y="3053621"/>
            <a:ext cx="780290" cy="7802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BE44A8-FE67-4EB3-92FB-93FE41F5B5B0}"/>
              </a:ext>
            </a:extLst>
          </p:cNvPr>
          <p:cNvSpPr txBox="1"/>
          <p:nvPr/>
        </p:nvSpPr>
        <p:spPr>
          <a:xfrm>
            <a:off x="6646198" y="3906987"/>
            <a:ext cx="3313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Frontac</a:t>
            </a:r>
            <a:r>
              <a:rPr lang="en-US" b="1" dirty="0"/>
              <a:t> Cluster at CAC Queens U</a:t>
            </a:r>
          </a:p>
          <a:p>
            <a:r>
              <a:rPr lang="en-US" dirty="0"/>
              <a:t> ~100 Nodes</a:t>
            </a:r>
          </a:p>
          <a:p>
            <a:r>
              <a:rPr lang="en-US" dirty="0"/>
              <a:t> ~3600 Cores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86B8A-F097-4AFD-9E41-2D48B1374F03}"/>
              </a:ext>
            </a:extLst>
          </p:cNvPr>
          <p:cNvSpPr txBox="1"/>
          <p:nvPr/>
        </p:nvSpPr>
        <p:spPr>
          <a:xfrm>
            <a:off x="9290779" y="3201042"/>
            <a:ext cx="105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Compute</a:t>
            </a:r>
          </a:p>
          <a:p>
            <a:r>
              <a:rPr lang="en-US" b="1" dirty="0"/>
              <a:t>nodes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ED1380-5BB2-46F5-93E8-E5B489923550}"/>
              </a:ext>
            </a:extLst>
          </p:cNvPr>
          <p:cNvSpPr txBox="1"/>
          <p:nvPr/>
        </p:nvSpPr>
        <p:spPr>
          <a:xfrm>
            <a:off x="1743025" y="4921023"/>
            <a:ext cx="12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Your laptop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AB56B7B-025F-455C-9738-FA3839C9F7C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890" y="4388714"/>
            <a:ext cx="691426" cy="69142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EF9DEA-D97E-440E-B739-C712957AD5B8}"/>
              </a:ext>
            </a:extLst>
          </p:cNvPr>
          <p:cNvCxnSpPr>
            <a:cxnSpLocks/>
          </p:cNvCxnSpPr>
          <p:nvPr/>
        </p:nvCxnSpPr>
        <p:spPr>
          <a:xfrm>
            <a:off x="2901221" y="3439968"/>
            <a:ext cx="885562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65C5FB3-110E-4A6B-82A9-A65BA915B717}"/>
              </a:ext>
            </a:extLst>
          </p:cNvPr>
          <p:cNvSpPr txBox="1"/>
          <p:nvPr/>
        </p:nvSpPr>
        <p:spPr>
          <a:xfrm>
            <a:off x="3418139" y="2709226"/>
            <a:ext cx="140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Login nodes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052B37-4169-4A42-88AA-4BB631861E0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458" y="2978703"/>
            <a:ext cx="780290" cy="78029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63A34E0-A440-46F3-BD9D-2FEF0E281D00}"/>
              </a:ext>
            </a:extLst>
          </p:cNvPr>
          <p:cNvSpPr txBox="1"/>
          <p:nvPr/>
        </p:nvSpPr>
        <p:spPr>
          <a:xfrm>
            <a:off x="1922229" y="2778946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Internet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0ACBEE-72C8-4A31-8DC4-C6977D4E5253}"/>
              </a:ext>
            </a:extLst>
          </p:cNvPr>
          <p:cNvCxnSpPr>
            <a:cxnSpLocks/>
            <a:stCxn id="27" idx="0"/>
            <a:endCxn id="47" idx="2"/>
          </p:cNvCxnSpPr>
          <p:nvPr/>
        </p:nvCxnSpPr>
        <p:spPr>
          <a:xfrm flipV="1">
            <a:off x="2352603" y="3758993"/>
            <a:ext cx="0" cy="62972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C504E90-929F-4F90-B5F1-87DDC2DB74E4}"/>
              </a:ext>
            </a:extLst>
          </p:cNvPr>
          <p:cNvSpPr txBox="1"/>
          <p:nvPr/>
        </p:nvSpPr>
        <p:spPr>
          <a:xfrm>
            <a:off x="3424190" y="3776999"/>
            <a:ext cx="1408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99"/>
                </a:solidFill>
              </a:rPr>
              <a:t>RRN</a:t>
            </a:r>
          </a:p>
          <a:p>
            <a:r>
              <a:rPr lang="en-US" dirty="0"/>
              <a:t>32 CPUs</a:t>
            </a:r>
          </a:p>
          <a:p>
            <a:r>
              <a:rPr lang="en-US" dirty="0"/>
              <a:t>800 Memory</a:t>
            </a:r>
          </a:p>
        </p:txBody>
      </p:sp>
    </p:spTree>
    <p:extLst>
      <p:ext uri="{BB962C8B-B14F-4D97-AF65-F5344CB8AC3E}">
        <p14:creationId xmlns:p14="http://schemas.microsoft.com/office/powerpoint/2010/main" val="35834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FEEB-38B2-45D9-AD8B-5EF86176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RRN (Zoom Out)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34EB3-94A0-4D12-A4D3-B4721898D3F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625" y="2797325"/>
            <a:ext cx="1292883" cy="12928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FCF6CC-2D78-4567-9904-5DAD2F9A390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587" y="2797325"/>
            <a:ext cx="1292883" cy="12928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45E2C5-3FCB-412B-BD11-4885A94E412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738" y="3053621"/>
            <a:ext cx="780290" cy="780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C01473-C5C4-46F7-A71D-8D46BD5157E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425" y="1700048"/>
            <a:ext cx="662143" cy="662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FB1974-91B9-4F39-86C8-EA19F0A251C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547" y="1700048"/>
            <a:ext cx="662143" cy="662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2F92C8-1B2B-45C0-97A8-1B8BA6E981F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986" y="1700048"/>
            <a:ext cx="662143" cy="6621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BE44A8-FE67-4EB3-92FB-93FE41F5B5B0}"/>
              </a:ext>
            </a:extLst>
          </p:cNvPr>
          <p:cNvSpPr txBox="1"/>
          <p:nvPr/>
        </p:nvSpPr>
        <p:spPr>
          <a:xfrm>
            <a:off x="6646198" y="3906987"/>
            <a:ext cx="3313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Frontac</a:t>
            </a:r>
            <a:r>
              <a:rPr lang="en-US" b="1" dirty="0"/>
              <a:t> Cluster at CAC Queens U</a:t>
            </a:r>
          </a:p>
          <a:p>
            <a:r>
              <a:rPr lang="en-US" dirty="0"/>
              <a:t> ~100 Nodes</a:t>
            </a:r>
          </a:p>
          <a:p>
            <a:r>
              <a:rPr lang="en-US" dirty="0"/>
              <a:t> ~3600 Cores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86B8A-F097-4AFD-9E41-2D48B1374F03}"/>
              </a:ext>
            </a:extLst>
          </p:cNvPr>
          <p:cNvSpPr txBox="1"/>
          <p:nvPr/>
        </p:nvSpPr>
        <p:spPr>
          <a:xfrm>
            <a:off x="9290779" y="3201042"/>
            <a:ext cx="105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Compute</a:t>
            </a:r>
          </a:p>
          <a:p>
            <a:r>
              <a:rPr lang="en-US" b="1" dirty="0"/>
              <a:t>nodes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ED1380-5BB2-46F5-93E8-E5B489923550}"/>
              </a:ext>
            </a:extLst>
          </p:cNvPr>
          <p:cNvSpPr txBox="1"/>
          <p:nvPr/>
        </p:nvSpPr>
        <p:spPr>
          <a:xfrm>
            <a:off x="1743025" y="4921023"/>
            <a:ext cx="12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Your laptop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46B9FF-F29B-4314-9876-4463BD15BABD}"/>
              </a:ext>
            </a:extLst>
          </p:cNvPr>
          <p:cNvCxnSpPr/>
          <p:nvPr/>
        </p:nvCxnSpPr>
        <p:spPr>
          <a:xfrm>
            <a:off x="7485496" y="2497159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BC12AA-68A4-4301-AD27-44AA47E20230}"/>
              </a:ext>
            </a:extLst>
          </p:cNvPr>
          <p:cNvCxnSpPr/>
          <p:nvPr/>
        </p:nvCxnSpPr>
        <p:spPr>
          <a:xfrm>
            <a:off x="8820618" y="2512965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2EA716-7844-4E46-B8F7-57322AEC45F6}"/>
              </a:ext>
            </a:extLst>
          </p:cNvPr>
          <p:cNvCxnSpPr/>
          <p:nvPr/>
        </p:nvCxnSpPr>
        <p:spPr>
          <a:xfrm>
            <a:off x="8163948" y="2512964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AB6C200-2454-4896-A8A3-44947581F5B7}"/>
              </a:ext>
            </a:extLst>
          </p:cNvPr>
          <p:cNvSpPr txBox="1"/>
          <p:nvPr/>
        </p:nvSpPr>
        <p:spPr>
          <a:xfrm>
            <a:off x="9184470" y="1729814"/>
            <a:ext cx="1608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Shared Parallel</a:t>
            </a:r>
          </a:p>
          <a:p>
            <a:r>
              <a:rPr lang="en-US" b="1" dirty="0"/>
              <a:t>Storage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AB56B7B-025F-455C-9738-FA3839C9F7C7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890" y="4388714"/>
            <a:ext cx="691426" cy="69142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EF9DEA-D97E-440E-B739-C712957AD5B8}"/>
              </a:ext>
            </a:extLst>
          </p:cNvPr>
          <p:cNvCxnSpPr>
            <a:cxnSpLocks/>
          </p:cNvCxnSpPr>
          <p:nvPr/>
        </p:nvCxnSpPr>
        <p:spPr>
          <a:xfrm>
            <a:off x="2901221" y="3439968"/>
            <a:ext cx="885562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65C5FB3-110E-4A6B-82A9-A65BA915B717}"/>
              </a:ext>
            </a:extLst>
          </p:cNvPr>
          <p:cNvSpPr txBox="1"/>
          <p:nvPr/>
        </p:nvSpPr>
        <p:spPr>
          <a:xfrm>
            <a:off x="3418139" y="2709226"/>
            <a:ext cx="140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Login nodes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06533D6-66CA-4C5F-B771-515368D4150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286" y="1700048"/>
            <a:ext cx="662143" cy="66214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8052B37-4169-4A42-88AA-4BB631861E01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458" y="2978703"/>
            <a:ext cx="780290" cy="78029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63A34E0-A440-46F3-BD9D-2FEF0E281D00}"/>
              </a:ext>
            </a:extLst>
          </p:cNvPr>
          <p:cNvSpPr txBox="1"/>
          <p:nvPr/>
        </p:nvSpPr>
        <p:spPr>
          <a:xfrm>
            <a:off x="1922229" y="2778946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Internet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0ACBEE-72C8-4A31-8DC4-C6977D4E5253}"/>
              </a:ext>
            </a:extLst>
          </p:cNvPr>
          <p:cNvCxnSpPr>
            <a:cxnSpLocks/>
            <a:stCxn id="27" idx="0"/>
            <a:endCxn id="47" idx="2"/>
          </p:cNvCxnSpPr>
          <p:nvPr/>
        </p:nvCxnSpPr>
        <p:spPr>
          <a:xfrm flipV="1">
            <a:off x="2352603" y="3758993"/>
            <a:ext cx="0" cy="62972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7988DA8-23DB-4216-BED3-FC09985438A7}"/>
              </a:ext>
            </a:extLst>
          </p:cNvPr>
          <p:cNvCxnSpPr/>
          <p:nvPr/>
        </p:nvCxnSpPr>
        <p:spPr>
          <a:xfrm>
            <a:off x="6871065" y="2491478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C504E90-929F-4F90-B5F1-87DDC2DB74E4}"/>
              </a:ext>
            </a:extLst>
          </p:cNvPr>
          <p:cNvSpPr txBox="1"/>
          <p:nvPr/>
        </p:nvSpPr>
        <p:spPr>
          <a:xfrm>
            <a:off x="3424190" y="3776999"/>
            <a:ext cx="1408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99"/>
                </a:solidFill>
              </a:rPr>
              <a:t>RRN</a:t>
            </a:r>
          </a:p>
          <a:p>
            <a:r>
              <a:rPr lang="en-US" dirty="0"/>
              <a:t>32 CPUs</a:t>
            </a:r>
          </a:p>
          <a:p>
            <a:r>
              <a:rPr lang="en-US" dirty="0"/>
              <a:t>800 Memory</a:t>
            </a:r>
          </a:p>
        </p:txBody>
      </p:sp>
    </p:spTree>
    <p:extLst>
      <p:ext uri="{BB962C8B-B14F-4D97-AF65-F5344CB8AC3E}">
        <p14:creationId xmlns:p14="http://schemas.microsoft.com/office/powerpoint/2010/main" val="3838825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FEEB-38B2-45D9-AD8B-5EF86176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RRN (Zoom Out)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34EB3-94A0-4D12-A4D3-B4721898D3F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625" y="2797325"/>
            <a:ext cx="1292883" cy="12928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FCF6CC-2D78-4567-9904-5DAD2F9A390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587" y="2797325"/>
            <a:ext cx="1292883" cy="12928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45E2C5-3FCB-412B-BD11-4885A94E412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738" y="3053621"/>
            <a:ext cx="780290" cy="780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C01473-C5C4-46F7-A71D-8D46BD5157E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425" y="1700048"/>
            <a:ext cx="662143" cy="662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FB1974-91B9-4F39-86C8-EA19F0A251C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547" y="1700048"/>
            <a:ext cx="662143" cy="662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2F92C8-1B2B-45C0-97A8-1B8BA6E981F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986" y="1700048"/>
            <a:ext cx="662143" cy="6621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BE44A8-FE67-4EB3-92FB-93FE41F5B5B0}"/>
              </a:ext>
            </a:extLst>
          </p:cNvPr>
          <p:cNvSpPr txBox="1"/>
          <p:nvPr/>
        </p:nvSpPr>
        <p:spPr>
          <a:xfrm>
            <a:off x="6646198" y="3906987"/>
            <a:ext cx="3313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Frontac</a:t>
            </a:r>
            <a:r>
              <a:rPr lang="en-US" b="1" dirty="0"/>
              <a:t> Cluster at CAC Queens U</a:t>
            </a:r>
          </a:p>
          <a:p>
            <a:r>
              <a:rPr lang="en-US" dirty="0"/>
              <a:t> ~100 Nodes</a:t>
            </a:r>
          </a:p>
          <a:p>
            <a:r>
              <a:rPr lang="en-US" dirty="0"/>
              <a:t> ~3600 Cores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86B8A-F097-4AFD-9E41-2D48B1374F03}"/>
              </a:ext>
            </a:extLst>
          </p:cNvPr>
          <p:cNvSpPr txBox="1"/>
          <p:nvPr/>
        </p:nvSpPr>
        <p:spPr>
          <a:xfrm>
            <a:off x="9290779" y="3201042"/>
            <a:ext cx="105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Compute</a:t>
            </a:r>
          </a:p>
          <a:p>
            <a:r>
              <a:rPr lang="en-US" b="1" dirty="0"/>
              <a:t>nodes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ED1380-5BB2-46F5-93E8-E5B489923550}"/>
              </a:ext>
            </a:extLst>
          </p:cNvPr>
          <p:cNvSpPr txBox="1"/>
          <p:nvPr/>
        </p:nvSpPr>
        <p:spPr>
          <a:xfrm>
            <a:off x="1743025" y="4921023"/>
            <a:ext cx="12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Your laptop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46B9FF-F29B-4314-9876-4463BD15BABD}"/>
              </a:ext>
            </a:extLst>
          </p:cNvPr>
          <p:cNvCxnSpPr/>
          <p:nvPr/>
        </p:nvCxnSpPr>
        <p:spPr>
          <a:xfrm>
            <a:off x="7485496" y="2497159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BC12AA-68A4-4301-AD27-44AA47E20230}"/>
              </a:ext>
            </a:extLst>
          </p:cNvPr>
          <p:cNvCxnSpPr/>
          <p:nvPr/>
        </p:nvCxnSpPr>
        <p:spPr>
          <a:xfrm>
            <a:off x="8820618" y="2512965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2EA716-7844-4E46-B8F7-57322AEC45F6}"/>
              </a:ext>
            </a:extLst>
          </p:cNvPr>
          <p:cNvCxnSpPr/>
          <p:nvPr/>
        </p:nvCxnSpPr>
        <p:spPr>
          <a:xfrm>
            <a:off x="8163948" y="2512964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AB6C200-2454-4896-A8A3-44947581F5B7}"/>
              </a:ext>
            </a:extLst>
          </p:cNvPr>
          <p:cNvSpPr txBox="1"/>
          <p:nvPr/>
        </p:nvSpPr>
        <p:spPr>
          <a:xfrm>
            <a:off x="9184470" y="1729814"/>
            <a:ext cx="1608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Shared Parallel</a:t>
            </a:r>
          </a:p>
          <a:p>
            <a:r>
              <a:rPr lang="en-US" b="1" dirty="0"/>
              <a:t>Storage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DE6E8BC-B084-42CF-ACC5-1AA720C6312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521" y="3133319"/>
            <a:ext cx="649569" cy="64956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AC41E85-E62C-41AC-AB21-38423EA34280}"/>
              </a:ext>
            </a:extLst>
          </p:cNvPr>
          <p:cNvCxnSpPr>
            <a:cxnSpLocks/>
          </p:cNvCxnSpPr>
          <p:nvPr/>
        </p:nvCxnSpPr>
        <p:spPr>
          <a:xfrm flipH="1">
            <a:off x="5968976" y="3453137"/>
            <a:ext cx="490354" cy="1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2EDAE76-094C-4850-BFAA-93DA868D4AF4}"/>
              </a:ext>
            </a:extLst>
          </p:cNvPr>
          <p:cNvSpPr txBox="1"/>
          <p:nvPr/>
        </p:nvSpPr>
        <p:spPr>
          <a:xfrm>
            <a:off x="4863549" y="3801394"/>
            <a:ext cx="1595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Scheduler</a:t>
            </a:r>
          </a:p>
          <a:p>
            <a:r>
              <a:rPr lang="en-US" b="1" dirty="0"/>
              <a:t>&amp; Resource Management</a:t>
            </a:r>
            <a:r>
              <a:rPr lang="en-US" dirty="0"/>
              <a:t> (a logical unit)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AB56B7B-025F-455C-9738-FA3839C9F7C7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890" y="4388714"/>
            <a:ext cx="691426" cy="69142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EF9DEA-D97E-440E-B739-C712957AD5B8}"/>
              </a:ext>
            </a:extLst>
          </p:cNvPr>
          <p:cNvCxnSpPr>
            <a:cxnSpLocks/>
          </p:cNvCxnSpPr>
          <p:nvPr/>
        </p:nvCxnSpPr>
        <p:spPr>
          <a:xfrm>
            <a:off x="2901221" y="3439968"/>
            <a:ext cx="885562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65C5FB3-110E-4A6B-82A9-A65BA915B717}"/>
              </a:ext>
            </a:extLst>
          </p:cNvPr>
          <p:cNvSpPr txBox="1"/>
          <p:nvPr/>
        </p:nvSpPr>
        <p:spPr>
          <a:xfrm>
            <a:off x="3418139" y="2709226"/>
            <a:ext cx="140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Login nodes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2F43927-E75E-49A6-9401-73AC0D28132B}"/>
              </a:ext>
            </a:extLst>
          </p:cNvPr>
          <p:cNvCxnSpPr>
            <a:cxnSpLocks/>
          </p:cNvCxnSpPr>
          <p:nvPr/>
        </p:nvCxnSpPr>
        <p:spPr>
          <a:xfrm flipH="1" flipV="1">
            <a:off x="4559268" y="3443766"/>
            <a:ext cx="543954" cy="9372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A44DFB-A748-4C91-9F9E-7C6EE6A8E983}"/>
              </a:ext>
            </a:extLst>
          </p:cNvPr>
          <p:cNvCxnSpPr>
            <a:cxnSpLocks/>
          </p:cNvCxnSpPr>
          <p:nvPr/>
        </p:nvCxnSpPr>
        <p:spPr>
          <a:xfrm flipH="1">
            <a:off x="4727628" y="2356441"/>
            <a:ext cx="1632532" cy="55186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606533D6-66CA-4C5F-B771-515368D4150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286" y="1700048"/>
            <a:ext cx="662143" cy="66214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8052B37-4169-4A42-88AA-4BB631861E01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458" y="2978703"/>
            <a:ext cx="780290" cy="78029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63A34E0-A440-46F3-BD9D-2FEF0E281D00}"/>
              </a:ext>
            </a:extLst>
          </p:cNvPr>
          <p:cNvSpPr txBox="1"/>
          <p:nvPr/>
        </p:nvSpPr>
        <p:spPr>
          <a:xfrm>
            <a:off x="1922229" y="2778946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Internet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0ACBEE-72C8-4A31-8DC4-C6977D4E5253}"/>
              </a:ext>
            </a:extLst>
          </p:cNvPr>
          <p:cNvCxnSpPr>
            <a:cxnSpLocks/>
            <a:stCxn id="27" idx="0"/>
            <a:endCxn id="47" idx="2"/>
          </p:cNvCxnSpPr>
          <p:nvPr/>
        </p:nvCxnSpPr>
        <p:spPr>
          <a:xfrm flipV="1">
            <a:off x="2352603" y="3758993"/>
            <a:ext cx="0" cy="62972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7988DA8-23DB-4216-BED3-FC09985438A7}"/>
              </a:ext>
            </a:extLst>
          </p:cNvPr>
          <p:cNvCxnSpPr/>
          <p:nvPr/>
        </p:nvCxnSpPr>
        <p:spPr>
          <a:xfrm>
            <a:off x="6871065" y="2491478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C504E90-929F-4F90-B5F1-87DDC2DB74E4}"/>
              </a:ext>
            </a:extLst>
          </p:cNvPr>
          <p:cNvSpPr txBox="1"/>
          <p:nvPr/>
        </p:nvSpPr>
        <p:spPr>
          <a:xfrm>
            <a:off x="3424190" y="3776999"/>
            <a:ext cx="1408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99"/>
                </a:solidFill>
              </a:rPr>
              <a:t>RRN</a:t>
            </a:r>
          </a:p>
          <a:p>
            <a:r>
              <a:rPr lang="en-US" dirty="0"/>
              <a:t>32 CPUs</a:t>
            </a:r>
          </a:p>
          <a:p>
            <a:r>
              <a:rPr lang="en-US" dirty="0"/>
              <a:t>800 Memory</a:t>
            </a:r>
          </a:p>
        </p:txBody>
      </p:sp>
    </p:spTree>
    <p:extLst>
      <p:ext uri="{BB962C8B-B14F-4D97-AF65-F5344CB8AC3E}">
        <p14:creationId xmlns:p14="http://schemas.microsoft.com/office/powerpoint/2010/main" val="2181236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FEEB-38B2-45D9-AD8B-5EF86176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RRN (Zoom Out)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34EB3-94A0-4D12-A4D3-B4721898D3F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625" y="2797325"/>
            <a:ext cx="1292883" cy="12928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FCF6CC-2D78-4567-9904-5DAD2F9A390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587" y="2797325"/>
            <a:ext cx="1292883" cy="12928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45E2C5-3FCB-412B-BD11-4885A94E412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738" y="3053621"/>
            <a:ext cx="780290" cy="780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C01473-C5C4-46F7-A71D-8D46BD5157E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425" y="1700048"/>
            <a:ext cx="662143" cy="662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FB1974-91B9-4F39-86C8-EA19F0A251C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547" y="1700048"/>
            <a:ext cx="662143" cy="662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2F92C8-1B2B-45C0-97A8-1B8BA6E981F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986" y="1700048"/>
            <a:ext cx="662143" cy="6621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BE44A8-FE67-4EB3-92FB-93FE41F5B5B0}"/>
              </a:ext>
            </a:extLst>
          </p:cNvPr>
          <p:cNvSpPr txBox="1"/>
          <p:nvPr/>
        </p:nvSpPr>
        <p:spPr>
          <a:xfrm>
            <a:off x="6646198" y="3906987"/>
            <a:ext cx="3313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Frontac</a:t>
            </a:r>
            <a:r>
              <a:rPr lang="en-US" b="1" dirty="0"/>
              <a:t> Cluster at CAC Queens U</a:t>
            </a:r>
          </a:p>
          <a:p>
            <a:r>
              <a:rPr lang="en-US" dirty="0"/>
              <a:t> ~100 Nodes</a:t>
            </a:r>
          </a:p>
          <a:p>
            <a:r>
              <a:rPr lang="en-US" dirty="0"/>
              <a:t> ~3600 Cores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86B8A-F097-4AFD-9E41-2D48B1374F03}"/>
              </a:ext>
            </a:extLst>
          </p:cNvPr>
          <p:cNvSpPr txBox="1"/>
          <p:nvPr/>
        </p:nvSpPr>
        <p:spPr>
          <a:xfrm>
            <a:off x="9290779" y="3201042"/>
            <a:ext cx="105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Compute</a:t>
            </a:r>
          </a:p>
          <a:p>
            <a:r>
              <a:rPr lang="en-US" b="1" dirty="0"/>
              <a:t>nodes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ED1380-5BB2-46F5-93E8-E5B489923550}"/>
              </a:ext>
            </a:extLst>
          </p:cNvPr>
          <p:cNvSpPr txBox="1"/>
          <p:nvPr/>
        </p:nvSpPr>
        <p:spPr>
          <a:xfrm>
            <a:off x="1743025" y="4921023"/>
            <a:ext cx="12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Your laptop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46B9FF-F29B-4314-9876-4463BD15BABD}"/>
              </a:ext>
            </a:extLst>
          </p:cNvPr>
          <p:cNvCxnSpPr/>
          <p:nvPr/>
        </p:nvCxnSpPr>
        <p:spPr>
          <a:xfrm>
            <a:off x="7485496" y="2497159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BC12AA-68A4-4301-AD27-44AA47E20230}"/>
              </a:ext>
            </a:extLst>
          </p:cNvPr>
          <p:cNvCxnSpPr/>
          <p:nvPr/>
        </p:nvCxnSpPr>
        <p:spPr>
          <a:xfrm>
            <a:off x="8820618" y="2512965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2EA716-7844-4E46-B8F7-57322AEC45F6}"/>
              </a:ext>
            </a:extLst>
          </p:cNvPr>
          <p:cNvCxnSpPr/>
          <p:nvPr/>
        </p:nvCxnSpPr>
        <p:spPr>
          <a:xfrm>
            <a:off x="8163948" y="2512964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AB6C200-2454-4896-A8A3-44947581F5B7}"/>
              </a:ext>
            </a:extLst>
          </p:cNvPr>
          <p:cNvSpPr txBox="1"/>
          <p:nvPr/>
        </p:nvSpPr>
        <p:spPr>
          <a:xfrm>
            <a:off x="9184470" y="1729814"/>
            <a:ext cx="1608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Shared Parallel</a:t>
            </a:r>
          </a:p>
          <a:p>
            <a:r>
              <a:rPr lang="en-US" b="1" dirty="0"/>
              <a:t>Storage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DE6E8BC-B084-42CF-ACC5-1AA720C6312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521" y="3133319"/>
            <a:ext cx="649569" cy="64956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AC41E85-E62C-41AC-AB21-38423EA34280}"/>
              </a:ext>
            </a:extLst>
          </p:cNvPr>
          <p:cNvCxnSpPr>
            <a:cxnSpLocks/>
          </p:cNvCxnSpPr>
          <p:nvPr/>
        </p:nvCxnSpPr>
        <p:spPr>
          <a:xfrm flipH="1">
            <a:off x="5968976" y="3453137"/>
            <a:ext cx="490354" cy="1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2EDAE76-094C-4850-BFAA-93DA868D4AF4}"/>
              </a:ext>
            </a:extLst>
          </p:cNvPr>
          <p:cNvSpPr txBox="1"/>
          <p:nvPr/>
        </p:nvSpPr>
        <p:spPr>
          <a:xfrm>
            <a:off x="4863549" y="3801394"/>
            <a:ext cx="1595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Scheduler</a:t>
            </a:r>
          </a:p>
          <a:p>
            <a:r>
              <a:rPr lang="en-US" b="1" dirty="0"/>
              <a:t>&amp; Resource Management</a:t>
            </a:r>
            <a:r>
              <a:rPr lang="en-US" dirty="0"/>
              <a:t> (a logical unit)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AB56B7B-025F-455C-9738-FA3839C9F7C7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890" y="4388714"/>
            <a:ext cx="691426" cy="69142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EF9DEA-D97E-440E-B739-C712957AD5B8}"/>
              </a:ext>
            </a:extLst>
          </p:cNvPr>
          <p:cNvCxnSpPr>
            <a:cxnSpLocks/>
          </p:cNvCxnSpPr>
          <p:nvPr/>
        </p:nvCxnSpPr>
        <p:spPr>
          <a:xfrm>
            <a:off x="2901221" y="3439968"/>
            <a:ext cx="885562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65C5FB3-110E-4A6B-82A9-A65BA915B717}"/>
              </a:ext>
            </a:extLst>
          </p:cNvPr>
          <p:cNvSpPr txBox="1"/>
          <p:nvPr/>
        </p:nvSpPr>
        <p:spPr>
          <a:xfrm>
            <a:off x="3418139" y="2709226"/>
            <a:ext cx="140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Login nodes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2F43927-E75E-49A6-9401-73AC0D28132B}"/>
              </a:ext>
            </a:extLst>
          </p:cNvPr>
          <p:cNvCxnSpPr>
            <a:cxnSpLocks/>
          </p:cNvCxnSpPr>
          <p:nvPr/>
        </p:nvCxnSpPr>
        <p:spPr>
          <a:xfrm flipH="1" flipV="1">
            <a:off x="4559268" y="3443766"/>
            <a:ext cx="543954" cy="9372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A44DFB-A748-4C91-9F9E-7C6EE6A8E983}"/>
              </a:ext>
            </a:extLst>
          </p:cNvPr>
          <p:cNvCxnSpPr>
            <a:cxnSpLocks/>
          </p:cNvCxnSpPr>
          <p:nvPr/>
        </p:nvCxnSpPr>
        <p:spPr>
          <a:xfrm flipH="1">
            <a:off x="4727628" y="2356441"/>
            <a:ext cx="1632532" cy="55186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606533D6-66CA-4C5F-B771-515368D4150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286" y="1700048"/>
            <a:ext cx="662143" cy="66214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8052B37-4169-4A42-88AA-4BB631861E01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458" y="2978703"/>
            <a:ext cx="780290" cy="78029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63A34E0-A440-46F3-BD9D-2FEF0E281D00}"/>
              </a:ext>
            </a:extLst>
          </p:cNvPr>
          <p:cNvSpPr txBox="1"/>
          <p:nvPr/>
        </p:nvSpPr>
        <p:spPr>
          <a:xfrm>
            <a:off x="1922229" y="2778946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Internet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0ACBEE-72C8-4A31-8DC4-C6977D4E5253}"/>
              </a:ext>
            </a:extLst>
          </p:cNvPr>
          <p:cNvCxnSpPr>
            <a:cxnSpLocks/>
            <a:stCxn id="27" idx="0"/>
            <a:endCxn id="47" idx="2"/>
          </p:cNvCxnSpPr>
          <p:nvPr/>
        </p:nvCxnSpPr>
        <p:spPr>
          <a:xfrm flipV="1">
            <a:off x="2352603" y="3758993"/>
            <a:ext cx="0" cy="62972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CCEC1483-28BE-4DF8-BD71-A6F2452ACAF4}"/>
              </a:ext>
            </a:extLst>
          </p:cNvPr>
          <p:cNvSpPr/>
          <p:nvPr/>
        </p:nvSpPr>
        <p:spPr>
          <a:xfrm rot="5400000">
            <a:off x="7155973" y="1668430"/>
            <a:ext cx="358549" cy="7356383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7988DA8-23DB-4216-BED3-FC09985438A7}"/>
              </a:ext>
            </a:extLst>
          </p:cNvPr>
          <p:cNvCxnSpPr/>
          <p:nvPr/>
        </p:nvCxnSpPr>
        <p:spPr>
          <a:xfrm>
            <a:off x="6871065" y="2491478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99CEC39-AEE4-43CD-8237-D673E4F0E873}"/>
              </a:ext>
            </a:extLst>
          </p:cNvPr>
          <p:cNvSpPr txBox="1"/>
          <p:nvPr/>
        </p:nvSpPr>
        <p:spPr>
          <a:xfrm>
            <a:off x="4962842" y="5681939"/>
            <a:ext cx="4765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High Performance Computing System (HPC)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504E90-929F-4F90-B5F1-87DDC2DB74E4}"/>
              </a:ext>
            </a:extLst>
          </p:cNvPr>
          <p:cNvSpPr txBox="1"/>
          <p:nvPr/>
        </p:nvSpPr>
        <p:spPr>
          <a:xfrm>
            <a:off x="3424190" y="3776999"/>
            <a:ext cx="1408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99"/>
                </a:solidFill>
              </a:rPr>
              <a:t>RRN</a:t>
            </a:r>
          </a:p>
          <a:p>
            <a:r>
              <a:rPr lang="en-US" dirty="0"/>
              <a:t>32 CPUs</a:t>
            </a:r>
          </a:p>
          <a:p>
            <a:r>
              <a:rPr lang="en-US" dirty="0"/>
              <a:t>800 Memory</a:t>
            </a:r>
          </a:p>
        </p:txBody>
      </p:sp>
    </p:spTree>
    <p:extLst>
      <p:ext uri="{BB962C8B-B14F-4D97-AF65-F5344CB8AC3E}">
        <p14:creationId xmlns:p14="http://schemas.microsoft.com/office/powerpoint/2010/main" val="3255158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F4EC-579F-477F-A684-CCE421367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using RRN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F7531-9765-4542-969B-FEC31306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My code takes too long to run</a:t>
            </a:r>
          </a:p>
          <a:p>
            <a:pPr lvl="1"/>
            <a:r>
              <a:rPr lang="en-US" dirty="0"/>
              <a:t>it need more CPUs (i.e. computing intensive work)</a:t>
            </a:r>
          </a:p>
          <a:p>
            <a:pPr lvl="1"/>
            <a:r>
              <a:rPr lang="en-US" dirty="0"/>
              <a:t>it need more memory (i.e. memory intensive work)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 want to use XYZ (ex. </a:t>
            </a:r>
            <a:r>
              <a:rPr lang="en-US" dirty="0" err="1"/>
              <a:t>Matlab</a:t>
            </a:r>
            <a:r>
              <a:rPr lang="en-US" dirty="0"/>
              <a:t>), but the license cost is too high</a:t>
            </a:r>
          </a:p>
          <a:p>
            <a:endParaRPr lang="en-US" dirty="0"/>
          </a:p>
          <a:p>
            <a:r>
              <a:rPr lang="en-US" dirty="0"/>
              <a:t>I want a stable environment for a long running code</a:t>
            </a:r>
          </a:p>
          <a:p>
            <a:pPr lvl="1"/>
            <a:r>
              <a:rPr lang="en-US" dirty="0"/>
              <a:t>ex. collecting data through web scraping</a:t>
            </a:r>
          </a:p>
        </p:txBody>
      </p:sp>
    </p:spTree>
    <p:extLst>
      <p:ext uri="{BB962C8B-B14F-4D97-AF65-F5344CB8AC3E}">
        <p14:creationId xmlns:p14="http://schemas.microsoft.com/office/powerpoint/2010/main" val="217856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</TotalTime>
  <Words>2075</Words>
  <Application>Microsoft Office PowerPoint</Application>
  <PresentationFormat>Widescreen</PresentationFormat>
  <Paragraphs>484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Office Theme</vt:lpstr>
      <vt:lpstr>Rotman Research Node (RRN)</vt:lpstr>
      <vt:lpstr>Plan for Today</vt:lpstr>
      <vt:lpstr>What is RNN (1)</vt:lpstr>
      <vt:lpstr>What’s RRN (Zoom Out)</vt:lpstr>
      <vt:lpstr>What’s RRN (Zoom Out)</vt:lpstr>
      <vt:lpstr>What’s RRN (Zoom Out)</vt:lpstr>
      <vt:lpstr>What’s RRN (Zoom Out)</vt:lpstr>
      <vt:lpstr>What’s RRN (Zoom Out)</vt:lpstr>
      <vt:lpstr>Why using RRN</vt:lpstr>
      <vt:lpstr>Questions to ask before considering RRN</vt:lpstr>
      <vt:lpstr>How to Use RRN – User Manuals</vt:lpstr>
      <vt:lpstr>How to Use RRN – Account &amp; Logon</vt:lpstr>
      <vt:lpstr>Folder Structure &amp; Disk Quota</vt:lpstr>
      <vt:lpstr>How to Use RRN – Transfer Files</vt:lpstr>
      <vt:lpstr>Using Software – Module System</vt:lpstr>
      <vt:lpstr>When to Use What</vt:lpstr>
      <vt:lpstr>When to Use What</vt:lpstr>
      <vt:lpstr>When to Use What</vt:lpstr>
      <vt:lpstr>When to Use What</vt:lpstr>
      <vt:lpstr>Ex.1 Matlab - RNN Interactive Mode</vt:lpstr>
      <vt:lpstr>When to Use What</vt:lpstr>
      <vt:lpstr>Ex.2 Matlab - RNN Batch Mode</vt:lpstr>
      <vt:lpstr>When to Use What</vt:lpstr>
      <vt:lpstr>Ex.3 Matlab – Interactive Compute Node </vt:lpstr>
      <vt:lpstr>When to Use What</vt:lpstr>
      <vt:lpstr>Ex.4 Matlab – Batch Compute Node (1) </vt:lpstr>
      <vt:lpstr>Ex.4 Matlab – Batch Compute Node (2) </vt:lpstr>
      <vt:lpstr>Ex.4 Matlab – Batch Compute Node (2) </vt:lpstr>
      <vt:lpstr>Ex.4 Matlab – Batch Compute Node (2) </vt:lpstr>
      <vt:lpstr>Ex.4 Matlab – Batch Compute Node (2)</vt:lpstr>
      <vt:lpstr>Ex.4 Matlab – Batch Compute Node (3)</vt:lpstr>
      <vt:lpstr>Extra Stuff</vt:lpstr>
      <vt:lpstr>Persist Your Sessions: tmux &amp; x2go</vt:lpstr>
      <vt:lpstr>tmux: minimum to get started</vt:lpstr>
      <vt:lpstr>Processes: ps, top, htop, kill, pkill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Rotman Research Node (RNN)</dc:title>
  <dc:creator>Jay Cao</dc:creator>
  <cp:lastModifiedBy>Jay Cao</cp:lastModifiedBy>
  <cp:revision>77</cp:revision>
  <dcterms:created xsi:type="dcterms:W3CDTF">2019-05-03T18:06:44Z</dcterms:created>
  <dcterms:modified xsi:type="dcterms:W3CDTF">2019-05-28T14:34:14Z</dcterms:modified>
</cp:coreProperties>
</file>