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75" r:id="rId11"/>
    <p:sldId id="272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65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70F-2D23-4B32-A3AE-D802598D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301A-336A-4519-A647-B93BD882A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8228-F242-49AE-B7B1-A017B8E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E4F9-2541-403E-85CC-7996E758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503D-474A-41FC-A26E-64133A62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1A5-299C-48ED-92A5-EDDCA83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7312-8967-43BE-A46D-28467449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9084-784C-4152-AB24-379A77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8CF0-48BF-4D1D-8497-E4D3FD0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8D1-3B24-4362-BA8B-53FC5D1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F395-198A-4B5A-AEB7-8BB66604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6EF29-7995-4129-9C17-A2D3FECF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31AA-76B5-44C2-BE5C-AE8260A7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10B6-BEFF-4F3E-8F85-7A36BAE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522A-0D57-4174-A151-B35747BA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E7A-768F-4B5F-9A79-5D65CE83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AC80-6890-4E6E-84CC-92919B02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F7A1-A01B-4A18-B437-B09008D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C8C5-0C9C-448B-9AC5-DBF4F1B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7AF5-1683-41C1-A0B3-912CE1B8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6500-9B40-4060-92F8-1B1CCD8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ADE3-C8D8-47AC-A13D-5CF30F0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632C-1E3E-41EF-BBEF-BF444EB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A93A-A926-46A9-8E73-FF8EDCB0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D458-8508-4BEA-BBCE-E287D69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8F6-BDBE-4F51-8D29-8B96C21B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E1F2-4C65-40B6-8441-65CBD7C3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0FE5-B388-4106-824B-460F89F8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FCBB-5F3E-4032-BB12-C44BE064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9B05-D150-43EA-9A5C-A732130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7212-1945-46F1-B658-81A0F895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1756-7680-45CE-B1CF-9717B7D7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D945-81BF-47D5-BB01-DB861AA0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DA5C3-FC4C-46F8-BF22-4535F051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7B2BA-DD99-4AE8-A40C-80A00A999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253F-4F5D-4C48-A30C-E0E4E371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B3CA-E4DB-4459-BC85-5FB162F6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4A531-E295-48CC-AFC5-EE179F50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A6BA4-8AF6-496A-9D5D-60A264FC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8E6-B5B9-4494-98A2-E12DA5E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9F8D9-F613-417A-A1E4-FCD3B175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DDBC-C5AC-4CD8-90A3-AB4830C5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60A1C-78D5-4E0B-9E50-1300D3A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8FF52-7AE2-4A72-9CF2-AF743599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B64D9-A708-4608-AE66-49A957A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962F-0BE8-4DD2-8EE1-AB8D7705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F45F-42F6-4D7C-8834-BB09BF6D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4C39-5F47-47CD-B841-B91F0391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1104-506F-48D2-AB29-C12CD1C4C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550A-882E-4037-846A-791CC7C4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DCD45-666B-4FA7-9D32-1697A1EC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289D-0535-4E95-AAFC-D992F18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0E37-4CF4-44E4-BE54-311AA845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8E56F-9277-4F58-9E49-7B3A6CEA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D0DA-316F-40EA-AC9F-FF09ADE1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27B56-A1F8-4745-A405-630E1F6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E1D9-B56E-4C1F-8682-601AE35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C37F-B354-436C-8D92-9E1EE5DC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B395-388C-443E-B34D-6D38D7FF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96F0-83BD-4E7D-B334-00D6E3CF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232D-4905-430A-9587-F99E97F3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938C-9D30-4591-B78B-02250B6189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47D1-6837-4CF0-B740-E3609D51F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C389-E5A6-4C27-A714-9E6B260E4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c.queensu.ca/wiki/index.php/Main_Page" TargetMode="External"/><Relationship Id="rId2" Type="http://schemas.openxmlformats.org/officeDocument/2006/relationships/hyperlink" Target="https://tdmdal.github.io/computing-research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" TargetMode="External"/><Relationship Id="rId2" Type="http://schemas.openxmlformats.org/officeDocument/2006/relationships/hyperlink" Target="mailto:tdmdal@rotman.utoronto.c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dmdal.github.io/computing-research/getting-started.html#logging-on-to-rrn" TargetMode="External"/><Relationship Id="rId4" Type="http://schemas.openxmlformats.org/officeDocument/2006/relationships/hyperlink" Target="https://www.xquartz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" TargetMode="External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c.queensu.ca/wiki/index.php/UploadingFiles:Frontenac" TargetMode="External"/><Relationship Id="rId5" Type="http://schemas.openxmlformats.org/officeDocument/2006/relationships/hyperlink" Target="https://tdmdal.github.io/computing-research/getting-started.html#transferring-files" TargetMode="External"/><Relationship Id="rId4" Type="http://schemas.openxmlformats.org/officeDocument/2006/relationships/hyperlink" Target="https://filezilla-project.org/download.php?show_all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computing-research/getting-started.html#loading-softwa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B9FD-E94D-40B8-9CEB-4FD371A3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1122363"/>
            <a:ext cx="9562012" cy="2387600"/>
          </a:xfrm>
        </p:spPr>
        <p:txBody>
          <a:bodyPr/>
          <a:lstStyle/>
          <a:p>
            <a:r>
              <a:rPr lang="en-US" dirty="0" err="1"/>
              <a:t>Rotman</a:t>
            </a:r>
            <a:r>
              <a:rPr lang="en-US" dirty="0"/>
              <a:t> Research Node (RRN)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8C412-A244-4C14-851A-C090E86A0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TDMDAL</a:t>
            </a:r>
          </a:p>
        </p:txBody>
      </p:sp>
    </p:spTree>
    <p:extLst>
      <p:ext uri="{BB962C8B-B14F-4D97-AF65-F5344CB8AC3E}">
        <p14:creationId xmlns:p14="http://schemas.microsoft.com/office/powerpoint/2010/main" val="14894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AC8-2AD1-4627-B70A-1E50E966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User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299D-7929-4CE4-8533-A944824B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RRN </a:t>
            </a:r>
            <a:r>
              <a:rPr lang="en-US" dirty="0">
                <a:hlinkClick r:id="rId2"/>
              </a:rPr>
              <a:t>User Manual</a:t>
            </a:r>
            <a:endParaRPr lang="en-US" dirty="0"/>
          </a:p>
          <a:p>
            <a:pPr lvl="1"/>
            <a:r>
              <a:rPr lang="en-US" dirty="0"/>
              <a:t>Focus on RRN</a:t>
            </a:r>
          </a:p>
          <a:p>
            <a:pPr lvl="1"/>
            <a:r>
              <a:rPr lang="en-US" dirty="0"/>
              <a:t>Good for getting started</a:t>
            </a:r>
          </a:p>
          <a:p>
            <a:endParaRPr lang="en-US" dirty="0"/>
          </a:p>
          <a:p>
            <a:r>
              <a:rPr lang="en-US" dirty="0"/>
              <a:t>CAC </a:t>
            </a:r>
            <a:r>
              <a:rPr lang="en-US" dirty="0">
                <a:hlinkClick r:id="rId3"/>
              </a:rPr>
              <a:t>User manual</a:t>
            </a:r>
            <a:endParaRPr lang="en-US" dirty="0"/>
          </a:p>
          <a:p>
            <a:pPr lvl="1"/>
            <a:r>
              <a:rPr lang="en-US" dirty="0"/>
              <a:t>Including HPC usage (Compute Nodes)</a:t>
            </a:r>
          </a:p>
          <a:p>
            <a:pPr lvl="1"/>
            <a:r>
              <a:rPr lang="en-US" dirty="0"/>
              <a:t>For users with highly compute-intensive jobs</a:t>
            </a:r>
          </a:p>
        </p:txBody>
      </p:sp>
    </p:spTree>
    <p:extLst>
      <p:ext uri="{BB962C8B-B14F-4D97-AF65-F5344CB8AC3E}">
        <p14:creationId xmlns:p14="http://schemas.microsoft.com/office/powerpoint/2010/main" val="184542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1AF9-93A5-46DD-BE38-06EB4CA2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Account &amp; Logon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144-FF98-4FC1-96DB-89917B23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tdmdal@rotman.utoronto.ca</a:t>
            </a:r>
            <a:r>
              <a:rPr lang="en-US" dirty="0"/>
              <a:t> for an account</a:t>
            </a:r>
          </a:p>
          <a:p>
            <a:endParaRPr lang="en-US" dirty="0"/>
          </a:p>
          <a:p>
            <a:r>
              <a:rPr lang="en-US" dirty="0"/>
              <a:t>SSH client</a:t>
            </a:r>
          </a:p>
          <a:p>
            <a:pPr lvl="1"/>
            <a:r>
              <a:rPr lang="en-US" dirty="0"/>
              <a:t>Windows (ex. </a:t>
            </a:r>
            <a:r>
              <a:rPr lang="en-US" dirty="0" err="1">
                <a:hlinkClick r:id="rId3"/>
              </a:rPr>
              <a:t>Mobaxterm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(terminal + </a:t>
            </a:r>
            <a:r>
              <a:rPr lang="en-US" dirty="0" err="1">
                <a:hlinkClick r:id="rId4"/>
              </a:rPr>
              <a:t>Xquartz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 -X yourUserName@rrlogin.cac.queensu.ca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B066-9A65-45E4-A18D-B97E8627201A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https://tdmdal.github.io/computing-research/getting-started.html#logging-on-to-rrn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8472-7456-4B26-9EDB-DBF7A7B1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F9C1-059B-4D08-94BB-BE4CA43B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SFTP client (transfer files between local PC and RRN)</a:t>
            </a:r>
          </a:p>
          <a:p>
            <a:pPr lvl="1"/>
            <a:r>
              <a:rPr lang="en-US" dirty="0"/>
              <a:t>Windows (ex. </a:t>
            </a:r>
            <a:r>
              <a:rPr lang="en-US" dirty="0">
                <a:hlinkClick r:id="rId2"/>
              </a:rPr>
              <a:t>WinSCP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Other methods available too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, </a:t>
            </a:r>
            <a:r>
              <a:rPr lang="en-US" dirty="0" err="1"/>
              <a:t>rsync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globus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1E177-B23A-4CE5-9566-0873ECAC4154}"/>
              </a:ext>
            </a:extLst>
          </p:cNvPr>
          <p:cNvSpPr txBox="1"/>
          <p:nvPr/>
        </p:nvSpPr>
        <p:spPr>
          <a:xfrm>
            <a:off x="884189" y="6064369"/>
            <a:ext cx="806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https://tdmdal.github.io/computing-research/getting-started.html#transferring-files</a:t>
            </a:r>
            <a:endParaRPr lang="en-US" dirty="0"/>
          </a:p>
          <a:p>
            <a:r>
              <a:rPr lang="en-US" dirty="0">
                <a:hlinkClick r:id="rId6"/>
              </a:rPr>
              <a:t>https://cac.queensu.ca/wiki/index.php/UploadingFiles:Frontenac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62432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6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90391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42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270025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3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527758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8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35316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1-2 hrs. or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8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42939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1-2 hrs. or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6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728343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Rotman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researchers)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1-2 hrs. or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highly compute &amp; memory intensive jobs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40B8-23B8-4F1D-867E-AA1A4FE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RNN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CF19-F05A-49C4-B57B-F462F260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 research server</a:t>
            </a:r>
          </a:p>
          <a:p>
            <a:pPr lvl="1"/>
            <a:r>
              <a:rPr lang="en-US" dirty="0"/>
              <a:t>Hardware: 32 Xeon CPUs; 800G Memory</a:t>
            </a:r>
          </a:p>
          <a:p>
            <a:pPr lvl="1"/>
            <a:r>
              <a:rPr lang="en-US" dirty="0"/>
              <a:t>Storage: Home directories; 50T project directory</a:t>
            </a:r>
          </a:p>
          <a:p>
            <a:pPr lvl="1"/>
            <a:r>
              <a:rPr lang="en-US" dirty="0"/>
              <a:t>Software: Python, R, </a:t>
            </a:r>
            <a:r>
              <a:rPr lang="en-US" dirty="0" err="1"/>
              <a:t>Matlab</a:t>
            </a:r>
            <a:r>
              <a:rPr lang="en-US" dirty="0"/>
              <a:t>, Stata, Julia, C, C++, Fortran, etc.</a:t>
            </a:r>
          </a:p>
          <a:p>
            <a:pPr lvl="1"/>
            <a:r>
              <a:rPr lang="en-US" dirty="0"/>
              <a:t>Dedicated to </a:t>
            </a:r>
            <a:r>
              <a:rPr lang="en-US" dirty="0" err="1"/>
              <a:t>Rotman</a:t>
            </a:r>
            <a:r>
              <a:rPr lang="en-US" dirty="0"/>
              <a:t> researchers</a:t>
            </a:r>
          </a:p>
          <a:p>
            <a:pPr lvl="1"/>
            <a:r>
              <a:rPr lang="en-US" dirty="0"/>
              <a:t>Hosted at Centre for Advanced Computing (CAC) at Queens U</a:t>
            </a:r>
          </a:p>
          <a:p>
            <a:pPr lvl="1"/>
            <a:endParaRPr lang="en-US" dirty="0"/>
          </a:p>
          <a:p>
            <a:r>
              <a:rPr lang="en-US" dirty="0"/>
              <a:t>A gateway to a pool of computing resources</a:t>
            </a:r>
          </a:p>
          <a:p>
            <a:pPr lvl="1"/>
            <a:r>
              <a:rPr lang="en-US" dirty="0"/>
              <a:t>Zoom out (next slides)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3666F-7803-46E2-B31C-DAE6326BD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52" y="817188"/>
            <a:ext cx="780290" cy="780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2C786-C0DC-44E1-9C7C-E7113A5B1EB2}"/>
              </a:ext>
            </a:extLst>
          </p:cNvPr>
          <p:cNvSpPr txBox="1"/>
          <p:nvPr/>
        </p:nvSpPr>
        <p:spPr>
          <a:xfrm>
            <a:off x="10121244" y="1597478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56634-57E9-4FF5-A420-6E3011DFC279}"/>
              </a:ext>
            </a:extLst>
          </p:cNvPr>
          <p:cNvSpPr txBox="1"/>
          <p:nvPr/>
        </p:nvSpPr>
        <p:spPr>
          <a:xfrm>
            <a:off x="8104639" y="268459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E1733-45C7-4665-B596-F5B55D0CF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704" y="2152281"/>
            <a:ext cx="691426" cy="691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7963A-F598-4827-B3F8-42176ACD7D07}"/>
              </a:ext>
            </a:extLst>
          </p:cNvPr>
          <p:cNvCxnSpPr>
            <a:cxnSpLocks/>
          </p:cNvCxnSpPr>
          <p:nvPr/>
        </p:nvCxnSpPr>
        <p:spPr>
          <a:xfrm>
            <a:off x="9212035" y="1203535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82C687-B680-4C1F-98BC-2E07783030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72" y="742270"/>
            <a:ext cx="780290" cy="780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0F4F4-E8D6-472E-839A-06AB893FD70F}"/>
              </a:ext>
            </a:extLst>
          </p:cNvPr>
          <p:cNvSpPr txBox="1"/>
          <p:nvPr/>
        </p:nvSpPr>
        <p:spPr>
          <a:xfrm>
            <a:off x="8233043" y="562833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875BB1-F21F-482D-955B-7EB80C860F8E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8663417" y="1522560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62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A9F1-4E51-4859-BD6E-6A30989F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– Module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6EEF-7A0C-4D76-8C06-43E6306C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Environment Module system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avail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load &lt;</a:t>
            </a:r>
            <a:r>
              <a:rPr lang="en-US" dirty="0" err="1">
                <a:latin typeface="Consolas" panose="020B0609020204030204" pitchFamily="49" charset="0"/>
              </a:rPr>
              <a:t>module_name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20CDB-A8D1-44DE-99C4-62ACB9D31EFE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https://tdmdal.github.io/computing-research/getting-started.html#loading-software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- RNN 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 GUI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without GUI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- RNN 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in foreground (i.e. prompt taken; need to waiting for result)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&amp;&gt;</a:t>
            </a:r>
            <a:r>
              <a:rPr lang="en-US" b="1" dirty="0">
                <a:latin typeface="Consolas" panose="020B0609020204030204" pitchFamily="49" charset="0"/>
              </a:rPr>
              <a:t>matlab_test.log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in background and no hang up after logout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nohup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&amp;&gt;matlab_test.log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3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AC6C-6D30-4813-A47E-4BE531DE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– Interactive Compute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A078-6C10-40BB-B76E-C9F4393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Allocate an interactive node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salloc</a:t>
            </a:r>
            <a:r>
              <a:rPr lang="en-US" b="1" dirty="0">
                <a:latin typeface="Consolas" panose="020B0609020204030204" pitchFamily="49" charset="0"/>
              </a:rPr>
              <a:t> -c 4 --mem=8g</a:t>
            </a:r>
          </a:p>
          <a:p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interactive mode with or without GUI</a:t>
            </a: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batch mode. </a:t>
            </a:r>
            <a:r>
              <a:rPr lang="en-US" b="1" dirty="0"/>
              <a:t>However, don’t exit the interactive node!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– Batch Compute Node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0607-66C6-4C57-83DD-77894D5C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job submission script (an example, </a:t>
            </a:r>
            <a:r>
              <a:rPr lang="en-US" dirty="0">
                <a:latin typeface="Consolas" panose="020B0609020204030204" pitchFamily="49" charset="0"/>
              </a:rPr>
              <a:t>job.sh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3175365" y="2373896"/>
            <a:ext cx="781594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B0D5847-6139-478F-821C-57B36A99EA1D}"/>
              </a:ext>
            </a:extLst>
          </p:cNvPr>
          <p:cNvSpPr/>
          <p:nvPr/>
        </p:nvSpPr>
        <p:spPr>
          <a:xfrm>
            <a:off x="2821586" y="3135089"/>
            <a:ext cx="252549" cy="24993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29DE7-4908-4A7E-B32B-3F8681201E8F}"/>
              </a:ext>
            </a:extLst>
          </p:cNvPr>
          <p:cNvSpPr txBox="1"/>
          <p:nvPr/>
        </p:nvSpPr>
        <p:spPr>
          <a:xfrm>
            <a:off x="1577335" y="4062257"/>
            <a:ext cx="12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Slurm</a:t>
            </a:r>
            <a:r>
              <a:rPr lang="en-US" b="1" dirty="0"/>
              <a:t> command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82C866-9666-404D-9866-7972AAB777E8}"/>
              </a:ext>
            </a:extLst>
          </p:cNvPr>
          <p:cNvSpPr/>
          <p:nvPr/>
        </p:nvSpPr>
        <p:spPr>
          <a:xfrm>
            <a:off x="2837921" y="61401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55867-9D1B-4F29-ADED-CE234A94C1B6}"/>
              </a:ext>
            </a:extLst>
          </p:cNvPr>
          <p:cNvSpPr txBox="1"/>
          <p:nvPr/>
        </p:nvSpPr>
        <p:spPr>
          <a:xfrm>
            <a:off x="1236620" y="6033098"/>
            <a:ext cx="158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</a:t>
            </a:r>
            <a:r>
              <a:rPr lang="en-US" b="1" dirty="0" err="1"/>
              <a:t>matlab</a:t>
            </a:r>
            <a:r>
              <a:rPr lang="en-US" b="1" dirty="0"/>
              <a:t> &amp; run my code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249A8EB-BDF6-45FE-84E8-9D39C6C4E65A}"/>
              </a:ext>
            </a:extLst>
          </p:cNvPr>
          <p:cNvSpPr/>
          <p:nvPr/>
        </p:nvSpPr>
        <p:spPr>
          <a:xfrm>
            <a:off x="2837921" y="23707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709D5-C0E7-430C-B962-A7FEC0E5B0F5}"/>
              </a:ext>
            </a:extLst>
          </p:cNvPr>
          <p:cNvSpPr txBox="1"/>
          <p:nvPr/>
        </p:nvSpPr>
        <p:spPr>
          <a:xfrm>
            <a:off x="862149" y="2263698"/>
            <a:ext cx="195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bash shell to execute this script</a:t>
            </a:r>
          </a:p>
        </p:txBody>
      </p:sp>
    </p:spTree>
    <p:extLst>
      <p:ext uri="{BB962C8B-B14F-4D97-AF65-F5344CB8AC3E}">
        <p14:creationId xmlns:p14="http://schemas.microsoft.com/office/powerpoint/2010/main" val="148329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346E-4D77-4950-BE8F-1E71E6B0B9AF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F4836-7785-4D29-A98F-81FF751B4575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693F2-F5E1-45F7-A17B-E7811478AF6D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– Batch Compute Node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5885-BF5A-4DD8-940F-A2C111E20300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7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CC82-4A7D-4AA7-AFB8-0B928F6C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– Batch Compute Node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74A-38F4-46B5-BCC6-4D326839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job script to submit your code to a compute node</a:t>
            </a:r>
          </a:p>
          <a:p>
            <a:pPr lvl="1"/>
            <a:r>
              <a:rPr lang="en-US" dirty="0"/>
              <a:t>currently CAC doesn’t enable inter-node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sbatch</a:t>
            </a:r>
            <a:r>
              <a:rPr lang="en-US" dirty="0">
                <a:latin typeface="Consolas" panose="020B0609020204030204" pitchFamily="49" charset="0"/>
              </a:rPr>
              <a:t> job.sh</a:t>
            </a:r>
          </a:p>
          <a:p>
            <a:endParaRPr lang="en-US" dirty="0"/>
          </a:p>
          <a:p>
            <a:r>
              <a:rPr lang="en-US" dirty="0"/>
              <a:t>Show status of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squeue</a:t>
            </a:r>
            <a:r>
              <a:rPr lang="en-US" dirty="0">
                <a:latin typeface="Consolas" panose="020B0609020204030204" pitchFamily="49" charset="0"/>
              </a:rPr>
              <a:t> --job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Cancel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scancel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A5EAE-86AA-4D3F-820A-B6DE283A44CC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18776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5834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83882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218123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CCEC1483-28BE-4DF8-BD71-A6F2452ACAF4}"/>
              </a:ext>
            </a:extLst>
          </p:cNvPr>
          <p:cNvSpPr/>
          <p:nvPr/>
        </p:nvSpPr>
        <p:spPr>
          <a:xfrm rot="5400000">
            <a:off x="7155973" y="1668430"/>
            <a:ext cx="358549" cy="7356383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9CEC39-AEE4-43CD-8237-D673E4F0E873}"/>
              </a:ext>
            </a:extLst>
          </p:cNvPr>
          <p:cNvSpPr txBox="1"/>
          <p:nvPr/>
        </p:nvSpPr>
        <p:spPr>
          <a:xfrm>
            <a:off x="4962842" y="5681939"/>
            <a:ext cx="476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Performance Computing System (HPC)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25515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F4EC-579F-477F-A684-CCE42136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7531-9765-4542-969B-FEC31306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code takes too long to run</a:t>
            </a:r>
          </a:p>
          <a:p>
            <a:pPr lvl="1"/>
            <a:r>
              <a:rPr lang="en-US" dirty="0"/>
              <a:t>it need more CPUs (i.e. computing intensive work)</a:t>
            </a:r>
          </a:p>
          <a:p>
            <a:pPr lvl="1"/>
            <a:r>
              <a:rPr lang="en-US" dirty="0"/>
              <a:t>it need more memory (i.e. memory intensive work)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want to use XYZ (ex. </a:t>
            </a:r>
            <a:r>
              <a:rPr lang="en-US" dirty="0" err="1"/>
              <a:t>Matlab</a:t>
            </a:r>
            <a:r>
              <a:rPr lang="en-US" dirty="0"/>
              <a:t>), but the license cost is too high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big misunderstanding</a:t>
            </a:r>
          </a:p>
          <a:p>
            <a:pPr lvl="1"/>
            <a:r>
              <a:rPr lang="en-US" dirty="0"/>
              <a:t>my (unmodified) code will run faster on the server (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in most cases)</a:t>
            </a:r>
          </a:p>
        </p:txBody>
      </p:sp>
    </p:spTree>
    <p:extLst>
      <p:ext uri="{BB962C8B-B14F-4D97-AF65-F5344CB8AC3E}">
        <p14:creationId xmlns:p14="http://schemas.microsoft.com/office/powerpoint/2010/main" val="21785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B864-31B6-497F-9B21-405A8A9D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before considering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5B68-020B-49A7-93DB-080EBC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more CPUs</a:t>
            </a:r>
          </a:p>
          <a:p>
            <a:pPr lvl="1"/>
            <a:r>
              <a:rPr lang="en-US" dirty="0"/>
              <a:t>have I optimized my code (vectorization; better algorithm)?</a:t>
            </a:r>
          </a:p>
          <a:p>
            <a:pPr lvl="1"/>
            <a:r>
              <a:rPr lang="en-US" dirty="0"/>
              <a:t>have I tried parallel computing on my desktop?</a:t>
            </a:r>
          </a:p>
          <a:p>
            <a:pPr lvl="2"/>
            <a:r>
              <a:rPr lang="en-US" dirty="0"/>
              <a:t>modern desktop has 2-4 CPUs (4-8 with hyperthreading)</a:t>
            </a:r>
          </a:p>
          <a:p>
            <a:pPr lvl="2"/>
            <a:r>
              <a:rPr lang="en-US" dirty="0"/>
              <a:t>no license cost if you use open source language (R, Python, Julia, etc.)</a:t>
            </a:r>
          </a:p>
          <a:p>
            <a:pPr lvl="2"/>
            <a:endParaRPr lang="en-US" dirty="0"/>
          </a:p>
          <a:p>
            <a:r>
              <a:rPr lang="en-US" dirty="0"/>
              <a:t>I need more memory</a:t>
            </a:r>
          </a:p>
          <a:p>
            <a:pPr lvl="1"/>
            <a:r>
              <a:rPr lang="en-US" dirty="0"/>
              <a:t>do I really need to load all those data</a:t>
            </a:r>
          </a:p>
          <a:p>
            <a:pPr lvl="1"/>
            <a:r>
              <a:rPr lang="en-US" dirty="0"/>
              <a:t>have I optimized my code (delete big variables/objects after use; better algorithm)</a:t>
            </a:r>
          </a:p>
        </p:txBody>
      </p:sp>
    </p:spTree>
    <p:extLst>
      <p:ext uri="{BB962C8B-B14F-4D97-AF65-F5344CB8AC3E}">
        <p14:creationId xmlns:p14="http://schemas.microsoft.com/office/powerpoint/2010/main" val="202432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1899</Words>
  <Application>Microsoft Office PowerPoint</Application>
  <PresentationFormat>Widescreen</PresentationFormat>
  <Paragraphs>417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Rotman Research Node (RRN)</vt:lpstr>
      <vt:lpstr>What is RNN (1)</vt:lpstr>
      <vt:lpstr>What’s RRN (Zoom Out)</vt:lpstr>
      <vt:lpstr>What’s RRN (Zoom Out)</vt:lpstr>
      <vt:lpstr>What’s RRN (Zoom Out)</vt:lpstr>
      <vt:lpstr>What’s RRN (Zoom Out)</vt:lpstr>
      <vt:lpstr>What’s RRN (Zoom Out)</vt:lpstr>
      <vt:lpstr>Why using RRN</vt:lpstr>
      <vt:lpstr>Questions to ask before considering RRN</vt:lpstr>
      <vt:lpstr>How to Use RRN – User Manuals</vt:lpstr>
      <vt:lpstr>How to Use RRN – Account &amp; Logon</vt:lpstr>
      <vt:lpstr>How to Use RRN – Transfer Files</vt:lpstr>
      <vt:lpstr>When to Use What</vt:lpstr>
      <vt:lpstr>When to Use What</vt:lpstr>
      <vt:lpstr>When to Use What</vt:lpstr>
      <vt:lpstr>When to Use What</vt:lpstr>
      <vt:lpstr>When to Use What</vt:lpstr>
      <vt:lpstr>When to Use What</vt:lpstr>
      <vt:lpstr>When to Use What</vt:lpstr>
      <vt:lpstr>Using Software – Module System</vt:lpstr>
      <vt:lpstr>Ex.1 Matlab - RNN Interactive Mode</vt:lpstr>
      <vt:lpstr>Ex.1 Matlab - RNN Batch Mode</vt:lpstr>
      <vt:lpstr>Ex.1 Matlab – Interactive Compute Node </vt:lpstr>
      <vt:lpstr>Ex.1 Matlab – Batch Compute Node (1) </vt:lpstr>
      <vt:lpstr>Ex.1 Matlab – Batch Compute Node (2) </vt:lpstr>
      <vt:lpstr>Ex.1 Matlab – Batch Compute Node (2) </vt:lpstr>
      <vt:lpstr>Ex.1 Matlab – Batch Compute Node (2) </vt:lpstr>
      <vt:lpstr>Ex.1 Matlab – Batch Compute Node (2)</vt:lpstr>
      <vt:lpstr>Ex.1 Matlab – Batch Compute Node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Rotman Research Node (RNN)</dc:title>
  <dc:creator>Jay Cao</dc:creator>
  <cp:lastModifiedBy>Jay Cao</cp:lastModifiedBy>
  <cp:revision>74</cp:revision>
  <dcterms:created xsi:type="dcterms:W3CDTF">2019-05-03T18:06:44Z</dcterms:created>
  <dcterms:modified xsi:type="dcterms:W3CDTF">2019-05-13T18:01:44Z</dcterms:modified>
</cp:coreProperties>
</file>