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80" r:id="rId10"/>
    <p:sldId id="277" r:id="rId11"/>
    <p:sldId id="278" r:id="rId12"/>
    <p:sldId id="279" r:id="rId13"/>
    <p:sldId id="283" r:id="rId14"/>
    <p:sldId id="264" r:id="rId15"/>
    <p:sldId id="265" r:id="rId16"/>
    <p:sldId id="266" r:id="rId17"/>
    <p:sldId id="282" r:id="rId18"/>
    <p:sldId id="268" r:id="rId19"/>
    <p:sldId id="269" r:id="rId20"/>
    <p:sldId id="267" r:id="rId21"/>
    <p:sldId id="273" r:id="rId22"/>
    <p:sldId id="270" r:id="rId23"/>
    <p:sldId id="281" r:id="rId24"/>
    <p:sldId id="27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F8368996-63B5-4DB0-BB5C-95AA9D0138F6}">
          <p14:sldIdLst>
            <p14:sldId id="256"/>
            <p14:sldId id="257"/>
            <p14:sldId id="258"/>
            <p14:sldId id="259"/>
            <p14:sldId id="260"/>
            <p14:sldId id="272"/>
            <p14:sldId id="261"/>
            <p14:sldId id="262"/>
            <p14:sldId id="280"/>
            <p14:sldId id="277"/>
            <p14:sldId id="278"/>
            <p14:sldId id="279"/>
            <p14:sldId id="283"/>
            <p14:sldId id="264"/>
            <p14:sldId id="265"/>
            <p14:sldId id="266"/>
            <p14:sldId id="282"/>
            <p14:sldId id="268"/>
            <p14:sldId id="269"/>
            <p14:sldId id="267"/>
            <p14:sldId id="273"/>
            <p14:sldId id="270"/>
            <p14:sldId id="281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BBC19-BC76-43A4-80F9-621E082EB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1DD088-3C94-40FB-BD11-D1B861D2F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AD4A06-036D-44A4-B990-21720E93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318E-3341-4C17-BA94-4B2931C71616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3BDEDA-0E74-4B05-9FC9-B64CEDE9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CC3F59-BC5B-473A-B5D0-4C217A70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17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50440-9515-4778-BC52-6A489054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186CF9-A486-4F3C-9F6B-483172891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9D2DC0-D9F6-47B6-AF2E-B988CE5C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318E-3341-4C17-BA94-4B2931C71616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C6E34D-6DBA-4F5E-956D-1E4F1DEF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B17205-87C1-4123-A2F3-9E20E7DF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82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F1B349-3350-42F5-BE20-26A667A00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F5C13A-BC0D-4A27-A81F-3C835BC46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546C6A-33D1-4E3D-9F26-38498004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318E-3341-4C17-BA94-4B2931C71616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F69890-987E-4BF0-944E-82EEFFC9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380E7-CA33-4A2A-8241-7E3753BD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32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65383-228E-4D5D-8AB1-1A1B4201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B1E5E-7E5A-401A-A1A7-1095354F4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81E2BC-8A62-44B1-8F01-3D11588E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318E-3341-4C17-BA94-4B2931C71616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C46D6B-4422-4860-8190-31C4DCC2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34B0C3-3C69-4F7B-89B1-C20F036FF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827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27201-293B-4289-8C7E-099024D05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709BBC-1FE3-41D1-BE67-37F8574FD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3D9D06-3822-42CF-A8A3-37974123C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318E-3341-4C17-BA94-4B2931C71616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494AA9-CA63-4ED1-881D-C4EC00B0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B75BAD-5048-476B-B13A-1936BCD7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08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8BC85-9076-4395-9735-3F61D1FA1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30338A-6699-40B7-8F79-92E40CC3E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E65B2B-E687-4630-B626-E23BF9B93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11122E-B19F-4DE8-96B9-7B5B73F2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318E-3341-4C17-BA94-4B2931C71616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1360D6-711A-4F8C-BEC8-1ADAD8A5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0A670-6B51-4009-A8A4-46D302DE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44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B261F-E3C7-47EE-AD9C-0F105C160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C0B8B1-EF8A-4BB7-9EAC-A23F9E501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3C9DC9-F7B3-4696-B02D-48DB330D1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5B35EF-9159-4B06-95AB-ED7DC2C34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0A2D2B-BFDC-4E06-9C7E-2462DE32F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75D9F4-6DC2-4856-8384-985DB96E9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318E-3341-4C17-BA94-4B2931C71616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EEB187-665A-40B6-B1BE-B3370089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5F03B3-4002-41E1-8084-7F01E670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36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E9C0C-63B0-49F0-8CE7-7EFD0D12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39C71E-9CC7-474A-A99D-E347074B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318E-3341-4C17-BA94-4B2931C71616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A55D47-30A3-4AE1-8AB5-848B9F33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C114CF-E82D-412E-BE6F-49BCB442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5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2ED747-3F4E-4E47-9684-1BFABDA6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318E-3341-4C17-BA94-4B2931C71616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467703-E9CA-4073-96D2-FD6F2606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D8204A-D372-427E-B6C9-C81BC7EC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09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76546-AE8A-476C-991A-5A0DD3F4B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88E55-82E6-402F-A801-EE4E76155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6C11DD-3F59-44BD-9CDD-847A1EDDD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B2B415-F2DF-4038-B5BB-286A7428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318E-3341-4C17-BA94-4B2931C71616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E8DBBE-C1EE-42EA-A944-CEFA0A1E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47DBAE-EA78-47FA-87E2-3AA13FA5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63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B18FF-1BE7-4EA4-B286-789A3999E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B6E101-2CB5-486C-BF20-8CA95281F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C3A9D5-80BD-4BCC-BE45-06384B1D4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42D805-4462-4FDC-8925-E5E55E26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318E-3341-4C17-BA94-4B2931C71616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69C48E-791D-4367-A3CE-078F5908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1046DB-74AA-48B4-866D-9E5385D37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4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BDDEC1-004B-4EE1-A932-6728896F1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E29AA5-08AE-4E0D-89D2-815E60F75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BA3EBA-7998-4AF5-80C2-CE5C0EA69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F318E-3341-4C17-BA94-4B2931C71616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C99B92-8C61-4E63-B5A1-CE052CC8A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41B57C-B71E-43C6-BA57-A7CAC71F4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18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5%8E%BB%E4%B8%AD%E5%BF%83%E5%8C%96" TargetMode="External"/><Relationship Id="rId3" Type="http://schemas.openxmlformats.org/officeDocument/2006/relationships/hyperlink" Target="https://zh.wikipedia.org/wiki/%E8%AE%BA%E6%96%87" TargetMode="External"/><Relationship Id="rId7" Type="http://schemas.openxmlformats.org/officeDocument/2006/relationships/hyperlink" Target="https://zh.wikipedia.org/w/index.php?title=%E6%99%BA%E8%83%BD%E5%90%88%E7%BA%A6&amp;action=edit&amp;redlink=1" TargetMode="External"/><Relationship Id="rId2" Type="http://schemas.openxmlformats.org/officeDocument/2006/relationships/hyperlink" Target="https://zh.wikipedia.org/wiki/%E6%AF%94%E7%89%B9%E5%B8%8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5%BC%80%E6%BA%90" TargetMode="External"/><Relationship Id="rId5" Type="http://schemas.openxmlformats.org/officeDocument/2006/relationships/hyperlink" Target="https://zh.wikipedia.org/wiki/%E5%8A%A0%E5%AF%86%E8%B2%A8%E5%B9%A3" TargetMode="External"/><Relationship Id="rId10" Type="http://schemas.openxmlformats.org/officeDocument/2006/relationships/hyperlink" Target="https://zh.wikipedia.org/wiki/%E7%82%B9%E5%AF%B9%E7%82%B9" TargetMode="External"/><Relationship Id="rId4" Type="http://schemas.openxmlformats.org/officeDocument/2006/relationships/hyperlink" Target="https://zh.wikipedia.org/wiki/%E5%8C%BA%E5%9D%97%E9%93%BE" TargetMode="External"/><Relationship Id="rId9" Type="http://schemas.openxmlformats.org/officeDocument/2006/relationships/hyperlink" Target="https://zh.wikipedia.org/wiki/%E8%99%9A%E6%8B%9F%E6%9C%B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564A7-2B61-448B-AE4F-90BFF9C38D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区块链技术介绍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479307-A22C-4D50-A5A4-502057FC29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069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83941-ADA5-4FAA-B5BB-EBE873584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386" y="1133166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私钥：</a:t>
            </a:r>
            <a:r>
              <a:rPr lang="en-US" altLang="zh-CN" dirty="0"/>
              <a:t>	</a:t>
            </a:r>
            <a:r>
              <a:rPr lang="zh-CN" altLang="en-US" dirty="0"/>
              <a:t>由系统随机生成一个私钥，范围为</a:t>
            </a:r>
            <a:r>
              <a:rPr lang="en-US" altLang="zh-CN" dirty="0"/>
              <a:t>1. 0e+77</a:t>
            </a:r>
            <a:r>
              <a:rPr lang="zh-CN" altLang="en-US" dirty="0"/>
              <a:t>，保证不会</a:t>
            </a:r>
            <a:r>
              <a:rPr lang="en-US" altLang="zh-CN" dirty="0"/>
              <a:t>		</a:t>
            </a:r>
            <a:r>
              <a:rPr lang="zh-CN" altLang="en-US" dirty="0"/>
              <a:t>重复</a:t>
            </a: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sz="1100" dirty="0"/>
              <a:t>		1E99423A4ED27608A15A2616A2B0E9E52CED330AC530EDCC32C8FFC6A526AEDD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公钥：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K </a:t>
            </a:r>
            <a:r>
              <a:rPr lang="zh-CN" altLang="en-US" dirty="0"/>
              <a:t>（公钥）</a:t>
            </a:r>
            <a:r>
              <a:rPr lang="en-US" altLang="zh-CN" dirty="0"/>
              <a:t>= k</a:t>
            </a:r>
            <a:r>
              <a:rPr lang="zh-CN" altLang="en-US" dirty="0"/>
              <a:t>（私钥）</a:t>
            </a:r>
            <a:r>
              <a:rPr lang="en-US" altLang="zh-CN" dirty="0"/>
              <a:t> * G</a:t>
            </a:r>
            <a:r>
              <a:rPr lang="zh-CN" altLang="en-US" dirty="0"/>
              <a:t>（加密）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加密算法：</a:t>
            </a:r>
            <a:r>
              <a:rPr lang="en-US" altLang="zh-CN" dirty="0"/>
              <a:t>	</a:t>
            </a:r>
            <a:r>
              <a:rPr lang="zh-CN" altLang="en-US" dirty="0"/>
              <a:t>椭圆曲线加密</a:t>
            </a:r>
            <a:r>
              <a:rPr lang="en-US" altLang="zh-CN" dirty="0"/>
              <a:t>secp256k1</a:t>
            </a:r>
          </a:p>
          <a:p>
            <a:pPr marL="914400" lvl="2" indent="0">
              <a:buNone/>
            </a:pPr>
            <a:r>
              <a:rPr lang="en-US" altLang="zh-CN" dirty="0"/>
              <a:t>	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8031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F7101A6-9396-4361-B9D6-8979583AA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291" y="0"/>
            <a:ext cx="6491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38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6E41F2-3726-4D49-8E46-1FD37727A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2897"/>
            <a:ext cx="10515600" cy="3194066"/>
          </a:xfrm>
        </p:spPr>
        <p:txBody>
          <a:bodyPr/>
          <a:lstStyle/>
          <a:p>
            <a:r>
              <a:rPr lang="zh-CN" altLang="en-US" dirty="0"/>
              <a:t>私钥：</a:t>
            </a:r>
            <a:r>
              <a:rPr lang="en-US" altLang="zh-CN" sz="1600" dirty="0"/>
              <a:t>1E99423A4ED27608A15A2616A2B0E9E52CED330AC530EDCC32C8FFC6A526AEDD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地址：</a:t>
            </a:r>
            <a:r>
              <a:rPr lang="en-US" altLang="zh-CN" dirty="0"/>
              <a:t> 1HWqMzw1jfpXb3xyuUZ4uWXY4tqL2cW47J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3BD0E14-9A7C-4ADF-9EF8-487245E10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7610" y="-29808"/>
            <a:ext cx="9676190" cy="2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551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01BA9-4B71-493E-B6B7-3425CA72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争夺记账权，得到</a:t>
            </a:r>
            <a:r>
              <a:rPr lang="en-US" altLang="zh-CN" dirty="0"/>
              <a:t>BITCOIN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128DFB1-2721-4039-9DA4-25955A43E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610" y="2607004"/>
            <a:ext cx="10515600" cy="17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44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89C37-D9E9-402C-8972-A060ED85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44E310-06E4-4458-8607-CFAEA113B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908" y="814854"/>
            <a:ext cx="3980952" cy="300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AAF0E57-C4E2-4AC4-B16D-FFF691697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93" y="4289362"/>
            <a:ext cx="11304762" cy="17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67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1CCD779-40FF-4041-8255-023B30316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8539" y="1109710"/>
            <a:ext cx="7693598" cy="457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75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ACEE885-3A38-4B28-A49C-46357A038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542" y="1405155"/>
            <a:ext cx="10450566" cy="353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26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ECAB7-0C65-4FCD-AD19-CF34F22F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挖矿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A94132-C5A9-4A55-98AA-9FC98CC0F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2184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C36F9-4535-486E-B0A9-5A9793F7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创世区（</a:t>
            </a:r>
            <a:r>
              <a:rPr lang="en-US" altLang="zh-CN" dirty="0" err="1"/>
              <a:t>geneis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前后节点之间相互的连接 </a:t>
            </a:r>
            <a:r>
              <a:rPr lang="en-US" altLang="zh-CN" dirty="0"/>
              <a:t>,</a:t>
            </a:r>
            <a:r>
              <a:rPr lang="zh-CN" altLang="en-US" dirty="0"/>
              <a:t>难度调整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89C37-D9E9-402C-8972-A060ED85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049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C36F9-4535-486E-B0A9-5A9793F7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从头回顾一下原理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89C37-D9E9-402C-8972-A060ED85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74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81BD5-A380-4D56-9662-97317613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B71FEF-AF75-4398-81BE-8712C097F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一、区块链应用历史及背景</a:t>
            </a:r>
            <a:endParaRPr lang="en-US" altLang="zh-CN" dirty="0"/>
          </a:p>
          <a:p>
            <a:r>
              <a:rPr lang="zh-CN" altLang="en-US" dirty="0"/>
              <a:t>二、</a:t>
            </a:r>
            <a:r>
              <a:rPr lang="en-US" altLang="zh-CN" dirty="0"/>
              <a:t>Bitcoin</a:t>
            </a:r>
            <a:r>
              <a:rPr lang="zh-CN" altLang="en-US" dirty="0"/>
              <a:t>技术原理</a:t>
            </a:r>
            <a:endParaRPr lang="en-US" altLang="zh-CN" dirty="0"/>
          </a:p>
          <a:p>
            <a:r>
              <a:rPr lang="zh-CN" altLang="en-US" dirty="0"/>
              <a:t>三、智能合约介绍</a:t>
            </a:r>
          </a:p>
        </p:txBody>
      </p:sp>
    </p:spTree>
    <p:extLst>
      <p:ext uri="{BB962C8B-B14F-4D97-AF65-F5344CB8AC3E}">
        <p14:creationId xmlns:p14="http://schemas.microsoft.com/office/powerpoint/2010/main" val="604754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C36F9-4535-486E-B0A9-5A9793F7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挖矿过程，计算</a:t>
            </a:r>
            <a:r>
              <a:rPr lang="en-US" altLang="zh-CN" dirty="0"/>
              <a:t>hash</a:t>
            </a:r>
            <a:r>
              <a:rPr lang="zh-CN" altLang="en-US" dirty="0"/>
              <a:t>值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354A075-297F-46E4-99E8-349BC2800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281" y="1246257"/>
            <a:ext cx="8160813" cy="4763926"/>
          </a:xfrm>
        </p:spPr>
      </p:pic>
    </p:spTree>
    <p:extLst>
      <p:ext uri="{BB962C8B-B14F-4D97-AF65-F5344CB8AC3E}">
        <p14:creationId xmlns:p14="http://schemas.microsoft.com/office/powerpoint/2010/main" val="766144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15EE1-3137-4D91-AE7E-79CF1EA90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为何这样设计。如</a:t>
            </a:r>
            <a:r>
              <a:rPr lang="en-US" altLang="zh-CN" dirty="0"/>
              <a:t>51%</a:t>
            </a:r>
            <a:r>
              <a:rPr lang="zh-CN" altLang="en-US"/>
              <a:t>算力攻击，挖矿与价格的波动等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4EB7E-2610-487F-92DE-A3C26B456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391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C36F9-4535-486E-B0A9-5A9793F7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89C37-D9E9-402C-8972-A060ED85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共识机制</a:t>
            </a:r>
            <a:endParaRPr lang="en-US" altLang="zh-CN" dirty="0"/>
          </a:p>
          <a:p>
            <a:r>
              <a:rPr lang="zh-CN" altLang="en-US" dirty="0"/>
              <a:t>一致性，分叉处理</a:t>
            </a:r>
            <a:endParaRPr lang="en-US" altLang="zh-CN" dirty="0"/>
          </a:p>
          <a:p>
            <a:r>
              <a:rPr lang="en-US" altLang="zh-CN" dirty="0"/>
              <a:t>SPV</a:t>
            </a:r>
            <a:r>
              <a:rPr lang="zh-CN" altLang="en-US" dirty="0"/>
              <a:t>说明 </a:t>
            </a:r>
          </a:p>
        </p:txBody>
      </p:sp>
    </p:spTree>
    <p:extLst>
      <p:ext uri="{BB962C8B-B14F-4D97-AF65-F5344CB8AC3E}">
        <p14:creationId xmlns:p14="http://schemas.microsoft.com/office/powerpoint/2010/main" val="2173577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2907B-032A-40C9-BF5B-03A22123C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共识机制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2C187E-E022-442C-96FD-F26721195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负反馈调节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7856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C36F9-4535-486E-B0A9-5A9793F7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三、智能合约介绍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89C37-D9E9-402C-8972-A060ED85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10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F2BF4-0273-4B5C-B466-26BA5DED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一、区块链应用历史及背景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24EB4E-7B5E-4D99-BA06-C8AE25D31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中本聪</a:t>
            </a:r>
            <a:r>
              <a:rPr lang="zh-CN" altLang="en-US" dirty="0"/>
              <a:t>（英语：</a:t>
            </a:r>
            <a:r>
              <a:rPr lang="en-US" altLang="zh-CN" dirty="0"/>
              <a:t>Satoshi Nakamoto</a:t>
            </a:r>
            <a:r>
              <a:rPr lang="zh-CN" altLang="en-US" dirty="0"/>
              <a:t>），此名是</a:t>
            </a:r>
            <a:r>
              <a:rPr lang="zh-CN" altLang="en-US" dirty="0">
                <a:hlinkClick r:id="rId2" tooltip="比特币"/>
              </a:rPr>
              <a:t>比特币</a:t>
            </a:r>
            <a:r>
              <a:rPr lang="zh-CN" altLang="en-US" dirty="0"/>
              <a:t>协议的创造者，但真实身份未知。于</a:t>
            </a:r>
            <a:r>
              <a:rPr lang="en-US" altLang="zh-CN" dirty="0"/>
              <a:t>2008</a:t>
            </a:r>
            <a:r>
              <a:rPr lang="zh-CN" altLang="en-US" dirty="0"/>
              <a:t>年发表了一篇名为</a:t>
            </a:r>
            <a:r>
              <a:rPr lang="en-US" altLang="zh-CN" dirty="0"/>
              <a:t>《</a:t>
            </a:r>
            <a:r>
              <a:rPr lang="zh-CN" altLang="en-US" dirty="0"/>
              <a:t>比特币：一种点对点式的电子现金系统</a:t>
            </a:r>
            <a:r>
              <a:rPr lang="en-US" altLang="zh-CN" dirty="0"/>
              <a:t>》</a:t>
            </a:r>
            <a:r>
              <a:rPr lang="zh-CN" altLang="en-US" dirty="0"/>
              <a:t>（</a:t>
            </a:r>
            <a:r>
              <a:rPr lang="en-US" altLang="zh-CN" i="1" dirty="0"/>
              <a:t>Bitcoin: A Peer-to-Peer Electronic Cash System</a:t>
            </a:r>
            <a:r>
              <a:rPr lang="zh-CN" altLang="en-US" dirty="0"/>
              <a:t>）的</a:t>
            </a:r>
            <a:r>
              <a:rPr lang="zh-CN" altLang="en-US" dirty="0">
                <a:hlinkClick r:id="rId3" tooltip="论文"/>
              </a:rPr>
              <a:t>论文</a:t>
            </a:r>
            <a:endParaRPr lang="en-US" altLang="zh-CN" b="1" dirty="0"/>
          </a:p>
          <a:p>
            <a:r>
              <a:rPr lang="zh-CN" altLang="en-US" b="1" dirty="0"/>
              <a:t>比特币</a:t>
            </a:r>
            <a:r>
              <a:rPr lang="zh-CN" altLang="en-US" dirty="0"/>
              <a:t>（英语：</a:t>
            </a:r>
            <a:r>
              <a:rPr lang="en-US" altLang="zh-CN" dirty="0"/>
              <a:t>Bitcoin</a:t>
            </a:r>
            <a:r>
              <a:rPr lang="zh-CN" altLang="en-US" dirty="0"/>
              <a:t>）是一种用去中心化、全球通用、不需第三方机构或个人，基于</a:t>
            </a:r>
            <a:r>
              <a:rPr lang="zh-CN" altLang="en-US" dirty="0">
                <a:hlinkClick r:id="rId4" tooltip="区块链"/>
              </a:rPr>
              <a:t>区块链</a:t>
            </a:r>
            <a:r>
              <a:rPr lang="zh-CN" altLang="en-US" dirty="0"/>
              <a:t>作为支付技术的电子</a:t>
            </a:r>
            <a:r>
              <a:rPr lang="zh-CN" altLang="en-US" dirty="0">
                <a:hlinkClick r:id="rId5" tooltip="加密货币"/>
              </a:rPr>
              <a:t>加密货币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/>
              <a:t>以太坊</a:t>
            </a:r>
            <a:r>
              <a:rPr lang="zh-CN" altLang="en-US" dirty="0"/>
              <a:t>（英语：</a:t>
            </a:r>
            <a:r>
              <a:rPr lang="en-US" altLang="zh-CN" dirty="0"/>
              <a:t>Ethereum</a:t>
            </a:r>
            <a:r>
              <a:rPr lang="zh-CN" altLang="en-US" dirty="0"/>
              <a:t>）是一个</a:t>
            </a:r>
            <a:r>
              <a:rPr lang="zh-CN" altLang="en-US" dirty="0">
                <a:hlinkClick r:id="rId6" tooltip="开源"/>
              </a:rPr>
              <a:t>开源</a:t>
            </a:r>
            <a:r>
              <a:rPr lang="zh-CN" altLang="en-US" dirty="0"/>
              <a:t>的有</a:t>
            </a:r>
            <a:r>
              <a:rPr lang="zh-CN" altLang="en-US" dirty="0">
                <a:hlinkClick r:id="rId7"/>
              </a:rPr>
              <a:t>智能合约</a:t>
            </a:r>
            <a:r>
              <a:rPr lang="zh-CN" altLang="en-US" dirty="0"/>
              <a:t>功能的公共</a:t>
            </a:r>
            <a:r>
              <a:rPr lang="zh-CN" altLang="en-US" dirty="0">
                <a:hlinkClick r:id="rId4" tooltip="区块链"/>
              </a:rPr>
              <a:t>区块链</a:t>
            </a:r>
            <a:r>
              <a:rPr lang="zh-CN" altLang="en-US" dirty="0"/>
              <a:t>平台，提供</a:t>
            </a:r>
            <a:r>
              <a:rPr lang="zh-CN" altLang="en-US" dirty="0">
                <a:hlinkClick r:id="rId8" tooltip="去中心化"/>
              </a:rPr>
              <a:t>去中心化</a:t>
            </a:r>
            <a:r>
              <a:rPr lang="zh-CN" altLang="en-US" dirty="0"/>
              <a:t>的</a:t>
            </a:r>
            <a:r>
              <a:rPr lang="zh-CN" altLang="en-US" dirty="0">
                <a:hlinkClick r:id="rId9" tooltip="虚拟机"/>
              </a:rPr>
              <a:t>虚拟机</a:t>
            </a:r>
            <a:r>
              <a:rPr lang="zh-CN" altLang="en-US" dirty="0"/>
              <a:t>来处理</a:t>
            </a:r>
            <a:r>
              <a:rPr lang="zh-CN" altLang="en-US" dirty="0">
                <a:hlinkClick r:id="rId10" tooltip="点对点"/>
              </a:rPr>
              <a:t>点对点</a:t>
            </a:r>
            <a:r>
              <a:rPr lang="zh-CN" altLang="en-US" dirty="0"/>
              <a:t>合约。</a:t>
            </a:r>
          </a:p>
          <a:p>
            <a:pPr marL="0" indent="0">
              <a:buNone/>
            </a:pPr>
            <a:br>
              <a:rPr lang="zh-CN" altLang="en-US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9488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E109E-2EE8-45CC-AD59-B5E23921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A5D1C4-A8EF-47B6-9111-A347AB0D7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IBM</a:t>
            </a:r>
            <a:r>
              <a:rPr lang="zh-CN" altLang="en-US" dirty="0"/>
              <a:t>的区块链技术</a:t>
            </a:r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社区的超级账本</a:t>
            </a:r>
            <a:endParaRPr lang="en-US" altLang="zh-CN" dirty="0"/>
          </a:p>
          <a:p>
            <a:r>
              <a:rPr lang="zh-CN" altLang="en-US" dirty="0"/>
              <a:t>中国的</a:t>
            </a:r>
            <a:r>
              <a:rPr lang="en-US" altLang="zh-CN" dirty="0"/>
              <a:t>neo</a:t>
            </a:r>
          </a:p>
          <a:p>
            <a:r>
              <a:rPr lang="zh-CN" altLang="en-US" dirty="0"/>
              <a:t>包括 </a:t>
            </a:r>
            <a:r>
              <a:rPr lang="en-US" altLang="zh-CN" dirty="0"/>
              <a:t>IPFS</a:t>
            </a:r>
            <a:r>
              <a:rPr lang="zh-CN" altLang="en-US" dirty="0"/>
              <a:t>的</a:t>
            </a:r>
            <a:r>
              <a:rPr lang="en-US" altLang="zh-CN" dirty="0" err="1"/>
              <a:t>filecoin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34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C13C6-A9F6-4FC1-8D79-4E4BE614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/>
              <a:t>Bitcoin</a:t>
            </a:r>
            <a:r>
              <a:rPr lang="zh-CN" altLang="en-US" dirty="0"/>
              <a:t>技术原理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AB80D-519B-4A9E-BA67-9E445379E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783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D046A3-CEB6-46D0-8BB5-343251E78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587" y="1375352"/>
            <a:ext cx="4038095" cy="30952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F38FCA4-542D-43A3-9D76-0955EEEB1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977" y="1142018"/>
            <a:ext cx="4885714" cy="3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40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13B5F-C6A1-489B-A086-326FDEDD3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电子货币的双花问题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115FF-42AE-43DD-A40E-F7A6AD91B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412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CD36B-D626-452C-8E0D-916A5461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比特币记账形式</a:t>
            </a:r>
            <a:r>
              <a:rPr lang="en-US" altLang="zh-CN" dirty="0"/>
              <a:t>,</a:t>
            </a:r>
            <a:r>
              <a:rPr lang="zh-CN" altLang="en-US" dirty="0"/>
              <a:t>画出各人都有记录的样子，画出</a:t>
            </a:r>
            <a:r>
              <a:rPr lang="en-US" altLang="zh-CN" dirty="0"/>
              <a:t>chain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83941-ADA5-4FAA-B5BB-EBE873584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829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4F547-3BF7-4A8C-8453-DECF3AB1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说明一下比特币交易是由地址到地址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D8BCEE-E2E4-43D4-A541-2A3FCDAB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C80573-F118-43BC-AAEA-18999E878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333" y="0"/>
            <a:ext cx="35227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095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</TotalTime>
  <Words>291</Words>
  <Application>Microsoft Office PowerPoint</Application>
  <PresentationFormat>宽屏</PresentationFormat>
  <Paragraphs>42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等线 Light</vt:lpstr>
      <vt:lpstr>Arial</vt:lpstr>
      <vt:lpstr>Office 主题​​</vt:lpstr>
      <vt:lpstr>区块链技术介绍</vt:lpstr>
      <vt:lpstr>PowerPoint 演示文稿</vt:lpstr>
      <vt:lpstr>一、区块链应用历史及背景</vt:lpstr>
      <vt:lpstr>PowerPoint 演示文稿</vt:lpstr>
      <vt:lpstr>二、Bitcoin技术原理</vt:lpstr>
      <vt:lpstr>PowerPoint 演示文稿</vt:lpstr>
      <vt:lpstr>电子货币的双花问题</vt:lpstr>
      <vt:lpstr>比特币记账形式,画出各人都有记录的样子，画出chain</vt:lpstr>
      <vt:lpstr>说明一下比特币交易是由地址到地址</vt:lpstr>
      <vt:lpstr>PowerPoint 演示文稿</vt:lpstr>
      <vt:lpstr>PowerPoint 演示文稿</vt:lpstr>
      <vt:lpstr>PowerPoint 演示文稿</vt:lpstr>
      <vt:lpstr>争夺记账权，得到BITCOIN</vt:lpstr>
      <vt:lpstr>PowerPoint 演示文稿</vt:lpstr>
      <vt:lpstr>PowerPoint 演示文稿</vt:lpstr>
      <vt:lpstr>PowerPoint 演示文稿</vt:lpstr>
      <vt:lpstr>挖矿</vt:lpstr>
      <vt:lpstr>创世区（geneis）,前后节点之间相互的连接 ,难度调整</vt:lpstr>
      <vt:lpstr>从头回顾一下原理</vt:lpstr>
      <vt:lpstr>挖矿过程，计算hash值</vt:lpstr>
      <vt:lpstr>为何这样设计。如51%算力攻击，挖矿与价格的波动等</vt:lpstr>
      <vt:lpstr>小结</vt:lpstr>
      <vt:lpstr>共识机制 </vt:lpstr>
      <vt:lpstr>三、智能合约介绍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区块链技术介绍</dc:title>
  <dc:creator>Think</dc:creator>
  <cp:lastModifiedBy>Think</cp:lastModifiedBy>
  <cp:revision>28</cp:revision>
  <dcterms:created xsi:type="dcterms:W3CDTF">2017-09-20T18:56:01Z</dcterms:created>
  <dcterms:modified xsi:type="dcterms:W3CDTF">2017-09-24T23:45:41Z</dcterms:modified>
</cp:coreProperties>
</file>