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85" r:id="rId6"/>
    <p:sldId id="261" r:id="rId7"/>
    <p:sldId id="280" r:id="rId8"/>
    <p:sldId id="277" r:id="rId9"/>
    <p:sldId id="278" r:id="rId10"/>
    <p:sldId id="279" r:id="rId11"/>
    <p:sldId id="286" r:id="rId12"/>
    <p:sldId id="264" r:id="rId13"/>
    <p:sldId id="283" r:id="rId14"/>
    <p:sldId id="265" r:id="rId15"/>
    <p:sldId id="266" r:id="rId16"/>
    <p:sldId id="282" r:id="rId17"/>
    <p:sldId id="267" r:id="rId18"/>
    <p:sldId id="289" r:id="rId19"/>
    <p:sldId id="273" r:id="rId20"/>
    <p:sldId id="271" r:id="rId21"/>
    <p:sldId id="290" r:id="rId22"/>
    <p:sldId id="293" r:id="rId23"/>
    <p:sldId id="291" r:id="rId24"/>
    <p:sldId id="28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F8368996-63B5-4DB0-BB5C-95AA9D0138F6}">
          <p14:sldIdLst>
            <p14:sldId id="256"/>
            <p14:sldId id="257"/>
            <p14:sldId id="258"/>
            <p14:sldId id="272"/>
            <p14:sldId id="285"/>
            <p14:sldId id="261"/>
            <p14:sldId id="280"/>
            <p14:sldId id="277"/>
            <p14:sldId id="278"/>
            <p14:sldId id="279"/>
            <p14:sldId id="286"/>
            <p14:sldId id="264"/>
            <p14:sldId id="283"/>
            <p14:sldId id="265"/>
            <p14:sldId id="266"/>
            <p14:sldId id="282"/>
            <p14:sldId id="267"/>
            <p14:sldId id="289"/>
            <p14:sldId id="273"/>
            <p14:sldId id="271"/>
            <p14:sldId id="290"/>
            <p14:sldId id="293"/>
            <p14:sldId id="291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BC19-BC76-43A4-80F9-621E082EB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DD088-3C94-40FB-BD11-D1B861D2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D4A06-036D-44A4-B990-21720E93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BDEDA-0E74-4B05-9FC9-B64CEDE9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C3F59-BC5B-473A-B5D0-4C217A70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1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50440-9515-4778-BC52-6A489054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86CF9-A486-4F3C-9F6B-48317289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D2DC0-D9F6-47B6-AF2E-B988CE5C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6E34D-6DBA-4F5E-956D-1E4F1DEF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17205-87C1-4123-A2F3-9E20E7D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2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1B349-3350-42F5-BE20-26A667A00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5C13A-BC0D-4A27-A81F-3C835BC46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46C6A-33D1-4E3D-9F26-38498004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9890-987E-4BF0-944E-82EEFFC9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380E7-CA33-4A2A-8241-7E3753BD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2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65383-228E-4D5D-8AB1-1A1B4201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B1E5E-7E5A-401A-A1A7-1095354F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1E2BC-8A62-44B1-8F01-3D11588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46D6B-4422-4860-8190-31C4DCC2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4B0C3-3C69-4F7B-89B1-C20F036F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2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27201-293B-4289-8C7E-099024D0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09BBC-1FE3-41D1-BE67-37F8574F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D9D06-3822-42CF-A8A3-37974123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94AA9-CA63-4ED1-881D-C4EC00B0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75BAD-5048-476B-B13A-1936BCD7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8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8BC85-9076-4395-9735-3F61D1FA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0338A-6699-40B7-8F79-92E40CC3E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65B2B-E687-4630-B626-E23BF9B9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1122E-B19F-4DE8-96B9-7B5B73F2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360D6-711A-4F8C-BEC8-1ADAD8A5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0A670-6B51-4009-A8A4-46D302DE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B261F-E3C7-47EE-AD9C-0F105C16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0B8B1-EF8A-4BB7-9EAC-A23F9E50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C9DC9-F7B3-4696-B02D-48DB330D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5B35EF-9159-4B06-95AB-ED7DC2C3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0A2D2B-BFDC-4E06-9C7E-2462DE32F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5D9F4-6DC2-4856-8384-985DB96E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EEB187-665A-40B6-B1BE-B3370089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F03B3-4002-41E1-8084-7F01E670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6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E9C0C-63B0-49F0-8CE7-7EFD0D12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39C71E-9CC7-474A-A99D-E347074B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5D47-30A3-4AE1-8AB5-848B9F33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114CF-E82D-412E-BE6F-49BCB442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5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2ED747-3F4E-4E47-9684-1BFABDA6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467703-E9CA-4073-96D2-FD6F2606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8204A-D372-427E-B6C9-C81BC7EC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6546-AE8A-476C-991A-5A0DD3F4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88E55-82E6-402F-A801-EE4E7615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C11DD-3F59-44BD-9CDD-847A1EDD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2B415-F2DF-4038-B5BB-286A7428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8DBBE-C1EE-42EA-A944-CEFA0A1E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7DBAE-EA78-47FA-87E2-3AA13FA5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3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18FF-1BE7-4EA4-B286-789A3999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B6E101-2CB5-486C-BF20-8CA95281F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C3A9D5-80BD-4BCC-BE45-06384B1D4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2D805-4462-4FDC-8925-E5E55E26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318E-3341-4C17-BA94-4B2931C71616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9C48E-791D-4367-A3CE-078F5908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046DB-74AA-48B4-866D-9E5385D3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DDEC1-004B-4EE1-A932-6728896F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29AA5-08AE-4E0D-89D2-815E60F75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A3EBA-7998-4AF5-80C2-CE5C0EA69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318E-3341-4C17-BA94-4B2931C71616}" type="datetimeFigureOut">
              <a:rPr lang="zh-CN" altLang="en-US" smtClean="0"/>
              <a:t>2017/9/26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99B92-8C61-4E63-B5A1-CE052CC8A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1B57C-B71E-43C6-BA57-A7CAC71F4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F77D-44D5-4C22-81C8-E85253BF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/index.php?title=%E6%99%BA%E8%83%BD%E5%90%88%E7%BA%A6&amp;action=edit&amp;redlink=1" TargetMode="External"/><Relationship Id="rId7" Type="http://schemas.openxmlformats.org/officeDocument/2006/relationships/hyperlink" Target="https://zh.wikipedia.org/wiki/%E7%82%B9%E5%AF%B9%E7%82%B9" TargetMode="External"/><Relationship Id="rId2" Type="http://schemas.openxmlformats.org/officeDocument/2006/relationships/hyperlink" Target="https://zh.wikipedia.org/wiki/%E5%BC%80%E6%BA%9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8%99%9A%E6%8B%9F%E6%9C%BA" TargetMode="External"/><Relationship Id="rId5" Type="http://schemas.openxmlformats.org/officeDocument/2006/relationships/hyperlink" Target="https://zh.wikipedia.org/wiki/%E5%8E%BB%E4%B8%AD%E5%BF%83%E5%8C%96" TargetMode="External"/><Relationship Id="rId4" Type="http://schemas.openxmlformats.org/officeDocument/2006/relationships/hyperlink" Target="https://zh.wikipedia.org/wiki/%E5%8C%BA%E5%9D%97%E9%93%B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AE%BA%E6%96%87" TargetMode="External"/><Relationship Id="rId2" Type="http://schemas.openxmlformats.org/officeDocument/2006/relationships/hyperlink" Target="https://zh.wikipedia.org/wiki/%E6%AF%94%E7%89%B9%E5%B8%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%E5%8A%A0%E5%AF%86%E8%B2%A8%E5%B9%A3" TargetMode="External"/><Relationship Id="rId4" Type="http://schemas.openxmlformats.org/officeDocument/2006/relationships/hyperlink" Target="https://zh.wikipedia.org/wiki/%E5%8C%BA%E5%9D%97%E9%93%B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564A7-2B61-448B-AE4F-90BFF9C38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区块链技术介绍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479307-A22C-4D50-A5A4-502057FC2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565" y="4356640"/>
            <a:ext cx="9144000" cy="199977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		</a:t>
            </a:r>
            <a:r>
              <a:rPr lang="zh-CN" altLang="en-US" dirty="0"/>
              <a:t>王柏钢</a:t>
            </a:r>
          </a:p>
        </p:txBody>
      </p:sp>
    </p:spTree>
    <p:extLst>
      <p:ext uri="{BB962C8B-B14F-4D97-AF65-F5344CB8AC3E}">
        <p14:creationId xmlns:p14="http://schemas.microsoft.com/office/powerpoint/2010/main" val="146206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E41F2-3726-4D49-8E46-1FD37727A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2897"/>
            <a:ext cx="10515600" cy="3194066"/>
          </a:xfrm>
        </p:spPr>
        <p:txBody>
          <a:bodyPr/>
          <a:lstStyle/>
          <a:p>
            <a:r>
              <a:rPr lang="zh-CN" altLang="en-US" dirty="0"/>
              <a:t>私钥：</a:t>
            </a:r>
            <a:r>
              <a:rPr lang="en-US" altLang="zh-CN" sz="1600" dirty="0"/>
              <a:t>1E99423A4ED27608A15A2616A2B0E9E52CED330AC530EDCC32C8FFC6A526AEDD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地址：</a:t>
            </a:r>
            <a:r>
              <a:rPr lang="en-US" altLang="zh-CN" dirty="0"/>
              <a:t> 1HWqMzw1jfpXb3xyuUZ4uWXY4tqL2cW47J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BD0E14-9A7C-4ADF-9EF8-487245E10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610" y="-29808"/>
            <a:ext cx="9676190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5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242D3-7AD0-460D-9945-DC5D3B47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07FE7E-8591-49D7-BC22-DC5213928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530" y="2786382"/>
            <a:ext cx="10515600" cy="15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2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C4D451-5347-44EC-B1D5-7A8339F3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48" y="1985423"/>
            <a:ext cx="4647619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6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01BA9-4B71-493E-B6B7-3425CA72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记录账本奖励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F18279-857E-4771-8BD6-B0E81A31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64" y="2015556"/>
            <a:ext cx="11133333" cy="1495238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319EE09-FC79-4494-B8CB-B18EAB13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4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1CCD779-40FF-4041-8255-023B30316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8539" y="1109710"/>
            <a:ext cx="7693598" cy="457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75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CEE885-3A38-4B28-A49C-46357A038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42" y="1405155"/>
            <a:ext cx="10450566" cy="35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ECAB7-0C65-4FCD-AD19-CF34F22F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挖矿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94132-C5A9-4A55-98AA-9FC98CC0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352" y="2778711"/>
            <a:ext cx="9347447" cy="33982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算力：单位时间</a:t>
            </a:r>
            <a:r>
              <a:rPr lang="en-US" altLang="zh-CN" dirty="0"/>
              <a:t>hash</a:t>
            </a:r>
            <a:r>
              <a:rPr lang="zh-CN" altLang="en-US" dirty="0"/>
              <a:t>的次数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难度值：</a:t>
            </a:r>
            <a:r>
              <a:rPr lang="en-US" altLang="zh-CN" dirty="0"/>
              <a:t>nonce</a:t>
            </a:r>
          </a:p>
          <a:p>
            <a:pPr marL="0" indent="0">
              <a:buNone/>
            </a:pPr>
            <a:r>
              <a:rPr lang="zh-CN" altLang="en-US" dirty="0"/>
              <a:t>区块生成速度：平均</a:t>
            </a:r>
            <a:r>
              <a:rPr lang="en-US" altLang="zh-CN" dirty="0"/>
              <a:t>10</a:t>
            </a:r>
            <a:r>
              <a:rPr lang="zh-CN" altLang="en-US" dirty="0"/>
              <a:t>分钟产生一个新区块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18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43687" cy="1325563"/>
          </a:xfrm>
        </p:spPr>
        <p:txBody>
          <a:bodyPr/>
          <a:lstStyle/>
          <a:p>
            <a:r>
              <a:rPr lang="zh-CN" altLang="en-US" dirty="0"/>
              <a:t>新块产生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54A075-297F-46E4-99E8-349BC2800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7" y="488271"/>
            <a:ext cx="6752280" cy="3941686"/>
          </a:xfrm>
        </p:spPr>
      </p:pic>
      <p:sp>
        <p:nvSpPr>
          <p:cNvPr id="4" name="内容占位符 4">
            <a:extLst>
              <a:ext uri="{FF2B5EF4-FFF2-40B4-BE49-F238E27FC236}">
                <a16:creationId xmlns:a16="http://schemas.microsoft.com/office/drawing/2014/main" id="{459A5705-BF7E-4AC2-91F5-F90DFC14E4E2}"/>
              </a:ext>
            </a:extLst>
          </p:cNvPr>
          <p:cNvSpPr txBox="1">
            <a:spLocks/>
          </p:cNvSpPr>
          <p:nvPr/>
        </p:nvSpPr>
        <p:spPr>
          <a:xfrm>
            <a:off x="4322684" y="4900472"/>
            <a:ext cx="6924584" cy="1072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Bitcoin</a:t>
            </a:r>
            <a:r>
              <a:rPr lang="zh-CN" altLang="en-US" dirty="0"/>
              <a:t>货币发行：账本奖励</a:t>
            </a:r>
            <a:endParaRPr lang="en-US" altLang="zh-CN" dirty="0"/>
          </a:p>
          <a:p>
            <a:r>
              <a:rPr lang="zh-CN" altLang="en-US" dirty="0"/>
              <a:t>奖励递减</a:t>
            </a:r>
            <a:endParaRPr lang="en-US" altLang="zh-CN" dirty="0"/>
          </a:p>
          <a:p>
            <a:r>
              <a:rPr lang="zh-CN" altLang="en-US" dirty="0"/>
              <a:t>总数：</a:t>
            </a:r>
            <a:r>
              <a:rPr lang="en-US" altLang="zh-CN" dirty="0"/>
              <a:t>2100W</a:t>
            </a:r>
          </a:p>
          <a:p>
            <a:r>
              <a:rPr lang="zh-CN" altLang="en-US" dirty="0"/>
              <a:t>区块生成速度：平均</a:t>
            </a:r>
            <a:r>
              <a:rPr lang="en-US" altLang="zh-CN" dirty="0"/>
              <a:t>10</a:t>
            </a:r>
            <a:r>
              <a:rPr lang="zh-CN" altLang="en-US" dirty="0"/>
              <a:t>分钟产生一个新区块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1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BDE00-A4F0-4B41-A8ED-20EB327E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6AF61-BDB3-4539-8396-E94FD04C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9A79C-DB6D-49BA-AD4B-16831C2A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11" y="196633"/>
            <a:ext cx="7666667" cy="34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C76DDC-62E4-4AE0-9B6B-456F9A843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286" y="3600857"/>
            <a:ext cx="7771428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9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15EE1-3137-4D91-AE7E-79CF1EA9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共识与分叉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3E28AD-0699-4912-B3EC-0A4BDEAC3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476" y="1690688"/>
            <a:ext cx="8419048" cy="40476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C63D30-89D6-41F8-B450-0579AF93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76" y="1585926"/>
            <a:ext cx="7761905" cy="41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C46550-BCB6-4762-8DC5-F34DC7D7F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904" y="1795450"/>
            <a:ext cx="8019048" cy="41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76F552-2806-4576-9769-43A62174C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904" y="1957355"/>
            <a:ext cx="7714286" cy="38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27399D-EC17-430C-BBC7-39C2F4EA5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857" y="1795450"/>
            <a:ext cx="7761905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9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81BD5-A380-4D56-9662-9731761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71FEF-AF75-4398-81BE-8712C097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一、区块链历史背景</a:t>
            </a: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Bitcoin</a:t>
            </a:r>
            <a:r>
              <a:rPr lang="zh-CN" altLang="en-US" dirty="0"/>
              <a:t>技术原理</a:t>
            </a:r>
            <a:endParaRPr lang="en-US" altLang="zh-CN" dirty="0"/>
          </a:p>
          <a:p>
            <a:r>
              <a:rPr lang="zh-CN" altLang="en-US" dirty="0"/>
              <a:t>三、智能合约</a:t>
            </a:r>
          </a:p>
        </p:txBody>
      </p:sp>
    </p:spTree>
    <p:extLst>
      <p:ext uri="{BB962C8B-B14F-4D97-AF65-F5344CB8AC3E}">
        <p14:creationId xmlns:p14="http://schemas.microsoft.com/office/powerpoint/2010/main" val="60475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C36F9-4535-486E-B0A9-5A9793F7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三、智能合约介绍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89C37-D9E9-402C-8972-A060ED85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10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0D57B-116E-442A-9C80-2637AF9F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去中心化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965EB-C7C2-4891-A98B-57D906F4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没有强中心控制。无某一节点占有资源得到系统控制权，整体意识由下而上。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节点自治。通过自治和协作构成整体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高度连接。任意节点间可以连接、互信</a:t>
            </a:r>
          </a:p>
        </p:txBody>
      </p:sp>
    </p:spTree>
    <p:extLst>
      <p:ext uri="{BB962C8B-B14F-4D97-AF65-F5344CB8AC3E}">
        <p14:creationId xmlns:p14="http://schemas.microsoft.com/office/powerpoint/2010/main" val="284938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116B4-C02F-4EEF-9F6E-390C44A3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81973-427A-472B-AD6A-945E6CB3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1B37EA-FE2B-41B8-82D4-C5764259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61" y="1573698"/>
            <a:ext cx="8876190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5D1C4-A8EF-47B6-9111-A347AB0D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55"/>
            <a:ext cx="10515600" cy="5244808"/>
          </a:xfrm>
        </p:spPr>
        <p:txBody>
          <a:bodyPr/>
          <a:lstStyle/>
          <a:p>
            <a:r>
              <a:rPr lang="zh-CN" altLang="en-US" b="1" dirty="0"/>
              <a:t>以太坊</a:t>
            </a:r>
            <a:r>
              <a:rPr lang="zh-CN" altLang="en-US" dirty="0"/>
              <a:t>（英语：</a:t>
            </a:r>
            <a:r>
              <a:rPr lang="en-US" altLang="zh-CN" dirty="0"/>
              <a:t>Ethereum</a:t>
            </a:r>
            <a:r>
              <a:rPr lang="zh-CN" altLang="en-US" dirty="0"/>
              <a:t>）是一个</a:t>
            </a:r>
            <a:r>
              <a:rPr lang="zh-CN" altLang="en-US" dirty="0">
                <a:hlinkClick r:id="rId2" tooltip="开源"/>
              </a:rPr>
              <a:t>开源</a:t>
            </a:r>
            <a:r>
              <a:rPr lang="zh-CN" altLang="en-US" dirty="0"/>
              <a:t>的有</a:t>
            </a:r>
            <a:r>
              <a:rPr lang="zh-CN" altLang="en-US" dirty="0">
                <a:hlinkClick r:id="rId3"/>
              </a:rPr>
              <a:t>智能合约</a:t>
            </a:r>
            <a:r>
              <a:rPr lang="zh-CN" altLang="en-US" dirty="0"/>
              <a:t>功能的公共</a:t>
            </a:r>
            <a:r>
              <a:rPr lang="zh-CN" altLang="en-US" dirty="0">
                <a:hlinkClick r:id="rId4" tooltip="区块链"/>
              </a:rPr>
              <a:t>区块链</a:t>
            </a:r>
            <a:r>
              <a:rPr lang="zh-CN" altLang="en-US" dirty="0"/>
              <a:t>平台，提供</a:t>
            </a:r>
            <a:r>
              <a:rPr lang="zh-CN" altLang="en-US" dirty="0">
                <a:hlinkClick r:id="rId5" tooltip="去中心化"/>
              </a:rPr>
              <a:t>去中心化</a:t>
            </a:r>
            <a:r>
              <a:rPr lang="zh-CN" altLang="en-US" dirty="0"/>
              <a:t>的</a:t>
            </a:r>
            <a:r>
              <a:rPr lang="zh-CN" altLang="en-US" dirty="0">
                <a:hlinkClick r:id="rId6" tooltip="虚拟机"/>
              </a:rPr>
              <a:t>虚拟机</a:t>
            </a:r>
            <a:r>
              <a:rPr lang="zh-CN" altLang="en-US" dirty="0"/>
              <a:t>来处理</a:t>
            </a:r>
            <a:r>
              <a:rPr lang="zh-CN" altLang="en-US" dirty="0">
                <a:hlinkClick r:id="rId7" tooltip="点对点"/>
              </a:rPr>
              <a:t>点对点</a:t>
            </a:r>
            <a:r>
              <a:rPr lang="zh-CN" altLang="en-US" dirty="0"/>
              <a:t>合约。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Linux </a:t>
            </a:r>
            <a:r>
              <a:rPr lang="zh-CN" altLang="en-US" dirty="0"/>
              <a:t>基金会</a:t>
            </a:r>
            <a:r>
              <a:rPr lang="en-US" altLang="zh-CN" dirty="0" err="1"/>
              <a:t>Hyperledge</a:t>
            </a:r>
            <a:endParaRPr lang="en-US" altLang="zh-CN" dirty="0"/>
          </a:p>
          <a:p>
            <a:r>
              <a:rPr lang="en-US" altLang="zh-CN" dirty="0"/>
              <a:t>NEO</a:t>
            </a:r>
            <a:r>
              <a:rPr lang="zh-CN" altLang="en-US" dirty="0"/>
              <a:t>（小蚁）</a:t>
            </a:r>
            <a:endParaRPr lang="en-US" altLang="zh-CN" dirty="0"/>
          </a:p>
          <a:p>
            <a:r>
              <a:rPr lang="en-US" altLang="zh-CN" dirty="0"/>
              <a:t>EOS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IPFS</a:t>
            </a:r>
            <a:r>
              <a:rPr lang="zh-CN" altLang="en-US" dirty="0"/>
              <a:t> </a:t>
            </a:r>
            <a:r>
              <a:rPr lang="en-US" altLang="zh-CN" dirty="0" err="1"/>
              <a:t>filecoin</a:t>
            </a:r>
            <a:endParaRPr lang="en-US" altLang="zh-CN" dirty="0"/>
          </a:p>
          <a:p>
            <a:r>
              <a:rPr lang="en-US" altLang="zh-CN" dirty="0"/>
              <a:t>IOTA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17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0119B-B8D0-4A18-919A-D8A9C364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69524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/>
              <a:t>Thank you!</a:t>
            </a:r>
            <a:endParaRPr lang="zh-CN" altLang="en-US" sz="7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CC181-209A-4800-9643-95B97CF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4749"/>
            <a:ext cx="10515600" cy="20222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</a:t>
            </a:r>
            <a:r>
              <a:rPr lang="en-US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/>
              <a:t>Binance</a:t>
            </a:r>
            <a:r>
              <a:rPr lang="zh-CN" altLang="en-US" sz="2000" dirty="0"/>
              <a:t>    </a:t>
            </a:r>
            <a:r>
              <a:rPr lang="en-US" altLang="zh-CN" sz="2000" dirty="0"/>
              <a:t>BTC</a:t>
            </a:r>
            <a:r>
              <a:rPr lang="zh-CN" altLang="en-US" sz="2000" dirty="0"/>
              <a:t>：</a:t>
            </a:r>
            <a:r>
              <a:rPr lang="en-US" altLang="zh-CN" sz="2000" dirty="0"/>
              <a:t>26,065 RMB	</a:t>
            </a:r>
            <a:r>
              <a:rPr lang="zh-CN" altLang="en-US" sz="2000" dirty="0"/>
              <a:t> </a:t>
            </a:r>
            <a:r>
              <a:rPr lang="en-US" altLang="zh-CN" sz="2000" dirty="0"/>
              <a:t>ETH</a:t>
            </a:r>
            <a:r>
              <a:rPr lang="zh-CN" altLang="en-US" sz="2000" dirty="0"/>
              <a:t>：</a:t>
            </a:r>
            <a:r>
              <a:rPr lang="en-US" altLang="zh-CN" sz="2000" dirty="0"/>
              <a:t>1,917 RMB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9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F2BF4-0273-4B5C-B466-26BA5DED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一、区块链历史背景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4EB4E-7B5E-4D99-BA06-C8AE25D3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中本聪</a:t>
            </a:r>
            <a:r>
              <a:rPr lang="zh-CN" altLang="en-US" dirty="0"/>
              <a:t>（英语：</a:t>
            </a:r>
            <a:r>
              <a:rPr lang="en-US" altLang="zh-CN" dirty="0"/>
              <a:t>Satoshi Nakamoto</a:t>
            </a:r>
            <a:r>
              <a:rPr lang="zh-CN" altLang="en-US" dirty="0"/>
              <a:t>），此名是</a:t>
            </a:r>
            <a:r>
              <a:rPr lang="zh-CN" altLang="en-US" dirty="0">
                <a:hlinkClick r:id="rId2" tooltip="比特币"/>
              </a:rPr>
              <a:t>比特币</a:t>
            </a:r>
            <a:r>
              <a:rPr lang="zh-CN" altLang="en-US" dirty="0"/>
              <a:t>协议的创造者，但真实身份未知。于</a:t>
            </a:r>
            <a:r>
              <a:rPr lang="en-US" altLang="zh-CN" dirty="0"/>
              <a:t>2008</a:t>
            </a:r>
            <a:r>
              <a:rPr lang="zh-CN" altLang="en-US" dirty="0"/>
              <a:t>年发表了一篇名为</a:t>
            </a:r>
            <a:r>
              <a:rPr lang="en-US" altLang="zh-CN" dirty="0"/>
              <a:t>《</a:t>
            </a:r>
            <a:r>
              <a:rPr lang="zh-CN" altLang="en-US" dirty="0"/>
              <a:t>比特币：一种点对点式的电子现金系统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i="1" dirty="0"/>
              <a:t>Bitcoin: A Peer-to-Peer Electronic Cash System</a:t>
            </a:r>
            <a:r>
              <a:rPr lang="zh-CN" altLang="en-US" dirty="0"/>
              <a:t>）的</a:t>
            </a:r>
            <a:r>
              <a:rPr lang="zh-CN" altLang="en-US" dirty="0">
                <a:hlinkClick r:id="rId3" tooltip="论文"/>
              </a:rPr>
              <a:t>论文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比特币</a:t>
            </a:r>
            <a:r>
              <a:rPr lang="zh-CN" altLang="en-US" dirty="0"/>
              <a:t>（英语：</a:t>
            </a:r>
            <a:r>
              <a:rPr lang="en-US" altLang="zh-CN" dirty="0"/>
              <a:t>Bitcoin</a:t>
            </a:r>
            <a:r>
              <a:rPr lang="zh-CN" altLang="en-US" dirty="0"/>
              <a:t>）是一种用去中心化、全球通用、不需第三方机构或个人，基于</a:t>
            </a:r>
            <a:r>
              <a:rPr lang="zh-CN" altLang="en-US" dirty="0">
                <a:hlinkClick r:id="rId4" tooltip="区块链"/>
              </a:rPr>
              <a:t>区块链</a:t>
            </a:r>
            <a:r>
              <a:rPr lang="zh-CN" altLang="en-US" dirty="0"/>
              <a:t>作为支付技术的电子</a:t>
            </a:r>
            <a:r>
              <a:rPr lang="zh-CN" altLang="en-US" dirty="0">
                <a:hlinkClick r:id="rId5" tooltip="加密货币"/>
              </a:rPr>
              <a:t>加密货币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4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276884B-F027-4A92-93F7-0BC028ED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Bitcoin</a:t>
            </a:r>
            <a:r>
              <a:rPr lang="zh-CN" altLang="en-US" dirty="0"/>
              <a:t>技术原理</a:t>
            </a:r>
          </a:p>
        </p:txBody>
      </p:sp>
    </p:spTree>
    <p:extLst>
      <p:ext uri="{BB962C8B-B14F-4D97-AF65-F5344CB8AC3E}">
        <p14:creationId xmlns:p14="http://schemas.microsoft.com/office/powerpoint/2010/main" val="319624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B6404-85C7-44FB-8385-7585A165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传统数字货币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CA840-2ECE-41A2-80FF-C6DCB0C4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455" y="3142695"/>
            <a:ext cx="4784324" cy="3078656"/>
          </a:xfrm>
        </p:spPr>
        <p:txBody>
          <a:bodyPr/>
          <a:lstStyle/>
          <a:p>
            <a:r>
              <a:rPr lang="zh-CN" altLang="en-US" dirty="0"/>
              <a:t>货币滥发</a:t>
            </a:r>
            <a:endParaRPr lang="en-US" altLang="zh-CN" dirty="0"/>
          </a:p>
          <a:p>
            <a:r>
              <a:rPr lang="zh-CN" altLang="en-US" dirty="0"/>
              <a:t>中心失去信用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D1BDF0-7449-49F2-A68B-84A759566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05" y="1825625"/>
            <a:ext cx="4038095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115FF-42AE-43DD-A40E-F7A6AD91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20896-5A29-46AE-8056-9B49776A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45" y="1941035"/>
            <a:ext cx="4885714" cy="3561905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3E51AC09-B1E4-4B28-B18F-00B2325D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</a:t>
            </a:r>
          </a:p>
        </p:txBody>
      </p:sp>
    </p:spTree>
    <p:extLst>
      <p:ext uri="{BB962C8B-B14F-4D97-AF65-F5344CB8AC3E}">
        <p14:creationId xmlns:p14="http://schemas.microsoft.com/office/powerpoint/2010/main" val="32041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C80573-F118-43BC-AAEA-18999E87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35" y="204186"/>
            <a:ext cx="3522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9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83941-ADA5-4FAA-B5BB-EBE873584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386" y="2086252"/>
            <a:ext cx="10515600" cy="339825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私钥：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由系统随机生成一个私钥，范围为</a:t>
            </a:r>
            <a:r>
              <a:rPr lang="en-US" altLang="zh-CN" dirty="0"/>
              <a:t>1. 0e+77</a:t>
            </a:r>
            <a:r>
              <a:rPr lang="zh-CN" altLang="en-US" dirty="0"/>
              <a:t>，保证不会</a:t>
            </a:r>
            <a:r>
              <a:rPr lang="en-US" altLang="zh-CN" dirty="0"/>
              <a:t>	</a:t>
            </a:r>
            <a:r>
              <a:rPr lang="zh-CN" altLang="en-US" dirty="0"/>
              <a:t>重复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sz="1100" dirty="0"/>
              <a:t>		1E99423A4ED27608A15A2616A2B0E9E52CED330AC530EDCC32C8FFC6A526AEDD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K </a:t>
            </a:r>
            <a:r>
              <a:rPr lang="zh-CN" altLang="en-US" dirty="0"/>
              <a:t>（公钥）</a:t>
            </a:r>
            <a:r>
              <a:rPr lang="en-US" altLang="zh-CN" dirty="0"/>
              <a:t>= k</a:t>
            </a:r>
            <a:r>
              <a:rPr lang="zh-CN" altLang="en-US" dirty="0"/>
              <a:t>（私钥）</a:t>
            </a:r>
            <a:r>
              <a:rPr lang="en-US" altLang="zh-CN" dirty="0"/>
              <a:t> * G</a:t>
            </a:r>
            <a:r>
              <a:rPr lang="zh-CN" altLang="en-US" dirty="0"/>
              <a:t>（加密）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加密算法：</a:t>
            </a:r>
            <a:r>
              <a:rPr lang="en-US" altLang="zh-CN" dirty="0"/>
              <a:t>	</a:t>
            </a:r>
            <a:r>
              <a:rPr lang="zh-CN" altLang="en-US" dirty="0"/>
              <a:t>椭圆曲线加密</a:t>
            </a:r>
            <a:r>
              <a:rPr lang="en-US" altLang="zh-CN" dirty="0"/>
              <a:t>secp256k1</a:t>
            </a:r>
          </a:p>
          <a:p>
            <a:pPr marL="914400" lvl="2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4C1607D-B5F4-4BBF-A3D2-E234C235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386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生成地址</a:t>
            </a:r>
          </a:p>
        </p:txBody>
      </p:sp>
    </p:spTree>
    <p:extLst>
      <p:ext uri="{BB962C8B-B14F-4D97-AF65-F5344CB8AC3E}">
        <p14:creationId xmlns:p14="http://schemas.microsoft.com/office/powerpoint/2010/main" val="43803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7101A6-9396-4361-B9D6-8979583A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91" y="0"/>
            <a:ext cx="649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3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</TotalTime>
  <Words>297</Words>
  <Application>Microsoft Office PowerPoint</Application>
  <PresentationFormat>宽屏</PresentationFormat>
  <Paragraphs>63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区块链技术介绍</vt:lpstr>
      <vt:lpstr>PowerPoint 演示文稿</vt:lpstr>
      <vt:lpstr>一、区块链历史背景</vt:lpstr>
      <vt:lpstr>二、Bitcoin技术原理</vt:lpstr>
      <vt:lpstr>传统数字货币</vt:lpstr>
      <vt:lpstr>比特币</vt:lpstr>
      <vt:lpstr>PowerPoint 演示文稿</vt:lpstr>
      <vt:lpstr>生成地址</vt:lpstr>
      <vt:lpstr>PowerPoint 演示文稿</vt:lpstr>
      <vt:lpstr>PowerPoint 演示文稿</vt:lpstr>
      <vt:lpstr>交易</vt:lpstr>
      <vt:lpstr>PowerPoint 演示文稿</vt:lpstr>
      <vt:lpstr>记录账本奖励</vt:lpstr>
      <vt:lpstr>PowerPoint 演示文稿</vt:lpstr>
      <vt:lpstr>PowerPoint 演示文稿</vt:lpstr>
      <vt:lpstr>挖矿</vt:lpstr>
      <vt:lpstr>新块产生</vt:lpstr>
      <vt:lpstr>PowerPoint 演示文稿</vt:lpstr>
      <vt:lpstr>共识与分叉</vt:lpstr>
      <vt:lpstr>三、智能合约介绍</vt:lpstr>
      <vt:lpstr>去中心化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区块链技术介绍</dc:title>
  <dc:creator>Think</dc:creator>
  <cp:lastModifiedBy>Think</cp:lastModifiedBy>
  <cp:revision>50</cp:revision>
  <dcterms:created xsi:type="dcterms:W3CDTF">2017-09-20T18:56:01Z</dcterms:created>
  <dcterms:modified xsi:type="dcterms:W3CDTF">2017-09-26T18:27:48Z</dcterms:modified>
</cp:coreProperties>
</file>