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DDF1"/>
    <a:srgbClr val="D5DE6E"/>
    <a:srgbClr val="F1F1F1"/>
    <a:srgbClr val="B0C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0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E38E-0D02-4A23-8F27-961C91EFE6A8}" type="datetimeFigureOut">
              <a:rPr lang="de-DE" smtClean="0"/>
              <a:t>05.06.2015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48D4-360A-44EB-92D8-D2399D43883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598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E38E-0D02-4A23-8F27-961C91EFE6A8}" type="datetimeFigureOut">
              <a:rPr lang="de-DE" smtClean="0"/>
              <a:t>05.06.2015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48D4-360A-44EB-92D8-D2399D43883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014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E38E-0D02-4A23-8F27-961C91EFE6A8}" type="datetimeFigureOut">
              <a:rPr lang="de-DE" smtClean="0"/>
              <a:t>05.06.2015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48D4-360A-44EB-92D8-D2399D43883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61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E38E-0D02-4A23-8F27-961C91EFE6A8}" type="datetimeFigureOut">
              <a:rPr lang="de-DE" smtClean="0"/>
              <a:t>05.06.2015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48D4-360A-44EB-92D8-D2399D43883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921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E38E-0D02-4A23-8F27-961C91EFE6A8}" type="datetimeFigureOut">
              <a:rPr lang="de-DE" smtClean="0"/>
              <a:t>05.06.2015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48D4-360A-44EB-92D8-D2399D43883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508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E38E-0D02-4A23-8F27-961C91EFE6A8}" type="datetimeFigureOut">
              <a:rPr lang="de-DE" smtClean="0"/>
              <a:t>05.06.2015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48D4-360A-44EB-92D8-D2399D43883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437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E38E-0D02-4A23-8F27-961C91EFE6A8}" type="datetimeFigureOut">
              <a:rPr lang="de-DE" smtClean="0"/>
              <a:t>05.06.2015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48D4-360A-44EB-92D8-D2399D43883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969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E38E-0D02-4A23-8F27-961C91EFE6A8}" type="datetimeFigureOut">
              <a:rPr lang="de-DE" smtClean="0"/>
              <a:t>05.06.2015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48D4-360A-44EB-92D8-D2399D43883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010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E38E-0D02-4A23-8F27-961C91EFE6A8}" type="datetimeFigureOut">
              <a:rPr lang="de-DE" smtClean="0"/>
              <a:t>05.06.2015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48D4-360A-44EB-92D8-D2399D43883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387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E38E-0D02-4A23-8F27-961C91EFE6A8}" type="datetimeFigureOut">
              <a:rPr lang="de-DE" smtClean="0"/>
              <a:t>05.06.2015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48D4-360A-44EB-92D8-D2399D43883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291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E38E-0D02-4A23-8F27-961C91EFE6A8}" type="datetimeFigureOut">
              <a:rPr lang="de-DE" smtClean="0"/>
              <a:t>05.06.2015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48D4-360A-44EB-92D8-D2399D43883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96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E38E-0D02-4A23-8F27-961C91EFE6A8}" type="datetimeFigureOut">
              <a:rPr lang="de-DE" smtClean="0"/>
              <a:t>05.06.2015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948D4-360A-44EB-92D8-D2399D43883C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192000" y="0"/>
            <a:ext cx="396274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4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812373" y="1634284"/>
            <a:ext cx="4070014" cy="2751416"/>
          </a:xfrm>
          <a:prstGeom prst="rect">
            <a:avLst/>
          </a:prstGeom>
          <a:solidFill>
            <a:srgbClr val="C9D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 Verbindung mit Pfeil 5"/>
          <p:cNvCxnSpPr>
            <a:stCxn id="25" idx="0"/>
          </p:cNvCxnSpPr>
          <p:nvPr/>
        </p:nvCxnSpPr>
        <p:spPr>
          <a:xfrm>
            <a:off x="3816350" y="4375150"/>
            <a:ext cx="4066037" cy="70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3814361" y="1613140"/>
            <a:ext cx="0" cy="27690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7527233" y="1693048"/>
            <a:ext cx="0" cy="268916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ihandform 23"/>
          <p:cNvSpPr/>
          <p:nvPr/>
        </p:nvSpPr>
        <p:spPr>
          <a:xfrm>
            <a:off x="3816350" y="1866900"/>
            <a:ext cx="3708400" cy="692150"/>
          </a:xfrm>
          <a:custGeom>
            <a:avLst/>
            <a:gdLst>
              <a:gd name="connsiteX0" fmla="*/ 0 w 3721100"/>
              <a:gd name="connsiteY0" fmla="*/ 0 h 692150"/>
              <a:gd name="connsiteX1" fmla="*/ 1962150 w 3721100"/>
              <a:gd name="connsiteY1" fmla="*/ 266700 h 692150"/>
              <a:gd name="connsiteX2" fmla="*/ 3721100 w 3721100"/>
              <a:gd name="connsiteY2" fmla="*/ 692150 h 69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1100" h="692150">
                <a:moveTo>
                  <a:pt x="0" y="0"/>
                </a:moveTo>
                <a:cubicBezTo>
                  <a:pt x="670983" y="75671"/>
                  <a:pt x="1341967" y="151342"/>
                  <a:pt x="1962150" y="266700"/>
                </a:cubicBezTo>
                <a:cubicBezTo>
                  <a:pt x="2582333" y="382058"/>
                  <a:pt x="3151716" y="537104"/>
                  <a:pt x="3721100" y="692150"/>
                </a:cubicBezTo>
              </a:path>
            </a:pathLst>
          </a:custGeom>
          <a:noFill/>
          <a:ln>
            <a:solidFill>
              <a:srgbClr val="D5D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7" name="Gerader Verbinder 26"/>
          <p:cNvCxnSpPr>
            <a:stCxn id="8" idx="3"/>
            <a:endCxn id="8" idx="1"/>
          </p:cNvCxnSpPr>
          <p:nvPr/>
        </p:nvCxnSpPr>
        <p:spPr>
          <a:xfrm flipH="1">
            <a:off x="3812373" y="3009992"/>
            <a:ext cx="407001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ihandform 24"/>
          <p:cNvSpPr/>
          <p:nvPr/>
        </p:nvSpPr>
        <p:spPr>
          <a:xfrm>
            <a:off x="3816350" y="2159000"/>
            <a:ext cx="2089150" cy="2216150"/>
          </a:xfrm>
          <a:custGeom>
            <a:avLst/>
            <a:gdLst>
              <a:gd name="connsiteX0" fmla="*/ 0 w 2089150"/>
              <a:gd name="connsiteY0" fmla="*/ 2216150 h 2216150"/>
              <a:gd name="connsiteX1" fmla="*/ 704850 w 2089150"/>
              <a:gd name="connsiteY1" fmla="*/ 939800 h 2216150"/>
              <a:gd name="connsiteX2" fmla="*/ 2089150 w 2089150"/>
              <a:gd name="connsiteY2" fmla="*/ 0 h 221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9150" h="2216150">
                <a:moveTo>
                  <a:pt x="0" y="2216150"/>
                </a:moveTo>
                <a:cubicBezTo>
                  <a:pt x="178329" y="1762654"/>
                  <a:pt x="356658" y="1309158"/>
                  <a:pt x="704850" y="939800"/>
                </a:cubicBezTo>
                <a:cubicBezTo>
                  <a:pt x="1053042" y="570442"/>
                  <a:pt x="1571096" y="285221"/>
                  <a:pt x="2089150" y="0"/>
                </a:cubicBezTo>
              </a:path>
            </a:pathLst>
          </a:cu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Bogen 28"/>
          <p:cNvSpPr/>
          <p:nvPr/>
        </p:nvSpPr>
        <p:spPr>
          <a:xfrm>
            <a:off x="6064526" y="3009421"/>
            <a:ext cx="1468092" cy="873125"/>
          </a:xfrm>
          <a:prstGeom prst="arc">
            <a:avLst>
              <a:gd name="adj1" fmla="val 16372282"/>
              <a:gd name="adj2" fmla="val 0"/>
            </a:avLst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lt1"/>
              </a:solidFill>
            </a:endParaRPr>
          </a:p>
        </p:txBody>
      </p:sp>
      <p:cxnSp>
        <p:nvCxnSpPr>
          <p:cNvPr id="35" name="Gerader Verbinder 34"/>
          <p:cNvCxnSpPr/>
          <p:nvPr/>
        </p:nvCxnSpPr>
        <p:spPr>
          <a:xfrm flipH="1">
            <a:off x="4619625" y="3009992"/>
            <a:ext cx="2236442" cy="0"/>
          </a:xfrm>
          <a:prstGeom prst="lin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Bogen 37"/>
          <p:cNvSpPr/>
          <p:nvPr/>
        </p:nvSpPr>
        <p:spPr>
          <a:xfrm>
            <a:off x="6056659" y="2393950"/>
            <a:ext cx="1468092" cy="873125"/>
          </a:xfrm>
          <a:prstGeom prst="arc">
            <a:avLst>
              <a:gd name="adj1" fmla="val 18050915"/>
              <a:gd name="adj2" fmla="val 0"/>
            </a:avLst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lt1"/>
              </a:solidFill>
            </a:endParaRPr>
          </a:p>
        </p:txBody>
      </p:sp>
      <p:cxnSp>
        <p:nvCxnSpPr>
          <p:cNvPr id="41" name="Gerader Verbinder 40"/>
          <p:cNvCxnSpPr>
            <a:stCxn id="38" idx="0"/>
          </p:cNvCxnSpPr>
          <p:nvPr/>
        </p:nvCxnSpPr>
        <p:spPr>
          <a:xfrm flipH="1" flipV="1">
            <a:off x="5905501" y="2159001"/>
            <a:ext cx="1130908" cy="260132"/>
          </a:xfrm>
          <a:prstGeom prst="lin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Gerade Verbindung mit Pfeil 58"/>
          <p:cNvCxnSpPr/>
          <p:nvPr/>
        </p:nvCxnSpPr>
        <p:spPr>
          <a:xfrm flipV="1">
            <a:off x="6843142" y="3107336"/>
            <a:ext cx="256767" cy="306082"/>
          </a:xfrm>
          <a:prstGeom prst="straightConnector1">
            <a:avLst/>
          </a:prstGeom>
          <a:ln w="6350"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>
            <a:off x="4997450" y="2298423"/>
            <a:ext cx="213945" cy="200055"/>
          </a:xfrm>
          <a:prstGeom prst="straightConnector1">
            <a:avLst/>
          </a:prstGeom>
          <a:ln w="6350"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 flipH="1">
            <a:off x="5585445" y="1878883"/>
            <a:ext cx="203720" cy="184026"/>
          </a:xfrm>
          <a:prstGeom prst="straightConnector1">
            <a:avLst/>
          </a:prstGeom>
          <a:ln w="6350"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 flipH="1">
            <a:off x="7560451" y="2887473"/>
            <a:ext cx="408800" cy="525945"/>
          </a:xfrm>
          <a:prstGeom prst="straightConnector1">
            <a:avLst/>
          </a:prstGeom>
          <a:ln w="6350"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H="1" flipV="1">
            <a:off x="7562934" y="2717800"/>
            <a:ext cx="406316" cy="169670"/>
          </a:xfrm>
          <a:prstGeom prst="straightConnector1">
            <a:avLst/>
          </a:prstGeom>
          <a:ln w="6350"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7543476" y="4374322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Time</a:t>
            </a:r>
            <a:endParaRPr lang="de-DE" sz="1000" dirty="0"/>
          </a:p>
        </p:txBody>
      </p:sp>
      <p:sp>
        <p:nvSpPr>
          <p:cNvPr id="74" name="Textfeld 73"/>
          <p:cNvSpPr txBox="1"/>
          <p:nvPr/>
        </p:nvSpPr>
        <p:spPr>
          <a:xfrm>
            <a:off x="7394808" y="4378631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T</a:t>
            </a:r>
            <a:endParaRPr lang="de-DE" sz="1000" i="1" dirty="0"/>
          </a:p>
        </p:txBody>
      </p:sp>
      <p:sp>
        <p:nvSpPr>
          <p:cNvPr id="75" name="Textfeld 74"/>
          <p:cNvSpPr txBox="1"/>
          <p:nvPr/>
        </p:nvSpPr>
        <p:spPr>
          <a:xfrm>
            <a:off x="5646358" y="3357320"/>
            <a:ext cx="1367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Reservations without</a:t>
            </a:r>
            <a:br>
              <a:rPr lang="de-DE" sz="1000" dirty="0" smtClean="0"/>
            </a:br>
            <a:r>
              <a:rPr lang="de-DE" sz="1000" dirty="0" smtClean="0"/>
              <a:t>overbooking</a:t>
            </a:r>
            <a:endParaRPr lang="de-DE" sz="1000" dirty="0"/>
          </a:p>
        </p:txBody>
      </p:sp>
      <p:sp>
        <p:nvSpPr>
          <p:cNvPr id="76" name="Textfeld 75"/>
          <p:cNvSpPr txBox="1"/>
          <p:nvPr/>
        </p:nvSpPr>
        <p:spPr>
          <a:xfrm>
            <a:off x="3986351" y="2098368"/>
            <a:ext cx="1367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Reservations with</a:t>
            </a:r>
            <a:br>
              <a:rPr lang="de-DE" sz="1000" dirty="0" smtClean="0"/>
            </a:br>
            <a:r>
              <a:rPr lang="de-DE" sz="1000" dirty="0" smtClean="0"/>
              <a:t>overbooking</a:t>
            </a:r>
            <a:endParaRPr lang="de-DE" sz="1000" dirty="0"/>
          </a:p>
        </p:txBody>
      </p:sp>
      <p:sp>
        <p:nvSpPr>
          <p:cNvPr id="77" name="Textfeld 76"/>
          <p:cNvSpPr txBox="1"/>
          <p:nvPr/>
        </p:nvSpPr>
        <p:spPr>
          <a:xfrm>
            <a:off x="5737846" y="1700172"/>
            <a:ext cx="13679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Overbooking limit</a:t>
            </a:r>
            <a:endParaRPr lang="de-DE" sz="1000" dirty="0"/>
          </a:p>
        </p:txBody>
      </p:sp>
      <p:sp>
        <p:nvSpPr>
          <p:cNvPr id="83" name="Textfeld 82"/>
          <p:cNvSpPr txBox="1"/>
          <p:nvPr/>
        </p:nvSpPr>
        <p:spPr>
          <a:xfrm>
            <a:off x="7928446" y="2764582"/>
            <a:ext cx="619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Show </a:t>
            </a:r>
            <a:br>
              <a:rPr lang="de-DE" sz="1000" dirty="0" smtClean="0"/>
            </a:br>
            <a:r>
              <a:rPr lang="de-DE" sz="1000" dirty="0" smtClean="0"/>
              <a:t>demand</a:t>
            </a:r>
            <a:endParaRPr lang="de-DE" sz="1000" dirty="0"/>
          </a:p>
        </p:txBody>
      </p:sp>
      <p:sp>
        <p:nvSpPr>
          <p:cNvPr id="84" name="Textfeld 83"/>
          <p:cNvSpPr txBox="1"/>
          <p:nvPr/>
        </p:nvSpPr>
        <p:spPr>
          <a:xfrm>
            <a:off x="3616324" y="433901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0</a:t>
            </a:r>
            <a:endParaRPr lang="de-DE" sz="1000" dirty="0"/>
          </a:p>
        </p:txBody>
      </p:sp>
      <p:sp>
        <p:nvSpPr>
          <p:cNvPr id="85" name="Textfeld 84"/>
          <p:cNvSpPr txBox="1"/>
          <p:nvPr/>
        </p:nvSpPr>
        <p:spPr>
          <a:xfrm>
            <a:off x="3565936" y="2911346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C</a:t>
            </a:r>
            <a:endParaRPr lang="de-DE" sz="1000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3565936" y="1388063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Reservations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9256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806335" y="2312988"/>
            <a:ext cx="7813963" cy="3123075"/>
            <a:chOff x="806335" y="2312988"/>
            <a:chExt cx="7813963" cy="3123075"/>
          </a:xfrm>
        </p:grpSpPr>
        <p:grpSp>
          <p:nvGrpSpPr>
            <p:cNvPr id="3" name="Gruppieren 2"/>
            <p:cNvGrpSpPr/>
            <p:nvPr/>
          </p:nvGrpSpPr>
          <p:grpSpPr>
            <a:xfrm>
              <a:off x="806335" y="2312988"/>
              <a:ext cx="7780712" cy="3123075"/>
              <a:chOff x="806335" y="2312988"/>
              <a:chExt cx="7780712" cy="3123075"/>
            </a:xfrm>
          </p:grpSpPr>
          <p:grpSp>
            <p:nvGrpSpPr>
              <p:cNvPr id="6" name="Gruppieren 5"/>
              <p:cNvGrpSpPr/>
              <p:nvPr/>
            </p:nvGrpSpPr>
            <p:grpSpPr>
              <a:xfrm>
                <a:off x="806335" y="2312988"/>
                <a:ext cx="7780712" cy="3123075"/>
                <a:chOff x="806335" y="2312988"/>
                <a:chExt cx="7780712" cy="3123075"/>
              </a:xfrm>
            </p:grpSpPr>
            <p:sp>
              <p:nvSpPr>
                <p:cNvPr id="8" name="Freihandform 7"/>
                <p:cNvSpPr/>
                <p:nvPr/>
              </p:nvSpPr>
              <p:spPr>
                <a:xfrm>
                  <a:off x="1238596" y="2343722"/>
                  <a:ext cx="7348451" cy="2943173"/>
                </a:xfrm>
                <a:custGeom>
                  <a:avLst/>
                  <a:gdLst>
                    <a:gd name="connsiteX0" fmla="*/ 0 w 7348451"/>
                    <a:gd name="connsiteY0" fmla="*/ 2943173 h 2943173"/>
                    <a:gd name="connsiteX1" fmla="*/ 3682539 w 7348451"/>
                    <a:gd name="connsiteY1" fmla="*/ 374540 h 2943173"/>
                    <a:gd name="connsiteX2" fmla="*/ 7348451 w 7348451"/>
                    <a:gd name="connsiteY2" fmla="*/ 66969 h 2943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48451" h="2943173">
                      <a:moveTo>
                        <a:pt x="0" y="2943173"/>
                      </a:moveTo>
                      <a:cubicBezTo>
                        <a:pt x="1228898" y="1898540"/>
                        <a:pt x="2457797" y="853907"/>
                        <a:pt x="3682539" y="374540"/>
                      </a:cubicBezTo>
                      <a:cubicBezTo>
                        <a:pt x="4907281" y="-104827"/>
                        <a:pt x="6127866" y="-18929"/>
                        <a:pt x="7348451" y="66969"/>
                      </a:cubicBezTo>
                    </a:path>
                  </a:pathLst>
                </a:custGeom>
                <a:noFill/>
                <a:ln>
                  <a:solidFill>
                    <a:srgbClr val="9CBFE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hteck 8"/>
                <p:cNvSpPr/>
                <p:nvPr/>
              </p:nvSpPr>
              <p:spPr>
                <a:xfrm>
                  <a:off x="806335" y="2312988"/>
                  <a:ext cx="3765665" cy="31230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Textfeld 6"/>
              <p:cNvSpPr txBox="1"/>
              <p:nvPr/>
            </p:nvSpPr>
            <p:spPr>
              <a:xfrm>
                <a:off x="6690027" y="2343722"/>
                <a:ext cx="8867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dirty="0" smtClean="0">
                    <a:solidFill>
                      <a:srgbClr val="9CBFE2"/>
                    </a:solidFill>
                  </a:rPr>
                  <a:t>Net Revenue </a:t>
                </a:r>
                <a:endParaRPr lang="en-US" sz="1000" dirty="0">
                  <a:solidFill>
                    <a:srgbClr val="9CBFE2"/>
                  </a:solidFill>
                </a:endParaRPr>
              </a:p>
            </p:txBody>
          </p:sp>
        </p:grpSp>
        <p:sp>
          <p:nvSpPr>
            <p:cNvPr id="4" name="Freihandform 3"/>
            <p:cNvSpPr/>
            <p:nvPr/>
          </p:nvSpPr>
          <p:spPr>
            <a:xfrm>
              <a:off x="4578551" y="4064924"/>
              <a:ext cx="4041747" cy="1221971"/>
            </a:xfrm>
            <a:custGeom>
              <a:avLst/>
              <a:gdLst>
                <a:gd name="connsiteX0" fmla="*/ 0 w 3674225"/>
                <a:gd name="connsiteY0" fmla="*/ 1221971 h 1221971"/>
                <a:gd name="connsiteX1" fmla="*/ 2377440 w 3674225"/>
                <a:gd name="connsiteY1" fmla="*/ 889461 h 1221971"/>
                <a:gd name="connsiteX2" fmla="*/ 3674225 w 3674225"/>
                <a:gd name="connsiteY2" fmla="*/ 0 h 122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74225" h="1221971">
                  <a:moveTo>
                    <a:pt x="0" y="1221971"/>
                  </a:moveTo>
                  <a:cubicBezTo>
                    <a:pt x="882534" y="1157547"/>
                    <a:pt x="1765069" y="1093123"/>
                    <a:pt x="2377440" y="889461"/>
                  </a:cubicBezTo>
                  <a:cubicBezTo>
                    <a:pt x="2989811" y="685799"/>
                    <a:pt x="3332018" y="342899"/>
                    <a:pt x="3674225" y="0"/>
                  </a:cubicBezTo>
                </a:path>
              </a:pathLst>
            </a:custGeom>
            <a:noFill/>
            <a:ln>
              <a:solidFill>
                <a:srgbClr val="BDC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6695980" y="4387937"/>
              <a:ext cx="8980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err="1" smtClean="0">
                  <a:solidFill>
                    <a:srgbClr val="BDCD00"/>
                  </a:solidFill>
                </a:rPr>
                <a:t>Oversale</a:t>
              </a:r>
              <a:r>
                <a:rPr lang="de-DE" sz="1000" dirty="0" smtClean="0">
                  <a:solidFill>
                    <a:srgbClr val="BDCD00"/>
                  </a:solidFill>
                </a:rPr>
                <a:t> </a:t>
              </a:r>
              <a:r>
                <a:rPr lang="de-DE" sz="1000" dirty="0" err="1" smtClean="0">
                  <a:solidFill>
                    <a:srgbClr val="BDCD00"/>
                  </a:solidFill>
                </a:rPr>
                <a:t>Cost</a:t>
              </a:r>
              <a:endParaRPr lang="en-US" sz="1000" dirty="0">
                <a:solidFill>
                  <a:srgbClr val="BDCD00"/>
                </a:solidFill>
              </a:endParaRPr>
            </a:p>
          </p:txBody>
        </p:sp>
      </p:grpSp>
      <p:sp>
        <p:nvSpPr>
          <p:cNvPr id="10" name="Rechteck 9"/>
          <p:cNvSpPr/>
          <p:nvPr/>
        </p:nvSpPr>
        <p:spPr>
          <a:xfrm>
            <a:off x="1198794" y="1554306"/>
            <a:ext cx="7416137" cy="3740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428871" y="3464392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Revenue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Costs</a:t>
            </a:r>
            <a:endParaRPr lang="en-US" sz="1000" dirty="0"/>
          </a:p>
        </p:txBody>
      </p:sp>
      <p:sp>
        <p:nvSpPr>
          <p:cNvPr id="12" name="Textfeld 11"/>
          <p:cNvSpPr txBox="1"/>
          <p:nvPr/>
        </p:nvSpPr>
        <p:spPr>
          <a:xfrm>
            <a:off x="3615718" y="5343686"/>
            <a:ext cx="2015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Number</a:t>
            </a:r>
            <a:r>
              <a:rPr lang="de-DE" sz="1000" dirty="0" smtClean="0"/>
              <a:t> </a:t>
            </a:r>
            <a:r>
              <a:rPr lang="de-DE" sz="1000" dirty="0" err="1" smtClean="0"/>
              <a:t>of</a:t>
            </a:r>
            <a:r>
              <a:rPr lang="de-DE" sz="1000" dirty="0" smtClean="0"/>
              <a:t> </a:t>
            </a:r>
            <a:r>
              <a:rPr lang="de-DE" sz="1000" dirty="0" err="1" smtClean="0"/>
              <a:t>Seats</a:t>
            </a:r>
            <a:r>
              <a:rPr lang="de-DE" sz="1000" dirty="0" smtClean="0"/>
              <a:t> </a:t>
            </a:r>
            <a:r>
              <a:rPr lang="de-DE" sz="1000" dirty="0" err="1" smtClean="0"/>
              <a:t>to</a:t>
            </a:r>
            <a:r>
              <a:rPr lang="de-DE" sz="1000" dirty="0" smtClean="0"/>
              <a:t> </a:t>
            </a:r>
            <a:r>
              <a:rPr lang="de-DE" sz="1000" dirty="0" err="1" smtClean="0"/>
              <a:t>Make</a:t>
            </a:r>
            <a:r>
              <a:rPr lang="de-DE" sz="1000" dirty="0" smtClean="0"/>
              <a:t> </a:t>
            </a:r>
            <a:r>
              <a:rPr lang="de-DE" sz="1000" dirty="0" err="1" smtClean="0"/>
              <a:t>Available</a:t>
            </a:r>
            <a:endParaRPr lang="en-US" sz="1000" dirty="0"/>
          </a:p>
        </p:txBody>
      </p:sp>
      <p:cxnSp>
        <p:nvCxnSpPr>
          <p:cNvPr id="13" name="Gerader Verbinder 12"/>
          <p:cNvCxnSpPr/>
          <p:nvPr/>
        </p:nvCxnSpPr>
        <p:spPr>
          <a:xfrm>
            <a:off x="4571999" y="2343722"/>
            <a:ext cx="1" cy="29822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1205345" y="1712422"/>
            <a:ext cx="7398328" cy="3566160"/>
            <a:chOff x="1205345" y="1712422"/>
            <a:chExt cx="7398328" cy="3566160"/>
          </a:xfrm>
        </p:grpSpPr>
        <p:sp>
          <p:nvSpPr>
            <p:cNvPr id="15" name="Freihandform 14"/>
            <p:cNvSpPr/>
            <p:nvPr/>
          </p:nvSpPr>
          <p:spPr>
            <a:xfrm>
              <a:off x="1205345" y="1712422"/>
              <a:ext cx="7398328" cy="3566160"/>
            </a:xfrm>
            <a:custGeom>
              <a:avLst/>
              <a:gdLst>
                <a:gd name="connsiteX0" fmla="*/ 0 w 7398328"/>
                <a:gd name="connsiteY0" fmla="*/ 3566160 h 3566160"/>
                <a:gd name="connsiteX1" fmla="*/ 3665913 w 7398328"/>
                <a:gd name="connsiteY1" fmla="*/ 997527 h 3566160"/>
                <a:gd name="connsiteX2" fmla="*/ 7398328 w 7398328"/>
                <a:gd name="connsiteY2" fmla="*/ 0 h 3566160"/>
                <a:gd name="connsiteX3" fmla="*/ 7398328 w 7398328"/>
                <a:gd name="connsiteY3" fmla="*/ 0 h 356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98328" h="3566160">
                  <a:moveTo>
                    <a:pt x="0" y="3566160"/>
                  </a:moveTo>
                  <a:cubicBezTo>
                    <a:pt x="1216429" y="2579023"/>
                    <a:pt x="2432858" y="1591887"/>
                    <a:pt x="3665913" y="997527"/>
                  </a:cubicBezTo>
                  <a:cubicBezTo>
                    <a:pt x="4898968" y="403167"/>
                    <a:pt x="7398328" y="0"/>
                    <a:pt x="7398328" y="0"/>
                  </a:cubicBezTo>
                  <a:lnTo>
                    <a:pt x="7398328" y="0"/>
                  </a:lnTo>
                </a:path>
              </a:pathLst>
            </a:custGeom>
            <a:noFill/>
            <a:ln>
              <a:solidFill>
                <a:srgbClr val="005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1645920" y="3164670"/>
              <a:ext cx="12234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solidFill>
                    <a:srgbClr val="00549F"/>
                  </a:solidFill>
                </a:rPr>
                <a:t>Passenger Revenue </a:t>
              </a:r>
              <a:endParaRPr lang="en-US" sz="1000" dirty="0">
                <a:solidFill>
                  <a:srgbClr val="00549F"/>
                </a:solidFill>
              </a:endParaRPr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4261136" y="3787969"/>
            <a:ext cx="62709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solidFill>
                  <a:sysClr val="windowText" lastClr="000000"/>
                </a:solidFill>
              </a:rPr>
              <a:t>Capacity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58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15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Norman Hofer</dc:creator>
  <cp:lastModifiedBy>Lilian Do Khac</cp:lastModifiedBy>
  <cp:revision>12</cp:revision>
  <dcterms:created xsi:type="dcterms:W3CDTF">2015-05-27T14:18:42Z</dcterms:created>
  <dcterms:modified xsi:type="dcterms:W3CDTF">2015-06-05T10:14:11Z</dcterms:modified>
</cp:coreProperties>
</file>