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135212D-F351-4165-B303-6E0A5C194083}">
  <a:tblStyle styleId="{9135212D-F351-4165-B303-6E0A5C19408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cd05d03a5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cd05d03a5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ccaa6772ab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ccaa6772ab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ccaa6772ab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ccaa6772ab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ccaa6772ab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ccaa6772ab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ccaa6772ab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ccaa6772ab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ccaa6772ab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ccaa6772ab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ccaa6772ab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ccaa6772ab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500">
                <a:solidFill>
                  <a:schemeClr val="dk1"/>
                </a:solidFill>
              </a:rPr>
              <a:t>TSNE</a:t>
            </a:r>
            <a:endParaRPr sz="15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500">
                <a:solidFill>
                  <a:schemeClr val="dk1"/>
                </a:solidFill>
              </a:rPr>
              <a:t>-When looking at the TSNE to see how separable our data is using non linear functions we can see why the Non-linear SVM worked as well as it did</a:t>
            </a:r>
            <a:endParaRPr sz="1500">
              <a:solidFill>
                <a:schemeClr val="dk1"/>
              </a:solidFill>
            </a:endParaRPr>
          </a:p>
          <a:p>
            <a:pPr indent="0" lvl="0" marL="0" rtl="0" algn="l">
              <a:lnSpc>
                <a:spcPct val="115000"/>
              </a:lnSpc>
              <a:spcBef>
                <a:spcPts val="0"/>
              </a:spcBef>
              <a:spcAft>
                <a:spcPts val="0"/>
              </a:spcAft>
              <a:buNone/>
            </a:pPr>
            <a:r>
              <a:t/>
            </a:r>
            <a:endParaRPr sz="1500">
              <a:solidFill>
                <a:schemeClr val="dk1"/>
              </a:solidFill>
            </a:endParaRPr>
          </a:p>
          <a:p>
            <a:pPr indent="0" lvl="0" marL="0" rtl="0" algn="l">
              <a:lnSpc>
                <a:spcPct val="115000"/>
              </a:lnSpc>
              <a:spcBef>
                <a:spcPts val="0"/>
              </a:spcBef>
              <a:spcAft>
                <a:spcPts val="0"/>
              </a:spcAft>
              <a:buNone/>
            </a:pPr>
            <a:r>
              <a:rPr lang="en" sz="1500">
                <a:solidFill>
                  <a:schemeClr val="dk1"/>
                </a:solidFill>
              </a:rPr>
              <a:t>- You can see a good amount of separation between the fractures in orange and the Normal X-rays in blue</a:t>
            </a:r>
            <a:endParaRPr sz="15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5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500">
                <a:solidFill>
                  <a:schemeClr val="dk1"/>
                </a:solidFill>
              </a:rPr>
              <a:t>- Though in some clusters you can still see they are not able to be very well separated. Possibly due to smaller fractures or not as many x-rays for the specific area wrists vs legs vs arms.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ccaa6772ab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ccaa6772ab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500">
                <a:solidFill>
                  <a:schemeClr val="dk1"/>
                </a:solidFill>
              </a:rPr>
              <a:t>PCA</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 sz="1500">
                <a:solidFill>
                  <a:schemeClr val="dk1"/>
                </a:solidFill>
              </a:rPr>
              <a:t>When using PCA to visualize the data you can still see some of the story</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 sz="1500">
                <a:solidFill>
                  <a:schemeClr val="dk1"/>
                </a:solidFill>
              </a:rPr>
              <a:t>When looking at the plot of the two principal components we still see a good deal of overlap in them in these components however on the whole you can see that the fractures are much more widely distributed. </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 sz="1500">
                <a:solidFill>
                  <a:schemeClr val="dk1"/>
                </a:solidFill>
              </a:rPr>
              <a:t>When using PCA we were able to scale our data down from 174 features to 26 features while capturing 99 percent of the variance</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 sz="1500">
                <a:solidFill>
                  <a:schemeClr val="dk1"/>
                </a:solidFill>
              </a:rPr>
              <a:t>This reduced the training times of our models by about 10 percent and led to no significant tradeoffs when looking at the ROC curves of our validation data. </a:t>
            </a:r>
            <a:endParaRPr sz="15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ccf239821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ccf239821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500">
                <a:solidFill>
                  <a:schemeClr val="dk1"/>
                </a:solidFill>
              </a:rPr>
              <a:t>Bounding Box Prediction</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 sz="1500">
                <a:solidFill>
                  <a:schemeClr val="dk1"/>
                </a:solidFill>
              </a:rPr>
              <a:t>Using our best model the Non-linear SVM we tried to get predictions on a sliding window that would create bounding boxes. </a:t>
            </a:r>
            <a:endParaRPr sz="1500">
              <a:solidFill>
                <a:schemeClr val="dk1"/>
              </a:solidFill>
            </a:endParaRPr>
          </a:p>
          <a:p>
            <a:pPr indent="0" lvl="0" marL="0" rtl="0" algn="l">
              <a:lnSpc>
                <a:spcPct val="115000"/>
              </a:lnSpc>
              <a:spcBef>
                <a:spcPts val="0"/>
              </a:spcBef>
              <a:spcAft>
                <a:spcPts val="0"/>
              </a:spcAft>
              <a:buNone/>
            </a:pPr>
            <a:r>
              <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 sz="1500">
                <a:solidFill>
                  <a:schemeClr val="dk1"/>
                </a:solidFill>
              </a:rPr>
              <a:t>Our hope was that we would be able to process the sliding window using the same feature extraction methods and get a prediction weather there was a fracture the window and we could display a bounding box of the location of the fracture. </a:t>
            </a:r>
            <a:endParaRPr sz="1500">
              <a:solidFill>
                <a:schemeClr val="dk1"/>
              </a:solidFill>
            </a:endParaRPr>
          </a:p>
          <a:p>
            <a:pPr indent="0" lvl="0" marL="0" rtl="0" algn="l">
              <a:lnSpc>
                <a:spcPct val="115000"/>
              </a:lnSpc>
              <a:spcBef>
                <a:spcPts val="0"/>
              </a:spcBef>
              <a:spcAft>
                <a:spcPts val="0"/>
              </a:spcAft>
              <a:buNone/>
            </a:pPr>
            <a:r>
              <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 sz="1500">
                <a:solidFill>
                  <a:schemeClr val="dk1"/>
                </a:solidFill>
              </a:rPr>
              <a:t>Unfortunately it could not. And it would consistently predict that there was a fracture in the image, even in empty space. Suggesting we would need to either build another model for this task or find features that we could extract with tolerance to scale variations</a:t>
            </a:r>
            <a:endParaRPr sz="15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cb1291faa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cb1291faa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ccaa6772a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ccaa6772a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ccaa6772ab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ccaa6772ab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ccaa6772ab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ccaa6772ab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ccaa6772ab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ccaa6772ab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ccaa6772ab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ccaa6772ab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6e40ce867d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6e40ce867d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ccaa6772a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ccaa6772a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ccaa6772ab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ccaa6772ab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ccaa6772a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ccaa6772a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6e40ce867d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6e40ce867d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Resized all images to have the same dimensions at 244 x 244</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Small gaussian blur to remove salt and pepper noise (Noise at 0 and 255) prevalent in x-ray imagery.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Contrast</a:t>
            </a:r>
            <a:r>
              <a:rPr lang="en"/>
              <a:t> enhancement to help with canny edge detection </a:t>
            </a:r>
            <a:endParaRPr/>
          </a:p>
          <a:p>
            <a:pPr indent="-298450" lvl="0" marL="457200" rtl="0" algn="l">
              <a:spcBef>
                <a:spcPts val="0"/>
              </a:spcBef>
              <a:spcAft>
                <a:spcPts val="0"/>
              </a:spcAft>
              <a:buSzPts val="1100"/>
              <a:buChar char="-"/>
            </a:pPr>
            <a:r>
              <a:rPr lang="en"/>
              <a:t>Contrast Limited Adaptive Histogram Equalization (CLAHE)</a:t>
            </a:r>
            <a:endParaRPr/>
          </a:p>
          <a:p>
            <a:pPr indent="-298450" lvl="1" marL="914400" rtl="0" algn="l">
              <a:spcBef>
                <a:spcPts val="0"/>
              </a:spcBef>
              <a:spcAft>
                <a:spcPts val="0"/>
              </a:spcAft>
              <a:buSzPts val="1100"/>
              <a:buChar char="-"/>
            </a:pPr>
            <a:r>
              <a:rPr lang="en"/>
              <a:t>Applies Histogram equalixzation locally to different sections of the image (tiles) preventing the overamplification of noise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6e40ce867d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6e40ce867d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6e2ecc657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6e2ecc657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Two different methods of texture based feature extraction GLCM and LBP</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All features normalized for use in binary classification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ccaa6772ab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ccaa6772ab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1.png"/><Relationship Id="rId4" Type="http://schemas.openxmlformats.org/officeDocument/2006/relationships/image" Target="../media/image8.png"/><Relationship Id="rId5" Type="http://schemas.openxmlformats.org/officeDocument/2006/relationships/image" Target="../media/image4.png"/><Relationship Id="rId6"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0.png"/><Relationship Id="rId4" Type="http://schemas.openxmlformats.org/officeDocument/2006/relationships/image" Target="../media/image23.png"/><Relationship Id="rId5" Type="http://schemas.openxmlformats.org/officeDocument/2006/relationships/image" Target="../media/image24.png"/><Relationship Id="rId6"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www.mathworks.com/help/images/texture-analysis-using-the-gray-level-co-occurrence-matrix-glcm.html" TargetMode="External"/><Relationship Id="rId4" Type="http://schemas.openxmlformats.org/officeDocument/2006/relationships/hyperlink" Target="https://scikit-image.org/docs/stable/auto_examples/features_detection/plot_local_binary_pattern.html" TargetMode="External"/><Relationship Id="rId5" Type="http://schemas.openxmlformats.org/officeDocument/2006/relationships/hyperlink" Target="https://www.sciencedirect.com/science/article/pii/S2665917423000594"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kaggle.com/datasets/vuppalaadithyasairam/bone-fracture-detection-using-xrays/data" TargetMode="External"/><Relationship Id="rId4" Type="http://schemas.openxmlformats.org/officeDocument/2006/relationships/image" Target="../media/image1.png"/><Relationship Id="rId5"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Find The Break</a:t>
            </a:r>
            <a:endParaRPr/>
          </a:p>
        </p:txBody>
      </p:sp>
      <p:sp>
        <p:nvSpPr>
          <p:cNvPr id="55" name="Google Shape;55;p13"/>
          <p:cNvSpPr txBox="1"/>
          <p:nvPr>
            <p:ph idx="1" type="subTitle"/>
          </p:nvPr>
        </p:nvSpPr>
        <p:spPr>
          <a:xfrm>
            <a:off x="311700" y="2834125"/>
            <a:ext cx="8520600" cy="1509000"/>
          </a:xfrm>
          <a:prstGeom prst="rect">
            <a:avLst/>
          </a:prstGeom>
        </p:spPr>
        <p:txBody>
          <a:bodyPr anchorCtr="0" anchor="t" bIns="91425" lIns="91425" spcFirstLastPara="1" rIns="91425" wrap="square" tIns="91425">
            <a:normAutofit/>
          </a:bodyPr>
          <a:lstStyle/>
          <a:p>
            <a:pPr indent="0" lvl="0" marL="0" rtl="0" algn="ctr">
              <a:lnSpc>
                <a:spcPct val="80000"/>
              </a:lnSpc>
              <a:spcBef>
                <a:spcPts val="0"/>
              </a:spcBef>
              <a:spcAft>
                <a:spcPts val="0"/>
              </a:spcAft>
              <a:buSzPts val="852"/>
              <a:buNone/>
            </a:pPr>
            <a:r>
              <a:rPr lang="en" sz="2386"/>
              <a:t>Meir Marmor, Thomas Dolan, </a:t>
            </a:r>
            <a:endParaRPr sz="2386"/>
          </a:p>
          <a:p>
            <a:pPr indent="0" lvl="0" marL="0" rtl="0" algn="ctr">
              <a:lnSpc>
                <a:spcPct val="80000"/>
              </a:lnSpc>
              <a:spcBef>
                <a:spcPts val="0"/>
              </a:spcBef>
              <a:spcAft>
                <a:spcPts val="0"/>
              </a:spcAft>
              <a:buSzPts val="852"/>
              <a:buNone/>
            </a:pPr>
            <a:r>
              <a:rPr lang="en" sz="2386"/>
              <a:t>Charlie Glass, Philippe Gagnon</a:t>
            </a:r>
            <a:endParaRPr sz="2386"/>
          </a:p>
          <a:p>
            <a:pPr indent="0" lvl="0" marL="0" rtl="0" algn="ctr">
              <a:lnSpc>
                <a:spcPct val="80000"/>
              </a:lnSpc>
              <a:spcBef>
                <a:spcPts val="0"/>
              </a:spcBef>
              <a:spcAft>
                <a:spcPts val="0"/>
              </a:spcAft>
              <a:buSzPts val="852"/>
              <a:buNone/>
            </a:pPr>
            <a:r>
              <a:t/>
            </a:r>
            <a:endParaRPr sz="670"/>
          </a:p>
        </p:txBody>
      </p:sp>
      <p:grpSp>
        <p:nvGrpSpPr>
          <p:cNvPr id="56" name="Google Shape;56;p13"/>
          <p:cNvGrpSpPr/>
          <p:nvPr/>
        </p:nvGrpSpPr>
        <p:grpSpPr>
          <a:xfrm>
            <a:off x="6658775" y="0"/>
            <a:ext cx="2593925" cy="5223400"/>
            <a:chOff x="6658775" y="0"/>
            <a:chExt cx="2593925" cy="5223400"/>
          </a:xfrm>
        </p:grpSpPr>
        <p:grpSp>
          <p:nvGrpSpPr>
            <p:cNvPr id="57" name="Google Shape;57;p13"/>
            <p:cNvGrpSpPr/>
            <p:nvPr/>
          </p:nvGrpSpPr>
          <p:grpSpPr>
            <a:xfrm>
              <a:off x="6658775" y="0"/>
              <a:ext cx="2485225" cy="5223400"/>
              <a:chOff x="6658775" y="0"/>
              <a:chExt cx="2485225" cy="5223400"/>
            </a:xfrm>
          </p:grpSpPr>
          <p:sp>
            <p:nvSpPr>
              <p:cNvPr id="58" name="Google Shape;58;p13"/>
              <p:cNvSpPr/>
              <p:nvPr/>
            </p:nvSpPr>
            <p:spPr>
              <a:xfrm>
                <a:off x="7874000" y="0"/>
                <a:ext cx="1270000" cy="2759125"/>
              </a:xfrm>
              <a:custGeom>
                <a:rect b="b" l="l" r="r" t="t"/>
                <a:pathLst>
                  <a:path extrusionOk="0" h="110365" w="50800">
                    <a:moveTo>
                      <a:pt x="50800" y="0"/>
                    </a:moveTo>
                    <a:lnTo>
                      <a:pt x="17887" y="28441"/>
                    </a:lnTo>
                    <a:lnTo>
                      <a:pt x="32913" y="42930"/>
                    </a:lnTo>
                    <a:lnTo>
                      <a:pt x="15562" y="61890"/>
                    </a:lnTo>
                    <a:lnTo>
                      <a:pt x="22359" y="66362"/>
                    </a:lnTo>
                    <a:lnTo>
                      <a:pt x="12521" y="79062"/>
                    </a:lnTo>
                    <a:lnTo>
                      <a:pt x="19855" y="84786"/>
                    </a:lnTo>
                    <a:lnTo>
                      <a:pt x="0" y="110365"/>
                    </a:lnTo>
                  </a:path>
                </a:pathLst>
              </a:custGeom>
              <a:noFill/>
              <a:ln cap="flat" cmpd="sng" w="28575">
                <a:solidFill>
                  <a:schemeClr val="dk1"/>
                </a:solidFill>
                <a:prstDash val="solid"/>
                <a:round/>
                <a:headEnd len="med" w="med" type="none"/>
                <a:tailEnd len="med" w="med" type="none"/>
              </a:ln>
            </p:spPr>
          </p:sp>
          <p:sp>
            <p:nvSpPr>
              <p:cNvPr id="59" name="Google Shape;59;p13"/>
              <p:cNvSpPr/>
              <p:nvPr/>
            </p:nvSpPr>
            <p:spPr>
              <a:xfrm>
                <a:off x="6658775" y="2759125"/>
                <a:ext cx="1546700" cy="2464275"/>
              </a:xfrm>
              <a:custGeom>
                <a:rect b="b" l="l" r="r" t="t"/>
                <a:pathLst>
                  <a:path extrusionOk="0" h="98571" w="61868">
                    <a:moveTo>
                      <a:pt x="48586" y="0"/>
                    </a:moveTo>
                    <a:lnTo>
                      <a:pt x="61868" y="13632"/>
                    </a:lnTo>
                    <a:lnTo>
                      <a:pt x="18525" y="61869"/>
                    </a:lnTo>
                    <a:lnTo>
                      <a:pt x="26914" y="67461"/>
                    </a:lnTo>
                    <a:lnTo>
                      <a:pt x="0" y="98571"/>
                    </a:lnTo>
                  </a:path>
                </a:pathLst>
              </a:custGeom>
              <a:noFill/>
              <a:ln cap="flat" cmpd="sng" w="28575">
                <a:solidFill>
                  <a:schemeClr val="dk1"/>
                </a:solidFill>
                <a:prstDash val="solid"/>
                <a:round/>
                <a:headEnd len="med" w="med" type="none"/>
                <a:tailEnd len="med" w="med" type="none"/>
              </a:ln>
            </p:spPr>
          </p:sp>
        </p:grpSp>
        <p:grpSp>
          <p:nvGrpSpPr>
            <p:cNvPr id="60" name="Google Shape;60;p13"/>
            <p:cNvGrpSpPr/>
            <p:nvPr/>
          </p:nvGrpSpPr>
          <p:grpSpPr>
            <a:xfrm>
              <a:off x="6767475" y="0"/>
              <a:ext cx="2485225" cy="5223400"/>
              <a:chOff x="6658775" y="0"/>
              <a:chExt cx="2485225" cy="5223400"/>
            </a:xfrm>
          </p:grpSpPr>
          <p:sp>
            <p:nvSpPr>
              <p:cNvPr id="61" name="Google Shape;61;p13"/>
              <p:cNvSpPr/>
              <p:nvPr/>
            </p:nvSpPr>
            <p:spPr>
              <a:xfrm>
                <a:off x="7874000" y="0"/>
                <a:ext cx="1270000" cy="2759125"/>
              </a:xfrm>
              <a:custGeom>
                <a:rect b="b" l="l" r="r" t="t"/>
                <a:pathLst>
                  <a:path extrusionOk="0" h="110365" w="50800">
                    <a:moveTo>
                      <a:pt x="50800" y="0"/>
                    </a:moveTo>
                    <a:lnTo>
                      <a:pt x="17887" y="28441"/>
                    </a:lnTo>
                    <a:lnTo>
                      <a:pt x="32913" y="42930"/>
                    </a:lnTo>
                    <a:lnTo>
                      <a:pt x="15562" y="61890"/>
                    </a:lnTo>
                    <a:lnTo>
                      <a:pt x="22359" y="66362"/>
                    </a:lnTo>
                    <a:lnTo>
                      <a:pt x="12521" y="79062"/>
                    </a:lnTo>
                    <a:lnTo>
                      <a:pt x="19855" y="84786"/>
                    </a:lnTo>
                    <a:lnTo>
                      <a:pt x="0" y="110365"/>
                    </a:lnTo>
                  </a:path>
                </a:pathLst>
              </a:custGeom>
              <a:noFill/>
              <a:ln cap="flat" cmpd="sng" w="28575">
                <a:solidFill>
                  <a:schemeClr val="dk1"/>
                </a:solidFill>
                <a:prstDash val="solid"/>
                <a:round/>
                <a:headEnd len="med" w="med" type="none"/>
                <a:tailEnd len="med" w="med" type="none"/>
              </a:ln>
            </p:spPr>
          </p:sp>
          <p:sp>
            <p:nvSpPr>
              <p:cNvPr id="62" name="Google Shape;62;p13"/>
              <p:cNvSpPr/>
              <p:nvPr/>
            </p:nvSpPr>
            <p:spPr>
              <a:xfrm>
                <a:off x="6658775" y="2759125"/>
                <a:ext cx="1546700" cy="2464275"/>
              </a:xfrm>
              <a:custGeom>
                <a:rect b="b" l="l" r="r" t="t"/>
                <a:pathLst>
                  <a:path extrusionOk="0" h="98571" w="61868">
                    <a:moveTo>
                      <a:pt x="48586" y="0"/>
                    </a:moveTo>
                    <a:lnTo>
                      <a:pt x="61868" y="13632"/>
                    </a:lnTo>
                    <a:lnTo>
                      <a:pt x="18525" y="61869"/>
                    </a:lnTo>
                    <a:lnTo>
                      <a:pt x="26914" y="67461"/>
                    </a:lnTo>
                    <a:lnTo>
                      <a:pt x="0" y="98571"/>
                    </a:lnTo>
                  </a:path>
                </a:pathLst>
              </a:custGeom>
              <a:noFill/>
              <a:ln cap="flat" cmpd="sng" w="28575">
                <a:solidFill>
                  <a:schemeClr val="dk1"/>
                </a:solidFill>
                <a:prstDash val="solid"/>
                <a:round/>
                <a:headEnd len="med" w="med" type="none"/>
                <a:tailEnd len="med" w="med" type="none"/>
              </a:ln>
            </p:spPr>
          </p:sp>
        </p:gr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Logistic Regression Model</a:t>
            </a:r>
            <a:endParaRPr/>
          </a:p>
        </p:txBody>
      </p:sp>
      <p:pic>
        <p:nvPicPr>
          <p:cNvPr id="166" name="Google Shape;166;p22"/>
          <p:cNvPicPr preferRelativeResize="0"/>
          <p:nvPr/>
        </p:nvPicPr>
        <p:blipFill>
          <a:blip r:embed="rId3">
            <a:alphaModFix/>
          </a:blip>
          <a:stretch>
            <a:fillRect/>
          </a:stretch>
        </p:blipFill>
        <p:spPr>
          <a:xfrm>
            <a:off x="561900" y="1275150"/>
            <a:ext cx="2817307" cy="2095669"/>
          </a:xfrm>
          <a:prstGeom prst="rect">
            <a:avLst/>
          </a:prstGeom>
          <a:noFill/>
          <a:ln>
            <a:noFill/>
          </a:ln>
        </p:spPr>
      </p:pic>
      <p:pic>
        <p:nvPicPr>
          <p:cNvPr id="167" name="Google Shape;167;p22"/>
          <p:cNvPicPr preferRelativeResize="0"/>
          <p:nvPr/>
        </p:nvPicPr>
        <p:blipFill>
          <a:blip r:embed="rId4">
            <a:alphaModFix/>
          </a:blip>
          <a:stretch>
            <a:fillRect/>
          </a:stretch>
        </p:blipFill>
        <p:spPr>
          <a:xfrm>
            <a:off x="973714" y="3525644"/>
            <a:ext cx="1863859" cy="1458955"/>
          </a:xfrm>
          <a:prstGeom prst="rect">
            <a:avLst/>
          </a:prstGeom>
          <a:noFill/>
          <a:ln>
            <a:noFill/>
          </a:ln>
        </p:spPr>
      </p:pic>
      <p:pic>
        <p:nvPicPr>
          <p:cNvPr id="168" name="Google Shape;168;p22"/>
          <p:cNvPicPr preferRelativeResize="0"/>
          <p:nvPr/>
        </p:nvPicPr>
        <p:blipFill>
          <a:blip r:embed="rId5">
            <a:alphaModFix/>
          </a:blip>
          <a:stretch>
            <a:fillRect/>
          </a:stretch>
        </p:blipFill>
        <p:spPr>
          <a:xfrm>
            <a:off x="4621426" y="798999"/>
            <a:ext cx="4012600" cy="2638175"/>
          </a:xfrm>
          <a:prstGeom prst="rect">
            <a:avLst/>
          </a:prstGeom>
          <a:noFill/>
          <a:ln>
            <a:noFill/>
          </a:ln>
        </p:spPr>
      </p:pic>
      <p:pic>
        <p:nvPicPr>
          <p:cNvPr id="169" name="Google Shape;169;p22"/>
          <p:cNvPicPr preferRelativeResize="0"/>
          <p:nvPr/>
        </p:nvPicPr>
        <p:blipFill>
          <a:blip r:embed="rId6">
            <a:alphaModFix/>
          </a:blip>
          <a:stretch>
            <a:fillRect/>
          </a:stretch>
        </p:blipFill>
        <p:spPr>
          <a:xfrm>
            <a:off x="5556739" y="3628268"/>
            <a:ext cx="1921821" cy="125370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320"/>
              <a:t>Comparison of Classifiers - </a:t>
            </a:r>
            <a:r>
              <a:rPr lang="en" sz="2320"/>
              <a:t>Training</a:t>
            </a:r>
            <a:r>
              <a:rPr lang="en" sz="2320"/>
              <a:t> ROC curves (GLCM+LBP)</a:t>
            </a:r>
            <a:endParaRPr sz="2320"/>
          </a:p>
        </p:txBody>
      </p:sp>
      <p:pic>
        <p:nvPicPr>
          <p:cNvPr id="175" name="Google Shape;175;p23"/>
          <p:cNvPicPr preferRelativeResize="0"/>
          <p:nvPr/>
        </p:nvPicPr>
        <p:blipFill>
          <a:blip r:embed="rId3">
            <a:alphaModFix/>
          </a:blip>
          <a:stretch>
            <a:fillRect/>
          </a:stretch>
        </p:blipFill>
        <p:spPr>
          <a:xfrm>
            <a:off x="152400" y="1176263"/>
            <a:ext cx="8839200" cy="27909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120"/>
              <a:t>Comparison of Classifiers - Training </a:t>
            </a:r>
            <a:r>
              <a:rPr lang="en" sz="2120"/>
              <a:t>Confusion</a:t>
            </a:r>
            <a:r>
              <a:rPr lang="en" sz="2120"/>
              <a:t> Matrices </a:t>
            </a:r>
            <a:r>
              <a:rPr lang="en" sz="1687"/>
              <a:t>(GLCM+LBP)</a:t>
            </a:r>
            <a:endParaRPr sz="2120"/>
          </a:p>
        </p:txBody>
      </p:sp>
      <p:pic>
        <p:nvPicPr>
          <p:cNvPr id="181" name="Google Shape;181;p24"/>
          <p:cNvPicPr preferRelativeResize="0"/>
          <p:nvPr/>
        </p:nvPicPr>
        <p:blipFill>
          <a:blip r:embed="rId3">
            <a:alphaModFix/>
          </a:blip>
          <a:stretch>
            <a:fillRect/>
          </a:stretch>
        </p:blipFill>
        <p:spPr>
          <a:xfrm>
            <a:off x="152400" y="1170125"/>
            <a:ext cx="8839200" cy="279874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Comparison of Classifiers - Training Efficiency </a:t>
            </a:r>
            <a:r>
              <a:rPr lang="en" sz="2320"/>
              <a:t>(GLCM+LBP)</a:t>
            </a:r>
            <a:endParaRPr/>
          </a:p>
        </p:txBody>
      </p:sp>
      <p:pic>
        <p:nvPicPr>
          <p:cNvPr id="187" name="Google Shape;187;p25"/>
          <p:cNvPicPr preferRelativeResize="0"/>
          <p:nvPr/>
        </p:nvPicPr>
        <p:blipFill>
          <a:blip r:embed="rId3">
            <a:alphaModFix/>
          </a:blip>
          <a:stretch>
            <a:fillRect/>
          </a:stretch>
        </p:blipFill>
        <p:spPr>
          <a:xfrm>
            <a:off x="152400" y="1170125"/>
            <a:ext cx="8839200" cy="361543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Comparison of Classifiers - Test ROC curves </a:t>
            </a:r>
            <a:r>
              <a:rPr lang="en" sz="2320"/>
              <a:t>(GLCM+LBP)</a:t>
            </a:r>
            <a:endParaRPr/>
          </a:p>
        </p:txBody>
      </p:sp>
      <p:pic>
        <p:nvPicPr>
          <p:cNvPr id="193" name="Google Shape;193;p26"/>
          <p:cNvPicPr preferRelativeResize="0"/>
          <p:nvPr/>
        </p:nvPicPr>
        <p:blipFill>
          <a:blip r:embed="rId3">
            <a:alphaModFix/>
          </a:blip>
          <a:stretch>
            <a:fillRect/>
          </a:stretch>
        </p:blipFill>
        <p:spPr>
          <a:xfrm>
            <a:off x="152400" y="1170125"/>
            <a:ext cx="8839198" cy="291005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320"/>
              <a:t>Comparison of Classifiers - </a:t>
            </a:r>
            <a:r>
              <a:rPr lang="en" sz="2320"/>
              <a:t>Test</a:t>
            </a:r>
            <a:r>
              <a:rPr lang="en" sz="2320"/>
              <a:t> Confusion Matrices </a:t>
            </a:r>
            <a:r>
              <a:rPr lang="en" sz="1887"/>
              <a:t>(GLCM+LBP)</a:t>
            </a:r>
            <a:endParaRPr sz="2320"/>
          </a:p>
        </p:txBody>
      </p:sp>
      <p:pic>
        <p:nvPicPr>
          <p:cNvPr id="199" name="Google Shape;199;p27"/>
          <p:cNvPicPr preferRelativeResize="0"/>
          <p:nvPr/>
        </p:nvPicPr>
        <p:blipFill>
          <a:blip r:embed="rId3">
            <a:alphaModFix/>
          </a:blip>
          <a:stretch>
            <a:fillRect/>
          </a:stretch>
        </p:blipFill>
        <p:spPr>
          <a:xfrm>
            <a:off x="152400" y="1170125"/>
            <a:ext cx="8839197" cy="283534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TSNE</a:t>
            </a:r>
            <a:endParaRPr/>
          </a:p>
        </p:txBody>
      </p:sp>
      <p:pic>
        <p:nvPicPr>
          <p:cNvPr id="205" name="Google Shape;205;p28"/>
          <p:cNvPicPr preferRelativeResize="0"/>
          <p:nvPr/>
        </p:nvPicPr>
        <p:blipFill>
          <a:blip r:embed="rId3">
            <a:alphaModFix/>
          </a:blip>
          <a:stretch>
            <a:fillRect/>
          </a:stretch>
        </p:blipFill>
        <p:spPr>
          <a:xfrm>
            <a:off x="2165400" y="1017725"/>
            <a:ext cx="4813200" cy="363086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PCA</a:t>
            </a:r>
            <a:endParaRPr/>
          </a:p>
          <a:p>
            <a:pPr indent="0" lvl="0" marL="0" rtl="0" algn="l">
              <a:spcBef>
                <a:spcPts val="0"/>
              </a:spcBef>
              <a:spcAft>
                <a:spcPts val="0"/>
              </a:spcAft>
              <a:buNone/>
            </a:pPr>
            <a:r>
              <a:t/>
            </a:r>
            <a:endParaRPr/>
          </a:p>
        </p:txBody>
      </p:sp>
      <p:pic>
        <p:nvPicPr>
          <p:cNvPr id="211" name="Google Shape;211;p29"/>
          <p:cNvPicPr preferRelativeResize="0"/>
          <p:nvPr/>
        </p:nvPicPr>
        <p:blipFill>
          <a:blip r:embed="rId3">
            <a:alphaModFix/>
          </a:blip>
          <a:stretch>
            <a:fillRect/>
          </a:stretch>
        </p:blipFill>
        <p:spPr>
          <a:xfrm>
            <a:off x="4633375" y="1398521"/>
            <a:ext cx="4198926" cy="3199191"/>
          </a:xfrm>
          <a:prstGeom prst="rect">
            <a:avLst/>
          </a:prstGeom>
          <a:noFill/>
          <a:ln>
            <a:noFill/>
          </a:ln>
        </p:spPr>
      </p:pic>
      <p:pic>
        <p:nvPicPr>
          <p:cNvPr id="212" name="Google Shape;212;p29"/>
          <p:cNvPicPr preferRelativeResize="0"/>
          <p:nvPr/>
        </p:nvPicPr>
        <p:blipFill rotWithShape="1">
          <a:blip r:embed="rId4">
            <a:alphaModFix/>
          </a:blip>
          <a:srcRect b="0" l="0" r="0" t="5186"/>
          <a:stretch/>
        </p:blipFill>
        <p:spPr>
          <a:xfrm>
            <a:off x="311700" y="1186750"/>
            <a:ext cx="3762225" cy="36227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Bounding Box Prediction</a:t>
            </a:r>
            <a:endParaRPr/>
          </a:p>
        </p:txBody>
      </p:sp>
      <p:pic>
        <p:nvPicPr>
          <p:cNvPr id="218" name="Google Shape;218;p30"/>
          <p:cNvPicPr preferRelativeResize="0"/>
          <p:nvPr/>
        </p:nvPicPr>
        <p:blipFill>
          <a:blip r:embed="rId3">
            <a:alphaModFix/>
          </a:blip>
          <a:stretch>
            <a:fillRect/>
          </a:stretch>
        </p:blipFill>
        <p:spPr>
          <a:xfrm>
            <a:off x="311700" y="1262300"/>
            <a:ext cx="3070700" cy="3307949"/>
          </a:xfrm>
          <a:prstGeom prst="rect">
            <a:avLst/>
          </a:prstGeom>
          <a:noFill/>
          <a:ln>
            <a:noFill/>
          </a:ln>
        </p:spPr>
      </p:pic>
      <p:pic>
        <p:nvPicPr>
          <p:cNvPr id="219" name="Google Shape;219;p30"/>
          <p:cNvPicPr preferRelativeResize="0"/>
          <p:nvPr/>
        </p:nvPicPr>
        <p:blipFill>
          <a:blip r:embed="rId3">
            <a:alphaModFix/>
          </a:blip>
          <a:stretch>
            <a:fillRect/>
          </a:stretch>
        </p:blipFill>
        <p:spPr>
          <a:xfrm>
            <a:off x="4572000" y="1262300"/>
            <a:ext cx="1615700" cy="1740525"/>
          </a:xfrm>
          <a:prstGeom prst="rect">
            <a:avLst/>
          </a:prstGeom>
          <a:noFill/>
          <a:ln>
            <a:noFill/>
          </a:ln>
        </p:spPr>
      </p:pic>
      <p:pic>
        <p:nvPicPr>
          <p:cNvPr id="220" name="Google Shape;220;p30"/>
          <p:cNvPicPr preferRelativeResize="0"/>
          <p:nvPr/>
        </p:nvPicPr>
        <p:blipFill>
          <a:blip r:embed="rId4">
            <a:alphaModFix/>
          </a:blip>
          <a:stretch>
            <a:fillRect/>
          </a:stretch>
        </p:blipFill>
        <p:spPr>
          <a:xfrm>
            <a:off x="6312150" y="1262300"/>
            <a:ext cx="1615700" cy="1740523"/>
          </a:xfrm>
          <a:prstGeom prst="rect">
            <a:avLst/>
          </a:prstGeom>
          <a:noFill/>
          <a:ln>
            <a:noFill/>
          </a:ln>
        </p:spPr>
      </p:pic>
      <p:pic>
        <p:nvPicPr>
          <p:cNvPr id="221" name="Google Shape;221;p30"/>
          <p:cNvPicPr preferRelativeResize="0"/>
          <p:nvPr/>
        </p:nvPicPr>
        <p:blipFill>
          <a:blip r:embed="rId5">
            <a:alphaModFix/>
          </a:blip>
          <a:stretch>
            <a:fillRect/>
          </a:stretch>
        </p:blipFill>
        <p:spPr>
          <a:xfrm>
            <a:off x="4572000" y="3061863"/>
            <a:ext cx="1615700" cy="1740537"/>
          </a:xfrm>
          <a:prstGeom prst="rect">
            <a:avLst/>
          </a:prstGeom>
          <a:noFill/>
          <a:ln>
            <a:noFill/>
          </a:ln>
        </p:spPr>
      </p:pic>
      <p:pic>
        <p:nvPicPr>
          <p:cNvPr id="222" name="Google Shape;222;p30"/>
          <p:cNvPicPr preferRelativeResize="0"/>
          <p:nvPr/>
        </p:nvPicPr>
        <p:blipFill>
          <a:blip r:embed="rId6">
            <a:alphaModFix/>
          </a:blip>
          <a:stretch>
            <a:fillRect/>
          </a:stretch>
        </p:blipFill>
        <p:spPr>
          <a:xfrm>
            <a:off x="6312150" y="3061863"/>
            <a:ext cx="1615700" cy="174053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CNN &amp; ResNet</a:t>
            </a:r>
            <a:endParaRPr/>
          </a:p>
        </p:txBody>
      </p:sp>
      <p:graphicFrame>
        <p:nvGraphicFramePr>
          <p:cNvPr id="228" name="Google Shape;228;p31"/>
          <p:cNvGraphicFramePr/>
          <p:nvPr/>
        </p:nvGraphicFramePr>
        <p:xfrm>
          <a:off x="536750" y="1017725"/>
          <a:ext cx="3000000" cy="3000000"/>
        </p:xfrm>
        <a:graphic>
          <a:graphicData uri="http://schemas.openxmlformats.org/drawingml/2006/table">
            <a:tbl>
              <a:tblPr>
                <a:noFill/>
                <a:tableStyleId>{9135212D-F351-4165-B303-6E0A5C194083}</a:tableStyleId>
              </a:tblPr>
              <a:tblGrid>
                <a:gridCol w="2044425"/>
                <a:gridCol w="4085700"/>
                <a:gridCol w="1014975"/>
                <a:gridCol w="1032625"/>
              </a:tblGrid>
              <a:tr h="534975">
                <a:tc>
                  <a:txBody>
                    <a:bodyPr/>
                    <a:lstStyle/>
                    <a:p>
                      <a:pPr indent="0" lvl="0" marL="0" rtl="0" algn="l">
                        <a:spcBef>
                          <a:spcPts val="0"/>
                        </a:spcBef>
                        <a:spcAft>
                          <a:spcPts val="0"/>
                        </a:spcAft>
                        <a:buNone/>
                      </a:pPr>
                      <a:r>
                        <a:rPr lang="en">
                          <a:solidFill>
                            <a:schemeClr val="dk1"/>
                          </a:solidFill>
                        </a:rPr>
                        <a:t>Model</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Layers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Train Accuracy</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Validation Accuracy</a:t>
                      </a:r>
                      <a:endParaRPr>
                        <a:solidFill>
                          <a:schemeClr val="dk1"/>
                        </a:solidFill>
                      </a:endParaRPr>
                    </a:p>
                  </a:txBody>
                  <a:tcPr marT="91425" marB="91425" marR="91425" marL="91425"/>
                </a:tc>
              </a:tr>
              <a:tr h="802500">
                <a:tc>
                  <a:txBody>
                    <a:bodyPr/>
                    <a:lstStyle/>
                    <a:p>
                      <a:pPr indent="0" lvl="0" marL="0" rtl="0" algn="l">
                        <a:spcBef>
                          <a:spcPts val="0"/>
                        </a:spcBef>
                        <a:spcAft>
                          <a:spcPts val="0"/>
                        </a:spcAft>
                        <a:buNone/>
                      </a:pPr>
                      <a:r>
                        <a:rPr lang="en" sz="1200">
                          <a:solidFill>
                            <a:schemeClr val="dk1"/>
                          </a:solidFill>
                        </a:rPr>
                        <a:t>CNN w/ ResNet50 Feature</a:t>
                      </a:r>
                      <a:endParaRPr sz="1200">
                        <a:solidFill>
                          <a:schemeClr val="dk1"/>
                        </a:solidFill>
                      </a:endParaRPr>
                    </a:p>
                  </a:txBody>
                  <a:tcPr marT="91425" marB="91425" marR="91425" marL="91425"/>
                </a:tc>
                <a:tc>
                  <a:txBody>
                    <a:bodyPr/>
                    <a:lstStyle/>
                    <a:p>
                      <a:pPr indent="-304800" lvl="0" marL="457200" rtl="0" algn="l">
                        <a:spcBef>
                          <a:spcPts val="0"/>
                        </a:spcBef>
                        <a:spcAft>
                          <a:spcPts val="0"/>
                        </a:spcAft>
                        <a:buClr>
                          <a:schemeClr val="dk1"/>
                        </a:buClr>
                        <a:buSzPts val="1200"/>
                        <a:buChar char="●"/>
                      </a:pPr>
                      <a:r>
                        <a:rPr lang="en" sz="1200">
                          <a:solidFill>
                            <a:schemeClr val="dk1"/>
                          </a:solidFill>
                        </a:rPr>
                        <a:t>Conv2D layer of 12 units, 3x3 kernels</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MaxPooling2D layer, 3x3</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Dropout layer, rate 0.7</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 sz="1200">
                          <a:solidFill>
                            <a:schemeClr val="dk1"/>
                          </a:solidFill>
                        </a:rPr>
                        <a:t>97%</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 sz="1200">
                          <a:solidFill>
                            <a:schemeClr val="dk1"/>
                          </a:solidFill>
                        </a:rPr>
                        <a:t>48%, only predicted not fractured</a:t>
                      </a:r>
                      <a:endParaRPr sz="1200">
                        <a:solidFill>
                          <a:schemeClr val="dk1"/>
                        </a:solidFill>
                      </a:endParaRPr>
                    </a:p>
                  </a:txBody>
                  <a:tcPr marT="91425" marB="91425" marR="91425" marL="91425"/>
                </a:tc>
              </a:tr>
              <a:tr h="642000">
                <a:tc>
                  <a:txBody>
                    <a:bodyPr/>
                    <a:lstStyle/>
                    <a:p>
                      <a:pPr indent="0" lvl="0" marL="0" rtl="0" algn="l">
                        <a:spcBef>
                          <a:spcPts val="0"/>
                        </a:spcBef>
                        <a:spcAft>
                          <a:spcPts val="0"/>
                        </a:spcAft>
                        <a:buNone/>
                      </a:pPr>
                      <a:r>
                        <a:rPr lang="en" sz="1200">
                          <a:solidFill>
                            <a:schemeClr val="dk1"/>
                          </a:solidFill>
                        </a:rPr>
                        <a:t>Logistic Regression w/ Dropout &amp; LBP Normalized Features</a:t>
                      </a:r>
                      <a:endParaRPr sz="1200">
                        <a:solidFill>
                          <a:schemeClr val="dk1"/>
                        </a:solidFill>
                      </a:endParaRPr>
                    </a:p>
                  </a:txBody>
                  <a:tcPr marT="91425" marB="91425" marR="91425" marL="91425"/>
                </a:tc>
                <a:tc>
                  <a:txBody>
                    <a:bodyPr/>
                    <a:lstStyle/>
                    <a:p>
                      <a:pPr indent="-304800" lvl="0" marL="457200" rtl="0" algn="l">
                        <a:spcBef>
                          <a:spcPts val="0"/>
                        </a:spcBef>
                        <a:spcAft>
                          <a:spcPts val="0"/>
                        </a:spcAft>
                        <a:buClr>
                          <a:schemeClr val="dk1"/>
                        </a:buClr>
                        <a:buSzPts val="1200"/>
                        <a:buChar char="●"/>
                      </a:pPr>
                      <a:r>
                        <a:rPr lang="en" sz="1200">
                          <a:solidFill>
                            <a:schemeClr val="dk1"/>
                          </a:solidFill>
                        </a:rPr>
                        <a:t>Dropout layer, rate 0.7</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 sz="1200">
                          <a:solidFill>
                            <a:schemeClr val="dk1"/>
                          </a:solidFill>
                        </a:rPr>
                        <a:t>68%</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 sz="1200">
                          <a:solidFill>
                            <a:schemeClr val="dk1"/>
                          </a:solidFill>
                        </a:rPr>
                        <a:t>69%</a:t>
                      </a:r>
                      <a:endParaRPr sz="1200">
                        <a:solidFill>
                          <a:schemeClr val="dk1"/>
                        </a:solidFill>
                      </a:endParaRPr>
                    </a:p>
                  </a:txBody>
                  <a:tcPr marT="91425" marB="91425" marR="91425" marL="91425"/>
                </a:tc>
              </a:tr>
              <a:tr h="1123525">
                <a:tc>
                  <a:txBody>
                    <a:bodyPr/>
                    <a:lstStyle/>
                    <a:p>
                      <a:pPr indent="0" lvl="0" marL="0" rtl="0" algn="l">
                        <a:spcBef>
                          <a:spcPts val="0"/>
                        </a:spcBef>
                        <a:spcAft>
                          <a:spcPts val="0"/>
                        </a:spcAft>
                        <a:buNone/>
                      </a:pPr>
                      <a:r>
                        <a:rPr lang="en" sz="1200">
                          <a:solidFill>
                            <a:schemeClr val="dk1"/>
                          </a:solidFill>
                        </a:rPr>
                        <a:t>CNN w/ LBP Normalized Features &amp; ResNet50 Feature</a:t>
                      </a:r>
                      <a:endParaRPr sz="1200">
                        <a:solidFill>
                          <a:schemeClr val="dk1"/>
                        </a:solidFill>
                      </a:endParaRPr>
                    </a:p>
                  </a:txBody>
                  <a:tcPr marT="91425" marB="91425" marR="91425" marL="91425"/>
                </a:tc>
                <a:tc>
                  <a:txBody>
                    <a:bodyPr/>
                    <a:lstStyle/>
                    <a:p>
                      <a:pPr indent="-304800" lvl="0" marL="457200" rtl="0" algn="l">
                        <a:spcBef>
                          <a:spcPts val="0"/>
                        </a:spcBef>
                        <a:spcAft>
                          <a:spcPts val="0"/>
                        </a:spcAft>
                        <a:buClr>
                          <a:schemeClr val="dk1"/>
                        </a:buClr>
                        <a:buSzPts val="1200"/>
                        <a:buChar char="●"/>
                      </a:pPr>
                      <a:r>
                        <a:rPr lang="en" sz="1200">
                          <a:solidFill>
                            <a:schemeClr val="dk1"/>
                          </a:solidFill>
                        </a:rPr>
                        <a:t>Hidden layer of 16 units (LBP Features)</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Conv2D layer of 16 units, 3x3 kernels (ResNet50 features)</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MaxPooling2D layer, 3x3 (ResNet50 features)</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Dropout layer, rate 0.7 (LBP features)</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Dropout layer, rate 0.95 (ResNet50 features)</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 sz="1200">
                          <a:solidFill>
                            <a:schemeClr val="dk1"/>
                          </a:solidFill>
                        </a:rPr>
                        <a:t>80%</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 sz="1200">
                          <a:solidFill>
                            <a:schemeClr val="dk1"/>
                          </a:solidFill>
                        </a:rPr>
                        <a:t>79%</a:t>
                      </a:r>
                      <a:endParaRPr sz="1200">
                        <a:solidFill>
                          <a:schemeClr val="dk1"/>
                        </a:solidFill>
                      </a:endParaRPr>
                    </a:p>
                  </a:txBody>
                  <a:tcPr marT="91425" marB="91425" marR="91425" marL="91425"/>
                </a:tc>
              </a:tr>
              <a:tr h="454950">
                <a:tc>
                  <a:txBody>
                    <a:bodyPr/>
                    <a:lstStyle/>
                    <a:p>
                      <a:pPr indent="0" lvl="0" marL="0" rtl="0" algn="l">
                        <a:spcBef>
                          <a:spcPts val="0"/>
                        </a:spcBef>
                        <a:spcAft>
                          <a:spcPts val="0"/>
                        </a:spcAft>
                        <a:buNone/>
                      </a:pPr>
                      <a:r>
                        <a:rPr lang="en" sz="1200">
                          <a:solidFill>
                            <a:schemeClr val="dk1"/>
                          </a:solidFill>
                        </a:rPr>
                        <a:t>ResNet50 CNN</a:t>
                      </a:r>
                      <a:endParaRPr sz="1200">
                        <a:solidFill>
                          <a:schemeClr val="dk1"/>
                        </a:solidFill>
                      </a:endParaRPr>
                    </a:p>
                  </a:txBody>
                  <a:tcPr marT="91425" marB="91425" marR="91425" marL="91425"/>
                </a:tc>
                <a:tc>
                  <a:txBody>
                    <a:bodyPr/>
                    <a:lstStyle/>
                    <a:p>
                      <a:pPr indent="-228600" lvl="0" marL="457200" rtl="0" algn="l">
                        <a:spcBef>
                          <a:spcPts val="0"/>
                        </a:spcBef>
                        <a:spcAft>
                          <a:spcPts val="0"/>
                        </a:spcAft>
                        <a:buNone/>
                      </a:pPr>
                      <a:r>
                        <a:rPr lang="en" sz="1200">
                          <a:solidFill>
                            <a:schemeClr val="dk1"/>
                          </a:solidFill>
                        </a:rPr>
                        <a:t>No additional layers</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 sz="1200">
                          <a:solidFill>
                            <a:schemeClr val="dk1"/>
                          </a:solidFill>
                        </a:rPr>
                        <a:t>99%</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 sz="1200">
                          <a:solidFill>
                            <a:schemeClr val="dk1"/>
                          </a:solidFill>
                        </a:rPr>
                        <a:t>83%</a:t>
                      </a:r>
                      <a:endParaRPr sz="1200">
                        <a:solidFill>
                          <a:schemeClr val="dk1"/>
                        </a:solidFill>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8" name="Google Shape;68;p14"/>
          <p:cNvSpPr txBox="1"/>
          <p:nvPr>
            <p:ph idx="1" type="body"/>
          </p:nvPr>
        </p:nvSpPr>
        <p:spPr>
          <a:xfrm>
            <a:off x="4051300" y="1152475"/>
            <a:ext cx="4781100" cy="37242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206 bones in the body - all prone to break!</a:t>
            </a:r>
            <a:endParaRPr sz="2200"/>
          </a:p>
          <a:p>
            <a:pPr indent="-342900" lvl="0" marL="457200" rtl="0" algn="l">
              <a:spcBef>
                <a:spcPts val="0"/>
              </a:spcBef>
              <a:spcAft>
                <a:spcPts val="0"/>
              </a:spcAft>
              <a:buSzPts val="1800"/>
              <a:buChar char="●"/>
            </a:pPr>
            <a:r>
              <a:rPr lang="en" sz="2200"/>
              <a:t>Incidence of bone fractures is increasing gl</a:t>
            </a:r>
            <a:r>
              <a:rPr lang="en" sz="2200"/>
              <a:t>obally (Cauley 2021)</a:t>
            </a:r>
            <a:endParaRPr sz="2200"/>
          </a:p>
          <a:p>
            <a:pPr indent="-368300" lvl="0" marL="457200" rtl="0" algn="l">
              <a:spcBef>
                <a:spcPts val="0"/>
              </a:spcBef>
              <a:spcAft>
                <a:spcPts val="0"/>
              </a:spcAft>
              <a:buSzPts val="2200"/>
              <a:buChar char="●"/>
            </a:pPr>
            <a:r>
              <a:rPr lang="en" sz="2200"/>
              <a:t>Accurate diagnosis of fractures is crucial for adequate treatment.</a:t>
            </a:r>
            <a:endParaRPr sz="2200"/>
          </a:p>
          <a:p>
            <a:pPr indent="-368300" lvl="0" marL="457200" rtl="0" algn="l">
              <a:spcBef>
                <a:spcPts val="0"/>
              </a:spcBef>
              <a:spcAft>
                <a:spcPts val="0"/>
              </a:spcAft>
              <a:buSzPts val="2200"/>
              <a:buChar char="●"/>
            </a:pPr>
            <a:r>
              <a:rPr lang="en" sz="2200"/>
              <a:t>A large proportion of fractures are missed by doctors viewing routine X-rays (Pinto 2018)</a:t>
            </a:r>
            <a:endParaRPr sz="2200"/>
          </a:p>
        </p:txBody>
      </p:sp>
      <p:sp>
        <p:nvSpPr>
          <p:cNvPr id="69" name="Google Shape;69;p14"/>
          <p:cNvSpPr txBox="1"/>
          <p:nvPr/>
        </p:nvSpPr>
        <p:spPr>
          <a:xfrm>
            <a:off x="2489200" y="1917700"/>
            <a:ext cx="5030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lt2"/>
              </a:solidFill>
            </a:endParaRPr>
          </a:p>
        </p:txBody>
      </p:sp>
      <p:pic>
        <p:nvPicPr>
          <p:cNvPr id="70" name="Google Shape;70;p14"/>
          <p:cNvPicPr preferRelativeResize="0"/>
          <p:nvPr/>
        </p:nvPicPr>
        <p:blipFill>
          <a:blip r:embed="rId3">
            <a:alphaModFix/>
          </a:blip>
          <a:stretch>
            <a:fillRect/>
          </a:stretch>
        </p:blipFill>
        <p:spPr>
          <a:xfrm>
            <a:off x="127000" y="1668200"/>
            <a:ext cx="3746500" cy="2396017"/>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DISCUSSION</a:t>
            </a:r>
            <a:endParaRPr/>
          </a:p>
        </p:txBody>
      </p:sp>
      <p:sp>
        <p:nvSpPr>
          <p:cNvPr id="234" name="Google Shape;234;p3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Main Findings</a:t>
            </a:r>
            <a:endParaRPr/>
          </a:p>
        </p:txBody>
      </p:sp>
      <p:sp>
        <p:nvSpPr>
          <p:cNvPr id="240" name="Google Shape;240;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Best model was </a:t>
            </a:r>
            <a:r>
              <a:rPr lang="en"/>
              <a:t>Non-linear SVM</a:t>
            </a:r>
            <a:r>
              <a:rPr lang="en"/>
              <a:t> - AUC 0.97</a:t>
            </a:r>
            <a:endParaRPr/>
          </a:p>
          <a:p>
            <a:pPr indent="-342900" lvl="0" marL="457200" rtl="0" algn="l">
              <a:spcBef>
                <a:spcPts val="0"/>
              </a:spcBef>
              <a:spcAft>
                <a:spcPts val="0"/>
              </a:spcAft>
              <a:buSzPts val="1800"/>
              <a:buChar char="●"/>
            </a:pPr>
            <a:r>
              <a:rPr lang="en"/>
              <a:t>Generalization to test data was fair - AUC 0.71</a:t>
            </a:r>
            <a:endParaRPr/>
          </a:p>
          <a:p>
            <a:pPr indent="-342900" lvl="0" marL="457200" rtl="0" algn="l">
              <a:spcBef>
                <a:spcPts val="0"/>
              </a:spcBef>
              <a:spcAft>
                <a:spcPts val="0"/>
              </a:spcAft>
              <a:buSzPts val="1800"/>
              <a:buChar char="●"/>
            </a:pPr>
            <a:r>
              <a:rPr lang="en"/>
              <a:t>PCA reduced features to 26 while maintaining ROC performance and reducing training time</a:t>
            </a:r>
            <a:endParaRPr/>
          </a:p>
          <a:p>
            <a:pPr indent="-342900" lvl="0" marL="457200" rtl="0" algn="l">
              <a:spcBef>
                <a:spcPts val="0"/>
              </a:spcBef>
              <a:spcAft>
                <a:spcPts val="0"/>
              </a:spcAft>
              <a:buSzPts val="1800"/>
              <a:buChar char="●"/>
            </a:pPr>
            <a:r>
              <a:rPr lang="en"/>
              <a:t>ResNet50 CNN</a:t>
            </a:r>
            <a:r>
              <a:rPr lang="en"/>
              <a:t> performed well on validation set but did not outperform Non-linear SVM</a:t>
            </a:r>
            <a:endParaRPr/>
          </a:p>
          <a:p>
            <a:pPr indent="-342900" lvl="0" marL="457200" rtl="0" algn="l">
              <a:spcBef>
                <a:spcPts val="0"/>
              </a:spcBef>
              <a:spcAft>
                <a:spcPts val="0"/>
              </a:spcAft>
              <a:buSzPts val="1800"/>
              <a:buChar char="●"/>
            </a:pPr>
            <a:r>
              <a:rPr lang="en"/>
              <a:t>The model did not scale down well to create a bounding box for locating the fracture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Limitations</a:t>
            </a:r>
            <a:endParaRPr/>
          </a:p>
        </p:txBody>
      </p:sp>
      <p:sp>
        <p:nvSpPr>
          <p:cNvPr id="246" name="Google Shape;246;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Test-Train split was done randomly - may have caused </a:t>
            </a:r>
            <a:r>
              <a:rPr lang="en"/>
              <a:t>imbalances</a:t>
            </a:r>
            <a:r>
              <a:rPr lang="en"/>
              <a:t> in the data sets</a:t>
            </a:r>
            <a:endParaRPr/>
          </a:p>
          <a:p>
            <a:pPr indent="-342900" lvl="0" marL="457200" rtl="0" algn="l">
              <a:spcBef>
                <a:spcPts val="0"/>
              </a:spcBef>
              <a:spcAft>
                <a:spcPts val="0"/>
              </a:spcAft>
              <a:buSzPts val="1800"/>
              <a:buChar char="●"/>
            </a:pPr>
            <a:r>
              <a:rPr lang="en"/>
              <a:t>A majority of the images were rotation views of the same fracture</a:t>
            </a:r>
            <a:endParaRPr/>
          </a:p>
          <a:p>
            <a:pPr indent="-317500" lvl="1" marL="914400" rtl="0" algn="l">
              <a:spcBef>
                <a:spcPts val="0"/>
              </a:spcBef>
              <a:spcAft>
                <a:spcPts val="0"/>
              </a:spcAft>
              <a:buSzPts val="1400"/>
              <a:buChar char="○"/>
            </a:pPr>
            <a:r>
              <a:rPr lang="en"/>
              <a:t>Normal X-rays had more rotation views than fracture X-rays</a:t>
            </a:r>
            <a:endParaRPr/>
          </a:p>
          <a:p>
            <a:pPr indent="-342900" lvl="0" marL="457200" rtl="0" algn="l">
              <a:spcBef>
                <a:spcPts val="0"/>
              </a:spcBef>
              <a:spcAft>
                <a:spcPts val="0"/>
              </a:spcAft>
              <a:buSzPts val="1800"/>
              <a:buChar char="●"/>
            </a:pPr>
            <a:r>
              <a:rPr lang="en"/>
              <a:t>Images may have undergone unknown pre-processing steps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Directions</a:t>
            </a:r>
            <a:endParaRPr/>
          </a:p>
        </p:txBody>
      </p:sp>
      <p:sp>
        <p:nvSpPr>
          <p:cNvPr id="252" name="Google Shape;252;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342900" lvl="0" marL="457200" rtl="0" algn="l">
              <a:spcBef>
                <a:spcPts val="1200"/>
              </a:spcBef>
              <a:spcAft>
                <a:spcPts val="0"/>
              </a:spcAft>
              <a:buSzPts val="1800"/>
              <a:buChar char="●"/>
            </a:pPr>
            <a:r>
              <a:rPr lang="en"/>
              <a:t>Add more independent images and reduce amount of augmentation</a:t>
            </a:r>
            <a:endParaRPr/>
          </a:p>
          <a:p>
            <a:pPr indent="-342900" lvl="0" marL="457200" rtl="0" algn="l">
              <a:spcBef>
                <a:spcPts val="0"/>
              </a:spcBef>
              <a:spcAft>
                <a:spcPts val="0"/>
              </a:spcAft>
              <a:buSzPts val="1800"/>
              <a:buChar char="●"/>
            </a:pPr>
            <a:r>
              <a:rPr lang="en"/>
              <a:t>Relabeling of the dataset on smaller image sections may help bounding box algorithm </a:t>
            </a:r>
            <a:r>
              <a:rPr lang="en"/>
              <a:t>development.</a:t>
            </a:r>
            <a:endParaRPr/>
          </a:p>
          <a:p>
            <a:pPr indent="0" lvl="0" marL="0" rtl="0" algn="l">
              <a:spcBef>
                <a:spcPts val="120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Citations</a:t>
            </a:r>
            <a:endParaRPr/>
          </a:p>
        </p:txBody>
      </p:sp>
      <p:sp>
        <p:nvSpPr>
          <p:cNvPr id="258" name="Google Shape;258;p36"/>
          <p:cNvSpPr txBox="1"/>
          <p:nvPr>
            <p:ph idx="1" type="body"/>
          </p:nvPr>
        </p:nvSpPr>
        <p:spPr>
          <a:xfrm>
            <a:off x="101600" y="1152475"/>
            <a:ext cx="8915400" cy="3292500"/>
          </a:xfrm>
          <a:prstGeom prst="rect">
            <a:avLst/>
          </a:prstGeom>
        </p:spPr>
        <p:txBody>
          <a:bodyPr anchorCtr="0" anchor="t" bIns="91425" lIns="91425" spcFirstLastPara="1" rIns="91425" wrap="square" tIns="91425">
            <a:normAutofit/>
          </a:bodyPr>
          <a:lstStyle/>
          <a:p>
            <a:pPr indent="-319405" lvl="0" marL="457200" rtl="0" algn="l">
              <a:lnSpc>
                <a:spcPct val="95000"/>
              </a:lnSpc>
              <a:spcBef>
                <a:spcPts val="0"/>
              </a:spcBef>
              <a:spcAft>
                <a:spcPts val="0"/>
              </a:spcAft>
              <a:buSzPts val="1430"/>
              <a:buAutoNum type="arabicPeriod"/>
            </a:pPr>
            <a:r>
              <a:rPr lang="en" sz="1430" u="sng">
                <a:solidFill>
                  <a:schemeClr val="hlink"/>
                </a:solidFill>
                <a:hlinkClick r:id="rId3"/>
              </a:rPr>
              <a:t>https://www.mathworks.com/help/images/texture-analysis-using-the-gray-level-co-occurrence-matrix-glcm.html</a:t>
            </a:r>
            <a:endParaRPr sz="1430"/>
          </a:p>
          <a:p>
            <a:pPr indent="-319405" lvl="0" marL="457200" rtl="0" algn="l">
              <a:lnSpc>
                <a:spcPct val="95000"/>
              </a:lnSpc>
              <a:spcBef>
                <a:spcPts val="0"/>
              </a:spcBef>
              <a:spcAft>
                <a:spcPts val="0"/>
              </a:spcAft>
              <a:buSzPts val="1430"/>
              <a:buAutoNum type="arabicPeriod"/>
            </a:pPr>
            <a:r>
              <a:rPr lang="en" sz="1430" u="sng">
                <a:solidFill>
                  <a:schemeClr val="hlink"/>
                </a:solidFill>
                <a:hlinkClick r:id="rId4"/>
              </a:rPr>
              <a:t>https://scikit-image.org/docs/stable/auto_examples/features_detection/plot_local_binary_pattern.html</a:t>
            </a:r>
            <a:endParaRPr sz="1430"/>
          </a:p>
          <a:p>
            <a:pPr indent="-319405" lvl="0" marL="457200" rtl="0" algn="l">
              <a:lnSpc>
                <a:spcPct val="95000"/>
              </a:lnSpc>
              <a:spcBef>
                <a:spcPts val="0"/>
              </a:spcBef>
              <a:spcAft>
                <a:spcPts val="0"/>
              </a:spcAft>
              <a:buSzPts val="1430"/>
              <a:buAutoNum type="arabicPeriod"/>
            </a:pPr>
            <a:r>
              <a:rPr lang="en" sz="1430" u="sng">
                <a:solidFill>
                  <a:schemeClr val="hlink"/>
                </a:solidFill>
                <a:hlinkClick r:id="rId5"/>
              </a:rPr>
              <a:t>https://www.sciencedirect.com/science/article/pii/S2665917423000594</a:t>
            </a:r>
            <a:endParaRPr sz="1430"/>
          </a:p>
          <a:p>
            <a:pPr indent="-319405" lvl="0" marL="457200" marR="0" rtl="0" algn="l">
              <a:lnSpc>
                <a:spcPct val="95000"/>
              </a:lnSpc>
              <a:spcBef>
                <a:spcPts val="0"/>
              </a:spcBef>
              <a:spcAft>
                <a:spcPts val="0"/>
              </a:spcAft>
              <a:buSzPts val="1430"/>
              <a:buAutoNum type="arabicPeriod"/>
            </a:pPr>
            <a:r>
              <a:rPr lang="en" sz="1430"/>
              <a:t>Cauley JA. The global burden of fractures. Lancet Healthy Longev. 2021 Sep;2(9):e535-e536.</a:t>
            </a:r>
            <a:endParaRPr sz="1430"/>
          </a:p>
          <a:p>
            <a:pPr indent="-319405" lvl="0" marL="457200" marR="0" rtl="0" algn="l">
              <a:lnSpc>
                <a:spcPct val="95000"/>
              </a:lnSpc>
              <a:spcBef>
                <a:spcPts val="0"/>
              </a:spcBef>
              <a:spcAft>
                <a:spcPts val="0"/>
              </a:spcAft>
              <a:buSzPts val="1430"/>
              <a:buAutoNum type="arabicPeriod"/>
            </a:pPr>
            <a:r>
              <a:rPr lang="en" sz="1430"/>
              <a:t>Thomas JL. WHAT INFLUENCE HAS THE USE OF X RAYS HAD UPON TREATMENT OF FRACTURES AND DISLOCATIONS? Br Med J. 1906 May 5;1(2366):1034-7. </a:t>
            </a:r>
            <a:endParaRPr sz="1430"/>
          </a:p>
          <a:p>
            <a:pPr indent="-319405" lvl="0" marL="457200" marR="0" rtl="0" algn="l">
              <a:lnSpc>
                <a:spcPct val="95000"/>
              </a:lnSpc>
              <a:spcBef>
                <a:spcPts val="0"/>
              </a:spcBef>
              <a:spcAft>
                <a:spcPts val="0"/>
              </a:spcAft>
              <a:buSzPts val="1430"/>
              <a:buAutoNum type="arabicPeriod"/>
            </a:pPr>
            <a:r>
              <a:rPr lang="en" sz="1430"/>
              <a:t>Kahn CE Jr, Carrino JA, Flynn MJ, Peck DJ, Horii SC. DICOM and radiology: past, present, and future. J Am Coll Radiol. 2007 Sep;4(9):652-7. </a:t>
            </a:r>
            <a:endParaRPr sz="1430"/>
          </a:p>
          <a:p>
            <a:pPr indent="-319405" lvl="0" marL="457200" marR="0" rtl="0" algn="l">
              <a:lnSpc>
                <a:spcPct val="95000"/>
              </a:lnSpc>
              <a:spcBef>
                <a:spcPts val="0"/>
              </a:spcBef>
              <a:spcAft>
                <a:spcPts val="0"/>
              </a:spcAft>
              <a:buSzPts val="1430"/>
              <a:buAutoNum type="arabicPeriod"/>
            </a:pPr>
            <a:r>
              <a:rPr lang="en" sz="1430"/>
              <a:t>Kalmet PHS, Sanduleanu S, Primakov S, Wu G, Jochems A, Refaee T, Ibrahim A, Hulst LV, Lambin P, Poeze M. Deep learning in fracture detection: a narrative review. Acta Orthop. 2020 Apr;91(2):215-220. </a:t>
            </a:r>
            <a:endParaRPr sz="1430"/>
          </a:p>
          <a:p>
            <a:pPr indent="-319405" lvl="0" marL="457200" marR="0" rtl="0" algn="l">
              <a:lnSpc>
                <a:spcPct val="95000"/>
              </a:lnSpc>
              <a:spcBef>
                <a:spcPts val="0"/>
              </a:spcBef>
              <a:spcAft>
                <a:spcPts val="0"/>
              </a:spcAft>
              <a:buSzPts val="1430"/>
              <a:buAutoNum type="arabicPeriod"/>
            </a:pPr>
            <a:r>
              <a:rPr lang="en" sz="1430"/>
              <a:t>Pinto A, Berritto D, Russo A, Riccitiello F, Caruso M, Belfiore MP, Papapietro VR, Carotti M, Pinto F, Giovagnoni A, Romano L, Grassi R. Traumatic fractures in adults: missed diagnosis on plain radiographs in the Emergency Department. Acta Biomed. 2018 Jan 19;89(1-S):111-123.</a:t>
            </a:r>
            <a:endParaRPr sz="1430"/>
          </a:p>
        </p:txBody>
      </p:sp>
      <p:grpSp>
        <p:nvGrpSpPr>
          <p:cNvPr id="259" name="Google Shape;259;p36"/>
          <p:cNvGrpSpPr/>
          <p:nvPr/>
        </p:nvGrpSpPr>
        <p:grpSpPr>
          <a:xfrm>
            <a:off x="7654975" y="510575"/>
            <a:ext cx="2593925" cy="5223400"/>
            <a:chOff x="6658775" y="0"/>
            <a:chExt cx="2593925" cy="5223400"/>
          </a:xfrm>
        </p:grpSpPr>
        <p:grpSp>
          <p:nvGrpSpPr>
            <p:cNvPr id="260" name="Google Shape;260;p36"/>
            <p:cNvGrpSpPr/>
            <p:nvPr/>
          </p:nvGrpSpPr>
          <p:grpSpPr>
            <a:xfrm>
              <a:off x="6658775" y="0"/>
              <a:ext cx="2485225" cy="5223400"/>
              <a:chOff x="6658775" y="0"/>
              <a:chExt cx="2485225" cy="5223400"/>
            </a:xfrm>
          </p:grpSpPr>
          <p:sp>
            <p:nvSpPr>
              <p:cNvPr id="261" name="Google Shape;261;p36"/>
              <p:cNvSpPr/>
              <p:nvPr/>
            </p:nvSpPr>
            <p:spPr>
              <a:xfrm>
                <a:off x="7874000" y="0"/>
                <a:ext cx="1270000" cy="2759125"/>
              </a:xfrm>
              <a:custGeom>
                <a:rect b="b" l="l" r="r" t="t"/>
                <a:pathLst>
                  <a:path extrusionOk="0" h="110365" w="50800">
                    <a:moveTo>
                      <a:pt x="50800" y="0"/>
                    </a:moveTo>
                    <a:lnTo>
                      <a:pt x="17887" y="28441"/>
                    </a:lnTo>
                    <a:lnTo>
                      <a:pt x="32913" y="42930"/>
                    </a:lnTo>
                    <a:lnTo>
                      <a:pt x="15562" y="61890"/>
                    </a:lnTo>
                    <a:lnTo>
                      <a:pt x="22359" y="66362"/>
                    </a:lnTo>
                    <a:lnTo>
                      <a:pt x="12521" y="79062"/>
                    </a:lnTo>
                    <a:lnTo>
                      <a:pt x="19855" y="84786"/>
                    </a:lnTo>
                    <a:lnTo>
                      <a:pt x="0" y="110365"/>
                    </a:lnTo>
                  </a:path>
                </a:pathLst>
              </a:custGeom>
              <a:noFill/>
              <a:ln cap="flat" cmpd="sng" w="28575">
                <a:solidFill>
                  <a:schemeClr val="dk1"/>
                </a:solidFill>
                <a:prstDash val="solid"/>
                <a:round/>
                <a:headEnd len="med" w="med" type="none"/>
                <a:tailEnd len="med" w="med" type="none"/>
              </a:ln>
            </p:spPr>
          </p:sp>
          <p:sp>
            <p:nvSpPr>
              <p:cNvPr id="262" name="Google Shape;262;p36"/>
              <p:cNvSpPr/>
              <p:nvPr/>
            </p:nvSpPr>
            <p:spPr>
              <a:xfrm>
                <a:off x="6658775" y="2759125"/>
                <a:ext cx="1546700" cy="2464275"/>
              </a:xfrm>
              <a:custGeom>
                <a:rect b="b" l="l" r="r" t="t"/>
                <a:pathLst>
                  <a:path extrusionOk="0" h="98571" w="61868">
                    <a:moveTo>
                      <a:pt x="48586" y="0"/>
                    </a:moveTo>
                    <a:lnTo>
                      <a:pt x="61868" y="13632"/>
                    </a:lnTo>
                    <a:lnTo>
                      <a:pt x="18525" y="61869"/>
                    </a:lnTo>
                    <a:lnTo>
                      <a:pt x="26914" y="67461"/>
                    </a:lnTo>
                    <a:lnTo>
                      <a:pt x="0" y="98571"/>
                    </a:lnTo>
                  </a:path>
                </a:pathLst>
              </a:custGeom>
              <a:noFill/>
              <a:ln cap="flat" cmpd="sng" w="28575">
                <a:solidFill>
                  <a:schemeClr val="dk1"/>
                </a:solidFill>
                <a:prstDash val="solid"/>
                <a:round/>
                <a:headEnd len="med" w="med" type="none"/>
                <a:tailEnd len="med" w="med" type="none"/>
              </a:ln>
            </p:spPr>
          </p:sp>
        </p:grpSp>
        <p:grpSp>
          <p:nvGrpSpPr>
            <p:cNvPr id="263" name="Google Shape;263;p36"/>
            <p:cNvGrpSpPr/>
            <p:nvPr/>
          </p:nvGrpSpPr>
          <p:grpSpPr>
            <a:xfrm>
              <a:off x="6767475" y="0"/>
              <a:ext cx="2485225" cy="5223400"/>
              <a:chOff x="6658775" y="0"/>
              <a:chExt cx="2485225" cy="5223400"/>
            </a:xfrm>
          </p:grpSpPr>
          <p:sp>
            <p:nvSpPr>
              <p:cNvPr id="264" name="Google Shape;264;p36"/>
              <p:cNvSpPr/>
              <p:nvPr/>
            </p:nvSpPr>
            <p:spPr>
              <a:xfrm>
                <a:off x="7874000" y="0"/>
                <a:ext cx="1270000" cy="2759125"/>
              </a:xfrm>
              <a:custGeom>
                <a:rect b="b" l="l" r="r" t="t"/>
                <a:pathLst>
                  <a:path extrusionOk="0" h="110365" w="50800">
                    <a:moveTo>
                      <a:pt x="50800" y="0"/>
                    </a:moveTo>
                    <a:lnTo>
                      <a:pt x="17887" y="28441"/>
                    </a:lnTo>
                    <a:lnTo>
                      <a:pt x="32913" y="42930"/>
                    </a:lnTo>
                    <a:lnTo>
                      <a:pt x="15562" y="61890"/>
                    </a:lnTo>
                    <a:lnTo>
                      <a:pt x="22359" y="66362"/>
                    </a:lnTo>
                    <a:lnTo>
                      <a:pt x="12521" y="79062"/>
                    </a:lnTo>
                    <a:lnTo>
                      <a:pt x="19855" y="84786"/>
                    </a:lnTo>
                    <a:lnTo>
                      <a:pt x="0" y="110365"/>
                    </a:lnTo>
                  </a:path>
                </a:pathLst>
              </a:custGeom>
              <a:noFill/>
              <a:ln cap="flat" cmpd="sng" w="28575">
                <a:solidFill>
                  <a:schemeClr val="dk1"/>
                </a:solidFill>
                <a:prstDash val="solid"/>
                <a:round/>
                <a:headEnd len="med" w="med" type="none"/>
                <a:tailEnd len="med" w="med" type="none"/>
              </a:ln>
            </p:spPr>
          </p:sp>
          <p:sp>
            <p:nvSpPr>
              <p:cNvPr id="265" name="Google Shape;265;p36"/>
              <p:cNvSpPr/>
              <p:nvPr/>
            </p:nvSpPr>
            <p:spPr>
              <a:xfrm>
                <a:off x="6658775" y="2759125"/>
                <a:ext cx="1546700" cy="2464275"/>
              </a:xfrm>
              <a:custGeom>
                <a:rect b="b" l="l" r="r" t="t"/>
                <a:pathLst>
                  <a:path extrusionOk="0" h="98571" w="61868">
                    <a:moveTo>
                      <a:pt x="48586" y="0"/>
                    </a:moveTo>
                    <a:lnTo>
                      <a:pt x="61868" y="13632"/>
                    </a:lnTo>
                    <a:lnTo>
                      <a:pt x="18525" y="61869"/>
                    </a:lnTo>
                    <a:lnTo>
                      <a:pt x="26914" y="67461"/>
                    </a:lnTo>
                    <a:lnTo>
                      <a:pt x="0" y="98571"/>
                    </a:lnTo>
                  </a:path>
                </a:pathLst>
              </a:custGeom>
              <a:noFill/>
              <a:ln cap="flat" cmpd="sng" w="28575">
                <a:solidFill>
                  <a:schemeClr val="dk1"/>
                </a:solidFill>
                <a:prstDash val="solid"/>
                <a:round/>
                <a:headEnd len="med" w="med" type="none"/>
                <a:tailEnd len="med" w="med" type="none"/>
              </a:ln>
            </p:spPr>
          </p:sp>
        </p:gr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Aim</a:t>
            </a:r>
            <a:endParaRPr/>
          </a:p>
        </p:txBody>
      </p:sp>
      <p:sp>
        <p:nvSpPr>
          <p:cNvPr id="76" name="Google Shape;76;p15"/>
          <p:cNvSpPr txBox="1"/>
          <p:nvPr>
            <p:ph idx="1" type="body"/>
          </p:nvPr>
        </p:nvSpPr>
        <p:spPr>
          <a:xfrm>
            <a:off x="222800" y="1863675"/>
            <a:ext cx="4412700" cy="2327400"/>
          </a:xfrm>
          <a:prstGeom prst="rect">
            <a:avLst/>
          </a:prstGeom>
        </p:spPr>
        <p:txBody>
          <a:bodyPr anchorCtr="0" anchor="t" bIns="91425" lIns="91425" spcFirstLastPara="1" rIns="91425" wrap="square" tIns="91425">
            <a:normAutofit/>
          </a:bodyPr>
          <a:lstStyle/>
          <a:p>
            <a:pPr indent="0" lvl="0" marL="457200" marR="0" rtl="0" algn="l">
              <a:lnSpc>
                <a:spcPct val="115000"/>
              </a:lnSpc>
              <a:spcBef>
                <a:spcPts val="0"/>
              </a:spcBef>
              <a:spcAft>
                <a:spcPts val="1200"/>
              </a:spcAft>
              <a:buNone/>
            </a:pPr>
            <a:r>
              <a:rPr i="1" lang="en" sz="2200"/>
              <a:t>To combine computer vision and machine learning techniques into an algorithm that can accurately detect fractures on plain X-ray films.</a:t>
            </a:r>
            <a:endParaRPr i="1" sz="2800"/>
          </a:p>
        </p:txBody>
      </p:sp>
      <p:pic>
        <p:nvPicPr>
          <p:cNvPr id="77" name="Google Shape;77;p15"/>
          <p:cNvPicPr preferRelativeResize="0"/>
          <p:nvPr/>
        </p:nvPicPr>
        <p:blipFill>
          <a:blip r:embed="rId3">
            <a:alphaModFix/>
          </a:blip>
          <a:stretch>
            <a:fillRect/>
          </a:stretch>
        </p:blipFill>
        <p:spPr>
          <a:xfrm>
            <a:off x="5676900" y="738325"/>
            <a:ext cx="2385161" cy="38209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METHODS</a:t>
            </a:r>
            <a:endParaRPr/>
          </a:p>
        </p:txBody>
      </p:sp>
      <p:sp>
        <p:nvSpPr>
          <p:cNvPr id="83" name="Google Shape;83;p16"/>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Methods</a:t>
            </a:r>
            <a:endParaRPr/>
          </a:p>
        </p:txBody>
      </p:sp>
      <p:sp>
        <p:nvSpPr>
          <p:cNvPr id="89" name="Google Shape;89;p17"/>
          <p:cNvSpPr txBox="1"/>
          <p:nvPr>
            <p:ph idx="1" type="body"/>
          </p:nvPr>
        </p:nvSpPr>
        <p:spPr>
          <a:xfrm>
            <a:off x="185250" y="2905075"/>
            <a:ext cx="8520600" cy="4605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1200"/>
              </a:spcAft>
              <a:buClr>
                <a:srgbClr val="000000"/>
              </a:buClr>
              <a:buSzPts val="770"/>
              <a:buFont typeface="Arial"/>
              <a:buNone/>
            </a:pPr>
            <a:r>
              <a:rPr lang="en" sz="1460" u="sng">
                <a:solidFill>
                  <a:schemeClr val="accent5"/>
                </a:solidFill>
                <a:hlinkClick r:id="rId3">
                  <a:extLst>
                    <a:ext uri="{A12FA001-AC4F-418D-AE19-62706E023703}">
                      <ahyp:hlinkClr val="tx"/>
                    </a:ext>
                  </a:extLst>
                </a:hlinkClick>
              </a:rPr>
              <a:t>https://www.kaggle.com/datasets/vuppalaadithyasairam/bone-fracture-detection-using-xrays/data</a:t>
            </a:r>
            <a:endParaRPr sz="1300"/>
          </a:p>
        </p:txBody>
      </p:sp>
      <p:pic>
        <p:nvPicPr>
          <p:cNvPr id="90" name="Google Shape;90;p17"/>
          <p:cNvPicPr preferRelativeResize="0"/>
          <p:nvPr/>
        </p:nvPicPr>
        <p:blipFill>
          <a:blip r:embed="rId4">
            <a:alphaModFix/>
          </a:blip>
          <a:stretch>
            <a:fillRect/>
          </a:stretch>
        </p:blipFill>
        <p:spPr>
          <a:xfrm>
            <a:off x="6102350" y="0"/>
            <a:ext cx="2857500" cy="1104900"/>
          </a:xfrm>
          <a:prstGeom prst="rect">
            <a:avLst/>
          </a:prstGeom>
          <a:noFill/>
          <a:ln>
            <a:noFill/>
          </a:ln>
        </p:spPr>
      </p:pic>
      <p:pic>
        <p:nvPicPr>
          <p:cNvPr id="91" name="Google Shape;91;p17"/>
          <p:cNvPicPr preferRelativeResize="0"/>
          <p:nvPr/>
        </p:nvPicPr>
        <p:blipFill>
          <a:blip r:embed="rId5">
            <a:alphaModFix/>
          </a:blip>
          <a:stretch>
            <a:fillRect/>
          </a:stretch>
        </p:blipFill>
        <p:spPr>
          <a:xfrm>
            <a:off x="0" y="1260708"/>
            <a:ext cx="9143999" cy="1488558"/>
          </a:xfrm>
          <a:prstGeom prst="rect">
            <a:avLst/>
          </a:prstGeom>
          <a:noFill/>
          <a:ln>
            <a:noFill/>
          </a:ln>
        </p:spPr>
      </p:pic>
      <p:sp>
        <p:nvSpPr>
          <p:cNvPr id="92" name="Google Shape;92;p17"/>
          <p:cNvSpPr/>
          <p:nvPr/>
        </p:nvSpPr>
        <p:spPr>
          <a:xfrm>
            <a:off x="1651000" y="3365575"/>
            <a:ext cx="2641500" cy="1612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700">
                <a:solidFill>
                  <a:schemeClr val="lt1"/>
                </a:solidFill>
              </a:rPr>
              <a:t>Fractured: 4,840 images</a:t>
            </a:r>
            <a:endParaRPr sz="1700">
              <a:solidFill>
                <a:schemeClr val="lt1"/>
              </a:solidFill>
            </a:endParaRPr>
          </a:p>
          <a:p>
            <a:pPr indent="-336550" lvl="0" marL="457200" rtl="0" algn="l">
              <a:lnSpc>
                <a:spcPct val="115000"/>
              </a:lnSpc>
              <a:spcBef>
                <a:spcPts val="1200"/>
              </a:spcBef>
              <a:spcAft>
                <a:spcPts val="0"/>
              </a:spcAft>
              <a:buClr>
                <a:schemeClr val="lt1"/>
              </a:buClr>
              <a:buSzPts val="1700"/>
              <a:buChar char="●"/>
            </a:pPr>
            <a:r>
              <a:rPr lang="en" sz="1700">
                <a:solidFill>
                  <a:schemeClr val="lt1"/>
                </a:solidFill>
              </a:rPr>
              <a:t>3920 training </a:t>
            </a:r>
            <a:endParaRPr sz="1700">
              <a:solidFill>
                <a:schemeClr val="lt1"/>
              </a:solidFill>
            </a:endParaRPr>
          </a:p>
          <a:p>
            <a:pPr indent="-336550" lvl="0" marL="457200" rtl="0" algn="l">
              <a:lnSpc>
                <a:spcPct val="115000"/>
              </a:lnSpc>
              <a:spcBef>
                <a:spcPts val="0"/>
              </a:spcBef>
              <a:spcAft>
                <a:spcPts val="0"/>
              </a:spcAft>
              <a:buClr>
                <a:schemeClr val="lt1"/>
              </a:buClr>
              <a:buSzPts val="1700"/>
              <a:buChar char="●"/>
            </a:pPr>
            <a:r>
              <a:rPr lang="en" sz="1700">
                <a:solidFill>
                  <a:schemeClr val="lt1"/>
                </a:solidFill>
              </a:rPr>
              <a:t>920 validation </a:t>
            </a:r>
            <a:endParaRPr sz="1300">
              <a:solidFill>
                <a:schemeClr val="lt1"/>
              </a:solidFill>
            </a:endParaRPr>
          </a:p>
        </p:txBody>
      </p:sp>
      <p:sp>
        <p:nvSpPr>
          <p:cNvPr id="93" name="Google Shape;93;p17"/>
          <p:cNvSpPr/>
          <p:nvPr/>
        </p:nvSpPr>
        <p:spPr>
          <a:xfrm>
            <a:off x="4927600" y="3365575"/>
            <a:ext cx="2425800" cy="1612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700">
                <a:solidFill>
                  <a:schemeClr val="lt1"/>
                </a:solidFill>
              </a:rPr>
              <a:t>Normal: 4,623 images</a:t>
            </a:r>
            <a:endParaRPr sz="1700">
              <a:solidFill>
                <a:schemeClr val="lt1"/>
              </a:solidFill>
            </a:endParaRPr>
          </a:p>
          <a:p>
            <a:pPr indent="-336550" lvl="0" marL="457200" rtl="0" algn="l">
              <a:lnSpc>
                <a:spcPct val="115000"/>
              </a:lnSpc>
              <a:spcBef>
                <a:spcPts val="1200"/>
              </a:spcBef>
              <a:spcAft>
                <a:spcPts val="0"/>
              </a:spcAft>
              <a:buClr>
                <a:schemeClr val="lt1"/>
              </a:buClr>
              <a:buSzPts val="1700"/>
              <a:buChar char="●"/>
            </a:pPr>
            <a:r>
              <a:rPr lang="en" sz="1700">
                <a:solidFill>
                  <a:schemeClr val="lt1"/>
                </a:solidFill>
              </a:rPr>
              <a:t>3713 training </a:t>
            </a:r>
            <a:endParaRPr sz="1700">
              <a:solidFill>
                <a:schemeClr val="lt1"/>
              </a:solidFill>
            </a:endParaRPr>
          </a:p>
          <a:p>
            <a:pPr indent="-336550" lvl="0" marL="457200" rtl="0" algn="l">
              <a:lnSpc>
                <a:spcPct val="115000"/>
              </a:lnSpc>
              <a:spcBef>
                <a:spcPts val="0"/>
              </a:spcBef>
              <a:spcAft>
                <a:spcPts val="0"/>
              </a:spcAft>
              <a:buClr>
                <a:schemeClr val="lt1"/>
              </a:buClr>
              <a:buSzPts val="1700"/>
              <a:buChar char="●"/>
            </a:pPr>
            <a:r>
              <a:rPr lang="en" sz="1700">
                <a:solidFill>
                  <a:schemeClr val="lt1"/>
                </a:solidFill>
              </a:rPr>
              <a:t>910 validation </a:t>
            </a:r>
            <a:endParaRPr sz="1700">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Creation: Pipeline</a:t>
            </a:r>
            <a:endParaRPr/>
          </a:p>
        </p:txBody>
      </p:sp>
      <p:grpSp>
        <p:nvGrpSpPr>
          <p:cNvPr id="99" name="Google Shape;99;p18"/>
          <p:cNvGrpSpPr/>
          <p:nvPr/>
        </p:nvGrpSpPr>
        <p:grpSpPr>
          <a:xfrm>
            <a:off x="7654975" y="510575"/>
            <a:ext cx="2593925" cy="5223400"/>
            <a:chOff x="6658775" y="0"/>
            <a:chExt cx="2593925" cy="5223400"/>
          </a:xfrm>
        </p:grpSpPr>
        <p:grpSp>
          <p:nvGrpSpPr>
            <p:cNvPr id="100" name="Google Shape;100;p18"/>
            <p:cNvGrpSpPr/>
            <p:nvPr/>
          </p:nvGrpSpPr>
          <p:grpSpPr>
            <a:xfrm>
              <a:off x="6658775" y="0"/>
              <a:ext cx="2485225" cy="5223400"/>
              <a:chOff x="6658775" y="0"/>
              <a:chExt cx="2485225" cy="5223400"/>
            </a:xfrm>
          </p:grpSpPr>
          <p:sp>
            <p:nvSpPr>
              <p:cNvPr id="101" name="Google Shape;101;p18"/>
              <p:cNvSpPr/>
              <p:nvPr/>
            </p:nvSpPr>
            <p:spPr>
              <a:xfrm>
                <a:off x="7874000" y="0"/>
                <a:ext cx="1270000" cy="2759125"/>
              </a:xfrm>
              <a:custGeom>
                <a:rect b="b" l="l" r="r" t="t"/>
                <a:pathLst>
                  <a:path extrusionOk="0" h="110365" w="50800">
                    <a:moveTo>
                      <a:pt x="50800" y="0"/>
                    </a:moveTo>
                    <a:lnTo>
                      <a:pt x="17887" y="28441"/>
                    </a:lnTo>
                    <a:lnTo>
                      <a:pt x="32913" y="42930"/>
                    </a:lnTo>
                    <a:lnTo>
                      <a:pt x="15562" y="61890"/>
                    </a:lnTo>
                    <a:lnTo>
                      <a:pt x="22359" y="66362"/>
                    </a:lnTo>
                    <a:lnTo>
                      <a:pt x="12521" y="79062"/>
                    </a:lnTo>
                    <a:lnTo>
                      <a:pt x="19855" y="84786"/>
                    </a:lnTo>
                    <a:lnTo>
                      <a:pt x="0" y="110365"/>
                    </a:lnTo>
                  </a:path>
                </a:pathLst>
              </a:custGeom>
              <a:noFill/>
              <a:ln cap="flat" cmpd="sng" w="28575">
                <a:solidFill>
                  <a:schemeClr val="dk1"/>
                </a:solidFill>
                <a:prstDash val="solid"/>
                <a:round/>
                <a:headEnd len="med" w="med" type="none"/>
                <a:tailEnd len="med" w="med" type="none"/>
              </a:ln>
            </p:spPr>
          </p:sp>
          <p:sp>
            <p:nvSpPr>
              <p:cNvPr id="102" name="Google Shape;102;p18"/>
              <p:cNvSpPr/>
              <p:nvPr/>
            </p:nvSpPr>
            <p:spPr>
              <a:xfrm>
                <a:off x="6658775" y="2759125"/>
                <a:ext cx="1546700" cy="2464275"/>
              </a:xfrm>
              <a:custGeom>
                <a:rect b="b" l="l" r="r" t="t"/>
                <a:pathLst>
                  <a:path extrusionOk="0" h="98571" w="61868">
                    <a:moveTo>
                      <a:pt x="48586" y="0"/>
                    </a:moveTo>
                    <a:lnTo>
                      <a:pt x="61868" y="13632"/>
                    </a:lnTo>
                    <a:lnTo>
                      <a:pt x="18525" y="61869"/>
                    </a:lnTo>
                    <a:lnTo>
                      <a:pt x="26914" y="67461"/>
                    </a:lnTo>
                    <a:lnTo>
                      <a:pt x="0" y="98571"/>
                    </a:lnTo>
                  </a:path>
                </a:pathLst>
              </a:custGeom>
              <a:noFill/>
              <a:ln cap="flat" cmpd="sng" w="28575">
                <a:solidFill>
                  <a:schemeClr val="dk1"/>
                </a:solidFill>
                <a:prstDash val="solid"/>
                <a:round/>
                <a:headEnd len="med" w="med" type="none"/>
                <a:tailEnd len="med" w="med" type="none"/>
              </a:ln>
            </p:spPr>
          </p:sp>
        </p:grpSp>
        <p:grpSp>
          <p:nvGrpSpPr>
            <p:cNvPr id="103" name="Google Shape;103;p18"/>
            <p:cNvGrpSpPr/>
            <p:nvPr/>
          </p:nvGrpSpPr>
          <p:grpSpPr>
            <a:xfrm>
              <a:off x="6767475" y="0"/>
              <a:ext cx="2485225" cy="5223400"/>
              <a:chOff x="6658775" y="0"/>
              <a:chExt cx="2485225" cy="5223400"/>
            </a:xfrm>
          </p:grpSpPr>
          <p:sp>
            <p:nvSpPr>
              <p:cNvPr id="104" name="Google Shape;104;p18"/>
              <p:cNvSpPr/>
              <p:nvPr/>
            </p:nvSpPr>
            <p:spPr>
              <a:xfrm>
                <a:off x="7874000" y="0"/>
                <a:ext cx="1270000" cy="2759125"/>
              </a:xfrm>
              <a:custGeom>
                <a:rect b="b" l="l" r="r" t="t"/>
                <a:pathLst>
                  <a:path extrusionOk="0" h="110365" w="50800">
                    <a:moveTo>
                      <a:pt x="50800" y="0"/>
                    </a:moveTo>
                    <a:lnTo>
                      <a:pt x="17887" y="28441"/>
                    </a:lnTo>
                    <a:lnTo>
                      <a:pt x="32913" y="42930"/>
                    </a:lnTo>
                    <a:lnTo>
                      <a:pt x="15562" y="61890"/>
                    </a:lnTo>
                    <a:lnTo>
                      <a:pt x="22359" y="66362"/>
                    </a:lnTo>
                    <a:lnTo>
                      <a:pt x="12521" y="79062"/>
                    </a:lnTo>
                    <a:lnTo>
                      <a:pt x="19855" y="84786"/>
                    </a:lnTo>
                    <a:lnTo>
                      <a:pt x="0" y="110365"/>
                    </a:lnTo>
                  </a:path>
                </a:pathLst>
              </a:custGeom>
              <a:noFill/>
              <a:ln cap="flat" cmpd="sng" w="28575">
                <a:solidFill>
                  <a:schemeClr val="dk1"/>
                </a:solidFill>
                <a:prstDash val="solid"/>
                <a:round/>
                <a:headEnd len="med" w="med" type="none"/>
                <a:tailEnd len="med" w="med" type="none"/>
              </a:ln>
            </p:spPr>
          </p:sp>
          <p:sp>
            <p:nvSpPr>
              <p:cNvPr id="105" name="Google Shape;105;p18"/>
              <p:cNvSpPr/>
              <p:nvPr/>
            </p:nvSpPr>
            <p:spPr>
              <a:xfrm>
                <a:off x="6658775" y="2759125"/>
                <a:ext cx="1546700" cy="2464275"/>
              </a:xfrm>
              <a:custGeom>
                <a:rect b="b" l="l" r="r" t="t"/>
                <a:pathLst>
                  <a:path extrusionOk="0" h="98571" w="61868">
                    <a:moveTo>
                      <a:pt x="48586" y="0"/>
                    </a:moveTo>
                    <a:lnTo>
                      <a:pt x="61868" y="13632"/>
                    </a:lnTo>
                    <a:lnTo>
                      <a:pt x="18525" y="61869"/>
                    </a:lnTo>
                    <a:lnTo>
                      <a:pt x="26914" y="67461"/>
                    </a:lnTo>
                    <a:lnTo>
                      <a:pt x="0" y="98571"/>
                    </a:lnTo>
                  </a:path>
                </a:pathLst>
              </a:custGeom>
              <a:noFill/>
              <a:ln cap="flat" cmpd="sng" w="28575">
                <a:solidFill>
                  <a:schemeClr val="dk1"/>
                </a:solidFill>
                <a:prstDash val="solid"/>
                <a:round/>
                <a:headEnd len="med" w="med" type="none"/>
                <a:tailEnd len="med" w="med" type="none"/>
              </a:ln>
            </p:spPr>
          </p:sp>
        </p:grpSp>
      </p:grpSp>
      <p:grpSp>
        <p:nvGrpSpPr>
          <p:cNvPr id="106" name="Google Shape;106;p18"/>
          <p:cNvGrpSpPr/>
          <p:nvPr/>
        </p:nvGrpSpPr>
        <p:grpSpPr>
          <a:xfrm>
            <a:off x="6039575" y="975300"/>
            <a:ext cx="2817300" cy="3849000"/>
            <a:chOff x="213725" y="975275"/>
            <a:chExt cx="2817300" cy="3849000"/>
          </a:xfrm>
        </p:grpSpPr>
        <p:sp>
          <p:nvSpPr>
            <p:cNvPr id="107" name="Google Shape;107;p18"/>
            <p:cNvSpPr/>
            <p:nvPr/>
          </p:nvSpPr>
          <p:spPr>
            <a:xfrm>
              <a:off x="213725" y="975275"/>
              <a:ext cx="2817300" cy="3849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8" name="Google Shape;108;p18"/>
            <p:cNvSpPr txBox="1"/>
            <p:nvPr/>
          </p:nvSpPr>
          <p:spPr>
            <a:xfrm>
              <a:off x="416750" y="1041975"/>
              <a:ext cx="2489400" cy="37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rPr>
                <a:t>Contrast Enhancement</a:t>
              </a:r>
              <a:endParaRPr b="1" sz="1800">
                <a:solidFill>
                  <a:schemeClr val="lt1"/>
                </a:solidFill>
              </a:endParaRPr>
            </a:p>
          </p:txBody>
        </p:sp>
      </p:grpSp>
      <p:grpSp>
        <p:nvGrpSpPr>
          <p:cNvPr id="109" name="Google Shape;109;p18"/>
          <p:cNvGrpSpPr/>
          <p:nvPr/>
        </p:nvGrpSpPr>
        <p:grpSpPr>
          <a:xfrm>
            <a:off x="82525" y="975288"/>
            <a:ext cx="2817300" cy="3849000"/>
            <a:chOff x="213725" y="975275"/>
            <a:chExt cx="2817300" cy="3849000"/>
          </a:xfrm>
        </p:grpSpPr>
        <p:sp>
          <p:nvSpPr>
            <p:cNvPr id="110" name="Google Shape;110;p18"/>
            <p:cNvSpPr/>
            <p:nvPr/>
          </p:nvSpPr>
          <p:spPr>
            <a:xfrm>
              <a:off x="213725" y="975275"/>
              <a:ext cx="2817300" cy="3849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1" name="Google Shape;111;p18"/>
            <p:cNvSpPr txBox="1"/>
            <p:nvPr/>
          </p:nvSpPr>
          <p:spPr>
            <a:xfrm>
              <a:off x="596375" y="1077663"/>
              <a:ext cx="2052000" cy="37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rPr>
                <a:t>Original Image</a:t>
              </a:r>
              <a:endParaRPr b="1" sz="1800">
                <a:solidFill>
                  <a:schemeClr val="lt1"/>
                </a:solidFill>
              </a:endParaRPr>
            </a:p>
          </p:txBody>
        </p:sp>
      </p:grpSp>
      <p:pic>
        <p:nvPicPr>
          <p:cNvPr id="112" name="Google Shape;112;p18"/>
          <p:cNvPicPr preferRelativeResize="0"/>
          <p:nvPr/>
        </p:nvPicPr>
        <p:blipFill>
          <a:blip r:embed="rId3">
            <a:alphaModFix/>
          </a:blip>
          <a:stretch>
            <a:fillRect/>
          </a:stretch>
        </p:blipFill>
        <p:spPr>
          <a:xfrm>
            <a:off x="305425" y="1535650"/>
            <a:ext cx="2371499" cy="3173249"/>
          </a:xfrm>
          <a:prstGeom prst="rect">
            <a:avLst/>
          </a:prstGeom>
          <a:noFill/>
          <a:ln>
            <a:noFill/>
          </a:ln>
        </p:spPr>
      </p:pic>
      <p:grpSp>
        <p:nvGrpSpPr>
          <p:cNvPr id="113" name="Google Shape;113;p18"/>
          <p:cNvGrpSpPr/>
          <p:nvPr/>
        </p:nvGrpSpPr>
        <p:grpSpPr>
          <a:xfrm>
            <a:off x="3061038" y="975288"/>
            <a:ext cx="2817300" cy="3849000"/>
            <a:chOff x="213725" y="975275"/>
            <a:chExt cx="2817300" cy="3849000"/>
          </a:xfrm>
        </p:grpSpPr>
        <p:sp>
          <p:nvSpPr>
            <p:cNvPr id="114" name="Google Shape;114;p18"/>
            <p:cNvSpPr/>
            <p:nvPr/>
          </p:nvSpPr>
          <p:spPr>
            <a:xfrm>
              <a:off x="213725" y="975275"/>
              <a:ext cx="2817300" cy="3849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5" name="Google Shape;115;p18"/>
            <p:cNvSpPr txBox="1"/>
            <p:nvPr/>
          </p:nvSpPr>
          <p:spPr>
            <a:xfrm>
              <a:off x="596375" y="1077663"/>
              <a:ext cx="2052000" cy="37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rPr>
                <a:t>Gaussian Blur</a:t>
              </a:r>
              <a:endParaRPr b="1" sz="1800">
                <a:solidFill>
                  <a:schemeClr val="lt1"/>
                </a:solidFill>
              </a:endParaRPr>
            </a:p>
          </p:txBody>
        </p:sp>
      </p:grpSp>
      <p:pic>
        <p:nvPicPr>
          <p:cNvPr id="116" name="Google Shape;116;p18"/>
          <p:cNvPicPr preferRelativeResize="0"/>
          <p:nvPr/>
        </p:nvPicPr>
        <p:blipFill>
          <a:blip r:embed="rId4">
            <a:alphaModFix/>
          </a:blip>
          <a:stretch>
            <a:fillRect/>
          </a:stretch>
        </p:blipFill>
        <p:spPr>
          <a:xfrm>
            <a:off x="6262475" y="1535650"/>
            <a:ext cx="2371499" cy="3173261"/>
          </a:xfrm>
          <a:prstGeom prst="rect">
            <a:avLst/>
          </a:prstGeom>
          <a:noFill/>
          <a:ln>
            <a:noFill/>
          </a:ln>
        </p:spPr>
      </p:pic>
      <p:pic>
        <p:nvPicPr>
          <p:cNvPr id="117" name="Google Shape;117;p18"/>
          <p:cNvPicPr preferRelativeResize="0"/>
          <p:nvPr/>
        </p:nvPicPr>
        <p:blipFill>
          <a:blip r:embed="rId3">
            <a:alphaModFix/>
          </a:blip>
          <a:stretch>
            <a:fillRect/>
          </a:stretch>
        </p:blipFill>
        <p:spPr>
          <a:xfrm>
            <a:off x="3333725" y="1535650"/>
            <a:ext cx="2271962" cy="31732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Creation: Pipeline</a:t>
            </a:r>
            <a:endParaRPr/>
          </a:p>
        </p:txBody>
      </p:sp>
      <p:grpSp>
        <p:nvGrpSpPr>
          <p:cNvPr id="123" name="Google Shape;123;p19"/>
          <p:cNvGrpSpPr/>
          <p:nvPr/>
        </p:nvGrpSpPr>
        <p:grpSpPr>
          <a:xfrm>
            <a:off x="7654975" y="510575"/>
            <a:ext cx="2593925" cy="5223400"/>
            <a:chOff x="6658775" y="0"/>
            <a:chExt cx="2593925" cy="5223400"/>
          </a:xfrm>
        </p:grpSpPr>
        <p:grpSp>
          <p:nvGrpSpPr>
            <p:cNvPr id="124" name="Google Shape;124;p19"/>
            <p:cNvGrpSpPr/>
            <p:nvPr/>
          </p:nvGrpSpPr>
          <p:grpSpPr>
            <a:xfrm>
              <a:off x="6658775" y="0"/>
              <a:ext cx="2485225" cy="5223400"/>
              <a:chOff x="6658775" y="0"/>
              <a:chExt cx="2485225" cy="5223400"/>
            </a:xfrm>
          </p:grpSpPr>
          <p:sp>
            <p:nvSpPr>
              <p:cNvPr id="125" name="Google Shape;125;p19"/>
              <p:cNvSpPr/>
              <p:nvPr/>
            </p:nvSpPr>
            <p:spPr>
              <a:xfrm>
                <a:off x="7874000" y="0"/>
                <a:ext cx="1270000" cy="2759125"/>
              </a:xfrm>
              <a:custGeom>
                <a:rect b="b" l="l" r="r" t="t"/>
                <a:pathLst>
                  <a:path extrusionOk="0" h="110365" w="50800">
                    <a:moveTo>
                      <a:pt x="50800" y="0"/>
                    </a:moveTo>
                    <a:lnTo>
                      <a:pt x="17887" y="28441"/>
                    </a:lnTo>
                    <a:lnTo>
                      <a:pt x="32913" y="42930"/>
                    </a:lnTo>
                    <a:lnTo>
                      <a:pt x="15562" y="61890"/>
                    </a:lnTo>
                    <a:lnTo>
                      <a:pt x="22359" y="66362"/>
                    </a:lnTo>
                    <a:lnTo>
                      <a:pt x="12521" y="79062"/>
                    </a:lnTo>
                    <a:lnTo>
                      <a:pt x="19855" y="84786"/>
                    </a:lnTo>
                    <a:lnTo>
                      <a:pt x="0" y="110365"/>
                    </a:lnTo>
                  </a:path>
                </a:pathLst>
              </a:custGeom>
              <a:noFill/>
              <a:ln cap="flat" cmpd="sng" w="28575">
                <a:solidFill>
                  <a:schemeClr val="dk1"/>
                </a:solidFill>
                <a:prstDash val="solid"/>
                <a:round/>
                <a:headEnd len="med" w="med" type="none"/>
                <a:tailEnd len="med" w="med" type="none"/>
              </a:ln>
            </p:spPr>
          </p:sp>
          <p:sp>
            <p:nvSpPr>
              <p:cNvPr id="126" name="Google Shape;126;p19"/>
              <p:cNvSpPr/>
              <p:nvPr/>
            </p:nvSpPr>
            <p:spPr>
              <a:xfrm>
                <a:off x="6658775" y="2759125"/>
                <a:ext cx="1546700" cy="2464275"/>
              </a:xfrm>
              <a:custGeom>
                <a:rect b="b" l="l" r="r" t="t"/>
                <a:pathLst>
                  <a:path extrusionOk="0" h="98571" w="61868">
                    <a:moveTo>
                      <a:pt x="48586" y="0"/>
                    </a:moveTo>
                    <a:lnTo>
                      <a:pt x="61868" y="13632"/>
                    </a:lnTo>
                    <a:lnTo>
                      <a:pt x="18525" y="61869"/>
                    </a:lnTo>
                    <a:lnTo>
                      <a:pt x="26914" y="67461"/>
                    </a:lnTo>
                    <a:lnTo>
                      <a:pt x="0" y="98571"/>
                    </a:lnTo>
                  </a:path>
                </a:pathLst>
              </a:custGeom>
              <a:noFill/>
              <a:ln cap="flat" cmpd="sng" w="28575">
                <a:solidFill>
                  <a:schemeClr val="dk1"/>
                </a:solidFill>
                <a:prstDash val="solid"/>
                <a:round/>
                <a:headEnd len="med" w="med" type="none"/>
                <a:tailEnd len="med" w="med" type="none"/>
              </a:ln>
            </p:spPr>
          </p:sp>
        </p:grpSp>
        <p:grpSp>
          <p:nvGrpSpPr>
            <p:cNvPr id="127" name="Google Shape;127;p19"/>
            <p:cNvGrpSpPr/>
            <p:nvPr/>
          </p:nvGrpSpPr>
          <p:grpSpPr>
            <a:xfrm>
              <a:off x="6767475" y="0"/>
              <a:ext cx="2485225" cy="5223400"/>
              <a:chOff x="6658775" y="0"/>
              <a:chExt cx="2485225" cy="5223400"/>
            </a:xfrm>
          </p:grpSpPr>
          <p:sp>
            <p:nvSpPr>
              <p:cNvPr id="128" name="Google Shape;128;p19"/>
              <p:cNvSpPr/>
              <p:nvPr/>
            </p:nvSpPr>
            <p:spPr>
              <a:xfrm>
                <a:off x="7874000" y="0"/>
                <a:ext cx="1270000" cy="2759125"/>
              </a:xfrm>
              <a:custGeom>
                <a:rect b="b" l="l" r="r" t="t"/>
                <a:pathLst>
                  <a:path extrusionOk="0" h="110365" w="50800">
                    <a:moveTo>
                      <a:pt x="50800" y="0"/>
                    </a:moveTo>
                    <a:lnTo>
                      <a:pt x="17887" y="28441"/>
                    </a:lnTo>
                    <a:lnTo>
                      <a:pt x="32913" y="42930"/>
                    </a:lnTo>
                    <a:lnTo>
                      <a:pt x="15562" y="61890"/>
                    </a:lnTo>
                    <a:lnTo>
                      <a:pt x="22359" y="66362"/>
                    </a:lnTo>
                    <a:lnTo>
                      <a:pt x="12521" y="79062"/>
                    </a:lnTo>
                    <a:lnTo>
                      <a:pt x="19855" y="84786"/>
                    </a:lnTo>
                    <a:lnTo>
                      <a:pt x="0" y="110365"/>
                    </a:lnTo>
                  </a:path>
                </a:pathLst>
              </a:custGeom>
              <a:noFill/>
              <a:ln cap="flat" cmpd="sng" w="28575">
                <a:solidFill>
                  <a:schemeClr val="dk1"/>
                </a:solidFill>
                <a:prstDash val="solid"/>
                <a:round/>
                <a:headEnd len="med" w="med" type="none"/>
                <a:tailEnd len="med" w="med" type="none"/>
              </a:ln>
            </p:spPr>
          </p:sp>
          <p:sp>
            <p:nvSpPr>
              <p:cNvPr id="129" name="Google Shape;129;p19"/>
              <p:cNvSpPr/>
              <p:nvPr/>
            </p:nvSpPr>
            <p:spPr>
              <a:xfrm>
                <a:off x="6658775" y="2759125"/>
                <a:ext cx="1546700" cy="2464275"/>
              </a:xfrm>
              <a:custGeom>
                <a:rect b="b" l="l" r="r" t="t"/>
                <a:pathLst>
                  <a:path extrusionOk="0" h="98571" w="61868">
                    <a:moveTo>
                      <a:pt x="48586" y="0"/>
                    </a:moveTo>
                    <a:lnTo>
                      <a:pt x="61868" y="13632"/>
                    </a:lnTo>
                    <a:lnTo>
                      <a:pt x="18525" y="61869"/>
                    </a:lnTo>
                    <a:lnTo>
                      <a:pt x="26914" y="67461"/>
                    </a:lnTo>
                    <a:lnTo>
                      <a:pt x="0" y="98571"/>
                    </a:lnTo>
                  </a:path>
                </a:pathLst>
              </a:custGeom>
              <a:noFill/>
              <a:ln cap="flat" cmpd="sng" w="28575">
                <a:solidFill>
                  <a:schemeClr val="dk1"/>
                </a:solidFill>
                <a:prstDash val="solid"/>
                <a:round/>
                <a:headEnd len="med" w="med" type="none"/>
                <a:tailEnd len="med" w="med" type="none"/>
              </a:ln>
            </p:spPr>
          </p:sp>
        </p:grpSp>
      </p:grpSp>
      <p:grpSp>
        <p:nvGrpSpPr>
          <p:cNvPr id="130" name="Google Shape;130;p19"/>
          <p:cNvGrpSpPr/>
          <p:nvPr/>
        </p:nvGrpSpPr>
        <p:grpSpPr>
          <a:xfrm>
            <a:off x="919864" y="911949"/>
            <a:ext cx="7304273" cy="3925596"/>
            <a:chOff x="82527" y="898824"/>
            <a:chExt cx="7862512" cy="3925596"/>
          </a:xfrm>
        </p:grpSpPr>
        <p:grpSp>
          <p:nvGrpSpPr>
            <p:cNvPr id="131" name="Google Shape;131;p19"/>
            <p:cNvGrpSpPr/>
            <p:nvPr/>
          </p:nvGrpSpPr>
          <p:grpSpPr>
            <a:xfrm>
              <a:off x="82527" y="898824"/>
              <a:ext cx="3092832" cy="3925595"/>
              <a:chOff x="82527" y="898824"/>
              <a:chExt cx="3092832" cy="3925595"/>
            </a:xfrm>
          </p:grpSpPr>
          <p:grpSp>
            <p:nvGrpSpPr>
              <p:cNvPr id="132" name="Google Shape;132;p19"/>
              <p:cNvGrpSpPr/>
              <p:nvPr/>
            </p:nvGrpSpPr>
            <p:grpSpPr>
              <a:xfrm>
                <a:off x="82527" y="898824"/>
                <a:ext cx="3092832" cy="3925595"/>
                <a:chOff x="213725" y="975275"/>
                <a:chExt cx="2817300" cy="3849000"/>
              </a:xfrm>
            </p:grpSpPr>
            <p:sp>
              <p:nvSpPr>
                <p:cNvPr id="133" name="Google Shape;133;p19"/>
                <p:cNvSpPr/>
                <p:nvPr/>
              </p:nvSpPr>
              <p:spPr>
                <a:xfrm>
                  <a:off x="213725" y="975275"/>
                  <a:ext cx="2817300" cy="3849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4" name="Google Shape;134;p19"/>
                <p:cNvSpPr txBox="1"/>
                <p:nvPr/>
              </p:nvSpPr>
              <p:spPr>
                <a:xfrm>
                  <a:off x="596375" y="975275"/>
                  <a:ext cx="2052000" cy="37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rPr>
                    <a:t>Original Image</a:t>
                  </a:r>
                  <a:endParaRPr b="1" sz="1800">
                    <a:solidFill>
                      <a:schemeClr val="lt1"/>
                    </a:solidFill>
                  </a:endParaRPr>
                </a:p>
              </p:txBody>
            </p:sp>
          </p:grpSp>
          <p:pic>
            <p:nvPicPr>
              <p:cNvPr id="135" name="Google Shape;135;p19"/>
              <p:cNvPicPr preferRelativeResize="0"/>
              <p:nvPr/>
            </p:nvPicPr>
            <p:blipFill>
              <a:blip r:embed="rId3">
                <a:alphaModFix/>
              </a:blip>
              <a:stretch>
                <a:fillRect/>
              </a:stretch>
            </p:blipFill>
            <p:spPr>
              <a:xfrm>
                <a:off x="305425" y="1238028"/>
                <a:ext cx="2593925" cy="3470871"/>
              </a:xfrm>
              <a:prstGeom prst="rect">
                <a:avLst/>
              </a:prstGeom>
              <a:noFill/>
              <a:ln>
                <a:noFill/>
              </a:ln>
            </p:spPr>
          </p:pic>
        </p:grpSp>
        <p:grpSp>
          <p:nvGrpSpPr>
            <p:cNvPr id="136" name="Google Shape;136;p19"/>
            <p:cNvGrpSpPr/>
            <p:nvPr/>
          </p:nvGrpSpPr>
          <p:grpSpPr>
            <a:xfrm>
              <a:off x="5097594" y="898824"/>
              <a:ext cx="2847445" cy="3925595"/>
              <a:chOff x="6009494" y="898849"/>
              <a:chExt cx="2847445" cy="3925595"/>
            </a:xfrm>
          </p:grpSpPr>
          <p:grpSp>
            <p:nvGrpSpPr>
              <p:cNvPr id="137" name="Google Shape;137;p19"/>
              <p:cNvGrpSpPr/>
              <p:nvPr/>
            </p:nvGrpSpPr>
            <p:grpSpPr>
              <a:xfrm>
                <a:off x="6009494" y="898849"/>
                <a:ext cx="2847445" cy="3925595"/>
                <a:chOff x="213725" y="975275"/>
                <a:chExt cx="2817300" cy="3849000"/>
              </a:xfrm>
            </p:grpSpPr>
            <p:sp>
              <p:nvSpPr>
                <p:cNvPr id="138" name="Google Shape;138;p19"/>
                <p:cNvSpPr/>
                <p:nvPr/>
              </p:nvSpPr>
              <p:spPr>
                <a:xfrm>
                  <a:off x="213725" y="975275"/>
                  <a:ext cx="2817300" cy="3849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9" name="Google Shape;139;p19"/>
                <p:cNvSpPr txBox="1"/>
                <p:nvPr/>
              </p:nvSpPr>
              <p:spPr>
                <a:xfrm>
                  <a:off x="392534" y="975277"/>
                  <a:ext cx="2489400" cy="37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rPr>
                    <a:t>Canny Edges</a:t>
                  </a:r>
                  <a:endParaRPr b="1" sz="1800">
                    <a:solidFill>
                      <a:schemeClr val="lt1"/>
                    </a:solidFill>
                  </a:endParaRPr>
                </a:p>
              </p:txBody>
            </p:sp>
          </p:grpSp>
          <p:pic>
            <p:nvPicPr>
              <p:cNvPr id="140" name="Google Shape;140;p19"/>
              <p:cNvPicPr preferRelativeResize="0"/>
              <p:nvPr/>
            </p:nvPicPr>
            <p:blipFill>
              <a:blip r:embed="rId4">
                <a:alphaModFix/>
              </a:blip>
              <a:stretch>
                <a:fillRect/>
              </a:stretch>
            </p:blipFill>
            <p:spPr>
              <a:xfrm>
                <a:off x="6190724" y="1238025"/>
                <a:ext cx="2485013" cy="3470875"/>
              </a:xfrm>
              <a:prstGeom prst="rect">
                <a:avLst/>
              </a:prstGeom>
              <a:noFill/>
              <a:ln>
                <a:noFill/>
              </a:ln>
            </p:spPr>
          </p:pic>
        </p:gr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Creation: GLCM &amp; LBP</a:t>
            </a:r>
            <a:endParaRPr/>
          </a:p>
        </p:txBody>
      </p:sp>
      <p:sp>
        <p:nvSpPr>
          <p:cNvPr id="146" name="Google Shape;146;p20"/>
          <p:cNvSpPr txBox="1"/>
          <p:nvPr>
            <p:ph idx="1" type="body"/>
          </p:nvPr>
        </p:nvSpPr>
        <p:spPr>
          <a:xfrm>
            <a:off x="311700" y="1152475"/>
            <a:ext cx="42603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Gray Level </a:t>
            </a:r>
            <a:r>
              <a:rPr lang="en"/>
              <a:t>Co-Occurrence</a:t>
            </a:r>
            <a:r>
              <a:rPr lang="en"/>
              <a:t> Matrix (GLCM)</a:t>
            </a:r>
            <a:endParaRPr/>
          </a:p>
          <a:p>
            <a:pPr indent="-323850" lvl="0" marL="457200" rtl="0" algn="l">
              <a:spcBef>
                <a:spcPts val="1200"/>
              </a:spcBef>
              <a:spcAft>
                <a:spcPts val="0"/>
              </a:spcAft>
              <a:buSzPts val="1500"/>
              <a:buChar char="●"/>
            </a:pPr>
            <a:r>
              <a:rPr lang="en" sz="1500"/>
              <a:t>“</a:t>
            </a:r>
            <a:r>
              <a:rPr lang="en" sz="1500"/>
              <a:t>A statistical method of examining texture that considers the spatial relationship of pixels”</a:t>
            </a:r>
            <a:r>
              <a:rPr baseline="30000" lang="en" sz="1500"/>
              <a:t>[1]</a:t>
            </a:r>
            <a:r>
              <a:rPr lang="en" sz="1500"/>
              <a:t> </a:t>
            </a:r>
            <a:endParaRPr sz="1500"/>
          </a:p>
          <a:p>
            <a:pPr indent="-323850" lvl="0" marL="457200" rtl="0" algn="l">
              <a:spcBef>
                <a:spcPts val="0"/>
              </a:spcBef>
              <a:spcAft>
                <a:spcPts val="0"/>
              </a:spcAft>
              <a:buSzPts val="1500"/>
              <a:buChar char="●"/>
            </a:pPr>
            <a:r>
              <a:rPr lang="en" sz="1500"/>
              <a:t>Created features at multiple distances and angles as supported by the </a:t>
            </a:r>
            <a:r>
              <a:rPr lang="en" sz="1500"/>
              <a:t>literature</a:t>
            </a:r>
            <a:r>
              <a:rPr baseline="30000" lang="en" sz="1500"/>
              <a:t>[3]</a:t>
            </a:r>
            <a:endParaRPr baseline="30000" sz="1500"/>
          </a:p>
          <a:p>
            <a:pPr indent="-323850" lvl="0" marL="457200" rtl="0" algn="l">
              <a:spcBef>
                <a:spcPts val="0"/>
              </a:spcBef>
              <a:spcAft>
                <a:spcPts val="0"/>
              </a:spcAft>
              <a:buSzPts val="1500"/>
              <a:buChar char="●"/>
            </a:pPr>
            <a:r>
              <a:rPr lang="en" sz="1500"/>
              <a:t>Extracted 4 features: Contrast, Correlation, Energy, Dissimilarity, and Homogeneity across these angles and distances.</a:t>
            </a:r>
            <a:endParaRPr sz="1500"/>
          </a:p>
          <a:p>
            <a:pPr indent="-323850" lvl="0" marL="457200" rtl="0" algn="l">
              <a:spcBef>
                <a:spcPts val="0"/>
              </a:spcBef>
              <a:spcAft>
                <a:spcPts val="0"/>
              </a:spcAft>
              <a:buSzPts val="1500"/>
              <a:buChar char="●"/>
            </a:pPr>
            <a:r>
              <a:rPr lang="en" sz="1500"/>
              <a:t>140 features </a:t>
            </a:r>
            <a:r>
              <a:rPr lang="en" sz="1500"/>
              <a:t>extracted</a:t>
            </a:r>
            <a:r>
              <a:rPr lang="en" sz="1500"/>
              <a:t> per image</a:t>
            </a:r>
            <a:endParaRPr sz="1500"/>
          </a:p>
        </p:txBody>
      </p:sp>
      <p:grpSp>
        <p:nvGrpSpPr>
          <p:cNvPr id="147" name="Google Shape;147;p20"/>
          <p:cNvGrpSpPr/>
          <p:nvPr/>
        </p:nvGrpSpPr>
        <p:grpSpPr>
          <a:xfrm>
            <a:off x="7654975" y="510575"/>
            <a:ext cx="2593925" cy="5223400"/>
            <a:chOff x="6658775" y="0"/>
            <a:chExt cx="2593925" cy="5223400"/>
          </a:xfrm>
        </p:grpSpPr>
        <p:grpSp>
          <p:nvGrpSpPr>
            <p:cNvPr id="148" name="Google Shape;148;p20"/>
            <p:cNvGrpSpPr/>
            <p:nvPr/>
          </p:nvGrpSpPr>
          <p:grpSpPr>
            <a:xfrm>
              <a:off x="6658775" y="0"/>
              <a:ext cx="2485225" cy="5223400"/>
              <a:chOff x="6658775" y="0"/>
              <a:chExt cx="2485225" cy="5223400"/>
            </a:xfrm>
          </p:grpSpPr>
          <p:sp>
            <p:nvSpPr>
              <p:cNvPr id="149" name="Google Shape;149;p20"/>
              <p:cNvSpPr/>
              <p:nvPr/>
            </p:nvSpPr>
            <p:spPr>
              <a:xfrm>
                <a:off x="7874000" y="0"/>
                <a:ext cx="1270000" cy="2759125"/>
              </a:xfrm>
              <a:custGeom>
                <a:rect b="b" l="l" r="r" t="t"/>
                <a:pathLst>
                  <a:path extrusionOk="0" h="110365" w="50800">
                    <a:moveTo>
                      <a:pt x="50800" y="0"/>
                    </a:moveTo>
                    <a:lnTo>
                      <a:pt x="17887" y="28441"/>
                    </a:lnTo>
                    <a:lnTo>
                      <a:pt x="32913" y="42930"/>
                    </a:lnTo>
                    <a:lnTo>
                      <a:pt x="15562" y="61890"/>
                    </a:lnTo>
                    <a:lnTo>
                      <a:pt x="22359" y="66362"/>
                    </a:lnTo>
                    <a:lnTo>
                      <a:pt x="12521" y="79062"/>
                    </a:lnTo>
                    <a:lnTo>
                      <a:pt x="19855" y="84786"/>
                    </a:lnTo>
                    <a:lnTo>
                      <a:pt x="0" y="110365"/>
                    </a:lnTo>
                  </a:path>
                </a:pathLst>
              </a:custGeom>
              <a:noFill/>
              <a:ln cap="flat" cmpd="sng" w="28575">
                <a:solidFill>
                  <a:schemeClr val="dk1"/>
                </a:solidFill>
                <a:prstDash val="solid"/>
                <a:round/>
                <a:headEnd len="med" w="med" type="none"/>
                <a:tailEnd len="med" w="med" type="none"/>
              </a:ln>
            </p:spPr>
          </p:sp>
          <p:sp>
            <p:nvSpPr>
              <p:cNvPr id="150" name="Google Shape;150;p20"/>
              <p:cNvSpPr/>
              <p:nvPr/>
            </p:nvSpPr>
            <p:spPr>
              <a:xfrm>
                <a:off x="6658775" y="2759125"/>
                <a:ext cx="1546700" cy="2464275"/>
              </a:xfrm>
              <a:custGeom>
                <a:rect b="b" l="l" r="r" t="t"/>
                <a:pathLst>
                  <a:path extrusionOk="0" h="98571" w="61868">
                    <a:moveTo>
                      <a:pt x="48586" y="0"/>
                    </a:moveTo>
                    <a:lnTo>
                      <a:pt x="61868" y="13632"/>
                    </a:lnTo>
                    <a:lnTo>
                      <a:pt x="18525" y="61869"/>
                    </a:lnTo>
                    <a:lnTo>
                      <a:pt x="26914" y="67461"/>
                    </a:lnTo>
                    <a:lnTo>
                      <a:pt x="0" y="98571"/>
                    </a:lnTo>
                  </a:path>
                </a:pathLst>
              </a:custGeom>
              <a:noFill/>
              <a:ln cap="flat" cmpd="sng" w="28575">
                <a:solidFill>
                  <a:schemeClr val="dk1"/>
                </a:solidFill>
                <a:prstDash val="solid"/>
                <a:round/>
                <a:headEnd len="med" w="med" type="none"/>
                <a:tailEnd len="med" w="med" type="none"/>
              </a:ln>
            </p:spPr>
          </p:sp>
        </p:grpSp>
        <p:grpSp>
          <p:nvGrpSpPr>
            <p:cNvPr id="151" name="Google Shape;151;p20"/>
            <p:cNvGrpSpPr/>
            <p:nvPr/>
          </p:nvGrpSpPr>
          <p:grpSpPr>
            <a:xfrm>
              <a:off x="6767475" y="0"/>
              <a:ext cx="2485225" cy="5223400"/>
              <a:chOff x="6658775" y="0"/>
              <a:chExt cx="2485225" cy="5223400"/>
            </a:xfrm>
          </p:grpSpPr>
          <p:sp>
            <p:nvSpPr>
              <p:cNvPr id="152" name="Google Shape;152;p20"/>
              <p:cNvSpPr/>
              <p:nvPr/>
            </p:nvSpPr>
            <p:spPr>
              <a:xfrm>
                <a:off x="7874000" y="0"/>
                <a:ext cx="1270000" cy="2759125"/>
              </a:xfrm>
              <a:custGeom>
                <a:rect b="b" l="l" r="r" t="t"/>
                <a:pathLst>
                  <a:path extrusionOk="0" h="110365" w="50800">
                    <a:moveTo>
                      <a:pt x="50800" y="0"/>
                    </a:moveTo>
                    <a:lnTo>
                      <a:pt x="17887" y="28441"/>
                    </a:lnTo>
                    <a:lnTo>
                      <a:pt x="32913" y="42930"/>
                    </a:lnTo>
                    <a:lnTo>
                      <a:pt x="15562" y="61890"/>
                    </a:lnTo>
                    <a:lnTo>
                      <a:pt x="22359" y="66362"/>
                    </a:lnTo>
                    <a:lnTo>
                      <a:pt x="12521" y="79062"/>
                    </a:lnTo>
                    <a:lnTo>
                      <a:pt x="19855" y="84786"/>
                    </a:lnTo>
                    <a:lnTo>
                      <a:pt x="0" y="110365"/>
                    </a:lnTo>
                  </a:path>
                </a:pathLst>
              </a:custGeom>
              <a:noFill/>
              <a:ln cap="flat" cmpd="sng" w="28575">
                <a:solidFill>
                  <a:schemeClr val="dk1"/>
                </a:solidFill>
                <a:prstDash val="solid"/>
                <a:round/>
                <a:headEnd len="med" w="med" type="none"/>
                <a:tailEnd len="med" w="med" type="none"/>
              </a:ln>
            </p:spPr>
          </p:sp>
          <p:sp>
            <p:nvSpPr>
              <p:cNvPr id="153" name="Google Shape;153;p20"/>
              <p:cNvSpPr/>
              <p:nvPr/>
            </p:nvSpPr>
            <p:spPr>
              <a:xfrm>
                <a:off x="6658775" y="2759125"/>
                <a:ext cx="1546700" cy="2464275"/>
              </a:xfrm>
              <a:custGeom>
                <a:rect b="b" l="l" r="r" t="t"/>
                <a:pathLst>
                  <a:path extrusionOk="0" h="98571" w="61868">
                    <a:moveTo>
                      <a:pt x="48586" y="0"/>
                    </a:moveTo>
                    <a:lnTo>
                      <a:pt x="61868" y="13632"/>
                    </a:lnTo>
                    <a:lnTo>
                      <a:pt x="18525" y="61869"/>
                    </a:lnTo>
                    <a:lnTo>
                      <a:pt x="26914" y="67461"/>
                    </a:lnTo>
                    <a:lnTo>
                      <a:pt x="0" y="98571"/>
                    </a:lnTo>
                  </a:path>
                </a:pathLst>
              </a:custGeom>
              <a:noFill/>
              <a:ln cap="flat" cmpd="sng" w="28575">
                <a:solidFill>
                  <a:schemeClr val="dk1"/>
                </a:solidFill>
                <a:prstDash val="solid"/>
                <a:round/>
                <a:headEnd len="med" w="med" type="none"/>
                <a:tailEnd len="med" w="med" type="none"/>
              </a:ln>
            </p:spPr>
          </p:sp>
        </p:grpSp>
      </p:grpSp>
      <p:sp>
        <p:nvSpPr>
          <p:cNvPr id="154" name="Google Shape;154;p20"/>
          <p:cNvSpPr txBox="1"/>
          <p:nvPr>
            <p:ph idx="1" type="body"/>
          </p:nvPr>
        </p:nvSpPr>
        <p:spPr>
          <a:xfrm>
            <a:off x="4572000" y="12286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Local Binary </a:t>
            </a:r>
            <a:r>
              <a:rPr lang="en"/>
              <a:t>Patterns</a:t>
            </a:r>
            <a:r>
              <a:rPr lang="en"/>
              <a:t> (LBP)</a:t>
            </a:r>
            <a:endParaRPr/>
          </a:p>
          <a:p>
            <a:pPr indent="-323850" lvl="0" marL="457200" rtl="0" algn="l">
              <a:spcBef>
                <a:spcPts val="1200"/>
              </a:spcBef>
              <a:spcAft>
                <a:spcPts val="0"/>
              </a:spcAft>
              <a:buSzPts val="1500"/>
              <a:buChar char="●"/>
            </a:pPr>
            <a:r>
              <a:rPr lang="en" sz="1500"/>
              <a:t>“</a:t>
            </a:r>
            <a:r>
              <a:rPr lang="en" sz="1500"/>
              <a:t>looks at points surrounding a central point and tests whether the surrounding points are greater than or less than the central point (i.e. gives a binary result)”</a:t>
            </a:r>
            <a:r>
              <a:rPr baseline="30000" lang="en" sz="1500"/>
              <a:t>[2]</a:t>
            </a:r>
            <a:endParaRPr sz="1500"/>
          </a:p>
          <a:p>
            <a:pPr indent="-323850" lvl="0" marL="457200" rtl="0" algn="l">
              <a:spcBef>
                <a:spcPts val="0"/>
              </a:spcBef>
              <a:spcAft>
                <a:spcPts val="0"/>
              </a:spcAft>
              <a:buSzPts val="1500"/>
              <a:buChar char="●"/>
            </a:pPr>
            <a:r>
              <a:rPr lang="en" sz="1500"/>
              <a:t>Creates features that represent the distribution of local features</a:t>
            </a:r>
            <a:endParaRPr sz="1500"/>
          </a:p>
          <a:p>
            <a:pPr indent="-323850" lvl="0" marL="457200" rtl="0" algn="l">
              <a:spcBef>
                <a:spcPts val="0"/>
              </a:spcBef>
              <a:spcAft>
                <a:spcPts val="0"/>
              </a:spcAft>
              <a:buSzPts val="1500"/>
              <a:buChar char="●"/>
            </a:pPr>
            <a:r>
              <a:rPr lang="en" sz="1500"/>
              <a:t>34 features extracted per image</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1"/>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RESULTS</a:t>
            </a:r>
            <a:endParaRPr/>
          </a:p>
        </p:txBody>
      </p:sp>
      <p:sp>
        <p:nvSpPr>
          <p:cNvPr id="160" name="Google Shape;160;p21"/>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