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4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A2973-D320-4E70-812D-4AE3F999F08C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NZ"/>
        </a:p>
      </dgm:t>
    </dgm:pt>
    <dgm:pt modelId="{9F5BE5D9-DD89-45D8-9DC1-F7754A591308}">
      <dgm:prSet phldrT="[Text]"/>
      <dgm:spPr/>
      <dgm:t>
        <a:bodyPr/>
        <a:lstStyle/>
        <a:p>
          <a:r>
            <a:rPr lang="en-NZ" dirty="0"/>
            <a:t>Fraud Detection Model</a:t>
          </a:r>
        </a:p>
      </dgm:t>
    </dgm:pt>
    <dgm:pt modelId="{344526A9-C889-41AB-B5F4-278959ACAE21}" type="parTrans" cxnId="{25C2A9AE-6B47-48B5-965C-9F4BC0D3C4DB}">
      <dgm:prSet/>
      <dgm:spPr/>
      <dgm:t>
        <a:bodyPr/>
        <a:lstStyle/>
        <a:p>
          <a:endParaRPr lang="en-NZ"/>
        </a:p>
      </dgm:t>
    </dgm:pt>
    <dgm:pt modelId="{A128C220-BF6E-4A1B-90A6-E1F0A113CE88}" type="sibTrans" cxnId="{25C2A9AE-6B47-48B5-965C-9F4BC0D3C4DB}">
      <dgm:prSet/>
      <dgm:spPr/>
      <dgm:t>
        <a:bodyPr/>
        <a:lstStyle/>
        <a:p>
          <a:endParaRPr lang="en-NZ"/>
        </a:p>
      </dgm:t>
    </dgm:pt>
    <dgm:pt modelId="{19C51E82-5895-4EAF-BC5A-4867828C2A1E}">
      <dgm:prSet phldrT="[Text]"/>
      <dgm:spPr/>
      <dgm:t>
        <a:bodyPr/>
        <a:lstStyle/>
        <a:p>
          <a:r>
            <a:rPr lang="en-NZ" dirty="0"/>
            <a:t>Increase number of fraud ?</a:t>
          </a:r>
        </a:p>
      </dgm:t>
    </dgm:pt>
    <dgm:pt modelId="{A80352CA-5822-4237-827F-C8588E5975D9}" type="parTrans" cxnId="{10D4CCAD-97F0-4076-8BB1-2D61BB0B91A7}">
      <dgm:prSet/>
      <dgm:spPr/>
      <dgm:t>
        <a:bodyPr/>
        <a:lstStyle/>
        <a:p>
          <a:endParaRPr lang="en-NZ"/>
        </a:p>
      </dgm:t>
    </dgm:pt>
    <dgm:pt modelId="{856B21A7-C512-432F-B0E2-09BC8C33F043}" type="sibTrans" cxnId="{10D4CCAD-97F0-4076-8BB1-2D61BB0B91A7}">
      <dgm:prSet/>
      <dgm:spPr/>
      <dgm:t>
        <a:bodyPr/>
        <a:lstStyle/>
        <a:p>
          <a:endParaRPr lang="en-NZ"/>
        </a:p>
      </dgm:t>
    </dgm:pt>
    <dgm:pt modelId="{D88392BB-2EEC-4E5B-BCD3-DAA71C64B098}">
      <dgm:prSet phldrT="[Text]"/>
      <dgm:spPr/>
      <dgm:t>
        <a:bodyPr/>
        <a:lstStyle/>
        <a:p>
          <a:r>
            <a:rPr lang="en-NZ" dirty="0"/>
            <a:t>Data-Driven</a:t>
          </a:r>
        </a:p>
        <a:p>
          <a:r>
            <a:rPr lang="en-NZ" dirty="0"/>
            <a:t>Solution ?</a:t>
          </a:r>
        </a:p>
      </dgm:t>
    </dgm:pt>
    <dgm:pt modelId="{DA159C5A-A7A9-453A-80B7-D94E2F881C5A}" type="parTrans" cxnId="{0EC0CEC1-3437-4183-BF2C-1B480F037393}">
      <dgm:prSet/>
      <dgm:spPr/>
      <dgm:t>
        <a:bodyPr/>
        <a:lstStyle/>
        <a:p>
          <a:endParaRPr lang="en-NZ"/>
        </a:p>
      </dgm:t>
    </dgm:pt>
    <dgm:pt modelId="{990C5C68-8803-4B4B-A18E-BD1E90426AE6}" type="sibTrans" cxnId="{0EC0CEC1-3437-4183-BF2C-1B480F037393}">
      <dgm:prSet/>
      <dgm:spPr/>
      <dgm:t>
        <a:bodyPr/>
        <a:lstStyle/>
        <a:p>
          <a:endParaRPr lang="en-NZ"/>
        </a:p>
      </dgm:t>
    </dgm:pt>
    <dgm:pt modelId="{99437A2D-5045-4FB4-9A4A-4E25E83653A2}">
      <dgm:prSet phldrT="[Text]"/>
      <dgm:spPr/>
      <dgm:t>
        <a:bodyPr/>
        <a:lstStyle/>
        <a:p>
          <a:r>
            <a:rPr lang="en-NZ" dirty="0"/>
            <a:t>Realtime and Scalable ?</a:t>
          </a:r>
        </a:p>
      </dgm:t>
    </dgm:pt>
    <dgm:pt modelId="{73EF2DC1-3433-48EA-BBD3-D263E19754B5}" type="parTrans" cxnId="{3E2B2325-29B6-40E6-869C-07845D192D0F}">
      <dgm:prSet/>
      <dgm:spPr/>
      <dgm:t>
        <a:bodyPr/>
        <a:lstStyle/>
        <a:p>
          <a:endParaRPr lang="en-NZ"/>
        </a:p>
      </dgm:t>
    </dgm:pt>
    <dgm:pt modelId="{50899EA9-6B51-4F76-8241-CEFAC7769E6C}" type="sibTrans" cxnId="{3E2B2325-29B6-40E6-869C-07845D192D0F}">
      <dgm:prSet/>
      <dgm:spPr/>
      <dgm:t>
        <a:bodyPr/>
        <a:lstStyle/>
        <a:p>
          <a:endParaRPr lang="en-NZ"/>
        </a:p>
      </dgm:t>
    </dgm:pt>
    <dgm:pt modelId="{7FC2A9DE-CC3B-438E-80E7-5D0626C1C40E}">
      <dgm:prSet phldrT="[Text]"/>
      <dgm:spPr/>
      <dgm:t>
        <a:bodyPr/>
        <a:lstStyle/>
        <a:p>
          <a:r>
            <a:rPr lang="en-NZ" dirty="0"/>
            <a:t>Return on investment ?</a:t>
          </a:r>
        </a:p>
      </dgm:t>
    </dgm:pt>
    <dgm:pt modelId="{6AC96885-E549-4B07-9A1A-7864D5B0EDAE}" type="parTrans" cxnId="{75543425-BE7E-4712-A4DB-F3AEC4DDA72C}">
      <dgm:prSet/>
      <dgm:spPr/>
      <dgm:t>
        <a:bodyPr/>
        <a:lstStyle/>
        <a:p>
          <a:endParaRPr lang="en-NZ"/>
        </a:p>
      </dgm:t>
    </dgm:pt>
    <dgm:pt modelId="{2F1801CE-184B-4BAF-80CA-755FE4CBC677}" type="sibTrans" cxnId="{75543425-BE7E-4712-A4DB-F3AEC4DDA72C}">
      <dgm:prSet/>
      <dgm:spPr/>
      <dgm:t>
        <a:bodyPr/>
        <a:lstStyle/>
        <a:p>
          <a:endParaRPr lang="en-NZ"/>
        </a:p>
      </dgm:t>
    </dgm:pt>
    <dgm:pt modelId="{ACB46FDB-B978-41A2-B573-9FF3C1F551D5}">
      <dgm:prSet phldrT="[Text]"/>
      <dgm:spPr/>
      <dgm:t>
        <a:bodyPr/>
        <a:lstStyle/>
        <a:p>
          <a:r>
            <a:rPr lang="en-NZ" dirty="0"/>
            <a:t>Support operations?</a:t>
          </a:r>
        </a:p>
      </dgm:t>
    </dgm:pt>
    <dgm:pt modelId="{F5A4E19D-1029-46A4-B869-1E64B8BE695B}" type="parTrans" cxnId="{90842573-8FE4-491E-A314-133735B653B3}">
      <dgm:prSet/>
      <dgm:spPr/>
      <dgm:t>
        <a:bodyPr/>
        <a:lstStyle/>
        <a:p>
          <a:endParaRPr lang="en-NZ"/>
        </a:p>
      </dgm:t>
    </dgm:pt>
    <dgm:pt modelId="{B9F956D3-5BF3-48AA-AE96-246AE884C995}" type="sibTrans" cxnId="{90842573-8FE4-491E-A314-133735B653B3}">
      <dgm:prSet/>
      <dgm:spPr/>
      <dgm:t>
        <a:bodyPr/>
        <a:lstStyle/>
        <a:p>
          <a:endParaRPr lang="en-NZ"/>
        </a:p>
      </dgm:t>
    </dgm:pt>
    <dgm:pt modelId="{F346D7AD-F632-47A8-A046-96493CF81290}" type="pres">
      <dgm:prSet presAssocID="{F3BA2973-D320-4E70-812D-4AE3F999F08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CFA7102-1A9E-4E96-B528-DBC3B9BCDB96}" type="pres">
      <dgm:prSet presAssocID="{9F5BE5D9-DD89-45D8-9DC1-F7754A591308}" presName="centerShape" presStyleLbl="node0" presStyleIdx="0" presStyleCnt="1"/>
      <dgm:spPr/>
    </dgm:pt>
    <dgm:pt modelId="{94F31C9B-4E6A-41DA-A684-95FC9EC2C061}" type="pres">
      <dgm:prSet presAssocID="{A80352CA-5822-4237-827F-C8588E5975D9}" presName="parTrans" presStyleLbl="bgSibTrans2D1" presStyleIdx="0" presStyleCnt="5"/>
      <dgm:spPr/>
    </dgm:pt>
    <dgm:pt modelId="{ECC5BC1B-1E6B-4F4D-8A35-BFD164A44299}" type="pres">
      <dgm:prSet presAssocID="{19C51E82-5895-4EAF-BC5A-4867828C2A1E}" presName="node" presStyleLbl="node1" presStyleIdx="0" presStyleCnt="5">
        <dgm:presLayoutVars>
          <dgm:bulletEnabled val="1"/>
        </dgm:presLayoutVars>
      </dgm:prSet>
      <dgm:spPr/>
    </dgm:pt>
    <dgm:pt modelId="{59A4E6A5-2556-4E9D-9912-2B9A4C05113C}" type="pres">
      <dgm:prSet presAssocID="{DA159C5A-A7A9-453A-80B7-D94E2F881C5A}" presName="parTrans" presStyleLbl="bgSibTrans2D1" presStyleIdx="1" presStyleCnt="5"/>
      <dgm:spPr/>
    </dgm:pt>
    <dgm:pt modelId="{2ED46939-B8B5-48A9-82B9-0061236698F1}" type="pres">
      <dgm:prSet presAssocID="{D88392BB-2EEC-4E5B-BCD3-DAA71C64B098}" presName="node" presStyleLbl="node1" presStyleIdx="1" presStyleCnt="5">
        <dgm:presLayoutVars>
          <dgm:bulletEnabled val="1"/>
        </dgm:presLayoutVars>
      </dgm:prSet>
      <dgm:spPr/>
    </dgm:pt>
    <dgm:pt modelId="{835B652F-788C-4DBA-B054-E06D7B9682B4}" type="pres">
      <dgm:prSet presAssocID="{73EF2DC1-3433-48EA-BBD3-D263E19754B5}" presName="parTrans" presStyleLbl="bgSibTrans2D1" presStyleIdx="2" presStyleCnt="5"/>
      <dgm:spPr/>
    </dgm:pt>
    <dgm:pt modelId="{A39B49ED-34DC-46BB-B79D-8E1F9D3F85D9}" type="pres">
      <dgm:prSet presAssocID="{99437A2D-5045-4FB4-9A4A-4E25E83653A2}" presName="node" presStyleLbl="node1" presStyleIdx="2" presStyleCnt="5">
        <dgm:presLayoutVars>
          <dgm:bulletEnabled val="1"/>
        </dgm:presLayoutVars>
      </dgm:prSet>
      <dgm:spPr/>
    </dgm:pt>
    <dgm:pt modelId="{4EF47187-948E-41B3-B5E4-5BF1C87D863A}" type="pres">
      <dgm:prSet presAssocID="{F5A4E19D-1029-46A4-B869-1E64B8BE695B}" presName="parTrans" presStyleLbl="bgSibTrans2D1" presStyleIdx="3" presStyleCnt="5"/>
      <dgm:spPr/>
    </dgm:pt>
    <dgm:pt modelId="{9D6ED3E9-571F-47FE-91BC-DD760842C325}" type="pres">
      <dgm:prSet presAssocID="{ACB46FDB-B978-41A2-B573-9FF3C1F551D5}" presName="node" presStyleLbl="node1" presStyleIdx="3" presStyleCnt="5">
        <dgm:presLayoutVars>
          <dgm:bulletEnabled val="1"/>
        </dgm:presLayoutVars>
      </dgm:prSet>
      <dgm:spPr/>
    </dgm:pt>
    <dgm:pt modelId="{ABE1AB54-1412-4A81-9F84-B5D55023720B}" type="pres">
      <dgm:prSet presAssocID="{6AC96885-E549-4B07-9A1A-7864D5B0EDAE}" presName="parTrans" presStyleLbl="bgSibTrans2D1" presStyleIdx="4" presStyleCnt="5"/>
      <dgm:spPr/>
    </dgm:pt>
    <dgm:pt modelId="{A88E0C33-43A6-4D71-AB1E-9DCF4374B191}" type="pres">
      <dgm:prSet presAssocID="{7FC2A9DE-CC3B-438E-80E7-5D0626C1C40E}" presName="node" presStyleLbl="node1" presStyleIdx="4" presStyleCnt="5">
        <dgm:presLayoutVars>
          <dgm:bulletEnabled val="1"/>
        </dgm:presLayoutVars>
      </dgm:prSet>
      <dgm:spPr/>
    </dgm:pt>
  </dgm:ptLst>
  <dgm:cxnLst>
    <dgm:cxn modelId="{A67C5D07-4D4B-43CA-AECA-CC5404B39F9B}" type="presOf" srcId="{19C51E82-5895-4EAF-BC5A-4867828C2A1E}" destId="{ECC5BC1B-1E6B-4F4D-8A35-BFD164A44299}" srcOrd="0" destOrd="0" presId="urn:microsoft.com/office/officeart/2005/8/layout/radial4"/>
    <dgm:cxn modelId="{3E2B2325-29B6-40E6-869C-07845D192D0F}" srcId="{9F5BE5D9-DD89-45D8-9DC1-F7754A591308}" destId="{99437A2D-5045-4FB4-9A4A-4E25E83653A2}" srcOrd="2" destOrd="0" parTransId="{73EF2DC1-3433-48EA-BBD3-D263E19754B5}" sibTransId="{50899EA9-6B51-4F76-8241-CEFAC7769E6C}"/>
    <dgm:cxn modelId="{75543425-BE7E-4712-A4DB-F3AEC4DDA72C}" srcId="{9F5BE5D9-DD89-45D8-9DC1-F7754A591308}" destId="{7FC2A9DE-CC3B-438E-80E7-5D0626C1C40E}" srcOrd="4" destOrd="0" parTransId="{6AC96885-E549-4B07-9A1A-7864D5B0EDAE}" sibTransId="{2F1801CE-184B-4BAF-80CA-755FE4CBC677}"/>
    <dgm:cxn modelId="{CAA4913C-D20D-485D-B4AA-736EF90237F7}" type="presOf" srcId="{F5A4E19D-1029-46A4-B869-1E64B8BE695B}" destId="{4EF47187-948E-41B3-B5E4-5BF1C87D863A}" srcOrd="0" destOrd="0" presId="urn:microsoft.com/office/officeart/2005/8/layout/radial4"/>
    <dgm:cxn modelId="{7FB18E4C-8BC5-4262-9EDF-1A3F4F1ED35D}" type="presOf" srcId="{A80352CA-5822-4237-827F-C8588E5975D9}" destId="{94F31C9B-4E6A-41DA-A684-95FC9EC2C061}" srcOrd="0" destOrd="0" presId="urn:microsoft.com/office/officeart/2005/8/layout/radial4"/>
    <dgm:cxn modelId="{1BCB7A50-4469-4D33-AE78-613C915DCD7B}" type="presOf" srcId="{ACB46FDB-B978-41A2-B573-9FF3C1F551D5}" destId="{9D6ED3E9-571F-47FE-91BC-DD760842C325}" srcOrd="0" destOrd="0" presId="urn:microsoft.com/office/officeart/2005/8/layout/radial4"/>
    <dgm:cxn modelId="{90842573-8FE4-491E-A314-133735B653B3}" srcId="{9F5BE5D9-DD89-45D8-9DC1-F7754A591308}" destId="{ACB46FDB-B978-41A2-B573-9FF3C1F551D5}" srcOrd="3" destOrd="0" parTransId="{F5A4E19D-1029-46A4-B869-1E64B8BE695B}" sibTransId="{B9F956D3-5BF3-48AA-AE96-246AE884C995}"/>
    <dgm:cxn modelId="{33FF6789-0620-4E92-91EC-E5FC4F4364B1}" type="presOf" srcId="{7FC2A9DE-CC3B-438E-80E7-5D0626C1C40E}" destId="{A88E0C33-43A6-4D71-AB1E-9DCF4374B191}" srcOrd="0" destOrd="0" presId="urn:microsoft.com/office/officeart/2005/8/layout/radial4"/>
    <dgm:cxn modelId="{F2CE858D-0449-4583-A016-4EDB3B577F3F}" type="presOf" srcId="{9F5BE5D9-DD89-45D8-9DC1-F7754A591308}" destId="{9CFA7102-1A9E-4E96-B528-DBC3B9BCDB96}" srcOrd="0" destOrd="0" presId="urn:microsoft.com/office/officeart/2005/8/layout/radial4"/>
    <dgm:cxn modelId="{52560B93-B7C7-443D-8A62-025A04079AA9}" type="presOf" srcId="{73EF2DC1-3433-48EA-BBD3-D263E19754B5}" destId="{835B652F-788C-4DBA-B054-E06D7B9682B4}" srcOrd="0" destOrd="0" presId="urn:microsoft.com/office/officeart/2005/8/layout/radial4"/>
    <dgm:cxn modelId="{775B1994-9DCE-4A6F-A09F-A78DAA9ED476}" type="presOf" srcId="{6AC96885-E549-4B07-9A1A-7864D5B0EDAE}" destId="{ABE1AB54-1412-4A81-9F84-B5D55023720B}" srcOrd="0" destOrd="0" presId="urn:microsoft.com/office/officeart/2005/8/layout/radial4"/>
    <dgm:cxn modelId="{10D4CCAD-97F0-4076-8BB1-2D61BB0B91A7}" srcId="{9F5BE5D9-DD89-45D8-9DC1-F7754A591308}" destId="{19C51E82-5895-4EAF-BC5A-4867828C2A1E}" srcOrd="0" destOrd="0" parTransId="{A80352CA-5822-4237-827F-C8588E5975D9}" sibTransId="{856B21A7-C512-432F-B0E2-09BC8C33F043}"/>
    <dgm:cxn modelId="{25C2A9AE-6B47-48B5-965C-9F4BC0D3C4DB}" srcId="{F3BA2973-D320-4E70-812D-4AE3F999F08C}" destId="{9F5BE5D9-DD89-45D8-9DC1-F7754A591308}" srcOrd="0" destOrd="0" parTransId="{344526A9-C889-41AB-B5F4-278959ACAE21}" sibTransId="{A128C220-BF6E-4A1B-90A6-E1F0A113CE88}"/>
    <dgm:cxn modelId="{E472B3B1-99F1-4148-B683-A40D2EE349D5}" type="presOf" srcId="{D88392BB-2EEC-4E5B-BCD3-DAA71C64B098}" destId="{2ED46939-B8B5-48A9-82B9-0061236698F1}" srcOrd="0" destOrd="0" presId="urn:microsoft.com/office/officeart/2005/8/layout/radial4"/>
    <dgm:cxn modelId="{0EC0CEC1-3437-4183-BF2C-1B480F037393}" srcId="{9F5BE5D9-DD89-45D8-9DC1-F7754A591308}" destId="{D88392BB-2EEC-4E5B-BCD3-DAA71C64B098}" srcOrd="1" destOrd="0" parTransId="{DA159C5A-A7A9-453A-80B7-D94E2F881C5A}" sibTransId="{990C5C68-8803-4B4B-A18E-BD1E90426AE6}"/>
    <dgm:cxn modelId="{00B7F5C8-35F2-4080-905F-B7257DD9671C}" type="presOf" srcId="{F3BA2973-D320-4E70-812D-4AE3F999F08C}" destId="{F346D7AD-F632-47A8-A046-96493CF81290}" srcOrd="0" destOrd="0" presId="urn:microsoft.com/office/officeart/2005/8/layout/radial4"/>
    <dgm:cxn modelId="{4F5875F2-2899-4F20-970E-C349F3FF79B9}" type="presOf" srcId="{99437A2D-5045-4FB4-9A4A-4E25E83653A2}" destId="{A39B49ED-34DC-46BB-B79D-8E1F9D3F85D9}" srcOrd="0" destOrd="0" presId="urn:microsoft.com/office/officeart/2005/8/layout/radial4"/>
    <dgm:cxn modelId="{CCCB24F5-70E9-4A43-B857-7A3068B359B6}" type="presOf" srcId="{DA159C5A-A7A9-453A-80B7-D94E2F881C5A}" destId="{59A4E6A5-2556-4E9D-9912-2B9A4C05113C}" srcOrd="0" destOrd="0" presId="urn:microsoft.com/office/officeart/2005/8/layout/radial4"/>
    <dgm:cxn modelId="{9F1C65F5-C9C6-4AC3-B010-1C445699259B}" type="presParOf" srcId="{F346D7AD-F632-47A8-A046-96493CF81290}" destId="{9CFA7102-1A9E-4E96-B528-DBC3B9BCDB96}" srcOrd="0" destOrd="0" presId="urn:microsoft.com/office/officeart/2005/8/layout/radial4"/>
    <dgm:cxn modelId="{0D98ED49-2F0A-4CEC-AECF-3A9CA101E57C}" type="presParOf" srcId="{F346D7AD-F632-47A8-A046-96493CF81290}" destId="{94F31C9B-4E6A-41DA-A684-95FC9EC2C061}" srcOrd="1" destOrd="0" presId="urn:microsoft.com/office/officeart/2005/8/layout/radial4"/>
    <dgm:cxn modelId="{D47D09F1-B8E1-42A6-89C7-C9793DE5F099}" type="presParOf" srcId="{F346D7AD-F632-47A8-A046-96493CF81290}" destId="{ECC5BC1B-1E6B-4F4D-8A35-BFD164A44299}" srcOrd="2" destOrd="0" presId="urn:microsoft.com/office/officeart/2005/8/layout/radial4"/>
    <dgm:cxn modelId="{EAA2D92A-005E-458B-BDC6-8DFAB4144F45}" type="presParOf" srcId="{F346D7AD-F632-47A8-A046-96493CF81290}" destId="{59A4E6A5-2556-4E9D-9912-2B9A4C05113C}" srcOrd="3" destOrd="0" presId="urn:microsoft.com/office/officeart/2005/8/layout/radial4"/>
    <dgm:cxn modelId="{CBA82573-5DCA-4A0D-924F-29AAF2B580FA}" type="presParOf" srcId="{F346D7AD-F632-47A8-A046-96493CF81290}" destId="{2ED46939-B8B5-48A9-82B9-0061236698F1}" srcOrd="4" destOrd="0" presId="urn:microsoft.com/office/officeart/2005/8/layout/radial4"/>
    <dgm:cxn modelId="{D5C8B96C-5838-4266-9FB7-AC8EF7EC3CCA}" type="presParOf" srcId="{F346D7AD-F632-47A8-A046-96493CF81290}" destId="{835B652F-788C-4DBA-B054-E06D7B9682B4}" srcOrd="5" destOrd="0" presId="urn:microsoft.com/office/officeart/2005/8/layout/radial4"/>
    <dgm:cxn modelId="{E3DF4A7F-64F3-451E-BF1D-BC18D8B03D4A}" type="presParOf" srcId="{F346D7AD-F632-47A8-A046-96493CF81290}" destId="{A39B49ED-34DC-46BB-B79D-8E1F9D3F85D9}" srcOrd="6" destOrd="0" presId="urn:microsoft.com/office/officeart/2005/8/layout/radial4"/>
    <dgm:cxn modelId="{41D3E9BB-DC14-418B-81B5-F94E059B96C9}" type="presParOf" srcId="{F346D7AD-F632-47A8-A046-96493CF81290}" destId="{4EF47187-948E-41B3-B5E4-5BF1C87D863A}" srcOrd="7" destOrd="0" presId="urn:microsoft.com/office/officeart/2005/8/layout/radial4"/>
    <dgm:cxn modelId="{9BD80E79-BBF3-4E27-ACDF-C594A6F11D24}" type="presParOf" srcId="{F346D7AD-F632-47A8-A046-96493CF81290}" destId="{9D6ED3E9-571F-47FE-91BC-DD760842C325}" srcOrd="8" destOrd="0" presId="urn:microsoft.com/office/officeart/2005/8/layout/radial4"/>
    <dgm:cxn modelId="{7A8F1215-C472-484D-A08C-4FCD987AA36C}" type="presParOf" srcId="{F346D7AD-F632-47A8-A046-96493CF81290}" destId="{ABE1AB54-1412-4A81-9F84-B5D55023720B}" srcOrd="9" destOrd="0" presId="urn:microsoft.com/office/officeart/2005/8/layout/radial4"/>
    <dgm:cxn modelId="{2467D058-E2EC-4046-8EAF-7AEE658622D0}" type="presParOf" srcId="{F346D7AD-F632-47A8-A046-96493CF81290}" destId="{A88E0C33-43A6-4D71-AB1E-9DCF4374B191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A97D9-D011-4C02-A986-665D93F3C41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Z"/>
        </a:p>
      </dgm:t>
    </dgm:pt>
    <dgm:pt modelId="{D40F0890-126B-4542-967F-F9840694DA73}">
      <dgm:prSet phldrT="[Text]"/>
      <dgm:spPr/>
      <dgm:t>
        <a:bodyPr/>
        <a:lstStyle/>
        <a:p>
          <a:r>
            <a:rPr lang="en-NZ" dirty="0"/>
            <a:t>Customer Profile</a:t>
          </a:r>
        </a:p>
      </dgm:t>
    </dgm:pt>
    <dgm:pt modelId="{DC9DD88F-EB0D-43E2-87B4-1C7EB15BFA86}" type="parTrans" cxnId="{C2EC022B-2A1A-40A5-AA3F-E256F4A6F189}">
      <dgm:prSet/>
      <dgm:spPr/>
      <dgm:t>
        <a:bodyPr/>
        <a:lstStyle/>
        <a:p>
          <a:endParaRPr lang="en-NZ"/>
        </a:p>
      </dgm:t>
    </dgm:pt>
    <dgm:pt modelId="{19F15894-1503-4298-B690-0E44B98FB422}" type="sibTrans" cxnId="{C2EC022B-2A1A-40A5-AA3F-E256F4A6F189}">
      <dgm:prSet/>
      <dgm:spPr/>
      <dgm:t>
        <a:bodyPr/>
        <a:lstStyle/>
        <a:p>
          <a:endParaRPr lang="en-NZ"/>
        </a:p>
      </dgm:t>
    </dgm:pt>
    <dgm:pt modelId="{F2BF057E-03C1-4F27-ACBB-916BE5EFA5B2}">
      <dgm:prSet phldrT="[Text]"/>
      <dgm:spPr/>
      <dgm:t>
        <a:bodyPr/>
        <a:lstStyle/>
        <a:p>
          <a:r>
            <a:rPr lang="en-NZ" dirty="0"/>
            <a:t>Engagement Profile</a:t>
          </a:r>
        </a:p>
      </dgm:t>
    </dgm:pt>
    <dgm:pt modelId="{7A3959DB-0211-4F6D-B664-AF1F6150A203}" type="parTrans" cxnId="{DCADEDE6-E2F7-4B1E-A07C-2184D8E91944}">
      <dgm:prSet/>
      <dgm:spPr/>
      <dgm:t>
        <a:bodyPr/>
        <a:lstStyle/>
        <a:p>
          <a:endParaRPr lang="en-NZ"/>
        </a:p>
      </dgm:t>
    </dgm:pt>
    <dgm:pt modelId="{AE8467C4-593F-44AF-8DE1-11ED15866EC2}" type="sibTrans" cxnId="{DCADEDE6-E2F7-4B1E-A07C-2184D8E91944}">
      <dgm:prSet/>
      <dgm:spPr/>
      <dgm:t>
        <a:bodyPr/>
        <a:lstStyle/>
        <a:p>
          <a:endParaRPr lang="en-NZ"/>
        </a:p>
      </dgm:t>
    </dgm:pt>
    <dgm:pt modelId="{3012336E-7D51-4560-94AA-40DD7A7BC80B}">
      <dgm:prSet phldrT="[Text]"/>
      <dgm:spPr/>
      <dgm:t>
        <a:bodyPr/>
        <a:lstStyle/>
        <a:p>
          <a:r>
            <a:rPr lang="en-NZ" dirty="0"/>
            <a:t> Commute Profile</a:t>
          </a:r>
        </a:p>
      </dgm:t>
    </dgm:pt>
    <dgm:pt modelId="{B8694798-D256-4368-9653-B611A0FAD3EC}" type="parTrans" cxnId="{97AF0F12-C287-4DE9-9D02-C9957816A738}">
      <dgm:prSet/>
      <dgm:spPr/>
      <dgm:t>
        <a:bodyPr/>
        <a:lstStyle/>
        <a:p>
          <a:endParaRPr lang="en-NZ"/>
        </a:p>
      </dgm:t>
    </dgm:pt>
    <dgm:pt modelId="{E0FE7E12-8CC8-4AE1-8553-DBCDFC336EC9}" type="sibTrans" cxnId="{97AF0F12-C287-4DE9-9D02-C9957816A738}">
      <dgm:prSet/>
      <dgm:spPr/>
      <dgm:t>
        <a:bodyPr/>
        <a:lstStyle/>
        <a:p>
          <a:endParaRPr lang="en-NZ"/>
        </a:p>
      </dgm:t>
    </dgm:pt>
    <dgm:pt modelId="{4D1F75D9-0654-4373-9ED7-D8F05E9AB0BF}" type="pres">
      <dgm:prSet presAssocID="{7D2A97D9-D011-4C02-A986-665D93F3C411}" presName="cycle" presStyleCnt="0">
        <dgm:presLayoutVars>
          <dgm:dir/>
          <dgm:resizeHandles val="exact"/>
        </dgm:presLayoutVars>
      </dgm:prSet>
      <dgm:spPr/>
    </dgm:pt>
    <dgm:pt modelId="{82494C4A-4BAB-4439-82DA-6E32AA5054C7}" type="pres">
      <dgm:prSet presAssocID="{D40F0890-126B-4542-967F-F9840694DA73}" presName="node" presStyleLbl="node1" presStyleIdx="0" presStyleCnt="3">
        <dgm:presLayoutVars>
          <dgm:bulletEnabled val="1"/>
        </dgm:presLayoutVars>
      </dgm:prSet>
      <dgm:spPr/>
    </dgm:pt>
    <dgm:pt modelId="{714460ED-1B26-4D14-9DB0-CF1EC7361A91}" type="pres">
      <dgm:prSet presAssocID="{D40F0890-126B-4542-967F-F9840694DA73}" presName="spNode" presStyleCnt="0"/>
      <dgm:spPr/>
    </dgm:pt>
    <dgm:pt modelId="{CD25F02B-4FF7-4E67-AEBB-B29B4A0A6AE8}" type="pres">
      <dgm:prSet presAssocID="{19F15894-1503-4298-B690-0E44B98FB422}" presName="sibTrans" presStyleLbl="sibTrans1D1" presStyleIdx="0" presStyleCnt="3"/>
      <dgm:spPr/>
    </dgm:pt>
    <dgm:pt modelId="{96186EDB-92F3-48F2-95BF-D9633C8B9D84}" type="pres">
      <dgm:prSet presAssocID="{F2BF057E-03C1-4F27-ACBB-916BE5EFA5B2}" presName="node" presStyleLbl="node1" presStyleIdx="1" presStyleCnt="3">
        <dgm:presLayoutVars>
          <dgm:bulletEnabled val="1"/>
        </dgm:presLayoutVars>
      </dgm:prSet>
      <dgm:spPr/>
    </dgm:pt>
    <dgm:pt modelId="{B2FFDB6A-E6CF-4212-91E5-C97A6D8BC4D0}" type="pres">
      <dgm:prSet presAssocID="{F2BF057E-03C1-4F27-ACBB-916BE5EFA5B2}" presName="spNode" presStyleCnt="0"/>
      <dgm:spPr/>
    </dgm:pt>
    <dgm:pt modelId="{E3B09F70-E5BB-4F85-91D4-6073B91B3AC5}" type="pres">
      <dgm:prSet presAssocID="{AE8467C4-593F-44AF-8DE1-11ED15866EC2}" presName="sibTrans" presStyleLbl="sibTrans1D1" presStyleIdx="1" presStyleCnt="3"/>
      <dgm:spPr/>
    </dgm:pt>
    <dgm:pt modelId="{0DC4A29C-D790-4FED-BBB2-5552583223C5}" type="pres">
      <dgm:prSet presAssocID="{3012336E-7D51-4560-94AA-40DD7A7BC80B}" presName="node" presStyleLbl="node1" presStyleIdx="2" presStyleCnt="3">
        <dgm:presLayoutVars>
          <dgm:bulletEnabled val="1"/>
        </dgm:presLayoutVars>
      </dgm:prSet>
      <dgm:spPr/>
    </dgm:pt>
    <dgm:pt modelId="{F9D63AD3-4A57-4542-80E2-C8B139215E77}" type="pres">
      <dgm:prSet presAssocID="{3012336E-7D51-4560-94AA-40DD7A7BC80B}" presName="spNode" presStyleCnt="0"/>
      <dgm:spPr/>
    </dgm:pt>
    <dgm:pt modelId="{29C379B2-04A1-47D3-8CE2-D33483D39CD4}" type="pres">
      <dgm:prSet presAssocID="{E0FE7E12-8CC8-4AE1-8553-DBCDFC336EC9}" presName="sibTrans" presStyleLbl="sibTrans1D1" presStyleIdx="2" presStyleCnt="3"/>
      <dgm:spPr/>
    </dgm:pt>
  </dgm:ptLst>
  <dgm:cxnLst>
    <dgm:cxn modelId="{97AF0F12-C287-4DE9-9D02-C9957816A738}" srcId="{7D2A97D9-D011-4C02-A986-665D93F3C411}" destId="{3012336E-7D51-4560-94AA-40DD7A7BC80B}" srcOrd="2" destOrd="0" parTransId="{B8694798-D256-4368-9653-B611A0FAD3EC}" sibTransId="{E0FE7E12-8CC8-4AE1-8553-DBCDFC336EC9}"/>
    <dgm:cxn modelId="{BCBD451D-31D7-42E2-B6B0-62776C0864EB}" type="presOf" srcId="{7D2A97D9-D011-4C02-A986-665D93F3C411}" destId="{4D1F75D9-0654-4373-9ED7-D8F05E9AB0BF}" srcOrd="0" destOrd="0" presId="urn:microsoft.com/office/officeart/2005/8/layout/cycle6"/>
    <dgm:cxn modelId="{5255B825-848E-4172-BBBC-EB98F69D47CF}" type="presOf" srcId="{AE8467C4-593F-44AF-8DE1-11ED15866EC2}" destId="{E3B09F70-E5BB-4F85-91D4-6073B91B3AC5}" srcOrd="0" destOrd="0" presId="urn:microsoft.com/office/officeart/2005/8/layout/cycle6"/>
    <dgm:cxn modelId="{C2EC022B-2A1A-40A5-AA3F-E256F4A6F189}" srcId="{7D2A97D9-D011-4C02-A986-665D93F3C411}" destId="{D40F0890-126B-4542-967F-F9840694DA73}" srcOrd="0" destOrd="0" parTransId="{DC9DD88F-EB0D-43E2-87B4-1C7EB15BFA86}" sibTransId="{19F15894-1503-4298-B690-0E44B98FB422}"/>
    <dgm:cxn modelId="{F90B442E-1A67-41CE-99E9-9E65DD4F4B32}" type="presOf" srcId="{D40F0890-126B-4542-967F-F9840694DA73}" destId="{82494C4A-4BAB-4439-82DA-6E32AA5054C7}" srcOrd="0" destOrd="0" presId="urn:microsoft.com/office/officeart/2005/8/layout/cycle6"/>
    <dgm:cxn modelId="{6272FE4E-9A57-45EE-AECE-196C2BB408BE}" type="presOf" srcId="{19F15894-1503-4298-B690-0E44B98FB422}" destId="{CD25F02B-4FF7-4E67-AEBB-B29B4A0A6AE8}" srcOrd="0" destOrd="0" presId="urn:microsoft.com/office/officeart/2005/8/layout/cycle6"/>
    <dgm:cxn modelId="{28D1FD4F-FE5E-4CA3-8B5B-823A0419A840}" type="presOf" srcId="{E0FE7E12-8CC8-4AE1-8553-DBCDFC336EC9}" destId="{29C379B2-04A1-47D3-8CE2-D33483D39CD4}" srcOrd="0" destOrd="0" presId="urn:microsoft.com/office/officeart/2005/8/layout/cycle6"/>
    <dgm:cxn modelId="{F5FE8491-048B-4DB2-837C-318C4B5EC3DF}" type="presOf" srcId="{3012336E-7D51-4560-94AA-40DD7A7BC80B}" destId="{0DC4A29C-D790-4FED-BBB2-5552583223C5}" srcOrd="0" destOrd="0" presId="urn:microsoft.com/office/officeart/2005/8/layout/cycle6"/>
    <dgm:cxn modelId="{2E712CDD-0546-4A9E-87B9-754160238389}" type="presOf" srcId="{F2BF057E-03C1-4F27-ACBB-916BE5EFA5B2}" destId="{96186EDB-92F3-48F2-95BF-D9633C8B9D84}" srcOrd="0" destOrd="0" presId="urn:microsoft.com/office/officeart/2005/8/layout/cycle6"/>
    <dgm:cxn modelId="{DCADEDE6-E2F7-4B1E-A07C-2184D8E91944}" srcId="{7D2A97D9-D011-4C02-A986-665D93F3C411}" destId="{F2BF057E-03C1-4F27-ACBB-916BE5EFA5B2}" srcOrd="1" destOrd="0" parTransId="{7A3959DB-0211-4F6D-B664-AF1F6150A203}" sibTransId="{AE8467C4-593F-44AF-8DE1-11ED15866EC2}"/>
    <dgm:cxn modelId="{5B1D0F27-E9DC-4A49-8DE9-4CA3ED18F43B}" type="presParOf" srcId="{4D1F75D9-0654-4373-9ED7-D8F05E9AB0BF}" destId="{82494C4A-4BAB-4439-82DA-6E32AA5054C7}" srcOrd="0" destOrd="0" presId="urn:microsoft.com/office/officeart/2005/8/layout/cycle6"/>
    <dgm:cxn modelId="{ADCB62D8-C731-4472-BB98-6A95C6B80CD3}" type="presParOf" srcId="{4D1F75D9-0654-4373-9ED7-D8F05E9AB0BF}" destId="{714460ED-1B26-4D14-9DB0-CF1EC7361A91}" srcOrd="1" destOrd="0" presId="urn:microsoft.com/office/officeart/2005/8/layout/cycle6"/>
    <dgm:cxn modelId="{E620A3F8-20F4-488E-BAC6-28AD4C47A4C4}" type="presParOf" srcId="{4D1F75D9-0654-4373-9ED7-D8F05E9AB0BF}" destId="{CD25F02B-4FF7-4E67-AEBB-B29B4A0A6AE8}" srcOrd="2" destOrd="0" presId="urn:microsoft.com/office/officeart/2005/8/layout/cycle6"/>
    <dgm:cxn modelId="{2A841640-42C9-41CF-9395-9BB907222FF2}" type="presParOf" srcId="{4D1F75D9-0654-4373-9ED7-D8F05E9AB0BF}" destId="{96186EDB-92F3-48F2-95BF-D9633C8B9D84}" srcOrd="3" destOrd="0" presId="urn:microsoft.com/office/officeart/2005/8/layout/cycle6"/>
    <dgm:cxn modelId="{DA08486F-F08C-452B-BFE9-9220FF2F849B}" type="presParOf" srcId="{4D1F75D9-0654-4373-9ED7-D8F05E9AB0BF}" destId="{B2FFDB6A-E6CF-4212-91E5-C97A6D8BC4D0}" srcOrd="4" destOrd="0" presId="urn:microsoft.com/office/officeart/2005/8/layout/cycle6"/>
    <dgm:cxn modelId="{87C96AC5-93BE-4CDA-8AC6-52AD75EAE4C1}" type="presParOf" srcId="{4D1F75D9-0654-4373-9ED7-D8F05E9AB0BF}" destId="{E3B09F70-E5BB-4F85-91D4-6073B91B3AC5}" srcOrd="5" destOrd="0" presId="urn:microsoft.com/office/officeart/2005/8/layout/cycle6"/>
    <dgm:cxn modelId="{D8BC99A3-9A4A-4950-9EE4-20997E3FD042}" type="presParOf" srcId="{4D1F75D9-0654-4373-9ED7-D8F05E9AB0BF}" destId="{0DC4A29C-D790-4FED-BBB2-5552583223C5}" srcOrd="6" destOrd="0" presId="urn:microsoft.com/office/officeart/2005/8/layout/cycle6"/>
    <dgm:cxn modelId="{3E7AAC79-BC05-467D-9DB5-DDF9CE6AD954}" type="presParOf" srcId="{4D1F75D9-0654-4373-9ED7-D8F05E9AB0BF}" destId="{F9D63AD3-4A57-4542-80E2-C8B139215E77}" srcOrd="7" destOrd="0" presId="urn:microsoft.com/office/officeart/2005/8/layout/cycle6"/>
    <dgm:cxn modelId="{EDCB28FD-FBD0-4635-B1CF-20A50A588144}" type="presParOf" srcId="{4D1F75D9-0654-4373-9ED7-D8F05E9AB0BF}" destId="{29C379B2-04A1-47D3-8CE2-D33483D39CD4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A7102-1A9E-4E96-B528-DBC3B9BCDB96}">
      <dsp:nvSpPr>
        <dsp:cNvPr id="0" name=""/>
        <dsp:cNvSpPr/>
      </dsp:nvSpPr>
      <dsp:spPr>
        <a:xfrm>
          <a:off x="2819285" y="2300819"/>
          <a:ext cx="1703616" cy="17036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kern="1200" dirty="0"/>
            <a:t>Fraud Detection Model</a:t>
          </a:r>
        </a:p>
      </dsp:txBody>
      <dsp:txXfrm>
        <a:off x="3068774" y="2550308"/>
        <a:ext cx="1204638" cy="1204638"/>
      </dsp:txXfrm>
    </dsp:sp>
    <dsp:sp modelId="{94F31C9B-4E6A-41DA-A684-95FC9EC2C061}">
      <dsp:nvSpPr>
        <dsp:cNvPr id="0" name=""/>
        <dsp:cNvSpPr/>
      </dsp:nvSpPr>
      <dsp:spPr>
        <a:xfrm rot="10800000">
          <a:off x="1166136" y="2909862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5BC1B-1E6B-4F4D-8A35-BFD164A44299}">
      <dsp:nvSpPr>
        <dsp:cNvPr id="0" name=""/>
        <dsp:cNvSpPr/>
      </dsp:nvSpPr>
      <dsp:spPr>
        <a:xfrm>
          <a:off x="356918" y="2505253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Increase number of fraud ?</a:t>
          </a:r>
        </a:p>
      </dsp:txBody>
      <dsp:txXfrm>
        <a:off x="394840" y="2543175"/>
        <a:ext cx="1542591" cy="1218904"/>
      </dsp:txXfrm>
    </dsp:sp>
    <dsp:sp modelId="{59A4E6A5-2556-4E9D-9912-2B9A4C05113C}">
      <dsp:nvSpPr>
        <dsp:cNvPr id="0" name=""/>
        <dsp:cNvSpPr/>
      </dsp:nvSpPr>
      <dsp:spPr>
        <a:xfrm rot="13500000">
          <a:off x="1671038" y="1690920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46939-B8B5-48A9-82B9-0061236698F1}">
      <dsp:nvSpPr>
        <dsp:cNvPr id="0" name=""/>
        <dsp:cNvSpPr/>
      </dsp:nvSpPr>
      <dsp:spPr>
        <a:xfrm>
          <a:off x="1090603" y="733981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Data-Driven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Solution ?</a:t>
          </a:r>
        </a:p>
      </dsp:txBody>
      <dsp:txXfrm>
        <a:off x="1128525" y="771903"/>
        <a:ext cx="1542591" cy="1218904"/>
      </dsp:txXfrm>
    </dsp:sp>
    <dsp:sp modelId="{835B652F-788C-4DBA-B054-E06D7B9682B4}">
      <dsp:nvSpPr>
        <dsp:cNvPr id="0" name=""/>
        <dsp:cNvSpPr/>
      </dsp:nvSpPr>
      <dsp:spPr>
        <a:xfrm rot="16200000">
          <a:off x="2889980" y="1186018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B49ED-34DC-46BB-B79D-8E1F9D3F85D9}">
      <dsp:nvSpPr>
        <dsp:cNvPr id="0" name=""/>
        <dsp:cNvSpPr/>
      </dsp:nvSpPr>
      <dsp:spPr>
        <a:xfrm>
          <a:off x="2861875" y="296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Realtime and Scalable ?</a:t>
          </a:r>
        </a:p>
      </dsp:txBody>
      <dsp:txXfrm>
        <a:off x="2899797" y="38218"/>
        <a:ext cx="1542591" cy="1218904"/>
      </dsp:txXfrm>
    </dsp:sp>
    <dsp:sp modelId="{4EF47187-948E-41B3-B5E4-5BF1C87D863A}">
      <dsp:nvSpPr>
        <dsp:cNvPr id="0" name=""/>
        <dsp:cNvSpPr/>
      </dsp:nvSpPr>
      <dsp:spPr>
        <a:xfrm rot="18900000">
          <a:off x="4108922" y="1690920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D3E9-571F-47FE-91BC-DD760842C325}">
      <dsp:nvSpPr>
        <dsp:cNvPr id="0" name=""/>
        <dsp:cNvSpPr/>
      </dsp:nvSpPr>
      <dsp:spPr>
        <a:xfrm>
          <a:off x="4633147" y="733981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Support operations?</a:t>
          </a:r>
        </a:p>
      </dsp:txBody>
      <dsp:txXfrm>
        <a:off x="4671069" y="771903"/>
        <a:ext cx="1542591" cy="1218904"/>
      </dsp:txXfrm>
    </dsp:sp>
    <dsp:sp modelId="{ABE1AB54-1412-4A81-9F84-B5D55023720B}">
      <dsp:nvSpPr>
        <dsp:cNvPr id="0" name=""/>
        <dsp:cNvSpPr/>
      </dsp:nvSpPr>
      <dsp:spPr>
        <a:xfrm>
          <a:off x="4613825" y="2909862"/>
          <a:ext cx="1562225" cy="485530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E0C33-43A6-4D71-AB1E-9DCF4374B191}">
      <dsp:nvSpPr>
        <dsp:cNvPr id="0" name=""/>
        <dsp:cNvSpPr/>
      </dsp:nvSpPr>
      <dsp:spPr>
        <a:xfrm>
          <a:off x="5366832" y="2505253"/>
          <a:ext cx="1618435" cy="1294748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400" kern="1200" dirty="0"/>
            <a:t>Return on investment ?</a:t>
          </a:r>
        </a:p>
      </dsp:txBody>
      <dsp:txXfrm>
        <a:off x="5404754" y="2543175"/>
        <a:ext cx="1542591" cy="1218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94C4A-4BAB-4439-82DA-6E32AA5054C7}">
      <dsp:nvSpPr>
        <dsp:cNvPr id="0" name=""/>
        <dsp:cNvSpPr/>
      </dsp:nvSpPr>
      <dsp:spPr>
        <a:xfrm>
          <a:off x="2080331" y="864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Customer Profile</a:t>
          </a:r>
        </a:p>
      </dsp:txBody>
      <dsp:txXfrm>
        <a:off x="2162216" y="82749"/>
        <a:ext cx="2416895" cy="1513662"/>
      </dsp:txXfrm>
    </dsp:sp>
    <dsp:sp modelId="{CD25F02B-4FF7-4E67-AEBB-B29B4A0A6AE8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3545786" y="423090"/>
              </a:moveTo>
              <a:arcTo wR="2236717" hR="2236717" stAng="18349298" swAng="36462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86EDB-92F3-48F2-95BF-D9633C8B9D84}">
      <dsp:nvSpPr>
        <dsp:cNvPr id="0" name=""/>
        <dsp:cNvSpPr/>
      </dsp:nvSpPr>
      <dsp:spPr>
        <a:xfrm>
          <a:off x="4017385" y="3355940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Engagement Profile</a:t>
          </a:r>
        </a:p>
      </dsp:txBody>
      <dsp:txXfrm>
        <a:off x="4099270" y="3437825"/>
        <a:ext cx="2416895" cy="1513662"/>
      </dsp:txXfrm>
    </dsp:sp>
    <dsp:sp modelId="{E3B09F70-E5BB-4F85-91D4-6073B91B3AC5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3300657" y="4204186"/>
              </a:moveTo>
              <a:arcTo wR="2236717" hR="2236717" stAng="3695820" swAng="340836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4A29C-D790-4FED-BBB2-5552583223C5}">
      <dsp:nvSpPr>
        <dsp:cNvPr id="0" name=""/>
        <dsp:cNvSpPr/>
      </dsp:nvSpPr>
      <dsp:spPr>
        <a:xfrm>
          <a:off x="143278" y="3355940"/>
          <a:ext cx="2580665" cy="1677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3400" kern="1200" dirty="0"/>
            <a:t> Commute Profile</a:t>
          </a:r>
        </a:p>
      </dsp:txBody>
      <dsp:txXfrm>
        <a:off x="225163" y="3437825"/>
        <a:ext cx="2416895" cy="1513662"/>
      </dsp:txXfrm>
    </dsp:sp>
    <dsp:sp modelId="{29C379B2-04A1-47D3-8CE2-D33483D39CD4}">
      <dsp:nvSpPr>
        <dsp:cNvPr id="0" name=""/>
        <dsp:cNvSpPr/>
      </dsp:nvSpPr>
      <dsp:spPr>
        <a:xfrm>
          <a:off x="1133947" y="839580"/>
          <a:ext cx="4473434" cy="4473434"/>
        </a:xfrm>
        <a:custGeom>
          <a:avLst/>
          <a:gdLst/>
          <a:ahLst/>
          <a:cxnLst/>
          <a:rect l="0" t="0" r="0" b="0"/>
          <a:pathLst>
            <a:path>
              <a:moveTo>
                <a:pt x="14788" y="2493502"/>
              </a:moveTo>
              <a:arcTo wR="2236717" hR="2236717" stAng="10404459" swAng="36462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1C639-3221-471D-A79A-66A2E63898E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1521D-CABA-4BF8-819B-6468DBF82F9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92723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C1521D-CABA-4BF8-819B-6468DBF82F9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331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438BD12-5A49-4751-A581-D557D075D6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09" y="-3175"/>
            <a:ext cx="1519238" cy="151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594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5097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584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3432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7435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580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60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942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82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271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269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20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48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2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08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f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33A40-7EFA-47C8-8AE9-FD237C895CBC}" type="datetimeFigureOut">
              <a:rPr lang="en-NZ" smtClean="0"/>
              <a:t>1/12/2021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EEA2A-E684-4886-9639-9B4C1480F2B9}" type="slidenum">
              <a:rPr lang="en-NZ" smtClean="0"/>
              <a:t>‹#›</a:t>
            </a:fld>
            <a:endParaRPr lang="en-NZ"/>
          </a:p>
        </p:txBody>
      </p:sp>
      <p:pic>
        <p:nvPicPr>
          <p:cNvPr id="49" name="Picture 4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3FB8D2-6E23-4784-A1D4-F1FB06C95DFD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913" y="-3170"/>
            <a:ext cx="1392234" cy="139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2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5C8D-3B9F-45C5-92B8-81A5B8A36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46882" cy="2387600"/>
          </a:xfrm>
        </p:spPr>
        <p:txBody>
          <a:bodyPr>
            <a:normAutofit/>
          </a:bodyPr>
          <a:lstStyle/>
          <a:p>
            <a:r>
              <a:rPr lang="en-NZ" sz="4000" dirty="0"/>
              <a:t>Fraud detection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A6560-ADAA-4667-B4AD-C1BA8B48C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01/12/2021</a:t>
            </a:r>
          </a:p>
          <a:p>
            <a:r>
              <a:rPr lang="en-NZ" dirty="0"/>
              <a:t>Ryan </a:t>
            </a:r>
            <a:r>
              <a:rPr lang="en-NZ" dirty="0" err="1"/>
              <a:t>truong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684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B14-EBD0-4941-99F6-414ED1F1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25211-AEF3-4BF5-9AFB-FF550DFB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Business Problems</a:t>
            </a:r>
          </a:p>
          <a:p>
            <a:r>
              <a:rPr lang="en-NZ" dirty="0"/>
              <a:t>Data Review</a:t>
            </a:r>
          </a:p>
          <a:p>
            <a:r>
              <a:rPr lang="en-NZ" dirty="0"/>
              <a:t>Model – Model Selection</a:t>
            </a:r>
          </a:p>
          <a:p>
            <a:r>
              <a:rPr lang="en-NZ" dirty="0"/>
              <a:t>Key Findings</a:t>
            </a:r>
          </a:p>
          <a:p>
            <a:r>
              <a:rPr lang="en-NZ" dirty="0"/>
              <a:t>Next Actions</a:t>
            </a:r>
          </a:p>
        </p:txBody>
      </p:sp>
    </p:spTree>
    <p:extLst>
      <p:ext uri="{BB962C8B-B14F-4D97-AF65-F5344CB8AC3E}">
        <p14:creationId xmlns:p14="http://schemas.microsoft.com/office/powerpoint/2010/main" val="223841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7DCC-C338-430F-A3F7-D391700E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Business Problems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636CA6F-3BEF-4CEC-AEF1-CA11ED7259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8021778"/>
              </p:ext>
            </p:extLst>
          </p:nvPr>
        </p:nvGraphicFramePr>
        <p:xfrm>
          <a:off x="1886480" y="1811866"/>
          <a:ext cx="7342187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27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C879A-BE3B-4F3D-96BA-4850243C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87F5-5301-4EA1-ADAF-681B02A1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57954"/>
            <a:ext cx="9905999" cy="3541714"/>
          </a:xfrm>
        </p:spPr>
        <p:txBody>
          <a:bodyPr/>
          <a:lstStyle/>
          <a:p>
            <a:r>
              <a:rPr lang="en-NZ" dirty="0"/>
              <a:t>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5A0EC55-2DD7-449E-8A76-D4A61AF3B2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730366"/>
              </p:ext>
            </p:extLst>
          </p:nvPr>
        </p:nvGraphicFramePr>
        <p:xfrm>
          <a:off x="3262037" y="960120"/>
          <a:ext cx="6741329" cy="562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56ED8F1-2961-46C0-BAEC-9C74C2CE1A16}"/>
              </a:ext>
            </a:extLst>
          </p:cNvPr>
          <p:cNvSpPr/>
          <p:nvPr/>
        </p:nvSpPr>
        <p:spPr>
          <a:xfrm>
            <a:off x="5156200" y="3112074"/>
            <a:ext cx="3081867" cy="922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9,888 customers</a:t>
            </a:r>
          </a:p>
          <a:p>
            <a:pPr algn="ctr"/>
            <a:r>
              <a:rPr lang="en-NZ" dirty="0"/>
              <a:t>10,000 unlabelled data points</a:t>
            </a:r>
          </a:p>
          <a:p>
            <a:pPr algn="ctr"/>
            <a:r>
              <a:rPr lang="en-NZ" dirty="0"/>
              <a:t>20 internal features</a:t>
            </a:r>
          </a:p>
        </p:txBody>
      </p:sp>
    </p:spTree>
    <p:extLst>
      <p:ext uri="{BB962C8B-B14F-4D97-AF65-F5344CB8AC3E}">
        <p14:creationId xmlns:p14="http://schemas.microsoft.com/office/powerpoint/2010/main" val="8117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7C37-AFD0-4C21-9E38-4CAABCC7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the Model works</a:t>
            </a:r>
          </a:p>
        </p:txBody>
      </p:sp>
      <p:pic>
        <p:nvPicPr>
          <p:cNvPr id="1026" name="Picture 2" descr="Real Time Anomaly Detection for Cognitive Intelligence">
            <a:extLst>
              <a:ext uri="{FF2B5EF4-FFF2-40B4-BE49-F238E27FC236}">
                <a16:creationId xmlns:a16="http://schemas.microsoft.com/office/drawing/2014/main" id="{A7117094-742C-4706-9541-E7055FFA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72" y="1677923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F50D42-0263-4581-A955-31C7608A0BED}"/>
              </a:ext>
            </a:extLst>
          </p:cNvPr>
          <p:cNvSpPr txBox="1"/>
          <p:nvPr/>
        </p:nvSpPr>
        <p:spPr>
          <a:xfrm>
            <a:off x="228600" y="6537960"/>
            <a:ext cx="811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Source: https://www.xenonstack.com/blog/real-time-anomaly-detection</a:t>
            </a:r>
          </a:p>
        </p:txBody>
      </p:sp>
    </p:spTree>
    <p:extLst>
      <p:ext uri="{BB962C8B-B14F-4D97-AF65-F5344CB8AC3E}">
        <p14:creationId xmlns:p14="http://schemas.microsoft.com/office/powerpoint/2010/main" val="78032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AE90-327A-49A8-BC6A-0E0BEBD16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How The model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A010-9B0C-4178-B409-713B97DB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8130"/>
            <a:ext cx="7807854" cy="4601352"/>
          </a:xfrm>
        </p:spPr>
        <p:txBody>
          <a:bodyPr>
            <a:normAutofit/>
          </a:bodyPr>
          <a:lstStyle/>
          <a:p>
            <a:r>
              <a:rPr lang="en-NZ" dirty="0"/>
              <a:t>Fraud/ Anomaly definition: </a:t>
            </a:r>
            <a:r>
              <a:rPr lang="en-GB" dirty="0"/>
              <a:t>Any data point/observation that deviates significantly from the other observations</a:t>
            </a:r>
            <a:endParaRPr lang="en-NZ" dirty="0"/>
          </a:p>
          <a:p>
            <a:r>
              <a:rPr lang="en-NZ" dirty="0"/>
              <a:t>ML Model: Isolation Forest (</a:t>
            </a:r>
            <a:r>
              <a:rPr lang="en-GB" dirty="0"/>
              <a:t>The algorithm ‘isolates’ observations by randomly selecting a feature and then randomly selecting a split value between the maximum and minimum values of the selected feature)</a:t>
            </a:r>
            <a:endParaRPr lang="en-NZ" dirty="0"/>
          </a:p>
          <a:p>
            <a:pPr lvl="1"/>
            <a:r>
              <a:rPr lang="en-NZ" dirty="0"/>
              <a:t> Model Features: Commute Profile &amp; Engagement Profile (Ride, Claim, Offer, Clicks)</a:t>
            </a:r>
          </a:p>
          <a:p>
            <a:pPr lvl="1"/>
            <a:r>
              <a:rPr lang="en-NZ" dirty="0"/>
              <a:t>Profiling Feature: Customer Profile (Demographic, Account)</a:t>
            </a:r>
          </a:p>
        </p:txBody>
      </p:sp>
      <p:pic>
        <p:nvPicPr>
          <p:cNvPr id="3074" name="Picture 2" descr="Detecting and preventing abuse on LinkedIn using isolation forests |  LinkedIn Engineering">
            <a:extLst>
              <a:ext uri="{FF2B5EF4-FFF2-40B4-BE49-F238E27FC236}">
                <a16:creationId xmlns:a16="http://schemas.microsoft.com/office/drawing/2014/main" id="{1852D56A-EC71-4D67-85C3-2AD79712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443" y="2581995"/>
            <a:ext cx="3265958" cy="194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D11A79-7BFF-4E59-BEB9-56D532662C93}"/>
              </a:ext>
            </a:extLst>
          </p:cNvPr>
          <p:cNvSpPr txBox="1"/>
          <p:nvPr/>
        </p:nvSpPr>
        <p:spPr>
          <a:xfrm>
            <a:off x="228600" y="6537960"/>
            <a:ext cx="1196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Source: https://www.analyticsvidhya.com/blog/2021/07/anomaly-detection-using-isolation-forest-a-complete-guide/</a:t>
            </a:r>
          </a:p>
        </p:txBody>
      </p:sp>
    </p:spTree>
    <p:extLst>
      <p:ext uri="{BB962C8B-B14F-4D97-AF65-F5344CB8AC3E}">
        <p14:creationId xmlns:p14="http://schemas.microsoft.com/office/powerpoint/2010/main" val="92274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9639-8445-47C3-B830-77B2FBD9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4DE2-0273-496D-AC6F-12FA3E60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7105121" cy="3914246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3% or 300 fraud customer detected</a:t>
            </a:r>
          </a:p>
          <a:p>
            <a:r>
              <a:rPr lang="en-NZ" dirty="0"/>
              <a:t>The model pointed out the important features and threshold for each feature to identify fraud customer.</a:t>
            </a:r>
          </a:p>
          <a:p>
            <a:r>
              <a:rPr lang="en-NZ" dirty="0"/>
              <a:t>“Unique offer click” is a strong indicator for fraud customers. Followed by Total Offer Ride” and “Total Offer Click”</a:t>
            </a:r>
          </a:p>
          <a:p>
            <a:r>
              <a:rPr lang="en-NZ" dirty="0"/>
              <a:t>Threshold to detect fraud customers:</a:t>
            </a:r>
          </a:p>
          <a:p>
            <a:pPr lvl="1"/>
            <a:r>
              <a:rPr lang="en-GB" dirty="0"/>
              <a:t>Unique offer click from 7 times</a:t>
            </a:r>
          </a:p>
          <a:p>
            <a:pPr lvl="1"/>
            <a:r>
              <a:rPr lang="en-GB" dirty="0"/>
              <a:t>Total offer click from 13 times</a:t>
            </a:r>
          </a:p>
          <a:p>
            <a:pPr lvl="1"/>
            <a:r>
              <a:rPr lang="en-GB" dirty="0"/>
              <a:t>Total offer ride from 116 times</a:t>
            </a:r>
          </a:p>
          <a:p>
            <a:pPr lvl="1"/>
            <a:r>
              <a:rPr lang="en-GB" dirty="0"/>
              <a:t>Total offer claimed from 2 times</a:t>
            </a:r>
            <a:endParaRPr lang="en-NZ" dirty="0"/>
          </a:p>
          <a:p>
            <a:pPr lvl="1"/>
            <a:r>
              <a:rPr lang="en-GB" dirty="0"/>
              <a:t>Download app from 2 times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FF0812-CA7D-48EA-BEF0-CA765701C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15" y="2097088"/>
            <a:ext cx="4106385" cy="33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6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49F3-CDF4-4866-B103-CF14949D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Fraud Customer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036A4-64ED-4073-88C1-2C0E9387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8868"/>
            <a:ext cx="9905999" cy="4385732"/>
          </a:xfrm>
        </p:spPr>
        <p:txBody>
          <a:bodyPr>
            <a:normAutofit fontScale="85000" lnSpcReduction="20000"/>
          </a:bodyPr>
          <a:lstStyle/>
          <a:p>
            <a:r>
              <a:rPr lang="en-NZ" dirty="0"/>
              <a:t>Essential of a fraud customer profile:</a:t>
            </a:r>
          </a:p>
          <a:p>
            <a:pPr lvl="1"/>
            <a:r>
              <a:rPr lang="en-NZ" dirty="0"/>
              <a:t>Understand customers al perspective of demographical, engaged and behavioural</a:t>
            </a:r>
          </a:p>
          <a:p>
            <a:pPr lvl="1"/>
            <a:r>
              <a:rPr lang="en-NZ" dirty="0"/>
              <a:t>Easy to communicate within the business</a:t>
            </a:r>
          </a:p>
          <a:p>
            <a:pPr lvl="1"/>
            <a:r>
              <a:rPr lang="en-NZ" dirty="0"/>
              <a:t>Help to shape tactics/ strategies to tackle this group of customers </a:t>
            </a:r>
          </a:p>
          <a:p>
            <a:r>
              <a:rPr lang="en-NZ" dirty="0"/>
              <a:t>Customer profile:</a:t>
            </a:r>
          </a:p>
          <a:p>
            <a:pPr lvl="1"/>
            <a:r>
              <a:rPr lang="en-NZ" dirty="0"/>
              <a:t>No difference in age or account last update compared to normal customers</a:t>
            </a:r>
          </a:p>
          <a:p>
            <a:pPr lvl="1"/>
            <a:r>
              <a:rPr lang="en-NZ" dirty="0"/>
              <a:t>Similar gender distribution but surprisingly, normal group has more percentage in missing.</a:t>
            </a:r>
          </a:p>
          <a:p>
            <a:pPr lvl="1"/>
            <a:r>
              <a:rPr lang="en-NZ" dirty="0"/>
              <a:t>More likely to have duplicate data point</a:t>
            </a:r>
          </a:p>
          <a:p>
            <a:pPr lvl="1"/>
            <a:r>
              <a:rPr lang="en-NZ" dirty="0"/>
              <a:t>Higher account age ( 287 vs 245)</a:t>
            </a:r>
          </a:p>
          <a:p>
            <a:pPr lvl="1"/>
            <a:r>
              <a:rPr lang="en-NZ" dirty="0"/>
              <a:t>Higher app download (1.4 vs 1.0)</a:t>
            </a:r>
          </a:p>
          <a:p>
            <a:pPr lvl="1"/>
            <a:r>
              <a:rPr lang="en-NZ" dirty="0"/>
              <a:t>Higher offer clicked (18.4vs 5.4)</a:t>
            </a:r>
          </a:p>
          <a:p>
            <a:pPr lvl="1"/>
            <a:r>
              <a:rPr lang="en-NZ" dirty="0"/>
              <a:t>More offer ride ( 234 vs 63)</a:t>
            </a:r>
          </a:p>
          <a:p>
            <a:pPr lvl="1"/>
            <a:r>
              <a:rPr lang="en-NZ" dirty="0"/>
              <a:t>More offer claimed (3.95 vs 1.86)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5004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A3B-42C9-4054-ABC3-9C5638A0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Next actions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14FD-9304-4D77-AC16-34570FCB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Prepare labelled testing and validation data to tune the parameters and validate accuracy of the model. </a:t>
            </a:r>
          </a:p>
          <a:p>
            <a:r>
              <a:rPr lang="en-NZ" dirty="0"/>
              <a:t>Deploy for whole customer base </a:t>
            </a:r>
          </a:p>
          <a:p>
            <a:r>
              <a:rPr lang="en-NZ" dirty="0"/>
              <a:t>Make it real-time</a:t>
            </a:r>
          </a:p>
          <a:p>
            <a:r>
              <a:rPr lang="en-NZ" dirty="0"/>
              <a:t>Present the profiles and indicators to business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7450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318</TotalTime>
  <Words>413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Fraud detection model</vt:lpstr>
      <vt:lpstr>Agenda</vt:lpstr>
      <vt:lpstr>Business Problems</vt:lpstr>
      <vt:lpstr>Data review</vt:lpstr>
      <vt:lpstr>How the Model works</vt:lpstr>
      <vt:lpstr>How The model Built</vt:lpstr>
      <vt:lpstr>Key Findings</vt:lpstr>
      <vt:lpstr>Fraud Customer Profile</vt:lpstr>
      <vt:lpstr>Next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 Nguyen</dc:creator>
  <cp:lastModifiedBy>Maya Nguyen</cp:lastModifiedBy>
  <cp:revision>8</cp:revision>
  <dcterms:created xsi:type="dcterms:W3CDTF">2021-11-30T04:34:50Z</dcterms:created>
  <dcterms:modified xsi:type="dcterms:W3CDTF">2021-12-01T03:08:34Z</dcterms:modified>
</cp:coreProperties>
</file>