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Proxima Nova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italic.fntdata"/><Relationship Id="rId30" Type="http://schemas.openxmlformats.org/officeDocument/2006/relationships/font" Target="fonts/ProximaNov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3e538374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3e538374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3e538374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3e538374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3e538374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3e538374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3e538374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3e538374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3ed447a7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3ed447a7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3e538374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3e538374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3ed447a7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3ed447a7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3ed447a7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3ed447a7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3e538374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3e538374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3e68983d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3e68983d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347dbad0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347dbad0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3e7e5ac3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3e7e5ac3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3e7e5ac33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3e7e5ac33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3e68983d1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3e68983d1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3e68983d1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3e68983d1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3ed447a7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3ed447a7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3e538374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3e53837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3e538374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3e538374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3e538374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3e53837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3ed447a7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3ed447a7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3e538374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3e53837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3ed447a7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3ed447a7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625650"/>
            <a:ext cx="8123100" cy="109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Servidor Proxy POP3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899850" y="2256750"/>
            <a:ext cx="13443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Grupo 6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1800225" y="3124625"/>
            <a:ext cx="5547600" cy="15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Battilana, Joaquín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Dallas, Tomás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Dorado, Tomás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Princ, Guido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</a:rPr>
              <a:t>concurrent</a:t>
            </a:r>
            <a:r>
              <a:rPr b="1" lang="es">
                <a:solidFill>
                  <a:srgbClr val="FFFFFF"/>
                </a:solidFill>
              </a:rPr>
              <a:t> 0x01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b="1" i="1" lang="es" sz="2400">
                <a:solidFill>
                  <a:srgbClr val="FFFFFF"/>
                </a:solidFill>
              </a:rPr>
              <a:t>Request:</a:t>
            </a:r>
            <a:endParaRPr b="1" i="1"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b="1" i="1" lang="es" sz="2400">
                <a:solidFill>
                  <a:srgbClr val="FFFFFF"/>
                </a:solidFill>
              </a:rPr>
              <a:t>get concurrent </a:t>
            </a:r>
            <a:endParaRPr b="1" i="1"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b="1" i="1" lang="es" sz="2400">
                <a:solidFill>
                  <a:srgbClr val="FFFFFF"/>
                </a:solidFill>
              </a:rPr>
              <a:t>Response:</a:t>
            </a:r>
            <a:endParaRPr b="1" i="1"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b="1" i="1" lang="es" sz="2400">
                <a:solidFill>
                  <a:srgbClr val="FFFFFF"/>
                </a:solidFill>
              </a:rPr>
              <a:t>OK &lt;concurrentResponse&gt;</a:t>
            </a:r>
            <a:endParaRPr b="1" i="1"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b="1" i="1" lang="es" sz="2400">
                <a:solidFill>
                  <a:schemeClr val="lt1"/>
                </a:solidFill>
              </a:rPr>
              <a:t>concurrentResponse</a:t>
            </a:r>
            <a:r>
              <a:rPr b="1" i="1" lang="es" sz="2400">
                <a:solidFill>
                  <a:srgbClr val="FFFFFF"/>
                </a:solidFill>
              </a:rPr>
              <a:t>: 4 bytes</a:t>
            </a:r>
            <a:endParaRPr b="1" i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</a:rPr>
              <a:t>accesses</a:t>
            </a:r>
            <a:r>
              <a:rPr b="1" lang="es">
                <a:solidFill>
                  <a:srgbClr val="FFFFFF"/>
                </a:solidFill>
              </a:rPr>
              <a:t> 0x02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b="1" i="1" lang="es" sz="2400">
                <a:solidFill>
                  <a:srgbClr val="FFFFFF"/>
                </a:solidFill>
              </a:rPr>
              <a:t>Request:</a:t>
            </a:r>
            <a:endParaRPr b="1" i="1"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b="1" i="1" lang="es" sz="2400">
                <a:solidFill>
                  <a:srgbClr val="FFFFFF"/>
                </a:solidFill>
              </a:rPr>
              <a:t>get accesses</a:t>
            </a:r>
            <a:endParaRPr b="1" i="1"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b="1" i="1" lang="es" sz="2400">
                <a:solidFill>
                  <a:srgbClr val="FFFFFF"/>
                </a:solidFill>
              </a:rPr>
              <a:t>Response:</a:t>
            </a:r>
            <a:endParaRPr b="1" i="1"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b="1" i="1" lang="es" sz="2400">
                <a:solidFill>
                  <a:srgbClr val="FFFFFF"/>
                </a:solidFill>
              </a:rPr>
              <a:t>OK &lt;accessesResponse&gt; </a:t>
            </a:r>
            <a:endParaRPr b="1" i="1"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b="1" i="1" lang="es" sz="2400">
                <a:solidFill>
                  <a:schemeClr val="lt1"/>
                </a:solidFill>
              </a:rPr>
              <a:t>accessesResponse</a:t>
            </a:r>
            <a:r>
              <a:rPr b="1" i="1" lang="es" sz="2400">
                <a:solidFill>
                  <a:srgbClr val="FFFFFF"/>
                </a:solidFill>
              </a:rPr>
              <a:t>: 4 bytes</a:t>
            </a:r>
            <a:endParaRPr b="1" i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</a:rPr>
              <a:t>bytes</a:t>
            </a:r>
            <a:r>
              <a:rPr b="1" lang="es">
                <a:solidFill>
                  <a:srgbClr val="FFFFFF"/>
                </a:solidFill>
              </a:rPr>
              <a:t> 0x03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b="1" i="1" lang="es" sz="2400">
                <a:solidFill>
                  <a:srgbClr val="FFFFFF"/>
                </a:solidFill>
              </a:rPr>
              <a:t>Request:</a:t>
            </a:r>
            <a:endParaRPr b="1" i="1"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b="1" i="1" lang="es" sz="2400">
                <a:solidFill>
                  <a:srgbClr val="FFFFFF"/>
                </a:solidFill>
              </a:rPr>
              <a:t>get bytes</a:t>
            </a:r>
            <a:endParaRPr b="1" i="1"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b="1" i="1" lang="es" sz="2400">
                <a:solidFill>
                  <a:srgbClr val="FFFFFF"/>
                </a:solidFill>
              </a:rPr>
              <a:t>Response:</a:t>
            </a:r>
            <a:endParaRPr b="1" i="1"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b="1" i="1" lang="es" sz="2400">
                <a:solidFill>
                  <a:srgbClr val="FFFFFF"/>
                </a:solidFill>
              </a:rPr>
              <a:t>OK &lt;bytesResponse&gt; </a:t>
            </a:r>
            <a:endParaRPr b="1" i="1"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b="1" i="1" lang="es" sz="2400">
                <a:solidFill>
                  <a:schemeClr val="lt1"/>
                </a:solidFill>
              </a:rPr>
              <a:t>bytesResponse</a:t>
            </a:r>
            <a:r>
              <a:rPr b="1" i="1" lang="es" sz="2400">
                <a:solidFill>
                  <a:srgbClr val="FFFFFF"/>
                </a:solidFill>
              </a:rPr>
              <a:t>: 4 bytes</a:t>
            </a:r>
            <a:endParaRPr b="1" i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</a:rPr>
              <a:t>Formato de pedidos de Media Types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b="1" i="1" lang="es" sz="2200">
                <a:solidFill>
                  <a:srgbClr val="FFFFFF"/>
                </a:solidFill>
              </a:rPr>
              <a:t>request = commandCode opCode mtypesQty [mtypes] </a:t>
            </a:r>
            <a:endParaRPr b="1" i="1"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b="1" i="1" lang="es" sz="2200">
                <a:solidFill>
                  <a:schemeClr val="lt1"/>
                </a:solidFill>
              </a:rPr>
              <a:t>(En [mtypes] entre cada parámetro hay un ‘\0’ )</a:t>
            </a:r>
            <a:endParaRPr b="1" i="1"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b="1" i="1" lang="es" sz="2200">
                <a:solidFill>
                  <a:srgbClr val="FFFFFF"/>
                </a:solidFill>
              </a:rPr>
              <a:t>Cantidad de bytes totales request = 4 bytes </a:t>
            </a:r>
            <a:r>
              <a:rPr i="1" lang="es" sz="2200">
                <a:solidFill>
                  <a:srgbClr val="FFFFFF"/>
                </a:solidFill>
              </a:rPr>
              <a:t>(commandCode: 1 byte, opCode: 1 byte, mtypes</a:t>
            </a:r>
            <a:r>
              <a:rPr i="1" lang="es" sz="2200">
                <a:solidFill>
                  <a:srgbClr val="FFFFFF"/>
                </a:solidFill>
              </a:rPr>
              <a:t>Qty: 2</a:t>
            </a:r>
            <a:r>
              <a:rPr i="1" lang="es" sz="2200">
                <a:solidFill>
                  <a:srgbClr val="FFFFFF"/>
                </a:solidFill>
              </a:rPr>
              <a:t> bytes)</a:t>
            </a:r>
            <a:r>
              <a:rPr b="1" i="1" lang="es" sz="2200">
                <a:solidFill>
                  <a:srgbClr val="FFFFFF"/>
                </a:solidFill>
              </a:rPr>
              <a:t> + n bytes </a:t>
            </a:r>
            <a:r>
              <a:rPr i="1" lang="es" sz="2200">
                <a:solidFill>
                  <a:srgbClr val="FFFFFF"/>
                </a:solidFill>
              </a:rPr>
              <a:t>(mtypes)</a:t>
            </a:r>
            <a:endParaRPr i="1"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</a:rPr>
              <a:t>Formato de respuesta de Media Types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b="1" i="1" lang="es" sz="2200">
                <a:solidFill>
                  <a:schemeClr val="lt1"/>
                </a:solidFill>
              </a:rPr>
              <a:t>response = opCodeStatus mtypesQty [mtypes]</a:t>
            </a:r>
            <a:endParaRPr b="1" i="1"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b="1" i="1" lang="es" sz="2200">
                <a:solidFill>
                  <a:schemeClr val="lt1"/>
                </a:solidFill>
              </a:rPr>
              <a:t>(En [params] entre cada parámetro hay un ‘\0’ )</a:t>
            </a:r>
            <a:endParaRPr i="1"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b="1" i="1" lang="es" sz="2200">
                <a:solidFill>
                  <a:schemeClr val="lt1"/>
                </a:solidFill>
              </a:rPr>
              <a:t>Cantidad de bytes totales response = 1 byte </a:t>
            </a:r>
            <a:r>
              <a:rPr i="1" lang="es" sz="2200">
                <a:solidFill>
                  <a:schemeClr val="lt1"/>
                </a:solidFill>
              </a:rPr>
              <a:t>(opCode)</a:t>
            </a:r>
            <a:r>
              <a:rPr b="1" i="1" lang="es" sz="2200">
                <a:solidFill>
                  <a:schemeClr val="lt1"/>
                </a:solidFill>
              </a:rPr>
              <a:t> + 2 bytes </a:t>
            </a:r>
            <a:r>
              <a:rPr i="1" lang="es" sz="2200">
                <a:solidFill>
                  <a:schemeClr val="lt1"/>
                </a:solidFill>
              </a:rPr>
              <a:t>paramsQty: 2 bytes +</a:t>
            </a:r>
            <a:r>
              <a:rPr b="1" i="1" lang="es" sz="2200">
                <a:solidFill>
                  <a:schemeClr val="lt1"/>
                </a:solidFill>
              </a:rPr>
              <a:t> n Bytes </a:t>
            </a:r>
            <a:r>
              <a:rPr i="1" lang="es" sz="2200">
                <a:solidFill>
                  <a:schemeClr val="lt1"/>
                </a:solidFill>
              </a:rPr>
              <a:t>(params)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</a:rPr>
              <a:t>mtypes</a:t>
            </a:r>
            <a:r>
              <a:rPr b="1" lang="es">
                <a:solidFill>
                  <a:srgbClr val="FFFFFF"/>
                </a:solidFill>
              </a:rPr>
              <a:t> 0x04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b="1" i="1" lang="es" sz="2200">
                <a:solidFill>
                  <a:srgbClr val="FFFFFF"/>
                </a:solidFill>
              </a:rPr>
              <a:t>Requests:</a:t>
            </a:r>
            <a:endParaRPr b="1" i="1" sz="2200">
              <a:solidFill>
                <a:srgbClr val="FFFFFF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b="1" i="1" lang="es" sz="2200">
                <a:solidFill>
                  <a:srgbClr val="FFFFFF"/>
                </a:solidFill>
              </a:rPr>
              <a:t>get mtypes</a:t>
            </a:r>
            <a:endParaRPr b="1" i="1" sz="2200">
              <a:solidFill>
                <a:srgbClr val="FFFFFF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b="1" i="1" lang="es" sz="2200">
                <a:solidFill>
                  <a:srgbClr val="FFFFFF"/>
                </a:solidFill>
              </a:rPr>
              <a:t>set mtypes paramsQty [params]</a:t>
            </a:r>
            <a:endParaRPr b="1" i="1" sz="2200">
              <a:solidFill>
                <a:srgbClr val="FFFFFF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b="1" i="1" lang="es" sz="2200">
                <a:solidFill>
                  <a:srgbClr val="FFFFFF"/>
                </a:solidFill>
              </a:rPr>
              <a:t>rm mtypes paramsQty [params]</a:t>
            </a:r>
            <a:endParaRPr b="1" i="1"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b="1" i="1" lang="es" sz="2200">
                <a:solidFill>
                  <a:srgbClr val="FFFFFF"/>
                </a:solidFill>
              </a:rPr>
              <a:t>Responses:</a:t>
            </a:r>
            <a:endParaRPr b="1" i="1" sz="2200">
              <a:solidFill>
                <a:srgbClr val="FFFFFF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b="1" i="1" lang="es" sz="2200">
                <a:solidFill>
                  <a:srgbClr val="FFFFFF"/>
                </a:solidFill>
              </a:rPr>
              <a:t>get mtypes → OK mtypesQty [mtypes]</a:t>
            </a:r>
            <a:endParaRPr i="1" sz="1600">
              <a:solidFill>
                <a:srgbClr val="FFFFFF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b="1" i="1" lang="es" sz="2200">
                <a:solidFill>
                  <a:srgbClr val="FFFFFF"/>
                </a:solidFill>
              </a:rPr>
              <a:t>set mtypes paramsQty [params] → OK/ERROR </a:t>
            </a:r>
            <a:r>
              <a:rPr b="1" i="1" lang="es" sz="2200">
                <a:solidFill>
                  <a:schemeClr val="lt1"/>
                </a:solidFill>
              </a:rPr>
              <a:t>qty [mtypes]</a:t>
            </a:r>
            <a:endParaRPr b="1" i="1" sz="2200">
              <a:solidFill>
                <a:srgbClr val="FFFFFF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b="1" i="1" lang="es" sz="2200">
                <a:solidFill>
                  <a:srgbClr val="FFFFFF"/>
                </a:solidFill>
              </a:rPr>
              <a:t>rm mtypes paramsQty [params] → OK/ERROR </a:t>
            </a:r>
            <a:r>
              <a:rPr b="1" i="1" lang="es" sz="2200">
                <a:solidFill>
                  <a:schemeClr val="lt1"/>
                </a:solidFill>
              </a:rPr>
              <a:t>qty [mtypes]</a:t>
            </a:r>
            <a:endParaRPr b="1" i="1"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</a:rPr>
              <a:t>Formato de pedidos de Cmd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b="1" i="1" lang="es" sz="2200">
                <a:solidFill>
                  <a:srgbClr val="FFFFFF"/>
                </a:solidFill>
              </a:rPr>
              <a:t>request = commandCode opCode &lt;cmd&gt;</a:t>
            </a:r>
            <a:endParaRPr b="1" i="1"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b="1" i="1" lang="es" sz="2200">
                <a:solidFill>
                  <a:srgbClr val="FFFFFF"/>
                </a:solidFill>
              </a:rPr>
              <a:t>cmd </a:t>
            </a:r>
            <a:r>
              <a:rPr b="1" i="1" lang="es" sz="2200">
                <a:solidFill>
                  <a:srgbClr val="FFFFFF"/>
                </a:solidFill>
              </a:rPr>
              <a:t>está</a:t>
            </a:r>
            <a:r>
              <a:rPr b="1" i="1" lang="es" sz="2200">
                <a:solidFill>
                  <a:srgbClr val="FFFFFF"/>
                </a:solidFill>
              </a:rPr>
              <a:t> finalizado con un \0 y solo va en set</a:t>
            </a:r>
            <a:endParaRPr b="1" i="1"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b="1" i="1" lang="es" sz="2200">
                <a:solidFill>
                  <a:srgbClr val="FFFFFF"/>
                </a:solidFill>
              </a:rPr>
              <a:t>Cantidad de bytes totales request = 2 bytes </a:t>
            </a:r>
            <a:r>
              <a:rPr i="1" lang="es" sz="2200">
                <a:solidFill>
                  <a:srgbClr val="FFFFFF"/>
                </a:solidFill>
              </a:rPr>
              <a:t>(commandCode: 1 byte, opCode: 1 byte)</a:t>
            </a:r>
            <a:r>
              <a:rPr b="1" i="1" lang="es" sz="2200">
                <a:solidFill>
                  <a:srgbClr val="FFFFFF"/>
                </a:solidFill>
              </a:rPr>
              <a:t> + n bytes </a:t>
            </a:r>
            <a:r>
              <a:rPr i="1" lang="es" sz="2200">
                <a:solidFill>
                  <a:srgbClr val="FFFFFF"/>
                </a:solidFill>
              </a:rPr>
              <a:t>(cmd)</a:t>
            </a:r>
            <a:endParaRPr i="1"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</a:rPr>
              <a:t>Formato de respuesta</a:t>
            </a:r>
            <a:r>
              <a:rPr b="1" lang="es">
                <a:solidFill>
                  <a:srgbClr val="FFFFFF"/>
                </a:solidFill>
              </a:rPr>
              <a:t> de Cmd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b="1" i="1" lang="es" sz="2200">
                <a:solidFill>
                  <a:schemeClr val="lt1"/>
                </a:solidFill>
              </a:rPr>
              <a:t>response = status cmd</a:t>
            </a:r>
            <a:endParaRPr b="1" i="1"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b="1" i="1" lang="es" sz="2200">
                <a:solidFill>
                  <a:schemeClr val="lt1"/>
                </a:solidFill>
              </a:rPr>
              <a:t>(El cmd </a:t>
            </a:r>
            <a:r>
              <a:rPr b="1" i="1" lang="es" sz="2200">
                <a:solidFill>
                  <a:schemeClr val="lt1"/>
                </a:solidFill>
              </a:rPr>
              <a:t>está</a:t>
            </a:r>
            <a:r>
              <a:rPr b="1" i="1" lang="es" sz="2200">
                <a:solidFill>
                  <a:schemeClr val="lt1"/>
                </a:solidFill>
              </a:rPr>
              <a:t> finalizado con un ‘\0’ )</a:t>
            </a:r>
            <a:endParaRPr i="1"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b="1" i="1" lang="es" sz="2200">
                <a:solidFill>
                  <a:schemeClr val="lt1"/>
                </a:solidFill>
              </a:rPr>
              <a:t>Cantidad de bytes totales response = 1 byte </a:t>
            </a:r>
            <a:r>
              <a:rPr i="1" lang="es" sz="2200">
                <a:solidFill>
                  <a:schemeClr val="lt1"/>
                </a:solidFill>
              </a:rPr>
              <a:t>(status)</a:t>
            </a:r>
            <a:r>
              <a:rPr b="1" i="1" lang="es" sz="2200">
                <a:solidFill>
                  <a:schemeClr val="lt1"/>
                </a:solidFill>
              </a:rPr>
              <a:t> </a:t>
            </a:r>
            <a:r>
              <a:rPr i="1" lang="es" sz="2200">
                <a:solidFill>
                  <a:schemeClr val="lt1"/>
                </a:solidFill>
              </a:rPr>
              <a:t>+</a:t>
            </a:r>
            <a:r>
              <a:rPr b="1" i="1" lang="es" sz="2200">
                <a:solidFill>
                  <a:schemeClr val="lt1"/>
                </a:solidFill>
              </a:rPr>
              <a:t> n Bytes </a:t>
            </a:r>
            <a:r>
              <a:rPr i="1" lang="es" sz="2200">
                <a:solidFill>
                  <a:schemeClr val="lt1"/>
                </a:solidFill>
              </a:rPr>
              <a:t>(cmd)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</a:rPr>
              <a:t>cmd</a:t>
            </a:r>
            <a:r>
              <a:rPr b="1" lang="es">
                <a:solidFill>
                  <a:srgbClr val="FFFFFF"/>
                </a:solidFill>
              </a:rPr>
              <a:t> 0x05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b="1" i="1" lang="es" sz="2200">
                <a:solidFill>
                  <a:srgbClr val="FFFFFF"/>
                </a:solidFill>
              </a:rPr>
              <a:t>Requests:</a:t>
            </a:r>
            <a:endParaRPr b="1" i="1" sz="2200">
              <a:solidFill>
                <a:srgbClr val="FFFFFF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b="1" i="1" lang="es" sz="2200">
                <a:solidFill>
                  <a:srgbClr val="FFFFFF"/>
                </a:solidFill>
              </a:rPr>
              <a:t>get cmd</a:t>
            </a:r>
            <a:endParaRPr b="1" i="1" sz="2200">
              <a:solidFill>
                <a:srgbClr val="FFFFFF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b="1" i="1" lang="es" sz="2200">
                <a:solidFill>
                  <a:srgbClr val="FFFFFF"/>
                </a:solidFill>
              </a:rPr>
              <a:t>set cmd &lt;cmd&gt;</a:t>
            </a:r>
            <a:endParaRPr b="1" i="1"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b="1" i="1" lang="es" sz="2200">
                <a:solidFill>
                  <a:srgbClr val="FFFFFF"/>
                </a:solidFill>
              </a:rPr>
              <a:t>Responses:</a:t>
            </a:r>
            <a:endParaRPr b="1" i="1" sz="2200">
              <a:solidFill>
                <a:srgbClr val="FFFFFF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b="1" i="1" lang="es" sz="2200">
                <a:solidFill>
                  <a:srgbClr val="FFFFFF"/>
                </a:solidFill>
              </a:rPr>
              <a:t>get cmd → OK &lt;cmdResponse&gt;</a:t>
            </a:r>
            <a:endParaRPr i="1" sz="1600">
              <a:solidFill>
                <a:srgbClr val="FFFFFF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b="1" i="1" lang="es" sz="2200">
                <a:solidFill>
                  <a:srgbClr val="FFFFFF"/>
                </a:solidFill>
              </a:rPr>
              <a:t>set cmd &lt;cmd&gt; → OK/ERROR</a:t>
            </a:r>
            <a:endParaRPr b="1" i="1"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</a:rPr>
              <a:t>El comando por default es </a:t>
            </a:r>
            <a:r>
              <a:rPr i="1" lang="es" sz="1600">
                <a:solidFill>
                  <a:srgbClr val="FFFFFF"/>
                </a:solidFill>
              </a:rPr>
              <a:t>cat</a:t>
            </a:r>
            <a:r>
              <a:rPr lang="es" sz="1600">
                <a:solidFill>
                  <a:srgbClr val="FFFFFF"/>
                </a:solidFill>
              </a:rPr>
              <a:t>.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600">
                <a:solidFill>
                  <a:srgbClr val="FFFFFF"/>
                </a:solidFill>
              </a:rPr>
              <a:t>En el get al final del cmd y cmdReponse hay un \0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</a:rPr>
              <a:t>MIME logic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311700" y="1017725"/>
            <a:ext cx="8520600" cy="6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>
                <a:solidFill>
                  <a:srgbClr val="FFFFFF"/>
                </a:solidFill>
              </a:rPr>
              <a:t>Para la la lógica que se va a usar para el parseo de los body se tuvo de base el RFC 2045 y el RFC 2046 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1722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</a:rPr>
              <a:t>Headers parser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464100" y="2450700"/>
            <a:ext cx="8520600" cy="24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</a:rPr>
              <a:t>Primero se van a parsear los headers provenientes del paquete que viene del servidor POP3 para poder tener la versión de MIME utilizada y el tipo de contenido del body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600">
                <a:solidFill>
                  <a:srgbClr val="FFFFFF"/>
                </a:solidFill>
              </a:rPr>
              <a:t>En caso de no contener o que sean </a:t>
            </a:r>
            <a:r>
              <a:rPr lang="es" sz="1600">
                <a:solidFill>
                  <a:srgbClr val="FFFFFF"/>
                </a:solidFill>
              </a:rPr>
              <a:t>inválidos los headers</a:t>
            </a:r>
            <a:r>
              <a:rPr lang="es" sz="1600">
                <a:solidFill>
                  <a:srgbClr val="FFFFFF"/>
                </a:solidFill>
              </a:rPr>
              <a:t> MIME-version y Content-type se van a utilizar tipos default</a:t>
            </a:r>
            <a:br>
              <a:rPr lang="es" sz="1600">
                <a:solidFill>
                  <a:srgbClr val="FFFFFF"/>
                </a:solidFill>
              </a:rPr>
            </a:br>
            <a:r>
              <a:rPr lang="es" sz="1600">
                <a:solidFill>
                  <a:srgbClr val="FFFFFF"/>
                </a:solidFill>
              </a:rPr>
              <a:t>Mime-version -&gt; 1.0</a:t>
            </a:r>
            <a:br>
              <a:rPr lang="es" sz="1600">
                <a:solidFill>
                  <a:srgbClr val="FFFFFF"/>
                </a:solidFill>
              </a:rPr>
            </a:br>
            <a:r>
              <a:rPr lang="es" sz="1600">
                <a:solidFill>
                  <a:srgbClr val="FFFFFF"/>
                </a:solidFill>
              </a:rPr>
              <a:t>Content-type -&gt; text/plain; charset: US-</a:t>
            </a:r>
            <a:r>
              <a:rPr lang="es" sz="1600">
                <a:solidFill>
                  <a:srgbClr val="FFFFFF"/>
                </a:solidFill>
              </a:rPr>
              <a:t>ASCII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100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Diagrama</a:t>
            </a:r>
            <a:r>
              <a:rPr lang="es">
                <a:solidFill>
                  <a:srgbClr val="FFFFFF"/>
                </a:solidFill>
              </a:rPr>
              <a:t> del servidor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160825" y="2267775"/>
            <a:ext cx="1725000" cy="117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Cliente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756450" y="2267775"/>
            <a:ext cx="1725000" cy="117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Proxy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6352075" y="2267775"/>
            <a:ext cx="1725000" cy="117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Origin POP3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3756450" y="3793125"/>
            <a:ext cx="1725000" cy="117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Transformación externa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3756450" y="742425"/>
            <a:ext cx="1725000" cy="117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Administrador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2" name="Google Shape;72;p14"/>
          <p:cNvCxnSpPr/>
          <p:nvPr/>
        </p:nvCxnSpPr>
        <p:spPr>
          <a:xfrm>
            <a:off x="3019975" y="2593800"/>
            <a:ext cx="543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4"/>
          <p:cNvCxnSpPr/>
          <p:nvPr/>
        </p:nvCxnSpPr>
        <p:spPr>
          <a:xfrm>
            <a:off x="5644963" y="2593800"/>
            <a:ext cx="543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4"/>
          <p:cNvCxnSpPr/>
          <p:nvPr/>
        </p:nvCxnSpPr>
        <p:spPr>
          <a:xfrm>
            <a:off x="3049338" y="3082300"/>
            <a:ext cx="543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5" name="Google Shape;75;p14"/>
          <p:cNvCxnSpPr/>
          <p:nvPr/>
        </p:nvCxnSpPr>
        <p:spPr>
          <a:xfrm>
            <a:off x="5644950" y="3082300"/>
            <a:ext cx="543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6" name="Google Shape;76;p14"/>
          <p:cNvCxnSpPr/>
          <p:nvPr/>
        </p:nvCxnSpPr>
        <p:spPr>
          <a:xfrm rot="10800000">
            <a:off x="4210500" y="1926300"/>
            <a:ext cx="7200" cy="33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4"/>
          <p:cNvCxnSpPr/>
          <p:nvPr/>
        </p:nvCxnSpPr>
        <p:spPr>
          <a:xfrm rot="10800000">
            <a:off x="4210500" y="3451650"/>
            <a:ext cx="7200" cy="33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4"/>
          <p:cNvCxnSpPr/>
          <p:nvPr/>
        </p:nvCxnSpPr>
        <p:spPr>
          <a:xfrm rot="10800000">
            <a:off x="4914000" y="3451650"/>
            <a:ext cx="7200" cy="33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9" name="Google Shape;79;p14"/>
          <p:cNvCxnSpPr/>
          <p:nvPr/>
        </p:nvCxnSpPr>
        <p:spPr>
          <a:xfrm rot="10800000">
            <a:off x="4914000" y="1926300"/>
            <a:ext cx="7200" cy="33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</a:rPr>
              <a:t>RFC 2045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11700" y="1017725"/>
            <a:ext cx="8520600" cy="29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</a:rPr>
              <a:t>Conjunto de headers que describen la estructura de los mensajes del MIME: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b="1" lang="es" sz="1600">
                <a:solidFill>
                  <a:srgbClr val="FFFFFF"/>
                </a:solidFill>
              </a:rPr>
              <a:t>Versión MIME</a:t>
            </a:r>
            <a:r>
              <a:rPr lang="es" sz="1600">
                <a:solidFill>
                  <a:srgbClr val="FFFFFF"/>
                </a:solidFill>
              </a:rPr>
              <a:t>: distinguir mensajes generados por softwares viejos o no conformantes.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b="1" lang="es" sz="1600">
                <a:solidFill>
                  <a:srgbClr val="FFFFFF"/>
                </a:solidFill>
              </a:rPr>
              <a:t>Content-Type</a:t>
            </a:r>
            <a:r>
              <a:rPr lang="es" sz="1600">
                <a:solidFill>
                  <a:srgbClr val="FFFFFF"/>
                </a:solidFill>
              </a:rPr>
              <a:t>: especifica el tipo y subtipo de la data del body.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b="1" lang="es" sz="1600">
                <a:solidFill>
                  <a:srgbClr val="FFFFFF"/>
                </a:solidFill>
              </a:rPr>
              <a:t>Content-Transfer-Encoding</a:t>
            </a:r>
            <a:r>
              <a:rPr lang="es" sz="1600">
                <a:solidFill>
                  <a:srgbClr val="FFFFFF"/>
                </a:solidFill>
              </a:rPr>
              <a:t>: especifica la transformación realizada al body y el dominio del resultado.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b="1" lang="es" sz="1600">
                <a:solidFill>
                  <a:srgbClr val="FFFFFF"/>
                </a:solidFill>
              </a:rPr>
              <a:t>Content-ID y Content-Description</a:t>
            </a:r>
            <a:r>
              <a:rPr lang="es" sz="1600">
                <a:solidFill>
                  <a:srgbClr val="FFFFFF"/>
                </a:solidFill>
              </a:rPr>
              <a:t>: describen aún más la data del body.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311700" y="452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</a:rPr>
              <a:t>RFC 2046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311700" y="1025375"/>
            <a:ext cx="8520600" cy="28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</a:rPr>
              <a:t>D</a:t>
            </a:r>
            <a:r>
              <a:rPr lang="es" sz="1600">
                <a:solidFill>
                  <a:srgbClr val="FFFFFF"/>
                </a:solidFill>
              </a:rPr>
              <a:t>escribe la estructura general del sistema de media types del MIME y define un set initial de media types: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es" sz="1600">
                <a:solidFill>
                  <a:srgbClr val="FFFFFF"/>
                </a:solidFill>
              </a:rPr>
              <a:t>Texto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es" sz="1600">
                <a:solidFill>
                  <a:srgbClr val="FFFFFF"/>
                </a:solidFill>
              </a:rPr>
              <a:t>Imagen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es" sz="1600">
                <a:solidFill>
                  <a:srgbClr val="FFFFFF"/>
                </a:solidFill>
              </a:rPr>
              <a:t>Audio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es" sz="1600">
                <a:solidFill>
                  <a:srgbClr val="FFFFFF"/>
                </a:solidFill>
              </a:rPr>
              <a:t>Video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es" sz="1600">
                <a:solidFill>
                  <a:srgbClr val="FFFFFF"/>
                </a:solidFill>
              </a:rPr>
              <a:t>Aplicación (otro tipo de data)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es" sz="1600">
                <a:solidFill>
                  <a:srgbClr val="FFFFFF"/>
                </a:solidFill>
              </a:rPr>
              <a:t>Multiparte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es" sz="1600">
                <a:solidFill>
                  <a:srgbClr val="FFFFFF"/>
                </a:solidFill>
              </a:rPr>
              <a:t>Mensaje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</a:rPr>
              <a:t>Body parser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02" name="Google Shape;202;p34"/>
          <p:cNvSpPr txBox="1"/>
          <p:nvPr>
            <p:ph idx="1" type="body"/>
          </p:nvPr>
        </p:nvSpPr>
        <p:spPr>
          <a:xfrm>
            <a:off x="311700" y="1017725"/>
            <a:ext cx="8520600" cy="39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</a:rPr>
              <a:t>Una vez que tengamos los headers ya parseados e identificados, en el caso de que el primary type del header Content-type no sea multipart se va a mandar el body a la transformación y luego se va a continuar con el flujo normal. En el caso que si sea, se va a mandar a parsear el body para identificar cada Content-type dentro del body dentro de los boundaries ( Lo que este afuera va a ser identificado como text/plain). Luego de tener identificado cada sub-contenido con su </a:t>
            </a:r>
            <a:r>
              <a:rPr lang="es" sz="1600">
                <a:solidFill>
                  <a:srgbClr val="FFFFFF"/>
                </a:solidFill>
              </a:rPr>
              <a:t>subtipo</a:t>
            </a:r>
            <a:r>
              <a:rPr lang="es" sz="1600">
                <a:solidFill>
                  <a:srgbClr val="FFFFFF"/>
                </a:solidFill>
              </a:rPr>
              <a:t> van a ser enviados a cada transformación correspondiente y se va a continuar con el flujo normal.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600">
                <a:solidFill>
                  <a:srgbClr val="FFFFFF"/>
                </a:solidFill>
              </a:rPr>
              <a:t>En el caso que haya subcontenidos </a:t>
            </a:r>
            <a:r>
              <a:rPr lang="es" sz="1600">
                <a:solidFill>
                  <a:srgbClr val="FFFFFF"/>
                </a:solidFill>
              </a:rPr>
              <a:t>inválidos</a:t>
            </a:r>
            <a:r>
              <a:rPr lang="es" sz="1600">
                <a:solidFill>
                  <a:srgbClr val="FFFFFF"/>
                </a:solidFill>
              </a:rPr>
              <a:t> van a ser procesados como texto plano. Se </a:t>
            </a:r>
            <a:r>
              <a:rPr lang="es" sz="1600">
                <a:solidFill>
                  <a:srgbClr val="FFFFFF"/>
                </a:solidFill>
              </a:rPr>
              <a:t>llegó</a:t>
            </a:r>
            <a:r>
              <a:rPr lang="es" sz="1600">
                <a:solidFill>
                  <a:srgbClr val="FFFFFF"/>
                </a:solidFill>
              </a:rPr>
              <a:t> a esta decisión evaluando que es posible que el mismo paquete que es enviado a nuestro proxy podría ser enviado a otro que si acepte estos subcontenidos, por lo que es mejor enviarlo igual que como </a:t>
            </a:r>
            <a:r>
              <a:rPr lang="es" sz="1600">
                <a:solidFill>
                  <a:srgbClr val="FFFFFF"/>
                </a:solidFill>
              </a:rPr>
              <a:t>llegó</a:t>
            </a:r>
            <a:r>
              <a:rPr lang="es" sz="1600">
                <a:solidFill>
                  <a:srgbClr val="FFFFFF"/>
                </a:solidFill>
              </a:rPr>
              <a:t> a que se </a:t>
            </a:r>
            <a:r>
              <a:rPr lang="es" sz="1600">
                <a:solidFill>
                  <a:srgbClr val="FFFFFF"/>
                </a:solidFill>
              </a:rPr>
              <a:t>envíe</a:t>
            </a:r>
            <a:r>
              <a:rPr lang="es" sz="1600">
                <a:solidFill>
                  <a:srgbClr val="FFFFFF"/>
                </a:solidFill>
              </a:rPr>
              <a:t> un error.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type="title"/>
          </p:nvPr>
        </p:nvSpPr>
        <p:spPr>
          <a:xfrm>
            <a:off x="311700" y="321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</a:rPr>
              <a:t>Diagrama de flujo de lógica MIME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208" name="Google Shape;2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4400" y="968225"/>
            <a:ext cx="287520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b="1" i="1" lang="es" sz="2400">
                <a:solidFill>
                  <a:srgbClr val="FFFFFF"/>
                </a:solidFill>
              </a:rPr>
              <a:t>Protocolo binario</a:t>
            </a:r>
            <a:endParaRPr b="1" i="1"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b="1" i="1" lang="es" sz="2400">
                <a:solidFill>
                  <a:srgbClr val="FFFFFF"/>
                </a:solidFill>
              </a:rPr>
              <a:t>Orientado a </a:t>
            </a:r>
            <a:r>
              <a:rPr b="1" i="1" lang="es" sz="2400">
                <a:solidFill>
                  <a:srgbClr val="FFFFFF"/>
                </a:solidFill>
              </a:rPr>
              <a:t>conexión</a:t>
            </a:r>
            <a:endParaRPr b="1" i="1"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b="1" i="1" lang="es" sz="2400">
                <a:solidFill>
                  <a:srgbClr val="FFFFFF"/>
                </a:solidFill>
              </a:rPr>
              <a:t>Orientado a </a:t>
            </a:r>
            <a:r>
              <a:rPr b="1" i="1" lang="es" sz="2400">
                <a:solidFill>
                  <a:srgbClr val="FFFFFF"/>
                </a:solidFill>
              </a:rPr>
              <a:t>sesión</a:t>
            </a:r>
            <a:endParaRPr b="1" i="1" sz="2400">
              <a:solidFill>
                <a:srgbClr val="FFFFFF"/>
              </a:solidFill>
            </a:endParaRPr>
          </a:p>
        </p:txBody>
      </p:sp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Protocolo de administrador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74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</a:rPr>
              <a:t>Comandos posibles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b="1" i="1" lang="es" sz="2400">
                <a:solidFill>
                  <a:srgbClr val="FFFFFF"/>
                </a:solidFill>
              </a:rPr>
              <a:t>get: </a:t>
            </a:r>
            <a:r>
              <a:rPr lang="es" sz="2400">
                <a:solidFill>
                  <a:srgbClr val="FFFFFF"/>
                </a:solidFill>
              </a:rPr>
              <a:t>Consulta información según el parámetro de operación solicitado. 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b="1" i="1" lang="es" sz="2400">
                <a:solidFill>
                  <a:srgbClr val="FFFFFF"/>
                </a:solidFill>
              </a:rPr>
              <a:t>set: </a:t>
            </a:r>
            <a:r>
              <a:rPr lang="es" sz="2400">
                <a:solidFill>
                  <a:srgbClr val="FFFFFF"/>
                </a:solidFill>
              </a:rPr>
              <a:t>Habilita un media-type a filtrar o una transformación externa.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b="1" i="1" lang="es" sz="2400">
                <a:solidFill>
                  <a:srgbClr val="FFFFFF"/>
                </a:solidFill>
              </a:rPr>
              <a:t>rm: </a:t>
            </a:r>
            <a:r>
              <a:rPr lang="es" sz="2400">
                <a:solidFill>
                  <a:srgbClr val="FFFFFF"/>
                </a:solidFill>
              </a:rPr>
              <a:t>Deshabilita un media-type seteado anteriormente para filtrar.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b="1" i="1" lang="es" sz="2400">
                <a:solidFill>
                  <a:srgbClr val="FFFFFF"/>
                </a:solidFill>
              </a:rPr>
              <a:t>login: </a:t>
            </a:r>
            <a:r>
              <a:rPr lang="es" sz="2400">
                <a:solidFill>
                  <a:srgbClr val="FFFFFF"/>
                </a:solidFill>
              </a:rPr>
              <a:t>Autenticación del admin.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b="1" i="1" lang="es" sz="2400">
                <a:solidFill>
                  <a:srgbClr val="FFFFFF"/>
                </a:solidFill>
              </a:rPr>
              <a:t>logout: </a:t>
            </a:r>
            <a:r>
              <a:rPr lang="es" sz="2400">
                <a:solidFill>
                  <a:srgbClr val="FFFFFF"/>
                </a:solidFill>
              </a:rPr>
              <a:t>Deslogueo</a:t>
            </a:r>
            <a:r>
              <a:rPr lang="es" sz="2400">
                <a:solidFill>
                  <a:srgbClr val="FFFFFF"/>
                </a:solidFill>
              </a:rPr>
              <a:t> de la sesión.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Protocolo de administrador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</a:rPr>
              <a:t>Tipos de operaciones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i="1" lang="es">
                <a:solidFill>
                  <a:srgbClr val="FFFFFF"/>
                </a:solidFill>
              </a:rPr>
              <a:t>concurrent</a:t>
            </a:r>
            <a:r>
              <a:rPr lang="es">
                <a:solidFill>
                  <a:srgbClr val="FFFFFF"/>
                </a:solidFill>
              </a:rPr>
              <a:t>: Se utiliza únicamente con el método get. Devuelve la cantidad de conexiones concurrentes al momento.</a:t>
            </a:r>
            <a:endParaRPr b="1" i="1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i="1" lang="es">
                <a:solidFill>
                  <a:srgbClr val="FFFFFF"/>
                </a:solidFill>
              </a:rPr>
              <a:t>accesses: </a:t>
            </a:r>
            <a:r>
              <a:rPr lang="es">
                <a:solidFill>
                  <a:srgbClr val="FFFFFF"/>
                </a:solidFill>
              </a:rPr>
              <a:t>Se utiliza únicamente con el método get. Devuelve la cantidad de accesos históricos al momento.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i="1" lang="es">
                <a:solidFill>
                  <a:srgbClr val="FFFFFF"/>
                </a:solidFill>
              </a:rPr>
              <a:t>bytes: </a:t>
            </a:r>
            <a:r>
              <a:rPr lang="es">
                <a:solidFill>
                  <a:srgbClr val="FFFFFF"/>
                </a:solidFill>
              </a:rPr>
              <a:t>Se utiliza únicamente con el método get. Devuelve la cantidad de bytes transferidos al momento.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i="1" lang="es">
                <a:solidFill>
                  <a:srgbClr val="FFFFFF"/>
                </a:solidFill>
              </a:rPr>
              <a:t>mtypes: </a:t>
            </a:r>
            <a:r>
              <a:rPr lang="es">
                <a:solidFill>
                  <a:srgbClr val="FFFFFF"/>
                </a:solidFill>
              </a:rPr>
              <a:t>Se utiliz</a:t>
            </a:r>
            <a:r>
              <a:rPr lang="es">
                <a:solidFill>
                  <a:srgbClr val="FFFFFF"/>
                </a:solidFill>
              </a:rPr>
              <a:t>a con get/set/rm. Con get, devuelve los media-types que se están filtrando. Con set, setea un media-type para que el proxy lo filtre. Con rm, borra el media-type que se pase por parámetro.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i="1" lang="es">
                <a:solidFill>
                  <a:srgbClr val="FFFFFF"/>
                </a:solidFill>
              </a:rPr>
              <a:t>cmd: </a:t>
            </a:r>
            <a:r>
              <a:rPr lang="es">
                <a:solidFill>
                  <a:srgbClr val="FFFFFF"/>
                </a:solidFill>
              </a:rPr>
              <a:t>Se utiliza con get/set. Con get, devuelve el comando con el cual se están haciendo las transformaciones actualmente. Con set, setea la transformación pasada por parámetro. (Por default, cmd = cat)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67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>
                <a:solidFill>
                  <a:srgbClr val="FFFFFF"/>
                </a:solidFill>
              </a:rPr>
              <a:t>Identificación</a:t>
            </a:r>
            <a:r>
              <a:rPr b="1" lang="es" sz="2700">
                <a:solidFill>
                  <a:srgbClr val="FFFFFF"/>
                </a:solidFill>
              </a:rPr>
              <a:t> de comandos por bytes </a:t>
            </a:r>
            <a:r>
              <a:rPr b="1" i="1" lang="es" sz="2700">
                <a:solidFill>
                  <a:srgbClr val="FFFFFF"/>
                </a:solidFill>
              </a:rPr>
              <a:t>(commandCode)</a:t>
            </a:r>
            <a:endParaRPr b="1" i="1" sz="2700">
              <a:solidFill>
                <a:srgbClr val="FFFFFF"/>
              </a:solidFill>
            </a:endParaRPr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FFFFFF"/>
                </a:solidFill>
              </a:rPr>
              <a:t>Todos los comandos son identificados utilizando 1 byte:</a:t>
            </a:r>
            <a:endParaRPr b="1"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b="1" i="1" lang="es" sz="2200">
                <a:solidFill>
                  <a:srgbClr val="FFFFFF"/>
                </a:solidFill>
              </a:rPr>
              <a:t>login: 0x00</a:t>
            </a:r>
            <a:endParaRPr b="1" i="1"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b="1" i="1" lang="es" sz="2200">
                <a:solidFill>
                  <a:srgbClr val="FFFFFF"/>
                </a:solidFill>
              </a:rPr>
              <a:t>logout: 0x01</a:t>
            </a:r>
            <a:endParaRPr b="1" i="1"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b="1" i="1" lang="es" sz="2200">
                <a:solidFill>
                  <a:srgbClr val="FFFFFF"/>
                </a:solidFill>
              </a:rPr>
              <a:t>get: 0x02</a:t>
            </a:r>
            <a:endParaRPr b="1" i="1"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b="1" i="1" lang="es" sz="2200">
                <a:solidFill>
                  <a:srgbClr val="FFFFFF"/>
                </a:solidFill>
              </a:rPr>
              <a:t>set: 0x03</a:t>
            </a:r>
            <a:endParaRPr b="1" i="1"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b="1" i="1" lang="es" sz="2200">
                <a:solidFill>
                  <a:srgbClr val="FFFFFF"/>
                </a:solidFill>
              </a:rPr>
              <a:t>rm: 0x04 </a:t>
            </a:r>
            <a:endParaRPr b="1" i="1"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</a:rPr>
              <a:t>Formato de pedidos y respuestas de login y logout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b="1" i="1" lang="es" sz="2200">
                <a:solidFill>
                  <a:srgbClr val="FFFFFF"/>
                </a:solidFill>
              </a:rPr>
              <a:t>request = login &lt;token&gt; </a:t>
            </a:r>
            <a:endParaRPr b="1" i="1"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b="1" i="1" lang="es" sz="2200">
                <a:solidFill>
                  <a:srgbClr val="FFFFFF"/>
                </a:solidFill>
              </a:rPr>
              <a:t>response = status</a:t>
            </a:r>
            <a:endParaRPr b="1" i="1"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b="1" i="1" lang="es" sz="2200">
                <a:solidFill>
                  <a:srgbClr val="FFFFFF"/>
                </a:solidFill>
              </a:rPr>
              <a:t>Cantidad de bytes totales request = 1 byte </a:t>
            </a:r>
            <a:r>
              <a:rPr i="1" lang="es" sz="2200">
                <a:solidFill>
                  <a:srgbClr val="FFFFFF"/>
                </a:solidFill>
              </a:rPr>
              <a:t>(</a:t>
            </a:r>
            <a:r>
              <a:rPr i="1" lang="es" sz="2200">
                <a:solidFill>
                  <a:srgbClr val="FFFFFF"/>
                </a:solidFill>
              </a:rPr>
              <a:t>login)</a:t>
            </a:r>
            <a:r>
              <a:rPr b="1" i="1" lang="es" sz="2200">
                <a:solidFill>
                  <a:srgbClr val="FFFFFF"/>
                </a:solidFill>
              </a:rPr>
              <a:t> + 8 bytes </a:t>
            </a:r>
            <a:r>
              <a:rPr i="1" lang="es" sz="2200">
                <a:solidFill>
                  <a:srgbClr val="FFFFFF"/>
                </a:solidFill>
              </a:rPr>
              <a:t>(token)</a:t>
            </a:r>
            <a:endParaRPr i="1"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b="1" i="1" lang="es" sz="2200">
                <a:solidFill>
                  <a:srgbClr val="FFFFFF"/>
                </a:solidFill>
              </a:rPr>
              <a:t>Cantidad de bytes totales response = 1 byte </a:t>
            </a:r>
            <a:r>
              <a:rPr i="1" lang="es" sz="2200">
                <a:solidFill>
                  <a:srgbClr val="FFFFFF"/>
                </a:solidFill>
              </a:rPr>
              <a:t>(status)</a:t>
            </a:r>
            <a:endParaRPr i="1"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b="1" i="1" lang="es" sz="2200">
                <a:solidFill>
                  <a:srgbClr val="FFFFFF"/>
                </a:solidFill>
              </a:rPr>
              <a:t>request = logout</a:t>
            </a:r>
            <a:endParaRPr b="1" i="1"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b="1" i="1" lang="es" sz="2200">
                <a:solidFill>
                  <a:srgbClr val="FFFFFF"/>
                </a:solidFill>
              </a:rPr>
              <a:t>response = status</a:t>
            </a:r>
            <a:endParaRPr b="1" i="1"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b="1" i="1" lang="es" sz="2200">
                <a:solidFill>
                  <a:srgbClr val="FFFFFF"/>
                </a:solidFill>
              </a:rPr>
              <a:t>Cantidad de bytes para ambos = 1 byte</a:t>
            </a:r>
            <a:endParaRPr b="1" i="1"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</a:rPr>
              <a:t>Identificación de operaciones por bytes</a:t>
            </a:r>
            <a:r>
              <a:rPr b="1" i="1" lang="es">
                <a:solidFill>
                  <a:srgbClr val="FFFFFF"/>
                </a:solidFill>
              </a:rPr>
              <a:t> (opCode)</a:t>
            </a:r>
            <a:endParaRPr b="1" i="1">
              <a:solidFill>
                <a:srgbClr val="FFFFFF"/>
              </a:solidFill>
            </a:endParaRPr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FFFFFF"/>
                </a:solidFill>
              </a:rPr>
              <a:t>Todas las operaciones son identificadas utilizando 1 byte:</a:t>
            </a:r>
            <a:endParaRPr b="1"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b="1" i="1" lang="es" sz="2200">
                <a:solidFill>
                  <a:srgbClr val="FFFFFF"/>
                </a:solidFill>
              </a:rPr>
              <a:t>concurrent: 0x01</a:t>
            </a:r>
            <a:endParaRPr b="1" i="1"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b="1" i="1" lang="es" sz="2200">
                <a:solidFill>
                  <a:srgbClr val="FFFFFF"/>
                </a:solidFill>
              </a:rPr>
              <a:t>accesses: 0x02</a:t>
            </a:r>
            <a:endParaRPr b="1" i="1"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b="1" i="1" lang="es" sz="2200">
                <a:solidFill>
                  <a:srgbClr val="FFFFFF"/>
                </a:solidFill>
              </a:rPr>
              <a:t>bytes: 0x03</a:t>
            </a:r>
            <a:endParaRPr b="1" i="1"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b="1" i="1" lang="es" sz="2200">
                <a:solidFill>
                  <a:srgbClr val="FFFFFF"/>
                </a:solidFill>
              </a:rPr>
              <a:t>mtypes: 0x04</a:t>
            </a:r>
            <a:endParaRPr b="1" i="1"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b="1" i="1" lang="es" sz="2200">
                <a:solidFill>
                  <a:srgbClr val="FFFFFF"/>
                </a:solidFill>
              </a:rPr>
              <a:t>cmd: 0x05</a:t>
            </a:r>
            <a:endParaRPr b="1" i="1"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</a:rPr>
              <a:t>Formato de pedidos y respuesta de métricas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b="1" i="1" lang="es" sz="2200">
                <a:solidFill>
                  <a:srgbClr val="FFFFFF"/>
                </a:solidFill>
              </a:rPr>
              <a:t>request = get metric</a:t>
            </a:r>
            <a:endParaRPr b="1" i="1"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b="1" i="1" lang="es" sz="2200">
                <a:solidFill>
                  <a:srgbClr val="FFFFFF"/>
                </a:solidFill>
              </a:rPr>
              <a:t>response = status dataResponse</a:t>
            </a:r>
            <a:endParaRPr b="1" i="1"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b="1" i="1" lang="es" sz="2200">
                <a:solidFill>
                  <a:srgbClr val="FFFFFF"/>
                </a:solidFill>
              </a:rPr>
              <a:t>Cantidad de bytes totales request = 2 bytes </a:t>
            </a:r>
            <a:r>
              <a:rPr i="1" lang="es" sz="2200">
                <a:solidFill>
                  <a:srgbClr val="FFFFFF"/>
                </a:solidFill>
              </a:rPr>
              <a:t>(get: 1 byte, metric: 1 byte)</a:t>
            </a:r>
            <a:endParaRPr i="1"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b="1" i="1" lang="es" sz="2200">
                <a:solidFill>
                  <a:srgbClr val="FFFFFF"/>
                </a:solidFill>
              </a:rPr>
              <a:t>Cantidad de bytes totales response = 1 byte </a:t>
            </a:r>
            <a:r>
              <a:rPr i="1" lang="es" sz="2200">
                <a:solidFill>
                  <a:srgbClr val="FFFFFF"/>
                </a:solidFill>
              </a:rPr>
              <a:t>(status)</a:t>
            </a:r>
            <a:r>
              <a:rPr b="1" i="1" lang="es" sz="2200">
                <a:solidFill>
                  <a:srgbClr val="FFFFFF"/>
                </a:solidFill>
              </a:rPr>
              <a:t> + 4 Bytes </a:t>
            </a:r>
            <a:r>
              <a:rPr i="1" lang="es" sz="2200">
                <a:solidFill>
                  <a:srgbClr val="FFFFFF"/>
                </a:solidFill>
              </a:rPr>
              <a:t>(dataResponse) </a:t>
            </a:r>
            <a:endParaRPr i="1"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