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89" r:id="rId5"/>
    <p:sldId id="387" r:id="rId6"/>
    <p:sldId id="290" r:id="rId7"/>
    <p:sldId id="382" r:id="rId8"/>
    <p:sldId id="345" r:id="rId9"/>
    <p:sldId id="348" r:id="rId10"/>
    <p:sldId id="349" r:id="rId11"/>
    <p:sldId id="351" r:id="rId12"/>
    <p:sldId id="347" r:id="rId13"/>
    <p:sldId id="353" r:id="rId14"/>
    <p:sldId id="321" r:id="rId15"/>
    <p:sldId id="39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6323" autoAdjust="0"/>
  </p:normalViewPr>
  <p:slideViewPr>
    <p:cSldViewPr snapToGrid="0">
      <p:cViewPr varScale="1">
        <p:scale>
          <a:sx n="113" d="100"/>
          <a:sy n="113" d="100"/>
        </p:scale>
        <p:origin x="414" y="10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7/17/2013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7/17/2013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712855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Click to edit Master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grpSp>
        <p:nvGrpSpPr>
          <p:cNvPr id="9" name="Group 8"/>
          <p:cNvGrpSpPr/>
          <p:nvPr userDrawn="1"/>
        </p:nvGrpSpPr>
        <p:grpSpPr>
          <a:xfrm>
            <a:off x="209826" y="188373"/>
            <a:ext cx="2281581" cy="656454"/>
            <a:chOff x="209826" y="188373"/>
            <a:chExt cx="2281581" cy="656454"/>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2997200"/>
            <a:ext cx="8409867" cy="207176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2995435"/>
            <a:ext cx="3257419" cy="207385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p:nvPr>
        </p:nvSpPr>
        <p:spPr>
          <a:xfrm>
            <a:off x="292101" y="3202547"/>
            <a:ext cx="8215796" cy="1666254"/>
          </a:xfrm>
          <a:prstGeom prst="rect">
            <a:avLst/>
          </a:prstGeom>
        </p:spPr>
        <p:txBody>
          <a:bodyPr anchor="b" anchorCtr="0">
            <a:normAutofit/>
          </a:bodyPr>
          <a:lstStyle>
            <a:lvl1pPr marL="0" indent="0">
              <a:buNone/>
              <a:defRPr sz="3600">
                <a:solidFill>
                  <a:schemeClr val="bg1"/>
                </a:solidFill>
                <a:latin typeface="Segoe UI Light" panose="020B0502040204020203" pitchFamily="34" charset="0"/>
                <a:cs typeface="Segoe UI Light" panose="020B0502040204020203" pitchFamily="34" charset="0"/>
              </a:defRPr>
            </a:lvl1pPr>
          </a:lstStyle>
          <a:p>
            <a:pPr lvl="0"/>
            <a:r>
              <a:rPr lang="en-US" dirty="0" smtClean="0"/>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81149" y="3077068"/>
            <a:ext cx="2372079" cy="948831"/>
          </a:xfrm>
          <a:prstGeom prst="rect">
            <a:avLst/>
          </a:prstGeom>
        </p:spPr>
      </p:pic>
      <p:sp>
        <p:nvSpPr>
          <p:cNvPr id="11"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06 | The Pipeline : Deeper</a:t>
            </a:r>
            <a:endParaRPr lang="en-US" dirty="0"/>
          </a:p>
        </p:txBody>
      </p:sp>
      <p:sp>
        <p:nvSpPr>
          <p:cNvPr id="4" name="Subtitle 3"/>
          <p:cNvSpPr>
            <a:spLocks noGrp="1"/>
          </p:cNvSpPr>
          <p:nvPr>
            <p:ph type="subTitle" idx="1"/>
          </p:nvPr>
        </p:nvSpPr>
        <p:spPr/>
        <p:txBody>
          <a:bodyPr/>
          <a:lstStyle/>
          <a:p>
            <a:r>
              <a:rPr lang="en-US" dirty="0"/>
              <a:t>Jeffrey Snover | Distinguished Engineer &amp; Lead Architect</a:t>
            </a:r>
          </a:p>
          <a:p>
            <a:r>
              <a:rPr lang="en-US" dirty="0"/>
              <a:t>Jason Helmick | Senior Technologist, Concentrated Technology</a:t>
            </a:r>
          </a:p>
        </p:txBody>
      </p:sp>
    </p:spTree>
    <p:extLst>
      <p:ext uri="{BB962C8B-B14F-4D97-AF65-F5344CB8AC3E}">
        <p14:creationId xmlns:p14="http://schemas.microsoft.com/office/powerpoint/2010/main" val="18956674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
          <p:cNvSpPr>
            <a:spLocks noGrp="1" noChangeArrowheads="1"/>
          </p:cNvSpPr>
          <p:nvPr>
            <p:ph type="title"/>
          </p:nvPr>
        </p:nvSpPr>
        <p:spPr/>
        <p:txBody>
          <a:bodyPr/>
          <a:lstStyle/>
          <a:p>
            <a:r>
              <a:rPr lang="en-US" dirty="0"/>
              <a:t>The Parenthetical – when all else fails</a:t>
            </a:r>
            <a:endParaRPr lang="en-US" dirty="0">
              <a:latin typeface="Arial Bold" charset="0"/>
              <a:ea typeface="ヒラギノ角ゴ ProN W6" charset="0"/>
              <a:cs typeface="ヒラギノ角ゴ ProN W6" charset="0"/>
            </a:endParaRPr>
          </a:p>
        </p:txBody>
      </p:sp>
      <p:pic>
        <p:nvPicPr>
          <p:cNvPr id="645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76103"/>
            <a:ext cx="8505371" cy="26517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645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515" y="2357846"/>
            <a:ext cx="8606971" cy="26517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6451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7143" y="3990703"/>
            <a:ext cx="8389257" cy="2475411"/>
          </a:xfrm>
          <a:prstGeom prst="rect">
            <a:avLst/>
          </a:prstGeom>
          <a:noFill/>
          <a:ln>
            <a:noFill/>
          </a:ln>
          <a:effectLst>
            <a:outerShdw blurRad="63500" dist="76199" dir="2700000" algn="ctr" rotWithShape="0">
              <a:schemeClr val="bg2">
                <a:alpha val="75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grpSp>
        <p:nvGrpSpPr>
          <p:cNvPr id="64518" name="Group 7"/>
          <p:cNvGrpSpPr>
            <a:grpSpLocks/>
          </p:cNvGrpSpPr>
          <p:nvPr/>
        </p:nvGrpSpPr>
        <p:grpSpPr bwMode="auto">
          <a:xfrm>
            <a:off x="9238343" y="1697355"/>
            <a:ext cx="2612571" cy="496389"/>
            <a:chOff x="0" y="0"/>
            <a:chExt cx="2880" cy="608"/>
          </a:xfrm>
        </p:grpSpPr>
        <p:sp>
          <p:nvSpPr>
            <p:cNvPr id="64526" name="AutoShape 5"/>
            <p:cNvSpPr>
              <a:spLocks/>
            </p:cNvSpPr>
            <p:nvPr/>
          </p:nvSpPr>
          <p:spPr bwMode="auto">
            <a:xfrm>
              <a:off x="0" y="0"/>
              <a:ext cx="2880" cy="608"/>
            </a:xfrm>
            <a:custGeom>
              <a:avLst/>
              <a:gdLst>
                <a:gd name="T0" fmla="*/ 0 w 21410"/>
                <a:gd name="T1" fmla="*/ 0 h 21600"/>
                <a:gd name="T2" fmla="*/ 0 w 21410"/>
                <a:gd name="T3" fmla="*/ 0 h 21600"/>
                <a:gd name="T4" fmla="*/ 0 w 21410"/>
                <a:gd name="T5" fmla="*/ 0 h 21600"/>
                <a:gd name="T6" fmla="*/ 0 w 21410"/>
                <a:gd name="T7" fmla="*/ 0 h 21600"/>
                <a:gd name="T8" fmla="*/ 0 w 21410"/>
                <a:gd name="T9" fmla="*/ 0 h 21600"/>
                <a:gd name="T10" fmla="*/ 0 w 21410"/>
                <a:gd name="T11" fmla="*/ 0 h 21600"/>
                <a:gd name="T12" fmla="*/ 0 w 21410"/>
                <a:gd name="T13" fmla="*/ 0 h 21600"/>
                <a:gd name="T14" fmla="*/ 0 w 21410"/>
                <a:gd name="T15" fmla="*/ 0 h 21600"/>
                <a:gd name="T16" fmla="*/ 0 w 21410"/>
                <a:gd name="T17" fmla="*/ 0 h 21600"/>
                <a:gd name="T18" fmla="*/ 0 w 21410"/>
                <a:gd name="T19" fmla="*/ 0 h 21600"/>
                <a:gd name="T20" fmla="*/ 0 w 21410"/>
                <a:gd name="T21" fmla="*/ 0 h 21600"/>
                <a:gd name="T22" fmla="*/ 0 w 21410"/>
                <a:gd name="T23" fmla="*/ 0 h 21600"/>
                <a:gd name="T24" fmla="*/ 0 w 2141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410"/>
                <a:gd name="T40" fmla="*/ 0 h 21600"/>
                <a:gd name="T41" fmla="*/ 21410 w 21410"/>
                <a:gd name="T42" fmla="*/ 21600 h 216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410" h="21600">
                  <a:moveTo>
                    <a:pt x="1189" y="0"/>
                  </a:moveTo>
                  <a:cubicBezTo>
                    <a:pt x="533" y="0"/>
                    <a:pt x="0" y="2545"/>
                    <a:pt x="0" y="5684"/>
                  </a:cubicBezTo>
                  <a:lnTo>
                    <a:pt x="0" y="15916"/>
                  </a:lnTo>
                  <a:cubicBezTo>
                    <a:pt x="0" y="19055"/>
                    <a:pt x="533" y="21600"/>
                    <a:pt x="1189" y="21600"/>
                  </a:cubicBezTo>
                  <a:lnTo>
                    <a:pt x="20221" y="21600"/>
                  </a:lnTo>
                  <a:cubicBezTo>
                    <a:pt x="20878" y="21600"/>
                    <a:pt x="21410" y="19055"/>
                    <a:pt x="21410" y="15916"/>
                  </a:cubicBezTo>
                  <a:lnTo>
                    <a:pt x="21410" y="15658"/>
                  </a:lnTo>
                  <a:lnTo>
                    <a:pt x="21600" y="13411"/>
                  </a:lnTo>
                  <a:lnTo>
                    <a:pt x="21410" y="11155"/>
                  </a:lnTo>
                  <a:lnTo>
                    <a:pt x="21410" y="5684"/>
                  </a:lnTo>
                  <a:cubicBezTo>
                    <a:pt x="21410" y="2545"/>
                    <a:pt x="20878" y="0"/>
                    <a:pt x="20221" y="0"/>
                  </a:cubicBezTo>
                  <a:lnTo>
                    <a:pt x="1189" y="0"/>
                  </a:lnTo>
                  <a:close/>
                  <a:moveTo>
                    <a:pt x="1189" y="0"/>
                  </a:moveTo>
                </a:path>
              </a:pathLst>
            </a:custGeom>
            <a:gradFill rotWithShape="0">
              <a:gsLst>
                <a:gs pos="0">
                  <a:srgbClr val="FFFFFF">
                    <a:alpha val="50000"/>
                  </a:srgbClr>
                </a:gs>
                <a:gs pos="100000">
                  <a:srgbClr val="B1852A"/>
                </a:gs>
              </a:gsLst>
              <a:lin ang="0" scaled="1"/>
            </a:gradFill>
            <a:ln w="12700">
              <a:solidFill>
                <a:srgbClr val="4B4B4B"/>
              </a:solidFill>
              <a:miter lim="800000"/>
              <a:headEnd/>
              <a:tailEnd/>
            </a:ln>
          </p:spPr>
          <p:txBody>
            <a:bodyPr lIns="0" tIns="0" rIns="0" bIns="0"/>
            <a:lstStyle/>
            <a:p>
              <a:endParaRPr lang="en-US"/>
            </a:p>
          </p:txBody>
        </p:sp>
        <p:sp>
          <p:nvSpPr>
            <p:cNvPr id="64527" name="Rectangle 6"/>
            <p:cNvSpPr>
              <a:spLocks/>
            </p:cNvSpPr>
            <p:nvPr/>
          </p:nvSpPr>
          <p:spPr bwMode="auto">
            <a:xfrm>
              <a:off x="128" y="46"/>
              <a:ext cx="2656"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pPr eaLnBrk="1" hangingPunct="1"/>
              <a:r>
                <a:rPr lang="en-US" sz="1300">
                  <a:latin typeface="Arial Bold" charset="0"/>
                  <a:ea typeface="MS PGothic" charset="0"/>
                  <a:cs typeface="ヒラギノ角ゴ ProN W3" charset="0"/>
                  <a:sym typeface="Arial Bold" charset="0"/>
                </a:rPr>
                <a:t>Returns a collection (table) </a:t>
              </a:r>
            </a:p>
            <a:p>
              <a:pPr eaLnBrk="1" hangingPunct="1"/>
              <a:r>
                <a:rPr lang="en-US" sz="1300">
                  <a:latin typeface="Arial Bold" charset="0"/>
                  <a:ea typeface="MS PGothic" charset="0"/>
                  <a:cs typeface="ヒラギノ角ゴ ProN W3" charset="0"/>
                  <a:sym typeface="Arial Bold" charset="0"/>
                </a:rPr>
                <a:t>of objects.</a:t>
              </a:r>
            </a:p>
          </p:txBody>
        </p:sp>
      </p:grpSp>
      <p:sp>
        <p:nvSpPr>
          <p:cNvPr id="64519" name="AutoShape 8"/>
          <p:cNvSpPr>
            <a:spLocks/>
          </p:cNvSpPr>
          <p:nvPr/>
        </p:nvSpPr>
        <p:spPr bwMode="auto">
          <a:xfrm>
            <a:off x="9550400" y="3174274"/>
            <a:ext cx="2307771" cy="496389"/>
          </a:xfrm>
          <a:custGeom>
            <a:avLst/>
            <a:gdLst>
              <a:gd name="T0" fmla="*/ 0 w 21600"/>
              <a:gd name="T1" fmla="*/ 2147483646 h 21600"/>
              <a:gd name="T2" fmla="*/ 0 w 21600"/>
              <a:gd name="T3" fmla="*/ 2147483646 h 21600"/>
              <a:gd name="T4" fmla="*/ 2147483646 w 21600"/>
              <a:gd name="T5" fmla="*/ 0 h 21600"/>
              <a:gd name="T6" fmla="*/ 2147483646 w 21600"/>
              <a:gd name="T7" fmla="*/ 0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w 21600"/>
              <a:gd name="T17" fmla="*/ 2147483646 h 21600"/>
              <a:gd name="T18" fmla="*/ 0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0"/>
              <a:gd name="T31" fmla="*/ 0 h 21600"/>
              <a:gd name="T32" fmla="*/ 21600 w 21600"/>
              <a:gd name="T33" fmla="*/ 216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5916"/>
                </a:moveTo>
                <a:lnTo>
                  <a:pt x="0" y="5684"/>
                </a:lnTo>
                <a:cubicBezTo>
                  <a:pt x="0" y="2545"/>
                  <a:pt x="608" y="0"/>
                  <a:pt x="1358" y="0"/>
                </a:cubicBezTo>
                <a:lnTo>
                  <a:pt x="20242" y="0"/>
                </a:lnTo>
                <a:cubicBezTo>
                  <a:pt x="20992" y="0"/>
                  <a:pt x="21600" y="2545"/>
                  <a:pt x="21600" y="5684"/>
                </a:cubicBezTo>
                <a:lnTo>
                  <a:pt x="21600" y="15916"/>
                </a:lnTo>
                <a:cubicBezTo>
                  <a:pt x="21600" y="19055"/>
                  <a:pt x="20992" y="21600"/>
                  <a:pt x="20242" y="21600"/>
                </a:cubicBezTo>
                <a:lnTo>
                  <a:pt x="1358" y="21600"/>
                </a:lnTo>
                <a:cubicBezTo>
                  <a:pt x="608" y="21600"/>
                  <a:pt x="0" y="19055"/>
                  <a:pt x="0" y="15916"/>
                </a:cubicBezTo>
                <a:close/>
                <a:moveTo>
                  <a:pt x="0" y="15916"/>
                </a:moveTo>
              </a:path>
            </a:pathLst>
          </a:custGeom>
          <a:gradFill rotWithShape="0">
            <a:gsLst>
              <a:gs pos="0">
                <a:srgbClr val="FFFFFF">
                  <a:alpha val="50000"/>
                </a:srgbClr>
              </a:gs>
              <a:gs pos="100000">
                <a:srgbClr val="B1852A"/>
              </a:gs>
            </a:gsLst>
            <a:lin ang="0" scaled="1"/>
          </a:gradFill>
          <a:ln w="12700">
            <a:solidFill>
              <a:srgbClr val="4B4B4B"/>
            </a:solidFill>
            <a:miter lim="800000"/>
            <a:headEnd/>
            <a:tailEnd/>
          </a:ln>
        </p:spPr>
        <p:txBody>
          <a:bodyPr lIns="0" tIns="0" rIns="0" bIns="0"/>
          <a:lstStyle/>
          <a:p>
            <a:endParaRPr lang="en-US"/>
          </a:p>
        </p:txBody>
      </p:sp>
      <p:sp>
        <p:nvSpPr>
          <p:cNvPr id="64520" name="Rectangle 9"/>
          <p:cNvSpPr>
            <a:spLocks/>
          </p:cNvSpPr>
          <p:nvPr/>
        </p:nvSpPr>
        <p:spPr bwMode="auto">
          <a:xfrm>
            <a:off x="9666514" y="3213463"/>
            <a:ext cx="2140857" cy="4180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pPr eaLnBrk="1" hangingPunct="1"/>
            <a:r>
              <a:rPr lang="en-US" sz="1300">
                <a:latin typeface="Arial Bold" charset="0"/>
                <a:ea typeface="MS PGothic" charset="0"/>
                <a:cs typeface="ヒラギノ角ゴ ProN W3" charset="0"/>
                <a:sym typeface="Arial Bold" charset="0"/>
              </a:rPr>
              <a:t>Returns string contents </a:t>
            </a:r>
          </a:p>
        </p:txBody>
      </p:sp>
      <p:pic>
        <p:nvPicPr>
          <p:cNvPr id="64521" name="Picture 1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0700" y="1636123"/>
            <a:ext cx="2387600" cy="248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64522" name="Picture 1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21100" y="2113734"/>
            <a:ext cx="5529943" cy="8490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64523" name="Picture 1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3829" y="3516358"/>
            <a:ext cx="4136571" cy="10450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64524" name="AutoShape 13"/>
          <p:cNvSpPr>
            <a:spLocks/>
          </p:cNvSpPr>
          <p:nvPr/>
        </p:nvSpPr>
        <p:spPr bwMode="auto">
          <a:xfrm>
            <a:off x="3222172" y="4382589"/>
            <a:ext cx="1589314" cy="156754"/>
          </a:xfrm>
          <a:prstGeom prst="roundRect">
            <a:avLst>
              <a:gd name="adj" fmla="val 50000"/>
            </a:avLst>
          </a:prstGeom>
          <a:solidFill>
            <a:schemeClr val="accent1">
              <a:alpha val="61960"/>
            </a:schemeClr>
          </a:solidFill>
          <a:ln w="12700">
            <a:solidFill>
              <a:srgbClr val="4B4B4B"/>
            </a:solidFill>
            <a:miter lim="800000"/>
            <a:headEnd/>
            <a:tailEnd/>
          </a:ln>
        </p:spPr>
        <p:txBody>
          <a:bodyPr lIns="0" tIns="0" rIns="0" bIns="0"/>
          <a:lstStyle/>
          <a:p>
            <a:pPr algn="ctr" eaLnBrk="1" hangingPunct="1"/>
            <a:endParaRPr lang="en-US">
              <a:ea typeface="ヒラギノ角ゴ ProN W3" charset="0"/>
              <a:cs typeface="ヒラギノ角ゴ ProN W3" charset="0"/>
            </a:endParaRPr>
          </a:p>
        </p:txBody>
      </p:sp>
      <p:sp>
        <p:nvSpPr>
          <p:cNvPr id="64525" name="AutoShape 14"/>
          <p:cNvSpPr>
            <a:spLocks/>
          </p:cNvSpPr>
          <p:nvPr/>
        </p:nvSpPr>
        <p:spPr bwMode="auto">
          <a:xfrm>
            <a:off x="1923143" y="2788920"/>
            <a:ext cx="994229" cy="156754"/>
          </a:xfrm>
          <a:prstGeom prst="roundRect">
            <a:avLst>
              <a:gd name="adj" fmla="val 50000"/>
            </a:avLst>
          </a:prstGeom>
          <a:solidFill>
            <a:schemeClr val="accent1">
              <a:alpha val="61960"/>
            </a:schemeClr>
          </a:solidFill>
          <a:ln w="12700">
            <a:solidFill>
              <a:srgbClr val="4B4B4B"/>
            </a:solidFill>
            <a:miter lim="800000"/>
            <a:headEnd/>
            <a:tailEnd/>
          </a:ln>
        </p:spPr>
        <p:txBody>
          <a:bodyPr lIns="0" tIns="0" rIns="0" bIns="0"/>
          <a:lstStyle/>
          <a:p>
            <a:pPr algn="ctr" eaLnBrk="1" hangingPunct="1"/>
            <a:endParaRPr lang="en-US">
              <a:ea typeface="ヒラギノ角ゴ ProN W3" charset="0"/>
              <a:cs typeface="ヒラギノ角ゴ ProN W3" charset="0"/>
            </a:endParaRPr>
          </a:p>
        </p:txBody>
      </p:sp>
    </p:spTree>
    <p:extLst>
      <p:ext uri="{BB962C8B-B14F-4D97-AF65-F5344CB8AC3E}">
        <p14:creationId xmlns:p14="http://schemas.microsoft.com/office/powerpoint/2010/main" val="3522952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or comments?</a:t>
            </a:r>
            <a:endParaRPr lang="en-US" dirty="0"/>
          </a:p>
        </p:txBody>
      </p:sp>
      <p:pic>
        <p:nvPicPr>
          <p:cNvPr id="4" name="Picture 3" descr="HelpSl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578" y="1854220"/>
            <a:ext cx="11350834" cy="2618352"/>
          </a:xfrm>
          <a:prstGeom prst="rect">
            <a:avLst/>
          </a:prstGeom>
        </p:spPr>
      </p:pic>
    </p:spTree>
    <p:extLst>
      <p:ext uri="{BB962C8B-B14F-4D97-AF65-F5344CB8AC3E}">
        <p14:creationId xmlns:p14="http://schemas.microsoft.com/office/powerpoint/2010/main" val="30253325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3558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graphicFrame>
        <p:nvGraphicFramePr>
          <p:cNvPr id="4" name="Content Placeholder 3"/>
          <p:cNvGraphicFramePr>
            <a:graphicFrameLocks noGrp="1"/>
          </p:cNvGraphicFramePr>
          <p:nvPr>
            <p:ph sz="quarter" idx="10"/>
            <p:extLst/>
          </p:nvPr>
        </p:nvGraphicFramePr>
        <p:xfrm>
          <a:off x="379413" y="1417636"/>
          <a:ext cx="11525250" cy="4605792"/>
        </p:xfrm>
        <a:graphic>
          <a:graphicData uri="http://schemas.openxmlformats.org/drawingml/2006/table">
            <a:tbl>
              <a:tblPr firstRow="1" bandRow="1">
                <a:tableStyleId>{5C22544A-7EE6-4342-B048-85BDC9FD1C3A}</a:tableStyleId>
              </a:tblPr>
              <a:tblGrid>
                <a:gridCol w="5762625"/>
                <a:gridCol w="5762625"/>
              </a:tblGrid>
              <a:tr h="767632">
                <a:tc gridSpan="2">
                  <a:txBody>
                    <a:bodyPr/>
                    <a:lstStyle/>
                    <a:p>
                      <a:r>
                        <a:rPr lang="en-US" sz="3600" dirty="0" smtClean="0">
                          <a:latin typeface="Segoe UI Light" panose="020B0502040204020203" pitchFamily="34" charset="0"/>
                          <a:cs typeface="Segoe UI Light" panose="020B0502040204020203" pitchFamily="34" charset="0"/>
                        </a:rPr>
                        <a:t>Getting Started with PowerShell</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tr>
              <a:tr h="767632">
                <a:tc>
                  <a:txBody>
                    <a:bodyPr/>
                    <a:lstStyle/>
                    <a:p>
                      <a:r>
                        <a:rPr lang="en-US" sz="2400" dirty="0" smtClean="0">
                          <a:latin typeface="Segoe UI Light" panose="020B0502040204020203" pitchFamily="34" charset="0"/>
                          <a:cs typeface="Segoe UI Light" panose="020B0502040204020203" pitchFamily="34" charset="0"/>
                        </a:rPr>
                        <a:t>01 |  Don’t fear the shell</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The pipeline</a:t>
                      </a:r>
                      <a:r>
                        <a:rPr lang="en-US" sz="2400" baseline="0" dirty="0" smtClean="0">
                          <a:latin typeface="Segoe UI Light" panose="020B0502040204020203" pitchFamily="34" charset="0"/>
                          <a:cs typeface="Segoe UI Light" panose="020B0502040204020203" pitchFamily="34" charset="0"/>
                        </a:rPr>
                        <a:t> : Deeper</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02 |  The Help system</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The Power in the</a:t>
                      </a:r>
                      <a:r>
                        <a:rPr lang="en-US" sz="2400" baseline="0" dirty="0" smtClean="0">
                          <a:latin typeface="Segoe UI Light" panose="020B0502040204020203" pitchFamily="34" charset="0"/>
                          <a:cs typeface="Segoe UI Light" panose="020B0502040204020203" pitchFamily="34" charset="0"/>
                        </a:rPr>
                        <a:t> Shell</a:t>
                      </a:r>
                      <a:r>
                        <a:rPr lang="en-US" sz="2400" dirty="0" smtClean="0">
                          <a:latin typeface="Segoe UI Light" panose="020B0502040204020203" pitchFamily="34" charset="0"/>
                          <a:cs typeface="Segoe UI Light" panose="020B0502040204020203" pitchFamily="34" charset="0"/>
                        </a:rPr>
                        <a:t> - Remoting</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The pipeline : Getting connected</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Getting prepared for automation</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04 |  Extending the shell</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09 |  Automation</a:t>
                      </a:r>
                      <a:r>
                        <a:rPr lang="en-US" sz="2400" baseline="0" dirty="0" smtClean="0">
                          <a:latin typeface="Segoe UI Light" panose="020B0502040204020203" pitchFamily="34" charset="0"/>
                          <a:cs typeface="Segoe UI Light" panose="020B0502040204020203" pitchFamily="34" charset="0"/>
                        </a:rPr>
                        <a:t> in scale - Remoting</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Objects for the Admin</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10 |  Introducing scripting and </a:t>
                      </a:r>
                      <a:r>
                        <a:rPr lang="en-US" sz="2400" dirty="0" err="1" smtClean="0">
                          <a:latin typeface="Segoe UI Light" panose="020B0502040204020203" pitchFamily="34" charset="0"/>
                          <a:cs typeface="Segoe UI Light" panose="020B0502040204020203" pitchFamily="34" charset="0"/>
                        </a:rPr>
                        <a:t>toolmaking</a:t>
                      </a:r>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
        <p:nvSpPr>
          <p:cNvPr id="3" name="Rectangle 2"/>
          <p:cNvSpPr/>
          <p:nvPr/>
        </p:nvSpPr>
        <p:spPr>
          <a:xfrm>
            <a:off x="6111260" y="2167466"/>
            <a:ext cx="5792686" cy="821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9773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How the pipeline really works - The 4 step solution</a:t>
            </a:r>
          </a:p>
          <a:p>
            <a:pPr marL="514350" indent="-514350">
              <a:buFont typeface="+mj-lt"/>
              <a:buAutoNum type="arabicPeriod"/>
            </a:pPr>
            <a:r>
              <a:rPr lang="en-US" dirty="0" err="1"/>
              <a:t>ByValue</a:t>
            </a:r>
            <a:endParaRPr lang="en-US" dirty="0"/>
          </a:p>
          <a:p>
            <a:pPr marL="514350" indent="-514350">
              <a:buFont typeface="+mj-lt"/>
              <a:buAutoNum type="arabicPeriod"/>
            </a:pPr>
            <a:r>
              <a:rPr lang="en-US" dirty="0" err="1"/>
              <a:t>ByPropertyName</a:t>
            </a:r>
            <a:endParaRPr lang="en-US" dirty="0"/>
          </a:p>
          <a:p>
            <a:pPr marL="514350" indent="-514350">
              <a:buFont typeface="+mj-lt"/>
              <a:buAutoNum type="arabicPeriod"/>
            </a:pPr>
            <a:r>
              <a:rPr lang="en-US" dirty="0"/>
              <a:t>What if my property doesn’t match – Customize it!</a:t>
            </a:r>
          </a:p>
          <a:p>
            <a:pPr marL="514350" indent="-514350">
              <a:buFont typeface="+mj-lt"/>
              <a:buAutoNum type="arabicPeriod"/>
            </a:pPr>
            <a:r>
              <a:rPr lang="en-US" dirty="0"/>
              <a:t>The Parenthetical – when all else fails</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2876199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How the pipeline really works - The 4 step solution</a:t>
            </a:r>
            <a:br>
              <a:rPr lang="en-GB" dirty="0"/>
            </a:br>
            <a:endParaRPr lang="en-US" dirty="0"/>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 r="27371" b="1"/>
          <a:stretch/>
        </p:blipFill>
        <p:spPr bwMode="auto">
          <a:xfrm>
            <a:off x="1847687" y="1755269"/>
            <a:ext cx="8233215" cy="392152"/>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5" name="Down Arrow 4"/>
          <p:cNvSpPr/>
          <p:nvPr/>
        </p:nvSpPr>
        <p:spPr>
          <a:xfrm>
            <a:off x="8405118" y="2317644"/>
            <a:ext cx="392762" cy="53685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Down Arrow 5"/>
          <p:cNvSpPr/>
          <p:nvPr/>
        </p:nvSpPr>
        <p:spPr>
          <a:xfrm>
            <a:off x="2508976" y="2339104"/>
            <a:ext cx="392762" cy="53685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lis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4208" y="3071677"/>
            <a:ext cx="5853169" cy="1262448"/>
          </a:xfrm>
          <a:prstGeom prst="rect">
            <a:avLst/>
          </a:prstGeom>
        </p:spPr>
      </p:pic>
      <p:pic>
        <p:nvPicPr>
          <p:cNvPr id="8" name="Picture 7" descr="list3.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96537" y="3043029"/>
            <a:ext cx="3709167" cy="2110248"/>
          </a:xfrm>
          <a:prstGeom prst="rect">
            <a:avLst/>
          </a:prstGeom>
        </p:spPr>
      </p:pic>
      <p:cxnSp>
        <p:nvCxnSpPr>
          <p:cNvPr id="9" name="Straight Arrow Connector 8"/>
          <p:cNvCxnSpPr/>
          <p:nvPr/>
        </p:nvCxnSpPr>
        <p:spPr>
          <a:xfrm>
            <a:off x="5695056" y="3496107"/>
            <a:ext cx="1453220" cy="1309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5703443" y="3648507"/>
            <a:ext cx="1453220" cy="1309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716535" y="3818730"/>
            <a:ext cx="1453220" cy="1309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5991469" y="3980586"/>
            <a:ext cx="1182991" cy="836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3413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
          <p:cNvSpPr>
            <a:spLocks noGrp="1" noChangeArrowheads="1"/>
          </p:cNvSpPr>
          <p:nvPr>
            <p:ph type="title"/>
          </p:nvPr>
        </p:nvSpPr>
        <p:spPr/>
        <p:txBody>
          <a:bodyPr/>
          <a:lstStyle/>
          <a:p>
            <a:pPr eaLnBrk="1" hangingPunct="1"/>
            <a:r>
              <a:rPr lang="en-US" dirty="0" err="1" smtClean="0">
                <a:latin typeface="Arial Bold" charset="0"/>
                <a:ea typeface="ヒラギノ角ゴ ProN W6" charset="0"/>
                <a:cs typeface="ヒラギノ角ゴ ProN W6" charset="0"/>
              </a:rPr>
              <a:t>ByValue</a:t>
            </a:r>
            <a:endParaRPr lang="en-US" dirty="0">
              <a:latin typeface="Arial Bold" charset="0"/>
              <a:ea typeface="ヒラギノ角ゴ ProN W6" charset="0"/>
              <a:cs typeface="ヒラギノ角ゴ ProN W6" charset="0"/>
            </a:endParaRPr>
          </a:p>
        </p:txBody>
      </p:sp>
      <p:pic>
        <p:nvPicPr>
          <p:cNvPr id="56323"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0993" y="3993969"/>
            <a:ext cx="1124857" cy="248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grpSp>
        <p:nvGrpSpPr>
          <p:cNvPr id="56324" name="Group 6"/>
          <p:cNvGrpSpPr>
            <a:grpSpLocks/>
          </p:cNvGrpSpPr>
          <p:nvPr/>
        </p:nvGrpSpPr>
        <p:grpSpPr bwMode="auto">
          <a:xfrm>
            <a:off x="3969657" y="4781006"/>
            <a:ext cx="7779657" cy="1711234"/>
            <a:chOff x="0" y="0"/>
            <a:chExt cx="8576" cy="2096"/>
          </a:xfrm>
        </p:grpSpPr>
        <p:pic>
          <p:nvPicPr>
            <p:cNvPr id="5633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8576" cy="2096"/>
            </a:xfrm>
            <a:prstGeom prst="rect">
              <a:avLst/>
            </a:prstGeom>
            <a:noFill/>
            <a:ln>
              <a:noFill/>
            </a:ln>
            <a:effectLst>
              <a:outerShdw blurRad="63500" dist="50799" dir="5400000" algn="ctr" rotWithShape="0">
                <a:schemeClr val="bg2">
                  <a:alpha val="50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56338" name="AutoShape 4"/>
            <p:cNvSpPr>
              <a:spLocks/>
            </p:cNvSpPr>
            <p:nvPr/>
          </p:nvSpPr>
          <p:spPr bwMode="auto">
            <a:xfrm>
              <a:off x="1536" y="64"/>
              <a:ext cx="2552" cy="248"/>
            </a:xfrm>
            <a:prstGeom prst="roundRect">
              <a:avLst>
                <a:gd name="adj" fmla="val 48384"/>
              </a:avLst>
            </a:prstGeom>
            <a:solidFill>
              <a:schemeClr val="accent1">
                <a:alpha val="61960"/>
              </a:schemeClr>
            </a:solidFill>
            <a:ln w="12700">
              <a:solidFill>
                <a:srgbClr val="4B4B4B"/>
              </a:solidFill>
              <a:miter lim="800000"/>
              <a:headEnd/>
              <a:tailEnd/>
            </a:ln>
          </p:spPr>
          <p:txBody>
            <a:bodyPr lIns="0" tIns="0" rIns="0" bIns="0"/>
            <a:lstStyle/>
            <a:p>
              <a:pPr algn="ctr" eaLnBrk="1" hangingPunct="1"/>
              <a:endParaRPr lang="en-US">
                <a:ea typeface="ヒラギノ角ゴ ProN W3" charset="0"/>
                <a:cs typeface="ヒラギノ角ゴ ProN W3" charset="0"/>
              </a:endParaRPr>
            </a:p>
          </p:txBody>
        </p:sp>
        <p:sp>
          <p:nvSpPr>
            <p:cNvPr id="56339" name="AutoShape 5"/>
            <p:cNvSpPr>
              <a:spLocks/>
            </p:cNvSpPr>
            <p:nvPr/>
          </p:nvSpPr>
          <p:spPr bwMode="auto">
            <a:xfrm>
              <a:off x="4352" y="1600"/>
              <a:ext cx="1096" cy="248"/>
            </a:xfrm>
            <a:prstGeom prst="roundRect">
              <a:avLst>
                <a:gd name="adj" fmla="val 48384"/>
              </a:avLst>
            </a:prstGeom>
            <a:solidFill>
              <a:schemeClr val="accent1">
                <a:alpha val="61960"/>
              </a:schemeClr>
            </a:solidFill>
            <a:ln w="12700">
              <a:solidFill>
                <a:srgbClr val="4B4B4B"/>
              </a:solidFill>
              <a:miter lim="800000"/>
              <a:headEnd/>
              <a:tailEnd/>
            </a:ln>
          </p:spPr>
          <p:txBody>
            <a:bodyPr lIns="0" tIns="0" rIns="0" bIns="0"/>
            <a:lstStyle/>
            <a:p>
              <a:pPr algn="ctr" eaLnBrk="1" hangingPunct="1"/>
              <a:endParaRPr lang="en-US">
                <a:ea typeface="ヒラギノ角ゴ ProN W3" charset="0"/>
                <a:cs typeface="ヒラギノ角ゴ ProN W3" charset="0"/>
              </a:endParaRPr>
            </a:p>
          </p:txBody>
        </p:sp>
      </p:grpSp>
      <p:grpSp>
        <p:nvGrpSpPr>
          <p:cNvPr id="56325" name="Group 9"/>
          <p:cNvGrpSpPr>
            <a:grpSpLocks/>
          </p:cNvGrpSpPr>
          <p:nvPr/>
        </p:nvGrpSpPr>
        <p:grpSpPr bwMode="auto">
          <a:xfrm>
            <a:off x="609600" y="2076994"/>
            <a:ext cx="5704114" cy="685800"/>
            <a:chOff x="0" y="0"/>
            <a:chExt cx="6288" cy="840"/>
          </a:xfrm>
        </p:grpSpPr>
        <p:pic>
          <p:nvPicPr>
            <p:cNvPr id="5633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288" cy="840"/>
            </a:xfrm>
            <a:prstGeom prst="rect">
              <a:avLst/>
            </a:prstGeom>
            <a:noFill/>
            <a:ln>
              <a:noFill/>
            </a:ln>
            <a:effectLst>
              <a:outerShdw blurRad="63500" dist="50799" dir="5400000" algn="ctr" rotWithShape="0">
                <a:schemeClr val="bg2">
                  <a:alpha val="50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56336" name="AutoShape 8"/>
            <p:cNvSpPr>
              <a:spLocks/>
            </p:cNvSpPr>
            <p:nvPr/>
          </p:nvSpPr>
          <p:spPr bwMode="auto">
            <a:xfrm>
              <a:off x="3880" y="560"/>
              <a:ext cx="2024" cy="248"/>
            </a:xfrm>
            <a:prstGeom prst="roundRect">
              <a:avLst>
                <a:gd name="adj" fmla="val 48384"/>
              </a:avLst>
            </a:prstGeom>
            <a:solidFill>
              <a:schemeClr val="accent1">
                <a:alpha val="61960"/>
              </a:schemeClr>
            </a:solidFill>
            <a:ln w="12700">
              <a:solidFill>
                <a:srgbClr val="4B4B4B"/>
              </a:solidFill>
              <a:miter lim="800000"/>
              <a:headEnd/>
              <a:tailEnd/>
            </a:ln>
          </p:spPr>
          <p:txBody>
            <a:bodyPr lIns="0" tIns="0" rIns="0" bIns="0"/>
            <a:lstStyle/>
            <a:p>
              <a:pPr algn="ctr" eaLnBrk="1" hangingPunct="1"/>
              <a:endParaRPr lang="en-US">
                <a:ea typeface="ヒラギノ角ゴ ProN W3" charset="0"/>
                <a:cs typeface="ヒラギノ角ゴ ProN W3" charset="0"/>
              </a:endParaRPr>
            </a:p>
          </p:txBody>
        </p:sp>
      </p:grpSp>
      <p:sp>
        <p:nvSpPr>
          <p:cNvPr id="56326" name="AutoShape 10"/>
          <p:cNvSpPr>
            <a:spLocks/>
          </p:cNvSpPr>
          <p:nvPr/>
        </p:nvSpPr>
        <p:spPr bwMode="auto">
          <a:xfrm>
            <a:off x="791028" y="1502229"/>
            <a:ext cx="4151086" cy="444137"/>
          </a:xfrm>
          <a:custGeom>
            <a:avLst/>
            <a:gdLst>
              <a:gd name="T0" fmla="*/ 2147483646 w 21600"/>
              <a:gd name="T1" fmla="*/ 0 h 16202"/>
              <a:gd name="T2" fmla="*/ 0 w 21600"/>
              <a:gd name="T3" fmla="*/ 2147483646 h 16202"/>
              <a:gd name="T4" fmla="*/ 0 w 21600"/>
              <a:gd name="T5" fmla="*/ 2147483646 h 16202"/>
              <a:gd name="T6" fmla="*/ 2147483646 w 21600"/>
              <a:gd name="T7" fmla="*/ 2147483646 h 16202"/>
              <a:gd name="T8" fmla="*/ 2147483646 w 21600"/>
              <a:gd name="T9" fmla="*/ 2147483646 h 16202"/>
              <a:gd name="T10" fmla="*/ 2147483646 w 21600"/>
              <a:gd name="T11" fmla="*/ 2147483646 h 16202"/>
              <a:gd name="T12" fmla="*/ 2147483646 w 21600"/>
              <a:gd name="T13" fmla="*/ 2147483646 h 16202"/>
              <a:gd name="T14" fmla="*/ 2147483646 w 21600"/>
              <a:gd name="T15" fmla="*/ 2147483646 h 16202"/>
              <a:gd name="T16" fmla="*/ 2147483646 w 21600"/>
              <a:gd name="T17" fmla="*/ 2147483646 h 16202"/>
              <a:gd name="T18" fmla="*/ 2147483646 w 21600"/>
              <a:gd name="T19" fmla="*/ 2147483646 h 16202"/>
              <a:gd name="T20" fmla="*/ 2147483646 w 21600"/>
              <a:gd name="T21" fmla="*/ 0 h 16202"/>
              <a:gd name="T22" fmla="*/ 2147483646 w 21600"/>
              <a:gd name="T23" fmla="*/ 0 h 16202"/>
              <a:gd name="T24" fmla="*/ 2147483646 w 21600"/>
              <a:gd name="T25" fmla="*/ 0 h 162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600"/>
              <a:gd name="T40" fmla="*/ 0 h 16202"/>
              <a:gd name="T41" fmla="*/ 21600 w 21600"/>
              <a:gd name="T42" fmla="*/ 16202 h 162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600" h="16202">
                <a:moveTo>
                  <a:pt x="755" y="0"/>
                </a:moveTo>
                <a:cubicBezTo>
                  <a:pt x="338" y="0"/>
                  <a:pt x="0" y="2133"/>
                  <a:pt x="0" y="4765"/>
                </a:cubicBezTo>
                <a:lnTo>
                  <a:pt x="0" y="11437"/>
                </a:lnTo>
                <a:cubicBezTo>
                  <a:pt x="0" y="14068"/>
                  <a:pt x="338" y="16202"/>
                  <a:pt x="755" y="16202"/>
                </a:cubicBezTo>
                <a:lnTo>
                  <a:pt x="18644" y="16202"/>
                </a:lnTo>
                <a:lnTo>
                  <a:pt x="19022" y="21600"/>
                </a:lnTo>
                <a:lnTo>
                  <a:pt x="19399" y="16202"/>
                </a:lnTo>
                <a:lnTo>
                  <a:pt x="20845" y="16202"/>
                </a:lnTo>
                <a:cubicBezTo>
                  <a:pt x="21262" y="16202"/>
                  <a:pt x="21600" y="14068"/>
                  <a:pt x="21600" y="11437"/>
                </a:cubicBezTo>
                <a:lnTo>
                  <a:pt x="21600" y="4765"/>
                </a:lnTo>
                <a:cubicBezTo>
                  <a:pt x="21600" y="2133"/>
                  <a:pt x="21262" y="0"/>
                  <a:pt x="20845" y="0"/>
                </a:cubicBezTo>
                <a:lnTo>
                  <a:pt x="755" y="0"/>
                </a:lnTo>
                <a:close/>
                <a:moveTo>
                  <a:pt x="755" y="0"/>
                </a:moveTo>
              </a:path>
            </a:pathLst>
          </a:custGeom>
          <a:gradFill rotWithShape="0">
            <a:gsLst>
              <a:gs pos="0">
                <a:srgbClr val="FFFFFF">
                  <a:alpha val="50000"/>
                </a:srgbClr>
              </a:gs>
              <a:gs pos="100000">
                <a:srgbClr val="B1852A"/>
              </a:gs>
            </a:gsLst>
            <a:lin ang="0" scaled="1"/>
          </a:gradFill>
          <a:ln w="12700">
            <a:solidFill>
              <a:srgbClr val="4B4B4B"/>
            </a:solidFill>
            <a:miter lim="800000"/>
            <a:headEnd/>
            <a:tailEnd/>
          </a:ln>
        </p:spPr>
        <p:txBody>
          <a:bodyPr lIns="0" tIns="0" rIns="0" bIns="0"/>
          <a:lstStyle/>
          <a:p>
            <a:endParaRPr lang="en-US"/>
          </a:p>
        </p:txBody>
      </p:sp>
      <p:sp>
        <p:nvSpPr>
          <p:cNvPr id="56327" name="Rectangle 11"/>
          <p:cNvSpPr>
            <a:spLocks/>
          </p:cNvSpPr>
          <p:nvPr/>
        </p:nvSpPr>
        <p:spPr bwMode="auto">
          <a:xfrm>
            <a:off x="868136" y="1508760"/>
            <a:ext cx="4049486" cy="4245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pPr eaLnBrk="1" hangingPunct="1"/>
            <a:r>
              <a:rPr lang="en-US" sz="1300">
                <a:latin typeface="Arial Bold" charset="0"/>
                <a:ea typeface="MS PGothic" charset="0"/>
                <a:cs typeface="ヒラギノ角ゴ ProN W3" charset="0"/>
                <a:sym typeface="Arial Bold" charset="0"/>
              </a:rPr>
              <a:t>1. Get-Service passes ServiceController objects to the pipeline</a:t>
            </a:r>
          </a:p>
        </p:txBody>
      </p:sp>
      <p:grpSp>
        <p:nvGrpSpPr>
          <p:cNvPr id="56328" name="Group 16"/>
          <p:cNvGrpSpPr>
            <a:grpSpLocks/>
          </p:cNvGrpSpPr>
          <p:nvPr/>
        </p:nvGrpSpPr>
        <p:grpSpPr bwMode="auto">
          <a:xfrm>
            <a:off x="2931886" y="3059974"/>
            <a:ext cx="6117771" cy="891540"/>
            <a:chOff x="0" y="0"/>
            <a:chExt cx="6744" cy="1092"/>
          </a:xfrm>
        </p:grpSpPr>
        <p:grpSp>
          <p:nvGrpSpPr>
            <p:cNvPr id="56331" name="Group 14"/>
            <p:cNvGrpSpPr>
              <a:grpSpLocks/>
            </p:cNvGrpSpPr>
            <p:nvPr/>
          </p:nvGrpSpPr>
          <p:grpSpPr bwMode="auto">
            <a:xfrm>
              <a:off x="2168" y="0"/>
              <a:ext cx="4576" cy="548"/>
              <a:chOff x="0" y="0"/>
              <a:chExt cx="4576" cy="548"/>
            </a:xfrm>
          </p:grpSpPr>
          <p:sp>
            <p:nvSpPr>
              <p:cNvPr id="56333" name="AutoShape 12"/>
              <p:cNvSpPr>
                <a:spLocks/>
              </p:cNvSpPr>
              <p:nvPr/>
            </p:nvSpPr>
            <p:spPr bwMode="auto">
              <a:xfrm>
                <a:off x="0" y="4"/>
                <a:ext cx="4576" cy="544"/>
              </a:xfrm>
              <a:custGeom>
                <a:avLst/>
                <a:gdLst>
                  <a:gd name="T0" fmla="*/ 0 w 21600"/>
                  <a:gd name="T1" fmla="*/ 0 h 12388"/>
                  <a:gd name="T2" fmla="*/ 0 w 21600"/>
                  <a:gd name="T3" fmla="*/ 0 h 12388"/>
                  <a:gd name="T4" fmla="*/ 0 w 21600"/>
                  <a:gd name="T5" fmla="*/ 0 h 12388"/>
                  <a:gd name="T6" fmla="*/ 0 w 21600"/>
                  <a:gd name="T7" fmla="*/ 0 h 12388"/>
                  <a:gd name="T8" fmla="*/ 0 w 21600"/>
                  <a:gd name="T9" fmla="*/ 0 h 12388"/>
                  <a:gd name="T10" fmla="*/ 0 w 21600"/>
                  <a:gd name="T11" fmla="*/ 0 h 12388"/>
                  <a:gd name="T12" fmla="*/ 0 w 21600"/>
                  <a:gd name="T13" fmla="*/ 0 h 12388"/>
                  <a:gd name="T14" fmla="*/ 0 w 21600"/>
                  <a:gd name="T15" fmla="*/ 0 h 12388"/>
                  <a:gd name="T16" fmla="*/ 0 w 21600"/>
                  <a:gd name="T17" fmla="*/ 0 h 12388"/>
                  <a:gd name="T18" fmla="*/ 0 w 21600"/>
                  <a:gd name="T19" fmla="*/ 0 h 12388"/>
                  <a:gd name="T20" fmla="*/ 0 w 21600"/>
                  <a:gd name="T21" fmla="*/ 0 h 12388"/>
                  <a:gd name="T22" fmla="*/ 0 w 21600"/>
                  <a:gd name="T23" fmla="*/ 0 h 12388"/>
                  <a:gd name="T24" fmla="*/ 0 w 21600"/>
                  <a:gd name="T25" fmla="*/ 0 h 123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600"/>
                  <a:gd name="T40" fmla="*/ 0 h 12388"/>
                  <a:gd name="T41" fmla="*/ 21600 w 21600"/>
                  <a:gd name="T42" fmla="*/ 12388 h 1238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600" h="12388">
                    <a:moveTo>
                      <a:pt x="755" y="0"/>
                    </a:moveTo>
                    <a:cubicBezTo>
                      <a:pt x="338" y="0"/>
                      <a:pt x="0" y="1631"/>
                      <a:pt x="0" y="3644"/>
                    </a:cubicBezTo>
                    <a:lnTo>
                      <a:pt x="0" y="8745"/>
                    </a:lnTo>
                    <a:cubicBezTo>
                      <a:pt x="0" y="10757"/>
                      <a:pt x="338" y="12388"/>
                      <a:pt x="755" y="12388"/>
                    </a:cubicBezTo>
                    <a:lnTo>
                      <a:pt x="15676" y="12388"/>
                    </a:lnTo>
                    <a:lnTo>
                      <a:pt x="16055" y="21600"/>
                    </a:lnTo>
                    <a:lnTo>
                      <a:pt x="16432" y="12388"/>
                    </a:lnTo>
                    <a:lnTo>
                      <a:pt x="20845" y="12388"/>
                    </a:lnTo>
                    <a:cubicBezTo>
                      <a:pt x="21262" y="12388"/>
                      <a:pt x="21600" y="10757"/>
                      <a:pt x="21600" y="8745"/>
                    </a:cubicBezTo>
                    <a:lnTo>
                      <a:pt x="21600" y="3644"/>
                    </a:lnTo>
                    <a:cubicBezTo>
                      <a:pt x="21600" y="1631"/>
                      <a:pt x="21262" y="0"/>
                      <a:pt x="20845" y="0"/>
                    </a:cubicBezTo>
                    <a:lnTo>
                      <a:pt x="755" y="0"/>
                    </a:lnTo>
                    <a:close/>
                    <a:moveTo>
                      <a:pt x="755" y="0"/>
                    </a:moveTo>
                  </a:path>
                </a:pathLst>
              </a:custGeom>
              <a:gradFill rotWithShape="0">
                <a:gsLst>
                  <a:gs pos="0">
                    <a:srgbClr val="FFFFFF">
                      <a:alpha val="50000"/>
                    </a:srgbClr>
                  </a:gs>
                  <a:gs pos="100000">
                    <a:srgbClr val="B1852A"/>
                  </a:gs>
                </a:gsLst>
                <a:lin ang="0" scaled="1"/>
              </a:gradFill>
              <a:ln w="12700">
                <a:solidFill>
                  <a:srgbClr val="4B4B4B"/>
                </a:solidFill>
                <a:miter lim="800000"/>
                <a:headEnd/>
                <a:tailEnd/>
              </a:ln>
            </p:spPr>
            <p:txBody>
              <a:bodyPr lIns="0" tIns="0" rIns="0" bIns="0"/>
              <a:lstStyle/>
              <a:p>
                <a:endParaRPr lang="en-US"/>
              </a:p>
            </p:txBody>
          </p:sp>
          <p:sp>
            <p:nvSpPr>
              <p:cNvPr id="56334" name="Rectangle 13"/>
              <p:cNvSpPr>
                <a:spLocks/>
              </p:cNvSpPr>
              <p:nvPr/>
            </p:nvSpPr>
            <p:spPr bwMode="auto">
              <a:xfrm>
                <a:off x="64" y="0"/>
                <a:ext cx="4464" cy="5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pPr eaLnBrk="1" hangingPunct="1"/>
                <a:r>
                  <a:rPr lang="en-US" sz="1300">
                    <a:latin typeface="Arial Bold" charset="0"/>
                    <a:ea typeface="MS PGothic" charset="0"/>
                    <a:cs typeface="ヒラギノ角ゴ ProN W3" charset="0"/>
                    <a:sym typeface="Arial Bold" charset="0"/>
                  </a:rPr>
                  <a:t>2. Does Stop-Service accept ServiceController Objects?</a:t>
                </a:r>
              </a:p>
            </p:txBody>
          </p:sp>
        </p:grpSp>
        <p:pic>
          <p:nvPicPr>
            <p:cNvPr id="56332"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56"/>
              <a:ext cx="6660" cy="336"/>
            </a:xfrm>
            <a:prstGeom prst="rect">
              <a:avLst/>
            </a:prstGeom>
            <a:noFill/>
            <a:ln>
              <a:noFill/>
            </a:ln>
            <a:effectLst>
              <a:outerShdw blurRad="63500" dist="50799" dir="5400000" algn="ctr" rotWithShape="0">
                <a:schemeClr val="bg2">
                  <a:alpha val="50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grpSp>
      <p:sp>
        <p:nvSpPr>
          <p:cNvPr id="56329" name="AutoShape 17"/>
          <p:cNvSpPr>
            <a:spLocks/>
          </p:cNvSpPr>
          <p:nvPr/>
        </p:nvSpPr>
        <p:spPr bwMode="auto">
          <a:xfrm>
            <a:off x="660400" y="4382589"/>
            <a:ext cx="3229429" cy="796834"/>
          </a:xfrm>
          <a:custGeom>
            <a:avLst/>
            <a:gdLst>
              <a:gd name="T0" fmla="*/ 2147483646 w 18042"/>
              <a:gd name="T1" fmla="*/ 0 h 21600"/>
              <a:gd name="T2" fmla="*/ 0 w 18042"/>
              <a:gd name="T3" fmla="*/ 2147483646 h 21600"/>
              <a:gd name="T4" fmla="*/ 0 w 18042"/>
              <a:gd name="T5" fmla="*/ 2147483646 h 21600"/>
              <a:gd name="T6" fmla="*/ 2147483646 w 18042"/>
              <a:gd name="T7" fmla="*/ 2147483646 h 21600"/>
              <a:gd name="T8" fmla="*/ 2147483646 w 18042"/>
              <a:gd name="T9" fmla="*/ 2147483646 h 21600"/>
              <a:gd name="T10" fmla="*/ 2147483646 w 18042"/>
              <a:gd name="T11" fmla="*/ 2147483646 h 21600"/>
              <a:gd name="T12" fmla="*/ 2147483646 w 18042"/>
              <a:gd name="T13" fmla="*/ 2147483646 h 21600"/>
              <a:gd name="T14" fmla="*/ 2147483646 w 18042"/>
              <a:gd name="T15" fmla="*/ 2147483646 h 21600"/>
              <a:gd name="T16" fmla="*/ 2147483646 w 18042"/>
              <a:gd name="T17" fmla="*/ 2147483646 h 21600"/>
              <a:gd name="T18" fmla="*/ 2147483646 w 18042"/>
              <a:gd name="T19" fmla="*/ 0 h 21600"/>
              <a:gd name="T20" fmla="*/ 2147483646 w 18042"/>
              <a:gd name="T21" fmla="*/ 0 h 21600"/>
              <a:gd name="T22" fmla="*/ 2147483646 w 18042"/>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042"/>
              <a:gd name="T37" fmla="*/ 0 h 21600"/>
              <a:gd name="T38" fmla="*/ 18042 w 18042"/>
              <a:gd name="T39" fmla="*/ 21600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042" h="21600">
                <a:moveTo>
                  <a:pt x="811" y="0"/>
                </a:moveTo>
                <a:cubicBezTo>
                  <a:pt x="363" y="0"/>
                  <a:pt x="0" y="1585"/>
                  <a:pt x="0" y="3541"/>
                </a:cubicBezTo>
                <a:lnTo>
                  <a:pt x="0" y="18059"/>
                </a:lnTo>
                <a:cubicBezTo>
                  <a:pt x="0" y="20015"/>
                  <a:pt x="363" y="21600"/>
                  <a:pt x="811" y="21600"/>
                </a:cubicBezTo>
                <a:lnTo>
                  <a:pt x="17231" y="21600"/>
                </a:lnTo>
                <a:cubicBezTo>
                  <a:pt x="17495" y="21600"/>
                  <a:pt x="17728" y="21042"/>
                  <a:pt x="17876" y="20189"/>
                </a:cubicBezTo>
                <a:lnTo>
                  <a:pt x="21600" y="20029"/>
                </a:lnTo>
                <a:lnTo>
                  <a:pt x="18042" y="16626"/>
                </a:lnTo>
                <a:lnTo>
                  <a:pt x="18042" y="3541"/>
                </a:lnTo>
                <a:cubicBezTo>
                  <a:pt x="18042" y="1585"/>
                  <a:pt x="17679" y="0"/>
                  <a:pt x="17231" y="0"/>
                </a:cubicBezTo>
                <a:lnTo>
                  <a:pt x="811" y="0"/>
                </a:lnTo>
                <a:close/>
                <a:moveTo>
                  <a:pt x="811" y="0"/>
                </a:moveTo>
              </a:path>
            </a:pathLst>
          </a:custGeom>
          <a:gradFill rotWithShape="0">
            <a:gsLst>
              <a:gs pos="0">
                <a:srgbClr val="FFFFFF">
                  <a:alpha val="50000"/>
                </a:srgbClr>
              </a:gs>
              <a:gs pos="100000">
                <a:srgbClr val="B1852A"/>
              </a:gs>
            </a:gsLst>
            <a:lin ang="0" scaled="1"/>
          </a:gradFill>
          <a:ln w="12700">
            <a:solidFill>
              <a:srgbClr val="4B4B4B"/>
            </a:solidFill>
            <a:miter lim="800000"/>
            <a:headEnd/>
            <a:tailEnd/>
          </a:ln>
        </p:spPr>
        <p:txBody>
          <a:bodyPr lIns="0" tIns="0" rIns="0" bIns="0"/>
          <a:lstStyle/>
          <a:p>
            <a:endParaRPr lang="en-US"/>
          </a:p>
        </p:txBody>
      </p:sp>
      <p:sp>
        <p:nvSpPr>
          <p:cNvPr id="56330" name="Rectangle 18"/>
          <p:cNvSpPr>
            <a:spLocks/>
          </p:cNvSpPr>
          <p:nvPr/>
        </p:nvSpPr>
        <p:spPr bwMode="auto">
          <a:xfrm>
            <a:off x="914400" y="4470763"/>
            <a:ext cx="2873829" cy="6074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pPr eaLnBrk="1" hangingPunct="1"/>
            <a:r>
              <a:rPr lang="en-US" sz="1300">
                <a:latin typeface="Arial Bold" charset="0"/>
                <a:ea typeface="MS PGothic" charset="0"/>
                <a:cs typeface="ヒラギノ角ゴ ProN W3" charset="0"/>
                <a:sym typeface="Arial Bold" charset="0"/>
              </a:rPr>
              <a:t>3.  Help Stop-Service -Full</a:t>
            </a:r>
          </a:p>
          <a:p>
            <a:pPr eaLnBrk="1" hangingPunct="1"/>
            <a:r>
              <a:rPr lang="en-US" sz="1300">
                <a:latin typeface="Arial Bold" charset="0"/>
                <a:ea typeface="MS PGothic" charset="0"/>
                <a:cs typeface="ヒラギノ角ゴ ProN W3" charset="0"/>
                <a:sym typeface="Arial Bold" charset="0"/>
              </a:rPr>
              <a:t>displays a parameter that accepts ServiceController ByValue</a:t>
            </a:r>
          </a:p>
        </p:txBody>
      </p:sp>
    </p:spTree>
    <p:extLst>
      <p:ext uri="{BB962C8B-B14F-4D97-AF65-F5344CB8AC3E}">
        <p14:creationId xmlns:p14="http://schemas.microsoft.com/office/powerpoint/2010/main" val="2898391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371" y="1495697"/>
            <a:ext cx="4412343" cy="4611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59395" name="Rectangle 2"/>
          <p:cNvSpPr>
            <a:spLocks noGrp="1" noChangeArrowheads="1"/>
          </p:cNvSpPr>
          <p:nvPr>
            <p:ph type="title"/>
          </p:nvPr>
        </p:nvSpPr>
        <p:spPr>
          <a:xfrm>
            <a:off x="972457" y="365760"/>
            <a:ext cx="10239829" cy="1273629"/>
          </a:xfrm>
        </p:spPr>
        <p:txBody>
          <a:bodyPr/>
          <a:lstStyle/>
          <a:p>
            <a:pPr eaLnBrk="1" hangingPunct="1"/>
            <a:r>
              <a:rPr lang="en-US" sz="4100" dirty="0" err="1" smtClean="0">
                <a:latin typeface="Arial Bold" charset="0"/>
                <a:ea typeface="ヒラギノ角ゴ ProN W6" charset="0"/>
                <a:cs typeface="ヒラギノ角ゴ ProN W6" charset="0"/>
              </a:rPr>
              <a:t>ByPropertyName</a:t>
            </a:r>
            <a:endParaRPr lang="en-US" sz="4100" dirty="0">
              <a:latin typeface="Arial Bold" charset="0"/>
              <a:ea typeface="ヒラギノ角ゴ ProN W6" charset="0"/>
              <a:cs typeface="ヒラギノ角ゴ ProN W6" charset="0"/>
            </a:endParaRPr>
          </a:p>
        </p:txBody>
      </p:sp>
      <p:pic>
        <p:nvPicPr>
          <p:cNvPr id="593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2971" y="4911635"/>
            <a:ext cx="2540000" cy="143691"/>
          </a:xfrm>
          <a:prstGeom prst="rect">
            <a:avLst/>
          </a:prstGeom>
          <a:noFill/>
          <a:ln>
            <a:noFill/>
          </a:ln>
          <a:effectLst>
            <a:outerShdw blurRad="63500" dist="50799" dir="5400000" algn="ctr" rotWithShape="0">
              <a:schemeClr val="bg2">
                <a:alpha val="50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5939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5715" y="5127171"/>
            <a:ext cx="5457371" cy="894806"/>
          </a:xfrm>
          <a:prstGeom prst="rect">
            <a:avLst/>
          </a:prstGeom>
          <a:noFill/>
          <a:ln>
            <a:noFill/>
          </a:ln>
          <a:effectLst>
            <a:outerShdw blurRad="63500" dist="50799" dir="5400000" algn="ctr" rotWithShape="0">
              <a:schemeClr val="bg2">
                <a:alpha val="50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5939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3943" y="3396343"/>
            <a:ext cx="1407886" cy="195943"/>
          </a:xfrm>
          <a:prstGeom prst="rect">
            <a:avLst/>
          </a:prstGeom>
          <a:noFill/>
          <a:ln>
            <a:noFill/>
          </a:ln>
          <a:effectLst>
            <a:outerShdw blurRad="63500" dist="50799" dir="5400000" algn="ctr" rotWithShape="0">
              <a:schemeClr val="bg2">
                <a:alpha val="50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59399"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83943" y="3683726"/>
            <a:ext cx="5254171" cy="875211"/>
          </a:xfrm>
          <a:prstGeom prst="rect">
            <a:avLst/>
          </a:prstGeom>
          <a:noFill/>
          <a:ln>
            <a:noFill/>
          </a:ln>
          <a:effectLst>
            <a:outerShdw blurRad="63500" dist="50799" dir="5400000" algn="ctr" rotWithShape="0">
              <a:schemeClr val="bg2">
                <a:alpha val="50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5940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47657" y="1711234"/>
            <a:ext cx="1727200" cy="215537"/>
          </a:xfrm>
          <a:prstGeom prst="rect">
            <a:avLst/>
          </a:prstGeom>
          <a:noFill/>
          <a:ln>
            <a:noFill/>
          </a:ln>
          <a:effectLst>
            <a:outerShdw blurRad="63500" dist="50799" dir="5400000" algn="ctr" rotWithShape="0">
              <a:schemeClr val="bg2">
                <a:alpha val="50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59401"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47657" y="2050869"/>
            <a:ext cx="5319486" cy="927463"/>
          </a:xfrm>
          <a:prstGeom prst="rect">
            <a:avLst/>
          </a:prstGeom>
          <a:noFill/>
          <a:ln>
            <a:noFill/>
          </a:ln>
          <a:effectLst>
            <a:outerShdw blurRad="63500" dist="50799" dir="5400000" algn="ctr" rotWithShape="0">
              <a:schemeClr val="bg2">
                <a:alpha val="50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59402" name="Picture 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10822" y="1887583"/>
            <a:ext cx="4281714" cy="14891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59403" name="Picture 1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6800" y="3541667"/>
            <a:ext cx="4659086" cy="20051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59404" name="Picture 1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8629" y="4932861"/>
            <a:ext cx="3824514" cy="7576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59405" name="AutoShape 12"/>
          <p:cNvSpPr>
            <a:spLocks/>
          </p:cNvSpPr>
          <p:nvPr/>
        </p:nvSpPr>
        <p:spPr bwMode="auto">
          <a:xfrm>
            <a:off x="624114" y="5617029"/>
            <a:ext cx="1233714" cy="156754"/>
          </a:xfrm>
          <a:prstGeom prst="roundRect">
            <a:avLst>
              <a:gd name="adj" fmla="val 50000"/>
            </a:avLst>
          </a:prstGeom>
          <a:solidFill>
            <a:schemeClr val="accent1">
              <a:alpha val="61960"/>
            </a:schemeClr>
          </a:solidFill>
          <a:ln w="12700">
            <a:solidFill>
              <a:srgbClr val="4B4B4B"/>
            </a:solidFill>
            <a:miter lim="800000"/>
            <a:headEnd/>
            <a:tailEnd/>
          </a:ln>
        </p:spPr>
        <p:txBody>
          <a:bodyPr lIns="0" tIns="0" rIns="0" bIns="0"/>
          <a:lstStyle/>
          <a:p>
            <a:pPr algn="ctr" eaLnBrk="1" hangingPunct="1"/>
            <a:endParaRPr lang="en-US">
              <a:ea typeface="ヒラギノ角ゴ ProN W3" charset="0"/>
              <a:cs typeface="ヒラギノ角ゴ ProN W3" charset="0"/>
            </a:endParaRPr>
          </a:p>
        </p:txBody>
      </p:sp>
      <p:sp>
        <p:nvSpPr>
          <p:cNvPr id="59406" name="AutoShape 13"/>
          <p:cNvSpPr>
            <a:spLocks/>
          </p:cNvSpPr>
          <p:nvPr/>
        </p:nvSpPr>
        <p:spPr bwMode="auto">
          <a:xfrm>
            <a:off x="631371" y="5447211"/>
            <a:ext cx="333829" cy="163286"/>
          </a:xfrm>
          <a:prstGeom prst="roundRect">
            <a:avLst>
              <a:gd name="adj" fmla="val 50000"/>
            </a:avLst>
          </a:prstGeom>
          <a:solidFill>
            <a:schemeClr val="accent1">
              <a:alpha val="61960"/>
            </a:schemeClr>
          </a:solidFill>
          <a:ln w="12700">
            <a:solidFill>
              <a:srgbClr val="4B4B4B"/>
            </a:solidFill>
            <a:miter lim="800000"/>
            <a:headEnd/>
            <a:tailEnd/>
          </a:ln>
        </p:spPr>
        <p:txBody>
          <a:bodyPr lIns="0" tIns="0" rIns="0" bIns="0"/>
          <a:lstStyle/>
          <a:p>
            <a:pPr algn="ctr" eaLnBrk="1" hangingPunct="1"/>
            <a:endParaRPr lang="en-US">
              <a:ea typeface="ヒラギノ角ゴ ProN W3" charset="0"/>
              <a:cs typeface="ヒラギノ角ゴ ProN W3" charset="0"/>
            </a:endParaRPr>
          </a:p>
        </p:txBody>
      </p:sp>
      <p:sp>
        <p:nvSpPr>
          <p:cNvPr id="59407" name="AutoShape 14"/>
          <p:cNvSpPr>
            <a:spLocks/>
          </p:cNvSpPr>
          <p:nvPr/>
        </p:nvSpPr>
        <p:spPr bwMode="auto">
          <a:xfrm>
            <a:off x="624114" y="3259183"/>
            <a:ext cx="595086" cy="156754"/>
          </a:xfrm>
          <a:prstGeom prst="roundRect">
            <a:avLst>
              <a:gd name="adj" fmla="val 50000"/>
            </a:avLst>
          </a:prstGeom>
          <a:solidFill>
            <a:schemeClr val="accent1">
              <a:alpha val="61960"/>
            </a:schemeClr>
          </a:solidFill>
          <a:ln w="12700">
            <a:solidFill>
              <a:srgbClr val="4B4B4B"/>
            </a:solidFill>
            <a:miter lim="800000"/>
            <a:headEnd/>
            <a:tailEnd/>
          </a:ln>
        </p:spPr>
        <p:txBody>
          <a:bodyPr lIns="0" tIns="0" rIns="0" bIns="0"/>
          <a:lstStyle/>
          <a:p>
            <a:pPr algn="ctr" eaLnBrk="1" hangingPunct="1"/>
            <a:endParaRPr lang="en-US">
              <a:ea typeface="ヒラギノ角ゴ ProN W3" charset="0"/>
              <a:cs typeface="ヒラギノ角ゴ ProN W3" charset="0"/>
            </a:endParaRPr>
          </a:p>
        </p:txBody>
      </p:sp>
    </p:spTree>
    <p:extLst>
      <p:ext uri="{BB962C8B-B14F-4D97-AF65-F5344CB8AC3E}">
        <p14:creationId xmlns:p14="http://schemas.microsoft.com/office/powerpoint/2010/main" val="3463538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AutoShape 1"/>
          <p:cNvSpPr>
            <a:spLocks/>
          </p:cNvSpPr>
          <p:nvPr/>
        </p:nvSpPr>
        <p:spPr bwMode="auto">
          <a:xfrm>
            <a:off x="827314" y="5969726"/>
            <a:ext cx="4158343" cy="437606"/>
          </a:xfrm>
          <a:custGeom>
            <a:avLst/>
            <a:gdLst>
              <a:gd name="T0" fmla="*/ 0 w 21600"/>
              <a:gd name="T1" fmla="*/ 2147483646 h 21600"/>
              <a:gd name="T2" fmla="*/ 0 w 21600"/>
              <a:gd name="T3" fmla="*/ 2147483646 h 21600"/>
              <a:gd name="T4" fmla="*/ 2147483646 w 21600"/>
              <a:gd name="T5" fmla="*/ 0 h 21600"/>
              <a:gd name="T6" fmla="*/ 2147483646 w 21600"/>
              <a:gd name="T7" fmla="*/ 0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w 21600"/>
              <a:gd name="T17" fmla="*/ 2147483646 h 21600"/>
              <a:gd name="T18" fmla="*/ 0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0"/>
              <a:gd name="T31" fmla="*/ 0 h 21600"/>
              <a:gd name="T32" fmla="*/ 21600 w 21600"/>
              <a:gd name="T33" fmla="*/ 216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5152"/>
                </a:moveTo>
                <a:lnTo>
                  <a:pt x="0" y="6448"/>
                </a:lnTo>
                <a:cubicBezTo>
                  <a:pt x="0" y="2887"/>
                  <a:pt x="338" y="0"/>
                  <a:pt x="754" y="0"/>
                </a:cubicBezTo>
                <a:lnTo>
                  <a:pt x="20846" y="0"/>
                </a:lnTo>
                <a:cubicBezTo>
                  <a:pt x="21262" y="0"/>
                  <a:pt x="21600" y="2887"/>
                  <a:pt x="21600" y="6448"/>
                </a:cubicBezTo>
                <a:lnTo>
                  <a:pt x="21600" y="15152"/>
                </a:lnTo>
                <a:cubicBezTo>
                  <a:pt x="21600" y="18713"/>
                  <a:pt x="21262" y="21600"/>
                  <a:pt x="20846" y="21600"/>
                </a:cubicBezTo>
                <a:lnTo>
                  <a:pt x="754" y="21600"/>
                </a:lnTo>
                <a:cubicBezTo>
                  <a:pt x="338" y="21600"/>
                  <a:pt x="0" y="18713"/>
                  <a:pt x="0" y="15152"/>
                </a:cubicBezTo>
                <a:close/>
                <a:moveTo>
                  <a:pt x="0" y="15152"/>
                </a:moveTo>
              </a:path>
            </a:pathLst>
          </a:custGeom>
          <a:gradFill rotWithShape="0">
            <a:gsLst>
              <a:gs pos="0">
                <a:srgbClr val="FFFFFF">
                  <a:alpha val="50000"/>
                </a:srgbClr>
              </a:gs>
              <a:gs pos="100000">
                <a:srgbClr val="B1852A"/>
              </a:gs>
            </a:gsLst>
            <a:lin ang="0" scaled="1"/>
          </a:gradFill>
          <a:ln w="12700">
            <a:solidFill>
              <a:srgbClr val="4B4B4B"/>
            </a:solidFill>
            <a:miter lim="800000"/>
            <a:headEnd/>
            <a:tailEnd/>
          </a:ln>
        </p:spPr>
        <p:txBody>
          <a:bodyPr lIns="0" tIns="0" rIns="0" bIns="0"/>
          <a:lstStyle/>
          <a:p>
            <a:endParaRPr lang="en-US"/>
          </a:p>
        </p:txBody>
      </p:sp>
      <p:sp>
        <p:nvSpPr>
          <p:cNvPr id="60419" name="AutoShape 2"/>
          <p:cNvSpPr>
            <a:spLocks/>
          </p:cNvSpPr>
          <p:nvPr/>
        </p:nvSpPr>
        <p:spPr bwMode="auto">
          <a:xfrm>
            <a:off x="827314" y="5172891"/>
            <a:ext cx="4158343" cy="731520"/>
          </a:xfrm>
          <a:custGeom>
            <a:avLst/>
            <a:gdLst>
              <a:gd name="T0" fmla="*/ 0 w 21600"/>
              <a:gd name="T1" fmla="*/ 2147483646 h 21600"/>
              <a:gd name="T2" fmla="*/ 0 w 21600"/>
              <a:gd name="T3" fmla="*/ 2147483646 h 21600"/>
              <a:gd name="T4" fmla="*/ 2147483646 w 21600"/>
              <a:gd name="T5" fmla="*/ 0 h 21600"/>
              <a:gd name="T6" fmla="*/ 2147483646 w 21600"/>
              <a:gd name="T7" fmla="*/ 0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w 21600"/>
              <a:gd name="T17" fmla="*/ 2147483646 h 21600"/>
              <a:gd name="T18" fmla="*/ 0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0"/>
              <a:gd name="T31" fmla="*/ 0 h 21600"/>
              <a:gd name="T32" fmla="*/ 21600 w 21600"/>
              <a:gd name="T33" fmla="*/ 216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7743"/>
                </a:moveTo>
                <a:lnTo>
                  <a:pt x="0" y="3857"/>
                </a:lnTo>
                <a:cubicBezTo>
                  <a:pt x="0" y="1727"/>
                  <a:pt x="338" y="0"/>
                  <a:pt x="754" y="0"/>
                </a:cubicBezTo>
                <a:lnTo>
                  <a:pt x="20846" y="0"/>
                </a:lnTo>
                <a:cubicBezTo>
                  <a:pt x="21262" y="0"/>
                  <a:pt x="21600" y="1727"/>
                  <a:pt x="21600" y="3857"/>
                </a:cubicBezTo>
                <a:lnTo>
                  <a:pt x="21600" y="17743"/>
                </a:lnTo>
                <a:cubicBezTo>
                  <a:pt x="21600" y="19873"/>
                  <a:pt x="21262" y="21600"/>
                  <a:pt x="20846" y="21600"/>
                </a:cubicBezTo>
                <a:lnTo>
                  <a:pt x="754" y="21600"/>
                </a:lnTo>
                <a:cubicBezTo>
                  <a:pt x="338" y="21600"/>
                  <a:pt x="0" y="19873"/>
                  <a:pt x="0" y="17743"/>
                </a:cubicBezTo>
                <a:close/>
                <a:moveTo>
                  <a:pt x="0" y="17743"/>
                </a:moveTo>
              </a:path>
            </a:pathLst>
          </a:custGeom>
          <a:gradFill rotWithShape="0">
            <a:gsLst>
              <a:gs pos="0">
                <a:srgbClr val="FFFFFF">
                  <a:alpha val="50000"/>
                </a:srgbClr>
              </a:gs>
              <a:gs pos="100000">
                <a:srgbClr val="B1852A"/>
              </a:gs>
            </a:gsLst>
            <a:lin ang="0" scaled="1"/>
          </a:gradFill>
          <a:ln w="12700">
            <a:solidFill>
              <a:srgbClr val="4B4B4B"/>
            </a:solidFill>
            <a:miter lim="800000"/>
            <a:headEnd/>
            <a:tailEnd/>
          </a:ln>
        </p:spPr>
        <p:txBody>
          <a:bodyPr lIns="0" tIns="0" rIns="0" bIns="0"/>
          <a:lstStyle/>
          <a:p>
            <a:endParaRPr lang="en-US"/>
          </a:p>
        </p:txBody>
      </p:sp>
      <p:pic>
        <p:nvPicPr>
          <p:cNvPr id="6042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314" y="2050868"/>
            <a:ext cx="8374743" cy="2129246"/>
          </a:xfrm>
          <a:prstGeom prst="rect">
            <a:avLst/>
          </a:prstGeom>
          <a:noFill/>
          <a:ln>
            <a:noFill/>
          </a:ln>
          <a:effectLst>
            <a:outerShdw blurRad="63500" dist="50799" dir="5400000" algn="ctr" rotWithShape="0">
              <a:schemeClr val="bg2">
                <a:alpha val="50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60421" name="AutoShape 4"/>
          <p:cNvSpPr>
            <a:spLocks/>
          </p:cNvSpPr>
          <p:nvPr/>
        </p:nvSpPr>
        <p:spPr bwMode="auto">
          <a:xfrm>
            <a:off x="943428" y="1652451"/>
            <a:ext cx="4151086" cy="346166"/>
          </a:xfrm>
          <a:custGeom>
            <a:avLst/>
            <a:gdLst>
              <a:gd name="T0" fmla="*/ 2147483646 w 21600"/>
              <a:gd name="T1" fmla="*/ 0 h 11423"/>
              <a:gd name="T2" fmla="*/ 0 w 21600"/>
              <a:gd name="T3" fmla="*/ 2147483646 h 11423"/>
              <a:gd name="T4" fmla="*/ 0 w 21600"/>
              <a:gd name="T5" fmla="*/ 2147483646 h 11423"/>
              <a:gd name="T6" fmla="*/ 2147483646 w 21600"/>
              <a:gd name="T7" fmla="*/ 2147483646 h 11423"/>
              <a:gd name="T8" fmla="*/ 2147483646 w 21600"/>
              <a:gd name="T9" fmla="*/ 2147483646 h 11423"/>
              <a:gd name="T10" fmla="*/ 2147483646 w 21600"/>
              <a:gd name="T11" fmla="*/ 2147483646 h 11423"/>
              <a:gd name="T12" fmla="*/ 2147483646 w 21600"/>
              <a:gd name="T13" fmla="*/ 2147483646 h 11423"/>
              <a:gd name="T14" fmla="*/ 2147483646 w 21600"/>
              <a:gd name="T15" fmla="*/ 2147483646 h 11423"/>
              <a:gd name="T16" fmla="*/ 2147483646 w 21600"/>
              <a:gd name="T17" fmla="*/ 2147483646 h 11423"/>
              <a:gd name="T18" fmla="*/ 2147483646 w 21600"/>
              <a:gd name="T19" fmla="*/ 2147483646 h 11423"/>
              <a:gd name="T20" fmla="*/ 2147483646 w 21600"/>
              <a:gd name="T21" fmla="*/ 0 h 11423"/>
              <a:gd name="T22" fmla="*/ 2147483646 w 21600"/>
              <a:gd name="T23" fmla="*/ 0 h 11423"/>
              <a:gd name="T24" fmla="*/ 2147483646 w 21600"/>
              <a:gd name="T25" fmla="*/ 0 h 114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600"/>
              <a:gd name="T40" fmla="*/ 0 h 11423"/>
              <a:gd name="T41" fmla="*/ 21600 w 21600"/>
              <a:gd name="T42" fmla="*/ 11423 h 114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600" h="11423">
                <a:moveTo>
                  <a:pt x="755" y="0"/>
                </a:moveTo>
                <a:cubicBezTo>
                  <a:pt x="338" y="0"/>
                  <a:pt x="0" y="1930"/>
                  <a:pt x="0" y="4311"/>
                </a:cubicBezTo>
                <a:lnTo>
                  <a:pt x="0" y="7112"/>
                </a:lnTo>
                <a:cubicBezTo>
                  <a:pt x="0" y="9493"/>
                  <a:pt x="338" y="11423"/>
                  <a:pt x="755" y="11423"/>
                </a:cubicBezTo>
                <a:lnTo>
                  <a:pt x="16746" y="11423"/>
                </a:lnTo>
                <a:lnTo>
                  <a:pt x="17124" y="21600"/>
                </a:lnTo>
                <a:lnTo>
                  <a:pt x="17502" y="11423"/>
                </a:lnTo>
                <a:lnTo>
                  <a:pt x="20845" y="11423"/>
                </a:lnTo>
                <a:cubicBezTo>
                  <a:pt x="21262" y="11423"/>
                  <a:pt x="21600" y="9493"/>
                  <a:pt x="21600" y="7112"/>
                </a:cubicBezTo>
                <a:lnTo>
                  <a:pt x="21600" y="4311"/>
                </a:lnTo>
                <a:cubicBezTo>
                  <a:pt x="21600" y="1930"/>
                  <a:pt x="21262" y="0"/>
                  <a:pt x="20845" y="0"/>
                </a:cubicBezTo>
                <a:lnTo>
                  <a:pt x="755" y="0"/>
                </a:lnTo>
                <a:close/>
                <a:moveTo>
                  <a:pt x="755" y="0"/>
                </a:moveTo>
              </a:path>
            </a:pathLst>
          </a:custGeom>
          <a:gradFill rotWithShape="0">
            <a:gsLst>
              <a:gs pos="0">
                <a:srgbClr val="FFFFFF">
                  <a:alpha val="50000"/>
                </a:srgbClr>
              </a:gs>
              <a:gs pos="100000">
                <a:srgbClr val="B1852A"/>
              </a:gs>
            </a:gsLst>
            <a:lin ang="0" scaled="1"/>
          </a:gradFill>
          <a:ln w="12700">
            <a:solidFill>
              <a:srgbClr val="4B4B4B"/>
            </a:solidFill>
            <a:miter lim="800000"/>
            <a:headEnd/>
            <a:tailEnd/>
          </a:ln>
        </p:spPr>
        <p:txBody>
          <a:bodyPr lIns="0" tIns="0" rIns="0" bIns="0"/>
          <a:lstStyle/>
          <a:p>
            <a:endParaRPr lang="en-US"/>
          </a:p>
        </p:txBody>
      </p:sp>
      <p:sp>
        <p:nvSpPr>
          <p:cNvPr id="60422" name="Rectangle 5"/>
          <p:cNvSpPr>
            <a:spLocks noGrp="1" noChangeArrowheads="1"/>
          </p:cNvSpPr>
          <p:nvPr>
            <p:ph type="title"/>
          </p:nvPr>
        </p:nvSpPr>
        <p:spPr>
          <a:xfrm>
            <a:off x="972457" y="365760"/>
            <a:ext cx="10239829" cy="1227909"/>
          </a:xfrm>
        </p:spPr>
        <p:txBody>
          <a:bodyPr/>
          <a:lstStyle/>
          <a:p>
            <a:pPr eaLnBrk="1" hangingPunct="1"/>
            <a:r>
              <a:rPr lang="en-US" dirty="0" err="1" smtClean="0">
                <a:latin typeface="Arial Bold" charset="0"/>
                <a:ea typeface="ヒラギノ角ゴ ProN W6" charset="0"/>
                <a:cs typeface="ヒラギノ角ゴ ProN W6" charset="0"/>
              </a:rPr>
              <a:t>ByPropertyName</a:t>
            </a:r>
            <a:endParaRPr lang="en-US" dirty="0">
              <a:latin typeface="Arial Bold" charset="0"/>
              <a:ea typeface="ヒラギノ角ゴ ProN W6" charset="0"/>
              <a:cs typeface="ヒラギノ角ゴ ProN W6" charset="0"/>
            </a:endParaRPr>
          </a:p>
        </p:txBody>
      </p:sp>
      <p:grpSp>
        <p:nvGrpSpPr>
          <p:cNvPr id="60423" name="Group 8"/>
          <p:cNvGrpSpPr>
            <a:grpSpLocks/>
          </p:cNvGrpSpPr>
          <p:nvPr/>
        </p:nvGrpSpPr>
        <p:grpSpPr bwMode="auto">
          <a:xfrm>
            <a:off x="834571" y="4376057"/>
            <a:ext cx="4158343" cy="731520"/>
            <a:chOff x="0" y="0"/>
            <a:chExt cx="4584" cy="896"/>
          </a:xfrm>
        </p:grpSpPr>
        <p:sp>
          <p:nvSpPr>
            <p:cNvPr id="60430" name="AutoShape 6"/>
            <p:cNvSpPr>
              <a:spLocks/>
            </p:cNvSpPr>
            <p:nvPr/>
          </p:nvSpPr>
          <p:spPr bwMode="auto">
            <a:xfrm>
              <a:off x="0" y="0"/>
              <a:ext cx="4584" cy="89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0"/>
                <a:gd name="T31" fmla="*/ 0 h 21600"/>
                <a:gd name="T32" fmla="*/ 21600 w 21600"/>
                <a:gd name="T33" fmla="*/ 216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a:moveTo>
                    <a:pt x="0" y="17743"/>
                  </a:moveTo>
                  <a:lnTo>
                    <a:pt x="0" y="3857"/>
                  </a:lnTo>
                  <a:cubicBezTo>
                    <a:pt x="0" y="1727"/>
                    <a:pt x="338" y="0"/>
                    <a:pt x="754" y="0"/>
                  </a:cubicBezTo>
                  <a:lnTo>
                    <a:pt x="20846" y="0"/>
                  </a:lnTo>
                  <a:cubicBezTo>
                    <a:pt x="21262" y="0"/>
                    <a:pt x="21600" y="1727"/>
                    <a:pt x="21600" y="3857"/>
                  </a:cubicBezTo>
                  <a:lnTo>
                    <a:pt x="21600" y="17743"/>
                  </a:lnTo>
                  <a:cubicBezTo>
                    <a:pt x="21600" y="19873"/>
                    <a:pt x="21262" y="21600"/>
                    <a:pt x="20846" y="21600"/>
                  </a:cubicBezTo>
                  <a:lnTo>
                    <a:pt x="754" y="21600"/>
                  </a:lnTo>
                  <a:cubicBezTo>
                    <a:pt x="338" y="21600"/>
                    <a:pt x="0" y="19873"/>
                    <a:pt x="0" y="17743"/>
                  </a:cubicBezTo>
                  <a:close/>
                  <a:moveTo>
                    <a:pt x="0" y="17743"/>
                  </a:moveTo>
                </a:path>
              </a:pathLst>
            </a:custGeom>
            <a:gradFill rotWithShape="0">
              <a:gsLst>
                <a:gs pos="0">
                  <a:srgbClr val="FFFFFF">
                    <a:alpha val="50000"/>
                  </a:srgbClr>
                </a:gs>
                <a:gs pos="100000">
                  <a:srgbClr val="B1852A"/>
                </a:gs>
              </a:gsLst>
              <a:lin ang="0" scaled="1"/>
            </a:gradFill>
            <a:ln w="12700">
              <a:solidFill>
                <a:srgbClr val="4B4B4B"/>
              </a:solidFill>
              <a:miter lim="800000"/>
              <a:headEnd/>
              <a:tailEnd/>
            </a:ln>
          </p:spPr>
          <p:txBody>
            <a:bodyPr lIns="0" tIns="0" rIns="0" bIns="0"/>
            <a:lstStyle/>
            <a:p>
              <a:endParaRPr lang="en-US"/>
            </a:p>
          </p:txBody>
        </p:sp>
        <p:sp>
          <p:nvSpPr>
            <p:cNvPr id="60431" name="Rectangle 7"/>
            <p:cNvSpPr>
              <a:spLocks/>
            </p:cNvSpPr>
            <p:nvPr/>
          </p:nvSpPr>
          <p:spPr bwMode="auto">
            <a:xfrm>
              <a:off x="64" y="56"/>
              <a:ext cx="4464" cy="7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pPr eaLnBrk="1" hangingPunct="1"/>
              <a:r>
                <a:rPr lang="en-US" sz="1300">
                  <a:latin typeface="Arial Bold" charset="0"/>
                  <a:ea typeface="MS PGothic" charset="0"/>
                  <a:cs typeface="ヒラギノ角ゴ ProN W3" charset="0"/>
                  <a:sym typeface="Arial Bold" charset="0"/>
                </a:rPr>
                <a:t>2.  Stop-Service does not support accepting </a:t>
              </a:r>
              <a:r>
                <a:rPr lang="ja-JP" altLang="en-US" sz="1300">
                  <a:latin typeface="Arial" charset="0"/>
                  <a:ea typeface="MS PGothic" charset="0"/>
                  <a:cs typeface="ヒラギノ角ゴ ProN W3" charset="0"/>
                  <a:sym typeface="Arial Bold" charset="0"/>
                </a:rPr>
                <a:t>“</a:t>
              </a:r>
              <a:r>
                <a:rPr lang="en-US" altLang="ja-JP" sz="1300">
                  <a:latin typeface="Arial Bold" charset="0"/>
                  <a:ea typeface="MS PGothic" charset="0"/>
                  <a:cs typeface="ヒラギノ角ゴ ProN W3" charset="0"/>
                  <a:sym typeface="Arial Bold" charset="0"/>
                </a:rPr>
                <a:t>Process</a:t>
              </a:r>
              <a:r>
                <a:rPr lang="ja-JP" altLang="en-US" sz="1300">
                  <a:latin typeface="Arial" charset="0"/>
                  <a:ea typeface="MS PGothic" charset="0"/>
                  <a:cs typeface="ヒラギノ角ゴ ProN W3" charset="0"/>
                  <a:sym typeface="Arial Bold" charset="0"/>
                </a:rPr>
                <a:t>”</a:t>
              </a:r>
              <a:r>
                <a:rPr lang="en-US" altLang="ja-JP" sz="1300">
                  <a:latin typeface="Arial Bold" charset="0"/>
                  <a:ea typeface="MS PGothic" charset="0"/>
                  <a:cs typeface="ヒラギノ角ゴ ProN W3" charset="0"/>
                  <a:sym typeface="Arial Bold" charset="0"/>
                </a:rPr>
                <a:t> objects ByValue, so PowerShell checks what can be accepted ByPropertyName.</a:t>
              </a:r>
              <a:endParaRPr lang="en-US" sz="1300">
                <a:latin typeface="Arial Bold" charset="0"/>
                <a:ea typeface="MS PGothic" charset="0"/>
                <a:cs typeface="ヒラギノ角ゴ ProN W3" charset="0"/>
                <a:sym typeface="Arial Bold" charset="0"/>
              </a:endParaRPr>
            </a:p>
          </p:txBody>
        </p:sp>
      </p:grpSp>
      <p:sp>
        <p:nvSpPr>
          <p:cNvPr id="60424" name="Rectangle 9"/>
          <p:cNvSpPr>
            <a:spLocks/>
          </p:cNvSpPr>
          <p:nvPr/>
        </p:nvSpPr>
        <p:spPr bwMode="auto">
          <a:xfrm>
            <a:off x="1001486" y="1717766"/>
            <a:ext cx="4049486" cy="241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pPr eaLnBrk="1" hangingPunct="1"/>
            <a:r>
              <a:rPr lang="en-US" sz="1300">
                <a:latin typeface="Arial Bold" charset="0"/>
                <a:ea typeface="MS PGothic" charset="0"/>
                <a:cs typeface="ヒラギノ角ゴ ProN W3" charset="0"/>
                <a:sym typeface="Arial Bold" charset="0"/>
              </a:rPr>
              <a:t>1.  Get-Process is passing a </a:t>
            </a:r>
            <a:r>
              <a:rPr lang="ja-JP" altLang="en-US" sz="1300">
                <a:latin typeface="Arial" charset="0"/>
                <a:ea typeface="MS PGothic" charset="0"/>
                <a:cs typeface="ヒラギノ角ゴ ProN W3" charset="0"/>
                <a:sym typeface="Arial Bold" charset="0"/>
              </a:rPr>
              <a:t>“</a:t>
            </a:r>
            <a:r>
              <a:rPr lang="en-US" altLang="ja-JP" sz="1300">
                <a:latin typeface="Arial Bold" charset="0"/>
                <a:ea typeface="MS PGothic" charset="0"/>
                <a:cs typeface="ヒラギノ角ゴ ProN W3" charset="0"/>
                <a:sym typeface="Arial Bold" charset="0"/>
              </a:rPr>
              <a:t>Process</a:t>
            </a:r>
            <a:r>
              <a:rPr lang="ja-JP" altLang="en-US" sz="1300">
                <a:latin typeface="Arial" charset="0"/>
                <a:ea typeface="MS PGothic" charset="0"/>
                <a:cs typeface="ヒラギノ角ゴ ProN W3" charset="0"/>
                <a:sym typeface="Arial Bold" charset="0"/>
              </a:rPr>
              <a:t>”</a:t>
            </a:r>
            <a:r>
              <a:rPr lang="en-US" altLang="ja-JP" sz="1300">
                <a:latin typeface="Arial Bold" charset="0"/>
                <a:ea typeface="MS PGothic" charset="0"/>
                <a:cs typeface="ヒラギノ角ゴ ProN W3" charset="0"/>
                <a:sym typeface="Arial Bold" charset="0"/>
              </a:rPr>
              <a:t> Object</a:t>
            </a:r>
            <a:endParaRPr lang="en-US" sz="1300">
              <a:latin typeface="Arial Bold" charset="0"/>
              <a:ea typeface="MS PGothic" charset="0"/>
              <a:cs typeface="ヒラギノ角ゴ ProN W3" charset="0"/>
              <a:sym typeface="Arial Bold" charset="0"/>
            </a:endParaRPr>
          </a:p>
        </p:txBody>
      </p:sp>
      <p:sp>
        <p:nvSpPr>
          <p:cNvPr id="60425" name="Rectangle 10"/>
          <p:cNvSpPr>
            <a:spLocks/>
          </p:cNvSpPr>
          <p:nvPr/>
        </p:nvSpPr>
        <p:spPr bwMode="auto">
          <a:xfrm>
            <a:off x="943428" y="5218611"/>
            <a:ext cx="4049486" cy="6074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pPr eaLnBrk="1" hangingPunct="1"/>
            <a:r>
              <a:rPr lang="en-US" sz="1300">
                <a:latin typeface="Arial Bold" charset="0"/>
                <a:ea typeface="MS PGothic" charset="0"/>
                <a:cs typeface="ヒラギノ角ゴ ProN W3" charset="0"/>
                <a:sym typeface="Arial Bold" charset="0"/>
              </a:rPr>
              <a:t>3.  -Name does accept strings ByPropertyName, and the objects in the pipeline are labeled as a Name property</a:t>
            </a:r>
          </a:p>
        </p:txBody>
      </p:sp>
      <p:pic>
        <p:nvPicPr>
          <p:cNvPr id="6042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0114" y="4820194"/>
            <a:ext cx="1865086" cy="209006"/>
          </a:xfrm>
          <a:prstGeom prst="rect">
            <a:avLst/>
          </a:prstGeom>
          <a:noFill/>
          <a:ln>
            <a:noFill/>
          </a:ln>
          <a:effectLst>
            <a:outerShdw blurRad="63500" dist="50799" dir="5400000" algn="ctr" rotWithShape="0">
              <a:schemeClr val="bg2">
                <a:alpha val="50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60427"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0114" y="5225143"/>
            <a:ext cx="6175829" cy="894806"/>
          </a:xfrm>
          <a:prstGeom prst="rect">
            <a:avLst/>
          </a:prstGeom>
          <a:noFill/>
          <a:ln>
            <a:noFill/>
          </a:ln>
          <a:effectLst>
            <a:outerShdw blurRad="63500" dist="50799" dir="5400000" algn="ctr" rotWithShape="0">
              <a:schemeClr val="bg2">
                <a:alpha val="50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60428" name="Rectangle 13"/>
          <p:cNvSpPr>
            <a:spLocks/>
          </p:cNvSpPr>
          <p:nvPr/>
        </p:nvSpPr>
        <p:spPr bwMode="auto">
          <a:xfrm>
            <a:off x="943428" y="5937069"/>
            <a:ext cx="4049486" cy="4245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pPr eaLnBrk="1" hangingPunct="1"/>
            <a:r>
              <a:rPr lang="en-US" sz="1300">
                <a:latin typeface="Arial Bold" charset="0"/>
                <a:ea typeface="MS PGothic" charset="0"/>
                <a:cs typeface="ヒラギノ角ゴ ProN W3" charset="0"/>
                <a:sym typeface="Arial Bold" charset="0"/>
              </a:rPr>
              <a:t>4.  Stop-Service attempts to use the objects for its -Name, in this example, fails</a:t>
            </a:r>
          </a:p>
        </p:txBody>
      </p:sp>
      <p:pic>
        <p:nvPicPr>
          <p:cNvPr id="60429" name="Picture 1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2307" y="4976948"/>
            <a:ext cx="653143" cy="6792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260676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
          <p:cNvSpPr>
            <a:spLocks noGrp="1" noChangeArrowheads="1"/>
          </p:cNvSpPr>
          <p:nvPr>
            <p:ph type="title"/>
          </p:nvPr>
        </p:nvSpPr>
        <p:spPr/>
        <p:txBody>
          <a:bodyPr>
            <a:normAutofit fontScale="90000"/>
          </a:bodyPr>
          <a:lstStyle/>
          <a:p>
            <a:pPr marL="514350" indent="-514350"/>
            <a:r>
              <a:rPr lang="en-US" dirty="0"/>
              <a:t>What if my property doesn’t match – Customize it!</a:t>
            </a:r>
          </a:p>
        </p:txBody>
      </p:sp>
      <p:pic>
        <p:nvPicPr>
          <p:cNvPr id="624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3314" y="1391194"/>
            <a:ext cx="5958114" cy="20116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6246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029" y="2612572"/>
            <a:ext cx="11119757" cy="3128554"/>
          </a:xfrm>
          <a:prstGeom prst="rect">
            <a:avLst/>
          </a:prstGeom>
          <a:noFill/>
          <a:ln>
            <a:noFill/>
          </a:ln>
          <a:effectLst>
            <a:outerShdw blurRad="63500" dist="76199" dir="2700000" algn="ctr" rotWithShape="0">
              <a:schemeClr val="bg2">
                <a:alpha val="75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647060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
          <p:cNvSpPr>
            <a:spLocks noGrp="1" noChangeArrowheads="1"/>
          </p:cNvSpPr>
          <p:nvPr>
            <p:ph type="title"/>
          </p:nvPr>
        </p:nvSpPr>
        <p:spPr/>
        <p:txBody>
          <a:bodyPr/>
          <a:lstStyle/>
          <a:p>
            <a:pPr marL="514350" indent="-514350"/>
            <a:r>
              <a:rPr lang="en-US" dirty="0"/>
              <a:t>The Parenthetical – when all else fails</a:t>
            </a:r>
          </a:p>
        </p:txBody>
      </p:sp>
      <p:pic>
        <p:nvPicPr>
          <p:cNvPr id="583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00" y="2188029"/>
            <a:ext cx="8403771" cy="1665514"/>
          </a:xfrm>
          <a:prstGeom prst="rect">
            <a:avLst/>
          </a:prstGeom>
          <a:noFill/>
          <a:ln>
            <a:noFill/>
          </a:ln>
          <a:effectLst>
            <a:outerShdw blurRad="63500" dist="76199" dir="2700000" algn="ctr" rotWithShape="0">
              <a:schemeClr val="bg2">
                <a:alpha val="75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5837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4571" y="4513217"/>
            <a:ext cx="7975600" cy="1528354"/>
          </a:xfrm>
          <a:prstGeom prst="rect">
            <a:avLst/>
          </a:prstGeom>
          <a:noFill/>
          <a:ln>
            <a:noFill/>
          </a:ln>
          <a:effectLst>
            <a:outerShdw blurRad="63500" dist="76199" dir="2700000" algn="ctr" rotWithShape="0">
              <a:schemeClr val="bg2">
                <a:alpha val="75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58373" name="Rectangle 5"/>
          <p:cNvSpPr>
            <a:spLocks/>
          </p:cNvSpPr>
          <p:nvPr/>
        </p:nvSpPr>
        <p:spPr bwMode="auto">
          <a:xfrm>
            <a:off x="2890710" y="6231201"/>
            <a:ext cx="6496312" cy="4245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pPr eaLnBrk="1" hangingPunct="1"/>
            <a:r>
              <a:rPr lang="en-US" sz="1300" dirty="0" smtClean="0">
                <a:latin typeface="Arial Bold" charset="0"/>
                <a:ea typeface="MS PGothic" charset="0"/>
                <a:cs typeface="ヒラギノ角ゴ ProN W3" charset="0"/>
                <a:sym typeface="Arial Bold" charset="0"/>
              </a:rPr>
              <a:t>  </a:t>
            </a:r>
            <a:r>
              <a:rPr lang="en-US" sz="2400" dirty="0">
                <a:latin typeface="Arial Bold" charset="0"/>
                <a:ea typeface="MS PGothic" charset="0"/>
                <a:cs typeface="ヒラギノ角ゴ ProN W3" charset="0"/>
                <a:sym typeface="Arial Bold" charset="0"/>
              </a:rPr>
              <a:t>Parenthesis don</a:t>
            </a:r>
            <a:r>
              <a:rPr lang="ja-JP" altLang="en-US" sz="2400" dirty="0">
                <a:latin typeface="Arial" charset="0"/>
                <a:ea typeface="MS PGothic" charset="0"/>
                <a:cs typeface="ヒラギノ角ゴ ProN W3" charset="0"/>
                <a:sym typeface="Arial Bold" charset="0"/>
              </a:rPr>
              <a:t>’</a:t>
            </a:r>
            <a:r>
              <a:rPr lang="en-US" altLang="ja-JP" sz="2400" dirty="0">
                <a:latin typeface="Arial Bold" charset="0"/>
                <a:ea typeface="MS PGothic" charset="0"/>
                <a:cs typeface="ヒラギノ角ゴ ProN W3" charset="0"/>
                <a:sym typeface="Arial Bold" charset="0"/>
              </a:rPr>
              <a:t>t rely on binding and attach information directly to the desired parameter.</a:t>
            </a:r>
            <a:endParaRPr lang="en-US" sz="2400" dirty="0">
              <a:latin typeface="Arial Bold" charset="0"/>
              <a:ea typeface="MS PGothic" charset="0"/>
              <a:cs typeface="ヒラギノ角ゴ ProN W3" charset="0"/>
              <a:sym typeface="Arial Bold" charset="0"/>
            </a:endParaRPr>
          </a:p>
        </p:txBody>
      </p:sp>
      <p:pic>
        <p:nvPicPr>
          <p:cNvPr id="5837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9543" y="2841172"/>
            <a:ext cx="8382000" cy="1495697"/>
          </a:xfrm>
          <a:prstGeom prst="rect">
            <a:avLst/>
          </a:prstGeom>
          <a:noFill/>
          <a:ln>
            <a:noFill/>
          </a:ln>
          <a:effectLst>
            <a:outerShdw blurRad="63500" dist="76199" dir="2700000" algn="ctr" rotWithShape="0">
              <a:schemeClr val="bg2">
                <a:alpha val="75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58375" name="AutoShape 8"/>
          <p:cNvSpPr>
            <a:spLocks/>
          </p:cNvSpPr>
          <p:nvPr/>
        </p:nvSpPr>
        <p:spPr bwMode="auto">
          <a:xfrm>
            <a:off x="827314" y="1574074"/>
            <a:ext cx="4151086" cy="444137"/>
          </a:xfrm>
          <a:custGeom>
            <a:avLst/>
            <a:gdLst>
              <a:gd name="T0" fmla="*/ 2147483646 w 21600"/>
              <a:gd name="T1" fmla="*/ 0 h 14656"/>
              <a:gd name="T2" fmla="*/ 0 w 21600"/>
              <a:gd name="T3" fmla="*/ 2147483646 h 14656"/>
              <a:gd name="T4" fmla="*/ 0 w 21600"/>
              <a:gd name="T5" fmla="*/ 2147483646 h 14656"/>
              <a:gd name="T6" fmla="*/ 2147483646 w 21600"/>
              <a:gd name="T7" fmla="*/ 2147483646 h 14656"/>
              <a:gd name="T8" fmla="*/ 2147483646 w 21600"/>
              <a:gd name="T9" fmla="*/ 2147483646 h 14656"/>
              <a:gd name="T10" fmla="*/ 2147483646 w 21600"/>
              <a:gd name="T11" fmla="*/ 2147483646 h 14656"/>
              <a:gd name="T12" fmla="*/ 2147483646 w 21600"/>
              <a:gd name="T13" fmla="*/ 2147483646 h 14656"/>
              <a:gd name="T14" fmla="*/ 2147483646 w 21600"/>
              <a:gd name="T15" fmla="*/ 2147483646 h 14656"/>
              <a:gd name="T16" fmla="*/ 2147483646 w 21600"/>
              <a:gd name="T17" fmla="*/ 2147483646 h 14656"/>
              <a:gd name="T18" fmla="*/ 2147483646 w 21600"/>
              <a:gd name="T19" fmla="*/ 2147483646 h 14656"/>
              <a:gd name="T20" fmla="*/ 2147483646 w 21600"/>
              <a:gd name="T21" fmla="*/ 0 h 14656"/>
              <a:gd name="T22" fmla="*/ 2147483646 w 21600"/>
              <a:gd name="T23" fmla="*/ 0 h 14656"/>
              <a:gd name="T24" fmla="*/ 2147483646 w 21600"/>
              <a:gd name="T25" fmla="*/ 0 h 146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600"/>
              <a:gd name="T40" fmla="*/ 0 h 14656"/>
              <a:gd name="T41" fmla="*/ 21600 w 21600"/>
              <a:gd name="T42" fmla="*/ 14656 h 1465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600" h="14656">
                <a:moveTo>
                  <a:pt x="755" y="0"/>
                </a:moveTo>
                <a:cubicBezTo>
                  <a:pt x="338" y="0"/>
                  <a:pt x="0" y="1930"/>
                  <a:pt x="0" y="4311"/>
                </a:cubicBezTo>
                <a:lnTo>
                  <a:pt x="0" y="10345"/>
                </a:lnTo>
                <a:cubicBezTo>
                  <a:pt x="0" y="12726"/>
                  <a:pt x="338" y="14656"/>
                  <a:pt x="755" y="14656"/>
                </a:cubicBezTo>
                <a:lnTo>
                  <a:pt x="16748" y="14656"/>
                </a:lnTo>
                <a:lnTo>
                  <a:pt x="17124" y="21600"/>
                </a:lnTo>
                <a:lnTo>
                  <a:pt x="17502" y="14656"/>
                </a:lnTo>
                <a:lnTo>
                  <a:pt x="20845" y="14656"/>
                </a:lnTo>
                <a:cubicBezTo>
                  <a:pt x="21262" y="14656"/>
                  <a:pt x="21600" y="12726"/>
                  <a:pt x="21600" y="10345"/>
                </a:cubicBezTo>
                <a:lnTo>
                  <a:pt x="21600" y="4311"/>
                </a:lnTo>
                <a:cubicBezTo>
                  <a:pt x="21600" y="1930"/>
                  <a:pt x="21262" y="0"/>
                  <a:pt x="20845" y="0"/>
                </a:cubicBezTo>
                <a:lnTo>
                  <a:pt x="755" y="0"/>
                </a:lnTo>
                <a:close/>
                <a:moveTo>
                  <a:pt x="755" y="0"/>
                </a:moveTo>
              </a:path>
            </a:pathLst>
          </a:custGeom>
          <a:gradFill rotWithShape="0">
            <a:gsLst>
              <a:gs pos="0">
                <a:srgbClr val="FFFFFF">
                  <a:alpha val="50000"/>
                </a:srgbClr>
              </a:gs>
              <a:gs pos="100000">
                <a:srgbClr val="B1852A"/>
              </a:gs>
            </a:gsLst>
            <a:lin ang="0" scaled="1"/>
          </a:gradFill>
          <a:ln w="12700">
            <a:solidFill>
              <a:srgbClr val="4B4B4B"/>
            </a:solidFill>
            <a:miter lim="800000"/>
            <a:headEnd/>
            <a:tailEnd/>
          </a:ln>
        </p:spPr>
        <p:txBody>
          <a:bodyPr lIns="0" tIns="0" rIns="0" bIns="0"/>
          <a:lstStyle/>
          <a:p>
            <a:endParaRPr lang="en-US"/>
          </a:p>
        </p:txBody>
      </p:sp>
      <p:sp>
        <p:nvSpPr>
          <p:cNvPr id="58376" name="Rectangle 9"/>
          <p:cNvSpPr>
            <a:spLocks/>
          </p:cNvSpPr>
          <p:nvPr/>
        </p:nvSpPr>
        <p:spPr bwMode="auto">
          <a:xfrm>
            <a:off x="936171" y="1593668"/>
            <a:ext cx="4049486" cy="4245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pPr eaLnBrk="1" hangingPunct="1"/>
            <a:r>
              <a:rPr lang="en-US" sz="1300">
                <a:latin typeface="Arial Bold" charset="0"/>
                <a:ea typeface="MS PGothic" charset="0"/>
                <a:cs typeface="ヒラギノ角ゴ ProN W3" charset="0"/>
                <a:sym typeface="Arial Bold" charset="0"/>
              </a:rPr>
              <a:t>1.  I want to pass a list of computer names to Get-Service.  Why does this fail?</a:t>
            </a:r>
          </a:p>
        </p:txBody>
      </p:sp>
      <p:sp>
        <p:nvSpPr>
          <p:cNvPr id="58377" name="Rectangle 10"/>
          <p:cNvSpPr>
            <a:spLocks/>
          </p:cNvSpPr>
          <p:nvPr/>
        </p:nvSpPr>
        <p:spPr bwMode="auto">
          <a:xfrm>
            <a:off x="6342743" y="3187337"/>
            <a:ext cx="2721429" cy="1156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pPr eaLnBrk="1" hangingPunct="1"/>
            <a:r>
              <a:rPr lang="en-US" sz="1300">
                <a:latin typeface="Arial Bold" charset="0"/>
                <a:ea typeface="MS PGothic" charset="0"/>
                <a:cs typeface="ヒラギノ角ゴ ProN W3" charset="0"/>
                <a:sym typeface="Arial Bold" charset="0"/>
              </a:rPr>
              <a:t>2.  -Name and -InputObject accept pipeline input ByValue, not -Computername.  -Name accepts text, and then causes the failure.</a:t>
            </a:r>
          </a:p>
          <a:p>
            <a:pPr eaLnBrk="1" hangingPunct="1"/>
            <a:endParaRPr lang="en-US" sz="1300">
              <a:latin typeface="Arial Bold" charset="0"/>
              <a:ea typeface="MS PGothic" charset="0"/>
              <a:cs typeface="ヒラギノ角ゴ ProN W3" charset="0"/>
              <a:sym typeface="Arial Bold" charset="0"/>
            </a:endParaRPr>
          </a:p>
        </p:txBody>
      </p:sp>
    </p:spTree>
    <p:extLst>
      <p:ext uri="{BB962C8B-B14F-4D97-AF65-F5344CB8AC3E}">
        <p14:creationId xmlns:p14="http://schemas.microsoft.com/office/powerpoint/2010/main" val="1982483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7B15FAA571CC24EBCF52874FBDC9AFA" ma:contentTypeVersion="0" ma:contentTypeDescription="Create a new document." ma:contentTypeScope="" ma:versionID="951c9e7c26069be46b2658678acc122f">
  <xsd:schema xmlns:xsd="http://www.w3.org/2001/XMLSchema" xmlns:xs="http://www.w3.org/2001/XMLSchema" xmlns:p="http://schemas.microsoft.com/office/2006/metadata/properties" targetNamespace="http://schemas.microsoft.com/office/2006/metadata/properties" ma:root="true" ma:fieldsID="b77b57d50652ea08129a253ac506a3f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3554A0-5F39-46E3-9ADB-EC59899E312A}">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B23D71D1-20D3-4F67-B4E8-C85EE63530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3B52285-649E-43B8-A7FE-2BBFCBD79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3602</TotalTime>
  <Words>342</Words>
  <Application>Microsoft Office PowerPoint</Application>
  <PresentationFormat>Widescreen</PresentationFormat>
  <Paragraphs>46</Paragraphs>
  <Slides>12</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MS PGothic</vt:lpstr>
      <vt:lpstr>Arial</vt:lpstr>
      <vt:lpstr>Arial Bold</vt:lpstr>
      <vt:lpstr>Calibri</vt:lpstr>
      <vt:lpstr>Segoe</vt:lpstr>
      <vt:lpstr>Segoe UI</vt:lpstr>
      <vt:lpstr>Segoe UI Light</vt:lpstr>
      <vt:lpstr>ヒラギノ角ゴ ProN W3</vt:lpstr>
      <vt:lpstr>ヒラギノ角ゴ ProN W6</vt:lpstr>
      <vt:lpstr>1_Office Theme</vt:lpstr>
      <vt:lpstr>PowerPoint Presentation</vt:lpstr>
      <vt:lpstr>Course Topics</vt:lpstr>
      <vt:lpstr>Module Overview</vt:lpstr>
      <vt:lpstr>How the pipeline really works - The 4 step solution </vt:lpstr>
      <vt:lpstr>ByValue</vt:lpstr>
      <vt:lpstr>ByPropertyName</vt:lpstr>
      <vt:lpstr>ByPropertyName</vt:lpstr>
      <vt:lpstr>What if my property doesn’t match – Customize it!</vt:lpstr>
      <vt:lpstr>The Parenthetical – when all else fails</vt:lpstr>
      <vt:lpstr>The Parenthetical – when all else fails</vt:lpstr>
      <vt:lpstr>Questions or comments?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Rahel Haley Makonnen-Haley (JeffreyM Consulting LLC)</cp:lastModifiedBy>
  <cp:revision>120</cp:revision>
  <dcterms:created xsi:type="dcterms:W3CDTF">2013-02-15T23:12:42Z</dcterms:created>
  <dcterms:modified xsi:type="dcterms:W3CDTF">2013-07-18T04:23:05Z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0x010100F7B15FAA571CC24EBCF52874FBDC9AFA</vt:lpwstr>
  </property>
  <property fmtid="{D5CDD505-2E9C-101B-9397-08002B2CF9AE}" pid="3" name="IsMyDocuments">
    <vt:bool>true</vt:bool>
  </property>
</Properties>
</file>