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91" r:id="rId5"/>
    <p:sldId id="388" r:id="rId6"/>
    <p:sldId id="292" r:id="rId7"/>
    <p:sldId id="354" r:id="rId8"/>
    <p:sldId id="355" r:id="rId9"/>
    <p:sldId id="356" r:id="rId10"/>
    <p:sldId id="357" r:id="rId11"/>
    <p:sldId id="359" r:id="rId12"/>
    <p:sldId id="358" r:id="rId13"/>
    <p:sldId id="322" r:id="rId14"/>
    <p:sldId id="3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4360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07 | The Power in the Shell - Remoting</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2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6119727" y="2942520"/>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990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Overview of Remoting</a:t>
            </a:r>
          </a:p>
          <a:p>
            <a:r>
              <a:rPr lang="en-GB" dirty="0" smtClean="0"/>
              <a:t>Enable Remoting</a:t>
            </a:r>
          </a:p>
          <a:p>
            <a:r>
              <a:rPr lang="en-GB" dirty="0" smtClean="0"/>
              <a:t>One-To-One</a:t>
            </a:r>
          </a:p>
          <a:p>
            <a:r>
              <a:rPr lang="en-GB" dirty="0" smtClean="0"/>
              <a:t>One-To-Many</a:t>
            </a:r>
          </a:p>
          <a:p>
            <a:r>
              <a:rPr lang="en-GB" dirty="0" smtClean="0"/>
              <a:t>Not the end yet!</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p:txBody>
          <a:bodyPr/>
          <a:lstStyle/>
          <a:p>
            <a:r>
              <a:rPr lang="en-GB" dirty="0"/>
              <a:t>Overview of Remoting</a:t>
            </a:r>
          </a:p>
        </p:txBody>
      </p:sp>
      <p:pic>
        <p:nvPicPr>
          <p:cNvPr id="675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29" y="2681151"/>
            <a:ext cx="1944914" cy="1959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a:tailEnd/>
              </a14:hiddenLine>
            </a:ext>
          </a:extLst>
        </p:spPr>
      </p:pic>
      <p:pic>
        <p:nvPicPr>
          <p:cNvPr id="67588"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06880">
            <a:off x="4109872" y="3143380"/>
            <a:ext cx="1951761" cy="45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nvGrpSpPr>
          <p:cNvPr id="67589" name="Group 14"/>
          <p:cNvGrpSpPr>
            <a:grpSpLocks/>
          </p:cNvGrpSpPr>
          <p:nvPr/>
        </p:nvGrpSpPr>
        <p:grpSpPr bwMode="auto">
          <a:xfrm>
            <a:off x="6201620" y="1225129"/>
            <a:ext cx="4361543" cy="2992210"/>
            <a:chOff x="0" y="0"/>
            <a:chExt cx="4808" cy="3664"/>
          </a:xfrm>
        </p:grpSpPr>
        <p:sp>
          <p:nvSpPr>
            <p:cNvPr id="67591" name="Oval 4"/>
            <p:cNvSpPr>
              <a:spLocks/>
            </p:cNvSpPr>
            <p:nvPr/>
          </p:nvSpPr>
          <p:spPr bwMode="auto">
            <a:xfrm>
              <a:off x="154" y="933"/>
              <a:ext cx="4524" cy="2333"/>
            </a:xfrm>
            <a:prstGeom prst="ellipse">
              <a:avLst/>
            </a:prstGeom>
            <a:gradFill rotWithShape="0">
              <a:gsLst>
                <a:gs pos="0">
                  <a:srgbClr val="FFFFFF">
                    <a:alpha val="39000"/>
                  </a:srgbClr>
                </a:gs>
                <a:gs pos="100000">
                  <a:srgbClr val="FFFF00">
                    <a:alpha val="39000"/>
                  </a:srgbClr>
                </a:gs>
              </a:gsLst>
              <a:lin ang="5400000" scaled="1"/>
            </a:gradFill>
            <a:ln w="12700">
              <a:solidFill>
                <a:srgbClr val="4B4B4B">
                  <a:alpha val="38823"/>
                </a:srgbClr>
              </a:solidFill>
              <a:miter lim="800000"/>
              <a:headEnd/>
              <a:tailEnd/>
            </a:ln>
            <a:effectLst>
              <a:outerShdw blurRad="63500" dist="76199" dir="2700000" algn="ctr" rotWithShape="0">
                <a:schemeClr val="bg2">
                  <a:alpha val="75000"/>
                </a:schemeClr>
              </a:outerShdw>
            </a:effectLst>
          </p:spPr>
          <p:txBody>
            <a:bodyPr lIns="0" tIns="0" rIns="0" bIns="0"/>
            <a:lstStyle/>
            <a:p>
              <a:pPr algn="ctr" eaLnBrk="1" hangingPunct="1"/>
              <a:endParaRPr lang="en-US">
                <a:ea typeface="ヒラギノ角ゴ ProN W3" charset="0"/>
                <a:cs typeface="ヒラギノ角ゴ ProN W3" charset="0"/>
              </a:endParaRPr>
            </a:p>
          </p:txBody>
        </p:sp>
        <p:grpSp>
          <p:nvGrpSpPr>
            <p:cNvPr id="67592" name="Group 13"/>
            <p:cNvGrpSpPr>
              <a:grpSpLocks/>
            </p:cNvGrpSpPr>
            <p:nvPr/>
          </p:nvGrpSpPr>
          <p:grpSpPr bwMode="auto">
            <a:xfrm>
              <a:off x="0" y="0"/>
              <a:ext cx="4808" cy="3664"/>
              <a:chOff x="0" y="0"/>
              <a:chExt cx="4808" cy="3664"/>
            </a:xfrm>
          </p:grpSpPr>
          <p:pic>
            <p:nvPicPr>
              <p:cNvPr id="675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 y="831"/>
                <a:ext cx="4517" cy="2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a:tailEnd/>
                  </a14:hiddenLine>
                </a:ext>
              </a:extLst>
            </p:spPr>
          </p:pic>
          <p:grpSp>
            <p:nvGrpSpPr>
              <p:cNvPr id="67594" name="Group 8"/>
              <p:cNvGrpSpPr>
                <a:grpSpLocks/>
              </p:cNvGrpSpPr>
              <p:nvPr/>
            </p:nvGrpSpPr>
            <p:grpSpPr bwMode="auto">
              <a:xfrm>
                <a:off x="0" y="860"/>
                <a:ext cx="945" cy="1259"/>
                <a:chOff x="0" y="0"/>
                <a:chExt cx="945" cy="1259"/>
              </a:xfrm>
            </p:grpSpPr>
            <p:pic>
              <p:nvPicPr>
                <p:cNvPr id="6759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45" cy="12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760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 y="751"/>
                  <a:ext cx="590" cy="4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a:tailEnd/>
                    </a14:hiddenLine>
                  </a:ext>
                </a:extLst>
              </p:spPr>
            </p:pic>
          </p:grpSp>
          <p:pic>
            <p:nvPicPr>
              <p:cNvPr id="6759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 y="0"/>
                <a:ext cx="1219" cy="1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a:tailEnd/>
                  </a14:hiddenLine>
                </a:ext>
              </a:extLst>
            </p:spPr>
          </p:pic>
          <p:pic>
            <p:nvPicPr>
              <p:cNvPr id="67596"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 y="2365"/>
                <a:ext cx="874" cy="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a:tailEnd/>
                  </a14:hiddenLine>
                </a:ext>
              </a:extLst>
            </p:spPr>
          </p:pic>
          <p:pic>
            <p:nvPicPr>
              <p:cNvPr id="67597"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1" y="2473"/>
                <a:ext cx="901" cy="11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a:tailEnd/>
                  </a14:hiddenLine>
                </a:ext>
              </a:extLst>
            </p:spPr>
          </p:pic>
          <p:pic>
            <p:nvPicPr>
              <p:cNvPr id="6759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6" y="752"/>
                <a:ext cx="1152" cy="1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a:tailEnd/>
                  </a14:hiddenLine>
                </a:ext>
              </a:extLst>
            </p:spPr>
          </p:pic>
        </p:grpSp>
      </p:grpSp>
      <p:pic>
        <p:nvPicPr>
          <p:cNvPr id="6759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000" y="4481027"/>
            <a:ext cx="7646594" cy="1961237"/>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2" name="Picture 1" descr="Icon.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24535" y="4143534"/>
            <a:ext cx="1357486" cy="387853"/>
          </a:xfrm>
          <a:prstGeom prst="rect">
            <a:avLst/>
          </a:prstGeom>
        </p:spPr>
      </p:pic>
      <p:pic>
        <p:nvPicPr>
          <p:cNvPr id="18" name="Picture 17" descr="Icon.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26802" y="2685368"/>
            <a:ext cx="1357486" cy="387853"/>
          </a:xfrm>
          <a:prstGeom prst="rect">
            <a:avLst/>
          </a:prstGeom>
        </p:spPr>
      </p:pic>
      <p:pic>
        <p:nvPicPr>
          <p:cNvPr id="19" name="Picture 18" descr="Icon.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6806" y="2096137"/>
            <a:ext cx="1357486" cy="387853"/>
          </a:xfrm>
          <a:prstGeom prst="rect">
            <a:avLst/>
          </a:prstGeom>
        </p:spPr>
      </p:pic>
      <p:pic>
        <p:nvPicPr>
          <p:cNvPr id="20" name="Picture 19" descr="Icon.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82467" y="2698461"/>
            <a:ext cx="1357486" cy="387853"/>
          </a:xfrm>
          <a:prstGeom prst="rect">
            <a:avLst/>
          </a:prstGeom>
        </p:spPr>
      </p:pic>
      <p:pic>
        <p:nvPicPr>
          <p:cNvPr id="21" name="Picture 20" descr="Icon.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19242" y="3968583"/>
            <a:ext cx="1357486" cy="387853"/>
          </a:xfrm>
          <a:prstGeom prst="rect">
            <a:avLst/>
          </a:prstGeom>
        </p:spPr>
      </p:pic>
    </p:spTree>
    <p:extLst>
      <p:ext uri="{BB962C8B-B14F-4D97-AF65-F5344CB8AC3E}">
        <p14:creationId xmlns:p14="http://schemas.microsoft.com/office/powerpoint/2010/main" val="2361869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dirty="0"/>
              <a:t>Enable Remoting</a:t>
            </a:r>
          </a:p>
        </p:txBody>
      </p:sp>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43" y="2586446"/>
            <a:ext cx="8505371" cy="3278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486" y="1809206"/>
            <a:ext cx="7366000" cy="412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68613" name="Rectangle 5"/>
          <p:cNvSpPr>
            <a:spLocks/>
          </p:cNvSpPr>
          <p:nvPr/>
        </p:nvSpPr>
        <p:spPr bwMode="auto">
          <a:xfrm>
            <a:off x="1872343" y="5937069"/>
            <a:ext cx="7895771" cy="607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2000">
                <a:latin typeface="Arial Bold" charset="0"/>
                <a:ea typeface="MS PGothic" charset="0"/>
                <a:cs typeface="ヒラギノ角ゴ ProN W3" charset="0"/>
                <a:sym typeface="Arial Bold" charset="0"/>
              </a:rPr>
              <a:t>Computer Configuration/Policies/Administrative Templates/Windows Components/Windows Remote Management</a:t>
            </a:r>
          </a:p>
        </p:txBody>
      </p:sp>
      <p:pic>
        <p:nvPicPr>
          <p:cNvPr id="68614"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907" y="3826601"/>
            <a:ext cx="1712686" cy="1979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86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314" y="1939834"/>
            <a:ext cx="2924629" cy="235948"/>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8" name="Oval Callout 7"/>
          <p:cNvSpPr/>
          <p:nvPr/>
        </p:nvSpPr>
        <p:spPr>
          <a:xfrm>
            <a:off x="8483668" y="510668"/>
            <a:ext cx="3299204" cy="1833164"/>
          </a:xfrm>
          <a:prstGeom prst="wedgeEllipseCallout">
            <a:avLst>
              <a:gd name="adj1" fmla="val -36833"/>
              <a:gd name="adj2" fmla="val 711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PowerShell Remoting is already enabled in Server 2012</a:t>
            </a:r>
            <a:endParaRPr lang="en-US" dirty="0"/>
          </a:p>
        </p:txBody>
      </p:sp>
    </p:spTree>
    <p:extLst>
      <p:ext uri="{BB962C8B-B14F-4D97-AF65-F5344CB8AC3E}">
        <p14:creationId xmlns:p14="http://schemas.microsoft.com/office/powerpoint/2010/main" val="2216222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One to One - Interactive</a:t>
            </a:r>
          </a:p>
        </p:txBody>
      </p:sp>
      <p:pic>
        <p:nvPicPr>
          <p:cNvPr id="696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49" y="1258570"/>
            <a:ext cx="11267567" cy="4987283"/>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69581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One-To-Many</a:t>
            </a:r>
          </a:p>
        </p:txBody>
      </p:sp>
      <p:pic>
        <p:nvPicPr>
          <p:cNvPr id="70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95" y="5029636"/>
            <a:ext cx="10932630" cy="1347158"/>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06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10" y="1128658"/>
            <a:ext cx="10933186" cy="3598288"/>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88806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Web Access</a:t>
            </a:r>
            <a:endParaRPr lang="en-US" dirty="0"/>
          </a:p>
        </p:txBody>
      </p:sp>
      <p:sp>
        <p:nvSpPr>
          <p:cNvPr id="3" name="Content Placeholder 2"/>
          <p:cNvSpPr>
            <a:spLocks noGrp="1"/>
          </p:cNvSpPr>
          <p:nvPr>
            <p:ph sz="quarter" idx="10"/>
          </p:nvPr>
        </p:nvSpPr>
        <p:spPr>
          <a:xfrm>
            <a:off x="169939" y="942770"/>
            <a:ext cx="11525250" cy="3757987"/>
          </a:xfrm>
        </p:spPr>
        <p:txBody>
          <a:bodyPr/>
          <a:lstStyle/>
          <a:p>
            <a:r>
              <a:rPr lang="en-US" sz="2000" dirty="0" smtClean="0"/>
              <a:t>PowerShell – Anywhere, anytime, on any device!</a:t>
            </a:r>
          </a:p>
          <a:p>
            <a:r>
              <a:rPr lang="en-US" sz="2000" dirty="0"/>
              <a:t>Install-</a:t>
            </a:r>
            <a:r>
              <a:rPr lang="en-US" sz="2000" dirty="0" err="1"/>
              <a:t>WindowsFeature</a:t>
            </a:r>
            <a:r>
              <a:rPr lang="en-US" sz="2000" dirty="0"/>
              <a:t> –Name </a:t>
            </a:r>
            <a:r>
              <a:rPr lang="en-US" sz="2000" dirty="0" err="1"/>
              <a:t>WindowsPowerShellWebAccess</a:t>
            </a:r>
            <a:r>
              <a:rPr lang="en-US" sz="2000" dirty="0"/>
              <a:t> </a:t>
            </a:r>
          </a:p>
          <a:p>
            <a:pPr>
              <a:defRPr/>
            </a:pPr>
            <a:r>
              <a:rPr lang="en-US" sz="2000" dirty="0"/>
              <a:t>Get-Help *</a:t>
            </a:r>
            <a:r>
              <a:rPr lang="en-US" sz="2000" dirty="0" err="1"/>
              <a:t>Pswa</a:t>
            </a:r>
            <a:r>
              <a:rPr lang="en-US" sz="2000" dirty="0" smtClean="0"/>
              <a:t>*</a:t>
            </a:r>
            <a:endParaRPr lang="en-US" sz="2000" dirty="0"/>
          </a:p>
          <a:p>
            <a:pPr>
              <a:defRPr/>
            </a:pPr>
            <a:r>
              <a:rPr lang="en-US" sz="2000" dirty="0"/>
              <a:t>Install-</a:t>
            </a:r>
            <a:r>
              <a:rPr lang="en-US" sz="2000" dirty="0" err="1"/>
              <a:t>PswaWebApplication</a:t>
            </a:r>
            <a:r>
              <a:rPr lang="en-US" sz="2000" dirty="0"/>
              <a:t> –</a:t>
            </a:r>
            <a:r>
              <a:rPr lang="en-US" sz="2000" dirty="0" err="1"/>
              <a:t>UseTestCertificate</a:t>
            </a:r>
            <a:endParaRPr lang="en-US" sz="2000" dirty="0"/>
          </a:p>
          <a:p>
            <a:pPr>
              <a:defRPr/>
            </a:pPr>
            <a:r>
              <a:rPr lang="en-US" sz="2000" dirty="0" smtClean="0"/>
              <a:t># Use </a:t>
            </a:r>
            <a:r>
              <a:rPr lang="en-US" sz="2000" dirty="0"/>
              <a:t>the –</a:t>
            </a:r>
            <a:r>
              <a:rPr lang="en-US" sz="2000" dirty="0" err="1"/>
              <a:t>useTestCertificate</a:t>
            </a:r>
            <a:r>
              <a:rPr lang="en-US" sz="2000" dirty="0"/>
              <a:t> for testing (Expires in 90 days)</a:t>
            </a:r>
          </a:p>
          <a:p>
            <a:r>
              <a:rPr lang="en-US" sz="2000" dirty="0" smtClean="0"/>
              <a:t>Add</a:t>
            </a:r>
            <a:r>
              <a:rPr lang="en-US" sz="2000" dirty="0"/>
              <a:t>-</a:t>
            </a:r>
            <a:r>
              <a:rPr lang="en-US" sz="2000" dirty="0" err="1"/>
              <a:t>PswaAuthorizationRule</a:t>
            </a:r>
            <a:r>
              <a:rPr lang="en-US" sz="2000" dirty="0"/>
              <a:t> –</a:t>
            </a:r>
            <a:r>
              <a:rPr lang="en-US" sz="2000" dirty="0" err="1"/>
              <a:t>userName</a:t>
            </a:r>
            <a:r>
              <a:rPr lang="en-US" sz="2000" dirty="0"/>
              <a:t> &lt;Domain\User | Computer\user&gt; -</a:t>
            </a:r>
            <a:r>
              <a:rPr lang="en-US" sz="2000" dirty="0" err="1"/>
              <a:t>ComputerName</a:t>
            </a:r>
            <a:r>
              <a:rPr lang="en-US" sz="2000" dirty="0"/>
              <a:t> &lt;Computer&gt; -</a:t>
            </a:r>
            <a:r>
              <a:rPr lang="en-US" sz="2000" dirty="0" err="1"/>
              <a:t>ConfigurationName</a:t>
            </a:r>
            <a:r>
              <a:rPr lang="en-US" sz="2000" dirty="0"/>
              <a:t> </a:t>
            </a:r>
            <a:r>
              <a:rPr lang="en-US" sz="2000" dirty="0" err="1"/>
              <a:t>AdminsOnly</a:t>
            </a:r>
            <a:endParaRPr lang="en-US" sz="2000" dirty="0"/>
          </a:p>
          <a:p>
            <a:endParaRPr lang="en-US" dirty="0"/>
          </a:p>
        </p:txBody>
      </p:sp>
      <p:pic>
        <p:nvPicPr>
          <p:cNvPr id="6" name="Picture 5" descr="PSWA.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6177" y="4250396"/>
            <a:ext cx="8077814" cy="2607604"/>
          </a:xfrm>
          <a:prstGeom prst="rect">
            <a:avLst/>
          </a:prstGeom>
        </p:spPr>
      </p:pic>
    </p:spTree>
    <p:extLst>
      <p:ext uri="{BB962C8B-B14F-4D97-AF65-F5344CB8AC3E}">
        <p14:creationId xmlns:p14="http://schemas.microsoft.com/office/powerpoint/2010/main" val="421132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Not the end yet!</a:t>
            </a:r>
            <a:br>
              <a:rPr lang="en-GB" dirty="0"/>
            </a:br>
            <a:endParaRPr lang="en-US" dirty="0"/>
          </a:p>
        </p:txBody>
      </p:sp>
      <p:sp>
        <p:nvSpPr>
          <p:cNvPr id="3" name="Content Placeholder 2"/>
          <p:cNvSpPr>
            <a:spLocks noGrp="1"/>
          </p:cNvSpPr>
          <p:nvPr>
            <p:ph sz="quarter" idx="10"/>
          </p:nvPr>
        </p:nvSpPr>
        <p:spPr/>
        <p:txBody>
          <a:bodyPr/>
          <a:lstStyle/>
          <a:p>
            <a:r>
              <a:rPr lang="en-US" dirty="0" smtClean="0"/>
              <a:t>More to come!</a:t>
            </a:r>
          </a:p>
          <a:p>
            <a:r>
              <a:rPr lang="en-US" dirty="0" smtClean="0"/>
              <a:t>Managing in scale and in real time!</a:t>
            </a:r>
          </a:p>
          <a:p>
            <a:r>
              <a:rPr lang="en-US" dirty="0" smtClean="0"/>
              <a:t>Automation and scripting!</a:t>
            </a:r>
          </a:p>
          <a:p>
            <a:r>
              <a:rPr lang="en-US" dirty="0" smtClean="0"/>
              <a:t>Great resource: Free!</a:t>
            </a:r>
          </a:p>
          <a:p>
            <a:r>
              <a:rPr lang="en-US" dirty="0" smtClean="0"/>
              <a:t>Secrets of PowerShell Remoting – Don Jones and Tobias </a:t>
            </a:r>
            <a:r>
              <a:rPr lang="en-US" dirty="0" err="1" smtClean="0"/>
              <a:t>Weltner</a:t>
            </a:r>
            <a:endParaRPr lang="en-US" dirty="0" smtClean="0"/>
          </a:p>
          <a:p>
            <a:r>
              <a:rPr lang="en-US" dirty="0"/>
              <a:t>http://</a:t>
            </a:r>
            <a:r>
              <a:rPr lang="en-US" dirty="0" err="1"/>
              <a:t>powershell.org</a:t>
            </a:r>
            <a:r>
              <a:rPr lang="en-US" dirty="0"/>
              <a:t>/</a:t>
            </a:r>
            <a:r>
              <a:rPr lang="en-US" dirty="0" err="1"/>
              <a:t>wp</a:t>
            </a:r>
            <a:r>
              <a:rPr lang="en-US" dirty="0"/>
              <a:t>/</a:t>
            </a:r>
            <a:r>
              <a:rPr lang="en-US" dirty="0" err="1"/>
              <a:t>powershell</a:t>
            </a:r>
            <a:r>
              <a:rPr lang="en-US" dirty="0"/>
              <a:t>-books/</a:t>
            </a:r>
          </a:p>
        </p:txBody>
      </p:sp>
    </p:spTree>
    <p:extLst>
      <p:ext uri="{BB962C8B-B14F-4D97-AF65-F5344CB8AC3E}">
        <p14:creationId xmlns:p14="http://schemas.microsoft.com/office/powerpoint/2010/main" val="31051284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3554A0-5F39-46E3-9ADB-EC59899E312A}">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B52285-649E-43B8-A7FE-2BBFCBD79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3609</TotalTime>
  <Words>233</Words>
  <Application>Microsoft Office PowerPoint</Application>
  <PresentationFormat>Widescreen</PresentationFormat>
  <Paragraphs>45</Paragraphs>
  <Slides>11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MS PGothic</vt:lpstr>
      <vt:lpstr>Arial</vt:lpstr>
      <vt:lpstr>Arial Bold</vt:lpstr>
      <vt:lpstr>Calibri</vt:lpstr>
      <vt:lpstr>Segoe</vt:lpstr>
      <vt:lpstr>Segoe UI</vt:lpstr>
      <vt:lpstr>Segoe UI Light</vt:lpstr>
      <vt:lpstr>ヒラギノ角ゴ ProN W3</vt:lpstr>
      <vt:lpstr>ヒラギノ角ゴ ProN W6</vt:lpstr>
      <vt:lpstr>1_Office Theme</vt:lpstr>
      <vt:lpstr>PowerPoint Presentation</vt:lpstr>
      <vt:lpstr>Course Topics</vt:lpstr>
      <vt:lpstr>Module Overview</vt:lpstr>
      <vt:lpstr>Overview of Remoting</vt:lpstr>
      <vt:lpstr>Enable Remoting</vt:lpstr>
      <vt:lpstr>One to One - Interactive</vt:lpstr>
      <vt:lpstr>One-To-Many</vt:lpstr>
      <vt:lpstr>PowerShell Web Access</vt:lpstr>
      <vt:lpstr>Not the end yet! </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120</cp:revision>
  <dcterms:created xsi:type="dcterms:W3CDTF">2013-02-15T23:12:42Z</dcterms:created>
  <dcterms:modified xsi:type="dcterms:W3CDTF">2013-07-18T04:28:44Z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ies>
</file>