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93" r:id="rId5"/>
    <p:sldId id="389" r:id="rId6"/>
    <p:sldId id="294" r:id="rId7"/>
    <p:sldId id="360" r:id="rId8"/>
    <p:sldId id="361" r:id="rId9"/>
    <p:sldId id="363" r:id="rId10"/>
    <p:sldId id="364" r:id="rId11"/>
    <p:sldId id="366" r:id="rId12"/>
    <p:sldId id="369" r:id="rId13"/>
    <p:sldId id="323" r:id="rId14"/>
    <p:sldId id="3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39967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08 | Getting prepared for automation</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15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379514" y="2175933"/>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03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PowerShell security goals</a:t>
            </a:r>
          </a:p>
          <a:p>
            <a:r>
              <a:rPr lang="en-GB" dirty="0" smtClean="0"/>
              <a:t>Execution Policy</a:t>
            </a:r>
          </a:p>
          <a:p>
            <a:r>
              <a:rPr lang="en-GB" dirty="0" smtClean="0"/>
              <a:t>Variables : a place to store stuff</a:t>
            </a:r>
          </a:p>
          <a:p>
            <a:r>
              <a:rPr lang="en-GB" dirty="0" smtClean="0"/>
              <a:t>Fun with Quotes</a:t>
            </a:r>
          </a:p>
          <a:p>
            <a:r>
              <a:rPr lang="en-GB" dirty="0" smtClean="0"/>
              <a:t>Getting and displaying input</a:t>
            </a:r>
          </a:p>
          <a:p>
            <a:r>
              <a:rPr lang="en-GB" dirty="0" smtClean="0"/>
              <a:t>Other output for scripts and automation</a:t>
            </a:r>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pPr eaLnBrk="1" hangingPunct="1"/>
            <a:r>
              <a:rPr lang="en-US" dirty="0">
                <a:latin typeface="Arial Bold" charset="0"/>
                <a:ea typeface="ヒラギノ角ゴ ProN W6" charset="0"/>
                <a:cs typeface="ヒラギノ角ゴ ProN W6" charset="0"/>
              </a:rPr>
              <a:t>PowerShell </a:t>
            </a:r>
            <a:r>
              <a:rPr lang="en-US" dirty="0" smtClean="0">
                <a:latin typeface="Arial Bold" charset="0"/>
                <a:ea typeface="ヒラギノ角ゴ ProN W6" charset="0"/>
                <a:cs typeface="ヒラギノ角ゴ ProN W6" charset="0"/>
              </a:rPr>
              <a:t>security goals</a:t>
            </a:r>
            <a:endParaRPr lang="en-US" dirty="0">
              <a:latin typeface="Arial Bold" charset="0"/>
              <a:ea typeface="ヒラギノ角ゴ ProN W6" charset="0"/>
              <a:cs typeface="ヒラギノ角ゴ ProN W6" charset="0"/>
            </a:endParaRPr>
          </a:p>
        </p:txBody>
      </p:sp>
      <p:sp>
        <p:nvSpPr>
          <p:cNvPr id="73731" name="Rectangle 2"/>
          <p:cNvSpPr>
            <a:spLocks noGrp="1" noChangeArrowheads="1"/>
          </p:cNvSpPr>
          <p:nvPr>
            <p:ph type="body" idx="4294967295"/>
          </p:nvPr>
        </p:nvSpPr>
        <p:spPr>
          <a:xfrm>
            <a:off x="979715" y="2174966"/>
            <a:ext cx="4644571" cy="401682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Secured by default</a:t>
            </a:r>
          </a:p>
          <a:p>
            <a:r>
              <a:rPr lang="en-US" sz="2400" b="0" dirty="0" smtClean="0">
                <a:latin typeface="Arial Bold" charset="0"/>
                <a:ea typeface="ヒラギノ角ゴ ProN W6" charset="0"/>
                <a:cs typeface="ヒラギノ角ゴ ProN W6" charset="0"/>
              </a:rPr>
              <a:t>Prevents mistakes by unintentional admins and users</a:t>
            </a:r>
          </a:p>
          <a:p>
            <a:r>
              <a:rPr lang="en-US" sz="2400" b="0" dirty="0" smtClean="0">
                <a:latin typeface="Arial Bold" charset="0"/>
                <a:ea typeface="ヒラギノ角ゴ ProN W6" charset="0"/>
                <a:cs typeface="ヒラギノ角ゴ ProN W6" charset="0"/>
              </a:rPr>
              <a:t>No </a:t>
            </a:r>
            <a:r>
              <a:rPr lang="en-US" sz="2400" b="0" dirty="0">
                <a:latin typeface="Arial Bold" charset="0"/>
                <a:ea typeface="ヒラギノ角ゴ ProN W6" charset="0"/>
                <a:cs typeface="ヒラギノ角ゴ ProN W6" charset="0"/>
              </a:rPr>
              <a:t>Script Execution</a:t>
            </a:r>
          </a:p>
          <a:p>
            <a:r>
              <a:rPr lang="en-US" sz="2400" b="0" dirty="0">
                <a:latin typeface="Arial Bold" charset="0"/>
                <a:ea typeface="ヒラギノ角ゴ ProN W6" charset="0"/>
                <a:cs typeface="ヒラギノ角ゴ ProN W6" charset="0"/>
              </a:rPr>
              <a:t>.Ps1 associated with notepad</a:t>
            </a:r>
          </a:p>
          <a:p>
            <a:r>
              <a:rPr lang="en-US" sz="2400" b="0" dirty="0">
                <a:latin typeface="Arial Bold" charset="0"/>
                <a:ea typeface="ヒラギノ角ゴ ProN W6" charset="0"/>
                <a:cs typeface="ヒラギノ角ゴ ProN W6" charset="0"/>
              </a:rPr>
              <a:t>Must type path to execute a </a:t>
            </a:r>
            <a:r>
              <a:rPr lang="en-US" sz="2400" b="0" dirty="0" smtClean="0">
                <a:latin typeface="Arial Bold" charset="0"/>
                <a:ea typeface="ヒラギノ角ゴ ProN W6" charset="0"/>
                <a:cs typeface="ヒラギノ角ゴ ProN W6" charset="0"/>
              </a:rPr>
              <a:t>script</a:t>
            </a:r>
            <a:endParaRPr lang="en-US" sz="2400" b="0" dirty="0">
              <a:latin typeface="Arial Bold" charset="0"/>
              <a:ea typeface="ヒラギノ角ゴ ProN W6" charset="0"/>
              <a:cs typeface="ヒラギノ角ゴ ProN W6" charset="0"/>
            </a:endParaRPr>
          </a:p>
        </p:txBody>
      </p:sp>
      <p:pic>
        <p:nvPicPr>
          <p:cNvPr id="73732"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672" y="1325064"/>
            <a:ext cx="3323771" cy="3513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2044337"/>
            <a:ext cx="1778907" cy="427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4878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pPr eaLnBrk="1" hangingPunct="1"/>
            <a:r>
              <a:rPr lang="en-US">
                <a:latin typeface="Arial Bold" charset="0"/>
                <a:ea typeface="ヒラギノ角ゴ ProN W6" charset="0"/>
                <a:cs typeface="ヒラギノ角ゴ ProN W6" charset="0"/>
              </a:rPr>
              <a:t>Execution Policy</a:t>
            </a:r>
          </a:p>
        </p:txBody>
      </p:sp>
      <p:sp>
        <p:nvSpPr>
          <p:cNvPr id="74755" name="Rectangle 2"/>
          <p:cNvSpPr>
            <a:spLocks noGrp="1" noChangeArrowheads="1"/>
          </p:cNvSpPr>
          <p:nvPr>
            <p:ph type="body" idx="4294967295"/>
          </p:nvPr>
        </p:nvSpPr>
        <p:spPr>
          <a:xfrm>
            <a:off x="914255" y="1370228"/>
            <a:ext cx="4644571" cy="5150601"/>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By default, PowerShell does not run scripts.</a:t>
            </a:r>
          </a:p>
          <a:p>
            <a:r>
              <a:rPr lang="en-US" sz="2400" b="0" dirty="0">
                <a:latin typeface="Arial Bold" charset="0"/>
                <a:ea typeface="ヒラギノ角ゴ ProN W6" charset="0"/>
                <a:cs typeface="ヒラギノ角ゴ ProN W6" charset="0"/>
              </a:rPr>
              <a:t>Get/Set-</a:t>
            </a:r>
            <a:r>
              <a:rPr lang="en-US" sz="2400" b="0" dirty="0" err="1">
                <a:latin typeface="Arial Bold" charset="0"/>
                <a:ea typeface="ヒラギノ角ゴ ProN W6" charset="0"/>
                <a:cs typeface="ヒラギノ角ゴ ProN W6" charset="0"/>
              </a:rPr>
              <a:t>ExecutionPolicy</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Restricted</a:t>
            </a:r>
          </a:p>
          <a:p>
            <a:r>
              <a:rPr lang="en-US" sz="2400" b="0" dirty="0">
                <a:latin typeface="Arial Bold" charset="0"/>
                <a:ea typeface="ヒラギノ角ゴ ProN W6" charset="0"/>
                <a:cs typeface="ヒラギノ角ゴ ProN W6" charset="0"/>
              </a:rPr>
              <a:t>Unrestricted</a:t>
            </a:r>
          </a:p>
          <a:p>
            <a:r>
              <a:rPr lang="en-US" sz="2400" b="0" dirty="0" err="1">
                <a:latin typeface="Arial Bold" charset="0"/>
                <a:ea typeface="ヒラギノ角ゴ ProN W6" charset="0"/>
                <a:cs typeface="ヒラギノ角ゴ ProN W6" charset="0"/>
              </a:rPr>
              <a:t>AllSigned</a:t>
            </a:r>
            <a:endParaRPr lang="en-US" sz="2400" b="0" dirty="0">
              <a:latin typeface="Arial Bold" charset="0"/>
              <a:ea typeface="ヒラギノ角ゴ ProN W6" charset="0"/>
              <a:cs typeface="ヒラギノ角ゴ ProN W6" charset="0"/>
            </a:endParaRPr>
          </a:p>
          <a:p>
            <a:r>
              <a:rPr lang="en-US" sz="2400" b="0" dirty="0" err="1">
                <a:latin typeface="Arial Bold" charset="0"/>
                <a:ea typeface="ヒラギノ角ゴ ProN W6" charset="0"/>
                <a:cs typeface="ヒラギノ角ゴ ProN W6" charset="0"/>
              </a:rPr>
              <a:t>RemoteSigned</a:t>
            </a:r>
            <a:endParaRPr lang="en-US" sz="2400" b="0" dirty="0">
              <a:latin typeface="Arial Bold" charset="0"/>
              <a:ea typeface="ヒラギノ角ゴ ProN W6" charset="0"/>
              <a:cs typeface="ヒラギノ角ゴ ProN W6" charset="0"/>
            </a:endParaRPr>
          </a:p>
          <a:p>
            <a:r>
              <a:rPr lang="en-US" sz="2400" b="0" dirty="0" smtClean="0">
                <a:latin typeface="Arial Bold" charset="0"/>
                <a:ea typeface="ヒラギノ角ゴ ProN W6" charset="0"/>
                <a:cs typeface="ヒラギノ角ゴ ProN W6" charset="0"/>
              </a:rPr>
              <a:t>Bypass</a:t>
            </a:r>
          </a:p>
          <a:p>
            <a:r>
              <a:rPr lang="en-US" sz="2400" b="0" dirty="0" smtClean="0">
                <a:latin typeface="Arial Bold" charset="0"/>
                <a:ea typeface="ヒラギノ角ゴ ProN W6" charset="0"/>
                <a:cs typeface="ヒラギノ角ゴ ProN W6" charset="0"/>
              </a:rPr>
              <a:t>Undefined</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Can be set with Group Policy</a:t>
            </a:r>
          </a:p>
        </p:txBody>
      </p:sp>
      <p:grpSp>
        <p:nvGrpSpPr>
          <p:cNvPr id="74756" name="Group 5"/>
          <p:cNvGrpSpPr>
            <a:grpSpLocks/>
          </p:cNvGrpSpPr>
          <p:nvPr/>
        </p:nvGrpSpPr>
        <p:grpSpPr bwMode="auto">
          <a:xfrm>
            <a:off x="6193832" y="568407"/>
            <a:ext cx="5130818" cy="5978609"/>
            <a:chOff x="0" y="0"/>
            <a:chExt cx="4480" cy="6192"/>
          </a:xfrm>
        </p:grpSpPr>
        <p:pic>
          <p:nvPicPr>
            <p:cNvPr id="74757" name="Picture 3"/>
            <p:cNvPicPr>
              <a:picLocks noChangeAspect="1" noChangeArrowheads="1"/>
            </p:cNvPicPr>
            <p:nvPr/>
          </p:nvPicPr>
          <p:blipFill>
            <a:blip r:embed="rId2">
              <a:extLst>
                <a:ext uri="{28A0092B-C50C-407E-A947-70E740481C1C}">
                  <a14:useLocalDpi xmlns:a14="http://schemas.microsoft.com/office/drawing/2010/main" val="0"/>
                </a:ext>
              </a:extLst>
            </a:blip>
            <a:srcRect l="555" t="3763" r="546" b="3644"/>
            <a:stretch>
              <a:fillRect/>
            </a:stretch>
          </p:blipFill>
          <p:spPr bwMode="auto">
            <a:xfrm>
              <a:off x="128" y="96"/>
              <a:ext cx="4217" cy="5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475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80" cy="6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310801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p:txBody>
          <a:bodyPr/>
          <a:lstStyle/>
          <a:p>
            <a:r>
              <a:rPr lang="en-US" dirty="0">
                <a:latin typeface="Arial Bold" charset="0"/>
                <a:ea typeface="ヒラギノ角ゴ ProN W6" charset="0"/>
                <a:cs typeface="ヒラギノ角ゴ ProN W6" charset="0"/>
              </a:rPr>
              <a:t>Variables: A </a:t>
            </a:r>
            <a:r>
              <a:rPr lang="en-US" dirty="0" smtClean="0">
                <a:latin typeface="Arial Bold" charset="0"/>
                <a:ea typeface="ヒラギノ角ゴ ProN W6" charset="0"/>
                <a:cs typeface="ヒラギノ角ゴ ProN W6" charset="0"/>
              </a:rPr>
              <a:t>place </a:t>
            </a:r>
            <a:r>
              <a:rPr lang="en-US" dirty="0">
                <a:latin typeface="Arial Bold" charset="0"/>
                <a:ea typeface="ヒラギノ角ゴ ProN W6" charset="0"/>
                <a:cs typeface="ヒラギノ角ゴ ProN W6" charset="0"/>
              </a:rPr>
              <a:t>to </a:t>
            </a:r>
            <a:r>
              <a:rPr lang="en-US" dirty="0" smtClean="0">
                <a:latin typeface="Arial Bold" charset="0"/>
                <a:ea typeface="ヒラギノ角ゴ ProN W6" charset="0"/>
                <a:cs typeface="ヒラギノ角ゴ ProN W6" charset="0"/>
              </a:rPr>
              <a:t>store stuff</a:t>
            </a:r>
            <a:endParaRPr lang="en-US" dirty="0">
              <a:latin typeface="Arial Bold" charset="0"/>
              <a:ea typeface="ヒラギノ角ゴ ProN W6" charset="0"/>
              <a:cs typeface="ヒラギノ角ゴ ProN W6" charset="0"/>
            </a:endParaRPr>
          </a:p>
        </p:txBody>
      </p:sp>
      <p:sp>
        <p:nvSpPr>
          <p:cNvPr id="76803" name="Rectangle 2"/>
          <p:cNvSpPr>
            <a:spLocks noGrp="1" noChangeArrowheads="1"/>
          </p:cNvSpPr>
          <p:nvPr>
            <p:ph type="body" idx="4294967295"/>
          </p:nvPr>
        </p:nvSpPr>
        <p:spPr>
          <a:xfrm>
            <a:off x="639321" y="1265476"/>
            <a:ext cx="4644571" cy="4016829"/>
          </a:xfrm>
          <a:prstGeom prst="rect">
            <a:avLst/>
          </a:prstGeom>
        </p:spPr>
        <p:txBody>
          <a:bodyPr lIns="50237" tIns="25119" rIns="50237" bIns="25119"/>
          <a:lstStyle/>
          <a:p>
            <a:r>
              <a:rPr lang="en-US" sz="2400" b="0" dirty="0" smtClean="0">
                <a:latin typeface="Arial Bold" charset="0"/>
                <a:ea typeface="ヒラギノ角ゴ ProN W6" charset="0"/>
                <a:cs typeface="ヒラギノ角ゴ ProN W6" charset="0"/>
              </a:rPr>
              <a:t>Use $ to create and use variables</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Can contain letters, numbers, spaces and underscores</a:t>
            </a:r>
          </a:p>
          <a:p>
            <a:r>
              <a:rPr lang="en-US" sz="2400" b="0" dirty="0">
                <a:latin typeface="Arial Bold" charset="0"/>
                <a:ea typeface="ヒラギノ角ゴ ProN W6" charset="0"/>
                <a:cs typeface="ヒラギノ角ゴ ProN W6" charset="0"/>
              </a:rPr>
              <a:t>Don</a:t>
            </a:r>
            <a:r>
              <a:rPr lang="ja-JP" altLang="en-US" sz="2400" b="0" dirty="0">
                <a:latin typeface="Arial" charset="0"/>
                <a:ea typeface="ヒラギノ角ゴ ProN W6" charset="0"/>
                <a:cs typeface="ヒラギノ角ゴ ProN W6" charset="0"/>
              </a:rPr>
              <a:t>’</a:t>
            </a:r>
            <a:r>
              <a:rPr lang="en-US" altLang="ja-JP" sz="2400" b="0" dirty="0">
                <a:latin typeface="Arial Bold" charset="0"/>
                <a:ea typeface="ヒラギノ角ゴ ProN W6" charset="0"/>
                <a:cs typeface="ヒラギノ角ゴ ProN W6" charset="0"/>
              </a:rPr>
              <a:t>t persist after Shell exits</a:t>
            </a:r>
          </a:p>
          <a:p>
            <a:r>
              <a:rPr lang="en-US" sz="2400" b="0" dirty="0">
                <a:latin typeface="Arial Bold" charset="0"/>
                <a:ea typeface="ヒラギノ角ゴ ProN W6" charset="0"/>
                <a:cs typeface="ヒラギノ角ゴ ProN W6" charset="0"/>
              </a:rPr>
              <a:t>New-Variable</a:t>
            </a:r>
          </a:p>
          <a:p>
            <a:r>
              <a:rPr lang="en-US" sz="2400" b="0" dirty="0">
                <a:latin typeface="Arial Bold" charset="0"/>
                <a:ea typeface="ヒラギノ角ゴ ProN W6" charset="0"/>
                <a:cs typeface="ヒラギノ角ゴ ProN W6" charset="0"/>
              </a:rPr>
              <a:t>Set-Variable</a:t>
            </a:r>
          </a:p>
          <a:p>
            <a:r>
              <a:rPr lang="en-US" sz="2400" b="0" dirty="0">
                <a:latin typeface="Arial Bold" charset="0"/>
                <a:ea typeface="ヒラギノ角ゴ ProN W6" charset="0"/>
                <a:cs typeface="ヒラギノ角ゴ ProN W6" charset="0"/>
              </a:rPr>
              <a:t>Get-Variable</a:t>
            </a:r>
          </a:p>
          <a:p>
            <a:r>
              <a:rPr lang="en-US" sz="2400" b="0" dirty="0">
                <a:latin typeface="Arial Bold" charset="0"/>
                <a:ea typeface="ヒラギノ角ゴ ProN W6" charset="0"/>
                <a:cs typeface="ヒラギノ角ゴ ProN W6" charset="0"/>
              </a:rPr>
              <a:t>Clear-Variable</a:t>
            </a:r>
          </a:p>
          <a:p>
            <a:r>
              <a:rPr lang="en-US" sz="2400" b="0" dirty="0">
                <a:latin typeface="Arial Bold" charset="0"/>
                <a:ea typeface="ヒラギノ角ゴ ProN W6" charset="0"/>
                <a:cs typeface="ヒラギノ角ゴ ProN W6" charset="0"/>
              </a:rPr>
              <a:t>Remove-</a:t>
            </a:r>
            <a:r>
              <a:rPr lang="en-US" sz="2400" b="0" dirty="0" smtClean="0">
                <a:latin typeface="Arial Bold" charset="0"/>
                <a:ea typeface="ヒラギノ角ゴ ProN W6" charset="0"/>
                <a:cs typeface="ヒラギノ角ゴ ProN W6" charset="0"/>
              </a:rPr>
              <a:t>Variable</a:t>
            </a:r>
          </a:p>
          <a:p>
            <a:r>
              <a:rPr lang="en-US" sz="2400" b="0" dirty="0" smtClean="0">
                <a:latin typeface="Arial Bold" charset="0"/>
                <a:ea typeface="ヒラギノ角ゴ ProN W6" charset="0"/>
                <a:cs typeface="ヒラギノ角ゴ ProN W6" charset="0"/>
              </a:rPr>
              <a:t>Can force a type – [</a:t>
            </a:r>
            <a:r>
              <a:rPr lang="en-US" sz="2400" b="0" dirty="0" err="1" smtClean="0">
                <a:latin typeface="Arial Bold" charset="0"/>
                <a:ea typeface="ヒラギノ角ゴ ProN W6" charset="0"/>
                <a:cs typeface="ヒラギノ角ゴ ProN W6" charset="0"/>
              </a:rPr>
              <a:t>int</a:t>
            </a:r>
            <a:r>
              <a:rPr lang="en-US" sz="2400" b="0" dirty="0" smtClean="0">
                <a:latin typeface="Arial Bold" charset="0"/>
                <a:ea typeface="ヒラギノ角ゴ ProN W6" charset="0"/>
                <a:cs typeface="ヒラギノ角ゴ ProN W6" charset="0"/>
              </a:rPr>
              <a:t>]$</a:t>
            </a:r>
            <a:r>
              <a:rPr lang="en-US" sz="2400" b="0" dirty="0" err="1" smtClean="0">
                <a:latin typeface="Arial Bold" charset="0"/>
                <a:ea typeface="ヒラギノ角ゴ ProN W6" charset="0"/>
                <a:cs typeface="ヒラギノ角ゴ ProN W6" charset="0"/>
              </a:rPr>
              <a:t>var</a:t>
            </a:r>
            <a:endParaRPr lang="en-US" sz="2400" b="0" dirty="0">
              <a:latin typeface="Arial Bold" charset="0"/>
              <a:ea typeface="ヒラギノ角ゴ ProN W6" charset="0"/>
              <a:cs typeface="ヒラギノ角ゴ ProN W6" charset="0"/>
            </a:endParaRPr>
          </a:p>
        </p:txBody>
      </p:sp>
      <p:pic>
        <p:nvPicPr>
          <p:cNvPr id="7680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785" y="1781303"/>
            <a:ext cx="2505529" cy="37229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68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32" y="1311165"/>
            <a:ext cx="2080079" cy="372291"/>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76807" name="Rectangle 8"/>
          <p:cNvSpPr>
            <a:spLocks/>
          </p:cNvSpPr>
          <p:nvPr/>
        </p:nvSpPr>
        <p:spPr bwMode="auto">
          <a:xfrm>
            <a:off x="10312400" y="5473337"/>
            <a:ext cx="181429" cy="248194"/>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p>
            <a:pPr algn="ctr" eaLnBrk="1" hangingPunct="1"/>
            <a:endParaRPr lang="en-US"/>
          </a:p>
        </p:txBody>
      </p:sp>
      <p:sp>
        <p:nvSpPr>
          <p:cNvPr id="76808" name="Rectangle 10"/>
          <p:cNvSpPr>
            <a:spLocks/>
          </p:cNvSpPr>
          <p:nvPr/>
        </p:nvSpPr>
        <p:spPr bwMode="auto">
          <a:xfrm>
            <a:off x="7829405" y="1282451"/>
            <a:ext cx="4049486" cy="9173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dirty="0">
                <a:latin typeface="Arial Bold" charset="0"/>
                <a:ea typeface="MS PGothic" charset="0"/>
                <a:cs typeface="MS PGothic" charset="0"/>
                <a:sym typeface="Arial Bold" charset="0"/>
              </a:rPr>
              <a:t>Note: The $ is not part of the variable name, it</a:t>
            </a:r>
            <a:r>
              <a:rPr lang="ja-JP" altLang="en-US" dirty="0">
                <a:latin typeface="Arial" charset="0"/>
                <a:ea typeface="MS PGothic" charset="0"/>
                <a:cs typeface="MS PGothic" charset="0"/>
                <a:sym typeface="Arial Bold" charset="0"/>
              </a:rPr>
              <a:t>’</a:t>
            </a:r>
            <a:r>
              <a:rPr lang="en-US" altLang="ja-JP" dirty="0">
                <a:latin typeface="Arial Bold" charset="0"/>
                <a:sym typeface="Arial Bold" charset="0"/>
              </a:rPr>
              <a:t>s a cue to access the contents of the variable</a:t>
            </a:r>
            <a:endParaRPr lang="en-US" dirty="0">
              <a:latin typeface="Arial Bold" charset="0"/>
              <a:sym typeface="Arial Bold" charset="0"/>
            </a:endParaRPr>
          </a:p>
        </p:txBody>
      </p:sp>
      <p:grpSp>
        <p:nvGrpSpPr>
          <p:cNvPr id="11" name="Group 4"/>
          <p:cNvGrpSpPr>
            <a:grpSpLocks/>
          </p:cNvGrpSpPr>
          <p:nvPr/>
        </p:nvGrpSpPr>
        <p:grpSpPr bwMode="auto">
          <a:xfrm>
            <a:off x="8252502" y="2267123"/>
            <a:ext cx="2954320" cy="4423928"/>
            <a:chOff x="0" y="0"/>
            <a:chExt cx="3800" cy="5992"/>
          </a:xfrm>
        </p:grpSpPr>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l="830" t="208" r="186" b="258"/>
            <a:stretch>
              <a:fillRect/>
            </a:stretch>
          </p:blipFill>
          <p:spPr bwMode="auto">
            <a:xfrm>
              <a:off x="128" y="96"/>
              <a:ext cx="3537" cy="5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13"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800" cy="5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79015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pPr eaLnBrk="1" hangingPunct="1"/>
            <a:r>
              <a:rPr lang="en-US" dirty="0" smtClean="0">
                <a:latin typeface="Arial Bold" charset="0"/>
                <a:ea typeface="ヒラギノ角ゴ ProN W6" charset="0"/>
                <a:cs typeface="ヒラギノ角ゴ ProN W6" charset="0"/>
              </a:rPr>
              <a:t>Fun with </a:t>
            </a:r>
            <a:r>
              <a:rPr lang="en-US" dirty="0">
                <a:latin typeface="Arial Bold" charset="0"/>
                <a:ea typeface="ヒラギノ角ゴ ProN W6" charset="0"/>
                <a:cs typeface="ヒラギノ角ゴ ProN W6" charset="0"/>
              </a:rPr>
              <a:t>Quotes</a:t>
            </a:r>
          </a:p>
        </p:txBody>
      </p:sp>
      <p:sp>
        <p:nvSpPr>
          <p:cNvPr id="77827" name="Rectangle 2"/>
          <p:cNvSpPr>
            <a:spLocks noGrp="1" noChangeArrowheads="1"/>
          </p:cNvSpPr>
          <p:nvPr>
            <p:ph type="body" idx="4294967295"/>
          </p:nvPr>
        </p:nvSpPr>
        <p:spPr>
          <a:xfrm>
            <a:off x="979715" y="1946366"/>
            <a:ext cx="4644571" cy="401682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Double Quotes resolve all variables</a:t>
            </a:r>
          </a:p>
          <a:p>
            <a:r>
              <a:rPr lang="en-US" sz="2400" b="0" dirty="0">
                <a:latin typeface="Arial Bold" charset="0"/>
                <a:ea typeface="ヒラギノ角ゴ ProN W6" charset="0"/>
                <a:cs typeface="ヒラギノ角ゴ ProN W6" charset="0"/>
              </a:rPr>
              <a:t>Can use Sub-Expressions</a:t>
            </a:r>
          </a:p>
          <a:p>
            <a:r>
              <a:rPr lang="en-US" sz="2400" b="0" dirty="0">
                <a:latin typeface="Arial Bold" charset="0"/>
                <a:ea typeface="ヒラギノ角ゴ ProN W6" charset="0"/>
                <a:cs typeface="ヒラギノ角ゴ ProN W6" charset="0"/>
              </a:rPr>
              <a:t>Single Quotes prevent substitution</a:t>
            </a:r>
          </a:p>
          <a:p>
            <a:r>
              <a:rPr lang="en-US" sz="2400" b="0" dirty="0">
                <a:latin typeface="Arial Bold" charset="0"/>
                <a:ea typeface="ヒラギノ角ゴ ProN W6" charset="0"/>
                <a:cs typeface="ヒラギノ角ゴ ProN W6" charset="0"/>
              </a:rPr>
              <a:t>Get-Help </a:t>
            </a:r>
            <a:r>
              <a:rPr lang="en-US" sz="2400" b="0" dirty="0" err="1">
                <a:latin typeface="Arial Bold" charset="0"/>
                <a:ea typeface="ヒラギノ角ゴ ProN W6" charset="0"/>
                <a:cs typeface="ヒラギノ角ゴ ProN W6" charset="0"/>
              </a:rPr>
              <a:t>About_Quoting_Rules</a:t>
            </a:r>
            <a:endParaRPr lang="en-US" sz="2400" b="0" dirty="0">
              <a:latin typeface="Arial Bold" charset="0"/>
              <a:ea typeface="ヒラギノ角ゴ ProN W6" charset="0"/>
              <a:cs typeface="ヒラギノ角ゴ ProN W6" charset="0"/>
            </a:endParaRPr>
          </a:p>
          <a:p>
            <a:r>
              <a:rPr lang="en-US" sz="2400" b="0" dirty="0">
                <a:latin typeface="Arial Bold" charset="0"/>
                <a:ea typeface="ヒラギノ角ゴ ProN W6" charset="0"/>
                <a:cs typeface="ヒラギノ角ゴ ProN W6" charset="0"/>
              </a:rPr>
              <a:t>Back-tick/Grave-Accent prevents individual substitution</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007" y="1979023"/>
            <a:ext cx="5663293" cy="2403566"/>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78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057" y="4526280"/>
            <a:ext cx="1110343" cy="164837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56395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p:txBody>
          <a:bodyPr/>
          <a:lstStyle/>
          <a:p>
            <a:r>
              <a:rPr lang="en-US" dirty="0"/>
              <a:t>Getting and displaying input </a:t>
            </a:r>
            <a:endParaRPr lang="en-US" dirty="0">
              <a:latin typeface="Arial Bold" charset="0"/>
              <a:ea typeface="ヒラギノ角ゴ ProN W6" charset="0"/>
              <a:cs typeface="ヒラギノ角ゴ ProN W6" charset="0"/>
            </a:endParaRPr>
          </a:p>
        </p:txBody>
      </p:sp>
      <p:pic>
        <p:nvPicPr>
          <p:cNvPr id="798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 y="1122252"/>
            <a:ext cx="7786497" cy="2923804"/>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876" y="2436155"/>
            <a:ext cx="9281886" cy="290077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770" y="4555305"/>
            <a:ext cx="9463314" cy="192024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1875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p:nvPr>
        </p:nvSpPr>
        <p:spPr/>
        <p:txBody>
          <a:bodyPr/>
          <a:lstStyle/>
          <a:p>
            <a:r>
              <a:rPr lang="en-GB" dirty="0"/>
              <a:t>Other output for scripts and automation</a:t>
            </a:r>
          </a:p>
        </p:txBody>
      </p:sp>
      <p:sp>
        <p:nvSpPr>
          <p:cNvPr id="82947" name="Rectangle 2"/>
          <p:cNvSpPr>
            <a:spLocks noGrp="1" noChangeArrowheads="1"/>
          </p:cNvSpPr>
          <p:nvPr>
            <p:ph type="body" idx="4294967295"/>
          </p:nvPr>
        </p:nvSpPr>
        <p:spPr>
          <a:xfrm>
            <a:off x="979715" y="1370229"/>
            <a:ext cx="4644571" cy="4016829"/>
          </a:xfrm>
          <a:prstGeom prst="rect">
            <a:avLst/>
          </a:prstGeom>
        </p:spPr>
        <p:txBody>
          <a:bodyPr lIns="50237" tIns="25119" rIns="50237" bIns="25119"/>
          <a:lstStyle/>
          <a:p>
            <a:r>
              <a:rPr lang="en-US" sz="2400" b="0" dirty="0">
                <a:latin typeface="Arial Bold" charset="0"/>
                <a:ea typeface="ヒラギノ角ゴ ProN W6" charset="0"/>
                <a:cs typeface="ヒラギノ角ゴ ProN W6" charset="0"/>
              </a:rPr>
              <a:t>Write-Warning</a:t>
            </a:r>
          </a:p>
          <a:p>
            <a:r>
              <a:rPr lang="en-US" sz="2400" b="0" dirty="0">
                <a:latin typeface="Arial Bold" charset="0"/>
                <a:ea typeface="ヒラギノ角ゴ ProN W6" charset="0"/>
                <a:cs typeface="ヒラギノ角ゴ ProN W6" charset="0"/>
              </a:rPr>
              <a:t>Write-Verbose</a:t>
            </a:r>
          </a:p>
          <a:p>
            <a:r>
              <a:rPr lang="en-US" sz="2400" b="0" dirty="0">
                <a:latin typeface="Arial Bold" charset="0"/>
                <a:ea typeface="ヒラギノ角ゴ ProN W6" charset="0"/>
                <a:cs typeface="ヒラギノ角ゴ ProN W6" charset="0"/>
              </a:rPr>
              <a:t>Write-Debug</a:t>
            </a:r>
          </a:p>
          <a:p>
            <a:r>
              <a:rPr lang="en-US" sz="2400" b="0" dirty="0">
                <a:latin typeface="Arial Bold" charset="0"/>
                <a:ea typeface="ヒラギノ角ゴ ProN W6" charset="0"/>
                <a:cs typeface="ヒラギノ角ゴ ProN W6" charset="0"/>
              </a:rPr>
              <a:t>Write-Error</a:t>
            </a:r>
          </a:p>
        </p:txBody>
      </p:sp>
      <p:pic>
        <p:nvPicPr>
          <p:cNvPr id="829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5" y="3735634"/>
            <a:ext cx="11245290" cy="2706630"/>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82949" name="Rectangle 4"/>
          <p:cNvSpPr>
            <a:spLocks/>
          </p:cNvSpPr>
          <p:nvPr/>
        </p:nvSpPr>
        <p:spPr bwMode="auto">
          <a:xfrm>
            <a:off x="5950710" y="1304913"/>
            <a:ext cx="5515429" cy="4016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lstStyle/>
          <a:p>
            <a:pPr marL="342900" indent="-342900">
              <a:spcBef>
                <a:spcPts val="934"/>
              </a:spcBef>
              <a:buSzPct val="155000"/>
              <a:buFont typeface="Arial"/>
              <a:buChar char="•"/>
            </a:pPr>
            <a:r>
              <a:rPr lang="en-US" sz="2100" dirty="0">
                <a:latin typeface="Arial Bold" charset="0"/>
                <a:ea typeface="MS PGothic" charset="0"/>
                <a:cs typeface="MS PGothic" charset="0"/>
                <a:sym typeface="Arial Bold" charset="0"/>
              </a:rPr>
              <a:t>$Preference variables to know</a:t>
            </a:r>
          </a:p>
          <a:p>
            <a:pPr marL="342900" indent="-342900">
              <a:spcBef>
                <a:spcPts val="934"/>
              </a:spcBef>
              <a:buSzPct val="155000"/>
              <a:buFont typeface="Arial"/>
              <a:buChar char="•"/>
            </a:pPr>
            <a:r>
              <a:rPr lang="en-US" sz="2100" dirty="0">
                <a:latin typeface="Arial Bold" charset="0"/>
                <a:ea typeface="MS PGothic" charset="0"/>
                <a:cs typeface="MS PGothic" charset="0"/>
                <a:sym typeface="Arial Bold" charset="0"/>
              </a:rPr>
              <a:t>Help </a:t>
            </a:r>
            <a:r>
              <a:rPr lang="en-US" sz="2100" dirty="0" err="1">
                <a:latin typeface="Arial Bold" charset="0"/>
                <a:ea typeface="MS PGothic" charset="0"/>
                <a:cs typeface="MS PGothic" charset="0"/>
                <a:sym typeface="Arial Bold" charset="0"/>
              </a:rPr>
              <a:t>about_Preference_Variables</a:t>
            </a:r>
            <a:endParaRPr lang="en-US" sz="2100" dirty="0">
              <a:latin typeface="Arial Bold" charset="0"/>
              <a:ea typeface="MS PGothic" charset="0"/>
              <a:cs typeface="MS PGothic" charset="0"/>
              <a:sym typeface="Arial Bold" charset="0"/>
            </a:endParaRPr>
          </a:p>
          <a:p>
            <a:pPr marL="342900" indent="-342900">
              <a:spcBef>
                <a:spcPts val="934"/>
              </a:spcBef>
              <a:buSzPct val="155000"/>
              <a:buFont typeface="Arial"/>
              <a:buChar char="•"/>
            </a:pPr>
            <a:r>
              <a:rPr lang="en-US" sz="2100" dirty="0">
                <a:latin typeface="Arial Bold" charset="0"/>
                <a:ea typeface="MS PGothic" charset="0"/>
                <a:cs typeface="MS PGothic" charset="0"/>
                <a:sym typeface="Arial Bold" charset="0"/>
              </a:rPr>
              <a:t>$</a:t>
            </a:r>
            <a:r>
              <a:rPr lang="en-US" sz="2100" dirty="0" err="1">
                <a:latin typeface="Arial Bold" charset="0"/>
                <a:ea typeface="MS PGothic" charset="0"/>
                <a:cs typeface="MS PGothic" charset="0"/>
                <a:sym typeface="Arial Bold" charset="0"/>
              </a:rPr>
              <a:t>DebugPreference</a:t>
            </a:r>
            <a:r>
              <a:rPr lang="en-US" sz="2100" dirty="0">
                <a:latin typeface="Arial Bold" charset="0"/>
                <a:ea typeface="MS PGothic" charset="0"/>
                <a:cs typeface="MS PGothic" charset="0"/>
                <a:sym typeface="Arial Bold" charset="0"/>
              </a:rPr>
              <a:t>=</a:t>
            </a:r>
            <a:r>
              <a:rPr lang="en-US" sz="2100" dirty="0" err="1">
                <a:latin typeface="Arial Bold" charset="0"/>
                <a:ea typeface="MS PGothic" charset="0"/>
                <a:cs typeface="MS PGothic" charset="0"/>
                <a:sym typeface="Arial Bold" charset="0"/>
              </a:rPr>
              <a:t>SilentlyContinue</a:t>
            </a:r>
            <a:endParaRPr lang="en-US" sz="2100" dirty="0">
              <a:latin typeface="Arial Bold" charset="0"/>
              <a:ea typeface="MS PGothic" charset="0"/>
              <a:cs typeface="MS PGothic" charset="0"/>
              <a:sym typeface="Arial Bold" charset="0"/>
            </a:endParaRPr>
          </a:p>
          <a:p>
            <a:pPr marL="342900" indent="-342900">
              <a:spcBef>
                <a:spcPts val="934"/>
              </a:spcBef>
              <a:buSzPct val="155000"/>
              <a:buFont typeface="Arial"/>
              <a:buChar char="•"/>
            </a:pPr>
            <a:r>
              <a:rPr lang="en-US" sz="2100" dirty="0">
                <a:latin typeface="Arial Bold" charset="0"/>
                <a:ea typeface="MS PGothic" charset="0"/>
                <a:cs typeface="MS PGothic" charset="0"/>
                <a:sym typeface="Arial Bold" charset="0"/>
              </a:rPr>
              <a:t>$</a:t>
            </a:r>
            <a:r>
              <a:rPr lang="en-US" sz="2100" dirty="0" err="1">
                <a:latin typeface="Arial Bold" charset="0"/>
                <a:ea typeface="MS PGothic" charset="0"/>
                <a:cs typeface="MS PGothic" charset="0"/>
                <a:sym typeface="Arial Bold" charset="0"/>
              </a:rPr>
              <a:t>ErrorActionPreference</a:t>
            </a:r>
            <a:r>
              <a:rPr lang="en-US" sz="2100" dirty="0">
                <a:latin typeface="Arial Bold" charset="0"/>
                <a:ea typeface="MS PGothic" charset="0"/>
                <a:cs typeface="MS PGothic" charset="0"/>
                <a:sym typeface="Arial Bold" charset="0"/>
              </a:rPr>
              <a:t>=Continue</a:t>
            </a:r>
          </a:p>
          <a:p>
            <a:pPr marL="342900" indent="-342900">
              <a:spcBef>
                <a:spcPts val="934"/>
              </a:spcBef>
              <a:buSzPct val="155000"/>
              <a:buFont typeface="Arial"/>
              <a:buChar char="•"/>
            </a:pPr>
            <a:r>
              <a:rPr lang="en-US" sz="2100" dirty="0">
                <a:latin typeface="Arial Bold" charset="0"/>
                <a:ea typeface="MS PGothic" charset="0"/>
                <a:cs typeface="MS PGothic" charset="0"/>
                <a:sym typeface="Arial Bold" charset="0"/>
              </a:rPr>
              <a:t>#</a:t>
            </a:r>
            <a:r>
              <a:rPr lang="en-US" sz="2100" dirty="0" err="1">
                <a:latin typeface="Arial Bold" charset="0"/>
                <a:ea typeface="MS PGothic" charset="0"/>
                <a:cs typeface="MS PGothic" charset="0"/>
                <a:sym typeface="Arial Bold" charset="0"/>
              </a:rPr>
              <a:t>VerbosePreference</a:t>
            </a:r>
            <a:r>
              <a:rPr lang="en-US" sz="2100" dirty="0">
                <a:latin typeface="Arial Bold" charset="0"/>
                <a:ea typeface="MS PGothic" charset="0"/>
                <a:cs typeface="MS PGothic" charset="0"/>
                <a:sym typeface="Arial Bold" charset="0"/>
              </a:rPr>
              <a:t>=</a:t>
            </a:r>
            <a:r>
              <a:rPr lang="en-US" sz="2100" dirty="0" err="1">
                <a:latin typeface="Arial Bold" charset="0"/>
                <a:ea typeface="MS PGothic" charset="0"/>
                <a:cs typeface="MS PGothic" charset="0"/>
                <a:sym typeface="Arial Bold" charset="0"/>
              </a:rPr>
              <a:t>SilentlyContinue</a:t>
            </a:r>
            <a:endParaRPr lang="en-US" sz="2100" dirty="0">
              <a:latin typeface="Arial Bold" charset="0"/>
              <a:ea typeface="MS PGothic" charset="0"/>
              <a:cs typeface="MS PGothic" charset="0"/>
              <a:sym typeface="Arial Bold" charset="0"/>
            </a:endParaRPr>
          </a:p>
        </p:txBody>
      </p:sp>
    </p:spTree>
    <p:extLst>
      <p:ext uri="{BB962C8B-B14F-4D97-AF65-F5344CB8AC3E}">
        <p14:creationId xmlns:p14="http://schemas.microsoft.com/office/powerpoint/2010/main" val="388880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3601</TotalTime>
  <Words>293</Words>
  <Application>Microsoft Office PowerPoint</Application>
  <PresentationFormat>Widescreen</PresentationFormat>
  <Paragraphs>70</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MS PGothic</vt:lpstr>
      <vt:lpstr>MS PGothic</vt:lpstr>
      <vt:lpstr>Arial</vt:lpstr>
      <vt:lpstr>Arial Bold</vt:lpstr>
      <vt:lpstr>Calibri</vt:lpstr>
      <vt:lpstr>Segoe</vt:lpstr>
      <vt:lpstr>Segoe UI</vt:lpstr>
      <vt:lpstr>Segoe UI Light</vt:lpstr>
      <vt:lpstr>ヒラギノ角ゴ ProN W6</vt:lpstr>
      <vt:lpstr>1_Office Theme</vt:lpstr>
      <vt:lpstr>PowerPoint Presentation</vt:lpstr>
      <vt:lpstr>Course Topics</vt:lpstr>
      <vt:lpstr>Module Overview</vt:lpstr>
      <vt:lpstr>PowerShell security goals</vt:lpstr>
      <vt:lpstr>Execution Policy</vt:lpstr>
      <vt:lpstr>Variables: A place to store stuff</vt:lpstr>
      <vt:lpstr>Fun with Quotes</vt:lpstr>
      <vt:lpstr>Getting and displaying input </vt:lpstr>
      <vt:lpstr>Other output for scripts and automation</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121</cp:revision>
  <dcterms:created xsi:type="dcterms:W3CDTF">2013-02-15T23:12:42Z</dcterms:created>
  <dcterms:modified xsi:type="dcterms:W3CDTF">2013-07-18T04:20:29Z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