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4"/>
  </p:notesMasterIdLst>
  <p:handoutMasterIdLst>
    <p:handoutMasterId r:id="rId15"/>
  </p:handoutMasterIdLst>
  <p:sldIdLst>
    <p:sldId id="295" r:id="rId5"/>
    <p:sldId id="390" r:id="rId6"/>
    <p:sldId id="296" r:id="rId7"/>
    <p:sldId id="370" r:id="rId8"/>
    <p:sldId id="373" r:id="rId9"/>
    <p:sldId id="375" r:id="rId10"/>
    <p:sldId id="374" r:id="rId11"/>
    <p:sldId id="324" r:id="rId12"/>
    <p:sldId id="39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91" autoAdjust="0"/>
    <p:restoredTop sz="94660"/>
  </p:normalViewPr>
  <p:slideViewPr>
    <p:cSldViewPr snapToGrid="0">
      <p:cViewPr varScale="1">
        <p:scale>
          <a:sx n="113" d="100"/>
          <a:sy n="113" d="100"/>
        </p:scale>
        <p:origin x="414" y="102"/>
      </p:cViewPr>
      <p:guideLst>
        <p:guide orient="horz" pos="2160"/>
        <p:guide pos="3840"/>
      </p:guideLst>
    </p:cSldViewPr>
  </p:slideViewPr>
  <p:notesTextViewPr>
    <p:cViewPr>
      <p:scale>
        <a:sx n="1" d="1"/>
        <a:sy n="1" d="1"/>
      </p:scale>
      <p:origin x="0" y="0"/>
    </p:cViewPr>
  </p:notesTextViewPr>
  <p:notesViewPr>
    <p:cSldViewPr snapToGrid="0">
      <p:cViewPr varScale="1">
        <p:scale>
          <a:sx n="86" d="100"/>
          <a:sy n="86" d="100"/>
        </p:scale>
        <p:origin x="3864"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7/17/2013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7/17/2013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8759300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4</a:t>
            </a:fld>
            <a:endParaRPr lang="en-US"/>
          </a:p>
        </p:txBody>
      </p:sp>
    </p:spTree>
    <p:extLst>
      <p:ext uri="{BB962C8B-B14F-4D97-AF65-F5344CB8AC3E}">
        <p14:creationId xmlns:p14="http://schemas.microsoft.com/office/powerpoint/2010/main" val="19594491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5</a:t>
            </a:fld>
            <a:endParaRPr lang="en-US"/>
          </a:p>
        </p:txBody>
      </p:sp>
    </p:spTree>
    <p:extLst>
      <p:ext uri="{BB962C8B-B14F-4D97-AF65-F5344CB8AC3E}">
        <p14:creationId xmlns:p14="http://schemas.microsoft.com/office/powerpoint/2010/main" val="34332276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6</a:t>
            </a:fld>
            <a:endParaRPr lang="en-US"/>
          </a:p>
        </p:txBody>
      </p:sp>
    </p:spTree>
    <p:extLst>
      <p:ext uri="{BB962C8B-B14F-4D97-AF65-F5344CB8AC3E}">
        <p14:creationId xmlns:p14="http://schemas.microsoft.com/office/powerpoint/2010/main" val="29861010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7</a:t>
            </a:fld>
            <a:endParaRPr lang="en-US"/>
          </a:p>
        </p:txBody>
      </p:sp>
    </p:spTree>
    <p:extLst>
      <p:ext uri="{BB962C8B-B14F-4D97-AF65-F5344CB8AC3E}">
        <p14:creationId xmlns:p14="http://schemas.microsoft.com/office/powerpoint/2010/main" val="26960686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8</a:t>
            </a:fld>
            <a:endParaRPr lang="en-US"/>
          </a:p>
        </p:txBody>
      </p:sp>
    </p:spTree>
    <p:extLst>
      <p:ext uri="{BB962C8B-B14F-4D97-AF65-F5344CB8AC3E}">
        <p14:creationId xmlns:p14="http://schemas.microsoft.com/office/powerpoint/2010/main" val="20220612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9</a:t>
            </a:fld>
            <a:endParaRPr lang="en-US"/>
          </a:p>
        </p:txBody>
      </p:sp>
    </p:spTree>
    <p:extLst>
      <p:ext uri="{BB962C8B-B14F-4D97-AF65-F5344CB8AC3E}">
        <p14:creationId xmlns:p14="http://schemas.microsoft.com/office/powerpoint/2010/main" val="27157061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Click to edit Master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grpSp>
        <p:nvGrpSpPr>
          <p:cNvPr id="9" name="Group 8"/>
          <p:cNvGrpSpPr/>
          <p:nvPr userDrawn="1"/>
        </p:nvGrpSpPr>
        <p:grpSpPr>
          <a:xfrm>
            <a:off x="209826" y="188373"/>
            <a:ext cx="2281581" cy="656454"/>
            <a:chOff x="209826" y="188373"/>
            <a:chExt cx="2281581" cy="656454"/>
          </a:xfrm>
        </p:grpSpPr>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9826" y="188373"/>
              <a:ext cx="656454" cy="656454"/>
            </a:xfrm>
            <a:prstGeom prst="rect">
              <a:avLst/>
            </a:prstGeom>
          </p:spPr>
        </p:pic>
        <p:pic>
          <p:nvPicPr>
            <p:cNvPr id="14" name="Picture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12830" y="348577"/>
              <a:ext cx="1578577" cy="386507"/>
            </a:xfrm>
            <a:prstGeom prst="rect">
              <a:avLst/>
            </a:prstGeom>
          </p:spPr>
        </p:pic>
      </p:gr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2997200"/>
            <a:ext cx="8409867" cy="207176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2995435"/>
            <a:ext cx="3257419" cy="207385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p:nvPr>
        </p:nvSpPr>
        <p:spPr>
          <a:xfrm>
            <a:off x="292101" y="3202547"/>
            <a:ext cx="8215796" cy="1666254"/>
          </a:xfrm>
          <a:prstGeom prst="rect">
            <a:avLst/>
          </a:prstGeom>
        </p:spPr>
        <p:txBody>
          <a:bodyPr anchor="b" anchorCtr="0">
            <a:normAutofit/>
          </a:bodyPr>
          <a:lstStyle>
            <a:lvl1pPr marL="0" indent="0">
              <a:buNone/>
              <a:defRPr sz="3600">
                <a:solidFill>
                  <a:schemeClr val="bg1"/>
                </a:solidFill>
                <a:latin typeface="Segoe UI Light" panose="020B0502040204020203" pitchFamily="34" charset="0"/>
                <a:cs typeface="Segoe UI Light" panose="020B0502040204020203" pitchFamily="34" charset="0"/>
              </a:defRPr>
            </a:lvl1pPr>
          </a:lstStyle>
          <a:p>
            <a:pPr lvl="0"/>
            <a:r>
              <a:rPr lang="en-US" dirty="0" smtClean="0"/>
              <a:t>Click to edit Master text styles</a:t>
            </a: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781149" y="3077068"/>
            <a:ext cx="2372079" cy="948831"/>
          </a:xfrm>
          <a:prstGeom prst="rect">
            <a:avLst/>
          </a:prstGeom>
        </p:spPr>
      </p:pic>
      <p:sp>
        <p:nvSpPr>
          <p:cNvPr id="11"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417638"/>
            <a:ext cx="11525250" cy="5260975"/>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3" r:id="rId3"/>
    <p:sldLayoutId id="2147483664" r:id="rId4"/>
    <p:sldLayoutId id="2147483665" r:id="rId5"/>
    <p:sldLayoutId id="2147483666" r:id="rId6"/>
    <p:sldLayoutId id="2147483667"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914400" indent="-914400"/>
            <a:r>
              <a:rPr lang="en-US" dirty="0" smtClean="0"/>
              <a:t>09 | Automation in scale - Remoting</a:t>
            </a:r>
            <a:endParaRPr lang="en-US" dirty="0"/>
          </a:p>
        </p:txBody>
      </p:sp>
      <p:sp>
        <p:nvSpPr>
          <p:cNvPr id="4" name="Subtitle 3"/>
          <p:cNvSpPr>
            <a:spLocks noGrp="1"/>
          </p:cNvSpPr>
          <p:nvPr>
            <p:ph type="subTitle" idx="1"/>
          </p:nvPr>
        </p:nvSpPr>
        <p:spPr/>
        <p:txBody>
          <a:bodyPr/>
          <a:lstStyle/>
          <a:p>
            <a:r>
              <a:rPr lang="en-US" dirty="0"/>
              <a:t>Jeffrey Snover | Distinguished Engineer &amp; Lead Architect</a:t>
            </a:r>
          </a:p>
          <a:p>
            <a:r>
              <a:rPr lang="en-US" dirty="0"/>
              <a:t>Jason Helmick | Senior Technologist, Concentrated Technology</a:t>
            </a:r>
          </a:p>
        </p:txBody>
      </p:sp>
    </p:spTree>
    <p:extLst>
      <p:ext uri="{BB962C8B-B14F-4D97-AF65-F5344CB8AC3E}">
        <p14:creationId xmlns:p14="http://schemas.microsoft.com/office/powerpoint/2010/main" val="18956674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pSp>
        <p:nvGrpSpPr>
          <p:cNvPr id="8" name="Group 7"/>
          <p:cNvGrpSpPr/>
          <p:nvPr/>
        </p:nvGrpSpPr>
        <p:grpSpPr>
          <a:xfrm>
            <a:off x="10058403" y="6159141"/>
            <a:ext cx="1989103" cy="572303"/>
            <a:chOff x="209826" y="188373"/>
            <a:chExt cx="2281581" cy="656454"/>
          </a:xfrm>
        </p:grpSpPr>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9826" y="188373"/>
              <a:ext cx="656454" cy="656454"/>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12830" y="348577"/>
              <a:ext cx="1578577" cy="386507"/>
            </a:xfrm>
            <a:prstGeom prst="rect">
              <a:avLst/>
            </a:prstGeom>
          </p:spPr>
        </p:pic>
      </p:grpSp>
      <p:graphicFrame>
        <p:nvGraphicFramePr>
          <p:cNvPr id="4" name="Content Placeholder 3"/>
          <p:cNvGraphicFramePr>
            <a:graphicFrameLocks noGrp="1"/>
          </p:cNvGraphicFramePr>
          <p:nvPr>
            <p:ph sz="quarter" idx="10"/>
            <p:extLst/>
          </p:nvPr>
        </p:nvGraphicFramePr>
        <p:xfrm>
          <a:off x="379413" y="1417636"/>
          <a:ext cx="11525250" cy="4605792"/>
        </p:xfrm>
        <a:graphic>
          <a:graphicData uri="http://schemas.openxmlformats.org/drawingml/2006/table">
            <a:tbl>
              <a:tblPr firstRow="1" bandRow="1">
                <a:tableStyleId>{5C22544A-7EE6-4342-B048-85BDC9FD1C3A}</a:tableStyleId>
              </a:tblPr>
              <a:tblGrid>
                <a:gridCol w="5762625"/>
                <a:gridCol w="5762625"/>
              </a:tblGrid>
              <a:tr h="767632">
                <a:tc gridSpan="2">
                  <a:txBody>
                    <a:bodyPr/>
                    <a:lstStyle/>
                    <a:p>
                      <a:r>
                        <a:rPr lang="en-US" sz="3600" dirty="0" smtClean="0">
                          <a:latin typeface="Segoe UI Light" panose="020B0502040204020203" pitchFamily="34" charset="0"/>
                          <a:cs typeface="Segoe UI Light" panose="020B0502040204020203" pitchFamily="34" charset="0"/>
                        </a:rPr>
                        <a:t>Getting Started with PowerShell</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tr>
              <a:tr h="767632">
                <a:tc>
                  <a:txBody>
                    <a:bodyPr/>
                    <a:lstStyle/>
                    <a:p>
                      <a:r>
                        <a:rPr lang="en-US" sz="2400" dirty="0" smtClean="0">
                          <a:latin typeface="Segoe UI Light" panose="020B0502040204020203" pitchFamily="34" charset="0"/>
                          <a:cs typeface="Segoe UI Light" panose="020B0502040204020203" pitchFamily="34" charset="0"/>
                        </a:rPr>
                        <a:t>01 |  Don’t fear the shell</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The pipeline</a:t>
                      </a:r>
                      <a:r>
                        <a:rPr lang="en-US" sz="2400" baseline="0" dirty="0" smtClean="0">
                          <a:latin typeface="Segoe UI Light" panose="020B0502040204020203" pitchFamily="34" charset="0"/>
                          <a:cs typeface="Segoe UI Light" panose="020B0502040204020203" pitchFamily="34" charset="0"/>
                        </a:rPr>
                        <a:t> : Deeper</a:t>
                      </a:r>
                      <a:endParaRPr lang="en-US" sz="2400" dirty="0">
                        <a:latin typeface="Segoe UI Light" panose="020B0502040204020203" pitchFamily="34" charset="0"/>
                        <a:cs typeface="Segoe UI Light" panose="020B0502040204020203" pitchFamily="34" charset="0"/>
                      </a:endParaRPr>
                    </a:p>
                  </a:txBody>
                  <a:tcPr anchor="ctr"/>
                </a:tc>
              </a:tr>
              <a:tr h="767632">
                <a:tc>
                  <a:txBody>
                    <a:bodyPr/>
                    <a:lstStyle/>
                    <a:p>
                      <a:r>
                        <a:rPr lang="en-US" sz="2400" dirty="0" smtClean="0">
                          <a:latin typeface="Segoe UI Light" panose="020B0502040204020203" pitchFamily="34" charset="0"/>
                          <a:cs typeface="Segoe UI Light" panose="020B0502040204020203" pitchFamily="34" charset="0"/>
                        </a:rPr>
                        <a:t>02 |  The Help system</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  The Power in the</a:t>
                      </a:r>
                      <a:r>
                        <a:rPr lang="en-US" sz="2400" baseline="0" dirty="0" smtClean="0">
                          <a:latin typeface="Segoe UI Light" panose="020B0502040204020203" pitchFamily="34" charset="0"/>
                          <a:cs typeface="Segoe UI Light" panose="020B0502040204020203" pitchFamily="34" charset="0"/>
                        </a:rPr>
                        <a:t> Shell</a:t>
                      </a:r>
                      <a:r>
                        <a:rPr lang="en-US" sz="2400" dirty="0" smtClean="0">
                          <a:latin typeface="Segoe UI Light" panose="020B0502040204020203" pitchFamily="34" charset="0"/>
                          <a:cs typeface="Segoe UI Light" panose="020B0502040204020203" pitchFamily="34" charset="0"/>
                        </a:rPr>
                        <a:t> - Remoting</a:t>
                      </a:r>
                      <a:endParaRPr lang="en-US" sz="2400" dirty="0">
                        <a:latin typeface="Segoe UI Light" panose="020B0502040204020203" pitchFamily="34" charset="0"/>
                        <a:cs typeface="Segoe UI Light" panose="020B0502040204020203" pitchFamily="34" charset="0"/>
                      </a:endParaRPr>
                    </a:p>
                  </a:txBody>
                  <a:tcPr anchor="ctr"/>
                </a:tc>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The pipeline : Getting connected</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08 |  Getting prepared for automation</a:t>
                      </a:r>
                      <a:endParaRPr lang="en-US" sz="2400" dirty="0">
                        <a:latin typeface="Segoe UI Light" panose="020B0502040204020203" pitchFamily="34" charset="0"/>
                        <a:cs typeface="Segoe UI Light" panose="020B0502040204020203" pitchFamily="34" charset="0"/>
                      </a:endParaRPr>
                    </a:p>
                  </a:txBody>
                  <a:tcPr anchor="ctr"/>
                </a:tc>
              </a:tr>
              <a:tr h="767632">
                <a:tc>
                  <a:txBody>
                    <a:bodyPr/>
                    <a:lstStyle/>
                    <a:p>
                      <a:r>
                        <a:rPr lang="en-US" sz="2400" dirty="0" smtClean="0">
                          <a:latin typeface="Segoe UI Light" panose="020B0502040204020203" pitchFamily="34" charset="0"/>
                          <a:cs typeface="Segoe UI Light" panose="020B0502040204020203" pitchFamily="34" charset="0"/>
                        </a:rPr>
                        <a:t>04 |  Extending the shell</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09 |  Automation</a:t>
                      </a:r>
                      <a:r>
                        <a:rPr lang="en-US" sz="2400" baseline="0" dirty="0" smtClean="0">
                          <a:latin typeface="Segoe UI Light" panose="020B0502040204020203" pitchFamily="34" charset="0"/>
                          <a:cs typeface="Segoe UI Light" panose="020B0502040204020203" pitchFamily="34" charset="0"/>
                        </a:rPr>
                        <a:t> in scale - Remoting</a:t>
                      </a:r>
                      <a:endParaRPr lang="en-US" sz="2400" dirty="0">
                        <a:latin typeface="Segoe UI Light" panose="020B0502040204020203" pitchFamily="34" charset="0"/>
                        <a:cs typeface="Segoe UI Light" panose="020B0502040204020203" pitchFamily="34" charset="0"/>
                      </a:endParaRPr>
                    </a:p>
                  </a:txBody>
                  <a:tcPr anchor="ctr"/>
                </a:tc>
              </a:tr>
              <a:tr h="767632">
                <a:tc>
                  <a:txBody>
                    <a:bodyPr/>
                    <a:lstStyle/>
                    <a:p>
                      <a:r>
                        <a:rPr lang="en-US" sz="2400" dirty="0" smtClean="0">
                          <a:latin typeface="Segoe UI Light" panose="020B0502040204020203" pitchFamily="34" charset="0"/>
                          <a:cs typeface="Segoe UI Light" panose="020B0502040204020203" pitchFamily="34" charset="0"/>
                        </a:rPr>
                        <a:t>05</a:t>
                      </a:r>
                      <a:r>
                        <a:rPr lang="en-US" sz="2400" baseline="0" dirty="0" smtClean="0">
                          <a:latin typeface="Segoe UI Light" panose="020B0502040204020203" pitchFamily="34" charset="0"/>
                          <a:cs typeface="Segoe UI Light" panose="020B0502040204020203" pitchFamily="34" charset="0"/>
                        </a:rPr>
                        <a:t> |  Objects for the Admin</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10 |  Introducing scripting and </a:t>
                      </a:r>
                      <a:r>
                        <a:rPr lang="en-US" sz="2400" dirty="0" err="1" smtClean="0">
                          <a:latin typeface="Segoe UI Light" panose="020B0502040204020203" pitchFamily="34" charset="0"/>
                          <a:cs typeface="Segoe UI Light" panose="020B0502040204020203" pitchFamily="34" charset="0"/>
                        </a:rPr>
                        <a:t>toolmaking</a:t>
                      </a:r>
                      <a:endParaRPr lang="en-US" sz="2400" dirty="0">
                        <a:latin typeface="Segoe UI Light" panose="020B0502040204020203" pitchFamily="34" charset="0"/>
                        <a:cs typeface="Segoe UI Light" panose="020B0502040204020203" pitchFamily="34" charset="0"/>
                      </a:endParaRPr>
                    </a:p>
                  </a:txBody>
                  <a:tcPr anchor="ctr"/>
                </a:tc>
              </a:tr>
            </a:tbl>
          </a:graphicData>
        </a:graphic>
      </p:graphicFrame>
      <p:sp>
        <p:nvSpPr>
          <p:cNvPr id="3" name="Rectangle 2"/>
          <p:cNvSpPr/>
          <p:nvPr/>
        </p:nvSpPr>
        <p:spPr>
          <a:xfrm>
            <a:off x="6141730" y="4461933"/>
            <a:ext cx="5792686" cy="8212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57726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Reusable Sessions</a:t>
            </a:r>
          </a:p>
          <a:p>
            <a:r>
              <a:rPr lang="en-GB" dirty="0" smtClean="0"/>
              <a:t>Sessions with Invoke-Command</a:t>
            </a:r>
          </a:p>
          <a:p>
            <a:r>
              <a:rPr lang="en-GB" dirty="0" smtClean="0"/>
              <a:t>Real-world deployment of a website</a:t>
            </a:r>
          </a:p>
          <a:p>
            <a:r>
              <a:rPr lang="en-GB" dirty="0" smtClean="0"/>
              <a:t>Getting commands from anywhere</a:t>
            </a:r>
          </a:p>
          <a:p>
            <a:endParaRPr lang="en-GB" dirty="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28761995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1"/>
          <p:cNvSpPr>
            <a:spLocks noGrp="1" noChangeArrowheads="1"/>
          </p:cNvSpPr>
          <p:nvPr>
            <p:ph type="title"/>
          </p:nvPr>
        </p:nvSpPr>
        <p:spPr/>
        <p:txBody>
          <a:bodyPr/>
          <a:lstStyle/>
          <a:p>
            <a:pPr eaLnBrk="1" hangingPunct="1"/>
            <a:r>
              <a:rPr lang="en-US" dirty="0" smtClean="0">
                <a:latin typeface="Arial Bold" charset="0"/>
                <a:ea typeface="ヒラギノ角ゴ ProN W6" charset="0"/>
                <a:cs typeface="ヒラギノ角ゴ ProN W6" charset="0"/>
              </a:rPr>
              <a:t>Reusable </a:t>
            </a:r>
            <a:r>
              <a:rPr lang="en-US" dirty="0">
                <a:latin typeface="Arial Bold" charset="0"/>
                <a:ea typeface="ヒラギノ角ゴ ProN W6" charset="0"/>
                <a:cs typeface="ヒラギノ角ゴ ProN W6" charset="0"/>
              </a:rPr>
              <a:t>Sessions</a:t>
            </a:r>
          </a:p>
        </p:txBody>
      </p:sp>
      <p:pic>
        <p:nvPicPr>
          <p:cNvPr id="8601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8286" y="1900646"/>
            <a:ext cx="8403771" cy="1998617"/>
          </a:xfrm>
          <a:prstGeom prst="rect">
            <a:avLst/>
          </a:prstGeom>
          <a:noFill/>
          <a:ln>
            <a:noFill/>
          </a:ln>
          <a:effectLst>
            <a:outerShdw blurRad="63500" dist="76199" dir="2700000" algn="ctr" rotWithShape="0">
              <a:schemeClr val="bg2">
                <a:alpha val="75000"/>
              </a:scheme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pic>
        <p:nvPicPr>
          <p:cNvPr id="8602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8286" y="4271554"/>
            <a:ext cx="8403771" cy="1998617"/>
          </a:xfrm>
          <a:prstGeom prst="rect">
            <a:avLst/>
          </a:prstGeom>
          <a:noFill/>
          <a:ln>
            <a:noFill/>
          </a:ln>
          <a:effectLst>
            <a:outerShdw blurRad="63500" dist="76199" dir="2700000" algn="ctr" rotWithShape="0">
              <a:schemeClr val="bg2">
                <a:alpha val="75000"/>
              </a:scheme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sp>
        <p:nvSpPr>
          <p:cNvPr id="5" name="Oval Callout 4"/>
          <p:cNvSpPr/>
          <p:nvPr/>
        </p:nvSpPr>
        <p:spPr>
          <a:xfrm>
            <a:off x="8640773" y="301163"/>
            <a:ext cx="3299204" cy="1833164"/>
          </a:xfrm>
          <a:prstGeom prst="wedgeEllipseCallout">
            <a:avLst>
              <a:gd name="adj1" fmla="val -36833"/>
              <a:gd name="adj2" fmla="val 71196"/>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Can be disconnected and reconnected in PowerShell V3</a:t>
            </a:r>
            <a:endParaRPr lang="en-US" dirty="0"/>
          </a:p>
        </p:txBody>
      </p:sp>
    </p:spTree>
    <p:extLst>
      <p:ext uri="{BB962C8B-B14F-4D97-AF65-F5344CB8AC3E}">
        <p14:creationId xmlns:p14="http://schemas.microsoft.com/office/powerpoint/2010/main" val="6761172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1"/>
          <p:cNvSpPr>
            <a:spLocks noGrp="1" noChangeArrowheads="1"/>
          </p:cNvSpPr>
          <p:nvPr>
            <p:ph type="title"/>
          </p:nvPr>
        </p:nvSpPr>
        <p:spPr/>
        <p:txBody>
          <a:bodyPr/>
          <a:lstStyle/>
          <a:p>
            <a:r>
              <a:rPr lang="en-GB" dirty="0"/>
              <a:t>Sessions with Invoke-Command</a:t>
            </a:r>
          </a:p>
        </p:txBody>
      </p:sp>
      <p:pic>
        <p:nvPicPr>
          <p:cNvPr id="8909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772" y="1770017"/>
            <a:ext cx="8403771" cy="2468880"/>
          </a:xfrm>
          <a:prstGeom prst="rect">
            <a:avLst/>
          </a:prstGeom>
          <a:noFill/>
          <a:ln>
            <a:noFill/>
          </a:ln>
          <a:effectLst>
            <a:outerShdw blurRad="63500" dist="76199" dir="2700000" algn="ctr" rotWithShape="0">
              <a:schemeClr val="bg2">
                <a:alpha val="75000"/>
              </a:scheme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pic>
        <p:nvPicPr>
          <p:cNvPr id="8909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0743" y="3089366"/>
            <a:ext cx="8403771" cy="3409406"/>
          </a:xfrm>
          <a:prstGeom prst="rect">
            <a:avLst/>
          </a:prstGeom>
          <a:noFill/>
          <a:ln>
            <a:noFill/>
          </a:ln>
          <a:effectLst>
            <a:outerShdw blurRad="63500" dist="76199" dir="2700000" algn="ctr" rotWithShape="0">
              <a:schemeClr val="bg2">
                <a:alpha val="75000"/>
              </a:scheme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33592344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Real-world deployment of a website</a:t>
            </a:r>
          </a:p>
        </p:txBody>
      </p:sp>
      <p:sp>
        <p:nvSpPr>
          <p:cNvPr id="3" name="Content Placeholder 2"/>
          <p:cNvSpPr>
            <a:spLocks noGrp="1"/>
          </p:cNvSpPr>
          <p:nvPr>
            <p:ph sz="quarter" idx="10"/>
          </p:nvPr>
        </p:nvSpPr>
        <p:spPr/>
        <p:txBody>
          <a:bodyPr/>
          <a:lstStyle/>
          <a:p>
            <a:r>
              <a:rPr lang="en-US" dirty="0" smtClean="0"/>
              <a:t>Demonstration</a:t>
            </a:r>
            <a:endParaRPr lang="en-US" dirty="0"/>
          </a:p>
        </p:txBody>
      </p:sp>
    </p:spTree>
    <p:extLst>
      <p:ext uri="{BB962C8B-B14F-4D97-AF65-F5344CB8AC3E}">
        <p14:creationId xmlns:p14="http://schemas.microsoft.com/office/powerpoint/2010/main" val="3345095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1"/>
          <p:cNvSpPr>
            <a:spLocks noGrp="1" noChangeArrowheads="1"/>
          </p:cNvSpPr>
          <p:nvPr>
            <p:ph type="title"/>
          </p:nvPr>
        </p:nvSpPr>
        <p:spPr/>
        <p:txBody>
          <a:bodyPr>
            <a:normAutofit fontScale="90000"/>
          </a:bodyPr>
          <a:lstStyle/>
          <a:p>
            <a:r>
              <a:rPr lang="en-GB" dirty="0"/>
              <a:t>Getting commands from </a:t>
            </a:r>
            <a:r>
              <a:rPr lang="en-GB" dirty="0" smtClean="0"/>
              <a:t>anywhere - </a:t>
            </a:r>
            <a:r>
              <a:rPr lang="en-GB" dirty="0"/>
              <a:t/>
            </a:r>
            <a:br>
              <a:rPr lang="en-GB" dirty="0"/>
            </a:br>
            <a:r>
              <a:rPr lang="en-US" dirty="0" smtClean="0">
                <a:latin typeface="Arial Bold" charset="0"/>
                <a:ea typeface="ヒラギノ角ゴ ProN W6" charset="0"/>
                <a:cs typeface="ヒラギノ角ゴ ProN W6" charset="0"/>
              </a:rPr>
              <a:t>Implicit </a:t>
            </a:r>
            <a:r>
              <a:rPr lang="en-US" dirty="0">
                <a:latin typeface="Arial Bold" charset="0"/>
                <a:ea typeface="ヒラギノ角ゴ ProN W6" charset="0"/>
                <a:cs typeface="ヒラギノ角ゴ ProN W6" charset="0"/>
              </a:rPr>
              <a:t>Remoting</a:t>
            </a:r>
          </a:p>
        </p:txBody>
      </p:sp>
      <p:pic>
        <p:nvPicPr>
          <p:cNvPr id="9011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435" y="1606078"/>
            <a:ext cx="10771834" cy="4692152"/>
          </a:xfrm>
          <a:prstGeom prst="rect">
            <a:avLst/>
          </a:prstGeom>
          <a:noFill/>
          <a:ln>
            <a:noFill/>
          </a:ln>
          <a:effectLst>
            <a:outerShdw blurRad="63500" dist="76199" dir="2700000" algn="ctr" rotWithShape="0">
              <a:schemeClr val="bg2">
                <a:alpha val="75000"/>
              </a:scheme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2238639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or comments?</a:t>
            </a:r>
            <a:endParaRPr lang="en-US" dirty="0"/>
          </a:p>
        </p:txBody>
      </p:sp>
      <p:pic>
        <p:nvPicPr>
          <p:cNvPr id="4" name="Picture 3" descr="HelpSlid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578" y="1854220"/>
            <a:ext cx="11350834" cy="2618352"/>
          </a:xfrm>
          <a:prstGeom prst="rect">
            <a:avLst/>
          </a:prstGeom>
        </p:spPr>
      </p:pic>
    </p:spTree>
    <p:extLst>
      <p:ext uri="{BB962C8B-B14F-4D97-AF65-F5344CB8AC3E}">
        <p14:creationId xmlns:p14="http://schemas.microsoft.com/office/powerpoint/2010/main" val="30253325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907448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7B15FAA571CC24EBCF52874FBDC9AFA" ma:contentTypeVersion="0" ma:contentTypeDescription="Create a new document." ma:contentTypeScope="" ma:versionID="951c9e7c26069be46b2658678acc122f">
  <xsd:schema xmlns:xsd="http://www.w3.org/2001/XMLSchema" xmlns:xs="http://www.w3.org/2001/XMLSchema" xmlns:p="http://schemas.microsoft.com/office/2006/metadata/properties" targetNamespace="http://schemas.microsoft.com/office/2006/metadata/properties" ma:root="true" ma:fieldsID="b77b57d50652ea08129a253ac506a3f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D3554A0-5F39-46E3-9ADB-EC59899E312A}">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B23D71D1-20D3-4F67-B4E8-C85EE63530E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43B52285-649E-43B8-A7FE-2BBFCBD79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3601</TotalTime>
  <Words>145</Words>
  <Application>Microsoft Office PowerPoint</Application>
  <PresentationFormat>Widescreen</PresentationFormat>
  <Paragraphs>36</Paragraphs>
  <Slides>9</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Arial Bold</vt:lpstr>
      <vt:lpstr>Calibri</vt:lpstr>
      <vt:lpstr>Segoe</vt:lpstr>
      <vt:lpstr>Segoe UI</vt:lpstr>
      <vt:lpstr>Segoe UI Light</vt:lpstr>
      <vt:lpstr>ヒラギノ角ゴ ProN W6</vt:lpstr>
      <vt:lpstr>1_Office Theme</vt:lpstr>
      <vt:lpstr>PowerPoint Presentation</vt:lpstr>
      <vt:lpstr>Course Topics</vt:lpstr>
      <vt:lpstr>Module Overview</vt:lpstr>
      <vt:lpstr>Reusable Sessions</vt:lpstr>
      <vt:lpstr>Sessions with Invoke-Command</vt:lpstr>
      <vt:lpstr>Real-world deployment of a website</vt:lpstr>
      <vt:lpstr>Getting commands from anywhere -  Implicit Remoting</vt:lpstr>
      <vt:lpstr>Questions or comments?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Rahel Haley Makonnen-Haley (JeffreyM Consulting LLC)</cp:lastModifiedBy>
  <cp:revision>123</cp:revision>
  <dcterms:created xsi:type="dcterms:W3CDTF">2013-02-15T23:12:42Z</dcterms:created>
  <dcterms:modified xsi:type="dcterms:W3CDTF">2013-07-18T04:19:43Z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0x010100F7B15FAA571CC24EBCF52874FBDC9AFA</vt:lpwstr>
  </property>
  <property fmtid="{D5CDD505-2E9C-101B-9397-08002B2CF9AE}" pid="3" name="IsMyDocuments">
    <vt:bool>true</vt:bool>
  </property>
</Properties>
</file>