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39"/>
  </p:notesMasterIdLst>
  <p:handoutMasterIdLst>
    <p:handoutMasterId r:id="rId40"/>
  </p:handoutMasterIdLst>
  <p:sldIdLst>
    <p:sldId id="829" r:id="rId6"/>
    <p:sldId id="1073" r:id="rId7"/>
    <p:sldId id="1074" r:id="rId8"/>
    <p:sldId id="1075" r:id="rId9"/>
    <p:sldId id="1076" r:id="rId10"/>
    <p:sldId id="1077" r:id="rId11"/>
    <p:sldId id="1078" r:id="rId12"/>
    <p:sldId id="1079" r:id="rId13"/>
    <p:sldId id="1080" r:id="rId14"/>
    <p:sldId id="1081" r:id="rId15"/>
    <p:sldId id="1082" r:id="rId16"/>
    <p:sldId id="1083" r:id="rId17"/>
    <p:sldId id="1084" r:id="rId18"/>
    <p:sldId id="1085" r:id="rId19"/>
    <p:sldId id="1086" r:id="rId20"/>
    <p:sldId id="1087" r:id="rId21"/>
    <p:sldId id="1088" r:id="rId22"/>
    <p:sldId id="1089" r:id="rId23"/>
    <p:sldId id="1090" r:id="rId24"/>
    <p:sldId id="1092" r:id="rId25"/>
    <p:sldId id="1093" r:id="rId26"/>
    <p:sldId id="1094" r:id="rId27"/>
    <p:sldId id="1091" r:id="rId28"/>
    <p:sldId id="1098" r:id="rId29"/>
    <p:sldId id="1099" r:id="rId30"/>
    <p:sldId id="1100" r:id="rId31"/>
    <p:sldId id="1101" r:id="rId32"/>
    <p:sldId id="1102" r:id="rId33"/>
    <p:sldId id="1103" r:id="rId34"/>
    <p:sldId id="1104" r:id="rId35"/>
    <p:sldId id="1095" r:id="rId36"/>
    <p:sldId id="1057" r:id="rId37"/>
    <p:sldId id="986" r:id="rId38"/>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EF14964D-8901-47D3-A5B3-129BD4E4EF3A}">
          <p14:sldIdLst>
            <p14:sldId id="829"/>
            <p14:sldId id="1073"/>
            <p14:sldId id="1074"/>
            <p14:sldId id="1075"/>
            <p14:sldId id="1076"/>
            <p14:sldId id="1077"/>
            <p14:sldId id="1078"/>
            <p14:sldId id="1079"/>
            <p14:sldId id="1080"/>
            <p14:sldId id="1081"/>
            <p14:sldId id="1082"/>
            <p14:sldId id="1083"/>
            <p14:sldId id="1084"/>
            <p14:sldId id="1085"/>
            <p14:sldId id="1086"/>
            <p14:sldId id="1087"/>
            <p14:sldId id="1088"/>
            <p14:sldId id="1089"/>
            <p14:sldId id="1090"/>
            <p14:sldId id="1092"/>
            <p14:sldId id="1093"/>
            <p14:sldId id="1094"/>
            <p14:sldId id="1091"/>
            <p14:sldId id="1098"/>
            <p14:sldId id="1099"/>
            <p14:sldId id="1100"/>
            <p14:sldId id="1101"/>
            <p14:sldId id="1102"/>
            <p14:sldId id="1103"/>
            <p14:sldId id="1104"/>
            <p14:sldId id="1095"/>
            <p14:sldId id="1057"/>
            <p14:sldId id="98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84" autoAdjust="0"/>
  </p:normalViewPr>
  <p:slideViewPr>
    <p:cSldViewPr>
      <p:cViewPr varScale="1">
        <p:scale>
          <a:sx n="72" d="100"/>
          <a:sy n="72" d="100"/>
        </p:scale>
        <p:origin x="768" y="6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1/21/2013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1/21/2013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stemcenter.pinpoint.microsoft.com/en-US/applications/system-center-monitoring-pack-for-windows-azure-applications-1288490769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Microsoft</a:t>
            </a:r>
            <a:r>
              <a:rPr lang="en-US" baseline="0" dirty="0" smtClean="0"/>
              <a:t> Virtual Academy, thanks for joining us today, this session we will cover the Orchestrator Architecture with System Center 2012 SP1 Orchestrator. My name is Andreas Rynes, I’m a Datacenter Architect in the worldwide datacenter, private cloud center of excellence, and I’m covering today the architecture of our Orchestrator 2012 version and what are actually the objectives for today.</a:t>
            </a:r>
          </a:p>
          <a:p>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68130B3-46FD-476F-A1B3-B146DEFB4FCA}"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916624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mn-lt"/>
                <a:ea typeface="+mn-ea"/>
                <a:cs typeface="+mn-cs"/>
              </a:rPr>
              <a:t>Standardize Services Provided to IT Service Consumers</a:t>
            </a:r>
          </a:p>
          <a:p>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kern="1200" dirty="0" smtClean="0">
                <a:solidFill>
                  <a:schemeClr val="tx1"/>
                </a:solidFill>
                <a:effectLst/>
                <a:latin typeface="+mn-lt"/>
                <a:ea typeface="+mn-ea"/>
                <a:cs typeface="+mn-cs"/>
              </a:rPr>
              <a:t>Define service offerings available for request by leveraging dependencies in central management data base (CMDB) to publish standardized service offerings.</a:t>
            </a:r>
          </a:p>
          <a:p>
            <a:r>
              <a:rPr lang="en-US" sz="900" kern="1200" dirty="0" smtClean="0">
                <a:solidFill>
                  <a:schemeClr val="tx1"/>
                </a:solidFill>
                <a:effectLst/>
                <a:latin typeface="+mn-lt"/>
                <a:ea typeface="+mn-ea"/>
                <a:cs typeface="+mn-cs"/>
              </a:rPr>
              <a:t>Ensure compliance with pertinent industry regulations and business needs.</a:t>
            </a:r>
          </a:p>
          <a:p>
            <a:r>
              <a:rPr lang="en-US" sz="900" kern="1200" dirty="0" smtClean="0">
                <a:solidFill>
                  <a:schemeClr val="tx1"/>
                </a:solidFill>
                <a:effectLst/>
                <a:latin typeface="+mn-lt"/>
                <a:ea typeface="+mn-ea"/>
                <a:cs typeface="+mn-cs"/>
              </a:rPr>
              <a:t>Identify approval processes and workflows to fulfill service requests.</a:t>
            </a:r>
          </a:p>
          <a:p>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b="1" kern="1200" dirty="0" smtClean="0">
                <a:solidFill>
                  <a:schemeClr val="tx1"/>
                </a:solidFill>
                <a:effectLst/>
                <a:latin typeface="+mn-lt"/>
                <a:ea typeface="+mn-ea"/>
                <a:cs typeface="+mn-cs"/>
              </a:rPr>
              <a:t>Empower Consumers of IT Services with the Ability to Identify, Access and Request Services</a:t>
            </a:r>
          </a:p>
          <a:p>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kern="1200" dirty="0" smtClean="0">
                <a:solidFill>
                  <a:schemeClr val="tx1"/>
                </a:solidFill>
                <a:effectLst/>
                <a:latin typeface="+mn-lt"/>
                <a:ea typeface="+mn-ea"/>
                <a:cs typeface="+mn-cs"/>
              </a:rPr>
              <a:t>Provide easy navigation with intuitive interface.</a:t>
            </a:r>
          </a:p>
          <a:p>
            <a:r>
              <a:rPr lang="en-US" sz="900" kern="1200" dirty="0" smtClean="0">
                <a:solidFill>
                  <a:schemeClr val="tx1"/>
                </a:solidFill>
                <a:effectLst/>
                <a:latin typeface="+mn-lt"/>
                <a:ea typeface="+mn-ea"/>
                <a:cs typeface="+mn-cs"/>
              </a:rPr>
              <a:t>Deliver services based upon service consumer roles.</a:t>
            </a:r>
          </a:p>
          <a:p>
            <a:r>
              <a:rPr lang="en-US" sz="900" kern="1200" dirty="0" smtClean="0">
                <a:solidFill>
                  <a:schemeClr val="tx1"/>
                </a:solidFill>
                <a:effectLst/>
                <a:latin typeface="+mn-lt"/>
                <a:ea typeface="+mn-ea"/>
                <a:cs typeface="+mn-cs"/>
              </a:rPr>
              <a:t>Ensure capture and tracking of required service request information.</a:t>
            </a:r>
          </a:p>
          <a:p>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b="1" kern="1200" dirty="0" smtClean="0">
                <a:solidFill>
                  <a:schemeClr val="tx1"/>
                </a:solidFill>
                <a:effectLst/>
                <a:latin typeface="+mn-lt"/>
                <a:ea typeface="+mn-ea"/>
                <a:cs typeface="+mn-cs"/>
              </a:rPr>
              <a:t>Automate Service Processes and Systems Necessary to Fulfill IT Service Consumer Requests</a:t>
            </a:r>
          </a:p>
          <a:p>
            <a:r>
              <a:rPr lang="en-US" sz="900" kern="1200" dirty="0" smtClean="0">
                <a:solidFill>
                  <a:schemeClr val="tx1"/>
                </a:solidFill>
                <a:effectLst/>
                <a:latin typeface="+mn-lt"/>
                <a:ea typeface="+mn-ea"/>
                <a:cs typeface="+mn-cs"/>
              </a:rPr>
              <a:t/>
            </a:r>
            <a:br>
              <a:rPr lang="en-US" sz="900" kern="1200" dirty="0" smtClean="0">
                <a:solidFill>
                  <a:schemeClr val="tx1"/>
                </a:solidFill>
                <a:effectLst/>
                <a:latin typeface="+mn-lt"/>
                <a:ea typeface="+mn-ea"/>
                <a:cs typeface="+mn-cs"/>
              </a:rPr>
            </a:br>
            <a:r>
              <a:rPr lang="en-US" sz="900" kern="1200" dirty="0" smtClean="0">
                <a:solidFill>
                  <a:schemeClr val="tx1"/>
                </a:solidFill>
                <a:effectLst/>
                <a:latin typeface="+mn-lt"/>
                <a:ea typeface="+mn-ea"/>
                <a:cs typeface="+mn-cs"/>
              </a:rPr>
              <a:t>Automate routing of requests for approval and notification.</a:t>
            </a:r>
          </a:p>
          <a:p>
            <a:r>
              <a:rPr lang="en-US" sz="900" kern="1200" dirty="0" smtClean="0">
                <a:solidFill>
                  <a:schemeClr val="tx1"/>
                </a:solidFill>
                <a:effectLst/>
                <a:latin typeface="+mn-lt"/>
                <a:ea typeface="+mn-ea"/>
                <a:cs typeface="+mn-cs"/>
              </a:rPr>
              <a:t>Automate provisioning of service requests for end-to-end request fulfillment.</a:t>
            </a:r>
          </a:p>
          <a:p>
            <a:r>
              <a:rPr lang="en-US" sz="900" kern="1200" dirty="0" smtClean="0">
                <a:solidFill>
                  <a:schemeClr val="tx1"/>
                </a:solidFill>
                <a:effectLst/>
                <a:latin typeface="+mn-lt"/>
                <a:ea typeface="+mn-ea"/>
                <a:cs typeface="+mn-cs"/>
              </a:rPr>
              <a:t>Integrate automation across System Center and third-party management components.</a:t>
            </a:r>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427444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S PGothic" panose="020B0600070205080204" pitchFamily="34" charset="-128"/>
                <a:cs typeface="+mn-cs"/>
              </a:rPr>
              <a:t>Provision your Physical and Virtual Infrastructure</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Support deployment and configuration of virtual servers and Hyper-V with Virtual Machine Manager. </a:t>
            </a:r>
          </a:p>
          <a:p>
            <a:r>
              <a:rPr lang="en-US" sz="900" kern="1200" dirty="0" smtClean="0">
                <a:solidFill>
                  <a:schemeClr val="tx1"/>
                </a:solidFill>
                <a:effectLst/>
                <a:latin typeface="Segoe UI Light" pitchFamily="34" charset="0"/>
                <a:ea typeface="MS PGothic" panose="020B0600070205080204" pitchFamily="34" charset="-128"/>
                <a:cs typeface="+mn-cs"/>
              </a:rPr>
              <a:t>Manage VMware </a:t>
            </a:r>
            <a:r>
              <a:rPr lang="en-US" sz="900" kern="1200" dirty="0" err="1" smtClean="0">
                <a:solidFill>
                  <a:schemeClr val="tx1"/>
                </a:solidFill>
                <a:effectLst/>
                <a:latin typeface="Segoe UI Light" pitchFamily="34" charset="0"/>
                <a:ea typeface="MS PGothic" panose="020B0600070205080204" pitchFamily="34" charset="-128"/>
                <a:cs typeface="+mn-cs"/>
              </a:rPr>
              <a:t>vSphere</a:t>
            </a:r>
            <a:r>
              <a:rPr lang="en-US" sz="900" kern="1200" dirty="0" smtClean="0">
                <a:solidFill>
                  <a:schemeClr val="tx1"/>
                </a:solidFill>
                <a:effectLst/>
                <a:latin typeface="Segoe UI Light" pitchFamily="34" charset="0"/>
                <a:ea typeface="MS PGothic" panose="020B0600070205080204" pitchFamily="34" charset="-128"/>
                <a:cs typeface="+mn-cs"/>
              </a:rPr>
              <a:t> and Citrix </a:t>
            </a:r>
            <a:r>
              <a:rPr lang="en-US" sz="900" kern="1200" dirty="0" err="1" smtClean="0">
                <a:solidFill>
                  <a:schemeClr val="tx1"/>
                </a:solidFill>
                <a:effectLst/>
                <a:latin typeface="Segoe UI Light" pitchFamily="34" charset="0"/>
                <a:ea typeface="MS PGothic" panose="020B0600070205080204" pitchFamily="34" charset="-128"/>
                <a:cs typeface="+mn-cs"/>
              </a:rPr>
              <a:t>XenServer</a:t>
            </a:r>
            <a:r>
              <a:rPr lang="en-US" sz="900" kern="1200" dirty="0" smtClean="0">
                <a:solidFill>
                  <a:schemeClr val="tx1"/>
                </a:solidFill>
                <a:effectLst/>
                <a:latin typeface="Segoe UI Light" pitchFamily="34" charset="0"/>
                <a:ea typeface="MS PGothic" panose="020B0600070205080204" pitchFamily="34" charset="-128"/>
                <a:cs typeface="+mn-cs"/>
              </a:rPr>
              <a:t> using one interface.</a:t>
            </a:r>
          </a:p>
          <a:p>
            <a:r>
              <a:rPr lang="en-US" sz="900" kern="1200" dirty="0" smtClean="0">
                <a:solidFill>
                  <a:schemeClr val="tx1"/>
                </a:solidFill>
                <a:effectLst/>
                <a:latin typeface="Segoe UI Light" pitchFamily="34" charset="0"/>
                <a:ea typeface="MS PGothic" panose="020B0600070205080204" pitchFamily="34" charset="-128"/>
                <a:cs typeface="+mn-cs"/>
              </a:rPr>
              <a:t>Automatically deploy Hyper-V to bare metal servers and create Hyper-V clusters.</a:t>
            </a:r>
          </a:p>
          <a:p>
            <a:r>
              <a:rPr lang="en-US" sz="900" kern="1200" dirty="0" smtClean="0">
                <a:solidFill>
                  <a:schemeClr val="tx1"/>
                </a:solidFill>
                <a:effectLst/>
                <a:latin typeface="Segoe UI Light" pitchFamily="34" charset="0"/>
                <a:ea typeface="MS PGothic" panose="020B0600070205080204" pitchFamily="34" charset="-128"/>
                <a:cs typeface="+mn-cs"/>
              </a:rPr>
              <a:t>Provision everything from operating systems to physical servers, patches, and endpoint protection with Configuration Manager.</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b="1" kern="1200" dirty="0" smtClean="0">
                <a:solidFill>
                  <a:schemeClr val="tx1"/>
                </a:solidFill>
                <a:effectLst/>
                <a:latin typeface="Segoe UI Light" pitchFamily="34" charset="0"/>
                <a:ea typeface="MS PGothic" panose="020B0600070205080204" pitchFamily="34" charset="-128"/>
                <a:cs typeface="+mn-cs"/>
              </a:rPr>
              <a:t>Provision Private Clouds</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Use "create cloud" functionality in Virtual Machine Manager to aggregate virtual resources running on Hyper-V, </a:t>
            </a:r>
            <a:r>
              <a:rPr lang="en-US" sz="900" kern="1200" dirty="0" err="1" smtClean="0">
                <a:solidFill>
                  <a:schemeClr val="tx1"/>
                </a:solidFill>
                <a:effectLst/>
                <a:latin typeface="Segoe UI Light" pitchFamily="34" charset="0"/>
                <a:ea typeface="MS PGothic" panose="020B0600070205080204" pitchFamily="34" charset="-128"/>
                <a:cs typeface="+mn-cs"/>
              </a:rPr>
              <a:t>vSphere</a:t>
            </a:r>
            <a:r>
              <a:rPr lang="en-US" sz="900" kern="1200" dirty="0" smtClean="0">
                <a:solidFill>
                  <a:schemeClr val="tx1"/>
                </a:solidFill>
                <a:effectLst/>
                <a:latin typeface="Segoe UI Light" pitchFamily="34" charset="0"/>
                <a:ea typeface="MS PGothic" panose="020B0600070205080204" pitchFamily="34" charset="-128"/>
                <a:cs typeface="+mn-cs"/>
              </a:rPr>
              <a:t>, and </a:t>
            </a:r>
            <a:r>
              <a:rPr lang="en-US" sz="900" kern="1200" dirty="0" err="1" smtClean="0">
                <a:solidFill>
                  <a:schemeClr val="tx1"/>
                </a:solidFill>
                <a:effectLst/>
                <a:latin typeface="Segoe UI Light" pitchFamily="34" charset="0"/>
                <a:ea typeface="MS PGothic" panose="020B0600070205080204" pitchFamily="34" charset="-128"/>
                <a:cs typeface="+mn-cs"/>
              </a:rPr>
              <a:t>XenServer</a:t>
            </a:r>
            <a:r>
              <a:rPr lang="en-US" sz="900" kern="1200" dirty="0" smtClean="0">
                <a:solidFill>
                  <a:schemeClr val="tx1"/>
                </a:solidFill>
                <a:effectLst/>
                <a:latin typeface="Segoe UI Light" pitchFamily="34" charset="0"/>
                <a:ea typeface="MS PGothic" panose="020B0600070205080204" pitchFamily="34" charset="-128"/>
                <a:cs typeface="+mn-cs"/>
              </a:rPr>
              <a:t> into a unified private cloud fabric.</a:t>
            </a:r>
          </a:p>
          <a:p>
            <a:r>
              <a:rPr lang="en-US" sz="900" kern="1200" dirty="0" smtClean="0">
                <a:solidFill>
                  <a:schemeClr val="tx1"/>
                </a:solidFill>
                <a:effectLst/>
                <a:latin typeface="Segoe UI Light" pitchFamily="34" charset="0"/>
                <a:ea typeface="MS PGothic" panose="020B0600070205080204" pitchFamily="34" charset="-128"/>
                <a:cs typeface="+mn-cs"/>
              </a:rPr>
              <a:t>Customize and assign private cloud resources to suit your organization’s needs.</a:t>
            </a:r>
          </a:p>
          <a:p>
            <a:r>
              <a:rPr lang="en-US" sz="900" kern="1200" dirty="0" smtClean="0">
                <a:solidFill>
                  <a:schemeClr val="tx1"/>
                </a:solidFill>
                <a:effectLst/>
                <a:latin typeface="Segoe UI Light" pitchFamily="34" charset="0"/>
                <a:ea typeface="MS PGothic" panose="020B0600070205080204" pitchFamily="34" charset="-128"/>
                <a:cs typeface="+mn-cs"/>
              </a:rPr>
              <a:t>Deliver self-service capability for application owners to request and automate provisioning of new private cloud resources.</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b="1" kern="1200" dirty="0" smtClean="0">
                <a:solidFill>
                  <a:schemeClr val="tx1"/>
                </a:solidFill>
                <a:effectLst/>
                <a:latin typeface="Segoe UI Light" pitchFamily="34" charset="0"/>
                <a:ea typeface="MS PGothic" panose="020B0600070205080204" pitchFamily="34" charset="-128"/>
                <a:cs typeface="+mn-cs"/>
              </a:rPr>
              <a:t>Operate Your Infrastructure</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Leverage a single console and customizable dashboards in Operations Manager to monitor and manage your physical, virtual, networking, application, and cloud resources.</a:t>
            </a:r>
          </a:p>
          <a:p>
            <a:r>
              <a:rPr lang="en-US" sz="900" kern="1200" dirty="0" smtClean="0">
                <a:solidFill>
                  <a:schemeClr val="tx1"/>
                </a:solidFill>
                <a:effectLst/>
                <a:latin typeface="Segoe UI Light" pitchFamily="34" charset="0"/>
                <a:ea typeface="MS PGothic" panose="020B0600070205080204" pitchFamily="34" charset="-128"/>
                <a:cs typeface="+mn-cs"/>
              </a:rPr>
              <a:t>Dynamically optimize virtual resources for load balancing and power efficiency.</a:t>
            </a:r>
          </a:p>
          <a:p>
            <a:r>
              <a:rPr lang="en-US" sz="900" kern="1200" dirty="0" smtClean="0">
                <a:solidFill>
                  <a:schemeClr val="tx1"/>
                </a:solidFill>
                <a:effectLst/>
                <a:latin typeface="Segoe UI Light" pitchFamily="34" charset="0"/>
                <a:ea typeface="MS PGothic" panose="020B0600070205080204" pitchFamily="34" charset="-128"/>
                <a:cs typeface="+mn-cs"/>
              </a:rPr>
              <a:t>Protect your physical and virtual resources with Endpoint Protection and Data Protection Manager.</a:t>
            </a:r>
          </a:p>
          <a:p>
            <a:r>
              <a:rPr lang="en-US" sz="900" kern="1200" dirty="0" smtClean="0">
                <a:solidFill>
                  <a:schemeClr val="tx1"/>
                </a:solidFill>
                <a:effectLst/>
                <a:latin typeface="Segoe UI Light" pitchFamily="34" charset="0"/>
                <a:ea typeface="MS PGothic" panose="020B0600070205080204" pitchFamily="34" charset="-128"/>
                <a:cs typeface="+mn-cs"/>
              </a:rPr>
              <a:t>Automatically patch your physical and virtual resources with Configuration Manager and Virtual Machine Manager.</a:t>
            </a:r>
          </a:p>
          <a:p>
            <a:r>
              <a:rPr lang="en-US" sz="900" kern="1200" dirty="0" smtClean="0">
                <a:solidFill>
                  <a:schemeClr val="tx1"/>
                </a:solidFill>
                <a:effectLst/>
                <a:latin typeface="Segoe UI Light" pitchFamily="34" charset="0"/>
                <a:ea typeface="MS PGothic" panose="020B0600070205080204" pitchFamily="34" charset="-128"/>
                <a:cs typeface="+mn-cs"/>
              </a:rPr>
              <a:t>Automatically track and create custom </a:t>
            </a:r>
          </a:p>
          <a:p>
            <a:endParaRPr lang="en-US" dirty="0" smtClean="0"/>
          </a:p>
          <a:p>
            <a:r>
              <a:rPr lang="en-US" dirty="0" smtClean="0"/>
              <a:t>TRANSCRIPT STARTS HERE</a:t>
            </a:r>
          </a:p>
          <a:p>
            <a:r>
              <a:rPr lang="en-US" dirty="0" smtClean="0"/>
              <a:t>So</a:t>
            </a:r>
            <a:r>
              <a:rPr lang="en-US" baseline="0" dirty="0" smtClean="0"/>
              <a:t> last but not least let’s go into the infrastructure management and here we have System Center 2012 providing you really a common management toolset to help you to configure, provision, monitor and operate your IT infrastructure, and if your infrastructure is like that of most organizations you have physical and virtual resources, running really different operating system and you want to manage them all and with system center 2012 you’re able to deploy and configure virtual service like hyper V with Virtual machine manager but you’re also able to manage third party hyper visors like VM Ware and SAM Server one interface and you’re also able to deploy Hyper V to bare metal servers and create hyper v clusters and also really do patching for your infrastructure.  So this is more or less the deployment stuff of your infrastructure but you also want to operate your infrastructure and you have really again one single console and customizable dashboards in Operation Manager to really monitor and manage your physical virtual network application and cloud resources all in one common set of tools like that you have in System Center 2012. You have the opportunity to optimize your virtual resources for load balancing on power to get more power efficiency, you’re able to use end point protection and data protection manager to protect your physical and virtual resources and you are also able to automatically patch your physical and virtual resources using Configuration Manager and Virtual Machine Manager automatically.  And you’re also able to track and create custom reports for hardware inventory software inventory and software usage metering, so that’s all part of the infrastructure management pillar of System Center 2012.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476894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that overview about</a:t>
            </a:r>
            <a:r>
              <a:rPr lang="en-US" baseline="0" dirty="0" smtClean="0"/>
              <a:t> System Center 2012 let’s go into more detail of Orchestrator, one component of system Center 2012 and to get into more of the details of Orchestrator I would like to cover a couple of terms that you will hear all the time, not only in this session but also in the upcoming session one of that is the management server. Actually the Management Server of Orchestrator is the communication layer between the Runbook designer, the tool you’re going to use to design your </a:t>
            </a:r>
            <a:r>
              <a:rPr lang="en-US" baseline="0" dirty="0" err="1" smtClean="0"/>
              <a:t>runbook</a:t>
            </a:r>
            <a:r>
              <a:rPr lang="en-US" baseline="0" dirty="0" smtClean="0"/>
              <a:t>, you’re designing the workflows there, and the orchestration database. Actually the orchestration database is one SQL server database where all the </a:t>
            </a:r>
            <a:r>
              <a:rPr lang="en-US" baseline="0" dirty="0" err="1" smtClean="0"/>
              <a:t>runbooks</a:t>
            </a:r>
            <a:r>
              <a:rPr lang="en-US" baseline="0" dirty="0" smtClean="0"/>
              <a:t> are hosted and stored. So the Management server really enables you to communicate between the designer and the database. </a:t>
            </a:r>
          </a:p>
          <a:p>
            <a:r>
              <a:rPr lang="en-US" baseline="0" dirty="0" smtClean="0"/>
              <a:t>The </a:t>
            </a:r>
            <a:r>
              <a:rPr lang="en-US" baseline="0" dirty="0" err="1" smtClean="0"/>
              <a:t>runbook</a:t>
            </a:r>
            <a:r>
              <a:rPr lang="en-US" baseline="0" dirty="0" smtClean="0"/>
              <a:t> server and you see on the right there might be a couple of </a:t>
            </a:r>
            <a:r>
              <a:rPr lang="en-US" baseline="0" dirty="0" err="1" smtClean="0"/>
              <a:t>runbook</a:t>
            </a:r>
            <a:r>
              <a:rPr lang="en-US" baseline="0" dirty="0" smtClean="0"/>
              <a:t> servers, not only one instance of that the </a:t>
            </a:r>
            <a:r>
              <a:rPr lang="en-US" baseline="0" dirty="0" err="1" smtClean="0"/>
              <a:t>runbook</a:t>
            </a:r>
            <a:r>
              <a:rPr lang="en-US" baseline="0" dirty="0" smtClean="0"/>
              <a:t> server is responsible to run all instances of your </a:t>
            </a:r>
            <a:r>
              <a:rPr lang="en-US" baseline="0" dirty="0" err="1" smtClean="0"/>
              <a:t>runbooks</a:t>
            </a:r>
            <a:r>
              <a:rPr lang="en-US" baseline="0" dirty="0" smtClean="0"/>
              <a:t> and the </a:t>
            </a:r>
            <a:r>
              <a:rPr lang="en-US" baseline="0" dirty="0" err="1" smtClean="0"/>
              <a:t>runbook</a:t>
            </a:r>
            <a:r>
              <a:rPr lang="en-US" baseline="0" dirty="0" smtClean="0"/>
              <a:t> servers communicate directly with the orchestration database and what I said already, multiple </a:t>
            </a:r>
            <a:r>
              <a:rPr lang="en-US" baseline="0" dirty="0" err="1" smtClean="0"/>
              <a:t>runbooks</a:t>
            </a:r>
            <a:r>
              <a:rPr lang="en-US" baseline="0" dirty="0" smtClean="0"/>
              <a:t> per orchestrator installation are possible to increase capacity and redundancy.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E12B091D-F857-4607-AB03-B670642E8A10}"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12</a:t>
            </a:fld>
            <a:endParaRPr lang="en-US"/>
          </a:p>
        </p:txBody>
      </p:sp>
    </p:spTree>
    <p:extLst>
      <p:ext uri="{BB962C8B-B14F-4D97-AF65-F5344CB8AC3E}">
        <p14:creationId xmlns:p14="http://schemas.microsoft.com/office/powerpoint/2010/main" val="329341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Couple</a:t>
            </a:r>
            <a:r>
              <a:rPr lang="en-US" baseline="0" dirty="0" smtClean="0"/>
              <a:t> of more terms, activity, actually activity is a single task in a </a:t>
            </a:r>
            <a:r>
              <a:rPr lang="en-US" baseline="0" dirty="0" err="1" smtClean="0"/>
              <a:t>runbook</a:t>
            </a:r>
            <a:r>
              <a:rPr lang="en-US" baseline="0" dirty="0" smtClean="0"/>
              <a:t> that performs a specific function, one example you see on the screen is create user, that’s a single activity that will create the user in Active Directory and we will cover that in a little bit more detail in a second.</a:t>
            </a:r>
          </a:p>
          <a:p>
            <a:r>
              <a:rPr lang="en-US" baseline="0" dirty="0" smtClean="0"/>
              <a:t>The Data bus also a very rich mechanism in Orchestrator that allows you to pass this information from one activity in a </a:t>
            </a:r>
            <a:r>
              <a:rPr lang="en-US" baseline="0" dirty="0" err="1" smtClean="0"/>
              <a:t>runbook</a:t>
            </a:r>
            <a:r>
              <a:rPr lang="en-US" baseline="0" dirty="0" smtClean="0"/>
              <a:t> to another activity so you’re able to consume the output of one activity in the next activity by using the data bus in Orchestrator. </a:t>
            </a:r>
          </a:p>
          <a:p>
            <a:r>
              <a:rPr lang="en-US" baseline="0" dirty="0" smtClean="0"/>
              <a:t>And to do that each activity has to publish data to the data bus and that will happen automatically in for the activities in the integration pack that are available in that part of Orchestrator itself, but you’re also able to publish you're own data to the data bus by using Published Data.</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9ECA5E5-33CF-4AEB-B245-199C89576D52}"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13</a:t>
            </a:fld>
            <a:endParaRPr lang="en-US"/>
          </a:p>
        </p:txBody>
      </p:sp>
    </p:spTree>
    <p:extLst>
      <p:ext uri="{BB962C8B-B14F-4D97-AF65-F5344CB8AC3E}">
        <p14:creationId xmlns:p14="http://schemas.microsoft.com/office/powerpoint/2010/main" val="30978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couple</a:t>
            </a:r>
            <a:r>
              <a:rPr lang="en-US" baseline="0" dirty="0" smtClean="0"/>
              <a:t> of more terms here database, actually that database contains all deployed </a:t>
            </a:r>
            <a:r>
              <a:rPr lang="en-US" baseline="0" dirty="0" err="1" smtClean="0"/>
              <a:t>runbooks</a:t>
            </a:r>
            <a:r>
              <a:rPr lang="en-US" baseline="0" dirty="0" smtClean="0"/>
              <a:t> and also the status of those </a:t>
            </a:r>
            <a:r>
              <a:rPr lang="en-US" baseline="0" dirty="0" err="1" smtClean="0"/>
              <a:t>runbooks</a:t>
            </a:r>
            <a:r>
              <a:rPr lang="en-US" baseline="0" dirty="0" smtClean="0"/>
              <a:t> so you’re able to see which </a:t>
            </a:r>
            <a:r>
              <a:rPr lang="en-US" baseline="0" dirty="0" err="1" smtClean="0"/>
              <a:t>runbooks</a:t>
            </a:r>
            <a:r>
              <a:rPr lang="en-US" baseline="0" dirty="0" smtClean="0"/>
              <a:t> are running and what is the status of those </a:t>
            </a:r>
            <a:r>
              <a:rPr lang="en-US" baseline="0" dirty="0" err="1" smtClean="0"/>
              <a:t>runbooks</a:t>
            </a:r>
            <a:r>
              <a:rPr lang="en-US" baseline="0" dirty="0" smtClean="0"/>
              <a:t> and of course it keeps all the configuration of data and log files of Orchestrator in that database. </a:t>
            </a:r>
          </a:p>
          <a:p>
            <a:r>
              <a:rPr lang="en-US" baseline="0" dirty="0" smtClean="0"/>
              <a:t>The </a:t>
            </a:r>
            <a:r>
              <a:rPr lang="en-US" baseline="0" dirty="0" err="1" smtClean="0"/>
              <a:t>runbook</a:t>
            </a:r>
            <a:r>
              <a:rPr lang="en-US" baseline="0" dirty="0" smtClean="0"/>
              <a:t> itself, actually that’s the workflow, it’s a sequence of activities that orchestrate actions on computers and networks across tools, across systems, across organizations and that’s a </a:t>
            </a:r>
            <a:r>
              <a:rPr lang="en-US" baseline="0" dirty="0" err="1" smtClean="0"/>
              <a:t>runbook</a:t>
            </a:r>
            <a:r>
              <a:rPr lang="en-US" baseline="0" dirty="0" smtClean="0"/>
              <a:t>, that really holds the complete workflow. </a:t>
            </a:r>
          </a:p>
          <a:p>
            <a:r>
              <a:rPr lang="en-US" baseline="0" dirty="0" smtClean="0"/>
              <a:t>And the </a:t>
            </a:r>
            <a:r>
              <a:rPr lang="en-US" baseline="0" dirty="0" err="1" smtClean="0"/>
              <a:t>runbook</a:t>
            </a:r>
            <a:r>
              <a:rPr lang="en-US" baseline="0" dirty="0" smtClean="0"/>
              <a:t> designer that’s the tool you’re going to use to build and to manage your Orchestrator </a:t>
            </a:r>
            <a:r>
              <a:rPr lang="en-US" baseline="0" dirty="0" err="1" smtClean="0"/>
              <a:t>runbooks</a:t>
            </a:r>
            <a:r>
              <a:rPr lang="en-US" baseline="0" dirty="0" smtClean="0"/>
              <a:t> and we will see that in the next session where we are going into more into the details of the interfaces that are available with Orchestrator.</a:t>
            </a:r>
          </a:p>
          <a:p>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FB67804-27AB-4189-9FCF-B69B44FB4BDA}"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14</a:t>
            </a:fld>
            <a:endParaRPr lang="en-US"/>
          </a:p>
        </p:txBody>
      </p:sp>
    </p:spTree>
    <p:extLst>
      <p:ext uri="{BB962C8B-B14F-4D97-AF65-F5344CB8AC3E}">
        <p14:creationId xmlns:p14="http://schemas.microsoft.com/office/powerpoint/2010/main" val="269163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from an architecture perspective you see</a:t>
            </a:r>
            <a:r>
              <a:rPr lang="en-US" baseline="0" dirty="0" smtClean="0"/>
              <a:t> a couple of those terms that I’ve described already, you see the management server that will communicate between the </a:t>
            </a:r>
            <a:r>
              <a:rPr lang="en-US" baseline="0" dirty="0" err="1" smtClean="0"/>
              <a:t>runbook</a:t>
            </a:r>
            <a:r>
              <a:rPr lang="en-US" baseline="0" dirty="0" smtClean="0"/>
              <a:t> designer and the database itself, the </a:t>
            </a:r>
            <a:r>
              <a:rPr lang="en-US" baseline="0" dirty="0" err="1" smtClean="0"/>
              <a:t>runbook</a:t>
            </a:r>
            <a:r>
              <a:rPr lang="en-US" baseline="0" dirty="0" smtClean="0"/>
              <a:t> servers on the very top of that picture are going to communicate with the database itself and then one part I didn’t mention in the terms section was the Orchestrator web service we have a REST based web service that is configured by default on port 81 and that rest based web service can be used by third party solutions as well as the Orchestration console.  So the Orchestration console is actually a web application that’s by default on port 82 and you’re able to use that in a browser to control your </a:t>
            </a:r>
            <a:r>
              <a:rPr lang="en-US" baseline="0" dirty="0" err="1" smtClean="0"/>
              <a:t>runbooks</a:t>
            </a:r>
            <a:r>
              <a:rPr lang="en-US" baseline="0" dirty="0" smtClean="0"/>
              <a:t> and also get real time information about the </a:t>
            </a:r>
            <a:r>
              <a:rPr lang="en-US" baseline="0" dirty="0" err="1" smtClean="0"/>
              <a:t>runbooks</a:t>
            </a:r>
            <a:r>
              <a:rPr lang="en-US" baseline="0" dirty="0" smtClean="0"/>
              <a:t> and the status of that </a:t>
            </a:r>
            <a:r>
              <a:rPr lang="en-US" baseline="0" dirty="0" err="1" smtClean="0"/>
              <a:t>runbooks</a:t>
            </a:r>
            <a:r>
              <a:rPr lang="en-US" baseline="0" dirty="0" smtClean="0"/>
              <a:t>.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D391588-EDE6-409A-BF73-3244EEFFB223}"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15</a:t>
            </a:fld>
            <a:endParaRPr lang="en-US"/>
          </a:p>
        </p:txBody>
      </p:sp>
    </p:spTree>
    <p:extLst>
      <p:ext uri="{BB962C8B-B14F-4D97-AF65-F5344CB8AC3E}">
        <p14:creationId xmlns:p14="http://schemas.microsoft.com/office/powerpoint/2010/main" val="224066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one sample of a </a:t>
            </a:r>
            <a:r>
              <a:rPr lang="en-US" dirty="0" err="1" smtClean="0"/>
              <a:t>runbook</a:t>
            </a:r>
            <a:r>
              <a:rPr lang="en-US" dirty="0" smtClean="0"/>
              <a:t> how it can look like and that’s a very</a:t>
            </a:r>
            <a:r>
              <a:rPr lang="en-US" baseline="0" dirty="0" smtClean="0"/>
              <a:t> simple example but I think you get the idea of that, so you have a graphical user interface that’s going to be provided by the </a:t>
            </a:r>
            <a:r>
              <a:rPr lang="en-US" baseline="0" dirty="0" err="1" smtClean="0"/>
              <a:t>runbook</a:t>
            </a:r>
            <a:r>
              <a:rPr lang="en-US" baseline="0" dirty="0" smtClean="0"/>
              <a:t> designer and you’re able to grab the activities from the toolbox, put it on the surface and using the links to bring that activities together and what you see here on the left is initialize data activity where you define the parameters that will be used by that </a:t>
            </a:r>
            <a:r>
              <a:rPr lang="en-US" baseline="0" dirty="0" err="1" smtClean="0"/>
              <a:t>runbook</a:t>
            </a:r>
            <a:r>
              <a:rPr lang="en-US" baseline="0" dirty="0" smtClean="0"/>
              <a:t> and then you have a couple of activities for example that generate random password that do what it says, actually it’s generates a random password and then it uses the activity that we saw already the create user activity that probably you cannot see it here but it will probably take parameters that are part of the initialized data and also use the output of the generate random password activity to create a user in the Active Directory.  Below that you will see the error handler activity that’s actually an activity that calls another </a:t>
            </a:r>
            <a:r>
              <a:rPr lang="en-US" baseline="0" dirty="0" err="1" smtClean="0"/>
              <a:t>runbook</a:t>
            </a:r>
            <a:r>
              <a:rPr lang="en-US" baseline="0" dirty="0" smtClean="0"/>
              <a:t> which actually does some error handling techniques.</a:t>
            </a:r>
          </a:p>
          <a:p>
            <a:r>
              <a:rPr lang="en-US" baseline="0" dirty="0" smtClean="0"/>
              <a:t>And on the right it will go to grab a group and depending on if the users already in that group it will add the user to an existing group or if that group doesn’t exist it will create that group and then add that user to the group and at the very end it will enable that user in Active Directory, so that’s a pretty simple example for </a:t>
            </a:r>
            <a:r>
              <a:rPr lang="en-US" baseline="0" dirty="0" err="1" smtClean="0"/>
              <a:t>runbook</a:t>
            </a:r>
            <a:r>
              <a:rPr lang="en-US" baseline="0" dirty="0" smtClean="0"/>
              <a:t>, how it can look like, and I think that will give you an idea how that works.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9B2B63F-B526-434E-8D73-0C8A28A4B525}"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16</a:t>
            </a:fld>
            <a:endParaRPr lang="en-US"/>
          </a:p>
        </p:txBody>
      </p:sp>
    </p:spTree>
    <p:extLst>
      <p:ext uri="{BB962C8B-B14F-4D97-AF65-F5344CB8AC3E}">
        <p14:creationId xmlns:p14="http://schemas.microsoft.com/office/powerpoint/2010/main" val="74817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what are the stages of a </a:t>
            </a:r>
            <a:r>
              <a:rPr lang="en-US" dirty="0" err="1" smtClean="0"/>
              <a:t>runbook</a:t>
            </a:r>
            <a:r>
              <a:rPr lang="en-US" dirty="0" smtClean="0"/>
              <a:t>,</a:t>
            </a:r>
            <a:r>
              <a:rPr lang="en-US" baseline="0" dirty="0" smtClean="0"/>
              <a:t> first of all an administrator creates a </a:t>
            </a:r>
            <a:r>
              <a:rPr lang="en-US" baseline="0" dirty="0" err="1" smtClean="0"/>
              <a:t>runbook</a:t>
            </a:r>
            <a:r>
              <a:rPr lang="en-US" baseline="0" dirty="0" smtClean="0"/>
              <a:t> in the Designer so you’re going to use the </a:t>
            </a:r>
            <a:r>
              <a:rPr lang="en-US" baseline="0" dirty="0" err="1" smtClean="0"/>
              <a:t>runbook</a:t>
            </a:r>
            <a:r>
              <a:rPr lang="en-US" baseline="0" dirty="0" smtClean="0"/>
              <a:t> designer to really create that </a:t>
            </a:r>
            <a:r>
              <a:rPr lang="en-US" baseline="0" dirty="0" err="1" smtClean="0"/>
              <a:t>runbook</a:t>
            </a:r>
            <a:r>
              <a:rPr lang="en-US" baseline="0" dirty="0" smtClean="0"/>
              <a:t>, then he has to check in that to the database and then he’s able to start that </a:t>
            </a:r>
            <a:r>
              <a:rPr lang="en-US" baseline="0" dirty="0" err="1" smtClean="0"/>
              <a:t>runbook</a:t>
            </a:r>
            <a:r>
              <a:rPr lang="en-US" baseline="0" dirty="0" smtClean="0"/>
              <a:t> he can do that actually in the designer, within the designer or you’re able to do that within the console the Orchestrator console. This actually, as soon as someone clicks start </a:t>
            </a:r>
            <a:r>
              <a:rPr lang="en-US" baseline="0" dirty="0" err="1" smtClean="0"/>
              <a:t>runbook</a:t>
            </a:r>
            <a:r>
              <a:rPr lang="en-US" baseline="0" dirty="0" smtClean="0"/>
              <a:t> button, will create a job in the database and a </a:t>
            </a:r>
            <a:r>
              <a:rPr lang="en-US" baseline="0" dirty="0" err="1" smtClean="0"/>
              <a:t>runbook</a:t>
            </a:r>
            <a:r>
              <a:rPr lang="en-US" baseline="0" dirty="0" smtClean="0"/>
              <a:t> server is actually monitoring for new jobs that occur in the database and as soon as that happens and the </a:t>
            </a:r>
            <a:r>
              <a:rPr lang="en-US" baseline="0" dirty="0" err="1" smtClean="0"/>
              <a:t>runbook</a:t>
            </a:r>
            <a:r>
              <a:rPr lang="en-US" baseline="0" dirty="0" smtClean="0"/>
              <a:t> sees that new job it will actually grab the </a:t>
            </a:r>
            <a:r>
              <a:rPr lang="en-US" baseline="0" dirty="0" err="1" smtClean="0"/>
              <a:t>runbook</a:t>
            </a:r>
            <a:r>
              <a:rPr lang="en-US" baseline="0" dirty="0" smtClean="0"/>
              <a:t>, copies that </a:t>
            </a:r>
            <a:r>
              <a:rPr lang="en-US" baseline="0" dirty="0" err="1" smtClean="0"/>
              <a:t>runbook</a:t>
            </a:r>
            <a:r>
              <a:rPr lang="en-US" baseline="0" dirty="0" smtClean="0"/>
              <a:t> locally to the </a:t>
            </a:r>
            <a:r>
              <a:rPr lang="en-US" baseline="0" dirty="0" err="1" smtClean="0"/>
              <a:t>runbook</a:t>
            </a:r>
            <a:r>
              <a:rPr lang="en-US" baseline="0" dirty="0" smtClean="0"/>
              <a:t> server and then starting processing the </a:t>
            </a:r>
            <a:r>
              <a:rPr lang="en-US" baseline="0" dirty="0" err="1" smtClean="0"/>
              <a:t>runbook</a:t>
            </a:r>
            <a:r>
              <a:rPr lang="en-US" baseline="0" dirty="0" smtClean="0"/>
              <a:t>. And of course the </a:t>
            </a:r>
            <a:r>
              <a:rPr lang="en-US" baseline="0" dirty="0" err="1" smtClean="0"/>
              <a:t>runbook</a:t>
            </a:r>
            <a:r>
              <a:rPr lang="en-US" baseline="0" dirty="0" smtClean="0"/>
              <a:t> will pass back to the database information like status, activity results, and data and stores that into the database of Orchestrator.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9EDDD40A-EBB6-4F03-A53D-F5ADCC1D1CE7}"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17</a:t>
            </a:fld>
            <a:endParaRPr lang="en-US"/>
          </a:p>
        </p:txBody>
      </p:sp>
    </p:spTree>
    <p:extLst>
      <p:ext uri="{BB962C8B-B14F-4D97-AF65-F5344CB8AC3E}">
        <p14:creationId xmlns:p14="http://schemas.microsoft.com/office/powerpoint/2010/main" val="217996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we’ve talked a little bit already about the tools,</a:t>
            </a:r>
            <a:r>
              <a:rPr lang="en-US" baseline="0" dirty="0" smtClean="0"/>
              <a:t> which tools are available, the Orchestration console actually is where you can control the </a:t>
            </a:r>
            <a:r>
              <a:rPr lang="en-US" baseline="0" dirty="0" err="1" smtClean="0"/>
              <a:t>runbooks</a:t>
            </a:r>
            <a:r>
              <a:rPr lang="en-US" baseline="0" dirty="0" smtClean="0"/>
              <a:t>, you can start to stop them, you see some real-time status and that’s all part of a web browser application.</a:t>
            </a:r>
          </a:p>
          <a:p>
            <a:r>
              <a:rPr lang="en-US" baseline="0" dirty="0" smtClean="0"/>
              <a:t>Then we have the Orchestrator web service that’s the REST – based service that really enables custom applications and third party applications to connect to Orchestrator and work with Orchestrator </a:t>
            </a:r>
            <a:r>
              <a:rPr lang="en-US" baseline="0" dirty="0" err="1" smtClean="0"/>
              <a:t>runbooks</a:t>
            </a:r>
            <a:r>
              <a:rPr lang="en-US" baseline="0" dirty="0" smtClean="0"/>
              <a:t> as well as the Orchestration console that also uses the same REST-based web service.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115019F-D53E-4C30-9CE5-4EDCA660E254}"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18</a:t>
            </a:fld>
            <a:endParaRPr lang="en-US"/>
          </a:p>
        </p:txBody>
      </p:sp>
    </p:spTree>
    <p:extLst>
      <p:ext uri="{BB962C8B-B14F-4D97-AF65-F5344CB8AC3E}">
        <p14:creationId xmlns:p14="http://schemas.microsoft.com/office/powerpoint/2010/main" val="304603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have a couple of other tools </a:t>
            </a:r>
            <a:r>
              <a:rPr lang="en-US" dirty="0" err="1" smtClean="0"/>
              <a:t>deplyment</a:t>
            </a:r>
            <a:r>
              <a:rPr lang="en-US" dirty="0" smtClean="0"/>
              <a:t> manager, that tool  actually helps you to deploy Orchestrator components like if you want to deploy</a:t>
            </a:r>
            <a:r>
              <a:rPr lang="en-US" baseline="0" dirty="0" smtClean="0"/>
              <a:t> a new </a:t>
            </a:r>
            <a:r>
              <a:rPr lang="en-US" baseline="0" dirty="0" err="1" smtClean="0"/>
              <a:t>runbook</a:t>
            </a:r>
            <a:r>
              <a:rPr lang="en-US" baseline="0" dirty="0" smtClean="0"/>
              <a:t> server or you want to deploy a new designer or you want to install a new integration pack no matter if it’s from Microsoft or a third party vendor you’re using the deployment manager to import that and deploy those components to your orchestration environment. </a:t>
            </a:r>
          </a:p>
          <a:p>
            <a:r>
              <a:rPr lang="en-US" baseline="0" dirty="0" smtClean="0"/>
              <a:t>The </a:t>
            </a:r>
            <a:r>
              <a:rPr lang="en-US" baseline="0" dirty="0" err="1" smtClean="0"/>
              <a:t>runbook</a:t>
            </a:r>
            <a:r>
              <a:rPr lang="en-US" baseline="0" dirty="0" smtClean="0"/>
              <a:t> tester it’s actually a runtime tool that you can use to test </a:t>
            </a:r>
            <a:r>
              <a:rPr lang="en-US" baseline="0" dirty="0" err="1" smtClean="0"/>
              <a:t>runbooks</a:t>
            </a:r>
            <a:r>
              <a:rPr lang="en-US" baseline="0" dirty="0" smtClean="0"/>
              <a:t> so if you’re familiar with testing in Visual Studio for example it gives you a very same experience where you’re able to really </a:t>
            </a:r>
            <a:r>
              <a:rPr lang="en-US" baseline="0" dirty="0" err="1" smtClean="0"/>
              <a:t>depack</a:t>
            </a:r>
            <a:r>
              <a:rPr lang="en-US" baseline="0" dirty="0" smtClean="0"/>
              <a:t> (?) your </a:t>
            </a:r>
            <a:r>
              <a:rPr lang="en-US" baseline="0" dirty="0" err="1" smtClean="0"/>
              <a:t>runbooks</a:t>
            </a:r>
            <a:r>
              <a:rPr lang="en-US" baseline="0" dirty="0" smtClean="0"/>
              <a:t> step by step and activity by activity to see what’s going on in your </a:t>
            </a:r>
            <a:r>
              <a:rPr lang="en-US" baseline="0" dirty="0" err="1" smtClean="0"/>
              <a:t>runbook</a:t>
            </a:r>
            <a:r>
              <a:rPr lang="en-US" baseline="0" dirty="0" smtClean="0"/>
              <a:t>.</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41E1F95-A84E-4406-BAA8-CD6D0179C79E}"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19</a:t>
            </a:fld>
            <a:endParaRPr lang="en-US"/>
          </a:p>
        </p:txBody>
      </p:sp>
    </p:spTree>
    <p:extLst>
      <p:ext uri="{BB962C8B-B14F-4D97-AF65-F5344CB8AC3E}">
        <p14:creationId xmlns:p14="http://schemas.microsoft.com/office/powerpoint/2010/main" val="232934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900" dirty="0" smtClean="0"/>
              <a:t>First of all I would like to describe all the components</a:t>
            </a:r>
            <a:r>
              <a:rPr lang="en-US" sz="900" baseline="0" dirty="0" smtClean="0"/>
              <a:t> of Orchestrator architecture </a:t>
            </a:r>
            <a:r>
              <a:rPr lang="en-CA" sz="900" baseline="0" dirty="0" smtClean="0"/>
              <a:t>and then we are going a little bit more into the details about the functionality of those components within an Orchestrator infrastructure.</a:t>
            </a:r>
            <a:endParaRPr lang="en-CA" sz="900" dirty="0" smtClean="0"/>
          </a:p>
          <a:p>
            <a:endParaRPr lang="en-CA" sz="900" dirty="0" smtClean="0"/>
          </a:p>
          <a:p>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1/21/2013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344188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from a connectivity perspective</a:t>
            </a:r>
            <a:r>
              <a:rPr lang="en-US" baseline="0" dirty="0" smtClean="0"/>
              <a:t> I don’t want to go into much detail here that’s just for reference here that you’re able to look at that if you’re going to set your orchestrator architecture in your datacenter, there are different ports that must be enabled to make the communication happen between the different components within Orchestrator.</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206117E-AA8E-41B0-A11A-92ABCF6FD0FD}"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20</a:t>
            </a:fld>
            <a:endParaRPr lang="en-US"/>
          </a:p>
        </p:txBody>
      </p:sp>
    </p:spTree>
    <p:extLst>
      <p:ext uri="{BB962C8B-B14F-4D97-AF65-F5344CB8AC3E}">
        <p14:creationId xmlns:p14="http://schemas.microsoft.com/office/powerpoint/2010/main" val="2834291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 little bit about service accounts and permission, there are two important accounts here, first of all it’s the Management Server Account, that’s important for maintaining database for communicating with the designers and the deployment manager and it must be part of the admin role orchestration database. </a:t>
            </a:r>
          </a:p>
          <a:p>
            <a:r>
              <a:rPr lang="en-US" baseline="0" dirty="0" smtClean="0"/>
              <a:t>One more important account user service account is the Runbook Server Account actually that’s the one that will be used by default by all activities that will use that </a:t>
            </a:r>
            <a:r>
              <a:rPr lang="en-US" baseline="0" dirty="0" err="1" smtClean="0"/>
              <a:t>runbook</a:t>
            </a:r>
            <a:r>
              <a:rPr lang="en-US" baseline="0" dirty="0" smtClean="0"/>
              <a:t> server account. You can configure that differently by defining that on the activities but by default this </a:t>
            </a:r>
            <a:r>
              <a:rPr lang="en-US" baseline="0" dirty="0" err="1" smtClean="0"/>
              <a:t>runbook</a:t>
            </a:r>
            <a:r>
              <a:rPr lang="en-US" baseline="0" dirty="0" smtClean="0"/>
              <a:t> server account is used by all activities. And it’s recommended to be a domain account so that you’re able to span your workflows across machines and environments.</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B71DA307-ED5F-43AA-8FE2-DC780AF6D185}"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21</a:t>
            </a:fld>
            <a:endParaRPr lang="en-US"/>
          </a:p>
        </p:txBody>
      </p:sp>
    </p:spTree>
    <p:extLst>
      <p:ext uri="{BB962C8B-B14F-4D97-AF65-F5344CB8AC3E}">
        <p14:creationId xmlns:p14="http://schemas.microsoft.com/office/powerpoint/2010/main" val="3754171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short slide about redundancy,</a:t>
            </a:r>
            <a:r>
              <a:rPr lang="en-US" baseline="0" dirty="0" smtClean="0"/>
              <a:t> from a </a:t>
            </a:r>
            <a:r>
              <a:rPr lang="en-US" baseline="0" dirty="0" err="1" smtClean="0"/>
              <a:t>datastore</a:t>
            </a:r>
            <a:r>
              <a:rPr lang="en-US" baseline="0" dirty="0" smtClean="0"/>
              <a:t> perspective you’re using a server which is central to the orchestrator functionality so that’s one of the most important parts of your orchestrator environment so we have all the high availability configuration available and it’s really recommended to use clustering for your </a:t>
            </a:r>
            <a:r>
              <a:rPr lang="en-US" baseline="0" dirty="0" err="1" smtClean="0"/>
              <a:t>datastore</a:t>
            </a:r>
            <a:r>
              <a:rPr lang="en-US" baseline="0" dirty="0" smtClean="0"/>
              <a:t> for example. </a:t>
            </a:r>
          </a:p>
          <a:p>
            <a:r>
              <a:rPr lang="en-US" baseline="0" dirty="0" smtClean="0"/>
              <a:t>Runbook servers it’s possible to deploy multiple </a:t>
            </a:r>
            <a:r>
              <a:rPr lang="en-US" baseline="0" dirty="0" err="1" smtClean="0"/>
              <a:t>runbook</a:t>
            </a:r>
            <a:r>
              <a:rPr lang="en-US" baseline="0" dirty="0" smtClean="0"/>
              <a:t> servers not only to increase capacity but also to provide redundancy in your environment and actually the failover if there is </a:t>
            </a:r>
            <a:r>
              <a:rPr lang="en-US" baseline="0" dirty="0" err="1" smtClean="0"/>
              <a:t>runbook</a:t>
            </a:r>
            <a:r>
              <a:rPr lang="en-US" baseline="0" dirty="0" smtClean="0"/>
              <a:t> failure that will happen automatically as soon as you have more than one </a:t>
            </a:r>
            <a:r>
              <a:rPr lang="en-US" baseline="0" dirty="0" err="1" smtClean="0"/>
              <a:t>runbook</a:t>
            </a:r>
            <a:r>
              <a:rPr lang="en-US" baseline="0" dirty="0" smtClean="0"/>
              <a:t> server available. </a:t>
            </a:r>
          </a:p>
          <a:p>
            <a:r>
              <a:rPr lang="en-US" baseline="0" dirty="0" smtClean="0"/>
              <a:t>The </a:t>
            </a:r>
            <a:r>
              <a:rPr lang="en-US" baseline="0" dirty="0" err="1" smtClean="0"/>
              <a:t>runbooks</a:t>
            </a:r>
            <a:r>
              <a:rPr lang="en-US" baseline="0" dirty="0" smtClean="0"/>
              <a:t>, you better perform exports periodically as back up and you should also include error handling and redundancy on an object level within the </a:t>
            </a:r>
            <a:r>
              <a:rPr lang="en-US" baseline="0" dirty="0" err="1" smtClean="0"/>
              <a:t>runbooks</a:t>
            </a:r>
            <a:r>
              <a:rPr lang="en-US" baseline="0" dirty="0" smtClean="0"/>
              <a:t>.</a:t>
            </a:r>
          </a:p>
          <a:p>
            <a:r>
              <a:rPr lang="en-US" baseline="0" dirty="0" smtClean="0"/>
              <a:t>And all the other components like the Designer, Deployment Manager, License Manager and the Operator Console are design time components and do not fully require redundancy at that point and time.</a:t>
            </a: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ED8F9E8-6598-4AA4-9A1E-C6838882DE36}"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22</a:t>
            </a:fld>
            <a:endParaRPr lang="en-US"/>
          </a:p>
        </p:txBody>
      </p:sp>
    </p:spTree>
    <p:extLst>
      <p:ext uri="{BB962C8B-B14F-4D97-AF65-F5344CB8AC3E}">
        <p14:creationId xmlns:p14="http://schemas.microsoft.com/office/powerpoint/2010/main" val="2104716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I’ve mentioned</a:t>
            </a:r>
            <a:r>
              <a:rPr lang="en-US" baseline="0" dirty="0" smtClean="0"/>
              <a:t> Integration packs a couple of times already so it’s time to have a look at that as well so that’s part of the way to extend Orchestrator. So an integration pack is a set of custom activities specific to a product or a technology.  So Microsoft provides a couple of integration packs for example for System Center 2012 components but also for others and other companies providing integration packs as well to make it possible to interact with their products within a </a:t>
            </a:r>
            <a:r>
              <a:rPr lang="en-US" baseline="0" dirty="0" err="1" smtClean="0"/>
              <a:t>runbook</a:t>
            </a:r>
            <a:r>
              <a:rPr lang="en-US" baseline="0" dirty="0" smtClean="0"/>
              <a:t>. </a:t>
            </a:r>
          </a:p>
          <a:p>
            <a:r>
              <a:rPr lang="en-US" baseline="0" dirty="0" smtClean="0"/>
              <a:t>And on the right side the screen shot you see here, that’s actually the activity pane within Orchestrator, you see a couple of activities that are there out of the box like system, scheduling, monitoring, file management and so on, but you also see a couple of integration packs that were imported after installation of Orchestrator; like the SC 2012 Operations Manager integration pack and below you see a couple of activities that are part of that integration pack for Operations Manager. So integration packs really one way to extend Orchestrator.  </a:t>
            </a:r>
          </a:p>
          <a:p>
            <a:r>
              <a:rPr lang="en-US" baseline="0" dirty="0" smtClean="0"/>
              <a:t>Another way is using the Orchestrator Integration Toolkit which extend the library of activities it’s actually a wizard based tool to create new activities to use and bundle those activities to integration packs and developers are also able to use the Orchestrator SDK to create integration packs to build some custom activities as well and they will show up the same way as integration pack will do in that screen shot. </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B70BAC1D-AE77-48D2-B81D-B7FF1907E5E9}"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23</a:t>
            </a:fld>
            <a:endParaRPr lang="en-US"/>
          </a:p>
        </p:txBody>
      </p:sp>
    </p:spTree>
    <p:extLst>
      <p:ext uri="{BB962C8B-B14F-4D97-AF65-F5344CB8AC3E}">
        <p14:creationId xmlns:p14="http://schemas.microsoft.com/office/powerpoint/2010/main" val="1117624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200" dirty="0" smtClean="0">
                <a:latin typeface="Arial" charset="0"/>
              </a:rPr>
              <a:t>So now I would like to try through</a:t>
            </a:r>
            <a:r>
              <a:rPr lang="en-US" sz="1200" baseline="0" dirty="0" smtClean="0">
                <a:latin typeface="Arial" charset="0"/>
              </a:rPr>
              <a:t> those System Center 2012 Integration packs so for the Operations Manager you see you have a couple of alert specific activities for example you’re able to really easily create alerts, to get alerts to monitor for specific alert, you’re able to start the maintenance mode for example or stop the maintenance mode or you’re also able to update an alert for example so those are parts of the System Center Operations Manager 2012 Integration Pack.</a:t>
            </a:r>
            <a:endParaRPr lang="en-US" sz="1200" dirty="0" smtClean="0">
              <a:latin typeface="Arial" charset="0"/>
            </a:endParaRPr>
          </a:p>
          <a:p>
            <a:endParaRPr lang="en-US" sz="12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24</a:t>
            </a:fld>
            <a:endParaRPr lang="en-US" dirty="0" smtClean="0">
              <a:latin typeface="Arial" pitchFamily="34" charset="0"/>
            </a:endParaRPr>
          </a:p>
        </p:txBody>
      </p:sp>
    </p:spTree>
    <p:extLst>
      <p:ext uri="{BB962C8B-B14F-4D97-AF65-F5344CB8AC3E}">
        <p14:creationId xmlns:p14="http://schemas.microsoft.com/office/powerpoint/2010/main" val="2782922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200" dirty="0" smtClean="0">
                <a:latin typeface="Arial" charset="0"/>
              </a:rPr>
              <a:t>For Configuration Manager you</a:t>
            </a:r>
            <a:r>
              <a:rPr lang="en-US" sz="1200" baseline="0" dirty="0" smtClean="0">
                <a:latin typeface="Arial" charset="0"/>
              </a:rPr>
              <a:t> have a couple of collection specific rules for example to create, delete a collection, you're able to add members to a specific collection, you’re able to deploy applications, you’re able to deploy updates on task sequence and you can also perform some client action within the Configuration Manager IP. </a:t>
            </a:r>
            <a:endParaRPr lang="en-US" sz="1200" dirty="0" smtClean="0">
              <a:latin typeface="Arial" charset="0"/>
            </a:endParaRPr>
          </a:p>
          <a:p>
            <a:endParaRPr lang="en-US" sz="12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25</a:t>
            </a:fld>
            <a:endParaRPr lang="en-US" dirty="0" smtClean="0">
              <a:latin typeface="Arial" pitchFamily="34" charset="0"/>
            </a:endParaRPr>
          </a:p>
        </p:txBody>
      </p:sp>
    </p:spTree>
    <p:extLst>
      <p:ext uri="{BB962C8B-B14F-4D97-AF65-F5344CB8AC3E}">
        <p14:creationId xmlns:p14="http://schemas.microsoft.com/office/powerpoint/2010/main" val="276550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200" dirty="0" smtClean="0">
                <a:latin typeface="Arial" charset="0"/>
              </a:rPr>
              <a:t>For Service Manager you have also a whole bunch of activities for example to create objects, to create incidents, to create changes using templates</a:t>
            </a:r>
            <a:r>
              <a:rPr lang="en-US" sz="1200" baseline="0" dirty="0" smtClean="0">
                <a:latin typeface="Arial" charset="0"/>
              </a:rPr>
              <a:t> that you have defined in service manager then you can create relationship between those objects or delete them, you have a couple of get activities like get object, get relationship, and you’re also able to update objects and specifically activity and attachment there are specific activities for that as well. </a:t>
            </a:r>
            <a:endParaRPr lang="en-US" sz="1200" dirty="0" smtClean="0">
              <a:latin typeface="Arial" charset="0"/>
            </a:endParaRPr>
          </a:p>
          <a:p>
            <a:endParaRPr lang="en-US" sz="12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26</a:t>
            </a:fld>
            <a:endParaRPr lang="en-US" dirty="0" smtClean="0">
              <a:latin typeface="Arial" pitchFamily="34" charset="0"/>
            </a:endParaRPr>
          </a:p>
        </p:txBody>
      </p:sp>
    </p:spTree>
    <p:extLst>
      <p:ext uri="{BB962C8B-B14F-4D97-AF65-F5344CB8AC3E}">
        <p14:creationId xmlns:p14="http://schemas.microsoft.com/office/powerpoint/2010/main" val="524769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for Virtual Machine Manager you’re able to create</a:t>
            </a:r>
            <a:r>
              <a:rPr lang="en-US" baseline="0" dirty="0" smtClean="0"/>
              <a:t> a whole bunch of stuff like creating new disks, creating new user roles, creating virtual machines, both from template, from VHD or from VM, you have a couple of get activities but you’re also able to really control your virtual machines; shut down virtual machines, to start, to stop, to pause them and you’re also able to update stuff like network adapters, disks and virtual machines. </a:t>
            </a:r>
            <a:endParaRPr lang="en-US" dirty="0" smtClean="0"/>
          </a:p>
          <a:p>
            <a:endParaRPr lang="en-US" dirty="0"/>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27</a:t>
            </a:fld>
            <a:endParaRPr lang="en-US" dirty="0" smtClean="0">
              <a:latin typeface="Arial" pitchFamily="34" charset="0"/>
            </a:endParaRPr>
          </a:p>
        </p:txBody>
      </p:sp>
    </p:spTree>
    <p:extLst>
      <p:ext uri="{BB962C8B-B14F-4D97-AF65-F5344CB8AC3E}">
        <p14:creationId xmlns:p14="http://schemas.microsoft.com/office/powerpoint/2010/main" val="2292059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200" dirty="0" smtClean="0">
                <a:latin typeface="Arial" charset="0"/>
              </a:rPr>
              <a:t>For Data Protection Manager you’re able to create recovery points, you’re able to protect data sources</a:t>
            </a:r>
            <a:r>
              <a:rPr lang="en-US" sz="1200" baseline="0" dirty="0" smtClean="0">
                <a:latin typeface="Arial" charset="0"/>
              </a:rPr>
              <a:t> and you’re also able to recover different workloads like SharePoint, SQL and virtual machines.</a:t>
            </a:r>
            <a:endParaRPr lang="en-US" sz="1200" dirty="0" smtClean="0">
              <a:latin typeface="Arial" charset="0"/>
            </a:endParaRPr>
          </a:p>
          <a:p>
            <a:endParaRPr lang="en-US" sz="12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28</a:t>
            </a:fld>
            <a:endParaRPr lang="en-US" dirty="0" smtClean="0">
              <a:latin typeface="Arial" pitchFamily="34" charset="0"/>
            </a:endParaRPr>
          </a:p>
        </p:txBody>
      </p:sp>
    </p:spTree>
    <p:extLst>
      <p:ext uri="{BB962C8B-B14F-4D97-AF65-F5344CB8AC3E}">
        <p14:creationId xmlns:p14="http://schemas.microsoft.com/office/powerpoint/2010/main" val="3171754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couple of more integration</a:t>
            </a:r>
            <a:r>
              <a:rPr lang="en-US" baseline="0" dirty="0" smtClean="0"/>
              <a:t> packs besides the System Center 2012 components there’s an Active Directory Integration Pack, there are some HP integration packs available for their Operations Manager, for IBM Tivoli, and also for VMware </a:t>
            </a:r>
            <a:r>
              <a:rPr lang="en-US" baseline="0" dirty="0" err="1" smtClean="0"/>
              <a:t>vSphere</a:t>
            </a:r>
            <a:r>
              <a:rPr lang="en-US" baseline="0" dirty="0" smtClean="0"/>
              <a:t> there’s also an integration pack that Microsoft provides and that’s actually on the right side you see the link where you’re able to download those integration packs to import them into your environment. </a:t>
            </a:r>
            <a:endParaRPr lang="en-US" dirty="0" smtClean="0"/>
          </a:p>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solidFill>
                  <a:prstClr val="black"/>
                </a:solidFill>
                <a:latin typeface="Segoe" pitchFamily="34" charset="0"/>
              </a:rPr>
              <a:pPr/>
              <a:t>29</a:t>
            </a:fld>
            <a:endParaRPr lang="en-US" dirty="0">
              <a:solidFill>
                <a:prstClr val="black"/>
              </a:solidFill>
              <a:latin typeface="Segoe" pitchFamily="34" charset="0"/>
            </a:endParaRPr>
          </a:p>
        </p:txBody>
      </p:sp>
    </p:spTree>
    <p:extLst>
      <p:ext uri="{BB962C8B-B14F-4D97-AF65-F5344CB8AC3E}">
        <p14:creationId xmlns:p14="http://schemas.microsoft.com/office/powerpoint/2010/main" val="358128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indent="0">
              <a:buNone/>
            </a:pPr>
            <a:r>
              <a:rPr lang="en-CA" sz="1000" dirty="0" smtClean="0"/>
              <a:t>So here is the agenda for this session first of all I would like to introduce you to Orchestrator,</a:t>
            </a:r>
            <a:r>
              <a:rPr lang="en-CA" sz="1000" baseline="0" dirty="0" smtClean="0"/>
              <a:t> then I will cover a couple of customer scenarios, how customers are using Orchestrator in production environments, then we are going to cover Orchestrator and the System Center Integration so how does Orchestrator works together with all the other System center components then we will handle a little bit of the terms about Orchestrator, the terminology and then we will go right into the architecture and we will also cover the tools that are available with Orchestrator and how you are going to use them and then we will also talk a little bit about connectivity stuff so which ports are going to use in Orchestrator environment, a little bit about the security as well and about redundancy so that’s the overall agenda for this session for the next 20 minutes.  </a:t>
            </a:r>
            <a:endParaRPr lang="en-CA" sz="1000" dirty="0" smtClean="0"/>
          </a:p>
          <a:p>
            <a:pPr marL="0" indent="0">
              <a:buNone/>
            </a:pPr>
            <a:endParaRPr lang="en-GB" sz="1000" dirty="0" smtClean="0"/>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1/21/2013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067757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And there is a whole bunch of other integration</a:t>
            </a:r>
            <a:r>
              <a:rPr lang="en-US" baseline="0" dirty="0" smtClean="0"/>
              <a:t> packs available from third party vendors like BMC, CA, HP, IBM, Symantec, VMware, HP, I mentioned that already, EMC, and that’s also the URL to download those integration packs to use them in your environment. </a:t>
            </a:r>
            <a:endParaRPr lang="en-US" dirty="0" smtClean="0"/>
          </a:p>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solidFill>
                  <a:prstClr val="black"/>
                </a:solidFill>
                <a:latin typeface="Segoe" pitchFamily="34" charset="0"/>
              </a:rPr>
              <a:pPr/>
              <a:t>30</a:t>
            </a:fld>
            <a:endParaRPr lang="en-US" dirty="0">
              <a:solidFill>
                <a:prstClr val="black"/>
              </a:solidFill>
              <a:latin typeface="Segoe" pitchFamily="34" charset="0"/>
            </a:endParaRPr>
          </a:p>
        </p:txBody>
      </p:sp>
    </p:spTree>
    <p:extLst>
      <p:ext uri="{BB962C8B-B14F-4D97-AF65-F5344CB8AC3E}">
        <p14:creationId xmlns:p14="http://schemas.microsoft.com/office/powerpoint/2010/main" val="3936687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a:t>
            </a:r>
            <a:r>
              <a:rPr lang="en-US" baseline="0" dirty="0" smtClean="0"/>
              <a:t> with that we are almost at the end of that first session about Orchestrator, I would like to give you a short summary of what we’ve covered in that first session.  First of all we had a look on the architecture of Orchestrator of all the components that are part of that, we did a review of the use cases, we had a look on every component and service within Orchestrator, I gave you a quick view on the component connectivity requirements and also about the security as well as we discussed redundancy in the Orchestrator architecture and of course we did a review of integration packs and how you’re able to extend Orchestrator with those integration packs.</a:t>
            </a:r>
            <a:endParaRPr lang="en-US" dirty="0" smtClean="0"/>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B5D468DF-A5D7-4C96-BBD4-CC3882614C47}"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31</a:t>
            </a:fld>
            <a:endParaRPr lang="en-US"/>
          </a:p>
        </p:txBody>
      </p:sp>
    </p:spTree>
    <p:extLst>
      <p:ext uri="{BB962C8B-B14F-4D97-AF65-F5344CB8AC3E}">
        <p14:creationId xmlns:p14="http://schemas.microsoft.com/office/powerpoint/2010/main" val="1769620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that I would</a:t>
            </a:r>
            <a:r>
              <a:rPr lang="en-US" baseline="0" dirty="0" smtClean="0"/>
              <a:t> like to close the first session but I would like also to give you a quick side step to all the different material that is available, first of all on Tech Net </a:t>
            </a:r>
            <a:r>
              <a:rPr lang="en-US" baseline="0" dirty="0" err="1" smtClean="0"/>
              <a:t>Eval</a:t>
            </a:r>
            <a:r>
              <a:rPr lang="en-US" baseline="0" dirty="0" smtClean="0"/>
              <a:t> Center you’re able to download free trial versions of Microsoft software, there are no feature limits and it’s all at no cost so go there at Technet.microsoft.com/</a:t>
            </a:r>
            <a:r>
              <a:rPr lang="en-US" baseline="0" dirty="0" err="1" smtClean="0"/>
              <a:t>evalcenter</a:t>
            </a:r>
            <a:r>
              <a:rPr lang="en-US" baseline="0" dirty="0" smtClean="0"/>
              <a:t>.</a:t>
            </a:r>
          </a:p>
          <a:p>
            <a:r>
              <a:rPr lang="en-US" baseline="0" dirty="0" smtClean="0"/>
              <a:t>IT camps, it’s actually also at no cost, hands on technical training events for IT pros you will find that on technet.microsoft.com/</a:t>
            </a:r>
            <a:r>
              <a:rPr lang="en-US" baseline="0" dirty="0" err="1" smtClean="0"/>
              <a:t>gloablitcamps</a:t>
            </a:r>
            <a:r>
              <a:rPr lang="en-US" baseline="0" dirty="0" smtClean="0"/>
              <a:t>. </a:t>
            </a:r>
          </a:p>
          <a:p>
            <a:r>
              <a:rPr lang="en-US" baseline="0" dirty="0" smtClean="0"/>
              <a:t>And last but not least it’s the Microsoft Virtual Academy that offers free online technical trainings and you will find that on microsoftvirtualacademy.com.</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FDBAB6E8-1271-47E9-AA02-1AB6C49205FB}"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32</a:t>
            </a:fld>
            <a:endParaRPr lang="en-US"/>
          </a:p>
        </p:txBody>
      </p:sp>
    </p:spTree>
    <p:extLst>
      <p:ext uri="{BB962C8B-B14F-4D97-AF65-F5344CB8AC3E}">
        <p14:creationId xmlns:p14="http://schemas.microsoft.com/office/powerpoint/2010/main" val="1386002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31863" rtl="0" eaLnBrk="1" fontAlgn="base" latinLnBrk="0" hangingPunct="1">
              <a:lnSpc>
                <a:spcPct val="90000"/>
              </a:lnSpc>
              <a:spcBef>
                <a:spcPct val="0"/>
              </a:spcBef>
              <a:spcAft>
                <a:spcPts val="338"/>
              </a:spcAft>
              <a:buClrTx/>
              <a:buSzTx/>
              <a:buFontTx/>
              <a:buNone/>
              <a:tabLst/>
              <a:defRPr/>
            </a:pPr>
            <a:r>
              <a:rPr lang="en-US" smtClean="0"/>
              <a:t>So that’s it for this session,</a:t>
            </a:r>
            <a:r>
              <a:rPr lang="en-US" baseline="0" smtClean="0"/>
              <a:t> thanks for joining us today and hope to see you soon.</a:t>
            </a:r>
            <a:endParaRPr lang="en-US" smtClean="0"/>
          </a:p>
          <a:p>
            <a:pPr>
              <a:spcBef>
                <a:spcPct val="0"/>
              </a:spcBef>
            </a:pPr>
            <a:endParaRPr lang="en-US"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1/21/2013 4:23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33</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first of all I would like to give you a very short</a:t>
            </a:r>
            <a:r>
              <a:rPr lang="en-US" baseline="0" dirty="0" smtClean="0"/>
              <a:t> introduction to Orchestrator, what it is, actually Orchestrator gives you provides you an environment for Process Automation so this is also known as the Run Book Automation and the overall goal is to give you the ability to orchestrate and integrate IT Management tools through those run books. So automation can reduce costs and also simplify the management and optimize resources with System Center Orchestrator you will get multi-vendor integration so you’re not locked in, in a specific vendor, you can really work across your systems, your platforms and your tools you’re going to use today.  There are a couple of pre-built activities and workflow processes already there so that will speed up the time to make that happen.  And it will also replace manual tasks and activities you have to do all day long in your data centers today and with out any coding or scripting you’re able to really build workflows and configure those workflows and run them, so you don’t have to code anything depending on your requirements of course. And what I said before, it really spans about multiple IT components, disciplines and silos so bring all those stuff together that you are having in your data centers today.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4</a:t>
            </a:fld>
            <a:endParaRPr lang="en-US" dirty="0"/>
          </a:p>
        </p:txBody>
      </p:sp>
    </p:spTree>
    <p:extLst>
      <p:ext uri="{BB962C8B-B14F-4D97-AF65-F5344CB8AC3E}">
        <p14:creationId xmlns:p14="http://schemas.microsoft.com/office/powerpoint/2010/main" val="96009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what</a:t>
            </a:r>
            <a:r>
              <a:rPr lang="en-US" baseline="0" dirty="0" smtClean="0"/>
              <a:t> are actually the capabilities of Orchestrator, so it’s a workflow management solution for your data center to really automate your processes and regardless of your hardware and your platform the tools you’re going to use. And it really brings together those disparate tasks with one graphical user interface which is called the Runbook designer but we will cover that in a moment, and you have really one front end designer where you build your workflows across all your systems and tools. And it really enables you to really have those end to end solutions that are flexible and efficient and really easy to design and build.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591291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when I talked</a:t>
            </a:r>
            <a:r>
              <a:rPr lang="en-US" baseline="0" dirty="0" smtClean="0"/>
              <a:t> about cross platform what does that mean, so first of all of course we have a very deep integration with all the other system center components like Operations  Manager, Service Manager, and the others and you also have integration with other Microsoft products like Active Directory and SQL Server as well as integration with non-Microsoft products so there is a bunch of integration packs available that gives you the ability to not only talk to Microsoft products but also to talk to non-Microsoft products and to involve those products in your workflows in the datacenter.  So it enables interoperability and it really improves the efficiency of your daily job in the datacenter so you can eliminating those structures between different organizations as well as technology.  And with the integration packs that I’ve mentioned before you’re really extending the capabilities of Orchestrator so Orchestrator comes with a set of basic functionality and activities that are out of the box and with those integration packs no matter if they are for Microsoft products or non-Microsoft products you’re able to extend that capabilities and import additional functionality to System Center Orchestrator.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32949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So as mentioned before I would also like to a couple little bit about how customers are using Orchestrator today and three examples</a:t>
            </a:r>
            <a:r>
              <a:rPr lang="en-US" baseline="0" dirty="0" smtClean="0"/>
              <a:t> you’re going to see here are really three out of many, first of all incident management so Orchestrator really helps you to bring your incident management and resolution together, it helps you to automate tasks that you want to involve in your incident management and it really integrates across all that disciplines that are used with that incident management so for example service tasks with your CMDB, with monitoring tools and stuff like that so those are the main two products that Orchestrator brings together Service Manager and Operations Manager. </a:t>
            </a:r>
          </a:p>
          <a:p>
            <a:r>
              <a:rPr lang="en-US" baseline="0" dirty="0" smtClean="0"/>
              <a:t>The second one is Virtual Machine Life Cycle Management when you think of how to provision virtual machines, how you do your allocations, and how you do your deep provisioning you’re really able to use Orchestrator to help you in automating those processes, from the very beginning of a virtual machine up to the end where it will be de provisioned again.</a:t>
            </a:r>
          </a:p>
          <a:p>
            <a:r>
              <a:rPr lang="en-US" baseline="0" dirty="0" smtClean="0"/>
              <a:t>And last but not least Service Manager, CMDB Automation so think about your configuration items to the updates you want to try within your CMDB about new relationships between those objects within the CMDB and Orchestrator can really help you to drive that and to really automate those tasks and really work across Service Manager, Configuration Manager as well as maybe an already existing ticketing system in your data center.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388931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So if we talk about Orchestrator</a:t>
            </a:r>
            <a:r>
              <a:rPr lang="en-US" baseline="0" dirty="0" smtClean="0"/>
              <a:t> which is actually one component of the System Center 2012 suite we have to talk a little bit about the capabilities and components so those three pillars that you see here are the main pillars and the main capabilities of System Center 2012.  First of all it’s application management, application management really empowers you to really deliver predictable applications as services to your business or counterparts. And it really offers the application owners to have a single view and to manage their application services across traditional datacenter, across private and public clouds and of course it also extends their how to monitor those applications no matter where they live if they live in a public cloud like on Windows Azure or if they live within your datacenter. That’s actually Application Monitor, one of the three pillars within System Center 2012. </a:t>
            </a:r>
          </a:p>
          <a:p>
            <a:r>
              <a:rPr lang="en-US" baseline="0" dirty="0" smtClean="0"/>
              <a:t>The second one is Service Delivery and Automation. With System Center 2012 you are really able to automate core organizational process workflows for example incident manager which we covered the slide before, problem management, change management and also release management can also integrate and extend tool sets and build flexible workflows to automate processes across your IT assets in your organization and one way to do that is using System Center 2012 with Orchestrator and of course Service Manager as the foundation for your CMDB. </a:t>
            </a:r>
          </a:p>
          <a:p>
            <a:r>
              <a:rPr lang="en-US" baseline="0" dirty="0" smtClean="0"/>
              <a:t>Last but not least is Infrastructure Management and within Infrastructure Management it’s kind of interesting System Center 2012 provides you really one common management toolset and you’re able to monitor and operate IT Infrastructure and it doesn’t really matter if your physical hardware, your virtual resources or virtual machines if it’s public or private cloud you have one single set of tools to manage all those different type of resources.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322741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Light" pitchFamily="34" charset="0"/>
                <a:ea typeface="MS PGothic" panose="020B0600070205080204" pitchFamily="34" charset="-128"/>
                <a:cs typeface="+mn-cs"/>
              </a:rPr>
              <a:t>Standardized Application Provisioning</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Utilize service templates to define standardized application blueprints for your private cloud. A service template would typically include specifications for the hardware, operating system, and application packages that compose the service.</a:t>
            </a:r>
          </a:p>
          <a:p>
            <a:r>
              <a:rPr lang="en-US" sz="900" kern="1200" dirty="0" smtClean="0">
                <a:solidFill>
                  <a:schemeClr val="tx1"/>
                </a:solidFill>
                <a:effectLst/>
                <a:latin typeface="Segoe UI Light" pitchFamily="34" charset="0"/>
                <a:ea typeface="MS PGothic" panose="020B0600070205080204" pitchFamily="34" charset="-128"/>
                <a:cs typeface="+mn-cs"/>
              </a:rPr>
              <a:t>Support for multiple package types for Microsoft .NET applications, including MS Deploy for web tier (IIS), Microsoft Server Application Virtualization (Server App-V) for application tier, and SQL Server DAC for data tier.</a:t>
            </a:r>
          </a:p>
          <a:p>
            <a:r>
              <a:rPr lang="en-US" sz="900" kern="1200" dirty="0" smtClean="0">
                <a:solidFill>
                  <a:schemeClr val="tx1"/>
                </a:solidFill>
                <a:effectLst/>
                <a:latin typeface="Segoe UI Light" pitchFamily="34" charset="0"/>
                <a:ea typeface="MS PGothic" panose="020B0600070205080204" pitchFamily="34" charset="-128"/>
                <a:cs typeface="+mn-cs"/>
              </a:rPr>
              <a:t>Specify application configuration requirements like topology, elasticity and scale-out rules, health thresholds, and upgrade rules.</a:t>
            </a:r>
          </a:p>
          <a:p>
            <a:r>
              <a:rPr lang="en-US" sz="900" kern="1200" dirty="0" smtClean="0">
                <a:solidFill>
                  <a:schemeClr val="tx1"/>
                </a:solidFill>
                <a:effectLst/>
                <a:latin typeface="Segoe UI Light" pitchFamily="34" charset="0"/>
                <a:ea typeface="MS PGothic" panose="020B0600070205080204" pitchFamily="34" charset="-128"/>
                <a:cs typeface="+mn-cs"/>
              </a:rPr>
              <a:t>Provides a self-service experience to trigger “one click” application deployment. </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b="1" kern="1200" dirty="0" smtClean="0">
                <a:solidFill>
                  <a:schemeClr val="tx1"/>
                </a:solidFill>
                <a:effectLst/>
                <a:latin typeface="Segoe UI Light" pitchFamily="34" charset="0"/>
                <a:ea typeface="MS PGothic" panose="020B0600070205080204" pitchFamily="34" charset="-128"/>
                <a:cs typeface="+mn-cs"/>
              </a:rPr>
              <a:t>Comprehensive Application Manageability</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Server App-V, a unique technology in System Center 2012, offers the following capabilities:</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Optimizes your applications for private-cloud deployments by abstracting the application from the underlying OS and virtual infrastructure.</a:t>
            </a:r>
          </a:p>
          <a:p>
            <a:r>
              <a:rPr lang="en-US" sz="900" kern="1200" dirty="0" smtClean="0">
                <a:solidFill>
                  <a:schemeClr val="tx1"/>
                </a:solidFill>
                <a:effectLst/>
                <a:latin typeface="Segoe UI Light" pitchFamily="34" charset="0"/>
                <a:ea typeface="MS PGothic" panose="020B0600070205080204" pitchFamily="34" charset="-128"/>
                <a:cs typeface="+mn-cs"/>
              </a:rPr>
              <a:t>Enable image-based management, which helps simplify application upgrades and reduce your application maintenance costs. </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b="1" kern="1200" dirty="0" smtClean="0">
                <a:solidFill>
                  <a:schemeClr val="tx1"/>
                </a:solidFill>
                <a:effectLst/>
                <a:latin typeface="Segoe UI Light" pitchFamily="34" charset="0"/>
                <a:ea typeface="MS PGothic" panose="020B0600070205080204" pitchFamily="34" charset="-128"/>
                <a:cs typeface="+mn-cs"/>
              </a:rPr>
              <a:t>Deep Application Diagnostics and Insight</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Offers deep application and transaction monitoring insight for .NET applications (and J2EE application server health).</a:t>
            </a:r>
          </a:p>
          <a:p>
            <a:r>
              <a:rPr lang="en-US" sz="900" kern="1200" dirty="0" smtClean="0">
                <a:solidFill>
                  <a:schemeClr val="tx1"/>
                </a:solidFill>
                <a:effectLst/>
                <a:latin typeface="Segoe UI Light" pitchFamily="34" charset="0"/>
                <a:ea typeface="MS PGothic" panose="020B0600070205080204" pitchFamily="34" charset="-128"/>
                <a:cs typeface="+mn-cs"/>
              </a:rPr>
              <a:t>Helps you efficiently isolate the root cause of application performance issues down to the offending line of code.</a:t>
            </a:r>
          </a:p>
          <a:p>
            <a:r>
              <a:rPr lang="en-US" sz="900" kern="1200" dirty="0" smtClean="0">
                <a:solidFill>
                  <a:schemeClr val="tx1"/>
                </a:solidFill>
                <a:effectLst/>
                <a:latin typeface="Segoe UI Light" pitchFamily="34" charset="0"/>
                <a:ea typeface="MS PGothic" panose="020B0600070205080204" pitchFamily="34" charset="-128"/>
                <a:cs typeface="+mn-cs"/>
              </a:rPr>
              <a:t>Integrates with Microsoft Visual Studio to unlock </a:t>
            </a:r>
            <a:r>
              <a:rPr lang="en-US" sz="900" kern="1200" dirty="0" err="1" smtClean="0">
                <a:solidFill>
                  <a:schemeClr val="tx1"/>
                </a:solidFill>
                <a:effectLst/>
                <a:latin typeface="Segoe UI Light" pitchFamily="34" charset="0"/>
                <a:ea typeface="MS PGothic" panose="020B0600070205080204" pitchFamily="34" charset="-128"/>
                <a:cs typeface="+mn-cs"/>
              </a:rPr>
              <a:t>dev</a:t>
            </a:r>
            <a:r>
              <a:rPr lang="en-US" sz="900" kern="1200" dirty="0" smtClean="0">
                <a:solidFill>
                  <a:schemeClr val="tx1"/>
                </a:solidFill>
                <a:effectLst/>
                <a:latin typeface="Segoe UI Light" pitchFamily="34" charset="0"/>
                <a:ea typeface="MS PGothic" panose="020B0600070205080204" pitchFamily="34" charset="-128"/>
                <a:cs typeface="+mn-cs"/>
              </a:rPr>
              <a:t>-ops collaboration, thereby helping you remediate application issues faster.</a:t>
            </a:r>
          </a:p>
          <a:p>
            <a:r>
              <a:rPr lang="en-US" sz="900" kern="1200" dirty="0" smtClean="0">
                <a:solidFill>
                  <a:schemeClr val="tx1"/>
                </a:solidFill>
                <a:effectLst/>
                <a:latin typeface="Segoe UI Light" pitchFamily="34" charset="0"/>
                <a:ea typeface="MS PGothic" panose="020B0600070205080204" pitchFamily="34" charset="-128"/>
                <a:cs typeface="+mn-cs"/>
              </a:rPr>
              <a:t>Offers easy-to-use reporting and custom dash-boarding. </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b="1" kern="1200" dirty="0" smtClean="0">
                <a:solidFill>
                  <a:schemeClr val="tx1"/>
                </a:solidFill>
                <a:effectLst/>
                <a:latin typeface="Segoe UI Light" pitchFamily="34" charset="0"/>
                <a:ea typeface="MS PGothic" panose="020B0600070205080204" pitchFamily="34" charset="-128"/>
                <a:cs typeface="+mn-cs"/>
              </a:rPr>
              <a:t>Common Application Management for Hybrid Models</a:t>
            </a:r>
          </a:p>
          <a:p>
            <a:r>
              <a:rPr lang="en-US" sz="900" kern="1200" dirty="0" smtClean="0">
                <a:solidFill>
                  <a:schemeClr val="tx1"/>
                </a:solidFill>
                <a:effectLst/>
                <a:latin typeface="Segoe UI Light" pitchFamily="34" charset="0"/>
                <a:ea typeface="MS PGothic" panose="020B0600070205080204" pitchFamily="34" charset="-128"/>
                <a:cs typeface="+mn-cs"/>
              </a:rPr>
              <a:t/>
            </a:r>
            <a:br>
              <a:rPr lang="en-US" sz="900" kern="1200" dirty="0" smtClean="0">
                <a:solidFill>
                  <a:schemeClr val="tx1"/>
                </a:solidFill>
                <a:effectLst/>
                <a:latin typeface="Segoe UI Light" pitchFamily="34" charset="0"/>
                <a:ea typeface="MS PGothic" panose="020B0600070205080204" pitchFamily="34" charset="-128"/>
                <a:cs typeface="+mn-cs"/>
              </a:rPr>
            </a:br>
            <a:r>
              <a:rPr lang="en-US" sz="900" kern="1200" dirty="0" smtClean="0">
                <a:solidFill>
                  <a:schemeClr val="tx1"/>
                </a:solidFill>
                <a:effectLst/>
                <a:latin typeface="Segoe UI Light" pitchFamily="34" charset="0"/>
                <a:ea typeface="MS PGothic" panose="020B0600070205080204" pitchFamily="34" charset="-128"/>
                <a:cs typeface="+mn-cs"/>
              </a:rPr>
              <a:t>Offers your application owners with a single view to manage their application services across traditional, private and public clouds.</a:t>
            </a:r>
          </a:p>
          <a:p>
            <a:r>
              <a:rPr lang="en-US" sz="900" kern="1200" dirty="0" smtClean="0">
                <a:solidFill>
                  <a:schemeClr val="tx1"/>
                </a:solidFill>
                <a:effectLst/>
                <a:latin typeface="Segoe UI Light" pitchFamily="34" charset="0"/>
                <a:ea typeface="MS PGothic" panose="020B0600070205080204" pitchFamily="34" charset="-128"/>
                <a:cs typeface="+mn-cs"/>
              </a:rPr>
              <a:t>Extend your on-premises monitoring experience to the public cloud with the </a:t>
            </a:r>
            <a:r>
              <a:rPr lang="en-US" sz="900" kern="1200" dirty="0" smtClean="0">
                <a:solidFill>
                  <a:schemeClr val="tx1"/>
                </a:solidFill>
                <a:effectLst/>
                <a:latin typeface="Segoe UI Light" pitchFamily="34" charset="0"/>
                <a:ea typeface="MS PGothic" panose="020B0600070205080204" pitchFamily="34" charset="-128"/>
                <a:cs typeface="+mn-cs"/>
                <a:hlinkClick r:id="rId3"/>
              </a:rPr>
              <a:t>System Center Monitoring Pack for Windows Azure applications</a:t>
            </a:r>
            <a:r>
              <a:rPr lang="en-US" sz="900" kern="1200" dirty="0" smtClean="0">
                <a:solidFill>
                  <a:schemeClr val="tx1"/>
                </a:solidFill>
                <a:effectLst/>
                <a:latin typeface="Segoe UI Light" pitchFamily="34" charset="0"/>
                <a:ea typeface="MS PGothic" panose="020B0600070205080204" pitchFamily="34" charset="-128"/>
                <a:cs typeface="+mn-cs"/>
              </a:rPr>
              <a:t>. </a:t>
            </a:r>
          </a:p>
          <a:p>
            <a:endParaRPr lang="en-US" sz="900" kern="1200" dirty="0" smtClean="0">
              <a:solidFill>
                <a:schemeClr val="tx1"/>
              </a:solidFill>
              <a:effectLst/>
              <a:latin typeface="Segoe UI Light" pitchFamily="34" charset="0"/>
              <a:ea typeface="MS PGothic" panose="020B0600070205080204" pitchFamily="34" charset="-128"/>
              <a:cs typeface="+mn-cs"/>
            </a:endParaRPr>
          </a:p>
          <a:p>
            <a:r>
              <a:rPr lang="en-US" sz="900" kern="1200" dirty="0" smtClean="0">
                <a:solidFill>
                  <a:schemeClr val="tx1"/>
                </a:solidFill>
                <a:effectLst/>
                <a:latin typeface="Segoe UI Light" pitchFamily="34" charset="0"/>
                <a:ea typeface="MS PGothic" panose="020B0600070205080204" pitchFamily="34" charset="-128"/>
                <a:cs typeface="+mn-cs"/>
              </a:rPr>
              <a:t>TRANSCRIPT</a:t>
            </a:r>
            <a:r>
              <a:rPr lang="en-US" sz="900" kern="1200" baseline="0" dirty="0" smtClean="0">
                <a:solidFill>
                  <a:schemeClr val="tx1"/>
                </a:solidFill>
                <a:effectLst/>
                <a:latin typeface="Segoe UI Light" pitchFamily="34" charset="0"/>
                <a:ea typeface="MS PGothic" panose="020B0600070205080204" pitchFamily="34" charset="-128"/>
                <a:cs typeface="+mn-cs"/>
              </a:rPr>
              <a:t> STARTS HERE</a:t>
            </a:r>
          </a:p>
          <a:p>
            <a:endParaRPr lang="en-US" sz="900" kern="1200" baseline="0" dirty="0" smtClean="0">
              <a:solidFill>
                <a:schemeClr val="tx1"/>
              </a:solidFill>
              <a:effectLst/>
              <a:latin typeface="Segoe UI Light" pitchFamily="34" charset="0"/>
              <a:ea typeface="MS PGothic" panose="020B0600070205080204" pitchFamily="34" charset="-128"/>
              <a:cs typeface="+mn-cs"/>
            </a:endParaRPr>
          </a:p>
          <a:p>
            <a:r>
              <a:rPr lang="en-US" sz="900" kern="1200" baseline="0" dirty="0" smtClean="0">
                <a:solidFill>
                  <a:schemeClr val="tx1"/>
                </a:solidFill>
                <a:effectLst/>
                <a:latin typeface="Segoe UI Light" pitchFamily="34" charset="0"/>
                <a:ea typeface="MS PGothic" panose="020B0600070205080204" pitchFamily="34" charset="-128"/>
                <a:cs typeface="+mn-cs"/>
              </a:rPr>
              <a:t>To go into a little bit more detail what Application Management with that figure that you see on your screen right now, this represents a three tier service with  front end, with a middle tier and a back end and that’s associated with virtual infrastructure which hosts those components and System Center 2012 offers really a service centric approach to help you manage your application components really in a context of a holistic business service so it utilizes service templates to do standardized application footprints for your private clouds so you’re defining a service template that consists of a couple of different tiers like the one you see on your screen right now and it typically includes application for the hardware, for the operating system and application packages and then you’re going to compose that service and there are actually multiple packages available within the service template so for Microsoft.net applications including MS deploy for web app tier, service application for virtualization, server app V, for application tier, and SQL Server back for data tier. And this really, this service template specify application configuration requirements like topology, elasticity, scale out rules, help thresholds, upgrade rules and stuff like that, and you’re then by providing that service template, your consumer your application owners will create an instance of that application with a couple of clicks, with their portal that’s all about application management.</a:t>
            </a:r>
            <a:endParaRPr lang="en-US" sz="900" kern="1200" dirty="0" smtClean="0">
              <a:solidFill>
                <a:schemeClr val="tx1"/>
              </a:solidFill>
              <a:effectLst/>
              <a:latin typeface="Segoe UI Light" pitchFamily="34" charset="0"/>
              <a:ea typeface="MS PGothic" panose="020B0600070205080204" pitchFamily="3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13712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235251751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87643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9288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818089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18186" y="1165754"/>
            <a:ext cx="5596414" cy="1967911"/>
          </a:xfrm>
        </p:spPr>
        <p:txBody>
          <a:bodyPr/>
          <a:lstStyle>
            <a:lvl1pPr marL="346742" indent="-346742">
              <a:lnSpc>
                <a:spcPct val="100000"/>
              </a:lnSpc>
              <a:spcBef>
                <a:spcPts val="0"/>
              </a:spcBef>
              <a:spcAft>
                <a:spcPts val="612"/>
              </a:spcAft>
              <a:defRPr sz="2448"/>
            </a:lvl1pPr>
            <a:lvl2pPr marL="587731" indent="-231531">
              <a:lnSpc>
                <a:spcPct val="100000"/>
              </a:lnSpc>
              <a:spcBef>
                <a:spcPts val="0"/>
              </a:spcBef>
              <a:spcAft>
                <a:spcPts val="612"/>
              </a:spcAft>
              <a:defRPr sz="2040"/>
            </a:lvl2pPr>
            <a:lvl3pPr marL="932597" indent="-233149">
              <a:lnSpc>
                <a:spcPct val="100000"/>
              </a:lnSpc>
              <a:spcBef>
                <a:spcPts val="0"/>
              </a:spcBef>
              <a:spcAft>
                <a:spcPts val="612"/>
              </a:spcAft>
              <a:defRPr sz="1836"/>
            </a:lvl3pPr>
            <a:lvl4pPr marL="1287178" indent="-233149">
              <a:lnSpc>
                <a:spcPct val="100000"/>
              </a:lnSpc>
              <a:spcBef>
                <a:spcPts val="0"/>
              </a:spcBef>
              <a:spcAft>
                <a:spcPts val="612"/>
              </a:spcAft>
              <a:defRPr sz="1632"/>
            </a:lvl4pPr>
            <a:lvl5pPr marL="1632044" indent="-233149">
              <a:lnSpc>
                <a:spcPct val="100000"/>
              </a:lnSpc>
              <a:spcBef>
                <a:spcPts val="0"/>
              </a:spcBef>
              <a:spcAft>
                <a:spcPts val="612"/>
              </a:spcAft>
              <a:defRPr sz="1632"/>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
        <p:nvSpPr>
          <p:cNvPr id="8" name="Content Placeholder 2"/>
          <p:cNvSpPr>
            <a:spLocks noGrp="1"/>
          </p:cNvSpPr>
          <p:nvPr>
            <p:ph sz="half" idx="11"/>
          </p:nvPr>
        </p:nvSpPr>
        <p:spPr>
          <a:xfrm>
            <a:off x="6321875" y="1165754"/>
            <a:ext cx="5596414" cy="1967911"/>
          </a:xfrm>
        </p:spPr>
        <p:txBody>
          <a:bodyPr/>
          <a:lstStyle>
            <a:lvl1pPr marL="346742" indent="-346742">
              <a:lnSpc>
                <a:spcPct val="100000"/>
              </a:lnSpc>
              <a:spcBef>
                <a:spcPts val="0"/>
              </a:spcBef>
              <a:spcAft>
                <a:spcPts val="612"/>
              </a:spcAft>
              <a:defRPr sz="2448"/>
            </a:lvl1pPr>
            <a:lvl2pPr marL="587731" indent="-231531">
              <a:lnSpc>
                <a:spcPct val="100000"/>
              </a:lnSpc>
              <a:spcBef>
                <a:spcPts val="0"/>
              </a:spcBef>
              <a:spcAft>
                <a:spcPts val="612"/>
              </a:spcAft>
              <a:defRPr sz="2040"/>
            </a:lvl2pPr>
            <a:lvl3pPr marL="932597" indent="-233149">
              <a:lnSpc>
                <a:spcPct val="100000"/>
              </a:lnSpc>
              <a:spcBef>
                <a:spcPts val="0"/>
              </a:spcBef>
              <a:spcAft>
                <a:spcPts val="612"/>
              </a:spcAft>
              <a:defRPr sz="1836"/>
            </a:lvl3pPr>
            <a:lvl4pPr marL="1287178" indent="-233149">
              <a:lnSpc>
                <a:spcPct val="100000"/>
              </a:lnSpc>
              <a:spcBef>
                <a:spcPts val="0"/>
              </a:spcBef>
              <a:spcAft>
                <a:spcPts val="612"/>
              </a:spcAft>
              <a:defRPr sz="1632"/>
            </a:lvl4pPr>
            <a:lvl5pPr marL="1632044" indent="-233149">
              <a:lnSpc>
                <a:spcPct val="100000"/>
              </a:lnSpc>
              <a:spcBef>
                <a:spcPts val="0"/>
              </a:spcBef>
              <a:spcAft>
                <a:spcPts val="612"/>
              </a:spcAft>
              <a:defRPr sz="1632"/>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27795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 id="2147484211" r:id="rId26"/>
    <p:sldLayoutId id="2147484212" r:id="rId27"/>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www.system-center.fr/wp-content/uploads/2012/01/scom2012-2.png"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technet.microsoft.com/en-us/library/hh295851.aspx"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technet.microsoft.com/en-us/library/hh295851.aspx"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gif"/><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hyperlink" Target="file:///C:/en-us/server-cloud/system-center/application-management.aspx" TargetMode="External"/><Relationship Id="rId5" Type="http://schemas.openxmlformats.org/officeDocument/2006/relationships/hyperlink" Target="file:///C:/en-us/server-cloud/system-center/service-delivery-automation.aspx" TargetMode="External"/><Relationship Id="rId4" Type="http://schemas.openxmlformats.org/officeDocument/2006/relationships/hyperlink" Target="file:///C:/en-us/server-cloud/system-center/infrastructure-management.asp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sz="4800" dirty="0" smtClean="0">
                <a:ea typeface="+mn-ea"/>
              </a:rPr>
              <a:t>Orchestrator Architecture Overview </a:t>
            </a:r>
            <a:r>
              <a:rPr sz="3600" dirty="0" smtClean="0">
                <a:ea typeface="+mn-ea"/>
              </a:rPr>
              <a:t>with 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823913" y="3652838"/>
            <a:ext cx="71310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chemeClr val="bg1"/>
              </a:solidFill>
              <a:latin typeface="Segoe UI Light" panose="020B0502040204020203" pitchFamily="34" charset="0"/>
            </a:endParaRPr>
          </a:p>
          <a:p>
            <a:pPr>
              <a:lnSpc>
                <a:spcPts val="1775"/>
              </a:lnSpc>
              <a:spcAft>
                <a:spcPts val="1838"/>
              </a:spcAft>
              <a:buSzPct val="90000"/>
            </a:pPr>
            <a:endParaRPr lang="en-US" sz="2200" dirty="0">
              <a:solidFill>
                <a:schemeClr val="bg1"/>
              </a:solidFill>
              <a:latin typeface="Segoe UI Light" panose="020B0502040204020203" pitchFamily="34" charset="0"/>
            </a:endParaRPr>
          </a:p>
          <a:p>
            <a:pPr>
              <a:lnSpc>
                <a:spcPts val="1775"/>
              </a:lnSpc>
              <a:spcAft>
                <a:spcPts val="1838"/>
              </a:spcAft>
              <a:buSzPct val="90000"/>
            </a:pPr>
            <a:r>
              <a:rPr lang="en-US" sz="2200" dirty="0" smtClean="0">
                <a:solidFill>
                  <a:schemeClr val="bg1"/>
                </a:solidFill>
                <a:latin typeface="Segoe UI Light" panose="020B0502040204020203" pitchFamily="34" charset="0"/>
              </a:rPr>
              <a:t>Microsoft </a:t>
            </a:r>
            <a:r>
              <a:rPr lang="en-US" sz="2200" dirty="0">
                <a:solidFill>
                  <a:schemeClr val="bg1"/>
                </a:solidFill>
                <a:latin typeface="Segoe UI Light" panose="020B0502040204020203" pitchFamily="34" charset="0"/>
              </a:rPr>
              <a:t>Virtual Academy </a:t>
            </a:r>
          </a:p>
        </p:txBody>
      </p:sp>
      <p:pic>
        <p:nvPicPr>
          <p:cNvPr id="15368" name="Picture 20" descr="arr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4686300"/>
            <a:ext cx="25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3383628" y="5783237"/>
            <a:ext cx="5135283" cy="91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5" name="Text Placeholder 4"/>
          <p:cNvSpPr>
            <a:spLocks noGrp="1"/>
          </p:cNvSpPr>
          <p:nvPr>
            <p:ph type="body" sz="quarter" idx="10"/>
          </p:nvPr>
        </p:nvSpPr>
        <p:spPr/>
        <p:txBody>
          <a:bodyPr/>
          <a:lstStyle/>
          <a:p>
            <a:endParaRPr lang="en-US"/>
          </a:p>
        </p:txBody>
      </p:sp>
      <p:sp>
        <p:nvSpPr>
          <p:cNvPr id="8" name="Title 7"/>
          <p:cNvSpPr>
            <a:spLocks noGrp="1"/>
          </p:cNvSpPr>
          <p:nvPr>
            <p:ph type="title"/>
          </p:nvPr>
        </p:nvSpPr>
        <p:spPr/>
        <p:txBody>
          <a:bodyPr/>
          <a:lstStyle/>
          <a:p>
            <a:r>
              <a:rPr lang="de-AT" smtClean="0"/>
              <a:t>System Center – Service Delivery</a:t>
            </a:r>
            <a:endParaRPr lang="de-AT" dirty="0"/>
          </a:p>
        </p:txBody>
      </p:sp>
      <p:pic>
        <p:nvPicPr>
          <p:cNvPr id="3074" name="Picture 2" descr="Service Delivery and Auto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799" y="1433916"/>
            <a:ext cx="6927910" cy="544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75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5" name="Text Placeholder 4"/>
          <p:cNvSpPr>
            <a:spLocks noGrp="1"/>
          </p:cNvSpPr>
          <p:nvPr>
            <p:ph type="body" sz="quarter" idx="10"/>
          </p:nvPr>
        </p:nvSpPr>
        <p:spPr/>
        <p:txBody>
          <a:bodyPr/>
          <a:lstStyle/>
          <a:p>
            <a:endParaRPr lang="en-US"/>
          </a:p>
        </p:txBody>
      </p:sp>
      <p:sp>
        <p:nvSpPr>
          <p:cNvPr id="8" name="Title 7"/>
          <p:cNvSpPr>
            <a:spLocks noGrp="1"/>
          </p:cNvSpPr>
          <p:nvPr>
            <p:ph type="title"/>
          </p:nvPr>
        </p:nvSpPr>
        <p:spPr>
          <a:xfrm>
            <a:off x="274638" y="295275"/>
            <a:ext cx="12161837" cy="917575"/>
          </a:xfrm>
        </p:spPr>
        <p:txBody>
          <a:bodyPr/>
          <a:lstStyle/>
          <a:p>
            <a:r>
              <a:rPr lang="de-AT" sz="4800" dirty="0" smtClean="0"/>
              <a:t>System Center – Infrastructure Management</a:t>
            </a:r>
            <a:endParaRPr lang="de-AT" sz="4800" dirty="0"/>
          </a:p>
        </p:txBody>
      </p:sp>
      <p:pic>
        <p:nvPicPr>
          <p:cNvPr id="4098" name="Picture 2" descr="Infrastructur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352" y="1512895"/>
            <a:ext cx="6878556" cy="540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0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995487"/>
          </a:xfrm>
        </p:spPr>
        <p:txBody>
          <a:bodyPr/>
          <a:lstStyle/>
          <a:p>
            <a:r>
              <a:rPr lang="en-US" dirty="0" smtClean="0"/>
              <a:t>Management server </a:t>
            </a:r>
          </a:p>
          <a:p>
            <a:pPr lvl="1"/>
            <a:r>
              <a:rPr lang="en-US" sz="3200" dirty="0" smtClean="0"/>
              <a:t>Communication layer between the </a:t>
            </a:r>
            <a:r>
              <a:rPr lang="en-US" sz="3200" dirty="0" err="1" smtClean="0"/>
              <a:t>Runbook</a:t>
            </a:r>
            <a:r>
              <a:rPr lang="en-US" sz="3200" dirty="0" smtClean="0"/>
              <a:t> Designer and the orchestration database</a:t>
            </a:r>
          </a:p>
          <a:p>
            <a:pPr lvl="1"/>
            <a:endParaRPr lang="en-US" dirty="0" smtClean="0"/>
          </a:p>
          <a:p>
            <a:r>
              <a:rPr lang="en-US" dirty="0" err="1" smtClean="0"/>
              <a:t>Runbook</a:t>
            </a:r>
            <a:r>
              <a:rPr lang="en-US" dirty="0" smtClean="0"/>
              <a:t> server </a:t>
            </a:r>
          </a:p>
          <a:p>
            <a:pPr lvl="1"/>
            <a:r>
              <a:rPr lang="en-US" sz="3200" dirty="0" smtClean="0"/>
              <a:t>Runs all instances of </a:t>
            </a:r>
            <a:r>
              <a:rPr lang="en-US" sz="3200" dirty="0" err="1" smtClean="0"/>
              <a:t>runbooks</a:t>
            </a:r>
            <a:r>
              <a:rPr lang="en-US" sz="3200" dirty="0" smtClean="0"/>
              <a:t> </a:t>
            </a:r>
          </a:p>
          <a:p>
            <a:pPr lvl="1"/>
            <a:r>
              <a:rPr lang="en-US" sz="3200" dirty="0" err="1" smtClean="0"/>
              <a:t>Runbook</a:t>
            </a:r>
            <a:r>
              <a:rPr lang="en-US" sz="3200" dirty="0" smtClean="0"/>
              <a:t> servers communicate directly with the orchestration database</a:t>
            </a:r>
          </a:p>
          <a:p>
            <a:pPr lvl="1"/>
            <a:r>
              <a:rPr lang="en-US" sz="3200" dirty="0" smtClean="0"/>
              <a:t>Multiple </a:t>
            </a:r>
            <a:r>
              <a:rPr lang="en-US" sz="3200" dirty="0" err="1" smtClean="0"/>
              <a:t>runbook</a:t>
            </a:r>
            <a:r>
              <a:rPr lang="en-US" sz="3200" dirty="0" smtClean="0"/>
              <a:t> servers per Orchestrator installation increase capacity and redundancy</a:t>
            </a:r>
          </a:p>
          <a:p>
            <a:endParaRPr lang="de-AT" dirty="0"/>
          </a:p>
        </p:txBody>
      </p:sp>
      <p:sp>
        <p:nvSpPr>
          <p:cNvPr id="2" name="Title 1"/>
          <p:cNvSpPr>
            <a:spLocks noGrp="1"/>
          </p:cNvSpPr>
          <p:nvPr>
            <p:ph type="title"/>
          </p:nvPr>
        </p:nvSpPr>
        <p:spPr/>
        <p:txBody>
          <a:bodyPr/>
          <a:lstStyle/>
          <a:p>
            <a:r>
              <a:rPr lang="de-AT" smtClean="0"/>
              <a:t>Orchestrator Terminology</a:t>
            </a:r>
            <a:endParaRPr lang="de-AT" dirty="0"/>
          </a:p>
        </p:txBody>
      </p:sp>
      <p:pic>
        <p:nvPicPr>
          <p:cNvPr id="1091"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701" y="295275"/>
            <a:ext cx="845172" cy="135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2"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397" y="2808861"/>
            <a:ext cx="1913780" cy="106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29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604337"/>
          </a:xfrm>
        </p:spPr>
        <p:txBody>
          <a:bodyPr/>
          <a:lstStyle/>
          <a:p>
            <a:r>
              <a:rPr lang="en-US" dirty="0" smtClean="0"/>
              <a:t>Activity</a:t>
            </a:r>
          </a:p>
          <a:p>
            <a:pPr lvl="1"/>
            <a:r>
              <a:rPr lang="en-US" sz="3200" dirty="0" smtClean="0"/>
              <a:t>Single task in a </a:t>
            </a:r>
            <a:r>
              <a:rPr lang="en-US" sz="3200" dirty="0" err="1" smtClean="0"/>
              <a:t>runbook</a:t>
            </a:r>
            <a:r>
              <a:rPr lang="en-US" sz="3200" dirty="0" smtClean="0"/>
              <a:t> that performs a specific function</a:t>
            </a:r>
          </a:p>
          <a:p>
            <a:r>
              <a:rPr lang="en-US" dirty="0" smtClean="0"/>
              <a:t>Data bus</a:t>
            </a:r>
          </a:p>
          <a:p>
            <a:pPr lvl="1"/>
            <a:r>
              <a:rPr lang="en-US" sz="3200" dirty="0"/>
              <a:t>A</a:t>
            </a:r>
            <a:r>
              <a:rPr lang="en-US" sz="3200" dirty="0" smtClean="0"/>
              <a:t> mechanism in Orchestrator that passes information from one activity in a </a:t>
            </a:r>
            <a:r>
              <a:rPr lang="en-US" sz="3200" dirty="0" err="1" smtClean="0"/>
              <a:t>runbook</a:t>
            </a:r>
            <a:r>
              <a:rPr lang="en-US" sz="3200" dirty="0" smtClean="0"/>
              <a:t> to another activity</a:t>
            </a:r>
          </a:p>
          <a:p>
            <a:r>
              <a:rPr lang="de-AT" dirty="0" smtClean="0"/>
              <a:t>Published Data</a:t>
            </a:r>
            <a:endParaRPr lang="en-US" dirty="0" smtClean="0"/>
          </a:p>
          <a:p>
            <a:pPr lvl="1"/>
            <a:r>
              <a:rPr lang="en-US" sz="3200" dirty="0"/>
              <a:t>D</a:t>
            </a:r>
            <a:r>
              <a:rPr lang="en-US" sz="3200" dirty="0" smtClean="0"/>
              <a:t>ata that is published to the </a:t>
            </a:r>
            <a:r>
              <a:rPr lang="en-US" sz="3200" dirty="0" err="1" smtClean="0"/>
              <a:t>databus</a:t>
            </a:r>
            <a:r>
              <a:rPr lang="en-US" sz="3200" dirty="0" smtClean="0"/>
              <a:t> from each activity in a </a:t>
            </a:r>
            <a:r>
              <a:rPr lang="en-US" sz="3200" dirty="0" err="1" smtClean="0"/>
              <a:t>runbook</a:t>
            </a:r>
            <a:endParaRPr lang="en-US" sz="3200" dirty="0"/>
          </a:p>
        </p:txBody>
      </p:sp>
      <p:sp>
        <p:nvSpPr>
          <p:cNvPr id="2" name="Title 1"/>
          <p:cNvSpPr>
            <a:spLocks noGrp="1"/>
          </p:cNvSpPr>
          <p:nvPr>
            <p:ph type="title"/>
          </p:nvPr>
        </p:nvSpPr>
        <p:spPr/>
        <p:txBody>
          <a:bodyPr/>
          <a:lstStyle/>
          <a:p>
            <a:r>
              <a:rPr lang="de-AT" smtClean="0"/>
              <a:t>Orchestrator Terminology</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968" y="936970"/>
            <a:ext cx="1237876" cy="98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066" y="4228774"/>
            <a:ext cx="4659546" cy="44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8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244513"/>
          </a:xfrm>
        </p:spPr>
        <p:txBody>
          <a:bodyPr/>
          <a:lstStyle/>
          <a:p>
            <a:r>
              <a:rPr lang="en-US" dirty="0" smtClean="0"/>
              <a:t>Database</a:t>
            </a:r>
          </a:p>
          <a:p>
            <a:pPr lvl="1"/>
            <a:r>
              <a:rPr lang="en-US" sz="3200" dirty="0" smtClean="0"/>
              <a:t>Contains all deployed </a:t>
            </a:r>
            <a:r>
              <a:rPr lang="en-US" sz="3200" dirty="0" err="1" smtClean="0"/>
              <a:t>runbooks</a:t>
            </a:r>
            <a:endParaRPr lang="en-US" sz="3200" dirty="0" smtClean="0"/>
          </a:p>
          <a:p>
            <a:pPr lvl="1"/>
            <a:r>
              <a:rPr lang="en-US" sz="3200" dirty="0" smtClean="0"/>
              <a:t>Status of running </a:t>
            </a:r>
            <a:r>
              <a:rPr lang="en-US" sz="3200" dirty="0" err="1" smtClean="0"/>
              <a:t>runbooks</a:t>
            </a:r>
            <a:endParaRPr lang="en-US" sz="3200" dirty="0" smtClean="0"/>
          </a:p>
          <a:p>
            <a:pPr lvl="1"/>
            <a:r>
              <a:rPr lang="en-US" sz="3200" dirty="0" smtClean="0"/>
              <a:t>Log files and configuration data</a:t>
            </a:r>
          </a:p>
          <a:p>
            <a:r>
              <a:rPr lang="en-US" dirty="0" err="1" smtClean="0"/>
              <a:t>Runbook</a:t>
            </a:r>
            <a:r>
              <a:rPr lang="en-US" dirty="0" smtClean="0"/>
              <a:t> </a:t>
            </a:r>
          </a:p>
          <a:p>
            <a:pPr lvl="1"/>
            <a:r>
              <a:rPr lang="en-US" sz="3200" dirty="0" smtClean="0"/>
              <a:t>A sequence of activities that orchestrate actions on computers and networks</a:t>
            </a:r>
          </a:p>
          <a:p>
            <a:r>
              <a:rPr lang="en-US" dirty="0" err="1" smtClean="0"/>
              <a:t>Runbook</a:t>
            </a:r>
            <a:r>
              <a:rPr lang="en-US" dirty="0" smtClean="0"/>
              <a:t> Designer </a:t>
            </a:r>
          </a:p>
          <a:p>
            <a:pPr lvl="1"/>
            <a:r>
              <a:rPr lang="en-US" sz="3200" dirty="0"/>
              <a:t>T</a:t>
            </a:r>
            <a:r>
              <a:rPr lang="en-US" sz="3200" dirty="0" smtClean="0"/>
              <a:t>ool used to build, edit, and manage Orchestrator </a:t>
            </a:r>
            <a:r>
              <a:rPr lang="en-US" sz="3200" dirty="0" err="1" smtClean="0"/>
              <a:t>runbooks</a:t>
            </a:r>
            <a:endParaRPr lang="en-US" sz="3200" dirty="0"/>
          </a:p>
        </p:txBody>
      </p:sp>
      <p:sp>
        <p:nvSpPr>
          <p:cNvPr id="2" name="Title 1"/>
          <p:cNvSpPr>
            <a:spLocks noGrp="1"/>
          </p:cNvSpPr>
          <p:nvPr>
            <p:ph type="title"/>
          </p:nvPr>
        </p:nvSpPr>
        <p:spPr/>
        <p:txBody>
          <a:bodyPr/>
          <a:lstStyle/>
          <a:p>
            <a:r>
              <a:rPr lang="de-AT" smtClean="0"/>
              <a:t>Orchestrator Terminology</a:t>
            </a:r>
            <a:endParaRPr lang="de-AT" dirty="0"/>
          </a:p>
        </p:txBody>
      </p:sp>
      <p:pic>
        <p:nvPicPr>
          <p:cNvPr id="7" name="Picture 3"/>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778529" y="586687"/>
            <a:ext cx="2105495" cy="308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08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de-AT" smtClean="0"/>
              <a:t>Architecture</a:t>
            </a:r>
            <a:endParaRPr lang="de-AT"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043" y="692029"/>
            <a:ext cx="8685397" cy="630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2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de-AT" smtClean="0"/>
              <a:t>Runbook Sample</a:t>
            </a:r>
            <a:endParaRPr lang="de-AT"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75" y="1942799"/>
            <a:ext cx="10793830" cy="402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08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921621"/>
          </a:xfrm>
        </p:spPr>
        <p:txBody>
          <a:bodyPr/>
          <a:lstStyle/>
          <a:p>
            <a:r>
              <a:rPr lang="en-US" dirty="0" smtClean="0"/>
              <a:t>Administrator creates </a:t>
            </a:r>
            <a:r>
              <a:rPr lang="en-US" dirty="0" err="1" smtClean="0"/>
              <a:t>runbook</a:t>
            </a:r>
            <a:r>
              <a:rPr lang="en-US" dirty="0" smtClean="0"/>
              <a:t> (Designer)</a:t>
            </a:r>
          </a:p>
          <a:p>
            <a:r>
              <a:rPr lang="en-US" dirty="0" smtClean="0"/>
              <a:t>Commit/Check-in to the database (Designer)</a:t>
            </a:r>
          </a:p>
          <a:p>
            <a:r>
              <a:rPr lang="en-US" dirty="0" smtClean="0"/>
              <a:t>Start </a:t>
            </a:r>
            <a:r>
              <a:rPr lang="en-US" dirty="0" err="1" smtClean="0"/>
              <a:t>runbook</a:t>
            </a:r>
            <a:r>
              <a:rPr lang="en-US" dirty="0" smtClean="0"/>
              <a:t> (Designer/Console)</a:t>
            </a:r>
          </a:p>
          <a:p>
            <a:pPr lvl="1"/>
            <a:r>
              <a:rPr lang="en-US" sz="3200" dirty="0" smtClean="0"/>
              <a:t>This will create a job in the database</a:t>
            </a:r>
          </a:p>
          <a:p>
            <a:pPr lvl="1"/>
            <a:r>
              <a:rPr lang="en-US" sz="3200" dirty="0" err="1" smtClean="0"/>
              <a:t>Runbook</a:t>
            </a:r>
            <a:r>
              <a:rPr lang="en-US" sz="3200" dirty="0" smtClean="0"/>
              <a:t> server is monitoring for new jobs</a:t>
            </a:r>
          </a:p>
          <a:p>
            <a:pPr lvl="1"/>
            <a:r>
              <a:rPr lang="en-US" sz="3200" dirty="0" err="1" smtClean="0"/>
              <a:t>Runbook</a:t>
            </a:r>
            <a:r>
              <a:rPr lang="en-US" sz="3200" dirty="0" smtClean="0"/>
              <a:t> server copies </a:t>
            </a:r>
            <a:r>
              <a:rPr lang="en-US" sz="3200" dirty="0" err="1" smtClean="0"/>
              <a:t>runbook</a:t>
            </a:r>
            <a:r>
              <a:rPr lang="en-US" sz="3200" dirty="0" smtClean="0"/>
              <a:t> locally</a:t>
            </a:r>
          </a:p>
          <a:p>
            <a:pPr lvl="1"/>
            <a:r>
              <a:rPr lang="en-US" sz="3200" dirty="0" smtClean="0"/>
              <a:t>Processing the </a:t>
            </a:r>
            <a:r>
              <a:rPr lang="en-US" sz="3200" dirty="0" err="1" smtClean="0"/>
              <a:t>runbook</a:t>
            </a:r>
            <a:endParaRPr lang="en-US" sz="3200" dirty="0" smtClean="0"/>
          </a:p>
          <a:p>
            <a:pPr lvl="1"/>
            <a:r>
              <a:rPr lang="en-US" sz="3200" dirty="0" smtClean="0"/>
              <a:t>Status information, activity results and data is recorded in the database</a:t>
            </a:r>
          </a:p>
          <a:p>
            <a:endParaRPr lang="de-AT" dirty="0"/>
          </a:p>
        </p:txBody>
      </p:sp>
      <p:sp>
        <p:nvSpPr>
          <p:cNvPr id="2" name="Title 1"/>
          <p:cNvSpPr>
            <a:spLocks noGrp="1"/>
          </p:cNvSpPr>
          <p:nvPr>
            <p:ph type="title"/>
          </p:nvPr>
        </p:nvSpPr>
        <p:spPr/>
        <p:txBody>
          <a:bodyPr/>
          <a:lstStyle/>
          <a:p>
            <a:r>
              <a:rPr lang="de-AT" dirty="0" smtClean="0"/>
              <a:t>Stages of a Runbook</a:t>
            </a:r>
            <a:endParaRPr lang="de-AT" dirty="0"/>
          </a:p>
        </p:txBody>
      </p:sp>
    </p:spTree>
    <p:extLst>
      <p:ext uri="{BB962C8B-B14F-4D97-AF65-F5344CB8AC3E}">
        <p14:creationId xmlns:p14="http://schemas.microsoft.com/office/powerpoint/2010/main" val="428608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468916"/>
          </a:xfrm>
        </p:spPr>
        <p:txBody>
          <a:bodyPr/>
          <a:lstStyle/>
          <a:p>
            <a:r>
              <a:rPr lang="en-US" dirty="0" smtClean="0"/>
              <a:t>Orchestration console                </a:t>
            </a:r>
          </a:p>
          <a:p>
            <a:pPr lvl="1"/>
            <a:r>
              <a:rPr lang="en-US" sz="3200" dirty="0" err="1"/>
              <a:t>R</a:t>
            </a:r>
            <a:r>
              <a:rPr lang="en-US" sz="3200" dirty="0" err="1" smtClean="0"/>
              <a:t>unbooks</a:t>
            </a:r>
            <a:r>
              <a:rPr lang="en-US" sz="3200" dirty="0" smtClean="0"/>
              <a:t> can be started or stopped </a:t>
            </a:r>
          </a:p>
          <a:p>
            <a:pPr lvl="1"/>
            <a:r>
              <a:rPr lang="en-US" sz="3200" dirty="0" smtClean="0"/>
              <a:t>Real-time status on a web browser </a:t>
            </a:r>
            <a:br>
              <a:rPr lang="en-US" sz="3200" dirty="0" smtClean="0"/>
            </a:br>
            <a:r>
              <a:rPr lang="en-US" sz="3200" dirty="0" smtClean="0"/>
              <a:t>can be viewed</a:t>
            </a:r>
          </a:p>
          <a:p>
            <a:r>
              <a:rPr lang="en-US" dirty="0" smtClean="0"/>
              <a:t>Orchestrator web service </a:t>
            </a:r>
          </a:p>
          <a:p>
            <a:pPr lvl="1"/>
            <a:r>
              <a:rPr lang="en-US" sz="3200" dirty="0" smtClean="0"/>
              <a:t>REST-based service that enables custom applications to connect to Orchestrator </a:t>
            </a:r>
          </a:p>
          <a:p>
            <a:pPr lvl="1"/>
            <a:r>
              <a:rPr lang="en-US" sz="3200" dirty="0" smtClean="0"/>
              <a:t>Console uses this web service to interact with Orchestrator</a:t>
            </a:r>
            <a:endParaRPr lang="en-US" sz="3200" dirty="0"/>
          </a:p>
        </p:txBody>
      </p:sp>
      <p:sp>
        <p:nvSpPr>
          <p:cNvPr id="2" name="Title 1"/>
          <p:cNvSpPr>
            <a:spLocks noGrp="1"/>
          </p:cNvSpPr>
          <p:nvPr>
            <p:ph type="title"/>
          </p:nvPr>
        </p:nvSpPr>
        <p:spPr/>
        <p:txBody>
          <a:bodyPr/>
          <a:lstStyle/>
          <a:p>
            <a:r>
              <a:rPr lang="de-AT" smtClean="0"/>
              <a:t>Orchestrator Tools</a:t>
            </a:r>
            <a:endParaRPr lang="de-AT"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262" y="289546"/>
            <a:ext cx="4753300" cy="2809692"/>
          </a:xfrm>
          <a:prstGeom prst="rect">
            <a:avLst/>
          </a:prstGeom>
          <a:noFill/>
          <a:ln>
            <a:noFill/>
          </a:ln>
          <a:effectLst>
            <a:outerShdw dist="35921" dir="2700000" algn="ctr" rotWithShape="0">
              <a:schemeClr val="bg2"/>
            </a:outerShdw>
            <a:reflection blurRad="6350" stA="50000" endA="300" endPos="55000" dir="5400000" sy="-100000" algn="bl" rotWithShape="0"/>
          </a:effectLst>
          <a:scene3d>
            <a:camera prst="orthographicFront">
              <a:rot lat="0" lon="1799971"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293757"/>
          </a:xfrm>
        </p:spPr>
        <p:txBody>
          <a:bodyPr/>
          <a:lstStyle/>
          <a:p>
            <a:r>
              <a:rPr lang="en-US" dirty="0" smtClean="0"/>
              <a:t>Deployment Manager </a:t>
            </a:r>
          </a:p>
          <a:p>
            <a:pPr lvl="1"/>
            <a:r>
              <a:rPr lang="en-US" sz="2800" dirty="0"/>
              <a:t>T</a:t>
            </a:r>
            <a:r>
              <a:rPr lang="en-US" sz="2800" dirty="0" smtClean="0"/>
              <a:t>ool used to deploy SCO components (e.g. </a:t>
            </a:r>
            <a:r>
              <a:rPr lang="en-US" sz="2800" dirty="0" err="1" smtClean="0"/>
              <a:t>Runbook</a:t>
            </a:r>
            <a:r>
              <a:rPr lang="en-US" sz="2800" dirty="0" smtClean="0"/>
              <a:t> Servers, Designer) and Integration Packs</a:t>
            </a:r>
          </a:p>
          <a:p>
            <a:r>
              <a:rPr lang="en-US" dirty="0" err="1" smtClean="0"/>
              <a:t>Runbook</a:t>
            </a:r>
            <a:r>
              <a:rPr lang="en-US" dirty="0" smtClean="0"/>
              <a:t> Tester </a:t>
            </a:r>
          </a:p>
          <a:p>
            <a:pPr lvl="1"/>
            <a:r>
              <a:rPr lang="en-US" sz="3200" dirty="0"/>
              <a:t>R</a:t>
            </a:r>
            <a:r>
              <a:rPr lang="en-US" sz="3200" dirty="0" smtClean="0"/>
              <a:t>un-time tool used to test </a:t>
            </a:r>
            <a:r>
              <a:rPr lang="en-US" sz="3200" dirty="0" err="1" smtClean="0"/>
              <a:t>runbooks</a:t>
            </a:r>
            <a:r>
              <a:rPr lang="en-US" sz="3200" dirty="0" smtClean="0"/>
              <a:t> developed in the </a:t>
            </a:r>
            <a:r>
              <a:rPr lang="en-US" sz="3200" dirty="0" err="1" smtClean="0"/>
              <a:t>Runbook</a:t>
            </a:r>
            <a:r>
              <a:rPr lang="en-US" sz="3200" dirty="0" smtClean="0"/>
              <a:t> Designer </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de-AT" smtClean="0"/>
              <a:t>Orchestrator Tools (cont.)</a:t>
            </a:r>
            <a:endParaRPr lang="de-AT"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895" y="4137335"/>
            <a:ext cx="4154685" cy="2663886"/>
          </a:xfrm>
          <a:prstGeom prst="rect">
            <a:avLst/>
          </a:prstGeom>
          <a:noFill/>
          <a:ln>
            <a:noFill/>
          </a:ln>
          <a:effectLst>
            <a:outerShdw dist="35921" dir="2700000" algn="ctr" rotWithShape="0">
              <a:schemeClr val="bg2"/>
            </a:outerShdw>
            <a:reflection blurRad="6350" stA="50000" endA="300" endPos="55000" dir="5400000" sy="-100000" algn="bl" rotWithShape="0"/>
          </a:effectLst>
          <a:scene3d>
            <a:camera prst="orthographicFront">
              <a:rot lat="0" lon="1799971"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03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23768"/>
          </a:xfrm>
        </p:spPr>
        <p:txBody>
          <a:bodyPr/>
          <a:lstStyle/>
          <a:p>
            <a:r>
              <a:rPr lang="en-US" dirty="0"/>
              <a:t>Describe the components in the Orchestrator (SCO) architecture</a:t>
            </a:r>
          </a:p>
          <a:p>
            <a:r>
              <a:rPr lang="en-US" dirty="0"/>
              <a:t>Understand the functionality of the components within a SCO infrastructure</a:t>
            </a:r>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421766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de-AT" smtClean="0"/>
              <a:t>Connectivity</a:t>
            </a:r>
            <a:endParaRPr lang="de-AT" dirty="0"/>
          </a:p>
        </p:txBody>
      </p:sp>
      <p:graphicFrame>
        <p:nvGraphicFramePr>
          <p:cNvPr id="3" name="Table 2"/>
          <p:cNvGraphicFramePr>
            <a:graphicFrameLocks noGrp="1"/>
          </p:cNvGraphicFramePr>
          <p:nvPr>
            <p:extLst>
              <p:ext uri="{D42A27DB-BD31-4B8C-83A1-F6EECF244321}">
                <p14:modId xmlns:p14="http://schemas.microsoft.com/office/powerpoint/2010/main" val="2240856126"/>
              </p:ext>
            </p:extLst>
          </p:nvPr>
        </p:nvGraphicFramePr>
        <p:xfrm>
          <a:off x="2103482" y="1662094"/>
          <a:ext cx="8293505" cy="4906162"/>
        </p:xfrm>
        <a:graphic>
          <a:graphicData uri="http://schemas.openxmlformats.org/drawingml/2006/table">
            <a:tbl>
              <a:tblPr>
                <a:tableStyleId>{16D9F66E-5EB9-4882-86FB-DCBF35E3C3E4}</a:tableStyleId>
              </a:tblPr>
              <a:tblGrid>
                <a:gridCol w="1658701"/>
                <a:gridCol w="1815981"/>
                <a:gridCol w="1501421"/>
                <a:gridCol w="1241749"/>
                <a:gridCol w="2075653"/>
              </a:tblGrid>
              <a:tr h="249806">
                <a:tc>
                  <a:txBody>
                    <a:bodyPr/>
                    <a:lstStyle/>
                    <a:p>
                      <a:r>
                        <a:rPr lang="de-AT" sz="1400" b="1" dirty="0"/>
                        <a:t>Source </a:t>
                      </a:r>
                      <a:endParaRPr lang="de-AT" sz="1400" b="1" dirty="0">
                        <a:solidFill>
                          <a:schemeClr val="bg1"/>
                        </a:solidFill>
                      </a:endParaRPr>
                    </a:p>
                  </a:txBody>
                  <a:tcPr marL="32197" marR="32197" marT="16099" marB="16099" anchor="ctr"/>
                </a:tc>
                <a:tc>
                  <a:txBody>
                    <a:bodyPr/>
                    <a:lstStyle/>
                    <a:p>
                      <a:r>
                        <a:rPr lang="de-AT" sz="1400" b="1" dirty="0"/>
                        <a:t>Targeted </a:t>
                      </a:r>
                      <a:r>
                        <a:rPr lang="de-AT" sz="1400" b="1" dirty="0" smtClean="0"/>
                        <a:t>Computer </a:t>
                      </a:r>
                      <a:endParaRPr lang="de-AT" sz="1400" b="1" dirty="0">
                        <a:solidFill>
                          <a:schemeClr val="bg1"/>
                        </a:solidFill>
                      </a:endParaRPr>
                    </a:p>
                  </a:txBody>
                  <a:tcPr marL="32197" marR="32197" marT="16099" marB="16099" anchor="ctr"/>
                </a:tc>
                <a:tc>
                  <a:txBody>
                    <a:bodyPr/>
                    <a:lstStyle/>
                    <a:p>
                      <a:r>
                        <a:rPr lang="de-AT" sz="1400" b="1" dirty="0"/>
                        <a:t>Default </a:t>
                      </a:r>
                      <a:r>
                        <a:rPr lang="de-AT" sz="1400" b="1" dirty="0" smtClean="0"/>
                        <a:t>Port </a:t>
                      </a:r>
                      <a:endParaRPr lang="de-AT" sz="1400" b="1" dirty="0">
                        <a:solidFill>
                          <a:schemeClr val="bg1"/>
                        </a:solidFill>
                      </a:endParaRPr>
                    </a:p>
                  </a:txBody>
                  <a:tcPr marL="32197" marR="32197" marT="16099" marB="16099" anchor="ctr"/>
                </a:tc>
                <a:tc>
                  <a:txBody>
                    <a:bodyPr/>
                    <a:lstStyle/>
                    <a:p>
                      <a:r>
                        <a:rPr lang="de-AT" sz="1400" b="1"/>
                        <a:t>Configurable </a:t>
                      </a:r>
                      <a:endParaRPr lang="de-AT" sz="1400" b="1">
                        <a:solidFill>
                          <a:schemeClr val="bg1"/>
                        </a:solidFill>
                      </a:endParaRPr>
                    </a:p>
                  </a:txBody>
                  <a:tcPr marL="32197" marR="32197" marT="16099" marB="16099" anchor="ctr"/>
                </a:tc>
                <a:tc>
                  <a:txBody>
                    <a:bodyPr/>
                    <a:lstStyle/>
                    <a:p>
                      <a:r>
                        <a:rPr lang="de-AT" sz="1400" b="1" dirty="0"/>
                        <a:t>Notes </a:t>
                      </a:r>
                      <a:endParaRPr lang="de-AT" sz="1400" b="1" dirty="0">
                        <a:solidFill>
                          <a:schemeClr val="bg1"/>
                        </a:solidFill>
                      </a:endParaRPr>
                    </a:p>
                  </a:txBody>
                  <a:tcPr marL="32197" marR="32197" marT="16099" marB="16099" anchor="ctr"/>
                </a:tc>
              </a:tr>
              <a:tr h="2198278">
                <a:tc>
                  <a:txBody>
                    <a:bodyPr/>
                    <a:lstStyle/>
                    <a:p>
                      <a:r>
                        <a:rPr lang="de-AT" sz="1400"/>
                        <a:t>Runbook Designer</a:t>
                      </a:r>
                      <a:endParaRPr lang="de-AT" sz="1400">
                        <a:solidFill>
                          <a:schemeClr val="bg1"/>
                        </a:solidFill>
                      </a:endParaRPr>
                    </a:p>
                  </a:txBody>
                  <a:tcPr marL="32197" marR="32197" marT="16099" marB="16099" anchor="ctr"/>
                </a:tc>
                <a:tc>
                  <a:txBody>
                    <a:bodyPr/>
                    <a:lstStyle/>
                    <a:p>
                      <a:r>
                        <a:rPr lang="de-AT" sz="1400" dirty="0"/>
                        <a:t>Management server</a:t>
                      </a:r>
                      <a:endParaRPr lang="de-AT" sz="1400" dirty="0">
                        <a:solidFill>
                          <a:schemeClr val="bg1"/>
                        </a:solidFill>
                      </a:endParaRPr>
                    </a:p>
                  </a:txBody>
                  <a:tcPr marL="32197" marR="32197" marT="16099" marB="16099" anchor="ctr"/>
                </a:tc>
                <a:tc>
                  <a:txBody>
                    <a:bodyPr/>
                    <a:lstStyle/>
                    <a:p>
                      <a:r>
                        <a:rPr lang="de-AT" sz="1400" dirty="0"/>
                        <a:t>125, 1024-65535</a:t>
                      </a:r>
                      <a:endParaRPr lang="de-AT" sz="1400" dirty="0">
                        <a:solidFill>
                          <a:schemeClr val="bg1"/>
                        </a:solidFill>
                      </a:endParaRPr>
                    </a:p>
                  </a:txBody>
                  <a:tcPr marL="32197" marR="32197" marT="16099" marB="16099" anchor="ctr"/>
                </a:tc>
                <a:tc>
                  <a:txBody>
                    <a:bodyPr/>
                    <a:lstStyle/>
                    <a:p>
                      <a:r>
                        <a:rPr lang="de-AT" sz="1400"/>
                        <a:t>Yes</a:t>
                      </a:r>
                      <a:endParaRPr lang="de-AT" sz="1400">
                        <a:solidFill>
                          <a:schemeClr val="bg1"/>
                        </a:solidFill>
                      </a:endParaRPr>
                    </a:p>
                  </a:txBody>
                  <a:tcPr marL="32197" marR="32197" marT="16099" marB="16099" anchor="ctr"/>
                </a:tc>
                <a:tc>
                  <a:txBody>
                    <a:bodyPr/>
                    <a:lstStyle/>
                    <a:p>
                      <a:r>
                        <a:rPr lang="en-US" sz="1400" dirty="0" err="1" smtClean="0"/>
                        <a:t>Runbook</a:t>
                      </a:r>
                      <a:r>
                        <a:rPr lang="en-US" sz="1400" dirty="0" smtClean="0"/>
                        <a:t> </a:t>
                      </a:r>
                      <a:r>
                        <a:rPr lang="en-US" sz="1400" dirty="0"/>
                        <a:t>Designer communicates with </a:t>
                      </a:r>
                      <a:r>
                        <a:rPr lang="en-US" sz="1400" dirty="0" smtClean="0"/>
                        <a:t>management </a:t>
                      </a:r>
                      <a:r>
                        <a:rPr lang="en-US" sz="1400" dirty="0"/>
                        <a:t>server over </a:t>
                      </a:r>
                      <a:r>
                        <a:rPr lang="en-US" sz="1400" dirty="0" smtClean="0"/>
                        <a:t>DCOM</a:t>
                      </a:r>
                      <a:r>
                        <a:rPr lang="en-US" sz="1400" baseline="0" dirty="0" smtClean="0"/>
                        <a:t> (default </a:t>
                      </a:r>
                      <a:r>
                        <a:rPr lang="en-US" sz="1400" dirty="0" smtClean="0"/>
                        <a:t>port 135) </a:t>
                      </a:r>
                      <a:r>
                        <a:rPr lang="en-US" sz="1400" dirty="0"/>
                        <a:t>and dynamically allocates a port between 1024 and 65535. </a:t>
                      </a:r>
                      <a:endParaRPr lang="en-US" sz="1400" dirty="0">
                        <a:solidFill>
                          <a:schemeClr val="bg1"/>
                        </a:solidFill>
                      </a:endParaRPr>
                    </a:p>
                  </a:txBody>
                  <a:tcPr marL="32197" marR="32197" marT="16099" marB="16099" anchor="ctr"/>
                </a:tc>
              </a:tr>
              <a:tr h="902628">
                <a:tc>
                  <a:txBody>
                    <a:bodyPr/>
                    <a:lstStyle/>
                    <a:p>
                      <a:r>
                        <a:rPr lang="en-US" sz="1400"/>
                        <a:t>Management server</a:t>
                      </a:r>
                    </a:p>
                    <a:p>
                      <a:r>
                        <a:rPr lang="en-US" sz="1400"/>
                        <a:t>runbook server</a:t>
                      </a:r>
                    </a:p>
                    <a:p>
                      <a:r>
                        <a:rPr lang="en-US" sz="1400"/>
                        <a:t>Web service</a:t>
                      </a:r>
                      <a:endParaRPr lang="en-US" sz="1400">
                        <a:solidFill>
                          <a:schemeClr val="bg1"/>
                        </a:solidFill>
                      </a:endParaRPr>
                    </a:p>
                  </a:txBody>
                  <a:tcPr marL="32197" marR="32197" marT="16099" marB="16099" anchor="ctr"/>
                </a:tc>
                <a:tc>
                  <a:txBody>
                    <a:bodyPr/>
                    <a:lstStyle/>
                    <a:p>
                      <a:r>
                        <a:rPr lang="de-AT" sz="1400"/>
                        <a:t>orchestration database</a:t>
                      </a:r>
                      <a:endParaRPr lang="de-AT" sz="1400">
                        <a:solidFill>
                          <a:schemeClr val="bg1"/>
                        </a:solidFill>
                      </a:endParaRPr>
                    </a:p>
                  </a:txBody>
                  <a:tcPr marL="32197" marR="32197" marT="16099" marB="16099" anchor="ctr"/>
                </a:tc>
                <a:tc>
                  <a:txBody>
                    <a:bodyPr/>
                    <a:lstStyle/>
                    <a:p>
                      <a:r>
                        <a:rPr lang="de-AT" sz="1400"/>
                        <a:t>1433</a:t>
                      </a:r>
                      <a:endParaRPr lang="de-AT" sz="1400">
                        <a:solidFill>
                          <a:schemeClr val="bg1"/>
                        </a:solidFill>
                      </a:endParaRPr>
                    </a:p>
                  </a:txBody>
                  <a:tcPr marL="32197" marR="32197" marT="16099" marB="16099" anchor="ctr"/>
                </a:tc>
                <a:tc>
                  <a:txBody>
                    <a:bodyPr/>
                    <a:lstStyle/>
                    <a:p>
                      <a:r>
                        <a:rPr lang="de-AT" sz="1400"/>
                        <a:t>Yes</a:t>
                      </a:r>
                      <a:endParaRPr lang="de-AT" sz="1400">
                        <a:solidFill>
                          <a:schemeClr val="bg1"/>
                        </a:solidFill>
                      </a:endParaRPr>
                    </a:p>
                  </a:txBody>
                  <a:tcPr marL="32197" marR="32197" marT="16099" marB="16099" anchor="ctr"/>
                </a:tc>
                <a:tc>
                  <a:txBody>
                    <a:bodyPr/>
                    <a:lstStyle/>
                    <a:p>
                      <a:r>
                        <a:rPr lang="en-US" sz="1400"/>
                        <a:t>Specified during the Microsoft SQL Server 2008 installation</a:t>
                      </a:r>
                      <a:endParaRPr lang="en-US" sz="1400">
                        <a:solidFill>
                          <a:schemeClr val="bg1"/>
                        </a:solidFill>
                      </a:endParaRPr>
                    </a:p>
                  </a:txBody>
                  <a:tcPr marL="32197" marR="32197" marT="16099" marB="16099" anchor="ctr"/>
                </a:tc>
              </a:tr>
              <a:tr h="467413">
                <a:tc rowSpan="2">
                  <a:txBody>
                    <a:bodyPr/>
                    <a:lstStyle/>
                    <a:p>
                      <a:r>
                        <a:rPr lang="de-AT" sz="1400" dirty="0"/>
                        <a:t>Client browser</a:t>
                      </a:r>
                      <a:endParaRPr lang="de-AT" sz="1400" dirty="0">
                        <a:solidFill>
                          <a:schemeClr val="bg1"/>
                        </a:solidFill>
                      </a:endParaRPr>
                    </a:p>
                  </a:txBody>
                  <a:tcPr marL="32197" marR="32197" marT="16099" marB="16099" anchor="ctr"/>
                </a:tc>
                <a:tc>
                  <a:txBody>
                    <a:bodyPr/>
                    <a:lstStyle/>
                    <a:p>
                      <a:r>
                        <a:rPr lang="de-AT" sz="1400"/>
                        <a:t>Orchestrator REST-based web service</a:t>
                      </a:r>
                      <a:endParaRPr lang="de-AT" sz="1400">
                        <a:solidFill>
                          <a:schemeClr val="bg1"/>
                        </a:solidFill>
                      </a:endParaRPr>
                    </a:p>
                  </a:txBody>
                  <a:tcPr marL="32197" marR="32197" marT="16099" marB="16099" anchor="ctr"/>
                </a:tc>
                <a:tc>
                  <a:txBody>
                    <a:bodyPr/>
                    <a:lstStyle/>
                    <a:p>
                      <a:r>
                        <a:rPr lang="de-AT" sz="1400"/>
                        <a:t>81</a:t>
                      </a:r>
                      <a:endParaRPr lang="de-AT" sz="1400">
                        <a:solidFill>
                          <a:schemeClr val="bg1"/>
                        </a:solidFill>
                      </a:endParaRPr>
                    </a:p>
                  </a:txBody>
                  <a:tcPr marL="32197" marR="32197" marT="16099" marB="16099" anchor="ctr"/>
                </a:tc>
                <a:tc rowSpan="2">
                  <a:txBody>
                    <a:bodyPr/>
                    <a:lstStyle/>
                    <a:p>
                      <a:r>
                        <a:rPr lang="de-AT" sz="1400" dirty="0"/>
                        <a:t>Yes</a:t>
                      </a:r>
                      <a:endParaRPr lang="de-AT" sz="1400" dirty="0">
                        <a:solidFill>
                          <a:schemeClr val="bg1"/>
                        </a:solidFill>
                      </a:endParaRPr>
                    </a:p>
                  </a:txBody>
                  <a:tcPr marL="32197" marR="32197" marT="16099" marB="16099" anchor="ctr"/>
                </a:tc>
                <a:tc rowSpan="2">
                  <a:txBody>
                    <a:bodyPr/>
                    <a:lstStyle/>
                    <a:p>
                      <a:r>
                        <a:rPr lang="en-US" sz="1400" dirty="0"/>
                        <a:t>Specified during Orchestrator installation. Both ports must be accessible for the Orchestration console.</a:t>
                      </a:r>
                      <a:endParaRPr lang="en-US" sz="1400" dirty="0">
                        <a:solidFill>
                          <a:schemeClr val="bg1"/>
                        </a:solidFill>
                      </a:endParaRPr>
                    </a:p>
                  </a:txBody>
                  <a:tcPr marL="32197" marR="32197" marT="16099" marB="16099" anchor="ctr"/>
                </a:tc>
              </a:tr>
              <a:tr h="1088037">
                <a:tc vMerge="1">
                  <a:txBody>
                    <a:bodyPr/>
                    <a:lstStyle/>
                    <a:p>
                      <a:endParaRPr lang="de-AT"/>
                    </a:p>
                  </a:txBody>
                  <a:tcPr/>
                </a:tc>
                <a:tc>
                  <a:txBody>
                    <a:bodyPr/>
                    <a:lstStyle/>
                    <a:p>
                      <a:r>
                        <a:rPr lang="de-AT" sz="1400"/>
                        <a:t>Orchestration console</a:t>
                      </a:r>
                      <a:endParaRPr lang="de-AT" sz="1400">
                        <a:solidFill>
                          <a:schemeClr val="bg1"/>
                        </a:solidFill>
                      </a:endParaRPr>
                    </a:p>
                  </a:txBody>
                  <a:tcPr marL="32197" marR="32197" marT="16099" marB="16099" anchor="ctr"/>
                </a:tc>
                <a:tc>
                  <a:txBody>
                    <a:bodyPr/>
                    <a:lstStyle/>
                    <a:p>
                      <a:r>
                        <a:rPr lang="de-AT" sz="1400" dirty="0"/>
                        <a:t>82</a:t>
                      </a:r>
                      <a:endParaRPr lang="de-AT" sz="1400" dirty="0">
                        <a:solidFill>
                          <a:schemeClr val="bg1"/>
                        </a:solidFill>
                      </a:endParaRPr>
                    </a:p>
                  </a:txBody>
                  <a:tcPr marL="32197" marR="32197" marT="16099" marB="16099" anchor="ctr"/>
                </a:tc>
                <a:tc vMerge="1">
                  <a:txBody>
                    <a:bodyPr/>
                    <a:lstStyle/>
                    <a:p>
                      <a:endParaRPr lang="de-AT"/>
                    </a:p>
                  </a:txBody>
                  <a:tcPr/>
                </a:tc>
                <a:tc vMerge="1">
                  <a:txBody>
                    <a:bodyPr/>
                    <a:lstStyle/>
                    <a:p>
                      <a:endParaRPr lang="de-AT"/>
                    </a:p>
                  </a:txBody>
                  <a:tcPr/>
                </a:tc>
              </a:tr>
            </a:tbl>
          </a:graphicData>
        </a:graphic>
      </p:graphicFrame>
      <p:sp>
        <p:nvSpPr>
          <p:cNvPr id="7" name="Rectangle 1"/>
          <p:cNvSpPr>
            <a:spLocks noChangeArrowheads="1"/>
          </p:cNvSpPr>
          <p:nvPr/>
        </p:nvSpPr>
        <p:spPr bwMode="auto">
          <a:xfrm>
            <a:off x="4743235" y="1135717"/>
            <a:ext cx="188409" cy="52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a:endParaRPr lang="de-DE" sz="918" b="1">
              <a:latin typeface="Arial" pitchFamily="34" charset="0"/>
              <a:cs typeface="Arial" pitchFamily="34" charset="0"/>
            </a:endParaRPr>
          </a:p>
          <a:p>
            <a:pPr defTabSz="932597" eaLnBrk="0" hangingPunct="0"/>
            <a:endParaRPr lang="de-DE" sz="1836">
              <a:latin typeface="Arial" pitchFamily="34" charset="0"/>
              <a:cs typeface="Arial" pitchFamily="34" charset="0"/>
            </a:endParaRPr>
          </a:p>
        </p:txBody>
      </p:sp>
    </p:spTree>
    <p:extLst>
      <p:ext uri="{BB962C8B-B14F-4D97-AF65-F5344CB8AC3E}">
        <p14:creationId xmlns:p14="http://schemas.microsoft.com/office/powerpoint/2010/main" val="1126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539978"/>
          </a:xfrm>
        </p:spPr>
        <p:txBody>
          <a:bodyPr/>
          <a:lstStyle/>
          <a:p>
            <a:r>
              <a:rPr lang="en-US" dirty="0" smtClean="0"/>
              <a:t>Management Server Account</a:t>
            </a:r>
          </a:p>
          <a:p>
            <a:pPr lvl="1"/>
            <a:r>
              <a:rPr lang="en-US" dirty="0" smtClean="0"/>
              <a:t>Maintaining database, communicating with designers and deployment manager</a:t>
            </a:r>
          </a:p>
          <a:p>
            <a:pPr lvl="1"/>
            <a:r>
              <a:rPr lang="en-US" dirty="0" smtClean="0"/>
              <a:t>Permission to log on to the Management Server as a Service</a:t>
            </a:r>
          </a:p>
          <a:p>
            <a:pPr lvl="1"/>
            <a:r>
              <a:rPr lang="en-US" dirty="0" smtClean="0"/>
              <a:t>Member of Admin role in Orchestration database</a:t>
            </a:r>
          </a:p>
          <a:p>
            <a:pPr lvl="2"/>
            <a:r>
              <a:rPr lang="en-US" dirty="0" smtClean="0"/>
              <a:t>Can be a local account  or domain account</a:t>
            </a:r>
          </a:p>
          <a:p>
            <a:pPr lvl="2"/>
            <a:r>
              <a:rPr lang="en-US" dirty="0" smtClean="0"/>
              <a:t>Does not have to be Administrator/Domain Admin account</a:t>
            </a:r>
          </a:p>
          <a:p>
            <a:r>
              <a:rPr lang="en-US" dirty="0" err="1" smtClean="0"/>
              <a:t>Runbook</a:t>
            </a:r>
            <a:r>
              <a:rPr lang="en-US" dirty="0" smtClean="0"/>
              <a:t> Server Account</a:t>
            </a:r>
          </a:p>
          <a:p>
            <a:pPr lvl="1"/>
            <a:r>
              <a:rPr lang="en-US" dirty="0" smtClean="0"/>
              <a:t>Runs </a:t>
            </a:r>
            <a:r>
              <a:rPr lang="en-US" dirty="0" err="1" smtClean="0"/>
              <a:t>Runbook</a:t>
            </a:r>
            <a:r>
              <a:rPr lang="en-US" dirty="0" smtClean="0"/>
              <a:t> Server and communicate with database</a:t>
            </a:r>
          </a:p>
          <a:p>
            <a:pPr lvl="1"/>
            <a:r>
              <a:rPr lang="en-US" dirty="0" smtClean="0"/>
              <a:t>Recommended to be an domain account</a:t>
            </a:r>
          </a:p>
          <a:p>
            <a:pPr lvl="1"/>
            <a:r>
              <a:rPr lang="en-US" dirty="0" smtClean="0"/>
              <a:t>By default all activities run under this account, but can be configured differently on specific activities</a:t>
            </a:r>
          </a:p>
          <a:p>
            <a:pPr lvl="2"/>
            <a:r>
              <a:rPr lang="en-US" dirty="0" smtClean="0"/>
              <a:t>Permission to log on to the </a:t>
            </a:r>
            <a:r>
              <a:rPr lang="en-US" dirty="0" err="1" smtClean="0"/>
              <a:t>runbook</a:t>
            </a:r>
            <a:r>
              <a:rPr lang="en-US" dirty="0" smtClean="0"/>
              <a:t> server as a service</a:t>
            </a:r>
          </a:p>
          <a:p>
            <a:pPr lvl="2"/>
            <a:r>
              <a:rPr lang="en-US" dirty="0" smtClean="0"/>
              <a:t>Might require additional permissions depending on activities</a:t>
            </a:r>
            <a:endParaRPr lang="en-US" dirty="0"/>
          </a:p>
        </p:txBody>
      </p:sp>
      <p:sp>
        <p:nvSpPr>
          <p:cNvPr id="2" name="Title 1"/>
          <p:cNvSpPr>
            <a:spLocks noGrp="1"/>
          </p:cNvSpPr>
          <p:nvPr>
            <p:ph type="title"/>
          </p:nvPr>
        </p:nvSpPr>
        <p:spPr/>
        <p:txBody>
          <a:bodyPr/>
          <a:lstStyle/>
          <a:p>
            <a:r>
              <a:rPr lang="de-AT" smtClean="0"/>
              <a:t>Service Accounts and Permissions</a:t>
            </a:r>
            <a:endParaRPr lang="de-AT" dirty="0"/>
          </a:p>
        </p:txBody>
      </p:sp>
    </p:spTree>
    <p:extLst>
      <p:ext uri="{BB962C8B-B14F-4D97-AF65-F5344CB8AC3E}">
        <p14:creationId xmlns:p14="http://schemas.microsoft.com/office/powerpoint/2010/main" val="356076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6567952"/>
          </a:xfrm>
        </p:spPr>
        <p:txBody>
          <a:bodyPr/>
          <a:lstStyle/>
          <a:p>
            <a:r>
              <a:rPr lang="en-US" sz="3600" dirty="0" err="1" smtClean="0"/>
              <a:t>Datastore</a:t>
            </a:r>
            <a:r>
              <a:rPr lang="en-US" sz="3600" dirty="0" smtClean="0"/>
              <a:t> (SQL)</a:t>
            </a:r>
          </a:p>
          <a:p>
            <a:pPr lvl="1"/>
            <a:r>
              <a:rPr lang="en-US" dirty="0" smtClean="0"/>
              <a:t>Central to SCO functionality</a:t>
            </a:r>
          </a:p>
          <a:p>
            <a:pPr lvl="1"/>
            <a:r>
              <a:rPr lang="en-US" dirty="0" smtClean="0"/>
              <a:t>High availability configuration (clustering) recommended</a:t>
            </a:r>
          </a:p>
          <a:p>
            <a:r>
              <a:rPr lang="en-US" sz="3600" dirty="0" err="1" smtClean="0"/>
              <a:t>Runbook</a:t>
            </a:r>
            <a:r>
              <a:rPr lang="en-US" sz="3600" dirty="0" smtClean="0"/>
              <a:t> Server</a:t>
            </a:r>
          </a:p>
          <a:p>
            <a:pPr lvl="1"/>
            <a:r>
              <a:rPr lang="en-US" dirty="0" smtClean="0"/>
              <a:t>Deploy multiple </a:t>
            </a:r>
            <a:r>
              <a:rPr lang="en-US" dirty="0" err="1" smtClean="0"/>
              <a:t>Runbook</a:t>
            </a:r>
            <a:r>
              <a:rPr lang="en-US" dirty="0" smtClean="0"/>
              <a:t> Servers to provide redundancy</a:t>
            </a:r>
          </a:p>
          <a:p>
            <a:pPr lvl="1"/>
            <a:r>
              <a:rPr lang="en-US" dirty="0" smtClean="0"/>
              <a:t>Failover is automatic when multiple </a:t>
            </a:r>
            <a:r>
              <a:rPr lang="en-US" dirty="0" err="1" smtClean="0"/>
              <a:t>Runbook</a:t>
            </a:r>
            <a:r>
              <a:rPr lang="en-US" dirty="0" smtClean="0"/>
              <a:t> Servers are present </a:t>
            </a:r>
          </a:p>
          <a:p>
            <a:r>
              <a:rPr lang="en-US" sz="3600" dirty="0" err="1" smtClean="0"/>
              <a:t>Runbooks</a:t>
            </a:r>
            <a:endParaRPr lang="en-US" dirty="0" smtClean="0"/>
          </a:p>
          <a:p>
            <a:pPr lvl="1"/>
            <a:r>
              <a:rPr lang="en-US" dirty="0" smtClean="0"/>
              <a:t>Perform exports periodically as a backup method</a:t>
            </a:r>
          </a:p>
          <a:p>
            <a:pPr lvl="1"/>
            <a:r>
              <a:rPr lang="en-US" dirty="0" smtClean="0"/>
              <a:t>Error handling and redundancy can be added at the object level within </a:t>
            </a:r>
            <a:r>
              <a:rPr lang="en-US" dirty="0" err="1" smtClean="0"/>
              <a:t>runbooks</a:t>
            </a:r>
            <a:endParaRPr lang="en-US" dirty="0" smtClean="0"/>
          </a:p>
          <a:p>
            <a:r>
              <a:rPr lang="en-US" sz="3600" dirty="0" smtClean="0"/>
              <a:t>Other Components</a:t>
            </a:r>
          </a:p>
          <a:p>
            <a:pPr lvl="1"/>
            <a:r>
              <a:rPr lang="en-US" dirty="0" smtClean="0"/>
              <a:t>Designer, License Manager, Deployment Manager and Operator Console are design time components and do not require redundancy</a:t>
            </a:r>
          </a:p>
          <a:p>
            <a:endParaRPr lang="de-AT" dirty="0"/>
          </a:p>
        </p:txBody>
      </p:sp>
      <p:sp>
        <p:nvSpPr>
          <p:cNvPr id="2" name="Title 1"/>
          <p:cNvSpPr>
            <a:spLocks noGrp="1"/>
          </p:cNvSpPr>
          <p:nvPr>
            <p:ph type="title"/>
          </p:nvPr>
        </p:nvSpPr>
        <p:spPr/>
        <p:txBody>
          <a:bodyPr/>
          <a:lstStyle/>
          <a:p>
            <a:r>
              <a:rPr lang="de-AT" smtClean="0"/>
              <a:t>Redundancy</a:t>
            </a:r>
            <a:endParaRPr lang="de-AT" dirty="0"/>
          </a:p>
        </p:txBody>
      </p:sp>
    </p:spTree>
    <p:extLst>
      <p:ext uri="{BB962C8B-B14F-4D97-AF65-F5344CB8AC3E}">
        <p14:creationId xmlns:p14="http://schemas.microsoft.com/office/powerpoint/2010/main" val="48558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8162234"/>
          </a:xfrm>
        </p:spPr>
        <p:txBody>
          <a:bodyPr/>
          <a:lstStyle/>
          <a:p>
            <a:r>
              <a:rPr lang="en-US" dirty="0" smtClean="0"/>
              <a:t>Integration pack (IP) </a:t>
            </a:r>
          </a:p>
          <a:p>
            <a:pPr lvl="1"/>
            <a:r>
              <a:rPr lang="en-US" sz="3200" dirty="0"/>
              <a:t>C</a:t>
            </a:r>
            <a:r>
              <a:rPr lang="en-US" sz="3200" dirty="0" smtClean="0"/>
              <a:t>ollection of custom activities specific to </a:t>
            </a:r>
            <a:br>
              <a:rPr lang="en-US" sz="3200" dirty="0" smtClean="0"/>
            </a:br>
            <a:r>
              <a:rPr lang="en-US" sz="3200" dirty="0" smtClean="0"/>
              <a:t>a product or technology</a:t>
            </a:r>
          </a:p>
          <a:p>
            <a:pPr lvl="1"/>
            <a:r>
              <a:rPr lang="en-US" sz="3200" dirty="0" smtClean="0"/>
              <a:t>Microsoft and other companies provide IPs </a:t>
            </a:r>
            <a:br>
              <a:rPr lang="en-US" sz="3200" dirty="0" smtClean="0"/>
            </a:br>
            <a:r>
              <a:rPr lang="en-US" sz="3200" dirty="0" smtClean="0"/>
              <a:t>to interact with their products within a </a:t>
            </a:r>
            <a:r>
              <a:rPr lang="en-US" sz="3200" dirty="0" err="1" smtClean="0"/>
              <a:t>runbook</a:t>
            </a:r>
            <a:endParaRPr lang="en-US" sz="3200" dirty="0" smtClean="0"/>
          </a:p>
          <a:p>
            <a:r>
              <a:rPr lang="en-US" dirty="0" smtClean="0"/>
              <a:t>Orchestrator Integration Toolkit </a:t>
            </a:r>
          </a:p>
          <a:p>
            <a:pPr lvl="1"/>
            <a:r>
              <a:rPr lang="en-US" sz="3200" dirty="0"/>
              <a:t>E</a:t>
            </a:r>
            <a:r>
              <a:rPr lang="en-US" sz="3200" dirty="0" smtClean="0"/>
              <a:t>xtend the library of activities</a:t>
            </a:r>
          </a:p>
          <a:p>
            <a:pPr lvl="1"/>
            <a:r>
              <a:rPr lang="en-US" sz="3200" dirty="0" smtClean="0"/>
              <a:t>Wizard-based tools to create new activities and IPs</a:t>
            </a:r>
          </a:p>
          <a:p>
            <a:pPr lvl="1"/>
            <a:r>
              <a:rPr lang="en-US" sz="3200" dirty="0" smtClean="0"/>
              <a:t>Developers can use it to create IPs from custom activities that they build using the Orchestrator SDK.</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de-AT" dirty="0" smtClean="0"/>
              <a:t>Orchestrator Extensions</a:t>
            </a:r>
            <a:endParaRPr lang="de-AT"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936970"/>
            <a:ext cx="2561152" cy="347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60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a:xfrm>
            <a:off x="274638" y="1212850"/>
            <a:ext cx="11887200" cy="2181366"/>
          </a:xfrm>
          <a:prstGeom prst="rect">
            <a:avLst/>
          </a:prstGeom>
        </p:spPr>
        <p:txBody>
          <a:bodyPr numCol="2"/>
          <a:lstStyle/>
          <a:p>
            <a:r>
              <a:rPr lang="en-US" sz="2448" dirty="0"/>
              <a:t>Create Alert</a:t>
            </a:r>
          </a:p>
          <a:p>
            <a:r>
              <a:rPr lang="en-US" sz="2448" dirty="0"/>
              <a:t>Get Alert</a:t>
            </a:r>
          </a:p>
          <a:p>
            <a:r>
              <a:rPr lang="en-US" sz="2448" dirty="0"/>
              <a:t>Monitor Alert</a:t>
            </a:r>
          </a:p>
          <a:p>
            <a:r>
              <a:rPr lang="en-US" sz="2448" dirty="0"/>
              <a:t>Get </a:t>
            </a:r>
            <a:r>
              <a:rPr lang="en-US" sz="2448" dirty="0" smtClean="0"/>
              <a:t>Monitor</a:t>
            </a:r>
          </a:p>
          <a:p>
            <a:endParaRPr lang="en-US" sz="2448" dirty="0" smtClean="0"/>
          </a:p>
          <a:p>
            <a:r>
              <a:rPr lang="en-US" sz="2448" dirty="0"/>
              <a:t>Monitor State</a:t>
            </a:r>
          </a:p>
          <a:p>
            <a:r>
              <a:rPr lang="en-US" sz="2448" dirty="0"/>
              <a:t>Start Maintenance Mode </a:t>
            </a:r>
          </a:p>
          <a:p>
            <a:r>
              <a:rPr lang="en-US" sz="2448" dirty="0"/>
              <a:t>Stop Maintenance Mode </a:t>
            </a:r>
          </a:p>
          <a:p>
            <a:r>
              <a:rPr lang="en-US" sz="2448" dirty="0"/>
              <a:t>Update Alert</a:t>
            </a:r>
          </a:p>
          <a:p>
            <a:endParaRPr lang="en-US" sz="2448" dirty="0"/>
          </a:p>
        </p:txBody>
      </p:sp>
      <p:sp>
        <p:nvSpPr>
          <p:cNvPr id="5122" name="Title 1"/>
          <p:cNvSpPr>
            <a:spLocks noGrp="1"/>
          </p:cNvSpPr>
          <p:nvPr>
            <p:ph type="title"/>
          </p:nvPr>
        </p:nvSpPr>
        <p:spPr/>
        <p:txBody>
          <a:bodyPr/>
          <a:lstStyle/>
          <a:p>
            <a:r>
              <a:rPr lang="en-US" dirty="0" smtClean="0"/>
              <a:t>SC 2012 Operations Manager IP</a:t>
            </a:r>
          </a:p>
        </p:txBody>
      </p:sp>
      <p:pic>
        <p:nvPicPr>
          <p:cNvPr id="3074" name="Picture 2" descr="http://www.system-center.fr/wp-content/uploads/2012/01/scom2012-2.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705" y="5131374"/>
            <a:ext cx="1858167" cy="11156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49019" y="3863018"/>
            <a:ext cx="7487088" cy="2852761"/>
          </a:xfrm>
          <a:prstGeom prst="rect">
            <a:avLst/>
          </a:prstGeom>
        </p:spPr>
      </p:pic>
    </p:spTree>
    <p:extLst>
      <p:ext uri="{BB962C8B-B14F-4D97-AF65-F5344CB8AC3E}">
        <p14:creationId xmlns:p14="http://schemas.microsoft.com/office/powerpoint/2010/main" val="93243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4359" y="1627631"/>
            <a:ext cx="3877192" cy="3108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sz="quarter" idx="10"/>
          </p:nvPr>
        </p:nvSpPr>
        <p:spPr>
          <a:xfrm>
            <a:off x="274638" y="1212850"/>
            <a:ext cx="11887200" cy="5626156"/>
          </a:xfrm>
        </p:spPr>
        <p:txBody>
          <a:bodyPr/>
          <a:lstStyle/>
          <a:p>
            <a:r>
              <a:rPr lang="en-US" sz="3600" dirty="0"/>
              <a:t>Add Collection Rule</a:t>
            </a:r>
          </a:p>
          <a:p>
            <a:r>
              <a:rPr lang="en-US" sz="3600" dirty="0"/>
              <a:t>Create Collection </a:t>
            </a:r>
          </a:p>
          <a:p>
            <a:r>
              <a:rPr lang="en-US" sz="3600" dirty="0"/>
              <a:t>Delete Collection</a:t>
            </a:r>
          </a:p>
          <a:p>
            <a:r>
              <a:rPr lang="en-US" sz="3600" dirty="0"/>
              <a:t>Create Collection Rule</a:t>
            </a:r>
          </a:p>
          <a:p>
            <a:r>
              <a:rPr lang="en-US" sz="3600" dirty="0"/>
              <a:t>Deploy App/Program/Update/Task Sequence</a:t>
            </a:r>
          </a:p>
          <a:p>
            <a:r>
              <a:rPr lang="en-US" sz="3600" dirty="0"/>
              <a:t>Update Collection Member</a:t>
            </a:r>
          </a:p>
          <a:p>
            <a:r>
              <a:rPr lang="en-US" sz="3600" dirty="0"/>
              <a:t>Get Collection Member</a:t>
            </a:r>
          </a:p>
          <a:p>
            <a:r>
              <a:rPr lang="en-US" sz="3600" dirty="0"/>
              <a:t>Get Deployment Status</a:t>
            </a:r>
          </a:p>
          <a:p>
            <a:r>
              <a:rPr lang="en-US" sz="3600" dirty="0"/>
              <a:t>Perform Client </a:t>
            </a:r>
            <a:r>
              <a:rPr lang="en-US" sz="3600" dirty="0" smtClean="0"/>
              <a:t>Action</a:t>
            </a:r>
            <a:endParaRPr lang="en-US" sz="3600" dirty="0"/>
          </a:p>
        </p:txBody>
      </p:sp>
      <p:sp>
        <p:nvSpPr>
          <p:cNvPr id="3" name="Title 2"/>
          <p:cNvSpPr>
            <a:spLocks noGrp="1"/>
          </p:cNvSpPr>
          <p:nvPr>
            <p:ph type="title"/>
          </p:nvPr>
        </p:nvSpPr>
        <p:spPr/>
        <p:txBody>
          <a:bodyPr/>
          <a:lstStyle/>
          <a:p>
            <a:r>
              <a:rPr lang="en-US" dirty="0" smtClean="0"/>
              <a:t>SC 2012 Configuration </a:t>
            </a:r>
            <a:r>
              <a:rPr lang="en-US" dirty="0"/>
              <a:t>Manager </a:t>
            </a:r>
            <a:r>
              <a:rPr lang="en-US" dirty="0" smtClean="0"/>
              <a:t>IP</a:t>
            </a:r>
            <a:endParaRPr lang="de-AT" dirty="0"/>
          </a:p>
        </p:txBody>
      </p:sp>
      <p:pic>
        <p:nvPicPr>
          <p:cNvPr id="4098" name="Picture 2" descr="http://social.technet.microsoft.com/wiki/resized-image.ashx/__size/550x0/__key/communityserver-wikis-components-files/00-00-00-00-05/0763.sccm20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1224" y="5129319"/>
            <a:ext cx="2088898" cy="110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0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16" y="4316190"/>
            <a:ext cx="6227070" cy="2632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type="body" sz="quarter" idx="10"/>
          </p:nvPr>
        </p:nvSpPr>
        <p:spPr>
          <a:xfrm>
            <a:off x="274638" y="1212850"/>
            <a:ext cx="11887200" cy="4419671"/>
          </a:xfrm>
        </p:spPr>
        <p:txBody>
          <a:bodyPr numCol="2"/>
          <a:lstStyle/>
          <a:p>
            <a:r>
              <a:rPr lang="en-US" sz="3200" dirty="0" smtClean="0"/>
              <a:t>Create Change With Template</a:t>
            </a:r>
          </a:p>
          <a:p>
            <a:r>
              <a:rPr lang="en-US" sz="3200" dirty="0" smtClean="0"/>
              <a:t>Create Object</a:t>
            </a:r>
          </a:p>
          <a:p>
            <a:r>
              <a:rPr lang="en-US" sz="3200" dirty="0" smtClean="0"/>
              <a:t>Create Incident With Template</a:t>
            </a:r>
          </a:p>
          <a:p>
            <a:r>
              <a:rPr lang="en-US" sz="3200" dirty="0" smtClean="0"/>
              <a:t>Create Related Object</a:t>
            </a:r>
          </a:p>
          <a:p>
            <a:r>
              <a:rPr lang="en-US" sz="3200" dirty="0" smtClean="0"/>
              <a:t>Create Relationship</a:t>
            </a:r>
          </a:p>
          <a:p>
            <a:r>
              <a:rPr lang="en-US" sz="3200" dirty="0" smtClean="0"/>
              <a:t>Delete Relationship</a:t>
            </a:r>
          </a:p>
          <a:p>
            <a:endParaRPr lang="en-US" sz="3200" dirty="0"/>
          </a:p>
          <a:p>
            <a:endParaRPr lang="en-US" sz="3200" dirty="0" smtClean="0"/>
          </a:p>
          <a:p>
            <a:r>
              <a:rPr lang="en-US" sz="3200" dirty="0" smtClean="0"/>
              <a:t>Get Activity</a:t>
            </a:r>
          </a:p>
          <a:p>
            <a:r>
              <a:rPr lang="en-US" sz="3200" dirty="0"/>
              <a:t>Get Object</a:t>
            </a:r>
          </a:p>
          <a:p>
            <a:r>
              <a:rPr lang="en-US" sz="3200" dirty="0"/>
              <a:t>Get Relationship</a:t>
            </a:r>
          </a:p>
          <a:p>
            <a:r>
              <a:rPr lang="en-US" sz="3200" dirty="0"/>
              <a:t>Monitor Object</a:t>
            </a:r>
          </a:p>
          <a:p>
            <a:r>
              <a:rPr lang="en-US" sz="3200" dirty="0"/>
              <a:t>Update Activity</a:t>
            </a:r>
          </a:p>
          <a:p>
            <a:r>
              <a:rPr lang="en-US" sz="3200" dirty="0"/>
              <a:t>Update Attachment</a:t>
            </a:r>
          </a:p>
          <a:p>
            <a:r>
              <a:rPr lang="en-US" sz="3200" dirty="0"/>
              <a:t>Update Object</a:t>
            </a:r>
          </a:p>
        </p:txBody>
      </p:sp>
      <p:sp>
        <p:nvSpPr>
          <p:cNvPr id="5122" name="Title 1"/>
          <p:cNvSpPr>
            <a:spLocks noGrp="1"/>
          </p:cNvSpPr>
          <p:nvPr>
            <p:ph type="title"/>
          </p:nvPr>
        </p:nvSpPr>
        <p:spPr/>
        <p:txBody>
          <a:bodyPr/>
          <a:lstStyle/>
          <a:p>
            <a:r>
              <a:rPr lang="en-US" smtClean="0"/>
              <a:t>SC 2012 Service Manager IP</a:t>
            </a:r>
            <a:endParaRPr lang="en-US" dirty="0" smtClean="0"/>
          </a:p>
        </p:txBody>
      </p:sp>
      <p:pic>
        <p:nvPicPr>
          <p:cNvPr id="5124" name="Picture 4" descr="http://kurtsh.files.wordpress.com/2011/10/imag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362" y="5021475"/>
            <a:ext cx="1661467" cy="126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48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a:xfrm>
            <a:off x="274638" y="1212850"/>
            <a:ext cx="11887200" cy="6033411"/>
          </a:xfrm>
        </p:spPr>
        <p:txBody>
          <a:bodyPr numCol="2"/>
          <a:lstStyle/>
          <a:p>
            <a:r>
              <a:rPr lang="en-US" sz="2400" dirty="0" smtClean="0"/>
              <a:t>Create Checkpoint</a:t>
            </a:r>
          </a:p>
          <a:p>
            <a:r>
              <a:rPr lang="en-US" sz="2400" dirty="0" smtClean="0"/>
              <a:t>Create New Disk</a:t>
            </a:r>
          </a:p>
          <a:p>
            <a:r>
              <a:rPr lang="en-US" sz="2400" dirty="0" smtClean="0"/>
              <a:t>Create Disk From VHD</a:t>
            </a:r>
          </a:p>
          <a:p>
            <a:r>
              <a:rPr lang="en-US" sz="2400" dirty="0" smtClean="0"/>
              <a:t>Create Network Adapter</a:t>
            </a:r>
          </a:p>
          <a:p>
            <a:r>
              <a:rPr lang="en-US" sz="2400" dirty="0" smtClean="0"/>
              <a:t>Create User Role</a:t>
            </a:r>
          </a:p>
          <a:p>
            <a:r>
              <a:rPr lang="en-US" sz="2400" dirty="0" smtClean="0"/>
              <a:t>Create VM from Template</a:t>
            </a:r>
          </a:p>
          <a:p>
            <a:r>
              <a:rPr lang="en-US" sz="2400" dirty="0" smtClean="0"/>
              <a:t>Create VM from VHD</a:t>
            </a:r>
          </a:p>
          <a:p>
            <a:r>
              <a:rPr lang="en-US" sz="2400" dirty="0" smtClean="0"/>
              <a:t>Create VM from VM</a:t>
            </a:r>
          </a:p>
          <a:p>
            <a:r>
              <a:rPr lang="en-US" sz="2400" dirty="0" smtClean="0"/>
              <a:t>Get Checkpoint</a:t>
            </a:r>
          </a:p>
          <a:p>
            <a:r>
              <a:rPr lang="en-US" sz="2400" dirty="0" smtClean="0"/>
              <a:t>Get Disk</a:t>
            </a:r>
          </a:p>
          <a:p>
            <a:r>
              <a:rPr lang="en-US" sz="2400" dirty="0" smtClean="0"/>
              <a:t>Get Network Adapter</a:t>
            </a:r>
          </a:p>
          <a:p>
            <a:r>
              <a:rPr lang="en-US" sz="2400" dirty="0" smtClean="0"/>
              <a:t>Get User Role/Get User Role Quota </a:t>
            </a:r>
          </a:p>
          <a:p>
            <a:r>
              <a:rPr lang="en-US" sz="2400" dirty="0" smtClean="0"/>
              <a:t>Get VM</a:t>
            </a:r>
          </a:p>
          <a:p>
            <a:r>
              <a:rPr lang="en-US" sz="2400" dirty="0"/>
              <a:t>Manage Checkpoint</a:t>
            </a:r>
          </a:p>
          <a:p>
            <a:r>
              <a:rPr lang="en-US" sz="2400" dirty="0"/>
              <a:t>Move VM</a:t>
            </a:r>
          </a:p>
          <a:p>
            <a:r>
              <a:rPr lang="en-US" sz="2400" dirty="0"/>
              <a:t>Remove User Role</a:t>
            </a:r>
          </a:p>
          <a:p>
            <a:r>
              <a:rPr lang="en-US" sz="2400" dirty="0"/>
              <a:t>Remove VM</a:t>
            </a:r>
          </a:p>
          <a:p>
            <a:r>
              <a:rPr lang="en-US" sz="2400" dirty="0"/>
              <a:t>Repair VM</a:t>
            </a:r>
          </a:p>
          <a:p>
            <a:r>
              <a:rPr lang="en-US" sz="2400" dirty="0"/>
              <a:t>Resume VM</a:t>
            </a:r>
          </a:p>
          <a:p>
            <a:r>
              <a:rPr lang="en-US" sz="2400" dirty="0"/>
              <a:t>Run VMM PS Script</a:t>
            </a:r>
          </a:p>
          <a:p>
            <a:r>
              <a:rPr lang="en-US" sz="2400" dirty="0"/>
              <a:t>Shut Down VM</a:t>
            </a:r>
          </a:p>
          <a:p>
            <a:r>
              <a:rPr lang="en-US" sz="2400" dirty="0"/>
              <a:t>Start VM</a:t>
            </a:r>
          </a:p>
          <a:p>
            <a:r>
              <a:rPr lang="en-US" sz="2400" dirty="0"/>
              <a:t>Stop VM</a:t>
            </a:r>
          </a:p>
          <a:p>
            <a:r>
              <a:rPr lang="en-US" sz="2400" dirty="0"/>
              <a:t>Pause VM</a:t>
            </a:r>
          </a:p>
          <a:p>
            <a:r>
              <a:rPr lang="en-US" sz="2400" dirty="0"/>
              <a:t>Update Network Adapter</a:t>
            </a:r>
          </a:p>
          <a:p>
            <a:r>
              <a:rPr lang="en-US" sz="2400" dirty="0"/>
              <a:t>Update Disk</a:t>
            </a:r>
          </a:p>
          <a:p>
            <a:r>
              <a:rPr lang="en-US" sz="2400" dirty="0"/>
              <a:t>Update VM</a:t>
            </a:r>
          </a:p>
        </p:txBody>
      </p:sp>
      <p:sp>
        <p:nvSpPr>
          <p:cNvPr id="5122" name="Title 1"/>
          <p:cNvSpPr>
            <a:spLocks noGrp="1"/>
          </p:cNvSpPr>
          <p:nvPr>
            <p:ph type="title"/>
          </p:nvPr>
        </p:nvSpPr>
        <p:spPr/>
        <p:txBody>
          <a:bodyPr/>
          <a:lstStyle/>
          <a:p>
            <a:r>
              <a:rPr lang="en-US" smtClean="0"/>
              <a:t>SC2012 Virtual Machine Manager IP</a:t>
            </a:r>
            <a:endParaRPr lang="en-US" dirty="0"/>
          </a:p>
        </p:txBody>
      </p:sp>
      <p:pic>
        <p:nvPicPr>
          <p:cNvPr id="6146" name="Picture 2" descr="http://3.bp.blogspot.com/-hi9o-MiDYCQ/TjrDtyS1_-I/AAAAAAAAAMM/cKwYXXLuM0U/s1600/System-Center-Virtual-Machine-Manager-20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011" y="5326042"/>
            <a:ext cx="2470471" cy="141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5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body" sz="quarter" idx="10"/>
          </p:nvPr>
        </p:nvSpPr>
        <p:spPr>
          <a:xfrm>
            <a:off x="274638" y="1212850"/>
            <a:ext cx="11887200" cy="5558445"/>
          </a:xfrm>
        </p:spPr>
        <p:txBody>
          <a:bodyPr/>
          <a:lstStyle/>
          <a:p>
            <a:r>
              <a:rPr lang="en-US" sz="3600" dirty="0" smtClean="0"/>
              <a:t>Create Recovery Point</a:t>
            </a:r>
          </a:p>
          <a:p>
            <a:r>
              <a:rPr lang="en-US" sz="3600" dirty="0" smtClean="0"/>
              <a:t>Get Data Source</a:t>
            </a:r>
          </a:p>
          <a:p>
            <a:r>
              <a:rPr lang="en-US" sz="3600" dirty="0" smtClean="0"/>
              <a:t>Get Recovery Point</a:t>
            </a:r>
          </a:p>
          <a:p>
            <a:r>
              <a:rPr lang="en-US" sz="3600" dirty="0" smtClean="0"/>
              <a:t>Get DPM Server Capacity</a:t>
            </a:r>
          </a:p>
          <a:p>
            <a:r>
              <a:rPr lang="en-US" sz="3600" dirty="0" smtClean="0"/>
              <a:t>Protect Data Source</a:t>
            </a:r>
          </a:p>
          <a:p>
            <a:r>
              <a:rPr lang="en-US" sz="3600" dirty="0" smtClean="0"/>
              <a:t>Recover SharePoint</a:t>
            </a:r>
          </a:p>
          <a:p>
            <a:r>
              <a:rPr lang="en-US" sz="3600" dirty="0" smtClean="0"/>
              <a:t>Recover SQL</a:t>
            </a:r>
          </a:p>
          <a:p>
            <a:r>
              <a:rPr lang="en-US" sz="3600" dirty="0" smtClean="0"/>
              <a:t>Recover VM</a:t>
            </a:r>
          </a:p>
          <a:p>
            <a:r>
              <a:rPr lang="en-US" sz="3600" dirty="0" smtClean="0"/>
              <a:t>Run DPM PS Script</a:t>
            </a:r>
            <a:endParaRPr lang="en-US" sz="3600" dirty="0"/>
          </a:p>
        </p:txBody>
      </p:sp>
      <p:sp>
        <p:nvSpPr>
          <p:cNvPr id="5122" name="Title 1"/>
          <p:cNvSpPr>
            <a:spLocks noGrp="1"/>
          </p:cNvSpPr>
          <p:nvPr>
            <p:ph type="title"/>
          </p:nvPr>
        </p:nvSpPr>
        <p:spPr/>
        <p:txBody>
          <a:bodyPr/>
          <a:lstStyle/>
          <a:p>
            <a:r>
              <a:rPr lang="en-US" smtClean="0"/>
              <a:t>SC 2012 Data Protection Manager IP</a:t>
            </a:r>
            <a:endParaRPr lang="en-US" dirty="0" smtClean="0"/>
          </a:p>
        </p:txBody>
      </p:sp>
      <p:pic>
        <p:nvPicPr>
          <p:cNvPr id="7170" name="Picture 2" descr="http://blog.jasonbuffington.com/wp-content/uploads/2011/09/DPM201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115" y="5143164"/>
            <a:ext cx="5241639" cy="114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021753"/>
          </a:xfrm>
        </p:spPr>
        <p:txBody>
          <a:bodyPr numCol="2"/>
          <a:lstStyle/>
          <a:p>
            <a:r>
              <a:rPr lang="en-US" sz="3600" dirty="0" smtClean="0"/>
              <a:t>Active Directory IP</a:t>
            </a:r>
          </a:p>
          <a:p>
            <a:r>
              <a:rPr lang="en-US" sz="3600" dirty="0"/>
              <a:t>HP </a:t>
            </a:r>
            <a:r>
              <a:rPr lang="en-US" sz="3600" dirty="0" err="1"/>
              <a:t>iLO</a:t>
            </a:r>
            <a:r>
              <a:rPr lang="en-US" sz="3600" dirty="0"/>
              <a:t> and OA IP</a:t>
            </a:r>
          </a:p>
          <a:p>
            <a:r>
              <a:rPr lang="en-US" sz="3600" dirty="0"/>
              <a:t>HP Operations Manager </a:t>
            </a:r>
            <a:r>
              <a:rPr lang="en-US" sz="3600" dirty="0" smtClean="0"/>
              <a:t>IP</a:t>
            </a:r>
            <a:endParaRPr lang="en-US" sz="3600" dirty="0"/>
          </a:p>
          <a:p>
            <a:r>
              <a:rPr lang="en-US" sz="3600" dirty="0" smtClean="0"/>
              <a:t>IBM Tivoli </a:t>
            </a:r>
            <a:r>
              <a:rPr lang="en-US" sz="3600" dirty="0" err="1" smtClean="0"/>
              <a:t>Netcool</a:t>
            </a:r>
            <a:r>
              <a:rPr lang="en-US" sz="3600" dirty="0" smtClean="0"/>
              <a:t>/</a:t>
            </a:r>
            <a:r>
              <a:rPr lang="en-US" sz="3600" dirty="0" err="1" smtClean="0"/>
              <a:t>OMNIbus</a:t>
            </a:r>
            <a:r>
              <a:rPr lang="en-US" sz="3600" dirty="0" smtClean="0"/>
              <a:t> IP</a:t>
            </a:r>
          </a:p>
          <a:p>
            <a:r>
              <a:rPr lang="en-US" sz="3600" dirty="0" smtClean="0"/>
              <a:t>VMware </a:t>
            </a:r>
            <a:r>
              <a:rPr lang="en-US" sz="3600" dirty="0" err="1" smtClean="0"/>
              <a:t>vSphere</a:t>
            </a:r>
            <a:r>
              <a:rPr lang="en-US" sz="3600" dirty="0" smtClean="0"/>
              <a:t> IP</a:t>
            </a:r>
          </a:p>
          <a:p>
            <a:endParaRPr lang="en-US" sz="3600" dirty="0"/>
          </a:p>
          <a:p>
            <a:endParaRPr lang="en-US" sz="3600" dirty="0" smtClean="0"/>
          </a:p>
          <a:p>
            <a:endParaRPr lang="en-US" sz="3600" dirty="0" smtClean="0"/>
          </a:p>
          <a:p>
            <a:endParaRPr lang="en-US" sz="3600" dirty="0" smtClean="0"/>
          </a:p>
          <a:p>
            <a:r>
              <a:rPr lang="en-US" sz="3600" dirty="0" smtClean="0"/>
              <a:t>System Center IPs</a:t>
            </a:r>
          </a:p>
          <a:p>
            <a:pPr lvl="1"/>
            <a:r>
              <a:rPr lang="en-US" dirty="0" smtClean="0"/>
              <a:t>Configuration Manager</a:t>
            </a:r>
          </a:p>
          <a:p>
            <a:pPr lvl="1"/>
            <a:r>
              <a:rPr lang="en-US" dirty="0" smtClean="0"/>
              <a:t>Data Protection Manager</a:t>
            </a:r>
          </a:p>
          <a:p>
            <a:pPr lvl="1"/>
            <a:r>
              <a:rPr lang="en-US" dirty="0" smtClean="0"/>
              <a:t>Operations Manager</a:t>
            </a:r>
          </a:p>
          <a:p>
            <a:pPr lvl="1"/>
            <a:r>
              <a:rPr lang="en-US" dirty="0" smtClean="0"/>
              <a:t>Service Manager</a:t>
            </a:r>
          </a:p>
          <a:p>
            <a:pPr lvl="1"/>
            <a:r>
              <a:rPr lang="en-US" dirty="0" smtClean="0"/>
              <a:t>Virtual Machine Manager</a:t>
            </a:r>
          </a:p>
          <a:p>
            <a:pPr lvl="1"/>
            <a:r>
              <a:rPr lang="en-US" dirty="0">
                <a:hlinkClick r:id="rId3"/>
              </a:rPr>
              <a:t>http://</a:t>
            </a:r>
            <a:r>
              <a:rPr lang="en-US" dirty="0" smtClean="0">
                <a:hlinkClick r:id="rId3"/>
              </a:rPr>
              <a:t>technet.microsoft.com/en-us/library/hh295851.aspx</a:t>
            </a:r>
            <a:r>
              <a:rPr lang="en-US" dirty="0" smtClean="0"/>
              <a:t> </a:t>
            </a:r>
            <a:endParaRPr lang="en-US" dirty="0"/>
          </a:p>
          <a:p>
            <a:pPr lvl="1"/>
            <a:r>
              <a:rPr lang="en-US" dirty="0"/>
              <a:t>41 built-in workflow standard activities </a:t>
            </a:r>
          </a:p>
          <a:p>
            <a:pPr lvl="1"/>
            <a:endParaRPr lang="en-US" dirty="0"/>
          </a:p>
          <a:p>
            <a:pPr lvl="1"/>
            <a:endParaRPr lang="en-US" dirty="0"/>
          </a:p>
          <a:p>
            <a:pPr lvl="1"/>
            <a:endParaRPr lang="en-US" dirty="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Microsoft Integration Packs	</a:t>
            </a:r>
            <a:endParaRPr lang="en-US" dirty="0"/>
          </a:p>
        </p:txBody>
      </p:sp>
    </p:spTree>
    <p:extLst>
      <p:ext uri="{BB962C8B-B14F-4D97-AF65-F5344CB8AC3E}">
        <p14:creationId xmlns:p14="http://schemas.microsoft.com/office/powerpoint/2010/main" val="252918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558445"/>
          </a:xfrm>
        </p:spPr>
        <p:txBody>
          <a:bodyPr/>
          <a:lstStyle/>
          <a:p>
            <a:r>
              <a:rPr lang="en-US" sz="3600" dirty="0" smtClean="0"/>
              <a:t>Introduction to SCO </a:t>
            </a:r>
          </a:p>
          <a:p>
            <a:r>
              <a:rPr lang="en-US" sz="3600" dirty="0" smtClean="0"/>
              <a:t>How are Customers using SCO</a:t>
            </a:r>
          </a:p>
          <a:p>
            <a:r>
              <a:rPr lang="en-US" sz="3600" dirty="0" smtClean="0"/>
              <a:t>SCO and System Center Integration </a:t>
            </a:r>
          </a:p>
          <a:p>
            <a:r>
              <a:rPr lang="en-US" sz="3600" dirty="0" smtClean="0"/>
              <a:t>SCO Terminology</a:t>
            </a:r>
          </a:p>
          <a:p>
            <a:r>
              <a:rPr lang="en-US" sz="3600" dirty="0" smtClean="0"/>
              <a:t>SCO Architecture</a:t>
            </a:r>
          </a:p>
          <a:p>
            <a:r>
              <a:rPr lang="en-US" sz="3600" dirty="0" smtClean="0"/>
              <a:t>SCO Tools</a:t>
            </a:r>
          </a:p>
          <a:p>
            <a:r>
              <a:rPr lang="en-US" sz="3600" dirty="0" smtClean="0"/>
              <a:t>Component Connectivity </a:t>
            </a:r>
          </a:p>
          <a:p>
            <a:r>
              <a:rPr lang="en-US" sz="3600" dirty="0" smtClean="0"/>
              <a:t>Component Security </a:t>
            </a:r>
          </a:p>
          <a:p>
            <a:r>
              <a:rPr lang="en-US" sz="3600" dirty="0" smtClean="0"/>
              <a:t>Redundancy</a:t>
            </a:r>
          </a:p>
        </p:txBody>
      </p:sp>
      <p:sp>
        <p:nvSpPr>
          <p:cNvPr id="2" name="Title 1"/>
          <p:cNvSpPr>
            <a:spLocks noGrp="1"/>
          </p:cNvSpPr>
          <p:nvPr>
            <p:ph type="title"/>
          </p:nvPr>
        </p:nvSpPr>
        <p:spPr/>
        <p:txBody>
          <a:bodyPr/>
          <a:lstStyle/>
          <a:p>
            <a:r>
              <a:rPr lang="en-CA" dirty="0" smtClean="0"/>
              <a:t>Agenda</a:t>
            </a:r>
            <a:endParaRPr lang="en-CA" dirty="0"/>
          </a:p>
        </p:txBody>
      </p:sp>
    </p:spTree>
    <p:extLst>
      <p:ext uri="{BB962C8B-B14F-4D97-AF65-F5344CB8AC3E}">
        <p14:creationId xmlns:p14="http://schemas.microsoft.com/office/powerpoint/2010/main" val="247935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6260175"/>
          </a:xfrm>
        </p:spPr>
        <p:txBody>
          <a:bodyPr numCol="2"/>
          <a:lstStyle/>
          <a:p>
            <a:r>
              <a:rPr lang="en-US" sz="2800" dirty="0" err="1" smtClean="0"/>
              <a:t>BladeLogic</a:t>
            </a:r>
            <a:r>
              <a:rPr lang="en-US" sz="2800" dirty="0" smtClean="0"/>
              <a:t> Operations Manager </a:t>
            </a:r>
          </a:p>
          <a:p>
            <a:r>
              <a:rPr lang="en-US" sz="2800" dirty="0" smtClean="0"/>
              <a:t>BMC Atrium CMDB </a:t>
            </a:r>
          </a:p>
          <a:p>
            <a:r>
              <a:rPr lang="en-US" sz="2800" dirty="0" smtClean="0"/>
              <a:t>BMC Event Manager </a:t>
            </a:r>
          </a:p>
          <a:p>
            <a:r>
              <a:rPr lang="en-US" sz="2800" dirty="0" smtClean="0"/>
              <a:t>BMC PATROL </a:t>
            </a:r>
          </a:p>
          <a:p>
            <a:r>
              <a:rPr lang="en-US" sz="2800" dirty="0" smtClean="0"/>
              <a:t>BMC Remedy ARS</a:t>
            </a:r>
          </a:p>
          <a:p>
            <a:r>
              <a:rPr lang="en-US" sz="2800" dirty="0" smtClean="0"/>
              <a:t>CA </a:t>
            </a:r>
            <a:r>
              <a:rPr lang="en-US" sz="2800" dirty="0" err="1" smtClean="0"/>
              <a:t>AutoSys</a:t>
            </a:r>
            <a:r>
              <a:rPr lang="en-US" sz="2800" dirty="0" smtClean="0"/>
              <a:t> </a:t>
            </a:r>
          </a:p>
          <a:p>
            <a:r>
              <a:rPr lang="en-US" sz="2800" dirty="0" smtClean="0"/>
              <a:t>CA </a:t>
            </a:r>
            <a:r>
              <a:rPr lang="en-US" sz="2800" dirty="0" err="1" smtClean="0"/>
              <a:t>eHealth</a:t>
            </a:r>
            <a:r>
              <a:rPr lang="en-US" sz="2800" dirty="0" smtClean="0"/>
              <a:t> </a:t>
            </a:r>
          </a:p>
          <a:p>
            <a:r>
              <a:rPr lang="en-US" sz="2800" dirty="0" smtClean="0"/>
              <a:t>CA NSM </a:t>
            </a:r>
          </a:p>
          <a:p>
            <a:r>
              <a:rPr lang="en-US" sz="2800" dirty="0" smtClean="0"/>
              <a:t>CA Service Desk </a:t>
            </a:r>
          </a:p>
          <a:p>
            <a:r>
              <a:rPr lang="en-US" sz="2800" dirty="0" smtClean="0"/>
              <a:t>CA Spectrum </a:t>
            </a:r>
          </a:p>
          <a:p>
            <a:r>
              <a:rPr lang="en-US" sz="2800" dirty="0" smtClean="0"/>
              <a:t>EMC Smarts </a:t>
            </a:r>
            <a:r>
              <a:rPr lang="en-US" sz="2800" dirty="0" err="1" smtClean="0"/>
              <a:t>InCharge</a:t>
            </a:r>
            <a:r>
              <a:rPr lang="en-US" sz="2800" dirty="0" smtClean="0"/>
              <a:t> </a:t>
            </a:r>
          </a:p>
          <a:p>
            <a:r>
              <a:rPr lang="en-US" sz="2800" dirty="0" smtClean="0"/>
              <a:t>HP Asset Manager </a:t>
            </a:r>
          </a:p>
          <a:p>
            <a:endParaRPr lang="en-US" sz="2800" dirty="0" smtClean="0"/>
          </a:p>
          <a:p>
            <a:r>
              <a:rPr lang="en-US" sz="2800" dirty="0"/>
              <a:t>HP </a:t>
            </a:r>
            <a:r>
              <a:rPr lang="en-US" sz="2800" dirty="0" err="1"/>
              <a:t>iLO</a:t>
            </a:r>
            <a:r>
              <a:rPr lang="en-US" sz="2800" dirty="0"/>
              <a:t> </a:t>
            </a:r>
          </a:p>
          <a:p>
            <a:r>
              <a:rPr lang="en-US" sz="2800" dirty="0"/>
              <a:t>HP </a:t>
            </a:r>
            <a:r>
              <a:rPr lang="en-US" sz="2800" dirty="0" err="1"/>
              <a:t>OpenView</a:t>
            </a:r>
            <a:r>
              <a:rPr lang="en-US" sz="2800" dirty="0"/>
              <a:t> Operations </a:t>
            </a:r>
          </a:p>
          <a:p>
            <a:r>
              <a:rPr lang="en-US" sz="2800" dirty="0"/>
              <a:t>HP </a:t>
            </a:r>
            <a:r>
              <a:rPr lang="en-US" sz="2800" dirty="0" err="1"/>
              <a:t>OpenView</a:t>
            </a:r>
            <a:r>
              <a:rPr lang="en-US" sz="2800" dirty="0"/>
              <a:t> Service Desk </a:t>
            </a:r>
          </a:p>
          <a:p>
            <a:r>
              <a:rPr lang="en-US" sz="2800" dirty="0"/>
              <a:t>HP Network Node Manager </a:t>
            </a:r>
          </a:p>
          <a:p>
            <a:r>
              <a:rPr lang="en-US" sz="2800" dirty="0"/>
              <a:t>HP Service Manager</a:t>
            </a:r>
          </a:p>
          <a:p>
            <a:r>
              <a:rPr lang="en-US" sz="2800" dirty="0"/>
              <a:t>IBM Tivoli </a:t>
            </a:r>
            <a:r>
              <a:rPr lang="en-US" sz="2800" dirty="0" err="1"/>
              <a:t>NetCool</a:t>
            </a:r>
            <a:r>
              <a:rPr lang="en-US" sz="2800" dirty="0"/>
              <a:t> / </a:t>
            </a:r>
            <a:r>
              <a:rPr lang="en-US" sz="2800" dirty="0" err="1"/>
              <a:t>OMNIbus</a:t>
            </a:r>
            <a:r>
              <a:rPr lang="en-US" sz="2800" dirty="0"/>
              <a:t> </a:t>
            </a:r>
          </a:p>
          <a:p>
            <a:r>
              <a:rPr lang="en-US" sz="2800" dirty="0"/>
              <a:t>IBM Tivoli Enterprise Console</a:t>
            </a:r>
          </a:p>
          <a:p>
            <a:r>
              <a:rPr lang="en-US" sz="2800" dirty="0"/>
              <a:t>IBM Tivoli Storage Manager</a:t>
            </a:r>
          </a:p>
          <a:p>
            <a:r>
              <a:rPr lang="en-US" sz="2800" dirty="0"/>
              <a:t>Symantec Net Backup</a:t>
            </a:r>
          </a:p>
          <a:p>
            <a:r>
              <a:rPr lang="en-US" sz="2800" dirty="0"/>
              <a:t>VMware </a:t>
            </a:r>
            <a:r>
              <a:rPr lang="en-US" sz="2800" dirty="0" err="1"/>
              <a:t>vSphere</a:t>
            </a:r>
            <a:endParaRPr lang="en-US" sz="2800" dirty="0"/>
          </a:p>
          <a:p>
            <a:r>
              <a:rPr lang="en-US" sz="2800" dirty="0">
                <a:hlinkClick r:id="rId3"/>
              </a:rPr>
              <a:t>http://</a:t>
            </a:r>
            <a:r>
              <a:rPr lang="en-US" sz="2800" dirty="0" smtClean="0">
                <a:hlinkClick r:id="rId3"/>
              </a:rPr>
              <a:t>technet.microsoft.com/en-us/library/hh295851.aspx</a:t>
            </a:r>
            <a:r>
              <a:rPr lang="en-US" sz="2800" dirty="0" smtClean="0"/>
              <a:t> </a:t>
            </a:r>
            <a:endParaRPr lang="en-US" sz="2800" dirty="0"/>
          </a:p>
          <a:p>
            <a:endParaRPr lang="en-US" sz="2800" dirty="0"/>
          </a:p>
        </p:txBody>
      </p:sp>
      <p:sp>
        <p:nvSpPr>
          <p:cNvPr id="3" name="Title 2"/>
          <p:cNvSpPr>
            <a:spLocks noGrp="1"/>
          </p:cNvSpPr>
          <p:nvPr>
            <p:ph type="title"/>
          </p:nvPr>
        </p:nvSpPr>
        <p:spPr/>
        <p:txBody>
          <a:bodyPr/>
          <a:lstStyle/>
          <a:p>
            <a:r>
              <a:rPr lang="en-US" smtClean="0"/>
              <a:t>Other Integration Packs	</a:t>
            </a:r>
            <a:endParaRPr lang="en-US" dirty="0"/>
          </a:p>
        </p:txBody>
      </p:sp>
    </p:spTree>
    <p:extLst>
      <p:ext uri="{BB962C8B-B14F-4D97-AF65-F5344CB8AC3E}">
        <p14:creationId xmlns:p14="http://schemas.microsoft.com/office/powerpoint/2010/main" val="226914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829288"/>
          </a:xfrm>
        </p:spPr>
        <p:txBody>
          <a:bodyPr/>
          <a:lstStyle/>
          <a:p>
            <a:r>
              <a:rPr lang="en-US" dirty="0" smtClean="0"/>
              <a:t>SCO Architecture </a:t>
            </a:r>
          </a:p>
          <a:p>
            <a:r>
              <a:rPr lang="en-US" dirty="0" smtClean="0"/>
              <a:t>Review of Use Case Scenarios </a:t>
            </a:r>
          </a:p>
          <a:p>
            <a:r>
              <a:rPr lang="en-US" dirty="0" smtClean="0"/>
              <a:t>Inside SCO</a:t>
            </a:r>
          </a:p>
          <a:p>
            <a:pPr lvl="1"/>
            <a:r>
              <a:rPr lang="en-US" sz="2800" dirty="0" smtClean="0"/>
              <a:t>SCO Components and Services</a:t>
            </a:r>
          </a:p>
          <a:p>
            <a:r>
              <a:rPr lang="en-US" dirty="0" smtClean="0"/>
              <a:t>Understanding Component Connectivity Requirements </a:t>
            </a:r>
          </a:p>
          <a:p>
            <a:r>
              <a:rPr lang="en-US" dirty="0" smtClean="0"/>
              <a:t>Understanding Component Security</a:t>
            </a:r>
          </a:p>
          <a:p>
            <a:r>
              <a:rPr lang="en-US" dirty="0" smtClean="0"/>
              <a:t>Discuss redundancy in SCO Architecture</a:t>
            </a:r>
          </a:p>
          <a:p>
            <a:r>
              <a:rPr lang="en-US" dirty="0" smtClean="0"/>
              <a:t>Review Integration Packs</a:t>
            </a:r>
            <a:endParaRPr lang="en-US"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82249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841599"/>
          </a:xfrm>
        </p:spPr>
        <p:txBody>
          <a:bodyPr/>
          <a:lstStyle/>
          <a:p>
            <a:r>
              <a:rPr lang="en-US" sz="3200" dirty="0" smtClean="0"/>
              <a:t>SCO provides an environment for Process Automation, also known as Run Book Automation (RBA), which is the ability to orchestrate and integrate IT management tools through </a:t>
            </a:r>
            <a:r>
              <a:rPr lang="en-US" sz="3200" dirty="0" err="1" smtClean="0"/>
              <a:t>runbooks</a:t>
            </a:r>
            <a:r>
              <a:rPr lang="en-US" sz="3200" dirty="0" smtClean="0"/>
              <a:t>. </a:t>
            </a:r>
          </a:p>
          <a:p>
            <a:r>
              <a:rPr lang="en-US" sz="3200" dirty="0" smtClean="0"/>
              <a:t>Automation can reduce costs, simplify management and optimize resources through: </a:t>
            </a:r>
            <a:r>
              <a:rPr lang="en-US" sz="3600" dirty="0" smtClean="0"/>
              <a:t>	</a:t>
            </a:r>
            <a:endParaRPr lang="en-US" sz="3600" dirty="0"/>
          </a:p>
          <a:p>
            <a:pPr lvl="1"/>
            <a:r>
              <a:rPr lang="en-US" sz="2800" dirty="0" smtClean="0"/>
              <a:t>Multi-vendor integration, no rip &amp; replace or vendor lock-in</a:t>
            </a:r>
          </a:p>
          <a:p>
            <a:pPr lvl="1"/>
            <a:r>
              <a:rPr lang="en-US" sz="2800" dirty="0" smtClean="0"/>
              <a:t>Pre-built activities &amp; workflow processes to speed time to value</a:t>
            </a:r>
          </a:p>
          <a:p>
            <a:pPr lvl="1"/>
            <a:r>
              <a:rPr lang="en-US" sz="2800" dirty="0" smtClean="0"/>
              <a:t>Replaces manual, resource-intensive, and error-prone activities</a:t>
            </a:r>
          </a:p>
          <a:p>
            <a:pPr lvl="1"/>
            <a:r>
              <a:rPr lang="en-US" sz="2800" dirty="0" smtClean="0"/>
              <a:t>Configuration of workflows is done without coding or scripting</a:t>
            </a:r>
          </a:p>
          <a:p>
            <a:pPr lvl="1"/>
            <a:r>
              <a:rPr lang="en-US" sz="2800" dirty="0" smtClean="0"/>
              <a:t>Intelligent workflows with rule-based branching</a:t>
            </a:r>
          </a:p>
          <a:p>
            <a:pPr lvl="1"/>
            <a:r>
              <a:rPr lang="en-US" sz="2800" dirty="0" smtClean="0"/>
              <a:t>Automation that spans multiple IT components, disciplines and silos</a:t>
            </a:r>
          </a:p>
        </p:txBody>
      </p:sp>
      <p:sp>
        <p:nvSpPr>
          <p:cNvPr id="4" name="Title 3"/>
          <p:cNvSpPr>
            <a:spLocks noGrp="1"/>
          </p:cNvSpPr>
          <p:nvPr>
            <p:ph type="title"/>
          </p:nvPr>
        </p:nvSpPr>
        <p:spPr/>
        <p:txBody>
          <a:bodyPr/>
          <a:lstStyle/>
          <a:p>
            <a:r>
              <a:rPr lang="de-AT" smtClean="0"/>
              <a:t>Introduction to Orchestrator</a:t>
            </a:r>
            <a:endParaRPr lang="de-AT" dirty="0"/>
          </a:p>
        </p:txBody>
      </p:sp>
    </p:spTree>
    <p:extLst>
      <p:ext uri="{BB962C8B-B14F-4D97-AF65-F5344CB8AC3E}">
        <p14:creationId xmlns:p14="http://schemas.microsoft.com/office/powerpoint/2010/main" val="123621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9" name="Text Placeholder 8"/>
          <p:cNvSpPr>
            <a:spLocks noGrp="1"/>
          </p:cNvSpPr>
          <p:nvPr>
            <p:ph type="body" sz="quarter" idx="10"/>
          </p:nvPr>
        </p:nvSpPr>
        <p:spPr>
          <a:xfrm>
            <a:off x="274638" y="1212850"/>
            <a:ext cx="11887200" cy="5503045"/>
          </a:xfrm>
        </p:spPr>
        <p:txBody>
          <a:bodyPr/>
          <a:lstStyle/>
          <a:p>
            <a:r>
              <a:rPr lang="en-US" dirty="0" smtClean="0"/>
              <a:t>Orchestrator provides a workflow management solution for the data center to automate processes regardless of </a:t>
            </a:r>
          </a:p>
          <a:p>
            <a:pPr lvl="1"/>
            <a:r>
              <a:rPr lang="en-US" sz="3200" dirty="0" smtClean="0"/>
              <a:t>Hardware</a:t>
            </a:r>
          </a:p>
          <a:p>
            <a:pPr lvl="1"/>
            <a:r>
              <a:rPr lang="en-US" sz="3200" dirty="0" smtClean="0"/>
              <a:t>Platform</a:t>
            </a:r>
          </a:p>
          <a:p>
            <a:r>
              <a:rPr lang="en-US" dirty="0" smtClean="0"/>
              <a:t>Tie disparate tasks and procedures together</a:t>
            </a:r>
          </a:p>
          <a:p>
            <a:pPr lvl="1"/>
            <a:r>
              <a:rPr lang="en-US" sz="3200" dirty="0" smtClean="0"/>
              <a:t>Using the graphical user-interface (</a:t>
            </a:r>
            <a:r>
              <a:rPr lang="en-US" sz="3200" dirty="0" err="1" smtClean="0"/>
              <a:t>Runbook</a:t>
            </a:r>
            <a:r>
              <a:rPr lang="en-US" sz="3200" dirty="0" smtClean="0"/>
              <a:t> Designer)</a:t>
            </a:r>
          </a:p>
          <a:p>
            <a:pPr lvl="1"/>
            <a:r>
              <a:rPr lang="en-US" sz="3200" dirty="0" smtClean="0"/>
              <a:t>Create reliable, flexible, and efficient end-to-end solutions </a:t>
            </a:r>
          </a:p>
          <a:p>
            <a:endParaRPr lang="de-AT" sz="4800" dirty="0"/>
          </a:p>
        </p:txBody>
      </p:sp>
      <p:sp>
        <p:nvSpPr>
          <p:cNvPr id="8" name="Title 7"/>
          <p:cNvSpPr>
            <a:spLocks noGrp="1"/>
          </p:cNvSpPr>
          <p:nvPr>
            <p:ph type="title"/>
          </p:nvPr>
        </p:nvSpPr>
        <p:spPr/>
        <p:txBody>
          <a:bodyPr/>
          <a:lstStyle/>
          <a:p>
            <a:r>
              <a:rPr lang="de-AT" smtClean="0"/>
              <a:t>Capabilities</a:t>
            </a:r>
            <a:endParaRPr lang="de-AT" dirty="0"/>
          </a:p>
        </p:txBody>
      </p:sp>
    </p:spTree>
    <p:extLst>
      <p:ext uri="{BB962C8B-B14F-4D97-AF65-F5344CB8AC3E}">
        <p14:creationId xmlns:p14="http://schemas.microsoft.com/office/powerpoint/2010/main" val="405822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9" name="Text Placeholder 8"/>
          <p:cNvSpPr>
            <a:spLocks noGrp="1"/>
          </p:cNvSpPr>
          <p:nvPr>
            <p:ph type="body" sz="quarter" idx="10"/>
          </p:nvPr>
        </p:nvSpPr>
        <p:spPr>
          <a:xfrm>
            <a:off x="274638" y="1212850"/>
            <a:ext cx="11887200" cy="5675400"/>
          </a:xfrm>
        </p:spPr>
        <p:txBody>
          <a:bodyPr/>
          <a:lstStyle/>
          <a:p>
            <a:r>
              <a:rPr lang="en-US" sz="3600" dirty="0" smtClean="0"/>
              <a:t>Integration with System Center</a:t>
            </a:r>
          </a:p>
          <a:p>
            <a:r>
              <a:rPr lang="en-US" sz="3600" dirty="0" smtClean="0"/>
              <a:t>Integration with other Microsoft products</a:t>
            </a:r>
          </a:p>
          <a:p>
            <a:r>
              <a:rPr lang="en-US" sz="3600" dirty="0" smtClean="0"/>
              <a:t>Integration with non-Microsoft products </a:t>
            </a:r>
          </a:p>
          <a:p>
            <a:r>
              <a:rPr lang="en-US" sz="3600" dirty="0" smtClean="0"/>
              <a:t>Enable interoperability</a:t>
            </a:r>
          </a:p>
          <a:p>
            <a:r>
              <a:rPr lang="en-US" sz="3600" dirty="0" smtClean="0"/>
              <a:t>Improved efficiency  </a:t>
            </a:r>
          </a:p>
          <a:p>
            <a:pPr lvl="1"/>
            <a:r>
              <a:rPr lang="en-US" sz="2800" dirty="0"/>
              <a:t>B</a:t>
            </a:r>
            <a:r>
              <a:rPr lang="en-US" sz="2800" dirty="0" smtClean="0"/>
              <a:t>y eliminating or crossing technology and organizational process structures</a:t>
            </a:r>
            <a:endParaRPr lang="en-US" dirty="0" smtClean="0"/>
          </a:p>
          <a:p>
            <a:r>
              <a:rPr lang="en-US" sz="3600" dirty="0" smtClean="0"/>
              <a:t>Extending capabilities with integration packs </a:t>
            </a:r>
          </a:p>
          <a:p>
            <a:pPr lvl="1"/>
            <a:r>
              <a:rPr lang="en-US" sz="2800" dirty="0"/>
              <a:t>I</a:t>
            </a:r>
            <a:r>
              <a:rPr lang="en-US" sz="2800" dirty="0" smtClean="0"/>
              <a:t>nclude additional functionality </a:t>
            </a:r>
          </a:p>
          <a:p>
            <a:pPr lvl="1"/>
            <a:r>
              <a:rPr lang="en-US" sz="2800" dirty="0" smtClean="0"/>
              <a:t>For Microsoft and non-Microsoft products and technologies</a:t>
            </a:r>
            <a:endParaRPr lang="en-US" sz="2800" dirty="0"/>
          </a:p>
        </p:txBody>
      </p:sp>
      <p:sp>
        <p:nvSpPr>
          <p:cNvPr id="8" name="Title 7"/>
          <p:cNvSpPr>
            <a:spLocks noGrp="1"/>
          </p:cNvSpPr>
          <p:nvPr>
            <p:ph type="title"/>
          </p:nvPr>
        </p:nvSpPr>
        <p:spPr/>
        <p:txBody>
          <a:bodyPr/>
          <a:lstStyle/>
          <a:p>
            <a:r>
              <a:rPr lang="de-AT" smtClean="0"/>
              <a:t>Cross Platform</a:t>
            </a:r>
            <a:endParaRPr lang="de-AT" dirty="0"/>
          </a:p>
        </p:txBody>
      </p:sp>
    </p:spTree>
    <p:extLst>
      <p:ext uri="{BB962C8B-B14F-4D97-AF65-F5344CB8AC3E}">
        <p14:creationId xmlns:p14="http://schemas.microsoft.com/office/powerpoint/2010/main" val="426123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9" name="Text Placeholder 8"/>
          <p:cNvSpPr>
            <a:spLocks noGrp="1"/>
          </p:cNvSpPr>
          <p:nvPr>
            <p:ph type="body" sz="quarter" idx="10"/>
          </p:nvPr>
        </p:nvSpPr>
        <p:spPr/>
        <p:txBody>
          <a:bodyPr/>
          <a:lstStyle/>
          <a:p>
            <a:endParaRPr lang="en-US"/>
          </a:p>
        </p:txBody>
      </p:sp>
      <p:sp>
        <p:nvSpPr>
          <p:cNvPr id="8" name="Title 7"/>
          <p:cNvSpPr>
            <a:spLocks noGrp="1"/>
          </p:cNvSpPr>
          <p:nvPr>
            <p:ph type="title"/>
          </p:nvPr>
        </p:nvSpPr>
        <p:spPr/>
        <p:txBody>
          <a:bodyPr/>
          <a:lstStyle/>
          <a:p>
            <a:r>
              <a:rPr lang="de-AT" dirty="0" smtClean="0"/>
              <a:t>How customers are using SCO</a:t>
            </a:r>
            <a:endParaRPr lang="de-AT" dirty="0"/>
          </a:p>
        </p:txBody>
      </p:sp>
      <p:sp>
        <p:nvSpPr>
          <p:cNvPr id="6" name="Rectangle 5"/>
          <p:cNvSpPr/>
          <p:nvPr/>
        </p:nvSpPr>
        <p:spPr>
          <a:xfrm>
            <a:off x="1999343" y="1187739"/>
            <a:ext cx="8393430" cy="1957999"/>
          </a:xfrm>
          <a:prstGeom prst="rect">
            <a:avLst/>
          </a:prstGeom>
          <a:gradFill flip="none" rotWithShape="1">
            <a:gsLst>
              <a:gs pos="0">
                <a:schemeClr val="accent1">
                  <a:tint val="70000"/>
                  <a:satMod val="180000"/>
                </a:schemeClr>
              </a:gs>
              <a:gs pos="96000">
                <a:schemeClr val="accent1">
                  <a:tint val="30000"/>
                  <a:satMod val="180000"/>
                </a:schemeClr>
              </a:gs>
              <a:gs pos="100000">
                <a:schemeClr val="accent1">
                  <a:tint val="22000"/>
                  <a:satMod val="180000"/>
                </a:schemeClr>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7" name="Picture 6" descr="Data Center Servers.png"/>
          <p:cNvPicPr>
            <a:picLocks noChangeAspect="1"/>
          </p:cNvPicPr>
          <p:nvPr/>
        </p:nvPicPr>
        <p:blipFill>
          <a:blip r:embed="rId3" cstate="print"/>
          <a:stretch>
            <a:fillRect/>
          </a:stretch>
        </p:blipFill>
        <p:spPr>
          <a:xfrm>
            <a:off x="2899330" y="1637372"/>
            <a:ext cx="6550394" cy="1861691"/>
          </a:xfrm>
          <a:prstGeom prst="rect">
            <a:avLst/>
          </a:prstGeom>
          <a:noFill/>
          <a:ln>
            <a:noFill/>
          </a:ln>
          <a:effectLst/>
        </p:spPr>
      </p:pic>
      <p:pic>
        <p:nvPicPr>
          <p:cNvPr id="11" name="Picture 3" descr="C:\Users\pross\Documents\Work\Logos\SysCnt_h_rgb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438" y="1259974"/>
            <a:ext cx="2764701" cy="58565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775782" y="2793593"/>
            <a:ext cx="2797490" cy="3792754"/>
            <a:chOff x="333304" y="2705108"/>
            <a:chExt cx="2742886" cy="3718724"/>
          </a:xfrm>
        </p:grpSpPr>
        <p:sp>
          <p:nvSpPr>
            <p:cNvPr id="13" name="Freeform 12"/>
            <p:cNvSpPr>
              <a:spLocks/>
            </p:cNvSpPr>
            <p:nvPr/>
          </p:nvSpPr>
          <p:spPr bwMode="auto">
            <a:xfrm rot="10800000">
              <a:off x="333304" y="2705108"/>
              <a:ext cx="2721737" cy="3718724"/>
            </a:xfrm>
            <a:prstGeom prst="roundRect">
              <a:avLst>
                <a:gd name="adj" fmla="val 602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428" dirty="0"/>
            </a:p>
          </p:txBody>
        </p:sp>
        <p:sp>
          <p:nvSpPr>
            <p:cNvPr id="14" name="TextBox 13"/>
            <p:cNvSpPr txBox="1"/>
            <p:nvPr/>
          </p:nvSpPr>
          <p:spPr>
            <a:xfrm>
              <a:off x="441105" y="4873208"/>
              <a:ext cx="2506144" cy="1452281"/>
            </a:xfrm>
            <a:prstGeom prst="roundRect">
              <a:avLst>
                <a:gd name="adj"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3256" tIns="46628" rIns="93256" bIns="4662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1"/>
              <a:endParaRPr lang="en-US" dirty="0"/>
            </a:p>
          </p:txBody>
        </p:sp>
        <p:pic>
          <p:nvPicPr>
            <p:cNvPr id="15" name="Picture 7" descr="C:\Users\pross\Documents\Work\Logos\SysCnt-VrtlMachine_h_rg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900" y="5069304"/>
              <a:ext cx="2396554" cy="587355"/>
            </a:xfrm>
            <a:prstGeom prst="rect">
              <a:avLst/>
            </a:prstGeom>
            <a:ln>
              <a:headEnd type="none" w="med" len="med"/>
              <a:tailEnd type="none" w="med" len="med"/>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02261" y="3411269"/>
              <a:ext cx="2673929" cy="1267976"/>
            </a:xfrm>
            <a:prstGeom prst="rect">
              <a:avLst/>
            </a:prstGeom>
            <a:noFill/>
          </p:spPr>
          <p:txBody>
            <a:bodyPr wrap="square" rtlCol="0">
              <a:spAutoFit/>
            </a:bodyPr>
            <a:lstStyle/>
            <a:p>
              <a:pPr marL="174862" lvl="1" indent="-174862" defTabSz="932597" eaLnBrk="0" hangingPunct="0">
                <a:spcBef>
                  <a:spcPts val="0"/>
                </a:spcBef>
                <a:spcAft>
                  <a:spcPts val="612"/>
                </a:spcAft>
                <a:buClr>
                  <a:schemeClr val="tx2"/>
                </a:buClr>
                <a:buSzPct val="125000"/>
                <a:buBlip>
                  <a:blip r:embed="rId6"/>
                </a:buBlip>
                <a:defRPr/>
              </a:pPr>
              <a:r>
                <a:rPr lang="en-US" sz="1428" kern="0" dirty="0">
                  <a:solidFill>
                    <a:schemeClr val="bg1"/>
                  </a:solidFill>
                </a:rPr>
                <a:t>Automate provisioning, resource allocation and retirement</a:t>
              </a:r>
            </a:p>
            <a:p>
              <a:pPr marL="174862" lvl="1" indent="-174862" defTabSz="932597" eaLnBrk="0" hangingPunct="0">
                <a:spcBef>
                  <a:spcPts val="0"/>
                </a:spcBef>
                <a:spcAft>
                  <a:spcPts val="612"/>
                </a:spcAft>
                <a:buClr>
                  <a:schemeClr val="tx2"/>
                </a:buClr>
                <a:buSzPct val="125000"/>
                <a:buBlip>
                  <a:blip r:embed="rId6"/>
                </a:buBlip>
                <a:defRPr/>
              </a:pPr>
              <a:r>
                <a:rPr lang="en-US" sz="1428" kern="0" dirty="0">
                  <a:solidFill>
                    <a:schemeClr val="bg1"/>
                  </a:solidFill>
                </a:rPr>
                <a:t>Extend virtual machine management to the cloud</a:t>
              </a:r>
            </a:p>
          </p:txBody>
        </p:sp>
        <p:sp>
          <p:nvSpPr>
            <p:cNvPr id="17" name="TextBox 16"/>
            <p:cNvSpPr txBox="1"/>
            <p:nvPr/>
          </p:nvSpPr>
          <p:spPr>
            <a:xfrm>
              <a:off x="501513" y="2766232"/>
              <a:ext cx="2395096" cy="559484"/>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lvl1pPr algn="ctr">
                <a:defRPr sz="1400">
                  <a:solidFill>
                    <a:schemeClr val="tx1"/>
                  </a:solidFill>
                </a:defRPr>
              </a:lvl1pPr>
            </a:lstStyle>
            <a:p>
              <a:r>
                <a:rPr lang="en-US" sz="1428" dirty="0">
                  <a:solidFill>
                    <a:schemeClr val="bg1"/>
                  </a:solidFill>
                </a:rPr>
                <a:t>Virtual Machine Life-Cycle Management</a:t>
              </a:r>
            </a:p>
          </p:txBody>
        </p:sp>
      </p:grpSp>
      <p:grpSp>
        <p:nvGrpSpPr>
          <p:cNvPr id="18" name="Group 17"/>
          <p:cNvGrpSpPr/>
          <p:nvPr/>
        </p:nvGrpSpPr>
        <p:grpSpPr>
          <a:xfrm>
            <a:off x="1843912" y="2813186"/>
            <a:ext cx="2766033" cy="3792754"/>
            <a:chOff x="3202453" y="2705106"/>
            <a:chExt cx="2712043" cy="3718724"/>
          </a:xfrm>
        </p:grpSpPr>
        <p:sp>
          <p:nvSpPr>
            <p:cNvPr id="19" name="Freeform 12"/>
            <p:cNvSpPr>
              <a:spLocks/>
            </p:cNvSpPr>
            <p:nvPr/>
          </p:nvSpPr>
          <p:spPr bwMode="auto">
            <a:xfrm rot="10800000">
              <a:off x="3202453" y="2705106"/>
              <a:ext cx="2712043" cy="3718724"/>
            </a:xfrm>
            <a:prstGeom prst="roundRect">
              <a:avLst>
                <a:gd name="adj" fmla="val 602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428" dirty="0"/>
            </a:p>
          </p:txBody>
        </p:sp>
        <p:sp>
          <p:nvSpPr>
            <p:cNvPr id="20" name="TextBox 19"/>
            <p:cNvSpPr txBox="1"/>
            <p:nvPr/>
          </p:nvSpPr>
          <p:spPr>
            <a:xfrm>
              <a:off x="3305406" y="4873208"/>
              <a:ext cx="2506144" cy="1452281"/>
            </a:xfrm>
            <a:prstGeom prst="roundRect">
              <a:avLst>
                <a:gd name="adj"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3256" tIns="46628" rIns="93256" bIns="4662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1"/>
              <a:endParaRPr lang="en-US" dirty="0"/>
            </a:p>
          </p:txBody>
        </p:sp>
        <p:pic>
          <p:nvPicPr>
            <p:cNvPr id="21" name="Picture 5" descr="C:\Users\pross\Documents\Work\Logos\SysCnt-OprtnsMgr_h_rg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94221" y="5594811"/>
              <a:ext cx="2023112" cy="5837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pross\Documents\Work\Logos\SysCnt-ServiceMgr_h_rg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94221" y="5011992"/>
              <a:ext cx="1899840" cy="58735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02455" y="3411270"/>
              <a:ext cx="2673929" cy="1487715"/>
            </a:xfrm>
            <a:prstGeom prst="rect">
              <a:avLst/>
            </a:prstGeom>
            <a:noFill/>
          </p:spPr>
          <p:txBody>
            <a:bodyPr wrap="square" rtlCol="0">
              <a:spAutoFit/>
            </a:bodyPr>
            <a:lstStyle/>
            <a:p>
              <a:pPr marL="174862" lvl="1" indent="-174862" defTabSz="932597" eaLnBrk="0" hangingPunct="0">
                <a:spcAft>
                  <a:spcPts val="612"/>
                </a:spcAft>
                <a:buClr>
                  <a:schemeClr val="tx2"/>
                </a:buClr>
                <a:buSzPct val="125000"/>
                <a:buBlip>
                  <a:blip r:embed="rId6"/>
                </a:buBlip>
                <a:defRPr/>
              </a:pPr>
              <a:r>
                <a:rPr lang="en-US" sz="1428" kern="0" dirty="0">
                  <a:solidFill>
                    <a:schemeClr val="bg1"/>
                  </a:solidFill>
                </a:rPr>
                <a:t>Orchestrate incident management and resolution</a:t>
              </a:r>
            </a:p>
            <a:p>
              <a:pPr marL="174862" lvl="1" indent="-174862" defTabSz="932597" eaLnBrk="0" hangingPunct="0">
                <a:spcAft>
                  <a:spcPts val="612"/>
                </a:spcAft>
                <a:buClr>
                  <a:schemeClr val="tx2"/>
                </a:buClr>
                <a:buSzPct val="125000"/>
                <a:buBlip>
                  <a:blip r:embed="rId6"/>
                </a:buBlip>
                <a:defRPr/>
              </a:pPr>
              <a:r>
                <a:rPr lang="en-US" sz="1428" kern="0" dirty="0">
                  <a:solidFill>
                    <a:schemeClr val="bg1"/>
                  </a:solidFill>
                </a:rPr>
                <a:t>Integrate across monitoring tools, service desks, and configuration management databases (CMDBs) </a:t>
              </a:r>
            </a:p>
          </p:txBody>
        </p:sp>
        <p:sp>
          <p:nvSpPr>
            <p:cNvPr id="24" name="TextBox 23"/>
            <p:cNvSpPr txBox="1"/>
            <p:nvPr/>
          </p:nvSpPr>
          <p:spPr>
            <a:xfrm>
              <a:off x="3356038" y="2759895"/>
              <a:ext cx="2404294" cy="552657"/>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ctr">
                <a:defRPr sz="1400">
                  <a:solidFill>
                    <a:schemeClr val="tx1"/>
                  </a:solidFill>
                </a:defRPr>
              </a:lvl1pPr>
            </a:lstStyle>
            <a:p>
              <a:r>
                <a:rPr lang="en-US" sz="1428" dirty="0">
                  <a:solidFill>
                    <a:schemeClr val="bg1"/>
                  </a:solidFill>
                </a:rPr>
                <a:t>Incident Management</a:t>
              </a:r>
            </a:p>
          </p:txBody>
        </p:sp>
      </p:grpSp>
      <p:grpSp>
        <p:nvGrpSpPr>
          <p:cNvPr id="25" name="Group 24"/>
          <p:cNvGrpSpPr/>
          <p:nvPr/>
        </p:nvGrpSpPr>
        <p:grpSpPr>
          <a:xfrm>
            <a:off x="7766829" y="2781569"/>
            <a:ext cx="2788517" cy="3772619"/>
            <a:chOff x="6112110" y="2819800"/>
            <a:chExt cx="2734088" cy="3698982"/>
          </a:xfrm>
        </p:grpSpPr>
        <p:sp>
          <p:nvSpPr>
            <p:cNvPr id="26" name="Freeform 12"/>
            <p:cNvSpPr>
              <a:spLocks/>
            </p:cNvSpPr>
            <p:nvPr/>
          </p:nvSpPr>
          <p:spPr bwMode="auto">
            <a:xfrm rot="10800000">
              <a:off x="6112110" y="2819800"/>
              <a:ext cx="2734088" cy="3698982"/>
            </a:xfrm>
            <a:prstGeom prst="roundRect">
              <a:avLst>
                <a:gd name="adj" fmla="val 602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a:endParaRPr lang="en-US" sz="1428" dirty="0"/>
            </a:p>
          </p:txBody>
        </p:sp>
        <p:sp>
          <p:nvSpPr>
            <p:cNvPr id="27" name="TextBox 26"/>
            <p:cNvSpPr txBox="1"/>
            <p:nvPr/>
          </p:nvSpPr>
          <p:spPr>
            <a:xfrm>
              <a:off x="6246640" y="4968157"/>
              <a:ext cx="2506144" cy="1452281"/>
            </a:xfrm>
            <a:prstGeom prst="roundRect">
              <a:avLst>
                <a:gd name="adj"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3256" tIns="46628" rIns="93256" bIns="4662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1"/>
              <a:endParaRPr lang="en-US" dirty="0"/>
            </a:p>
          </p:txBody>
        </p:sp>
        <p:pic>
          <p:nvPicPr>
            <p:cNvPr id="28" name="Picture 8" descr="C:\Users\pross\Documents\Work\Logos\SysCnt-ConfigMgr_h_rg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71816" y="5757195"/>
              <a:ext cx="2240651" cy="58372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112111" y="3570429"/>
              <a:ext cx="2673929" cy="1267976"/>
            </a:xfrm>
            <a:prstGeom prst="rect">
              <a:avLst/>
            </a:prstGeom>
            <a:noFill/>
          </p:spPr>
          <p:txBody>
            <a:bodyPr wrap="square" rtlCol="0">
              <a:spAutoFit/>
            </a:bodyPr>
            <a:lstStyle/>
            <a:p>
              <a:pPr marL="174862" lvl="1" indent="-174862" defTabSz="932597" eaLnBrk="0" hangingPunct="0">
                <a:spcBef>
                  <a:spcPts val="0"/>
                </a:spcBef>
                <a:spcAft>
                  <a:spcPts val="612"/>
                </a:spcAft>
                <a:buClr>
                  <a:schemeClr val="tx2"/>
                </a:buClr>
                <a:buSzPct val="125000"/>
                <a:buBlip>
                  <a:blip r:embed="rId6"/>
                </a:buBlip>
                <a:defRPr/>
              </a:pPr>
              <a:r>
                <a:rPr lang="en-US" sz="1428" kern="0" dirty="0">
                  <a:solidFill>
                    <a:schemeClr val="bg1"/>
                  </a:solidFill>
                </a:rPr>
                <a:t>Automate CI updates in the CMDB </a:t>
              </a:r>
            </a:p>
            <a:p>
              <a:pPr marL="174862" lvl="1" indent="-174862" defTabSz="932597" eaLnBrk="0" hangingPunct="0">
                <a:spcBef>
                  <a:spcPts val="0"/>
                </a:spcBef>
                <a:spcAft>
                  <a:spcPts val="612"/>
                </a:spcAft>
                <a:buClr>
                  <a:schemeClr val="tx2"/>
                </a:buClr>
                <a:buSzPct val="125000"/>
                <a:buBlip>
                  <a:blip r:embed="rId6"/>
                </a:buBlip>
                <a:defRPr/>
              </a:pPr>
              <a:r>
                <a:rPr lang="en-US" sz="1428" kern="0" dirty="0">
                  <a:solidFill>
                    <a:schemeClr val="bg1"/>
                  </a:solidFill>
                </a:rPr>
                <a:t>Create new objects and  relationships between objects </a:t>
              </a:r>
            </a:p>
          </p:txBody>
        </p:sp>
        <p:sp>
          <p:nvSpPr>
            <p:cNvPr id="30" name="TextBox 29"/>
            <p:cNvSpPr txBox="1"/>
            <p:nvPr/>
          </p:nvSpPr>
          <p:spPr>
            <a:xfrm>
              <a:off x="6281326" y="2892714"/>
              <a:ext cx="2420822" cy="56827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lvl1pPr algn="ctr">
                <a:defRPr sz="1400">
                  <a:solidFill>
                    <a:schemeClr val="tx1"/>
                  </a:solidFill>
                </a:defRPr>
              </a:lvl1pPr>
            </a:lstStyle>
            <a:p>
              <a:r>
                <a:rPr lang="en-US" sz="1428" dirty="0">
                  <a:solidFill>
                    <a:schemeClr val="bg1"/>
                  </a:solidFill>
                </a:rPr>
                <a:t>Service Manager : CMDB Automation</a:t>
              </a:r>
            </a:p>
          </p:txBody>
        </p:sp>
      </p:grpSp>
      <p:pic>
        <p:nvPicPr>
          <p:cNvPr id="31"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72225" y="5906500"/>
            <a:ext cx="2211872" cy="48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6" descr="C:\Users\pross\Documents\Work\Logos\SysCnt-ServiceMgr_h_rg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83444" y="5074289"/>
            <a:ext cx="1937661" cy="5990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s.technet.com/cfs-file.ashx/__key/communityserver-blogs-components-weblogfiles/00-00-00-87-92-metablogapi/4784.Orchestrator_2D00_white_2D00_blog_5F00_6ADA518E.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0195" y="144251"/>
            <a:ext cx="3065191" cy="87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7" name="Text Placeholder 6"/>
          <p:cNvSpPr>
            <a:spLocks noGrp="1"/>
          </p:cNvSpPr>
          <p:nvPr>
            <p:ph type="body" sz="quarter" idx="10"/>
          </p:nvPr>
        </p:nvSpPr>
        <p:spPr/>
        <p:txBody>
          <a:bodyPr/>
          <a:lstStyle/>
          <a:p>
            <a:endParaRPr lang="en-US"/>
          </a:p>
        </p:txBody>
      </p:sp>
      <p:sp>
        <p:nvSpPr>
          <p:cNvPr id="8" name="Title 7"/>
          <p:cNvSpPr>
            <a:spLocks noGrp="1"/>
          </p:cNvSpPr>
          <p:nvPr>
            <p:ph type="title"/>
          </p:nvPr>
        </p:nvSpPr>
        <p:spPr/>
        <p:txBody>
          <a:bodyPr/>
          <a:lstStyle/>
          <a:p>
            <a:r>
              <a:rPr lang="de-AT" smtClean="0"/>
              <a:t>System Center 2012</a:t>
            </a:r>
            <a:endParaRPr lang="de-AT" dirty="0"/>
          </a:p>
        </p:txBody>
      </p:sp>
      <p:grpSp>
        <p:nvGrpSpPr>
          <p:cNvPr id="3" name="Group 1"/>
          <p:cNvGrpSpPr>
            <a:grpSpLocks/>
          </p:cNvGrpSpPr>
          <p:nvPr/>
        </p:nvGrpSpPr>
        <p:grpSpPr bwMode="auto">
          <a:xfrm>
            <a:off x="2469238" y="1212850"/>
            <a:ext cx="7497998" cy="5557566"/>
            <a:chOff x="0" y="0"/>
            <a:chExt cx="2940" cy="2220"/>
          </a:xfrm>
        </p:grpSpPr>
        <p:pic>
          <p:nvPicPr>
            <p:cNvPr id="2050" name="Picture 2" descr="System Center 2012 Capabilities and Compon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40" cy="22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hlinkClick r:id="rId4"/>
            </p:cNvPr>
            <p:cNvSpPr>
              <a:spLocks noChangeArrowheads="1"/>
            </p:cNvSpPr>
            <p:nvPr/>
          </p:nvSpPr>
          <p:spPr bwMode="auto">
            <a:xfrm>
              <a:off x="1974" y="288"/>
              <a:ext cx="936"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t" anchorCtr="0" compatLnSpc="1">
              <a:prstTxWarp prst="textNoShape">
                <a:avLst/>
              </a:prstTxWarp>
            </a:bodyPr>
            <a:lstStyle/>
            <a:p>
              <a:endParaRPr lang="de-AT"/>
            </a:p>
          </p:txBody>
        </p:sp>
        <p:sp>
          <p:nvSpPr>
            <p:cNvPr id="9" name="Rectangle 4">
              <a:hlinkClick r:id="rId5"/>
            </p:cNvPr>
            <p:cNvSpPr>
              <a:spLocks noChangeArrowheads="1"/>
            </p:cNvSpPr>
            <p:nvPr/>
          </p:nvSpPr>
          <p:spPr bwMode="auto">
            <a:xfrm>
              <a:off x="1002" y="288"/>
              <a:ext cx="930"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t" anchorCtr="0" compatLnSpc="1">
              <a:prstTxWarp prst="textNoShape">
                <a:avLst/>
              </a:prstTxWarp>
            </a:bodyPr>
            <a:lstStyle/>
            <a:p>
              <a:endParaRPr lang="de-AT"/>
            </a:p>
          </p:txBody>
        </p:sp>
        <p:sp>
          <p:nvSpPr>
            <p:cNvPr id="58" name="Rectangle 3">
              <a:hlinkClick r:id="rId6"/>
            </p:cNvPr>
            <p:cNvSpPr>
              <a:spLocks noChangeArrowheads="1"/>
            </p:cNvSpPr>
            <p:nvPr/>
          </p:nvSpPr>
          <p:spPr bwMode="auto">
            <a:xfrm>
              <a:off x="0" y="288"/>
              <a:ext cx="954" cy="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t" anchorCtr="0" compatLnSpc="1">
              <a:prstTxWarp prst="textNoShape">
                <a:avLst/>
              </a:prstTxWarp>
            </a:bodyPr>
            <a:lstStyle/>
            <a:p>
              <a:endParaRPr lang="de-AT"/>
            </a:p>
          </p:txBody>
        </p:sp>
      </p:grpSp>
    </p:spTree>
    <p:extLst>
      <p:ext uri="{BB962C8B-B14F-4D97-AF65-F5344CB8AC3E}">
        <p14:creationId xmlns:p14="http://schemas.microsoft.com/office/powerpoint/2010/main" val="343489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52409" y="233152"/>
            <a:ext cx="8530442" cy="679653"/>
          </a:xfrm>
          <a:prstGeom prst="rect">
            <a:avLst/>
          </a:prstGeom>
        </p:spPr>
        <p:txBody>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sz="4896" dirty="0">
                <a:gradFill flip="none" rotWithShape="1">
                  <a:gsLst>
                    <a:gs pos="0">
                      <a:srgbClr val="FFFFFF"/>
                    </a:gs>
                    <a:gs pos="86000">
                      <a:srgbClr val="FFFFFF"/>
                    </a:gs>
                  </a:gsLst>
                  <a:lin ang="5400000" scaled="0"/>
                  <a:tileRect/>
                </a:gradFill>
              </a:rPr>
              <a:t>Capabilities</a:t>
            </a:r>
          </a:p>
        </p:txBody>
      </p:sp>
      <p:sp>
        <p:nvSpPr>
          <p:cNvPr id="5" name="Text Placeholder 4"/>
          <p:cNvSpPr>
            <a:spLocks noGrp="1"/>
          </p:cNvSpPr>
          <p:nvPr>
            <p:ph type="body" sz="quarter" idx="10"/>
          </p:nvPr>
        </p:nvSpPr>
        <p:spPr/>
        <p:txBody>
          <a:bodyPr/>
          <a:lstStyle/>
          <a:p>
            <a:endParaRPr lang="en-US"/>
          </a:p>
        </p:txBody>
      </p:sp>
      <p:sp>
        <p:nvSpPr>
          <p:cNvPr id="8" name="Title 7"/>
          <p:cNvSpPr>
            <a:spLocks noGrp="1"/>
          </p:cNvSpPr>
          <p:nvPr>
            <p:ph type="title"/>
          </p:nvPr>
        </p:nvSpPr>
        <p:spPr/>
        <p:txBody>
          <a:bodyPr/>
          <a:lstStyle/>
          <a:p>
            <a:r>
              <a:rPr lang="de-AT" smtClean="0"/>
              <a:t>System Center – Application Management</a:t>
            </a:r>
            <a:endParaRPr lang="de-AT" dirty="0"/>
          </a:p>
        </p:txBody>
      </p:sp>
      <p:pic>
        <p:nvPicPr>
          <p:cNvPr id="5122" name="Picture 2" descr="Application Management 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555" y="1515853"/>
            <a:ext cx="6786962" cy="533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0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f90a3b6-08c8-4148-8fff-0427b40d8fc9"/>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 xsi:nil="tru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USBMOLanguageTaxHTField0>
    <Syndicatable xmlns="2f90a3b6-08c8-4148-8fff-0427b40d8fc9" xsi:nil="tru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 xsi:nil="true"/>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sharepoint/v3"/>
    <ds:schemaRef ds:uri="http://schemas.microsoft.com/office/infopath/2007/PartnerControls"/>
    <ds:schemaRef ds:uri="http://purl.org/dc/terms/"/>
    <ds:schemaRef ds:uri="EB693DEA-2256-4DD9-8FF3-783287AC6516"/>
    <ds:schemaRef ds:uri="http://purl.org/dc/dcmitype/"/>
    <ds:schemaRef ds:uri="http://schemas.microsoft.com/office/2006/documentManagement/types"/>
    <ds:schemaRef ds:uri="http://purl.org/dc/elements/1.1/"/>
    <ds:schemaRef ds:uri="http://schemas.microsoft.com/office/2006/metadata/properties"/>
    <ds:schemaRef ds:uri="2f90a3b6-08c8-4148-8fff-0427b40d8fc9"/>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2303E2A2-4957-4AAF-9A7C-52264893AC0C}"/>
</file>

<file path=docProps/app.xml><?xml version="1.0" encoding="utf-8"?>
<Properties xmlns="http://schemas.openxmlformats.org/officeDocument/2006/extended-properties" xmlns:vt="http://schemas.openxmlformats.org/officeDocument/2006/docPropsVTypes">
  <Template>Metro_TT_White_16x9_2012-04-10_v2</Template>
  <TotalTime>16960</TotalTime>
  <Words>7510</Words>
  <Application>Microsoft Office PowerPoint</Application>
  <PresentationFormat>Custom</PresentationFormat>
  <Paragraphs>506</Paragraphs>
  <Slides>33</Slides>
  <Notes>33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PGothic</vt:lpstr>
      <vt:lpstr>Arial</vt:lpstr>
      <vt:lpstr>Calibri</vt:lpstr>
      <vt:lpstr>Segoe</vt:lpstr>
      <vt:lpstr>Segoe UI</vt:lpstr>
      <vt:lpstr>Segoe UI Light</vt:lpstr>
      <vt:lpstr>Wingdings</vt:lpstr>
      <vt:lpstr>MSVID_White_16x9_2012-08-18</vt:lpstr>
      <vt:lpstr>Orchestrator Architecture Overview with System Center 2012 SP1 Orchestrator    Andreas Rynes Datacenter Architect Microsoft Corporation</vt:lpstr>
      <vt:lpstr>Objectives</vt:lpstr>
      <vt:lpstr>Agenda</vt:lpstr>
      <vt:lpstr>Introduction to Orchestrator</vt:lpstr>
      <vt:lpstr>Capabilities</vt:lpstr>
      <vt:lpstr>Cross Platform</vt:lpstr>
      <vt:lpstr>How customers are using SCO</vt:lpstr>
      <vt:lpstr>System Center 2012</vt:lpstr>
      <vt:lpstr>System Center – Application Management</vt:lpstr>
      <vt:lpstr>System Center – Service Delivery</vt:lpstr>
      <vt:lpstr>System Center – Infrastructure Management</vt:lpstr>
      <vt:lpstr>Orchestrator Terminology</vt:lpstr>
      <vt:lpstr>Orchestrator Terminology</vt:lpstr>
      <vt:lpstr>Orchestrator Terminology</vt:lpstr>
      <vt:lpstr>Architecture</vt:lpstr>
      <vt:lpstr>Runbook Sample</vt:lpstr>
      <vt:lpstr>Stages of a Runbook</vt:lpstr>
      <vt:lpstr>Orchestrator Tools</vt:lpstr>
      <vt:lpstr>Orchestrator Tools (cont.)</vt:lpstr>
      <vt:lpstr>Connectivity</vt:lpstr>
      <vt:lpstr>Service Accounts and Permissions</vt:lpstr>
      <vt:lpstr>Redundancy</vt:lpstr>
      <vt:lpstr>Orchestrator Extensions</vt:lpstr>
      <vt:lpstr>SC 2012 Operations Manager IP</vt:lpstr>
      <vt:lpstr>SC 2012 Configuration Manager IP</vt:lpstr>
      <vt:lpstr>SC 2012 Service Manager IP</vt:lpstr>
      <vt:lpstr>SC2012 Virtual Machine Manager IP</vt:lpstr>
      <vt:lpstr>SC 2012 Data Protection Manager IP</vt:lpstr>
      <vt:lpstr>Microsoft Integration Packs </vt:lpstr>
      <vt:lpstr>Other Integration Packs </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916</cp:revision>
  <dcterms:created xsi:type="dcterms:W3CDTF">2012-05-22T07:38:31Z</dcterms:created>
  <dcterms:modified xsi:type="dcterms:W3CDTF">2013-01-22T00:23:36Z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