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Lst>
  <p:notesMasterIdLst>
    <p:notesMasterId r:id="rId24"/>
  </p:notesMasterIdLst>
  <p:handoutMasterIdLst>
    <p:handoutMasterId r:id="rId25"/>
  </p:handoutMasterIdLst>
  <p:sldIdLst>
    <p:sldId id="829" r:id="rId6"/>
    <p:sldId id="1058" r:id="rId7"/>
    <p:sldId id="1059" r:id="rId8"/>
    <p:sldId id="1060" r:id="rId9"/>
    <p:sldId id="1061" r:id="rId10"/>
    <p:sldId id="1062" r:id="rId11"/>
    <p:sldId id="1063" r:id="rId12"/>
    <p:sldId id="1064" r:id="rId13"/>
    <p:sldId id="1065" r:id="rId14"/>
    <p:sldId id="1066" r:id="rId15"/>
    <p:sldId id="1067" r:id="rId16"/>
    <p:sldId id="1068" r:id="rId17"/>
    <p:sldId id="1069" r:id="rId18"/>
    <p:sldId id="1070" r:id="rId19"/>
    <p:sldId id="1071" r:id="rId20"/>
    <p:sldId id="1072" r:id="rId21"/>
    <p:sldId id="1057" r:id="rId22"/>
    <p:sldId id="986" r:id="rId23"/>
  </p:sldIdLst>
  <p:sldSz cx="12436475" cy="6994525"/>
  <p:notesSz cx="6858000" cy="9144000"/>
  <p:defaultTextStyle>
    <a:defPPr>
      <a:defRPr lang="en-US"/>
    </a:defPPr>
    <a:lvl1pPr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FEB"/>
    <a:srgbClr val="582881"/>
    <a:srgbClr val="80BF3B"/>
    <a:srgbClr val="F38428"/>
    <a:srgbClr val="000000"/>
    <a:srgbClr val="333333"/>
    <a:srgbClr val="FFFFFF"/>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087" autoAdjust="0"/>
  </p:normalViewPr>
  <p:slideViewPr>
    <p:cSldViewPr>
      <p:cViewPr varScale="1">
        <p:scale>
          <a:sx n="56" d="100"/>
          <a:sy n="56" d="100"/>
        </p:scale>
        <p:origin x="1380" y="42"/>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27" Type="http://schemas.openxmlformats.org/officeDocument/2006/relationships/viewProps" Target="viewProps.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ea typeface="+mn-ea"/>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A2A09B-1E43-4B25-8FA2-68CD287F8ED1}" type="datetimeFigureOut">
              <a:rPr lang="en-US"/>
              <a:pPr/>
              <a:t>1/21/2013</a:t>
            </a:fld>
            <a:endParaRPr 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845027D-98A3-41CB-9B76-DB037D3BA67B}" type="slidenum">
              <a:rPr lang="en-US"/>
              <a:pPr/>
              <a:t>‹#›</a:t>
            </a:fld>
            <a:endParaRPr lang="en-US"/>
          </a:p>
        </p:txBody>
      </p:sp>
    </p:spTree>
    <p:extLst>
      <p:ext uri="{BB962C8B-B14F-4D97-AF65-F5344CB8AC3E}">
        <p14:creationId xmlns:p14="http://schemas.microsoft.com/office/powerpoint/2010/main" val="27276935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latin typeface="Segoe UI" pitchFamily="34" charset="0"/>
                <a:ea typeface="+mn-ea"/>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13ED85A-A823-4BCD-B651-1C983F02AC70}" type="datetimeFigureOut">
              <a:rPr lang="en-US"/>
              <a:pPr/>
              <a:t>1/21/2013</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BF1ECE7-F93A-4AF5-B24F-533EF070DA09}" type="slidenum">
              <a:rPr lang="en-US"/>
              <a:pPr/>
              <a:t>‹#›</a:t>
            </a:fld>
            <a:endParaRPr lang="en-US"/>
          </a:p>
        </p:txBody>
      </p:sp>
    </p:spTree>
    <p:extLst>
      <p:ext uri="{BB962C8B-B14F-4D97-AF65-F5344CB8AC3E}">
        <p14:creationId xmlns:p14="http://schemas.microsoft.com/office/powerpoint/2010/main" val="92643780"/>
      </p:ext>
    </p:extLst>
  </p:cSld>
  <p:clrMap bg1="lt1" tx1="dk1" bg2="lt2" tx2="dk2" accent1="accent1" accent2="accent2" accent3="accent3" accent4="accent4" accent5="accent5" accent6="accent6" hlink="hlink" folHlink="folHlink"/>
  <p:hf/>
  <p:notesStyle>
    <a:lvl1pPr algn="l" defTabSz="931863" rtl="0" fontAlgn="base">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mn-cs"/>
      </a:defRPr>
    </a:lvl1pPr>
    <a:lvl2pPr marL="215900" indent="-107950"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Welcome</a:t>
            </a:r>
            <a:r>
              <a:rPr lang="en-US" baseline="0" dirty="0" smtClean="0"/>
              <a:t> to this second session of System Center 2012 Orchestrator, we are today covering interfaces and workflow settings with System Center 2012 SP1 Orchestrator, my name is Andreas Rynes, I’m a datacenter architect in the worldwide datacenter private cloud center of excellence and today I would like to cover that objectives.</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r>
              <a:rPr lang="en-US" dirty="0" smtClean="0"/>
              <a:t>© 2012 Microsoft Corporation. All rights reserved. Microsoft, Windows,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p>
        </p:txBody>
      </p:sp>
      <p:sp>
        <p:nvSpPr>
          <p:cNvPr id="6" name="Date Placeholder 5"/>
          <p:cNvSpPr>
            <a:spLocks noGrp="1"/>
          </p:cNvSpPr>
          <p:nvPr>
            <p:ph type="dt" idx="12"/>
          </p:nvPr>
        </p:nvSpPr>
        <p:spPr/>
        <p:txBody>
          <a:bodyPr/>
          <a:lstStyle/>
          <a:p>
            <a:fld id="{98F94462-DB9A-4776-8D8E-7FF36363A7BE}" type="datetime1">
              <a:rPr lang="en-US" smtClean="0"/>
              <a:t>1/21/2013</a:t>
            </a:fld>
            <a:endParaRPr lang="en-US" dirty="0"/>
          </a:p>
        </p:txBody>
      </p:sp>
      <p:sp>
        <p:nvSpPr>
          <p:cNvPr id="7" name="Slide Number Placeholder 6"/>
          <p:cNvSpPr>
            <a:spLocks noGrp="1"/>
          </p:cNvSpPr>
          <p:nvPr>
            <p:ph type="sldNum" sz="quarter" idx="13"/>
          </p:nvPr>
        </p:nvSpPr>
        <p:spPr/>
        <p:txBody>
          <a:bodyPr/>
          <a:lstStyle/>
          <a:p>
            <a:fld id="{FBF1ECE7-F93A-4AF5-B24F-533EF070DA09}" type="slidenum">
              <a:rPr lang="en-US" smtClean="0"/>
              <a:pPr/>
              <a:t>1</a:t>
            </a:fld>
            <a:endParaRPr lang="en-US" dirty="0"/>
          </a:p>
        </p:txBody>
      </p:sp>
    </p:spTree>
    <p:extLst>
      <p:ext uri="{BB962C8B-B14F-4D97-AF65-F5344CB8AC3E}">
        <p14:creationId xmlns:p14="http://schemas.microsoft.com/office/powerpoint/2010/main" val="318745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81000" y="685800"/>
            <a:ext cx="6096000" cy="3429000"/>
          </a:xfrm>
          <a:ln/>
        </p:spPr>
      </p:sp>
      <p:sp>
        <p:nvSpPr>
          <p:cNvPr id="25603" name="Notes Placeholder 2"/>
          <p:cNvSpPr>
            <a:spLocks noGrp="1"/>
          </p:cNvSpPr>
          <p:nvPr>
            <p:ph type="body" idx="1"/>
          </p:nvPr>
        </p:nvSpPr>
        <p:spPr>
          <a:noFill/>
          <a:ln/>
        </p:spPr>
        <p:txBody>
          <a:bodyPr/>
          <a:lstStyle/>
          <a:p>
            <a:pPr marL="0" indent="0" defTabSz="897575" eaLnBrk="0" fontAlgn="base" hangingPunct="0">
              <a:lnSpc>
                <a:spcPct val="100000"/>
              </a:lnSpc>
              <a:spcBef>
                <a:spcPct val="30000"/>
              </a:spcBef>
              <a:spcAft>
                <a:spcPct val="0"/>
              </a:spcAft>
              <a:buNone/>
              <a:defRPr/>
            </a:pPr>
            <a:r>
              <a:rPr lang="en-US" dirty="0" smtClean="0"/>
              <a:t>Another concept of Orchestrator</a:t>
            </a:r>
            <a:r>
              <a:rPr lang="en-US" baseline="0" dirty="0" smtClean="0"/>
              <a:t> are counters, actually those store numeric values that count occurrence of events or attempts of action, they can be incremented and decremented set and reset and also monitored for change by </a:t>
            </a:r>
            <a:r>
              <a:rPr lang="en-US" baseline="0" dirty="0" err="1" smtClean="0"/>
              <a:t>runbooks</a:t>
            </a:r>
            <a:r>
              <a:rPr lang="en-US" baseline="0" dirty="0" smtClean="0"/>
              <a:t> so you’re able to monitor a specific counter and if that counter goes to specific value you’re able to start a </a:t>
            </a:r>
            <a:r>
              <a:rPr lang="en-US" baseline="0" dirty="0" err="1" smtClean="0"/>
              <a:t>runbook</a:t>
            </a:r>
            <a:r>
              <a:rPr lang="en-US" baseline="0" dirty="0" smtClean="0"/>
              <a:t> for example. </a:t>
            </a:r>
          </a:p>
          <a:p>
            <a:pPr marL="0" indent="0" defTabSz="897575" eaLnBrk="0" fontAlgn="base" hangingPunct="0">
              <a:lnSpc>
                <a:spcPct val="100000"/>
              </a:lnSpc>
              <a:spcBef>
                <a:spcPct val="30000"/>
              </a:spcBef>
              <a:spcAft>
                <a:spcPct val="0"/>
              </a:spcAft>
              <a:buNone/>
              <a:defRPr/>
            </a:pPr>
            <a:r>
              <a:rPr lang="en-US" baseline="0" dirty="0" smtClean="0"/>
              <a:t>And then another concept are Computer Groups that really enables you to target </a:t>
            </a:r>
            <a:r>
              <a:rPr lang="en-US" baseline="0" dirty="0" err="1" smtClean="0"/>
              <a:t>runbooks</a:t>
            </a:r>
            <a:r>
              <a:rPr lang="en-US" baseline="0" dirty="0" smtClean="0"/>
              <a:t> to a similar set of computers so you’re able not to specify only one computer but you’re able to specify a computer group and to target more than just one computer with your </a:t>
            </a:r>
            <a:r>
              <a:rPr lang="en-US" baseline="0" dirty="0" err="1" smtClean="0"/>
              <a:t>runbooks</a:t>
            </a:r>
            <a:r>
              <a:rPr lang="en-US" baseline="0" dirty="0" smtClean="0"/>
              <a:t>. </a:t>
            </a:r>
            <a:endParaRPr lang="en-US" dirty="0" smtClean="0"/>
          </a:p>
          <a:p>
            <a:pPr marL="0" indent="0" defTabSz="897575" eaLnBrk="0" fontAlgn="base" hangingPunct="0">
              <a:lnSpc>
                <a:spcPct val="100000"/>
              </a:lnSpc>
              <a:spcBef>
                <a:spcPct val="30000"/>
              </a:spcBef>
              <a:spcAft>
                <a:spcPct val="0"/>
              </a:spcAft>
              <a:buNone/>
              <a:defRPr/>
            </a:pPr>
            <a:endParaRPr lang="en-US" dirty="0"/>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10</a:t>
            </a:fld>
            <a:endParaRPr lang="en-US" dirty="0" smtClean="0">
              <a:latin typeface="Arial" pitchFamily="34" charset="0"/>
            </a:endParaRPr>
          </a:p>
        </p:txBody>
      </p:sp>
    </p:spTree>
    <p:extLst>
      <p:ext uri="{BB962C8B-B14F-4D97-AF65-F5344CB8AC3E}">
        <p14:creationId xmlns:p14="http://schemas.microsoft.com/office/powerpoint/2010/main" val="3516435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81000" y="685800"/>
            <a:ext cx="6096000" cy="3429000"/>
          </a:xfrm>
          <a:ln/>
        </p:spPr>
      </p:sp>
      <p:sp>
        <p:nvSpPr>
          <p:cNvPr id="25603" name="Notes Placeholder 2"/>
          <p:cNvSpPr>
            <a:spLocks noGrp="1"/>
          </p:cNvSpPr>
          <p:nvPr>
            <p:ph type="body" idx="1"/>
          </p:nvPr>
        </p:nvSpPr>
        <p:spPr>
          <a:noFill/>
          <a:ln/>
        </p:spPr>
        <p:txBody>
          <a:bodyPr/>
          <a:lstStyle/>
          <a:p>
            <a:pPr marL="0" marR="0" indent="0" algn="l" defTabSz="897575" rtl="0" eaLnBrk="0" fontAlgn="base" latinLnBrk="0" hangingPunct="0">
              <a:lnSpc>
                <a:spcPct val="100000"/>
              </a:lnSpc>
              <a:spcBef>
                <a:spcPct val="30000"/>
              </a:spcBef>
              <a:spcAft>
                <a:spcPct val="0"/>
              </a:spcAft>
              <a:buClrTx/>
              <a:buSzTx/>
              <a:buFontTx/>
              <a:buNone/>
              <a:tabLst/>
              <a:defRPr/>
            </a:pPr>
            <a:r>
              <a:rPr lang="en-US" dirty="0" smtClean="0"/>
              <a:t>So Global</a:t>
            </a:r>
            <a:r>
              <a:rPr lang="en-US" baseline="0" dirty="0" smtClean="0"/>
              <a:t> Configuration items are settings specific to an integration pack so if you are defining connections for example you see the Service Manager integration pack you’re defining your connection to a specific service manager instance or a server, management server, so those can be accessed in the design of those settings and you’re able to use them within your activities so you’re able to run your </a:t>
            </a:r>
            <a:r>
              <a:rPr lang="en-US" baseline="0" dirty="0" err="1" smtClean="0"/>
              <a:t>runbooks</a:t>
            </a:r>
            <a:r>
              <a:rPr lang="en-US" baseline="0" dirty="0" smtClean="0"/>
              <a:t> against different management servers for example if we talk about the service manager example. So those are specific to the integration pack those connections and you can define a couple of those and use them in your </a:t>
            </a:r>
            <a:r>
              <a:rPr lang="en-US" baseline="0" dirty="0" err="1" smtClean="0"/>
              <a:t>runbooks</a:t>
            </a:r>
            <a:r>
              <a:rPr lang="en-US" baseline="0" dirty="0" smtClean="0"/>
              <a:t> differently. </a:t>
            </a:r>
            <a:endParaRPr lang="en-US" dirty="0" smtClean="0"/>
          </a:p>
          <a:p>
            <a:pPr marL="0" indent="0" defTabSz="897575" eaLnBrk="0" fontAlgn="base" hangingPunct="0">
              <a:lnSpc>
                <a:spcPct val="100000"/>
              </a:lnSpc>
              <a:spcBef>
                <a:spcPct val="30000"/>
              </a:spcBef>
              <a:spcAft>
                <a:spcPct val="0"/>
              </a:spcAft>
              <a:buNone/>
              <a:defRPr/>
            </a:pPr>
            <a:endParaRPr lang="en-US" dirty="0"/>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11</a:t>
            </a:fld>
            <a:endParaRPr lang="en-US" dirty="0" smtClean="0">
              <a:latin typeface="Arial" pitchFamily="34" charset="0"/>
            </a:endParaRPr>
          </a:p>
        </p:txBody>
      </p:sp>
    </p:spTree>
    <p:extLst>
      <p:ext uri="{BB962C8B-B14F-4D97-AF65-F5344CB8AC3E}">
        <p14:creationId xmlns:p14="http://schemas.microsoft.com/office/powerpoint/2010/main" val="1107297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defTabSz="897575" eaLnBrk="0" fontAlgn="base" hangingPunct="0">
              <a:lnSpc>
                <a:spcPct val="100000"/>
              </a:lnSpc>
              <a:spcBef>
                <a:spcPct val="30000"/>
              </a:spcBef>
              <a:spcAft>
                <a:spcPct val="0"/>
              </a:spcAft>
              <a:buNone/>
              <a:defRPr/>
            </a:pPr>
            <a:r>
              <a:rPr lang="en-US" dirty="0" smtClean="0"/>
              <a:t>Policies are visual representations of your datacenter processes as they are automated</a:t>
            </a:r>
            <a:r>
              <a:rPr lang="en-US" baseline="0" dirty="0" smtClean="0"/>
              <a:t> in OIS</a:t>
            </a:r>
            <a:r>
              <a:rPr lang="en-US" dirty="0" smtClean="0"/>
              <a:t>. Policies are built by dragging and dropping </a:t>
            </a:r>
            <a:r>
              <a:rPr lang="en-US" b="1" dirty="0" smtClean="0">
                <a:effectLst/>
              </a:rPr>
              <a:t>objects</a:t>
            </a:r>
            <a:r>
              <a:rPr lang="en-US" dirty="0" smtClean="0"/>
              <a:t> and connecting them with </a:t>
            </a:r>
            <a:r>
              <a:rPr lang="en-US" b="1" dirty="0" smtClean="0"/>
              <a:t>links</a:t>
            </a:r>
            <a:r>
              <a:rPr lang="en-US" dirty="0" smtClean="0"/>
              <a:t>. When triggered, each </a:t>
            </a:r>
            <a:r>
              <a:rPr lang="en-US" dirty="0" smtClean="0">
                <a:effectLst/>
              </a:rPr>
              <a:t>object</a:t>
            </a:r>
            <a:r>
              <a:rPr lang="en-US" dirty="0" smtClean="0"/>
              <a:t> performs an action. Once an </a:t>
            </a:r>
            <a:r>
              <a:rPr lang="en-US" dirty="0" smtClean="0">
                <a:effectLst/>
              </a:rPr>
              <a:t>object</a:t>
            </a:r>
            <a:r>
              <a:rPr lang="en-US" dirty="0" smtClean="0"/>
              <a:t> has completed it will output one or more data elements</a:t>
            </a:r>
            <a:r>
              <a:rPr lang="en-US" baseline="0" dirty="0" smtClean="0"/>
              <a:t> and</a:t>
            </a:r>
            <a:r>
              <a:rPr lang="en-US" dirty="0" smtClean="0"/>
              <a:t> trigger any </a:t>
            </a:r>
            <a:r>
              <a:rPr lang="en-US" dirty="0" smtClean="0">
                <a:effectLst/>
              </a:rPr>
              <a:t>objects</a:t>
            </a:r>
            <a:r>
              <a:rPr lang="en-US" dirty="0" smtClean="0"/>
              <a:t> that are linked to it. Policies can only contain one starting point.</a:t>
            </a:r>
          </a:p>
          <a:p>
            <a:endParaRPr lang="en-US" dirty="0" smtClean="0"/>
          </a:p>
          <a:p>
            <a:r>
              <a:rPr lang="en-US" b="1" dirty="0" smtClean="0">
                <a:effectLst/>
              </a:rPr>
              <a:t>Objects</a:t>
            </a:r>
            <a:endParaRPr lang="en-US" b="1" dirty="0" smtClean="0"/>
          </a:p>
          <a:p>
            <a:r>
              <a:rPr lang="en-US" dirty="0" smtClean="0"/>
              <a:t>Each </a:t>
            </a:r>
            <a:r>
              <a:rPr lang="en-US" dirty="0" smtClean="0">
                <a:effectLst/>
              </a:rPr>
              <a:t>object</a:t>
            </a:r>
            <a:r>
              <a:rPr lang="en-US" dirty="0" smtClean="0"/>
              <a:t> performs a specific action when it is executed by the Action Server. To use an </a:t>
            </a:r>
            <a:r>
              <a:rPr lang="en-US" dirty="0" smtClean="0">
                <a:effectLst/>
              </a:rPr>
              <a:t>object</a:t>
            </a:r>
            <a:r>
              <a:rPr lang="en-US" dirty="0" smtClean="0"/>
              <a:t>, drag and drop it to the Policy, configure its properties, and link it to the </a:t>
            </a:r>
            <a:r>
              <a:rPr lang="en-US" dirty="0" smtClean="0">
                <a:effectLst/>
              </a:rPr>
              <a:t>object</a:t>
            </a:r>
            <a:r>
              <a:rPr lang="en-US" dirty="0" smtClean="0"/>
              <a:t> that will trigger it. For example, the Send Email </a:t>
            </a:r>
            <a:r>
              <a:rPr lang="en-US" dirty="0" smtClean="0">
                <a:effectLst/>
              </a:rPr>
              <a:t>object</a:t>
            </a:r>
            <a:r>
              <a:rPr lang="en-US" dirty="0" smtClean="0"/>
              <a:t> is used to send email through an SMTP server. To use the Send Email </a:t>
            </a:r>
            <a:r>
              <a:rPr lang="en-US" dirty="0" smtClean="0">
                <a:effectLst/>
              </a:rPr>
              <a:t>object</a:t>
            </a:r>
            <a:r>
              <a:rPr lang="en-US" dirty="0" smtClean="0"/>
              <a:t> you configure the recipients, subject, message body, and the SMTP server.</a:t>
            </a:r>
            <a:r>
              <a:rPr lang="en-US" baseline="0" dirty="0" smtClean="0"/>
              <a:t> </a:t>
            </a:r>
            <a:r>
              <a:rPr lang="en-US" dirty="0" smtClean="0"/>
              <a:t>All </a:t>
            </a:r>
            <a:r>
              <a:rPr lang="en-US" dirty="0" smtClean="0">
                <a:effectLst/>
              </a:rPr>
              <a:t>objects</a:t>
            </a:r>
            <a:r>
              <a:rPr lang="en-US" dirty="0" smtClean="0"/>
              <a:t> produce data that is published to the </a:t>
            </a:r>
            <a:r>
              <a:rPr lang="en-US" dirty="0" err="1" smtClean="0"/>
              <a:t>databus</a:t>
            </a:r>
            <a:r>
              <a:rPr lang="en-US" dirty="0" smtClean="0"/>
              <a:t>. This data will automatically be made available to </a:t>
            </a:r>
            <a:r>
              <a:rPr lang="en-US" dirty="0" smtClean="0">
                <a:effectLst/>
              </a:rPr>
              <a:t>objects</a:t>
            </a:r>
            <a:r>
              <a:rPr lang="en-US" dirty="0" smtClean="0"/>
              <a:t> further down the flow</a:t>
            </a:r>
            <a:r>
              <a:rPr lang="en-US" baseline="0" dirty="0" smtClean="0"/>
              <a:t> and is not configurable. </a:t>
            </a:r>
            <a:endParaRPr lang="en-US" dirty="0" smtClean="0"/>
          </a:p>
          <a:p>
            <a:endParaRPr lang="en-US" dirty="0" smtClean="0"/>
          </a:p>
          <a:p>
            <a:pPr marL="0" indent="0" defTabSz="897575" eaLnBrk="0" fontAlgn="base" hangingPunct="0">
              <a:lnSpc>
                <a:spcPct val="100000"/>
              </a:lnSpc>
              <a:spcBef>
                <a:spcPct val="30000"/>
              </a:spcBef>
              <a:spcAft>
                <a:spcPct val="0"/>
              </a:spcAft>
              <a:buNone/>
              <a:defRPr/>
            </a:pPr>
            <a:r>
              <a:rPr lang="en-US" dirty="0" smtClean="0"/>
              <a:t>Some </a:t>
            </a:r>
            <a:r>
              <a:rPr lang="en-US" dirty="0" smtClean="0">
                <a:effectLst/>
              </a:rPr>
              <a:t>objects</a:t>
            </a:r>
            <a:r>
              <a:rPr lang="en-US" dirty="0" smtClean="0"/>
              <a:t> are triggered by external applications and cannot be triggered by another </a:t>
            </a:r>
            <a:r>
              <a:rPr lang="en-US" dirty="0" smtClean="0">
                <a:effectLst/>
              </a:rPr>
              <a:t>object</a:t>
            </a:r>
            <a:r>
              <a:rPr lang="en-US" dirty="0" smtClean="0"/>
              <a:t>. These </a:t>
            </a:r>
            <a:r>
              <a:rPr lang="en-US" dirty="0" smtClean="0">
                <a:effectLst/>
              </a:rPr>
              <a:t>objects</a:t>
            </a:r>
            <a:r>
              <a:rPr lang="en-US" dirty="0" smtClean="0"/>
              <a:t> are called </a:t>
            </a:r>
            <a:r>
              <a:rPr lang="en-US" b="1" dirty="0" smtClean="0"/>
              <a:t>Monitors</a:t>
            </a:r>
            <a:r>
              <a:rPr lang="en-US" dirty="0" smtClean="0"/>
              <a:t>. Monitors are used at the beginning of Policies to create start conditions. For example, the Monitor Folder </a:t>
            </a:r>
            <a:r>
              <a:rPr lang="en-US" dirty="0" smtClean="0">
                <a:effectLst/>
              </a:rPr>
              <a:t>object</a:t>
            </a:r>
            <a:r>
              <a:rPr lang="en-US" dirty="0" smtClean="0"/>
              <a:t> will wait for the files within a specified folder to change. When a file changes the Monitor Folder </a:t>
            </a:r>
            <a:r>
              <a:rPr lang="en-US" dirty="0" smtClean="0">
                <a:effectLst/>
              </a:rPr>
              <a:t>object</a:t>
            </a:r>
            <a:r>
              <a:rPr lang="en-US" dirty="0" smtClean="0"/>
              <a:t> will trigger the next </a:t>
            </a:r>
            <a:r>
              <a:rPr lang="en-US" dirty="0" smtClean="0">
                <a:effectLst/>
              </a:rPr>
              <a:t>object</a:t>
            </a:r>
            <a:r>
              <a:rPr lang="en-US" dirty="0" smtClean="0"/>
              <a:t> in the Policy. </a:t>
            </a:r>
            <a:r>
              <a:rPr lang="en-US" baseline="0" dirty="0" smtClean="0"/>
              <a:t> Because Monitor type objects cannot be triggered by other by other objects, they will always have 0 </a:t>
            </a:r>
            <a:r>
              <a:rPr lang="en-US" baseline="0" dirty="0" err="1" smtClean="0"/>
              <a:t>imputs</a:t>
            </a:r>
            <a:r>
              <a:rPr lang="en-US" baseline="0" dirty="0" smtClean="0"/>
              <a:t> and 1 output, although output may be multi-valued output.</a:t>
            </a:r>
          </a:p>
          <a:p>
            <a:endParaRPr lang="en-US" dirty="0" smtClean="0"/>
          </a:p>
          <a:p>
            <a:r>
              <a:rPr lang="en-US" b="1" dirty="0" smtClean="0"/>
              <a:t>Links</a:t>
            </a:r>
          </a:p>
          <a:p>
            <a:r>
              <a:rPr lang="en-US" dirty="0" smtClean="0"/>
              <a:t>Links are used to connect </a:t>
            </a:r>
            <a:r>
              <a:rPr lang="en-US" dirty="0" smtClean="0">
                <a:effectLst/>
              </a:rPr>
              <a:t>objects</a:t>
            </a:r>
            <a:r>
              <a:rPr lang="en-US" dirty="0" smtClean="0"/>
              <a:t> and create the order in which they are triggered. Links can be configured with Link Conditions that will filter data from the previous </a:t>
            </a:r>
            <a:r>
              <a:rPr lang="en-US" dirty="0" smtClean="0">
                <a:effectLst/>
              </a:rPr>
              <a:t>object</a:t>
            </a:r>
            <a:r>
              <a:rPr lang="en-US" dirty="0" smtClean="0"/>
              <a:t> in the Policy. The filters can test any data published to the </a:t>
            </a:r>
            <a:r>
              <a:rPr lang="en-US" dirty="0" err="1" smtClean="0"/>
              <a:t>Databus</a:t>
            </a:r>
            <a:r>
              <a:rPr lang="en-US" dirty="0" smtClean="0"/>
              <a:t>. With Link Conditions, you can build automatic decision making in your Policies. When</a:t>
            </a:r>
            <a:r>
              <a:rPr lang="en-US" baseline="0" dirty="0" smtClean="0"/>
              <a:t> objects linked, each object can subscribe to data published by any object before it </a:t>
            </a:r>
            <a:endParaRPr lang="en-US" dirty="0" smtClean="0"/>
          </a:p>
          <a:p>
            <a:endParaRPr lang="en-US" baseline="0" dirty="0" smtClean="0"/>
          </a:p>
          <a:p>
            <a:r>
              <a:rPr lang="en-US" b="1" baseline="0" dirty="0" smtClean="0"/>
              <a:t>Note:</a:t>
            </a:r>
            <a:r>
              <a:rPr lang="en-US" baseline="0" dirty="0" smtClean="0"/>
              <a:t> Policies, folders, objects, links, variables, counters and schedules are identified in the </a:t>
            </a:r>
            <a:r>
              <a:rPr lang="en-US" baseline="0" dirty="0" err="1" smtClean="0"/>
              <a:t>datastore</a:t>
            </a:r>
            <a:r>
              <a:rPr lang="en-US" baseline="0" dirty="0" smtClean="0"/>
              <a:t> by GUID. As a result, if you rename any of these elements in OIS Client and the references within policies will remain intact.</a:t>
            </a:r>
          </a:p>
          <a:p>
            <a:endParaRPr lang="en-US" baseline="0" dirty="0" smtClean="0"/>
          </a:p>
          <a:p>
            <a:r>
              <a:rPr lang="en-US" baseline="0" dirty="0" smtClean="0"/>
              <a:t>TRANSCRIPTION STARTS HERE</a:t>
            </a:r>
          </a:p>
          <a:p>
            <a:endParaRPr lang="en-US" baseline="0" dirty="0" smtClean="0"/>
          </a:p>
          <a:p>
            <a:r>
              <a:rPr lang="en-US" baseline="0" dirty="0" smtClean="0"/>
              <a:t>So let’s talk a little bit about </a:t>
            </a:r>
            <a:r>
              <a:rPr lang="en-US" baseline="0" dirty="0" err="1" smtClean="0"/>
              <a:t>runbooks</a:t>
            </a:r>
            <a:r>
              <a:rPr lang="en-US" baseline="0" dirty="0" smtClean="0"/>
              <a:t>, so </a:t>
            </a:r>
            <a:r>
              <a:rPr lang="en-US" baseline="0" dirty="0" err="1" smtClean="0"/>
              <a:t>runbooks</a:t>
            </a:r>
            <a:r>
              <a:rPr lang="en-US" baseline="0" dirty="0" smtClean="0"/>
              <a:t> are visual representations of automated datacenter procedures so when you think about a specific task or a specific procedure in your datacenter that you do manually today and you would like to automate that, that’s probably part of one </a:t>
            </a:r>
            <a:r>
              <a:rPr lang="en-US" baseline="0" dirty="0" err="1" smtClean="0"/>
              <a:t>runbook</a:t>
            </a:r>
            <a:r>
              <a:rPr lang="en-US" baseline="0" dirty="0" smtClean="0"/>
              <a:t> of course it depends on the complexity you might have a couple of different </a:t>
            </a:r>
            <a:r>
              <a:rPr lang="en-US" baseline="0" dirty="0" err="1" smtClean="0"/>
              <a:t>runbooks</a:t>
            </a:r>
            <a:r>
              <a:rPr lang="en-US" baseline="0" dirty="0" smtClean="0"/>
              <a:t> involved but a </a:t>
            </a:r>
            <a:r>
              <a:rPr lang="en-US" baseline="0" dirty="0" err="1" smtClean="0"/>
              <a:t>runbook</a:t>
            </a:r>
            <a:r>
              <a:rPr lang="en-US" baseline="0" dirty="0" smtClean="0"/>
              <a:t> really is the representation of a specific procedure you want to automate. </a:t>
            </a:r>
          </a:p>
          <a:p>
            <a:r>
              <a:rPr lang="en-US" baseline="0" dirty="0" smtClean="0"/>
              <a:t>So you start doing that by creating that </a:t>
            </a:r>
            <a:r>
              <a:rPr lang="en-US" baseline="0" dirty="0" err="1" smtClean="0"/>
              <a:t>runbook</a:t>
            </a:r>
            <a:r>
              <a:rPr lang="en-US" baseline="0" dirty="0" smtClean="0"/>
              <a:t> in the </a:t>
            </a:r>
            <a:r>
              <a:rPr lang="en-US" baseline="0" dirty="0" err="1" smtClean="0"/>
              <a:t>runbook</a:t>
            </a:r>
            <a:r>
              <a:rPr lang="en-US" baseline="0" dirty="0" smtClean="0"/>
              <a:t> designer by dragging and dropping those objects into that design pane and surface and connecting them with links and those activities, those objects perform a specific action and that’s executed by the </a:t>
            </a:r>
            <a:r>
              <a:rPr lang="en-US" baseline="0" dirty="0" err="1" smtClean="0"/>
              <a:t>runbook</a:t>
            </a:r>
            <a:r>
              <a:rPr lang="en-US" baseline="0" dirty="0" smtClean="0"/>
              <a:t> server. And the links, just make sure that they are the activities and objects are created in the right order in which they should be triggered and they are connecting those objects together so for example the create user activity, the third one from the left you see on your screen, that will create an Active Directory user and depending on the output if that was successful or not it may go in a different direction so we have two different links here, the red one that’s obviously happened when create user was not successful, it will go down to the error handling activity, actually this one will call another </a:t>
            </a:r>
            <a:r>
              <a:rPr lang="en-US" baseline="0" dirty="0" err="1" smtClean="0"/>
              <a:t>runbook</a:t>
            </a:r>
            <a:r>
              <a:rPr lang="en-US" baseline="0" dirty="0" smtClean="0"/>
              <a:t> and if it’s successful then it will go to the Get Group and you’re able to use Variables, you’re able using Counters and you’re able to using Schedules in that links for example so you’re able to grab stuff out of variables for examples but you’re also able to react on the output and the published data of the activities so Create User publish and error state for example for the </a:t>
            </a:r>
            <a:r>
              <a:rPr lang="en-US" baseline="0" dirty="0" err="1" smtClean="0"/>
              <a:t>databus</a:t>
            </a:r>
            <a:r>
              <a:rPr lang="en-US" baseline="0" dirty="0" smtClean="0"/>
              <a:t> you can grab that error state variable from Create User and see what’s the content, what’s in there and if it was for example zero which it was successful you’re able to go to Get Group and if it’s not successful you’re able to go down to the error handling activity. </a:t>
            </a:r>
          </a:p>
          <a:p>
            <a:r>
              <a:rPr lang="en-US" baseline="0" dirty="0" smtClean="0"/>
              <a:t>So that’s actually the way how to build a </a:t>
            </a:r>
            <a:r>
              <a:rPr lang="en-US" baseline="0" dirty="0" err="1" smtClean="0"/>
              <a:t>runbook</a:t>
            </a:r>
            <a:r>
              <a:rPr lang="en-US" baseline="0" dirty="0" smtClean="0"/>
              <a:t>, how to automate your procedures and how to work with objects and links to bring that together to a </a:t>
            </a:r>
            <a:r>
              <a:rPr lang="en-US" baseline="0" dirty="0" err="1" smtClean="0"/>
              <a:t>runbook</a:t>
            </a:r>
            <a:r>
              <a:rPr lang="en-US" baseline="0" dirty="0" smtClean="0"/>
              <a:t> that’s executed by a </a:t>
            </a:r>
            <a:r>
              <a:rPr lang="en-US" baseline="0" dirty="0" err="1" smtClean="0"/>
              <a:t>runbook</a:t>
            </a:r>
            <a:r>
              <a:rPr lang="en-US" baseline="0" dirty="0" smtClean="0"/>
              <a:t> server at the very end.</a:t>
            </a:r>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smtClean="0"/>
              <a:pPr>
                <a:defRPr/>
              </a:pPr>
              <a:t>12</a:t>
            </a:fld>
            <a:endParaRPr lang="en-US" dirty="0"/>
          </a:p>
        </p:txBody>
      </p:sp>
    </p:spTree>
    <p:extLst>
      <p:ext uri="{BB962C8B-B14F-4D97-AF65-F5344CB8AC3E}">
        <p14:creationId xmlns:p14="http://schemas.microsoft.com/office/powerpoint/2010/main" val="694800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233" rtl="0" eaLnBrk="1" fontAlgn="base" latinLnBrk="0" hangingPunct="1">
              <a:lnSpc>
                <a:spcPct val="90000"/>
              </a:lnSpc>
              <a:spcBef>
                <a:spcPct val="30000"/>
              </a:spcBef>
              <a:spcAft>
                <a:spcPts val="338"/>
              </a:spcAft>
              <a:buClrTx/>
              <a:buSzTx/>
              <a:buFontTx/>
              <a:buNone/>
              <a:tabLst/>
              <a:defRPr/>
            </a:pPr>
            <a:r>
              <a:rPr lang="en-US" b="0" dirty="0" smtClean="0"/>
              <a:t>So one concep</a:t>
            </a:r>
            <a:r>
              <a:rPr lang="en-US" b="0" baseline="0" dirty="0" smtClean="0"/>
              <a:t>t we have discussed already a little was the Orchestrator </a:t>
            </a:r>
            <a:r>
              <a:rPr lang="en-US" b="0" baseline="0" dirty="0" err="1" smtClean="0"/>
              <a:t>Databus</a:t>
            </a:r>
            <a:r>
              <a:rPr lang="en-US" b="0" baseline="0" dirty="0" smtClean="0"/>
              <a:t> and that’s actually a very important concept within Orchestrator and it’s really important to understand what’s happening here. So if you think of a workflow of a </a:t>
            </a:r>
            <a:r>
              <a:rPr lang="en-US" b="0" baseline="0" dirty="0" err="1" smtClean="0"/>
              <a:t>runbook</a:t>
            </a:r>
            <a:r>
              <a:rPr lang="en-US" b="0" baseline="0" dirty="0" smtClean="0"/>
              <a:t> you want to pass information from one activity to the next one and to the next one and so on, but within Orchestrator you don’t have to worry about all that, that happens automatically by using the concept of the </a:t>
            </a:r>
            <a:r>
              <a:rPr lang="en-US" b="0" baseline="0" dirty="0" err="1" smtClean="0"/>
              <a:t>databus</a:t>
            </a:r>
            <a:r>
              <a:rPr lang="en-US" b="0" baseline="0" dirty="0" smtClean="0"/>
              <a:t>. So </a:t>
            </a:r>
            <a:r>
              <a:rPr lang="en-US" b="0" baseline="0" dirty="0" err="1" smtClean="0"/>
              <a:t>databus</a:t>
            </a:r>
            <a:r>
              <a:rPr lang="en-US" b="0" baseline="0" dirty="0" smtClean="0"/>
              <a:t> really passes information from one activity in a </a:t>
            </a:r>
            <a:r>
              <a:rPr lang="en-US" b="0" baseline="0" dirty="0" err="1" smtClean="0"/>
              <a:t>runbook</a:t>
            </a:r>
            <a:r>
              <a:rPr lang="en-US" b="0" baseline="0" dirty="0" smtClean="0"/>
              <a:t> to another activity. So this example shows a database that will pass activity from one </a:t>
            </a:r>
            <a:r>
              <a:rPr lang="en-US" b="0" baseline="0" dirty="0" err="1" smtClean="0"/>
              <a:t>runbook</a:t>
            </a:r>
            <a:r>
              <a:rPr lang="en-US" b="0" baseline="0" dirty="0" smtClean="0"/>
              <a:t> to the next and the next activity this guy here takes data out of the </a:t>
            </a:r>
            <a:r>
              <a:rPr lang="en-US" b="0" baseline="0" dirty="0" err="1" smtClean="0"/>
              <a:t>databus</a:t>
            </a:r>
            <a:r>
              <a:rPr lang="en-US" b="0" baseline="0" dirty="0" smtClean="0"/>
              <a:t> and also publish data to the </a:t>
            </a:r>
            <a:r>
              <a:rPr lang="en-US" b="0" baseline="0" dirty="0" err="1" smtClean="0"/>
              <a:t>databus</a:t>
            </a:r>
            <a:r>
              <a:rPr lang="en-US" b="0" baseline="0" dirty="0" smtClean="0"/>
              <a:t> as part of it’s own activity. And the third activity will also grab data out of both activities that happened before and will use that within it’s own activity and at the end will also publish data to it’s own bus and the very last one that’s on the slide, the fourth activity will be able to grab data of all of those three activities that happened before so you don’t have to worry about how data will be passed within a </a:t>
            </a:r>
            <a:r>
              <a:rPr lang="en-US" b="0" baseline="0" dirty="0" err="1" smtClean="0"/>
              <a:t>runbook</a:t>
            </a:r>
            <a:r>
              <a:rPr lang="en-US" b="0" baseline="0" dirty="0" smtClean="0"/>
              <a:t> as long as you’re using the links to connect those objects that they’re able to pass in those information to the next one. </a:t>
            </a:r>
            <a:endParaRPr lang="en-US" b="0" dirty="0" smtClean="0"/>
          </a:p>
          <a:p>
            <a:pPr defTabSz="914233">
              <a:defRPr/>
            </a:pPr>
            <a:endParaRPr lang="en-US" b="1"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13</a:t>
            </a:fld>
            <a:endParaRPr lang="en-US" dirty="0">
              <a:latin typeface="Segoe" pitchFamily="34" charset="0"/>
            </a:endParaRPr>
          </a:p>
        </p:txBody>
      </p:sp>
    </p:spTree>
    <p:extLst>
      <p:ext uri="{BB962C8B-B14F-4D97-AF65-F5344CB8AC3E}">
        <p14:creationId xmlns:p14="http://schemas.microsoft.com/office/powerpoint/2010/main" val="2031753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81000" y="685800"/>
            <a:ext cx="6096000" cy="3429000"/>
          </a:xfrm>
          <a:ln/>
        </p:spPr>
      </p:sp>
      <p:sp>
        <p:nvSpPr>
          <p:cNvPr id="25603" name="Notes Placeholder 2"/>
          <p:cNvSpPr>
            <a:spLocks noGrp="1"/>
          </p:cNvSpPr>
          <p:nvPr>
            <p:ph type="body" idx="1"/>
          </p:nvPr>
        </p:nvSpPr>
        <p:spPr>
          <a:noFill/>
          <a:ln/>
        </p:spPr>
        <p:txBody>
          <a:bodyPr/>
          <a:lstStyle/>
          <a:p>
            <a:r>
              <a:rPr lang="en-US" sz="1200" dirty="0" smtClean="0">
                <a:latin typeface="Arial" charset="0"/>
              </a:rPr>
              <a:t>So that’s around</a:t>
            </a:r>
            <a:r>
              <a:rPr lang="en-US" sz="1200" baseline="0" dirty="0" smtClean="0">
                <a:latin typeface="Arial" charset="0"/>
              </a:rPr>
              <a:t> how to work with data within the </a:t>
            </a:r>
            <a:r>
              <a:rPr lang="en-US" sz="1200" baseline="0" dirty="0" err="1" smtClean="0">
                <a:latin typeface="Arial" charset="0"/>
              </a:rPr>
              <a:t>runbook</a:t>
            </a:r>
            <a:r>
              <a:rPr lang="en-US" sz="1200" baseline="0" dirty="0" smtClean="0">
                <a:latin typeface="Arial" charset="0"/>
              </a:rPr>
              <a:t> but you’re also able to pass data within the </a:t>
            </a:r>
            <a:r>
              <a:rPr lang="en-US" sz="1200" baseline="0" dirty="0" err="1" smtClean="0">
                <a:latin typeface="Arial" charset="0"/>
              </a:rPr>
              <a:t>runbook</a:t>
            </a:r>
            <a:r>
              <a:rPr lang="en-US" sz="1200" baseline="0" dirty="0" smtClean="0">
                <a:latin typeface="Arial" charset="0"/>
              </a:rPr>
              <a:t> and that happens with two objects or two activities, one if the invoke </a:t>
            </a:r>
            <a:r>
              <a:rPr lang="en-US" sz="1200" baseline="0" dirty="0" err="1" smtClean="0">
                <a:latin typeface="Arial" charset="0"/>
              </a:rPr>
              <a:t>runbook</a:t>
            </a:r>
            <a:r>
              <a:rPr lang="en-US" sz="1200" baseline="0" dirty="0" smtClean="0">
                <a:latin typeface="Arial" charset="0"/>
              </a:rPr>
              <a:t> and the second one is the return data object. So you’re using the invoke </a:t>
            </a:r>
            <a:r>
              <a:rPr lang="en-US" sz="1200" baseline="0" dirty="0" err="1" smtClean="0">
                <a:latin typeface="Arial" charset="0"/>
              </a:rPr>
              <a:t>runbook</a:t>
            </a:r>
            <a:r>
              <a:rPr lang="en-US" sz="1200" baseline="0" dirty="0" smtClean="0">
                <a:latin typeface="Arial" charset="0"/>
              </a:rPr>
              <a:t> within a </a:t>
            </a:r>
            <a:r>
              <a:rPr lang="en-US" sz="1200" baseline="0" dirty="0" err="1" smtClean="0">
                <a:latin typeface="Arial" charset="0"/>
              </a:rPr>
              <a:t>runbook</a:t>
            </a:r>
            <a:r>
              <a:rPr lang="en-US" sz="1200" baseline="0" dirty="0" smtClean="0">
                <a:latin typeface="Arial" charset="0"/>
              </a:rPr>
              <a:t> to start or to trigger a different </a:t>
            </a:r>
            <a:r>
              <a:rPr lang="en-US" sz="1200" baseline="0" dirty="0" err="1" smtClean="0">
                <a:latin typeface="Arial" charset="0"/>
              </a:rPr>
              <a:t>runbook</a:t>
            </a:r>
            <a:r>
              <a:rPr lang="en-US" sz="1200" baseline="0" dirty="0" smtClean="0">
                <a:latin typeface="Arial" charset="0"/>
              </a:rPr>
              <a:t> and there you’re able to pass in information from the </a:t>
            </a:r>
            <a:r>
              <a:rPr lang="en-US" sz="1200" baseline="0" dirty="0" err="1" smtClean="0">
                <a:latin typeface="Arial" charset="0"/>
              </a:rPr>
              <a:t>databus</a:t>
            </a:r>
            <a:r>
              <a:rPr lang="en-US" sz="1200" baseline="0" dirty="0" smtClean="0">
                <a:latin typeface="Arial" charset="0"/>
              </a:rPr>
              <a:t> and pass those information to the triggered </a:t>
            </a:r>
            <a:r>
              <a:rPr lang="en-US" sz="1200" baseline="0" dirty="0" err="1" smtClean="0">
                <a:latin typeface="Arial" charset="0"/>
              </a:rPr>
              <a:t>runbook</a:t>
            </a:r>
            <a:r>
              <a:rPr lang="en-US" sz="1200" baseline="0" dirty="0" smtClean="0">
                <a:latin typeface="Arial" charset="0"/>
              </a:rPr>
              <a:t>. And if that triggered </a:t>
            </a:r>
            <a:r>
              <a:rPr lang="en-US" sz="1200" baseline="0" dirty="0" err="1" smtClean="0">
                <a:latin typeface="Arial" charset="0"/>
              </a:rPr>
              <a:t>runbook</a:t>
            </a:r>
            <a:r>
              <a:rPr lang="en-US" sz="1200" baseline="0" dirty="0" smtClean="0">
                <a:latin typeface="Arial" charset="0"/>
              </a:rPr>
              <a:t> would like to pass information back to it’s parent </a:t>
            </a:r>
            <a:r>
              <a:rPr lang="en-US" sz="1200" baseline="0" dirty="0" err="1" smtClean="0">
                <a:latin typeface="Arial" charset="0"/>
              </a:rPr>
              <a:t>runbook</a:t>
            </a:r>
            <a:r>
              <a:rPr lang="en-US" sz="1200" baseline="0" dirty="0" smtClean="0">
                <a:latin typeface="Arial" charset="0"/>
              </a:rPr>
              <a:t> then it will use the return data activity to really allow publishing data from child to parent so those two activities are used to passing data between </a:t>
            </a:r>
            <a:r>
              <a:rPr lang="en-US" sz="1200" baseline="0" dirty="0" err="1" smtClean="0">
                <a:latin typeface="Arial" charset="0"/>
              </a:rPr>
              <a:t>runbooks</a:t>
            </a:r>
            <a:r>
              <a:rPr lang="en-US" sz="1200" baseline="0" dirty="0" smtClean="0">
                <a:latin typeface="Arial" charset="0"/>
              </a:rPr>
              <a:t> and the </a:t>
            </a:r>
            <a:r>
              <a:rPr lang="en-US" sz="1200" baseline="0" dirty="0" err="1" smtClean="0">
                <a:latin typeface="Arial" charset="0"/>
              </a:rPr>
              <a:t>databus</a:t>
            </a:r>
            <a:r>
              <a:rPr lang="en-US" sz="1200" baseline="0" dirty="0" smtClean="0">
                <a:latin typeface="Arial" charset="0"/>
              </a:rPr>
              <a:t> is really for passing data within a </a:t>
            </a:r>
            <a:r>
              <a:rPr lang="en-US" sz="1200" baseline="0" dirty="0" err="1" smtClean="0">
                <a:latin typeface="Arial" charset="0"/>
              </a:rPr>
              <a:t>runbook</a:t>
            </a:r>
            <a:r>
              <a:rPr lang="en-US" sz="1200" baseline="0" dirty="0" smtClean="0">
                <a:latin typeface="Arial" charset="0"/>
              </a:rPr>
              <a:t>. </a:t>
            </a:r>
            <a:endParaRPr lang="en-US" sz="12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14</a:t>
            </a:fld>
            <a:endParaRPr lang="en-US" dirty="0" smtClean="0">
              <a:latin typeface="Arial" pitchFamily="34" charset="0"/>
            </a:endParaRPr>
          </a:p>
        </p:txBody>
      </p:sp>
    </p:spTree>
    <p:extLst>
      <p:ext uri="{BB962C8B-B14F-4D97-AF65-F5344CB8AC3E}">
        <p14:creationId xmlns:p14="http://schemas.microsoft.com/office/powerpoint/2010/main" val="3528941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81000" y="685800"/>
            <a:ext cx="6096000" cy="3429000"/>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latin typeface="Arial" pitchFamily="34" charset="0"/>
              </a:rPr>
              <a:t>Last but</a:t>
            </a:r>
            <a:r>
              <a:rPr lang="en-US" baseline="0" dirty="0" smtClean="0">
                <a:latin typeface="Arial" pitchFamily="34" charset="0"/>
              </a:rPr>
              <a:t> not least, promised talking a little bit about security within </a:t>
            </a:r>
            <a:r>
              <a:rPr lang="en-US" baseline="0" dirty="0" err="1" smtClean="0">
                <a:latin typeface="Arial" pitchFamily="34" charset="0"/>
              </a:rPr>
              <a:t>runbooks</a:t>
            </a:r>
            <a:r>
              <a:rPr lang="en-US" baseline="0" dirty="0" smtClean="0">
                <a:latin typeface="Arial" pitchFamily="34" charset="0"/>
              </a:rPr>
              <a:t>, first of all there’s no Orchestrator user group that has full access to the </a:t>
            </a:r>
            <a:r>
              <a:rPr lang="en-US" baseline="0" dirty="0" err="1" smtClean="0">
                <a:latin typeface="Arial" pitchFamily="34" charset="0"/>
              </a:rPr>
              <a:t>runbooks</a:t>
            </a:r>
            <a:r>
              <a:rPr lang="en-US" baseline="0" dirty="0" smtClean="0">
                <a:latin typeface="Arial" pitchFamily="34" charset="0"/>
              </a:rPr>
              <a:t> and you can really grant permissions for individual users on </a:t>
            </a:r>
            <a:r>
              <a:rPr lang="en-US" baseline="0" dirty="0" err="1" smtClean="0">
                <a:latin typeface="Arial" pitchFamily="34" charset="0"/>
              </a:rPr>
              <a:t>runbooks</a:t>
            </a:r>
            <a:r>
              <a:rPr lang="en-US" baseline="0" dirty="0" smtClean="0">
                <a:latin typeface="Arial" pitchFamily="34" charset="0"/>
              </a:rPr>
              <a:t> and folder level and they are really secured by permissions and those permissions can be few and run the </a:t>
            </a:r>
            <a:r>
              <a:rPr lang="en-US" baseline="0" dirty="0" err="1" smtClean="0">
                <a:latin typeface="Arial" pitchFamily="34" charset="0"/>
              </a:rPr>
              <a:t>runbook</a:t>
            </a:r>
            <a:r>
              <a:rPr lang="en-US" baseline="0" dirty="0" smtClean="0">
                <a:latin typeface="Arial" pitchFamily="34" charset="0"/>
              </a:rPr>
              <a:t>, change the </a:t>
            </a:r>
            <a:r>
              <a:rPr lang="en-US" baseline="0" dirty="0" err="1" smtClean="0">
                <a:latin typeface="Arial" pitchFamily="34" charset="0"/>
              </a:rPr>
              <a:t>runbook</a:t>
            </a:r>
            <a:r>
              <a:rPr lang="en-US" baseline="0" dirty="0" smtClean="0">
                <a:latin typeface="Arial" pitchFamily="34" charset="0"/>
              </a:rPr>
              <a:t> or change permissions for </a:t>
            </a:r>
            <a:r>
              <a:rPr lang="en-US" baseline="0" dirty="0" err="1" smtClean="0">
                <a:latin typeface="Arial" pitchFamily="34" charset="0"/>
              </a:rPr>
              <a:t>runbook</a:t>
            </a:r>
            <a:r>
              <a:rPr lang="en-US" baseline="0" dirty="0" smtClean="0">
                <a:latin typeface="Arial" pitchFamily="34" charset="0"/>
              </a:rPr>
              <a:t> and using Active Directory authentication to make that happen so that’s how security works within Orchestrator and how to secure your </a:t>
            </a:r>
            <a:r>
              <a:rPr lang="en-US" baseline="0" dirty="0" err="1" smtClean="0">
                <a:latin typeface="Arial" pitchFamily="34" charset="0"/>
              </a:rPr>
              <a:t>runbooks</a:t>
            </a:r>
            <a:r>
              <a:rPr lang="en-US" baseline="0" dirty="0" smtClean="0">
                <a:latin typeface="Arial" pitchFamily="34" charset="0"/>
              </a:rPr>
              <a:t>. </a:t>
            </a:r>
            <a:endParaRPr lang="en-US" dirty="0" smtClean="0">
              <a:latin typeface="Arial" pitchFamily="34" charset="0"/>
            </a:endParaRPr>
          </a:p>
          <a:p>
            <a:endParaRPr lang="en-US" dirty="0" smtClean="0">
              <a:latin typeface="Arial" pitchFamily="34"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15</a:t>
            </a:fld>
            <a:endParaRPr lang="en-US" dirty="0" smtClean="0">
              <a:latin typeface="Arial" pitchFamily="34" charset="0"/>
            </a:endParaRPr>
          </a:p>
        </p:txBody>
      </p:sp>
    </p:spTree>
    <p:extLst>
      <p:ext uri="{BB962C8B-B14F-4D97-AF65-F5344CB8AC3E}">
        <p14:creationId xmlns:p14="http://schemas.microsoft.com/office/powerpoint/2010/main" val="234877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short summary of</a:t>
            </a:r>
            <a:r>
              <a:rPr lang="en-US" baseline="0" dirty="0" smtClean="0"/>
              <a:t> that second session about Orchestrator, I think we’ve covered the basics, how to build the </a:t>
            </a:r>
            <a:r>
              <a:rPr lang="en-US" baseline="0" dirty="0" err="1" smtClean="0"/>
              <a:t>runbooks</a:t>
            </a:r>
            <a:r>
              <a:rPr lang="en-US" baseline="0" dirty="0" smtClean="0"/>
              <a:t>, we have discussed the Orchestrator Consoles that are available, how you’re going to use them then we have discussed the </a:t>
            </a:r>
            <a:r>
              <a:rPr lang="en-US" baseline="0" dirty="0" err="1" smtClean="0"/>
              <a:t>runbooks</a:t>
            </a:r>
            <a:r>
              <a:rPr lang="en-US" baseline="0" dirty="0" smtClean="0"/>
              <a:t>, how they are going to look like and the behavior, how data is passed between activities within the </a:t>
            </a:r>
            <a:r>
              <a:rPr lang="en-US" baseline="0" dirty="0" err="1" smtClean="0"/>
              <a:t>runbook</a:t>
            </a:r>
            <a:r>
              <a:rPr lang="en-US" baseline="0" dirty="0" smtClean="0"/>
              <a:t> as well as how you’re passing data from one </a:t>
            </a:r>
            <a:r>
              <a:rPr lang="en-US" baseline="0" dirty="0" err="1" smtClean="0"/>
              <a:t>runbook</a:t>
            </a:r>
            <a:r>
              <a:rPr lang="en-US" baseline="0" dirty="0" smtClean="0"/>
              <a:t> to another one, and also how to secure the </a:t>
            </a:r>
            <a:r>
              <a:rPr lang="en-US" baseline="0" dirty="0" err="1" smtClean="0"/>
              <a:t>runbooks</a:t>
            </a:r>
            <a:r>
              <a:rPr lang="en-US" baseline="0" dirty="0" smtClean="0"/>
              <a:t>.</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0FC532F8-E48F-4898-89BD-422743488504}"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16</a:t>
            </a:fld>
            <a:endParaRPr lang="en-US"/>
          </a:p>
        </p:txBody>
      </p:sp>
    </p:spTree>
    <p:extLst>
      <p:ext uri="{BB962C8B-B14F-4D97-AF65-F5344CB8AC3E}">
        <p14:creationId xmlns:p14="http://schemas.microsoft.com/office/powerpoint/2010/main" val="1893332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that, I would like to highlight</a:t>
            </a:r>
            <a:r>
              <a:rPr lang="en-US" baseline="0" dirty="0" smtClean="0"/>
              <a:t> again the TechNet </a:t>
            </a:r>
            <a:r>
              <a:rPr lang="en-US" baseline="0" dirty="0" err="1" smtClean="0"/>
              <a:t>eval</a:t>
            </a:r>
            <a:r>
              <a:rPr lang="en-US" baseline="0" dirty="0" smtClean="0"/>
              <a:t> center where you will find a lot of free trial versions of Microsoft software at no cost at technet.microsoft.com/</a:t>
            </a:r>
            <a:r>
              <a:rPr lang="en-US" baseline="0" dirty="0" err="1" smtClean="0"/>
              <a:t>evalcenter</a:t>
            </a:r>
            <a:r>
              <a:rPr lang="en-US" baseline="0" dirty="0" smtClean="0"/>
              <a:t>. Another opportunity to get no cost hands on technical training is the IT camps website which can be found on the technet.microsoft.com/</a:t>
            </a:r>
            <a:r>
              <a:rPr lang="en-US" baseline="0" dirty="0" err="1" smtClean="0"/>
              <a:t>globalitcamps</a:t>
            </a:r>
            <a:r>
              <a:rPr lang="en-US" baseline="0" dirty="0" smtClean="0"/>
              <a:t> and last but not least of course the online technical courses on Microsoft Virtual Academy which you will find on microsoftvirtualacademy.com</a:t>
            </a:r>
          </a:p>
          <a:p>
            <a:endParaRPr lang="en-US" baseline="0"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71786E80-9527-4C93-8731-362086C8370A}"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17</a:t>
            </a:fld>
            <a:endParaRPr lang="en-US"/>
          </a:p>
        </p:txBody>
      </p:sp>
    </p:spTree>
    <p:extLst>
      <p:ext uri="{BB962C8B-B14F-4D97-AF65-F5344CB8AC3E}">
        <p14:creationId xmlns:p14="http://schemas.microsoft.com/office/powerpoint/2010/main" val="568129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31863" rtl="0" eaLnBrk="1" fontAlgn="base" latinLnBrk="0" hangingPunct="1">
              <a:lnSpc>
                <a:spcPct val="90000"/>
              </a:lnSpc>
              <a:spcBef>
                <a:spcPct val="0"/>
              </a:spcBef>
              <a:spcAft>
                <a:spcPts val="338"/>
              </a:spcAft>
              <a:buClrTx/>
              <a:buSzTx/>
              <a:buFontTx/>
              <a:buNone/>
              <a:tabLst/>
              <a:defRPr/>
            </a:pPr>
            <a:r>
              <a:rPr lang="en-US" baseline="0" dirty="0" smtClean="0"/>
              <a:t>So thanks for joining today on the second session and see you on the next session about Orchestrator 2012.</a:t>
            </a:r>
            <a:endParaRPr lang="en-US" dirty="0" smtClean="0"/>
          </a:p>
          <a:p>
            <a:pPr>
              <a:spcBef>
                <a:spcPct val="0"/>
              </a:spcBef>
            </a:pPr>
            <a:endParaRPr lang="en-US" smtClean="0"/>
          </a:p>
          <a:p>
            <a:pPr>
              <a:spcBef>
                <a:spcPct val="0"/>
              </a:spcBef>
            </a:pPr>
            <a:endParaRPr lang="en-US" smtClean="0"/>
          </a:p>
        </p:txBody>
      </p:sp>
      <p:sp>
        <p:nvSpPr>
          <p:cNvPr id="5120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fontAlgn="base">
              <a:spcBef>
                <a:spcPct val="0"/>
              </a:spcBef>
              <a:spcAft>
                <a:spcPct val="0"/>
              </a:spcAft>
            </a:pPr>
            <a:endParaRPr lang="en-US" smtClean="0">
              <a:solidFill>
                <a:srgbClr val="000000"/>
              </a:solidFill>
            </a:endParaRPr>
          </a:p>
        </p:txBody>
      </p:sp>
      <p:sp>
        <p:nvSpPr>
          <p:cNvPr id="51204"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9D21D87E-7C5B-4439-9655-50160589BAFF}" type="datetime8">
              <a:rPr lang="en-US">
                <a:solidFill>
                  <a:srgbClr val="000000"/>
                </a:solidFill>
              </a:rPr>
              <a:pPr/>
              <a:t>1/21/2013 4:27 PM</a:t>
            </a:fld>
            <a:endParaRPr lang="en-US">
              <a:solidFill>
                <a:srgbClr val="000000"/>
              </a:solidFill>
            </a:endParaRPr>
          </a:p>
        </p:txBody>
      </p:sp>
      <p:sp>
        <p:nvSpPr>
          <p:cNvPr id="5120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BE6811B3-F63E-4E3F-8F9D-B4ABC1CE0DFE}" type="slidenum">
              <a:rPr lang="en-US">
                <a:solidFill>
                  <a:srgbClr val="000000"/>
                </a:solidFill>
              </a:rPr>
              <a:pPr/>
              <a:t>18</a:t>
            </a:fld>
            <a:endParaRPr lang="en-US">
              <a:solidFill>
                <a:srgbClr val="000000"/>
              </a:solidFill>
            </a:endParaRPr>
          </a:p>
        </p:txBody>
      </p:sp>
      <p:sp>
        <p:nvSpPr>
          <p:cNvPr id="51206"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eaLnBrk="1" hangingPunct="1"/>
            <a:r>
              <a:rPr lang="en-US" sz="500">
                <a:solidFill>
                  <a:srgbClr val="000000"/>
                </a:solidFill>
              </a:rPr>
              <a:t>© 2010 Microsoft Corporation. All rights reserved. Microsoft, Windows, Windows Vista and other product names are or may be registered trademarks and/or trademarks in the U.S. and/or other countries.</a:t>
            </a:r>
          </a:p>
          <a:p>
            <a:pPr defTabSz="931863" eaLnBrk="1" hangingPunct="1"/>
            <a:r>
              <a:rPr lang="en-US" sz="50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rPr>
            </a:br>
            <a:r>
              <a:rPr lang="en-US" sz="50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5643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marR="0" indent="0" algn="l" defTabSz="931863" rtl="0" eaLnBrk="1" fontAlgn="base" latinLnBrk="0" hangingPunct="1">
              <a:lnSpc>
                <a:spcPct val="100000"/>
              </a:lnSpc>
              <a:spcBef>
                <a:spcPct val="30000"/>
              </a:spcBef>
              <a:spcAft>
                <a:spcPts val="338"/>
              </a:spcAft>
              <a:buClrTx/>
              <a:buSzTx/>
              <a:buFontTx/>
              <a:buNone/>
              <a:tabLst>
                <a:tab pos="0" algn="l"/>
              </a:tabLst>
              <a:defRPr/>
            </a:pPr>
            <a:r>
              <a:rPr lang="en-CA" sz="900" baseline="0" dirty="0" smtClean="0"/>
              <a:t>First of all I would like to read you the console interfaces that are available in Orchestrator as well as describing the Orchestrator settings and features that really affect the workflows and creation of workflows.</a:t>
            </a:r>
            <a:endParaRPr lang="en-GB" sz="900" dirty="0" smtClean="0"/>
          </a:p>
          <a:p>
            <a:pPr marL="0" indent="0">
              <a:lnSpc>
                <a:spcPct val="100000"/>
              </a:lnSpc>
              <a:buNone/>
              <a:tabLst>
                <a:tab pos="0" algn="l"/>
              </a:tabLst>
              <a:defRPr/>
            </a:pPr>
            <a:endParaRPr lang="en-GB" sz="900" dirty="0" smtClean="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Date Placeholder 4"/>
          <p:cNvSpPr>
            <a:spLocks noGrp="1"/>
          </p:cNvSpPr>
          <p:nvPr>
            <p:ph type="dt" idx="11"/>
          </p:nvPr>
        </p:nvSpPr>
        <p:spPr/>
        <p:txBody>
          <a:bodyPr/>
          <a:lstStyle/>
          <a:p>
            <a:fld id="{DA92B416-73DE-4FEE-A27A-F8FD94BB38BC}" type="datetime1">
              <a:rPr lang="en-US" smtClean="0"/>
              <a:pPr/>
              <a:t>1/21/2013</a:t>
            </a:fld>
            <a:endParaRPr lang="en-US"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1431159"/>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Objectives</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00:01 </a:t>
            </a:r>
            <a:r>
              <a:rPr lang="en-US" sz="900" b="1" dirty="0">
                <a:solidFill>
                  <a:srgbClr val="FF0000"/>
                </a:solidFill>
                <a:latin typeface="Arial" charset="0"/>
                <a:cs typeface="Arial" charset="0"/>
              </a:rPr>
              <a:t>/ Length: </a:t>
            </a:r>
            <a:r>
              <a:rPr lang="en-US" sz="900" b="1" dirty="0">
                <a:solidFill>
                  <a:srgbClr val="FF0000"/>
                </a:solidFill>
                <a:latin typeface="Arial" pitchFamily="34" charset="0"/>
                <a:ea typeface="Calibri" pitchFamily="34" charset="0"/>
                <a:cs typeface="Arial" pitchFamily="34" charset="0"/>
              </a:rPr>
              <a:t>1 minute</a:t>
            </a:r>
          </a:p>
          <a:p>
            <a:pPr fontAlgn="auto">
              <a:spcBef>
                <a:spcPts val="0"/>
              </a:spcBef>
              <a:spcAft>
                <a:spcPts val="600"/>
              </a:spcAft>
              <a:defRPr/>
            </a:pPr>
            <a:r>
              <a:rPr lang="en-US" sz="900" dirty="0">
                <a:solidFill>
                  <a:srgbClr val="FF0000"/>
                </a:solidFill>
                <a:latin typeface="Arial" pitchFamily="34" charset="0"/>
                <a:cs typeface="Arial" pitchFamily="34" charset="0"/>
              </a:rPr>
              <a:t>Microsoft Lync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b="1" dirty="0" smtClean="0">
              <a:solidFill>
                <a:srgbClr val="FF0000"/>
              </a:solidFill>
              <a:latin typeface="Arial" charset="0"/>
              <a:cs typeface="Arial" charset="0"/>
            </a:endParaRPr>
          </a:p>
          <a:p>
            <a:pPr>
              <a:spcAft>
                <a:spcPts val="600"/>
              </a:spcAft>
            </a:pPr>
            <a:r>
              <a:rPr lang="en-US" sz="900" dirty="0" smtClean="0">
                <a:solidFill>
                  <a:srgbClr val="FF0000"/>
                </a:solidFill>
              </a:rPr>
              <a:t>Review </a:t>
            </a:r>
            <a:r>
              <a:rPr lang="en-US" sz="900" dirty="0">
                <a:solidFill>
                  <a:srgbClr val="FF0000"/>
                </a:solidFill>
              </a:rPr>
              <a:t>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
        <p:nvSpPr>
          <p:cNvPr id="9" name="Footer Placeholder 8"/>
          <p:cNvSpPr>
            <a:spLocks noGrp="1"/>
          </p:cNvSpPr>
          <p:nvPr>
            <p:ph type="ftr" sz="quarter" idx="14"/>
          </p:nvPr>
        </p:nvSpPr>
        <p:spPr/>
        <p:txBody>
          <a:bodyPr/>
          <a:lstStyle/>
          <a:p>
            <a:r>
              <a:rPr lang="en-US" dirty="0" smtClean="0">
                <a:solidFill>
                  <a:srgbClr val="000000"/>
                </a:solidFill>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664894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3094038" y="795338"/>
            <a:ext cx="3902075" cy="2195512"/>
          </a:xfrm>
        </p:spPr>
      </p:sp>
      <p:sp>
        <p:nvSpPr>
          <p:cNvPr id="5" name="Notes Placeholder 4"/>
          <p:cNvSpPr>
            <a:spLocks noGrp="1"/>
          </p:cNvSpPr>
          <p:nvPr>
            <p:ph type="body" idx="1"/>
          </p:nvPr>
        </p:nvSpPr>
        <p:spPr>
          <a:xfrm>
            <a:off x="3556000" y="3079750"/>
            <a:ext cx="2984500" cy="5551066"/>
          </a:xfrm>
        </p:spPr>
        <p:txBody>
          <a:bodyPr>
            <a:normAutofit/>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GB" sz="1000" dirty="0" smtClean="0"/>
              <a:t>So the agenda for this call is talking a little bit how to create </a:t>
            </a:r>
            <a:r>
              <a:rPr lang="en-GB" sz="1000" dirty="0" err="1" smtClean="0"/>
              <a:t>runbooks</a:t>
            </a:r>
            <a:r>
              <a:rPr lang="en-GB" sz="1000" dirty="0" smtClean="0"/>
              <a:t>,</a:t>
            </a:r>
            <a:r>
              <a:rPr lang="en-GB" sz="1000" baseline="0" dirty="0" smtClean="0"/>
              <a:t> how to work with the </a:t>
            </a:r>
            <a:r>
              <a:rPr lang="en-GB" sz="1000" baseline="0" dirty="0" err="1" smtClean="0"/>
              <a:t>runbook</a:t>
            </a:r>
            <a:r>
              <a:rPr lang="en-GB" sz="1000" baseline="0" dirty="0" smtClean="0"/>
              <a:t> Designer then we are going to cover the </a:t>
            </a:r>
            <a:r>
              <a:rPr lang="en-GB" sz="1000" baseline="0" dirty="0" err="1" smtClean="0"/>
              <a:t>runbook</a:t>
            </a:r>
            <a:r>
              <a:rPr lang="en-GB" sz="1000" baseline="0" dirty="0" smtClean="0"/>
              <a:t> tester the tool to test your </a:t>
            </a:r>
            <a:r>
              <a:rPr lang="en-GB" sz="1000" baseline="0" dirty="0" err="1" smtClean="0"/>
              <a:t>runbooks</a:t>
            </a:r>
            <a:r>
              <a:rPr lang="en-GB" sz="1000" baseline="0" dirty="0" smtClean="0"/>
              <a:t>, then we would like to discuss the Orchestration Console, a little bit about integration packs which we covered in the first session already but we will have a look here on that as well, then we will talk about global settings and configurations, then we would like to talk about the </a:t>
            </a:r>
            <a:r>
              <a:rPr lang="en-GB" sz="1000" baseline="0" dirty="0" err="1" smtClean="0"/>
              <a:t>runbook</a:t>
            </a:r>
            <a:r>
              <a:rPr lang="en-GB" sz="1000" baseline="0" dirty="0" smtClean="0"/>
              <a:t> and how that </a:t>
            </a:r>
            <a:r>
              <a:rPr lang="en-GB" sz="1000" baseline="0" dirty="0" err="1" smtClean="0"/>
              <a:t>runbook</a:t>
            </a:r>
            <a:r>
              <a:rPr lang="en-GB" sz="1000" baseline="0" dirty="0" smtClean="0"/>
              <a:t> looks like and what are the different parts of a </a:t>
            </a:r>
            <a:r>
              <a:rPr lang="en-GB" sz="1000" baseline="0" dirty="0" err="1" smtClean="0"/>
              <a:t>runbook</a:t>
            </a:r>
            <a:r>
              <a:rPr lang="en-GB" sz="1000" baseline="0" dirty="0" smtClean="0"/>
              <a:t>. Then we will discuss one very important idea behind Orchestrator the </a:t>
            </a:r>
            <a:r>
              <a:rPr lang="en-GB" sz="1000" baseline="0" dirty="0" err="1" smtClean="0"/>
              <a:t>databus</a:t>
            </a:r>
            <a:r>
              <a:rPr lang="en-GB" sz="1000" baseline="0" dirty="0" smtClean="0"/>
              <a:t> and how that works and how that helps passing data between </a:t>
            </a:r>
            <a:r>
              <a:rPr lang="en-GB" sz="1000" baseline="0" dirty="0" err="1" smtClean="0"/>
              <a:t>runbooks</a:t>
            </a:r>
            <a:r>
              <a:rPr lang="en-GB" sz="1000" baseline="0" dirty="0" smtClean="0"/>
              <a:t> and at the very end we’re talking about how to secure your </a:t>
            </a:r>
            <a:r>
              <a:rPr lang="en-GB" sz="1000" baseline="0" dirty="0" err="1" smtClean="0"/>
              <a:t>runbooks</a:t>
            </a:r>
            <a:r>
              <a:rPr lang="en-GB" sz="1000" baseline="0" dirty="0" smtClean="0"/>
              <a:t>. </a:t>
            </a:r>
            <a:endParaRPr lang="en-GB" sz="1000" dirty="0" smtClean="0"/>
          </a:p>
          <a:p>
            <a:pPr marL="0" indent="0">
              <a:buNone/>
            </a:pPr>
            <a:endParaRPr lang="en-GB" sz="1000" dirty="0"/>
          </a:p>
        </p:txBody>
      </p:sp>
      <p:sp>
        <p:nvSpPr>
          <p:cNvPr id="6" name="Date Placeholder 5"/>
          <p:cNvSpPr>
            <a:spLocks noGrp="1"/>
          </p:cNvSpPr>
          <p:nvPr>
            <p:ph type="dt" idx="10"/>
          </p:nvPr>
        </p:nvSpPr>
        <p:spPr/>
        <p:txBody>
          <a:bodyPr/>
          <a:lstStyle/>
          <a:p>
            <a:fld id="{55A09B43-CD28-4795-928D-E7F94E34FC2B}" type="datetime1">
              <a:rPr lang="en-US" smtClean="0"/>
              <a:t>1/21/2013</a:t>
            </a:fld>
            <a:endParaRPr lang="en-US" dirty="0"/>
          </a:p>
        </p:txBody>
      </p:sp>
      <p:sp>
        <p:nvSpPr>
          <p:cNvPr id="8" name="Slide Number Placeholder 7"/>
          <p:cNvSpPr>
            <a:spLocks noGrp="1"/>
          </p:cNvSpPr>
          <p:nvPr>
            <p:ph type="sldNum" sz="quarter" idx="12"/>
          </p:nvPr>
        </p:nvSpPr>
        <p:spPr/>
        <p:txBody>
          <a:bodyPr/>
          <a:lstStyle/>
          <a:p>
            <a:fld id="{8B263312-38AA-4E1E-B2B5-0F8F122B24FE}" type="slidenum">
              <a:rPr lang="en-US" smtClean="0"/>
              <a:pPr/>
              <a:t>3</a:t>
            </a:fld>
            <a:endParaRPr lang="en-US" dirty="0"/>
          </a:p>
        </p:txBody>
      </p:sp>
      <p:sp>
        <p:nvSpPr>
          <p:cNvPr id="9" name="Header Placeholder 8"/>
          <p:cNvSpPr>
            <a:spLocks noGrp="1"/>
          </p:cNvSpPr>
          <p:nvPr>
            <p:ph type="hdr" sz="quarter" idx="13"/>
          </p:nvPr>
        </p:nvSpPr>
        <p:spPr/>
        <p:txBody>
          <a:bodyPr/>
          <a:lstStyle/>
          <a:p>
            <a:r>
              <a:rPr lang="en-US" smtClean="0"/>
              <a:t>SMSG Readiness</a:t>
            </a:r>
            <a:endParaRPr lang="en-US" dirty="0"/>
          </a:p>
        </p:txBody>
      </p:sp>
      <p:sp>
        <p:nvSpPr>
          <p:cNvPr id="10" name="Rectangle 9"/>
          <p:cNvSpPr/>
          <p:nvPr/>
        </p:nvSpPr>
        <p:spPr>
          <a:xfrm>
            <a:off x="381001" y="971789"/>
            <a:ext cx="2971800" cy="1631214"/>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IPv6 Subnet and Address Planning</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00:04 </a:t>
            </a:r>
            <a:r>
              <a:rPr lang="en-US" sz="900" b="1" dirty="0">
                <a:solidFill>
                  <a:srgbClr val="FF0000"/>
                </a:solidFill>
                <a:latin typeface="Arial" charset="0"/>
                <a:cs typeface="Arial" charset="0"/>
              </a:rPr>
              <a:t>/ Length: </a:t>
            </a:r>
            <a:r>
              <a:rPr lang="en-US" sz="900" b="1" dirty="0" smtClean="0">
                <a:solidFill>
                  <a:srgbClr val="FF0000"/>
                </a:solidFill>
                <a:latin typeface="Arial" charset="0"/>
                <a:cs typeface="Arial" charset="0"/>
              </a:rPr>
              <a:t>3</a:t>
            </a:r>
            <a:r>
              <a:rPr lang="en-US" sz="900" b="1" dirty="0" smtClean="0">
                <a:solidFill>
                  <a:srgbClr val="FF0000"/>
                </a:solidFill>
                <a:latin typeface="Arial" pitchFamily="34" charset="0"/>
                <a:ea typeface="Calibri" pitchFamily="34" charset="0"/>
                <a:cs typeface="Arial" pitchFamily="34" charset="0"/>
              </a:rPr>
              <a:t> minutes</a:t>
            </a:r>
            <a:endParaRPr lang="en-US" sz="900" b="1" dirty="0">
              <a:solidFill>
                <a:srgbClr val="FF0000"/>
              </a:solidFill>
              <a:latin typeface="Arial" pitchFamily="34" charset="0"/>
              <a:ea typeface="Calibri" pitchFamily="34" charset="0"/>
              <a:cs typeface="Arial" pitchFamily="34" charset="0"/>
            </a:endParaRP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dirty="0" smtClean="0">
              <a:solidFill>
                <a:srgbClr val="FF0000"/>
              </a:solidFill>
              <a:latin typeface="Arial" charset="0"/>
              <a:cs typeface="Arial" charset="0"/>
            </a:endParaRPr>
          </a:p>
          <a:p>
            <a:pPr>
              <a:tabLst>
                <a:tab pos="0" algn="l"/>
              </a:tabLst>
              <a:defRPr/>
            </a:pPr>
            <a:r>
              <a:rPr lang="en-US" sz="900" dirty="0" smtClean="0">
                <a:solidFill>
                  <a:srgbClr val="FF0000"/>
                </a:solidFill>
                <a:latin typeface="Arial" charset="0"/>
                <a:cs typeface="Arial" charset="0"/>
              </a:rPr>
              <a:t>Take the students through the subnet and address plan. Explain the various stages of how the plan comes together. </a:t>
            </a:r>
            <a:endParaRPr lang="en-US" sz="900" dirty="0">
              <a:solidFill>
                <a:srgbClr val="FF0000"/>
              </a:solidFill>
              <a:latin typeface="Arial" charset="0"/>
              <a:cs typeface="Arial" charset="0"/>
            </a:endParaRPr>
          </a:p>
          <a:p>
            <a:pPr>
              <a:spcAft>
                <a:spcPts val="600"/>
              </a:spcAft>
              <a:defRPr/>
            </a:pPr>
            <a:endParaRPr lang="en-US" sz="800" dirty="0">
              <a:latin typeface="Arial" pitchFamily="34" charset="0"/>
              <a:cs typeface="Arial" pitchFamily="34" charset="0"/>
            </a:endParaRPr>
          </a:p>
        </p:txBody>
      </p:sp>
      <p:sp>
        <p:nvSpPr>
          <p:cNvPr id="2" name="Footer Placeholder 1"/>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p14="http://schemas.microsoft.com/office/powerpoint/2010/main" val="1363878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81000" y="685800"/>
            <a:ext cx="6096000" cy="3429000"/>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sz="1200" u="none" dirty="0" smtClean="0">
                <a:latin typeface="Arial" charset="0"/>
              </a:rPr>
              <a:t>So</a:t>
            </a:r>
            <a:r>
              <a:rPr lang="en-US" sz="1200" u="none" baseline="0" dirty="0" smtClean="0">
                <a:latin typeface="Arial" charset="0"/>
              </a:rPr>
              <a:t> the Runbook Designer is the tool that you’re going to use to create, to manage and to run your </a:t>
            </a:r>
            <a:r>
              <a:rPr lang="en-US" sz="1200" u="none" baseline="0" dirty="0" err="1" smtClean="0">
                <a:latin typeface="Arial" charset="0"/>
              </a:rPr>
              <a:t>runbooks</a:t>
            </a:r>
            <a:r>
              <a:rPr lang="en-US" sz="1200" u="none" baseline="0" dirty="0" smtClean="0">
                <a:latin typeface="Arial" charset="0"/>
              </a:rPr>
              <a:t>, it’s actually what you see on the right screen shot shows you in the middle part of that tool you see the surface where you are able to create your </a:t>
            </a:r>
            <a:r>
              <a:rPr lang="en-US" sz="1200" u="none" baseline="0" dirty="0" err="1" smtClean="0">
                <a:latin typeface="Arial" charset="0"/>
              </a:rPr>
              <a:t>runbooks</a:t>
            </a:r>
            <a:r>
              <a:rPr lang="en-US" sz="1200" u="none" baseline="0" dirty="0" smtClean="0">
                <a:latin typeface="Arial" charset="0"/>
              </a:rPr>
              <a:t>, where you’re able to drag and drop your activities to that pane and create that </a:t>
            </a:r>
            <a:r>
              <a:rPr lang="en-US" sz="1200" u="none" baseline="0" dirty="0" err="1" smtClean="0">
                <a:latin typeface="Arial" charset="0"/>
              </a:rPr>
              <a:t>runbook</a:t>
            </a:r>
            <a:r>
              <a:rPr lang="en-US" sz="1200" u="none" baseline="0" dirty="0" smtClean="0">
                <a:latin typeface="Arial" charset="0"/>
              </a:rPr>
              <a:t>. It’s really actually an end to end process view you have the user interface, you’re using drag and drop, and you’re also able to do some branching and parallel processing within the Runbook Designer. </a:t>
            </a:r>
            <a:endParaRPr lang="en-US" sz="1200" u="none" dirty="0" smtClean="0">
              <a:latin typeface="Arial" charset="0"/>
            </a:endParaRPr>
          </a:p>
          <a:p>
            <a:endParaRPr lang="en-US" sz="1200" u="sng"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4</a:t>
            </a:fld>
            <a:endParaRPr lang="en-US" dirty="0" smtClean="0">
              <a:latin typeface="Arial" pitchFamily="34" charset="0"/>
            </a:endParaRPr>
          </a:p>
        </p:txBody>
      </p:sp>
    </p:spTree>
    <p:extLst>
      <p:ext uri="{BB962C8B-B14F-4D97-AF65-F5344CB8AC3E}">
        <p14:creationId xmlns:p14="http://schemas.microsoft.com/office/powerpoint/2010/main" val="2063377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381000" y="685800"/>
            <a:ext cx="6096000" cy="3429000"/>
          </a:xfrm>
          <a:ln/>
        </p:spPr>
      </p:sp>
      <p:sp>
        <p:nvSpPr>
          <p:cNvPr id="27651" name="Rectangle 3"/>
          <p:cNvSpPr>
            <a:spLocks noGrp="1" noChangeArrowheads="1"/>
          </p:cNvSpPr>
          <p:nvPr>
            <p:ph type="body" idx="1"/>
          </p:nvPr>
        </p:nvSpPr>
        <p:spPr>
          <a:xfrm>
            <a:off x="685800" y="4343673"/>
            <a:ext cx="5486400" cy="4114566"/>
          </a:xfrm>
          <a:prstGeom prst="rect">
            <a:avLst/>
          </a:prstGeom>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to create </a:t>
            </a:r>
            <a:r>
              <a:rPr lang="en-US" dirty="0" err="1" smtClean="0"/>
              <a:t>runbooks</a:t>
            </a:r>
            <a:r>
              <a:rPr lang="en-US" dirty="0" smtClean="0"/>
              <a:t>, it’s actually based on forms and wizards so</a:t>
            </a:r>
            <a:r>
              <a:rPr lang="en-US" baseline="0" dirty="0" smtClean="0"/>
              <a:t> there is no need actually to write scripts or to develop some code as long as the integration packs and the activities are able to fulfill your requirements you’re really able to drag and drop those activities and build your workflows without any coding and so there is no really programming knowledge required for creating </a:t>
            </a:r>
            <a:r>
              <a:rPr lang="en-US" baseline="0" dirty="0" err="1" smtClean="0"/>
              <a:t>runbooks</a:t>
            </a:r>
            <a:r>
              <a:rPr lang="en-US" baseline="0" dirty="0" smtClean="0"/>
              <a:t>.</a:t>
            </a:r>
            <a:endParaRPr lang="en-US" dirty="0" smtClean="0"/>
          </a:p>
          <a:p>
            <a:endParaRPr lang="en-US" dirty="0" smtClean="0"/>
          </a:p>
        </p:txBody>
      </p:sp>
    </p:spTree>
    <p:extLst>
      <p:ext uri="{BB962C8B-B14F-4D97-AF65-F5344CB8AC3E}">
        <p14:creationId xmlns:p14="http://schemas.microsoft.com/office/powerpoint/2010/main" val="1523328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81000" y="685800"/>
            <a:ext cx="6096000" cy="3429000"/>
          </a:xfrm>
          <a:ln/>
        </p:spPr>
      </p:sp>
      <p:sp>
        <p:nvSpPr>
          <p:cNvPr id="25603" name="Notes Placeholder 2"/>
          <p:cNvSpPr>
            <a:spLocks noGrp="1"/>
          </p:cNvSpPr>
          <p:nvPr>
            <p:ph type="body" idx="1"/>
          </p:nvPr>
        </p:nvSpPr>
        <p:spPr>
          <a:noFill/>
          <a:ln/>
        </p:spPr>
        <p:txBody>
          <a:bodyPr/>
          <a:lstStyle/>
          <a:p>
            <a:r>
              <a:rPr lang="en-US" dirty="0" smtClean="0">
                <a:latin typeface="Arial" pitchFamily="34" charset="0"/>
              </a:rPr>
              <a:t>The Runbook Tester, it’s actually</a:t>
            </a:r>
            <a:r>
              <a:rPr lang="en-US" baseline="0" dirty="0" smtClean="0">
                <a:latin typeface="Arial" pitchFamily="34" charset="0"/>
              </a:rPr>
              <a:t> called by the Designer so there is a button in the Designer where you are able to start the Runbook Tester and that will give you a step-through object-by object within your workflows so you really able to debug your workflow and to see each activity and the data that is part of that activity, the only limit is that nested workflows cannot be tested here, but for all other workflows you can use that tester to debug your workflows and see what’s going on with your data within that </a:t>
            </a:r>
            <a:r>
              <a:rPr lang="en-US" baseline="0" dirty="0" err="1" smtClean="0">
                <a:latin typeface="Arial" pitchFamily="34" charset="0"/>
              </a:rPr>
              <a:t>runbook</a:t>
            </a:r>
            <a:r>
              <a:rPr lang="en-US" baseline="0" dirty="0" smtClean="0">
                <a:latin typeface="Arial" pitchFamily="34" charset="0"/>
              </a:rPr>
              <a:t>.</a:t>
            </a:r>
            <a:endParaRPr lang="en-US" dirty="0" smtClean="0">
              <a:latin typeface="Arial" pitchFamily="34"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6</a:t>
            </a:fld>
            <a:endParaRPr lang="en-US" dirty="0" smtClean="0">
              <a:latin typeface="Arial" pitchFamily="34" charset="0"/>
            </a:endParaRPr>
          </a:p>
        </p:txBody>
      </p:sp>
    </p:spTree>
    <p:extLst>
      <p:ext uri="{BB962C8B-B14F-4D97-AF65-F5344CB8AC3E}">
        <p14:creationId xmlns:p14="http://schemas.microsoft.com/office/powerpoint/2010/main" val="2997348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81000" y="685800"/>
            <a:ext cx="6096000" cy="3429000"/>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latin typeface="Arial" pitchFamily="34" charset="0"/>
              </a:rPr>
              <a:t>So the</a:t>
            </a:r>
            <a:r>
              <a:rPr lang="en-US" baseline="0" dirty="0" smtClean="0">
                <a:latin typeface="Arial" pitchFamily="34" charset="0"/>
              </a:rPr>
              <a:t> Orchestrator Console, it’s actually a web interface where you’re able to see the </a:t>
            </a:r>
            <a:r>
              <a:rPr lang="en-US" baseline="0" dirty="0" err="1" smtClean="0">
                <a:latin typeface="Arial" pitchFamily="34" charset="0"/>
              </a:rPr>
              <a:t>runbooks</a:t>
            </a:r>
            <a:r>
              <a:rPr lang="en-US" baseline="0" dirty="0" smtClean="0">
                <a:latin typeface="Arial" pitchFamily="34" charset="0"/>
              </a:rPr>
              <a:t> you see which one are running, you’re able to see the real time </a:t>
            </a:r>
            <a:r>
              <a:rPr lang="en-US" baseline="0" dirty="0" err="1" smtClean="0">
                <a:latin typeface="Arial" pitchFamily="34" charset="0"/>
              </a:rPr>
              <a:t>runbook</a:t>
            </a:r>
            <a:r>
              <a:rPr lang="en-US" baseline="0" dirty="0" smtClean="0">
                <a:latin typeface="Arial" pitchFamily="34" charset="0"/>
              </a:rPr>
              <a:t> status of the </a:t>
            </a:r>
            <a:r>
              <a:rPr lang="en-US" baseline="0" dirty="0" err="1" smtClean="0">
                <a:latin typeface="Arial" pitchFamily="34" charset="0"/>
              </a:rPr>
              <a:t>runbooks</a:t>
            </a:r>
            <a:r>
              <a:rPr lang="en-US" baseline="0" dirty="0" smtClean="0">
                <a:latin typeface="Arial" pitchFamily="34" charset="0"/>
              </a:rPr>
              <a:t> and last but not least you’re able to start and stop your </a:t>
            </a:r>
            <a:r>
              <a:rPr lang="en-US" baseline="0" dirty="0" err="1" smtClean="0">
                <a:latin typeface="Arial" pitchFamily="34" charset="0"/>
              </a:rPr>
              <a:t>runbooks</a:t>
            </a:r>
            <a:r>
              <a:rPr lang="en-US" baseline="0" dirty="0" smtClean="0">
                <a:latin typeface="Arial" pitchFamily="34" charset="0"/>
              </a:rPr>
              <a:t> within the Orchestrator Console and that web interface is actually using the REST-based web service that’s also part of the Orchestrator architecture.</a:t>
            </a:r>
            <a:endParaRPr lang="en-US" dirty="0" smtClean="0">
              <a:latin typeface="Arial" pitchFamily="34" charset="0"/>
            </a:endParaRPr>
          </a:p>
          <a:p>
            <a:endParaRPr lang="en-US" dirty="0" smtClean="0">
              <a:latin typeface="Arial" pitchFamily="34"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7</a:t>
            </a:fld>
            <a:endParaRPr lang="en-US" dirty="0" smtClean="0">
              <a:latin typeface="Arial" pitchFamily="34" charset="0"/>
            </a:endParaRPr>
          </a:p>
        </p:txBody>
      </p:sp>
    </p:spTree>
    <p:extLst>
      <p:ext uri="{BB962C8B-B14F-4D97-AF65-F5344CB8AC3E}">
        <p14:creationId xmlns:p14="http://schemas.microsoft.com/office/powerpoint/2010/main" val="3346125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381000" y="685800"/>
            <a:ext cx="6096000" cy="3429000"/>
          </a:xfrm>
          <a:ln/>
        </p:spPr>
      </p:sp>
      <p:sp>
        <p:nvSpPr>
          <p:cNvPr id="26627" name="Rectangle 3"/>
          <p:cNvSpPr>
            <a:spLocks noGrp="1" noChangeArrowheads="1"/>
          </p:cNvSpPr>
          <p:nvPr>
            <p:ph type="body" idx="1"/>
          </p:nvPr>
        </p:nvSpPr>
        <p:spPr>
          <a:xfrm>
            <a:off x="685800" y="4343673"/>
            <a:ext cx="5486400" cy="4114566"/>
          </a:xfrm>
          <a:prstGeom prst="rect">
            <a:avLst/>
          </a:prstGeom>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integration packs extends the out of the box functionality of Orchestrator so those are vendor</a:t>
            </a:r>
            <a:r>
              <a:rPr lang="en-US" baseline="0" dirty="0" smtClean="0"/>
              <a:t> specific integration packs and activities so on the very right you see the activity pane of the Orchestrator Designer and a couple of those, they’re really out of the box like the e-mail part, notification, utilities, text file management and at the very end you see the </a:t>
            </a:r>
            <a:r>
              <a:rPr lang="en-US" baseline="0" dirty="0" err="1" smtClean="0"/>
              <a:t>runbook</a:t>
            </a:r>
            <a:r>
              <a:rPr lang="en-US" baseline="0" dirty="0" smtClean="0"/>
              <a:t> control, those are the activities that are part of Orchestrator out of the box. But things like Active Directory and for System Center 2012 components are part of integration packs that you will only see if you have imported integration pack into your environment. So integration packs which are included in the download are supported and updated by Microsoft so you’re able to see that.</a:t>
            </a:r>
            <a:endParaRPr lang="en-US" dirty="0" smtClean="0"/>
          </a:p>
          <a:p>
            <a:endParaRPr lang="en-US" dirty="0" smtClean="0"/>
          </a:p>
        </p:txBody>
      </p:sp>
    </p:spTree>
    <p:extLst>
      <p:ext uri="{BB962C8B-B14F-4D97-AF65-F5344CB8AC3E}">
        <p14:creationId xmlns:p14="http://schemas.microsoft.com/office/powerpoint/2010/main" val="3227505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81000" y="685800"/>
            <a:ext cx="6096000" cy="3429000"/>
          </a:xfrm>
          <a:ln/>
        </p:spPr>
      </p:sp>
      <p:sp>
        <p:nvSpPr>
          <p:cNvPr id="25603" name="Notes Placeholder 2"/>
          <p:cNvSpPr>
            <a:spLocks noGrp="1"/>
          </p:cNvSpPr>
          <p:nvPr>
            <p:ph type="body" idx="1"/>
          </p:nvPr>
        </p:nvSpPr>
        <p:spPr>
          <a:noFill/>
          <a:ln/>
        </p:spPr>
        <p:txBody>
          <a:bodyPr/>
          <a:lstStyle/>
          <a:p>
            <a:r>
              <a:rPr lang="en-US" dirty="0" smtClean="0">
                <a:latin typeface="Arial" pitchFamily="34" charset="0"/>
              </a:rPr>
              <a:t>So Global</a:t>
            </a:r>
            <a:r>
              <a:rPr lang="en-US" baseline="0" dirty="0" smtClean="0">
                <a:latin typeface="Arial" pitchFamily="34" charset="0"/>
              </a:rPr>
              <a:t> Settings and Configuration, so it’s that concept of variables so if you are familiar with coding and programming you probably know all about variables, those variables helps you to store global information that you’re going to use in all your objects. That helps you to save time, you have to only write them once and deploy it everywhere and also if you have to update those data in your variables you have to just update that once and not in every </a:t>
            </a:r>
            <a:r>
              <a:rPr lang="en-US" baseline="0" dirty="0" err="1" smtClean="0">
                <a:latin typeface="Arial" pitchFamily="34" charset="0"/>
              </a:rPr>
              <a:t>runbook</a:t>
            </a:r>
            <a:r>
              <a:rPr lang="en-US" baseline="0" dirty="0" smtClean="0">
                <a:latin typeface="Arial" pitchFamily="34" charset="0"/>
              </a:rPr>
              <a:t>. </a:t>
            </a:r>
          </a:p>
          <a:p>
            <a:r>
              <a:rPr lang="en-US" baseline="0" dirty="0" smtClean="0">
                <a:latin typeface="Arial" pitchFamily="34" charset="0"/>
              </a:rPr>
              <a:t>Another concept is the concept of schedules so you are able to specify specific time ranges that can be used either to prevent or allow your </a:t>
            </a:r>
            <a:r>
              <a:rPr lang="en-US" baseline="0" dirty="0" err="1" smtClean="0">
                <a:latin typeface="Arial" pitchFamily="34" charset="0"/>
              </a:rPr>
              <a:t>runbooks</a:t>
            </a:r>
            <a:r>
              <a:rPr lang="en-US" baseline="0" dirty="0" smtClean="0">
                <a:latin typeface="Arial" pitchFamily="34" charset="0"/>
              </a:rPr>
              <a:t> and objects to run at specific times so you’re able within your </a:t>
            </a:r>
            <a:r>
              <a:rPr lang="en-US" baseline="0" dirty="0" err="1" smtClean="0">
                <a:latin typeface="Arial" pitchFamily="34" charset="0"/>
              </a:rPr>
              <a:t>runbooks</a:t>
            </a:r>
            <a:r>
              <a:rPr lang="en-US" baseline="0" dirty="0" smtClean="0">
                <a:latin typeface="Arial" pitchFamily="34" charset="0"/>
              </a:rPr>
              <a:t> to test against that specific schedule and if that is within that schedule you’re able to do some other action to do some specific activities.</a:t>
            </a:r>
            <a:endParaRPr lang="en-US" dirty="0" smtClean="0">
              <a:latin typeface="Arial" pitchFamily="34" charset="0"/>
            </a:endParaRPr>
          </a:p>
          <a:p>
            <a:endParaRPr lang="en-US" dirty="0" smtClean="0">
              <a:latin typeface="Arial" pitchFamily="34"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9</a:t>
            </a:fld>
            <a:endParaRPr lang="en-US" dirty="0" smtClean="0">
              <a:latin typeface="Arial" pitchFamily="34" charset="0"/>
            </a:endParaRPr>
          </a:p>
        </p:txBody>
      </p:sp>
    </p:spTree>
    <p:extLst>
      <p:ext uri="{BB962C8B-B14F-4D97-AF65-F5344CB8AC3E}">
        <p14:creationId xmlns:p14="http://schemas.microsoft.com/office/powerpoint/2010/main" val="1012872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2"/>
                    </a:gs>
                    <a:gs pos="39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88314743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5014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1124552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88226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0713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537394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598642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12823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802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9371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5476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9144000"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1934150940"/>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209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391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57788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39530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with content alterna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8187" y="1165754"/>
            <a:ext cx="11400102" cy="2280624"/>
          </a:xfrm>
        </p:spPr>
        <p:txBody>
          <a:bodyPr/>
          <a:lstStyle>
            <a:lvl1pPr>
              <a:lnSpc>
                <a:spcPct val="100000"/>
              </a:lnSpc>
              <a:defRPr/>
            </a:lvl1pPr>
            <a:lvl2pPr>
              <a:lnSpc>
                <a:spcPct val="100000"/>
              </a:lnSpc>
              <a:spcBef>
                <a:spcPts val="0"/>
              </a:spcBef>
              <a:spcAft>
                <a:spcPts val="612"/>
              </a:spcAft>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a:xfrm>
            <a:off x="9016444" y="6541641"/>
            <a:ext cx="2901844" cy="219733"/>
          </a:xfrm>
          <a:prstGeom prst="rect">
            <a:avLst/>
          </a:prstGeom>
        </p:spPr>
        <p:txBody>
          <a:bodyPr/>
          <a:lstStyle/>
          <a:p>
            <a:fld id="{F777EB7E-3C84-4DC8-BC65-B9675A7009BB}" type="slidenum">
              <a:rPr lang="en-US" smtClean="0"/>
              <a:pPr/>
              <a:t>‹#›</a:t>
            </a:fld>
            <a:endParaRPr lang="en-US" dirty="0"/>
          </a:p>
        </p:txBody>
      </p:sp>
    </p:spTree>
    <p:extLst>
      <p:ext uri="{BB962C8B-B14F-4D97-AF65-F5344CB8AC3E}">
        <p14:creationId xmlns:p14="http://schemas.microsoft.com/office/powerpoint/2010/main" val="273867834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3"/>
            <a:ext cx="10935894" cy="209288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55595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82"/>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073619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0073332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0BF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1748237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702599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94435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8288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15692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smtClean="0"/>
              <a:t>Click to edit Master title style</a:t>
            </a:r>
            <a:endParaRPr lang="en-US"/>
          </a:p>
        </p:txBody>
      </p:sp>
    </p:spTree>
    <p:extLst>
      <p:ext uri="{BB962C8B-B14F-4D97-AF65-F5344CB8AC3E}">
        <p14:creationId xmlns:p14="http://schemas.microsoft.com/office/powerpoint/2010/main" val="1883112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21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186" r:id="rId7"/>
    <p:sldLayoutId id="2147484202"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 id="2147484203" r:id="rId18"/>
    <p:sldLayoutId id="2147484204" r:id="rId19"/>
    <p:sldLayoutId id="2147484205" r:id="rId20"/>
    <p:sldLayoutId id="2147484206" r:id="rId21"/>
    <p:sldLayoutId id="2147484207" r:id="rId22"/>
    <p:sldLayoutId id="2147484208" r:id="rId23"/>
    <p:sldLayoutId id="2147484209" r:id="rId24"/>
    <p:sldLayoutId id="2147484210" r:id="rId25"/>
    <p:sldLayoutId id="2147484211" r:id="rId26"/>
  </p:sldLayoutIdLst>
  <p:transition>
    <p:fade/>
  </p:transition>
  <p:timing>
    <p:tnLst>
      <p:par>
        <p:cTn id="1" dur="indefinite" restart="never" nodeType="tmRoot"/>
      </p:par>
    </p:tnLst>
  </p:timing>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2pPr>
      <a:lvl3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3pPr>
      <a:lvl4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4pPr>
      <a:lvl5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5pPr>
      <a:lvl6pPr marL="4572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6pPr>
      <a:lvl7pPr marL="9144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7pPr>
      <a:lvl8pPr marL="13716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8pPr>
      <a:lvl9pPr marL="18288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9pPr>
    </p:titleStyle>
    <p:bodyStyle>
      <a:lvl1pPr marL="342900" indent="-342900" algn="l" defTabSz="931863" rtl="0" fontAlgn="base">
        <a:lnSpc>
          <a:spcPct val="90000"/>
        </a:lnSpc>
        <a:spcBef>
          <a:spcPct val="20000"/>
        </a:spcBef>
        <a:spcAft>
          <a:spcPct val="0"/>
        </a:spcAft>
        <a:buSzPct val="90000"/>
        <a:buFont typeface="Arial" panose="020B0604020202020204" pitchFamily="34" charset="0"/>
        <a:buChar char="•"/>
        <a:defRPr sz="4000" kern="1200">
          <a:gradFill>
            <a:gsLst>
              <a:gs pos="1250">
                <a:schemeClr val="tx1"/>
              </a:gs>
              <a:gs pos="100000">
                <a:schemeClr val="tx1"/>
              </a:gs>
            </a:gsLst>
            <a:lin ang="5400000" scaled="0"/>
          </a:gradFill>
          <a:latin typeface="+mj-lt"/>
          <a:ea typeface="MS PGothic" panose="020B0600070205080204" pitchFamily="34" charset="-128"/>
          <a:cs typeface="+mn-cs"/>
        </a:defRPr>
      </a:lvl1pPr>
      <a:lvl2pPr marL="584200" indent="-241300" algn="l" defTabSz="931863" rtl="0" fontAlgn="base">
        <a:lnSpc>
          <a:spcPct val="90000"/>
        </a:lnSpc>
        <a:spcBef>
          <a:spcPct val="20000"/>
        </a:spcBef>
        <a:spcAft>
          <a:spcPct val="0"/>
        </a:spcAft>
        <a:buSzPct val="90000"/>
        <a:buFont typeface="Arial" panose="020B0604020202020204" pitchFamily="34" charset="0"/>
        <a:buChar char="•"/>
        <a:defRPr sz="2400" kern="1200">
          <a:gradFill>
            <a:gsLst>
              <a:gs pos="1250">
                <a:schemeClr val="tx1"/>
              </a:gs>
              <a:gs pos="100000">
                <a:schemeClr val="tx1"/>
              </a:gs>
            </a:gsLst>
            <a:lin ang="5400000" scaled="0"/>
          </a:gradFill>
          <a:latin typeface="+mn-lt"/>
          <a:ea typeface="MS PGothic" panose="020B0600070205080204" pitchFamily="34" charset="-128"/>
          <a:cs typeface="+mn-cs"/>
        </a:defRPr>
      </a:lvl2pPr>
      <a:lvl3pPr marL="800100" indent="-228600" algn="l" defTabSz="931863" rtl="0" fontAlgn="base">
        <a:lnSpc>
          <a:spcPct val="90000"/>
        </a:lnSpc>
        <a:spcBef>
          <a:spcPct val="20000"/>
        </a:spcBef>
        <a:spcAft>
          <a:spcPct val="0"/>
        </a:spcAft>
        <a:buSzPct val="90000"/>
        <a:buFont typeface="Arial" panose="020B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n-cs"/>
        </a:defRPr>
      </a:lvl3pPr>
      <a:lvl4pPr marL="10287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4pPr>
      <a:lvl5pPr marL="12573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3" Type="http://schemas.openxmlformats.org/officeDocument/2006/relationships/image" Target="../media/image11.png"/><Relationship Id="rId7" Type="http://schemas.microsoft.com/office/2007/relationships/hdphoto" Target="../media/hdphoto1.wdp"/><Relationship Id="rId12"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microsoft.com/office/2007/relationships/hdphoto" Target="../media/hdphoto2.wdp"/><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74702" y="1751726"/>
            <a:ext cx="9143936" cy="1664890"/>
          </a:xfrm>
        </p:spPr>
        <p:txBody>
          <a:bodyPr/>
          <a:lstStyle/>
          <a:p>
            <a:pPr defTabSz="932742" fontAlgn="auto">
              <a:lnSpc>
                <a:spcPct val="80000"/>
              </a:lnSpc>
              <a:spcAft>
                <a:spcPts val="0"/>
              </a:spcAft>
              <a:defRPr/>
            </a:pPr>
            <a:r>
              <a:rPr sz="4800" dirty="0" smtClean="0">
                <a:ea typeface="+mn-ea"/>
              </a:rPr>
              <a:t>Interface and Workflow Settings</a:t>
            </a:r>
            <a:br>
              <a:rPr sz="4800" dirty="0" smtClean="0">
                <a:ea typeface="+mn-ea"/>
              </a:rPr>
            </a:br>
            <a:r>
              <a:rPr sz="3600" dirty="0" smtClean="0">
                <a:ea typeface="+mn-ea"/>
              </a:rPr>
              <a:t>with System Center 2012 SP1 Orchestrator </a:t>
            </a:r>
            <a:br>
              <a:rPr sz="3600" dirty="0" smtClean="0">
                <a:ea typeface="+mn-ea"/>
              </a:rPr>
            </a:br>
            <a:r>
              <a:rPr sz="2000" dirty="0" smtClean="0">
                <a:ea typeface="+mn-ea"/>
              </a:rPr>
              <a:t/>
            </a:r>
            <a:br>
              <a:rPr sz="2000" dirty="0" smtClean="0">
                <a:ea typeface="+mn-ea"/>
              </a:rPr>
            </a:br>
            <a:r>
              <a:rPr lang="en-US" sz="2000" dirty="0">
                <a:ea typeface="+mn-ea"/>
              </a:rPr>
              <a:t/>
            </a:r>
            <a:br>
              <a:rPr lang="en-US" sz="2000" dirty="0">
                <a:ea typeface="+mn-ea"/>
              </a:rPr>
            </a:br>
            <a:r>
              <a:rPr lang="en-US" sz="2800" dirty="0"/>
              <a:t>Andreas </a:t>
            </a:r>
            <a:r>
              <a:rPr lang="en-US" sz="2800" dirty="0" smtClean="0"/>
              <a:t>Rynes</a:t>
            </a:r>
            <a:r>
              <a:rPr lang="en-US" sz="2800" dirty="0" smtClean="0">
                <a:ea typeface="+mn-ea"/>
              </a:rPr>
              <a:t/>
            </a:r>
            <a:br>
              <a:rPr lang="en-US" sz="2800" dirty="0" smtClean="0">
                <a:ea typeface="+mn-ea"/>
              </a:rPr>
            </a:br>
            <a:r>
              <a:rPr lang="en-US" sz="2800" dirty="0" smtClean="0">
                <a:ea typeface="+mn-ea"/>
              </a:rPr>
              <a:t>Datacenter Architect</a:t>
            </a:r>
            <a:br>
              <a:rPr lang="en-US" sz="2800" dirty="0" smtClean="0">
                <a:ea typeface="+mn-ea"/>
              </a:rPr>
            </a:br>
            <a:r>
              <a:rPr lang="en-US" sz="2800" dirty="0" smtClean="0">
                <a:ea typeface="+mn-ea"/>
              </a:rPr>
              <a:t>Microsoft Corporation</a:t>
            </a:r>
            <a:endParaRPr dirty="0">
              <a:ea typeface="+mn-ea"/>
            </a:endParaRPr>
          </a:p>
        </p:txBody>
      </p:sp>
      <p:sp>
        <p:nvSpPr>
          <p:cNvPr id="15362" name="TextBox 4"/>
          <p:cNvSpPr txBox="1">
            <a:spLocks noChangeArrowheads="1"/>
          </p:cNvSpPr>
          <p:nvPr/>
        </p:nvSpPr>
        <p:spPr bwMode="auto">
          <a:xfrm>
            <a:off x="823913" y="3652838"/>
            <a:ext cx="71310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nSpc>
                <a:spcPts val="1775"/>
              </a:lnSpc>
              <a:spcAft>
                <a:spcPts val="1838"/>
              </a:spcAft>
              <a:buSzPct val="90000"/>
            </a:pPr>
            <a:endParaRPr lang="en-US" sz="2200" dirty="0" smtClean="0">
              <a:solidFill>
                <a:schemeClr val="bg1"/>
              </a:solidFill>
              <a:latin typeface="Segoe UI Light" panose="020B0502040204020203" pitchFamily="34" charset="0"/>
            </a:endParaRPr>
          </a:p>
          <a:p>
            <a:pPr>
              <a:lnSpc>
                <a:spcPts val="1775"/>
              </a:lnSpc>
              <a:spcAft>
                <a:spcPts val="1838"/>
              </a:spcAft>
              <a:buSzPct val="90000"/>
            </a:pPr>
            <a:endParaRPr lang="en-US" sz="2200" dirty="0">
              <a:solidFill>
                <a:schemeClr val="bg1"/>
              </a:solidFill>
              <a:latin typeface="Segoe UI Light" panose="020B0502040204020203" pitchFamily="34" charset="0"/>
            </a:endParaRPr>
          </a:p>
          <a:p>
            <a:pPr>
              <a:lnSpc>
                <a:spcPts val="1775"/>
              </a:lnSpc>
              <a:spcAft>
                <a:spcPts val="1838"/>
              </a:spcAft>
              <a:buSzPct val="90000"/>
            </a:pPr>
            <a:r>
              <a:rPr lang="en-US" sz="2200" dirty="0" smtClean="0">
                <a:solidFill>
                  <a:schemeClr val="bg1"/>
                </a:solidFill>
                <a:latin typeface="Segoe UI Light" panose="020B0502040204020203" pitchFamily="34" charset="0"/>
              </a:rPr>
              <a:t>Microsoft </a:t>
            </a:r>
            <a:r>
              <a:rPr lang="en-US" sz="2200" dirty="0">
                <a:solidFill>
                  <a:schemeClr val="bg1"/>
                </a:solidFill>
                <a:latin typeface="Segoe UI Light" panose="020B0502040204020203" pitchFamily="34" charset="0"/>
              </a:rPr>
              <a:t>Virtual Academy </a:t>
            </a:r>
          </a:p>
        </p:txBody>
      </p:sp>
      <p:pic>
        <p:nvPicPr>
          <p:cNvPr id="15368" name="Picture 20" descr="arrow.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125" y="4686300"/>
            <a:ext cx="254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cstate="screen">
            <a:duotone>
              <a:prstClr val="black"/>
              <a:schemeClr val="bg1">
                <a:lumMod val="50000"/>
                <a:tint val="45000"/>
                <a:satMod val="400000"/>
              </a:schemeClr>
            </a:duotone>
            <a:extLst>
              <a:ext uri="{28A0092B-C50C-407E-A947-70E740481C1C}">
                <a14:useLocalDpi xmlns:a14="http://schemas.microsoft.com/office/drawing/2010/main"/>
              </a:ext>
            </a:extLst>
          </a:blip>
          <a:stretch>
            <a:fillRect/>
          </a:stretch>
        </p:blipFill>
        <p:spPr>
          <a:xfrm>
            <a:off x="3383628" y="5783237"/>
            <a:ext cx="5135283" cy="914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468916"/>
          </a:xfrm>
        </p:spPr>
        <p:txBody>
          <a:bodyPr/>
          <a:lstStyle/>
          <a:p>
            <a:r>
              <a:rPr lang="en-US" dirty="0"/>
              <a:t>Counters </a:t>
            </a:r>
          </a:p>
          <a:p>
            <a:pPr lvl="1"/>
            <a:r>
              <a:rPr lang="en-US" sz="3200" dirty="0"/>
              <a:t>Numeric values that count occurrences of events or attempts of action</a:t>
            </a:r>
          </a:p>
          <a:p>
            <a:pPr lvl="1"/>
            <a:r>
              <a:rPr lang="en-US" sz="3200" dirty="0"/>
              <a:t>Can be incremented, decremented, set, reset or monitored for change by </a:t>
            </a:r>
            <a:r>
              <a:rPr lang="en-US" sz="3200" dirty="0" err="1" smtClean="0"/>
              <a:t>runbooks</a:t>
            </a:r>
            <a:endParaRPr lang="en-US" sz="3200" dirty="0" smtClean="0"/>
          </a:p>
          <a:p>
            <a:pPr lvl="1"/>
            <a:endParaRPr lang="en-US" sz="3200" dirty="0"/>
          </a:p>
          <a:p>
            <a:r>
              <a:rPr lang="en-US" dirty="0"/>
              <a:t>Computer Groups</a:t>
            </a:r>
          </a:p>
          <a:p>
            <a:pPr lvl="1"/>
            <a:r>
              <a:rPr lang="en-US" sz="3200" dirty="0"/>
              <a:t>Enable you to target </a:t>
            </a:r>
            <a:r>
              <a:rPr lang="en-US" sz="3200" dirty="0" err="1"/>
              <a:t>runbooks</a:t>
            </a:r>
            <a:r>
              <a:rPr lang="en-US" sz="3200" dirty="0"/>
              <a:t> to similar sets of computers </a:t>
            </a:r>
          </a:p>
        </p:txBody>
      </p:sp>
      <p:sp>
        <p:nvSpPr>
          <p:cNvPr id="5122" name="Title 1"/>
          <p:cNvSpPr>
            <a:spLocks noGrp="1"/>
          </p:cNvSpPr>
          <p:nvPr>
            <p:ph type="title"/>
          </p:nvPr>
        </p:nvSpPr>
        <p:spPr/>
        <p:txBody>
          <a:bodyPr/>
          <a:lstStyle/>
          <a:p>
            <a:r>
              <a:rPr lang="en-US" smtClean="0"/>
              <a:t>Global Settings &amp; Configuration</a:t>
            </a:r>
            <a:endParaRPr lang="en-US" dirty="0" smtClean="0"/>
          </a:p>
        </p:txBody>
      </p:sp>
    </p:spTree>
    <p:extLst>
      <p:ext uri="{BB962C8B-B14F-4D97-AF65-F5344CB8AC3E}">
        <p14:creationId xmlns:p14="http://schemas.microsoft.com/office/powerpoint/2010/main" val="381080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6035038" cy="3200876"/>
          </a:xfrm>
        </p:spPr>
        <p:txBody>
          <a:bodyPr/>
          <a:lstStyle/>
          <a:p>
            <a:r>
              <a:rPr lang="en-US" dirty="0"/>
              <a:t>Global Configuration items are settings specific to an Integration Pack</a:t>
            </a:r>
          </a:p>
          <a:p>
            <a:r>
              <a:rPr lang="en-US" dirty="0"/>
              <a:t>Configuration is usually connection-related info for a specific target system</a:t>
            </a:r>
          </a:p>
          <a:p>
            <a:r>
              <a:rPr lang="en-US" dirty="0"/>
              <a:t>Settings can be accessed in the Designer</a:t>
            </a:r>
          </a:p>
        </p:txBody>
      </p:sp>
      <p:sp>
        <p:nvSpPr>
          <p:cNvPr id="5122" name="Title 1"/>
          <p:cNvSpPr>
            <a:spLocks noGrp="1"/>
          </p:cNvSpPr>
          <p:nvPr>
            <p:ph type="title"/>
          </p:nvPr>
        </p:nvSpPr>
        <p:spPr/>
        <p:txBody>
          <a:bodyPr/>
          <a:lstStyle/>
          <a:p>
            <a:r>
              <a:rPr lang="en-US" smtClean="0"/>
              <a:t>Global Settings &amp; Configuration</a:t>
            </a:r>
            <a:endParaRPr lang="en-US" dirty="0" smtClean="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432" y="1942799"/>
            <a:ext cx="5153080" cy="3658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3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433" y="4503091"/>
            <a:ext cx="6058599" cy="225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sz="quarter" idx="10"/>
          </p:nvPr>
        </p:nvSpPr>
        <p:spPr>
          <a:xfrm>
            <a:off x="274638" y="1212850"/>
            <a:ext cx="11887200" cy="4105739"/>
          </a:xfrm>
        </p:spPr>
        <p:txBody>
          <a:bodyPr/>
          <a:lstStyle/>
          <a:p>
            <a:r>
              <a:rPr lang="en-US" sz="2800" dirty="0" err="1"/>
              <a:t>Runbooks</a:t>
            </a:r>
            <a:r>
              <a:rPr lang="en-US" sz="2800" dirty="0"/>
              <a:t> are visual representation of automated datacenter procedures</a:t>
            </a:r>
          </a:p>
          <a:p>
            <a:r>
              <a:rPr lang="en-US" sz="2800" dirty="0"/>
              <a:t>Created in the Designer by dragging and dropping objects  into a design workspace and connecting them with </a:t>
            </a:r>
            <a:r>
              <a:rPr lang="en-US" sz="2800" dirty="0" smtClean="0"/>
              <a:t>links</a:t>
            </a:r>
            <a:endParaRPr lang="en-US" sz="2800" dirty="0"/>
          </a:p>
          <a:p>
            <a:r>
              <a:rPr lang="en-US" sz="2800" dirty="0"/>
              <a:t>Objects perform a specific action which is executed by the </a:t>
            </a:r>
            <a:r>
              <a:rPr lang="en-US" sz="2800" dirty="0" err="1"/>
              <a:t>Runbook</a:t>
            </a:r>
            <a:r>
              <a:rPr lang="en-US" sz="2800" dirty="0"/>
              <a:t> Server</a:t>
            </a:r>
          </a:p>
          <a:p>
            <a:r>
              <a:rPr lang="en-US" sz="2800" dirty="0"/>
              <a:t>Links are used to connect objects and create the order in which they are triggered</a:t>
            </a:r>
          </a:p>
          <a:p>
            <a:r>
              <a:rPr lang="en-US" sz="2800" dirty="0"/>
              <a:t>Objects and links can be configured to </a:t>
            </a:r>
            <a:r>
              <a:rPr lang="en-US" sz="2800" dirty="0" smtClean="0"/>
              <a:t>reference </a:t>
            </a:r>
            <a:r>
              <a:rPr lang="en-US" sz="2800" dirty="0"/>
              <a:t>Variables, Counters and Schedules</a:t>
            </a:r>
          </a:p>
          <a:p>
            <a:endParaRPr lang="en-US" sz="2800" dirty="0"/>
          </a:p>
        </p:txBody>
      </p:sp>
      <p:sp>
        <p:nvSpPr>
          <p:cNvPr id="2" name="Title 1"/>
          <p:cNvSpPr>
            <a:spLocks noGrp="1"/>
          </p:cNvSpPr>
          <p:nvPr>
            <p:ph type="title"/>
          </p:nvPr>
        </p:nvSpPr>
        <p:spPr/>
        <p:txBody>
          <a:bodyPr/>
          <a:lstStyle/>
          <a:p>
            <a:r>
              <a:rPr lang="en-US" dirty="0" smtClean="0"/>
              <a:t>Anatomy of a </a:t>
            </a:r>
            <a:r>
              <a:rPr lang="en-US" dirty="0" err="1"/>
              <a:t>R</a:t>
            </a:r>
            <a:r>
              <a:rPr lang="en-US" dirty="0" err="1" smtClean="0"/>
              <a:t>unbook</a:t>
            </a:r>
            <a:endParaRPr lang="en-US" dirty="0"/>
          </a:p>
        </p:txBody>
      </p:sp>
    </p:spTree>
    <p:extLst>
      <p:ext uri="{BB962C8B-B14F-4D97-AF65-F5344CB8AC3E}">
        <p14:creationId xmlns:p14="http://schemas.microsoft.com/office/powerpoint/2010/main" val="263751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2012043" y="6291548"/>
            <a:ext cx="8318951" cy="540780"/>
          </a:xfrm>
          <a:prstGeom prst="roundRect">
            <a:avLst/>
          </a:prstGeom>
          <a:gradFill>
            <a:gsLst>
              <a:gs pos="0">
                <a:srgbClr val="FFEFD1">
                  <a:lumMod val="61000"/>
                  <a:lumOff val="39000"/>
                </a:srgbClr>
              </a:gs>
              <a:gs pos="64999">
                <a:srgbClr val="F0EBD5"/>
              </a:gs>
              <a:gs pos="100000">
                <a:srgbClr val="D1C39F"/>
              </a:gs>
            </a:gsLst>
            <a:lin ang="16200000" scaled="0"/>
          </a:gradFill>
          <a:ln/>
          <a:effectLst>
            <a:reflection blurRad="6350" stA="61000" endPos="600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264" dirty="0">
                <a:solidFill>
                  <a:schemeClr val="accent6"/>
                </a:solidFill>
                <a:latin typeface="Calibri" pitchFamily="34" charset="0"/>
              </a:rPr>
              <a:t>Databus</a:t>
            </a:r>
          </a:p>
        </p:txBody>
      </p:sp>
      <p:sp>
        <p:nvSpPr>
          <p:cNvPr id="4" name="Text Placeholder 3"/>
          <p:cNvSpPr>
            <a:spLocks noGrp="1"/>
          </p:cNvSpPr>
          <p:nvPr>
            <p:ph type="body" sz="quarter" idx="10"/>
          </p:nvPr>
        </p:nvSpPr>
        <p:spPr/>
        <p:txBody>
          <a:bodyPr/>
          <a:lstStyle/>
          <a:p>
            <a:r>
              <a:rPr lang="en-US" dirty="0" smtClean="0"/>
              <a:t>A mechanism that passes information from one activity in a </a:t>
            </a:r>
            <a:r>
              <a:rPr lang="en-US" dirty="0" err="1" smtClean="0"/>
              <a:t>runbook</a:t>
            </a:r>
            <a:r>
              <a:rPr lang="en-US" dirty="0" smtClean="0"/>
              <a:t> to another activity.</a:t>
            </a:r>
            <a:endParaRPr lang="en-US" dirty="0"/>
          </a:p>
        </p:txBody>
      </p:sp>
      <p:sp>
        <p:nvSpPr>
          <p:cNvPr id="14369" name="Title 56"/>
          <p:cNvSpPr>
            <a:spLocks noGrp="1"/>
          </p:cNvSpPr>
          <p:nvPr>
            <p:ph type="title"/>
          </p:nvPr>
        </p:nvSpPr>
        <p:spPr/>
        <p:txBody>
          <a:bodyPr/>
          <a:lstStyle/>
          <a:p>
            <a:r>
              <a:rPr lang="en-US" smtClean="0"/>
              <a:t>Orchestrator Databus </a:t>
            </a:r>
            <a:endParaRPr lang="en-US" dirty="0" smtClean="0"/>
          </a:p>
        </p:txBody>
      </p:sp>
      <p:pic>
        <p:nvPicPr>
          <p:cNvPr id="59" name="Picture 184" descr="update.png"/>
          <p:cNvPicPr>
            <a:picLocks noChangeAspect="1"/>
          </p:cNvPicPr>
          <p:nvPr/>
        </p:nvPicPr>
        <p:blipFill>
          <a:blip r:embed="rId3" cstate="print"/>
          <a:srcRect/>
          <a:stretch>
            <a:fillRect/>
          </a:stretch>
        </p:blipFill>
        <p:spPr bwMode="auto">
          <a:xfrm>
            <a:off x="8874156" y="2744708"/>
            <a:ext cx="618231" cy="618214"/>
          </a:xfrm>
          <a:prstGeom prst="rect">
            <a:avLst/>
          </a:prstGeom>
          <a:noFill/>
          <a:ln w="9525">
            <a:noFill/>
            <a:miter lim="800000"/>
            <a:headEnd/>
            <a:tailEnd/>
          </a:ln>
        </p:spPr>
      </p:pic>
      <p:pic>
        <p:nvPicPr>
          <p:cNvPr id="60" name="Picture 186" descr="maintenance-mode.png"/>
          <p:cNvPicPr>
            <a:picLocks noChangeAspect="1"/>
          </p:cNvPicPr>
          <p:nvPr/>
        </p:nvPicPr>
        <p:blipFill>
          <a:blip r:embed="rId4" cstate="print"/>
          <a:srcRect/>
          <a:stretch>
            <a:fillRect/>
          </a:stretch>
        </p:blipFill>
        <p:spPr bwMode="auto">
          <a:xfrm>
            <a:off x="6597470" y="2671262"/>
            <a:ext cx="751557" cy="751537"/>
          </a:xfrm>
          <a:prstGeom prst="rect">
            <a:avLst/>
          </a:prstGeom>
          <a:noFill/>
          <a:ln w="9525">
            <a:noFill/>
            <a:miter lim="800000"/>
            <a:headEnd/>
            <a:tailEnd/>
          </a:ln>
        </p:spPr>
      </p:pic>
      <p:pic>
        <p:nvPicPr>
          <p:cNvPr id="61" name="Picture 190" descr="editdb.png"/>
          <p:cNvPicPr>
            <a:picLocks noChangeAspect="1"/>
          </p:cNvPicPr>
          <p:nvPr/>
        </p:nvPicPr>
        <p:blipFill>
          <a:blip r:embed="rId5" cstate="print"/>
          <a:srcRect/>
          <a:stretch>
            <a:fillRect/>
          </a:stretch>
        </p:blipFill>
        <p:spPr bwMode="auto">
          <a:xfrm>
            <a:off x="2337864" y="2744704"/>
            <a:ext cx="660991" cy="660973"/>
          </a:xfrm>
          <a:prstGeom prst="rect">
            <a:avLst/>
          </a:prstGeom>
          <a:noFill/>
          <a:ln w="9525">
            <a:noFill/>
            <a:miter lim="800000"/>
            <a:headEnd/>
            <a:tailEnd/>
          </a:ln>
        </p:spPr>
      </p:pic>
      <p:pic>
        <p:nvPicPr>
          <p:cNvPr id="63" name="Picture 277" descr="create.png"/>
          <p:cNvPicPr>
            <a:picLocks noChangeAspect="1"/>
          </p:cNvPicPr>
          <p:nvPr/>
        </p:nvPicPr>
        <p:blipFill>
          <a:blip r:embed="rId6" cstate="print">
            <a:extLst>
              <a:ext uri="{BEBA8EAE-BF5A-486C-A8C5-ECC9F3942E4B}">
                <a14:imgProps xmlns:a14="http://schemas.microsoft.com/office/drawing/2010/main">
                  <a14:imgLayer r:embed="rId7">
                    <a14:imgEffect>
                      <a14:sharpenSoften amount="25000"/>
                    </a14:imgEffect>
                  </a14:imgLayer>
                </a14:imgProps>
              </a:ext>
            </a:extLst>
          </a:blip>
          <a:srcRect/>
          <a:stretch>
            <a:fillRect/>
          </a:stretch>
        </p:blipFill>
        <p:spPr bwMode="auto">
          <a:xfrm>
            <a:off x="4467668" y="2818145"/>
            <a:ext cx="587549" cy="587532"/>
          </a:xfrm>
          <a:prstGeom prst="rect">
            <a:avLst/>
          </a:prstGeom>
          <a:noFill/>
          <a:ln w="9525">
            <a:noFill/>
            <a:miter lim="800000"/>
            <a:headEnd/>
            <a:tailEnd/>
          </a:ln>
        </p:spPr>
      </p:pic>
      <p:cxnSp>
        <p:nvCxnSpPr>
          <p:cNvPr id="3" name="Straight Arrow Connector 2"/>
          <p:cNvCxnSpPr/>
          <p:nvPr/>
        </p:nvCxnSpPr>
        <p:spPr>
          <a:xfrm>
            <a:off x="3145720" y="3111911"/>
            <a:ext cx="1175064" cy="0"/>
          </a:xfrm>
          <a:prstGeom prst="straightConnector1">
            <a:avLst/>
          </a:prstGeom>
          <a:ln w="34925" cap="rnd">
            <a:tailEnd type="triangle" w="lg" len="lg"/>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5202083" y="3104082"/>
            <a:ext cx="1175064" cy="0"/>
          </a:xfrm>
          <a:prstGeom prst="straightConnector1">
            <a:avLst/>
          </a:prstGeom>
          <a:ln w="34925" cap="rnd">
            <a:tailEnd type="triangle" w="lg" len="lg"/>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7515082" y="3104082"/>
            <a:ext cx="1175064" cy="0"/>
          </a:xfrm>
          <a:prstGeom prst="straightConnector1">
            <a:avLst/>
          </a:prstGeom>
          <a:ln w="34925" cap="rnd">
            <a:tailEnd type="triangle" w="lg" len="lg"/>
          </a:ln>
        </p:spPr>
        <p:style>
          <a:lnRef idx="1">
            <a:schemeClr val="dk1"/>
          </a:lnRef>
          <a:fillRef idx="0">
            <a:schemeClr val="dk1"/>
          </a:fillRef>
          <a:effectRef idx="0">
            <a:schemeClr val="dk1"/>
          </a:effectRef>
          <a:fontRef idx="minor">
            <a:schemeClr val="tx1"/>
          </a:fontRef>
        </p:style>
      </p:cxnSp>
      <p:grpSp>
        <p:nvGrpSpPr>
          <p:cNvPr id="152" name="Group 151"/>
          <p:cNvGrpSpPr/>
          <p:nvPr/>
        </p:nvGrpSpPr>
        <p:grpSpPr>
          <a:xfrm>
            <a:off x="1924789" y="4528952"/>
            <a:ext cx="1955346" cy="1801539"/>
            <a:chOff x="1428750" y="3852863"/>
            <a:chExt cx="533400" cy="627062"/>
          </a:xfrm>
        </p:grpSpPr>
        <p:sp>
          <p:nvSpPr>
            <p:cNvPr id="153" name="Freeform 152"/>
            <p:cNvSpPr>
              <a:spLocks/>
            </p:cNvSpPr>
            <p:nvPr/>
          </p:nvSpPr>
          <p:spPr bwMode="auto">
            <a:xfrm>
              <a:off x="1657350" y="4397375"/>
              <a:ext cx="87313" cy="82550"/>
            </a:xfrm>
            <a:custGeom>
              <a:avLst/>
              <a:gdLst>
                <a:gd name="T0" fmla="*/ 55 w 109"/>
                <a:gd name="T1" fmla="*/ 104 h 104"/>
                <a:gd name="T2" fmla="*/ 65 w 109"/>
                <a:gd name="T3" fmla="*/ 103 h 104"/>
                <a:gd name="T4" fmla="*/ 76 w 109"/>
                <a:gd name="T5" fmla="*/ 100 h 104"/>
                <a:gd name="T6" fmla="*/ 85 w 109"/>
                <a:gd name="T7" fmla="*/ 95 h 104"/>
                <a:gd name="T8" fmla="*/ 93 w 109"/>
                <a:gd name="T9" fmla="*/ 89 h 104"/>
                <a:gd name="T10" fmla="*/ 100 w 109"/>
                <a:gd name="T11" fmla="*/ 81 h 104"/>
                <a:gd name="T12" fmla="*/ 105 w 109"/>
                <a:gd name="T13" fmla="*/ 73 h 104"/>
                <a:gd name="T14" fmla="*/ 108 w 109"/>
                <a:gd name="T15" fmla="*/ 63 h 104"/>
                <a:gd name="T16" fmla="*/ 109 w 109"/>
                <a:gd name="T17" fmla="*/ 53 h 104"/>
                <a:gd name="T18" fmla="*/ 108 w 109"/>
                <a:gd name="T19" fmla="*/ 42 h 104"/>
                <a:gd name="T20" fmla="*/ 105 w 109"/>
                <a:gd name="T21" fmla="*/ 32 h 104"/>
                <a:gd name="T22" fmla="*/ 100 w 109"/>
                <a:gd name="T23" fmla="*/ 23 h 104"/>
                <a:gd name="T24" fmla="*/ 93 w 109"/>
                <a:gd name="T25" fmla="*/ 15 h 104"/>
                <a:gd name="T26" fmla="*/ 85 w 109"/>
                <a:gd name="T27" fmla="*/ 9 h 104"/>
                <a:gd name="T28" fmla="*/ 76 w 109"/>
                <a:gd name="T29" fmla="*/ 4 h 104"/>
                <a:gd name="T30" fmla="*/ 65 w 109"/>
                <a:gd name="T31" fmla="*/ 1 h 104"/>
                <a:gd name="T32" fmla="*/ 55 w 109"/>
                <a:gd name="T33" fmla="*/ 0 h 104"/>
                <a:gd name="T34" fmla="*/ 44 w 109"/>
                <a:gd name="T35" fmla="*/ 1 h 104"/>
                <a:gd name="T36" fmla="*/ 33 w 109"/>
                <a:gd name="T37" fmla="*/ 4 h 104"/>
                <a:gd name="T38" fmla="*/ 24 w 109"/>
                <a:gd name="T39" fmla="*/ 9 h 104"/>
                <a:gd name="T40" fmla="*/ 16 w 109"/>
                <a:gd name="T41" fmla="*/ 15 h 104"/>
                <a:gd name="T42" fmla="*/ 9 w 109"/>
                <a:gd name="T43" fmla="*/ 23 h 104"/>
                <a:gd name="T44" fmla="*/ 4 w 109"/>
                <a:gd name="T45" fmla="*/ 32 h 104"/>
                <a:gd name="T46" fmla="*/ 1 w 109"/>
                <a:gd name="T47" fmla="*/ 42 h 104"/>
                <a:gd name="T48" fmla="*/ 0 w 109"/>
                <a:gd name="T49" fmla="*/ 53 h 104"/>
                <a:gd name="T50" fmla="*/ 1 w 109"/>
                <a:gd name="T51" fmla="*/ 63 h 104"/>
                <a:gd name="T52" fmla="*/ 4 w 109"/>
                <a:gd name="T53" fmla="*/ 73 h 104"/>
                <a:gd name="T54" fmla="*/ 9 w 109"/>
                <a:gd name="T55" fmla="*/ 81 h 104"/>
                <a:gd name="T56" fmla="*/ 16 w 109"/>
                <a:gd name="T57" fmla="*/ 89 h 104"/>
                <a:gd name="T58" fmla="*/ 24 w 109"/>
                <a:gd name="T59" fmla="*/ 95 h 104"/>
                <a:gd name="T60" fmla="*/ 33 w 109"/>
                <a:gd name="T61" fmla="*/ 100 h 104"/>
                <a:gd name="T62" fmla="*/ 44 w 109"/>
                <a:gd name="T63" fmla="*/ 103 h 104"/>
                <a:gd name="T64" fmla="*/ 55 w 109"/>
                <a:gd name="T65"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4">
                  <a:moveTo>
                    <a:pt x="55" y="104"/>
                  </a:moveTo>
                  <a:lnTo>
                    <a:pt x="65" y="103"/>
                  </a:lnTo>
                  <a:lnTo>
                    <a:pt x="76" y="100"/>
                  </a:lnTo>
                  <a:lnTo>
                    <a:pt x="85" y="95"/>
                  </a:lnTo>
                  <a:lnTo>
                    <a:pt x="93" y="89"/>
                  </a:lnTo>
                  <a:lnTo>
                    <a:pt x="100" y="81"/>
                  </a:lnTo>
                  <a:lnTo>
                    <a:pt x="105" y="73"/>
                  </a:lnTo>
                  <a:lnTo>
                    <a:pt x="108" y="63"/>
                  </a:lnTo>
                  <a:lnTo>
                    <a:pt x="109" y="53"/>
                  </a:lnTo>
                  <a:lnTo>
                    <a:pt x="108" y="42"/>
                  </a:lnTo>
                  <a:lnTo>
                    <a:pt x="105" y="32"/>
                  </a:lnTo>
                  <a:lnTo>
                    <a:pt x="100" y="23"/>
                  </a:lnTo>
                  <a:lnTo>
                    <a:pt x="93" y="15"/>
                  </a:lnTo>
                  <a:lnTo>
                    <a:pt x="85" y="9"/>
                  </a:lnTo>
                  <a:lnTo>
                    <a:pt x="76" y="4"/>
                  </a:lnTo>
                  <a:lnTo>
                    <a:pt x="65" y="1"/>
                  </a:lnTo>
                  <a:lnTo>
                    <a:pt x="55" y="0"/>
                  </a:lnTo>
                  <a:lnTo>
                    <a:pt x="44" y="1"/>
                  </a:lnTo>
                  <a:lnTo>
                    <a:pt x="33" y="4"/>
                  </a:lnTo>
                  <a:lnTo>
                    <a:pt x="24" y="9"/>
                  </a:lnTo>
                  <a:lnTo>
                    <a:pt x="16" y="15"/>
                  </a:lnTo>
                  <a:lnTo>
                    <a:pt x="9" y="23"/>
                  </a:lnTo>
                  <a:lnTo>
                    <a:pt x="4" y="32"/>
                  </a:lnTo>
                  <a:lnTo>
                    <a:pt x="1" y="42"/>
                  </a:lnTo>
                  <a:lnTo>
                    <a:pt x="0" y="53"/>
                  </a:lnTo>
                  <a:lnTo>
                    <a:pt x="1" y="63"/>
                  </a:lnTo>
                  <a:lnTo>
                    <a:pt x="4" y="73"/>
                  </a:lnTo>
                  <a:lnTo>
                    <a:pt x="9" y="81"/>
                  </a:lnTo>
                  <a:lnTo>
                    <a:pt x="16" y="89"/>
                  </a:lnTo>
                  <a:lnTo>
                    <a:pt x="24" y="95"/>
                  </a:lnTo>
                  <a:lnTo>
                    <a:pt x="33" y="100"/>
                  </a:lnTo>
                  <a:lnTo>
                    <a:pt x="44" y="103"/>
                  </a:lnTo>
                  <a:lnTo>
                    <a:pt x="55"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54" name="Rectangle 153"/>
            <p:cNvSpPr>
              <a:spLocks noChangeArrowheads="1"/>
            </p:cNvSpPr>
            <p:nvPr/>
          </p:nvSpPr>
          <p:spPr bwMode="auto">
            <a:xfrm>
              <a:off x="1694656" y="4222803"/>
              <a:ext cx="25400" cy="1873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55" name="Freeform 154"/>
            <p:cNvSpPr>
              <a:spLocks/>
            </p:cNvSpPr>
            <p:nvPr/>
          </p:nvSpPr>
          <p:spPr bwMode="auto">
            <a:xfrm>
              <a:off x="1428750" y="3852863"/>
              <a:ext cx="533400" cy="396875"/>
            </a:xfrm>
            <a:custGeom>
              <a:avLst/>
              <a:gdLst>
                <a:gd name="T0" fmla="*/ 533 w 672"/>
                <a:gd name="T1" fmla="*/ 501 h 501"/>
                <a:gd name="T2" fmla="*/ 546 w 672"/>
                <a:gd name="T3" fmla="*/ 499 h 501"/>
                <a:gd name="T4" fmla="*/ 560 w 672"/>
                <a:gd name="T5" fmla="*/ 498 h 501"/>
                <a:gd name="T6" fmla="*/ 573 w 672"/>
                <a:gd name="T7" fmla="*/ 495 h 501"/>
                <a:gd name="T8" fmla="*/ 586 w 672"/>
                <a:gd name="T9" fmla="*/ 490 h 501"/>
                <a:gd name="T10" fmla="*/ 598 w 672"/>
                <a:gd name="T11" fmla="*/ 484 h 501"/>
                <a:gd name="T12" fmla="*/ 610 w 672"/>
                <a:gd name="T13" fmla="*/ 478 h 501"/>
                <a:gd name="T14" fmla="*/ 620 w 672"/>
                <a:gd name="T15" fmla="*/ 470 h 501"/>
                <a:gd name="T16" fmla="*/ 631 w 672"/>
                <a:gd name="T17" fmla="*/ 460 h 501"/>
                <a:gd name="T18" fmla="*/ 640 w 672"/>
                <a:gd name="T19" fmla="*/ 450 h 501"/>
                <a:gd name="T20" fmla="*/ 648 w 672"/>
                <a:gd name="T21" fmla="*/ 438 h 501"/>
                <a:gd name="T22" fmla="*/ 655 w 672"/>
                <a:gd name="T23" fmla="*/ 427 h 501"/>
                <a:gd name="T24" fmla="*/ 662 w 672"/>
                <a:gd name="T25" fmla="*/ 415 h 501"/>
                <a:gd name="T26" fmla="*/ 666 w 672"/>
                <a:gd name="T27" fmla="*/ 403 h 501"/>
                <a:gd name="T28" fmla="*/ 670 w 672"/>
                <a:gd name="T29" fmla="*/ 389 h 501"/>
                <a:gd name="T30" fmla="*/ 671 w 672"/>
                <a:gd name="T31" fmla="*/ 375 h 501"/>
                <a:gd name="T32" fmla="*/ 672 w 672"/>
                <a:gd name="T33" fmla="*/ 361 h 501"/>
                <a:gd name="T34" fmla="*/ 672 w 672"/>
                <a:gd name="T35" fmla="*/ 139 h 501"/>
                <a:gd name="T36" fmla="*/ 671 w 672"/>
                <a:gd name="T37" fmla="*/ 125 h 501"/>
                <a:gd name="T38" fmla="*/ 670 w 672"/>
                <a:gd name="T39" fmla="*/ 111 h 501"/>
                <a:gd name="T40" fmla="*/ 666 w 672"/>
                <a:gd name="T41" fmla="*/ 98 h 501"/>
                <a:gd name="T42" fmla="*/ 662 w 672"/>
                <a:gd name="T43" fmla="*/ 85 h 501"/>
                <a:gd name="T44" fmla="*/ 655 w 672"/>
                <a:gd name="T45" fmla="*/ 73 h 501"/>
                <a:gd name="T46" fmla="*/ 648 w 672"/>
                <a:gd name="T47" fmla="*/ 61 h 501"/>
                <a:gd name="T48" fmla="*/ 640 w 672"/>
                <a:gd name="T49" fmla="*/ 50 h 501"/>
                <a:gd name="T50" fmla="*/ 631 w 672"/>
                <a:gd name="T51" fmla="*/ 40 h 501"/>
                <a:gd name="T52" fmla="*/ 620 w 672"/>
                <a:gd name="T53" fmla="*/ 31 h 501"/>
                <a:gd name="T54" fmla="*/ 610 w 672"/>
                <a:gd name="T55" fmla="*/ 23 h 501"/>
                <a:gd name="T56" fmla="*/ 598 w 672"/>
                <a:gd name="T57" fmla="*/ 16 h 501"/>
                <a:gd name="T58" fmla="*/ 586 w 672"/>
                <a:gd name="T59" fmla="*/ 10 h 501"/>
                <a:gd name="T60" fmla="*/ 573 w 672"/>
                <a:gd name="T61" fmla="*/ 5 h 501"/>
                <a:gd name="T62" fmla="*/ 560 w 672"/>
                <a:gd name="T63" fmla="*/ 2 h 501"/>
                <a:gd name="T64" fmla="*/ 546 w 672"/>
                <a:gd name="T65" fmla="*/ 1 h 501"/>
                <a:gd name="T66" fmla="*/ 533 w 672"/>
                <a:gd name="T67" fmla="*/ 0 h 501"/>
                <a:gd name="T68" fmla="*/ 139 w 672"/>
                <a:gd name="T69" fmla="*/ 0 h 501"/>
                <a:gd name="T70" fmla="*/ 111 w 672"/>
                <a:gd name="T71" fmla="*/ 2 h 501"/>
                <a:gd name="T72" fmla="*/ 84 w 672"/>
                <a:gd name="T73" fmla="*/ 10 h 501"/>
                <a:gd name="T74" fmla="*/ 61 w 672"/>
                <a:gd name="T75" fmla="*/ 24 h 501"/>
                <a:gd name="T76" fmla="*/ 41 w 672"/>
                <a:gd name="T77" fmla="*/ 40 h 501"/>
                <a:gd name="T78" fmla="*/ 24 w 672"/>
                <a:gd name="T79" fmla="*/ 61 h 501"/>
                <a:gd name="T80" fmla="*/ 11 w 672"/>
                <a:gd name="T81" fmla="*/ 85 h 501"/>
                <a:gd name="T82" fmla="*/ 3 w 672"/>
                <a:gd name="T83" fmla="*/ 111 h 501"/>
                <a:gd name="T84" fmla="*/ 0 w 672"/>
                <a:gd name="T85" fmla="*/ 139 h 501"/>
                <a:gd name="T86" fmla="*/ 0 w 672"/>
                <a:gd name="T87" fmla="*/ 361 h 501"/>
                <a:gd name="T88" fmla="*/ 1 w 672"/>
                <a:gd name="T89" fmla="*/ 375 h 501"/>
                <a:gd name="T90" fmla="*/ 3 w 672"/>
                <a:gd name="T91" fmla="*/ 389 h 501"/>
                <a:gd name="T92" fmla="*/ 6 w 672"/>
                <a:gd name="T93" fmla="*/ 403 h 501"/>
                <a:gd name="T94" fmla="*/ 11 w 672"/>
                <a:gd name="T95" fmla="*/ 415 h 501"/>
                <a:gd name="T96" fmla="*/ 16 w 672"/>
                <a:gd name="T97" fmla="*/ 427 h 501"/>
                <a:gd name="T98" fmla="*/ 23 w 672"/>
                <a:gd name="T99" fmla="*/ 438 h 501"/>
                <a:gd name="T100" fmla="*/ 31 w 672"/>
                <a:gd name="T101" fmla="*/ 450 h 501"/>
                <a:gd name="T102" fmla="*/ 41 w 672"/>
                <a:gd name="T103" fmla="*/ 460 h 501"/>
                <a:gd name="T104" fmla="*/ 51 w 672"/>
                <a:gd name="T105" fmla="*/ 470 h 501"/>
                <a:gd name="T106" fmla="*/ 61 w 672"/>
                <a:gd name="T107" fmla="*/ 478 h 501"/>
                <a:gd name="T108" fmla="*/ 74 w 672"/>
                <a:gd name="T109" fmla="*/ 484 h 501"/>
                <a:gd name="T110" fmla="*/ 86 w 672"/>
                <a:gd name="T111" fmla="*/ 490 h 501"/>
                <a:gd name="T112" fmla="*/ 98 w 672"/>
                <a:gd name="T113" fmla="*/ 495 h 501"/>
                <a:gd name="T114" fmla="*/ 111 w 672"/>
                <a:gd name="T115" fmla="*/ 498 h 501"/>
                <a:gd name="T116" fmla="*/ 125 w 672"/>
                <a:gd name="T117" fmla="*/ 499 h 501"/>
                <a:gd name="T118" fmla="*/ 139 w 672"/>
                <a:gd name="T119" fmla="*/ 501 h 501"/>
                <a:gd name="T120" fmla="*/ 533 w 672"/>
                <a:gd name="T121" fmla="*/ 50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2" h="501">
                  <a:moveTo>
                    <a:pt x="533" y="501"/>
                  </a:moveTo>
                  <a:lnTo>
                    <a:pt x="546" y="499"/>
                  </a:lnTo>
                  <a:lnTo>
                    <a:pt x="560" y="498"/>
                  </a:lnTo>
                  <a:lnTo>
                    <a:pt x="573" y="495"/>
                  </a:lnTo>
                  <a:lnTo>
                    <a:pt x="586" y="490"/>
                  </a:lnTo>
                  <a:lnTo>
                    <a:pt x="598" y="484"/>
                  </a:lnTo>
                  <a:lnTo>
                    <a:pt x="610" y="478"/>
                  </a:lnTo>
                  <a:lnTo>
                    <a:pt x="620" y="470"/>
                  </a:lnTo>
                  <a:lnTo>
                    <a:pt x="631" y="460"/>
                  </a:lnTo>
                  <a:lnTo>
                    <a:pt x="640" y="450"/>
                  </a:lnTo>
                  <a:lnTo>
                    <a:pt x="648" y="438"/>
                  </a:lnTo>
                  <a:lnTo>
                    <a:pt x="655" y="427"/>
                  </a:lnTo>
                  <a:lnTo>
                    <a:pt x="662" y="415"/>
                  </a:lnTo>
                  <a:lnTo>
                    <a:pt x="666" y="403"/>
                  </a:lnTo>
                  <a:lnTo>
                    <a:pt x="670" y="389"/>
                  </a:lnTo>
                  <a:lnTo>
                    <a:pt x="671" y="375"/>
                  </a:lnTo>
                  <a:lnTo>
                    <a:pt x="672" y="361"/>
                  </a:lnTo>
                  <a:lnTo>
                    <a:pt x="672" y="139"/>
                  </a:lnTo>
                  <a:lnTo>
                    <a:pt x="671" y="125"/>
                  </a:lnTo>
                  <a:lnTo>
                    <a:pt x="670" y="111"/>
                  </a:lnTo>
                  <a:lnTo>
                    <a:pt x="666" y="98"/>
                  </a:lnTo>
                  <a:lnTo>
                    <a:pt x="662" y="85"/>
                  </a:lnTo>
                  <a:lnTo>
                    <a:pt x="655" y="73"/>
                  </a:lnTo>
                  <a:lnTo>
                    <a:pt x="648" y="61"/>
                  </a:lnTo>
                  <a:lnTo>
                    <a:pt x="640" y="50"/>
                  </a:lnTo>
                  <a:lnTo>
                    <a:pt x="631" y="40"/>
                  </a:lnTo>
                  <a:lnTo>
                    <a:pt x="620" y="31"/>
                  </a:lnTo>
                  <a:lnTo>
                    <a:pt x="610" y="23"/>
                  </a:lnTo>
                  <a:lnTo>
                    <a:pt x="598" y="16"/>
                  </a:lnTo>
                  <a:lnTo>
                    <a:pt x="586" y="10"/>
                  </a:lnTo>
                  <a:lnTo>
                    <a:pt x="573" y="5"/>
                  </a:lnTo>
                  <a:lnTo>
                    <a:pt x="560" y="2"/>
                  </a:lnTo>
                  <a:lnTo>
                    <a:pt x="546" y="1"/>
                  </a:lnTo>
                  <a:lnTo>
                    <a:pt x="533" y="0"/>
                  </a:lnTo>
                  <a:lnTo>
                    <a:pt x="139" y="0"/>
                  </a:lnTo>
                  <a:lnTo>
                    <a:pt x="111" y="2"/>
                  </a:lnTo>
                  <a:lnTo>
                    <a:pt x="84" y="10"/>
                  </a:lnTo>
                  <a:lnTo>
                    <a:pt x="61" y="24"/>
                  </a:lnTo>
                  <a:lnTo>
                    <a:pt x="41" y="40"/>
                  </a:lnTo>
                  <a:lnTo>
                    <a:pt x="24" y="61"/>
                  </a:lnTo>
                  <a:lnTo>
                    <a:pt x="11" y="85"/>
                  </a:lnTo>
                  <a:lnTo>
                    <a:pt x="3" y="111"/>
                  </a:lnTo>
                  <a:lnTo>
                    <a:pt x="0" y="139"/>
                  </a:lnTo>
                  <a:lnTo>
                    <a:pt x="0" y="361"/>
                  </a:lnTo>
                  <a:lnTo>
                    <a:pt x="1" y="375"/>
                  </a:lnTo>
                  <a:lnTo>
                    <a:pt x="3" y="389"/>
                  </a:lnTo>
                  <a:lnTo>
                    <a:pt x="6" y="403"/>
                  </a:lnTo>
                  <a:lnTo>
                    <a:pt x="11" y="415"/>
                  </a:lnTo>
                  <a:lnTo>
                    <a:pt x="16" y="427"/>
                  </a:lnTo>
                  <a:lnTo>
                    <a:pt x="23" y="438"/>
                  </a:lnTo>
                  <a:lnTo>
                    <a:pt x="31" y="450"/>
                  </a:lnTo>
                  <a:lnTo>
                    <a:pt x="41" y="460"/>
                  </a:lnTo>
                  <a:lnTo>
                    <a:pt x="51" y="470"/>
                  </a:lnTo>
                  <a:lnTo>
                    <a:pt x="61" y="478"/>
                  </a:lnTo>
                  <a:lnTo>
                    <a:pt x="74" y="484"/>
                  </a:lnTo>
                  <a:lnTo>
                    <a:pt x="86" y="490"/>
                  </a:lnTo>
                  <a:lnTo>
                    <a:pt x="98" y="495"/>
                  </a:lnTo>
                  <a:lnTo>
                    <a:pt x="111" y="498"/>
                  </a:lnTo>
                  <a:lnTo>
                    <a:pt x="125" y="499"/>
                  </a:lnTo>
                  <a:lnTo>
                    <a:pt x="139" y="501"/>
                  </a:lnTo>
                  <a:lnTo>
                    <a:pt x="533" y="5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56" name="Freeform 155"/>
            <p:cNvSpPr>
              <a:spLocks/>
            </p:cNvSpPr>
            <p:nvPr/>
          </p:nvSpPr>
          <p:spPr bwMode="auto">
            <a:xfrm>
              <a:off x="1449388" y="4030663"/>
              <a:ext cx="488950" cy="198438"/>
            </a:xfrm>
            <a:custGeom>
              <a:avLst/>
              <a:gdLst>
                <a:gd name="T0" fmla="*/ 77 w 615"/>
                <a:gd name="T1" fmla="*/ 251 h 251"/>
                <a:gd name="T2" fmla="*/ 541 w 615"/>
                <a:gd name="T3" fmla="*/ 251 h 251"/>
                <a:gd name="T4" fmla="*/ 615 w 615"/>
                <a:gd name="T5" fmla="*/ 206 h 251"/>
                <a:gd name="T6" fmla="*/ 615 w 615"/>
                <a:gd name="T7" fmla="*/ 0 h 251"/>
                <a:gd name="T8" fmla="*/ 0 w 615"/>
                <a:gd name="T9" fmla="*/ 0 h 251"/>
                <a:gd name="T10" fmla="*/ 0 w 615"/>
                <a:gd name="T11" fmla="*/ 206 h 251"/>
                <a:gd name="T12" fmla="*/ 77 w 615"/>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615" h="251">
                  <a:moveTo>
                    <a:pt x="77" y="251"/>
                  </a:moveTo>
                  <a:lnTo>
                    <a:pt x="541" y="251"/>
                  </a:lnTo>
                  <a:lnTo>
                    <a:pt x="615" y="206"/>
                  </a:lnTo>
                  <a:lnTo>
                    <a:pt x="615" y="0"/>
                  </a:lnTo>
                  <a:lnTo>
                    <a:pt x="0" y="0"/>
                  </a:lnTo>
                  <a:lnTo>
                    <a:pt x="0" y="206"/>
                  </a:lnTo>
                  <a:lnTo>
                    <a:pt x="77" y="2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57" name="Freeform 156"/>
            <p:cNvSpPr>
              <a:spLocks/>
            </p:cNvSpPr>
            <p:nvPr/>
          </p:nvSpPr>
          <p:spPr bwMode="auto">
            <a:xfrm>
              <a:off x="1466850" y="3890963"/>
              <a:ext cx="457200" cy="320675"/>
            </a:xfrm>
            <a:custGeom>
              <a:avLst/>
              <a:gdLst>
                <a:gd name="T0" fmla="*/ 92 w 577"/>
                <a:gd name="T1" fmla="*/ 404 h 404"/>
                <a:gd name="T2" fmla="*/ 82 w 577"/>
                <a:gd name="T3" fmla="*/ 404 h 404"/>
                <a:gd name="T4" fmla="*/ 74 w 577"/>
                <a:gd name="T5" fmla="*/ 403 h 404"/>
                <a:gd name="T6" fmla="*/ 65 w 577"/>
                <a:gd name="T7" fmla="*/ 401 h 404"/>
                <a:gd name="T8" fmla="*/ 57 w 577"/>
                <a:gd name="T9" fmla="*/ 397 h 404"/>
                <a:gd name="T10" fmla="*/ 49 w 577"/>
                <a:gd name="T11" fmla="*/ 394 h 404"/>
                <a:gd name="T12" fmla="*/ 41 w 577"/>
                <a:gd name="T13" fmla="*/ 389 h 404"/>
                <a:gd name="T14" fmla="*/ 34 w 577"/>
                <a:gd name="T15" fmla="*/ 384 h 404"/>
                <a:gd name="T16" fmla="*/ 27 w 577"/>
                <a:gd name="T17" fmla="*/ 378 h 404"/>
                <a:gd name="T18" fmla="*/ 15 w 577"/>
                <a:gd name="T19" fmla="*/ 364 h 404"/>
                <a:gd name="T20" fmla="*/ 7 w 577"/>
                <a:gd name="T21" fmla="*/ 348 h 404"/>
                <a:gd name="T22" fmla="*/ 2 w 577"/>
                <a:gd name="T23" fmla="*/ 331 h 404"/>
                <a:gd name="T24" fmla="*/ 0 w 577"/>
                <a:gd name="T25" fmla="*/ 313 h 404"/>
                <a:gd name="T26" fmla="*/ 0 w 577"/>
                <a:gd name="T27" fmla="*/ 91 h 404"/>
                <a:gd name="T28" fmla="*/ 2 w 577"/>
                <a:gd name="T29" fmla="*/ 73 h 404"/>
                <a:gd name="T30" fmla="*/ 7 w 577"/>
                <a:gd name="T31" fmla="*/ 56 h 404"/>
                <a:gd name="T32" fmla="*/ 15 w 577"/>
                <a:gd name="T33" fmla="*/ 40 h 404"/>
                <a:gd name="T34" fmla="*/ 27 w 577"/>
                <a:gd name="T35" fmla="*/ 27 h 404"/>
                <a:gd name="T36" fmla="*/ 34 w 577"/>
                <a:gd name="T37" fmla="*/ 21 h 404"/>
                <a:gd name="T38" fmla="*/ 41 w 577"/>
                <a:gd name="T39" fmla="*/ 15 h 404"/>
                <a:gd name="T40" fmla="*/ 49 w 577"/>
                <a:gd name="T41" fmla="*/ 10 h 404"/>
                <a:gd name="T42" fmla="*/ 57 w 577"/>
                <a:gd name="T43" fmla="*/ 7 h 404"/>
                <a:gd name="T44" fmla="*/ 65 w 577"/>
                <a:gd name="T45" fmla="*/ 4 h 404"/>
                <a:gd name="T46" fmla="*/ 74 w 577"/>
                <a:gd name="T47" fmla="*/ 1 h 404"/>
                <a:gd name="T48" fmla="*/ 82 w 577"/>
                <a:gd name="T49" fmla="*/ 0 h 404"/>
                <a:gd name="T50" fmla="*/ 92 w 577"/>
                <a:gd name="T51" fmla="*/ 0 h 404"/>
                <a:gd name="T52" fmla="*/ 486 w 577"/>
                <a:gd name="T53" fmla="*/ 0 h 404"/>
                <a:gd name="T54" fmla="*/ 495 w 577"/>
                <a:gd name="T55" fmla="*/ 0 h 404"/>
                <a:gd name="T56" fmla="*/ 504 w 577"/>
                <a:gd name="T57" fmla="*/ 1 h 404"/>
                <a:gd name="T58" fmla="*/ 512 w 577"/>
                <a:gd name="T59" fmla="*/ 4 h 404"/>
                <a:gd name="T60" fmla="*/ 520 w 577"/>
                <a:gd name="T61" fmla="*/ 7 h 404"/>
                <a:gd name="T62" fmla="*/ 528 w 577"/>
                <a:gd name="T63" fmla="*/ 10 h 404"/>
                <a:gd name="T64" fmla="*/ 536 w 577"/>
                <a:gd name="T65" fmla="*/ 15 h 404"/>
                <a:gd name="T66" fmla="*/ 543 w 577"/>
                <a:gd name="T67" fmla="*/ 21 h 404"/>
                <a:gd name="T68" fmla="*/ 550 w 577"/>
                <a:gd name="T69" fmla="*/ 27 h 404"/>
                <a:gd name="T70" fmla="*/ 562 w 577"/>
                <a:gd name="T71" fmla="*/ 40 h 404"/>
                <a:gd name="T72" fmla="*/ 570 w 577"/>
                <a:gd name="T73" fmla="*/ 56 h 404"/>
                <a:gd name="T74" fmla="*/ 576 w 577"/>
                <a:gd name="T75" fmla="*/ 73 h 404"/>
                <a:gd name="T76" fmla="*/ 577 w 577"/>
                <a:gd name="T77" fmla="*/ 91 h 404"/>
                <a:gd name="T78" fmla="*/ 577 w 577"/>
                <a:gd name="T79" fmla="*/ 313 h 404"/>
                <a:gd name="T80" fmla="*/ 574 w 577"/>
                <a:gd name="T81" fmla="*/ 332 h 404"/>
                <a:gd name="T82" fmla="*/ 570 w 577"/>
                <a:gd name="T83" fmla="*/ 349 h 404"/>
                <a:gd name="T84" fmla="*/ 562 w 577"/>
                <a:gd name="T85" fmla="*/ 364 h 404"/>
                <a:gd name="T86" fmla="*/ 550 w 577"/>
                <a:gd name="T87" fmla="*/ 378 h 404"/>
                <a:gd name="T88" fmla="*/ 536 w 577"/>
                <a:gd name="T89" fmla="*/ 389 h 404"/>
                <a:gd name="T90" fmla="*/ 521 w 577"/>
                <a:gd name="T91" fmla="*/ 397 h 404"/>
                <a:gd name="T92" fmla="*/ 504 w 577"/>
                <a:gd name="T93" fmla="*/ 402 h 404"/>
                <a:gd name="T94" fmla="*/ 486 w 577"/>
                <a:gd name="T95" fmla="*/ 404 h 404"/>
                <a:gd name="T96" fmla="*/ 92 w 577"/>
                <a:gd name="T97"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7" h="404">
                  <a:moveTo>
                    <a:pt x="92" y="404"/>
                  </a:moveTo>
                  <a:lnTo>
                    <a:pt x="82" y="404"/>
                  </a:lnTo>
                  <a:lnTo>
                    <a:pt x="74" y="403"/>
                  </a:lnTo>
                  <a:lnTo>
                    <a:pt x="65" y="401"/>
                  </a:lnTo>
                  <a:lnTo>
                    <a:pt x="57" y="397"/>
                  </a:lnTo>
                  <a:lnTo>
                    <a:pt x="49" y="394"/>
                  </a:lnTo>
                  <a:lnTo>
                    <a:pt x="41" y="389"/>
                  </a:lnTo>
                  <a:lnTo>
                    <a:pt x="34" y="384"/>
                  </a:lnTo>
                  <a:lnTo>
                    <a:pt x="27" y="378"/>
                  </a:lnTo>
                  <a:lnTo>
                    <a:pt x="15" y="364"/>
                  </a:lnTo>
                  <a:lnTo>
                    <a:pt x="7" y="348"/>
                  </a:lnTo>
                  <a:lnTo>
                    <a:pt x="2" y="331"/>
                  </a:lnTo>
                  <a:lnTo>
                    <a:pt x="0" y="313"/>
                  </a:lnTo>
                  <a:lnTo>
                    <a:pt x="0" y="91"/>
                  </a:lnTo>
                  <a:lnTo>
                    <a:pt x="2" y="73"/>
                  </a:lnTo>
                  <a:lnTo>
                    <a:pt x="7" y="56"/>
                  </a:lnTo>
                  <a:lnTo>
                    <a:pt x="15" y="40"/>
                  </a:lnTo>
                  <a:lnTo>
                    <a:pt x="27" y="27"/>
                  </a:lnTo>
                  <a:lnTo>
                    <a:pt x="34" y="21"/>
                  </a:lnTo>
                  <a:lnTo>
                    <a:pt x="41" y="15"/>
                  </a:lnTo>
                  <a:lnTo>
                    <a:pt x="49" y="10"/>
                  </a:lnTo>
                  <a:lnTo>
                    <a:pt x="57" y="7"/>
                  </a:lnTo>
                  <a:lnTo>
                    <a:pt x="65" y="4"/>
                  </a:lnTo>
                  <a:lnTo>
                    <a:pt x="74" y="1"/>
                  </a:lnTo>
                  <a:lnTo>
                    <a:pt x="82" y="0"/>
                  </a:lnTo>
                  <a:lnTo>
                    <a:pt x="92" y="0"/>
                  </a:lnTo>
                  <a:lnTo>
                    <a:pt x="486" y="0"/>
                  </a:lnTo>
                  <a:lnTo>
                    <a:pt x="495" y="0"/>
                  </a:lnTo>
                  <a:lnTo>
                    <a:pt x="504" y="1"/>
                  </a:lnTo>
                  <a:lnTo>
                    <a:pt x="512" y="4"/>
                  </a:lnTo>
                  <a:lnTo>
                    <a:pt x="520" y="7"/>
                  </a:lnTo>
                  <a:lnTo>
                    <a:pt x="528" y="10"/>
                  </a:lnTo>
                  <a:lnTo>
                    <a:pt x="536" y="15"/>
                  </a:lnTo>
                  <a:lnTo>
                    <a:pt x="543" y="21"/>
                  </a:lnTo>
                  <a:lnTo>
                    <a:pt x="550" y="27"/>
                  </a:lnTo>
                  <a:lnTo>
                    <a:pt x="562" y="40"/>
                  </a:lnTo>
                  <a:lnTo>
                    <a:pt x="570" y="56"/>
                  </a:lnTo>
                  <a:lnTo>
                    <a:pt x="576" y="73"/>
                  </a:lnTo>
                  <a:lnTo>
                    <a:pt x="577" y="91"/>
                  </a:lnTo>
                  <a:lnTo>
                    <a:pt x="577" y="313"/>
                  </a:lnTo>
                  <a:lnTo>
                    <a:pt x="574" y="332"/>
                  </a:lnTo>
                  <a:lnTo>
                    <a:pt x="570" y="349"/>
                  </a:lnTo>
                  <a:lnTo>
                    <a:pt x="562" y="364"/>
                  </a:lnTo>
                  <a:lnTo>
                    <a:pt x="550" y="378"/>
                  </a:lnTo>
                  <a:lnTo>
                    <a:pt x="536" y="389"/>
                  </a:lnTo>
                  <a:lnTo>
                    <a:pt x="521" y="397"/>
                  </a:lnTo>
                  <a:lnTo>
                    <a:pt x="504" y="402"/>
                  </a:lnTo>
                  <a:lnTo>
                    <a:pt x="486" y="404"/>
                  </a:lnTo>
                  <a:lnTo>
                    <a:pt x="92" y="4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grpSp>
      <p:grpSp>
        <p:nvGrpSpPr>
          <p:cNvPr id="14380" name="Group 14379"/>
          <p:cNvGrpSpPr/>
          <p:nvPr/>
        </p:nvGrpSpPr>
        <p:grpSpPr>
          <a:xfrm>
            <a:off x="2881687" y="2450335"/>
            <a:ext cx="520199" cy="440649"/>
            <a:chOff x="1253643" y="1556792"/>
            <a:chExt cx="806183" cy="665986"/>
          </a:xfrm>
        </p:grpSpPr>
        <p:pic>
          <p:nvPicPr>
            <p:cNvPr id="1062" name="Picture 38"/>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6604" b="89623" l="2579" r="89685">
                          <a14:backgroundMark x1="13467" y1="16352" x2="13467" y2="16352"/>
                          <a14:backgroundMark x1="48138" y1="10063" x2="48138" y2="10063"/>
                          <a14:backgroundMark x1="83668" y1="26730" x2="83668" y2="26730"/>
                          <a14:backgroundMark x1="81662" y1="81761" x2="81662" y2="81761"/>
                          <a14:backgroundMark x1="7450" y1="73270" x2="7450" y2="73270"/>
                        </a14:backgroundRemoval>
                      </a14:imgEffect>
                    </a14:imgLayer>
                  </a14:imgProps>
                </a:ext>
                <a:ext uri="{28A0092B-C50C-407E-A947-70E740481C1C}">
                  <a14:useLocalDpi xmlns:a14="http://schemas.microsoft.com/office/drawing/2010/main" val="0"/>
                </a:ext>
              </a:extLst>
            </a:blip>
            <a:srcRect/>
            <a:stretch>
              <a:fillRect/>
            </a:stretch>
          </p:blipFill>
          <p:spPr bwMode="auto">
            <a:xfrm>
              <a:off x="1365460" y="1628800"/>
              <a:ext cx="614251" cy="53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378" name="Group 14377"/>
            <p:cNvGrpSpPr/>
            <p:nvPr/>
          </p:nvGrpSpPr>
          <p:grpSpPr>
            <a:xfrm>
              <a:off x="1253643" y="1556792"/>
              <a:ext cx="806183" cy="665986"/>
              <a:chOff x="3302000" y="3621088"/>
              <a:chExt cx="1028700" cy="933450"/>
            </a:xfrm>
          </p:grpSpPr>
          <p:sp>
            <p:nvSpPr>
              <p:cNvPr id="18" name="Freeform 18"/>
              <p:cNvSpPr>
                <a:spLocks/>
              </p:cNvSpPr>
              <p:nvPr/>
            </p:nvSpPr>
            <p:spPr bwMode="auto">
              <a:xfrm>
                <a:off x="3302000" y="3621088"/>
                <a:ext cx="1028700" cy="933450"/>
              </a:xfrm>
              <a:custGeom>
                <a:avLst/>
                <a:gdLst>
                  <a:gd name="T0" fmla="*/ 1187 w 1297"/>
                  <a:gd name="T1" fmla="*/ 678 h 1176"/>
                  <a:gd name="T2" fmla="*/ 1074 w 1297"/>
                  <a:gd name="T3" fmla="*/ 716 h 1176"/>
                  <a:gd name="T4" fmla="*/ 962 w 1297"/>
                  <a:gd name="T5" fmla="*/ 756 h 1176"/>
                  <a:gd name="T6" fmla="*/ 917 w 1297"/>
                  <a:gd name="T7" fmla="*/ 841 h 1176"/>
                  <a:gd name="T8" fmla="*/ 919 w 1297"/>
                  <a:gd name="T9" fmla="*/ 961 h 1176"/>
                  <a:gd name="T10" fmla="*/ 922 w 1297"/>
                  <a:gd name="T11" fmla="*/ 1081 h 1176"/>
                  <a:gd name="T12" fmla="*/ 905 w 1297"/>
                  <a:gd name="T13" fmla="*/ 1161 h 1176"/>
                  <a:gd name="T14" fmla="*/ 814 w 1297"/>
                  <a:gd name="T15" fmla="*/ 1081 h 1176"/>
                  <a:gd name="T16" fmla="*/ 725 w 1297"/>
                  <a:gd name="T17" fmla="*/ 1001 h 1176"/>
                  <a:gd name="T18" fmla="*/ 633 w 1297"/>
                  <a:gd name="T19" fmla="*/ 923 h 1176"/>
                  <a:gd name="T20" fmla="*/ 534 w 1297"/>
                  <a:gd name="T21" fmla="*/ 965 h 1176"/>
                  <a:gd name="T22" fmla="*/ 432 w 1297"/>
                  <a:gd name="T23" fmla="*/ 1026 h 1176"/>
                  <a:gd name="T24" fmla="*/ 329 w 1297"/>
                  <a:gd name="T25" fmla="*/ 1089 h 1176"/>
                  <a:gd name="T26" fmla="*/ 287 w 1297"/>
                  <a:gd name="T27" fmla="*/ 1066 h 1176"/>
                  <a:gd name="T28" fmla="*/ 310 w 1297"/>
                  <a:gd name="T29" fmla="*/ 948 h 1176"/>
                  <a:gd name="T30" fmla="*/ 333 w 1297"/>
                  <a:gd name="T31" fmla="*/ 830 h 1176"/>
                  <a:gd name="T32" fmla="*/ 342 w 1297"/>
                  <a:gd name="T33" fmla="*/ 720 h 1176"/>
                  <a:gd name="T34" fmla="*/ 236 w 1297"/>
                  <a:gd name="T35" fmla="*/ 663 h 1176"/>
                  <a:gd name="T36" fmla="*/ 131 w 1297"/>
                  <a:gd name="T37" fmla="*/ 606 h 1176"/>
                  <a:gd name="T38" fmla="*/ 27 w 1297"/>
                  <a:gd name="T39" fmla="*/ 547 h 1176"/>
                  <a:gd name="T40" fmla="*/ 82 w 1297"/>
                  <a:gd name="T41" fmla="*/ 503 h 1176"/>
                  <a:gd name="T42" fmla="*/ 196 w 1297"/>
                  <a:gd name="T43" fmla="*/ 465 h 1176"/>
                  <a:gd name="T44" fmla="*/ 308 w 1297"/>
                  <a:gd name="T45" fmla="*/ 425 h 1176"/>
                  <a:gd name="T46" fmla="*/ 378 w 1297"/>
                  <a:gd name="T47" fmla="*/ 359 h 1176"/>
                  <a:gd name="T48" fmla="*/ 377 w 1297"/>
                  <a:gd name="T49" fmla="*/ 237 h 1176"/>
                  <a:gd name="T50" fmla="*/ 375 w 1297"/>
                  <a:gd name="T51" fmla="*/ 117 h 1176"/>
                  <a:gd name="T52" fmla="*/ 371 w 1297"/>
                  <a:gd name="T53" fmla="*/ 0 h 1176"/>
                  <a:gd name="T54" fmla="*/ 470 w 1297"/>
                  <a:gd name="T55" fmla="*/ 83 h 1176"/>
                  <a:gd name="T56" fmla="*/ 567 w 1297"/>
                  <a:gd name="T57" fmla="*/ 169 h 1176"/>
                  <a:gd name="T58" fmla="*/ 643 w 1297"/>
                  <a:gd name="T59" fmla="*/ 241 h 1176"/>
                  <a:gd name="T60" fmla="*/ 620 w 1297"/>
                  <a:gd name="T61" fmla="*/ 323 h 1176"/>
                  <a:gd name="T62" fmla="*/ 550 w 1297"/>
                  <a:gd name="T63" fmla="*/ 321 h 1176"/>
                  <a:gd name="T64" fmla="*/ 504 w 1297"/>
                  <a:gd name="T65" fmla="*/ 338 h 1176"/>
                  <a:gd name="T66" fmla="*/ 506 w 1297"/>
                  <a:gd name="T67" fmla="*/ 463 h 1176"/>
                  <a:gd name="T68" fmla="*/ 413 w 1297"/>
                  <a:gd name="T69" fmla="*/ 522 h 1176"/>
                  <a:gd name="T70" fmla="*/ 319 w 1297"/>
                  <a:gd name="T71" fmla="*/ 566 h 1176"/>
                  <a:gd name="T72" fmla="*/ 430 w 1297"/>
                  <a:gd name="T73" fmla="*/ 627 h 1176"/>
                  <a:gd name="T74" fmla="*/ 483 w 1297"/>
                  <a:gd name="T75" fmla="*/ 712 h 1176"/>
                  <a:gd name="T76" fmla="*/ 458 w 1297"/>
                  <a:gd name="T77" fmla="*/ 836 h 1176"/>
                  <a:gd name="T78" fmla="*/ 531 w 1297"/>
                  <a:gd name="T79" fmla="*/ 821 h 1176"/>
                  <a:gd name="T80" fmla="*/ 639 w 1297"/>
                  <a:gd name="T81" fmla="*/ 762 h 1176"/>
                  <a:gd name="T82" fmla="*/ 732 w 1297"/>
                  <a:gd name="T83" fmla="*/ 843 h 1176"/>
                  <a:gd name="T84" fmla="*/ 791 w 1297"/>
                  <a:gd name="T85" fmla="*/ 851 h 1176"/>
                  <a:gd name="T86" fmla="*/ 789 w 1297"/>
                  <a:gd name="T87" fmla="*/ 724 h 1176"/>
                  <a:gd name="T88" fmla="*/ 869 w 1297"/>
                  <a:gd name="T89" fmla="*/ 657 h 1176"/>
                  <a:gd name="T90" fmla="*/ 989 w 1297"/>
                  <a:gd name="T91" fmla="*/ 617 h 1176"/>
                  <a:gd name="T92" fmla="*/ 877 w 1297"/>
                  <a:gd name="T93" fmla="*/ 556 h 1176"/>
                  <a:gd name="T94" fmla="*/ 808 w 1297"/>
                  <a:gd name="T95" fmla="*/ 477 h 1176"/>
                  <a:gd name="T96" fmla="*/ 833 w 1297"/>
                  <a:gd name="T97" fmla="*/ 351 h 1176"/>
                  <a:gd name="T98" fmla="*/ 774 w 1297"/>
                  <a:gd name="T99" fmla="*/ 349 h 1176"/>
                  <a:gd name="T100" fmla="*/ 666 w 1297"/>
                  <a:gd name="T101" fmla="*/ 416 h 1176"/>
                  <a:gd name="T102" fmla="*/ 641 w 1297"/>
                  <a:gd name="T103" fmla="*/ 319 h 1176"/>
                  <a:gd name="T104" fmla="*/ 681 w 1297"/>
                  <a:gd name="T105" fmla="*/ 262 h 1176"/>
                  <a:gd name="T106" fmla="*/ 782 w 1297"/>
                  <a:gd name="T107" fmla="*/ 197 h 1176"/>
                  <a:gd name="T108" fmla="*/ 884 w 1297"/>
                  <a:gd name="T109" fmla="*/ 136 h 1176"/>
                  <a:gd name="T110" fmla="*/ 987 w 1297"/>
                  <a:gd name="T111" fmla="*/ 74 h 1176"/>
                  <a:gd name="T112" fmla="*/ 1002 w 1297"/>
                  <a:gd name="T113" fmla="*/ 134 h 1176"/>
                  <a:gd name="T114" fmla="*/ 981 w 1297"/>
                  <a:gd name="T115" fmla="*/ 250 h 1176"/>
                  <a:gd name="T116" fmla="*/ 957 w 1297"/>
                  <a:gd name="T117" fmla="*/ 368 h 1176"/>
                  <a:gd name="T118" fmla="*/ 976 w 1297"/>
                  <a:gd name="T119" fmla="*/ 465 h 1176"/>
                  <a:gd name="T120" fmla="*/ 1078 w 1297"/>
                  <a:gd name="T121" fmla="*/ 524 h 1176"/>
                  <a:gd name="T122" fmla="*/ 1185 w 1297"/>
                  <a:gd name="T123" fmla="*/ 581 h 1176"/>
                  <a:gd name="T124" fmla="*/ 1289 w 1297"/>
                  <a:gd name="T125" fmla="*/ 638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7" h="1176">
                    <a:moveTo>
                      <a:pt x="1297" y="644"/>
                    </a:moveTo>
                    <a:lnTo>
                      <a:pt x="1289" y="644"/>
                    </a:lnTo>
                    <a:lnTo>
                      <a:pt x="1284" y="648"/>
                    </a:lnTo>
                    <a:lnTo>
                      <a:pt x="1276" y="648"/>
                    </a:lnTo>
                    <a:lnTo>
                      <a:pt x="1272" y="651"/>
                    </a:lnTo>
                    <a:lnTo>
                      <a:pt x="1265" y="653"/>
                    </a:lnTo>
                    <a:lnTo>
                      <a:pt x="1259" y="655"/>
                    </a:lnTo>
                    <a:lnTo>
                      <a:pt x="1253" y="657"/>
                    </a:lnTo>
                    <a:lnTo>
                      <a:pt x="1248" y="659"/>
                    </a:lnTo>
                    <a:lnTo>
                      <a:pt x="1240" y="661"/>
                    </a:lnTo>
                    <a:lnTo>
                      <a:pt x="1234" y="663"/>
                    </a:lnTo>
                    <a:lnTo>
                      <a:pt x="1229" y="665"/>
                    </a:lnTo>
                    <a:lnTo>
                      <a:pt x="1223" y="667"/>
                    </a:lnTo>
                    <a:lnTo>
                      <a:pt x="1217" y="669"/>
                    </a:lnTo>
                    <a:lnTo>
                      <a:pt x="1211" y="670"/>
                    </a:lnTo>
                    <a:lnTo>
                      <a:pt x="1204" y="674"/>
                    </a:lnTo>
                    <a:lnTo>
                      <a:pt x="1200" y="676"/>
                    </a:lnTo>
                    <a:lnTo>
                      <a:pt x="1192" y="676"/>
                    </a:lnTo>
                    <a:lnTo>
                      <a:pt x="1187" y="678"/>
                    </a:lnTo>
                    <a:lnTo>
                      <a:pt x="1181" y="682"/>
                    </a:lnTo>
                    <a:lnTo>
                      <a:pt x="1175" y="684"/>
                    </a:lnTo>
                    <a:lnTo>
                      <a:pt x="1170" y="684"/>
                    </a:lnTo>
                    <a:lnTo>
                      <a:pt x="1164" y="688"/>
                    </a:lnTo>
                    <a:lnTo>
                      <a:pt x="1156" y="689"/>
                    </a:lnTo>
                    <a:lnTo>
                      <a:pt x="1152" y="691"/>
                    </a:lnTo>
                    <a:lnTo>
                      <a:pt x="1145" y="693"/>
                    </a:lnTo>
                    <a:lnTo>
                      <a:pt x="1139" y="695"/>
                    </a:lnTo>
                    <a:lnTo>
                      <a:pt x="1133" y="697"/>
                    </a:lnTo>
                    <a:lnTo>
                      <a:pt x="1128" y="699"/>
                    </a:lnTo>
                    <a:lnTo>
                      <a:pt x="1122" y="701"/>
                    </a:lnTo>
                    <a:lnTo>
                      <a:pt x="1116" y="703"/>
                    </a:lnTo>
                    <a:lnTo>
                      <a:pt x="1111" y="707"/>
                    </a:lnTo>
                    <a:lnTo>
                      <a:pt x="1105" y="708"/>
                    </a:lnTo>
                    <a:lnTo>
                      <a:pt x="1097" y="708"/>
                    </a:lnTo>
                    <a:lnTo>
                      <a:pt x="1092" y="710"/>
                    </a:lnTo>
                    <a:lnTo>
                      <a:pt x="1086" y="714"/>
                    </a:lnTo>
                    <a:lnTo>
                      <a:pt x="1080" y="716"/>
                    </a:lnTo>
                    <a:lnTo>
                      <a:pt x="1074" y="716"/>
                    </a:lnTo>
                    <a:lnTo>
                      <a:pt x="1069" y="718"/>
                    </a:lnTo>
                    <a:lnTo>
                      <a:pt x="1061" y="722"/>
                    </a:lnTo>
                    <a:lnTo>
                      <a:pt x="1057" y="724"/>
                    </a:lnTo>
                    <a:lnTo>
                      <a:pt x="1050" y="726"/>
                    </a:lnTo>
                    <a:lnTo>
                      <a:pt x="1044" y="727"/>
                    </a:lnTo>
                    <a:lnTo>
                      <a:pt x="1038" y="729"/>
                    </a:lnTo>
                    <a:lnTo>
                      <a:pt x="1033" y="731"/>
                    </a:lnTo>
                    <a:lnTo>
                      <a:pt x="1027" y="733"/>
                    </a:lnTo>
                    <a:lnTo>
                      <a:pt x="1021" y="735"/>
                    </a:lnTo>
                    <a:lnTo>
                      <a:pt x="1016" y="739"/>
                    </a:lnTo>
                    <a:lnTo>
                      <a:pt x="1010" y="741"/>
                    </a:lnTo>
                    <a:lnTo>
                      <a:pt x="1002" y="741"/>
                    </a:lnTo>
                    <a:lnTo>
                      <a:pt x="997" y="743"/>
                    </a:lnTo>
                    <a:lnTo>
                      <a:pt x="991" y="746"/>
                    </a:lnTo>
                    <a:lnTo>
                      <a:pt x="987" y="748"/>
                    </a:lnTo>
                    <a:lnTo>
                      <a:pt x="979" y="750"/>
                    </a:lnTo>
                    <a:lnTo>
                      <a:pt x="974" y="752"/>
                    </a:lnTo>
                    <a:lnTo>
                      <a:pt x="968" y="754"/>
                    </a:lnTo>
                    <a:lnTo>
                      <a:pt x="962" y="756"/>
                    </a:lnTo>
                    <a:lnTo>
                      <a:pt x="957" y="758"/>
                    </a:lnTo>
                    <a:lnTo>
                      <a:pt x="949" y="762"/>
                    </a:lnTo>
                    <a:lnTo>
                      <a:pt x="943" y="764"/>
                    </a:lnTo>
                    <a:lnTo>
                      <a:pt x="938" y="765"/>
                    </a:lnTo>
                    <a:lnTo>
                      <a:pt x="932" y="767"/>
                    </a:lnTo>
                    <a:lnTo>
                      <a:pt x="926" y="769"/>
                    </a:lnTo>
                    <a:lnTo>
                      <a:pt x="920" y="773"/>
                    </a:lnTo>
                    <a:lnTo>
                      <a:pt x="915" y="775"/>
                    </a:lnTo>
                    <a:lnTo>
                      <a:pt x="915" y="781"/>
                    </a:lnTo>
                    <a:lnTo>
                      <a:pt x="915" y="786"/>
                    </a:lnTo>
                    <a:lnTo>
                      <a:pt x="915" y="792"/>
                    </a:lnTo>
                    <a:lnTo>
                      <a:pt x="915" y="798"/>
                    </a:lnTo>
                    <a:lnTo>
                      <a:pt x="915" y="803"/>
                    </a:lnTo>
                    <a:lnTo>
                      <a:pt x="915" y="811"/>
                    </a:lnTo>
                    <a:lnTo>
                      <a:pt x="915" y="817"/>
                    </a:lnTo>
                    <a:lnTo>
                      <a:pt x="917" y="822"/>
                    </a:lnTo>
                    <a:lnTo>
                      <a:pt x="917" y="828"/>
                    </a:lnTo>
                    <a:lnTo>
                      <a:pt x="917" y="836"/>
                    </a:lnTo>
                    <a:lnTo>
                      <a:pt x="917" y="841"/>
                    </a:lnTo>
                    <a:lnTo>
                      <a:pt x="917" y="849"/>
                    </a:lnTo>
                    <a:lnTo>
                      <a:pt x="917" y="855"/>
                    </a:lnTo>
                    <a:lnTo>
                      <a:pt x="917" y="860"/>
                    </a:lnTo>
                    <a:lnTo>
                      <a:pt x="917" y="866"/>
                    </a:lnTo>
                    <a:lnTo>
                      <a:pt x="917" y="874"/>
                    </a:lnTo>
                    <a:lnTo>
                      <a:pt x="917" y="878"/>
                    </a:lnTo>
                    <a:lnTo>
                      <a:pt x="917" y="885"/>
                    </a:lnTo>
                    <a:lnTo>
                      <a:pt x="917" y="891"/>
                    </a:lnTo>
                    <a:lnTo>
                      <a:pt x="917" y="899"/>
                    </a:lnTo>
                    <a:lnTo>
                      <a:pt x="917" y="904"/>
                    </a:lnTo>
                    <a:lnTo>
                      <a:pt x="917" y="912"/>
                    </a:lnTo>
                    <a:lnTo>
                      <a:pt x="917" y="916"/>
                    </a:lnTo>
                    <a:lnTo>
                      <a:pt x="919" y="923"/>
                    </a:lnTo>
                    <a:lnTo>
                      <a:pt x="919" y="929"/>
                    </a:lnTo>
                    <a:lnTo>
                      <a:pt x="919" y="937"/>
                    </a:lnTo>
                    <a:lnTo>
                      <a:pt x="919" y="942"/>
                    </a:lnTo>
                    <a:lnTo>
                      <a:pt x="919" y="948"/>
                    </a:lnTo>
                    <a:lnTo>
                      <a:pt x="919" y="956"/>
                    </a:lnTo>
                    <a:lnTo>
                      <a:pt x="919" y="961"/>
                    </a:lnTo>
                    <a:lnTo>
                      <a:pt x="919" y="967"/>
                    </a:lnTo>
                    <a:lnTo>
                      <a:pt x="919" y="975"/>
                    </a:lnTo>
                    <a:lnTo>
                      <a:pt x="919" y="980"/>
                    </a:lnTo>
                    <a:lnTo>
                      <a:pt x="919" y="986"/>
                    </a:lnTo>
                    <a:lnTo>
                      <a:pt x="919" y="994"/>
                    </a:lnTo>
                    <a:lnTo>
                      <a:pt x="919" y="999"/>
                    </a:lnTo>
                    <a:lnTo>
                      <a:pt x="919" y="1005"/>
                    </a:lnTo>
                    <a:lnTo>
                      <a:pt x="919" y="1013"/>
                    </a:lnTo>
                    <a:lnTo>
                      <a:pt x="919" y="1018"/>
                    </a:lnTo>
                    <a:lnTo>
                      <a:pt x="920" y="1026"/>
                    </a:lnTo>
                    <a:lnTo>
                      <a:pt x="920" y="1032"/>
                    </a:lnTo>
                    <a:lnTo>
                      <a:pt x="920" y="1037"/>
                    </a:lnTo>
                    <a:lnTo>
                      <a:pt x="920" y="1043"/>
                    </a:lnTo>
                    <a:lnTo>
                      <a:pt x="922" y="1051"/>
                    </a:lnTo>
                    <a:lnTo>
                      <a:pt x="922" y="1056"/>
                    </a:lnTo>
                    <a:lnTo>
                      <a:pt x="922" y="1062"/>
                    </a:lnTo>
                    <a:lnTo>
                      <a:pt x="922" y="1068"/>
                    </a:lnTo>
                    <a:lnTo>
                      <a:pt x="922" y="1075"/>
                    </a:lnTo>
                    <a:lnTo>
                      <a:pt x="922" y="1081"/>
                    </a:lnTo>
                    <a:lnTo>
                      <a:pt x="922" y="1089"/>
                    </a:lnTo>
                    <a:lnTo>
                      <a:pt x="922" y="1094"/>
                    </a:lnTo>
                    <a:lnTo>
                      <a:pt x="922" y="1100"/>
                    </a:lnTo>
                    <a:lnTo>
                      <a:pt x="922" y="1108"/>
                    </a:lnTo>
                    <a:lnTo>
                      <a:pt x="922" y="1113"/>
                    </a:lnTo>
                    <a:lnTo>
                      <a:pt x="922" y="1119"/>
                    </a:lnTo>
                    <a:lnTo>
                      <a:pt x="922" y="1127"/>
                    </a:lnTo>
                    <a:lnTo>
                      <a:pt x="922" y="1132"/>
                    </a:lnTo>
                    <a:lnTo>
                      <a:pt x="922" y="1138"/>
                    </a:lnTo>
                    <a:lnTo>
                      <a:pt x="922" y="1146"/>
                    </a:lnTo>
                    <a:lnTo>
                      <a:pt x="924" y="1151"/>
                    </a:lnTo>
                    <a:lnTo>
                      <a:pt x="924" y="1159"/>
                    </a:lnTo>
                    <a:lnTo>
                      <a:pt x="924" y="1163"/>
                    </a:lnTo>
                    <a:lnTo>
                      <a:pt x="924" y="1170"/>
                    </a:lnTo>
                    <a:lnTo>
                      <a:pt x="924" y="1176"/>
                    </a:lnTo>
                    <a:lnTo>
                      <a:pt x="919" y="1172"/>
                    </a:lnTo>
                    <a:lnTo>
                      <a:pt x="915" y="1168"/>
                    </a:lnTo>
                    <a:lnTo>
                      <a:pt x="909" y="1163"/>
                    </a:lnTo>
                    <a:lnTo>
                      <a:pt x="905" y="1161"/>
                    </a:lnTo>
                    <a:lnTo>
                      <a:pt x="900" y="1155"/>
                    </a:lnTo>
                    <a:lnTo>
                      <a:pt x="896" y="1151"/>
                    </a:lnTo>
                    <a:lnTo>
                      <a:pt x="890" y="1147"/>
                    </a:lnTo>
                    <a:lnTo>
                      <a:pt x="886" y="1144"/>
                    </a:lnTo>
                    <a:lnTo>
                      <a:pt x="881" y="1138"/>
                    </a:lnTo>
                    <a:lnTo>
                      <a:pt x="877" y="1134"/>
                    </a:lnTo>
                    <a:lnTo>
                      <a:pt x="871" y="1130"/>
                    </a:lnTo>
                    <a:lnTo>
                      <a:pt x="867" y="1127"/>
                    </a:lnTo>
                    <a:lnTo>
                      <a:pt x="861" y="1121"/>
                    </a:lnTo>
                    <a:lnTo>
                      <a:pt x="858" y="1119"/>
                    </a:lnTo>
                    <a:lnTo>
                      <a:pt x="854" y="1113"/>
                    </a:lnTo>
                    <a:lnTo>
                      <a:pt x="848" y="1111"/>
                    </a:lnTo>
                    <a:lnTo>
                      <a:pt x="842" y="1106"/>
                    </a:lnTo>
                    <a:lnTo>
                      <a:pt x="839" y="1100"/>
                    </a:lnTo>
                    <a:lnTo>
                      <a:pt x="835" y="1096"/>
                    </a:lnTo>
                    <a:lnTo>
                      <a:pt x="829" y="1094"/>
                    </a:lnTo>
                    <a:lnTo>
                      <a:pt x="823" y="1089"/>
                    </a:lnTo>
                    <a:lnTo>
                      <a:pt x="820" y="1085"/>
                    </a:lnTo>
                    <a:lnTo>
                      <a:pt x="814" y="1081"/>
                    </a:lnTo>
                    <a:lnTo>
                      <a:pt x="810" y="1077"/>
                    </a:lnTo>
                    <a:lnTo>
                      <a:pt x="804" y="1073"/>
                    </a:lnTo>
                    <a:lnTo>
                      <a:pt x="801" y="1068"/>
                    </a:lnTo>
                    <a:lnTo>
                      <a:pt x="795" y="1064"/>
                    </a:lnTo>
                    <a:lnTo>
                      <a:pt x="791" y="1060"/>
                    </a:lnTo>
                    <a:lnTo>
                      <a:pt x="787" y="1056"/>
                    </a:lnTo>
                    <a:lnTo>
                      <a:pt x="782" y="1052"/>
                    </a:lnTo>
                    <a:lnTo>
                      <a:pt x="776" y="1049"/>
                    </a:lnTo>
                    <a:lnTo>
                      <a:pt x="772" y="1043"/>
                    </a:lnTo>
                    <a:lnTo>
                      <a:pt x="766" y="1039"/>
                    </a:lnTo>
                    <a:lnTo>
                      <a:pt x="763" y="1035"/>
                    </a:lnTo>
                    <a:lnTo>
                      <a:pt x="757" y="1032"/>
                    </a:lnTo>
                    <a:lnTo>
                      <a:pt x="753" y="1028"/>
                    </a:lnTo>
                    <a:lnTo>
                      <a:pt x="747" y="1022"/>
                    </a:lnTo>
                    <a:lnTo>
                      <a:pt x="744" y="1018"/>
                    </a:lnTo>
                    <a:lnTo>
                      <a:pt x="740" y="1014"/>
                    </a:lnTo>
                    <a:lnTo>
                      <a:pt x="734" y="1011"/>
                    </a:lnTo>
                    <a:lnTo>
                      <a:pt x="728" y="1007"/>
                    </a:lnTo>
                    <a:lnTo>
                      <a:pt x="725" y="1001"/>
                    </a:lnTo>
                    <a:lnTo>
                      <a:pt x="719" y="999"/>
                    </a:lnTo>
                    <a:lnTo>
                      <a:pt x="713" y="994"/>
                    </a:lnTo>
                    <a:lnTo>
                      <a:pt x="709" y="990"/>
                    </a:lnTo>
                    <a:lnTo>
                      <a:pt x="704" y="986"/>
                    </a:lnTo>
                    <a:lnTo>
                      <a:pt x="700" y="982"/>
                    </a:lnTo>
                    <a:lnTo>
                      <a:pt x="696" y="978"/>
                    </a:lnTo>
                    <a:lnTo>
                      <a:pt x="690" y="973"/>
                    </a:lnTo>
                    <a:lnTo>
                      <a:pt x="687" y="969"/>
                    </a:lnTo>
                    <a:lnTo>
                      <a:pt x="681" y="965"/>
                    </a:lnTo>
                    <a:lnTo>
                      <a:pt x="677" y="961"/>
                    </a:lnTo>
                    <a:lnTo>
                      <a:pt x="671" y="956"/>
                    </a:lnTo>
                    <a:lnTo>
                      <a:pt x="666" y="954"/>
                    </a:lnTo>
                    <a:lnTo>
                      <a:pt x="662" y="948"/>
                    </a:lnTo>
                    <a:lnTo>
                      <a:pt x="656" y="946"/>
                    </a:lnTo>
                    <a:lnTo>
                      <a:pt x="652" y="940"/>
                    </a:lnTo>
                    <a:lnTo>
                      <a:pt x="648" y="937"/>
                    </a:lnTo>
                    <a:lnTo>
                      <a:pt x="645" y="933"/>
                    </a:lnTo>
                    <a:lnTo>
                      <a:pt x="639" y="929"/>
                    </a:lnTo>
                    <a:lnTo>
                      <a:pt x="633" y="923"/>
                    </a:lnTo>
                    <a:lnTo>
                      <a:pt x="629" y="921"/>
                    </a:lnTo>
                    <a:lnTo>
                      <a:pt x="626" y="916"/>
                    </a:lnTo>
                    <a:lnTo>
                      <a:pt x="620" y="914"/>
                    </a:lnTo>
                    <a:lnTo>
                      <a:pt x="614" y="916"/>
                    </a:lnTo>
                    <a:lnTo>
                      <a:pt x="609" y="918"/>
                    </a:lnTo>
                    <a:lnTo>
                      <a:pt x="605" y="921"/>
                    </a:lnTo>
                    <a:lnTo>
                      <a:pt x="599" y="925"/>
                    </a:lnTo>
                    <a:lnTo>
                      <a:pt x="593" y="929"/>
                    </a:lnTo>
                    <a:lnTo>
                      <a:pt x="588" y="931"/>
                    </a:lnTo>
                    <a:lnTo>
                      <a:pt x="582" y="935"/>
                    </a:lnTo>
                    <a:lnTo>
                      <a:pt x="576" y="938"/>
                    </a:lnTo>
                    <a:lnTo>
                      <a:pt x="571" y="940"/>
                    </a:lnTo>
                    <a:lnTo>
                      <a:pt x="567" y="944"/>
                    </a:lnTo>
                    <a:lnTo>
                      <a:pt x="561" y="948"/>
                    </a:lnTo>
                    <a:lnTo>
                      <a:pt x="557" y="952"/>
                    </a:lnTo>
                    <a:lnTo>
                      <a:pt x="552" y="954"/>
                    </a:lnTo>
                    <a:lnTo>
                      <a:pt x="546" y="957"/>
                    </a:lnTo>
                    <a:lnTo>
                      <a:pt x="540" y="961"/>
                    </a:lnTo>
                    <a:lnTo>
                      <a:pt x="534" y="965"/>
                    </a:lnTo>
                    <a:lnTo>
                      <a:pt x="529" y="967"/>
                    </a:lnTo>
                    <a:lnTo>
                      <a:pt x="525" y="971"/>
                    </a:lnTo>
                    <a:lnTo>
                      <a:pt x="519" y="973"/>
                    </a:lnTo>
                    <a:lnTo>
                      <a:pt x="513" y="978"/>
                    </a:lnTo>
                    <a:lnTo>
                      <a:pt x="506" y="980"/>
                    </a:lnTo>
                    <a:lnTo>
                      <a:pt x="502" y="984"/>
                    </a:lnTo>
                    <a:lnTo>
                      <a:pt x="496" y="986"/>
                    </a:lnTo>
                    <a:lnTo>
                      <a:pt x="491" y="992"/>
                    </a:lnTo>
                    <a:lnTo>
                      <a:pt x="485" y="994"/>
                    </a:lnTo>
                    <a:lnTo>
                      <a:pt x="479" y="995"/>
                    </a:lnTo>
                    <a:lnTo>
                      <a:pt x="474" y="999"/>
                    </a:lnTo>
                    <a:lnTo>
                      <a:pt x="470" y="1003"/>
                    </a:lnTo>
                    <a:lnTo>
                      <a:pt x="464" y="1007"/>
                    </a:lnTo>
                    <a:lnTo>
                      <a:pt x="458" y="1011"/>
                    </a:lnTo>
                    <a:lnTo>
                      <a:pt x="453" y="1013"/>
                    </a:lnTo>
                    <a:lnTo>
                      <a:pt x="449" y="1018"/>
                    </a:lnTo>
                    <a:lnTo>
                      <a:pt x="441" y="1020"/>
                    </a:lnTo>
                    <a:lnTo>
                      <a:pt x="436" y="1024"/>
                    </a:lnTo>
                    <a:lnTo>
                      <a:pt x="432" y="1026"/>
                    </a:lnTo>
                    <a:lnTo>
                      <a:pt x="426" y="1032"/>
                    </a:lnTo>
                    <a:lnTo>
                      <a:pt x="420" y="1033"/>
                    </a:lnTo>
                    <a:lnTo>
                      <a:pt x="416" y="1035"/>
                    </a:lnTo>
                    <a:lnTo>
                      <a:pt x="409" y="1039"/>
                    </a:lnTo>
                    <a:lnTo>
                      <a:pt x="405" y="1043"/>
                    </a:lnTo>
                    <a:lnTo>
                      <a:pt x="399" y="1047"/>
                    </a:lnTo>
                    <a:lnTo>
                      <a:pt x="394" y="1049"/>
                    </a:lnTo>
                    <a:lnTo>
                      <a:pt x="388" y="1052"/>
                    </a:lnTo>
                    <a:lnTo>
                      <a:pt x="384" y="1056"/>
                    </a:lnTo>
                    <a:lnTo>
                      <a:pt x="377" y="1058"/>
                    </a:lnTo>
                    <a:lnTo>
                      <a:pt x="371" y="1062"/>
                    </a:lnTo>
                    <a:lnTo>
                      <a:pt x="367" y="1066"/>
                    </a:lnTo>
                    <a:lnTo>
                      <a:pt x="361" y="1070"/>
                    </a:lnTo>
                    <a:lnTo>
                      <a:pt x="356" y="1071"/>
                    </a:lnTo>
                    <a:lnTo>
                      <a:pt x="350" y="1075"/>
                    </a:lnTo>
                    <a:lnTo>
                      <a:pt x="344" y="1079"/>
                    </a:lnTo>
                    <a:lnTo>
                      <a:pt x="340" y="1083"/>
                    </a:lnTo>
                    <a:lnTo>
                      <a:pt x="335" y="1085"/>
                    </a:lnTo>
                    <a:lnTo>
                      <a:pt x="329" y="1089"/>
                    </a:lnTo>
                    <a:lnTo>
                      <a:pt x="323" y="1092"/>
                    </a:lnTo>
                    <a:lnTo>
                      <a:pt x="319" y="1096"/>
                    </a:lnTo>
                    <a:lnTo>
                      <a:pt x="312" y="1098"/>
                    </a:lnTo>
                    <a:lnTo>
                      <a:pt x="308" y="1102"/>
                    </a:lnTo>
                    <a:lnTo>
                      <a:pt x="300" y="1106"/>
                    </a:lnTo>
                    <a:lnTo>
                      <a:pt x="297" y="1108"/>
                    </a:lnTo>
                    <a:lnTo>
                      <a:pt x="291" y="1111"/>
                    </a:lnTo>
                    <a:lnTo>
                      <a:pt x="287" y="1115"/>
                    </a:lnTo>
                    <a:lnTo>
                      <a:pt x="281" y="1119"/>
                    </a:lnTo>
                    <a:lnTo>
                      <a:pt x="276" y="1123"/>
                    </a:lnTo>
                    <a:lnTo>
                      <a:pt x="278" y="1115"/>
                    </a:lnTo>
                    <a:lnTo>
                      <a:pt x="280" y="1109"/>
                    </a:lnTo>
                    <a:lnTo>
                      <a:pt x="280" y="1104"/>
                    </a:lnTo>
                    <a:lnTo>
                      <a:pt x="281" y="1096"/>
                    </a:lnTo>
                    <a:lnTo>
                      <a:pt x="281" y="1090"/>
                    </a:lnTo>
                    <a:lnTo>
                      <a:pt x="283" y="1085"/>
                    </a:lnTo>
                    <a:lnTo>
                      <a:pt x="283" y="1079"/>
                    </a:lnTo>
                    <a:lnTo>
                      <a:pt x="285" y="1073"/>
                    </a:lnTo>
                    <a:lnTo>
                      <a:pt x="287" y="1066"/>
                    </a:lnTo>
                    <a:lnTo>
                      <a:pt x="289" y="1060"/>
                    </a:lnTo>
                    <a:lnTo>
                      <a:pt x="289" y="1052"/>
                    </a:lnTo>
                    <a:lnTo>
                      <a:pt x="291" y="1049"/>
                    </a:lnTo>
                    <a:lnTo>
                      <a:pt x="291" y="1041"/>
                    </a:lnTo>
                    <a:lnTo>
                      <a:pt x="293" y="1035"/>
                    </a:lnTo>
                    <a:lnTo>
                      <a:pt x="295" y="1028"/>
                    </a:lnTo>
                    <a:lnTo>
                      <a:pt x="297" y="1024"/>
                    </a:lnTo>
                    <a:lnTo>
                      <a:pt x="297" y="1016"/>
                    </a:lnTo>
                    <a:lnTo>
                      <a:pt x="299" y="1011"/>
                    </a:lnTo>
                    <a:lnTo>
                      <a:pt x="299" y="1003"/>
                    </a:lnTo>
                    <a:lnTo>
                      <a:pt x="300" y="999"/>
                    </a:lnTo>
                    <a:lnTo>
                      <a:pt x="300" y="992"/>
                    </a:lnTo>
                    <a:lnTo>
                      <a:pt x="302" y="986"/>
                    </a:lnTo>
                    <a:lnTo>
                      <a:pt x="304" y="978"/>
                    </a:lnTo>
                    <a:lnTo>
                      <a:pt x="306" y="973"/>
                    </a:lnTo>
                    <a:lnTo>
                      <a:pt x="306" y="967"/>
                    </a:lnTo>
                    <a:lnTo>
                      <a:pt x="308" y="961"/>
                    </a:lnTo>
                    <a:lnTo>
                      <a:pt x="308" y="954"/>
                    </a:lnTo>
                    <a:lnTo>
                      <a:pt x="310" y="948"/>
                    </a:lnTo>
                    <a:lnTo>
                      <a:pt x="312" y="942"/>
                    </a:lnTo>
                    <a:lnTo>
                      <a:pt x="312" y="937"/>
                    </a:lnTo>
                    <a:lnTo>
                      <a:pt x="314" y="929"/>
                    </a:lnTo>
                    <a:lnTo>
                      <a:pt x="316" y="923"/>
                    </a:lnTo>
                    <a:lnTo>
                      <a:pt x="316" y="918"/>
                    </a:lnTo>
                    <a:lnTo>
                      <a:pt x="318" y="912"/>
                    </a:lnTo>
                    <a:lnTo>
                      <a:pt x="319" y="906"/>
                    </a:lnTo>
                    <a:lnTo>
                      <a:pt x="319" y="899"/>
                    </a:lnTo>
                    <a:lnTo>
                      <a:pt x="321" y="893"/>
                    </a:lnTo>
                    <a:lnTo>
                      <a:pt x="323" y="887"/>
                    </a:lnTo>
                    <a:lnTo>
                      <a:pt x="323" y="880"/>
                    </a:lnTo>
                    <a:lnTo>
                      <a:pt x="325" y="874"/>
                    </a:lnTo>
                    <a:lnTo>
                      <a:pt x="325" y="868"/>
                    </a:lnTo>
                    <a:lnTo>
                      <a:pt x="327" y="860"/>
                    </a:lnTo>
                    <a:lnTo>
                      <a:pt x="329" y="855"/>
                    </a:lnTo>
                    <a:lnTo>
                      <a:pt x="329" y="849"/>
                    </a:lnTo>
                    <a:lnTo>
                      <a:pt x="331" y="843"/>
                    </a:lnTo>
                    <a:lnTo>
                      <a:pt x="331" y="836"/>
                    </a:lnTo>
                    <a:lnTo>
                      <a:pt x="333" y="830"/>
                    </a:lnTo>
                    <a:lnTo>
                      <a:pt x="335" y="826"/>
                    </a:lnTo>
                    <a:lnTo>
                      <a:pt x="335" y="819"/>
                    </a:lnTo>
                    <a:lnTo>
                      <a:pt x="337" y="813"/>
                    </a:lnTo>
                    <a:lnTo>
                      <a:pt x="337" y="805"/>
                    </a:lnTo>
                    <a:lnTo>
                      <a:pt x="339" y="800"/>
                    </a:lnTo>
                    <a:lnTo>
                      <a:pt x="339" y="794"/>
                    </a:lnTo>
                    <a:lnTo>
                      <a:pt x="342" y="788"/>
                    </a:lnTo>
                    <a:lnTo>
                      <a:pt x="342" y="781"/>
                    </a:lnTo>
                    <a:lnTo>
                      <a:pt x="344" y="775"/>
                    </a:lnTo>
                    <a:lnTo>
                      <a:pt x="344" y="769"/>
                    </a:lnTo>
                    <a:lnTo>
                      <a:pt x="346" y="764"/>
                    </a:lnTo>
                    <a:lnTo>
                      <a:pt x="346" y="756"/>
                    </a:lnTo>
                    <a:lnTo>
                      <a:pt x="348" y="750"/>
                    </a:lnTo>
                    <a:lnTo>
                      <a:pt x="348" y="745"/>
                    </a:lnTo>
                    <a:lnTo>
                      <a:pt x="350" y="739"/>
                    </a:lnTo>
                    <a:lnTo>
                      <a:pt x="352" y="733"/>
                    </a:lnTo>
                    <a:lnTo>
                      <a:pt x="354" y="727"/>
                    </a:lnTo>
                    <a:lnTo>
                      <a:pt x="346" y="724"/>
                    </a:lnTo>
                    <a:lnTo>
                      <a:pt x="342" y="720"/>
                    </a:lnTo>
                    <a:lnTo>
                      <a:pt x="337" y="716"/>
                    </a:lnTo>
                    <a:lnTo>
                      <a:pt x="331" y="714"/>
                    </a:lnTo>
                    <a:lnTo>
                      <a:pt x="325" y="710"/>
                    </a:lnTo>
                    <a:lnTo>
                      <a:pt x="319" y="708"/>
                    </a:lnTo>
                    <a:lnTo>
                      <a:pt x="314" y="705"/>
                    </a:lnTo>
                    <a:lnTo>
                      <a:pt x="308" y="703"/>
                    </a:lnTo>
                    <a:lnTo>
                      <a:pt x="302" y="699"/>
                    </a:lnTo>
                    <a:lnTo>
                      <a:pt x="297" y="695"/>
                    </a:lnTo>
                    <a:lnTo>
                      <a:pt x="291" y="693"/>
                    </a:lnTo>
                    <a:lnTo>
                      <a:pt x="287" y="689"/>
                    </a:lnTo>
                    <a:lnTo>
                      <a:pt x="280" y="688"/>
                    </a:lnTo>
                    <a:lnTo>
                      <a:pt x="276" y="684"/>
                    </a:lnTo>
                    <a:lnTo>
                      <a:pt x="270" y="682"/>
                    </a:lnTo>
                    <a:lnTo>
                      <a:pt x="264" y="678"/>
                    </a:lnTo>
                    <a:lnTo>
                      <a:pt x="259" y="674"/>
                    </a:lnTo>
                    <a:lnTo>
                      <a:pt x="253" y="670"/>
                    </a:lnTo>
                    <a:lnTo>
                      <a:pt x="247" y="669"/>
                    </a:lnTo>
                    <a:lnTo>
                      <a:pt x="243" y="667"/>
                    </a:lnTo>
                    <a:lnTo>
                      <a:pt x="236" y="663"/>
                    </a:lnTo>
                    <a:lnTo>
                      <a:pt x="232" y="659"/>
                    </a:lnTo>
                    <a:lnTo>
                      <a:pt x="224" y="655"/>
                    </a:lnTo>
                    <a:lnTo>
                      <a:pt x="221" y="653"/>
                    </a:lnTo>
                    <a:lnTo>
                      <a:pt x="213" y="650"/>
                    </a:lnTo>
                    <a:lnTo>
                      <a:pt x="209" y="648"/>
                    </a:lnTo>
                    <a:lnTo>
                      <a:pt x="203" y="644"/>
                    </a:lnTo>
                    <a:lnTo>
                      <a:pt x="200" y="642"/>
                    </a:lnTo>
                    <a:lnTo>
                      <a:pt x="192" y="638"/>
                    </a:lnTo>
                    <a:lnTo>
                      <a:pt x="188" y="636"/>
                    </a:lnTo>
                    <a:lnTo>
                      <a:pt x="181" y="632"/>
                    </a:lnTo>
                    <a:lnTo>
                      <a:pt x="177" y="631"/>
                    </a:lnTo>
                    <a:lnTo>
                      <a:pt x="171" y="627"/>
                    </a:lnTo>
                    <a:lnTo>
                      <a:pt x="165" y="623"/>
                    </a:lnTo>
                    <a:lnTo>
                      <a:pt x="160" y="621"/>
                    </a:lnTo>
                    <a:lnTo>
                      <a:pt x="154" y="617"/>
                    </a:lnTo>
                    <a:lnTo>
                      <a:pt x="148" y="613"/>
                    </a:lnTo>
                    <a:lnTo>
                      <a:pt x="143" y="612"/>
                    </a:lnTo>
                    <a:lnTo>
                      <a:pt x="137" y="608"/>
                    </a:lnTo>
                    <a:lnTo>
                      <a:pt x="131" y="606"/>
                    </a:lnTo>
                    <a:lnTo>
                      <a:pt x="126" y="602"/>
                    </a:lnTo>
                    <a:lnTo>
                      <a:pt x="122" y="598"/>
                    </a:lnTo>
                    <a:lnTo>
                      <a:pt x="114" y="596"/>
                    </a:lnTo>
                    <a:lnTo>
                      <a:pt x="108" y="593"/>
                    </a:lnTo>
                    <a:lnTo>
                      <a:pt x="103" y="589"/>
                    </a:lnTo>
                    <a:lnTo>
                      <a:pt x="99" y="587"/>
                    </a:lnTo>
                    <a:lnTo>
                      <a:pt x="91" y="583"/>
                    </a:lnTo>
                    <a:lnTo>
                      <a:pt x="87" y="581"/>
                    </a:lnTo>
                    <a:lnTo>
                      <a:pt x="82" y="577"/>
                    </a:lnTo>
                    <a:lnTo>
                      <a:pt x="76" y="574"/>
                    </a:lnTo>
                    <a:lnTo>
                      <a:pt x="70" y="572"/>
                    </a:lnTo>
                    <a:lnTo>
                      <a:pt x="67" y="568"/>
                    </a:lnTo>
                    <a:lnTo>
                      <a:pt x="59" y="564"/>
                    </a:lnTo>
                    <a:lnTo>
                      <a:pt x="55" y="562"/>
                    </a:lnTo>
                    <a:lnTo>
                      <a:pt x="49" y="558"/>
                    </a:lnTo>
                    <a:lnTo>
                      <a:pt x="44" y="556"/>
                    </a:lnTo>
                    <a:lnTo>
                      <a:pt x="38" y="553"/>
                    </a:lnTo>
                    <a:lnTo>
                      <a:pt x="32" y="551"/>
                    </a:lnTo>
                    <a:lnTo>
                      <a:pt x="27" y="547"/>
                    </a:lnTo>
                    <a:lnTo>
                      <a:pt x="21" y="545"/>
                    </a:lnTo>
                    <a:lnTo>
                      <a:pt x="15" y="541"/>
                    </a:lnTo>
                    <a:lnTo>
                      <a:pt x="11" y="539"/>
                    </a:lnTo>
                    <a:lnTo>
                      <a:pt x="4" y="535"/>
                    </a:lnTo>
                    <a:lnTo>
                      <a:pt x="0" y="534"/>
                    </a:lnTo>
                    <a:lnTo>
                      <a:pt x="6" y="532"/>
                    </a:lnTo>
                    <a:lnTo>
                      <a:pt x="11" y="528"/>
                    </a:lnTo>
                    <a:lnTo>
                      <a:pt x="17" y="526"/>
                    </a:lnTo>
                    <a:lnTo>
                      <a:pt x="23" y="524"/>
                    </a:lnTo>
                    <a:lnTo>
                      <a:pt x="29" y="522"/>
                    </a:lnTo>
                    <a:lnTo>
                      <a:pt x="34" y="520"/>
                    </a:lnTo>
                    <a:lnTo>
                      <a:pt x="42" y="518"/>
                    </a:lnTo>
                    <a:lnTo>
                      <a:pt x="46" y="516"/>
                    </a:lnTo>
                    <a:lnTo>
                      <a:pt x="51" y="513"/>
                    </a:lnTo>
                    <a:lnTo>
                      <a:pt x="59" y="511"/>
                    </a:lnTo>
                    <a:lnTo>
                      <a:pt x="65" y="509"/>
                    </a:lnTo>
                    <a:lnTo>
                      <a:pt x="70" y="509"/>
                    </a:lnTo>
                    <a:lnTo>
                      <a:pt x="76" y="505"/>
                    </a:lnTo>
                    <a:lnTo>
                      <a:pt x="82" y="503"/>
                    </a:lnTo>
                    <a:lnTo>
                      <a:pt x="87" y="501"/>
                    </a:lnTo>
                    <a:lnTo>
                      <a:pt x="95" y="501"/>
                    </a:lnTo>
                    <a:lnTo>
                      <a:pt x="101" y="499"/>
                    </a:lnTo>
                    <a:lnTo>
                      <a:pt x="106" y="496"/>
                    </a:lnTo>
                    <a:lnTo>
                      <a:pt x="112" y="494"/>
                    </a:lnTo>
                    <a:lnTo>
                      <a:pt x="118" y="492"/>
                    </a:lnTo>
                    <a:lnTo>
                      <a:pt x="124" y="490"/>
                    </a:lnTo>
                    <a:lnTo>
                      <a:pt x="129" y="488"/>
                    </a:lnTo>
                    <a:lnTo>
                      <a:pt x="135" y="486"/>
                    </a:lnTo>
                    <a:lnTo>
                      <a:pt x="143" y="484"/>
                    </a:lnTo>
                    <a:lnTo>
                      <a:pt x="148" y="482"/>
                    </a:lnTo>
                    <a:lnTo>
                      <a:pt x="154" y="478"/>
                    </a:lnTo>
                    <a:lnTo>
                      <a:pt x="160" y="477"/>
                    </a:lnTo>
                    <a:lnTo>
                      <a:pt x="165" y="477"/>
                    </a:lnTo>
                    <a:lnTo>
                      <a:pt x="171" y="473"/>
                    </a:lnTo>
                    <a:lnTo>
                      <a:pt x="179" y="471"/>
                    </a:lnTo>
                    <a:lnTo>
                      <a:pt x="184" y="469"/>
                    </a:lnTo>
                    <a:lnTo>
                      <a:pt x="190" y="469"/>
                    </a:lnTo>
                    <a:lnTo>
                      <a:pt x="196" y="465"/>
                    </a:lnTo>
                    <a:lnTo>
                      <a:pt x="202" y="463"/>
                    </a:lnTo>
                    <a:lnTo>
                      <a:pt x="207" y="461"/>
                    </a:lnTo>
                    <a:lnTo>
                      <a:pt x="213" y="458"/>
                    </a:lnTo>
                    <a:lnTo>
                      <a:pt x="219" y="456"/>
                    </a:lnTo>
                    <a:lnTo>
                      <a:pt x="224" y="456"/>
                    </a:lnTo>
                    <a:lnTo>
                      <a:pt x="232" y="454"/>
                    </a:lnTo>
                    <a:lnTo>
                      <a:pt x="238" y="452"/>
                    </a:lnTo>
                    <a:lnTo>
                      <a:pt x="243" y="448"/>
                    </a:lnTo>
                    <a:lnTo>
                      <a:pt x="249" y="446"/>
                    </a:lnTo>
                    <a:lnTo>
                      <a:pt x="253" y="444"/>
                    </a:lnTo>
                    <a:lnTo>
                      <a:pt x="261" y="442"/>
                    </a:lnTo>
                    <a:lnTo>
                      <a:pt x="266" y="440"/>
                    </a:lnTo>
                    <a:lnTo>
                      <a:pt x="272" y="439"/>
                    </a:lnTo>
                    <a:lnTo>
                      <a:pt x="278" y="437"/>
                    </a:lnTo>
                    <a:lnTo>
                      <a:pt x="285" y="435"/>
                    </a:lnTo>
                    <a:lnTo>
                      <a:pt x="291" y="433"/>
                    </a:lnTo>
                    <a:lnTo>
                      <a:pt x="297" y="431"/>
                    </a:lnTo>
                    <a:lnTo>
                      <a:pt x="300" y="429"/>
                    </a:lnTo>
                    <a:lnTo>
                      <a:pt x="308" y="425"/>
                    </a:lnTo>
                    <a:lnTo>
                      <a:pt x="314" y="423"/>
                    </a:lnTo>
                    <a:lnTo>
                      <a:pt x="319" y="423"/>
                    </a:lnTo>
                    <a:lnTo>
                      <a:pt x="325" y="421"/>
                    </a:lnTo>
                    <a:lnTo>
                      <a:pt x="333" y="418"/>
                    </a:lnTo>
                    <a:lnTo>
                      <a:pt x="339" y="416"/>
                    </a:lnTo>
                    <a:lnTo>
                      <a:pt x="344" y="414"/>
                    </a:lnTo>
                    <a:lnTo>
                      <a:pt x="350" y="412"/>
                    </a:lnTo>
                    <a:lnTo>
                      <a:pt x="356" y="410"/>
                    </a:lnTo>
                    <a:lnTo>
                      <a:pt x="361" y="408"/>
                    </a:lnTo>
                    <a:lnTo>
                      <a:pt x="369" y="406"/>
                    </a:lnTo>
                    <a:lnTo>
                      <a:pt x="375" y="404"/>
                    </a:lnTo>
                    <a:lnTo>
                      <a:pt x="382" y="402"/>
                    </a:lnTo>
                    <a:lnTo>
                      <a:pt x="380" y="397"/>
                    </a:lnTo>
                    <a:lnTo>
                      <a:pt x="380" y="389"/>
                    </a:lnTo>
                    <a:lnTo>
                      <a:pt x="378" y="383"/>
                    </a:lnTo>
                    <a:lnTo>
                      <a:pt x="378" y="378"/>
                    </a:lnTo>
                    <a:lnTo>
                      <a:pt x="378" y="370"/>
                    </a:lnTo>
                    <a:lnTo>
                      <a:pt x="378" y="364"/>
                    </a:lnTo>
                    <a:lnTo>
                      <a:pt x="378" y="359"/>
                    </a:lnTo>
                    <a:lnTo>
                      <a:pt x="378" y="351"/>
                    </a:lnTo>
                    <a:lnTo>
                      <a:pt x="378" y="345"/>
                    </a:lnTo>
                    <a:lnTo>
                      <a:pt x="378" y="338"/>
                    </a:lnTo>
                    <a:lnTo>
                      <a:pt x="378" y="334"/>
                    </a:lnTo>
                    <a:lnTo>
                      <a:pt x="378" y="326"/>
                    </a:lnTo>
                    <a:lnTo>
                      <a:pt x="378" y="319"/>
                    </a:lnTo>
                    <a:lnTo>
                      <a:pt x="378" y="313"/>
                    </a:lnTo>
                    <a:lnTo>
                      <a:pt x="378" y="307"/>
                    </a:lnTo>
                    <a:lnTo>
                      <a:pt x="378" y="302"/>
                    </a:lnTo>
                    <a:lnTo>
                      <a:pt x="377" y="294"/>
                    </a:lnTo>
                    <a:lnTo>
                      <a:pt x="377" y="288"/>
                    </a:lnTo>
                    <a:lnTo>
                      <a:pt x="377" y="283"/>
                    </a:lnTo>
                    <a:lnTo>
                      <a:pt x="377" y="275"/>
                    </a:lnTo>
                    <a:lnTo>
                      <a:pt x="377" y="269"/>
                    </a:lnTo>
                    <a:lnTo>
                      <a:pt x="377" y="264"/>
                    </a:lnTo>
                    <a:lnTo>
                      <a:pt x="377" y="256"/>
                    </a:lnTo>
                    <a:lnTo>
                      <a:pt x="377" y="250"/>
                    </a:lnTo>
                    <a:lnTo>
                      <a:pt x="377" y="243"/>
                    </a:lnTo>
                    <a:lnTo>
                      <a:pt x="377" y="237"/>
                    </a:lnTo>
                    <a:lnTo>
                      <a:pt x="377" y="231"/>
                    </a:lnTo>
                    <a:lnTo>
                      <a:pt x="377" y="226"/>
                    </a:lnTo>
                    <a:lnTo>
                      <a:pt x="377" y="218"/>
                    </a:lnTo>
                    <a:lnTo>
                      <a:pt x="377" y="212"/>
                    </a:lnTo>
                    <a:lnTo>
                      <a:pt x="377" y="207"/>
                    </a:lnTo>
                    <a:lnTo>
                      <a:pt x="377" y="201"/>
                    </a:lnTo>
                    <a:lnTo>
                      <a:pt x="375" y="193"/>
                    </a:lnTo>
                    <a:lnTo>
                      <a:pt x="375" y="186"/>
                    </a:lnTo>
                    <a:lnTo>
                      <a:pt x="375" y="182"/>
                    </a:lnTo>
                    <a:lnTo>
                      <a:pt x="375" y="174"/>
                    </a:lnTo>
                    <a:lnTo>
                      <a:pt x="375" y="169"/>
                    </a:lnTo>
                    <a:lnTo>
                      <a:pt x="375" y="161"/>
                    </a:lnTo>
                    <a:lnTo>
                      <a:pt x="375" y="155"/>
                    </a:lnTo>
                    <a:lnTo>
                      <a:pt x="375" y="150"/>
                    </a:lnTo>
                    <a:lnTo>
                      <a:pt x="375" y="142"/>
                    </a:lnTo>
                    <a:lnTo>
                      <a:pt x="375" y="136"/>
                    </a:lnTo>
                    <a:lnTo>
                      <a:pt x="375" y="131"/>
                    </a:lnTo>
                    <a:lnTo>
                      <a:pt x="375" y="123"/>
                    </a:lnTo>
                    <a:lnTo>
                      <a:pt x="375" y="117"/>
                    </a:lnTo>
                    <a:lnTo>
                      <a:pt x="375" y="112"/>
                    </a:lnTo>
                    <a:lnTo>
                      <a:pt x="375" y="104"/>
                    </a:lnTo>
                    <a:lnTo>
                      <a:pt x="375" y="98"/>
                    </a:lnTo>
                    <a:lnTo>
                      <a:pt x="373" y="91"/>
                    </a:lnTo>
                    <a:lnTo>
                      <a:pt x="373" y="87"/>
                    </a:lnTo>
                    <a:lnTo>
                      <a:pt x="373" y="79"/>
                    </a:lnTo>
                    <a:lnTo>
                      <a:pt x="373" y="74"/>
                    </a:lnTo>
                    <a:lnTo>
                      <a:pt x="371" y="66"/>
                    </a:lnTo>
                    <a:lnTo>
                      <a:pt x="371" y="60"/>
                    </a:lnTo>
                    <a:lnTo>
                      <a:pt x="371" y="53"/>
                    </a:lnTo>
                    <a:lnTo>
                      <a:pt x="371" y="49"/>
                    </a:lnTo>
                    <a:lnTo>
                      <a:pt x="371" y="41"/>
                    </a:lnTo>
                    <a:lnTo>
                      <a:pt x="371" y="36"/>
                    </a:lnTo>
                    <a:lnTo>
                      <a:pt x="371" y="28"/>
                    </a:lnTo>
                    <a:lnTo>
                      <a:pt x="371" y="24"/>
                    </a:lnTo>
                    <a:lnTo>
                      <a:pt x="371" y="17"/>
                    </a:lnTo>
                    <a:lnTo>
                      <a:pt x="371" y="11"/>
                    </a:lnTo>
                    <a:lnTo>
                      <a:pt x="371" y="3"/>
                    </a:lnTo>
                    <a:lnTo>
                      <a:pt x="371" y="0"/>
                    </a:lnTo>
                    <a:lnTo>
                      <a:pt x="378" y="5"/>
                    </a:lnTo>
                    <a:lnTo>
                      <a:pt x="386" y="13"/>
                    </a:lnTo>
                    <a:lnTo>
                      <a:pt x="392" y="17"/>
                    </a:lnTo>
                    <a:lnTo>
                      <a:pt x="396" y="20"/>
                    </a:lnTo>
                    <a:lnTo>
                      <a:pt x="399" y="24"/>
                    </a:lnTo>
                    <a:lnTo>
                      <a:pt x="405" y="28"/>
                    </a:lnTo>
                    <a:lnTo>
                      <a:pt x="413" y="36"/>
                    </a:lnTo>
                    <a:lnTo>
                      <a:pt x="422" y="43"/>
                    </a:lnTo>
                    <a:lnTo>
                      <a:pt x="424" y="45"/>
                    </a:lnTo>
                    <a:lnTo>
                      <a:pt x="430" y="51"/>
                    </a:lnTo>
                    <a:lnTo>
                      <a:pt x="434" y="53"/>
                    </a:lnTo>
                    <a:lnTo>
                      <a:pt x="439" y="58"/>
                    </a:lnTo>
                    <a:lnTo>
                      <a:pt x="441" y="60"/>
                    </a:lnTo>
                    <a:lnTo>
                      <a:pt x="447" y="64"/>
                    </a:lnTo>
                    <a:lnTo>
                      <a:pt x="451" y="68"/>
                    </a:lnTo>
                    <a:lnTo>
                      <a:pt x="456" y="72"/>
                    </a:lnTo>
                    <a:lnTo>
                      <a:pt x="458" y="76"/>
                    </a:lnTo>
                    <a:lnTo>
                      <a:pt x="464" y="79"/>
                    </a:lnTo>
                    <a:lnTo>
                      <a:pt x="470" y="83"/>
                    </a:lnTo>
                    <a:lnTo>
                      <a:pt x="474" y="87"/>
                    </a:lnTo>
                    <a:lnTo>
                      <a:pt x="477" y="91"/>
                    </a:lnTo>
                    <a:lnTo>
                      <a:pt x="481" y="93"/>
                    </a:lnTo>
                    <a:lnTo>
                      <a:pt x="485" y="98"/>
                    </a:lnTo>
                    <a:lnTo>
                      <a:pt x="491" y="100"/>
                    </a:lnTo>
                    <a:lnTo>
                      <a:pt x="494" y="104"/>
                    </a:lnTo>
                    <a:lnTo>
                      <a:pt x="498" y="110"/>
                    </a:lnTo>
                    <a:lnTo>
                      <a:pt x="504" y="112"/>
                    </a:lnTo>
                    <a:lnTo>
                      <a:pt x="508" y="117"/>
                    </a:lnTo>
                    <a:lnTo>
                      <a:pt x="515" y="123"/>
                    </a:lnTo>
                    <a:lnTo>
                      <a:pt x="525" y="131"/>
                    </a:lnTo>
                    <a:lnTo>
                      <a:pt x="527" y="134"/>
                    </a:lnTo>
                    <a:lnTo>
                      <a:pt x="532" y="138"/>
                    </a:lnTo>
                    <a:lnTo>
                      <a:pt x="536" y="142"/>
                    </a:lnTo>
                    <a:lnTo>
                      <a:pt x="542" y="146"/>
                    </a:lnTo>
                    <a:lnTo>
                      <a:pt x="550" y="153"/>
                    </a:lnTo>
                    <a:lnTo>
                      <a:pt x="557" y="161"/>
                    </a:lnTo>
                    <a:lnTo>
                      <a:pt x="561" y="163"/>
                    </a:lnTo>
                    <a:lnTo>
                      <a:pt x="567" y="169"/>
                    </a:lnTo>
                    <a:lnTo>
                      <a:pt x="571" y="171"/>
                    </a:lnTo>
                    <a:lnTo>
                      <a:pt x="574" y="176"/>
                    </a:lnTo>
                    <a:lnTo>
                      <a:pt x="578" y="178"/>
                    </a:lnTo>
                    <a:lnTo>
                      <a:pt x="584" y="184"/>
                    </a:lnTo>
                    <a:lnTo>
                      <a:pt x="588" y="186"/>
                    </a:lnTo>
                    <a:lnTo>
                      <a:pt x="591" y="191"/>
                    </a:lnTo>
                    <a:lnTo>
                      <a:pt x="597" y="193"/>
                    </a:lnTo>
                    <a:lnTo>
                      <a:pt x="601" y="199"/>
                    </a:lnTo>
                    <a:lnTo>
                      <a:pt x="605" y="201"/>
                    </a:lnTo>
                    <a:lnTo>
                      <a:pt x="609" y="207"/>
                    </a:lnTo>
                    <a:lnTo>
                      <a:pt x="614" y="209"/>
                    </a:lnTo>
                    <a:lnTo>
                      <a:pt x="618" y="214"/>
                    </a:lnTo>
                    <a:lnTo>
                      <a:pt x="622" y="216"/>
                    </a:lnTo>
                    <a:lnTo>
                      <a:pt x="626" y="222"/>
                    </a:lnTo>
                    <a:lnTo>
                      <a:pt x="631" y="224"/>
                    </a:lnTo>
                    <a:lnTo>
                      <a:pt x="635" y="228"/>
                    </a:lnTo>
                    <a:lnTo>
                      <a:pt x="639" y="231"/>
                    </a:lnTo>
                    <a:lnTo>
                      <a:pt x="645" y="235"/>
                    </a:lnTo>
                    <a:lnTo>
                      <a:pt x="643" y="241"/>
                    </a:lnTo>
                    <a:lnTo>
                      <a:pt x="641" y="245"/>
                    </a:lnTo>
                    <a:lnTo>
                      <a:pt x="639" y="248"/>
                    </a:lnTo>
                    <a:lnTo>
                      <a:pt x="639" y="254"/>
                    </a:lnTo>
                    <a:lnTo>
                      <a:pt x="637" y="256"/>
                    </a:lnTo>
                    <a:lnTo>
                      <a:pt x="637" y="262"/>
                    </a:lnTo>
                    <a:lnTo>
                      <a:pt x="635" y="266"/>
                    </a:lnTo>
                    <a:lnTo>
                      <a:pt x="633" y="271"/>
                    </a:lnTo>
                    <a:lnTo>
                      <a:pt x="633" y="275"/>
                    </a:lnTo>
                    <a:lnTo>
                      <a:pt x="631" y="279"/>
                    </a:lnTo>
                    <a:lnTo>
                      <a:pt x="631" y="283"/>
                    </a:lnTo>
                    <a:lnTo>
                      <a:pt x="629" y="288"/>
                    </a:lnTo>
                    <a:lnTo>
                      <a:pt x="628" y="290"/>
                    </a:lnTo>
                    <a:lnTo>
                      <a:pt x="628" y="296"/>
                    </a:lnTo>
                    <a:lnTo>
                      <a:pt x="626" y="302"/>
                    </a:lnTo>
                    <a:lnTo>
                      <a:pt x="626" y="306"/>
                    </a:lnTo>
                    <a:lnTo>
                      <a:pt x="624" y="309"/>
                    </a:lnTo>
                    <a:lnTo>
                      <a:pt x="622" y="313"/>
                    </a:lnTo>
                    <a:lnTo>
                      <a:pt x="622" y="317"/>
                    </a:lnTo>
                    <a:lnTo>
                      <a:pt x="620" y="323"/>
                    </a:lnTo>
                    <a:lnTo>
                      <a:pt x="618" y="326"/>
                    </a:lnTo>
                    <a:lnTo>
                      <a:pt x="618" y="330"/>
                    </a:lnTo>
                    <a:lnTo>
                      <a:pt x="616" y="334"/>
                    </a:lnTo>
                    <a:lnTo>
                      <a:pt x="616" y="338"/>
                    </a:lnTo>
                    <a:lnTo>
                      <a:pt x="614" y="345"/>
                    </a:lnTo>
                    <a:lnTo>
                      <a:pt x="612" y="355"/>
                    </a:lnTo>
                    <a:lnTo>
                      <a:pt x="609" y="363"/>
                    </a:lnTo>
                    <a:lnTo>
                      <a:pt x="609" y="370"/>
                    </a:lnTo>
                    <a:lnTo>
                      <a:pt x="601" y="364"/>
                    </a:lnTo>
                    <a:lnTo>
                      <a:pt x="593" y="357"/>
                    </a:lnTo>
                    <a:lnTo>
                      <a:pt x="588" y="353"/>
                    </a:lnTo>
                    <a:lnTo>
                      <a:pt x="584" y="349"/>
                    </a:lnTo>
                    <a:lnTo>
                      <a:pt x="580" y="345"/>
                    </a:lnTo>
                    <a:lnTo>
                      <a:pt x="576" y="344"/>
                    </a:lnTo>
                    <a:lnTo>
                      <a:pt x="571" y="338"/>
                    </a:lnTo>
                    <a:lnTo>
                      <a:pt x="567" y="336"/>
                    </a:lnTo>
                    <a:lnTo>
                      <a:pt x="561" y="330"/>
                    </a:lnTo>
                    <a:lnTo>
                      <a:pt x="559" y="328"/>
                    </a:lnTo>
                    <a:lnTo>
                      <a:pt x="550" y="321"/>
                    </a:lnTo>
                    <a:lnTo>
                      <a:pt x="542" y="313"/>
                    </a:lnTo>
                    <a:lnTo>
                      <a:pt x="538" y="309"/>
                    </a:lnTo>
                    <a:lnTo>
                      <a:pt x="532" y="306"/>
                    </a:lnTo>
                    <a:lnTo>
                      <a:pt x="529" y="302"/>
                    </a:lnTo>
                    <a:lnTo>
                      <a:pt x="527" y="300"/>
                    </a:lnTo>
                    <a:lnTo>
                      <a:pt x="519" y="294"/>
                    </a:lnTo>
                    <a:lnTo>
                      <a:pt x="513" y="288"/>
                    </a:lnTo>
                    <a:lnTo>
                      <a:pt x="510" y="285"/>
                    </a:lnTo>
                    <a:lnTo>
                      <a:pt x="506" y="283"/>
                    </a:lnTo>
                    <a:lnTo>
                      <a:pt x="504" y="281"/>
                    </a:lnTo>
                    <a:lnTo>
                      <a:pt x="504" y="287"/>
                    </a:lnTo>
                    <a:lnTo>
                      <a:pt x="504" y="292"/>
                    </a:lnTo>
                    <a:lnTo>
                      <a:pt x="504" y="298"/>
                    </a:lnTo>
                    <a:lnTo>
                      <a:pt x="504" y="306"/>
                    </a:lnTo>
                    <a:lnTo>
                      <a:pt x="504" y="311"/>
                    </a:lnTo>
                    <a:lnTo>
                      <a:pt x="504" y="319"/>
                    </a:lnTo>
                    <a:lnTo>
                      <a:pt x="504" y="325"/>
                    </a:lnTo>
                    <a:lnTo>
                      <a:pt x="504" y="332"/>
                    </a:lnTo>
                    <a:lnTo>
                      <a:pt x="504" y="338"/>
                    </a:lnTo>
                    <a:lnTo>
                      <a:pt x="504" y="345"/>
                    </a:lnTo>
                    <a:lnTo>
                      <a:pt x="504" y="351"/>
                    </a:lnTo>
                    <a:lnTo>
                      <a:pt x="504" y="359"/>
                    </a:lnTo>
                    <a:lnTo>
                      <a:pt x="504" y="364"/>
                    </a:lnTo>
                    <a:lnTo>
                      <a:pt x="504" y="370"/>
                    </a:lnTo>
                    <a:lnTo>
                      <a:pt x="504" y="378"/>
                    </a:lnTo>
                    <a:lnTo>
                      <a:pt x="506" y="385"/>
                    </a:lnTo>
                    <a:lnTo>
                      <a:pt x="506" y="391"/>
                    </a:lnTo>
                    <a:lnTo>
                      <a:pt x="506" y="399"/>
                    </a:lnTo>
                    <a:lnTo>
                      <a:pt x="506" y="404"/>
                    </a:lnTo>
                    <a:lnTo>
                      <a:pt x="506" y="410"/>
                    </a:lnTo>
                    <a:lnTo>
                      <a:pt x="506" y="418"/>
                    </a:lnTo>
                    <a:lnTo>
                      <a:pt x="506" y="423"/>
                    </a:lnTo>
                    <a:lnTo>
                      <a:pt x="506" y="431"/>
                    </a:lnTo>
                    <a:lnTo>
                      <a:pt x="506" y="439"/>
                    </a:lnTo>
                    <a:lnTo>
                      <a:pt x="506" y="444"/>
                    </a:lnTo>
                    <a:lnTo>
                      <a:pt x="506" y="452"/>
                    </a:lnTo>
                    <a:lnTo>
                      <a:pt x="506" y="458"/>
                    </a:lnTo>
                    <a:lnTo>
                      <a:pt x="506" y="463"/>
                    </a:lnTo>
                    <a:lnTo>
                      <a:pt x="506" y="471"/>
                    </a:lnTo>
                    <a:lnTo>
                      <a:pt x="508" y="477"/>
                    </a:lnTo>
                    <a:lnTo>
                      <a:pt x="508" y="484"/>
                    </a:lnTo>
                    <a:lnTo>
                      <a:pt x="510" y="492"/>
                    </a:lnTo>
                    <a:lnTo>
                      <a:pt x="502" y="494"/>
                    </a:lnTo>
                    <a:lnTo>
                      <a:pt x="496" y="496"/>
                    </a:lnTo>
                    <a:lnTo>
                      <a:pt x="489" y="497"/>
                    </a:lnTo>
                    <a:lnTo>
                      <a:pt x="483" y="499"/>
                    </a:lnTo>
                    <a:lnTo>
                      <a:pt x="477" y="501"/>
                    </a:lnTo>
                    <a:lnTo>
                      <a:pt x="470" y="503"/>
                    </a:lnTo>
                    <a:lnTo>
                      <a:pt x="464" y="505"/>
                    </a:lnTo>
                    <a:lnTo>
                      <a:pt x="458" y="509"/>
                    </a:lnTo>
                    <a:lnTo>
                      <a:pt x="451" y="509"/>
                    </a:lnTo>
                    <a:lnTo>
                      <a:pt x="445" y="511"/>
                    </a:lnTo>
                    <a:lnTo>
                      <a:pt x="439" y="513"/>
                    </a:lnTo>
                    <a:lnTo>
                      <a:pt x="432" y="516"/>
                    </a:lnTo>
                    <a:lnTo>
                      <a:pt x="426" y="518"/>
                    </a:lnTo>
                    <a:lnTo>
                      <a:pt x="418" y="520"/>
                    </a:lnTo>
                    <a:lnTo>
                      <a:pt x="413" y="522"/>
                    </a:lnTo>
                    <a:lnTo>
                      <a:pt x="407" y="524"/>
                    </a:lnTo>
                    <a:lnTo>
                      <a:pt x="401" y="526"/>
                    </a:lnTo>
                    <a:lnTo>
                      <a:pt x="394" y="528"/>
                    </a:lnTo>
                    <a:lnTo>
                      <a:pt x="388" y="532"/>
                    </a:lnTo>
                    <a:lnTo>
                      <a:pt x="382" y="534"/>
                    </a:lnTo>
                    <a:lnTo>
                      <a:pt x="377" y="535"/>
                    </a:lnTo>
                    <a:lnTo>
                      <a:pt x="369" y="537"/>
                    </a:lnTo>
                    <a:lnTo>
                      <a:pt x="363" y="539"/>
                    </a:lnTo>
                    <a:lnTo>
                      <a:pt x="358" y="541"/>
                    </a:lnTo>
                    <a:lnTo>
                      <a:pt x="350" y="543"/>
                    </a:lnTo>
                    <a:lnTo>
                      <a:pt x="344" y="547"/>
                    </a:lnTo>
                    <a:lnTo>
                      <a:pt x="339" y="549"/>
                    </a:lnTo>
                    <a:lnTo>
                      <a:pt x="331" y="551"/>
                    </a:lnTo>
                    <a:lnTo>
                      <a:pt x="325" y="553"/>
                    </a:lnTo>
                    <a:lnTo>
                      <a:pt x="319" y="554"/>
                    </a:lnTo>
                    <a:lnTo>
                      <a:pt x="312" y="556"/>
                    </a:lnTo>
                    <a:lnTo>
                      <a:pt x="306" y="558"/>
                    </a:lnTo>
                    <a:lnTo>
                      <a:pt x="312" y="562"/>
                    </a:lnTo>
                    <a:lnTo>
                      <a:pt x="319" y="566"/>
                    </a:lnTo>
                    <a:lnTo>
                      <a:pt x="323" y="568"/>
                    </a:lnTo>
                    <a:lnTo>
                      <a:pt x="331" y="572"/>
                    </a:lnTo>
                    <a:lnTo>
                      <a:pt x="337" y="575"/>
                    </a:lnTo>
                    <a:lnTo>
                      <a:pt x="342" y="579"/>
                    </a:lnTo>
                    <a:lnTo>
                      <a:pt x="346" y="581"/>
                    </a:lnTo>
                    <a:lnTo>
                      <a:pt x="354" y="585"/>
                    </a:lnTo>
                    <a:lnTo>
                      <a:pt x="359" y="587"/>
                    </a:lnTo>
                    <a:lnTo>
                      <a:pt x="365" y="591"/>
                    </a:lnTo>
                    <a:lnTo>
                      <a:pt x="371" y="593"/>
                    </a:lnTo>
                    <a:lnTo>
                      <a:pt x="377" y="596"/>
                    </a:lnTo>
                    <a:lnTo>
                      <a:pt x="382" y="600"/>
                    </a:lnTo>
                    <a:lnTo>
                      <a:pt x="388" y="604"/>
                    </a:lnTo>
                    <a:lnTo>
                      <a:pt x="394" y="606"/>
                    </a:lnTo>
                    <a:lnTo>
                      <a:pt x="399" y="610"/>
                    </a:lnTo>
                    <a:lnTo>
                      <a:pt x="405" y="613"/>
                    </a:lnTo>
                    <a:lnTo>
                      <a:pt x="411" y="615"/>
                    </a:lnTo>
                    <a:lnTo>
                      <a:pt x="416" y="619"/>
                    </a:lnTo>
                    <a:lnTo>
                      <a:pt x="424" y="623"/>
                    </a:lnTo>
                    <a:lnTo>
                      <a:pt x="430" y="627"/>
                    </a:lnTo>
                    <a:lnTo>
                      <a:pt x="434" y="629"/>
                    </a:lnTo>
                    <a:lnTo>
                      <a:pt x="439" y="631"/>
                    </a:lnTo>
                    <a:lnTo>
                      <a:pt x="447" y="636"/>
                    </a:lnTo>
                    <a:lnTo>
                      <a:pt x="451" y="638"/>
                    </a:lnTo>
                    <a:lnTo>
                      <a:pt x="458" y="642"/>
                    </a:lnTo>
                    <a:lnTo>
                      <a:pt x="464" y="644"/>
                    </a:lnTo>
                    <a:lnTo>
                      <a:pt x="470" y="648"/>
                    </a:lnTo>
                    <a:lnTo>
                      <a:pt x="474" y="651"/>
                    </a:lnTo>
                    <a:lnTo>
                      <a:pt x="481" y="653"/>
                    </a:lnTo>
                    <a:lnTo>
                      <a:pt x="487" y="657"/>
                    </a:lnTo>
                    <a:lnTo>
                      <a:pt x="493" y="661"/>
                    </a:lnTo>
                    <a:lnTo>
                      <a:pt x="491" y="667"/>
                    </a:lnTo>
                    <a:lnTo>
                      <a:pt x="491" y="674"/>
                    </a:lnTo>
                    <a:lnTo>
                      <a:pt x="489" y="678"/>
                    </a:lnTo>
                    <a:lnTo>
                      <a:pt x="487" y="686"/>
                    </a:lnTo>
                    <a:lnTo>
                      <a:pt x="487" y="693"/>
                    </a:lnTo>
                    <a:lnTo>
                      <a:pt x="485" y="699"/>
                    </a:lnTo>
                    <a:lnTo>
                      <a:pt x="483" y="707"/>
                    </a:lnTo>
                    <a:lnTo>
                      <a:pt x="483" y="712"/>
                    </a:lnTo>
                    <a:lnTo>
                      <a:pt x="481" y="718"/>
                    </a:lnTo>
                    <a:lnTo>
                      <a:pt x="479" y="724"/>
                    </a:lnTo>
                    <a:lnTo>
                      <a:pt x="479" y="731"/>
                    </a:lnTo>
                    <a:lnTo>
                      <a:pt x="477" y="739"/>
                    </a:lnTo>
                    <a:lnTo>
                      <a:pt x="477" y="745"/>
                    </a:lnTo>
                    <a:lnTo>
                      <a:pt x="475" y="750"/>
                    </a:lnTo>
                    <a:lnTo>
                      <a:pt x="474" y="758"/>
                    </a:lnTo>
                    <a:lnTo>
                      <a:pt x="474" y="764"/>
                    </a:lnTo>
                    <a:lnTo>
                      <a:pt x="472" y="771"/>
                    </a:lnTo>
                    <a:lnTo>
                      <a:pt x="470" y="777"/>
                    </a:lnTo>
                    <a:lnTo>
                      <a:pt x="470" y="783"/>
                    </a:lnTo>
                    <a:lnTo>
                      <a:pt x="468" y="790"/>
                    </a:lnTo>
                    <a:lnTo>
                      <a:pt x="466" y="796"/>
                    </a:lnTo>
                    <a:lnTo>
                      <a:pt x="466" y="803"/>
                    </a:lnTo>
                    <a:lnTo>
                      <a:pt x="464" y="809"/>
                    </a:lnTo>
                    <a:lnTo>
                      <a:pt x="464" y="817"/>
                    </a:lnTo>
                    <a:lnTo>
                      <a:pt x="462" y="822"/>
                    </a:lnTo>
                    <a:lnTo>
                      <a:pt x="460" y="828"/>
                    </a:lnTo>
                    <a:lnTo>
                      <a:pt x="458" y="836"/>
                    </a:lnTo>
                    <a:lnTo>
                      <a:pt x="458" y="841"/>
                    </a:lnTo>
                    <a:lnTo>
                      <a:pt x="456" y="849"/>
                    </a:lnTo>
                    <a:lnTo>
                      <a:pt x="456" y="855"/>
                    </a:lnTo>
                    <a:lnTo>
                      <a:pt x="455" y="862"/>
                    </a:lnTo>
                    <a:lnTo>
                      <a:pt x="453" y="868"/>
                    </a:lnTo>
                    <a:lnTo>
                      <a:pt x="458" y="866"/>
                    </a:lnTo>
                    <a:lnTo>
                      <a:pt x="464" y="862"/>
                    </a:lnTo>
                    <a:lnTo>
                      <a:pt x="470" y="859"/>
                    </a:lnTo>
                    <a:lnTo>
                      <a:pt x="474" y="855"/>
                    </a:lnTo>
                    <a:lnTo>
                      <a:pt x="479" y="851"/>
                    </a:lnTo>
                    <a:lnTo>
                      <a:pt x="485" y="849"/>
                    </a:lnTo>
                    <a:lnTo>
                      <a:pt x="491" y="843"/>
                    </a:lnTo>
                    <a:lnTo>
                      <a:pt x="496" y="841"/>
                    </a:lnTo>
                    <a:lnTo>
                      <a:pt x="502" y="838"/>
                    </a:lnTo>
                    <a:lnTo>
                      <a:pt x="510" y="834"/>
                    </a:lnTo>
                    <a:lnTo>
                      <a:pt x="513" y="830"/>
                    </a:lnTo>
                    <a:lnTo>
                      <a:pt x="519" y="828"/>
                    </a:lnTo>
                    <a:lnTo>
                      <a:pt x="525" y="822"/>
                    </a:lnTo>
                    <a:lnTo>
                      <a:pt x="531" y="821"/>
                    </a:lnTo>
                    <a:lnTo>
                      <a:pt x="536" y="817"/>
                    </a:lnTo>
                    <a:lnTo>
                      <a:pt x="544" y="813"/>
                    </a:lnTo>
                    <a:lnTo>
                      <a:pt x="548" y="809"/>
                    </a:lnTo>
                    <a:lnTo>
                      <a:pt x="553" y="807"/>
                    </a:lnTo>
                    <a:lnTo>
                      <a:pt x="559" y="803"/>
                    </a:lnTo>
                    <a:lnTo>
                      <a:pt x="565" y="800"/>
                    </a:lnTo>
                    <a:lnTo>
                      <a:pt x="571" y="796"/>
                    </a:lnTo>
                    <a:lnTo>
                      <a:pt x="576" y="794"/>
                    </a:lnTo>
                    <a:lnTo>
                      <a:pt x="582" y="788"/>
                    </a:lnTo>
                    <a:lnTo>
                      <a:pt x="588" y="786"/>
                    </a:lnTo>
                    <a:lnTo>
                      <a:pt x="593" y="783"/>
                    </a:lnTo>
                    <a:lnTo>
                      <a:pt x="599" y="779"/>
                    </a:lnTo>
                    <a:lnTo>
                      <a:pt x="605" y="775"/>
                    </a:lnTo>
                    <a:lnTo>
                      <a:pt x="610" y="773"/>
                    </a:lnTo>
                    <a:lnTo>
                      <a:pt x="616" y="769"/>
                    </a:lnTo>
                    <a:lnTo>
                      <a:pt x="622" y="765"/>
                    </a:lnTo>
                    <a:lnTo>
                      <a:pt x="628" y="762"/>
                    </a:lnTo>
                    <a:lnTo>
                      <a:pt x="633" y="758"/>
                    </a:lnTo>
                    <a:lnTo>
                      <a:pt x="639" y="762"/>
                    </a:lnTo>
                    <a:lnTo>
                      <a:pt x="643" y="767"/>
                    </a:lnTo>
                    <a:lnTo>
                      <a:pt x="647" y="771"/>
                    </a:lnTo>
                    <a:lnTo>
                      <a:pt x="652" y="775"/>
                    </a:lnTo>
                    <a:lnTo>
                      <a:pt x="656" y="779"/>
                    </a:lnTo>
                    <a:lnTo>
                      <a:pt x="662" y="783"/>
                    </a:lnTo>
                    <a:lnTo>
                      <a:pt x="668" y="788"/>
                    </a:lnTo>
                    <a:lnTo>
                      <a:pt x="673" y="794"/>
                    </a:lnTo>
                    <a:lnTo>
                      <a:pt x="677" y="796"/>
                    </a:lnTo>
                    <a:lnTo>
                      <a:pt x="681" y="802"/>
                    </a:lnTo>
                    <a:lnTo>
                      <a:pt x="687" y="805"/>
                    </a:lnTo>
                    <a:lnTo>
                      <a:pt x="692" y="809"/>
                    </a:lnTo>
                    <a:lnTo>
                      <a:pt x="696" y="813"/>
                    </a:lnTo>
                    <a:lnTo>
                      <a:pt x="702" y="819"/>
                    </a:lnTo>
                    <a:lnTo>
                      <a:pt x="707" y="822"/>
                    </a:lnTo>
                    <a:lnTo>
                      <a:pt x="713" y="828"/>
                    </a:lnTo>
                    <a:lnTo>
                      <a:pt x="717" y="830"/>
                    </a:lnTo>
                    <a:lnTo>
                      <a:pt x="721" y="836"/>
                    </a:lnTo>
                    <a:lnTo>
                      <a:pt x="726" y="840"/>
                    </a:lnTo>
                    <a:lnTo>
                      <a:pt x="732" y="843"/>
                    </a:lnTo>
                    <a:lnTo>
                      <a:pt x="736" y="849"/>
                    </a:lnTo>
                    <a:lnTo>
                      <a:pt x="742" y="853"/>
                    </a:lnTo>
                    <a:lnTo>
                      <a:pt x="747" y="859"/>
                    </a:lnTo>
                    <a:lnTo>
                      <a:pt x="753" y="862"/>
                    </a:lnTo>
                    <a:lnTo>
                      <a:pt x="757" y="866"/>
                    </a:lnTo>
                    <a:lnTo>
                      <a:pt x="763" y="870"/>
                    </a:lnTo>
                    <a:lnTo>
                      <a:pt x="766" y="876"/>
                    </a:lnTo>
                    <a:lnTo>
                      <a:pt x="772" y="880"/>
                    </a:lnTo>
                    <a:lnTo>
                      <a:pt x="776" y="883"/>
                    </a:lnTo>
                    <a:lnTo>
                      <a:pt x="782" y="889"/>
                    </a:lnTo>
                    <a:lnTo>
                      <a:pt x="787" y="893"/>
                    </a:lnTo>
                    <a:lnTo>
                      <a:pt x="793" y="899"/>
                    </a:lnTo>
                    <a:lnTo>
                      <a:pt x="793" y="891"/>
                    </a:lnTo>
                    <a:lnTo>
                      <a:pt x="793" y="883"/>
                    </a:lnTo>
                    <a:lnTo>
                      <a:pt x="793" y="876"/>
                    </a:lnTo>
                    <a:lnTo>
                      <a:pt x="793" y="870"/>
                    </a:lnTo>
                    <a:lnTo>
                      <a:pt x="791" y="864"/>
                    </a:lnTo>
                    <a:lnTo>
                      <a:pt x="791" y="859"/>
                    </a:lnTo>
                    <a:lnTo>
                      <a:pt x="791" y="851"/>
                    </a:lnTo>
                    <a:lnTo>
                      <a:pt x="791" y="843"/>
                    </a:lnTo>
                    <a:lnTo>
                      <a:pt x="791" y="838"/>
                    </a:lnTo>
                    <a:lnTo>
                      <a:pt x="791" y="830"/>
                    </a:lnTo>
                    <a:lnTo>
                      <a:pt x="791" y="822"/>
                    </a:lnTo>
                    <a:lnTo>
                      <a:pt x="791" y="819"/>
                    </a:lnTo>
                    <a:lnTo>
                      <a:pt x="791" y="811"/>
                    </a:lnTo>
                    <a:lnTo>
                      <a:pt x="791" y="803"/>
                    </a:lnTo>
                    <a:lnTo>
                      <a:pt x="791" y="798"/>
                    </a:lnTo>
                    <a:lnTo>
                      <a:pt x="791" y="790"/>
                    </a:lnTo>
                    <a:lnTo>
                      <a:pt x="789" y="784"/>
                    </a:lnTo>
                    <a:lnTo>
                      <a:pt x="789" y="779"/>
                    </a:lnTo>
                    <a:lnTo>
                      <a:pt x="789" y="771"/>
                    </a:lnTo>
                    <a:lnTo>
                      <a:pt x="789" y="764"/>
                    </a:lnTo>
                    <a:lnTo>
                      <a:pt x="789" y="758"/>
                    </a:lnTo>
                    <a:lnTo>
                      <a:pt x="789" y="750"/>
                    </a:lnTo>
                    <a:lnTo>
                      <a:pt x="789" y="745"/>
                    </a:lnTo>
                    <a:lnTo>
                      <a:pt x="789" y="739"/>
                    </a:lnTo>
                    <a:lnTo>
                      <a:pt x="789" y="731"/>
                    </a:lnTo>
                    <a:lnTo>
                      <a:pt x="789" y="724"/>
                    </a:lnTo>
                    <a:lnTo>
                      <a:pt x="789" y="718"/>
                    </a:lnTo>
                    <a:lnTo>
                      <a:pt x="789" y="710"/>
                    </a:lnTo>
                    <a:lnTo>
                      <a:pt x="789" y="705"/>
                    </a:lnTo>
                    <a:lnTo>
                      <a:pt x="789" y="699"/>
                    </a:lnTo>
                    <a:lnTo>
                      <a:pt x="789" y="693"/>
                    </a:lnTo>
                    <a:lnTo>
                      <a:pt x="789" y="686"/>
                    </a:lnTo>
                    <a:lnTo>
                      <a:pt x="795" y="684"/>
                    </a:lnTo>
                    <a:lnTo>
                      <a:pt x="801" y="682"/>
                    </a:lnTo>
                    <a:lnTo>
                      <a:pt x="806" y="678"/>
                    </a:lnTo>
                    <a:lnTo>
                      <a:pt x="812" y="676"/>
                    </a:lnTo>
                    <a:lnTo>
                      <a:pt x="820" y="674"/>
                    </a:lnTo>
                    <a:lnTo>
                      <a:pt x="823" y="672"/>
                    </a:lnTo>
                    <a:lnTo>
                      <a:pt x="831" y="670"/>
                    </a:lnTo>
                    <a:lnTo>
                      <a:pt x="837" y="669"/>
                    </a:lnTo>
                    <a:lnTo>
                      <a:pt x="842" y="667"/>
                    </a:lnTo>
                    <a:lnTo>
                      <a:pt x="848" y="663"/>
                    </a:lnTo>
                    <a:lnTo>
                      <a:pt x="856" y="661"/>
                    </a:lnTo>
                    <a:lnTo>
                      <a:pt x="861" y="659"/>
                    </a:lnTo>
                    <a:lnTo>
                      <a:pt x="869" y="657"/>
                    </a:lnTo>
                    <a:lnTo>
                      <a:pt x="875" y="655"/>
                    </a:lnTo>
                    <a:lnTo>
                      <a:pt x="881" y="653"/>
                    </a:lnTo>
                    <a:lnTo>
                      <a:pt x="888" y="651"/>
                    </a:lnTo>
                    <a:lnTo>
                      <a:pt x="894" y="648"/>
                    </a:lnTo>
                    <a:lnTo>
                      <a:pt x="900" y="646"/>
                    </a:lnTo>
                    <a:lnTo>
                      <a:pt x="907" y="644"/>
                    </a:lnTo>
                    <a:lnTo>
                      <a:pt x="911" y="642"/>
                    </a:lnTo>
                    <a:lnTo>
                      <a:pt x="919" y="638"/>
                    </a:lnTo>
                    <a:lnTo>
                      <a:pt x="924" y="638"/>
                    </a:lnTo>
                    <a:lnTo>
                      <a:pt x="930" y="636"/>
                    </a:lnTo>
                    <a:lnTo>
                      <a:pt x="938" y="634"/>
                    </a:lnTo>
                    <a:lnTo>
                      <a:pt x="943" y="631"/>
                    </a:lnTo>
                    <a:lnTo>
                      <a:pt x="949" y="629"/>
                    </a:lnTo>
                    <a:lnTo>
                      <a:pt x="957" y="627"/>
                    </a:lnTo>
                    <a:lnTo>
                      <a:pt x="962" y="625"/>
                    </a:lnTo>
                    <a:lnTo>
                      <a:pt x="970" y="623"/>
                    </a:lnTo>
                    <a:lnTo>
                      <a:pt x="976" y="621"/>
                    </a:lnTo>
                    <a:lnTo>
                      <a:pt x="981" y="619"/>
                    </a:lnTo>
                    <a:lnTo>
                      <a:pt x="989" y="617"/>
                    </a:lnTo>
                    <a:lnTo>
                      <a:pt x="981" y="613"/>
                    </a:lnTo>
                    <a:lnTo>
                      <a:pt x="976" y="610"/>
                    </a:lnTo>
                    <a:lnTo>
                      <a:pt x="970" y="608"/>
                    </a:lnTo>
                    <a:lnTo>
                      <a:pt x="964" y="604"/>
                    </a:lnTo>
                    <a:lnTo>
                      <a:pt x="958" y="600"/>
                    </a:lnTo>
                    <a:lnTo>
                      <a:pt x="953" y="598"/>
                    </a:lnTo>
                    <a:lnTo>
                      <a:pt x="947" y="593"/>
                    </a:lnTo>
                    <a:lnTo>
                      <a:pt x="941" y="591"/>
                    </a:lnTo>
                    <a:lnTo>
                      <a:pt x="936" y="589"/>
                    </a:lnTo>
                    <a:lnTo>
                      <a:pt x="930" y="585"/>
                    </a:lnTo>
                    <a:lnTo>
                      <a:pt x="924" y="581"/>
                    </a:lnTo>
                    <a:lnTo>
                      <a:pt x="919" y="579"/>
                    </a:lnTo>
                    <a:lnTo>
                      <a:pt x="911" y="575"/>
                    </a:lnTo>
                    <a:lnTo>
                      <a:pt x="907" y="574"/>
                    </a:lnTo>
                    <a:lnTo>
                      <a:pt x="901" y="568"/>
                    </a:lnTo>
                    <a:lnTo>
                      <a:pt x="896" y="566"/>
                    </a:lnTo>
                    <a:lnTo>
                      <a:pt x="888" y="562"/>
                    </a:lnTo>
                    <a:lnTo>
                      <a:pt x="882" y="558"/>
                    </a:lnTo>
                    <a:lnTo>
                      <a:pt x="877" y="556"/>
                    </a:lnTo>
                    <a:lnTo>
                      <a:pt x="871" y="553"/>
                    </a:lnTo>
                    <a:lnTo>
                      <a:pt x="865" y="549"/>
                    </a:lnTo>
                    <a:lnTo>
                      <a:pt x="860" y="547"/>
                    </a:lnTo>
                    <a:lnTo>
                      <a:pt x="854" y="543"/>
                    </a:lnTo>
                    <a:lnTo>
                      <a:pt x="848" y="541"/>
                    </a:lnTo>
                    <a:lnTo>
                      <a:pt x="842" y="537"/>
                    </a:lnTo>
                    <a:lnTo>
                      <a:pt x="837" y="534"/>
                    </a:lnTo>
                    <a:lnTo>
                      <a:pt x="831" y="532"/>
                    </a:lnTo>
                    <a:lnTo>
                      <a:pt x="825" y="528"/>
                    </a:lnTo>
                    <a:lnTo>
                      <a:pt x="820" y="524"/>
                    </a:lnTo>
                    <a:lnTo>
                      <a:pt x="814" y="522"/>
                    </a:lnTo>
                    <a:lnTo>
                      <a:pt x="808" y="518"/>
                    </a:lnTo>
                    <a:lnTo>
                      <a:pt x="803" y="516"/>
                    </a:lnTo>
                    <a:lnTo>
                      <a:pt x="803" y="509"/>
                    </a:lnTo>
                    <a:lnTo>
                      <a:pt x="804" y="501"/>
                    </a:lnTo>
                    <a:lnTo>
                      <a:pt x="806" y="496"/>
                    </a:lnTo>
                    <a:lnTo>
                      <a:pt x="806" y="488"/>
                    </a:lnTo>
                    <a:lnTo>
                      <a:pt x="808" y="482"/>
                    </a:lnTo>
                    <a:lnTo>
                      <a:pt x="808" y="477"/>
                    </a:lnTo>
                    <a:lnTo>
                      <a:pt x="810" y="469"/>
                    </a:lnTo>
                    <a:lnTo>
                      <a:pt x="812" y="463"/>
                    </a:lnTo>
                    <a:lnTo>
                      <a:pt x="814" y="456"/>
                    </a:lnTo>
                    <a:lnTo>
                      <a:pt x="814" y="450"/>
                    </a:lnTo>
                    <a:lnTo>
                      <a:pt x="816" y="442"/>
                    </a:lnTo>
                    <a:lnTo>
                      <a:pt x="816" y="437"/>
                    </a:lnTo>
                    <a:lnTo>
                      <a:pt x="818" y="429"/>
                    </a:lnTo>
                    <a:lnTo>
                      <a:pt x="820" y="423"/>
                    </a:lnTo>
                    <a:lnTo>
                      <a:pt x="820" y="418"/>
                    </a:lnTo>
                    <a:lnTo>
                      <a:pt x="822" y="410"/>
                    </a:lnTo>
                    <a:lnTo>
                      <a:pt x="823" y="404"/>
                    </a:lnTo>
                    <a:lnTo>
                      <a:pt x="823" y="397"/>
                    </a:lnTo>
                    <a:lnTo>
                      <a:pt x="825" y="391"/>
                    </a:lnTo>
                    <a:lnTo>
                      <a:pt x="827" y="383"/>
                    </a:lnTo>
                    <a:lnTo>
                      <a:pt x="827" y="378"/>
                    </a:lnTo>
                    <a:lnTo>
                      <a:pt x="829" y="370"/>
                    </a:lnTo>
                    <a:lnTo>
                      <a:pt x="831" y="364"/>
                    </a:lnTo>
                    <a:lnTo>
                      <a:pt x="831" y="359"/>
                    </a:lnTo>
                    <a:lnTo>
                      <a:pt x="833" y="351"/>
                    </a:lnTo>
                    <a:lnTo>
                      <a:pt x="835" y="345"/>
                    </a:lnTo>
                    <a:lnTo>
                      <a:pt x="835" y="338"/>
                    </a:lnTo>
                    <a:lnTo>
                      <a:pt x="837" y="334"/>
                    </a:lnTo>
                    <a:lnTo>
                      <a:pt x="839" y="326"/>
                    </a:lnTo>
                    <a:lnTo>
                      <a:pt x="841" y="319"/>
                    </a:lnTo>
                    <a:lnTo>
                      <a:pt x="841" y="313"/>
                    </a:lnTo>
                    <a:lnTo>
                      <a:pt x="842" y="307"/>
                    </a:lnTo>
                    <a:lnTo>
                      <a:pt x="837" y="311"/>
                    </a:lnTo>
                    <a:lnTo>
                      <a:pt x="831" y="315"/>
                    </a:lnTo>
                    <a:lnTo>
                      <a:pt x="825" y="317"/>
                    </a:lnTo>
                    <a:lnTo>
                      <a:pt x="820" y="321"/>
                    </a:lnTo>
                    <a:lnTo>
                      <a:pt x="814" y="325"/>
                    </a:lnTo>
                    <a:lnTo>
                      <a:pt x="808" y="328"/>
                    </a:lnTo>
                    <a:lnTo>
                      <a:pt x="803" y="330"/>
                    </a:lnTo>
                    <a:lnTo>
                      <a:pt x="797" y="336"/>
                    </a:lnTo>
                    <a:lnTo>
                      <a:pt x="791" y="338"/>
                    </a:lnTo>
                    <a:lnTo>
                      <a:pt x="785" y="342"/>
                    </a:lnTo>
                    <a:lnTo>
                      <a:pt x="780" y="345"/>
                    </a:lnTo>
                    <a:lnTo>
                      <a:pt x="774" y="349"/>
                    </a:lnTo>
                    <a:lnTo>
                      <a:pt x="768" y="351"/>
                    </a:lnTo>
                    <a:lnTo>
                      <a:pt x="763" y="357"/>
                    </a:lnTo>
                    <a:lnTo>
                      <a:pt x="757" y="359"/>
                    </a:lnTo>
                    <a:lnTo>
                      <a:pt x="753" y="363"/>
                    </a:lnTo>
                    <a:lnTo>
                      <a:pt x="747" y="366"/>
                    </a:lnTo>
                    <a:lnTo>
                      <a:pt x="742" y="370"/>
                    </a:lnTo>
                    <a:lnTo>
                      <a:pt x="734" y="374"/>
                    </a:lnTo>
                    <a:lnTo>
                      <a:pt x="728" y="376"/>
                    </a:lnTo>
                    <a:lnTo>
                      <a:pt x="725" y="380"/>
                    </a:lnTo>
                    <a:lnTo>
                      <a:pt x="719" y="383"/>
                    </a:lnTo>
                    <a:lnTo>
                      <a:pt x="711" y="385"/>
                    </a:lnTo>
                    <a:lnTo>
                      <a:pt x="707" y="391"/>
                    </a:lnTo>
                    <a:lnTo>
                      <a:pt x="700" y="393"/>
                    </a:lnTo>
                    <a:lnTo>
                      <a:pt x="694" y="397"/>
                    </a:lnTo>
                    <a:lnTo>
                      <a:pt x="688" y="401"/>
                    </a:lnTo>
                    <a:lnTo>
                      <a:pt x="685" y="404"/>
                    </a:lnTo>
                    <a:lnTo>
                      <a:pt x="679" y="408"/>
                    </a:lnTo>
                    <a:lnTo>
                      <a:pt x="673" y="410"/>
                    </a:lnTo>
                    <a:lnTo>
                      <a:pt x="666" y="416"/>
                    </a:lnTo>
                    <a:lnTo>
                      <a:pt x="662" y="418"/>
                    </a:lnTo>
                    <a:lnTo>
                      <a:pt x="656" y="414"/>
                    </a:lnTo>
                    <a:lnTo>
                      <a:pt x="652" y="410"/>
                    </a:lnTo>
                    <a:lnTo>
                      <a:pt x="647" y="404"/>
                    </a:lnTo>
                    <a:lnTo>
                      <a:pt x="641" y="401"/>
                    </a:lnTo>
                    <a:lnTo>
                      <a:pt x="637" y="397"/>
                    </a:lnTo>
                    <a:lnTo>
                      <a:pt x="633" y="391"/>
                    </a:lnTo>
                    <a:lnTo>
                      <a:pt x="628" y="387"/>
                    </a:lnTo>
                    <a:lnTo>
                      <a:pt x="624" y="383"/>
                    </a:lnTo>
                    <a:lnTo>
                      <a:pt x="626" y="376"/>
                    </a:lnTo>
                    <a:lnTo>
                      <a:pt x="626" y="368"/>
                    </a:lnTo>
                    <a:lnTo>
                      <a:pt x="629" y="361"/>
                    </a:lnTo>
                    <a:lnTo>
                      <a:pt x="631" y="353"/>
                    </a:lnTo>
                    <a:lnTo>
                      <a:pt x="631" y="349"/>
                    </a:lnTo>
                    <a:lnTo>
                      <a:pt x="633" y="344"/>
                    </a:lnTo>
                    <a:lnTo>
                      <a:pt x="633" y="340"/>
                    </a:lnTo>
                    <a:lnTo>
                      <a:pt x="635" y="336"/>
                    </a:lnTo>
                    <a:lnTo>
                      <a:pt x="639" y="328"/>
                    </a:lnTo>
                    <a:lnTo>
                      <a:pt x="641" y="319"/>
                    </a:lnTo>
                    <a:lnTo>
                      <a:pt x="641" y="315"/>
                    </a:lnTo>
                    <a:lnTo>
                      <a:pt x="643" y="311"/>
                    </a:lnTo>
                    <a:lnTo>
                      <a:pt x="645" y="306"/>
                    </a:lnTo>
                    <a:lnTo>
                      <a:pt x="645" y="302"/>
                    </a:lnTo>
                    <a:lnTo>
                      <a:pt x="647" y="298"/>
                    </a:lnTo>
                    <a:lnTo>
                      <a:pt x="647" y="294"/>
                    </a:lnTo>
                    <a:lnTo>
                      <a:pt x="648" y="288"/>
                    </a:lnTo>
                    <a:lnTo>
                      <a:pt x="648" y="285"/>
                    </a:lnTo>
                    <a:lnTo>
                      <a:pt x="650" y="281"/>
                    </a:lnTo>
                    <a:lnTo>
                      <a:pt x="652" y="275"/>
                    </a:lnTo>
                    <a:lnTo>
                      <a:pt x="652" y="271"/>
                    </a:lnTo>
                    <a:lnTo>
                      <a:pt x="654" y="266"/>
                    </a:lnTo>
                    <a:lnTo>
                      <a:pt x="654" y="262"/>
                    </a:lnTo>
                    <a:lnTo>
                      <a:pt x="656" y="258"/>
                    </a:lnTo>
                    <a:lnTo>
                      <a:pt x="658" y="254"/>
                    </a:lnTo>
                    <a:lnTo>
                      <a:pt x="660" y="248"/>
                    </a:lnTo>
                    <a:lnTo>
                      <a:pt x="668" y="256"/>
                    </a:lnTo>
                    <a:lnTo>
                      <a:pt x="675" y="264"/>
                    </a:lnTo>
                    <a:lnTo>
                      <a:pt x="681" y="262"/>
                    </a:lnTo>
                    <a:lnTo>
                      <a:pt x="687" y="258"/>
                    </a:lnTo>
                    <a:lnTo>
                      <a:pt x="692" y="254"/>
                    </a:lnTo>
                    <a:lnTo>
                      <a:pt x="696" y="250"/>
                    </a:lnTo>
                    <a:lnTo>
                      <a:pt x="702" y="247"/>
                    </a:lnTo>
                    <a:lnTo>
                      <a:pt x="707" y="243"/>
                    </a:lnTo>
                    <a:lnTo>
                      <a:pt x="711" y="241"/>
                    </a:lnTo>
                    <a:lnTo>
                      <a:pt x="719" y="237"/>
                    </a:lnTo>
                    <a:lnTo>
                      <a:pt x="723" y="233"/>
                    </a:lnTo>
                    <a:lnTo>
                      <a:pt x="728" y="231"/>
                    </a:lnTo>
                    <a:lnTo>
                      <a:pt x="734" y="226"/>
                    </a:lnTo>
                    <a:lnTo>
                      <a:pt x="740" y="224"/>
                    </a:lnTo>
                    <a:lnTo>
                      <a:pt x="744" y="222"/>
                    </a:lnTo>
                    <a:lnTo>
                      <a:pt x="749" y="218"/>
                    </a:lnTo>
                    <a:lnTo>
                      <a:pt x="755" y="214"/>
                    </a:lnTo>
                    <a:lnTo>
                      <a:pt x="761" y="210"/>
                    </a:lnTo>
                    <a:lnTo>
                      <a:pt x="766" y="209"/>
                    </a:lnTo>
                    <a:lnTo>
                      <a:pt x="772" y="205"/>
                    </a:lnTo>
                    <a:lnTo>
                      <a:pt x="776" y="201"/>
                    </a:lnTo>
                    <a:lnTo>
                      <a:pt x="782" y="197"/>
                    </a:lnTo>
                    <a:lnTo>
                      <a:pt x="787" y="193"/>
                    </a:lnTo>
                    <a:lnTo>
                      <a:pt x="793" y="191"/>
                    </a:lnTo>
                    <a:lnTo>
                      <a:pt x="797" y="188"/>
                    </a:lnTo>
                    <a:lnTo>
                      <a:pt x="804" y="184"/>
                    </a:lnTo>
                    <a:lnTo>
                      <a:pt x="808" y="182"/>
                    </a:lnTo>
                    <a:lnTo>
                      <a:pt x="814" y="178"/>
                    </a:lnTo>
                    <a:lnTo>
                      <a:pt x="820" y="174"/>
                    </a:lnTo>
                    <a:lnTo>
                      <a:pt x="825" y="171"/>
                    </a:lnTo>
                    <a:lnTo>
                      <a:pt x="831" y="169"/>
                    </a:lnTo>
                    <a:lnTo>
                      <a:pt x="837" y="165"/>
                    </a:lnTo>
                    <a:lnTo>
                      <a:pt x="842" y="161"/>
                    </a:lnTo>
                    <a:lnTo>
                      <a:pt x="848" y="159"/>
                    </a:lnTo>
                    <a:lnTo>
                      <a:pt x="852" y="155"/>
                    </a:lnTo>
                    <a:lnTo>
                      <a:pt x="858" y="152"/>
                    </a:lnTo>
                    <a:lnTo>
                      <a:pt x="863" y="148"/>
                    </a:lnTo>
                    <a:lnTo>
                      <a:pt x="869" y="146"/>
                    </a:lnTo>
                    <a:lnTo>
                      <a:pt x="875" y="140"/>
                    </a:lnTo>
                    <a:lnTo>
                      <a:pt x="879" y="138"/>
                    </a:lnTo>
                    <a:lnTo>
                      <a:pt x="884" y="136"/>
                    </a:lnTo>
                    <a:lnTo>
                      <a:pt x="890" y="133"/>
                    </a:lnTo>
                    <a:lnTo>
                      <a:pt x="896" y="129"/>
                    </a:lnTo>
                    <a:lnTo>
                      <a:pt x="901" y="125"/>
                    </a:lnTo>
                    <a:lnTo>
                      <a:pt x="907" y="121"/>
                    </a:lnTo>
                    <a:lnTo>
                      <a:pt x="911" y="119"/>
                    </a:lnTo>
                    <a:lnTo>
                      <a:pt x="917" y="115"/>
                    </a:lnTo>
                    <a:lnTo>
                      <a:pt x="922" y="112"/>
                    </a:lnTo>
                    <a:lnTo>
                      <a:pt x="928" y="108"/>
                    </a:lnTo>
                    <a:lnTo>
                      <a:pt x="934" y="106"/>
                    </a:lnTo>
                    <a:lnTo>
                      <a:pt x="938" y="102"/>
                    </a:lnTo>
                    <a:lnTo>
                      <a:pt x="943" y="98"/>
                    </a:lnTo>
                    <a:lnTo>
                      <a:pt x="949" y="96"/>
                    </a:lnTo>
                    <a:lnTo>
                      <a:pt x="955" y="93"/>
                    </a:lnTo>
                    <a:lnTo>
                      <a:pt x="958" y="89"/>
                    </a:lnTo>
                    <a:lnTo>
                      <a:pt x="964" y="87"/>
                    </a:lnTo>
                    <a:lnTo>
                      <a:pt x="970" y="83"/>
                    </a:lnTo>
                    <a:lnTo>
                      <a:pt x="977" y="81"/>
                    </a:lnTo>
                    <a:lnTo>
                      <a:pt x="981" y="76"/>
                    </a:lnTo>
                    <a:lnTo>
                      <a:pt x="987" y="74"/>
                    </a:lnTo>
                    <a:lnTo>
                      <a:pt x="991" y="70"/>
                    </a:lnTo>
                    <a:lnTo>
                      <a:pt x="997" y="66"/>
                    </a:lnTo>
                    <a:lnTo>
                      <a:pt x="1002" y="62"/>
                    </a:lnTo>
                    <a:lnTo>
                      <a:pt x="1008" y="60"/>
                    </a:lnTo>
                    <a:lnTo>
                      <a:pt x="1014" y="57"/>
                    </a:lnTo>
                    <a:lnTo>
                      <a:pt x="1019" y="53"/>
                    </a:lnTo>
                    <a:lnTo>
                      <a:pt x="1017" y="58"/>
                    </a:lnTo>
                    <a:lnTo>
                      <a:pt x="1017" y="66"/>
                    </a:lnTo>
                    <a:lnTo>
                      <a:pt x="1016" y="72"/>
                    </a:lnTo>
                    <a:lnTo>
                      <a:pt x="1014" y="77"/>
                    </a:lnTo>
                    <a:lnTo>
                      <a:pt x="1012" y="83"/>
                    </a:lnTo>
                    <a:lnTo>
                      <a:pt x="1012" y="91"/>
                    </a:lnTo>
                    <a:lnTo>
                      <a:pt x="1010" y="96"/>
                    </a:lnTo>
                    <a:lnTo>
                      <a:pt x="1010" y="102"/>
                    </a:lnTo>
                    <a:lnTo>
                      <a:pt x="1006" y="108"/>
                    </a:lnTo>
                    <a:lnTo>
                      <a:pt x="1006" y="115"/>
                    </a:lnTo>
                    <a:lnTo>
                      <a:pt x="1004" y="121"/>
                    </a:lnTo>
                    <a:lnTo>
                      <a:pt x="1004" y="127"/>
                    </a:lnTo>
                    <a:lnTo>
                      <a:pt x="1002" y="134"/>
                    </a:lnTo>
                    <a:lnTo>
                      <a:pt x="1002" y="138"/>
                    </a:lnTo>
                    <a:lnTo>
                      <a:pt x="1000" y="146"/>
                    </a:lnTo>
                    <a:lnTo>
                      <a:pt x="998" y="152"/>
                    </a:lnTo>
                    <a:lnTo>
                      <a:pt x="998" y="157"/>
                    </a:lnTo>
                    <a:lnTo>
                      <a:pt x="997" y="163"/>
                    </a:lnTo>
                    <a:lnTo>
                      <a:pt x="997" y="171"/>
                    </a:lnTo>
                    <a:lnTo>
                      <a:pt x="995" y="176"/>
                    </a:lnTo>
                    <a:lnTo>
                      <a:pt x="995" y="182"/>
                    </a:lnTo>
                    <a:lnTo>
                      <a:pt x="993" y="188"/>
                    </a:lnTo>
                    <a:lnTo>
                      <a:pt x="991" y="195"/>
                    </a:lnTo>
                    <a:lnTo>
                      <a:pt x="991" y="201"/>
                    </a:lnTo>
                    <a:lnTo>
                      <a:pt x="989" y="207"/>
                    </a:lnTo>
                    <a:lnTo>
                      <a:pt x="989" y="214"/>
                    </a:lnTo>
                    <a:lnTo>
                      <a:pt x="987" y="218"/>
                    </a:lnTo>
                    <a:lnTo>
                      <a:pt x="987" y="226"/>
                    </a:lnTo>
                    <a:lnTo>
                      <a:pt x="983" y="231"/>
                    </a:lnTo>
                    <a:lnTo>
                      <a:pt x="983" y="239"/>
                    </a:lnTo>
                    <a:lnTo>
                      <a:pt x="981" y="245"/>
                    </a:lnTo>
                    <a:lnTo>
                      <a:pt x="981" y="250"/>
                    </a:lnTo>
                    <a:lnTo>
                      <a:pt x="979" y="256"/>
                    </a:lnTo>
                    <a:lnTo>
                      <a:pt x="977" y="264"/>
                    </a:lnTo>
                    <a:lnTo>
                      <a:pt x="977" y="269"/>
                    </a:lnTo>
                    <a:lnTo>
                      <a:pt x="976" y="275"/>
                    </a:lnTo>
                    <a:lnTo>
                      <a:pt x="974" y="281"/>
                    </a:lnTo>
                    <a:lnTo>
                      <a:pt x="974" y="288"/>
                    </a:lnTo>
                    <a:lnTo>
                      <a:pt x="972" y="294"/>
                    </a:lnTo>
                    <a:lnTo>
                      <a:pt x="972" y="302"/>
                    </a:lnTo>
                    <a:lnTo>
                      <a:pt x="970" y="306"/>
                    </a:lnTo>
                    <a:lnTo>
                      <a:pt x="970" y="313"/>
                    </a:lnTo>
                    <a:lnTo>
                      <a:pt x="968" y="319"/>
                    </a:lnTo>
                    <a:lnTo>
                      <a:pt x="966" y="325"/>
                    </a:lnTo>
                    <a:lnTo>
                      <a:pt x="964" y="330"/>
                    </a:lnTo>
                    <a:lnTo>
                      <a:pt x="964" y="338"/>
                    </a:lnTo>
                    <a:lnTo>
                      <a:pt x="962" y="344"/>
                    </a:lnTo>
                    <a:lnTo>
                      <a:pt x="962" y="351"/>
                    </a:lnTo>
                    <a:lnTo>
                      <a:pt x="958" y="357"/>
                    </a:lnTo>
                    <a:lnTo>
                      <a:pt x="958" y="363"/>
                    </a:lnTo>
                    <a:lnTo>
                      <a:pt x="957" y="368"/>
                    </a:lnTo>
                    <a:lnTo>
                      <a:pt x="957" y="376"/>
                    </a:lnTo>
                    <a:lnTo>
                      <a:pt x="955" y="382"/>
                    </a:lnTo>
                    <a:lnTo>
                      <a:pt x="955" y="385"/>
                    </a:lnTo>
                    <a:lnTo>
                      <a:pt x="953" y="393"/>
                    </a:lnTo>
                    <a:lnTo>
                      <a:pt x="951" y="399"/>
                    </a:lnTo>
                    <a:lnTo>
                      <a:pt x="951" y="404"/>
                    </a:lnTo>
                    <a:lnTo>
                      <a:pt x="949" y="412"/>
                    </a:lnTo>
                    <a:lnTo>
                      <a:pt x="949" y="418"/>
                    </a:lnTo>
                    <a:lnTo>
                      <a:pt x="947" y="423"/>
                    </a:lnTo>
                    <a:lnTo>
                      <a:pt x="947" y="431"/>
                    </a:lnTo>
                    <a:lnTo>
                      <a:pt x="945" y="437"/>
                    </a:lnTo>
                    <a:lnTo>
                      <a:pt x="943" y="442"/>
                    </a:lnTo>
                    <a:lnTo>
                      <a:pt x="943" y="450"/>
                    </a:lnTo>
                    <a:lnTo>
                      <a:pt x="947" y="452"/>
                    </a:lnTo>
                    <a:lnTo>
                      <a:pt x="955" y="456"/>
                    </a:lnTo>
                    <a:lnTo>
                      <a:pt x="958" y="458"/>
                    </a:lnTo>
                    <a:lnTo>
                      <a:pt x="964" y="461"/>
                    </a:lnTo>
                    <a:lnTo>
                      <a:pt x="970" y="463"/>
                    </a:lnTo>
                    <a:lnTo>
                      <a:pt x="976" y="465"/>
                    </a:lnTo>
                    <a:lnTo>
                      <a:pt x="981" y="469"/>
                    </a:lnTo>
                    <a:lnTo>
                      <a:pt x="987" y="473"/>
                    </a:lnTo>
                    <a:lnTo>
                      <a:pt x="991" y="475"/>
                    </a:lnTo>
                    <a:lnTo>
                      <a:pt x="997" y="478"/>
                    </a:lnTo>
                    <a:lnTo>
                      <a:pt x="1002" y="480"/>
                    </a:lnTo>
                    <a:lnTo>
                      <a:pt x="1008" y="484"/>
                    </a:lnTo>
                    <a:lnTo>
                      <a:pt x="1014" y="488"/>
                    </a:lnTo>
                    <a:lnTo>
                      <a:pt x="1019" y="490"/>
                    </a:lnTo>
                    <a:lnTo>
                      <a:pt x="1025" y="494"/>
                    </a:lnTo>
                    <a:lnTo>
                      <a:pt x="1031" y="497"/>
                    </a:lnTo>
                    <a:lnTo>
                      <a:pt x="1035" y="499"/>
                    </a:lnTo>
                    <a:lnTo>
                      <a:pt x="1042" y="503"/>
                    </a:lnTo>
                    <a:lnTo>
                      <a:pt x="1046" y="505"/>
                    </a:lnTo>
                    <a:lnTo>
                      <a:pt x="1052" y="509"/>
                    </a:lnTo>
                    <a:lnTo>
                      <a:pt x="1057" y="511"/>
                    </a:lnTo>
                    <a:lnTo>
                      <a:pt x="1063" y="515"/>
                    </a:lnTo>
                    <a:lnTo>
                      <a:pt x="1069" y="516"/>
                    </a:lnTo>
                    <a:lnTo>
                      <a:pt x="1074" y="520"/>
                    </a:lnTo>
                    <a:lnTo>
                      <a:pt x="1078" y="524"/>
                    </a:lnTo>
                    <a:lnTo>
                      <a:pt x="1086" y="526"/>
                    </a:lnTo>
                    <a:lnTo>
                      <a:pt x="1090" y="530"/>
                    </a:lnTo>
                    <a:lnTo>
                      <a:pt x="1097" y="534"/>
                    </a:lnTo>
                    <a:lnTo>
                      <a:pt x="1101" y="535"/>
                    </a:lnTo>
                    <a:lnTo>
                      <a:pt x="1109" y="539"/>
                    </a:lnTo>
                    <a:lnTo>
                      <a:pt x="1113" y="541"/>
                    </a:lnTo>
                    <a:lnTo>
                      <a:pt x="1118" y="547"/>
                    </a:lnTo>
                    <a:lnTo>
                      <a:pt x="1124" y="549"/>
                    </a:lnTo>
                    <a:lnTo>
                      <a:pt x="1130" y="551"/>
                    </a:lnTo>
                    <a:lnTo>
                      <a:pt x="1133" y="553"/>
                    </a:lnTo>
                    <a:lnTo>
                      <a:pt x="1141" y="556"/>
                    </a:lnTo>
                    <a:lnTo>
                      <a:pt x="1147" y="558"/>
                    </a:lnTo>
                    <a:lnTo>
                      <a:pt x="1152" y="564"/>
                    </a:lnTo>
                    <a:lnTo>
                      <a:pt x="1156" y="566"/>
                    </a:lnTo>
                    <a:lnTo>
                      <a:pt x="1164" y="570"/>
                    </a:lnTo>
                    <a:lnTo>
                      <a:pt x="1168" y="572"/>
                    </a:lnTo>
                    <a:lnTo>
                      <a:pt x="1173" y="575"/>
                    </a:lnTo>
                    <a:lnTo>
                      <a:pt x="1179" y="579"/>
                    </a:lnTo>
                    <a:lnTo>
                      <a:pt x="1185" y="581"/>
                    </a:lnTo>
                    <a:lnTo>
                      <a:pt x="1190" y="583"/>
                    </a:lnTo>
                    <a:lnTo>
                      <a:pt x="1196" y="587"/>
                    </a:lnTo>
                    <a:lnTo>
                      <a:pt x="1202" y="591"/>
                    </a:lnTo>
                    <a:lnTo>
                      <a:pt x="1208" y="593"/>
                    </a:lnTo>
                    <a:lnTo>
                      <a:pt x="1211" y="596"/>
                    </a:lnTo>
                    <a:lnTo>
                      <a:pt x="1217" y="598"/>
                    </a:lnTo>
                    <a:lnTo>
                      <a:pt x="1221" y="602"/>
                    </a:lnTo>
                    <a:lnTo>
                      <a:pt x="1229" y="606"/>
                    </a:lnTo>
                    <a:lnTo>
                      <a:pt x="1234" y="608"/>
                    </a:lnTo>
                    <a:lnTo>
                      <a:pt x="1240" y="612"/>
                    </a:lnTo>
                    <a:lnTo>
                      <a:pt x="1246" y="615"/>
                    </a:lnTo>
                    <a:lnTo>
                      <a:pt x="1251" y="619"/>
                    </a:lnTo>
                    <a:lnTo>
                      <a:pt x="1257" y="621"/>
                    </a:lnTo>
                    <a:lnTo>
                      <a:pt x="1261" y="623"/>
                    </a:lnTo>
                    <a:lnTo>
                      <a:pt x="1267" y="627"/>
                    </a:lnTo>
                    <a:lnTo>
                      <a:pt x="1272" y="631"/>
                    </a:lnTo>
                    <a:lnTo>
                      <a:pt x="1278" y="634"/>
                    </a:lnTo>
                    <a:lnTo>
                      <a:pt x="1284" y="636"/>
                    </a:lnTo>
                    <a:lnTo>
                      <a:pt x="1289" y="638"/>
                    </a:lnTo>
                    <a:lnTo>
                      <a:pt x="1297" y="644"/>
                    </a:lnTo>
                    <a:lnTo>
                      <a:pt x="1297" y="6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9" name="Freeform 19"/>
              <p:cNvSpPr>
                <a:spLocks/>
              </p:cNvSpPr>
              <p:nvPr/>
            </p:nvSpPr>
            <p:spPr bwMode="auto">
              <a:xfrm>
                <a:off x="3770313" y="3808413"/>
                <a:ext cx="76200" cy="117475"/>
              </a:xfrm>
              <a:custGeom>
                <a:avLst/>
                <a:gdLst>
                  <a:gd name="T0" fmla="*/ 0 w 97"/>
                  <a:gd name="T1" fmla="*/ 36 h 148"/>
                  <a:gd name="T2" fmla="*/ 0 w 97"/>
                  <a:gd name="T3" fmla="*/ 34 h 148"/>
                  <a:gd name="T4" fmla="*/ 5 w 97"/>
                  <a:gd name="T5" fmla="*/ 29 h 148"/>
                  <a:gd name="T6" fmla="*/ 9 w 97"/>
                  <a:gd name="T7" fmla="*/ 27 h 148"/>
                  <a:gd name="T8" fmla="*/ 15 w 97"/>
                  <a:gd name="T9" fmla="*/ 23 h 148"/>
                  <a:gd name="T10" fmla="*/ 19 w 97"/>
                  <a:gd name="T11" fmla="*/ 21 h 148"/>
                  <a:gd name="T12" fmla="*/ 24 w 97"/>
                  <a:gd name="T13" fmla="*/ 19 h 148"/>
                  <a:gd name="T14" fmla="*/ 28 w 97"/>
                  <a:gd name="T15" fmla="*/ 13 h 148"/>
                  <a:gd name="T16" fmla="*/ 34 w 97"/>
                  <a:gd name="T17" fmla="*/ 12 h 148"/>
                  <a:gd name="T18" fmla="*/ 39 w 97"/>
                  <a:gd name="T19" fmla="*/ 8 h 148"/>
                  <a:gd name="T20" fmla="*/ 43 w 97"/>
                  <a:gd name="T21" fmla="*/ 6 h 148"/>
                  <a:gd name="T22" fmla="*/ 49 w 97"/>
                  <a:gd name="T23" fmla="*/ 4 h 148"/>
                  <a:gd name="T24" fmla="*/ 51 w 97"/>
                  <a:gd name="T25" fmla="*/ 2 h 148"/>
                  <a:gd name="T26" fmla="*/ 53 w 97"/>
                  <a:gd name="T27" fmla="*/ 0 h 148"/>
                  <a:gd name="T28" fmla="*/ 55 w 97"/>
                  <a:gd name="T29" fmla="*/ 0 h 148"/>
                  <a:gd name="T30" fmla="*/ 70 w 97"/>
                  <a:gd name="T31" fmla="*/ 13 h 148"/>
                  <a:gd name="T32" fmla="*/ 97 w 97"/>
                  <a:gd name="T33" fmla="*/ 101 h 148"/>
                  <a:gd name="T34" fmla="*/ 34 w 97"/>
                  <a:gd name="T35" fmla="*/ 148 h 148"/>
                  <a:gd name="T36" fmla="*/ 19 w 97"/>
                  <a:gd name="T37" fmla="*/ 135 h 148"/>
                  <a:gd name="T38" fmla="*/ 0 w 97"/>
                  <a:gd name="T39" fmla="*/ 36 h 148"/>
                  <a:gd name="T40" fmla="*/ 0 w 97"/>
                  <a:gd name="T41" fmla="*/ 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48">
                    <a:moveTo>
                      <a:pt x="0" y="36"/>
                    </a:moveTo>
                    <a:lnTo>
                      <a:pt x="0" y="34"/>
                    </a:lnTo>
                    <a:lnTo>
                      <a:pt x="5" y="29"/>
                    </a:lnTo>
                    <a:lnTo>
                      <a:pt x="9" y="27"/>
                    </a:lnTo>
                    <a:lnTo>
                      <a:pt x="15" y="23"/>
                    </a:lnTo>
                    <a:lnTo>
                      <a:pt x="19" y="21"/>
                    </a:lnTo>
                    <a:lnTo>
                      <a:pt x="24" y="19"/>
                    </a:lnTo>
                    <a:lnTo>
                      <a:pt x="28" y="13"/>
                    </a:lnTo>
                    <a:lnTo>
                      <a:pt x="34" y="12"/>
                    </a:lnTo>
                    <a:lnTo>
                      <a:pt x="39" y="8"/>
                    </a:lnTo>
                    <a:lnTo>
                      <a:pt x="43" y="6"/>
                    </a:lnTo>
                    <a:lnTo>
                      <a:pt x="49" y="4"/>
                    </a:lnTo>
                    <a:lnTo>
                      <a:pt x="51" y="2"/>
                    </a:lnTo>
                    <a:lnTo>
                      <a:pt x="53" y="0"/>
                    </a:lnTo>
                    <a:lnTo>
                      <a:pt x="55" y="0"/>
                    </a:lnTo>
                    <a:lnTo>
                      <a:pt x="70" y="13"/>
                    </a:lnTo>
                    <a:lnTo>
                      <a:pt x="97" y="101"/>
                    </a:lnTo>
                    <a:lnTo>
                      <a:pt x="34" y="148"/>
                    </a:lnTo>
                    <a:lnTo>
                      <a:pt x="19" y="135"/>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grpSp>
      </p:grpSp>
      <p:pic>
        <p:nvPicPr>
          <p:cNvPr id="1064"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0444" y="4638411"/>
            <a:ext cx="1812622" cy="9681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5" name="Picture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2802" y="3381125"/>
            <a:ext cx="2509016" cy="111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9" name="Group 78"/>
          <p:cNvGrpSpPr/>
          <p:nvPr/>
        </p:nvGrpSpPr>
        <p:grpSpPr>
          <a:xfrm>
            <a:off x="4941984" y="2412723"/>
            <a:ext cx="520199" cy="440649"/>
            <a:chOff x="1253643" y="1556792"/>
            <a:chExt cx="806183" cy="665986"/>
          </a:xfrm>
        </p:grpSpPr>
        <p:pic>
          <p:nvPicPr>
            <p:cNvPr id="80" name="Picture 38"/>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6604" b="89623" l="2579" r="89685">
                          <a14:backgroundMark x1="13467" y1="16352" x2="13467" y2="16352"/>
                          <a14:backgroundMark x1="48138" y1="10063" x2="48138" y2="10063"/>
                          <a14:backgroundMark x1="83668" y1="26730" x2="83668" y2="26730"/>
                          <a14:backgroundMark x1="81662" y1="81761" x2="81662" y2="81761"/>
                          <a14:backgroundMark x1="7450" y1="73270" x2="7450" y2="73270"/>
                        </a14:backgroundRemoval>
                      </a14:imgEffect>
                    </a14:imgLayer>
                  </a14:imgProps>
                </a:ext>
                <a:ext uri="{28A0092B-C50C-407E-A947-70E740481C1C}">
                  <a14:useLocalDpi xmlns:a14="http://schemas.microsoft.com/office/drawing/2010/main" val="0"/>
                </a:ext>
              </a:extLst>
            </a:blip>
            <a:srcRect/>
            <a:stretch>
              <a:fillRect/>
            </a:stretch>
          </p:blipFill>
          <p:spPr bwMode="auto">
            <a:xfrm>
              <a:off x="1365460" y="1628800"/>
              <a:ext cx="614251" cy="53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1" name="Group 80"/>
            <p:cNvGrpSpPr/>
            <p:nvPr/>
          </p:nvGrpSpPr>
          <p:grpSpPr>
            <a:xfrm>
              <a:off x="1253643" y="1556792"/>
              <a:ext cx="806183" cy="665986"/>
              <a:chOff x="3302000" y="3621088"/>
              <a:chExt cx="1028700" cy="933450"/>
            </a:xfrm>
          </p:grpSpPr>
          <p:sp>
            <p:nvSpPr>
              <p:cNvPr id="82" name="Freeform 18"/>
              <p:cNvSpPr>
                <a:spLocks/>
              </p:cNvSpPr>
              <p:nvPr/>
            </p:nvSpPr>
            <p:spPr bwMode="auto">
              <a:xfrm>
                <a:off x="3302000" y="3621088"/>
                <a:ext cx="1028700" cy="933450"/>
              </a:xfrm>
              <a:custGeom>
                <a:avLst/>
                <a:gdLst>
                  <a:gd name="T0" fmla="*/ 1187 w 1297"/>
                  <a:gd name="T1" fmla="*/ 678 h 1176"/>
                  <a:gd name="T2" fmla="*/ 1074 w 1297"/>
                  <a:gd name="T3" fmla="*/ 716 h 1176"/>
                  <a:gd name="T4" fmla="*/ 962 w 1297"/>
                  <a:gd name="T5" fmla="*/ 756 h 1176"/>
                  <a:gd name="T6" fmla="*/ 917 w 1297"/>
                  <a:gd name="T7" fmla="*/ 841 h 1176"/>
                  <a:gd name="T8" fmla="*/ 919 w 1297"/>
                  <a:gd name="T9" fmla="*/ 961 h 1176"/>
                  <a:gd name="T10" fmla="*/ 922 w 1297"/>
                  <a:gd name="T11" fmla="*/ 1081 h 1176"/>
                  <a:gd name="T12" fmla="*/ 905 w 1297"/>
                  <a:gd name="T13" fmla="*/ 1161 h 1176"/>
                  <a:gd name="T14" fmla="*/ 814 w 1297"/>
                  <a:gd name="T15" fmla="*/ 1081 h 1176"/>
                  <a:gd name="T16" fmla="*/ 725 w 1297"/>
                  <a:gd name="T17" fmla="*/ 1001 h 1176"/>
                  <a:gd name="T18" fmla="*/ 633 w 1297"/>
                  <a:gd name="T19" fmla="*/ 923 h 1176"/>
                  <a:gd name="T20" fmla="*/ 534 w 1297"/>
                  <a:gd name="T21" fmla="*/ 965 h 1176"/>
                  <a:gd name="T22" fmla="*/ 432 w 1297"/>
                  <a:gd name="T23" fmla="*/ 1026 h 1176"/>
                  <a:gd name="T24" fmla="*/ 329 w 1297"/>
                  <a:gd name="T25" fmla="*/ 1089 h 1176"/>
                  <a:gd name="T26" fmla="*/ 287 w 1297"/>
                  <a:gd name="T27" fmla="*/ 1066 h 1176"/>
                  <a:gd name="T28" fmla="*/ 310 w 1297"/>
                  <a:gd name="T29" fmla="*/ 948 h 1176"/>
                  <a:gd name="T30" fmla="*/ 333 w 1297"/>
                  <a:gd name="T31" fmla="*/ 830 h 1176"/>
                  <a:gd name="T32" fmla="*/ 342 w 1297"/>
                  <a:gd name="T33" fmla="*/ 720 h 1176"/>
                  <a:gd name="T34" fmla="*/ 236 w 1297"/>
                  <a:gd name="T35" fmla="*/ 663 h 1176"/>
                  <a:gd name="T36" fmla="*/ 131 w 1297"/>
                  <a:gd name="T37" fmla="*/ 606 h 1176"/>
                  <a:gd name="T38" fmla="*/ 27 w 1297"/>
                  <a:gd name="T39" fmla="*/ 547 h 1176"/>
                  <a:gd name="T40" fmla="*/ 82 w 1297"/>
                  <a:gd name="T41" fmla="*/ 503 h 1176"/>
                  <a:gd name="T42" fmla="*/ 196 w 1297"/>
                  <a:gd name="T43" fmla="*/ 465 h 1176"/>
                  <a:gd name="T44" fmla="*/ 308 w 1297"/>
                  <a:gd name="T45" fmla="*/ 425 h 1176"/>
                  <a:gd name="T46" fmla="*/ 378 w 1297"/>
                  <a:gd name="T47" fmla="*/ 359 h 1176"/>
                  <a:gd name="T48" fmla="*/ 377 w 1297"/>
                  <a:gd name="T49" fmla="*/ 237 h 1176"/>
                  <a:gd name="T50" fmla="*/ 375 w 1297"/>
                  <a:gd name="T51" fmla="*/ 117 h 1176"/>
                  <a:gd name="T52" fmla="*/ 371 w 1297"/>
                  <a:gd name="T53" fmla="*/ 0 h 1176"/>
                  <a:gd name="T54" fmla="*/ 470 w 1297"/>
                  <a:gd name="T55" fmla="*/ 83 h 1176"/>
                  <a:gd name="T56" fmla="*/ 567 w 1297"/>
                  <a:gd name="T57" fmla="*/ 169 h 1176"/>
                  <a:gd name="T58" fmla="*/ 643 w 1297"/>
                  <a:gd name="T59" fmla="*/ 241 h 1176"/>
                  <a:gd name="T60" fmla="*/ 620 w 1297"/>
                  <a:gd name="T61" fmla="*/ 323 h 1176"/>
                  <a:gd name="T62" fmla="*/ 550 w 1297"/>
                  <a:gd name="T63" fmla="*/ 321 h 1176"/>
                  <a:gd name="T64" fmla="*/ 504 w 1297"/>
                  <a:gd name="T65" fmla="*/ 338 h 1176"/>
                  <a:gd name="T66" fmla="*/ 506 w 1297"/>
                  <a:gd name="T67" fmla="*/ 463 h 1176"/>
                  <a:gd name="T68" fmla="*/ 413 w 1297"/>
                  <a:gd name="T69" fmla="*/ 522 h 1176"/>
                  <a:gd name="T70" fmla="*/ 319 w 1297"/>
                  <a:gd name="T71" fmla="*/ 566 h 1176"/>
                  <a:gd name="T72" fmla="*/ 430 w 1297"/>
                  <a:gd name="T73" fmla="*/ 627 h 1176"/>
                  <a:gd name="T74" fmla="*/ 483 w 1297"/>
                  <a:gd name="T75" fmla="*/ 712 h 1176"/>
                  <a:gd name="T76" fmla="*/ 458 w 1297"/>
                  <a:gd name="T77" fmla="*/ 836 h 1176"/>
                  <a:gd name="T78" fmla="*/ 531 w 1297"/>
                  <a:gd name="T79" fmla="*/ 821 h 1176"/>
                  <a:gd name="T80" fmla="*/ 639 w 1297"/>
                  <a:gd name="T81" fmla="*/ 762 h 1176"/>
                  <a:gd name="T82" fmla="*/ 732 w 1297"/>
                  <a:gd name="T83" fmla="*/ 843 h 1176"/>
                  <a:gd name="T84" fmla="*/ 791 w 1297"/>
                  <a:gd name="T85" fmla="*/ 851 h 1176"/>
                  <a:gd name="T86" fmla="*/ 789 w 1297"/>
                  <a:gd name="T87" fmla="*/ 724 h 1176"/>
                  <a:gd name="T88" fmla="*/ 869 w 1297"/>
                  <a:gd name="T89" fmla="*/ 657 h 1176"/>
                  <a:gd name="T90" fmla="*/ 989 w 1297"/>
                  <a:gd name="T91" fmla="*/ 617 h 1176"/>
                  <a:gd name="T92" fmla="*/ 877 w 1297"/>
                  <a:gd name="T93" fmla="*/ 556 h 1176"/>
                  <a:gd name="T94" fmla="*/ 808 w 1297"/>
                  <a:gd name="T95" fmla="*/ 477 h 1176"/>
                  <a:gd name="T96" fmla="*/ 833 w 1297"/>
                  <a:gd name="T97" fmla="*/ 351 h 1176"/>
                  <a:gd name="T98" fmla="*/ 774 w 1297"/>
                  <a:gd name="T99" fmla="*/ 349 h 1176"/>
                  <a:gd name="T100" fmla="*/ 666 w 1297"/>
                  <a:gd name="T101" fmla="*/ 416 h 1176"/>
                  <a:gd name="T102" fmla="*/ 641 w 1297"/>
                  <a:gd name="T103" fmla="*/ 319 h 1176"/>
                  <a:gd name="T104" fmla="*/ 681 w 1297"/>
                  <a:gd name="T105" fmla="*/ 262 h 1176"/>
                  <a:gd name="T106" fmla="*/ 782 w 1297"/>
                  <a:gd name="T107" fmla="*/ 197 h 1176"/>
                  <a:gd name="T108" fmla="*/ 884 w 1297"/>
                  <a:gd name="T109" fmla="*/ 136 h 1176"/>
                  <a:gd name="T110" fmla="*/ 987 w 1297"/>
                  <a:gd name="T111" fmla="*/ 74 h 1176"/>
                  <a:gd name="T112" fmla="*/ 1002 w 1297"/>
                  <a:gd name="T113" fmla="*/ 134 h 1176"/>
                  <a:gd name="T114" fmla="*/ 981 w 1297"/>
                  <a:gd name="T115" fmla="*/ 250 h 1176"/>
                  <a:gd name="T116" fmla="*/ 957 w 1297"/>
                  <a:gd name="T117" fmla="*/ 368 h 1176"/>
                  <a:gd name="T118" fmla="*/ 976 w 1297"/>
                  <a:gd name="T119" fmla="*/ 465 h 1176"/>
                  <a:gd name="T120" fmla="*/ 1078 w 1297"/>
                  <a:gd name="T121" fmla="*/ 524 h 1176"/>
                  <a:gd name="T122" fmla="*/ 1185 w 1297"/>
                  <a:gd name="T123" fmla="*/ 581 h 1176"/>
                  <a:gd name="T124" fmla="*/ 1289 w 1297"/>
                  <a:gd name="T125" fmla="*/ 638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7" h="1176">
                    <a:moveTo>
                      <a:pt x="1297" y="644"/>
                    </a:moveTo>
                    <a:lnTo>
                      <a:pt x="1289" y="644"/>
                    </a:lnTo>
                    <a:lnTo>
                      <a:pt x="1284" y="648"/>
                    </a:lnTo>
                    <a:lnTo>
                      <a:pt x="1276" y="648"/>
                    </a:lnTo>
                    <a:lnTo>
                      <a:pt x="1272" y="651"/>
                    </a:lnTo>
                    <a:lnTo>
                      <a:pt x="1265" y="653"/>
                    </a:lnTo>
                    <a:lnTo>
                      <a:pt x="1259" y="655"/>
                    </a:lnTo>
                    <a:lnTo>
                      <a:pt x="1253" y="657"/>
                    </a:lnTo>
                    <a:lnTo>
                      <a:pt x="1248" y="659"/>
                    </a:lnTo>
                    <a:lnTo>
                      <a:pt x="1240" y="661"/>
                    </a:lnTo>
                    <a:lnTo>
                      <a:pt x="1234" y="663"/>
                    </a:lnTo>
                    <a:lnTo>
                      <a:pt x="1229" y="665"/>
                    </a:lnTo>
                    <a:lnTo>
                      <a:pt x="1223" y="667"/>
                    </a:lnTo>
                    <a:lnTo>
                      <a:pt x="1217" y="669"/>
                    </a:lnTo>
                    <a:lnTo>
                      <a:pt x="1211" y="670"/>
                    </a:lnTo>
                    <a:lnTo>
                      <a:pt x="1204" y="674"/>
                    </a:lnTo>
                    <a:lnTo>
                      <a:pt x="1200" y="676"/>
                    </a:lnTo>
                    <a:lnTo>
                      <a:pt x="1192" y="676"/>
                    </a:lnTo>
                    <a:lnTo>
                      <a:pt x="1187" y="678"/>
                    </a:lnTo>
                    <a:lnTo>
                      <a:pt x="1181" y="682"/>
                    </a:lnTo>
                    <a:lnTo>
                      <a:pt x="1175" y="684"/>
                    </a:lnTo>
                    <a:lnTo>
                      <a:pt x="1170" y="684"/>
                    </a:lnTo>
                    <a:lnTo>
                      <a:pt x="1164" y="688"/>
                    </a:lnTo>
                    <a:lnTo>
                      <a:pt x="1156" y="689"/>
                    </a:lnTo>
                    <a:lnTo>
                      <a:pt x="1152" y="691"/>
                    </a:lnTo>
                    <a:lnTo>
                      <a:pt x="1145" y="693"/>
                    </a:lnTo>
                    <a:lnTo>
                      <a:pt x="1139" y="695"/>
                    </a:lnTo>
                    <a:lnTo>
                      <a:pt x="1133" y="697"/>
                    </a:lnTo>
                    <a:lnTo>
                      <a:pt x="1128" y="699"/>
                    </a:lnTo>
                    <a:lnTo>
                      <a:pt x="1122" y="701"/>
                    </a:lnTo>
                    <a:lnTo>
                      <a:pt x="1116" y="703"/>
                    </a:lnTo>
                    <a:lnTo>
                      <a:pt x="1111" y="707"/>
                    </a:lnTo>
                    <a:lnTo>
                      <a:pt x="1105" y="708"/>
                    </a:lnTo>
                    <a:lnTo>
                      <a:pt x="1097" y="708"/>
                    </a:lnTo>
                    <a:lnTo>
                      <a:pt x="1092" y="710"/>
                    </a:lnTo>
                    <a:lnTo>
                      <a:pt x="1086" y="714"/>
                    </a:lnTo>
                    <a:lnTo>
                      <a:pt x="1080" y="716"/>
                    </a:lnTo>
                    <a:lnTo>
                      <a:pt x="1074" y="716"/>
                    </a:lnTo>
                    <a:lnTo>
                      <a:pt x="1069" y="718"/>
                    </a:lnTo>
                    <a:lnTo>
                      <a:pt x="1061" y="722"/>
                    </a:lnTo>
                    <a:lnTo>
                      <a:pt x="1057" y="724"/>
                    </a:lnTo>
                    <a:lnTo>
                      <a:pt x="1050" y="726"/>
                    </a:lnTo>
                    <a:lnTo>
                      <a:pt x="1044" y="727"/>
                    </a:lnTo>
                    <a:lnTo>
                      <a:pt x="1038" y="729"/>
                    </a:lnTo>
                    <a:lnTo>
                      <a:pt x="1033" y="731"/>
                    </a:lnTo>
                    <a:lnTo>
                      <a:pt x="1027" y="733"/>
                    </a:lnTo>
                    <a:lnTo>
                      <a:pt x="1021" y="735"/>
                    </a:lnTo>
                    <a:lnTo>
                      <a:pt x="1016" y="739"/>
                    </a:lnTo>
                    <a:lnTo>
                      <a:pt x="1010" y="741"/>
                    </a:lnTo>
                    <a:lnTo>
                      <a:pt x="1002" y="741"/>
                    </a:lnTo>
                    <a:lnTo>
                      <a:pt x="997" y="743"/>
                    </a:lnTo>
                    <a:lnTo>
                      <a:pt x="991" y="746"/>
                    </a:lnTo>
                    <a:lnTo>
                      <a:pt x="987" y="748"/>
                    </a:lnTo>
                    <a:lnTo>
                      <a:pt x="979" y="750"/>
                    </a:lnTo>
                    <a:lnTo>
                      <a:pt x="974" y="752"/>
                    </a:lnTo>
                    <a:lnTo>
                      <a:pt x="968" y="754"/>
                    </a:lnTo>
                    <a:lnTo>
                      <a:pt x="962" y="756"/>
                    </a:lnTo>
                    <a:lnTo>
                      <a:pt x="957" y="758"/>
                    </a:lnTo>
                    <a:lnTo>
                      <a:pt x="949" y="762"/>
                    </a:lnTo>
                    <a:lnTo>
                      <a:pt x="943" y="764"/>
                    </a:lnTo>
                    <a:lnTo>
                      <a:pt x="938" y="765"/>
                    </a:lnTo>
                    <a:lnTo>
                      <a:pt x="932" y="767"/>
                    </a:lnTo>
                    <a:lnTo>
                      <a:pt x="926" y="769"/>
                    </a:lnTo>
                    <a:lnTo>
                      <a:pt x="920" y="773"/>
                    </a:lnTo>
                    <a:lnTo>
                      <a:pt x="915" y="775"/>
                    </a:lnTo>
                    <a:lnTo>
                      <a:pt x="915" y="781"/>
                    </a:lnTo>
                    <a:lnTo>
                      <a:pt x="915" y="786"/>
                    </a:lnTo>
                    <a:lnTo>
                      <a:pt x="915" y="792"/>
                    </a:lnTo>
                    <a:lnTo>
                      <a:pt x="915" y="798"/>
                    </a:lnTo>
                    <a:lnTo>
                      <a:pt x="915" y="803"/>
                    </a:lnTo>
                    <a:lnTo>
                      <a:pt x="915" y="811"/>
                    </a:lnTo>
                    <a:lnTo>
                      <a:pt x="915" y="817"/>
                    </a:lnTo>
                    <a:lnTo>
                      <a:pt x="917" y="822"/>
                    </a:lnTo>
                    <a:lnTo>
                      <a:pt x="917" y="828"/>
                    </a:lnTo>
                    <a:lnTo>
                      <a:pt x="917" y="836"/>
                    </a:lnTo>
                    <a:lnTo>
                      <a:pt x="917" y="841"/>
                    </a:lnTo>
                    <a:lnTo>
                      <a:pt x="917" y="849"/>
                    </a:lnTo>
                    <a:lnTo>
                      <a:pt x="917" y="855"/>
                    </a:lnTo>
                    <a:lnTo>
                      <a:pt x="917" y="860"/>
                    </a:lnTo>
                    <a:lnTo>
                      <a:pt x="917" y="866"/>
                    </a:lnTo>
                    <a:lnTo>
                      <a:pt x="917" y="874"/>
                    </a:lnTo>
                    <a:lnTo>
                      <a:pt x="917" y="878"/>
                    </a:lnTo>
                    <a:lnTo>
                      <a:pt x="917" y="885"/>
                    </a:lnTo>
                    <a:lnTo>
                      <a:pt x="917" y="891"/>
                    </a:lnTo>
                    <a:lnTo>
                      <a:pt x="917" y="899"/>
                    </a:lnTo>
                    <a:lnTo>
                      <a:pt x="917" y="904"/>
                    </a:lnTo>
                    <a:lnTo>
                      <a:pt x="917" y="912"/>
                    </a:lnTo>
                    <a:lnTo>
                      <a:pt x="917" y="916"/>
                    </a:lnTo>
                    <a:lnTo>
                      <a:pt x="919" y="923"/>
                    </a:lnTo>
                    <a:lnTo>
                      <a:pt x="919" y="929"/>
                    </a:lnTo>
                    <a:lnTo>
                      <a:pt x="919" y="937"/>
                    </a:lnTo>
                    <a:lnTo>
                      <a:pt x="919" y="942"/>
                    </a:lnTo>
                    <a:lnTo>
                      <a:pt x="919" y="948"/>
                    </a:lnTo>
                    <a:lnTo>
                      <a:pt x="919" y="956"/>
                    </a:lnTo>
                    <a:lnTo>
                      <a:pt x="919" y="961"/>
                    </a:lnTo>
                    <a:lnTo>
                      <a:pt x="919" y="967"/>
                    </a:lnTo>
                    <a:lnTo>
                      <a:pt x="919" y="975"/>
                    </a:lnTo>
                    <a:lnTo>
                      <a:pt x="919" y="980"/>
                    </a:lnTo>
                    <a:lnTo>
                      <a:pt x="919" y="986"/>
                    </a:lnTo>
                    <a:lnTo>
                      <a:pt x="919" y="994"/>
                    </a:lnTo>
                    <a:lnTo>
                      <a:pt x="919" y="999"/>
                    </a:lnTo>
                    <a:lnTo>
                      <a:pt x="919" y="1005"/>
                    </a:lnTo>
                    <a:lnTo>
                      <a:pt x="919" y="1013"/>
                    </a:lnTo>
                    <a:lnTo>
                      <a:pt x="919" y="1018"/>
                    </a:lnTo>
                    <a:lnTo>
                      <a:pt x="920" y="1026"/>
                    </a:lnTo>
                    <a:lnTo>
                      <a:pt x="920" y="1032"/>
                    </a:lnTo>
                    <a:lnTo>
                      <a:pt x="920" y="1037"/>
                    </a:lnTo>
                    <a:lnTo>
                      <a:pt x="920" y="1043"/>
                    </a:lnTo>
                    <a:lnTo>
                      <a:pt x="922" y="1051"/>
                    </a:lnTo>
                    <a:lnTo>
                      <a:pt x="922" y="1056"/>
                    </a:lnTo>
                    <a:lnTo>
                      <a:pt x="922" y="1062"/>
                    </a:lnTo>
                    <a:lnTo>
                      <a:pt x="922" y="1068"/>
                    </a:lnTo>
                    <a:lnTo>
                      <a:pt x="922" y="1075"/>
                    </a:lnTo>
                    <a:lnTo>
                      <a:pt x="922" y="1081"/>
                    </a:lnTo>
                    <a:lnTo>
                      <a:pt x="922" y="1089"/>
                    </a:lnTo>
                    <a:lnTo>
                      <a:pt x="922" y="1094"/>
                    </a:lnTo>
                    <a:lnTo>
                      <a:pt x="922" y="1100"/>
                    </a:lnTo>
                    <a:lnTo>
                      <a:pt x="922" y="1108"/>
                    </a:lnTo>
                    <a:lnTo>
                      <a:pt x="922" y="1113"/>
                    </a:lnTo>
                    <a:lnTo>
                      <a:pt x="922" y="1119"/>
                    </a:lnTo>
                    <a:lnTo>
                      <a:pt x="922" y="1127"/>
                    </a:lnTo>
                    <a:lnTo>
                      <a:pt x="922" y="1132"/>
                    </a:lnTo>
                    <a:lnTo>
                      <a:pt x="922" y="1138"/>
                    </a:lnTo>
                    <a:lnTo>
                      <a:pt x="922" y="1146"/>
                    </a:lnTo>
                    <a:lnTo>
                      <a:pt x="924" y="1151"/>
                    </a:lnTo>
                    <a:lnTo>
                      <a:pt x="924" y="1159"/>
                    </a:lnTo>
                    <a:lnTo>
                      <a:pt x="924" y="1163"/>
                    </a:lnTo>
                    <a:lnTo>
                      <a:pt x="924" y="1170"/>
                    </a:lnTo>
                    <a:lnTo>
                      <a:pt x="924" y="1176"/>
                    </a:lnTo>
                    <a:lnTo>
                      <a:pt x="919" y="1172"/>
                    </a:lnTo>
                    <a:lnTo>
                      <a:pt x="915" y="1168"/>
                    </a:lnTo>
                    <a:lnTo>
                      <a:pt x="909" y="1163"/>
                    </a:lnTo>
                    <a:lnTo>
                      <a:pt x="905" y="1161"/>
                    </a:lnTo>
                    <a:lnTo>
                      <a:pt x="900" y="1155"/>
                    </a:lnTo>
                    <a:lnTo>
                      <a:pt x="896" y="1151"/>
                    </a:lnTo>
                    <a:lnTo>
                      <a:pt x="890" y="1147"/>
                    </a:lnTo>
                    <a:lnTo>
                      <a:pt x="886" y="1144"/>
                    </a:lnTo>
                    <a:lnTo>
                      <a:pt x="881" y="1138"/>
                    </a:lnTo>
                    <a:lnTo>
                      <a:pt x="877" y="1134"/>
                    </a:lnTo>
                    <a:lnTo>
                      <a:pt x="871" y="1130"/>
                    </a:lnTo>
                    <a:lnTo>
                      <a:pt x="867" y="1127"/>
                    </a:lnTo>
                    <a:lnTo>
                      <a:pt x="861" y="1121"/>
                    </a:lnTo>
                    <a:lnTo>
                      <a:pt x="858" y="1119"/>
                    </a:lnTo>
                    <a:lnTo>
                      <a:pt x="854" y="1113"/>
                    </a:lnTo>
                    <a:lnTo>
                      <a:pt x="848" y="1111"/>
                    </a:lnTo>
                    <a:lnTo>
                      <a:pt x="842" y="1106"/>
                    </a:lnTo>
                    <a:lnTo>
                      <a:pt x="839" y="1100"/>
                    </a:lnTo>
                    <a:lnTo>
                      <a:pt x="835" y="1096"/>
                    </a:lnTo>
                    <a:lnTo>
                      <a:pt x="829" y="1094"/>
                    </a:lnTo>
                    <a:lnTo>
                      <a:pt x="823" y="1089"/>
                    </a:lnTo>
                    <a:lnTo>
                      <a:pt x="820" y="1085"/>
                    </a:lnTo>
                    <a:lnTo>
                      <a:pt x="814" y="1081"/>
                    </a:lnTo>
                    <a:lnTo>
                      <a:pt x="810" y="1077"/>
                    </a:lnTo>
                    <a:lnTo>
                      <a:pt x="804" y="1073"/>
                    </a:lnTo>
                    <a:lnTo>
                      <a:pt x="801" y="1068"/>
                    </a:lnTo>
                    <a:lnTo>
                      <a:pt x="795" y="1064"/>
                    </a:lnTo>
                    <a:lnTo>
                      <a:pt x="791" y="1060"/>
                    </a:lnTo>
                    <a:lnTo>
                      <a:pt x="787" y="1056"/>
                    </a:lnTo>
                    <a:lnTo>
                      <a:pt x="782" y="1052"/>
                    </a:lnTo>
                    <a:lnTo>
                      <a:pt x="776" y="1049"/>
                    </a:lnTo>
                    <a:lnTo>
                      <a:pt x="772" y="1043"/>
                    </a:lnTo>
                    <a:lnTo>
                      <a:pt x="766" y="1039"/>
                    </a:lnTo>
                    <a:lnTo>
                      <a:pt x="763" y="1035"/>
                    </a:lnTo>
                    <a:lnTo>
                      <a:pt x="757" y="1032"/>
                    </a:lnTo>
                    <a:lnTo>
                      <a:pt x="753" y="1028"/>
                    </a:lnTo>
                    <a:lnTo>
                      <a:pt x="747" y="1022"/>
                    </a:lnTo>
                    <a:lnTo>
                      <a:pt x="744" y="1018"/>
                    </a:lnTo>
                    <a:lnTo>
                      <a:pt x="740" y="1014"/>
                    </a:lnTo>
                    <a:lnTo>
                      <a:pt x="734" y="1011"/>
                    </a:lnTo>
                    <a:lnTo>
                      <a:pt x="728" y="1007"/>
                    </a:lnTo>
                    <a:lnTo>
                      <a:pt x="725" y="1001"/>
                    </a:lnTo>
                    <a:lnTo>
                      <a:pt x="719" y="999"/>
                    </a:lnTo>
                    <a:lnTo>
                      <a:pt x="713" y="994"/>
                    </a:lnTo>
                    <a:lnTo>
                      <a:pt x="709" y="990"/>
                    </a:lnTo>
                    <a:lnTo>
                      <a:pt x="704" y="986"/>
                    </a:lnTo>
                    <a:lnTo>
                      <a:pt x="700" y="982"/>
                    </a:lnTo>
                    <a:lnTo>
                      <a:pt x="696" y="978"/>
                    </a:lnTo>
                    <a:lnTo>
                      <a:pt x="690" y="973"/>
                    </a:lnTo>
                    <a:lnTo>
                      <a:pt x="687" y="969"/>
                    </a:lnTo>
                    <a:lnTo>
                      <a:pt x="681" y="965"/>
                    </a:lnTo>
                    <a:lnTo>
                      <a:pt x="677" y="961"/>
                    </a:lnTo>
                    <a:lnTo>
                      <a:pt x="671" y="956"/>
                    </a:lnTo>
                    <a:lnTo>
                      <a:pt x="666" y="954"/>
                    </a:lnTo>
                    <a:lnTo>
                      <a:pt x="662" y="948"/>
                    </a:lnTo>
                    <a:lnTo>
                      <a:pt x="656" y="946"/>
                    </a:lnTo>
                    <a:lnTo>
                      <a:pt x="652" y="940"/>
                    </a:lnTo>
                    <a:lnTo>
                      <a:pt x="648" y="937"/>
                    </a:lnTo>
                    <a:lnTo>
                      <a:pt x="645" y="933"/>
                    </a:lnTo>
                    <a:lnTo>
                      <a:pt x="639" y="929"/>
                    </a:lnTo>
                    <a:lnTo>
                      <a:pt x="633" y="923"/>
                    </a:lnTo>
                    <a:lnTo>
                      <a:pt x="629" y="921"/>
                    </a:lnTo>
                    <a:lnTo>
                      <a:pt x="626" y="916"/>
                    </a:lnTo>
                    <a:lnTo>
                      <a:pt x="620" y="914"/>
                    </a:lnTo>
                    <a:lnTo>
                      <a:pt x="614" y="916"/>
                    </a:lnTo>
                    <a:lnTo>
                      <a:pt x="609" y="918"/>
                    </a:lnTo>
                    <a:lnTo>
                      <a:pt x="605" y="921"/>
                    </a:lnTo>
                    <a:lnTo>
                      <a:pt x="599" y="925"/>
                    </a:lnTo>
                    <a:lnTo>
                      <a:pt x="593" y="929"/>
                    </a:lnTo>
                    <a:lnTo>
                      <a:pt x="588" y="931"/>
                    </a:lnTo>
                    <a:lnTo>
                      <a:pt x="582" y="935"/>
                    </a:lnTo>
                    <a:lnTo>
                      <a:pt x="576" y="938"/>
                    </a:lnTo>
                    <a:lnTo>
                      <a:pt x="571" y="940"/>
                    </a:lnTo>
                    <a:lnTo>
                      <a:pt x="567" y="944"/>
                    </a:lnTo>
                    <a:lnTo>
                      <a:pt x="561" y="948"/>
                    </a:lnTo>
                    <a:lnTo>
                      <a:pt x="557" y="952"/>
                    </a:lnTo>
                    <a:lnTo>
                      <a:pt x="552" y="954"/>
                    </a:lnTo>
                    <a:lnTo>
                      <a:pt x="546" y="957"/>
                    </a:lnTo>
                    <a:lnTo>
                      <a:pt x="540" y="961"/>
                    </a:lnTo>
                    <a:lnTo>
                      <a:pt x="534" y="965"/>
                    </a:lnTo>
                    <a:lnTo>
                      <a:pt x="529" y="967"/>
                    </a:lnTo>
                    <a:lnTo>
                      <a:pt x="525" y="971"/>
                    </a:lnTo>
                    <a:lnTo>
                      <a:pt x="519" y="973"/>
                    </a:lnTo>
                    <a:lnTo>
                      <a:pt x="513" y="978"/>
                    </a:lnTo>
                    <a:lnTo>
                      <a:pt x="506" y="980"/>
                    </a:lnTo>
                    <a:lnTo>
                      <a:pt x="502" y="984"/>
                    </a:lnTo>
                    <a:lnTo>
                      <a:pt x="496" y="986"/>
                    </a:lnTo>
                    <a:lnTo>
                      <a:pt x="491" y="992"/>
                    </a:lnTo>
                    <a:lnTo>
                      <a:pt x="485" y="994"/>
                    </a:lnTo>
                    <a:lnTo>
                      <a:pt x="479" y="995"/>
                    </a:lnTo>
                    <a:lnTo>
                      <a:pt x="474" y="999"/>
                    </a:lnTo>
                    <a:lnTo>
                      <a:pt x="470" y="1003"/>
                    </a:lnTo>
                    <a:lnTo>
                      <a:pt x="464" y="1007"/>
                    </a:lnTo>
                    <a:lnTo>
                      <a:pt x="458" y="1011"/>
                    </a:lnTo>
                    <a:lnTo>
                      <a:pt x="453" y="1013"/>
                    </a:lnTo>
                    <a:lnTo>
                      <a:pt x="449" y="1018"/>
                    </a:lnTo>
                    <a:lnTo>
                      <a:pt x="441" y="1020"/>
                    </a:lnTo>
                    <a:lnTo>
                      <a:pt x="436" y="1024"/>
                    </a:lnTo>
                    <a:lnTo>
                      <a:pt x="432" y="1026"/>
                    </a:lnTo>
                    <a:lnTo>
                      <a:pt x="426" y="1032"/>
                    </a:lnTo>
                    <a:lnTo>
                      <a:pt x="420" y="1033"/>
                    </a:lnTo>
                    <a:lnTo>
                      <a:pt x="416" y="1035"/>
                    </a:lnTo>
                    <a:lnTo>
                      <a:pt x="409" y="1039"/>
                    </a:lnTo>
                    <a:lnTo>
                      <a:pt x="405" y="1043"/>
                    </a:lnTo>
                    <a:lnTo>
                      <a:pt x="399" y="1047"/>
                    </a:lnTo>
                    <a:lnTo>
                      <a:pt x="394" y="1049"/>
                    </a:lnTo>
                    <a:lnTo>
                      <a:pt x="388" y="1052"/>
                    </a:lnTo>
                    <a:lnTo>
                      <a:pt x="384" y="1056"/>
                    </a:lnTo>
                    <a:lnTo>
                      <a:pt x="377" y="1058"/>
                    </a:lnTo>
                    <a:lnTo>
                      <a:pt x="371" y="1062"/>
                    </a:lnTo>
                    <a:lnTo>
                      <a:pt x="367" y="1066"/>
                    </a:lnTo>
                    <a:lnTo>
                      <a:pt x="361" y="1070"/>
                    </a:lnTo>
                    <a:lnTo>
                      <a:pt x="356" y="1071"/>
                    </a:lnTo>
                    <a:lnTo>
                      <a:pt x="350" y="1075"/>
                    </a:lnTo>
                    <a:lnTo>
                      <a:pt x="344" y="1079"/>
                    </a:lnTo>
                    <a:lnTo>
                      <a:pt x="340" y="1083"/>
                    </a:lnTo>
                    <a:lnTo>
                      <a:pt x="335" y="1085"/>
                    </a:lnTo>
                    <a:lnTo>
                      <a:pt x="329" y="1089"/>
                    </a:lnTo>
                    <a:lnTo>
                      <a:pt x="323" y="1092"/>
                    </a:lnTo>
                    <a:lnTo>
                      <a:pt x="319" y="1096"/>
                    </a:lnTo>
                    <a:lnTo>
                      <a:pt x="312" y="1098"/>
                    </a:lnTo>
                    <a:lnTo>
                      <a:pt x="308" y="1102"/>
                    </a:lnTo>
                    <a:lnTo>
                      <a:pt x="300" y="1106"/>
                    </a:lnTo>
                    <a:lnTo>
                      <a:pt x="297" y="1108"/>
                    </a:lnTo>
                    <a:lnTo>
                      <a:pt x="291" y="1111"/>
                    </a:lnTo>
                    <a:lnTo>
                      <a:pt x="287" y="1115"/>
                    </a:lnTo>
                    <a:lnTo>
                      <a:pt x="281" y="1119"/>
                    </a:lnTo>
                    <a:lnTo>
                      <a:pt x="276" y="1123"/>
                    </a:lnTo>
                    <a:lnTo>
                      <a:pt x="278" y="1115"/>
                    </a:lnTo>
                    <a:lnTo>
                      <a:pt x="280" y="1109"/>
                    </a:lnTo>
                    <a:lnTo>
                      <a:pt x="280" y="1104"/>
                    </a:lnTo>
                    <a:lnTo>
                      <a:pt x="281" y="1096"/>
                    </a:lnTo>
                    <a:lnTo>
                      <a:pt x="281" y="1090"/>
                    </a:lnTo>
                    <a:lnTo>
                      <a:pt x="283" y="1085"/>
                    </a:lnTo>
                    <a:lnTo>
                      <a:pt x="283" y="1079"/>
                    </a:lnTo>
                    <a:lnTo>
                      <a:pt x="285" y="1073"/>
                    </a:lnTo>
                    <a:lnTo>
                      <a:pt x="287" y="1066"/>
                    </a:lnTo>
                    <a:lnTo>
                      <a:pt x="289" y="1060"/>
                    </a:lnTo>
                    <a:lnTo>
                      <a:pt x="289" y="1052"/>
                    </a:lnTo>
                    <a:lnTo>
                      <a:pt x="291" y="1049"/>
                    </a:lnTo>
                    <a:lnTo>
                      <a:pt x="291" y="1041"/>
                    </a:lnTo>
                    <a:lnTo>
                      <a:pt x="293" y="1035"/>
                    </a:lnTo>
                    <a:lnTo>
                      <a:pt x="295" y="1028"/>
                    </a:lnTo>
                    <a:lnTo>
                      <a:pt x="297" y="1024"/>
                    </a:lnTo>
                    <a:lnTo>
                      <a:pt x="297" y="1016"/>
                    </a:lnTo>
                    <a:lnTo>
                      <a:pt x="299" y="1011"/>
                    </a:lnTo>
                    <a:lnTo>
                      <a:pt x="299" y="1003"/>
                    </a:lnTo>
                    <a:lnTo>
                      <a:pt x="300" y="999"/>
                    </a:lnTo>
                    <a:lnTo>
                      <a:pt x="300" y="992"/>
                    </a:lnTo>
                    <a:lnTo>
                      <a:pt x="302" y="986"/>
                    </a:lnTo>
                    <a:lnTo>
                      <a:pt x="304" y="978"/>
                    </a:lnTo>
                    <a:lnTo>
                      <a:pt x="306" y="973"/>
                    </a:lnTo>
                    <a:lnTo>
                      <a:pt x="306" y="967"/>
                    </a:lnTo>
                    <a:lnTo>
                      <a:pt x="308" y="961"/>
                    </a:lnTo>
                    <a:lnTo>
                      <a:pt x="308" y="954"/>
                    </a:lnTo>
                    <a:lnTo>
                      <a:pt x="310" y="948"/>
                    </a:lnTo>
                    <a:lnTo>
                      <a:pt x="312" y="942"/>
                    </a:lnTo>
                    <a:lnTo>
                      <a:pt x="312" y="937"/>
                    </a:lnTo>
                    <a:lnTo>
                      <a:pt x="314" y="929"/>
                    </a:lnTo>
                    <a:lnTo>
                      <a:pt x="316" y="923"/>
                    </a:lnTo>
                    <a:lnTo>
                      <a:pt x="316" y="918"/>
                    </a:lnTo>
                    <a:lnTo>
                      <a:pt x="318" y="912"/>
                    </a:lnTo>
                    <a:lnTo>
                      <a:pt x="319" y="906"/>
                    </a:lnTo>
                    <a:lnTo>
                      <a:pt x="319" y="899"/>
                    </a:lnTo>
                    <a:lnTo>
                      <a:pt x="321" y="893"/>
                    </a:lnTo>
                    <a:lnTo>
                      <a:pt x="323" y="887"/>
                    </a:lnTo>
                    <a:lnTo>
                      <a:pt x="323" y="880"/>
                    </a:lnTo>
                    <a:lnTo>
                      <a:pt x="325" y="874"/>
                    </a:lnTo>
                    <a:lnTo>
                      <a:pt x="325" y="868"/>
                    </a:lnTo>
                    <a:lnTo>
                      <a:pt x="327" y="860"/>
                    </a:lnTo>
                    <a:lnTo>
                      <a:pt x="329" y="855"/>
                    </a:lnTo>
                    <a:lnTo>
                      <a:pt x="329" y="849"/>
                    </a:lnTo>
                    <a:lnTo>
                      <a:pt x="331" y="843"/>
                    </a:lnTo>
                    <a:lnTo>
                      <a:pt x="331" y="836"/>
                    </a:lnTo>
                    <a:lnTo>
                      <a:pt x="333" y="830"/>
                    </a:lnTo>
                    <a:lnTo>
                      <a:pt x="335" y="826"/>
                    </a:lnTo>
                    <a:lnTo>
                      <a:pt x="335" y="819"/>
                    </a:lnTo>
                    <a:lnTo>
                      <a:pt x="337" y="813"/>
                    </a:lnTo>
                    <a:lnTo>
                      <a:pt x="337" y="805"/>
                    </a:lnTo>
                    <a:lnTo>
                      <a:pt x="339" y="800"/>
                    </a:lnTo>
                    <a:lnTo>
                      <a:pt x="339" y="794"/>
                    </a:lnTo>
                    <a:lnTo>
                      <a:pt x="342" y="788"/>
                    </a:lnTo>
                    <a:lnTo>
                      <a:pt x="342" y="781"/>
                    </a:lnTo>
                    <a:lnTo>
                      <a:pt x="344" y="775"/>
                    </a:lnTo>
                    <a:lnTo>
                      <a:pt x="344" y="769"/>
                    </a:lnTo>
                    <a:lnTo>
                      <a:pt x="346" y="764"/>
                    </a:lnTo>
                    <a:lnTo>
                      <a:pt x="346" y="756"/>
                    </a:lnTo>
                    <a:lnTo>
                      <a:pt x="348" y="750"/>
                    </a:lnTo>
                    <a:lnTo>
                      <a:pt x="348" y="745"/>
                    </a:lnTo>
                    <a:lnTo>
                      <a:pt x="350" y="739"/>
                    </a:lnTo>
                    <a:lnTo>
                      <a:pt x="352" y="733"/>
                    </a:lnTo>
                    <a:lnTo>
                      <a:pt x="354" y="727"/>
                    </a:lnTo>
                    <a:lnTo>
                      <a:pt x="346" y="724"/>
                    </a:lnTo>
                    <a:lnTo>
                      <a:pt x="342" y="720"/>
                    </a:lnTo>
                    <a:lnTo>
                      <a:pt x="337" y="716"/>
                    </a:lnTo>
                    <a:lnTo>
                      <a:pt x="331" y="714"/>
                    </a:lnTo>
                    <a:lnTo>
                      <a:pt x="325" y="710"/>
                    </a:lnTo>
                    <a:lnTo>
                      <a:pt x="319" y="708"/>
                    </a:lnTo>
                    <a:lnTo>
                      <a:pt x="314" y="705"/>
                    </a:lnTo>
                    <a:lnTo>
                      <a:pt x="308" y="703"/>
                    </a:lnTo>
                    <a:lnTo>
                      <a:pt x="302" y="699"/>
                    </a:lnTo>
                    <a:lnTo>
                      <a:pt x="297" y="695"/>
                    </a:lnTo>
                    <a:lnTo>
                      <a:pt x="291" y="693"/>
                    </a:lnTo>
                    <a:lnTo>
                      <a:pt x="287" y="689"/>
                    </a:lnTo>
                    <a:lnTo>
                      <a:pt x="280" y="688"/>
                    </a:lnTo>
                    <a:lnTo>
                      <a:pt x="276" y="684"/>
                    </a:lnTo>
                    <a:lnTo>
                      <a:pt x="270" y="682"/>
                    </a:lnTo>
                    <a:lnTo>
                      <a:pt x="264" y="678"/>
                    </a:lnTo>
                    <a:lnTo>
                      <a:pt x="259" y="674"/>
                    </a:lnTo>
                    <a:lnTo>
                      <a:pt x="253" y="670"/>
                    </a:lnTo>
                    <a:lnTo>
                      <a:pt x="247" y="669"/>
                    </a:lnTo>
                    <a:lnTo>
                      <a:pt x="243" y="667"/>
                    </a:lnTo>
                    <a:lnTo>
                      <a:pt x="236" y="663"/>
                    </a:lnTo>
                    <a:lnTo>
                      <a:pt x="232" y="659"/>
                    </a:lnTo>
                    <a:lnTo>
                      <a:pt x="224" y="655"/>
                    </a:lnTo>
                    <a:lnTo>
                      <a:pt x="221" y="653"/>
                    </a:lnTo>
                    <a:lnTo>
                      <a:pt x="213" y="650"/>
                    </a:lnTo>
                    <a:lnTo>
                      <a:pt x="209" y="648"/>
                    </a:lnTo>
                    <a:lnTo>
                      <a:pt x="203" y="644"/>
                    </a:lnTo>
                    <a:lnTo>
                      <a:pt x="200" y="642"/>
                    </a:lnTo>
                    <a:lnTo>
                      <a:pt x="192" y="638"/>
                    </a:lnTo>
                    <a:lnTo>
                      <a:pt x="188" y="636"/>
                    </a:lnTo>
                    <a:lnTo>
                      <a:pt x="181" y="632"/>
                    </a:lnTo>
                    <a:lnTo>
                      <a:pt x="177" y="631"/>
                    </a:lnTo>
                    <a:lnTo>
                      <a:pt x="171" y="627"/>
                    </a:lnTo>
                    <a:lnTo>
                      <a:pt x="165" y="623"/>
                    </a:lnTo>
                    <a:lnTo>
                      <a:pt x="160" y="621"/>
                    </a:lnTo>
                    <a:lnTo>
                      <a:pt x="154" y="617"/>
                    </a:lnTo>
                    <a:lnTo>
                      <a:pt x="148" y="613"/>
                    </a:lnTo>
                    <a:lnTo>
                      <a:pt x="143" y="612"/>
                    </a:lnTo>
                    <a:lnTo>
                      <a:pt x="137" y="608"/>
                    </a:lnTo>
                    <a:lnTo>
                      <a:pt x="131" y="606"/>
                    </a:lnTo>
                    <a:lnTo>
                      <a:pt x="126" y="602"/>
                    </a:lnTo>
                    <a:lnTo>
                      <a:pt x="122" y="598"/>
                    </a:lnTo>
                    <a:lnTo>
                      <a:pt x="114" y="596"/>
                    </a:lnTo>
                    <a:lnTo>
                      <a:pt x="108" y="593"/>
                    </a:lnTo>
                    <a:lnTo>
                      <a:pt x="103" y="589"/>
                    </a:lnTo>
                    <a:lnTo>
                      <a:pt x="99" y="587"/>
                    </a:lnTo>
                    <a:lnTo>
                      <a:pt x="91" y="583"/>
                    </a:lnTo>
                    <a:lnTo>
                      <a:pt x="87" y="581"/>
                    </a:lnTo>
                    <a:lnTo>
                      <a:pt x="82" y="577"/>
                    </a:lnTo>
                    <a:lnTo>
                      <a:pt x="76" y="574"/>
                    </a:lnTo>
                    <a:lnTo>
                      <a:pt x="70" y="572"/>
                    </a:lnTo>
                    <a:lnTo>
                      <a:pt x="67" y="568"/>
                    </a:lnTo>
                    <a:lnTo>
                      <a:pt x="59" y="564"/>
                    </a:lnTo>
                    <a:lnTo>
                      <a:pt x="55" y="562"/>
                    </a:lnTo>
                    <a:lnTo>
                      <a:pt x="49" y="558"/>
                    </a:lnTo>
                    <a:lnTo>
                      <a:pt x="44" y="556"/>
                    </a:lnTo>
                    <a:lnTo>
                      <a:pt x="38" y="553"/>
                    </a:lnTo>
                    <a:lnTo>
                      <a:pt x="32" y="551"/>
                    </a:lnTo>
                    <a:lnTo>
                      <a:pt x="27" y="547"/>
                    </a:lnTo>
                    <a:lnTo>
                      <a:pt x="21" y="545"/>
                    </a:lnTo>
                    <a:lnTo>
                      <a:pt x="15" y="541"/>
                    </a:lnTo>
                    <a:lnTo>
                      <a:pt x="11" y="539"/>
                    </a:lnTo>
                    <a:lnTo>
                      <a:pt x="4" y="535"/>
                    </a:lnTo>
                    <a:lnTo>
                      <a:pt x="0" y="534"/>
                    </a:lnTo>
                    <a:lnTo>
                      <a:pt x="6" y="532"/>
                    </a:lnTo>
                    <a:lnTo>
                      <a:pt x="11" y="528"/>
                    </a:lnTo>
                    <a:lnTo>
                      <a:pt x="17" y="526"/>
                    </a:lnTo>
                    <a:lnTo>
                      <a:pt x="23" y="524"/>
                    </a:lnTo>
                    <a:lnTo>
                      <a:pt x="29" y="522"/>
                    </a:lnTo>
                    <a:lnTo>
                      <a:pt x="34" y="520"/>
                    </a:lnTo>
                    <a:lnTo>
                      <a:pt x="42" y="518"/>
                    </a:lnTo>
                    <a:lnTo>
                      <a:pt x="46" y="516"/>
                    </a:lnTo>
                    <a:lnTo>
                      <a:pt x="51" y="513"/>
                    </a:lnTo>
                    <a:lnTo>
                      <a:pt x="59" y="511"/>
                    </a:lnTo>
                    <a:lnTo>
                      <a:pt x="65" y="509"/>
                    </a:lnTo>
                    <a:lnTo>
                      <a:pt x="70" y="509"/>
                    </a:lnTo>
                    <a:lnTo>
                      <a:pt x="76" y="505"/>
                    </a:lnTo>
                    <a:lnTo>
                      <a:pt x="82" y="503"/>
                    </a:lnTo>
                    <a:lnTo>
                      <a:pt x="87" y="501"/>
                    </a:lnTo>
                    <a:lnTo>
                      <a:pt x="95" y="501"/>
                    </a:lnTo>
                    <a:lnTo>
                      <a:pt x="101" y="499"/>
                    </a:lnTo>
                    <a:lnTo>
                      <a:pt x="106" y="496"/>
                    </a:lnTo>
                    <a:lnTo>
                      <a:pt x="112" y="494"/>
                    </a:lnTo>
                    <a:lnTo>
                      <a:pt x="118" y="492"/>
                    </a:lnTo>
                    <a:lnTo>
                      <a:pt x="124" y="490"/>
                    </a:lnTo>
                    <a:lnTo>
                      <a:pt x="129" y="488"/>
                    </a:lnTo>
                    <a:lnTo>
                      <a:pt x="135" y="486"/>
                    </a:lnTo>
                    <a:lnTo>
                      <a:pt x="143" y="484"/>
                    </a:lnTo>
                    <a:lnTo>
                      <a:pt x="148" y="482"/>
                    </a:lnTo>
                    <a:lnTo>
                      <a:pt x="154" y="478"/>
                    </a:lnTo>
                    <a:lnTo>
                      <a:pt x="160" y="477"/>
                    </a:lnTo>
                    <a:lnTo>
                      <a:pt x="165" y="477"/>
                    </a:lnTo>
                    <a:lnTo>
                      <a:pt x="171" y="473"/>
                    </a:lnTo>
                    <a:lnTo>
                      <a:pt x="179" y="471"/>
                    </a:lnTo>
                    <a:lnTo>
                      <a:pt x="184" y="469"/>
                    </a:lnTo>
                    <a:lnTo>
                      <a:pt x="190" y="469"/>
                    </a:lnTo>
                    <a:lnTo>
                      <a:pt x="196" y="465"/>
                    </a:lnTo>
                    <a:lnTo>
                      <a:pt x="202" y="463"/>
                    </a:lnTo>
                    <a:lnTo>
                      <a:pt x="207" y="461"/>
                    </a:lnTo>
                    <a:lnTo>
                      <a:pt x="213" y="458"/>
                    </a:lnTo>
                    <a:lnTo>
                      <a:pt x="219" y="456"/>
                    </a:lnTo>
                    <a:lnTo>
                      <a:pt x="224" y="456"/>
                    </a:lnTo>
                    <a:lnTo>
                      <a:pt x="232" y="454"/>
                    </a:lnTo>
                    <a:lnTo>
                      <a:pt x="238" y="452"/>
                    </a:lnTo>
                    <a:lnTo>
                      <a:pt x="243" y="448"/>
                    </a:lnTo>
                    <a:lnTo>
                      <a:pt x="249" y="446"/>
                    </a:lnTo>
                    <a:lnTo>
                      <a:pt x="253" y="444"/>
                    </a:lnTo>
                    <a:lnTo>
                      <a:pt x="261" y="442"/>
                    </a:lnTo>
                    <a:lnTo>
                      <a:pt x="266" y="440"/>
                    </a:lnTo>
                    <a:lnTo>
                      <a:pt x="272" y="439"/>
                    </a:lnTo>
                    <a:lnTo>
                      <a:pt x="278" y="437"/>
                    </a:lnTo>
                    <a:lnTo>
                      <a:pt x="285" y="435"/>
                    </a:lnTo>
                    <a:lnTo>
                      <a:pt x="291" y="433"/>
                    </a:lnTo>
                    <a:lnTo>
                      <a:pt x="297" y="431"/>
                    </a:lnTo>
                    <a:lnTo>
                      <a:pt x="300" y="429"/>
                    </a:lnTo>
                    <a:lnTo>
                      <a:pt x="308" y="425"/>
                    </a:lnTo>
                    <a:lnTo>
                      <a:pt x="314" y="423"/>
                    </a:lnTo>
                    <a:lnTo>
                      <a:pt x="319" y="423"/>
                    </a:lnTo>
                    <a:lnTo>
                      <a:pt x="325" y="421"/>
                    </a:lnTo>
                    <a:lnTo>
                      <a:pt x="333" y="418"/>
                    </a:lnTo>
                    <a:lnTo>
                      <a:pt x="339" y="416"/>
                    </a:lnTo>
                    <a:lnTo>
                      <a:pt x="344" y="414"/>
                    </a:lnTo>
                    <a:lnTo>
                      <a:pt x="350" y="412"/>
                    </a:lnTo>
                    <a:lnTo>
                      <a:pt x="356" y="410"/>
                    </a:lnTo>
                    <a:lnTo>
                      <a:pt x="361" y="408"/>
                    </a:lnTo>
                    <a:lnTo>
                      <a:pt x="369" y="406"/>
                    </a:lnTo>
                    <a:lnTo>
                      <a:pt x="375" y="404"/>
                    </a:lnTo>
                    <a:lnTo>
                      <a:pt x="382" y="402"/>
                    </a:lnTo>
                    <a:lnTo>
                      <a:pt x="380" y="397"/>
                    </a:lnTo>
                    <a:lnTo>
                      <a:pt x="380" y="389"/>
                    </a:lnTo>
                    <a:lnTo>
                      <a:pt x="378" y="383"/>
                    </a:lnTo>
                    <a:lnTo>
                      <a:pt x="378" y="378"/>
                    </a:lnTo>
                    <a:lnTo>
                      <a:pt x="378" y="370"/>
                    </a:lnTo>
                    <a:lnTo>
                      <a:pt x="378" y="364"/>
                    </a:lnTo>
                    <a:lnTo>
                      <a:pt x="378" y="359"/>
                    </a:lnTo>
                    <a:lnTo>
                      <a:pt x="378" y="351"/>
                    </a:lnTo>
                    <a:lnTo>
                      <a:pt x="378" y="345"/>
                    </a:lnTo>
                    <a:lnTo>
                      <a:pt x="378" y="338"/>
                    </a:lnTo>
                    <a:lnTo>
                      <a:pt x="378" y="334"/>
                    </a:lnTo>
                    <a:lnTo>
                      <a:pt x="378" y="326"/>
                    </a:lnTo>
                    <a:lnTo>
                      <a:pt x="378" y="319"/>
                    </a:lnTo>
                    <a:lnTo>
                      <a:pt x="378" y="313"/>
                    </a:lnTo>
                    <a:lnTo>
                      <a:pt x="378" y="307"/>
                    </a:lnTo>
                    <a:lnTo>
                      <a:pt x="378" y="302"/>
                    </a:lnTo>
                    <a:lnTo>
                      <a:pt x="377" y="294"/>
                    </a:lnTo>
                    <a:lnTo>
                      <a:pt x="377" y="288"/>
                    </a:lnTo>
                    <a:lnTo>
                      <a:pt x="377" y="283"/>
                    </a:lnTo>
                    <a:lnTo>
                      <a:pt x="377" y="275"/>
                    </a:lnTo>
                    <a:lnTo>
                      <a:pt x="377" y="269"/>
                    </a:lnTo>
                    <a:lnTo>
                      <a:pt x="377" y="264"/>
                    </a:lnTo>
                    <a:lnTo>
                      <a:pt x="377" y="256"/>
                    </a:lnTo>
                    <a:lnTo>
                      <a:pt x="377" y="250"/>
                    </a:lnTo>
                    <a:lnTo>
                      <a:pt x="377" y="243"/>
                    </a:lnTo>
                    <a:lnTo>
                      <a:pt x="377" y="237"/>
                    </a:lnTo>
                    <a:lnTo>
                      <a:pt x="377" y="231"/>
                    </a:lnTo>
                    <a:lnTo>
                      <a:pt x="377" y="226"/>
                    </a:lnTo>
                    <a:lnTo>
                      <a:pt x="377" y="218"/>
                    </a:lnTo>
                    <a:lnTo>
                      <a:pt x="377" y="212"/>
                    </a:lnTo>
                    <a:lnTo>
                      <a:pt x="377" y="207"/>
                    </a:lnTo>
                    <a:lnTo>
                      <a:pt x="377" y="201"/>
                    </a:lnTo>
                    <a:lnTo>
                      <a:pt x="375" y="193"/>
                    </a:lnTo>
                    <a:lnTo>
                      <a:pt x="375" y="186"/>
                    </a:lnTo>
                    <a:lnTo>
                      <a:pt x="375" y="182"/>
                    </a:lnTo>
                    <a:lnTo>
                      <a:pt x="375" y="174"/>
                    </a:lnTo>
                    <a:lnTo>
                      <a:pt x="375" y="169"/>
                    </a:lnTo>
                    <a:lnTo>
                      <a:pt x="375" y="161"/>
                    </a:lnTo>
                    <a:lnTo>
                      <a:pt x="375" y="155"/>
                    </a:lnTo>
                    <a:lnTo>
                      <a:pt x="375" y="150"/>
                    </a:lnTo>
                    <a:lnTo>
                      <a:pt x="375" y="142"/>
                    </a:lnTo>
                    <a:lnTo>
                      <a:pt x="375" y="136"/>
                    </a:lnTo>
                    <a:lnTo>
                      <a:pt x="375" y="131"/>
                    </a:lnTo>
                    <a:lnTo>
                      <a:pt x="375" y="123"/>
                    </a:lnTo>
                    <a:lnTo>
                      <a:pt x="375" y="117"/>
                    </a:lnTo>
                    <a:lnTo>
                      <a:pt x="375" y="112"/>
                    </a:lnTo>
                    <a:lnTo>
                      <a:pt x="375" y="104"/>
                    </a:lnTo>
                    <a:lnTo>
                      <a:pt x="375" y="98"/>
                    </a:lnTo>
                    <a:lnTo>
                      <a:pt x="373" y="91"/>
                    </a:lnTo>
                    <a:lnTo>
                      <a:pt x="373" y="87"/>
                    </a:lnTo>
                    <a:lnTo>
                      <a:pt x="373" y="79"/>
                    </a:lnTo>
                    <a:lnTo>
                      <a:pt x="373" y="74"/>
                    </a:lnTo>
                    <a:lnTo>
                      <a:pt x="371" y="66"/>
                    </a:lnTo>
                    <a:lnTo>
                      <a:pt x="371" y="60"/>
                    </a:lnTo>
                    <a:lnTo>
                      <a:pt x="371" y="53"/>
                    </a:lnTo>
                    <a:lnTo>
                      <a:pt x="371" y="49"/>
                    </a:lnTo>
                    <a:lnTo>
                      <a:pt x="371" y="41"/>
                    </a:lnTo>
                    <a:lnTo>
                      <a:pt x="371" y="36"/>
                    </a:lnTo>
                    <a:lnTo>
                      <a:pt x="371" y="28"/>
                    </a:lnTo>
                    <a:lnTo>
                      <a:pt x="371" y="24"/>
                    </a:lnTo>
                    <a:lnTo>
                      <a:pt x="371" y="17"/>
                    </a:lnTo>
                    <a:lnTo>
                      <a:pt x="371" y="11"/>
                    </a:lnTo>
                    <a:lnTo>
                      <a:pt x="371" y="3"/>
                    </a:lnTo>
                    <a:lnTo>
                      <a:pt x="371" y="0"/>
                    </a:lnTo>
                    <a:lnTo>
                      <a:pt x="378" y="5"/>
                    </a:lnTo>
                    <a:lnTo>
                      <a:pt x="386" y="13"/>
                    </a:lnTo>
                    <a:lnTo>
                      <a:pt x="392" y="17"/>
                    </a:lnTo>
                    <a:lnTo>
                      <a:pt x="396" y="20"/>
                    </a:lnTo>
                    <a:lnTo>
                      <a:pt x="399" y="24"/>
                    </a:lnTo>
                    <a:lnTo>
                      <a:pt x="405" y="28"/>
                    </a:lnTo>
                    <a:lnTo>
                      <a:pt x="413" y="36"/>
                    </a:lnTo>
                    <a:lnTo>
                      <a:pt x="422" y="43"/>
                    </a:lnTo>
                    <a:lnTo>
                      <a:pt x="424" y="45"/>
                    </a:lnTo>
                    <a:lnTo>
                      <a:pt x="430" y="51"/>
                    </a:lnTo>
                    <a:lnTo>
                      <a:pt x="434" y="53"/>
                    </a:lnTo>
                    <a:lnTo>
                      <a:pt x="439" y="58"/>
                    </a:lnTo>
                    <a:lnTo>
                      <a:pt x="441" y="60"/>
                    </a:lnTo>
                    <a:lnTo>
                      <a:pt x="447" y="64"/>
                    </a:lnTo>
                    <a:lnTo>
                      <a:pt x="451" y="68"/>
                    </a:lnTo>
                    <a:lnTo>
                      <a:pt x="456" y="72"/>
                    </a:lnTo>
                    <a:lnTo>
                      <a:pt x="458" y="76"/>
                    </a:lnTo>
                    <a:lnTo>
                      <a:pt x="464" y="79"/>
                    </a:lnTo>
                    <a:lnTo>
                      <a:pt x="470" y="83"/>
                    </a:lnTo>
                    <a:lnTo>
                      <a:pt x="474" y="87"/>
                    </a:lnTo>
                    <a:lnTo>
                      <a:pt x="477" y="91"/>
                    </a:lnTo>
                    <a:lnTo>
                      <a:pt x="481" y="93"/>
                    </a:lnTo>
                    <a:lnTo>
                      <a:pt x="485" y="98"/>
                    </a:lnTo>
                    <a:lnTo>
                      <a:pt x="491" y="100"/>
                    </a:lnTo>
                    <a:lnTo>
                      <a:pt x="494" y="104"/>
                    </a:lnTo>
                    <a:lnTo>
                      <a:pt x="498" y="110"/>
                    </a:lnTo>
                    <a:lnTo>
                      <a:pt x="504" y="112"/>
                    </a:lnTo>
                    <a:lnTo>
                      <a:pt x="508" y="117"/>
                    </a:lnTo>
                    <a:lnTo>
                      <a:pt x="515" y="123"/>
                    </a:lnTo>
                    <a:lnTo>
                      <a:pt x="525" y="131"/>
                    </a:lnTo>
                    <a:lnTo>
                      <a:pt x="527" y="134"/>
                    </a:lnTo>
                    <a:lnTo>
                      <a:pt x="532" y="138"/>
                    </a:lnTo>
                    <a:lnTo>
                      <a:pt x="536" y="142"/>
                    </a:lnTo>
                    <a:lnTo>
                      <a:pt x="542" y="146"/>
                    </a:lnTo>
                    <a:lnTo>
                      <a:pt x="550" y="153"/>
                    </a:lnTo>
                    <a:lnTo>
                      <a:pt x="557" y="161"/>
                    </a:lnTo>
                    <a:lnTo>
                      <a:pt x="561" y="163"/>
                    </a:lnTo>
                    <a:lnTo>
                      <a:pt x="567" y="169"/>
                    </a:lnTo>
                    <a:lnTo>
                      <a:pt x="571" y="171"/>
                    </a:lnTo>
                    <a:lnTo>
                      <a:pt x="574" y="176"/>
                    </a:lnTo>
                    <a:lnTo>
                      <a:pt x="578" y="178"/>
                    </a:lnTo>
                    <a:lnTo>
                      <a:pt x="584" y="184"/>
                    </a:lnTo>
                    <a:lnTo>
                      <a:pt x="588" y="186"/>
                    </a:lnTo>
                    <a:lnTo>
                      <a:pt x="591" y="191"/>
                    </a:lnTo>
                    <a:lnTo>
                      <a:pt x="597" y="193"/>
                    </a:lnTo>
                    <a:lnTo>
                      <a:pt x="601" y="199"/>
                    </a:lnTo>
                    <a:lnTo>
                      <a:pt x="605" y="201"/>
                    </a:lnTo>
                    <a:lnTo>
                      <a:pt x="609" y="207"/>
                    </a:lnTo>
                    <a:lnTo>
                      <a:pt x="614" y="209"/>
                    </a:lnTo>
                    <a:lnTo>
                      <a:pt x="618" y="214"/>
                    </a:lnTo>
                    <a:lnTo>
                      <a:pt x="622" y="216"/>
                    </a:lnTo>
                    <a:lnTo>
                      <a:pt x="626" y="222"/>
                    </a:lnTo>
                    <a:lnTo>
                      <a:pt x="631" y="224"/>
                    </a:lnTo>
                    <a:lnTo>
                      <a:pt x="635" y="228"/>
                    </a:lnTo>
                    <a:lnTo>
                      <a:pt x="639" y="231"/>
                    </a:lnTo>
                    <a:lnTo>
                      <a:pt x="645" y="235"/>
                    </a:lnTo>
                    <a:lnTo>
                      <a:pt x="643" y="241"/>
                    </a:lnTo>
                    <a:lnTo>
                      <a:pt x="641" y="245"/>
                    </a:lnTo>
                    <a:lnTo>
                      <a:pt x="639" y="248"/>
                    </a:lnTo>
                    <a:lnTo>
                      <a:pt x="639" y="254"/>
                    </a:lnTo>
                    <a:lnTo>
                      <a:pt x="637" y="256"/>
                    </a:lnTo>
                    <a:lnTo>
                      <a:pt x="637" y="262"/>
                    </a:lnTo>
                    <a:lnTo>
                      <a:pt x="635" y="266"/>
                    </a:lnTo>
                    <a:lnTo>
                      <a:pt x="633" y="271"/>
                    </a:lnTo>
                    <a:lnTo>
                      <a:pt x="633" y="275"/>
                    </a:lnTo>
                    <a:lnTo>
                      <a:pt x="631" y="279"/>
                    </a:lnTo>
                    <a:lnTo>
                      <a:pt x="631" y="283"/>
                    </a:lnTo>
                    <a:lnTo>
                      <a:pt x="629" y="288"/>
                    </a:lnTo>
                    <a:lnTo>
                      <a:pt x="628" y="290"/>
                    </a:lnTo>
                    <a:lnTo>
                      <a:pt x="628" y="296"/>
                    </a:lnTo>
                    <a:lnTo>
                      <a:pt x="626" y="302"/>
                    </a:lnTo>
                    <a:lnTo>
                      <a:pt x="626" y="306"/>
                    </a:lnTo>
                    <a:lnTo>
                      <a:pt x="624" y="309"/>
                    </a:lnTo>
                    <a:lnTo>
                      <a:pt x="622" y="313"/>
                    </a:lnTo>
                    <a:lnTo>
                      <a:pt x="622" y="317"/>
                    </a:lnTo>
                    <a:lnTo>
                      <a:pt x="620" y="323"/>
                    </a:lnTo>
                    <a:lnTo>
                      <a:pt x="618" y="326"/>
                    </a:lnTo>
                    <a:lnTo>
                      <a:pt x="618" y="330"/>
                    </a:lnTo>
                    <a:lnTo>
                      <a:pt x="616" y="334"/>
                    </a:lnTo>
                    <a:lnTo>
                      <a:pt x="616" y="338"/>
                    </a:lnTo>
                    <a:lnTo>
                      <a:pt x="614" y="345"/>
                    </a:lnTo>
                    <a:lnTo>
                      <a:pt x="612" y="355"/>
                    </a:lnTo>
                    <a:lnTo>
                      <a:pt x="609" y="363"/>
                    </a:lnTo>
                    <a:lnTo>
                      <a:pt x="609" y="370"/>
                    </a:lnTo>
                    <a:lnTo>
                      <a:pt x="601" y="364"/>
                    </a:lnTo>
                    <a:lnTo>
                      <a:pt x="593" y="357"/>
                    </a:lnTo>
                    <a:lnTo>
                      <a:pt x="588" y="353"/>
                    </a:lnTo>
                    <a:lnTo>
                      <a:pt x="584" y="349"/>
                    </a:lnTo>
                    <a:lnTo>
                      <a:pt x="580" y="345"/>
                    </a:lnTo>
                    <a:lnTo>
                      <a:pt x="576" y="344"/>
                    </a:lnTo>
                    <a:lnTo>
                      <a:pt x="571" y="338"/>
                    </a:lnTo>
                    <a:lnTo>
                      <a:pt x="567" y="336"/>
                    </a:lnTo>
                    <a:lnTo>
                      <a:pt x="561" y="330"/>
                    </a:lnTo>
                    <a:lnTo>
                      <a:pt x="559" y="328"/>
                    </a:lnTo>
                    <a:lnTo>
                      <a:pt x="550" y="321"/>
                    </a:lnTo>
                    <a:lnTo>
                      <a:pt x="542" y="313"/>
                    </a:lnTo>
                    <a:lnTo>
                      <a:pt x="538" y="309"/>
                    </a:lnTo>
                    <a:lnTo>
                      <a:pt x="532" y="306"/>
                    </a:lnTo>
                    <a:lnTo>
                      <a:pt x="529" y="302"/>
                    </a:lnTo>
                    <a:lnTo>
                      <a:pt x="527" y="300"/>
                    </a:lnTo>
                    <a:lnTo>
                      <a:pt x="519" y="294"/>
                    </a:lnTo>
                    <a:lnTo>
                      <a:pt x="513" y="288"/>
                    </a:lnTo>
                    <a:lnTo>
                      <a:pt x="510" y="285"/>
                    </a:lnTo>
                    <a:lnTo>
                      <a:pt x="506" y="283"/>
                    </a:lnTo>
                    <a:lnTo>
                      <a:pt x="504" y="281"/>
                    </a:lnTo>
                    <a:lnTo>
                      <a:pt x="504" y="287"/>
                    </a:lnTo>
                    <a:lnTo>
                      <a:pt x="504" y="292"/>
                    </a:lnTo>
                    <a:lnTo>
                      <a:pt x="504" y="298"/>
                    </a:lnTo>
                    <a:lnTo>
                      <a:pt x="504" y="306"/>
                    </a:lnTo>
                    <a:lnTo>
                      <a:pt x="504" y="311"/>
                    </a:lnTo>
                    <a:lnTo>
                      <a:pt x="504" y="319"/>
                    </a:lnTo>
                    <a:lnTo>
                      <a:pt x="504" y="325"/>
                    </a:lnTo>
                    <a:lnTo>
                      <a:pt x="504" y="332"/>
                    </a:lnTo>
                    <a:lnTo>
                      <a:pt x="504" y="338"/>
                    </a:lnTo>
                    <a:lnTo>
                      <a:pt x="504" y="345"/>
                    </a:lnTo>
                    <a:lnTo>
                      <a:pt x="504" y="351"/>
                    </a:lnTo>
                    <a:lnTo>
                      <a:pt x="504" y="359"/>
                    </a:lnTo>
                    <a:lnTo>
                      <a:pt x="504" y="364"/>
                    </a:lnTo>
                    <a:lnTo>
                      <a:pt x="504" y="370"/>
                    </a:lnTo>
                    <a:lnTo>
                      <a:pt x="504" y="378"/>
                    </a:lnTo>
                    <a:lnTo>
                      <a:pt x="506" y="385"/>
                    </a:lnTo>
                    <a:lnTo>
                      <a:pt x="506" y="391"/>
                    </a:lnTo>
                    <a:lnTo>
                      <a:pt x="506" y="399"/>
                    </a:lnTo>
                    <a:lnTo>
                      <a:pt x="506" y="404"/>
                    </a:lnTo>
                    <a:lnTo>
                      <a:pt x="506" y="410"/>
                    </a:lnTo>
                    <a:lnTo>
                      <a:pt x="506" y="418"/>
                    </a:lnTo>
                    <a:lnTo>
                      <a:pt x="506" y="423"/>
                    </a:lnTo>
                    <a:lnTo>
                      <a:pt x="506" y="431"/>
                    </a:lnTo>
                    <a:lnTo>
                      <a:pt x="506" y="439"/>
                    </a:lnTo>
                    <a:lnTo>
                      <a:pt x="506" y="444"/>
                    </a:lnTo>
                    <a:lnTo>
                      <a:pt x="506" y="452"/>
                    </a:lnTo>
                    <a:lnTo>
                      <a:pt x="506" y="458"/>
                    </a:lnTo>
                    <a:lnTo>
                      <a:pt x="506" y="463"/>
                    </a:lnTo>
                    <a:lnTo>
                      <a:pt x="506" y="471"/>
                    </a:lnTo>
                    <a:lnTo>
                      <a:pt x="508" y="477"/>
                    </a:lnTo>
                    <a:lnTo>
                      <a:pt x="508" y="484"/>
                    </a:lnTo>
                    <a:lnTo>
                      <a:pt x="510" y="492"/>
                    </a:lnTo>
                    <a:lnTo>
                      <a:pt x="502" y="494"/>
                    </a:lnTo>
                    <a:lnTo>
                      <a:pt x="496" y="496"/>
                    </a:lnTo>
                    <a:lnTo>
                      <a:pt x="489" y="497"/>
                    </a:lnTo>
                    <a:lnTo>
                      <a:pt x="483" y="499"/>
                    </a:lnTo>
                    <a:lnTo>
                      <a:pt x="477" y="501"/>
                    </a:lnTo>
                    <a:lnTo>
                      <a:pt x="470" y="503"/>
                    </a:lnTo>
                    <a:lnTo>
                      <a:pt x="464" y="505"/>
                    </a:lnTo>
                    <a:lnTo>
                      <a:pt x="458" y="509"/>
                    </a:lnTo>
                    <a:lnTo>
                      <a:pt x="451" y="509"/>
                    </a:lnTo>
                    <a:lnTo>
                      <a:pt x="445" y="511"/>
                    </a:lnTo>
                    <a:lnTo>
                      <a:pt x="439" y="513"/>
                    </a:lnTo>
                    <a:lnTo>
                      <a:pt x="432" y="516"/>
                    </a:lnTo>
                    <a:lnTo>
                      <a:pt x="426" y="518"/>
                    </a:lnTo>
                    <a:lnTo>
                      <a:pt x="418" y="520"/>
                    </a:lnTo>
                    <a:lnTo>
                      <a:pt x="413" y="522"/>
                    </a:lnTo>
                    <a:lnTo>
                      <a:pt x="407" y="524"/>
                    </a:lnTo>
                    <a:lnTo>
                      <a:pt x="401" y="526"/>
                    </a:lnTo>
                    <a:lnTo>
                      <a:pt x="394" y="528"/>
                    </a:lnTo>
                    <a:lnTo>
                      <a:pt x="388" y="532"/>
                    </a:lnTo>
                    <a:lnTo>
                      <a:pt x="382" y="534"/>
                    </a:lnTo>
                    <a:lnTo>
                      <a:pt x="377" y="535"/>
                    </a:lnTo>
                    <a:lnTo>
                      <a:pt x="369" y="537"/>
                    </a:lnTo>
                    <a:lnTo>
                      <a:pt x="363" y="539"/>
                    </a:lnTo>
                    <a:lnTo>
                      <a:pt x="358" y="541"/>
                    </a:lnTo>
                    <a:lnTo>
                      <a:pt x="350" y="543"/>
                    </a:lnTo>
                    <a:lnTo>
                      <a:pt x="344" y="547"/>
                    </a:lnTo>
                    <a:lnTo>
                      <a:pt x="339" y="549"/>
                    </a:lnTo>
                    <a:lnTo>
                      <a:pt x="331" y="551"/>
                    </a:lnTo>
                    <a:lnTo>
                      <a:pt x="325" y="553"/>
                    </a:lnTo>
                    <a:lnTo>
                      <a:pt x="319" y="554"/>
                    </a:lnTo>
                    <a:lnTo>
                      <a:pt x="312" y="556"/>
                    </a:lnTo>
                    <a:lnTo>
                      <a:pt x="306" y="558"/>
                    </a:lnTo>
                    <a:lnTo>
                      <a:pt x="312" y="562"/>
                    </a:lnTo>
                    <a:lnTo>
                      <a:pt x="319" y="566"/>
                    </a:lnTo>
                    <a:lnTo>
                      <a:pt x="323" y="568"/>
                    </a:lnTo>
                    <a:lnTo>
                      <a:pt x="331" y="572"/>
                    </a:lnTo>
                    <a:lnTo>
                      <a:pt x="337" y="575"/>
                    </a:lnTo>
                    <a:lnTo>
                      <a:pt x="342" y="579"/>
                    </a:lnTo>
                    <a:lnTo>
                      <a:pt x="346" y="581"/>
                    </a:lnTo>
                    <a:lnTo>
                      <a:pt x="354" y="585"/>
                    </a:lnTo>
                    <a:lnTo>
                      <a:pt x="359" y="587"/>
                    </a:lnTo>
                    <a:lnTo>
                      <a:pt x="365" y="591"/>
                    </a:lnTo>
                    <a:lnTo>
                      <a:pt x="371" y="593"/>
                    </a:lnTo>
                    <a:lnTo>
                      <a:pt x="377" y="596"/>
                    </a:lnTo>
                    <a:lnTo>
                      <a:pt x="382" y="600"/>
                    </a:lnTo>
                    <a:lnTo>
                      <a:pt x="388" y="604"/>
                    </a:lnTo>
                    <a:lnTo>
                      <a:pt x="394" y="606"/>
                    </a:lnTo>
                    <a:lnTo>
                      <a:pt x="399" y="610"/>
                    </a:lnTo>
                    <a:lnTo>
                      <a:pt x="405" y="613"/>
                    </a:lnTo>
                    <a:lnTo>
                      <a:pt x="411" y="615"/>
                    </a:lnTo>
                    <a:lnTo>
                      <a:pt x="416" y="619"/>
                    </a:lnTo>
                    <a:lnTo>
                      <a:pt x="424" y="623"/>
                    </a:lnTo>
                    <a:lnTo>
                      <a:pt x="430" y="627"/>
                    </a:lnTo>
                    <a:lnTo>
                      <a:pt x="434" y="629"/>
                    </a:lnTo>
                    <a:lnTo>
                      <a:pt x="439" y="631"/>
                    </a:lnTo>
                    <a:lnTo>
                      <a:pt x="447" y="636"/>
                    </a:lnTo>
                    <a:lnTo>
                      <a:pt x="451" y="638"/>
                    </a:lnTo>
                    <a:lnTo>
                      <a:pt x="458" y="642"/>
                    </a:lnTo>
                    <a:lnTo>
                      <a:pt x="464" y="644"/>
                    </a:lnTo>
                    <a:lnTo>
                      <a:pt x="470" y="648"/>
                    </a:lnTo>
                    <a:lnTo>
                      <a:pt x="474" y="651"/>
                    </a:lnTo>
                    <a:lnTo>
                      <a:pt x="481" y="653"/>
                    </a:lnTo>
                    <a:lnTo>
                      <a:pt x="487" y="657"/>
                    </a:lnTo>
                    <a:lnTo>
                      <a:pt x="493" y="661"/>
                    </a:lnTo>
                    <a:lnTo>
                      <a:pt x="491" y="667"/>
                    </a:lnTo>
                    <a:lnTo>
                      <a:pt x="491" y="674"/>
                    </a:lnTo>
                    <a:lnTo>
                      <a:pt x="489" y="678"/>
                    </a:lnTo>
                    <a:lnTo>
                      <a:pt x="487" y="686"/>
                    </a:lnTo>
                    <a:lnTo>
                      <a:pt x="487" y="693"/>
                    </a:lnTo>
                    <a:lnTo>
                      <a:pt x="485" y="699"/>
                    </a:lnTo>
                    <a:lnTo>
                      <a:pt x="483" y="707"/>
                    </a:lnTo>
                    <a:lnTo>
                      <a:pt x="483" y="712"/>
                    </a:lnTo>
                    <a:lnTo>
                      <a:pt x="481" y="718"/>
                    </a:lnTo>
                    <a:lnTo>
                      <a:pt x="479" y="724"/>
                    </a:lnTo>
                    <a:lnTo>
                      <a:pt x="479" y="731"/>
                    </a:lnTo>
                    <a:lnTo>
                      <a:pt x="477" y="739"/>
                    </a:lnTo>
                    <a:lnTo>
                      <a:pt x="477" y="745"/>
                    </a:lnTo>
                    <a:lnTo>
                      <a:pt x="475" y="750"/>
                    </a:lnTo>
                    <a:lnTo>
                      <a:pt x="474" y="758"/>
                    </a:lnTo>
                    <a:lnTo>
                      <a:pt x="474" y="764"/>
                    </a:lnTo>
                    <a:lnTo>
                      <a:pt x="472" y="771"/>
                    </a:lnTo>
                    <a:lnTo>
                      <a:pt x="470" y="777"/>
                    </a:lnTo>
                    <a:lnTo>
                      <a:pt x="470" y="783"/>
                    </a:lnTo>
                    <a:lnTo>
                      <a:pt x="468" y="790"/>
                    </a:lnTo>
                    <a:lnTo>
                      <a:pt x="466" y="796"/>
                    </a:lnTo>
                    <a:lnTo>
                      <a:pt x="466" y="803"/>
                    </a:lnTo>
                    <a:lnTo>
                      <a:pt x="464" y="809"/>
                    </a:lnTo>
                    <a:lnTo>
                      <a:pt x="464" y="817"/>
                    </a:lnTo>
                    <a:lnTo>
                      <a:pt x="462" y="822"/>
                    </a:lnTo>
                    <a:lnTo>
                      <a:pt x="460" y="828"/>
                    </a:lnTo>
                    <a:lnTo>
                      <a:pt x="458" y="836"/>
                    </a:lnTo>
                    <a:lnTo>
                      <a:pt x="458" y="841"/>
                    </a:lnTo>
                    <a:lnTo>
                      <a:pt x="456" y="849"/>
                    </a:lnTo>
                    <a:lnTo>
                      <a:pt x="456" y="855"/>
                    </a:lnTo>
                    <a:lnTo>
                      <a:pt x="455" y="862"/>
                    </a:lnTo>
                    <a:lnTo>
                      <a:pt x="453" y="868"/>
                    </a:lnTo>
                    <a:lnTo>
                      <a:pt x="458" y="866"/>
                    </a:lnTo>
                    <a:lnTo>
                      <a:pt x="464" y="862"/>
                    </a:lnTo>
                    <a:lnTo>
                      <a:pt x="470" y="859"/>
                    </a:lnTo>
                    <a:lnTo>
                      <a:pt x="474" y="855"/>
                    </a:lnTo>
                    <a:lnTo>
                      <a:pt x="479" y="851"/>
                    </a:lnTo>
                    <a:lnTo>
                      <a:pt x="485" y="849"/>
                    </a:lnTo>
                    <a:lnTo>
                      <a:pt x="491" y="843"/>
                    </a:lnTo>
                    <a:lnTo>
                      <a:pt x="496" y="841"/>
                    </a:lnTo>
                    <a:lnTo>
                      <a:pt x="502" y="838"/>
                    </a:lnTo>
                    <a:lnTo>
                      <a:pt x="510" y="834"/>
                    </a:lnTo>
                    <a:lnTo>
                      <a:pt x="513" y="830"/>
                    </a:lnTo>
                    <a:lnTo>
                      <a:pt x="519" y="828"/>
                    </a:lnTo>
                    <a:lnTo>
                      <a:pt x="525" y="822"/>
                    </a:lnTo>
                    <a:lnTo>
                      <a:pt x="531" y="821"/>
                    </a:lnTo>
                    <a:lnTo>
                      <a:pt x="536" y="817"/>
                    </a:lnTo>
                    <a:lnTo>
                      <a:pt x="544" y="813"/>
                    </a:lnTo>
                    <a:lnTo>
                      <a:pt x="548" y="809"/>
                    </a:lnTo>
                    <a:lnTo>
                      <a:pt x="553" y="807"/>
                    </a:lnTo>
                    <a:lnTo>
                      <a:pt x="559" y="803"/>
                    </a:lnTo>
                    <a:lnTo>
                      <a:pt x="565" y="800"/>
                    </a:lnTo>
                    <a:lnTo>
                      <a:pt x="571" y="796"/>
                    </a:lnTo>
                    <a:lnTo>
                      <a:pt x="576" y="794"/>
                    </a:lnTo>
                    <a:lnTo>
                      <a:pt x="582" y="788"/>
                    </a:lnTo>
                    <a:lnTo>
                      <a:pt x="588" y="786"/>
                    </a:lnTo>
                    <a:lnTo>
                      <a:pt x="593" y="783"/>
                    </a:lnTo>
                    <a:lnTo>
                      <a:pt x="599" y="779"/>
                    </a:lnTo>
                    <a:lnTo>
                      <a:pt x="605" y="775"/>
                    </a:lnTo>
                    <a:lnTo>
                      <a:pt x="610" y="773"/>
                    </a:lnTo>
                    <a:lnTo>
                      <a:pt x="616" y="769"/>
                    </a:lnTo>
                    <a:lnTo>
                      <a:pt x="622" y="765"/>
                    </a:lnTo>
                    <a:lnTo>
                      <a:pt x="628" y="762"/>
                    </a:lnTo>
                    <a:lnTo>
                      <a:pt x="633" y="758"/>
                    </a:lnTo>
                    <a:lnTo>
                      <a:pt x="639" y="762"/>
                    </a:lnTo>
                    <a:lnTo>
                      <a:pt x="643" y="767"/>
                    </a:lnTo>
                    <a:lnTo>
                      <a:pt x="647" y="771"/>
                    </a:lnTo>
                    <a:lnTo>
                      <a:pt x="652" y="775"/>
                    </a:lnTo>
                    <a:lnTo>
                      <a:pt x="656" y="779"/>
                    </a:lnTo>
                    <a:lnTo>
                      <a:pt x="662" y="783"/>
                    </a:lnTo>
                    <a:lnTo>
                      <a:pt x="668" y="788"/>
                    </a:lnTo>
                    <a:lnTo>
                      <a:pt x="673" y="794"/>
                    </a:lnTo>
                    <a:lnTo>
                      <a:pt x="677" y="796"/>
                    </a:lnTo>
                    <a:lnTo>
                      <a:pt x="681" y="802"/>
                    </a:lnTo>
                    <a:lnTo>
                      <a:pt x="687" y="805"/>
                    </a:lnTo>
                    <a:lnTo>
                      <a:pt x="692" y="809"/>
                    </a:lnTo>
                    <a:lnTo>
                      <a:pt x="696" y="813"/>
                    </a:lnTo>
                    <a:lnTo>
                      <a:pt x="702" y="819"/>
                    </a:lnTo>
                    <a:lnTo>
                      <a:pt x="707" y="822"/>
                    </a:lnTo>
                    <a:lnTo>
                      <a:pt x="713" y="828"/>
                    </a:lnTo>
                    <a:lnTo>
                      <a:pt x="717" y="830"/>
                    </a:lnTo>
                    <a:lnTo>
                      <a:pt x="721" y="836"/>
                    </a:lnTo>
                    <a:lnTo>
                      <a:pt x="726" y="840"/>
                    </a:lnTo>
                    <a:lnTo>
                      <a:pt x="732" y="843"/>
                    </a:lnTo>
                    <a:lnTo>
                      <a:pt x="736" y="849"/>
                    </a:lnTo>
                    <a:lnTo>
                      <a:pt x="742" y="853"/>
                    </a:lnTo>
                    <a:lnTo>
                      <a:pt x="747" y="859"/>
                    </a:lnTo>
                    <a:lnTo>
                      <a:pt x="753" y="862"/>
                    </a:lnTo>
                    <a:lnTo>
                      <a:pt x="757" y="866"/>
                    </a:lnTo>
                    <a:lnTo>
                      <a:pt x="763" y="870"/>
                    </a:lnTo>
                    <a:lnTo>
                      <a:pt x="766" y="876"/>
                    </a:lnTo>
                    <a:lnTo>
                      <a:pt x="772" y="880"/>
                    </a:lnTo>
                    <a:lnTo>
                      <a:pt x="776" y="883"/>
                    </a:lnTo>
                    <a:lnTo>
                      <a:pt x="782" y="889"/>
                    </a:lnTo>
                    <a:lnTo>
                      <a:pt x="787" y="893"/>
                    </a:lnTo>
                    <a:lnTo>
                      <a:pt x="793" y="899"/>
                    </a:lnTo>
                    <a:lnTo>
                      <a:pt x="793" y="891"/>
                    </a:lnTo>
                    <a:lnTo>
                      <a:pt x="793" y="883"/>
                    </a:lnTo>
                    <a:lnTo>
                      <a:pt x="793" y="876"/>
                    </a:lnTo>
                    <a:lnTo>
                      <a:pt x="793" y="870"/>
                    </a:lnTo>
                    <a:lnTo>
                      <a:pt x="791" y="864"/>
                    </a:lnTo>
                    <a:lnTo>
                      <a:pt x="791" y="859"/>
                    </a:lnTo>
                    <a:lnTo>
                      <a:pt x="791" y="851"/>
                    </a:lnTo>
                    <a:lnTo>
                      <a:pt x="791" y="843"/>
                    </a:lnTo>
                    <a:lnTo>
                      <a:pt x="791" y="838"/>
                    </a:lnTo>
                    <a:lnTo>
                      <a:pt x="791" y="830"/>
                    </a:lnTo>
                    <a:lnTo>
                      <a:pt x="791" y="822"/>
                    </a:lnTo>
                    <a:lnTo>
                      <a:pt x="791" y="819"/>
                    </a:lnTo>
                    <a:lnTo>
                      <a:pt x="791" y="811"/>
                    </a:lnTo>
                    <a:lnTo>
                      <a:pt x="791" y="803"/>
                    </a:lnTo>
                    <a:lnTo>
                      <a:pt x="791" y="798"/>
                    </a:lnTo>
                    <a:lnTo>
                      <a:pt x="791" y="790"/>
                    </a:lnTo>
                    <a:lnTo>
                      <a:pt x="789" y="784"/>
                    </a:lnTo>
                    <a:lnTo>
                      <a:pt x="789" y="779"/>
                    </a:lnTo>
                    <a:lnTo>
                      <a:pt x="789" y="771"/>
                    </a:lnTo>
                    <a:lnTo>
                      <a:pt x="789" y="764"/>
                    </a:lnTo>
                    <a:lnTo>
                      <a:pt x="789" y="758"/>
                    </a:lnTo>
                    <a:lnTo>
                      <a:pt x="789" y="750"/>
                    </a:lnTo>
                    <a:lnTo>
                      <a:pt x="789" y="745"/>
                    </a:lnTo>
                    <a:lnTo>
                      <a:pt x="789" y="739"/>
                    </a:lnTo>
                    <a:lnTo>
                      <a:pt x="789" y="731"/>
                    </a:lnTo>
                    <a:lnTo>
                      <a:pt x="789" y="724"/>
                    </a:lnTo>
                    <a:lnTo>
                      <a:pt x="789" y="718"/>
                    </a:lnTo>
                    <a:lnTo>
                      <a:pt x="789" y="710"/>
                    </a:lnTo>
                    <a:lnTo>
                      <a:pt x="789" y="705"/>
                    </a:lnTo>
                    <a:lnTo>
                      <a:pt x="789" y="699"/>
                    </a:lnTo>
                    <a:lnTo>
                      <a:pt x="789" y="693"/>
                    </a:lnTo>
                    <a:lnTo>
                      <a:pt x="789" y="686"/>
                    </a:lnTo>
                    <a:lnTo>
                      <a:pt x="795" y="684"/>
                    </a:lnTo>
                    <a:lnTo>
                      <a:pt x="801" y="682"/>
                    </a:lnTo>
                    <a:lnTo>
                      <a:pt x="806" y="678"/>
                    </a:lnTo>
                    <a:lnTo>
                      <a:pt x="812" y="676"/>
                    </a:lnTo>
                    <a:lnTo>
                      <a:pt x="820" y="674"/>
                    </a:lnTo>
                    <a:lnTo>
                      <a:pt x="823" y="672"/>
                    </a:lnTo>
                    <a:lnTo>
                      <a:pt x="831" y="670"/>
                    </a:lnTo>
                    <a:lnTo>
                      <a:pt x="837" y="669"/>
                    </a:lnTo>
                    <a:lnTo>
                      <a:pt x="842" y="667"/>
                    </a:lnTo>
                    <a:lnTo>
                      <a:pt x="848" y="663"/>
                    </a:lnTo>
                    <a:lnTo>
                      <a:pt x="856" y="661"/>
                    </a:lnTo>
                    <a:lnTo>
                      <a:pt x="861" y="659"/>
                    </a:lnTo>
                    <a:lnTo>
                      <a:pt x="869" y="657"/>
                    </a:lnTo>
                    <a:lnTo>
                      <a:pt x="875" y="655"/>
                    </a:lnTo>
                    <a:lnTo>
                      <a:pt x="881" y="653"/>
                    </a:lnTo>
                    <a:lnTo>
                      <a:pt x="888" y="651"/>
                    </a:lnTo>
                    <a:lnTo>
                      <a:pt x="894" y="648"/>
                    </a:lnTo>
                    <a:lnTo>
                      <a:pt x="900" y="646"/>
                    </a:lnTo>
                    <a:lnTo>
                      <a:pt x="907" y="644"/>
                    </a:lnTo>
                    <a:lnTo>
                      <a:pt x="911" y="642"/>
                    </a:lnTo>
                    <a:lnTo>
                      <a:pt x="919" y="638"/>
                    </a:lnTo>
                    <a:lnTo>
                      <a:pt x="924" y="638"/>
                    </a:lnTo>
                    <a:lnTo>
                      <a:pt x="930" y="636"/>
                    </a:lnTo>
                    <a:lnTo>
                      <a:pt x="938" y="634"/>
                    </a:lnTo>
                    <a:lnTo>
                      <a:pt x="943" y="631"/>
                    </a:lnTo>
                    <a:lnTo>
                      <a:pt x="949" y="629"/>
                    </a:lnTo>
                    <a:lnTo>
                      <a:pt x="957" y="627"/>
                    </a:lnTo>
                    <a:lnTo>
                      <a:pt x="962" y="625"/>
                    </a:lnTo>
                    <a:lnTo>
                      <a:pt x="970" y="623"/>
                    </a:lnTo>
                    <a:lnTo>
                      <a:pt x="976" y="621"/>
                    </a:lnTo>
                    <a:lnTo>
                      <a:pt x="981" y="619"/>
                    </a:lnTo>
                    <a:lnTo>
                      <a:pt x="989" y="617"/>
                    </a:lnTo>
                    <a:lnTo>
                      <a:pt x="981" y="613"/>
                    </a:lnTo>
                    <a:lnTo>
                      <a:pt x="976" y="610"/>
                    </a:lnTo>
                    <a:lnTo>
                      <a:pt x="970" y="608"/>
                    </a:lnTo>
                    <a:lnTo>
                      <a:pt x="964" y="604"/>
                    </a:lnTo>
                    <a:lnTo>
                      <a:pt x="958" y="600"/>
                    </a:lnTo>
                    <a:lnTo>
                      <a:pt x="953" y="598"/>
                    </a:lnTo>
                    <a:lnTo>
                      <a:pt x="947" y="593"/>
                    </a:lnTo>
                    <a:lnTo>
                      <a:pt x="941" y="591"/>
                    </a:lnTo>
                    <a:lnTo>
                      <a:pt x="936" y="589"/>
                    </a:lnTo>
                    <a:lnTo>
                      <a:pt x="930" y="585"/>
                    </a:lnTo>
                    <a:lnTo>
                      <a:pt x="924" y="581"/>
                    </a:lnTo>
                    <a:lnTo>
                      <a:pt x="919" y="579"/>
                    </a:lnTo>
                    <a:lnTo>
                      <a:pt x="911" y="575"/>
                    </a:lnTo>
                    <a:lnTo>
                      <a:pt x="907" y="574"/>
                    </a:lnTo>
                    <a:lnTo>
                      <a:pt x="901" y="568"/>
                    </a:lnTo>
                    <a:lnTo>
                      <a:pt x="896" y="566"/>
                    </a:lnTo>
                    <a:lnTo>
                      <a:pt x="888" y="562"/>
                    </a:lnTo>
                    <a:lnTo>
                      <a:pt x="882" y="558"/>
                    </a:lnTo>
                    <a:lnTo>
                      <a:pt x="877" y="556"/>
                    </a:lnTo>
                    <a:lnTo>
                      <a:pt x="871" y="553"/>
                    </a:lnTo>
                    <a:lnTo>
                      <a:pt x="865" y="549"/>
                    </a:lnTo>
                    <a:lnTo>
                      <a:pt x="860" y="547"/>
                    </a:lnTo>
                    <a:lnTo>
                      <a:pt x="854" y="543"/>
                    </a:lnTo>
                    <a:lnTo>
                      <a:pt x="848" y="541"/>
                    </a:lnTo>
                    <a:lnTo>
                      <a:pt x="842" y="537"/>
                    </a:lnTo>
                    <a:lnTo>
                      <a:pt x="837" y="534"/>
                    </a:lnTo>
                    <a:lnTo>
                      <a:pt x="831" y="532"/>
                    </a:lnTo>
                    <a:lnTo>
                      <a:pt x="825" y="528"/>
                    </a:lnTo>
                    <a:lnTo>
                      <a:pt x="820" y="524"/>
                    </a:lnTo>
                    <a:lnTo>
                      <a:pt x="814" y="522"/>
                    </a:lnTo>
                    <a:lnTo>
                      <a:pt x="808" y="518"/>
                    </a:lnTo>
                    <a:lnTo>
                      <a:pt x="803" y="516"/>
                    </a:lnTo>
                    <a:lnTo>
                      <a:pt x="803" y="509"/>
                    </a:lnTo>
                    <a:lnTo>
                      <a:pt x="804" y="501"/>
                    </a:lnTo>
                    <a:lnTo>
                      <a:pt x="806" y="496"/>
                    </a:lnTo>
                    <a:lnTo>
                      <a:pt x="806" y="488"/>
                    </a:lnTo>
                    <a:lnTo>
                      <a:pt x="808" y="482"/>
                    </a:lnTo>
                    <a:lnTo>
                      <a:pt x="808" y="477"/>
                    </a:lnTo>
                    <a:lnTo>
                      <a:pt x="810" y="469"/>
                    </a:lnTo>
                    <a:lnTo>
                      <a:pt x="812" y="463"/>
                    </a:lnTo>
                    <a:lnTo>
                      <a:pt x="814" y="456"/>
                    </a:lnTo>
                    <a:lnTo>
                      <a:pt x="814" y="450"/>
                    </a:lnTo>
                    <a:lnTo>
                      <a:pt x="816" y="442"/>
                    </a:lnTo>
                    <a:lnTo>
                      <a:pt x="816" y="437"/>
                    </a:lnTo>
                    <a:lnTo>
                      <a:pt x="818" y="429"/>
                    </a:lnTo>
                    <a:lnTo>
                      <a:pt x="820" y="423"/>
                    </a:lnTo>
                    <a:lnTo>
                      <a:pt x="820" y="418"/>
                    </a:lnTo>
                    <a:lnTo>
                      <a:pt x="822" y="410"/>
                    </a:lnTo>
                    <a:lnTo>
                      <a:pt x="823" y="404"/>
                    </a:lnTo>
                    <a:lnTo>
                      <a:pt x="823" y="397"/>
                    </a:lnTo>
                    <a:lnTo>
                      <a:pt x="825" y="391"/>
                    </a:lnTo>
                    <a:lnTo>
                      <a:pt x="827" y="383"/>
                    </a:lnTo>
                    <a:lnTo>
                      <a:pt x="827" y="378"/>
                    </a:lnTo>
                    <a:lnTo>
                      <a:pt x="829" y="370"/>
                    </a:lnTo>
                    <a:lnTo>
                      <a:pt x="831" y="364"/>
                    </a:lnTo>
                    <a:lnTo>
                      <a:pt x="831" y="359"/>
                    </a:lnTo>
                    <a:lnTo>
                      <a:pt x="833" y="351"/>
                    </a:lnTo>
                    <a:lnTo>
                      <a:pt x="835" y="345"/>
                    </a:lnTo>
                    <a:lnTo>
                      <a:pt x="835" y="338"/>
                    </a:lnTo>
                    <a:lnTo>
                      <a:pt x="837" y="334"/>
                    </a:lnTo>
                    <a:lnTo>
                      <a:pt x="839" y="326"/>
                    </a:lnTo>
                    <a:lnTo>
                      <a:pt x="841" y="319"/>
                    </a:lnTo>
                    <a:lnTo>
                      <a:pt x="841" y="313"/>
                    </a:lnTo>
                    <a:lnTo>
                      <a:pt x="842" y="307"/>
                    </a:lnTo>
                    <a:lnTo>
                      <a:pt x="837" y="311"/>
                    </a:lnTo>
                    <a:lnTo>
                      <a:pt x="831" y="315"/>
                    </a:lnTo>
                    <a:lnTo>
                      <a:pt x="825" y="317"/>
                    </a:lnTo>
                    <a:lnTo>
                      <a:pt x="820" y="321"/>
                    </a:lnTo>
                    <a:lnTo>
                      <a:pt x="814" y="325"/>
                    </a:lnTo>
                    <a:lnTo>
                      <a:pt x="808" y="328"/>
                    </a:lnTo>
                    <a:lnTo>
                      <a:pt x="803" y="330"/>
                    </a:lnTo>
                    <a:lnTo>
                      <a:pt x="797" y="336"/>
                    </a:lnTo>
                    <a:lnTo>
                      <a:pt x="791" y="338"/>
                    </a:lnTo>
                    <a:lnTo>
                      <a:pt x="785" y="342"/>
                    </a:lnTo>
                    <a:lnTo>
                      <a:pt x="780" y="345"/>
                    </a:lnTo>
                    <a:lnTo>
                      <a:pt x="774" y="349"/>
                    </a:lnTo>
                    <a:lnTo>
                      <a:pt x="768" y="351"/>
                    </a:lnTo>
                    <a:lnTo>
                      <a:pt x="763" y="357"/>
                    </a:lnTo>
                    <a:lnTo>
                      <a:pt x="757" y="359"/>
                    </a:lnTo>
                    <a:lnTo>
                      <a:pt x="753" y="363"/>
                    </a:lnTo>
                    <a:lnTo>
                      <a:pt x="747" y="366"/>
                    </a:lnTo>
                    <a:lnTo>
                      <a:pt x="742" y="370"/>
                    </a:lnTo>
                    <a:lnTo>
                      <a:pt x="734" y="374"/>
                    </a:lnTo>
                    <a:lnTo>
                      <a:pt x="728" y="376"/>
                    </a:lnTo>
                    <a:lnTo>
                      <a:pt x="725" y="380"/>
                    </a:lnTo>
                    <a:lnTo>
                      <a:pt x="719" y="383"/>
                    </a:lnTo>
                    <a:lnTo>
                      <a:pt x="711" y="385"/>
                    </a:lnTo>
                    <a:lnTo>
                      <a:pt x="707" y="391"/>
                    </a:lnTo>
                    <a:lnTo>
                      <a:pt x="700" y="393"/>
                    </a:lnTo>
                    <a:lnTo>
                      <a:pt x="694" y="397"/>
                    </a:lnTo>
                    <a:lnTo>
                      <a:pt x="688" y="401"/>
                    </a:lnTo>
                    <a:lnTo>
                      <a:pt x="685" y="404"/>
                    </a:lnTo>
                    <a:lnTo>
                      <a:pt x="679" y="408"/>
                    </a:lnTo>
                    <a:lnTo>
                      <a:pt x="673" y="410"/>
                    </a:lnTo>
                    <a:lnTo>
                      <a:pt x="666" y="416"/>
                    </a:lnTo>
                    <a:lnTo>
                      <a:pt x="662" y="418"/>
                    </a:lnTo>
                    <a:lnTo>
                      <a:pt x="656" y="414"/>
                    </a:lnTo>
                    <a:lnTo>
                      <a:pt x="652" y="410"/>
                    </a:lnTo>
                    <a:lnTo>
                      <a:pt x="647" y="404"/>
                    </a:lnTo>
                    <a:lnTo>
                      <a:pt x="641" y="401"/>
                    </a:lnTo>
                    <a:lnTo>
                      <a:pt x="637" y="397"/>
                    </a:lnTo>
                    <a:lnTo>
                      <a:pt x="633" y="391"/>
                    </a:lnTo>
                    <a:lnTo>
                      <a:pt x="628" y="387"/>
                    </a:lnTo>
                    <a:lnTo>
                      <a:pt x="624" y="383"/>
                    </a:lnTo>
                    <a:lnTo>
                      <a:pt x="626" y="376"/>
                    </a:lnTo>
                    <a:lnTo>
                      <a:pt x="626" y="368"/>
                    </a:lnTo>
                    <a:lnTo>
                      <a:pt x="629" y="361"/>
                    </a:lnTo>
                    <a:lnTo>
                      <a:pt x="631" y="353"/>
                    </a:lnTo>
                    <a:lnTo>
                      <a:pt x="631" y="349"/>
                    </a:lnTo>
                    <a:lnTo>
                      <a:pt x="633" y="344"/>
                    </a:lnTo>
                    <a:lnTo>
                      <a:pt x="633" y="340"/>
                    </a:lnTo>
                    <a:lnTo>
                      <a:pt x="635" y="336"/>
                    </a:lnTo>
                    <a:lnTo>
                      <a:pt x="639" y="328"/>
                    </a:lnTo>
                    <a:lnTo>
                      <a:pt x="641" y="319"/>
                    </a:lnTo>
                    <a:lnTo>
                      <a:pt x="641" y="315"/>
                    </a:lnTo>
                    <a:lnTo>
                      <a:pt x="643" y="311"/>
                    </a:lnTo>
                    <a:lnTo>
                      <a:pt x="645" y="306"/>
                    </a:lnTo>
                    <a:lnTo>
                      <a:pt x="645" y="302"/>
                    </a:lnTo>
                    <a:lnTo>
                      <a:pt x="647" y="298"/>
                    </a:lnTo>
                    <a:lnTo>
                      <a:pt x="647" y="294"/>
                    </a:lnTo>
                    <a:lnTo>
                      <a:pt x="648" y="288"/>
                    </a:lnTo>
                    <a:lnTo>
                      <a:pt x="648" y="285"/>
                    </a:lnTo>
                    <a:lnTo>
                      <a:pt x="650" y="281"/>
                    </a:lnTo>
                    <a:lnTo>
                      <a:pt x="652" y="275"/>
                    </a:lnTo>
                    <a:lnTo>
                      <a:pt x="652" y="271"/>
                    </a:lnTo>
                    <a:lnTo>
                      <a:pt x="654" y="266"/>
                    </a:lnTo>
                    <a:lnTo>
                      <a:pt x="654" y="262"/>
                    </a:lnTo>
                    <a:lnTo>
                      <a:pt x="656" y="258"/>
                    </a:lnTo>
                    <a:lnTo>
                      <a:pt x="658" y="254"/>
                    </a:lnTo>
                    <a:lnTo>
                      <a:pt x="660" y="248"/>
                    </a:lnTo>
                    <a:lnTo>
                      <a:pt x="668" y="256"/>
                    </a:lnTo>
                    <a:lnTo>
                      <a:pt x="675" y="264"/>
                    </a:lnTo>
                    <a:lnTo>
                      <a:pt x="681" y="262"/>
                    </a:lnTo>
                    <a:lnTo>
                      <a:pt x="687" y="258"/>
                    </a:lnTo>
                    <a:lnTo>
                      <a:pt x="692" y="254"/>
                    </a:lnTo>
                    <a:lnTo>
                      <a:pt x="696" y="250"/>
                    </a:lnTo>
                    <a:lnTo>
                      <a:pt x="702" y="247"/>
                    </a:lnTo>
                    <a:lnTo>
                      <a:pt x="707" y="243"/>
                    </a:lnTo>
                    <a:lnTo>
                      <a:pt x="711" y="241"/>
                    </a:lnTo>
                    <a:lnTo>
                      <a:pt x="719" y="237"/>
                    </a:lnTo>
                    <a:lnTo>
                      <a:pt x="723" y="233"/>
                    </a:lnTo>
                    <a:lnTo>
                      <a:pt x="728" y="231"/>
                    </a:lnTo>
                    <a:lnTo>
                      <a:pt x="734" y="226"/>
                    </a:lnTo>
                    <a:lnTo>
                      <a:pt x="740" y="224"/>
                    </a:lnTo>
                    <a:lnTo>
                      <a:pt x="744" y="222"/>
                    </a:lnTo>
                    <a:lnTo>
                      <a:pt x="749" y="218"/>
                    </a:lnTo>
                    <a:lnTo>
                      <a:pt x="755" y="214"/>
                    </a:lnTo>
                    <a:lnTo>
                      <a:pt x="761" y="210"/>
                    </a:lnTo>
                    <a:lnTo>
                      <a:pt x="766" y="209"/>
                    </a:lnTo>
                    <a:lnTo>
                      <a:pt x="772" y="205"/>
                    </a:lnTo>
                    <a:lnTo>
                      <a:pt x="776" y="201"/>
                    </a:lnTo>
                    <a:lnTo>
                      <a:pt x="782" y="197"/>
                    </a:lnTo>
                    <a:lnTo>
                      <a:pt x="787" y="193"/>
                    </a:lnTo>
                    <a:lnTo>
                      <a:pt x="793" y="191"/>
                    </a:lnTo>
                    <a:lnTo>
                      <a:pt x="797" y="188"/>
                    </a:lnTo>
                    <a:lnTo>
                      <a:pt x="804" y="184"/>
                    </a:lnTo>
                    <a:lnTo>
                      <a:pt x="808" y="182"/>
                    </a:lnTo>
                    <a:lnTo>
                      <a:pt x="814" y="178"/>
                    </a:lnTo>
                    <a:lnTo>
                      <a:pt x="820" y="174"/>
                    </a:lnTo>
                    <a:lnTo>
                      <a:pt x="825" y="171"/>
                    </a:lnTo>
                    <a:lnTo>
                      <a:pt x="831" y="169"/>
                    </a:lnTo>
                    <a:lnTo>
                      <a:pt x="837" y="165"/>
                    </a:lnTo>
                    <a:lnTo>
                      <a:pt x="842" y="161"/>
                    </a:lnTo>
                    <a:lnTo>
                      <a:pt x="848" y="159"/>
                    </a:lnTo>
                    <a:lnTo>
                      <a:pt x="852" y="155"/>
                    </a:lnTo>
                    <a:lnTo>
                      <a:pt x="858" y="152"/>
                    </a:lnTo>
                    <a:lnTo>
                      <a:pt x="863" y="148"/>
                    </a:lnTo>
                    <a:lnTo>
                      <a:pt x="869" y="146"/>
                    </a:lnTo>
                    <a:lnTo>
                      <a:pt x="875" y="140"/>
                    </a:lnTo>
                    <a:lnTo>
                      <a:pt x="879" y="138"/>
                    </a:lnTo>
                    <a:lnTo>
                      <a:pt x="884" y="136"/>
                    </a:lnTo>
                    <a:lnTo>
                      <a:pt x="890" y="133"/>
                    </a:lnTo>
                    <a:lnTo>
                      <a:pt x="896" y="129"/>
                    </a:lnTo>
                    <a:lnTo>
                      <a:pt x="901" y="125"/>
                    </a:lnTo>
                    <a:lnTo>
                      <a:pt x="907" y="121"/>
                    </a:lnTo>
                    <a:lnTo>
                      <a:pt x="911" y="119"/>
                    </a:lnTo>
                    <a:lnTo>
                      <a:pt x="917" y="115"/>
                    </a:lnTo>
                    <a:lnTo>
                      <a:pt x="922" y="112"/>
                    </a:lnTo>
                    <a:lnTo>
                      <a:pt x="928" y="108"/>
                    </a:lnTo>
                    <a:lnTo>
                      <a:pt x="934" y="106"/>
                    </a:lnTo>
                    <a:lnTo>
                      <a:pt x="938" y="102"/>
                    </a:lnTo>
                    <a:lnTo>
                      <a:pt x="943" y="98"/>
                    </a:lnTo>
                    <a:lnTo>
                      <a:pt x="949" y="96"/>
                    </a:lnTo>
                    <a:lnTo>
                      <a:pt x="955" y="93"/>
                    </a:lnTo>
                    <a:lnTo>
                      <a:pt x="958" y="89"/>
                    </a:lnTo>
                    <a:lnTo>
                      <a:pt x="964" y="87"/>
                    </a:lnTo>
                    <a:lnTo>
                      <a:pt x="970" y="83"/>
                    </a:lnTo>
                    <a:lnTo>
                      <a:pt x="977" y="81"/>
                    </a:lnTo>
                    <a:lnTo>
                      <a:pt x="981" y="76"/>
                    </a:lnTo>
                    <a:lnTo>
                      <a:pt x="987" y="74"/>
                    </a:lnTo>
                    <a:lnTo>
                      <a:pt x="991" y="70"/>
                    </a:lnTo>
                    <a:lnTo>
                      <a:pt x="997" y="66"/>
                    </a:lnTo>
                    <a:lnTo>
                      <a:pt x="1002" y="62"/>
                    </a:lnTo>
                    <a:lnTo>
                      <a:pt x="1008" y="60"/>
                    </a:lnTo>
                    <a:lnTo>
                      <a:pt x="1014" y="57"/>
                    </a:lnTo>
                    <a:lnTo>
                      <a:pt x="1019" y="53"/>
                    </a:lnTo>
                    <a:lnTo>
                      <a:pt x="1017" y="58"/>
                    </a:lnTo>
                    <a:lnTo>
                      <a:pt x="1017" y="66"/>
                    </a:lnTo>
                    <a:lnTo>
                      <a:pt x="1016" y="72"/>
                    </a:lnTo>
                    <a:lnTo>
                      <a:pt x="1014" y="77"/>
                    </a:lnTo>
                    <a:lnTo>
                      <a:pt x="1012" y="83"/>
                    </a:lnTo>
                    <a:lnTo>
                      <a:pt x="1012" y="91"/>
                    </a:lnTo>
                    <a:lnTo>
                      <a:pt x="1010" y="96"/>
                    </a:lnTo>
                    <a:lnTo>
                      <a:pt x="1010" y="102"/>
                    </a:lnTo>
                    <a:lnTo>
                      <a:pt x="1006" y="108"/>
                    </a:lnTo>
                    <a:lnTo>
                      <a:pt x="1006" y="115"/>
                    </a:lnTo>
                    <a:lnTo>
                      <a:pt x="1004" y="121"/>
                    </a:lnTo>
                    <a:lnTo>
                      <a:pt x="1004" y="127"/>
                    </a:lnTo>
                    <a:lnTo>
                      <a:pt x="1002" y="134"/>
                    </a:lnTo>
                    <a:lnTo>
                      <a:pt x="1002" y="138"/>
                    </a:lnTo>
                    <a:lnTo>
                      <a:pt x="1000" y="146"/>
                    </a:lnTo>
                    <a:lnTo>
                      <a:pt x="998" y="152"/>
                    </a:lnTo>
                    <a:lnTo>
                      <a:pt x="998" y="157"/>
                    </a:lnTo>
                    <a:lnTo>
                      <a:pt x="997" y="163"/>
                    </a:lnTo>
                    <a:lnTo>
                      <a:pt x="997" y="171"/>
                    </a:lnTo>
                    <a:lnTo>
                      <a:pt x="995" y="176"/>
                    </a:lnTo>
                    <a:lnTo>
                      <a:pt x="995" y="182"/>
                    </a:lnTo>
                    <a:lnTo>
                      <a:pt x="993" y="188"/>
                    </a:lnTo>
                    <a:lnTo>
                      <a:pt x="991" y="195"/>
                    </a:lnTo>
                    <a:lnTo>
                      <a:pt x="991" y="201"/>
                    </a:lnTo>
                    <a:lnTo>
                      <a:pt x="989" y="207"/>
                    </a:lnTo>
                    <a:lnTo>
                      <a:pt x="989" y="214"/>
                    </a:lnTo>
                    <a:lnTo>
                      <a:pt x="987" y="218"/>
                    </a:lnTo>
                    <a:lnTo>
                      <a:pt x="987" y="226"/>
                    </a:lnTo>
                    <a:lnTo>
                      <a:pt x="983" y="231"/>
                    </a:lnTo>
                    <a:lnTo>
                      <a:pt x="983" y="239"/>
                    </a:lnTo>
                    <a:lnTo>
                      <a:pt x="981" y="245"/>
                    </a:lnTo>
                    <a:lnTo>
                      <a:pt x="981" y="250"/>
                    </a:lnTo>
                    <a:lnTo>
                      <a:pt x="979" y="256"/>
                    </a:lnTo>
                    <a:lnTo>
                      <a:pt x="977" y="264"/>
                    </a:lnTo>
                    <a:lnTo>
                      <a:pt x="977" y="269"/>
                    </a:lnTo>
                    <a:lnTo>
                      <a:pt x="976" y="275"/>
                    </a:lnTo>
                    <a:lnTo>
                      <a:pt x="974" y="281"/>
                    </a:lnTo>
                    <a:lnTo>
                      <a:pt x="974" y="288"/>
                    </a:lnTo>
                    <a:lnTo>
                      <a:pt x="972" y="294"/>
                    </a:lnTo>
                    <a:lnTo>
                      <a:pt x="972" y="302"/>
                    </a:lnTo>
                    <a:lnTo>
                      <a:pt x="970" y="306"/>
                    </a:lnTo>
                    <a:lnTo>
                      <a:pt x="970" y="313"/>
                    </a:lnTo>
                    <a:lnTo>
                      <a:pt x="968" y="319"/>
                    </a:lnTo>
                    <a:lnTo>
                      <a:pt x="966" y="325"/>
                    </a:lnTo>
                    <a:lnTo>
                      <a:pt x="964" y="330"/>
                    </a:lnTo>
                    <a:lnTo>
                      <a:pt x="964" y="338"/>
                    </a:lnTo>
                    <a:lnTo>
                      <a:pt x="962" y="344"/>
                    </a:lnTo>
                    <a:lnTo>
                      <a:pt x="962" y="351"/>
                    </a:lnTo>
                    <a:lnTo>
                      <a:pt x="958" y="357"/>
                    </a:lnTo>
                    <a:lnTo>
                      <a:pt x="958" y="363"/>
                    </a:lnTo>
                    <a:lnTo>
                      <a:pt x="957" y="368"/>
                    </a:lnTo>
                    <a:lnTo>
                      <a:pt x="957" y="376"/>
                    </a:lnTo>
                    <a:lnTo>
                      <a:pt x="955" y="382"/>
                    </a:lnTo>
                    <a:lnTo>
                      <a:pt x="955" y="385"/>
                    </a:lnTo>
                    <a:lnTo>
                      <a:pt x="953" y="393"/>
                    </a:lnTo>
                    <a:lnTo>
                      <a:pt x="951" y="399"/>
                    </a:lnTo>
                    <a:lnTo>
                      <a:pt x="951" y="404"/>
                    </a:lnTo>
                    <a:lnTo>
                      <a:pt x="949" y="412"/>
                    </a:lnTo>
                    <a:lnTo>
                      <a:pt x="949" y="418"/>
                    </a:lnTo>
                    <a:lnTo>
                      <a:pt x="947" y="423"/>
                    </a:lnTo>
                    <a:lnTo>
                      <a:pt x="947" y="431"/>
                    </a:lnTo>
                    <a:lnTo>
                      <a:pt x="945" y="437"/>
                    </a:lnTo>
                    <a:lnTo>
                      <a:pt x="943" y="442"/>
                    </a:lnTo>
                    <a:lnTo>
                      <a:pt x="943" y="450"/>
                    </a:lnTo>
                    <a:lnTo>
                      <a:pt x="947" y="452"/>
                    </a:lnTo>
                    <a:lnTo>
                      <a:pt x="955" y="456"/>
                    </a:lnTo>
                    <a:lnTo>
                      <a:pt x="958" y="458"/>
                    </a:lnTo>
                    <a:lnTo>
                      <a:pt x="964" y="461"/>
                    </a:lnTo>
                    <a:lnTo>
                      <a:pt x="970" y="463"/>
                    </a:lnTo>
                    <a:lnTo>
                      <a:pt x="976" y="465"/>
                    </a:lnTo>
                    <a:lnTo>
                      <a:pt x="981" y="469"/>
                    </a:lnTo>
                    <a:lnTo>
                      <a:pt x="987" y="473"/>
                    </a:lnTo>
                    <a:lnTo>
                      <a:pt x="991" y="475"/>
                    </a:lnTo>
                    <a:lnTo>
                      <a:pt x="997" y="478"/>
                    </a:lnTo>
                    <a:lnTo>
                      <a:pt x="1002" y="480"/>
                    </a:lnTo>
                    <a:lnTo>
                      <a:pt x="1008" y="484"/>
                    </a:lnTo>
                    <a:lnTo>
                      <a:pt x="1014" y="488"/>
                    </a:lnTo>
                    <a:lnTo>
                      <a:pt x="1019" y="490"/>
                    </a:lnTo>
                    <a:lnTo>
                      <a:pt x="1025" y="494"/>
                    </a:lnTo>
                    <a:lnTo>
                      <a:pt x="1031" y="497"/>
                    </a:lnTo>
                    <a:lnTo>
                      <a:pt x="1035" y="499"/>
                    </a:lnTo>
                    <a:lnTo>
                      <a:pt x="1042" y="503"/>
                    </a:lnTo>
                    <a:lnTo>
                      <a:pt x="1046" y="505"/>
                    </a:lnTo>
                    <a:lnTo>
                      <a:pt x="1052" y="509"/>
                    </a:lnTo>
                    <a:lnTo>
                      <a:pt x="1057" y="511"/>
                    </a:lnTo>
                    <a:lnTo>
                      <a:pt x="1063" y="515"/>
                    </a:lnTo>
                    <a:lnTo>
                      <a:pt x="1069" y="516"/>
                    </a:lnTo>
                    <a:lnTo>
                      <a:pt x="1074" y="520"/>
                    </a:lnTo>
                    <a:lnTo>
                      <a:pt x="1078" y="524"/>
                    </a:lnTo>
                    <a:lnTo>
                      <a:pt x="1086" y="526"/>
                    </a:lnTo>
                    <a:lnTo>
                      <a:pt x="1090" y="530"/>
                    </a:lnTo>
                    <a:lnTo>
                      <a:pt x="1097" y="534"/>
                    </a:lnTo>
                    <a:lnTo>
                      <a:pt x="1101" y="535"/>
                    </a:lnTo>
                    <a:lnTo>
                      <a:pt x="1109" y="539"/>
                    </a:lnTo>
                    <a:lnTo>
                      <a:pt x="1113" y="541"/>
                    </a:lnTo>
                    <a:lnTo>
                      <a:pt x="1118" y="547"/>
                    </a:lnTo>
                    <a:lnTo>
                      <a:pt x="1124" y="549"/>
                    </a:lnTo>
                    <a:lnTo>
                      <a:pt x="1130" y="551"/>
                    </a:lnTo>
                    <a:lnTo>
                      <a:pt x="1133" y="553"/>
                    </a:lnTo>
                    <a:lnTo>
                      <a:pt x="1141" y="556"/>
                    </a:lnTo>
                    <a:lnTo>
                      <a:pt x="1147" y="558"/>
                    </a:lnTo>
                    <a:lnTo>
                      <a:pt x="1152" y="564"/>
                    </a:lnTo>
                    <a:lnTo>
                      <a:pt x="1156" y="566"/>
                    </a:lnTo>
                    <a:lnTo>
                      <a:pt x="1164" y="570"/>
                    </a:lnTo>
                    <a:lnTo>
                      <a:pt x="1168" y="572"/>
                    </a:lnTo>
                    <a:lnTo>
                      <a:pt x="1173" y="575"/>
                    </a:lnTo>
                    <a:lnTo>
                      <a:pt x="1179" y="579"/>
                    </a:lnTo>
                    <a:lnTo>
                      <a:pt x="1185" y="581"/>
                    </a:lnTo>
                    <a:lnTo>
                      <a:pt x="1190" y="583"/>
                    </a:lnTo>
                    <a:lnTo>
                      <a:pt x="1196" y="587"/>
                    </a:lnTo>
                    <a:lnTo>
                      <a:pt x="1202" y="591"/>
                    </a:lnTo>
                    <a:lnTo>
                      <a:pt x="1208" y="593"/>
                    </a:lnTo>
                    <a:lnTo>
                      <a:pt x="1211" y="596"/>
                    </a:lnTo>
                    <a:lnTo>
                      <a:pt x="1217" y="598"/>
                    </a:lnTo>
                    <a:lnTo>
                      <a:pt x="1221" y="602"/>
                    </a:lnTo>
                    <a:lnTo>
                      <a:pt x="1229" y="606"/>
                    </a:lnTo>
                    <a:lnTo>
                      <a:pt x="1234" y="608"/>
                    </a:lnTo>
                    <a:lnTo>
                      <a:pt x="1240" y="612"/>
                    </a:lnTo>
                    <a:lnTo>
                      <a:pt x="1246" y="615"/>
                    </a:lnTo>
                    <a:lnTo>
                      <a:pt x="1251" y="619"/>
                    </a:lnTo>
                    <a:lnTo>
                      <a:pt x="1257" y="621"/>
                    </a:lnTo>
                    <a:lnTo>
                      <a:pt x="1261" y="623"/>
                    </a:lnTo>
                    <a:lnTo>
                      <a:pt x="1267" y="627"/>
                    </a:lnTo>
                    <a:lnTo>
                      <a:pt x="1272" y="631"/>
                    </a:lnTo>
                    <a:lnTo>
                      <a:pt x="1278" y="634"/>
                    </a:lnTo>
                    <a:lnTo>
                      <a:pt x="1284" y="636"/>
                    </a:lnTo>
                    <a:lnTo>
                      <a:pt x="1289" y="638"/>
                    </a:lnTo>
                    <a:lnTo>
                      <a:pt x="1297" y="644"/>
                    </a:lnTo>
                    <a:lnTo>
                      <a:pt x="1297" y="6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83" name="Freeform 19"/>
              <p:cNvSpPr>
                <a:spLocks/>
              </p:cNvSpPr>
              <p:nvPr/>
            </p:nvSpPr>
            <p:spPr bwMode="auto">
              <a:xfrm>
                <a:off x="3770313" y="3808413"/>
                <a:ext cx="76200" cy="117475"/>
              </a:xfrm>
              <a:custGeom>
                <a:avLst/>
                <a:gdLst>
                  <a:gd name="T0" fmla="*/ 0 w 97"/>
                  <a:gd name="T1" fmla="*/ 36 h 148"/>
                  <a:gd name="T2" fmla="*/ 0 w 97"/>
                  <a:gd name="T3" fmla="*/ 34 h 148"/>
                  <a:gd name="T4" fmla="*/ 5 w 97"/>
                  <a:gd name="T5" fmla="*/ 29 h 148"/>
                  <a:gd name="T6" fmla="*/ 9 w 97"/>
                  <a:gd name="T7" fmla="*/ 27 h 148"/>
                  <a:gd name="T8" fmla="*/ 15 w 97"/>
                  <a:gd name="T9" fmla="*/ 23 h 148"/>
                  <a:gd name="T10" fmla="*/ 19 w 97"/>
                  <a:gd name="T11" fmla="*/ 21 h 148"/>
                  <a:gd name="T12" fmla="*/ 24 w 97"/>
                  <a:gd name="T13" fmla="*/ 19 h 148"/>
                  <a:gd name="T14" fmla="*/ 28 w 97"/>
                  <a:gd name="T15" fmla="*/ 13 h 148"/>
                  <a:gd name="T16" fmla="*/ 34 w 97"/>
                  <a:gd name="T17" fmla="*/ 12 h 148"/>
                  <a:gd name="T18" fmla="*/ 39 w 97"/>
                  <a:gd name="T19" fmla="*/ 8 h 148"/>
                  <a:gd name="T20" fmla="*/ 43 w 97"/>
                  <a:gd name="T21" fmla="*/ 6 h 148"/>
                  <a:gd name="T22" fmla="*/ 49 w 97"/>
                  <a:gd name="T23" fmla="*/ 4 h 148"/>
                  <a:gd name="T24" fmla="*/ 51 w 97"/>
                  <a:gd name="T25" fmla="*/ 2 h 148"/>
                  <a:gd name="T26" fmla="*/ 53 w 97"/>
                  <a:gd name="T27" fmla="*/ 0 h 148"/>
                  <a:gd name="T28" fmla="*/ 55 w 97"/>
                  <a:gd name="T29" fmla="*/ 0 h 148"/>
                  <a:gd name="T30" fmla="*/ 70 w 97"/>
                  <a:gd name="T31" fmla="*/ 13 h 148"/>
                  <a:gd name="T32" fmla="*/ 97 w 97"/>
                  <a:gd name="T33" fmla="*/ 101 h 148"/>
                  <a:gd name="T34" fmla="*/ 34 w 97"/>
                  <a:gd name="T35" fmla="*/ 148 h 148"/>
                  <a:gd name="T36" fmla="*/ 19 w 97"/>
                  <a:gd name="T37" fmla="*/ 135 h 148"/>
                  <a:gd name="T38" fmla="*/ 0 w 97"/>
                  <a:gd name="T39" fmla="*/ 36 h 148"/>
                  <a:gd name="T40" fmla="*/ 0 w 97"/>
                  <a:gd name="T41" fmla="*/ 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48">
                    <a:moveTo>
                      <a:pt x="0" y="36"/>
                    </a:moveTo>
                    <a:lnTo>
                      <a:pt x="0" y="34"/>
                    </a:lnTo>
                    <a:lnTo>
                      <a:pt x="5" y="29"/>
                    </a:lnTo>
                    <a:lnTo>
                      <a:pt x="9" y="27"/>
                    </a:lnTo>
                    <a:lnTo>
                      <a:pt x="15" y="23"/>
                    </a:lnTo>
                    <a:lnTo>
                      <a:pt x="19" y="21"/>
                    </a:lnTo>
                    <a:lnTo>
                      <a:pt x="24" y="19"/>
                    </a:lnTo>
                    <a:lnTo>
                      <a:pt x="28" y="13"/>
                    </a:lnTo>
                    <a:lnTo>
                      <a:pt x="34" y="12"/>
                    </a:lnTo>
                    <a:lnTo>
                      <a:pt x="39" y="8"/>
                    </a:lnTo>
                    <a:lnTo>
                      <a:pt x="43" y="6"/>
                    </a:lnTo>
                    <a:lnTo>
                      <a:pt x="49" y="4"/>
                    </a:lnTo>
                    <a:lnTo>
                      <a:pt x="51" y="2"/>
                    </a:lnTo>
                    <a:lnTo>
                      <a:pt x="53" y="0"/>
                    </a:lnTo>
                    <a:lnTo>
                      <a:pt x="55" y="0"/>
                    </a:lnTo>
                    <a:lnTo>
                      <a:pt x="70" y="13"/>
                    </a:lnTo>
                    <a:lnTo>
                      <a:pt x="97" y="101"/>
                    </a:lnTo>
                    <a:lnTo>
                      <a:pt x="34" y="148"/>
                    </a:lnTo>
                    <a:lnTo>
                      <a:pt x="19" y="135"/>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grpSp>
      </p:grpSp>
      <p:sp>
        <p:nvSpPr>
          <p:cNvPr id="84" name="TextBox 83"/>
          <p:cNvSpPr txBox="1"/>
          <p:nvPr/>
        </p:nvSpPr>
        <p:spPr>
          <a:xfrm>
            <a:off x="5240785" y="4867118"/>
            <a:ext cx="1331603" cy="172647"/>
          </a:xfrm>
          <a:prstGeom prst="rect">
            <a:avLst/>
          </a:prstGeom>
          <a:noFill/>
        </p:spPr>
        <p:txBody>
          <a:bodyPr wrap="square" rtlCol="0">
            <a:spAutoFit/>
          </a:bodyPr>
          <a:lstStyle/>
          <a:p>
            <a:r>
              <a:rPr lang="en-US" sz="510" dirty="0">
                <a:solidFill>
                  <a:schemeClr val="accent6"/>
                </a:solidFill>
                <a:latin typeface="Tahoma" pitchFamily="34" charset="0"/>
                <a:ea typeface="Tahoma" pitchFamily="34" charset="0"/>
                <a:cs typeface="Tahoma" pitchFamily="34" charset="0"/>
              </a:rPr>
              <a:t>Full line as a string</a:t>
            </a:r>
          </a:p>
        </p:txBody>
      </p:sp>
      <p:grpSp>
        <p:nvGrpSpPr>
          <p:cNvPr id="14381" name="Group 14380"/>
          <p:cNvGrpSpPr/>
          <p:nvPr/>
        </p:nvGrpSpPr>
        <p:grpSpPr>
          <a:xfrm>
            <a:off x="2020978" y="4528952"/>
            <a:ext cx="1955346" cy="1801539"/>
            <a:chOff x="574972" y="3869432"/>
            <a:chExt cx="1917180" cy="1766375"/>
          </a:xfrm>
        </p:grpSpPr>
        <p:grpSp>
          <p:nvGrpSpPr>
            <p:cNvPr id="85" name="Group 84"/>
            <p:cNvGrpSpPr/>
            <p:nvPr/>
          </p:nvGrpSpPr>
          <p:grpSpPr>
            <a:xfrm>
              <a:off x="574972" y="3869432"/>
              <a:ext cx="1917180" cy="1766375"/>
              <a:chOff x="1428750" y="3852863"/>
              <a:chExt cx="533400" cy="627062"/>
            </a:xfrm>
          </p:grpSpPr>
          <p:sp>
            <p:nvSpPr>
              <p:cNvPr id="86" name="Freeform 85"/>
              <p:cNvSpPr>
                <a:spLocks/>
              </p:cNvSpPr>
              <p:nvPr/>
            </p:nvSpPr>
            <p:spPr bwMode="auto">
              <a:xfrm>
                <a:off x="1657350" y="4397375"/>
                <a:ext cx="87313" cy="82550"/>
              </a:xfrm>
              <a:custGeom>
                <a:avLst/>
                <a:gdLst>
                  <a:gd name="T0" fmla="*/ 55 w 109"/>
                  <a:gd name="T1" fmla="*/ 104 h 104"/>
                  <a:gd name="T2" fmla="*/ 65 w 109"/>
                  <a:gd name="T3" fmla="*/ 103 h 104"/>
                  <a:gd name="T4" fmla="*/ 76 w 109"/>
                  <a:gd name="T5" fmla="*/ 100 h 104"/>
                  <a:gd name="T6" fmla="*/ 85 w 109"/>
                  <a:gd name="T7" fmla="*/ 95 h 104"/>
                  <a:gd name="T8" fmla="*/ 93 w 109"/>
                  <a:gd name="T9" fmla="*/ 89 h 104"/>
                  <a:gd name="T10" fmla="*/ 100 w 109"/>
                  <a:gd name="T11" fmla="*/ 81 h 104"/>
                  <a:gd name="T12" fmla="*/ 105 w 109"/>
                  <a:gd name="T13" fmla="*/ 73 h 104"/>
                  <a:gd name="T14" fmla="*/ 108 w 109"/>
                  <a:gd name="T15" fmla="*/ 63 h 104"/>
                  <a:gd name="T16" fmla="*/ 109 w 109"/>
                  <a:gd name="T17" fmla="*/ 53 h 104"/>
                  <a:gd name="T18" fmla="*/ 108 w 109"/>
                  <a:gd name="T19" fmla="*/ 42 h 104"/>
                  <a:gd name="T20" fmla="*/ 105 w 109"/>
                  <a:gd name="T21" fmla="*/ 32 h 104"/>
                  <a:gd name="T22" fmla="*/ 100 w 109"/>
                  <a:gd name="T23" fmla="*/ 23 h 104"/>
                  <a:gd name="T24" fmla="*/ 93 w 109"/>
                  <a:gd name="T25" fmla="*/ 15 h 104"/>
                  <a:gd name="T26" fmla="*/ 85 w 109"/>
                  <a:gd name="T27" fmla="*/ 9 h 104"/>
                  <a:gd name="T28" fmla="*/ 76 w 109"/>
                  <a:gd name="T29" fmla="*/ 4 h 104"/>
                  <a:gd name="T30" fmla="*/ 65 w 109"/>
                  <a:gd name="T31" fmla="*/ 1 h 104"/>
                  <a:gd name="T32" fmla="*/ 55 w 109"/>
                  <a:gd name="T33" fmla="*/ 0 h 104"/>
                  <a:gd name="T34" fmla="*/ 44 w 109"/>
                  <a:gd name="T35" fmla="*/ 1 h 104"/>
                  <a:gd name="T36" fmla="*/ 33 w 109"/>
                  <a:gd name="T37" fmla="*/ 4 h 104"/>
                  <a:gd name="T38" fmla="*/ 24 w 109"/>
                  <a:gd name="T39" fmla="*/ 9 h 104"/>
                  <a:gd name="T40" fmla="*/ 16 w 109"/>
                  <a:gd name="T41" fmla="*/ 15 h 104"/>
                  <a:gd name="T42" fmla="*/ 9 w 109"/>
                  <a:gd name="T43" fmla="*/ 23 h 104"/>
                  <a:gd name="T44" fmla="*/ 4 w 109"/>
                  <a:gd name="T45" fmla="*/ 32 h 104"/>
                  <a:gd name="T46" fmla="*/ 1 w 109"/>
                  <a:gd name="T47" fmla="*/ 42 h 104"/>
                  <a:gd name="T48" fmla="*/ 0 w 109"/>
                  <a:gd name="T49" fmla="*/ 53 h 104"/>
                  <a:gd name="T50" fmla="*/ 1 w 109"/>
                  <a:gd name="T51" fmla="*/ 63 h 104"/>
                  <a:gd name="T52" fmla="*/ 4 w 109"/>
                  <a:gd name="T53" fmla="*/ 73 h 104"/>
                  <a:gd name="T54" fmla="*/ 9 w 109"/>
                  <a:gd name="T55" fmla="*/ 81 h 104"/>
                  <a:gd name="T56" fmla="*/ 16 w 109"/>
                  <a:gd name="T57" fmla="*/ 89 h 104"/>
                  <a:gd name="T58" fmla="*/ 24 w 109"/>
                  <a:gd name="T59" fmla="*/ 95 h 104"/>
                  <a:gd name="T60" fmla="*/ 33 w 109"/>
                  <a:gd name="T61" fmla="*/ 100 h 104"/>
                  <a:gd name="T62" fmla="*/ 44 w 109"/>
                  <a:gd name="T63" fmla="*/ 103 h 104"/>
                  <a:gd name="T64" fmla="*/ 55 w 109"/>
                  <a:gd name="T65"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4">
                    <a:moveTo>
                      <a:pt x="55" y="104"/>
                    </a:moveTo>
                    <a:lnTo>
                      <a:pt x="65" y="103"/>
                    </a:lnTo>
                    <a:lnTo>
                      <a:pt x="76" y="100"/>
                    </a:lnTo>
                    <a:lnTo>
                      <a:pt x="85" y="95"/>
                    </a:lnTo>
                    <a:lnTo>
                      <a:pt x="93" y="89"/>
                    </a:lnTo>
                    <a:lnTo>
                      <a:pt x="100" y="81"/>
                    </a:lnTo>
                    <a:lnTo>
                      <a:pt x="105" y="73"/>
                    </a:lnTo>
                    <a:lnTo>
                      <a:pt x="108" y="63"/>
                    </a:lnTo>
                    <a:lnTo>
                      <a:pt x="109" y="53"/>
                    </a:lnTo>
                    <a:lnTo>
                      <a:pt x="108" y="42"/>
                    </a:lnTo>
                    <a:lnTo>
                      <a:pt x="105" y="32"/>
                    </a:lnTo>
                    <a:lnTo>
                      <a:pt x="100" y="23"/>
                    </a:lnTo>
                    <a:lnTo>
                      <a:pt x="93" y="15"/>
                    </a:lnTo>
                    <a:lnTo>
                      <a:pt x="85" y="9"/>
                    </a:lnTo>
                    <a:lnTo>
                      <a:pt x="76" y="4"/>
                    </a:lnTo>
                    <a:lnTo>
                      <a:pt x="65" y="1"/>
                    </a:lnTo>
                    <a:lnTo>
                      <a:pt x="55" y="0"/>
                    </a:lnTo>
                    <a:lnTo>
                      <a:pt x="44" y="1"/>
                    </a:lnTo>
                    <a:lnTo>
                      <a:pt x="33" y="4"/>
                    </a:lnTo>
                    <a:lnTo>
                      <a:pt x="24" y="9"/>
                    </a:lnTo>
                    <a:lnTo>
                      <a:pt x="16" y="15"/>
                    </a:lnTo>
                    <a:lnTo>
                      <a:pt x="9" y="23"/>
                    </a:lnTo>
                    <a:lnTo>
                      <a:pt x="4" y="32"/>
                    </a:lnTo>
                    <a:lnTo>
                      <a:pt x="1" y="42"/>
                    </a:lnTo>
                    <a:lnTo>
                      <a:pt x="0" y="53"/>
                    </a:lnTo>
                    <a:lnTo>
                      <a:pt x="1" y="63"/>
                    </a:lnTo>
                    <a:lnTo>
                      <a:pt x="4" y="73"/>
                    </a:lnTo>
                    <a:lnTo>
                      <a:pt x="9" y="81"/>
                    </a:lnTo>
                    <a:lnTo>
                      <a:pt x="16" y="89"/>
                    </a:lnTo>
                    <a:lnTo>
                      <a:pt x="24" y="95"/>
                    </a:lnTo>
                    <a:lnTo>
                      <a:pt x="33" y="100"/>
                    </a:lnTo>
                    <a:lnTo>
                      <a:pt x="44" y="103"/>
                    </a:lnTo>
                    <a:lnTo>
                      <a:pt x="55"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87" name="Rectangle 86"/>
              <p:cNvSpPr>
                <a:spLocks noChangeArrowheads="1"/>
              </p:cNvSpPr>
              <p:nvPr/>
            </p:nvSpPr>
            <p:spPr bwMode="auto">
              <a:xfrm>
                <a:off x="1694656" y="4222803"/>
                <a:ext cx="25400" cy="1873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88" name="Freeform 87"/>
              <p:cNvSpPr>
                <a:spLocks/>
              </p:cNvSpPr>
              <p:nvPr/>
            </p:nvSpPr>
            <p:spPr bwMode="auto">
              <a:xfrm>
                <a:off x="1428750" y="3852863"/>
                <a:ext cx="533400" cy="396875"/>
              </a:xfrm>
              <a:custGeom>
                <a:avLst/>
                <a:gdLst>
                  <a:gd name="T0" fmla="*/ 533 w 672"/>
                  <a:gd name="T1" fmla="*/ 501 h 501"/>
                  <a:gd name="T2" fmla="*/ 546 w 672"/>
                  <a:gd name="T3" fmla="*/ 499 h 501"/>
                  <a:gd name="T4" fmla="*/ 560 w 672"/>
                  <a:gd name="T5" fmla="*/ 498 h 501"/>
                  <a:gd name="T6" fmla="*/ 573 w 672"/>
                  <a:gd name="T7" fmla="*/ 495 h 501"/>
                  <a:gd name="T8" fmla="*/ 586 w 672"/>
                  <a:gd name="T9" fmla="*/ 490 h 501"/>
                  <a:gd name="T10" fmla="*/ 598 w 672"/>
                  <a:gd name="T11" fmla="*/ 484 h 501"/>
                  <a:gd name="T12" fmla="*/ 610 w 672"/>
                  <a:gd name="T13" fmla="*/ 478 h 501"/>
                  <a:gd name="T14" fmla="*/ 620 w 672"/>
                  <a:gd name="T15" fmla="*/ 470 h 501"/>
                  <a:gd name="T16" fmla="*/ 631 w 672"/>
                  <a:gd name="T17" fmla="*/ 460 h 501"/>
                  <a:gd name="T18" fmla="*/ 640 w 672"/>
                  <a:gd name="T19" fmla="*/ 450 h 501"/>
                  <a:gd name="T20" fmla="*/ 648 w 672"/>
                  <a:gd name="T21" fmla="*/ 438 h 501"/>
                  <a:gd name="T22" fmla="*/ 655 w 672"/>
                  <a:gd name="T23" fmla="*/ 427 h 501"/>
                  <a:gd name="T24" fmla="*/ 662 w 672"/>
                  <a:gd name="T25" fmla="*/ 415 h 501"/>
                  <a:gd name="T26" fmla="*/ 666 w 672"/>
                  <a:gd name="T27" fmla="*/ 403 h 501"/>
                  <a:gd name="T28" fmla="*/ 670 w 672"/>
                  <a:gd name="T29" fmla="*/ 389 h 501"/>
                  <a:gd name="T30" fmla="*/ 671 w 672"/>
                  <a:gd name="T31" fmla="*/ 375 h 501"/>
                  <a:gd name="T32" fmla="*/ 672 w 672"/>
                  <a:gd name="T33" fmla="*/ 361 h 501"/>
                  <a:gd name="T34" fmla="*/ 672 w 672"/>
                  <a:gd name="T35" fmla="*/ 139 h 501"/>
                  <a:gd name="T36" fmla="*/ 671 w 672"/>
                  <a:gd name="T37" fmla="*/ 125 h 501"/>
                  <a:gd name="T38" fmla="*/ 670 w 672"/>
                  <a:gd name="T39" fmla="*/ 111 h 501"/>
                  <a:gd name="T40" fmla="*/ 666 w 672"/>
                  <a:gd name="T41" fmla="*/ 98 h 501"/>
                  <a:gd name="T42" fmla="*/ 662 w 672"/>
                  <a:gd name="T43" fmla="*/ 85 h 501"/>
                  <a:gd name="T44" fmla="*/ 655 w 672"/>
                  <a:gd name="T45" fmla="*/ 73 h 501"/>
                  <a:gd name="T46" fmla="*/ 648 w 672"/>
                  <a:gd name="T47" fmla="*/ 61 h 501"/>
                  <a:gd name="T48" fmla="*/ 640 w 672"/>
                  <a:gd name="T49" fmla="*/ 50 h 501"/>
                  <a:gd name="T50" fmla="*/ 631 w 672"/>
                  <a:gd name="T51" fmla="*/ 40 h 501"/>
                  <a:gd name="T52" fmla="*/ 620 w 672"/>
                  <a:gd name="T53" fmla="*/ 31 h 501"/>
                  <a:gd name="T54" fmla="*/ 610 w 672"/>
                  <a:gd name="T55" fmla="*/ 23 h 501"/>
                  <a:gd name="T56" fmla="*/ 598 w 672"/>
                  <a:gd name="T57" fmla="*/ 16 h 501"/>
                  <a:gd name="T58" fmla="*/ 586 w 672"/>
                  <a:gd name="T59" fmla="*/ 10 h 501"/>
                  <a:gd name="T60" fmla="*/ 573 w 672"/>
                  <a:gd name="T61" fmla="*/ 5 h 501"/>
                  <a:gd name="T62" fmla="*/ 560 w 672"/>
                  <a:gd name="T63" fmla="*/ 2 h 501"/>
                  <a:gd name="T64" fmla="*/ 546 w 672"/>
                  <a:gd name="T65" fmla="*/ 1 h 501"/>
                  <a:gd name="T66" fmla="*/ 533 w 672"/>
                  <a:gd name="T67" fmla="*/ 0 h 501"/>
                  <a:gd name="T68" fmla="*/ 139 w 672"/>
                  <a:gd name="T69" fmla="*/ 0 h 501"/>
                  <a:gd name="T70" fmla="*/ 111 w 672"/>
                  <a:gd name="T71" fmla="*/ 2 h 501"/>
                  <a:gd name="T72" fmla="*/ 84 w 672"/>
                  <a:gd name="T73" fmla="*/ 10 h 501"/>
                  <a:gd name="T74" fmla="*/ 61 w 672"/>
                  <a:gd name="T75" fmla="*/ 24 h 501"/>
                  <a:gd name="T76" fmla="*/ 41 w 672"/>
                  <a:gd name="T77" fmla="*/ 40 h 501"/>
                  <a:gd name="T78" fmla="*/ 24 w 672"/>
                  <a:gd name="T79" fmla="*/ 61 h 501"/>
                  <a:gd name="T80" fmla="*/ 11 w 672"/>
                  <a:gd name="T81" fmla="*/ 85 h 501"/>
                  <a:gd name="T82" fmla="*/ 3 w 672"/>
                  <a:gd name="T83" fmla="*/ 111 h 501"/>
                  <a:gd name="T84" fmla="*/ 0 w 672"/>
                  <a:gd name="T85" fmla="*/ 139 h 501"/>
                  <a:gd name="T86" fmla="*/ 0 w 672"/>
                  <a:gd name="T87" fmla="*/ 361 h 501"/>
                  <a:gd name="T88" fmla="*/ 1 w 672"/>
                  <a:gd name="T89" fmla="*/ 375 h 501"/>
                  <a:gd name="T90" fmla="*/ 3 w 672"/>
                  <a:gd name="T91" fmla="*/ 389 h 501"/>
                  <a:gd name="T92" fmla="*/ 6 w 672"/>
                  <a:gd name="T93" fmla="*/ 403 h 501"/>
                  <a:gd name="T94" fmla="*/ 11 w 672"/>
                  <a:gd name="T95" fmla="*/ 415 h 501"/>
                  <a:gd name="T96" fmla="*/ 16 w 672"/>
                  <a:gd name="T97" fmla="*/ 427 h 501"/>
                  <a:gd name="T98" fmla="*/ 23 w 672"/>
                  <a:gd name="T99" fmla="*/ 438 h 501"/>
                  <a:gd name="T100" fmla="*/ 31 w 672"/>
                  <a:gd name="T101" fmla="*/ 450 h 501"/>
                  <a:gd name="T102" fmla="*/ 41 w 672"/>
                  <a:gd name="T103" fmla="*/ 460 h 501"/>
                  <a:gd name="T104" fmla="*/ 51 w 672"/>
                  <a:gd name="T105" fmla="*/ 470 h 501"/>
                  <a:gd name="T106" fmla="*/ 61 w 672"/>
                  <a:gd name="T107" fmla="*/ 478 h 501"/>
                  <a:gd name="T108" fmla="*/ 74 w 672"/>
                  <a:gd name="T109" fmla="*/ 484 h 501"/>
                  <a:gd name="T110" fmla="*/ 86 w 672"/>
                  <a:gd name="T111" fmla="*/ 490 h 501"/>
                  <a:gd name="T112" fmla="*/ 98 w 672"/>
                  <a:gd name="T113" fmla="*/ 495 h 501"/>
                  <a:gd name="T114" fmla="*/ 111 w 672"/>
                  <a:gd name="T115" fmla="*/ 498 h 501"/>
                  <a:gd name="T116" fmla="*/ 125 w 672"/>
                  <a:gd name="T117" fmla="*/ 499 h 501"/>
                  <a:gd name="T118" fmla="*/ 139 w 672"/>
                  <a:gd name="T119" fmla="*/ 501 h 501"/>
                  <a:gd name="T120" fmla="*/ 533 w 672"/>
                  <a:gd name="T121" fmla="*/ 50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2" h="501">
                    <a:moveTo>
                      <a:pt x="533" y="501"/>
                    </a:moveTo>
                    <a:lnTo>
                      <a:pt x="546" y="499"/>
                    </a:lnTo>
                    <a:lnTo>
                      <a:pt x="560" y="498"/>
                    </a:lnTo>
                    <a:lnTo>
                      <a:pt x="573" y="495"/>
                    </a:lnTo>
                    <a:lnTo>
                      <a:pt x="586" y="490"/>
                    </a:lnTo>
                    <a:lnTo>
                      <a:pt x="598" y="484"/>
                    </a:lnTo>
                    <a:lnTo>
                      <a:pt x="610" y="478"/>
                    </a:lnTo>
                    <a:lnTo>
                      <a:pt x="620" y="470"/>
                    </a:lnTo>
                    <a:lnTo>
                      <a:pt x="631" y="460"/>
                    </a:lnTo>
                    <a:lnTo>
                      <a:pt x="640" y="450"/>
                    </a:lnTo>
                    <a:lnTo>
                      <a:pt x="648" y="438"/>
                    </a:lnTo>
                    <a:lnTo>
                      <a:pt x="655" y="427"/>
                    </a:lnTo>
                    <a:lnTo>
                      <a:pt x="662" y="415"/>
                    </a:lnTo>
                    <a:lnTo>
                      <a:pt x="666" y="403"/>
                    </a:lnTo>
                    <a:lnTo>
                      <a:pt x="670" y="389"/>
                    </a:lnTo>
                    <a:lnTo>
                      <a:pt x="671" y="375"/>
                    </a:lnTo>
                    <a:lnTo>
                      <a:pt x="672" y="361"/>
                    </a:lnTo>
                    <a:lnTo>
                      <a:pt x="672" y="139"/>
                    </a:lnTo>
                    <a:lnTo>
                      <a:pt x="671" y="125"/>
                    </a:lnTo>
                    <a:lnTo>
                      <a:pt x="670" y="111"/>
                    </a:lnTo>
                    <a:lnTo>
                      <a:pt x="666" y="98"/>
                    </a:lnTo>
                    <a:lnTo>
                      <a:pt x="662" y="85"/>
                    </a:lnTo>
                    <a:lnTo>
                      <a:pt x="655" y="73"/>
                    </a:lnTo>
                    <a:lnTo>
                      <a:pt x="648" y="61"/>
                    </a:lnTo>
                    <a:lnTo>
                      <a:pt x="640" y="50"/>
                    </a:lnTo>
                    <a:lnTo>
                      <a:pt x="631" y="40"/>
                    </a:lnTo>
                    <a:lnTo>
                      <a:pt x="620" y="31"/>
                    </a:lnTo>
                    <a:lnTo>
                      <a:pt x="610" y="23"/>
                    </a:lnTo>
                    <a:lnTo>
                      <a:pt x="598" y="16"/>
                    </a:lnTo>
                    <a:lnTo>
                      <a:pt x="586" y="10"/>
                    </a:lnTo>
                    <a:lnTo>
                      <a:pt x="573" y="5"/>
                    </a:lnTo>
                    <a:lnTo>
                      <a:pt x="560" y="2"/>
                    </a:lnTo>
                    <a:lnTo>
                      <a:pt x="546" y="1"/>
                    </a:lnTo>
                    <a:lnTo>
                      <a:pt x="533" y="0"/>
                    </a:lnTo>
                    <a:lnTo>
                      <a:pt x="139" y="0"/>
                    </a:lnTo>
                    <a:lnTo>
                      <a:pt x="111" y="2"/>
                    </a:lnTo>
                    <a:lnTo>
                      <a:pt x="84" y="10"/>
                    </a:lnTo>
                    <a:lnTo>
                      <a:pt x="61" y="24"/>
                    </a:lnTo>
                    <a:lnTo>
                      <a:pt x="41" y="40"/>
                    </a:lnTo>
                    <a:lnTo>
                      <a:pt x="24" y="61"/>
                    </a:lnTo>
                    <a:lnTo>
                      <a:pt x="11" y="85"/>
                    </a:lnTo>
                    <a:lnTo>
                      <a:pt x="3" y="111"/>
                    </a:lnTo>
                    <a:lnTo>
                      <a:pt x="0" y="139"/>
                    </a:lnTo>
                    <a:lnTo>
                      <a:pt x="0" y="361"/>
                    </a:lnTo>
                    <a:lnTo>
                      <a:pt x="1" y="375"/>
                    </a:lnTo>
                    <a:lnTo>
                      <a:pt x="3" y="389"/>
                    </a:lnTo>
                    <a:lnTo>
                      <a:pt x="6" y="403"/>
                    </a:lnTo>
                    <a:lnTo>
                      <a:pt x="11" y="415"/>
                    </a:lnTo>
                    <a:lnTo>
                      <a:pt x="16" y="427"/>
                    </a:lnTo>
                    <a:lnTo>
                      <a:pt x="23" y="438"/>
                    </a:lnTo>
                    <a:lnTo>
                      <a:pt x="31" y="450"/>
                    </a:lnTo>
                    <a:lnTo>
                      <a:pt x="41" y="460"/>
                    </a:lnTo>
                    <a:lnTo>
                      <a:pt x="51" y="470"/>
                    </a:lnTo>
                    <a:lnTo>
                      <a:pt x="61" y="478"/>
                    </a:lnTo>
                    <a:lnTo>
                      <a:pt x="74" y="484"/>
                    </a:lnTo>
                    <a:lnTo>
                      <a:pt x="86" y="490"/>
                    </a:lnTo>
                    <a:lnTo>
                      <a:pt x="98" y="495"/>
                    </a:lnTo>
                    <a:lnTo>
                      <a:pt x="111" y="498"/>
                    </a:lnTo>
                    <a:lnTo>
                      <a:pt x="125" y="499"/>
                    </a:lnTo>
                    <a:lnTo>
                      <a:pt x="139" y="501"/>
                    </a:lnTo>
                    <a:lnTo>
                      <a:pt x="533" y="5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89" name="Freeform 88"/>
              <p:cNvSpPr>
                <a:spLocks/>
              </p:cNvSpPr>
              <p:nvPr/>
            </p:nvSpPr>
            <p:spPr bwMode="auto">
              <a:xfrm>
                <a:off x="1449388" y="4030663"/>
                <a:ext cx="488950" cy="198438"/>
              </a:xfrm>
              <a:custGeom>
                <a:avLst/>
                <a:gdLst>
                  <a:gd name="T0" fmla="*/ 77 w 615"/>
                  <a:gd name="T1" fmla="*/ 251 h 251"/>
                  <a:gd name="T2" fmla="*/ 541 w 615"/>
                  <a:gd name="T3" fmla="*/ 251 h 251"/>
                  <a:gd name="T4" fmla="*/ 615 w 615"/>
                  <a:gd name="T5" fmla="*/ 206 h 251"/>
                  <a:gd name="T6" fmla="*/ 615 w 615"/>
                  <a:gd name="T7" fmla="*/ 0 h 251"/>
                  <a:gd name="T8" fmla="*/ 0 w 615"/>
                  <a:gd name="T9" fmla="*/ 0 h 251"/>
                  <a:gd name="T10" fmla="*/ 0 w 615"/>
                  <a:gd name="T11" fmla="*/ 206 h 251"/>
                  <a:gd name="T12" fmla="*/ 77 w 615"/>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615" h="251">
                    <a:moveTo>
                      <a:pt x="77" y="251"/>
                    </a:moveTo>
                    <a:lnTo>
                      <a:pt x="541" y="251"/>
                    </a:lnTo>
                    <a:lnTo>
                      <a:pt x="615" y="206"/>
                    </a:lnTo>
                    <a:lnTo>
                      <a:pt x="615" y="0"/>
                    </a:lnTo>
                    <a:lnTo>
                      <a:pt x="0" y="0"/>
                    </a:lnTo>
                    <a:lnTo>
                      <a:pt x="0" y="206"/>
                    </a:lnTo>
                    <a:lnTo>
                      <a:pt x="77" y="2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90" name="Freeform 89"/>
              <p:cNvSpPr>
                <a:spLocks/>
              </p:cNvSpPr>
              <p:nvPr/>
            </p:nvSpPr>
            <p:spPr bwMode="auto">
              <a:xfrm>
                <a:off x="1466850" y="3890963"/>
                <a:ext cx="457200" cy="320675"/>
              </a:xfrm>
              <a:custGeom>
                <a:avLst/>
                <a:gdLst>
                  <a:gd name="T0" fmla="*/ 92 w 577"/>
                  <a:gd name="T1" fmla="*/ 404 h 404"/>
                  <a:gd name="T2" fmla="*/ 82 w 577"/>
                  <a:gd name="T3" fmla="*/ 404 h 404"/>
                  <a:gd name="T4" fmla="*/ 74 w 577"/>
                  <a:gd name="T5" fmla="*/ 403 h 404"/>
                  <a:gd name="T6" fmla="*/ 65 w 577"/>
                  <a:gd name="T7" fmla="*/ 401 h 404"/>
                  <a:gd name="T8" fmla="*/ 57 w 577"/>
                  <a:gd name="T9" fmla="*/ 397 h 404"/>
                  <a:gd name="T10" fmla="*/ 49 w 577"/>
                  <a:gd name="T11" fmla="*/ 394 h 404"/>
                  <a:gd name="T12" fmla="*/ 41 w 577"/>
                  <a:gd name="T13" fmla="*/ 389 h 404"/>
                  <a:gd name="T14" fmla="*/ 34 w 577"/>
                  <a:gd name="T15" fmla="*/ 384 h 404"/>
                  <a:gd name="T16" fmla="*/ 27 w 577"/>
                  <a:gd name="T17" fmla="*/ 378 h 404"/>
                  <a:gd name="T18" fmla="*/ 15 w 577"/>
                  <a:gd name="T19" fmla="*/ 364 h 404"/>
                  <a:gd name="T20" fmla="*/ 7 w 577"/>
                  <a:gd name="T21" fmla="*/ 348 h 404"/>
                  <a:gd name="T22" fmla="*/ 2 w 577"/>
                  <a:gd name="T23" fmla="*/ 331 h 404"/>
                  <a:gd name="T24" fmla="*/ 0 w 577"/>
                  <a:gd name="T25" fmla="*/ 313 h 404"/>
                  <a:gd name="T26" fmla="*/ 0 w 577"/>
                  <a:gd name="T27" fmla="*/ 91 h 404"/>
                  <a:gd name="T28" fmla="*/ 2 w 577"/>
                  <a:gd name="T29" fmla="*/ 73 h 404"/>
                  <a:gd name="T30" fmla="*/ 7 w 577"/>
                  <a:gd name="T31" fmla="*/ 56 h 404"/>
                  <a:gd name="T32" fmla="*/ 15 w 577"/>
                  <a:gd name="T33" fmla="*/ 40 h 404"/>
                  <a:gd name="T34" fmla="*/ 27 w 577"/>
                  <a:gd name="T35" fmla="*/ 27 h 404"/>
                  <a:gd name="T36" fmla="*/ 34 w 577"/>
                  <a:gd name="T37" fmla="*/ 21 h 404"/>
                  <a:gd name="T38" fmla="*/ 41 w 577"/>
                  <a:gd name="T39" fmla="*/ 15 h 404"/>
                  <a:gd name="T40" fmla="*/ 49 w 577"/>
                  <a:gd name="T41" fmla="*/ 10 h 404"/>
                  <a:gd name="T42" fmla="*/ 57 w 577"/>
                  <a:gd name="T43" fmla="*/ 7 h 404"/>
                  <a:gd name="T44" fmla="*/ 65 w 577"/>
                  <a:gd name="T45" fmla="*/ 4 h 404"/>
                  <a:gd name="T46" fmla="*/ 74 w 577"/>
                  <a:gd name="T47" fmla="*/ 1 h 404"/>
                  <a:gd name="T48" fmla="*/ 82 w 577"/>
                  <a:gd name="T49" fmla="*/ 0 h 404"/>
                  <a:gd name="T50" fmla="*/ 92 w 577"/>
                  <a:gd name="T51" fmla="*/ 0 h 404"/>
                  <a:gd name="T52" fmla="*/ 486 w 577"/>
                  <a:gd name="T53" fmla="*/ 0 h 404"/>
                  <a:gd name="T54" fmla="*/ 495 w 577"/>
                  <a:gd name="T55" fmla="*/ 0 h 404"/>
                  <a:gd name="T56" fmla="*/ 504 w 577"/>
                  <a:gd name="T57" fmla="*/ 1 h 404"/>
                  <a:gd name="T58" fmla="*/ 512 w 577"/>
                  <a:gd name="T59" fmla="*/ 4 h 404"/>
                  <a:gd name="T60" fmla="*/ 520 w 577"/>
                  <a:gd name="T61" fmla="*/ 7 h 404"/>
                  <a:gd name="T62" fmla="*/ 528 w 577"/>
                  <a:gd name="T63" fmla="*/ 10 h 404"/>
                  <a:gd name="T64" fmla="*/ 536 w 577"/>
                  <a:gd name="T65" fmla="*/ 15 h 404"/>
                  <a:gd name="T66" fmla="*/ 543 w 577"/>
                  <a:gd name="T67" fmla="*/ 21 h 404"/>
                  <a:gd name="T68" fmla="*/ 550 w 577"/>
                  <a:gd name="T69" fmla="*/ 27 h 404"/>
                  <a:gd name="T70" fmla="*/ 562 w 577"/>
                  <a:gd name="T71" fmla="*/ 40 h 404"/>
                  <a:gd name="T72" fmla="*/ 570 w 577"/>
                  <a:gd name="T73" fmla="*/ 56 h 404"/>
                  <a:gd name="T74" fmla="*/ 576 w 577"/>
                  <a:gd name="T75" fmla="*/ 73 h 404"/>
                  <a:gd name="T76" fmla="*/ 577 w 577"/>
                  <a:gd name="T77" fmla="*/ 91 h 404"/>
                  <a:gd name="T78" fmla="*/ 577 w 577"/>
                  <a:gd name="T79" fmla="*/ 313 h 404"/>
                  <a:gd name="T80" fmla="*/ 574 w 577"/>
                  <a:gd name="T81" fmla="*/ 332 h 404"/>
                  <a:gd name="T82" fmla="*/ 570 w 577"/>
                  <a:gd name="T83" fmla="*/ 349 h 404"/>
                  <a:gd name="T84" fmla="*/ 562 w 577"/>
                  <a:gd name="T85" fmla="*/ 364 h 404"/>
                  <a:gd name="T86" fmla="*/ 550 w 577"/>
                  <a:gd name="T87" fmla="*/ 378 h 404"/>
                  <a:gd name="T88" fmla="*/ 536 w 577"/>
                  <a:gd name="T89" fmla="*/ 389 h 404"/>
                  <a:gd name="T90" fmla="*/ 521 w 577"/>
                  <a:gd name="T91" fmla="*/ 397 h 404"/>
                  <a:gd name="T92" fmla="*/ 504 w 577"/>
                  <a:gd name="T93" fmla="*/ 402 h 404"/>
                  <a:gd name="T94" fmla="*/ 486 w 577"/>
                  <a:gd name="T95" fmla="*/ 404 h 404"/>
                  <a:gd name="T96" fmla="*/ 92 w 577"/>
                  <a:gd name="T97"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7" h="404">
                    <a:moveTo>
                      <a:pt x="92" y="404"/>
                    </a:moveTo>
                    <a:lnTo>
                      <a:pt x="82" y="404"/>
                    </a:lnTo>
                    <a:lnTo>
                      <a:pt x="74" y="403"/>
                    </a:lnTo>
                    <a:lnTo>
                      <a:pt x="65" y="401"/>
                    </a:lnTo>
                    <a:lnTo>
                      <a:pt x="57" y="397"/>
                    </a:lnTo>
                    <a:lnTo>
                      <a:pt x="49" y="394"/>
                    </a:lnTo>
                    <a:lnTo>
                      <a:pt x="41" y="389"/>
                    </a:lnTo>
                    <a:lnTo>
                      <a:pt x="34" y="384"/>
                    </a:lnTo>
                    <a:lnTo>
                      <a:pt x="27" y="378"/>
                    </a:lnTo>
                    <a:lnTo>
                      <a:pt x="15" y="364"/>
                    </a:lnTo>
                    <a:lnTo>
                      <a:pt x="7" y="348"/>
                    </a:lnTo>
                    <a:lnTo>
                      <a:pt x="2" y="331"/>
                    </a:lnTo>
                    <a:lnTo>
                      <a:pt x="0" y="313"/>
                    </a:lnTo>
                    <a:lnTo>
                      <a:pt x="0" y="91"/>
                    </a:lnTo>
                    <a:lnTo>
                      <a:pt x="2" y="73"/>
                    </a:lnTo>
                    <a:lnTo>
                      <a:pt x="7" y="56"/>
                    </a:lnTo>
                    <a:lnTo>
                      <a:pt x="15" y="40"/>
                    </a:lnTo>
                    <a:lnTo>
                      <a:pt x="27" y="27"/>
                    </a:lnTo>
                    <a:lnTo>
                      <a:pt x="34" y="21"/>
                    </a:lnTo>
                    <a:lnTo>
                      <a:pt x="41" y="15"/>
                    </a:lnTo>
                    <a:lnTo>
                      <a:pt x="49" y="10"/>
                    </a:lnTo>
                    <a:lnTo>
                      <a:pt x="57" y="7"/>
                    </a:lnTo>
                    <a:lnTo>
                      <a:pt x="65" y="4"/>
                    </a:lnTo>
                    <a:lnTo>
                      <a:pt x="74" y="1"/>
                    </a:lnTo>
                    <a:lnTo>
                      <a:pt x="82" y="0"/>
                    </a:lnTo>
                    <a:lnTo>
                      <a:pt x="92" y="0"/>
                    </a:lnTo>
                    <a:lnTo>
                      <a:pt x="486" y="0"/>
                    </a:lnTo>
                    <a:lnTo>
                      <a:pt x="495" y="0"/>
                    </a:lnTo>
                    <a:lnTo>
                      <a:pt x="504" y="1"/>
                    </a:lnTo>
                    <a:lnTo>
                      <a:pt x="512" y="4"/>
                    </a:lnTo>
                    <a:lnTo>
                      <a:pt x="520" y="7"/>
                    </a:lnTo>
                    <a:lnTo>
                      <a:pt x="528" y="10"/>
                    </a:lnTo>
                    <a:lnTo>
                      <a:pt x="536" y="15"/>
                    </a:lnTo>
                    <a:lnTo>
                      <a:pt x="543" y="21"/>
                    </a:lnTo>
                    <a:lnTo>
                      <a:pt x="550" y="27"/>
                    </a:lnTo>
                    <a:lnTo>
                      <a:pt x="562" y="40"/>
                    </a:lnTo>
                    <a:lnTo>
                      <a:pt x="570" y="56"/>
                    </a:lnTo>
                    <a:lnTo>
                      <a:pt x="576" y="73"/>
                    </a:lnTo>
                    <a:lnTo>
                      <a:pt x="577" y="91"/>
                    </a:lnTo>
                    <a:lnTo>
                      <a:pt x="577" y="313"/>
                    </a:lnTo>
                    <a:lnTo>
                      <a:pt x="574" y="332"/>
                    </a:lnTo>
                    <a:lnTo>
                      <a:pt x="570" y="349"/>
                    </a:lnTo>
                    <a:lnTo>
                      <a:pt x="562" y="364"/>
                    </a:lnTo>
                    <a:lnTo>
                      <a:pt x="550" y="378"/>
                    </a:lnTo>
                    <a:lnTo>
                      <a:pt x="536" y="389"/>
                    </a:lnTo>
                    <a:lnTo>
                      <a:pt x="521" y="397"/>
                    </a:lnTo>
                    <a:lnTo>
                      <a:pt x="504" y="402"/>
                    </a:lnTo>
                    <a:lnTo>
                      <a:pt x="486" y="404"/>
                    </a:lnTo>
                    <a:lnTo>
                      <a:pt x="92" y="4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grpSp>
        <p:pic>
          <p:nvPicPr>
            <p:cNvPr id="91"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150" y="3976755"/>
              <a:ext cx="1777242" cy="949209"/>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2340248" y="4518280"/>
            <a:ext cx="1955346" cy="1801539"/>
            <a:chOff x="1428750" y="3852863"/>
            <a:chExt cx="533400" cy="627062"/>
          </a:xfrm>
        </p:grpSpPr>
        <p:sp>
          <p:nvSpPr>
            <p:cNvPr id="31" name="Freeform 30"/>
            <p:cNvSpPr>
              <a:spLocks/>
            </p:cNvSpPr>
            <p:nvPr/>
          </p:nvSpPr>
          <p:spPr bwMode="auto">
            <a:xfrm>
              <a:off x="1657350" y="4397375"/>
              <a:ext cx="87313" cy="82550"/>
            </a:xfrm>
            <a:custGeom>
              <a:avLst/>
              <a:gdLst>
                <a:gd name="T0" fmla="*/ 55 w 109"/>
                <a:gd name="T1" fmla="*/ 104 h 104"/>
                <a:gd name="T2" fmla="*/ 65 w 109"/>
                <a:gd name="T3" fmla="*/ 103 h 104"/>
                <a:gd name="T4" fmla="*/ 76 w 109"/>
                <a:gd name="T5" fmla="*/ 100 h 104"/>
                <a:gd name="T6" fmla="*/ 85 w 109"/>
                <a:gd name="T7" fmla="*/ 95 h 104"/>
                <a:gd name="T8" fmla="*/ 93 w 109"/>
                <a:gd name="T9" fmla="*/ 89 h 104"/>
                <a:gd name="T10" fmla="*/ 100 w 109"/>
                <a:gd name="T11" fmla="*/ 81 h 104"/>
                <a:gd name="T12" fmla="*/ 105 w 109"/>
                <a:gd name="T13" fmla="*/ 73 h 104"/>
                <a:gd name="T14" fmla="*/ 108 w 109"/>
                <a:gd name="T15" fmla="*/ 63 h 104"/>
                <a:gd name="T16" fmla="*/ 109 w 109"/>
                <a:gd name="T17" fmla="*/ 53 h 104"/>
                <a:gd name="T18" fmla="*/ 108 w 109"/>
                <a:gd name="T19" fmla="*/ 42 h 104"/>
                <a:gd name="T20" fmla="*/ 105 w 109"/>
                <a:gd name="T21" fmla="*/ 32 h 104"/>
                <a:gd name="T22" fmla="*/ 100 w 109"/>
                <a:gd name="T23" fmla="*/ 23 h 104"/>
                <a:gd name="T24" fmla="*/ 93 w 109"/>
                <a:gd name="T25" fmla="*/ 15 h 104"/>
                <a:gd name="T26" fmla="*/ 85 w 109"/>
                <a:gd name="T27" fmla="*/ 9 h 104"/>
                <a:gd name="T28" fmla="*/ 76 w 109"/>
                <a:gd name="T29" fmla="*/ 4 h 104"/>
                <a:gd name="T30" fmla="*/ 65 w 109"/>
                <a:gd name="T31" fmla="*/ 1 h 104"/>
                <a:gd name="T32" fmla="*/ 55 w 109"/>
                <a:gd name="T33" fmla="*/ 0 h 104"/>
                <a:gd name="T34" fmla="*/ 44 w 109"/>
                <a:gd name="T35" fmla="*/ 1 h 104"/>
                <a:gd name="T36" fmla="*/ 33 w 109"/>
                <a:gd name="T37" fmla="*/ 4 h 104"/>
                <a:gd name="T38" fmla="*/ 24 w 109"/>
                <a:gd name="T39" fmla="*/ 9 h 104"/>
                <a:gd name="T40" fmla="*/ 16 w 109"/>
                <a:gd name="T41" fmla="*/ 15 h 104"/>
                <a:gd name="T42" fmla="*/ 9 w 109"/>
                <a:gd name="T43" fmla="*/ 23 h 104"/>
                <a:gd name="T44" fmla="*/ 4 w 109"/>
                <a:gd name="T45" fmla="*/ 32 h 104"/>
                <a:gd name="T46" fmla="*/ 1 w 109"/>
                <a:gd name="T47" fmla="*/ 42 h 104"/>
                <a:gd name="T48" fmla="*/ 0 w 109"/>
                <a:gd name="T49" fmla="*/ 53 h 104"/>
                <a:gd name="T50" fmla="*/ 1 w 109"/>
                <a:gd name="T51" fmla="*/ 63 h 104"/>
                <a:gd name="T52" fmla="*/ 4 w 109"/>
                <a:gd name="T53" fmla="*/ 73 h 104"/>
                <a:gd name="T54" fmla="*/ 9 w 109"/>
                <a:gd name="T55" fmla="*/ 81 h 104"/>
                <a:gd name="T56" fmla="*/ 16 w 109"/>
                <a:gd name="T57" fmla="*/ 89 h 104"/>
                <a:gd name="T58" fmla="*/ 24 w 109"/>
                <a:gd name="T59" fmla="*/ 95 h 104"/>
                <a:gd name="T60" fmla="*/ 33 w 109"/>
                <a:gd name="T61" fmla="*/ 100 h 104"/>
                <a:gd name="T62" fmla="*/ 44 w 109"/>
                <a:gd name="T63" fmla="*/ 103 h 104"/>
                <a:gd name="T64" fmla="*/ 55 w 109"/>
                <a:gd name="T65"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4">
                  <a:moveTo>
                    <a:pt x="55" y="104"/>
                  </a:moveTo>
                  <a:lnTo>
                    <a:pt x="65" y="103"/>
                  </a:lnTo>
                  <a:lnTo>
                    <a:pt x="76" y="100"/>
                  </a:lnTo>
                  <a:lnTo>
                    <a:pt x="85" y="95"/>
                  </a:lnTo>
                  <a:lnTo>
                    <a:pt x="93" y="89"/>
                  </a:lnTo>
                  <a:lnTo>
                    <a:pt x="100" y="81"/>
                  </a:lnTo>
                  <a:lnTo>
                    <a:pt x="105" y="73"/>
                  </a:lnTo>
                  <a:lnTo>
                    <a:pt x="108" y="63"/>
                  </a:lnTo>
                  <a:lnTo>
                    <a:pt x="109" y="53"/>
                  </a:lnTo>
                  <a:lnTo>
                    <a:pt x="108" y="42"/>
                  </a:lnTo>
                  <a:lnTo>
                    <a:pt x="105" y="32"/>
                  </a:lnTo>
                  <a:lnTo>
                    <a:pt x="100" y="23"/>
                  </a:lnTo>
                  <a:lnTo>
                    <a:pt x="93" y="15"/>
                  </a:lnTo>
                  <a:lnTo>
                    <a:pt x="85" y="9"/>
                  </a:lnTo>
                  <a:lnTo>
                    <a:pt x="76" y="4"/>
                  </a:lnTo>
                  <a:lnTo>
                    <a:pt x="65" y="1"/>
                  </a:lnTo>
                  <a:lnTo>
                    <a:pt x="55" y="0"/>
                  </a:lnTo>
                  <a:lnTo>
                    <a:pt x="44" y="1"/>
                  </a:lnTo>
                  <a:lnTo>
                    <a:pt x="33" y="4"/>
                  </a:lnTo>
                  <a:lnTo>
                    <a:pt x="24" y="9"/>
                  </a:lnTo>
                  <a:lnTo>
                    <a:pt x="16" y="15"/>
                  </a:lnTo>
                  <a:lnTo>
                    <a:pt x="9" y="23"/>
                  </a:lnTo>
                  <a:lnTo>
                    <a:pt x="4" y="32"/>
                  </a:lnTo>
                  <a:lnTo>
                    <a:pt x="1" y="42"/>
                  </a:lnTo>
                  <a:lnTo>
                    <a:pt x="0" y="53"/>
                  </a:lnTo>
                  <a:lnTo>
                    <a:pt x="1" y="63"/>
                  </a:lnTo>
                  <a:lnTo>
                    <a:pt x="4" y="73"/>
                  </a:lnTo>
                  <a:lnTo>
                    <a:pt x="9" y="81"/>
                  </a:lnTo>
                  <a:lnTo>
                    <a:pt x="16" y="89"/>
                  </a:lnTo>
                  <a:lnTo>
                    <a:pt x="24" y="95"/>
                  </a:lnTo>
                  <a:lnTo>
                    <a:pt x="33" y="100"/>
                  </a:lnTo>
                  <a:lnTo>
                    <a:pt x="44" y="103"/>
                  </a:lnTo>
                  <a:lnTo>
                    <a:pt x="55"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32" name="Rectangle 31"/>
            <p:cNvSpPr>
              <a:spLocks noChangeArrowheads="1"/>
            </p:cNvSpPr>
            <p:nvPr/>
          </p:nvSpPr>
          <p:spPr bwMode="auto">
            <a:xfrm>
              <a:off x="1694656" y="4222803"/>
              <a:ext cx="25400" cy="1873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33" name="Freeform 32"/>
            <p:cNvSpPr>
              <a:spLocks/>
            </p:cNvSpPr>
            <p:nvPr/>
          </p:nvSpPr>
          <p:spPr bwMode="auto">
            <a:xfrm>
              <a:off x="1428750" y="3852863"/>
              <a:ext cx="533400" cy="396875"/>
            </a:xfrm>
            <a:custGeom>
              <a:avLst/>
              <a:gdLst>
                <a:gd name="T0" fmla="*/ 533 w 672"/>
                <a:gd name="T1" fmla="*/ 501 h 501"/>
                <a:gd name="T2" fmla="*/ 546 w 672"/>
                <a:gd name="T3" fmla="*/ 499 h 501"/>
                <a:gd name="T4" fmla="*/ 560 w 672"/>
                <a:gd name="T5" fmla="*/ 498 h 501"/>
                <a:gd name="T6" fmla="*/ 573 w 672"/>
                <a:gd name="T7" fmla="*/ 495 h 501"/>
                <a:gd name="T8" fmla="*/ 586 w 672"/>
                <a:gd name="T9" fmla="*/ 490 h 501"/>
                <a:gd name="T10" fmla="*/ 598 w 672"/>
                <a:gd name="T11" fmla="*/ 484 h 501"/>
                <a:gd name="T12" fmla="*/ 610 w 672"/>
                <a:gd name="T13" fmla="*/ 478 h 501"/>
                <a:gd name="T14" fmla="*/ 620 w 672"/>
                <a:gd name="T15" fmla="*/ 470 h 501"/>
                <a:gd name="T16" fmla="*/ 631 w 672"/>
                <a:gd name="T17" fmla="*/ 460 h 501"/>
                <a:gd name="T18" fmla="*/ 640 w 672"/>
                <a:gd name="T19" fmla="*/ 450 h 501"/>
                <a:gd name="T20" fmla="*/ 648 w 672"/>
                <a:gd name="T21" fmla="*/ 438 h 501"/>
                <a:gd name="T22" fmla="*/ 655 w 672"/>
                <a:gd name="T23" fmla="*/ 427 h 501"/>
                <a:gd name="T24" fmla="*/ 662 w 672"/>
                <a:gd name="T25" fmla="*/ 415 h 501"/>
                <a:gd name="T26" fmla="*/ 666 w 672"/>
                <a:gd name="T27" fmla="*/ 403 h 501"/>
                <a:gd name="T28" fmla="*/ 670 w 672"/>
                <a:gd name="T29" fmla="*/ 389 h 501"/>
                <a:gd name="T30" fmla="*/ 671 w 672"/>
                <a:gd name="T31" fmla="*/ 375 h 501"/>
                <a:gd name="T32" fmla="*/ 672 w 672"/>
                <a:gd name="T33" fmla="*/ 361 h 501"/>
                <a:gd name="T34" fmla="*/ 672 w 672"/>
                <a:gd name="T35" fmla="*/ 139 h 501"/>
                <a:gd name="T36" fmla="*/ 671 w 672"/>
                <a:gd name="T37" fmla="*/ 125 h 501"/>
                <a:gd name="T38" fmla="*/ 670 w 672"/>
                <a:gd name="T39" fmla="*/ 111 h 501"/>
                <a:gd name="T40" fmla="*/ 666 w 672"/>
                <a:gd name="T41" fmla="*/ 98 h 501"/>
                <a:gd name="T42" fmla="*/ 662 w 672"/>
                <a:gd name="T43" fmla="*/ 85 h 501"/>
                <a:gd name="T44" fmla="*/ 655 w 672"/>
                <a:gd name="T45" fmla="*/ 73 h 501"/>
                <a:gd name="T46" fmla="*/ 648 w 672"/>
                <a:gd name="T47" fmla="*/ 61 h 501"/>
                <a:gd name="T48" fmla="*/ 640 w 672"/>
                <a:gd name="T49" fmla="*/ 50 h 501"/>
                <a:gd name="T50" fmla="*/ 631 w 672"/>
                <a:gd name="T51" fmla="*/ 40 h 501"/>
                <a:gd name="T52" fmla="*/ 620 w 672"/>
                <a:gd name="T53" fmla="*/ 31 h 501"/>
                <a:gd name="T54" fmla="*/ 610 w 672"/>
                <a:gd name="T55" fmla="*/ 23 h 501"/>
                <a:gd name="T56" fmla="*/ 598 w 672"/>
                <a:gd name="T57" fmla="*/ 16 h 501"/>
                <a:gd name="T58" fmla="*/ 586 w 672"/>
                <a:gd name="T59" fmla="*/ 10 h 501"/>
                <a:gd name="T60" fmla="*/ 573 w 672"/>
                <a:gd name="T61" fmla="*/ 5 h 501"/>
                <a:gd name="T62" fmla="*/ 560 w 672"/>
                <a:gd name="T63" fmla="*/ 2 h 501"/>
                <a:gd name="T64" fmla="*/ 546 w 672"/>
                <a:gd name="T65" fmla="*/ 1 h 501"/>
                <a:gd name="T66" fmla="*/ 533 w 672"/>
                <a:gd name="T67" fmla="*/ 0 h 501"/>
                <a:gd name="T68" fmla="*/ 139 w 672"/>
                <a:gd name="T69" fmla="*/ 0 h 501"/>
                <a:gd name="T70" fmla="*/ 111 w 672"/>
                <a:gd name="T71" fmla="*/ 2 h 501"/>
                <a:gd name="T72" fmla="*/ 84 w 672"/>
                <a:gd name="T73" fmla="*/ 10 h 501"/>
                <a:gd name="T74" fmla="*/ 61 w 672"/>
                <a:gd name="T75" fmla="*/ 24 h 501"/>
                <a:gd name="T76" fmla="*/ 41 w 672"/>
                <a:gd name="T77" fmla="*/ 40 h 501"/>
                <a:gd name="T78" fmla="*/ 24 w 672"/>
                <a:gd name="T79" fmla="*/ 61 h 501"/>
                <a:gd name="T80" fmla="*/ 11 w 672"/>
                <a:gd name="T81" fmla="*/ 85 h 501"/>
                <a:gd name="T82" fmla="*/ 3 w 672"/>
                <a:gd name="T83" fmla="*/ 111 h 501"/>
                <a:gd name="T84" fmla="*/ 0 w 672"/>
                <a:gd name="T85" fmla="*/ 139 h 501"/>
                <a:gd name="T86" fmla="*/ 0 w 672"/>
                <a:gd name="T87" fmla="*/ 361 h 501"/>
                <a:gd name="T88" fmla="*/ 1 w 672"/>
                <a:gd name="T89" fmla="*/ 375 h 501"/>
                <a:gd name="T90" fmla="*/ 3 w 672"/>
                <a:gd name="T91" fmla="*/ 389 h 501"/>
                <a:gd name="T92" fmla="*/ 6 w 672"/>
                <a:gd name="T93" fmla="*/ 403 h 501"/>
                <a:gd name="T94" fmla="*/ 11 w 672"/>
                <a:gd name="T95" fmla="*/ 415 h 501"/>
                <a:gd name="T96" fmla="*/ 16 w 672"/>
                <a:gd name="T97" fmla="*/ 427 h 501"/>
                <a:gd name="T98" fmla="*/ 23 w 672"/>
                <a:gd name="T99" fmla="*/ 438 h 501"/>
                <a:gd name="T100" fmla="*/ 31 w 672"/>
                <a:gd name="T101" fmla="*/ 450 h 501"/>
                <a:gd name="T102" fmla="*/ 41 w 672"/>
                <a:gd name="T103" fmla="*/ 460 h 501"/>
                <a:gd name="T104" fmla="*/ 51 w 672"/>
                <a:gd name="T105" fmla="*/ 470 h 501"/>
                <a:gd name="T106" fmla="*/ 61 w 672"/>
                <a:gd name="T107" fmla="*/ 478 h 501"/>
                <a:gd name="T108" fmla="*/ 74 w 672"/>
                <a:gd name="T109" fmla="*/ 484 h 501"/>
                <a:gd name="T110" fmla="*/ 86 w 672"/>
                <a:gd name="T111" fmla="*/ 490 h 501"/>
                <a:gd name="T112" fmla="*/ 98 w 672"/>
                <a:gd name="T113" fmla="*/ 495 h 501"/>
                <a:gd name="T114" fmla="*/ 111 w 672"/>
                <a:gd name="T115" fmla="*/ 498 h 501"/>
                <a:gd name="T116" fmla="*/ 125 w 672"/>
                <a:gd name="T117" fmla="*/ 499 h 501"/>
                <a:gd name="T118" fmla="*/ 139 w 672"/>
                <a:gd name="T119" fmla="*/ 501 h 501"/>
                <a:gd name="T120" fmla="*/ 533 w 672"/>
                <a:gd name="T121" fmla="*/ 50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2" h="501">
                  <a:moveTo>
                    <a:pt x="533" y="501"/>
                  </a:moveTo>
                  <a:lnTo>
                    <a:pt x="546" y="499"/>
                  </a:lnTo>
                  <a:lnTo>
                    <a:pt x="560" y="498"/>
                  </a:lnTo>
                  <a:lnTo>
                    <a:pt x="573" y="495"/>
                  </a:lnTo>
                  <a:lnTo>
                    <a:pt x="586" y="490"/>
                  </a:lnTo>
                  <a:lnTo>
                    <a:pt x="598" y="484"/>
                  </a:lnTo>
                  <a:lnTo>
                    <a:pt x="610" y="478"/>
                  </a:lnTo>
                  <a:lnTo>
                    <a:pt x="620" y="470"/>
                  </a:lnTo>
                  <a:lnTo>
                    <a:pt x="631" y="460"/>
                  </a:lnTo>
                  <a:lnTo>
                    <a:pt x="640" y="450"/>
                  </a:lnTo>
                  <a:lnTo>
                    <a:pt x="648" y="438"/>
                  </a:lnTo>
                  <a:lnTo>
                    <a:pt x="655" y="427"/>
                  </a:lnTo>
                  <a:lnTo>
                    <a:pt x="662" y="415"/>
                  </a:lnTo>
                  <a:lnTo>
                    <a:pt x="666" y="403"/>
                  </a:lnTo>
                  <a:lnTo>
                    <a:pt x="670" y="389"/>
                  </a:lnTo>
                  <a:lnTo>
                    <a:pt x="671" y="375"/>
                  </a:lnTo>
                  <a:lnTo>
                    <a:pt x="672" y="361"/>
                  </a:lnTo>
                  <a:lnTo>
                    <a:pt x="672" y="139"/>
                  </a:lnTo>
                  <a:lnTo>
                    <a:pt x="671" y="125"/>
                  </a:lnTo>
                  <a:lnTo>
                    <a:pt x="670" y="111"/>
                  </a:lnTo>
                  <a:lnTo>
                    <a:pt x="666" y="98"/>
                  </a:lnTo>
                  <a:lnTo>
                    <a:pt x="662" y="85"/>
                  </a:lnTo>
                  <a:lnTo>
                    <a:pt x="655" y="73"/>
                  </a:lnTo>
                  <a:lnTo>
                    <a:pt x="648" y="61"/>
                  </a:lnTo>
                  <a:lnTo>
                    <a:pt x="640" y="50"/>
                  </a:lnTo>
                  <a:lnTo>
                    <a:pt x="631" y="40"/>
                  </a:lnTo>
                  <a:lnTo>
                    <a:pt x="620" y="31"/>
                  </a:lnTo>
                  <a:lnTo>
                    <a:pt x="610" y="23"/>
                  </a:lnTo>
                  <a:lnTo>
                    <a:pt x="598" y="16"/>
                  </a:lnTo>
                  <a:lnTo>
                    <a:pt x="586" y="10"/>
                  </a:lnTo>
                  <a:lnTo>
                    <a:pt x="573" y="5"/>
                  </a:lnTo>
                  <a:lnTo>
                    <a:pt x="560" y="2"/>
                  </a:lnTo>
                  <a:lnTo>
                    <a:pt x="546" y="1"/>
                  </a:lnTo>
                  <a:lnTo>
                    <a:pt x="533" y="0"/>
                  </a:lnTo>
                  <a:lnTo>
                    <a:pt x="139" y="0"/>
                  </a:lnTo>
                  <a:lnTo>
                    <a:pt x="111" y="2"/>
                  </a:lnTo>
                  <a:lnTo>
                    <a:pt x="84" y="10"/>
                  </a:lnTo>
                  <a:lnTo>
                    <a:pt x="61" y="24"/>
                  </a:lnTo>
                  <a:lnTo>
                    <a:pt x="41" y="40"/>
                  </a:lnTo>
                  <a:lnTo>
                    <a:pt x="24" y="61"/>
                  </a:lnTo>
                  <a:lnTo>
                    <a:pt x="11" y="85"/>
                  </a:lnTo>
                  <a:lnTo>
                    <a:pt x="3" y="111"/>
                  </a:lnTo>
                  <a:lnTo>
                    <a:pt x="0" y="139"/>
                  </a:lnTo>
                  <a:lnTo>
                    <a:pt x="0" y="361"/>
                  </a:lnTo>
                  <a:lnTo>
                    <a:pt x="1" y="375"/>
                  </a:lnTo>
                  <a:lnTo>
                    <a:pt x="3" y="389"/>
                  </a:lnTo>
                  <a:lnTo>
                    <a:pt x="6" y="403"/>
                  </a:lnTo>
                  <a:lnTo>
                    <a:pt x="11" y="415"/>
                  </a:lnTo>
                  <a:lnTo>
                    <a:pt x="16" y="427"/>
                  </a:lnTo>
                  <a:lnTo>
                    <a:pt x="23" y="438"/>
                  </a:lnTo>
                  <a:lnTo>
                    <a:pt x="31" y="450"/>
                  </a:lnTo>
                  <a:lnTo>
                    <a:pt x="41" y="460"/>
                  </a:lnTo>
                  <a:lnTo>
                    <a:pt x="51" y="470"/>
                  </a:lnTo>
                  <a:lnTo>
                    <a:pt x="61" y="478"/>
                  </a:lnTo>
                  <a:lnTo>
                    <a:pt x="74" y="484"/>
                  </a:lnTo>
                  <a:lnTo>
                    <a:pt x="86" y="490"/>
                  </a:lnTo>
                  <a:lnTo>
                    <a:pt x="98" y="495"/>
                  </a:lnTo>
                  <a:lnTo>
                    <a:pt x="111" y="498"/>
                  </a:lnTo>
                  <a:lnTo>
                    <a:pt x="125" y="499"/>
                  </a:lnTo>
                  <a:lnTo>
                    <a:pt x="139" y="501"/>
                  </a:lnTo>
                  <a:lnTo>
                    <a:pt x="533" y="5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34" name="Freeform 33"/>
            <p:cNvSpPr>
              <a:spLocks/>
            </p:cNvSpPr>
            <p:nvPr/>
          </p:nvSpPr>
          <p:spPr bwMode="auto">
            <a:xfrm>
              <a:off x="1449388" y="4030663"/>
              <a:ext cx="488950" cy="198438"/>
            </a:xfrm>
            <a:custGeom>
              <a:avLst/>
              <a:gdLst>
                <a:gd name="T0" fmla="*/ 77 w 615"/>
                <a:gd name="T1" fmla="*/ 251 h 251"/>
                <a:gd name="T2" fmla="*/ 541 w 615"/>
                <a:gd name="T3" fmla="*/ 251 h 251"/>
                <a:gd name="T4" fmla="*/ 615 w 615"/>
                <a:gd name="T5" fmla="*/ 206 h 251"/>
                <a:gd name="T6" fmla="*/ 615 w 615"/>
                <a:gd name="T7" fmla="*/ 0 h 251"/>
                <a:gd name="T8" fmla="*/ 0 w 615"/>
                <a:gd name="T9" fmla="*/ 0 h 251"/>
                <a:gd name="T10" fmla="*/ 0 w 615"/>
                <a:gd name="T11" fmla="*/ 206 h 251"/>
                <a:gd name="T12" fmla="*/ 77 w 615"/>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615" h="251">
                  <a:moveTo>
                    <a:pt x="77" y="251"/>
                  </a:moveTo>
                  <a:lnTo>
                    <a:pt x="541" y="251"/>
                  </a:lnTo>
                  <a:lnTo>
                    <a:pt x="615" y="206"/>
                  </a:lnTo>
                  <a:lnTo>
                    <a:pt x="615" y="0"/>
                  </a:lnTo>
                  <a:lnTo>
                    <a:pt x="0" y="0"/>
                  </a:lnTo>
                  <a:lnTo>
                    <a:pt x="0" y="206"/>
                  </a:lnTo>
                  <a:lnTo>
                    <a:pt x="77" y="2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35" name="Freeform 34"/>
            <p:cNvSpPr>
              <a:spLocks/>
            </p:cNvSpPr>
            <p:nvPr/>
          </p:nvSpPr>
          <p:spPr bwMode="auto">
            <a:xfrm>
              <a:off x="1466850" y="3890963"/>
              <a:ext cx="457200" cy="320675"/>
            </a:xfrm>
            <a:custGeom>
              <a:avLst/>
              <a:gdLst>
                <a:gd name="T0" fmla="*/ 92 w 577"/>
                <a:gd name="T1" fmla="*/ 404 h 404"/>
                <a:gd name="T2" fmla="*/ 82 w 577"/>
                <a:gd name="T3" fmla="*/ 404 h 404"/>
                <a:gd name="T4" fmla="*/ 74 w 577"/>
                <a:gd name="T5" fmla="*/ 403 h 404"/>
                <a:gd name="T6" fmla="*/ 65 w 577"/>
                <a:gd name="T7" fmla="*/ 401 h 404"/>
                <a:gd name="T8" fmla="*/ 57 w 577"/>
                <a:gd name="T9" fmla="*/ 397 h 404"/>
                <a:gd name="T10" fmla="*/ 49 w 577"/>
                <a:gd name="T11" fmla="*/ 394 h 404"/>
                <a:gd name="T12" fmla="*/ 41 w 577"/>
                <a:gd name="T13" fmla="*/ 389 h 404"/>
                <a:gd name="T14" fmla="*/ 34 w 577"/>
                <a:gd name="T15" fmla="*/ 384 h 404"/>
                <a:gd name="T16" fmla="*/ 27 w 577"/>
                <a:gd name="T17" fmla="*/ 378 h 404"/>
                <a:gd name="T18" fmla="*/ 15 w 577"/>
                <a:gd name="T19" fmla="*/ 364 h 404"/>
                <a:gd name="T20" fmla="*/ 7 w 577"/>
                <a:gd name="T21" fmla="*/ 348 h 404"/>
                <a:gd name="T22" fmla="*/ 2 w 577"/>
                <a:gd name="T23" fmla="*/ 331 h 404"/>
                <a:gd name="T24" fmla="*/ 0 w 577"/>
                <a:gd name="T25" fmla="*/ 313 h 404"/>
                <a:gd name="T26" fmla="*/ 0 w 577"/>
                <a:gd name="T27" fmla="*/ 91 h 404"/>
                <a:gd name="T28" fmla="*/ 2 w 577"/>
                <a:gd name="T29" fmla="*/ 73 h 404"/>
                <a:gd name="T30" fmla="*/ 7 w 577"/>
                <a:gd name="T31" fmla="*/ 56 h 404"/>
                <a:gd name="T32" fmla="*/ 15 w 577"/>
                <a:gd name="T33" fmla="*/ 40 h 404"/>
                <a:gd name="T34" fmla="*/ 27 w 577"/>
                <a:gd name="T35" fmla="*/ 27 h 404"/>
                <a:gd name="T36" fmla="*/ 34 w 577"/>
                <a:gd name="T37" fmla="*/ 21 h 404"/>
                <a:gd name="T38" fmla="*/ 41 w 577"/>
                <a:gd name="T39" fmla="*/ 15 h 404"/>
                <a:gd name="T40" fmla="*/ 49 w 577"/>
                <a:gd name="T41" fmla="*/ 10 h 404"/>
                <a:gd name="T42" fmla="*/ 57 w 577"/>
                <a:gd name="T43" fmla="*/ 7 h 404"/>
                <a:gd name="T44" fmla="*/ 65 w 577"/>
                <a:gd name="T45" fmla="*/ 4 h 404"/>
                <a:gd name="T46" fmla="*/ 74 w 577"/>
                <a:gd name="T47" fmla="*/ 1 h 404"/>
                <a:gd name="T48" fmla="*/ 82 w 577"/>
                <a:gd name="T49" fmla="*/ 0 h 404"/>
                <a:gd name="T50" fmla="*/ 92 w 577"/>
                <a:gd name="T51" fmla="*/ 0 h 404"/>
                <a:gd name="T52" fmla="*/ 486 w 577"/>
                <a:gd name="T53" fmla="*/ 0 h 404"/>
                <a:gd name="T54" fmla="*/ 495 w 577"/>
                <a:gd name="T55" fmla="*/ 0 h 404"/>
                <a:gd name="T56" fmla="*/ 504 w 577"/>
                <a:gd name="T57" fmla="*/ 1 h 404"/>
                <a:gd name="T58" fmla="*/ 512 w 577"/>
                <a:gd name="T59" fmla="*/ 4 h 404"/>
                <a:gd name="T60" fmla="*/ 520 w 577"/>
                <a:gd name="T61" fmla="*/ 7 h 404"/>
                <a:gd name="T62" fmla="*/ 528 w 577"/>
                <a:gd name="T63" fmla="*/ 10 h 404"/>
                <a:gd name="T64" fmla="*/ 536 w 577"/>
                <a:gd name="T65" fmla="*/ 15 h 404"/>
                <a:gd name="T66" fmla="*/ 543 w 577"/>
                <a:gd name="T67" fmla="*/ 21 h 404"/>
                <a:gd name="T68" fmla="*/ 550 w 577"/>
                <a:gd name="T69" fmla="*/ 27 h 404"/>
                <a:gd name="T70" fmla="*/ 562 w 577"/>
                <a:gd name="T71" fmla="*/ 40 h 404"/>
                <a:gd name="T72" fmla="*/ 570 w 577"/>
                <a:gd name="T73" fmla="*/ 56 h 404"/>
                <a:gd name="T74" fmla="*/ 576 w 577"/>
                <a:gd name="T75" fmla="*/ 73 h 404"/>
                <a:gd name="T76" fmla="*/ 577 w 577"/>
                <a:gd name="T77" fmla="*/ 91 h 404"/>
                <a:gd name="T78" fmla="*/ 577 w 577"/>
                <a:gd name="T79" fmla="*/ 313 h 404"/>
                <a:gd name="T80" fmla="*/ 574 w 577"/>
                <a:gd name="T81" fmla="*/ 332 h 404"/>
                <a:gd name="T82" fmla="*/ 570 w 577"/>
                <a:gd name="T83" fmla="*/ 349 h 404"/>
                <a:gd name="T84" fmla="*/ 562 w 577"/>
                <a:gd name="T85" fmla="*/ 364 h 404"/>
                <a:gd name="T86" fmla="*/ 550 w 577"/>
                <a:gd name="T87" fmla="*/ 378 h 404"/>
                <a:gd name="T88" fmla="*/ 536 w 577"/>
                <a:gd name="T89" fmla="*/ 389 h 404"/>
                <a:gd name="T90" fmla="*/ 521 w 577"/>
                <a:gd name="T91" fmla="*/ 397 h 404"/>
                <a:gd name="T92" fmla="*/ 504 w 577"/>
                <a:gd name="T93" fmla="*/ 402 h 404"/>
                <a:gd name="T94" fmla="*/ 486 w 577"/>
                <a:gd name="T95" fmla="*/ 404 h 404"/>
                <a:gd name="T96" fmla="*/ 92 w 577"/>
                <a:gd name="T97"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7" h="404">
                  <a:moveTo>
                    <a:pt x="92" y="404"/>
                  </a:moveTo>
                  <a:lnTo>
                    <a:pt x="82" y="404"/>
                  </a:lnTo>
                  <a:lnTo>
                    <a:pt x="74" y="403"/>
                  </a:lnTo>
                  <a:lnTo>
                    <a:pt x="65" y="401"/>
                  </a:lnTo>
                  <a:lnTo>
                    <a:pt x="57" y="397"/>
                  </a:lnTo>
                  <a:lnTo>
                    <a:pt x="49" y="394"/>
                  </a:lnTo>
                  <a:lnTo>
                    <a:pt x="41" y="389"/>
                  </a:lnTo>
                  <a:lnTo>
                    <a:pt x="34" y="384"/>
                  </a:lnTo>
                  <a:lnTo>
                    <a:pt x="27" y="378"/>
                  </a:lnTo>
                  <a:lnTo>
                    <a:pt x="15" y="364"/>
                  </a:lnTo>
                  <a:lnTo>
                    <a:pt x="7" y="348"/>
                  </a:lnTo>
                  <a:lnTo>
                    <a:pt x="2" y="331"/>
                  </a:lnTo>
                  <a:lnTo>
                    <a:pt x="0" y="313"/>
                  </a:lnTo>
                  <a:lnTo>
                    <a:pt x="0" y="91"/>
                  </a:lnTo>
                  <a:lnTo>
                    <a:pt x="2" y="73"/>
                  </a:lnTo>
                  <a:lnTo>
                    <a:pt x="7" y="56"/>
                  </a:lnTo>
                  <a:lnTo>
                    <a:pt x="15" y="40"/>
                  </a:lnTo>
                  <a:lnTo>
                    <a:pt x="27" y="27"/>
                  </a:lnTo>
                  <a:lnTo>
                    <a:pt x="34" y="21"/>
                  </a:lnTo>
                  <a:lnTo>
                    <a:pt x="41" y="15"/>
                  </a:lnTo>
                  <a:lnTo>
                    <a:pt x="49" y="10"/>
                  </a:lnTo>
                  <a:lnTo>
                    <a:pt x="57" y="7"/>
                  </a:lnTo>
                  <a:lnTo>
                    <a:pt x="65" y="4"/>
                  </a:lnTo>
                  <a:lnTo>
                    <a:pt x="74" y="1"/>
                  </a:lnTo>
                  <a:lnTo>
                    <a:pt x="82" y="0"/>
                  </a:lnTo>
                  <a:lnTo>
                    <a:pt x="92" y="0"/>
                  </a:lnTo>
                  <a:lnTo>
                    <a:pt x="486" y="0"/>
                  </a:lnTo>
                  <a:lnTo>
                    <a:pt x="495" y="0"/>
                  </a:lnTo>
                  <a:lnTo>
                    <a:pt x="504" y="1"/>
                  </a:lnTo>
                  <a:lnTo>
                    <a:pt x="512" y="4"/>
                  </a:lnTo>
                  <a:lnTo>
                    <a:pt x="520" y="7"/>
                  </a:lnTo>
                  <a:lnTo>
                    <a:pt x="528" y="10"/>
                  </a:lnTo>
                  <a:lnTo>
                    <a:pt x="536" y="15"/>
                  </a:lnTo>
                  <a:lnTo>
                    <a:pt x="543" y="21"/>
                  </a:lnTo>
                  <a:lnTo>
                    <a:pt x="550" y="27"/>
                  </a:lnTo>
                  <a:lnTo>
                    <a:pt x="562" y="40"/>
                  </a:lnTo>
                  <a:lnTo>
                    <a:pt x="570" y="56"/>
                  </a:lnTo>
                  <a:lnTo>
                    <a:pt x="576" y="73"/>
                  </a:lnTo>
                  <a:lnTo>
                    <a:pt x="577" y="91"/>
                  </a:lnTo>
                  <a:lnTo>
                    <a:pt x="577" y="313"/>
                  </a:lnTo>
                  <a:lnTo>
                    <a:pt x="574" y="332"/>
                  </a:lnTo>
                  <a:lnTo>
                    <a:pt x="570" y="349"/>
                  </a:lnTo>
                  <a:lnTo>
                    <a:pt x="562" y="364"/>
                  </a:lnTo>
                  <a:lnTo>
                    <a:pt x="550" y="378"/>
                  </a:lnTo>
                  <a:lnTo>
                    <a:pt x="536" y="389"/>
                  </a:lnTo>
                  <a:lnTo>
                    <a:pt x="521" y="397"/>
                  </a:lnTo>
                  <a:lnTo>
                    <a:pt x="504" y="402"/>
                  </a:lnTo>
                  <a:lnTo>
                    <a:pt x="486" y="404"/>
                  </a:lnTo>
                  <a:lnTo>
                    <a:pt x="92" y="4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grpSp>
      <p:pic>
        <p:nvPicPr>
          <p:cNvPr id="1066" name="Picture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94394" y="3392478"/>
            <a:ext cx="2393869" cy="11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4" name="Group 93"/>
          <p:cNvGrpSpPr/>
          <p:nvPr/>
        </p:nvGrpSpPr>
        <p:grpSpPr>
          <a:xfrm>
            <a:off x="7331887" y="2308555"/>
            <a:ext cx="520199" cy="440649"/>
            <a:chOff x="1253643" y="1556792"/>
            <a:chExt cx="806183" cy="665986"/>
          </a:xfrm>
        </p:grpSpPr>
        <p:pic>
          <p:nvPicPr>
            <p:cNvPr id="95" name="Picture 38"/>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6604" b="89623" l="2579" r="89685">
                          <a14:backgroundMark x1="13467" y1="16352" x2="13467" y2="16352"/>
                          <a14:backgroundMark x1="48138" y1="10063" x2="48138" y2="10063"/>
                          <a14:backgroundMark x1="83668" y1="26730" x2="83668" y2="26730"/>
                          <a14:backgroundMark x1="81662" y1="81761" x2="81662" y2="81761"/>
                          <a14:backgroundMark x1="7450" y1="73270" x2="7450" y2="73270"/>
                        </a14:backgroundRemoval>
                      </a14:imgEffect>
                    </a14:imgLayer>
                  </a14:imgProps>
                </a:ext>
                <a:ext uri="{28A0092B-C50C-407E-A947-70E740481C1C}">
                  <a14:useLocalDpi xmlns:a14="http://schemas.microsoft.com/office/drawing/2010/main" val="0"/>
                </a:ext>
              </a:extLst>
            </a:blip>
            <a:srcRect/>
            <a:stretch>
              <a:fillRect/>
            </a:stretch>
          </p:blipFill>
          <p:spPr bwMode="auto">
            <a:xfrm>
              <a:off x="1365460" y="1628800"/>
              <a:ext cx="614251" cy="53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6" name="Group 95"/>
            <p:cNvGrpSpPr/>
            <p:nvPr/>
          </p:nvGrpSpPr>
          <p:grpSpPr>
            <a:xfrm>
              <a:off x="1253643" y="1556792"/>
              <a:ext cx="806183" cy="665986"/>
              <a:chOff x="3302000" y="3621088"/>
              <a:chExt cx="1028700" cy="933450"/>
            </a:xfrm>
          </p:grpSpPr>
          <p:sp>
            <p:nvSpPr>
              <p:cNvPr id="97" name="Freeform 18"/>
              <p:cNvSpPr>
                <a:spLocks/>
              </p:cNvSpPr>
              <p:nvPr/>
            </p:nvSpPr>
            <p:spPr bwMode="auto">
              <a:xfrm>
                <a:off x="3302000" y="3621088"/>
                <a:ext cx="1028700" cy="933450"/>
              </a:xfrm>
              <a:custGeom>
                <a:avLst/>
                <a:gdLst>
                  <a:gd name="T0" fmla="*/ 1187 w 1297"/>
                  <a:gd name="T1" fmla="*/ 678 h 1176"/>
                  <a:gd name="T2" fmla="*/ 1074 w 1297"/>
                  <a:gd name="T3" fmla="*/ 716 h 1176"/>
                  <a:gd name="T4" fmla="*/ 962 w 1297"/>
                  <a:gd name="T5" fmla="*/ 756 h 1176"/>
                  <a:gd name="T6" fmla="*/ 917 w 1297"/>
                  <a:gd name="T7" fmla="*/ 841 h 1176"/>
                  <a:gd name="T8" fmla="*/ 919 w 1297"/>
                  <a:gd name="T9" fmla="*/ 961 h 1176"/>
                  <a:gd name="T10" fmla="*/ 922 w 1297"/>
                  <a:gd name="T11" fmla="*/ 1081 h 1176"/>
                  <a:gd name="T12" fmla="*/ 905 w 1297"/>
                  <a:gd name="T13" fmla="*/ 1161 h 1176"/>
                  <a:gd name="T14" fmla="*/ 814 w 1297"/>
                  <a:gd name="T15" fmla="*/ 1081 h 1176"/>
                  <a:gd name="T16" fmla="*/ 725 w 1297"/>
                  <a:gd name="T17" fmla="*/ 1001 h 1176"/>
                  <a:gd name="T18" fmla="*/ 633 w 1297"/>
                  <a:gd name="T19" fmla="*/ 923 h 1176"/>
                  <a:gd name="T20" fmla="*/ 534 w 1297"/>
                  <a:gd name="T21" fmla="*/ 965 h 1176"/>
                  <a:gd name="T22" fmla="*/ 432 w 1297"/>
                  <a:gd name="T23" fmla="*/ 1026 h 1176"/>
                  <a:gd name="T24" fmla="*/ 329 w 1297"/>
                  <a:gd name="T25" fmla="*/ 1089 h 1176"/>
                  <a:gd name="T26" fmla="*/ 287 w 1297"/>
                  <a:gd name="T27" fmla="*/ 1066 h 1176"/>
                  <a:gd name="T28" fmla="*/ 310 w 1297"/>
                  <a:gd name="T29" fmla="*/ 948 h 1176"/>
                  <a:gd name="T30" fmla="*/ 333 w 1297"/>
                  <a:gd name="T31" fmla="*/ 830 h 1176"/>
                  <a:gd name="T32" fmla="*/ 342 w 1297"/>
                  <a:gd name="T33" fmla="*/ 720 h 1176"/>
                  <a:gd name="T34" fmla="*/ 236 w 1297"/>
                  <a:gd name="T35" fmla="*/ 663 h 1176"/>
                  <a:gd name="T36" fmla="*/ 131 w 1297"/>
                  <a:gd name="T37" fmla="*/ 606 h 1176"/>
                  <a:gd name="T38" fmla="*/ 27 w 1297"/>
                  <a:gd name="T39" fmla="*/ 547 h 1176"/>
                  <a:gd name="T40" fmla="*/ 82 w 1297"/>
                  <a:gd name="T41" fmla="*/ 503 h 1176"/>
                  <a:gd name="T42" fmla="*/ 196 w 1297"/>
                  <a:gd name="T43" fmla="*/ 465 h 1176"/>
                  <a:gd name="T44" fmla="*/ 308 w 1297"/>
                  <a:gd name="T45" fmla="*/ 425 h 1176"/>
                  <a:gd name="T46" fmla="*/ 378 w 1297"/>
                  <a:gd name="T47" fmla="*/ 359 h 1176"/>
                  <a:gd name="T48" fmla="*/ 377 w 1297"/>
                  <a:gd name="T49" fmla="*/ 237 h 1176"/>
                  <a:gd name="T50" fmla="*/ 375 w 1297"/>
                  <a:gd name="T51" fmla="*/ 117 h 1176"/>
                  <a:gd name="T52" fmla="*/ 371 w 1297"/>
                  <a:gd name="T53" fmla="*/ 0 h 1176"/>
                  <a:gd name="T54" fmla="*/ 470 w 1297"/>
                  <a:gd name="T55" fmla="*/ 83 h 1176"/>
                  <a:gd name="T56" fmla="*/ 567 w 1297"/>
                  <a:gd name="T57" fmla="*/ 169 h 1176"/>
                  <a:gd name="T58" fmla="*/ 643 w 1297"/>
                  <a:gd name="T59" fmla="*/ 241 h 1176"/>
                  <a:gd name="T60" fmla="*/ 620 w 1297"/>
                  <a:gd name="T61" fmla="*/ 323 h 1176"/>
                  <a:gd name="T62" fmla="*/ 550 w 1297"/>
                  <a:gd name="T63" fmla="*/ 321 h 1176"/>
                  <a:gd name="T64" fmla="*/ 504 w 1297"/>
                  <a:gd name="T65" fmla="*/ 338 h 1176"/>
                  <a:gd name="T66" fmla="*/ 506 w 1297"/>
                  <a:gd name="T67" fmla="*/ 463 h 1176"/>
                  <a:gd name="T68" fmla="*/ 413 w 1297"/>
                  <a:gd name="T69" fmla="*/ 522 h 1176"/>
                  <a:gd name="T70" fmla="*/ 319 w 1297"/>
                  <a:gd name="T71" fmla="*/ 566 h 1176"/>
                  <a:gd name="T72" fmla="*/ 430 w 1297"/>
                  <a:gd name="T73" fmla="*/ 627 h 1176"/>
                  <a:gd name="T74" fmla="*/ 483 w 1297"/>
                  <a:gd name="T75" fmla="*/ 712 h 1176"/>
                  <a:gd name="T76" fmla="*/ 458 w 1297"/>
                  <a:gd name="T77" fmla="*/ 836 h 1176"/>
                  <a:gd name="T78" fmla="*/ 531 w 1297"/>
                  <a:gd name="T79" fmla="*/ 821 h 1176"/>
                  <a:gd name="T80" fmla="*/ 639 w 1297"/>
                  <a:gd name="T81" fmla="*/ 762 h 1176"/>
                  <a:gd name="T82" fmla="*/ 732 w 1297"/>
                  <a:gd name="T83" fmla="*/ 843 h 1176"/>
                  <a:gd name="T84" fmla="*/ 791 w 1297"/>
                  <a:gd name="T85" fmla="*/ 851 h 1176"/>
                  <a:gd name="T86" fmla="*/ 789 w 1297"/>
                  <a:gd name="T87" fmla="*/ 724 h 1176"/>
                  <a:gd name="T88" fmla="*/ 869 w 1297"/>
                  <a:gd name="T89" fmla="*/ 657 h 1176"/>
                  <a:gd name="T90" fmla="*/ 989 w 1297"/>
                  <a:gd name="T91" fmla="*/ 617 h 1176"/>
                  <a:gd name="T92" fmla="*/ 877 w 1297"/>
                  <a:gd name="T93" fmla="*/ 556 h 1176"/>
                  <a:gd name="T94" fmla="*/ 808 w 1297"/>
                  <a:gd name="T95" fmla="*/ 477 h 1176"/>
                  <a:gd name="T96" fmla="*/ 833 w 1297"/>
                  <a:gd name="T97" fmla="*/ 351 h 1176"/>
                  <a:gd name="T98" fmla="*/ 774 w 1297"/>
                  <a:gd name="T99" fmla="*/ 349 h 1176"/>
                  <a:gd name="T100" fmla="*/ 666 w 1297"/>
                  <a:gd name="T101" fmla="*/ 416 h 1176"/>
                  <a:gd name="T102" fmla="*/ 641 w 1297"/>
                  <a:gd name="T103" fmla="*/ 319 h 1176"/>
                  <a:gd name="T104" fmla="*/ 681 w 1297"/>
                  <a:gd name="T105" fmla="*/ 262 h 1176"/>
                  <a:gd name="T106" fmla="*/ 782 w 1297"/>
                  <a:gd name="T107" fmla="*/ 197 h 1176"/>
                  <a:gd name="T108" fmla="*/ 884 w 1297"/>
                  <a:gd name="T109" fmla="*/ 136 h 1176"/>
                  <a:gd name="T110" fmla="*/ 987 w 1297"/>
                  <a:gd name="T111" fmla="*/ 74 h 1176"/>
                  <a:gd name="T112" fmla="*/ 1002 w 1297"/>
                  <a:gd name="T113" fmla="*/ 134 h 1176"/>
                  <a:gd name="T114" fmla="*/ 981 w 1297"/>
                  <a:gd name="T115" fmla="*/ 250 h 1176"/>
                  <a:gd name="T116" fmla="*/ 957 w 1297"/>
                  <a:gd name="T117" fmla="*/ 368 h 1176"/>
                  <a:gd name="T118" fmla="*/ 976 w 1297"/>
                  <a:gd name="T119" fmla="*/ 465 h 1176"/>
                  <a:gd name="T120" fmla="*/ 1078 w 1297"/>
                  <a:gd name="T121" fmla="*/ 524 h 1176"/>
                  <a:gd name="T122" fmla="*/ 1185 w 1297"/>
                  <a:gd name="T123" fmla="*/ 581 h 1176"/>
                  <a:gd name="T124" fmla="*/ 1289 w 1297"/>
                  <a:gd name="T125" fmla="*/ 638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7" h="1176">
                    <a:moveTo>
                      <a:pt x="1297" y="644"/>
                    </a:moveTo>
                    <a:lnTo>
                      <a:pt x="1289" y="644"/>
                    </a:lnTo>
                    <a:lnTo>
                      <a:pt x="1284" y="648"/>
                    </a:lnTo>
                    <a:lnTo>
                      <a:pt x="1276" y="648"/>
                    </a:lnTo>
                    <a:lnTo>
                      <a:pt x="1272" y="651"/>
                    </a:lnTo>
                    <a:lnTo>
                      <a:pt x="1265" y="653"/>
                    </a:lnTo>
                    <a:lnTo>
                      <a:pt x="1259" y="655"/>
                    </a:lnTo>
                    <a:lnTo>
                      <a:pt x="1253" y="657"/>
                    </a:lnTo>
                    <a:lnTo>
                      <a:pt x="1248" y="659"/>
                    </a:lnTo>
                    <a:lnTo>
                      <a:pt x="1240" y="661"/>
                    </a:lnTo>
                    <a:lnTo>
                      <a:pt x="1234" y="663"/>
                    </a:lnTo>
                    <a:lnTo>
                      <a:pt x="1229" y="665"/>
                    </a:lnTo>
                    <a:lnTo>
                      <a:pt x="1223" y="667"/>
                    </a:lnTo>
                    <a:lnTo>
                      <a:pt x="1217" y="669"/>
                    </a:lnTo>
                    <a:lnTo>
                      <a:pt x="1211" y="670"/>
                    </a:lnTo>
                    <a:lnTo>
                      <a:pt x="1204" y="674"/>
                    </a:lnTo>
                    <a:lnTo>
                      <a:pt x="1200" y="676"/>
                    </a:lnTo>
                    <a:lnTo>
                      <a:pt x="1192" y="676"/>
                    </a:lnTo>
                    <a:lnTo>
                      <a:pt x="1187" y="678"/>
                    </a:lnTo>
                    <a:lnTo>
                      <a:pt x="1181" y="682"/>
                    </a:lnTo>
                    <a:lnTo>
                      <a:pt x="1175" y="684"/>
                    </a:lnTo>
                    <a:lnTo>
                      <a:pt x="1170" y="684"/>
                    </a:lnTo>
                    <a:lnTo>
                      <a:pt x="1164" y="688"/>
                    </a:lnTo>
                    <a:lnTo>
                      <a:pt x="1156" y="689"/>
                    </a:lnTo>
                    <a:lnTo>
                      <a:pt x="1152" y="691"/>
                    </a:lnTo>
                    <a:lnTo>
                      <a:pt x="1145" y="693"/>
                    </a:lnTo>
                    <a:lnTo>
                      <a:pt x="1139" y="695"/>
                    </a:lnTo>
                    <a:lnTo>
                      <a:pt x="1133" y="697"/>
                    </a:lnTo>
                    <a:lnTo>
                      <a:pt x="1128" y="699"/>
                    </a:lnTo>
                    <a:lnTo>
                      <a:pt x="1122" y="701"/>
                    </a:lnTo>
                    <a:lnTo>
                      <a:pt x="1116" y="703"/>
                    </a:lnTo>
                    <a:lnTo>
                      <a:pt x="1111" y="707"/>
                    </a:lnTo>
                    <a:lnTo>
                      <a:pt x="1105" y="708"/>
                    </a:lnTo>
                    <a:lnTo>
                      <a:pt x="1097" y="708"/>
                    </a:lnTo>
                    <a:lnTo>
                      <a:pt x="1092" y="710"/>
                    </a:lnTo>
                    <a:lnTo>
                      <a:pt x="1086" y="714"/>
                    </a:lnTo>
                    <a:lnTo>
                      <a:pt x="1080" y="716"/>
                    </a:lnTo>
                    <a:lnTo>
                      <a:pt x="1074" y="716"/>
                    </a:lnTo>
                    <a:lnTo>
                      <a:pt x="1069" y="718"/>
                    </a:lnTo>
                    <a:lnTo>
                      <a:pt x="1061" y="722"/>
                    </a:lnTo>
                    <a:lnTo>
                      <a:pt x="1057" y="724"/>
                    </a:lnTo>
                    <a:lnTo>
                      <a:pt x="1050" y="726"/>
                    </a:lnTo>
                    <a:lnTo>
                      <a:pt x="1044" y="727"/>
                    </a:lnTo>
                    <a:lnTo>
                      <a:pt x="1038" y="729"/>
                    </a:lnTo>
                    <a:lnTo>
                      <a:pt x="1033" y="731"/>
                    </a:lnTo>
                    <a:lnTo>
                      <a:pt x="1027" y="733"/>
                    </a:lnTo>
                    <a:lnTo>
                      <a:pt x="1021" y="735"/>
                    </a:lnTo>
                    <a:lnTo>
                      <a:pt x="1016" y="739"/>
                    </a:lnTo>
                    <a:lnTo>
                      <a:pt x="1010" y="741"/>
                    </a:lnTo>
                    <a:lnTo>
                      <a:pt x="1002" y="741"/>
                    </a:lnTo>
                    <a:lnTo>
                      <a:pt x="997" y="743"/>
                    </a:lnTo>
                    <a:lnTo>
                      <a:pt x="991" y="746"/>
                    </a:lnTo>
                    <a:lnTo>
                      <a:pt x="987" y="748"/>
                    </a:lnTo>
                    <a:lnTo>
                      <a:pt x="979" y="750"/>
                    </a:lnTo>
                    <a:lnTo>
                      <a:pt x="974" y="752"/>
                    </a:lnTo>
                    <a:lnTo>
                      <a:pt x="968" y="754"/>
                    </a:lnTo>
                    <a:lnTo>
                      <a:pt x="962" y="756"/>
                    </a:lnTo>
                    <a:lnTo>
                      <a:pt x="957" y="758"/>
                    </a:lnTo>
                    <a:lnTo>
                      <a:pt x="949" y="762"/>
                    </a:lnTo>
                    <a:lnTo>
                      <a:pt x="943" y="764"/>
                    </a:lnTo>
                    <a:lnTo>
                      <a:pt x="938" y="765"/>
                    </a:lnTo>
                    <a:lnTo>
                      <a:pt x="932" y="767"/>
                    </a:lnTo>
                    <a:lnTo>
                      <a:pt x="926" y="769"/>
                    </a:lnTo>
                    <a:lnTo>
                      <a:pt x="920" y="773"/>
                    </a:lnTo>
                    <a:lnTo>
                      <a:pt x="915" y="775"/>
                    </a:lnTo>
                    <a:lnTo>
                      <a:pt x="915" y="781"/>
                    </a:lnTo>
                    <a:lnTo>
                      <a:pt x="915" y="786"/>
                    </a:lnTo>
                    <a:lnTo>
                      <a:pt x="915" y="792"/>
                    </a:lnTo>
                    <a:lnTo>
                      <a:pt x="915" y="798"/>
                    </a:lnTo>
                    <a:lnTo>
                      <a:pt x="915" y="803"/>
                    </a:lnTo>
                    <a:lnTo>
                      <a:pt x="915" y="811"/>
                    </a:lnTo>
                    <a:lnTo>
                      <a:pt x="915" y="817"/>
                    </a:lnTo>
                    <a:lnTo>
                      <a:pt x="917" y="822"/>
                    </a:lnTo>
                    <a:lnTo>
                      <a:pt x="917" y="828"/>
                    </a:lnTo>
                    <a:lnTo>
                      <a:pt x="917" y="836"/>
                    </a:lnTo>
                    <a:lnTo>
                      <a:pt x="917" y="841"/>
                    </a:lnTo>
                    <a:lnTo>
                      <a:pt x="917" y="849"/>
                    </a:lnTo>
                    <a:lnTo>
                      <a:pt x="917" y="855"/>
                    </a:lnTo>
                    <a:lnTo>
                      <a:pt x="917" y="860"/>
                    </a:lnTo>
                    <a:lnTo>
                      <a:pt x="917" y="866"/>
                    </a:lnTo>
                    <a:lnTo>
                      <a:pt x="917" y="874"/>
                    </a:lnTo>
                    <a:lnTo>
                      <a:pt x="917" y="878"/>
                    </a:lnTo>
                    <a:lnTo>
                      <a:pt x="917" y="885"/>
                    </a:lnTo>
                    <a:lnTo>
                      <a:pt x="917" y="891"/>
                    </a:lnTo>
                    <a:lnTo>
                      <a:pt x="917" y="899"/>
                    </a:lnTo>
                    <a:lnTo>
                      <a:pt x="917" y="904"/>
                    </a:lnTo>
                    <a:lnTo>
                      <a:pt x="917" y="912"/>
                    </a:lnTo>
                    <a:lnTo>
                      <a:pt x="917" y="916"/>
                    </a:lnTo>
                    <a:lnTo>
                      <a:pt x="919" y="923"/>
                    </a:lnTo>
                    <a:lnTo>
                      <a:pt x="919" y="929"/>
                    </a:lnTo>
                    <a:lnTo>
                      <a:pt x="919" y="937"/>
                    </a:lnTo>
                    <a:lnTo>
                      <a:pt x="919" y="942"/>
                    </a:lnTo>
                    <a:lnTo>
                      <a:pt x="919" y="948"/>
                    </a:lnTo>
                    <a:lnTo>
                      <a:pt x="919" y="956"/>
                    </a:lnTo>
                    <a:lnTo>
                      <a:pt x="919" y="961"/>
                    </a:lnTo>
                    <a:lnTo>
                      <a:pt x="919" y="967"/>
                    </a:lnTo>
                    <a:lnTo>
                      <a:pt x="919" y="975"/>
                    </a:lnTo>
                    <a:lnTo>
                      <a:pt x="919" y="980"/>
                    </a:lnTo>
                    <a:lnTo>
                      <a:pt x="919" y="986"/>
                    </a:lnTo>
                    <a:lnTo>
                      <a:pt x="919" y="994"/>
                    </a:lnTo>
                    <a:lnTo>
                      <a:pt x="919" y="999"/>
                    </a:lnTo>
                    <a:lnTo>
                      <a:pt x="919" y="1005"/>
                    </a:lnTo>
                    <a:lnTo>
                      <a:pt x="919" y="1013"/>
                    </a:lnTo>
                    <a:lnTo>
                      <a:pt x="919" y="1018"/>
                    </a:lnTo>
                    <a:lnTo>
                      <a:pt x="920" y="1026"/>
                    </a:lnTo>
                    <a:lnTo>
                      <a:pt x="920" y="1032"/>
                    </a:lnTo>
                    <a:lnTo>
                      <a:pt x="920" y="1037"/>
                    </a:lnTo>
                    <a:lnTo>
                      <a:pt x="920" y="1043"/>
                    </a:lnTo>
                    <a:lnTo>
                      <a:pt x="922" y="1051"/>
                    </a:lnTo>
                    <a:lnTo>
                      <a:pt x="922" y="1056"/>
                    </a:lnTo>
                    <a:lnTo>
                      <a:pt x="922" y="1062"/>
                    </a:lnTo>
                    <a:lnTo>
                      <a:pt x="922" y="1068"/>
                    </a:lnTo>
                    <a:lnTo>
                      <a:pt x="922" y="1075"/>
                    </a:lnTo>
                    <a:lnTo>
                      <a:pt x="922" y="1081"/>
                    </a:lnTo>
                    <a:lnTo>
                      <a:pt x="922" y="1089"/>
                    </a:lnTo>
                    <a:lnTo>
                      <a:pt x="922" y="1094"/>
                    </a:lnTo>
                    <a:lnTo>
                      <a:pt x="922" y="1100"/>
                    </a:lnTo>
                    <a:lnTo>
                      <a:pt x="922" y="1108"/>
                    </a:lnTo>
                    <a:lnTo>
                      <a:pt x="922" y="1113"/>
                    </a:lnTo>
                    <a:lnTo>
                      <a:pt x="922" y="1119"/>
                    </a:lnTo>
                    <a:lnTo>
                      <a:pt x="922" y="1127"/>
                    </a:lnTo>
                    <a:lnTo>
                      <a:pt x="922" y="1132"/>
                    </a:lnTo>
                    <a:lnTo>
                      <a:pt x="922" y="1138"/>
                    </a:lnTo>
                    <a:lnTo>
                      <a:pt x="922" y="1146"/>
                    </a:lnTo>
                    <a:lnTo>
                      <a:pt x="924" y="1151"/>
                    </a:lnTo>
                    <a:lnTo>
                      <a:pt x="924" y="1159"/>
                    </a:lnTo>
                    <a:lnTo>
                      <a:pt x="924" y="1163"/>
                    </a:lnTo>
                    <a:lnTo>
                      <a:pt x="924" y="1170"/>
                    </a:lnTo>
                    <a:lnTo>
                      <a:pt x="924" y="1176"/>
                    </a:lnTo>
                    <a:lnTo>
                      <a:pt x="919" y="1172"/>
                    </a:lnTo>
                    <a:lnTo>
                      <a:pt x="915" y="1168"/>
                    </a:lnTo>
                    <a:lnTo>
                      <a:pt x="909" y="1163"/>
                    </a:lnTo>
                    <a:lnTo>
                      <a:pt x="905" y="1161"/>
                    </a:lnTo>
                    <a:lnTo>
                      <a:pt x="900" y="1155"/>
                    </a:lnTo>
                    <a:lnTo>
                      <a:pt x="896" y="1151"/>
                    </a:lnTo>
                    <a:lnTo>
                      <a:pt x="890" y="1147"/>
                    </a:lnTo>
                    <a:lnTo>
                      <a:pt x="886" y="1144"/>
                    </a:lnTo>
                    <a:lnTo>
                      <a:pt x="881" y="1138"/>
                    </a:lnTo>
                    <a:lnTo>
                      <a:pt x="877" y="1134"/>
                    </a:lnTo>
                    <a:lnTo>
                      <a:pt x="871" y="1130"/>
                    </a:lnTo>
                    <a:lnTo>
                      <a:pt x="867" y="1127"/>
                    </a:lnTo>
                    <a:lnTo>
                      <a:pt x="861" y="1121"/>
                    </a:lnTo>
                    <a:lnTo>
                      <a:pt x="858" y="1119"/>
                    </a:lnTo>
                    <a:lnTo>
                      <a:pt x="854" y="1113"/>
                    </a:lnTo>
                    <a:lnTo>
                      <a:pt x="848" y="1111"/>
                    </a:lnTo>
                    <a:lnTo>
                      <a:pt x="842" y="1106"/>
                    </a:lnTo>
                    <a:lnTo>
                      <a:pt x="839" y="1100"/>
                    </a:lnTo>
                    <a:lnTo>
                      <a:pt x="835" y="1096"/>
                    </a:lnTo>
                    <a:lnTo>
                      <a:pt x="829" y="1094"/>
                    </a:lnTo>
                    <a:lnTo>
                      <a:pt x="823" y="1089"/>
                    </a:lnTo>
                    <a:lnTo>
                      <a:pt x="820" y="1085"/>
                    </a:lnTo>
                    <a:lnTo>
                      <a:pt x="814" y="1081"/>
                    </a:lnTo>
                    <a:lnTo>
                      <a:pt x="810" y="1077"/>
                    </a:lnTo>
                    <a:lnTo>
                      <a:pt x="804" y="1073"/>
                    </a:lnTo>
                    <a:lnTo>
                      <a:pt x="801" y="1068"/>
                    </a:lnTo>
                    <a:lnTo>
                      <a:pt x="795" y="1064"/>
                    </a:lnTo>
                    <a:lnTo>
                      <a:pt x="791" y="1060"/>
                    </a:lnTo>
                    <a:lnTo>
                      <a:pt x="787" y="1056"/>
                    </a:lnTo>
                    <a:lnTo>
                      <a:pt x="782" y="1052"/>
                    </a:lnTo>
                    <a:lnTo>
                      <a:pt x="776" y="1049"/>
                    </a:lnTo>
                    <a:lnTo>
                      <a:pt x="772" y="1043"/>
                    </a:lnTo>
                    <a:lnTo>
                      <a:pt x="766" y="1039"/>
                    </a:lnTo>
                    <a:lnTo>
                      <a:pt x="763" y="1035"/>
                    </a:lnTo>
                    <a:lnTo>
                      <a:pt x="757" y="1032"/>
                    </a:lnTo>
                    <a:lnTo>
                      <a:pt x="753" y="1028"/>
                    </a:lnTo>
                    <a:lnTo>
                      <a:pt x="747" y="1022"/>
                    </a:lnTo>
                    <a:lnTo>
                      <a:pt x="744" y="1018"/>
                    </a:lnTo>
                    <a:lnTo>
                      <a:pt x="740" y="1014"/>
                    </a:lnTo>
                    <a:lnTo>
                      <a:pt x="734" y="1011"/>
                    </a:lnTo>
                    <a:lnTo>
                      <a:pt x="728" y="1007"/>
                    </a:lnTo>
                    <a:lnTo>
                      <a:pt x="725" y="1001"/>
                    </a:lnTo>
                    <a:lnTo>
                      <a:pt x="719" y="999"/>
                    </a:lnTo>
                    <a:lnTo>
                      <a:pt x="713" y="994"/>
                    </a:lnTo>
                    <a:lnTo>
                      <a:pt x="709" y="990"/>
                    </a:lnTo>
                    <a:lnTo>
                      <a:pt x="704" y="986"/>
                    </a:lnTo>
                    <a:lnTo>
                      <a:pt x="700" y="982"/>
                    </a:lnTo>
                    <a:lnTo>
                      <a:pt x="696" y="978"/>
                    </a:lnTo>
                    <a:lnTo>
                      <a:pt x="690" y="973"/>
                    </a:lnTo>
                    <a:lnTo>
                      <a:pt x="687" y="969"/>
                    </a:lnTo>
                    <a:lnTo>
                      <a:pt x="681" y="965"/>
                    </a:lnTo>
                    <a:lnTo>
                      <a:pt x="677" y="961"/>
                    </a:lnTo>
                    <a:lnTo>
                      <a:pt x="671" y="956"/>
                    </a:lnTo>
                    <a:lnTo>
                      <a:pt x="666" y="954"/>
                    </a:lnTo>
                    <a:lnTo>
                      <a:pt x="662" y="948"/>
                    </a:lnTo>
                    <a:lnTo>
                      <a:pt x="656" y="946"/>
                    </a:lnTo>
                    <a:lnTo>
                      <a:pt x="652" y="940"/>
                    </a:lnTo>
                    <a:lnTo>
                      <a:pt x="648" y="937"/>
                    </a:lnTo>
                    <a:lnTo>
                      <a:pt x="645" y="933"/>
                    </a:lnTo>
                    <a:lnTo>
                      <a:pt x="639" y="929"/>
                    </a:lnTo>
                    <a:lnTo>
                      <a:pt x="633" y="923"/>
                    </a:lnTo>
                    <a:lnTo>
                      <a:pt x="629" y="921"/>
                    </a:lnTo>
                    <a:lnTo>
                      <a:pt x="626" y="916"/>
                    </a:lnTo>
                    <a:lnTo>
                      <a:pt x="620" y="914"/>
                    </a:lnTo>
                    <a:lnTo>
                      <a:pt x="614" y="916"/>
                    </a:lnTo>
                    <a:lnTo>
                      <a:pt x="609" y="918"/>
                    </a:lnTo>
                    <a:lnTo>
                      <a:pt x="605" y="921"/>
                    </a:lnTo>
                    <a:lnTo>
                      <a:pt x="599" y="925"/>
                    </a:lnTo>
                    <a:lnTo>
                      <a:pt x="593" y="929"/>
                    </a:lnTo>
                    <a:lnTo>
                      <a:pt x="588" y="931"/>
                    </a:lnTo>
                    <a:lnTo>
                      <a:pt x="582" y="935"/>
                    </a:lnTo>
                    <a:lnTo>
                      <a:pt x="576" y="938"/>
                    </a:lnTo>
                    <a:lnTo>
                      <a:pt x="571" y="940"/>
                    </a:lnTo>
                    <a:lnTo>
                      <a:pt x="567" y="944"/>
                    </a:lnTo>
                    <a:lnTo>
                      <a:pt x="561" y="948"/>
                    </a:lnTo>
                    <a:lnTo>
                      <a:pt x="557" y="952"/>
                    </a:lnTo>
                    <a:lnTo>
                      <a:pt x="552" y="954"/>
                    </a:lnTo>
                    <a:lnTo>
                      <a:pt x="546" y="957"/>
                    </a:lnTo>
                    <a:lnTo>
                      <a:pt x="540" y="961"/>
                    </a:lnTo>
                    <a:lnTo>
                      <a:pt x="534" y="965"/>
                    </a:lnTo>
                    <a:lnTo>
                      <a:pt x="529" y="967"/>
                    </a:lnTo>
                    <a:lnTo>
                      <a:pt x="525" y="971"/>
                    </a:lnTo>
                    <a:lnTo>
                      <a:pt x="519" y="973"/>
                    </a:lnTo>
                    <a:lnTo>
                      <a:pt x="513" y="978"/>
                    </a:lnTo>
                    <a:lnTo>
                      <a:pt x="506" y="980"/>
                    </a:lnTo>
                    <a:lnTo>
                      <a:pt x="502" y="984"/>
                    </a:lnTo>
                    <a:lnTo>
                      <a:pt x="496" y="986"/>
                    </a:lnTo>
                    <a:lnTo>
                      <a:pt x="491" y="992"/>
                    </a:lnTo>
                    <a:lnTo>
                      <a:pt x="485" y="994"/>
                    </a:lnTo>
                    <a:lnTo>
                      <a:pt x="479" y="995"/>
                    </a:lnTo>
                    <a:lnTo>
                      <a:pt x="474" y="999"/>
                    </a:lnTo>
                    <a:lnTo>
                      <a:pt x="470" y="1003"/>
                    </a:lnTo>
                    <a:lnTo>
                      <a:pt x="464" y="1007"/>
                    </a:lnTo>
                    <a:lnTo>
                      <a:pt x="458" y="1011"/>
                    </a:lnTo>
                    <a:lnTo>
                      <a:pt x="453" y="1013"/>
                    </a:lnTo>
                    <a:lnTo>
                      <a:pt x="449" y="1018"/>
                    </a:lnTo>
                    <a:lnTo>
                      <a:pt x="441" y="1020"/>
                    </a:lnTo>
                    <a:lnTo>
                      <a:pt x="436" y="1024"/>
                    </a:lnTo>
                    <a:lnTo>
                      <a:pt x="432" y="1026"/>
                    </a:lnTo>
                    <a:lnTo>
                      <a:pt x="426" y="1032"/>
                    </a:lnTo>
                    <a:lnTo>
                      <a:pt x="420" y="1033"/>
                    </a:lnTo>
                    <a:lnTo>
                      <a:pt x="416" y="1035"/>
                    </a:lnTo>
                    <a:lnTo>
                      <a:pt x="409" y="1039"/>
                    </a:lnTo>
                    <a:lnTo>
                      <a:pt x="405" y="1043"/>
                    </a:lnTo>
                    <a:lnTo>
                      <a:pt x="399" y="1047"/>
                    </a:lnTo>
                    <a:lnTo>
                      <a:pt x="394" y="1049"/>
                    </a:lnTo>
                    <a:lnTo>
                      <a:pt x="388" y="1052"/>
                    </a:lnTo>
                    <a:lnTo>
                      <a:pt x="384" y="1056"/>
                    </a:lnTo>
                    <a:lnTo>
                      <a:pt x="377" y="1058"/>
                    </a:lnTo>
                    <a:lnTo>
                      <a:pt x="371" y="1062"/>
                    </a:lnTo>
                    <a:lnTo>
                      <a:pt x="367" y="1066"/>
                    </a:lnTo>
                    <a:lnTo>
                      <a:pt x="361" y="1070"/>
                    </a:lnTo>
                    <a:lnTo>
                      <a:pt x="356" y="1071"/>
                    </a:lnTo>
                    <a:lnTo>
                      <a:pt x="350" y="1075"/>
                    </a:lnTo>
                    <a:lnTo>
                      <a:pt x="344" y="1079"/>
                    </a:lnTo>
                    <a:lnTo>
                      <a:pt x="340" y="1083"/>
                    </a:lnTo>
                    <a:lnTo>
                      <a:pt x="335" y="1085"/>
                    </a:lnTo>
                    <a:lnTo>
                      <a:pt x="329" y="1089"/>
                    </a:lnTo>
                    <a:lnTo>
                      <a:pt x="323" y="1092"/>
                    </a:lnTo>
                    <a:lnTo>
                      <a:pt x="319" y="1096"/>
                    </a:lnTo>
                    <a:lnTo>
                      <a:pt x="312" y="1098"/>
                    </a:lnTo>
                    <a:lnTo>
                      <a:pt x="308" y="1102"/>
                    </a:lnTo>
                    <a:lnTo>
                      <a:pt x="300" y="1106"/>
                    </a:lnTo>
                    <a:lnTo>
                      <a:pt x="297" y="1108"/>
                    </a:lnTo>
                    <a:lnTo>
                      <a:pt x="291" y="1111"/>
                    </a:lnTo>
                    <a:lnTo>
                      <a:pt x="287" y="1115"/>
                    </a:lnTo>
                    <a:lnTo>
                      <a:pt x="281" y="1119"/>
                    </a:lnTo>
                    <a:lnTo>
                      <a:pt x="276" y="1123"/>
                    </a:lnTo>
                    <a:lnTo>
                      <a:pt x="278" y="1115"/>
                    </a:lnTo>
                    <a:lnTo>
                      <a:pt x="280" y="1109"/>
                    </a:lnTo>
                    <a:lnTo>
                      <a:pt x="280" y="1104"/>
                    </a:lnTo>
                    <a:lnTo>
                      <a:pt x="281" y="1096"/>
                    </a:lnTo>
                    <a:lnTo>
                      <a:pt x="281" y="1090"/>
                    </a:lnTo>
                    <a:lnTo>
                      <a:pt x="283" y="1085"/>
                    </a:lnTo>
                    <a:lnTo>
                      <a:pt x="283" y="1079"/>
                    </a:lnTo>
                    <a:lnTo>
                      <a:pt x="285" y="1073"/>
                    </a:lnTo>
                    <a:lnTo>
                      <a:pt x="287" y="1066"/>
                    </a:lnTo>
                    <a:lnTo>
                      <a:pt x="289" y="1060"/>
                    </a:lnTo>
                    <a:lnTo>
                      <a:pt x="289" y="1052"/>
                    </a:lnTo>
                    <a:lnTo>
                      <a:pt x="291" y="1049"/>
                    </a:lnTo>
                    <a:lnTo>
                      <a:pt x="291" y="1041"/>
                    </a:lnTo>
                    <a:lnTo>
                      <a:pt x="293" y="1035"/>
                    </a:lnTo>
                    <a:lnTo>
                      <a:pt x="295" y="1028"/>
                    </a:lnTo>
                    <a:lnTo>
                      <a:pt x="297" y="1024"/>
                    </a:lnTo>
                    <a:lnTo>
                      <a:pt x="297" y="1016"/>
                    </a:lnTo>
                    <a:lnTo>
                      <a:pt x="299" y="1011"/>
                    </a:lnTo>
                    <a:lnTo>
                      <a:pt x="299" y="1003"/>
                    </a:lnTo>
                    <a:lnTo>
                      <a:pt x="300" y="999"/>
                    </a:lnTo>
                    <a:lnTo>
                      <a:pt x="300" y="992"/>
                    </a:lnTo>
                    <a:lnTo>
                      <a:pt x="302" y="986"/>
                    </a:lnTo>
                    <a:lnTo>
                      <a:pt x="304" y="978"/>
                    </a:lnTo>
                    <a:lnTo>
                      <a:pt x="306" y="973"/>
                    </a:lnTo>
                    <a:lnTo>
                      <a:pt x="306" y="967"/>
                    </a:lnTo>
                    <a:lnTo>
                      <a:pt x="308" y="961"/>
                    </a:lnTo>
                    <a:lnTo>
                      <a:pt x="308" y="954"/>
                    </a:lnTo>
                    <a:lnTo>
                      <a:pt x="310" y="948"/>
                    </a:lnTo>
                    <a:lnTo>
                      <a:pt x="312" y="942"/>
                    </a:lnTo>
                    <a:lnTo>
                      <a:pt x="312" y="937"/>
                    </a:lnTo>
                    <a:lnTo>
                      <a:pt x="314" y="929"/>
                    </a:lnTo>
                    <a:lnTo>
                      <a:pt x="316" y="923"/>
                    </a:lnTo>
                    <a:lnTo>
                      <a:pt x="316" y="918"/>
                    </a:lnTo>
                    <a:lnTo>
                      <a:pt x="318" y="912"/>
                    </a:lnTo>
                    <a:lnTo>
                      <a:pt x="319" y="906"/>
                    </a:lnTo>
                    <a:lnTo>
                      <a:pt x="319" y="899"/>
                    </a:lnTo>
                    <a:lnTo>
                      <a:pt x="321" y="893"/>
                    </a:lnTo>
                    <a:lnTo>
                      <a:pt x="323" y="887"/>
                    </a:lnTo>
                    <a:lnTo>
                      <a:pt x="323" y="880"/>
                    </a:lnTo>
                    <a:lnTo>
                      <a:pt x="325" y="874"/>
                    </a:lnTo>
                    <a:lnTo>
                      <a:pt x="325" y="868"/>
                    </a:lnTo>
                    <a:lnTo>
                      <a:pt x="327" y="860"/>
                    </a:lnTo>
                    <a:lnTo>
                      <a:pt x="329" y="855"/>
                    </a:lnTo>
                    <a:lnTo>
                      <a:pt x="329" y="849"/>
                    </a:lnTo>
                    <a:lnTo>
                      <a:pt x="331" y="843"/>
                    </a:lnTo>
                    <a:lnTo>
                      <a:pt x="331" y="836"/>
                    </a:lnTo>
                    <a:lnTo>
                      <a:pt x="333" y="830"/>
                    </a:lnTo>
                    <a:lnTo>
                      <a:pt x="335" y="826"/>
                    </a:lnTo>
                    <a:lnTo>
                      <a:pt x="335" y="819"/>
                    </a:lnTo>
                    <a:lnTo>
                      <a:pt x="337" y="813"/>
                    </a:lnTo>
                    <a:lnTo>
                      <a:pt x="337" y="805"/>
                    </a:lnTo>
                    <a:lnTo>
                      <a:pt x="339" y="800"/>
                    </a:lnTo>
                    <a:lnTo>
                      <a:pt x="339" y="794"/>
                    </a:lnTo>
                    <a:lnTo>
                      <a:pt x="342" y="788"/>
                    </a:lnTo>
                    <a:lnTo>
                      <a:pt x="342" y="781"/>
                    </a:lnTo>
                    <a:lnTo>
                      <a:pt x="344" y="775"/>
                    </a:lnTo>
                    <a:lnTo>
                      <a:pt x="344" y="769"/>
                    </a:lnTo>
                    <a:lnTo>
                      <a:pt x="346" y="764"/>
                    </a:lnTo>
                    <a:lnTo>
                      <a:pt x="346" y="756"/>
                    </a:lnTo>
                    <a:lnTo>
                      <a:pt x="348" y="750"/>
                    </a:lnTo>
                    <a:lnTo>
                      <a:pt x="348" y="745"/>
                    </a:lnTo>
                    <a:lnTo>
                      <a:pt x="350" y="739"/>
                    </a:lnTo>
                    <a:lnTo>
                      <a:pt x="352" y="733"/>
                    </a:lnTo>
                    <a:lnTo>
                      <a:pt x="354" y="727"/>
                    </a:lnTo>
                    <a:lnTo>
                      <a:pt x="346" y="724"/>
                    </a:lnTo>
                    <a:lnTo>
                      <a:pt x="342" y="720"/>
                    </a:lnTo>
                    <a:lnTo>
                      <a:pt x="337" y="716"/>
                    </a:lnTo>
                    <a:lnTo>
                      <a:pt x="331" y="714"/>
                    </a:lnTo>
                    <a:lnTo>
                      <a:pt x="325" y="710"/>
                    </a:lnTo>
                    <a:lnTo>
                      <a:pt x="319" y="708"/>
                    </a:lnTo>
                    <a:lnTo>
                      <a:pt x="314" y="705"/>
                    </a:lnTo>
                    <a:lnTo>
                      <a:pt x="308" y="703"/>
                    </a:lnTo>
                    <a:lnTo>
                      <a:pt x="302" y="699"/>
                    </a:lnTo>
                    <a:lnTo>
                      <a:pt x="297" y="695"/>
                    </a:lnTo>
                    <a:lnTo>
                      <a:pt x="291" y="693"/>
                    </a:lnTo>
                    <a:lnTo>
                      <a:pt x="287" y="689"/>
                    </a:lnTo>
                    <a:lnTo>
                      <a:pt x="280" y="688"/>
                    </a:lnTo>
                    <a:lnTo>
                      <a:pt x="276" y="684"/>
                    </a:lnTo>
                    <a:lnTo>
                      <a:pt x="270" y="682"/>
                    </a:lnTo>
                    <a:lnTo>
                      <a:pt x="264" y="678"/>
                    </a:lnTo>
                    <a:lnTo>
                      <a:pt x="259" y="674"/>
                    </a:lnTo>
                    <a:lnTo>
                      <a:pt x="253" y="670"/>
                    </a:lnTo>
                    <a:lnTo>
                      <a:pt x="247" y="669"/>
                    </a:lnTo>
                    <a:lnTo>
                      <a:pt x="243" y="667"/>
                    </a:lnTo>
                    <a:lnTo>
                      <a:pt x="236" y="663"/>
                    </a:lnTo>
                    <a:lnTo>
                      <a:pt x="232" y="659"/>
                    </a:lnTo>
                    <a:lnTo>
                      <a:pt x="224" y="655"/>
                    </a:lnTo>
                    <a:lnTo>
                      <a:pt x="221" y="653"/>
                    </a:lnTo>
                    <a:lnTo>
                      <a:pt x="213" y="650"/>
                    </a:lnTo>
                    <a:lnTo>
                      <a:pt x="209" y="648"/>
                    </a:lnTo>
                    <a:lnTo>
                      <a:pt x="203" y="644"/>
                    </a:lnTo>
                    <a:lnTo>
                      <a:pt x="200" y="642"/>
                    </a:lnTo>
                    <a:lnTo>
                      <a:pt x="192" y="638"/>
                    </a:lnTo>
                    <a:lnTo>
                      <a:pt x="188" y="636"/>
                    </a:lnTo>
                    <a:lnTo>
                      <a:pt x="181" y="632"/>
                    </a:lnTo>
                    <a:lnTo>
                      <a:pt x="177" y="631"/>
                    </a:lnTo>
                    <a:lnTo>
                      <a:pt x="171" y="627"/>
                    </a:lnTo>
                    <a:lnTo>
                      <a:pt x="165" y="623"/>
                    </a:lnTo>
                    <a:lnTo>
                      <a:pt x="160" y="621"/>
                    </a:lnTo>
                    <a:lnTo>
                      <a:pt x="154" y="617"/>
                    </a:lnTo>
                    <a:lnTo>
                      <a:pt x="148" y="613"/>
                    </a:lnTo>
                    <a:lnTo>
                      <a:pt x="143" y="612"/>
                    </a:lnTo>
                    <a:lnTo>
                      <a:pt x="137" y="608"/>
                    </a:lnTo>
                    <a:lnTo>
                      <a:pt x="131" y="606"/>
                    </a:lnTo>
                    <a:lnTo>
                      <a:pt x="126" y="602"/>
                    </a:lnTo>
                    <a:lnTo>
                      <a:pt x="122" y="598"/>
                    </a:lnTo>
                    <a:lnTo>
                      <a:pt x="114" y="596"/>
                    </a:lnTo>
                    <a:lnTo>
                      <a:pt x="108" y="593"/>
                    </a:lnTo>
                    <a:lnTo>
                      <a:pt x="103" y="589"/>
                    </a:lnTo>
                    <a:lnTo>
                      <a:pt x="99" y="587"/>
                    </a:lnTo>
                    <a:lnTo>
                      <a:pt x="91" y="583"/>
                    </a:lnTo>
                    <a:lnTo>
                      <a:pt x="87" y="581"/>
                    </a:lnTo>
                    <a:lnTo>
                      <a:pt x="82" y="577"/>
                    </a:lnTo>
                    <a:lnTo>
                      <a:pt x="76" y="574"/>
                    </a:lnTo>
                    <a:lnTo>
                      <a:pt x="70" y="572"/>
                    </a:lnTo>
                    <a:lnTo>
                      <a:pt x="67" y="568"/>
                    </a:lnTo>
                    <a:lnTo>
                      <a:pt x="59" y="564"/>
                    </a:lnTo>
                    <a:lnTo>
                      <a:pt x="55" y="562"/>
                    </a:lnTo>
                    <a:lnTo>
                      <a:pt x="49" y="558"/>
                    </a:lnTo>
                    <a:lnTo>
                      <a:pt x="44" y="556"/>
                    </a:lnTo>
                    <a:lnTo>
                      <a:pt x="38" y="553"/>
                    </a:lnTo>
                    <a:lnTo>
                      <a:pt x="32" y="551"/>
                    </a:lnTo>
                    <a:lnTo>
                      <a:pt x="27" y="547"/>
                    </a:lnTo>
                    <a:lnTo>
                      <a:pt x="21" y="545"/>
                    </a:lnTo>
                    <a:lnTo>
                      <a:pt x="15" y="541"/>
                    </a:lnTo>
                    <a:lnTo>
                      <a:pt x="11" y="539"/>
                    </a:lnTo>
                    <a:lnTo>
                      <a:pt x="4" y="535"/>
                    </a:lnTo>
                    <a:lnTo>
                      <a:pt x="0" y="534"/>
                    </a:lnTo>
                    <a:lnTo>
                      <a:pt x="6" y="532"/>
                    </a:lnTo>
                    <a:lnTo>
                      <a:pt x="11" y="528"/>
                    </a:lnTo>
                    <a:lnTo>
                      <a:pt x="17" y="526"/>
                    </a:lnTo>
                    <a:lnTo>
                      <a:pt x="23" y="524"/>
                    </a:lnTo>
                    <a:lnTo>
                      <a:pt x="29" y="522"/>
                    </a:lnTo>
                    <a:lnTo>
                      <a:pt x="34" y="520"/>
                    </a:lnTo>
                    <a:lnTo>
                      <a:pt x="42" y="518"/>
                    </a:lnTo>
                    <a:lnTo>
                      <a:pt x="46" y="516"/>
                    </a:lnTo>
                    <a:lnTo>
                      <a:pt x="51" y="513"/>
                    </a:lnTo>
                    <a:lnTo>
                      <a:pt x="59" y="511"/>
                    </a:lnTo>
                    <a:lnTo>
                      <a:pt x="65" y="509"/>
                    </a:lnTo>
                    <a:lnTo>
                      <a:pt x="70" y="509"/>
                    </a:lnTo>
                    <a:lnTo>
                      <a:pt x="76" y="505"/>
                    </a:lnTo>
                    <a:lnTo>
                      <a:pt x="82" y="503"/>
                    </a:lnTo>
                    <a:lnTo>
                      <a:pt x="87" y="501"/>
                    </a:lnTo>
                    <a:lnTo>
                      <a:pt x="95" y="501"/>
                    </a:lnTo>
                    <a:lnTo>
                      <a:pt x="101" y="499"/>
                    </a:lnTo>
                    <a:lnTo>
                      <a:pt x="106" y="496"/>
                    </a:lnTo>
                    <a:lnTo>
                      <a:pt x="112" y="494"/>
                    </a:lnTo>
                    <a:lnTo>
                      <a:pt x="118" y="492"/>
                    </a:lnTo>
                    <a:lnTo>
                      <a:pt x="124" y="490"/>
                    </a:lnTo>
                    <a:lnTo>
                      <a:pt x="129" y="488"/>
                    </a:lnTo>
                    <a:lnTo>
                      <a:pt x="135" y="486"/>
                    </a:lnTo>
                    <a:lnTo>
                      <a:pt x="143" y="484"/>
                    </a:lnTo>
                    <a:lnTo>
                      <a:pt x="148" y="482"/>
                    </a:lnTo>
                    <a:lnTo>
                      <a:pt x="154" y="478"/>
                    </a:lnTo>
                    <a:lnTo>
                      <a:pt x="160" y="477"/>
                    </a:lnTo>
                    <a:lnTo>
                      <a:pt x="165" y="477"/>
                    </a:lnTo>
                    <a:lnTo>
                      <a:pt x="171" y="473"/>
                    </a:lnTo>
                    <a:lnTo>
                      <a:pt x="179" y="471"/>
                    </a:lnTo>
                    <a:lnTo>
                      <a:pt x="184" y="469"/>
                    </a:lnTo>
                    <a:lnTo>
                      <a:pt x="190" y="469"/>
                    </a:lnTo>
                    <a:lnTo>
                      <a:pt x="196" y="465"/>
                    </a:lnTo>
                    <a:lnTo>
                      <a:pt x="202" y="463"/>
                    </a:lnTo>
                    <a:lnTo>
                      <a:pt x="207" y="461"/>
                    </a:lnTo>
                    <a:lnTo>
                      <a:pt x="213" y="458"/>
                    </a:lnTo>
                    <a:lnTo>
                      <a:pt x="219" y="456"/>
                    </a:lnTo>
                    <a:lnTo>
                      <a:pt x="224" y="456"/>
                    </a:lnTo>
                    <a:lnTo>
                      <a:pt x="232" y="454"/>
                    </a:lnTo>
                    <a:lnTo>
                      <a:pt x="238" y="452"/>
                    </a:lnTo>
                    <a:lnTo>
                      <a:pt x="243" y="448"/>
                    </a:lnTo>
                    <a:lnTo>
                      <a:pt x="249" y="446"/>
                    </a:lnTo>
                    <a:lnTo>
                      <a:pt x="253" y="444"/>
                    </a:lnTo>
                    <a:lnTo>
                      <a:pt x="261" y="442"/>
                    </a:lnTo>
                    <a:lnTo>
                      <a:pt x="266" y="440"/>
                    </a:lnTo>
                    <a:lnTo>
                      <a:pt x="272" y="439"/>
                    </a:lnTo>
                    <a:lnTo>
                      <a:pt x="278" y="437"/>
                    </a:lnTo>
                    <a:lnTo>
                      <a:pt x="285" y="435"/>
                    </a:lnTo>
                    <a:lnTo>
                      <a:pt x="291" y="433"/>
                    </a:lnTo>
                    <a:lnTo>
                      <a:pt x="297" y="431"/>
                    </a:lnTo>
                    <a:lnTo>
                      <a:pt x="300" y="429"/>
                    </a:lnTo>
                    <a:lnTo>
                      <a:pt x="308" y="425"/>
                    </a:lnTo>
                    <a:lnTo>
                      <a:pt x="314" y="423"/>
                    </a:lnTo>
                    <a:lnTo>
                      <a:pt x="319" y="423"/>
                    </a:lnTo>
                    <a:lnTo>
                      <a:pt x="325" y="421"/>
                    </a:lnTo>
                    <a:lnTo>
                      <a:pt x="333" y="418"/>
                    </a:lnTo>
                    <a:lnTo>
                      <a:pt x="339" y="416"/>
                    </a:lnTo>
                    <a:lnTo>
                      <a:pt x="344" y="414"/>
                    </a:lnTo>
                    <a:lnTo>
                      <a:pt x="350" y="412"/>
                    </a:lnTo>
                    <a:lnTo>
                      <a:pt x="356" y="410"/>
                    </a:lnTo>
                    <a:lnTo>
                      <a:pt x="361" y="408"/>
                    </a:lnTo>
                    <a:lnTo>
                      <a:pt x="369" y="406"/>
                    </a:lnTo>
                    <a:lnTo>
                      <a:pt x="375" y="404"/>
                    </a:lnTo>
                    <a:lnTo>
                      <a:pt x="382" y="402"/>
                    </a:lnTo>
                    <a:lnTo>
                      <a:pt x="380" y="397"/>
                    </a:lnTo>
                    <a:lnTo>
                      <a:pt x="380" y="389"/>
                    </a:lnTo>
                    <a:lnTo>
                      <a:pt x="378" y="383"/>
                    </a:lnTo>
                    <a:lnTo>
                      <a:pt x="378" y="378"/>
                    </a:lnTo>
                    <a:lnTo>
                      <a:pt x="378" y="370"/>
                    </a:lnTo>
                    <a:lnTo>
                      <a:pt x="378" y="364"/>
                    </a:lnTo>
                    <a:lnTo>
                      <a:pt x="378" y="359"/>
                    </a:lnTo>
                    <a:lnTo>
                      <a:pt x="378" y="351"/>
                    </a:lnTo>
                    <a:lnTo>
                      <a:pt x="378" y="345"/>
                    </a:lnTo>
                    <a:lnTo>
                      <a:pt x="378" y="338"/>
                    </a:lnTo>
                    <a:lnTo>
                      <a:pt x="378" y="334"/>
                    </a:lnTo>
                    <a:lnTo>
                      <a:pt x="378" y="326"/>
                    </a:lnTo>
                    <a:lnTo>
                      <a:pt x="378" y="319"/>
                    </a:lnTo>
                    <a:lnTo>
                      <a:pt x="378" y="313"/>
                    </a:lnTo>
                    <a:lnTo>
                      <a:pt x="378" y="307"/>
                    </a:lnTo>
                    <a:lnTo>
                      <a:pt x="378" y="302"/>
                    </a:lnTo>
                    <a:lnTo>
                      <a:pt x="377" y="294"/>
                    </a:lnTo>
                    <a:lnTo>
                      <a:pt x="377" y="288"/>
                    </a:lnTo>
                    <a:lnTo>
                      <a:pt x="377" y="283"/>
                    </a:lnTo>
                    <a:lnTo>
                      <a:pt x="377" y="275"/>
                    </a:lnTo>
                    <a:lnTo>
                      <a:pt x="377" y="269"/>
                    </a:lnTo>
                    <a:lnTo>
                      <a:pt x="377" y="264"/>
                    </a:lnTo>
                    <a:lnTo>
                      <a:pt x="377" y="256"/>
                    </a:lnTo>
                    <a:lnTo>
                      <a:pt x="377" y="250"/>
                    </a:lnTo>
                    <a:lnTo>
                      <a:pt x="377" y="243"/>
                    </a:lnTo>
                    <a:lnTo>
                      <a:pt x="377" y="237"/>
                    </a:lnTo>
                    <a:lnTo>
                      <a:pt x="377" y="231"/>
                    </a:lnTo>
                    <a:lnTo>
                      <a:pt x="377" y="226"/>
                    </a:lnTo>
                    <a:lnTo>
                      <a:pt x="377" y="218"/>
                    </a:lnTo>
                    <a:lnTo>
                      <a:pt x="377" y="212"/>
                    </a:lnTo>
                    <a:lnTo>
                      <a:pt x="377" y="207"/>
                    </a:lnTo>
                    <a:lnTo>
                      <a:pt x="377" y="201"/>
                    </a:lnTo>
                    <a:lnTo>
                      <a:pt x="375" y="193"/>
                    </a:lnTo>
                    <a:lnTo>
                      <a:pt x="375" y="186"/>
                    </a:lnTo>
                    <a:lnTo>
                      <a:pt x="375" y="182"/>
                    </a:lnTo>
                    <a:lnTo>
                      <a:pt x="375" y="174"/>
                    </a:lnTo>
                    <a:lnTo>
                      <a:pt x="375" y="169"/>
                    </a:lnTo>
                    <a:lnTo>
                      <a:pt x="375" y="161"/>
                    </a:lnTo>
                    <a:lnTo>
                      <a:pt x="375" y="155"/>
                    </a:lnTo>
                    <a:lnTo>
                      <a:pt x="375" y="150"/>
                    </a:lnTo>
                    <a:lnTo>
                      <a:pt x="375" y="142"/>
                    </a:lnTo>
                    <a:lnTo>
                      <a:pt x="375" y="136"/>
                    </a:lnTo>
                    <a:lnTo>
                      <a:pt x="375" y="131"/>
                    </a:lnTo>
                    <a:lnTo>
                      <a:pt x="375" y="123"/>
                    </a:lnTo>
                    <a:lnTo>
                      <a:pt x="375" y="117"/>
                    </a:lnTo>
                    <a:lnTo>
                      <a:pt x="375" y="112"/>
                    </a:lnTo>
                    <a:lnTo>
                      <a:pt x="375" y="104"/>
                    </a:lnTo>
                    <a:lnTo>
                      <a:pt x="375" y="98"/>
                    </a:lnTo>
                    <a:lnTo>
                      <a:pt x="373" y="91"/>
                    </a:lnTo>
                    <a:lnTo>
                      <a:pt x="373" y="87"/>
                    </a:lnTo>
                    <a:lnTo>
                      <a:pt x="373" y="79"/>
                    </a:lnTo>
                    <a:lnTo>
                      <a:pt x="373" y="74"/>
                    </a:lnTo>
                    <a:lnTo>
                      <a:pt x="371" y="66"/>
                    </a:lnTo>
                    <a:lnTo>
                      <a:pt x="371" y="60"/>
                    </a:lnTo>
                    <a:lnTo>
                      <a:pt x="371" y="53"/>
                    </a:lnTo>
                    <a:lnTo>
                      <a:pt x="371" y="49"/>
                    </a:lnTo>
                    <a:lnTo>
                      <a:pt x="371" y="41"/>
                    </a:lnTo>
                    <a:lnTo>
                      <a:pt x="371" y="36"/>
                    </a:lnTo>
                    <a:lnTo>
                      <a:pt x="371" y="28"/>
                    </a:lnTo>
                    <a:lnTo>
                      <a:pt x="371" y="24"/>
                    </a:lnTo>
                    <a:lnTo>
                      <a:pt x="371" y="17"/>
                    </a:lnTo>
                    <a:lnTo>
                      <a:pt x="371" y="11"/>
                    </a:lnTo>
                    <a:lnTo>
                      <a:pt x="371" y="3"/>
                    </a:lnTo>
                    <a:lnTo>
                      <a:pt x="371" y="0"/>
                    </a:lnTo>
                    <a:lnTo>
                      <a:pt x="378" y="5"/>
                    </a:lnTo>
                    <a:lnTo>
                      <a:pt x="386" y="13"/>
                    </a:lnTo>
                    <a:lnTo>
                      <a:pt x="392" y="17"/>
                    </a:lnTo>
                    <a:lnTo>
                      <a:pt x="396" y="20"/>
                    </a:lnTo>
                    <a:lnTo>
                      <a:pt x="399" y="24"/>
                    </a:lnTo>
                    <a:lnTo>
                      <a:pt x="405" y="28"/>
                    </a:lnTo>
                    <a:lnTo>
                      <a:pt x="413" y="36"/>
                    </a:lnTo>
                    <a:lnTo>
                      <a:pt x="422" y="43"/>
                    </a:lnTo>
                    <a:lnTo>
                      <a:pt x="424" y="45"/>
                    </a:lnTo>
                    <a:lnTo>
                      <a:pt x="430" y="51"/>
                    </a:lnTo>
                    <a:lnTo>
                      <a:pt x="434" y="53"/>
                    </a:lnTo>
                    <a:lnTo>
                      <a:pt x="439" y="58"/>
                    </a:lnTo>
                    <a:lnTo>
                      <a:pt x="441" y="60"/>
                    </a:lnTo>
                    <a:lnTo>
                      <a:pt x="447" y="64"/>
                    </a:lnTo>
                    <a:lnTo>
                      <a:pt x="451" y="68"/>
                    </a:lnTo>
                    <a:lnTo>
                      <a:pt x="456" y="72"/>
                    </a:lnTo>
                    <a:lnTo>
                      <a:pt x="458" y="76"/>
                    </a:lnTo>
                    <a:lnTo>
                      <a:pt x="464" y="79"/>
                    </a:lnTo>
                    <a:lnTo>
                      <a:pt x="470" y="83"/>
                    </a:lnTo>
                    <a:lnTo>
                      <a:pt x="474" y="87"/>
                    </a:lnTo>
                    <a:lnTo>
                      <a:pt x="477" y="91"/>
                    </a:lnTo>
                    <a:lnTo>
                      <a:pt x="481" y="93"/>
                    </a:lnTo>
                    <a:lnTo>
                      <a:pt x="485" y="98"/>
                    </a:lnTo>
                    <a:lnTo>
                      <a:pt x="491" y="100"/>
                    </a:lnTo>
                    <a:lnTo>
                      <a:pt x="494" y="104"/>
                    </a:lnTo>
                    <a:lnTo>
                      <a:pt x="498" y="110"/>
                    </a:lnTo>
                    <a:lnTo>
                      <a:pt x="504" y="112"/>
                    </a:lnTo>
                    <a:lnTo>
                      <a:pt x="508" y="117"/>
                    </a:lnTo>
                    <a:lnTo>
                      <a:pt x="515" y="123"/>
                    </a:lnTo>
                    <a:lnTo>
                      <a:pt x="525" y="131"/>
                    </a:lnTo>
                    <a:lnTo>
                      <a:pt x="527" y="134"/>
                    </a:lnTo>
                    <a:lnTo>
                      <a:pt x="532" y="138"/>
                    </a:lnTo>
                    <a:lnTo>
                      <a:pt x="536" y="142"/>
                    </a:lnTo>
                    <a:lnTo>
                      <a:pt x="542" y="146"/>
                    </a:lnTo>
                    <a:lnTo>
                      <a:pt x="550" y="153"/>
                    </a:lnTo>
                    <a:lnTo>
                      <a:pt x="557" y="161"/>
                    </a:lnTo>
                    <a:lnTo>
                      <a:pt x="561" y="163"/>
                    </a:lnTo>
                    <a:lnTo>
                      <a:pt x="567" y="169"/>
                    </a:lnTo>
                    <a:lnTo>
                      <a:pt x="571" y="171"/>
                    </a:lnTo>
                    <a:lnTo>
                      <a:pt x="574" y="176"/>
                    </a:lnTo>
                    <a:lnTo>
                      <a:pt x="578" y="178"/>
                    </a:lnTo>
                    <a:lnTo>
                      <a:pt x="584" y="184"/>
                    </a:lnTo>
                    <a:lnTo>
                      <a:pt x="588" y="186"/>
                    </a:lnTo>
                    <a:lnTo>
                      <a:pt x="591" y="191"/>
                    </a:lnTo>
                    <a:lnTo>
                      <a:pt x="597" y="193"/>
                    </a:lnTo>
                    <a:lnTo>
                      <a:pt x="601" y="199"/>
                    </a:lnTo>
                    <a:lnTo>
                      <a:pt x="605" y="201"/>
                    </a:lnTo>
                    <a:lnTo>
                      <a:pt x="609" y="207"/>
                    </a:lnTo>
                    <a:lnTo>
                      <a:pt x="614" y="209"/>
                    </a:lnTo>
                    <a:lnTo>
                      <a:pt x="618" y="214"/>
                    </a:lnTo>
                    <a:lnTo>
                      <a:pt x="622" y="216"/>
                    </a:lnTo>
                    <a:lnTo>
                      <a:pt x="626" y="222"/>
                    </a:lnTo>
                    <a:lnTo>
                      <a:pt x="631" y="224"/>
                    </a:lnTo>
                    <a:lnTo>
                      <a:pt x="635" y="228"/>
                    </a:lnTo>
                    <a:lnTo>
                      <a:pt x="639" y="231"/>
                    </a:lnTo>
                    <a:lnTo>
                      <a:pt x="645" y="235"/>
                    </a:lnTo>
                    <a:lnTo>
                      <a:pt x="643" y="241"/>
                    </a:lnTo>
                    <a:lnTo>
                      <a:pt x="641" y="245"/>
                    </a:lnTo>
                    <a:lnTo>
                      <a:pt x="639" y="248"/>
                    </a:lnTo>
                    <a:lnTo>
                      <a:pt x="639" y="254"/>
                    </a:lnTo>
                    <a:lnTo>
                      <a:pt x="637" y="256"/>
                    </a:lnTo>
                    <a:lnTo>
                      <a:pt x="637" y="262"/>
                    </a:lnTo>
                    <a:lnTo>
                      <a:pt x="635" y="266"/>
                    </a:lnTo>
                    <a:lnTo>
                      <a:pt x="633" y="271"/>
                    </a:lnTo>
                    <a:lnTo>
                      <a:pt x="633" y="275"/>
                    </a:lnTo>
                    <a:lnTo>
                      <a:pt x="631" y="279"/>
                    </a:lnTo>
                    <a:lnTo>
                      <a:pt x="631" y="283"/>
                    </a:lnTo>
                    <a:lnTo>
                      <a:pt x="629" y="288"/>
                    </a:lnTo>
                    <a:lnTo>
                      <a:pt x="628" y="290"/>
                    </a:lnTo>
                    <a:lnTo>
                      <a:pt x="628" y="296"/>
                    </a:lnTo>
                    <a:lnTo>
                      <a:pt x="626" y="302"/>
                    </a:lnTo>
                    <a:lnTo>
                      <a:pt x="626" y="306"/>
                    </a:lnTo>
                    <a:lnTo>
                      <a:pt x="624" y="309"/>
                    </a:lnTo>
                    <a:lnTo>
                      <a:pt x="622" y="313"/>
                    </a:lnTo>
                    <a:lnTo>
                      <a:pt x="622" y="317"/>
                    </a:lnTo>
                    <a:lnTo>
                      <a:pt x="620" y="323"/>
                    </a:lnTo>
                    <a:lnTo>
                      <a:pt x="618" y="326"/>
                    </a:lnTo>
                    <a:lnTo>
                      <a:pt x="618" y="330"/>
                    </a:lnTo>
                    <a:lnTo>
                      <a:pt x="616" y="334"/>
                    </a:lnTo>
                    <a:lnTo>
                      <a:pt x="616" y="338"/>
                    </a:lnTo>
                    <a:lnTo>
                      <a:pt x="614" y="345"/>
                    </a:lnTo>
                    <a:lnTo>
                      <a:pt x="612" y="355"/>
                    </a:lnTo>
                    <a:lnTo>
                      <a:pt x="609" y="363"/>
                    </a:lnTo>
                    <a:lnTo>
                      <a:pt x="609" y="370"/>
                    </a:lnTo>
                    <a:lnTo>
                      <a:pt x="601" y="364"/>
                    </a:lnTo>
                    <a:lnTo>
                      <a:pt x="593" y="357"/>
                    </a:lnTo>
                    <a:lnTo>
                      <a:pt x="588" y="353"/>
                    </a:lnTo>
                    <a:lnTo>
                      <a:pt x="584" y="349"/>
                    </a:lnTo>
                    <a:lnTo>
                      <a:pt x="580" y="345"/>
                    </a:lnTo>
                    <a:lnTo>
                      <a:pt x="576" y="344"/>
                    </a:lnTo>
                    <a:lnTo>
                      <a:pt x="571" y="338"/>
                    </a:lnTo>
                    <a:lnTo>
                      <a:pt x="567" y="336"/>
                    </a:lnTo>
                    <a:lnTo>
                      <a:pt x="561" y="330"/>
                    </a:lnTo>
                    <a:lnTo>
                      <a:pt x="559" y="328"/>
                    </a:lnTo>
                    <a:lnTo>
                      <a:pt x="550" y="321"/>
                    </a:lnTo>
                    <a:lnTo>
                      <a:pt x="542" y="313"/>
                    </a:lnTo>
                    <a:lnTo>
                      <a:pt x="538" y="309"/>
                    </a:lnTo>
                    <a:lnTo>
                      <a:pt x="532" y="306"/>
                    </a:lnTo>
                    <a:lnTo>
                      <a:pt x="529" y="302"/>
                    </a:lnTo>
                    <a:lnTo>
                      <a:pt x="527" y="300"/>
                    </a:lnTo>
                    <a:lnTo>
                      <a:pt x="519" y="294"/>
                    </a:lnTo>
                    <a:lnTo>
                      <a:pt x="513" y="288"/>
                    </a:lnTo>
                    <a:lnTo>
                      <a:pt x="510" y="285"/>
                    </a:lnTo>
                    <a:lnTo>
                      <a:pt x="506" y="283"/>
                    </a:lnTo>
                    <a:lnTo>
                      <a:pt x="504" y="281"/>
                    </a:lnTo>
                    <a:lnTo>
                      <a:pt x="504" y="287"/>
                    </a:lnTo>
                    <a:lnTo>
                      <a:pt x="504" y="292"/>
                    </a:lnTo>
                    <a:lnTo>
                      <a:pt x="504" y="298"/>
                    </a:lnTo>
                    <a:lnTo>
                      <a:pt x="504" y="306"/>
                    </a:lnTo>
                    <a:lnTo>
                      <a:pt x="504" y="311"/>
                    </a:lnTo>
                    <a:lnTo>
                      <a:pt x="504" y="319"/>
                    </a:lnTo>
                    <a:lnTo>
                      <a:pt x="504" y="325"/>
                    </a:lnTo>
                    <a:lnTo>
                      <a:pt x="504" y="332"/>
                    </a:lnTo>
                    <a:lnTo>
                      <a:pt x="504" y="338"/>
                    </a:lnTo>
                    <a:lnTo>
                      <a:pt x="504" y="345"/>
                    </a:lnTo>
                    <a:lnTo>
                      <a:pt x="504" y="351"/>
                    </a:lnTo>
                    <a:lnTo>
                      <a:pt x="504" y="359"/>
                    </a:lnTo>
                    <a:lnTo>
                      <a:pt x="504" y="364"/>
                    </a:lnTo>
                    <a:lnTo>
                      <a:pt x="504" y="370"/>
                    </a:lnTo>
                    <a:lnTo>
                      <a:pt x="504" y="378"/>
                    </a:lnTo>
                    <a:lnTo>
                      <a:pt x="506" y="385"/>
                    </a:lnTo>
                    <a:lnTo>
                      <a:pt x="506" y="391"/>
                    </a:lnTo>
                    <a:lnTo>
                      <a:pt x="506" y="399"/>
                    </a:lnTo>
                    <a:lnTo>
                      <a:pt x="506" y="404"/>
                    </a:lnTo>
                    <a:lnTo>
                      <a:pt x="506" y="410"/>
                    </a:lnTo>
                    <a:lnTo>
                      <a:pt x="506" y="418"/>
                    </a:lnTo>
                    <a:lnTo>
                      <a:pt x="506" y="423"/>
                    </a:lnTo>
                    <a:lnTo>
                      <a:pt x="506" y="431"/>
                    </a:lnTo>
                    <a:lnTo>
                      <a:pt x="506" y="439"/>
                    </a:lnTo>
                    <a:lnTo>
                      <a:pt x="506" y="444"/>
                    </a:lnTo>
                    <a:lnTo>
                      <a:pt x="506" y="452"/>
                    </a:lnTo>
                    <a:lnTo>
                      <a:pt x="506" y="458"/>
                    </a:lnTo>
                    <a:lnTo>
                      <a:pt x="506" y="463"/>
                    </a:lnTo>
                    <a:lnTo>
                      <a:pt x="506" y="471"/>
                    </a:lnTo>
                    <a:lnTo>
                      <a:pt x="508" y="477"/>
                    </a:lnTo>
                    <a:lnTo>
                      <a:pt x="508" y="484"/>
                    </a:lnTo>
                    <a:lnTo>
                      <a:pt x="510" y="492"/>
                    </a:lnTo>
                    <a:lnTo>
                      <a:pt x="502" y="494"/>
                    </a:lnTo>
                    <a:lnTo>
                      <a:pt x="496" y="496"/>
                    </a:lnTo>
                    <a:lnTo>
                      <a:pt x="489" y="497"/>
                    </a:lnTo>
                    <a:lnTo>
                      <a:pt x="483" y="499"/>
                    </a:lnTo>
                    <a:lnTo>
                      <a:pt x="477" y="501"/>
                    </a:lnTo>
                    <a:lnTo>
                      <a:pt x="470" y="503"/>
                    </a:lnTo>
                    <a:lnTo>
                      <a:pt x="464" y="505"/>
                    </a:lnTo>
                    <a:lnTo>
                      <a:pt x="458" y="509"/>
                    </a:lnTo>
                    <a:lnTo>
                      <a:pt x="451" y="509"/>
                    </a:lnTo>
                    <a:lnTo>
                      <a:pt x="445" y="511"/>
                    </a:lnTo>
                    <a:lnTo>
                      <a:pt x="439" y="513"/>
                    </a:lnTo>
                    <a:lnTo>
                      <a:pt x="432" y="516"/>
                    </a:lnTo>
                    <a:lnTo>
                      <a:pt x="426" y="518"/>
                    </a:lnTo>
                    <a:lnTo>
                      <a:pt x="418" y="520"/>
                    </a:lnTo>
                    <a:lnTo>
                      <a:pt x="413" y="522"/>
                    </a:lnTo>
                    <a:lnTo>
                      <a:pt x="407" y="524"/>
                    </a:lnTo>
                    <a:lnTo>
                      <a:pt x="401" y="526"/>
                    </a:lnTo>
                    <a:lnTo>
                      <a:pt x="394" y="528"/>
                    </a:lnTo>
                    <a:lnTo>
                      <a:pt x="388" y="532"/>
                    </a:lnTo>
                    <a:lnTo>
                      <a:pt x="382" y="534"/>
                    </a:lnTo>
                    <a:lnTo>
                      <a:pt x="377" y="535"/>
                    </a:lnTo>
                    <a:lnTo>
                      <a:pt x="369" y="537"/>
                    </a:lnTo>
                    <a:lnTo>
                      <a:pt x="363" y="539"/>
                    </a:lnTo>
                    <a:lnTo>
                      <a:pt x="358" y="541"/>
                    </a:lnTo>
                    <a:lnTo>
                      <a:pt x="350" y="543"/>
                    </a:lnTo>
                    <a:lnTo>
                      <a:pt x="344" y="547"/>
                    </a:lnTo>
                    <a:lnTo>
                      <a:pt x="339" y="549"/>
                    </a:lnTo>
                    <a:lnTo>
                      <a:pt x="331" y="551"/>
                    </a:lnTo>
                    <a:lnTo>
                      <a:pt x="325" y="553"/>
                    </a:lnTo>
                    <a:lnTo>
                      <a:pt x="319" y="554"/>
                    </a:lnTo>
                    <a:lnTo>
                      <a:pt x="312" y="556"/>
                    </a:lnTo>
                    <a:lnTo>
                      <a:pt x="306" y="558"/>
                    </a:lnTo>
                    <a:lnTo>
                      <a:pt x="312" y="562"/>
                    </a:lnTo>
                    <a:lnTo>
                      <a:pt x="319" y="566"/>
                    </a:lnTo>
                    <a:lnTo>
                      <a:pt x="323" y="568"/>
                    </a:lnTo>
                    <a:lnTo>
                      <a:pt x="331" y="572"/>
                    </a:lnTo>
                    <a:lnTo>
                      <a:pt x="337" y="575"/>
                    </a:lnTo>
                    <a:lnTo>
                      <a:pt x="342" y="579"/>
                    </a:lnTo>
                    <a:lnTo>
                      <a:pt x="346" y="581"/>
                    </a:lnTo>
                    <a:lnTo>
                      <a:pt x="354" y="585"/>
                    </a:lnTo>
                    <a:lnTo>
                      <a:pt x="359" y="587"/>
                    </a:lnTo>
                    <a:lnTo>
                      <a:pt x="365" y="591"/>
                    </a:lnTo>
                    <a:lnTo>
                      <a:pt x="371" y="593"/>
                    </a:lnTo>
                    <a:lnTo>
                      <a:pt x="377" y="596"/>
                    </a:lnTo>
                    <a:lnTo>
                      <a:pt x="382" y="600"/>
                    </a:lnTo>
                    <a:lnTo>
                      <a:pt x="388" y="604"/>
                    </a:lnTo>
                    <a:lnTo>
                      <a:pt x="394" y="606"/>
                    </a:lnTo>
                    <a:lnTo>
                      <a:pt x="399" y="610"/>
                    </a:lnTo>
                    <a:lnTo>
                      <a:pt x="405" y="613"/>
                    </a:lnTo>
                    <a:lnTo>
                      <a:pt x="411" y="615"/>
                    </a:lnTo>
                    <a:lnTo>
                      <a:pt x="416" y="619"/>
                    </a:lnTo>
                    <a:lnTo>
                      <a:pt x="424" y="623"/>
                    </a:lnTo>
                    <a:lnTo>
                      <a:pt x="430" y="627"/>
                    </a:lnTo>
                    <a:lnTo>
                      <a:pt x="434" y="629"/>
                    </a:lnTo>
                    <a:lnTo>
                      <a:pt x="439" y="631"/>
                    </a:lnTo>
                    <a:lnTo>
                      <a:pt x="447" y="636"/>
                    </a:lnTo>
                    <a:lnTo>
                      <a:pt x="451" y="638"/>
                    </a:lnTo>
                    <a:lnTo>
                      <a:pt x="458" y="642"/>
                    </a:lnTo>
                    <a:lnTo>
                      <a:pt x="464" y="644"/>
                    </a:lnTo>
                    <a:lnTo>
                      <a:pt x="470" y="648"/>
                    </a:lnTo>
                    <a:lnTo>
                      <a:pt x="474" y="651"/>
                    </a:lnTo>
                    <a:lnTo>
                      <a:pt x="481" y="653"/>
                    </a:lnTo>
                    <a:lnTo>
                      <a:pt x="487" y="657"/>
                    </a:lnTo>
                    <a:lnTo>
                      <a:pt x="493" y="661"/>
                    </a:lnTo>
                    <a:lnTo>
                      <a:pt x="491" y="667"/>
                    </a:lnTo>
                    <a:lnTo>
                      <a:pt x="491" y="674"/>
                    </a:lnTo>
                    <a:lnTo>
                      <a:pt x="489" y="678"/>
                    </a:lnTo>
                    <a:lnTo>
                      <a:pt x="487" y="686"/>
                    </a:lnTo>
                    <a:lnTo>
                      <a:pt x="487" y="693"/>
                    </a:lnTo>
                    <a:lnTo>
                      <a:pt x="485" y="699"/>
                    </a:lnTo>
                    <a:lnTo>
                      <a:pt x="483" y="707"/>
                    </a:lnTo>
                    <a:lnTo>
                      <a:pt x="483" y="712"/>
                    </a:lnTo>
                    <a:lnTo>
                      <a:pt x="481" y="718"/>
                    </a:lnTo>
                    <a:lnTo>
                      <a:pt x="479" y="724"/>
                    </a:lnTo>
                    <a:lnTo>
                      <a:pt x="479" y="731"/>
                    </a:lnTo>
                    <a:lnTo>
                      <a:pt x="477" y="739"/>
                    </a:lnTo>
                    <a:lnTo>
                      <a:pt x="477" y="745"/>
                    </a:lnTo>
                    <a:lnTo>
                      <a:pt x="475" y="750"/>
                    </a:lnTo>
                    <a:lnTo>
                      <a:pt x="474" y="758"/>
                    </a:lnTo>
                    <a:lnTo>
                      <a:pt x="474" y="764"/>
                    </a:lnTo>
                    <a:lnTo>
                      <a:pt x="472" y="771"/>
                    </a:lnTo>
                    <a:lnTo>
                      <a:pt x="470" y="777"/>
                    </a:lnTo>
                    <a:lnTo>
                      <a:pt x="470" y="783"/>
                    </a:lnTo>
                    <a:lnTo>
                      <a:pt x="468" y="790"/>
                    </a:lnTo>
                    <a:lnTo>
                      <a:pt x="466" y="796"/>
                    </a:lnTo>
                    <a:lnTo>
                      <a:pt x="466" y="803"/>
                    </a:lnTo>
                    <a:lnTo>
                      <a:pt x="464" y="809"/>
                    </a:lnTo>
                    <a:lnTo>
                      <a:pt x="464" y="817"/>
                    </a:lnTo>
                    <a:lnTo>
                      <a:pt x="462" y="822"/>
                    </a:lnTo>
                    <a:lnTo>
                      <a:pt x="460" y="828"/>
                    </a:lnTo>
                    <a:lnTo>
                      <a:pt x="458" y="836"/>
                    </a:lnTo>
                    <a:lnTo>
                      <a:pt x="458" y="841"/>
                    </a:lnTo>
                    <a:lnTo>
                      <a:pt x="456" y="849"/>
                    </a:lnTo>
                    <a:lnTo>
                      <a:pt x="456" y="855"/>
                    </a:lnTo>
                    <a:lnTo>
                      <a:pt x="455" y="862"/>
                    </a:lnTo>
                    <a:lnTo>
                      <a:pt x="453" y="868"/>
                    </a:lnTo>
                    <a:lnTo>
                      <a:pt x="458" y="866"/>
                    </a:lnTo>
                    <a:lnTo>
                      <a:pt x="464" y="862"/>
                    </a:lnTo>
                    <a:lnTo>
                      <a:pt x="470" y="859"/>
                    </a:lnTo>
                    <a:lnTo>
                      <a:pt x="474" y="855"/>
                    </a:lnTo>
                    <a:lnTo>
                      <a:pt x="479" y="851"/>
                    </a:lnTo>
                    <a:lnTo>
                      <a:pt x="485" y="849"/>
                    </a:lnTo>
                    <a:lnTo>
                      <a:pt x="491" y="843"/>
                    </a:lnTo>
                    <a:lnTo>
                      <a:pt x="496" y="841"/>
                    </a:lnTo>
                    <a:lnTo>
                      <a:pt x="502" y="838"/>
                    </a:lnTo>
                    <a:lnTo>
                      <a:pt x="510" y="834"/>
                    </a:lnTo>
                    <a:lnTo>
                      <a:pt x="513" y="830"/>
                    </a:lnTo>
                    <a:lnTo>
                      <a:pt x="519" y="828"/>
                    </a:lnTo>
                    <a:lnTo>
                      <a:pt x="525" y="822"/>
                    </a:lnTo>
                    <a:lnTo>
                      <a:pt x="531" y="821"/>
                    </a:lnTo>
                    <a:lnTo>
                      <a:pt x="536" y="817"/>
                    </a:lnTo>
                    <a:lnTo>
                      <a:pt x="544" y="813"/>
                    </a:lnTo>
                    <a:lnTo>
                      <a:pt x="548" y="809"/>
                    </a:lnTo>
                    <a:lnTo>
                      <a:pt x="553" y="807"/>
                    </a:lnTo>
                    <a:lnTo>
                      <a:pt x="559" y="803"/>
                    </a:lnTo>
                    <a:lnTo>
                      <a:pt x="565" y="800"/>
                    </a:lnTo>
                    <a:lnTo>
                      <a:pt x="571" y="796"/>
                    </a:lnTo>
                    <a:lnTo>
                      <a:pt x="576" y="794"/>
                    </a:lnTo>
                    <a:lnTo>
                      <a:pt x="582" y="788"/>
                    </a:lnTo>
                    <a:lnTo>
                      <a:pt x="588" y="786"/>
                    </a:lnTo>
                    <a:lnTo>
                      <a:pt x="593" y="783"/>
                    </a:lnTo>
                    <a:lnTo>
                      <a:pt x="599" y="779"/>
                    </a:lnTo>
                    <a:lnTo>
                      <a:pt x="605" y="775"/>
                    </a:lnTo>
                    <a:lnTo>
                      <a:pt x="610" y="773"/>
                    </a:lnTo>
                    <a:lnTo>
                      <a:pt x="616" y="769"/>
                    </a:lnTo>
                    <a:lnTo>
                      <a:pt x="622" y="765"/>
                    </a:lnTo>
                    <a:lnTo>
                      <a:pt x="628" y="762"/>
                    </a:lnTo>
                    <a:lnTo>
                      <a:pt x="633" y="758"/>
                    </a:lnTo>
                    <a:lnTo>
                      <a:pt x="639" y="762"/>
                    </a:lnTo>
                    <a:lnTo>
                      <a:pt x="643" y="767"/>
                    </a:lnTo>
                    <a:lnTo>
                      <a:pt x="647" y="771"/>
                    </a:lnTo>
                    <a:lnTo>
                      <a:pt x="652" y="775"/>
                    </a:lnTo>
                    <a:lnTo>
                      <a:pt x="656" y="779"/>
                    </a:lnTo>
                    <a:lnTo>
                      <a:pt x="662" y="783"/>
                    </a:lnTo>
                    <a:lnTo>
                      <a:pt x="668" y="788"/>
                    </a:lnTo>
                    <a:lnTo>
                      <a:pt x="673" y="794"/>
                    </a:lnTo>
                    <a:lnTo>
                      <a:pt x="677" y="796"/>
                    </a:lnTo>
                    <a:lnTo>
                      <a:pt x="681" y="802"/>
                    </a:lnTo>
                    <a:lnTo>
                      <a:pt x="687" y="805"/>
                    </a:lnTo>
                    <a:lnTo>
                      <a:pt x="692" y="809"/>
                    </a:lnTo>
                    <a:lnTo>
                      <a:pt x="696" y="813"/>
                    </a:lnTo>
                    <a:lnTo>
                      <a:pt x="702" y="819"/>
                    </a:lnTo>
                    <a:lnTo>
                      <a:pt x="707" y="822"/>
                    </a:lnTo>
                    <a:lnTo>
                      <a:pt x="713" y="828"/>
                    </a:lnTo>
                    <a:lnTo>
                      <a:pt x="717" y="830"/>
                    </a:lnTo>
                    <a:lnTo>
                      <a:pt x="721" y="836"/>
                    </a:lnTo>
                    <a:lnTo>
                      <a:pt x="726" y="840"/>
                    </a:lnTo>
                    <a:lnTo>
                      <a:pt x="732" y="843"/>
                    </a:lnTo>
                    <a:lnTo>
                      <a:pt x="736" y="849"/>
                    </a:lnTo>
                    <a:lnTo>
                      <a:pt x="742" y="853"/>
                    </a:lnTo>
                    <a:lnTo>
                      <a:pt x="747" y="859"/>
                    </a:lnTo>
                    <a:lnTo>
                      <a:pt x="753" y="862"/>
                    </a:lnTo>
                    <a:lnTo>
                      <a:pt x="757" y="866"/>
                    </a:lnTo>
                    <a:lnTo>
                      <a:pt x="763" y="870"/>
                    </a:lnTo>
                    <a:lnTo>
                      <a:pt x="766" y="876"/>
                    </a:lnTo>
                    <a:lnTo>
                      <a:pt x="772" y="880"/>
                    </a:lnTo>
                    <a:lnTo>
                      <a:pt x="776" y="883"/>
                    </a:lnTo>
                    <a:lnTo>
                      <a:pt x="782" y="889"/>
                    </a:lnTo>
                    <a:lnTo>
                      <a:pt x="787" y="893"/>
                    </a:lnTo>
                    <a:lnTo>
                      <a:pt x="793" y="899"/>
                    </a:lnTo>
                    <a:lnTo>
                      <a:pt x="793" y="891"/>
                    </a:lnTo>
                    <a:lnTo>
                      <a:pt x="793" y="883"/>
                    </a:lnTo>
                    <a:lnTo>
                      <a:pt x="793" y="876"/>
                    </a:lnTo>
                    <a:lnTo>
                      <a:pt x="793" y="870"/>
                    </a:lnTo>
                    <a:lnTo>
                      <a:pt x="791" y="864"/>
                    </a:lnTo>
                    <a:lnTo>
                      <a:pt x="791" y="859"/>
                    </a:lnTo>
                    <a:lnTo>
                      <a:pt x="791" y="851"/>
                    </a:lnTo>
                    <a:lnTo>
                      <a:pt x="791" y="843"/>
                    </a:lnTo>
                    <a:lnTo>
                      <a:pt x="791" y="838"/>
                    </a:lnTo>
                    <a:lnTo>
                      <a:pt x="791" y="830"/>
                    </a:lnTo>
                    <a:lnTo>
                      <a:pt x="791" y="822"/>
                    </a:lnTo>
                    <a:lnTo>
                      <a:pt x="791" y="819"/>
                    </a:lnTo>
                    <a:lnTo>
                      <a:pt x="791" y="811"/>
                    </a:lnTo>
                    <a:lnTo>
                      <a:pt x="791" y="803"/>
                    </a:lnTo>
                    <a:lnTo>
                      <a:pt x="791" y="798"/>
                    </a:lnTo>
                    <a:lnTo>
                      <a:pt x="791" y="790"/>
                    </a:lnTo>
                    <a:lnTo>
                      <a:pt x="789" y="784"/>
                    </a:lnTo>
                    <a:lnTo>
                      <a:pt x="789" y="779"/>
                    </a:lnTo>
                    <a:lnTo>
                      <a:pt x="789" y="771"/>
                    </a:lnTo>
                    <a:lnTo>
                      <a:pt x="789" y="764"/>
                    </a:lnTo>
                    <a:lnTo>
                      <a:pt x="789" y="758"/>
                    </a:lnTo>
                    <a:lnTo>
                      <a:pt x="789" y="750"/>
                    </a:lnTo>
                    <a:lnTo>
                      <a:pt x="789" y="745"/>
                    </a:lnTo>
                    <a:lnTo>
                      <a:pt x="789" y="739"/>
                    </a:lnTo>
                    <a:lnTo>
                      <a:pt x="789" y="731"/>
                    </a:lnTo>
                    <a:lnTo>
                      <a:pt x="789" y="724"/>
                    </a:lnTo>
                    <a:lnTo>
                      <a:pt x="789" y="718"/>
                    </a:lnTo>
                    <a:lnTo>
                      <a:pt x="789" y="710"/>
                    </a:lnTo>
                    <a:lnTo>
                      <a:pt x="789" y="705"/>
                    </a:lnTo>
                    <a:lnTo>
                      <a:pt x="789" y="699"/>
                    </a:lnTo>
                    <a:lnTo>
                      <a:pt x="789" y="693"/>
                    </a:lnTo>
                    <a:lnTo>
                      <a:pt x="789" y="686"/>
                    </a:lnTo>
                    <a:lnTo>
                      <a:pt x="795" y="684"/>
                    </a:lnTo>
                    <a:lnTo>
                      <a:pt x="801" y="682"/>
                    </a:lnTo>
                    <a:lnTo>
                      <a:pt x="806" y="678"/>
                    </a:lnTo>
                    <a:lnTo>
                      <a:pt x="812" y="676"/>
                    </a:lnTo>
                    <a:lnTo>
                      <a:pt x="820" y="674"/>
                    </a:lnTo>
                    <a:lnTo>
                      <a:pt x="823" y="672"/>
                    </a:lnTo>
                    <a:lnTo>
                      <a:pt x="831" y="670"/>
                    </a:lnTo>
                    <a:lnTo>
                      <a:pt x="837" y="669"/>
                    </a:lnTo>
                    <a:lnTo>
                      <a:pt x="842" y="667"/>
                    </a:lnTo>
                    <a:lnTo>
                      <a:pt x="848" y="663"/>
                    </a:lnTo>
                    <a:lnTo>
                      <a:pt x="856" y="661"/>
                    </a:lnTo>
                    <a:lnTo>
                      <a:pt x="861" y="659"/>
                    </a:lnTo>
                    <a:lnTo>
                      <a:pt x="869" y="657"/>
                    </a:lnTo>
                    <a:lnTo>
                      <a:pt x="875" y="655"/>
                    </a:lnTo>
                    <a:lnTo>
                      <a:pt x="881" y="653"/>
                    </a:lnTo>
                    <a:lnTo>
                      <a:pt x="888" y="651"/>
                    </a:lnTo>
                    <a:lnTo>
                      <a:pt x="894" y="648"/>
                    </a:lnTo>
                    <a:lnTo>
                      <a:pt x="900" y="646"/>
                    </a:lnTo>
                    <a:lnTo>
                      <a:pt x="907" y="644"/>
                    </a:lnTo>
                    <a:lnTo>
                      <a:pt x="911" y="642"/>
                    </a:lnTo>
                    <a:lnTo>
                      <a:pt x="919" y="638"/>
                    </a:lnTo>
                    <a:lnTo>
                      <a:pt x="924" y="638"/>
                    </a:lnTo>
                    <a:lnTo>
                      <a:pt x="930" y="636"/>
                    </a:lnTo>
                    <a:lnTo>
                      <a:pt x="938" y="634"/>
                    </a:lnTo>
                    <a:lnTo>
                      <a:pt x="943" y="631"/>
                    </a:lnTo>
                    <a:lnTo>
                      <a:pt x="949" y="629"/>
                    </a:lnTo>
                    <a:lnTo>
                      <a:pt x="957" y="627"/>
                    </a:lnTo>
                    <a:lnTo>
                      <a:pt x="962" y="625"/>
                    </a:lnTo>
                    <a:lnTo>
                      <a:pt x="970" y="623"/>
                    </a:lnTo>
                    <a:lnTo>
                      <a:pt x="976" y="621"/>
                    </a:lnTo>
                    <a:lnTo>
                      <a:pt x="981" y="619"/>
                    </a:lnTo>
                    <a:lnTo>
                      <a:pt x="989" y="617"/>
                    </a:lnTo>
                    <a:lnTo>
                      <a:pt x="981" y="613"/>
                    </a:lnTo>
                    <a:lnTo>
                      <a:pt x="976" y="610"/>
                    </a:lnTo>
                    <a:lnTo>
                      <a:pt x="970" y="608"/>
                    </a:lnTo>
                    <a:lnTo>
                      <a:pt x="964" y="604"/>
                    </a:lnTo>
                    <a:lnTo>
                      <a:pt x="958" y="600"/>
                    </a:lnTo>
                    <a:lnTo>
                      <a:pt x="953" y="598"/>
                    </a:lnTo>
                    <a:lnTo>
                      <a:pt x="947" y="593"/>
                    </a:lnTo>
                    <a:lnTo>
                      <a:pt x="941" y="591"/>
                    </a:lnTo>
                    <a:lnTo>
                      <a:pt x="936" y="589"/>
                    </a:lnTo>
                    <a:lnTo>
                      <a:pt x="930" y="585"/>
                    </a:lnTo>
                    <a:lnTo>
                      <a:pt x="924" y="581"/>
                    </a:lnTo>
                    <a:lnTo>
                      <a:pt x="919" y="579"/>
                    </a:lnTo>
                    <a:lnTo>
                      <a:pt x="911" y="575"/>
                    </a:lnTo>
                    <a:lnTo>
                      <a:pt x="907" y="574"/>
                    </a:lnTo>
                    <a:lnTo>
                      <a:pt x="901" y="568"/>
                    </a:lnTo>
                    <a:lnTo>
                      <a:pt x="896" y="566"/>
                    </a:lnTo>
                    <a:lnTo>
                      <a:pt x="888" y="562"/>
                    </a:lnTo>
                    <a:lnTo>
                      <a:pt x="882" y="558"/>
                    </a:lnTo>
                    <a:lnTo>
                      <a:pt x="877" y="556"/>
                    </a:lnTo>
                    <a:lnTo>
                      <a:pt x="871" y="553"/>
                    </a:lnTo>
                    <a:lnTo>
                      <a:pt x="865" y="549"/>
                    </a:lnTo>
                    <a:lnTo>
                      <a:pt x="860" y="547"/>
                    </a:lnTo>
                    <a:lnTo>
                      <a:pt x="854" y="543"/>
                    </a:lnTo>
                    <a:lnTo>
                      <a:pt x="848" y="541"/>
                    </a:lnTo>
                    <a:lnTo>
                      <a:pt x="842" y="537"/>
                    </a:lnTo>
                    <a:lnTo>
                      <a:pt x="837" y="534"/>
                    </a:lnTo>
                    <a:lnTo>
                      <a:pt x="831" y="532"/>
                    </a:lnTo>
                    <a:lnTo>
                      <a:pt x="825" y="528"/>
                    </a:lnTo>
                    <a:lnTo>
                      <a:pt x="820" y="524"/>
                    </a:lnTo>
                    <a:lnTo>
                      <a:pt x="814" y="522"/>
                    </a:lnTo>
                    <a:lnTo>
                      <a:pt x="808" y="518"/>
                    </a:lnTo>
                    <a:lnTo>
                      <a:pt x="803" y="516"/>
                    </a:lnTo>
                    <a:lnTo>
                      <a:pt x="803" y="509"/>
                    </a:lnTo>
                    <a:lnTo>
                      <a:pt x="804" y="501"/>
                    </a:lnTo>
                    <a:lnTo>
                      <a:pt x="806" y="496"/>
                    </a:lnTo>
                    <a:lnTo>
                      <a:pt x="806" y="488"/>
                    </a:lnTo>
                    <a:lnTo>
                      <a:pt x="808" y="482"/>
                    </a:lnTo>
                    <a:lnTo>
                      <a:pt x="808" y="477"/>
                    </a:lnTo>
                    <a:lnTo>
                      <a:pt x="810" y="469"/>
                    </a:lnTo>
                    <a:lnTo>
                      <a:pt x="812" y="463"/>
                    </a:lnTo>
                    <a:lnTo>
                      <a:pt x="814" y="456"/>
                    </a:lnTo>
                    <a:lnTo>
                      <a:pt x="814" y="450"/>
                    </a:lnTo>
                    <a:lnTo>
                      <a:pt x="816" y="442"/>
                    </a:lnTo>
                    <a:lnTo>
                      <a:pt x="816" y="437"/>
                    </a:lnTo>
                    <a:lnTo>
                      <a:pt x="818" y="429"/>
                    </a:lnTo>
                    <a:lnTo>
                      <a:pt x="820" y="423"/>
                    </a:lnTo>
                    <a:lnTo>
                      <a:pt x="820" y="418"/>
                    </a:lnTo>
                    <a:lnTo>
                      <a:pt x="822" y="410"/>
                    </a:lnTo>
                    <a:lnTo>
                      <a:pt x="823" y="404"/>
                    </a:lnTo>
                    <a:lnTo>
                      <a:pt x="823" y="397"/>
                    </a:lnTo>
                    <a:lnTo>
                      <a:pt x="825" y="391"/>
                    </a:lnTo>
                    <a:lnTo>
                      <a:pt x="827" y="383"/>
                    </a:lnTo>
                    <a:lnTo>
                      <a:pt x="827" y="378"/>
                    </a:lnTo>
                    <a:lnTo>
                      <a:pt x="829" y="370"/>
                    </a:lnTo>
                    <a:lnTo>
                      <a:pt x="831" y="364"/>
                    </a:lnTo>
                    <a:lnTo>
                      <a:pt x="831" y="359"/>
                    </a:lnTo>
                    <a:lnTo>
                      <a:pt x="833" y="351"/>
                    </a:lnTo>
                    <a:lnTo>
                      <a:pt x="835" y="345"/>
                    </a:lnTo>
                    <a:lnTo>
                      <a:pt x="835" y="338"/>
                    </a:lnTo>
                    <a:lnTo>
                      <a:pt x="837" y="334"/>
                    </a:lnTo>
                    <a:lnTo>
                      <a:pt x="839" y="326"/>
                    </a:lnTo>
                    <a:lnTo>
                      <a:pt x="841" y="319"/>
                    </a:lnTo>
                    <a:lnTo>
                      <a:pt x="841" y="313"/>
                    </a:lnTo>
                    <a:lnTo>
                      <a:pt x="842" y="307"/>
                    </a:lnTo>
                    <a:lnTo>
                      <a:pt x="837" y="311"/>
                    </a:lnTo>
                    <a:lnTo>
                      <a:pt x="831" y="315"/>
                    </a:lnTo>
                    <a:lnTo>
                      <a:pt x="825" y="317"/>
                    </a:lnTo>
                    <a:lnTo>
                      <a:pt x="820" y="321"/>
                    </a:lnTo>
                    <a:lnTo>
                      <a:pt x="814" y="325"/>
                    </a:lnTo>
                    <a:lnTo>
                      <a:pt x="808" y="328"/>
                    </a:lnTo>
                    <a:lnTo>
                      <a:pt x="803" y="330"/>
                    </a:lnTo>
                    <a:lnTo>
                      <a:pt x="797" y="336"/>
                    </a:lnTo>
                    <a:lnTo>
                      <a:pt x="791" y="338"/>
                    </a:lnTo>
                    <a:lnTo>
                      <a:pt x="785" y="342"/>
                    </a:lnTo>
                    <a:lnTo>
                      <a:pt x="780" y="345"/>
                    </a:lnTo>
                    <a:lnTo>
                      <a:pt x="774" y="349"/>
                    </a:lnTo>
                    <a:lnTo>
                      <a:pt x="768" y="351"/>
                    </a:lnTo>
                    <a:lnTo>
                      <a:pt x="763" y="357"/>
                    </a:lnTo>
                    <a:lnTo>
                      <a:pt x="757" y="359"/>
                    </a:lnTo>
                    <a:lnTo>
                      <a:pt x="753" y="363"/>
                    </a:lnTo>
                    <a:lnTo>
                      <a:pt x="747" y="366"/>
                    </a:lnTo>
                    <a:lnTo>
                      <a:pt x="742" y="370"/>
                    </a:lnTo>
                    <a:lnTo>
                      <a:pt x="734" y="374"/>
                    </a:lnTo>
                    <a:lnTo>
                      <a:pt x="728" y="376"/>
                    </a:lnTo>
                    <a:lnTo>
                      <a:pt x="725" y="380"/>
                    </a:lnTo>
                    <a:lnTo>
                      <a:pt x="719" y="383"/>
                    </a:lnTo>
                    <a:lnTo>
                      <a:pt x="711" y="385"/>
                    </a:lnTo>
                    <a:lnTo>
                      <a:pt x="707" y="391"/>
                    </a:lnTo>
                    <a:lnTo>
                      <a:pt x="700" y="393"/>
                    </a:lnTo>
                    <a:lnTo>
                      <a:pt x="694" y="397"/>
                    </a:lnTo>
                    <a:lnTo>
                      <a:pt x="688" y="401"/>
                    </a:lnTo>
                    <a:lnTo>
                      <a:pt x="685" y="404"/>
                    </a:lnTo>
                    <a:lnTo>
                      <a:pt x="679" y="408"/>
                    </a:lnTo>
                    <a:lnTo>
                      <a:pt x="673" y="410"/>
                    </a:lnTo>
                    <a:lnTo>
                      <a:pt x="666" y="416"/>
                    </a:lnTo>
                    <a:lnTo>
                      <a:pt x="662" y="418"/>
                    </a:lnTo>
                    <a:lnTo>
                      <a:pt x="656" y="414"/>
                    </a:lnTo>
                    <a:lnTo>
                      <a:pt x="652" y="410"/>
                    </a:lnTo>
                    <a:lnTo>
                      <a:pt x="647" y="404"/>
                    </a:lnTo>
                    <a:lnTo>
                      <a:pt x="641" y="401"/>
                    </a:lnTo>
                    <a:lnTo>
                      <a:pt x="637" y="397"/>
                    </a:lnTo>
                    <a:lnTo>
                      <a:pt x="633" y="391"/>
                    </a:lnTo>
                    <a:lnTo>
                      <a:pt x="628" y="387"/>
                    </a:lnTo>
                    <a:lnTo>
                      <a:pt x="624" y="383"/>
                    </a:lnTo>
                    <a:lnTo>
                      <a:pt x="626" y="376"/>
                    </a:lnTo>
                    <a:lnTo>
                      <a:pt x="626" y="368"/>
                    </a:lnTo>
                    <a:lnTo>
                      <a:pt x="629" y="361"/>
                    </a:lnTo>
                    <a:lnTo>
                      <a:pt x="631" y="353"/>
                    </a:lnTo>
                    <a:lnTo>
                      <a:pt x="631" y="349"/>
                    </a:lnTo>
                    <a:lnTo>
                      <a:pt x="633" y="344"/>
                    </a:lnTo>
                    <a:lnTo>
                      <a:pt x="633" y="340"/>
                    </a:lnTo>
                    <a:lnTo>
                      <a:pt x="635" y="336"/>
                    </a:lnTo>
                    <a:lnTo>
                      <a:pt x="639" y="328"/>
                    </a:lnTo>
                    <a:lnTo>
                      <a:pt x="641" y="319"/>
                    </a:lnTo>
                    <a:lnTo>
                      <a:pt x="641" y="315"/>
                    </a:lnTo>
                    <a:lnTo>
                      <a:pt x="643" y="311"/>
                    </a:lnTo>
                    <a:lnTo>
                      <a:pt x="645" y="306"/>
                    </a:lnTo>
                    <a:lnTo>
                      <a:pt x="645" y="302"/>
                    </a:lnTo>
                    <a:lnTo>
                      <a:pt x="647" y="298"/>
                    </a:lnTo>
                    <a:lnTo>
                      <a:pt x="647" y="294"/>
                    </a:lnTo>
                    <a:lnTo>
                      <a:pt x="648" y="288"/>
                    </a:lnTo>
                    <a:lnTo>
                      <a:pt x="648" y="285"/>
                    </a:lnTo>
                    <a:lnTo>
                      <a:pt x="650" y="281"/>
                    </a:lnTo>
                    <a:lnTo>
                      <a:pt x="652" y="275"/>
                    </a:lnTo>
                    <a:lnTo>
                      <a:pt x="652" y="271"/>
                    </a:lnTo>
                    <a:lnTo>
                      <a:pt x="654" y="266"/>
                    </a:lnTo>
                    <a:lnTo>
                      <a:pt x="654" y="262"/>
                    </a:lnTo>
                    <a:lnTo>
                      <a:pt x="656" y="258"/>
                    </a:lnTo>
                    <a:lnTo>
                      <a:pt x="658" y="254"/>
                    </a:lnTo>
                    <a:lnTo>
                      <a:pt x="660" y="248"/>
                    </a:lnTo>
                    <a:lnTo>
                      <a:pt x="668" y="256"/>
                    </a:lnTo>
                    <a:lnTo>
                      <a:pt x="675" y="264"/>
                    </a:lnTo>
                    <a:lnTo>
                      <a:pt x="681" y="262"/>
                    </a:lnTo>
                    <a:lnTo>
                      <a:pt x="687" y="258"/>
                    </a:lnTo>
                    <a:lnTo>
                      <a:pt x="692" y="254"/>
                    </a:lnTo>
                    <a:lnTo>
                      <a:pt x="696" y="250"/>
                    </a:lnTo>
                    <a:lnTo>
                      <a:pt x="702" y="247"/>
                    </a:lnTo>
                    <a:lnTo>
                      <a:pt x="707" y="243"/>
                    </a:lnTo>
                    <a:lnTo>
                      <a:pt x="711" y="241"/>
                    </a:lnTo>
                    <a:lnTo>
                      <a:pt x="719" y="237"/>
                    </a:lnTo>
                    <a:lnTo>
                      <a:pt x="723" y="233"/>
                    </a:lnTo>
                    <a:lnTo>
                      <a:pt x="728" y="231"/>
                    </a:lnTo>
                    <a:lnTo>
                      <a:pt x="734" y="226"/>
                    </a:lnTo>
                    <a:lnTo>
                      <a:pt x="740" y="224"/>
                    </a:lnTo>
                    <a:lnTo>
                      <a:pt x="744" y="222"/>
                    </a:lnTo>
                    <a:lnTo>
                      <a:pt x="749" y="218"/>
                    </a:lnTo>
                    <a:lnTo>
                      <a:pt x="755" y="214"/>
                    </a:lnTo>
                    <a:lnTo>
                      <a:pt x="761" y="210"/>
                    </a:lnTo>
                    <a:lnTo>
                      <a:pt x="766" y="209"/>
                    </a:lnTo>
                    <a:lnTo>
                      <a:pt x="772" y="205"/>
                    </a:lnTo>
                    <a:lnTo>
                      <a:pt x="776" y="201"/>
                    </a:lnTo>
                    <a:lnTo>
                      <a:pt x="782" y="197"/>
                    </a:lnTo>
                    <a:lnTo>
                      <a:pt x="787" y="193"/>
                    </a:lnTo>
                    <a:lnTo>
                      <a:pt x="793" y="191"/>
                    </a:lnTo>
                    <a:lnTo>
                      <a:pt x="797" y="188"/>
                    </a:lnTo>
                    <a:lnTo>
                      <a:pt x="804" y="184"/>
                    </a:lnTo>
                    <a:lnTo>
                      <a:pt x="808" y="182"/>
                    </a:lnTo>
                    <a:lnTo>
                      <a:pt x="814" y="178"/>
                    </a:lnTo>
                    <a:lnTo>
                      <a:pt x="820" y="174"/>
                    </a:lnTo>
                    <a:lnTo>
                      <a:pt x="825" y="171"/>
                    </a:lnTo>
                    <a:lnTo>
                      <a:pt x="831" y="169"/>
                    </a:lnTo>
                    <a:lnTo>
                      <a:pt x="837" y="165"/>
                    </a:lnTo>
                    <a:lnTo>
                      <a:pt x="842" y="161"/>
                    </a:lnTo>
                    <a:lnTo>
                      <a:pt x="848" y="159"/>
                    </a:lnTo>
                    <a:lnTo>
                      <a:pt x="852" y="155"/>
                    </a:lnTo>
                    <a:lnTo>
                      <a:pt x="858" y="152"/>
                    </a:lnTo>
                    <a:lnTo>
                      <a:pt x="863" y="148"/>
                    </a:lnTo>
                    <a:lnTo>
                      <a:pt x="869" y="146"/>
                    </a:lnTo>
                    <a:lnTo>
                      <a:pt x="875" y="140"/>
                    </a:lnTo>
                    <a:lnTo>
                      <a:pt x="879" y="138"/>
                    </a:lnTo>
                    <a:lnTo>
                      <a:pt x="884" y="136"/>
                    </a:lnTo>
                    <a:lnTo>
                      <a:pt x="890" y="133"/>
                    </a:lnTo>
                    <a:lnTo>
                      <a:pt x="896" y="129"/>
                    </a:lnTo>
                    <a:lnTo>
                      <a:pt x="901" y="125"/>
                    </a:lnTo>
                    <a:lnTo>
                      <a:pt x="907" y="121"/>
                    </a:lnTo>
                    <a:lnTo>
                      <a:pt x="911" y="119"/>
                    </a:lnTo>
                    <a:lnTo>
                      <a:pt x="917" y="115"/>
                    </a:lnTo>
                    <a:lnTo>
                      <a:pt x="922" y="112"/>
                    </a:lnTo>
                    <a:lnTo>
                      <a:pt x="928" y="108"/>
                    </a:lnTo>
                    <a:lnTo>
                      <a:pt x="934" y="106"/>
                    </a:lnTo>
                    <a:lnTo>
                      <a:pt x="938" y="102"/>
                    </a:lnTo>
                    <a:lnTo>
                      <a:pt x="943" y="98"/>
                    </a:lnTo>
                    <a:lnTo>
                      <a:pt x="949" y="96"/>
                    </a:lnTo>
                    <a:lnTo>
                      <a:pt x="955" y="93"/>
                    </a:lnTo>
                    <a:lnTo>
                      <a:pt x="958" y="89"/>
                    </a:lnTo>
                    <a:lnTo>
                      <a:pt x="964" y="87"/>
                    </a:lnTo>
                    <a:lnTo>
                      <a:pt x="970" y="83"/>
                    </a:lnTo>
                    <a:lnTo>
                      <a:pt x="977" y="81"/>
                    </a:lnTo>
                    <a:lnTo>
                      <a:pt x="981" y="76"/>
                    </a:lnTo>
                    <a:lnTo>
                      <a:pt x="987" y="74"/>
                    </a:lnTo>
                    <a:lnTo>
                      <a:pt x="991" y="70"/>
                    </a:lnTo>
                    <a:lnTo>
                      <a:pt x="997" y="66"/>
                    </a:lnTo>
                    <a:lnTo>
                      <a:pt x="1002" y="62"/>
                    </a:lnTo>
                    <a:lnTo>
                      <a:pt x="1008" y="60"/>
                    </a:lnTo>
                    <a:lnTo>
                      <a:pt x="1014" y="57"/>
                    </a:lnTo>
                    <a:lnTo>
                      <a:pt x="1019" y="53"/>
                    </a:lnTo>
                    <a:lnTo>
                      <a:pt x="1017" y="58"/>
                    </a:lnTo>
                    <a:lnTo>
                      <a:pt x="1017" y="66"/>
                    </a:lnTo>
                    <a:lnTo>
                      <a:pt x="1016" y="72"/>
                    </a:lnTo>
                    <a:lnTo>
                      <a:pt x="1014" y="77"/>
                    </a:lnTo>
                    <a:lnTo>
                      <a:pt x="1012" y="83"/>
                    </a:lnTo>
                    <a:lnTo>
                      <a:pt x="1012" y="91"/>
                    </a:lnTo>
                    <a:lnTo>
                      <a:pt x="1010" y="96"/>
                    </a:lnTo>
                    <a:lnTo>
                      <a:pt x="1010" y="102"/>
                    </a:lnTo>
                    <a:lnTo>
                      <a:pt x="1006" y="108"/>
                    </a:lnTo>
                    <a:lnTo>
                      <a:pt x="1006" y="115"/>
                    </a:lnTo>
                    <a:lnTo>
                      <a:pt x="1004" y="121"/>
                    </a:lnTo>
                    <a:lnTo>
                      <a:pt x="1004" y="127"/>
                    </a:lnTo>
                    <a:lnTo>
                      <a:pt x="1002" y="134"/>
                    </a:lnTo>
                    <a:lnTo>
                      <a:pt x="1002" y="138"/>
                    </a:lnTo>
                    <a:lnTo>
                      <a:pt x="1000" y="146"/>
                    </a:lnTo>
                    <a:lnTo>
                      <a:pt x="998" y="152"/>
                    </a:lnTo>
                    <a:lnTo>
                      <a:pt x="998" y="157"/>
                    </a:lnTo>
                    <a:lnTo>
                      <a:pt x="997" y="163"/>
                    </a:lnTo>
                    <a:lnTo>
                      <a:pt x="997" y="171"/>
                    </a:lnTo>
                    <a:lnTo>
                      <a:pt x="995" y="176"/>
                    </a:lnTo>
                    <a:lnTo>
                      <a:pt x="995" y="182"/>
                    </a:lnTo>
                    <a:lnTo>
                      <a:pt x="993" y="188"/>
                    </a:lnTo>
                    <a:lnTo>
                      <a:pt x="991" y="195"/>
                    </a:lnTo>
                    <a:lnTo>
                      <a:pt x="991" y="201"/>
                    </a:lnTo>
                    <a:lnTo>
                      <a:pt x="989" y="207"/>
                    </a:lnTo>
                    <a:lnTo>
                      <a:pt x="989" y="214"/>
                    </a:lnTo>
                    <a:lnTo>
                      <a:pt x="987" y="218"/>
                    </a:lnTo>
                    <a:lnTo>
                      <a:pt x="987" y="226"/>
                    </a:lnTo>
                    <a:lnTo>
                      <a:pt x="983" y="231"/>
                    </a:lnTo>
                    <a:lnTo>
                      <a:pt x="983" y="239"/>
                    </a:lnTo>
                    <a:lnTo>
                      <a:pt x="981" y="245"/>
                    </a:lnTo>
                    <a:lnTo>
                      <a:pt x="981" y="250"/>
                    </a:lnTo>
                    <a:lnTo>
                      <a:pt x="979" y="256"/>
                    </a:lnTo>
                    <a:lnTo>
                      <a:pt x="977" y="264"/>
                    </a:lnTo>
                    <a:lnTo>
                      <a:pt x="977" y="269"/>
                    </a:lnTo>
                    <a:lnTo>
                      <a:pt x="976" y="275"/>
                    </a:lnTo>
                    <a:lnTo>
                      <a:pt x="974" y="281"/>
                    </a:lnTo>
                    <a:lnTo>
                      <a:pt x="974" y="288"/>
                    </a:lnTo>
                    <a:lnTo>
                      <a:pt x="972" y="294"/>
                    </a:lnTo>
                    <a:lnTo>
                      <a:pt x="972" y="302"/>
                    </a:lnTo>
                    <a:lnTo>
                      <a:pt x="970" y="306"/>
                    </a:lnTo>
                    <a:lnTo>
                      <a:pt x="970" y="313"/>
                    </a:lnTo>
                    <a:lnTo>
                      <a:pt x="968" y="319"/>
                    </a:lnTo>
                    <a:lnTo>
                      <a:pt x="966" y="325"/>
                    </a:lnTo>
                    <a:lnTo>
                      <a:pt x="964" y="330"/>
                    </a:lnTo>
                    <a:lnTo>
                      <a:pt x="964" y="338"/>
                    </a:lnTo>
                    <a:lnTo>
                      <a:pt x="962" y="344"/>
                    </a:lnTo>
                    <a:lnTo>
                      <a:pt x="962" y="351"/>
                    </a:lnTo>
                    <a:lnTo>
                      <a:pt x="958" y="357"/>
                    </a:lnTo>
                    <a:lnTo>
                      <a:pt x="958" y="363"/>
                    </a:lnTo>
                    <a:lnTo>
                      <a:pt x="957" y="368"/>
                    </a:lnTo>
                    <a:lnTo>
                      <a:pt x="957" y="376"/>
                    </a:lnTo>
                    <a:lnTo>
                      <a:pt x="955" y="382"/>
                    </a:lnTo>
                    <a:lnTo>
                      <a:pt x="955" y="385"/>
                    </a:lnTo>
                    <a:lnTo>
                      <a:pt x="953" y="393"/>
                    </a:lnTo>
                    <a:lnTo>
                      <a:pt x="951" y="399"/>
                    </a:lnTo>
                    <a:lnTo>
                      <a:pt x="951" y="404"/>
                    </a:lnTo>
                    <a:lnTo>
                      <a:pt x="949" y="412"/>
                    </a:lnTo>
                    <a:lnTo>
                      <a:pt x="949" y="418"/>
                    </a:lnTo>
                    <a:lnTo>
                      <a:pt x="947" y="423"/>
                    </a:lnTo>
                    <a:lnTo>
                      <a:pt x="947" y="431"/>
                    </a:lnTo>
                    <a:lnTo>
                      <a:pt x="945" y="437"/>
                    </a:lnTo>
                    <a:lnTo>
                      <a:pt x="943" y="442"/>
                    </a:lnTo>
                    <a:lnTo>
                      <a:pt x="943" y="450"/>
                    </a:lnTo>
                    <a:lnTo>
                      <a:pt x="947" y="452"/>
                    </a:lnTo>
                    <a:lnTo>
                      <a:pt x="955" y="456"/>
                    </a:lnTo>
                    <a:lnTo>
                      <a:pt x="958" y="458"/>
                    </a:lnTo>
                    <a:lnTo>
                      <a:pt x="964" y="461"/>
                    </a:lnTo>
                    <a:lnTo>
                      <a:pt x="970" y="463"/>
                    </a:lnTo>
                    <a:lnTo>
                      <a:pt x="976" y="465"/>
                    </a:lnTo>
                    <a:lnTo>
                      <a:pt x="981" y="469"/>
                    </a:lnTo>
                    <a:lnTo>
                      <a:pt x="987" y="473"/>
                    </a:lnTo>
                    <a:lnTo>
                      <a:pt x="991" y="475"/>
                    </a:lnTo>
                    <a:lnTo>
                      <a:pt x="997" y="478"/>
                    </a:lnTo>
                    <a:lnTo>
                      <a:pt x="1002" y="480"/>
                    </a:lnTo>
                    <a:lnTo>
                      <a:pt x="1008" y="484"/>
                    </a:lnTo>
                    <a:lnTo>
                      <a:pt x="1014" y="488"/>
                    </a:lnTo>
                    <a:lnTo>
                      <a:pt x="1019" y="490"/>
                    </a:lnTo>
                    <a:lnTo>
                      <a:pt x="1025" y="494"/>
                    </a:lnTo>
                    <a:lnTo>
                      <a:pt x="1031" y="497"/>
                    </a:lnTo>
                    <a:lnTo>
                      <a:pt x="1035" y="499"/>
                    </a:lnTo>
                    <a:lnTo>
                      <a:pt x="1042" y="503"/>
                    </a:lnTo>
                    <a:lnTo>
                      <a:pt x="1046" y="505"/>
                    </a:lnTo>
                    <a:lnTo>
                      <a:pt x="1052" y="509"/>
                    </a:lnTo>
                    <a:lnTo>
                      <a:pt x="1057" y="511"/>
                    </a:lnTo>
                    <a:lnTo>
                      <a:pt x="1063" y="515"/>
                    </a:lnTo>
                    <a:lnTo>
                      <a:pt x="1069" y="516"/>
                    </a:lnTo>
                    <a:lnTo>
                      <a:pt x="1074" y="520"/>
                    </a:lnTo>
                    <a:lnTo>
                      <a:pt x="1078" y="524"/>
                    </a:lnTo>
                    <a:lnTo>
                      <a:pt x="1086" y="526"/>
                    </a:lnTo>
                    <a:lnTo>
                      <a:pt x="1090" y="530"/>
                    </a:lnTo>
                    <a:lnTo>
                      <a:pt x="1097" y="534"/>
                    </a:lnTo>
                    <a:lnTo>
                      <a:pt x="1101" y="535"/>
                    </a:lnTo>
                    <a:lnTo>
                      <a:pt x="1109" y="539"/>
                    </a:lnTo>
                    <a:lnTo>
                      <a:pt x="1113" y="541"/>
                    </a:lnTo>
                    <a:lnTo>
                      <a:pt x="1118" y="547"/>
                    </a:lnTo>
                    <a:lnTo>
                      <a:pt x="1124" y="549"/>
                    </a:lnTo>
                    <a:lnTo>
                      <a:pt x="1130" y="551"/>
                    </a:lnTo>
                    <a:lnTo>
                      <a:pt x="1133" y="553"/>
                    </a:lnTo>
                    <a:lnTo>
                      <a:pt x="1141" y="556"/>
                    </a:lnTo>
                    <a:lnTo>
                      <a:pt x="1147" y="558"/>
                    </a:lnTo>
                    <a:lnTo>
                      <a:pt x="1152" y="564"/>
                    </a:lnTo>
                    <a:lnTo>
                      <a:pt x="1156" y="566"/>
                    </a:lnTo>
                    <a:lnTo>
                      <a:pt x="1164" y="570"/>
                    </a:lnTo>
                    <a:lnTo>
                      <a:pt x="1168" y="572"/>
                    </a:lnTo>
                    <a:lnTo>
                      <a:pt x="1173" y="575"/>
                    </a:lnTo>
                    <a:lnTo>
                      <a:pt x="1179" y="579"/>
                    </a:lnTo>
                    <a:lnTo>
                      <a:pt x="1185" y="581"/>
                    </a:lnTo>
                    <a:lnTo>
                      <a:pt x="1190" y="583"/>
                    </a:lnTo>
                    <a:lnTo>
                      <a:pt x="1196" y="587"/>
                    </a:lnTo>
                    <a:lnTo>
                      <a:pt x="1202" y="591"/>
                    </a:lnTo>
                    <a:lnTo>
                      <a:pt x="1208" y="593"/>
                    </a:lnTo>
                    <a:lnTo>
                      <a:pt x="1211" y="596"/>
                    </a:lnTo>
                    <a:lnTo>
                      <a:pt x="1217" y="598"/>
                    </a:lnTo>
                    <a:lnTo>
                      <a:pt x="1221" y="602"/>
                    </a:lnTo>
                    <a:lnTo>
                      <a:pt x="1229" y="606"/>
                    </a:lnTo>
                    <a:lnTo>
                      <a:pt x="1234" y="608"/>
                    </a:lnTo>
                    <a:lnTo>
                      <a:pt x="1240" y="612"/>
                    </a:lnTo>
                    <a:lnTo>
                      <a:pt x="1246" y="615"/>
                    </a:lnTo>
                    <a:lnTo>
                      <a:pt x="1251" y="619"/>
                    </a:lnTo>
                    <a:lnTo>
                      <a:pt x="1257" y="621"/>
                    </a:lnTo>
                    <a:lnTo>
                      <a:pt x="1261" y="623"/>
                    </a:lnTo>
                    <a:lnTo>
                      <a:pt x="1267" y="627"/>
                    </a:lnTo>
                    <a:lnTo>
                      <a:pt x="1272" y="631"/>
                    </a:lnTo>
                    <a:lnTo>
                      <a:pt x="1278" y="634"/>
                    </a:lnTo>
                    <a:lnTo>
                      <a:pt x="1284" y="636"/>
                    </a:lnTo>
                    <a:lnTo>
                      <a:pt x="1289" y="638"/>
                    </a:lnTo>
                    <a:lnTo>
                      <a:pt x="1297" y="644"/>
                    </a:lnTo>
                    <a:lnTo>
                      <a:pt x="1297" y="6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98" name="Freeform 19"/>
              <p:cNvSpPr>
                <a:spLocks/>
              </p:cNvSpPr>
              <p:nvPr/>
            </p:nvSpPr>
            <p:spPr bwMode="auto">
              <a:xfrm>
                <a:off x="3770313" y="3808413"/>
                <a:ext cx="76200" cy="117475"/>
              </a:xfrm>
              <a:custGeom>
                <a:avLst/>
                <a:gdLst>
                  <a:gd name="T0" fmla="*/ 0 w 97"/>
                  <a:gd name="T1" fmla="*/ 36 h 148"/>
                  <a:gd name="T2" fmla="*/ 0 w 97"/>
                  <a:gd name="T3" fmla="*/ 34 h 148"/>
                  <a:gd name="T4" fmla="*/ 5 w 97"/>
                  <a:gd name="T5" fmla="*/ 29 h 148"/>
                  <a:gd name="T6" fmla="*/ 9 w 97"/>
                  <a:gd name="T7" fmla="*/ 27 h 148"/>
                  <a:gd name="T8" fmla="*/ 15 w 97"/>
                  <a:gd name="T9" fmla="*/ 23 h 148"/>
                  <a:gd name="T10" fmla="*/ 19 w 97"/>
                  <a:gd name="T11" fmla="*/ 21 h 148"/>
                  <a:gd name="T12" fmla="*/ 24 w 97"/>
                  <a:gd name="T13" fmla="*/ 19 h 148"/>
                  <a:gd name="T14" fmla="*/ 28 w 97"/>
                  <a:gd name="T15" fmla="*/ 13 h 148"/>
                  <a:gd name="T16" fmla="*/ 34 w 97"/>
                  <a:gd name="T17" fmla="*/ 12 h 148"/>
                  <a:gd name="T18" fmla="*/ 39 w 97"/>
                  <a:gd name="T19" fmla="*/ 8 h 148"/>
                  <a:gd name="T20" fmla="*/ 43 w 97"/>
                  <a:gd name="T21" fmla="*/ 6 h 148"/>
                  <a:gd name="T22" fmla="*/ 49 w 97"/>
                  <a:gd name="T23" fmla="*/ 4 h 148"/>
                  <a:gd name="T24" fmla="*/ 51 w 97"/>
                  <a:gd name="T25" fmla="*/ 2 h 148"/>
                  <a:gd name="T26" fmla="*/ 53 w 97"/>
                  <a:gd name="T27" fmla="*/ 0 h 148"/>
                  <a:gd name="T28" fmla="*/ 55 w 97"/>
                  <a:gd name="T29" fmla="*/ 0 h 148"/>
                  <a:gd name="T30" fmla="*/ 70 w 97"/>
                  <a:gd name="T31" fmla="*/ 13 h 148"/>
                  <a:gd name="T32" fmla="*/ 97 w 97"/>
                  <a:gd name="T33" fmla="*/ 101 h 148"/>
                  <a:gd name="T34" fmla="*/ 34 w 97"/>
                  <a:gd name="T35" fmla="*/ 148 h 148"/>
                  <a:gd name="T36" fmla="*/ 19 w 97"/>
                  <a:gd name="T37" fmla="*/ 135 h 148"/>
                  <a:gd name="T38" fmla="*/ 0 w 97"/>
                  <a:gd name="T39" fmla="*/ 36 h 148"/>
                  <a:gd name="T40" fmla="*/ 0 w 97"/>
                  <a:gd name="T41" fmla="*/ 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48">
                    <a:moveTo>
                      <a:pt x="0" y="36"/>
                    </a:moveTo>
                    <a:lnTo>
                      <a:pt x="0" y="34"/>
                    </a:lnTo>
                    <a:lnTo>
                      <a:pt x="5" y="29"/>
                    </a:lnTo>
                    <a:lnTo>
                      <a:pt x="9" y="27"/>
                    </a:lnTo>
                    <a:lnTo>
                      <a:pt x="15" y="23"/>
                    </a:lnTo>
                    <a:lnTo>
                      <a:pt x="19" y="21"/>
                    </a:lnTo>
                    <a:lnTo>
                      <a:pt x="24" y="19"/>
                    </a:lnTo>
                    <a:lnTo>
                      <a:pt x="28" y="13"/>
                    </a:lnTo>
                    <a:lnTo>
                      <a:pt x="34" y="12"/>
                    </a:lnTo>
                    <a:lnTo>
                      <a:pt x="39" y="8"/>
                    </a:lnTo>
                    <a:lnTo>
                      <a:pt x="43" y="6"/>
                    </a:lnTo>
                    <a:lnTo>
                      <a:pt x="49" y="4"/>
                    </a:lnTo>
                    <a:lnTo>
                      <a:pt x="51" y="2"/>
                    </a:lnTo>
                    <a:lnTo>
                      <a:pt x="53" y="0"/>
                    </a:lnTo>
                    <a:lnTo>
                      <a:pt x="55" y="0"/>
                    </a:lnTo>
                    <a:lnTo>
                      <a:pt x="70" y="13"/>
                    </a:lnTo>
                    <a:lnTo>
                      <a:pt x="97" y="101"/>
                    </a:lnTo>
                    <a:lnTo>
                      <a:pt x="34" y="148"/>
                    </a:lnTo>
                    <a:lnTo>
                      <a:pt x="19" y="135"/>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grpSp>
      </p:grpSp>
      <p:pic>
        <p:nvPicPr>
          <p:cNvPr id="1069" name="Picture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4009" y="4614489"/>
            <a:ext cx="1794296" cy="907007"/>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382" name="Group 14381"/>
          <p:cNvGrpSpPr/>
          <p:nvPr/>
        </p:nvGrpSpPr>
        <p:grpSpPr>
          <a:xfrm>
            <a:off x="2371940" y="4518280"/>
            <a:ext cx="1955346" cy="1801539"/>
            <a:chOff x="982322" y="3858969"/>
            <a:chExt cx="1917180" cy="1766375"/>
          </a:xfrm>
        </p:grpSpPr>
        <p:grpSp>
          <p:nvGrpSpPr>
            <p:cNvPr id="102" name="Group 101"/>
            <p:cNvGrpSpPr/>
            <p:nvPr/>
          </p:nvGrpSpPr>
          <p:grpSpPr>
            <a:xfrm>
              <a:off x="982322" y="3858969"/>
              <a:ext cx="1917180" cy="1766375"/>
              <a:chOff x="1428750" y="3852863"/>
              <a:chExt cx="533400" cy="627062"/>
            </a:xfrm>
          </p:grpSpPr>
          <p:sp>
            <p:nvSpPr>
              <p:cNvPr id="103" name="Freeform 102"/>
              <p:cNvSpPr>
                <a:spLocks/>
              </p:cNvSpPr>
              <p:nvPr/>
            </p:nvSpPr>
            <p:spPr bwMode="auto">
              <a:xfrm>
                <a:off x="1657350" y="4397375"/>
                <a:ext cx="87313" cy="82550"/>
              </a:xfrm>
              <a:custGeom>
                <a:avLst/>
                <a:gdLst>
                  <a:gd name="T0" fmla="*/ 55 w 109"/>
                  <a:gd name="T1" fmla="*/ 104 h 104"/>
                  <a:gd name="T2" fmla="*/ 65 w 109"/>
                  <a:gd name="T3" fmla="*/ 103 h 104"/>
                  <a:gd name="T4" fmla="*/ 76 w 109"/>
                  <a:gd name="T5" fmla="*/ 100 h 104"/>
                  <a:gd name="T6" fmla="*/ 85 w 109"/>
                  <a:gd name="T7" fmla="*/ 95 h 104"/>
                  <a:gd name="T8" fmla="*/ 93 w 109"/>
                  <a:gd name="T9" fmla="*/ 89 h 104"/>
                  <a:gd name="T10" fmla="*/ 100 w 109"/>
                  <a:gd name="T11" fmla="*/ 81 h 104"/>
                  <a:gd name="T12" fmla="*/ 105 w 109"/>
                  <a:gd name="T13" fmla="*/ 73 h 104"/>
                  <a:gd name="T14" fmla="*/ 108 w 109"/>
                  <a:gd name="T15" fmla="*/ 63 h 104"/>
                  <a:gd name="T16" fmla="*/ 109 w 109"/>
                  <a:gd name="T17" fmla="*/ 53 h 104"/>
                  <a:gd name="T18" fmla="*/ 108 w 109"/>
                  <a:gd name="T19" fmla="*/ 42 h 104"/>
                  <a:gd name="T20" fmla="*/ 105 w 109"/>
                  <a:gd name="T21" fmla="*/ 32 h 104"/>
                  <a:gd name="T22" fmla="*/ 100 w 109"/>
                  <a:gd name="T23" fmla="*/ 23 h 104"/>
                  <a:gd name="T24" fmla="*/ 93 w 109"/>
                  <a:gd name="T25" fmla="*/ 15 h 104"/>
                  <a:gd name="T26" fmla="*/ 85 w 109"/>
                  <a:gd name="T27" fmla="*/ 9 h 104"/>
                  <a:gd name="T28" fmla="*/ 76 w 109"/>
                  <a:gd name="T29" fmla="*/ 4 h 104"/>
                  <a:gd name="T30" fmla="*/ 65 w 109"/>
                  <a:gd name="T31" fmla="*/ 1 h 104"/>
                  <a:gd name="T32" fmla="*/ 55 w 109"/>
                  <a:gd name="T33" fmla="*/ 0 h 104"/>
                  <a:gd name="T34" fmla="*/ 44 w 109"/>
                  <a:gd name="T35" fmla="*/ 1 h 104"/>
                  <a:gd name="T36" fmla="*/ 33 w 109"/>
                  <a:gd name="T37" fmla="*/ 4 h 104"/>
                  <a:gd name="T38" fmla="*/ 24 w 109"/>
                  <a:gd name="T39" fmla="*/ 9 h 104"/>
                  <a:gd name="T40" fmla="*/ 16 w 109"/>
                  <a:gd name="T41" fmla="*/ 15 h 104"/>
                  <a:gd name="T42" fmla="*/ 9 w 109"/>
                  <a:gd name="T43" fmla="*/ 23 h 104"/>
                  <a:gd name="T44" fmla="*/ 4 w 109"/>
                  <a:gd name="T45" fmla="*/ 32 h 104"/>
                  <a:gd name="T46" fmla="*/ 1 w 109"/>
                  <a:gd name="T47" fmla="*/ 42 h 104"/>
                  <a:gd name="T48" fmla="*/ 0 w 109"/>
                  <a:gd name="T49" fmla="*/ 53 h 104"/>
                  <a:gd name="T50" fmla="*/ 1 w 109"/>
                  <a:gd name="T51" fmla="*/ 63 h 104"/>
                  <a:gd name="T52" fmla="*/ 4 w 109"/>
                  <a:gd name="T53" fmla="*/ 73 h 104"/>
                  <a:gd name="T54" fmla="*/ 9 w 109"/>
                  <a:gd name="T55" fmla="*/ 81 h 104"/>
                  <a:gd name="T56" fmla="*/ 16 w 109"/>
                  <a:gd name="T57" fmla="*/ 89 h 104"/>
                  <a:gd name="T58" fmla="*/ 24 w 109"/>
                  <a:gd name="T59" fmla="*/ 95 h 104"/>
                  <a:gd name="T60" fmla="*/ 33 w 109"/>
                  <a:gd name="T61" fmla="*/ 100 h 104"/>
                  <a:gd name="T62" fmla="*/ 44 w 109"/>
                  <a:gd name="T63" fmla="*/ 103 h 104"/>
                  <a:gd name="T64" fmla="*/ 55 w 109"/>
                  <a:gd name="T65"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4">
                    <a:moveTo>
                      <a:pt x="55" y="104"/>
                    </a:moveTo>
                    <a:lnTo>
                      <a:pt x="65" y="103"/>
                    </a:lnTo>
                    <a:lnTo>
                      <a:pt x="76" y="100"/>
                    </a:lnTo>
                    <a:lnTo>
                      <a:pt x="85" y="95"/>
                    </a:lnTo>
                    <a:lnTo>
                      <a:pt x="93" y="89"/>
                    </a:lnTo>
                    <a:lnTo>
                      <a:pt x="100" y="81"/>
                    </a:lnTo>
                    <a:lnTo>
                      <a:pt x="105" y="73"/>
                    </a:lnTo>
                    <a:lnTo>
                      <a:pt x="108" y="63"/>
                    </a:lnTo>
                    <a:lnTo>
                      <a:pt x="109" y="53"/>
                    </a:lnTo>
                    <a:lnTo>
                      <a:pt x="108" y="42"/>
                    </a:lnTo>
                    <a:lnTo>
                      <a:pt x="105" y="32"/>
                    </a:lnTo>
                    <a:lnTo>
                      <a:pt x="100" y="23"/>
                    </a:lnTo>
                    <a:lnTo>
                      <a:pt x="93" y="15"/>
                    </a:lnTo>
                    <a:lnTo>
                      <a:pt x="85" y="9"/>
                    </a:lnTo>
                    <a:lnTo>
                      <a:pt x="76" y="4"/>
                    </a:lnTo>
                    <a:lnTo>
                      <a:pt x="65" y="1"/>
                    </a:lnTo>
                    <a:lnTo>
                      <a:pt x="55" y="0"/>
                    </a:lnTo>
                    <a:lnTo>
                      <a:pt x="44" y="1"/>
                    </a:lnTo>
                    <a:lnTo>
                      <a:pt x="33" y="4"/>
                    </a:lnTo>
                    <a:lnTo>
                      <a:pt x="24" y="9"/>
                    </a:lnTo>
                    <a:lnTo>
                      <a:pt x="16" y="15"/>
                    </a:lnTo>
                    <a:lnTo>
                      <a:pt x="9" y="23"/>
                    </a:lnTo>
                    <a:lnTo>
                      <a:pt x="4" y="32"/>
                    </a:lnTo>
                    <a:lnTo>
                      <a:pt x="1" y="42"/>
                    </a:lnTo>
                    <a:lnTo>
                      <a:pt x="0" y="53"/>
                    </a:lnTo>
                    <a:lnTo>
                      <a:pt x="1" y="63"/>
                    </a:lnTo>
                    <a:lnTo>
                      <a:pt x="4" y="73"/>
                    </a:lnTo>
                    <a:lnTo>
                      <a:pt x="9" y="81"/>
                    </a:lnTo>
                    <a:lnTo>
                      <a:pt x="16" y="89"/>
                    </a:lnTo>
                    <a:lnTo>
                      <a:pt x="24" y="95"/>
                    </a:lnTo>
                    <a:lnTo>
                      <a:pt x="33" y="100"/>
                    </a:lnTo>
                    <a:lnTo>
                      <a:pt x="44" y="103"/>
                    </a:lnTo>
                    <a:lnTo>
                      <a:pt x="55"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04" name="Rectangle 103"/>
              <p:cNvSpPr>
                <a:spLocks noChangeArrowheads="1"/>
              </p:cNvSpPr>
              <p:nvPr/>
            </p:nvSpPr>
            <p:spPr bwMode="auto">
              <a:xfrm>
                <a:off x="1694656" y="4222803"/>
                <a:ext cx="25400" cy="1873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05" name="Freeform 104"/>
              <p:cNvSpPr>
                <a:spLocks/>
              </p:cNvSpPr>
              <p:nvPr/>
            </p:nvSpPr>
            <p:spPr bwMode="auto">
              <a:xfrm>
                <a:off x="1428750" y="3852863"/>
                <a:ext cx="533400" cy="396875"/>
              </a:xfrm>
              <a:custGeom>
                <a:avLst/>
                <a:gdLst>
                  <a:gd name="T0" fmla="*/ 533 w 672"/>
                  <a:gd name="T1" fmla="*/ 501 h 501"/>
                  <a:gd name="T2" fmla="*/ 546 w 672"/>
                  <a:gd name="T3" fmla="*/ 499 h 501"/>
                  <a:gd name="T4" fmla="*/ 560 w 672"/>
                  <a:gd name="T5" fmla="*/ 498 h 501"/>
                  <a:gd name="T6" fmla="*/ 573 w 672"/>
                  <a:gd name="T7" fmla="*/ 495 h 501"/>
                  <a:gd name="T8" fmla="*/ 586 w 672"/>
                  <a:gd name="T9" fmla="*/ 490 h 501"/>
                  <a:gd name="T10" fmla="*/ 598 w 672"/>
                  <a:gd name="T11" fmla="*/ 484 h 501"/>
                  <a:gd name="T12" fmla="*/ 610 w 672"/>
                  <a:gd name="T13" fmla="*/ 478 h 501"/>
                  <a:gd name="T14" fmla="*/ 620 w 672"/>
                  <a:gd name="T15" fmla="*/ 470 h 501"/>
                  <a:gd name="T16" fmla="*/ 631 w 672"/>
                  <a:gd name="T17" fmla="*/ 460 h 501"/>
                  <a:gd name="T18" fmla="*/ 640 w 672"/>
                  <a:gd name="T19" fmla="*/ 450 h 501"/>
                  <a:gd name="T20" fmla="*/ 648 w 672"/>
                  <a:gd name="T21" fmla="*/ 438 h 501"/>
                  <a:gd name="T22" fmla="*/ 655 w 672"/>
                  <a:gd name="T23" fmla="*/ 427 h 501"/>
                  <a:gd name="T24" fmla="*/ 662 w 672"/>
                  <a:gd name="T25" fmla="*/ 415 h 501"/>
                  <a:gd name="T26" fmla="*/ 666 w 672"/>
                  <a:gd name="T27" fmla="*/ 403 h 501"/>
                  <a:gd name="T28" fmla="*/ 670 w 672"/>
                  <a:gd name="T29" fmla="*/ 389 h 501"/>
                  <a:gd name="T30" fmla="*/ 671 w 672"/>
                  <a:gd name="T31" fmla="*/ 375 h 501"/>
                  <a:gd name="T32" fmla="*/ 672 w 672"/>
                  <a:gd name="T33" fmla="*/ 361 h 501"/>
                  <a:gd name="T34" fmla="*/ 672 w 672"/>
                  <a:gd name="T35" fmla="*/ 139 h 501"/>
                  <a:gd name="T36" fmla="*/ 671 w 672"/>
                  <a:gd name="T37" fmla="*/ 125 h 501"/>
                  <a:gd name="T38" fmla="*/ 670 w 672"/>
                  <a:gd name="T39" fmla="*/ 111 h 501"/>
                  <a:gd name="T40" fmla="*/ 666 w 672"/>
                  <a:gd name="T41" fmla="*/ 98 h 501"/>
                  <a:gd name="T42" fmla="*/ 662 w 672"/>
                  <a:gd name="T43" fmla="*/ 85 h 501"/>
                  <a:gd name="T44" fmla="*/ 655 w 672"/>
                  <a:gd name="T45" fmla="*/ 73 h 501"/>
                  <a:gd name="T46" fmla="*/ 648 w 672"/>
                  <a:gd name="T47" fmla="*/ 61 h 501"/>
                  <a:gd name="T48" fmla="*/ 640 w 672"/>
                  <a:gd name="T49" fmla="*/ 50 h 501"/>
                  <a:gd name="T50" fmla="*/ 631 w 672"/>
                  <a:gd name="T51" fmla="*/ 40 h 501"/>
                  <a:gd name="T52" fmla="*/ 620 w 672"/>
                  <a:gd name="T53" fmla="*/ 31 h 501"/>
                  <a:gd name="T54" fmla="*/ 610 w 672"/>
                  <a:gd name="T55" fmla="*/ 23 h 501"/>
                  <a:gd name="T56" fmla="*/ 598 w 672"/>
                  <a:gd name="T57" fmla="*/ 16 h 501"/>
                  <a:gd name="T58" fmla="*/ 586 w 672"/>
                  <a:gd name="T59" fmla="*/ 10 h 501"/>
                  <a:gd name="T60" fmla="*/ 573 w 672"/>
                  <a:gd name="T61" fmla="*/ 5 h 501"/>
                  <a:gd name="T62" fmla="*/ 560 w 672"/>
                  <a:gd name="T63" fmla="*/ 2 h 501"/>
                  <a:gd name="T64" fmla="*/ 546 w 672"/>
                  <a:gd name="T65" fmla="*/ 1 h 501"/>
                  <a:gd name="T66" fmla="*/ 533 w 672"/>
                  <a:gd name="T67" fmla="*/ 0 h 501"/>
                  <a:gd name="T68" fmla="*/ 139 w 672"/>
                  <a:gd name="T69" fmla="*/ 0 h 501"/>
                  <a:gd name="T70" fmla="*/ 111 w 672"/>
                  <a:gd name="T71" fmla="*/ 2 h 501"/>
                  <a:gd name="T72" fmla="*/ 84 w 672"/>
                  <a:gd name="T73" fmla="*/ 10 h 501"/>
                  <a:gd name="T74" fmla="*/ 61 w 672"/>
                  <a:gd name="T75" fmla="*/ 24 h 501"/>
                  <a:gd name="T76" fmla="*/ 41 w 672"/>
                  <a:gd name="T77" fmla="*/ 40 h 501"/>
                  <a:gd name="T78" fmla="*/ 24 w 672"/>
                  <a:gd name="T79" fmla="*/ 61 h 501"/>
                  <a:gd name="T80" fmla="*/ 11 w 672"/>
                  <a:gd name="T81" fmla="*/ 85 h 501"/>
                  <a:gd name="T82" fmla="*/ 3 w 672"/>
                  <a:gd name="T83" fmla="*/ 111 h 501"/>
                  <a:gd name="T84" fmla="*/ 0 w 672"/>
                  <a:gd name="T85" fmla="*/ 139 h 501"/>
                  <a:gd name="T86" fmla="*/ 0 w 672"/>
                  <a:gd name="T87" fmla="*/ 361 h 501"/>
                  <a:gd name="T88" fmla="*/ 1 w 672"/>
                  <a:gd name="T89" fmla="*/ 375 h 501"/>
                  <a:gd name="T90" fmla="*/ 3 w 672"/>
                  <a:gd name="T91" fmla="*/ 389 h 501"/>
                  <a:gd name="T92" fmla="*/ 6 w 672"/>
                  <a:gd name="T93" fmla="*/ 403 h 501"/>
                  <a:gd name="T94" fmla="*/ 11 w 672"/>
                  <a:gd name="T95" fmla="*/ 415 h 501"/>
                  <a:gd name="T96" fmla="*/ 16 w 672"/>
                  <a:gd name="T97" fmla="*/ 427 h 501"/>
                  <a:gd name="T98" fmla="*/ 23 w 672"/>
                  <a:gd name="T99" fmla="*/ 438 h 501"/>
                  <a:gd name="T100" fmla="*/ 31 w 672"/>
                  <a:gd name="T101" fmla="*/ 450 h 501"/>
                  <a:gd name="T102" fmla="*/ 41 w 672"/>
                  <a:gd name="T103" fmla="*/ 460 h 501"/>
                  <a:gd name="T104" fmla="*/ 51 w 672"/>
                  <a:gd name="T105" fmla="*/ 470 h 501"/>
                  <a:gd name="T106" fmla="*/ 61 w 672"/>
                  <a:gd name="T107" fmla="*/ 478 h 501"/>
                  <a:gd name="T108" fmla="*/ 74 w 672"/>
                  <a:gd name="T109" fmla="*/ 484 h 501"/>
                  <a:gd name="T110" fmla="*/ 86 w 672"/>
                  <a:gd name="T111" fmla="*/ 490 h 501"/>
                  <a:gd name="T112" fmla="*/ 98 w 672"/>
                  <a:gd name="T113" fmla="*/ 495 h 501"/>
                  <a:gd name="T114" fmla="*/ 111 w 672"/>
                  <a:gd name="T115" fmla="*/ 498 h 501"/>
                  <a:gd name="T116" fmla="*/ 125 w 672"/>
                  <a:gd name="T117" fmla="*/ 499 h 501"/>
                  <a:gd name="T118" fmla="*/ 139 w 672"/>
                  <a:gd name="T119" fmla="*/ 501 h 501"/>
                  <a:gd name="T120" fmla="*/ 533 w 672"/>
                  <a:gd name="T121" fmla="*/ 50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2" h="501">
                    <a:moveTo>
                      <a:pt x="533" y="501"/>
                    </a:moveTo>
                    <a:lnTo>
                      <a:pt x="546" y="499"/>
                    </a:lnTo>
                    <a:lnTo>
                      <a:pt x="560" y="498"/>
                    </a:lnTo>
                    <a:lnTo>
                      <a:pt x="573" y="495"/>
                    </a:lnTo>
                    <a:lnTo>
                      <a:pt x="586" y="490"/>
                    </a:lnTo>
                    <a:lnTo>
                      <a:pt x="598" y="484"/>
                    </a:lnTo>
                    <a:lnTo>
                      <a:pt x="610" y="478"/>
                    </a:lnTo>
                    <a:lnTo>
                      <a:pt x="620" y="470"/>
                    </a:lnTo>
                    <a:lnTo>
                      <a:pt x="631" y="460"/>
                    </a:lnTo>
                    <a:lnTo>
                      <a:pt x="640" y="450"/>
                    </a:lnTo>
                    <a:lnTo>
                      <a:pt x="648" y="438"/>
                    </a:lnTo>
                    <a:lnTo>
                      <a:pt x="655" y="427"/>
                    </a:lnTo>
                    <a:lnTo>
                      <a:pt x="662" y="415"/>
                    </a:lnTo>
                    <a:lnTo>
                      <a:pt x="666" y="403"/>
                    </a:lnTo>
                    <a:lnTo>
                      <a:pt x="670" y="389"/>
                    </a:lnTo>
                    <a:lnTo>
                      <a:pt x="671" y="375"/>
                    </a:lnTo>
                    <a:lnTo>
                      <a:pt x="672" y="361"/>
                    </a:lnTo>
                    <a:lnTo>
                      <a:pt x="672" y="139"/>
                    </a:lnTo>
                    <a:lnTo>
                      <a:pt x="671" y="125"/>
                    </a:lnTo>
                    <a:lnTo>
                      <a:pt x="670" y="111"/>
                    </a:lnTo>
                    <a:lnTo>
                      <a:pt x="666" y="98"/>
                    </a:lnTo>
                    <a:lnTo>
                      <a:pt x="662" y="85"/>
                    </a:lnTo>
                    <a:lnTo>
                      <a:pt x="655" y="73"/>
                    </a:lnTo>
                    <a:lnTo>
                      <a:pt x="648" y="61"/>
                    </a:lnTo>
                    <a:lnTo>
                      <a:pt x="640" y="50"/>
                    </a:lnTo>
                    <a:lnTo>
                      <a:pt x="631" y="40"/>
                    </a:lnTo>
                    <a:lnTo>
                      <a:pt x="620" y="31"/>
                    </a:lnTo>
                    <a:lnTo>
                      <a:pt x="610" y="23"/>
                    </a:lnTo>
                    <a:lnTo>
                      <a:pt x="598" y="16"/>
                    </a:lnTo>
                    <a:lnTo>
                      <a:pt x="586" y="10"/>
                    </a:lnTo>
                    <a:lnTo>
                      <a:pt x="573" y="5"/>
                    </a:lnTo>
                    <a:lnTo>
                      <a:pt x="560" y="2"/>
                    </a:lnTo>
                    <a:lnTo>
                      <a:pt x="546" y="1"/>
                    </a:lnTo>
                    <a:lnTo>
                      <a:pt x="533" y="0"/>
                    </a:lnTo>
                    <a:lnTo>
                      <a:pt x="139" y="0"/>
                    </a:lnTo>
                    <a:lnTo>
                      <a:pt x="111" y="2"/>
                    </a:lnTo>
                    <a:lnTo>
                      <a:pt x="84" y="10"/>
                    </a:lnTo>
                    <a:lnTo>
                      <a:pt x="61" y="24"/>
                    </a:lnTo>
                    <a:lnTo>
                      <a:pt x="41" y="40"/>
                    </a:lnTo>
                    <a:lnTo>
                      <a:pt x="24" y="61"/>
                    </a:lnTo>
                    <a:lnTo>
                      <a:pt x="11" y="85"/>
                    </a:lnTo>
                    <a:lnTo>
                      <a:pt x="3" y="111"/>
                    </a:lnTo>
                    <a:lnTo>
                      <a:pt x="0" y="139"/>
                    </a:lnTo>
                    <a:lnTo>
                      <a:pt x="0" y="361"/>
                    </a:lnTo>
                    <a:lnTo>
                      <a:pt x="1" y="375"/>
                    </a:lnTo>
                    <a:lnTo>
                      <a:pt x="3" y="389"/>
                    </a:lnTo>
                    <a:lnTo>
                      <a:pt x="6" y="403"/>
                    </a:lnTo>
                    <a:lnTo>
                      <a:pt x="11" y="415"/>
                    </a:lnTo>
                    <a:lnTo>
                      <a:pt x="16" y="427"/>
                    </a:lnTo>
                    <a:lnTo>
                      <a:pt x="23" y="438"/>
                    </a:lnTo>
                    <a:lnTo>
                      <a:pt x="31" y="450"/>
                    </a:lnTo>
                    <a:lnTo>
                      <a:pt x="41" y="460"/>
                    </a:lnTo>
                    <a:lnTo>
                      <a:pt x="51" y="470"/>
                    </a:lnTo>
                    <a:lnTo>
                      <a:pt x="61" y="478"/>
                    </a:lnTo>
                    <a:lnTo>
                      <a:pt x="74" y="484"/>
                    </a:lnTo>
                    <a:lnTo>
                      <a:pt x="86" y="490"/>
                    </a:lnTo>
                    <a:lnTo>
                      <a:pt x="98" y="495"/>
                    </a:lnTo>
                    <a:lnTo>
                      <a:pt x="111" y="498"/>
                    </a:lnTo>
                    <a:lnTo>
                      <a:pt x="125" y="499"/>
                    </a:lnTo>
                    <a:lnTo>
                      <a:pt x="139" y="501"/>
                    </a:lnTo>
                    <a:lnTo>
                      <a:pt x="533" y="5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06" name="Freeform 105"/>
              <p:cNvSpPr>
                <a:spLocks/>
              </p:cNvSpPr>
              <p:nvPr/>
            </p:nvSpPr>
            <p:spPr bwMode="auto">
              <a:xfrm>
                <a:off x="1449388" y="4030663"/>
                <a:ext cx="488950" cy="198438"/>
              </a:xfrm>
              <a:custGeom>
                <a:avLst/>
                <a:gdLst>
                  <a:gd name="T0" fmla="*/ 77 w 615"/>
                  <a:gd name="T1" fmla="*/ 251 h 251"/>
                  <a:gd name="T2" fmla="*/ 541 w 615"/>
                  <a:gd name="T3" fmla="*/ 251 h 251"/>
                  <a:gd name="T4" fmla="*/ 615 w 615"/>
                  <a:gd name="T5" fmla="*/ 206 h 251"/>
                  <a:gd name="T6" fmla="*/ 615 w 615"/>
                  <a:gd name="T7" fmla="*/ 0 h 251"/>
                  <a:gd name="T8" fmla="*/ 0 w 615"/>
                  <a:gd name="T9" fmla="*/ 0 h 251"/>
                  <a:gd name="T10" fmla="*/ 0 w 615"/>
                  <a:gd name="T11" fmla="*/ 206 h 251"/>
                  <a:gd name="T12" fmla="*/ 77 w 615"/>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615" h="251">
                    <a:moveTo>
                      <a:pt x="77" y="251"/>
                    </a:moveTo>
                    <a:lnTo>
                      <a:pt x="541" y="251"/>
                    </a:lnTo>
                    <a:lnTo>
                      <a:pt x="615" y="206"/>
                    </a:lnTo>
                    <a:lnTo>
                      <a:pt x="615" y="0"/>
                    </a:lnTo>
                    <a:lnTo>
                      <a:pt x="0" y="0"/>
                    </a:lnTo>
                    <a:lnTo>
                      <a:pt x="0" y="206"/>
                    </a:lnTo>
                    <a:lnTo>
                      <a:pt x="77" y="2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07" name="Freeform 106"/>
              <p:cNvSpPr>
                <a:spLocks/>
              </p:cNvSpPr>
              <p:nvPr/>
            </p:nvSpPr>
            <p:spPr bwMode="auto">
              <a:xfrm>
                <a:off x="1466850" y="3890963"/>
                <a:ext cx="457200" cy="320675"/>
              </a:xfrm>
              <a:custGeom>
                <a:avLst/>
                <a:gdLst>
                  <a:gd name="T0" fmla="*/ 92 w 577"/>
                  <a:gd name="T1" fmla="*/ 404 h 404"/>
                  <a:gd name="T2" fmla="*/ 82 w 577"/>
                  <a:gd name="T3" fmla="*/ 404 h 404"/>
                  <a:gd name="T4" fmla="*/ 74 w 577"/>
                  <a:gd name="T5" fmla="*/ 403 h 404"/>
                  <a:gd name="T6" fmla="*/ 65 w 577"/>
                  <a:gd name="T7" fmla="*/ 401 h 404"/>
                  <a:gd name="T8" fmla="*/ 57 w 577"/>
                  <a:gd name="T9" fmla="*/ 397 h 404"/>
                  <a:gd name="T10" fmla="*/ 49 w 577"/>
                  <a:gd name="T11" fmla="*/ 394 h 404"/>
                  <a:gd name="T12" fmla="*/ 41 w 577"/>
                  <a:gd name="T13" fmla="*/ 389 h 404"/>
                  <a:gd name="T14" fmla="*/ 34 w 577"/>
                  <a:gd name="T15" fmla="*/ 384 h 404"/>
                  <a:gd name="T16" fmla="*/ 27 w 577"/>
                  <a:gd name="T17" fmla="*/ 378 h 404"/>
                  <a:gd name="T18" fmla="*/ 15 w 577"/>
                  <a:gd name="T19" fmla="*/ 364 h 404"/>
                  <a:gd name="T20" fmla="*/ 7 w 577"/>
                  <a:gd name="T21" fmla="*/ 348 h 404"/>
                  <a:gd name="T22" fmla="*/ 2 w 577"/>
                  <a:gd name="T23" fmla="*/ 331 h 404"/>
                  <a:gd name="T24" fmla="*/ 0 w 577"/>
                  <a:gd name="T25" fmla="*/ 313 h 404"/>
                  <a:gd name="T26" fmla="*/ 0 w 577"/>
                  <a:gd name="T27" fmla="*/ 91 h 404"/>
                  <a:gd name="T28" fmla="*/ 2 w 577"/>
                  <a:gd name="T29" fmla="*/ 73 h 404"/>
                  <a:gd name="T30" fmla="*/ 7 w 577"/>
                  <a:gd name="T31" fmla="*/ 56 h 404"/>
                  <a:gd name="T32" fmla="*/ 15 w 577"/>
                  <a:gd name="T33" fmla="*/ 40 h 404"/>
                  <a:gd name="T34" fmla="*/ 27 w 577"/>
                  <a:gd name="T35" fmla="*/ 27 h 404"/>
                  <a:gd name="T36" fmla="*/ 34 w 577"/>
                  <a:gd name="T37" fmla="*/ 21 h 404"/>
                  <a:gd name="T38" fmla="*/ 41 w 577"/>
                  <a:gd name="T39" fmla="*/ 15 h 404"/>
                  <a:gd name="T40" fmla="*/ 49 w 577"/>
                  <a:gd name="T41" fmla="*/ 10 h 404"/>
                  <a:gd name="T42" fmla="*/ 57 w 577"/>
                  <a:gd name="T43" fmla="*/ 7 h 404"/>
                  <a:gd name="T44" fmla="*/ 65 w 577"/>
                  <a:gd name="T45" fmla="*/ 4 h 404"/>
                  <a:gd name="T46" fmla="*/ 74 w 577"/>
                  <a:gd name="T47" fmla="*/ 1 h 404"/>
                  <a:gd name="T48" fmla="*/ 82 w 577"/>
                  <a:gd name="T49" fmla="*/ 0 h 404"/>
                  <a:gd name="T50" fmla="*/ 92 w 577"/>
                  <a:gd name="T51" fmla="*/ 0 h 404"/>
                  <a:gd name="T52" fmla="*/ 486 w 577"/>
                  <a:gd name="T53" fmla="*/ 0 h 404"/>
                  <a:gd name="T54" fmla="*/ 495 w 577"/>
                  <a:gd name="T55" fmla="*/ 0 h 404"/>
                  <a:gd name="T56" fmla="*/ 504 w 577"/>
                  <a:gd name="T57" fmla="*/ 1 h 404"/>
                  <a:gd name="T58" fmla="*/ 512 w 577"/>
                  <a:gd name="T59" fmla="*/ 4 h 404"/>
                  <a:gd name="T60" fmla="*/ 520 w 577"/>
                  <a:gd name="T61" fmla="*/ 7 h 404"/>
                  <a:gd name="T62" fmla="*/ 528 w 577"/>
                  <a:gd name="T63" fmla="*/ 10 h 404"/>
                  <a:gd name="T64" fmla="*/ 536 w 577"/>
                  <a:gd name="T65" fmla="*/ 15 h 404"/>
                  <a:gd name="T66" fmla="*/ 543 w 577"/>
                  <a:gd name="T67" fmla="*/ 21 h 404"/>
                  <a:gd name="T68" fmla="*/ 550 w 577"/>
                  <a:gd name="T69" fmla="*/ 27 h 404"/>
                  <a:gd name="T70" fmla="*/ 562 w 577"/>
                  <a:gd name="T71" fmla="*/ 40 h 404"/>
                  <a:gd name="T72" fmla="*/ 570 w 577"/>
                  <a:gd name="T73" fmla="*/ 56 h 404"/>
                  <a:gd name="T74" fmla="*/ 576 w 577"/>
                  <a:gd name="T75" fmla="*/ 73 h 404"/>
                  <a:gd name="T76" fmla="*/ 577 w 577"/>
                  <a:gd name="T77" fmla="*/ 91 h 404"/>
                  <a:gd name="T78" fmla="*/ 577 w 577"/>
                  <a:gd name="T79" fmla="*/ 313 h 404"/>
                  <a:gd name="T80" fmla="*/ 574 w 577"/>
                  <a:gd name="T81" fmla="*/ 332 h 404"/>
                  <a:gd name="T82" fmla="*/ 570 w 577"/>
                  <a:gd name="T83" fmla="*/ 349 h 404"/>
                  <a:gd name="T84" fmla="*/ 562 w 577"/>
                  <a:gd name="T85" fmla="*/ 364 h 404"/>
                  <a:gd name="T86" fmla="*/ 550 w 577"/>
                  <a:gd name="T87" fmla="*/ 378 h 404"/>
                  <a:gd name="T88" fmla="*/ 536 w 577"/>
                  <a:gd name="T89" fmla="*/ 389 h 404"/>
                  <a:gd name="T90" fmla="*/ 521 w 577"/>
                  <a:gd name="T91" fmla="*/ 397 h 404"/>
                  <a:gd name="T92" fmla="*/ 504 w 577"/>
                  <a:gd name="T93" fmla="*/ 402 h 404"/>
                  <a:gd name="T94" fmla="*/ 486 w 577"/>
                  <a:gd name="T95" fmla="*/ 404 h 404"/>
                  <a:gd name="T96" fmla="*/ 92 w 577"/>
                  <a:gd name="T97"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7" h="404">
                    <a:moveTo>
                      <a:pt x="92" y="404"/>
                    </a:moveTo>
                    <a:lnTo>
                      <a:pt x="82" y="404"/>
                    </a:lnTo>
                    <a:lnTo>
                      <a:pt x="74" y="403"/>
                    </a:lnTo>
                    <a:lnTo>
                      <a:pt x="65" y="401"/>
                    </a:lnTo>
                    <a:lnTo>
                      <a:pt x="57" y="397"/>
                    </a:lnTo>
                    <a:lnTo>
                      <a:pt x="49" y="394"/>
                    </a:lnTo>
                    <a:lnTo>
                      <a:pt x="41" y="389"/>
                    </a:lnTo>
                    <a:lnTo>
                      <a:pt x="34" y="384"/>
                    </a:lnTo>
                    <a:lnTo>
                      <a:pt x="27" y="378"/>
                    </a:lnTo>
                    <a:lnTo>
                      <a:pt x="15" y="364"/>
                    </a:lnTo>
                    <a:lnTo>
                      <a:pt x="7" y="348"/>
                    </a:lnTo>
                    <a:lnTo>
                      <a:pt x="2" y="331"/>
                    </a:lnTo>
                    <a:lnTo>
                      <a:pt x="0" y="313"/>
                    </a:lnTo>
                    <a:lnTo>
                      <a:pt x="0" y="91"/>
                    </a:lnTo>
                    <a:lnTo>
                      <a:pt x="2" y="73"/>
                    </a:lnTo>
                    <a:lnTo>
                      <a:pt x="7" y="56"/>
                    </a:lnTo>
                    <a:lnTo>
                      <a:pt x="15" y="40"/>
                    </a:lnTo>
                    <a:lnTo>
                      <a:pt x="27" y="27"/>
                    </a:lnTo>
                    <a:lnTo>
                      <a:pt x="34" y="21"/>
                    </a:lnTo>
                    <a:lnTo>
                      <a:pt x="41" y="15"/>
                    </a:lnTo>
                    <a:lnTo>
                      <a:pt x="49" y="10"/>
                    </a:lnTo>
                    <a:lnTo>
                      <a:pt x="57" y="7"/>
                    </a:lnTo>
                    <a:lnTo>
                      <a:pt x="65" y="4"/>
                    </a:lnTo>
                    <a:lnTo>
                      <a:pt x="74" y="1"/>
                    </a:lnTo>
                    <a:lnTo>
                      <a:pt x="82" y="0"/>
                    </a:lnTo>
                    <a:lnTo>
                      <a:pt x="92" y="0"/>
                    </a:lnTo>
                    <a:lnTo>
                      <a:pt x="486" y="0"/>
                    </a:lnTo>
                    <a:lnTo>
                      <a:pt x="495" y="0"/>
                    </a:lnTo>
                    <a:lnTo>
                      <a:pt x="504" y="1"/>
                    </a:lnTo>
                    <a:lnTo>
                      <a:pt x="512" y="4"/>
                    </a:lnTo>
                    <a:lnTo>
                      <a:pt x="520" y="7"/>
                    </a:lnTo>
                    <a:lnTo>
                      <a:pt x="528" y="10"/>
                    </a:lnTo>
                    <a:lnTo>
                      <a:pt x="536" y="15"/>
                    </a:lnTo>
                    <a:lnTo>
                      <a:pt x="543" y="21"/>
                    </a:lnTo>
                    <a:lnTo>
                      <a:pt x="550" y="27"/>
                    </a:lnTo>
                    <a:lnTo>
                      <a:pt x="562" y="40"/>
                    </a:lnTo>
                    <a:lnTo>
                      <a:pt x="570" y="56"/>
                    </a:lnTo>
                    <a:lnTo>
                      <a:pt x="576" y="73"/>
                    </a:lnTo>
                    <a:lnTo>
                      <a:pt x="577" y="91"/>
                    </a:lnTo>
                    <a:lnTo>
                      <a:pt x="577" y="313"/>
                    </a:lnTo>
                    <a:lnTo>
                      <a:pt x="574" y="332"/>
                    </a:lnTo>
                    <a:lnTo>
                      <a:pt x="570" y="349"/>
                    </a:lnTo>
                    <a:lnTo>
                      <a:pt x="562" y="364"/>
                    </a:lnTo>
                    <a:lnTo>
                      <a:pt x="550" y="378"/>
                    </a:lnTo>
                    <a:lnTo>
                      <a:pt x="536" y="389"/>
                    </a:lnTo>
                    <a:lnTo>
                      <a:pt x="521" y="397"/>
                    </a:lnTo>
                    <a:lnTo>
                      <a:pt x="504" y="402"/>
                    </a:lnTo>
                    <a:lnTo>
                      <a:pt x="486" y="404"/>
                    </a:lnTo>
                    <a:lnTo>
                      <a:pt x="92" y="4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grpSp>
        <p:pic>
          <p:nvPicPr>
            <p:cNvPr id="108" name="Picture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4642" y="3953300"/>
              <a:ext cx="1759273" cy="889303"/>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0" name="Group 109"/>
          <p:cNvGrpSpPr/>
          <p:nvPr/>
        </p:nvGrpSpPr>
        <p:grpSpPr>
          <a:xfrm>
            <a:off x="4421799" y="4518280"/>
            <a:ext cx="1955346" cy="1801539"/>
            <a:chOff x="574972" y="3869432"/>
            <a:chExt cx="1917180" cy="1766375"/>
          </a:xfrm>
        </p:grpSpPr>
        <p:grpSp>
          <p:nvGrpSpPr>
            <p:cNvPr id="111" name="Group 110"/>
            <p:cNvGrpSpPr/>
            <p:nvPr/>
          </p:nvGrpSpPr>
          <p:grpSpPr>
            <a:xfrm>
              <a:off x="574972" y="3869432"/>
              <a:ext cx="1917180" cy="1766375"/>
              <a:chOff x="1428750" y="3852863"/>
              <a:chExt cx="533400" cy="627062"/>
            </a:xfrm>
          </p:grpSpPr>
          <p:sp>
            <p:nvSpPr>
              <p:cNvPr id="113" name="Freeform 112"/>
              <p:cNvSpPr>
                <a:spLocks/>
              </p:cNvSpPr>
              <p:nvPr/>
            </p:nvSpPr>
            <p:spPr bwMode="auto">
              <a:xfrm>
                <a:off x="1657350" y="4397375"/>
                <a:ext cx="87313" cy="82550"/>
              </a:xfrm>
              <a:custGeom>
                <a:avLst/>
                <a:gdLst>
                  <a:gd name="T0" fmla="*/ 55 w 109"/>
                  <a:gd name="T1" fmla="*/ 104 h 104"/>
                  <a:gd name="T2" fmla="*/ 65 w 109"/>
                  <a:gd name="T3" fmla="*/ 103 h 104"/>
                  <a:gd name="T4" fmla="*/ 76 w 109"/>
                  <a:gd name="T5" fmla="*/ 100 h 104"/>
                  <a:gd name="T6" fmla="*/ 85 w 109"/>
                  <a:gd name="T7" fmla="*/ 95 h 104"/>
                  <a:gd name="T8" fmla="*/ 93 w 109"/>
                  <a:gd name="T9" fmla="*/ 89 h 104"/>
                  <a:gd name="T10" fmla="*/ 100 w 109"/>
                  <a:gd name="T11" fmla="*/ 81 h 104"/>
                  <a:gd name="T12" fmla="*/ 105 w 109"/>
                  <a:gd name="T13" fmla="*/ 73 h 104"/>
                  <a:gd name="T14" fmla="*/ 108 w 109"/>
                  <a:gd name="T15" fmla="*/ 63 h 104"/>
                  <a:gd name="T16" fmla="*/ 109 w 109"/>
                  <a:gd name="T17" fmla="*/ 53 h 104"/>
                  <a:gd name="T18" fmla="*/ 108 w 109"/>
                  <a:gd name="T19" fmla="*/ 42 h 104"/>
                  <a:gd name="T20" fmla="*/ 105 w 109"/>
                  <a:gd name="T21" fmla="*/ 32 h 104"/>
                  <a:gd name="T22" fmla="*/ 100 w 109"/>
                  <a:gd name="T23" fmla="*/ 23 h 104"/>
                  <a:gd name="T24" fmla="*/ 93 w 109"/>
                  <a:gd name="T25" fmla="*/ 15 h 104"/>
                  <a:gd name="T26" fmla="*/ 85 w 109"/>
                  <a:gd name="T27" fmla="*/ 9 h 104"/>
                  <a:gd name="T28" fmla="*/ 76 w 109"/>
                  <a:gd name="T29" fmla="*/ 4 h 104"/>
                  <a:gd name="T30" fmla="*/ 65 w 109"/>
                  <a:gd name="T31" fmla="*/ 1 h 104"/>
                  <a:gd name="T32" fmla="*/ 55 w 109"/>
                  <a:gd name="T33" fmla="*/ 0 h 104"/>
                  <a:gd name="T34" fmla="*/ 44 w 109"/>
                  <a:gd name="T35" fmla="*/ 1 h 104"/>
                  <a:gd name="T36" fmla="*/ 33 w 109"/>
                  <a:gd name="T37" fmla="*/ 4 h 104"/>
                  <a:gd name="T38" fmla="*/ 24 w 109"/>
                  <a:gd name="T39" fmla="*/ 9 h 104"/>
                  <a:gd name="T40" fmla="*/ 16 w 109"/>
                  <a:gd name="T41" fmla="*/ 15 h 104"/>
                  <a:gd name="T42" fmla="*/ 9 w 109"/>
                  <a:gd name="T43" fmla="*/ 23 h 104"/>
                  <a:gd name="T44" fmla="*/ 4 w 109"/>
                  <a:gd name="T45" fmla="*/ 32 h 104"/>
                  <a:gd name="T46" fmla="*/ 1 w 109"/>
                  <a:gd name="T47" fmla="*/ 42 h 104"/>
                  <a:gd name="T48" fmla="*/ 0 w 109"/>
                  <a:gd name="T49" fmla="*/ 53 h 104"/>
                  <a:gd name="T50" fmla="*/ 1 w 109"/>
                  <a:gd name="T51" fmla="*/ 63 h 104"/>
                  <a:gd name="T52" fmla="*/ 4 w 109"/>
                  <a:gd name="T53" fmla="*/ 73 h 104"/>
                  <a:gd name="T54" fmla="*/ 9 w 109"/>
                  <a:gd name="T55" fmla="*/ 81 h 104"/>
                  <a:gd name="T56" fmla="*/ 16 w 109"/>
                  <a:gd name="T57" fmla="*/ 89 h 104"/>
                  <a:gd name="T58" fmla="*/ 24 w 109"/>
                  <a:gd name="T59" fmla="*/ 95 h 104"/>
                  <a:gd name="T60" fmla="*/ 33 w 109"/>
                  <a:gd name="T61" fmla="*/ 100 h 104"/>
                  <a:gd name="T62" fmla="*/ 44 w 109"/>
                  <a:gd name="T63" fmla="*/ 103 h 104"/>
                  <a:gd name="T64" fmla="*/ 55 w 109"/>
                  <a:gd name="T65"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4">
                    <a:moveTo>
                      <a:pt x="55" y="104"/>
                    </a:moveTo>
                    <a:lnTo>
                      <a:pt x="65" y="103"/>
                    </a:lnTo>
                    <a:lnTo>
                      <a:pt x="76" y="100"/>
                    </a:lnTo>
                    <a:lnTo>
                      <a:pt x="85" y="95"/>
                    </a:lnTo>
                    <a:lnTo>
                      <a:pt x="93" y="89"/>
                    </a:lnTo>
                    <a:lnTo>
                      <a:pt x="100" y="81"/>
                    </a:lnTo>
                    <a:lnTo>
                      <a:pt x="105" y="73"/>
                    </a:lnTo>
                    <a:lnTo>
                      <a:pt x="108" y="63"/>
                    </a:lnTo>
                    <a:lnTo>
                      <a:pt x="109" y="53"/>
                    </a:lnTo>
                    <a:lnTo>
                      <a:pt x="108" y="42"/>
                    </a:lnTo>
                    <a:lnTo>
                      <a:pt x="105" y="32"/>
                    </a:lnTo>
                    <a:lnTo>
                      <a:pt x="100" y="23"/>
                    </a:lnTo>
                    <a:lnTo>
                      <a:pt x="93" y="15"/>
                    </a:lnTo>
                    <a:lnTo>
                      <a:pt x="85" y="9"/>
                    </a:lnTo>
                    <a:lnTo>
                      <a:pt x="76" y="4"/>
                    </a:lnTo>
                    <a:lnTo>
                      <a:pt x="65" y="1"/>
                    </a:lnTo>
                    <a:lnTo>
                      <a:pt x="55" y="0"/>
                    </a:lnTo>
                    <a:lnTo>
                      <a:pt x="44" y="1"/>
                    </a:lnTo>
                    <a:lnTo>
                      <a:pt x="33" y="4"/>
                    </a:lnTo>
                    <a:lnTo>
                      <a:pt x="24" y="9"/>
                    </a:lnTo>
                    <a:lnTo>
                      <a:pt x="16" y="15"/>
                    </a:lnTo>
                    <a:lnTo>
                      <a:pt x="9" y="23"/>
                    </a:lnTo>
                    <a:lnTo>
                      <a:pt x="4" y="32"/>
                    </a:lnTo>
                    <a:lnTo>
                      <a:pt x="1" y="42"/>
                    </a:lnTo>
                    <a:lnTo>
                      <a:pt x="0" y="53"/>
                    </a:lnTo>
                    <a:lnTo>
                      <a:pt x="1" y="63"/>
                    </a:lnTo>
                    <a:lnTo>
                      <a:pt x="4" y="73"/>
                    </a:lnTo>
                    <a:lnTo>
                      <a:pt x="9" y="81"/>
                    </a:lnTo>
                    <a:lnTo>
                      <a:pt x="16" y="89"/>
                    </a:lnTo>
                    <a:lnTo>
                      <a:pt x="24" y="95"/>
                    </a:lnTo>
                    <a:lnTo>
                      <a:pt x="33" y="100"/>
                    </a:lnTo>
                    <a:lnTo>
                      <a:pt x="44" y="103"/>
                    </a:lnTo>
                    <a:lnTo>
                      <a:pt x="55"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14" name="Rectangle 113"/>
              <p:cNvSpPr>
                <a:spLocks noChangeArrowheads="1"/>
              </p:cNvSpPr>
              <p:nvPr/>
            </p:nvSpPr>
            <p:spPr bwMode="auto">
              <a:xfrm>
                <a:off x="1694656" y="4222803"/>
                <a:ext cx="25400" cy="1873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15" name="Freeform 114"/>
              <p:cNvSpPr>
                <a:spLocks/>
              </p:cNvSpPr>
              <p:nvPr/>
            </p:nvSpPr>
            <p:spPr bwMode="auto">
              <a:xfrm>
                <a:off x="1428750" y="3852863"/>
                <a:ext cx="533400" cy="396875"/>
              </a:xfrm>
              <a:custGeom>
                <a:avLst/>
                <a:gdLst>
                  <a:gd name="T0" fmla="*/ 533 w 672"/>
                  <a:gd name="T1" fmla="*/ 501 h 501"/>
                  <a:gd name="T2" fmla="*/ 546 w 672"/>
                  <a:gd name="T3" fmla="*/ 499 h 501"/>
                  <a:gd name="T4" fmla="*/ 560 w 672"/>
                  <a:gd name="T5" fmla="*/ 498 h 501"/>
                  <a:gd name="T6" fmla="*/ 573 w 672"/>
                  <a:gd name="T7" fmla="*/ 495 h 501"/>
                  <a:gd name="T8" fmla="*/ 586 w 672"/>
                  <a:gd name="T9" fmla="*/ 490 h 501"/>
                  <a:gd name="T10" fmla="*/ 598 w 672"/>
                  <a:gd name="T11" fmla="*/ 484 h 501"/>
                  <a:gd name="T12" fmla="*/ 610 w 672"/>
                  <a:gd name="T13" fmla="*/ 478 h 501"/>
                  <a:gd name="T14" fmla="*/ 620 w 672"/>
                  <a:gd name="T15" fmla="*/ 470 h 501"/>
                  <a:gd name="T16" fmla="*/ 631 w 672"/>
                  <a:gd name="T17" fmla="*/ 460 h 501"/>
                  <a:gd name="T18" fmla="*/ 640 w 672"/>
                  <a:gd name="T19" fmla="*/ 450 h 501"/>
                  <a:gd name="T20" fmla="*/ 648 w 672"/>
                  <a:gd name="T21" fmla="*/ 438 h 501"/>
                  <a:gd name="T22" fmla="*/ 655 w 672"/>
                  <a:gd name="T23" fmla="*/ 427 h 501"/>
                  <a:gd name="T24" fmla="*/ 662 w 672"/>
                  <a:gd name="T25" fmla="*/ 415 h 501"/>
                  <a:gd name="T26" fmla="*/ 666 w 672"/>
                  <a:gd name="T27" fmla="*/ 403 h 501"/>
                  <a:gd name="T28" fmla="*/ 670 w 672"/>
                  <a:gd name="T29" fmla="*/ 389 h 501"/>
                  <a:gd name="T30" fmla="*/ 671 w 672"/>
                  <a:gd name="T31" fmla="*/ 375 h 501"/>
                  <a:gd name="T32" fmla="*/ 672 w 672"/>
                  <a:gd name="T33" fmla="*/ 361 h 501"/>
                  <a:gd name="T34" fmla="*/ 672 w 672"/>
                  <a:gd name="T35" fmla="*/ 139 h 501"/>
                  <a:gd name="T36" fmla="*/ 671 w 672"/>
                  <a:gd name="T37" fmla="*/ 125 h 501"/>
                  <a:gd name="T38" fmla="*/ 670 w 672"/>
                  <a:gd name="T39" fmla="*/ 111 h 501"/>
                  <a:gd name="T40" fmla="*/ 666 w 672"/>
                  <a:gd name="T41" fmla="*/ 98 h 501"/>
                  <a:gd name="T42" fmla="*/ 662 w 672"/>
                  <a:gd name="T43" fmla="*/ 85 h 501"/>
                  <a:gd name="T44" fmla="*/ 655 w 672"/>
                  <a:gd name="T45" fmla="*/ 73 h 501"/>
                  <a:gd name="T46" fmla="*/ 648 w 672"/>
                  <a:gd name="T47" fmla="*/ 61 h 501"/>
                  <a:gd name="T48" fmla="*/ 640 w 672"/>
                  <a:gd name="T49" fmla="*/ 50 h 501"/>
                  <a:gd name="T50" fmla="*/ 631 w 672"/>
                  <a:gd name="T51" fmla="*/ 40 h 501"/>
                  <a:gd name="T52" fmla="*/ 620 w 672"/>
                  <a:gd name="T53" fmla="*/ 31 h 501"/>
                  <a:gd name="T54" fmla="*/ 610 w 672"/>
                  <a:gd name="T55" fmla="*/ 23 h 501"/>
                  <a:gd name="T56" fmla="*/ 598 w 672"/>
                  <a:gd name="T57" fmla="*/ 16 h 501"/>
                  <a:gd name="T58" fmla="*/ 586 w 672"/>
                  <a:gd name="T59" fmla="*/ 10 h 501"/>
                  <a:gd name="T60" fmla="*/ 573 w 672"/>
                  <a:gd name="T61" fmla="*/ 5 h 501"/>
                  <a:gd name="T62" fmla="*/ 560 w 672"/>
                  <a:gd name="T63" fmla="*/ 2 h 501"/>
                  <a:gd name="T64" fmla="*/ 546 w 672"/>
                  <a:gd name="T65" fmla="*/ 1 h 501"/>
                  <a:gd name="T66" fmla="*/ 533 w 672"/>
                  <a:gd name="T67" fmla="*/ 0 h 501"/>
                  <a:gd name="T68" fmla="*/ 139 w 672"/>
                  <a:gd name="T69" fmla="*/ 0 h 501"/>
                  <a:gd name="T70" fmla="*/ 111 w 672"/>
                  <a:gd name="T71" fmla="*/ 2 h 501"/>
                  <a:gd name="T72" fmla="*/ 84 w 672"/>
                  <a:gd name="T73" fmla="*/ 10 h 501"/>
                  <a:gd name="T74" fmla="*/ 61 w 672"/>
                  <a:gd name="T75" fmla="*/ 24 h 501"/>
                  <a:gd name="T76" fmla="*/ 41 w 672"/>
                  <a:gd name="T77" fmla="*/ 40 h 501"/>
                  <a:gd name="T78" fmla="*/ 24 w 672"/>
                  <a:gd name="T79" fmla="*/ 61 h 501"/>
                  <a:gd name="T80" fmla="*/ 11 w 672"/>
                  <a:gd name="T81" fmla="*/ 85 h 501"/>
                  <a:gd name="T82" fmla="*/ 3 w 672"/>
                  <a:gd name="T83" fmla="*/ 111 h 501"/>
                  <a:gd name="T84" fmla="*/ 0 w 672"/>
                  <a:gd name="T85" fmla="*/ 139 h 501"/>
                  <a:gd name="T86" fmla="*/ 0 w 672"/>
                  <a:gd name="T87" fmla="*/ 361 h 501"/>
                  <a:gd name="T88" fmla="*/ 1 w 672"/>
                  <a:gd name="T89" fmla="*/ 375 h 501"/>
                  <a:gd name="T90" fmla="*/ 3 w 672"/>
                  <a:gd name="T91" fmla="*/ 389 h 501"/>
                  <a:gd name="T92" fmla="*/ 6 w 672"/>
                  <a:gd name="T93" fmla="*/ 403 h 501"/>
                  <a:gd name="T94" fmla="*/ 11 w 672"/>
                  <a:gd name="T95" fmla="*/ 415 h 501"/>
                  <a:gd name="T96" fmla="*/ 16 w 672"/>
                  <a:gd name="T97" fmla="*/ 427 h 501"/>
                  <a:gd name="T98" fmla="*/ 23 w 672"/>
                  <a:gd name="T99" fmla="*/ 438 h 501"/>
                  <a:gd name="T100" fmla="*/ 31 w 672"/>
                  <a:gd name="T101" fmla="*/ 450 h 501"/>
                  <a:gd name="T102" fmla="*/ 41 w 672"/>
                  <a:gd name="T103" fmla="*/ 460 h 501"/>
                  <a:gd name="T104" fmla="*/ 51 w 672"/>
                  <a:gd name="T105" fmla="*/ 470 h 501"/>
                  <a:gd name="T106" fmla="*/ 61 w 672"/>
                  <a:gd name="T107" fmla="*/ 478 h 501"/>
                  <a:gd name="T108" fmla="*/ 74 w 672"/>
                  <a:gd name="T109" fmla="*/ 484 h 501"/>
                  <a:gd name="T110" fmla="*/ 86 w 672"/>
                  <a:gd name="T111" fmla="*/ 490 h 501"/>
                  <a:gd name="T112" fmla="*/ 98 w 672"/>
                  <a:gd name="T113" fmla="*/ 495 h 501"/>
                  <a:gd name="T114" fmla="*/ 111 w 672"/>
                  <a:gd name="T115" fmla="*/ 498 h 501"/>
                  <a:gd name="T116" fmla="*/ 125 w 672"/>
                  <a:gd name="T117" fmla="*/ 499 h 501"/>
                  <a:gd name="T118" fmla="*/ 139 w 672"/>
                  <a:gd name="T119" fmla="*/ 501 h 501"/>
                  <a:gd name="T120" fmla="*/ 533 w 672"/>
                  <a:gd name="T121" fmla="*/ 50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2" h="501">
                    <a:moveTo>
                      <a:pt x="533" y="501"/>
                    </a:moveTo>
                    <a:lnTo>
                      <a:pt x="546" y="499"/>
                    </a:lnTo>
                    <a:lnTo>
                      <a:pt x="560" y="498"/>
                    </a:lnTo>
                    <a:lnTo>
                      <a:pt x="573" y="495"/>
                    </a:lnTo>
                    <a:lnTo>
                      <a:pt x="586" y="490"/>
                    </a:lnTo>
                    <a:lnTo>
                      <a:pt x="598" y="484"/>
                    </a:lnTo>
                    <a:lnTo>
                      <a:pt x="610" y="478"/>
                    </a:lnTo>
                    <a:lnTo>
                      <a:pt x="620" y="470"/>
                    </a:lnTo>
                    <a:lnTo>
                      <a:pt x="631" y="460"/>
                    </a:lnTo>
                    <a:lnTo>
                      <a:pt x="640" y="450"/>
                    </a:lnTo>
                    <a:lnTo>
                      <a:pt x="648" y="438"/>
                    </a:lnTo>
                    <a:lnTo>
                      <a:pt x="655" y="427"/>
                    </a:lnTo>
                    <a:lnTo>
                      <a:pt x="662" y="415"/>
                    </a:lnTo>
                    <a:lnTo>
                      <a:pt x="666" y="403"/>
                    </a:lnTo>
                    <a:lnTo>
                      <a:pt x="670" y="389"/>
                    </a:lnTo>
                    <a:lnTo>
                      <a:pt x="671" y="375"/>
                    </a:lnTo>
                    <a:lnTo>
                      <a:pt x="672" y="361"/>
                    </a:lnTo>
                    <a:lnTo>
                      <a:pt x="672" y="139"/>
                    </a:lnTo>
                    <a:lnTo>
                      <a:pt x="671" y="125"/>
                    </a:lnTo>
                    <a:lnTo>
                      <a:pt x="670" y="111"/>
                    </a:lnTo>
                    <a:lnTo>
                      <a:pt x="666" y="98"/>
                    </a:lnTo>
                    <a:lnTo>
                      <a:pt x="662" y="85"/>
                    </a:lnTo>
                    <a:lnTo>
                      <a:pt x="655" y="73"/>
                    </a:lnTo>
                    <a:lnTo>
                      <a:pt x="648" y="61"/>
                    </a:lnTo>
                    <a:lnTo>
                      <a:pt x="640" y="50"/>
                    </a:lnTo>
                    <a:lnTo>
                      <a:pt x="631" y="40"/>
                    </a:lnTo>
                    <a:lnTo>
                      <a:pt x="620" y="31"/>
                    </a:lnTo>
                    <a:lnTo>
                      <a:pt x="610" y="23"/>
                    </a:lnTo>
                    <a:lnTo>
                      <a:pt x="598" y="16"/>
                    </a:lnTo>
                    <a:lnTo>
                      <a:pt x="586" y="10"/>
                    </a:lnTo>
                    <a:lnTo>
                      <a:pt x="573" y="5"/>
                    </a:lnTo>
                    <a:lnTo>
                      <a:pt x="560" y="2"/>
                    </a:lnTo>
                    <a:lnTo>
                      <a:pt x="546" y="1"/>
                    </a:lnTo>
                    <a:lnTo>
                      <a:pt x="533" y="0"/>
                    </a:lnTo>
                    <a:lnTo>
                      <a:pt x="139" y="0"/>
                    </a:lnTo>
                    <a:lnTo>
                      <a:pt x="111" y="2"/>
                    </a:lnTo>
                    <a:lnTo>
                      <a:pt x="84" y="10"/>
                    </a:lnTo>
                    <a:lnTo>
                      <a:pt x="61" y="24"/>
                    </a:lnTo>
                    <a:lnTo>
                      <a:pt x="41" y="40"/>
                    </a:lnTo>
                    <a:lnTo>
                      <a:pt x="24" y="61"/>
                    </a:lnTo>
                    <a:lnTo>
                      <a:pt x="11" y="85"/>
                    </a:lnTo>
                    <a:lnTo>
                      <a:pt x="3" y="111"/>
                    </a:lnTo>
                    <a:lnTo>
                      <a:pt x="0" y="139"/>
                    </a:lnTo>
                    <a:lnTo>
                      <a:pt x="0" y="361"/>
                    </a:lnTo>
                    <a:lnTo>
                      <a:pt x="1" y="375"/>
                    </a:lnTo>
                    <a:lnTo>
                      <a:pt x="3" y="389"/>
                    </a:lnTo>
                    <a:lnTo>
                      <a:pt x="6" y="403"/>
                    </a:lnTo>
                    <a:lnTo>
                      <a:pt x="11" y="415"/>
                    </a:lnTo>
                    <a:lnTo>
                      <a:pt x="16" y="427"/>
                    </a:lnTo>
                    <a:lnTo>
                      <a:pt x="23" y="438"/>
                    </a:lnTo>
                    <a:lnTo>
                      <a:pt x="31" y="450"/>
                    </a:lnTo>
                    <a:lnTo>
                      <a:pt x="41" y="460"/>
                    </a:lnTo>
                    <a:lnTo>
                      <a:pt x="51" y="470"/>
                    </a:lnTo>
                    <a:lnTo>
                      <a:pt x="61" y="478"/>
                    </a:lnTo>
                    <a:lnTo>
                      <a:pt x="74" y="484"/>
                    </a:lnTo>
                    <a:lnTo>
                      <a:pt x="86" y="490"/>
                    </a:lnTo>
                    <a:lnTo>
                      <a:pt x="98" y="495"/>
                    </a:lnTo>
                    <a:lnTo>
                      <a:pt x="111" y="498"/>
                    </a:lnTo>
                    <a:lnTo>
                      <a:pt x="125" y="499"/>
                    </a:lnTo>
                    <a:lnTo>
                      <a:pt x="139" y="501"/>
                    </a:lnTo>
                    <a:lnTo>
                      <a:pt x="533" y="5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16" name="Freeform 115"/>
              <p:cNvSpPr>
                <a:spLocks/>
              </p:cNvSpPr>
              <p:nvPr/>
            </p:nvSpPr>
            <p:spPr bwMode="auto">
              <a:xfrm>
                <a:off x="1449388" y="4030663"/>
                <a:ext cx="488950" cy="198438"/>
              </a:xfrm>
              <a:custGeom>
                <a:avLst/>
                <a:gdLst>
                  <a:gd name="T0" fmla="*/ 77 w 615"/>
                  <a:gd name="T1" fmla="*/ 251 h 251"/>
                  <a:gd name="T2" fmla="*/ 541 w 615"/>
                  <a:gd name="T3" fmla="*/ 251 h 251"/>
                  <a:gd name="T4" fmla="*/ 615 w 615"/>
                  <a:gd name="T5" fmla="*/ 206 h 251"/>
                  <a:gd name="T6" fmla="*/ 615 w 615"/>
                  <a:gd name="T7" fmla="*/ 0 h 251"/>
                  <a:gd name="T8" fmla="*/ 0 w 615"/>
                  <a:gd name="T9" fmla="*/ 0 h 251"/>
                  <a:gd name="T10" fmla="*/ 0 w 615"/>
                  <a:gd name="T11" fmla="*/ 206 h 251"/>
                  <a:gd name="T12" fmla="*/ 77 w 615"/>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615" h="251">
                    <a:moveTo>
                      <a:pt x="77" y="251"/>
                    </a:moveTo>
                    <a:lnTo>
                      <a:pt x="541" y="251"/>
                    </a:lnTo>
                    <a:lnTo>
                      <a:pt x="615" y="206"/>
                    </a:lnTo>
                    <a:lnTo>
                      <a:pt x="615" y="0"/>
                    </a:lnTo>
                    <a:lnTo>
                      <a:pt x="0" y="0"/>
                    </a:lnTo>
                    <a:lnTo>
                      <a:pt x="0" y="206"/>
                    </a:lnTo>
                    <a:lnTo>
                      <a:pt x="77" y="2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17" name="Freeform 116"/>
              <p:cNvSpPr>
                <a:spLocks/>
              </p:cNvSpPr>
              <p:nvPr/>
            </p:nvSpPr>
            <p:spPr bwMode="auto">
              <a:xfrm>
                <a:off x="1466850" y="3890963"/>
                <a:ext cx="457200" cy="320675"/>
              </a:xfrm>
              <a:custGeom>
                <a:avLst/>
                <a:gdLst>
                  <a:gd name="T0" fmla="*/ 92 w 577"/>
                  <a:gd name="T1" fmla="*/ 404 h 404"/>
                  <a:gd name="T2" fmla="*/ 82 w 577"/>
                  <a:gd name="T3" fmla="*/ 404 h 404"/>
                  <a:gd name="T4" fmla="*/ 74 w 577"/>
                  <a:gd name="T5" fmla="*/ 403 h 404"/>
                  <a:gd name="T6" fmla="*/ 65 w 577"/>
                  <a:gd name="T7" fmla="*/ 401 h 404"/>
                  <a:gd name="T8" fmla="*/ 57 w 577"/>
                  <a:gd name="T9" fmla="*/ 397 h 404"/>
                  <a:gd name="T10" fmla="*/ 49 w 577"/>
                  <a:gd name="T11" fmla="*/ 394 h 404"/>
                  <a:gd name="T12" fmla="*/ 41 w 577"/>
                  <a:gd name="T13" fmla="*/ 389 h 404"/>
                  <a:gd name="T14" fmla="*/ 34 w 577"/>
                  <a:gd name="T15" fmla="*/ 384 h 404"/>
                  <a:gd name="T16" fmla="*/ 27 w 577"/>
                  <a:gd name="T17" fmla="*/ 378 h 404"/>
                  <a:gd name="T18" fmla="*/ 15 w 577"/>
                  <a:gd name="T19" fmla="*/ 364 h 404"/>
                  <a:gd name="T20" fmla="*/ 7 w 577"/>
                  <a:gd name="T21" fmla="*/ 348 h 404"/>
                  <a:gd name="T22" fmla="*/ 2 w 577"/>
                  <a:gd name="T23" fmla="*/ 331 h 404"/>
                  <a:gd name="T24" fmla="*/ 0 w 577"/>
                  <a:gd name="T25" fmla="*/ 313 h 404"/>
                  <a:gd name="T26" fmla="*/ 0 w 577"/>
                  <a:gd name="T27" fmla="*/ 91 h 404"/>
                  <a:gd name="T28" fmla="*/ 2 w 577"/>
                  <a:gd name="T29" fmla="*/ 73 h 404"/>
                  <a:gd name="T30" fmla="*/ 7 w 577"/>
                  <a:gd name="T31" fmla="*/ 56 h 404"/>
                  <a:gd name="T32" fmla="*/ 15 w 577"/>
                  <a:gd name="T33" fmla="*/ 40 h 404"/>
                  <a:gd name="T34" fmla="*/ 27 w 577"/>
                  <a:gd name="T35" fmla="*/ 27 h 404"/>
                  <a:gd name="T36" fmla="*/ 34 w 577"/>
                  <a:gd name="T37" fmla="*/ 21 h 404"/>
                  <a:gd name="T38" fmla="*/ 41 w 577"/>
                  <a:gd name="T39" fmla="*/ 15 h 404"/>
                  <a:gd name="T40" fmla="*/ 49 w 577"/>
                  <a:gd name="T41" fmla="*/ 10 h 404"/>
                  <a:gd name="T42" fmla="*/ 57 w 577"/>
                  <a:gd name="T43" fmla="*/ 7 h 404"/>
                  <a:gd name="T44" fmla="*/ 65 w 577"/>
                  <a:gd name="T45" fmla="*/ 4 h 404"/>
                  <a:gd name="T46" fmla="*/ 74 w 577"/>
                  <a:gd name="T47" fmla="*/ 1 h 404"/>
                  <a:gd name="T48" fmla="*/ 82 w 577"/>
                  <a:gd name="T49" fmla="*/ 0 h 404"/>
                  <a:gd name="T50" fmla="*/ 92 w 577"/>
                  <a:gd name="T51" fmla="*/ 0 h 404"/>
                  <a:gd name="T52" fmla="*/ 486 w 577"/>
                  <a:gd name="T53" fmla="*/ 0 h 404"/>
                  <a:gd name="T54" fmla="*/ 495 w 577"/>
                  <a:gd name="T55" fmla="*/ 0 h 404"/>
                  <a:gd name="T56" fmla="*/ 504 w 577"/>
                  <a:gd name="T57" fmla="*/ 1 h 404"/>
                  <a:gd name="T58" fmla="*/ 512 w 577"/>
                  <a:gd name="T59" fmla="*/ 4 h 404"/>
                  <a:gd name="T60" fmla="*/ 520 w 577"/>
                  <a:gd name="T61" fmla="*/ 7 h 404"/>
                  <a:gd name="T62" fmla="*/ 528 w 577"/>
                  <a:gd name="T63" fmla="*/ 10 h 404"/>
                  <a:gd name="T64" fmla="*/ 536 w 577"/>
                  <a:gd name="T65" fmla="*/ 15 h 404"/>
                  <a:gd name="T66" fmla="*/ 543 w 577"/>
                  <a:gd name="T67" fmla="*/ 21 h 404"/>
                  <a:gd name="T68" fmla="*/ 550 w 577"/>
                  <a:gd name="T69" fmla="*/ 27 h 404"/>
                  <a:gd name="T70" fmla="*/ 562 w 577"/>
                  <a:gd name="T71" fmla="*/ 40 h 404"/>
                  <a:gd name="T72" fmla="*/ 570 w 577"/>
                  <a:gd name="T73" fmla="*/ 56 h 404"/>
                  <a:gd name="T74" fmla="*/ 576 w 577"/>
                  <a:gd name="T75" fmla="*/ 73 h 404"/>
                  <a:gd name="T76" fmla="*/ 577 w 577"/>
                  <a:gd name="T77" fmla="*/ 91 h 404"/>
                  <a:gd name="T78" fmla="*/ 577 w 577"/>
                  <a:gd name="T79" fmla="*/ 313 h 404"/>
                  <a:gd name="T80" fmla="*/ 574 w 577"/>
                  <a:gd name="T81" fmla="*/ 332 h 404"/>
                  <a:gd name="T82" fmla="*/ 570 w 577"/>
                  <a:gd name="T83" fmla="*/ 349 h 404"/>
                  <a:gd name="T84" fmla="*/ 562 w 577"/>
                  <a:gd name="T85" fmla="*/ 364 h 404"/>
                  <a:gd name="T86" fmla="*/ 550 w 577"/>
                  <a:gd name="T87" fmla="*/ 378 h 404"/>
                  <a:gd name="T88" fmla="*/ 536 w 577"/>
                  <a:gd name="T89" fmla="*/ 389 h 404"/>
                  <a:gd name="T90" fmla="*/ 521 w 577"/>
                  <a:gd name="T91" fmla="*/ 397 h 404"/>
                  <a:gd name="T92" fmla="*/ 504 w 577"/>
                  <a:gd name="T93" fmla="*/ 402 h 404"/>
                  <a:gd name="T94" fmla="*/ 486 w 577"/>
                  <a:gd name="T95" fmla="*/ 404 h 404"/>
                  <a:gd name="T96" fmla="*/ 92 w 577"/>
                  <a:gd name="T97"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7" h="404">
                    <a:moveTo>
                      <a:pt x="92" y="404"/>
                    </a:moveTo>
                    <a:lnTo>
                      <a:pt x="82" y="404"/>
                    </a:lnTo>
                    <a:lnTo>
                      <a:pt x="74" y="403"/>
                    </a:lnTo>
                    <a:lnTo>
                      <a:pt x="65" y="401"/>
                    </a:lnTo>
                    <a:lnTo>
                      <a:pt x="57" y="397"/>
                    </a:lnTo>
                    <a:lnTo>
                      <a:pt x="49" y="394"/>
                    </a:lnTo>
                    <a:lnTo>
                      <a:pt x="41" y="389"/>
                    </a:lnTo>
                    <a:lnTo>
                      <a:pt x="34" y="384"/>
                    </a:lnTo>
                    <a:lnTo>
                      <a:pt x="27" y="378"/>
                    </a:lnTo>
                    <a:lnTo>
                      <a:pt x="15" y="364"/>
                    </a:lnTo>
                    <a:lnTo>
                      <a:pt x="7" y="348"/>
                    </a:lnTo>
                    <a:lnTo>
                      <a:pt x="2" y="331"/>
                    </a:lnTo>
                    <a:lnTo>
                      <a:pt x="0" y="313"/>
                    </a:lnTo>
                    <a:lnTo>
                      <a:pt x="0" y="91"/>
                    </a:lnTo>
                    <a:lnTo>
                      <a:pt x="2" y="73"/>
                    </a:lnTo>
                    <a:lnTo>
                      <a:pt x="7" y="56"/>
                    </a:lnTo>
                    <a:lnTo>
                      <a:pt x="15" y="40"/>
                    </a:lnTo>
                    <a:lnTo>
                      <a:pt x="27" y="27"/>
                    </a:lnTo>
                    <a:lnTo>
                      <a:pt x="34" y="21"/>
                    </a:lnTo>
                    <a:lnTo>
                      <a:pt x="41" y="15"/>
                    </a:lnTo>
                    <a:lnTo>
                      <a:pt x="49" y="10"/>
                    </a:lnTo>
                    <a:lnTo>
                      <a:pt x="57" y="7"/>
                    </a:lnTo>
                    <a:lnTo>
                      <a:pt x="65" y="4"/>
                    </a:lnTo>
                    <a:lnTo>
                      <a:pt x="74" y="1"/>
                    </a:lnTo>
                    <a:lnTo>
                      <a:pt x="82" y="0"/>
                    </a:lnTo>
                    <a:lnTo>
                      <a:pt x="92" y="0"/>
                    </a:lnTo>
                    <a:lnTo>
                      <a:pt x="486" y="0"/>
                    </a:lnTo>
                    <a:lnTo>
                      <a:pt x="495" y="0"/>
                    </a:lnTo>
                    <a:lnTo>
                      <a:pt x="504" y="1"/>
                    </a:lnTo>
                    <a:lnTo>
                      <a:pt x="512" y="4"/>
                    </a:lnTo>
                    <a:lnTo>
                      <a:pt x="520" y="7"/>
                    </a:lnTo>
                    <a:lnTo>
                      <a:pt x="528" y="10"/>
                    </a:lnTo>
                    <a:lnTo>
                      <a:pt x="536" y="15"/>
                    </a:lnTo>
                    <a:lnTo>
                      <a:pt x="543" y="21"/>
                    </a:lnTo>
                    <a:lnTo>
                      <a:pt x="550" y="27"/>
                    </a:lnTo>
                    <a:lnTo>
                      <a:pt x="562" y="40"/>
                    </a:lnTo>
                    <a:lnTo>
                      <a:pt x="570" y="56"/>
                    </a:lnTo>
                    <a:lnTo>
                      <a:pt x="576" y="73"/>
                    </a:lnTo>
                    <a:lnTo>
                      <a:pt x="577" y="91"/>
                    </a:lnTo>
                    <a:lnTo>
                      <a:pt x="577" y="313"/>
                    </a:lnTo>
                    <a:lnTo>
                      <a:pt x="574" y="332"/>
                    </a:lnTo>
                    <a:lnTo>
                      <a:pt x="570" y="349"/>
                    </a:lnTo>
                    <a:lnTo>
                      <a:pt x="562" y="364"/>
                    </a:lnTo>
                    <a:lnTo>
                      <a:pt x="550" y="378"/>
                    </a:lnTo>
                    <a:lnTo>
                      <a:pt x="536" y="389"/>
                    </a:lnTo>
                    <a:lnTo>
                      <a:pt x="521" y="397"/>
                    </a:lnTo>
                    <a:lnTo>
                      <a:pt x="504" y="402"/>
                    </a:lnTo>
                    <a:lnTo>
                      <a:pt x="486" y="404"/>
                    </a:lnTo>
                    <a:lnTo>
                      <a:pt x="92" y="4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grpSp>
        <p:pic>
          <p:nvPicPr>
            <p:cNvPr id="112"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150" y="3976755"/>
              <a:ext cx="1777242" cy="949209"/>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8" name="Group 117"/>
          <p:cNvGrpSpPr/>
          <p:nvPr/>
        </p:nvGrpSpPr>
        <p:grpSpPr>
          <a:xfrm>
            <a:off x="2614492" y="4518280"/>
            <a:ext cx="1955346" cy="1801539"/>
            <a:chOff x="1428750" y="3852863"/>
            <a:chExt cx="533400" cy="627062"/>
          </a:xfrm>
        </p:grpSpPr>
        <p:sp>
          <p:nvSpPr>
            <p:cNvPr id="119" name="Freeform 118"/>
            <p:cNvSpPr>
              <a:spLocks/>
            </p:cNvSpPr>
            <p:nvPr/>
          </p:nvSpPr>
          <p:spPr bwMode="auto">
            <a:xfrm>
              <a:off x="1657350" y="4397375"/>
              <a:ext cx="87313" cy="82550"/>
            </a:xfrm>
            <a:custGeom>
              <a:avLst/>
              <a:gdLst>
                <a:gd name="T0" fmla="*/ 55 w 109"/>
                <a:gd name="T1" fmla="*/ 104 h 104"/>
                <a:gd name="T2" fmla="*/ 65 w 109"/>
                <a:gd name="T3" fmla="*/ 103 h 104"/>
                <a:gd name="T4" fmla="*/ 76 w 109"/>
                <a:gd name="T5" fmla="*/ 100 h 104"/>
                <a:gd name="T6" fmla="*/ 85 w 109"/>
                <a:gd name="T7" fmla="*/ 95 h 104"/>
                <a:gd name="T8" fmla="*/ 93 w 109"/>
                <a:gd name="T9" fmla="*/ 89 h 104"/>
                <a:gd name="T10" fmla="*/ 100 w 109"/>
                <a:gd name="T11" fmla="*/ 81 h 104"/>
                <a:gd name="T12" fmla="*/ 105 w 109"/>
                <a:gd name="T13" fmla="*/ 73 h 104"/>
                <a:gd name="T14" fmla="*/ 108 w 109"/>
                <a:gd name="T15" fmla="*/ 63 h 104"/>
                <a:gd name="T16" fmla="*/ 109 w 109"/>
                <a:gd name="T17" fmla="*/ 53 h 104"/>
                <a:gd name="T18" fmla="*/ 108 w 109"/>
                <a:gd name="T19" fmla="*/ 42 h 104"/>
                <a:gd name="T20" fmla="*/ 105 w 109"/>
                <a:gd name="T21" fmla="*/ 32 h 104"/>
                <a:gd name="T22" fmla="*/ 100 w 109"/>
                <a:gd name="T23" fmla="*/ 23 h 104"/>
                <a:gd name="T24" fmla="*/ 93 w 109"/>
                <a:gd name="T25" fmla="*/ 15 h 104"/>
                <a:gd name="T26" fmla="*/ 85 w 109"/>
                <a:gd name="T27" fmla="*/ 9 h 104"/>
                <a:gd name="T28" fmla="*/ 76 w 109"/>
                <a:gd name="T29" fmla="*/ 4 h 104"/>
                <a:gd name="T30" fmla="*/ 65 w 109"/>
                <a:gd name="T31" fmla="*/ 1 h 104"/>
                <a:gd name="T32" fmla="*/ 55 w 109"/>
                <a:gd name="T33" fmla="*/ 0 h 104"/>
                <a:gd name="T34" fmla="*/ 44 w 109"/>
                <a:gd name="T35" fmla="*/ 1 h 104"/>
                <a:gd name="T36" fmla="*/ 33 w 109"/>
                <a:gd name="T37" fmla="*/ 4 h 104"/>
                <a:gd name="T38" fmla="*/ 24 w 109"/>
                <a:gd name="T39" fmla="*/ 9 h 104"/>
                <a:gd name="T40" fmla="*/ 16 w 109"/>
                <a:gd name="T41" fmla="*/ 15 h 104"/>
                <a:gd name="T42" fmla="*/ 9 w 109"/>
                <a:gd name="T43" fmla="*/ 23 h 104"/>
                <a:gd name="T44" fmla="*/ 4 w 109"/>
                <a:gd name="T45" fmla="*/ 32 h 104"/>
                <a:gd name="T46" fmla="*/ 1 w 109"/>
                <a:gd name="T47" fmla="*/ 42 h 104"/>
                <a:gd name="T48" fmla="*/ 0 w 109"/>
                <a:gd name="T49" fmla="*/ 53 h 104"/>
                <a:gd name="T50" fmla="*/ 1 w 109"/>
                <a:gd name="T51" fmla="*/ 63 h 104"/>
                <a:gd name="T52" fmla="*/ 4 w 109"/>
                <a:gd name="T53" fmla="*/ 73 h 104"/>
                <a:gd name="T54" fmla="*/ 9 w 109"/>
                <a:gd name="T55" fmla="*/ 81 h 104"/>
                <a:gd name="T56" fmla="*/ 16 w 109"/>
                <a:gd name="T57" fmla="*/ 89 h 104"/>
                <a:gd name="T58" fmla="*/ 24 w 109"/>
                <a:gd name="T59" fmla="*/ 95 h 104"/>
                <a:gd name="T60" fmla="*/ 33 w 109"/>
                <a:gd name="T61" fmla="*/ 100 h 104"/>
                <a:gd name="T62" fmla="*/ 44 w 109"/>
                <a:gd name="T63" fmla="*/ 103 h 104"/>
                <a:gd name="T64" fmla="*/ 55 w 109"/>
                <a:gd name="T65"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4">
                  <a:moveTo>
                    <a:pt x="55" y="104"/>
                  </a:moveTo>
                  <a:lnTo>
                    <a:pt x="65" y="103"/>
                  </a:lnTo>
                  <a:lnTo>
                    <a:pt x="76" y="100"/>
                  </a:lnTo>
                  <a:lnTo>
                    <a:pt x="85" y="95"/>
                  </a:lnTo>
                  <a:lnTo>
                    <a:pt x="93" y="89"/>
                  </a:lnTo>
                  <a:lnTo>
                    <a:pt x="100" y="81"/>
                  </a:lnTo>
                  <a:lnTo>
                    <a:pt x="105" y="73"/>
                  </a:lnTo>
                  <a:lnTo>
                    <a:pt x="108" y="63"/>
                  </a:lnTo>
                  <a:lnTo>
                    <a:pt x="109" y="53"/>
                  </a:lnTo>
                  <a:lnTo>
                    <a:pt x="108" y="42"/>
                  </a:lnTo>
                  <a:lnTo>
                    <a:pt x="105" y="32"/>
                  </a:lnTo>
                  <a:lnTo>
                    <a:pt x="100" y="23"/>
                  </a:lnTo>
                  <a:lnTo>
                    <a:pt x="93" y="15"/>
                  </a:lnTo>
                  <a:lnTo>
                    <a:pt x="85" y="9"/>
                  </a:lnTo>
                  <a:lnTo>
                    <a:pt x="76" y="4"/>
                  </a:lnTo>
                  <a:lnTo>
                    <a:pt x="65" y="1"/>
                  </a:lnTo>
                  <a:lnTo>
                    <a:pt x="55" y="0"/>
                  </a:lnTo>
                  <a:lnTo>
                    <a:pt x="44" y="1"/>
                  </a:lnTo>
                  <a:lnTo>
                    <a:pt x="33" y="4"/>
                  </a:lnTo>
                  <a:lnTo>
                    <a:pt x="24" y="9"/>
                  </a:lnTo>
                  <a:lnTo>
                    <a:pt x="16" y="15"/>
                  </a:lnTo>
                  <a:lnTo>
                    <a:pt x="9" y="23"/>
                  </a:lnTo>
                  <a:lnTo>
                    <a:pt x="4" y="32"/>
                  </a:lnTo>
                  <a:lnTo>
                    <a:pt x="1" y="42"/>
                  </a:lnTo>
                  <a:lnTo>
                    <a:pt x="0" y="53"/>
                  </a:lnTo>
                  <a:lnTo>
                    <a:pt x="1" y="63"/>
                  </a:lnTo>
                  <a:lnTo>
                    <a:pt x="4" y="73"/>
                  </a:lnTo>
                  <a:lnTo>
                    <a:pt x="9" y="81"/>
                  </a:lnTo>
                  <a:lnTo>
                    <a:pt x="16" y="89"/>
                  </a:lnTo>
                  <a:lnTo>
                    <a:pt x="24" y="95"/>
                  </a:lnTo>
                  <a:lnTo>
                    <a:pt x="33" y="100"/>
                  </a:lnTo>
                  <a:lnTo>
                    <a:pt x="44" y="103"/>
                  </a:lnTo>
                  <a:lnTo>
                    <a:pt x="55"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20" name="Rectangle 119"/>
            <p:cNvSpPr>
              <a:spLocks noChangeArrowheads="1"/>
            </p:cNvSpPr>
            <p:nvPr/>
          </p:nvSpPr>
          <p:spPr bwMode="auto">
            <a:xfrm>
              <a:off x="1694656" y="4222803"/>
              <a:ext cx="25400" cy="1873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21" name="Freeform 120"/>
            <p:cNvSpPr>
              <a:spLocks/>
            </p:cNvSpPr>
            <p:nvPr/>
          </p:nvSpPr>
          <p:spPr bwMode="auto">
            <a:xfrm>
              <a:off x="1428750" y="3852863"/>
              <a:ext cx="533400" cy="396875"/>
            </a:xfrm>
            <a:custGeom>
              <a:avLst/>
              <a:gdLst>
                <a:gd name="T0" fmla="*/ 533 w 672"/>
                <a:gd name="T1" fmla="*/ 501 h 501"/>
                <a:gd name="T2" fmla="*/ 546 w 672"/>
                <a:gd name="T3" fmla="*/ 499 h 501"/>
                <a:gd name="T4" fmla="*/ 560 w 672"/>
                <a:gd name="T5" fmla="*/ 498 h 501"/>
                <a:gd name="T6" fmla="*/ 573 w 672"/>
                <a:gd name="T7" fmla="*/ 495 h 501"/>
                <a:gd name="T8" fmla="*/ 586 w 672"/>
                <a:gd name="T9" fmla="*/ 490 h 501"/>
                <a:gd name="T10" fmla="*/ 598 w 672"/>
                <a:gd name="T11" fmla="*/ 484 h 501"/>
                <a:gd name="T12" fmla="*/ 610 w 672"/>
                <a:gd name="T13" fmla="*/ 478 h 501"/>
                <a:gd name="T14" fmla="*/ 620 w 672"/>
                <a:gd name="T15" fmla="*/ 470 h 501"/>
                <a:gd name="T16" fmla="*/ 631 w 672"/>
                <a:gd name="T17" fmla="*/ 460 h 501"/>
                <a:gd name="T18" fmla="*/ 640 w 672"/>
                <a:gd name="T19" fmla="*/ 450 h 501"/>
                <a:gd name="T20" fmla="*/ 648 w 672"/>
                <a:gd name="T21" fmla="*/ 438 h 501"/>
                <a:gd name="T22" fmla="*/ 655 w 672"/>
                <a:gd name="T23" fmla="*/ 427 h 501"/>
                <a:gd name="T24" fmla="*/ 662 w 672"/>
                <a:gd name="T25" fmla="*/ 415 h 501"/>
                <a:gd name="T26" fmla="*/ 666 w 672"/>
                <a:gd name="T27" fmla="*/ 403 h 501"/>
                <a:gd name="T28" fmla="*/ 670 w 672"/>
                <a:gd name="T29" fmla="*/ 389 h 501"/>
                <a:gd name="T30" fmla="*/ 671 w 672"/>
                <a:gd name="T31" fmla="*/ 375 h 501"/>
                <a:gd name="T32" fmla="*/ 672 w 672"/>
                <a:gd name="T33" fmla="*/ 361 h 501"/>
                <a:gd name="T34" fmla="*/ 672 w 672"/>
                <a:gd name="T35" fmla="*/ 139 h 501"/>
                <a:gd name="T36" fmla="*/ 671 w 672"/>
                <a:gd name="T37" fmla="*/ 125 h 501"/>
                <a:gd name="T38" fmla="*/ 670 w 672"/>
                <a:gd name="T39" fmla="*/ 111 h 501"/>
                <a:gd name="T40" fmla="*/ 666 w 672"/>
                <a:gd name="T41" fmla="*/ 98 h 501"/>
                <a:gd name="T42" fmla="*/ 662 w 672"/>
                <a:gd name="T43" fmla="*/ 85 h 501"/>
                <a:gd name="T44" fmla="*/ 655 w 672"/>
                <a:gd name="T45" fmla="*/ 73 h 501"/>
                <a:gd name="T46" fmla="*/ 648 w 672"/>
                <a:gd name="T47" fmla="*/ 61 h 501"/>
                <a:gd name="T48" fmla="*/ 640 w 672"/>
                <a:gd name="T49" fmla="*/ 50 h 501"/>
                <a:gd name="T50" fmla="*/ 631 w 672"/>
                <a:gd name="T51" fmla="*/ 40 h 501"/>
                <a:gd name="T52" fmla="*/ 620 w 672"/>
                <a:gd name="T53" fmla="*/ 31 h 501"/>
                <a:gd name="T54" fmla="*/ 610 w 672"/>
                <a:gd name="T55" fmla="*/ 23 h 501"/>
                <a:gd name="T56" fmla="*/ 598 w 672"/>
                <a:gd name="T57" fmla="*/ 16 h 501"/>
                <a:gd name="T58" fmla="*/ 586 w 672"/>
                <a:gd name="T59" fmla="*/ 10 h 501"/>
                <a:gd name="T60" fmla="*/ 573 w 672"/>
                <a:gd name="T61" fmla="*/ 5 h 501"/>
                <a:gd name="T62" fmla="*/ 560 w 672"/>
                <a:gd name="T63" fmla="*/ 2 h 501"/>
                <a:gd name="T64" fmla="*/ 546 w 672"/>
                <a:gd name="T65" fmla="*/ 1 h 501"/>
                <a:gd name="T66" fmla="*/ 533 w 672"/>
                <a:gd name="T67" fmla="*/ 0 h 501"/>
                <a:gd name="T68" fmla="*/ 139 w 672"/>
                <a:gd name="T69" fmla="*/ 0 h 501"/>
                <a:gd name="T70" fmla="*/ 111 w 672"/>
                <a:gd name="T71" fmla="*/ 2 h 501"/>
                <a:gd name="T72" fmla="*/ 84 w 672"/>
                <a:gd name="T73" fmla="*/ 10 h 501"/>
                <a:gd name="T74" fmla="*/ 61 w 672"/>
                <a:gd name="T75" fmla="*/ 24 h 501"/>
                <a:gd name="T76" fmla="*/ 41 w 672"/>
                <a:gd name="T77" fmla="*/ 40 h 501"/>
                <a:gd name="T78" fmla="*/ 24 w 672"/>
                <a:gd name="T79" fmla="*/ 61 h 501"/>
                <a:gd name="T80" fmla="*/ 11 w 672"/>
                <a:gd name="T81" fmla="*/ 85 h 501"/>
                <a:gd name="T82" fmla="*/ 3 w 672"/>
                <a:gd name="T83" fmla="*/ 111 h 501"/>
                <a:gd name="T84" fmla="*/ 0 w 672"/>
                <a:gd name="T85" fmla="*/ 139 h 501"/>
                <a:gd name="T86" fmla="*/ 0 w 672"/>
                <a:gd name="T87" fmla="*/ 361 h 501"/>
                <a:gd name="T88" fmla="*/ 1 w 672"/>
                <a:gd name="T89" fmla="*/ 375 h 501"/>
                <a:gd name="T90" fmla="*/ 3 w 672"/>
                <a:gd name="T91" fmla="*/ 389 h 501"/>
                <a:gd name="T92" fmla="*/ 6 w 672"/>
                <a:gd name="T93" fmla="*/ 403 h 501"/>
                <a:gd name="T94" fmla="*/ 11 w 672"/>
                <a:gd name="T95" fmla="*/ 415 h 501"/>
                <a:gd name="T96" fmla="*/ 16 w 672"/>
                <a:gd name="T97" fmla="*/ 427 h 501"/>
                <a:gd name="T98" fmla="*/ 23 w 672"/>
                <a:gd name="T99" fmla="*/ 438 h 501"/>
                <a:gd name="T100" fmla="*/ 31 w 672"/>
                <a:gd name="T101" fmla="*/ 450 h 501"/>
                <a:gd name="T102" fmla="*/ 41 w 672"/>
                <a:gd name="T103" fmla="*/ 460 h 501"/>
                <a:gd name="T104" fmla="*/ 51 w 672"/>
                <a:gd name="T105" fmla="*/ 470 h 501"/>
                <a:gd name="T106" fmla="*/ 61 w 672"/>
                <a:gd name="T107" fmla="*/ 478 h 501"/>
                <a:gd name="T108" fmla="*/ 74 w 672"/>
                <a:gd name="T109" fmla="*/ 484 h 501"/>
                <a:gd name="T110" fmla="*/ 86 w 672"/>
                <a:gd name="T111" fmla="*/ 490 h 501"/>
                <a:gd name="T112" fmla="*/ 98 w 672"/>
                <a:gd name="T113" fmla="*/ 495 h 501"/>
                <a:gd name="T114" fmla="*/ 111 w 672"/>
                <a:gd name="T115" fmla="*/ 498 h 501"/>
                <a:gd name="T116" fmla="*/ 125 w 672"/>
                <a:gd name="T117" fmla="*/ 499 h 501"/>
                <a:gd name="T118" fmla="*/ 139 w 672"/>
                <a:gd name="T119" fmla="*/ 501 h 501"/>
                <a:gd name="T120" fmla="*/ 533 w 672"/>
                <a:gd name="T121" fmla="*/ 50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2" h="501">
                  <a:moveTo>
                    <a:pt x="533" y="501"/>
                  </a:moveTo>
                  <a:lnTo>
                    <a:pt x="546" y="499"/>
                  </a:lnTo>
                  <a:lnTo>
                    <a:pt x="560" y="498"/>
                  </a:lnTo>
                  <a:lnTo>
                    <a:pt x="573" y="495"/>
                  </a:lnTo>
                  <a:lnTo>
                    <a:pt x="586" y="490"/>
                  </a:lnTo>
                  <a:lnTo>
                    <a:pt x="598" y="484"/>
                  </a:lnTo>
                  <a:lnTo>
                    <a:pt x="610" y="478"/>
                  </a:lnTo>
                  <a:lnTo>
                    <a:pt x="620" y="470"/>
                  </a:lnTo>
                  <a:lnTo>
                    <a:pt x="631" y="460"/>
                  </a:lnTo>
                  <a:lnTo>
                    <a:pt x="640" y="450"/>
                  </a:lnTo>
                  <a:lnTo>
                    <a:pt x="648" y="438"/>
                  </a:lnTo>
                  <a:lnTo>
                    <a:pt x="655" y="427"/>
                  </a:lnTo>
                  <a:lnTo>
                    <a:pt x="662" y="415"/>
                  </a:lnTo>
                  <a:lnTo>
                    <a:pt x="666" y="403"/>
                  </a:lnTo>
                  <a:lnTo>
                    <a:pt x="670" y="389"/>
                  </a:lnTo>
                  <a:lnTo>
                    <a:pt x="671" y="375"/>
                  </a:lnTo>
                  <a:lnTo>
                    <a:pt x="672" y="361"/>
                  </a:lnTo>
                  <a:lnTo>
                    <a:pt x="672" y="139"/>
                  </a:lnTo>
                  <a:lnTo>
                    <a:pt x="671" y="125"/>
                  </a:lnTo>
                  <a:lnTo>
                    <a:pt x="670" y="111"/>
                  </a:lnTo>
                  <a:lnTo>
                    <a:pt x="666" y="98"/>
                  </a:lnTo>
                  <a:lnTo>
                    <a:pt x="662" y="85"/>
                  </a:lnTo>
                  <a:lnTo>
                    <a:pt x="655" y="73"/>
                  </a:lnTo>
                  <a:lnTo>
                    <a:pt x="648" y="61"/>
                  </a:lnTo>
                  <a:lnTo>
                    <a:pt x="640" y="50"/>
                  </a:lnTo>
                  <a:lnTo>
                    <a:pt x="631" y="40"/>
                  </a:lnTo>
                  <a:lnTo>
                    <a:pt x="620" y="31"/>
                  </a:lnTo>
                  <a:lnTo>
                    <a:pt x="610" y="23"/>
                  </a:lnTo>
                  <a:lnTo>
                    <a:pt x="598" y="16"/>
                  </a:lnTo>
                  <a:lnTo>
                    <a:pt x="586" y="10"/>
                  </a:lnTo>
                  <a:lnTo>
                    <a:pt x="573" y="5"/>
                  </a:lnTo>
                  <a:lnTo>
                    <a:pt x="560" y="2"/>
                  </a:lnTo>
                  <a:lnTo>
                    <a:pt x="546" y="1"/>
                  </a:lnTo>
                  <a:lnTo>
                    <a:pt x="533" y="0"/>
                  </a:lnTo>
                  <a:lnTo>
                    <a:pt x="139" y="0"/>
                  </a:lnTo>
                  <a:lnTo>
                    <a:pt x="111" y="2"/>
                  </a:lnTo>
                  <a:lnTo>
                    <a:pt x="84" y="10"/>
                  </a:lnTo>
                  <a:lnTo>
                    <a:pt x="61" y="24"/>
                  </a:lnTo>
                  <a:lnTo>
                    <a:pt x="41" y="40"/>
                  </a:lnTo>
                  <a:lnTo>
                    <a:pt x="24" y="61"/>
                  </a:lnTo>
                  <a:lnTo>
                    <a:pt x="11" y="85"/>
                  </a:lnTo>
                  <a:lnTo>
                    <a:pt x="3" y="111"/>
                  </a:lnTo>
                  <a:lnTo>
                    <a:pt x="0" y="139"/>
                  </a:lnTo>
                  <a:lnTo>
                    <a:pt x="0" y="361"/>
                  </a:lnTo>
                  <a:lnTo>
                    <a:pt x="1" y="375"/>
                  </a:lnTo>
                  <a:lnTo>
                    <a:pt x="3" y="389"/>
                  </a:lnTo>
                  <a:lnTo>
                    <a:pt x="6" y="403"/>
                  </a:lnTo>
                  <a:lnTo>
                    <a:pt x="11" y="415"/>
                  </a:lnTo>
                  <a:lnTo>
                    <a:pt x="16" y="427"/>
                  </a:lnTo>
                  <a:lnTo>
                    <a:pt x="23" y="438"/>
                  </a:lnTo>
                  <a:lnTo>
                    <a:pt x="31" y="450"/>
                  </a:lnTo>
                  <a:lnTo>
                    <a:pt x="41" y="460"/>
                  </a:lnTo>
                  <a:lnTo>
                    <a:pt x="51" y="470"/>
                  </a:lnTo>
                  <a:lnTo>
                    <a:pt x="61" y="478"/>
                  </a:lnTo>
                  <a:lnTo>
                    <a:pt x="74" y="484"/>
                  </a:lnTo>
                  <a:lnTo>
                    <a:pt x="86" y="490"/>
                  </a:lnTo>
                  <a:lnTo>
                    <a:pt x="98" y="495"/>
                  </a:lnTo>
                  <a:lnTo>
                    <a:pt x="111" y="498"/>
                  </a:lnTo>
                  <a:lnTo>
                    <a:pt x="125" y="499"/>
                  </a:lnTo>
                  <a:lnTo>
                    <a:pt x="139" y="501"/>
                  </a:lnTo>
                  <a:lnTo>
                    <a:pt x="533" y="5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22" name="Freeform 121"/>
            <p:cNvSpPr>
              <a:spLocks/>
            </p:cNvSpPr>
            <p:nvPr/>
          </p:nvSpPr>
          <p:spPr bwMode="auto">
            <a:xfrm>
              <a:off x="1449388" y="4030663"/>
              <a:ext cx="488950" cy="198438"/>
            </a:xfrm>
            <a:custGeom>
              <a:avLst/>
              <a:gdLst>
                <a:gd name="T0" fmla="*/ 77 w 615"/>
                <a:gd name="T1" fmla="*/ 251 h 251"/>
                <a:gd name="T2" fmla="*/ 541 w 615"/>
                <a:gd name="T3" fmla="*/ 251 h 251"/>
                <a:gd name="T4" fmla="*/ 615 w 615"/>
                <a:gd name="T5" fmla="*/ 206 h 251"/>
                <a:gd name="T6" fmla="*/ 615 w 615"/>
                <a:gd name="T7" fmla="*/ 0 h 251"/>
                <a:gd name="T8" fmla="*/ 0 w 615"/>
                <a:gd name="T9" fmla="*/ 0 h 251"/>
                <a:gd name="T10" fmla="*/ 0 w 615"/>
                <a:gd name="T11" fmla="*/ 206 h 251"/>
                <a:gd name="T12" fmla="*/ 77 w 615"/>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615" h="251">
                  <a:moveTo>
                    <a:pt x="77" y="251"/>
                  </a:moveTo>
                  <a:lnTo>
                    <a:pt x="541" y="251"/>
                  </a:lnTo>
                  <a:lnTo>
                    <a:pt x="615" y="206"/>
                  </a:lnTo>
                  <a:lnTo>
                    <a:pt x="615" y="0"/>
                  </a:lnTo>
                  <a:lnTo>
                    <a:pt x="0" y="0"/>
                  </a:lnTo>
                  <a:lnTo>
                    <a:pt x="0" y="206"/>
                  </a:lnTo>
                  <a:lnTo>
                    <a:pt x="77" y="2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sp>
          <p:nvSpPr>
            <p:cNvPr id="123" name="Freeform 122"/>
            <p:cNvSpPr>
              <a:spLocks/>
            </p:cNvSpPr>
            <p:nvPr/>
          </p:nvSpPr>
          <p:spPr bwMode="auto">
            <a:xfrm>
              <a:off x="1466850" y="3890963"/>
              <a:ext cx="457200" cy="320675"/>
            </a:xfrm>
            <a:custGeom>
              <a:avLst/>
              <a:gdLst>
                <a:gd name="T0" fmla="*/ 92 w 577"/>
                <a:gd name="T1" fmla="*/ 404 h 404"/>
                <a:gd name="T2" fmla="*/ 82 w 577"/>
                <a:gd name="T3" fmla="*/ 404 h 404"/>
                <a:gd name="T4" fmla="*/ 74 w 577"/>
                <a:gd name="T5" fmla="*/ 403 h 404"/>
                <a:gd name="T6" fmla="*/ 65 w 577"/>
                <a:gd name="T7" fmla="*/ 401 h 404"/>
                <a:gd name="T8" fmla="*/ 57 w 577"/>
                <a:gd name="T9" fmla="*/ 397 h 404"/>
                <a:gd name="T10" fmla="*/ 49 w 577"/>
                <a:gd name="T11" fmla="*/ 394 h 404"/>
                <a:gd name="T12" fmla="*/ 41 w 577"/>
                <a:gd name="T13" fmla="*/ 389 h 404"/>
                <a:gd name="T14" fmla="*/ 34 w 577"/>
                <a:gd name="T15" fmla="*/ 384 h 404"/>
                <a:gd name="T16" fmla="*/ 27 w 577"/>
                <a:gd name="T17" fmla="*/ 378 h 404"/>
                <a:gd name="T18" fmla="*/ 15 w 577"/>
                <a:gd name="T19" fmla="*/ 364 h 404"/>
                <a:gd name="T20" fmla="*/ 7 w 577"/>
                <a:gd name="T21" fmla="*/ 348 h 404"/>
                <a:gd name="T22" fmla="*/ 2 w 577"/>
                <a:gd name="T23" fmla="*/ 331 h 404"/>
                <a:gd name="T24" fmla="*/ 0 w 577"/>
                <a:gd name="T25" fmla="*/ 313 h 404"/>
                <a:gd name="T26" fmla="*/ 0 w 577"/>
                <a:gd name="T27" fmla="*/ 91 h 404"/>
                <a:gd name="T28" fmla="*/ 2 w 577"/>
                <a:gd name="T29" fmla="*/ 73 h 404"/>
                <a:gd name="T30" fmla="*/ 7 w 577"/>
                <a:gd name="T31" fmla="*/ 56 h 404"/>
                <a:gd name="T32" fmla="*/ 15 w 577"/>
                <a:gd name="T33" fmla="*/ 40 h 404"/>
                <a:gd name="T34" fmla="*/ 27 w 577"/>
                <a:gd name="T35" fmla="*/ 27 h 404"/>
                <a:gd name="T36" fmla="*/ 34 w 577"/>
                <a:gd name="T37" fmla="*/ 21 h 404"/>
                <a:gd name="T38" fmla="*/ 41 w 577"/>
                <a:gd name="T39" fmla="*/ 15 h 404"/>
                <a:gd name="T40" fmla="*/ 49 w 577"/>
                <a:gd name="T41" fmla="*/ 10 h 404"/>
                <a:gd name="T42" fmla="*/ 57 w 577"/>
                <a:gd name="T43" fmla="*/ 7 h 404"/>
                <a:gd name="T44" fmla="*/ 65 w 577"/>
                <a:gd name="T45" fmla="*/ 4 h 404"/>
                <a:gd name="T46" fmla="*/ 74 w 577"/>
                <a:gd name="T47" fmla="*/ 1 h 404"/>
                <a:gd name="T48" fmla="*/ 82 w 577"/>
                <a:gd name="T49" fmla="*/ 0 h 404"/>
                <a:gd name="T50" fmla="*/ 92 w 577"/>
                <a:gd name="T51" fmla="*/ 0 h 404"/>
                <a:gd name="T52" fmla="*/ 486 w 577"/>
                <a:gd name="T53" fmla="*/ 0 h 404"/>
                <a:gd name="T54" fmla="*/ 495 w 577"/>
                <a:gd name="T55" fmla="*/ 0 h 404"/>
                <a:gd name="T56" fmla="*/ 504 w 577"/>
                <a:gd name="T57" fmla="*/ 1 h 404"/>
                <a:gd name="T58" fmla="*/ 512 w 577"/>
                <a:gd name="T59" fmla="*/ 4 h 404"/>
                <a:gd name="T60" fmla="*/ 520 w 577"/>
                <a:gd name="T61" fmla="*/ 7 h 404"/>
                <a:gd name="T62" fmla="*/ 528 w 577"/>
                <a:gd name="T63" fmla="*/ 10 h 404"/>
                <a:gd name="T64" fmla="*/ 536 w 577"/>
                <a:gd name="T65" fmla="*/ 15 h 404"/>
                <a:gd name="T66" fmla="*/ 543 w 577"/>
                <a:gd name="T67" fmla="*/ 21 h 404"/>
                <a:gd name="T68" fmla="*/ 550 w 577"/>
                <a:gd name="T69" fmla="*/ 27 h 404"/>
                <a:gd name="T70" fmla="*/ 562 w 577"/>
                <a:gd name="T71" fmla="*/ 40 h 404"/>
                <a:gd name="T72" fmla="*/ 570 w 577"/>
                <a:gd name="T73" fmla="*/ 56 h 404"/>
                <a:gd name="T74" fmla="*/ 576 w 577"/>
                <a:gd name="T75" fmla="*/ 73 h 404"/>
                <a:gd name="T76" fmla="*/ 577 w 577"/>
                <a:gd name="T77" fmla="*/ 91 h 404"/>
                <a:gd name="T78" fmla="*/ 577 w 577"/>
                <a:gd name="T79" fmla="*/ 313 h 404"/>
                <a:gd name="T80" fmla="*/ 574 w 577"/>
                <a:gd name="T81" fmla="*/ 332 h 404"/>
                <a:gd name="T82" fmla="*/ 570 w 577"/>
                <a:gd name="T83" fmla="*/ 349 h 404"/>
                <a:gd name="T84" fmla="*/ 562 w 577"/>
                <a:gd name="T85" fmla="*/ 364 h 404"/>
                <a:gd name="T86" fmla="*/ 550 w 577"/>
                <a:gd name="T87" fmla="*/ 378 h 404"/>
                <a:gd name="T88" fmla="*/ 536 w 577"/>
                <a:gd name="T89" fmla="*/ 389 h 404"/>
                <a:gd name="T90" fmla="*/ 521 w 577"/>
                <a:gd name="T91" fmla="*/ 397 h 404"/>
                <a:gd name="T92" fmla="*/ 504 w 577"/>
                <a:gd name="T93" fmla="*/ 402 h 404"/>
                <a:gd name="T94" fmla="*/ 486 w 577"/>
                <a:gd name="T95" fmla="*/ 404 h 404"/>
                <a:gd name="T96" fmla="*/ 92 w 577"/>
                <a:gd name="T97"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7" h="404">
                  <a:moveTo>
                    <a:pt x="92" y="404"/>
                  </a:moveTo>
                  <a:lnTo>
                    <a:pt x="82" y="404"/>
                  </a:lnTo>
                  <a:lnTo>
                    <a:pt x="74" y="403"/>
                  </a:lnTo>
                  <a:lnTo>
                    <a:pt x="65" y="401"/>
                  </a:lnTo>
                  <a:lnTo>
                    <a:pt x="57" y="397"/>
                  </a:lnTo>
                  <a:lnTo>
                    <a:pt x="49" y="394"/>
                  </a:lnTo>
                  <a:lnTo>
                    <a:pt x="41" y="389"/>
                  </a:lnTo>
                  <a:lnTo>
                    <a:pt x="34" y="384"/>
                  </a:lnTo>
                  <a:lnTo>
                    <a:pt x="27" y="378"/>
                  </a:lnTo>
                  <a:lnTo>
                    <a:pt x="15" y="364"/>
                  </a:lnTo>
                  <a:lnTo>
                    <a:pt x="7" y="348"/>
                  </a:lnTo>
                  <a:lnTo>
                    <a:pt x="2" y="331"/>
                  </a:lnTo>
                  <a:lnTo>
                    <a:pt x="0" y="313"/>
                  </a:lnTo>
                  <a:lnTo>
                    <a:pt x="0" y="91"/>
                  </a:lnTo>
                  <a:lnTo>
                    <a:pt x="2" y="73"/>
                  </a:lnTo>
                  <a:lnTo>
                    <a:pt x="7" y="56"/>
                  </a:lnTo>
                  <a:lnTo>
                    <a:pt x="15" y="40"/>
                  </a:lnTo>
                  <a:lnTo>
                    <a:pt x="27" y="27"/>
                  </a:lnTo>
                  <a:lnTo>
                    <a:pt x="34" y="21"/>
                  </a:lnTo>
                  <a:lnTo>
                    <a:pt x="41" y="15"/>
                  </a:lnTo>
                  <a:lnTo>
                    <a:pt x="49" y="10"/>
                  </a:lnTo>
                  <a:lnTo>
                    <a:pt x="57" y="7"/>
                  </a:lnTo>
                  <a:lnTo>
                    <a:pt x="65" y="4"/>
                  </a:lnTo>
                  <a:lnTo>
                    <a:pt x="74" y="1"/>
                  </a:lnTo>
                  <a:lnTo>
                    <a:pt x="82" y="0"/>
                  </a:lnTo>
                  <a:lnTo>
                    <a:pt x="92" y="0"/>
                  </a:lnTo>
                  <a:lnTo>
                    <a:pt x="486" y="0"/>
                  </a:lnTo>
                  <a:lnTo>
                    <a:pt x="495" y="0"/>
                  </a:lnTo>
                  <a:lnTo>
                    <a:pt x="504" y="1"/>
                  </a:lnTo>
                  <a:lnTo>
                    <a:pt x="512" y="4"/>
                  </a:lnTo>
                  <a:lnTo>
                    <a:pt x="520" y="7"/>
                  </a:lnTo>
                  <a:lnTo>
                    <a:pt x="528" y="10"/>
                  </a:lnTo>
                  <a:lnTo>
                    <a:pt x="536" y="15"/>
                  </a:lnTo>
                  <a:lnTo>
                    <a:pt x="543" y="21"/>
                  </a:lnTo>
                  <a:lnTo>
                    <a:pt x="550" y="27"/>
                  </a:lnTo>
                  <a:lnTo>
                    <a:pt x="562" y="40"/>
                  </a:lnTo>
                  <a:lnTo>
                    <a:pt x="570" y="56"/>
                  </a:lnTo>
                  <a:lnTo>
                    <a:pt x="576" y="73"/>
                  </a:lnTo>
                  <a:lnTo>
                    <a:pt x="577" y="91"/>
                  </a:lnTo>
                  <a:lnTo>
                    <a:pt x="577" y="313"/>
                  </a:lnTo>
                  <a:lnTo>
                    <a:pt x="574" y="332"/>
                  </a:lnTo>
                  <a:lnTo>
                    <a:pt x="570" y="349"/>
                  </a:lnTo>
                  <a:lnTo>
                    <a:pt x="562" y="364"/>
                  </a:lnTo>
                  <a:lnTo>
                    <a:pt x="550" y="378"/>
                  </a:lnTo>
                  <a:lnTo>
                    <a:pt x="536" y="389"/>
                  </a:lnTo>
                  <a:lnTo>
                    <a:pt x="521" y="397"/>
                  </a:lnTo>
                  <a:lnTo>
                    <a:pt x="504" y="402"/>
                  </a:lnTo>
                  <a:lnTo>
                    <a:pt x="486" y="404"/>
                  </a:lnTo>
                  <a:lnTo>
                    <a:pt x="92" y="4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dirty="0">
                <a:solidFill>
                  <a:schemeClr val="accent6"/>
                </a:solidFill>
              </a:endParaRPr>
            </a:p>
          </p:txBody>
        </p:sp>
      </p:grpSp>
      <p:sp>
        <p:nvSpPr>
          <p:cNvPr id="124" name="TextBox 123"/>
          <p:cNvSpPr txBox="1"/>
          <p:nvPr/>
        </p:nvSpPr>
        <p:spPr>
          <a:xfrm>
            <a:off x="6902903" y="4872748"/>
            <a:ext cx="1331603" cy="172647"/>
          </a:xfrm>
          <a:prstGeom prst="rect">
            <a:avLst/>
          </a:prstGeom>
          <a:noFill/>
        </p:spPr>
        <p:txBody>
          <a:bodyPr wrap="square" rtlCol="0">
            <a:spAutoFit/>
          </a:bodyPr>
          <a:lstStyle/>
          <a:p>
            <a:r>
              <a:rPr lang="en-US" sz="510" dirty="0">
                <a:solidFill>
                  <a:schemeClr val="accent6"/>
                </a:solidFill>
                <a:latin typeface="Tahoma" pitchFamily="34" charset="0"/>
                <a:ea typeface="Tahoma" pitchFamily="34" charset="0"/>
                <a:cs typeface="Tahoma" pitchFamily="34" charset="0"/>
              </a:rPr>
              <a:t>Full line as a string</a:t>
            </a:r>
          </a:p>
        </p:txBody>
      </p:sp>
      <p:sp>
        <p:nvSpPr>
          <p:cNvPr id="125" name="TextBox 124"/>
          <p:cNvSpPr txBox="1"/>
          <p:nvPr/>
        </p:nvSpPr>
        <p:spPr>
          <a:xfrm>
            <a:off x="5269194" y="5141504"/>
            <a:ext cx="1331603" cy="172647"/>
          </a:xfrm>
          <a:prstGeom prst="rect">
            <a:avLst/>
          </a:prstGeom>
          <a:noFill/>
        </p:spPr>
        <p:txBody>
          <a:bodyPr wrap="square" rtlCol="0">
            <a:spAutoFit/>
          </a:bodyPr>
          <a:lstStyle/>
          <a:p>
            <a:r>
              <a:rPr lang="en-US" sz="510" dirty="0">
                <a:solidFill>
                  <a:schemeClr val="accent6"/>
                </a:solidFill>
                <a:latin typeface="Tahoma" pitchFamily="34" charset="0"/>
                <a:ea typeface="Tahoma" pitchFamily="34" charset="0"/>
                <a:cs typeface="Tahoma" pitchFamily="34" charset="0"/>
              </a:rPr>
              <a:t>Category</a:t>
            </a:r>
          </a:p>
        </p:txBody>
      </p:sp>
      <p:pic>
        <p:nvPicPr>
          <p:cNvPr id="1071" name="Picture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0149" y="4628838"/>
            <a:ext cx="1731653" cy="930863"/>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34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80"/>
                                        </p:tgtEl>
                                        <p:attrNameLst>
                                          <p:attrName>style.visibility</p:attrName>
                                        </p:attrNameLst>
                                      </p:cBhvr>
                                      <p:to>
                                        <p:strVal val="visible"/>
                                      </p:to>
                                    </p:set>
                                  </p:childTnLst>
                                </p:cTn>
                              </p:par>
                            </p:childTnLst>
                          </p:cTn>
                        </p:par>
                        <p:par>
                          <p:cTn id="7" fill="hold">
                            <p:stCondLst>
                              <p:cond delay="0"/>
                            </p:stCondLst>
                            <p:childTnLst>
                              <p:par>
                                <p:cTn id="8" presetID="8" presetClass="emph" presetSubtype="0" fill="hold" nodeType="afterEffect">
                                  <p:stCondLst>
                                    <p:cond delay="0"/>
                                  </p:stCondLst>
                                  <p:childTnLst>
                                    <p:animRot by="10800000">
                                      <p:cBhvr>
                                        <p:cTn id="9" dur="2000" fill="hold"/>
                                        <p:tgtEl>
                                          <p:spTgt spid="14380"/>
                                        </p:tgtEl>
                                        <p:attrNameLst>
                                          <p:attrName>r</p:attrName>
                                        </p:attrNameLst>
                                      </p:cBhvr>
                                    </p:animRot>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152"/>
                                        </p:tgtEl>
                                        <p:attrNameLst>
                                          <p:attrName>style.visibility</p:attrName>
                                        </p:attrNameLst>
                                      </p:cBhvr>
                                      <p:to>
                                        <p:strVal val="visible"/>
                                      </p:to>
                                    </p:set>
                                  </p:childTnLst>
                                </p:cTn>
                              </p:par>
                            </p:childTnLst>
                          </p:cTn>
                        </p:par>
                        <p:par>
                          <p:cTn id="13" fill="hold">
                            <p:stCondLst>
                              <p:cond delay="2000"/>
                            </p:stCondLst>
                            <p:childTnLst>
                              <p:par>
                                <p:cTn id="14" presetID="31" presetClass="entr" presetSubtype="0" fill="hold" nodeType="afterEffect">
                                  <p:stCondLst>
                                    <p:cond delay="0"/>
                                  </p:stCondLst>
                                  <p:childTnLst>
                                    <p:set>
                                      <p:cBhvr>
                                        <p:cTn id="15" dur="1" fill="hold">
                                          <p:stCondLst>
                                            <p:cond delay="0"/>
                                          </p:stCondLst>
                                        </p:cTn>
                                        <p:tgtEl>
                                          <p:spTgt spid="1064"/>
                                        </p:tgtEl>
                                        <p:attrNameLst>
                                          <p:attrName>style.visibility</p:attrName>
                                        </p:attrNameLst>
                                      </p:cBhvr>
                                      <p:to>
                                        <p:strVal val="visible"/>
                                      </p:to>
                                    </p:set>
                                    <p:anim calcmode="lin" valueType="num">
                                      <p:cBhvr>
                                        <p:cTn id="16" dur="1000" fill="hold"/>
                                        <p:tgtEl>
                                          <p:spTgt spid="1064"/>
                                        </p:tgtEl>
                                        <p:attrNameLst>
                                          <p:attrName>ppt_w</p:attrName>
                                        </p:attrNameLst>
                                      </p:cBhvr>
                                      <p:tavLst>
                                        <p:tav tm="0">
                                          <p:val>
                                            <p:fltVal val="0"/>
                                          </p:val>
                                        </p:tav>
                                        <p:tav tm="100000">
                                          <p:val>
                                            <p:strVal val="#ppt_w"/>
                                          </p:val>
                                        </p:tav>
                                      </p:tavLst>
                                    </p:anim>
                                    <p:anim calcmode="lin" valueType="num">
                                      <p:cBhvr>
                                        <p:cTn id="17" dur="1000" fill="hold"/>
                                        <p:tgtEl>
                                          <p:spTgt spid="1064"/>
                                        </p:tgtEl>
                                        <p:attrNameLst>
                                          <p:attrName>ppt_h</p:attrName>
                                        </p:attrNameLst>
                                      </p:cBhvr>
                                      <p:tavLst>
                                        <p:tav tm="0">
                                          <p:val>
                                            <p:fltVal val="0"/>
                                          </p:val>
                                        </p:tav>
                                        <p:tav tm="100000">
                                          <p:val>
                                            <p:strVal val="#ppt_h"/>
                                          </p:val>
                                        </p:tav>
                                      </p:tavLst>
                                    </p:anim>
                                    <p:anim calcmode="lin" valueType="num">
                                      <p:cBhvr>
                                        <p:cTn id="18" dur="1000" fill="hold"/>
                                        <p:tgtEl>
                                          <p:spTgt spid="1064"/>
                                        </p:tgtEl>
                                        <p:attrNameLst>
                                          <p:attrName>style.rotation</p:attrName>
                                        </p:attrNameLst>
                                      </p:cBhvr>
                                      <p:tavLst>
                                        <p:tav tm="0">
                                          <p:val>
                                            <p:fltVal val="90"/>
                                          </p:val>
                                        </p:tav>
                                        <p:tav tm="100000">
                                          <p:val>
                                            <p:fltVal val="0"/>
                                          </p:val>
                                        </p:tav>
                                      </p:tavLst>
                                    </p:anim>
                                    <p:animEffect transition="in" filter="fade">
                                      <p:cBhvr>
                                        <p:cTn id="19" dur="1000"/>
                                        <p:tgtEl>
                                          <p:spTgt spid="1064"/>
                                        </p:tgtEl>
                                      </p:cBhvr>
                                    </p:animEffect>
                                  </p:childTnLst>
                                </p:cTn>
                              </p:par>
                              <p:par>
                                <p:cTn id="20" presetID="42" presetClass="path" presetSubtype="0" accel="50000" decel="50000" fill="hold" nodeType="withEffect">
                                  <p:stCondLst>
                                    <p:cond delay="0"/>
                                  </p:stCondLst>
                                  <p:childTnLst>
                                    <p:animMotion origin="layout" path="M 0.00205 -0.28416 L -4.78938E-6 -3.49523E-7 " pathEditMode="relative" rAng="0" ptsTypes="AA">
                                      <p:cBhvr>
                                        <p:cTn id="21" dur="2000" fill="hold"/>
                                        <p:tgtEl>
                                          <p:spTgt spid="1064"/>
                                        </p:tgtEl>
                                        <p:attrNameLst>
                                          <p:attrName>ppt_x</p:attrName>
                                          <p:attrName>ppt_y</p:attrName>
                                        </p:attrNameLst>
                                      </p:cBhvr>
                                      <p:rCtr x="-102" y="14208"/>
                                    </p:animMotion>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106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52"/>
                                        </p:tgtEl>
                                        <p:attrNameLst>
                                          <p:attrName>style.visibility</p:attrName>
                                        </p:attrNameLst>
                                      </p:cBhvr>
                                      <p:to>
                                        <p:strVal val="hidden"/>
                                      </p:to>
                                    </p:set>
                                  </p:childTnLst>
                                </p:cTn>
                              </p:par>
                            </p:childTnLst>
                          </p:cTn>
                        </p:par>
                        <p:par>
                          <p:cTn id="27" fill="hold">
                            <p:stCondLst>
                              <p:cond delay="4000"/>
                            </p:stCondLst>
                            <p:childTnLst>
                              <p:par>
                                <p:cTn id="28" presetID="10" presetClass="exit" presetSubtype="0" fill="hold" nodeType="afterEffect">
                                  <p:stCondLst>
                                    <p:cond delay="0"/>
                                  </p:stCondLst>
                                  <p:childTnLst>
                                    <p:animEffect transition="out" filter="fade">
                                      <p:cBhvr>
                                        <p:cTn id="29" dur="500"/>
                                        <p:tgtEl>
                                          <p:spTgt spid="14380"/>
                                        </p:tgtEl>
                                      </p:cBhvr>
                                    </p:animEffect>
                                    <p:set>
                                      <p:cBhvr>
                                        <p:cTn id="30" dur="1" fill="hold">
                                          <p:stCondLst>
                                            <p:cond delay="499"/>
                                          </p:stCondLst>
                                        </p:cTn>
                                        <p:tgtEl>
                                          <p:spTgt spid="14380"/>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4381"/>
                                        </p:tgtEl>
                                        <p:attrNameLst>
                                          <p:attrName>style.visibility</p:attrName>
                                        </p:attrNameLst>
                                      </p:cBhvr>
                                      <p:to>
                                        <p:strVal val="visible"/>
                                      </p:to>
                                    </p:set>
                                  </p:childTnLst>
                                </p:cTn>
                              </p:par>
                            </p:childTnLst>
                          </p:cTn>
                        </p:par>
                        <p:par>
                          <p:cTn id="33" fill="hold">
                            <p:stCondLst>
                              <p:cond delay="4500"/>
                            </p:stCondLst>
                            <p:childTnLst>
                              <p:par>
                                <p:cTn id="34" presetID="63" presetClass="path" presetSubtype="0" accel="50000" decel="50000" fill="hold" nodeType="afterEffect">
                                  <p:stCondLst>
                                    <p:cond delay="0"/>
                                  </p:stCondLst>
                                  <p:childTnLst>
                                    <p:animMotion origin="layout" path="M 1.5854E-6 -4.25329E-6 L 0.25006 -4.25329E-6 " pathEditMode="relative" rAng="0" ptsTypes="AA">
                                      <p:cBhvr>
                                        <p:cTn id="35" dur="2000" fill="hold"/>
                                        <p:tgtEl>
                                          <p:spTgt spid="14381"/>
                                        </p:tgtEl>
                                        <p:attrNameLst>
                                          <p:attrName>ppt_x</p:attrName>
                                          <p:attrName>ppt_y</p:attrName>
                                        </p:attrNameLst>
                                      </p:cBhvr>
                                      <p:rCtr x="12497" y="0"/>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10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4"/>
                                        </p:tgtEl>
                                        <p:attrNameLst>
                                          <p:attrName>style.visibility</p:attrName>
                                        </p:attrNameLst>
                                      </p:cBhvr>
                                      <p:to>
                                        <p:strVal val="visible"/>
                                      </p:to>
                                    </p:set>
                                  </p:childTnLst>
                                </p:cTn>
                              </p:par>
                              <p:par>
                                <p:cTn id="45" presetID="42" presetClass="path" presetSubtype="0" accel="50000" decel="50000" fill="hold" grpId="1" nodeType="withEffect">
                                  <p:stCondLst>
                                    <p:cond delay="0"/>
                                  </p:stCondLst>
                                  <p:childTnLst>
                                    <p:animMotion origin="layout" path="M -0.04812 -0.14231 L -0.05195 -0.01362 " pathEditMode="relative" rAng="0" ptsTypes="AA">
                                      <p:cBhvr>
                                        <p:cTn id="46" dur="2000" spd="-100000" fill="hold"/>
                                        <p:tgtEl>
                                          <p:spTgt spid="84"/>
                                        </p:tgtEl>
                                        <p:attrNameLst>
                                          <p:attrName>ppt_x</p:attrName>
                                          <p:attrName>ppt_y</p:attrName>
                                        </p:attrNameLst>
                                      </p:cBhvr>
                                      <p:rCtr x="-191" y="6423"/>
                                    </p:animMotion>
                                  </p:childTnLst>
                                </p:cTn>
                              </p:par>
                            </p:childTnLst>
                          </p:cTn>
                        </p:par>
                        <p:par>
                          <p:cTn id="47" fill="hold">
                            <p:stCondLst>
                              <p:cond delay="2000"/>
                            </p:stCondLst>
                            <p:childTnLst>
                              <p:par>
                                <p:cTn id="48" presetID="8" presetClass="emph" presetSubtype="0" fill="hold" nodeType="afterEffect">
                                  <p:stCondLst>
                                    <p:cond delay="0"/>
                                  </p:stCondLst>
                                  <p:childTnLst>
                                    <p:animRot by="10800000">
                                      <p:cBhvr>
                                        <p:cTn id="49" dur="2000" fill="hold"/>
                                        <p:tgtEl>
                                          <p:spTgt spid="79"/>
                                        </p:tgtEl>
                                        <p:attrNameLst>
                                          <p:attrName>r</p:attrName>
                                        </p:attrNameLst>
                                      </p:cBhvr>
                                    </p:animRot>
                                  </p:childTnLst>
                                </p:cTn>
                              </p:par>
                            </p:childTnLst>
                          </p:cTn>
                        </p:par>
                        <p:par>
                          <p:cTn id="50" fill="hold">
                            <p:stCondLst>
                              <p:cond delay="4000"/>
                            </p:stCondLst>
                            <p:childTnLst>
                              <p:par>
                                <p:cTn id="51" presetID="1" presetClass="exit" presetSubtype="0" fill="hold" nodeType="afterEffect">
                                  <p:stCondLst>
                                    <p:cond delay="0"/>
                                  </p:stCondLst>
                                  <p:childTnLst>
                                    <p:set>
                                      <p:cBhvr>
                                        <p:cTn id="52" dur="1" fill="hold">
                                          <p:stCondLst>
                                            <p:cond delay="0"/>
                                          </p:stCondLst>
                                        </p:cTn>
                                        <p:tgtEl>
                                          <p:spTgt spid="1065"/>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84"/>
                                        </p:tgtEl>
                                        <p:attrNameLst>
                                          <p:attrName>style.visibility</p:attrName>
                                        </p:attrNameLst>
                                      </p:cBhvr>
                                      <p:to>
                                        <p:strVal val="hidden"/>
                                      </p:to>
                                    </p:set>
                                  </p:childTnLst>
                                </p:cTn>
                              </p:par>
                            </p:childTnLst>
                          </p:cTn>
                        </p:par>
                        <p:par>
                          <p:cTn id="55" fill="hold">
                            <p:stCondLst>
                              <p:cond delay="4000"/>
                            </p:stCondLst>
                            <p:childTnLst>
                              <p:par>
                                <p:cTn id="56" presetID="1" presetClass="entr" presetSubtype="0"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childTnLst>
                          </p:cTn>
                        </p:par>
                        <p:par>
                          <p:cTn id="58" fill="hold">
                            <p:stCondLst>
                              <p:cond delay="4000"/>
                            </p:stCondLst>
                            <p:childTnLst>
                              <p:par>
                                <p:cTn id="59" presetID="31" presetClass="entr" presetSubtype="0" fill="hold" nodeType="afterEffect">
                                  <p:stCondLst>
                                    <p:cond delay="0"/>
                                  </p:stCondLst>
                                  <p:childTnLst>
                                    <p:set>
                                      <p:cBhvr>
                                        <p:cTn id="60" dur="1" fill="hold">
                                          <p:stCondLst>
                                            <p:cond delay="0"/>
                                          </p:stCondLst>
                                        </p:cTn>
                                        <p:tgtEl>
                                          <p:spTgt spid="1069"/>
                                        </p:tgtEl>
                                        <p:attrNameLst>
                                          <p:attrName>style.visibility</p:attrName>
                                        </p:attrNameLst>
                                      </p:cBhvr>
                                      <p:to>
                                        <p:strVal val="visible"/>
                                      </p:to>
                                    </p:set>
                                    <p:anim calcmode="lin" valueType="num">
                                      <p:cBhvr>
                                        <p:cTn id="61" dur="1000" fill="hold"/>
                                        <p:tgtEl>
                                          <p:spTgt spid="1069"/>
                                        </p:tgtEl>
                                        <p:attrNameLst>
                                          <p:attrName>ppt_w</p:attrName>
                                        </p:attrNameLst>
                                      </p:cBhvr>
                                      <p:tavLst>
                                        <p:tav tm="0">
                                          <p:val>
                                            <p:fltVal val="0"/>
                                          </p:val>
                                        </p:tav>
                                        <p:tav tm="100000">
                                          <p:val>
                                            <p:strVal val="#ppt_w"/>
                                          </p:val>
                                        </p:tav>
                                      </p:tavLst>
                                    </p:anim>
                                    <p:anim calcmode="lin" valueType="num">
                                      <p:cBhvr>
                                        <p:cTn id="62" dur="1000" fill="hold"/>
                                        <p:tgtEl>
                                          <p:spTgt spid="1069"/>
                                        </p:tgtEl>
                                        <p:attrNameLst>
                                          <p:attrName>ppt_h</p:attrName>
                                        </p:attrNameLst>
                                      </p:cBhvr>
                                      <p:tavLst>
                                        <p:tav tm="0">
                                          <p:val>
                                            <p:fltVal val="0"/>
                                          </p:val>
                                        </p:tav>
                                        <p:tav tm="100000">
                                          <p:val>
                                            <p:strVal val="#ppt_h"/>
                                          </p:val>
                                        </p:tav>
                                      </p:tavLst>
                                    </p:anim>
                                    <p:anim calcmode="lin" valueType="num">
                                      <p:cBhvr>
                                        <p:cTn id="63" dur="1000" fill="hold"/>
                                        <p:tgtEl>
                                          <p:spTgt spid="1069"/>
                                        </p:tgtEl>
                                        <p:attrNameLst>
                                          <p:attrName>style.rotation</p:attrName>
                                        </p:attrNameLst>
                                      </p:cBhvr>
                                      <p:tavLst>
                                        <p:tav tm="0">
                                          <p:val>
                                            <p:fltVal val="90"/>
                                          </p:val>
                                        </p:tav>
                                        <p:tav tm="100000">
                                          <p:val>
                                            <p:fltVal val="0"/>
                                          </p:val>
                                        </p:tav>
                                      </p:tavLst>
                                    </p:anim>
                                    <p:animEffect transition="in" filter="fade">
                                      <p:cBhvr>
                                        <p:cTn id="64" dur="1000"/>
                                        <p:tgtEl>
                                          <p:spTgt spid="1069"/>
                                        </p:tgtEl>
                                      </p:cBhvr>
                                    </p:animEffect>
                                  </p:childTnLst>
                                </p:cTn>
                              </p:par>
                              <p:par>
                                <p:cTn id="65" presetID="50" presetClass="path" presetSubtype="0" accel="50000" decel="50000" fill="hold" nodeType="withEffect">
                                  <p:stCondLst>
                                    <p:cond delay="0"/>
                                  </p:stCondLst>
                                  <p:childTnLst>
                                    <p:animMotion origin="layout" path="M 0.15751 -0.27281 L 0.07824 -0.27281 C 0.04301 -0.27281 4.78938E-6 -0.19769 4.78938E-6 -0.13641 L 4.78938E-6 3.3636E-6 " pathEditMode="relative" rAng="0" ptsTypes="AAAA">
                                      <p:cBhvr>
                                        <p:cTn id="66" dur="2000" fill="hold"/>
                                        <p:tgtEl>
                                          <p:spTgt spid="1069"/>
                                        </p:tgtEl>
                                        <p:attrNameLst>
                                          <p:attrName>ppt_x</p:attrName>
                                          <p:attrName>ppt_y</p:attrName>
                                        </p:attrNameLst>
                                      </p:cBhvr>
                                      <p:rCtr x="-7876" y="13640"/>
                                    </p:animMotion>
                                  </p:childTnLst>
                                </p:cTn>
                              </p:par>
                            </p:childTnLst>
                          </p:cTn>
                        </p:par>
                        <p:par>
                          <p:cTn id="67" fill="hold">
                            <p:stCondLst>
                              <p:cond delay="6000"/>
                            </p:stCondLst>
                            <p:childTnLst>
                              <p:par>
                                <p:cTn id="68" presetID="10" presetClass="exit" presetSubtype="0" fill="hold" nodeType="afterEffect">
                                  <p:stCondLst>
                                    <p:cond delay="0"/>
                                  </p:stCondLst>
                                  <p:childTnLst>
                                    <p:animEffect transition="out" filter="fade">
                                      <p:cBhvr>
                                        <p:cTn id="69" dur="500"/>
                                        <p:tgtEl>
                                          <p:spTgt spid="79"/>
                                        </p:tgtEl>
                                      </p:cBhvr>
                                    </p:animEffect>
                                    <p:set>
                                      <p:cBhvr>
                                        <p:cTn id="70" dur="1" fill="hold">
                                          <p:stCondLst>
                                            <p:cond delay="499"/>
                                          </p:stCondLst>
                                        </p:cTn>
                                        <p:tgtEl>
                                          <p:spTgt spid="7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06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4381"/>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14382"/>
                                        </p:tgtEl>
                                        <p:attrNameLst>
                                          <p:attrName>style.visibility</p:attrName>
                                        </p:attrNameLst>
                                      </p:cBhvr>
                                      <p:to>
                                        <p:strVal val="visible"/>
                                      </p:to>
                                    </p:set>
                                  </p:childTnLst>
                                </p:cTn>
                              </p:par>
                              <p:par>
                                <p:cTn id="79" presetID="63" presetClass="path" presetSubtype="0" accel="50000" decel="50000" fill="hold" nodeType="withEffect">
                                  <p:stCondLst>
                                    <p:cond delay="0"/>
                                  </p:stCondLst>
                                  <p:childTnLst>
                                    <p:animMotion origin="layout" path="M 1.22032E-6 4.48933E-6 L 0.25006 4.48933E-6 " pathEditMode="relative" rAng="0" ptsTypes="AA">
                                      <p:cBhvr>
                                        <p:cTn id="80" dur="2000" fill="hold"/>
                                        <p:tgtEl>
                                          <p:spTgt spid="14382"/>
                                        </p:tgtEl>
                                        <p:attrNameLst>
                                          <p:attrName>ppt_x</p:attrName>
                                          <p:attrName>ppt_y</p:attrName>
                                        </p:attrNameLst>
                                      </p:cBhvr>
                                      <p:rCtr x="12497" y="0"/>
                                    </p:animMotion>
                                  </p:childTnLst>
                                </p:cTn>
                              </p:par>
                              <p:par>
                                <p:cTn id="81" presetID="1" presetClass="entr" presetSubtype="0" fill="hold" nodeType="withEffect">
                                  <p:stCondLst>
                                    <p:cond delay="0"/>
                                  </p:stCondLst>
                                  <p:childTnLst>
                                    <p:set>
                                      <p:cBhvr>
                                        <p:cTn id="82" dur="1" fill="hold">
                                          <p:stCondLst>
                                            <p:cond delay="0"/>
                                          </p:stCondLst>
                                        </p:cTn>
                                        <p:tgtEl>
                                          <p:spTgt spid="110"/>
                                        </p:tgtEl>
                                        <p:attrNameLst>
                                          <p:attrName>style.visibility</p:attrName>
                                        </p:attrNameLst>
                                      </p:cBhvr>
                                      <p:to>
                                        <p:strVal val="visible"/>
                                      </p:to>
                                    </p:set>
                                  </p:childTnLst>
                                </p:cTn>
                              </p:par>
                              <p:par>
                                <p:cTn id="83" presetID="63" presetClass="path" presetSubtype="0" accel="50000" decel="50000" fill="hold" nodeType="withEffect">
                                  <p:stCondLst>
                                    <p:cond delay="0"/>
                                  </p:stCondLst>
                                  <p:childTnLst>
                                    <p:animMotion origin="layout" path="M -3.26525E-6 4.48933E-6 L 0.25007 4.48933E-6 " pathEditMode="relative" rAng="0" ptsTypes="AA">
                                      <p:cBhvr>
                                        <p:cTn id="84" dur="2000" fill="hold"/>
                                        <p:tgtEl>
                                          <p:spTgt spid="110"/>
                                        </p:tgtEl>
                                        <p:attrNameLst>
                                          <p:attrName>ppt_x</p:attrName>
                                          <p:attrName>ppt_y</p:attrName>
                                        </p:attrNameLst>
                                      </p:cBhvr>
                                      <p:rCtr x="12497"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94"/>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nodeType="afterEffect">
                                  <p:stCondLst>
                                    <p:cond delay="0"/>
                                  </p:stCondLst>
                                  <p:childTnLst>
                                    <p:set>
                                      <p:cBhvr>
                                        <p:cTn id="91" dur="1" fill="hold">
                                          <p:stCondLst>
                                            <p:cond delay="0"/>
                                          </p:stCondLst>
                                        </p:cTn>
                                        <p:tgtEl>
                                          <p:spTgt spid="106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24"/>
                                        </p:tgtEl>
                                        <p:attrNameLst>
                                          <p:attrName>style.visibility</p:attrName>
                                        </p:attrNameLst>
                                      </p:cBhvr>
                                      <p:to>
                                        <p:strVal val="visible"/>
                                      </p:to>
                                    </p:set>
                                  </p:childTnLst>
                                </p:cTn>
                              </p:par>
                              <p:par>
                                <p:cTn id="94" presetID="42" presetClass="path" presetSubtype="0" accel="50000" decel="50000" fill="hold" grpId="1" nodeType="withEffect">
                                  <p:stCondLst>
                                    <p:cond delay="0"/>
                                  </p:stCondLst>
                                  <p:childTnLst>
                                    <p:animMotion origin="layout" path="M -0.06331 -0.11666 L -1.40414E-6 3.8266E-6 " pathEditMode="relative" rAng="0" ptsTypes="AA">
                                      <p:cBhvr>
                                        <p:cTn id="95" dur="2000" spd="-100000" fill="hold"/>
                                        <p:tgtEl>
                                          <p:spTgt spid="124"/>
                                        </p:tgtEl>
                                        <p:attrNameLst>
                                          <p:attrName>ppt_x</p:attrName>
                                          <p:attrName>ppt_y</p:attrName>
                                        </p:attrNameLst>
                                      </p:cBhvr>
                                      <p:rCtr x="3166" y="5833"/>
                                    </p:animMotion>
                                  </p:childTnLst>
                                </p:cTn>
                              </p:par>
                            </p:childTnLst>
                          </p:cTn>
                        </p:par>
                        <p:par>
                          <p:cTn id="96" fill="hold">
                            <p:stCondLst>
                              <p:cond delay="2000"/>
                            </p:stCondLst>
                            <p:childTnLst>
                              <p:par>
                                <p:cTn id="97" presetID="1" presetClass="entr" presetSubtype="0" fill="hold" grpId="0" nodeType="afterEffect">
                                  <p:stCondLst>
                                    <p:cond delay="0"/>
                                  </p:stCondLst>
                                  <p:childTnLst>
                                    <p:set>
                                      <p:cBhvr>
                                        <p:cTn id="98" dur="1" fill="hold">
                                          <p:stCondLst>
                                            <p:cond delay="0"/>
                                          </p:stCondLst>
                                        </p:cTn>
                                        <p:tgtEl>
                                          <p:spTgt spid="125"/>
                                        </p:tgtEl>
                                        <p:attrNameLst>
                                          <p:attrName>style.visibility</p:attrName>
                                        </p:attrNameLst>
                                      </p:cBhvr>
                                      <p:to>
                                        <p:strVal val="visible"/>
                                      </p:to>
                                    </p:set>
                                  </p:childTnLst>
                                </p:cTn>
                              </p:par>
                              <p:par>
                                <p:cTn id="99" presetID="42" presetClass="path" presetSubtype="0" accel="50000" decel="50000" fill="hold" grpId="1" nodeType="withEffect">
                                  <p:stCondLst>
                                    <p:cond delay="0"/>
                                  </p:stCondLst>
                                  <p:childTnLst>
                                    <p:animMotion origin="layout" path="M 0.06804 -0.21312 L -0.05744 0.02724 " pathEditMode="relative" rAng="0" ptsTypes="AA">
                                      <p:cBhvr>
                                        <p:cTn id="100" dur="2000" spd="-100000" fill="hold"/>
                                        <p:tgtEl>
                                          <p:spTgt spid="125"/>
                                        </p:tgtEl>
                                        <p:attrNameLst>
                                          <p:attrName>ppt_x</p:attrName>
                                          <p:attrName>ppt_y</p:attrName>
                                        </p:attrNameLst>
                                      </p:cBhvr>
                                      <p:rCtr x="-6280" y="12006"/>
                                    </p:animMotion>
                                  </p:childTnLst>
                                </p:cTn>
                              </p:par>
                            </p:childTnLst>
                          </p:cTn>
                        </p:par>
                        <p:par>
                          <p:cTn id="101" fill="hold">
                            <p:stCondLst>
                              <p:cond delay="4000"/>
                            </p:stCondLst>
                            <p:childTnLst>
                              <p:par>
                                <p:cTn id="102" presetID="8" presetClass="emph" presetSubtype="0" fill="hold" nodeType="afterEffect">
                                  <p:stCondLst>
                                    <p:cond delay="0"/>
                                  </p:stCondLst>
                                  <p:childTnLst>
                                    <p:animRot by="10800000">
                                      <p:cBhvr>
                                        <p:cTn id="103" dur="2000" fill="hold"/>
                                        <p:tgtEl>
                                          <p:spTgt spid="94"/>
                                        </p:tgtEl>
                                        <p:attrNameLst>
                                          <p:attrName>r</p:attrName>
                                        </p:attrNameLst>
                                      </p:cBhvr>
                                    </p:animRot>
                                  </p:childTnLst>
                                </p:cTn>
                              </p:par>
                            </p:childTnLst>
                          </p:cTn>
                        </p:par>
                        <p:par>
                          <p:cTn id="104" fill="hold">
                            <p:stCondLst>
                              <p:cond delay="6000"/>
                            </p:stCondLst>
                            <p:childTnLst>
                              <p:par>
                                <p:cTn id="105" presetID="1" presetClass="exit" presetSubtype="0" fill="hold" nodeType="afterEffect">
                                  <p:stCondLst>
                                    <p:cond delay="0"/>
                                  </p:stCondLst>
                                  <p:childTnLst>
                                    <p:set>
                                      <p:cBhvr>
                                        <p:cTn id="106" dur="1" fill="hold">
                                          <p:stCondLst>
                                            <p:cond delay="0"/>
                                          </p:stCondLst>
                                        </p:cTn>
                                        <p:tgtEl>
                                          <p:spTgt spid="1066"/>
                                        </p:tgtEl>
                                        <p:attrNameLst>
                                          <p:attrName>style.visibility</p:attrName>
                                        </p:attrNameLst>
                                      </p:cBhvr>
                                      <p:to>
                                        <p:strVal val="hidden"/>
                                      </p:to>
                                    </p:set>
                                  </p:childTnLst>
                                </p:cTn>
                              </p:par>
                              <p:par>
                                <p:cTn id="107" presetID="1" presetClass="exit" presetSubtype="0" fill="hold" grpId="2" nodeType="withEffect">
                                  <p:stCondLst>
                                    <p:cond delay="0"/>
                                  </p:stCondLst>
                                  <p:childTnLst>
                                    <p:set>
                                      <p:cBhvr>
                                        <p:cTn id="108" dur="1" fill="hold">
                                          <p:stCondLst>
                                            <p:cond delay="0"/>
                                          </p:stCondLst>
                                        </p:cTn>
                                        <p:tgtEl>
                                          <p:spTgt spid="124"/>
                                        </p:tgtEl>
                                        <p:attrNameLst>
                                          <p:attrName>style.visibility</p:attrName>
                                        </p:attrNameLst>
                                      </p:cBhvr>
                                      <p:to>
                                        <p:strVal val="hidden"/>
                                      </p:to>
                                    </p:set>
                                  </p:childTnLst>
                                </p:cTn>
                              </p:par>
                              <p:par>
                                <p:cTn id="109" presetID="1" presetClass="exit" presetSubtype="0" fill="hold" grpId="2" nodeType="withEffect">
                                  <p:stCondLst>
                                    <p:cond delay="0"/>
                                  </p:stCondLst>
                                  <p:childTnLst>
                                    <p:set>
                                      <p:cBhvr>
                                        <p:cTn id="110" dur="1" fill="hold">
                                          <p:stCondLst>
                                            <p:cond delay="0"/>
                                          </p:stCondLst>
                                        </p:cTn>
                                        <p:tgtEl>
                                          <p:spTgt spid="125"/>
                                        </p:tgtEl>
                                        <p:attrNameLst>
                                          <p:attrName>style.visibility</p:attrName>
                                        </p:attrNameLst>
                                      </p:cBhvr>
                                      <p:to>
                                        <p:strVal val="hidden"/>
                                      </p:to>
                                    </p:set>
                                  </p:childTnLst>
                                </p:cTn>
                              </p:par>
                            </p:childTnLst>
                          </p:cTn>
                        </p:par>
                        <p:par>
                          <p:cTn id="111" fill="hold">
                            <p:stCondLst>
                              <p:cond delay="6000"/>
                            </p:stCondLst>
                            <p:childTnLst>
                              <p:par>
                                <p:cTn id="112" presetID="1" presetClass="entr" presetSubtype="0" fill="hold" nodeType="afterEffect">
                                  <p:stCondLst>
                                    <p:cond delay="0"/>
                                  </p:stCondLst>
                                  <p:childTnLst>
                                    <p:set>
                                      <p:cBhvr>
                                        <p:cTn id="113" dur="1" fill="hold">
                                          <p:stCondLst>
                                            <p:cond delay="0"/>
                                          </p:stCondLst>
                                        </p:cTn>
                                        <p:tgtEl>
                                          <p:spTgt spid="118"/>
                                        </p:tgtEl>
                                        <p:attrNameLst>
                                          <p:attrName>style.visibility</p:attrName>
                                        </p:attrNameLst>
                                      </p:cBhvr>
                                      <p:to>
                                        <p:strVal val="visible"/>
                                      </p:to>
                                    </p:set>
                                  </p:childTnLst>
                                </p:cTn>
                              </p:par>
                            </p:childTnLst>
                          </p:cTn>
                        </p:par>
                        <p:par>
                          <p:cTn id="114" fill="hold">
                            <p:stCondLst>
                              <p:cond delay="6000"/>
                            </p:stCondLst>
                            <p:childTnLst>
                              <p:par>
                                <p:cTn id="115" presetID="31" presetClass="entr" presetSubtype="0" fill="hold" nodeType="afterEffect">
                                  <p:stCondLst>
                                    <p:cond delay="0"/>
                                  </p:stCondLst>
                                  <p:childTnLst>
                                    <p:set>
                                      <p:cBhvr>
                                        <p:cTn id="116" dur="1" fill="hold">
                                          <p:stCondLst>
                                            <p:cond delay="0"/>
                                          </p:stCondLst>
                                        </p:cTn>
                                        <p:tgtEl>
                                          <p:spTgt spid="1071"/>
                                        </p:tgtEl>
                                        <p:attrNameLst>
                                          <p:attrName>style.visibility</p:attrName>
                                        </p:attrNameLst>
                                      </p:cBhvr>
                                      <p:to>
                                        <p:strVal val="visible"/>
                                      </p:to>
                                    </p:set>
                                    <p:anim calcmode="lin" valueType="num">
                                      <p:cBhvr>
                                        <p:cTn id="117" dur="1000" fill="hold"/>
                                        <p:tgtEl>
                                          <p:spTgt spid="1071"/>
                                        </p:tgtEl>
                                        <p:attrNameLst>
                                          <p:attrName>ppt_w</p:attrName>
                                        </p:attrNameLst>
                                      </p:cBhvr>
                                      <p:tavLst>
                                        <p:tav tm="0">
                                          <p:val>
                                            <p:fltVal val="0"/>
                                          </p:val>
                                        </p:tav>
                                        <p:tav tm="100000">
                                          <p:val>
                                            <p:strVal val="#ppt_w"/>
                                          </p:val>
                                        </p:tav>
                                      </p:tavLst>
                                    </p:anim>
                                    <p:anim calcmode="lin" valueType="num">
                                      <p:cBhvr>
                                        <p:cTn id="118" dur="1000" fill="hold"/>
                                        <p:tgtEl>
                                          <p:spTgt spid="1071"/>
                                        </p:tgtEl>
                                        <p:attrNameLst>
                                          <p:attrName>ppt_h</p:attrName>
                                        </p:attrNameLst>
                                      </p:cBhvr>
                                      <p:tavLst>
                                        <p:tav tm="0">
                                          <p:val>
                                            <p:fltVal val="0"/>
                                          </p:val>
                                        </p:tav>
                                        <p:tav tm="100000">
                                          <p:val>
                                            <p:strVal val="#ppt_h"/>
                                          </p:val>
                                        </p:tav>
                                      </p:tavLst>
                                    </p:anim>
                                    <p:anim calcmode="lin" valueType="num">
                                      <p:cBhvr>
                                        <p:cTn id="119" dur="1000" fill="hold"/>
                                        <p:tgtEl>
                                          <p:spTgt spid="1071"/>
                                        </p:tgtEl>
                                        <p:attrNameLst>
                                          <p:attrName>style.rotation</p:attrName>
                                        </p:attrNameLst>
                                      </p:cBhvr>
                                      <p:tavLst>
                                        <p:tav tm="0">
                                          <p:val>
                                            <p:fltVal val="90"/>
                                          </p:val>
                                        </p:tav>
                                        <p:tav tm="100000">
                                          <p:val>
                                            <p:fltVal val="0"/>
                                          </p:val>
                                        </p:tav>
                                      </p:tavLst>
                                    </p:anim>
                                    <p:animEffect transition="in" filter="fade">
                                      <p:cBhvr>
                                        <p:cTn id="120" dur="1000"/>
                                        <p:tgtEl>
                                          <p:spTgt spid="1071"/>
                                        </p:tgtEl>
                                      </p:cBhvr>
                                    </p:animEffect>
                                  </p:childTnLst>
                                </p:cTn>
                              </p:par>
                              <p:par>
                                <p:cTn id="121" presetID="50" presetClass="path" presetSubtype="0" accel="50000" decel="50000" fill="hold" nodeType="withEffect">
                                  <p:stCondLst>
                                    <p:cond delay="0"/>
                                  </p:stCondLst>
                                  <p:childTnLst>
                                    <p:animMotion origin="layout" path="M 0.35436 -0.30459 L 0.17692 -0.30459 C 0.09982 -0.30459 -3.11208E-6 -0.22356 -3.11208E-6 -0.1523 L -3.11208E-6 4.98865E-6 " pathEditMode="relative" rAng="0" ptsTypes="AAAA">
                                      <p:cBhvr>
                                        <p:cTn id="122" dur="2000" fill="hold"/>
                                        <p:tgtEl>
                                          <p:spTgt spid="1071"/>
                                        </p:tgtEl>
                                        <p:attrNameLst>
                                          <p:attrName>ppt_x</p:attrName>
                                          <p:attrName>ppt_y</p:attrName>
                                        </p:attrNameLst>
                                      </p:cBhvr>
                                      <p:rCtr x="-17718" y="15229"/>
                                    </p:animMotion>
                                  </p:childTnLst>
                                </p:cTn>
                              </p:par>
                            </p:childTnLst>
                          </p:cTn>
                        </p:par>
                        <p:par>
                          <p:cTn id="123" fill="hold">
                            <p:stCondLst>
                              <p:cond delay="8000"/>
                            </p:stCondLst>
                            <p:childTnLst>
                              <p:par>
                                <p:cTn id="124" presetID="10" presetClass="exit" presetSubtype="0" fill="hold" nodeType="afterEffect">
                                  <p:stCondLst>
                                    <p:cond delay="0"/>
                                  </p:stCondLst>
                                  <p:childTnLst>
                                    <p:animEffect transition="out" filter="fade">
                                      <p:cBhvr>
                                        <p:cTn id="125" dur="500"/>
                                        <p:tgtEl>
                                          <p:spTgt spid="94"/>
                                        </p:tgtEl>
                                      </p:cBhvr>
                                    </p:animEffect>
                                    <p:set>
                                      <p:cBhvr>
                                        <p:cTn id="126" dur="1" fill="hold">
                                          <p:stCondLst>
                                            <p:cond delay="499"/>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4" grpId="1"/>
      <p:bldP spid="84" grpId="2"/>
      <p:bldP spid="124" grpId="0"/>
      <p:bldP spid="124" grpId="1"/>
      <p:bldP spid="124" grpId="2"/>
      <p:bldP spid="125" grpId="0"/>
      <p:bldP spid="125" grpId="1"/>
      <p:bldP spid="125"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74638" y="1212850"/>
            <a:ext cx="11887200" cy="3970318"/>
          </a:xfrm>
        </p:spPr>
        <p:txBody>
          <a:bodyPr/>
          <a:lstStyle/>
          <a:p>
            <a:r>
              <a:rPr lang="en-US" dirty="0" smtClean="0"/>
              <a:t>Data can be passed between </a:t>
            </a:r>
            <a:r>
              <a:rPr lang="en-US" dirty="0" err="1" smtClean="0"/>
              <a:t>runbooks</a:t>
            </a:r>
            <a:r>
              <a:rPr lang="en-US" dirty="0" smtClean="0"/>
              <a:t> </a:t>
            </a:r>
          </a:p>
          <a:p>
            <a:r>
              <a:rPr lang="en-US" dirty="0" smtClean="0"/>
              <a:t>Accomplished using ‘Invoke </a:t>
            </a:r>
            <a:r>
              <a:rPr lang="en-US" dirty="0" err="1" smtClean="0"/>
              <a:t>Runbook</a:t>
            </a:r>
            <a:r>
              <a:rPr lang="en-US" dirty="0" smtClean="0"/>
              <a:t>’ and ‘Return Data’ objects</a:t>
            </a:r>
          </a:p>
          <a:p>
            <a:pPr lvl="1"/>
            <a:r>
              <a:rPr lang="en-US" sz="3200" dirty="0" smtClean="0"/>
              <a:t>Invoke </a:t>
            </a:r>
            <a:r>
              <a:rPr lang="en-US" sz="3200" dirty="0" err="1" smtClean="0"/>
              <a:t>Runbook</a:t>
            </a:r>
            <a:r>
              <a:rPr lang="en-US" sz="3200" dirty="0" smtClean="0"/>
              <a:t> – will run a </a:t>
            </a:r>
            <a:r>
              <a:rPr lang="en-US" sz="3200" dirty="0" err="1" smtClean="0"/>
              <a:t>runbook</a:t>
            </a:r>
            <a:r>
              <a:rPr lang="en-US" sz="3200" dirty="0" smtClean="0"/>
              <a:t> you have specified.</a:t>
            </a:r>
          </a:p>
          <a:p>
            <a:pPr lvl="2"/>
            <a:r>
              <a:rPr lang="en-US" sz="2800" dirty="0" smtClean="0"/>
              <a:t>Pass data to the triggered </a:t>
            </a:r>
            <a:r>
              <a:rPr lang="en-US" sz="2800" dirty="0" err="1" smtClean="0"/>
              <a:t>runbook</a:t>
            </a:r>
            <a:r>
              <a:rPr lang="en-US" sz="2800" dirty="0" smtClean="0"/>
              <a:t> via custom start object</a:t>
            </a:r>
          </a:p>
          <a:p>
            <a:pPr lvl="1"/>
            <a:r>
              <a:rPr lang="en-US" sz="3200" dirty="0" smtClean="0"/>
              <a:t>Return Data – Allows publishing data from child </a:t>
            </a:r>
            <a:r>
              <a:rPr lang="en-US" sz="3200" dirty="0" err="1" smtClean="0"/>
              <a:t>runbook</a:t>
            </a:r>
            <a:r>
              <a:rPr lang="en-US" sz="3200" dirty="0" smtClean="0"/>
              <a:t> to parent </a:t>
            </a:r>
            <a:r>
              <a:rPr lang="en-US" sz="3200" dirty="0" err="1" smtClean="0"/>
              <a:t>runbook</a:t>
            </a:r>
            <a:endParaRPr lang="en-US" sz="3200" dirty="0"/>
          </a:p>
        </p:txBody>
      </p:sp>
      <p:sp>
        <p:nvSpPr>
          <p:cNvPr id="5122" name="Title 1"/>
          <p:cNvSpPr>
            <a:spLocks noGrp="1"/>
          </p:cNvSpPr>
          <p:nvPr>
            <p:ph type="title"/>
          </p:nvPr>
        </p:nvSpPr>
        <p:spPr/>
        <p:txBody>
          <a:bodyPr/>
          <a:lstStyle/>
          <a:p>
            <a:r>
              <a:rPr lang="en-US" smtClean="0"/>
              <a:t>Data Passing Between Runbooks</a:t>
            </a:r>
            <a:endParaRPr lang="en-US" dirty="0" smtClean="0"/>
          </a:p>
        </p:txBody>
      </p:sp>
    </p:spTree>
    <p:extLst>
      <p:ext uri="{BB962C8B-B14F-4D97-AF65-F5344CB8AC3E}">
        <p14:creationId xmlns:p14="http://schemas.microsoft.com/office/powerpoint/2010/main" val="218473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74638" y="1212850"/>
            <a:ext cx="7315184" cy="5767733"/>
          </a:xfrm>
        </p:spPr>
        <p:txBody>
          <a:bodyPr/>
          <a:lstStyle/>
          <a:p>
            <a:r>
              <a:rPr lang="de-AT" sz="3600" dirty="0" smtClean="0"/>
              <a:t>Orchestrator Users group</a:t>
            </a:r>
          </a:p>
          <a:p>
            <a:pPr lvl="1"/>
            <a:r>
              <a:rPr lang="en-US" sz="2800" dirty="0" smtClean="0"/>
              <a:t>Full access to a </a:t>
            </a:r>
            <a:r>
              <a:rPr lang="en-US" sz="2800" dirty="0" err="1" smtClean="0"/>
              <a:t>runbook</a:t>
            </a:r>
            <a:endParaRPr lang="en-US" sz="2800" dirty="0" smtClean="0"/>
          </a:p>
          <a:p>
            <a:r>
              <a:rPr lang="en-US" sz="3600" dirty="0" smtClean="0"/>
              <a:t>Individual users can be granted access</a:t>
            </a:r>
          </a:p>
          <a:p>
            <a:pPr lvl="1"/>
            <a:r>
              <a:rPr lang="en-US" sz="2800" dirty="0" err="1" smtClean="0"/>
              <a:t>Runbooks</a:t>
            </a:r>
            <a:r>
              <a:rPr lang="en-US" sz="2800" dirty="0" smtClean="0"/>
              <a:t> and Folder level </a:t>
            </a:r>
          </a:p>
          <a:p>
            <a:pPr lvl="1"/>
            <a:r>
              <a:rPr lang="en-US" sz="2800" dirty="0" smtClean="0"/>
              <a:t>Secured with permissions</a:t>
            </a:r>
          </a:p>
          <a:p>
            <a:pPr lvl="1"/>
            <a:r>
              <a:rPr lang="en-US" sz="2800" dirty="0" smtClean="0"/>
              <a:t>Users Authenticated via AD Authentication</a:t>
            </a:r>
          </a:p>
          <a:p>
            <a:pPr lvl="1"/>
            <a:r>
              <a:rPr lang="en-US" sz="2800" dirty="0" smtClean="0"/>
              <a:t>Permissions</a:t>
            </a:r>
          </a:p>
          <a:p>
            <a:pPr lvl="2"/>
            <a:r>
              <a:rPr lang="en-US" sz="2400" dirty="0" smtClean="0"/>
              <a:t>View and run the </a:t>
            </a:r>
            <a:r>
              <a:rPr lang="en-US" sz="2400" dirty="0" err="1" smtClean="0"/>
              <a:t>runbook</a:t>
            </a:r>
            <a:endParaRPr lang="en-US" sz="2400" dirty="0" smtClean="0"/>
          </a:p>
          <a:p>
            <a:pPr lvl="2"/>
            <a:r>
              <a:rPr lang="en-US" sz="2400" dirty="0" smtClean="0"/>
              <a:t>Change the </a:t>
            </a:r>
            <a:r>
              <a:rPr lang="en-US" sz="2400" dirty="0" err="1" smtClean="0"/>
              <a:t>runbook</a:t>
            </a:r>
            <a:endParaRPr lang="en-US" sz="2400" dirty="0" smtClean="0"/>
          </a:p>
          <a:p>
            <a:pPr lvl="2"/>
            <a:r>
              <a:rPr lang="en-US" sz="2400" dirty="0" smtClean="0"/>
              <a:t>Change permissions for </a:t>
            </a:r>
            <a:r>
              <a:rPr lang="en-US" sz="2400" dirty="0" err="1" smtClean="0"/>
              <a:t>runbook</a:t>
            </a:r>
            <a:endParaRPr lang="en-US" sz="2400" dirty="0" smtClean="0"/>
          </a:p>
        </p:txBody>
      </p:sp>
      <p:sp>
        <p:nvSpPr>
          <p:cNvPr id="5122" name="Title 1"/>
          <p:cNvSpPr>
            <a:spLocks noGrp="1"/>
          </p:cNvSpPr>
          <p:nvPr>
            <p:ph type="title"/>
          </p:nvPr>
        </p:nvSpPr>
        <p:spPr/>
        <p:txBody>
          <a:bodyPr/>
          <a:lstStyle/>
          <a:p>
            <a:r>
              <a:rPr lang="en-US" smtClean="0"/>
              <a:t>Securing Runbooks</a:t>
            </a:r>
            <a:endParaRPr lang="en-US"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4950" y="1028409"/>
            <a:ext cx="4116888" cy="4944741"/>
          </a:xfrm>
          <a:prstGeom prst="rect">
            <a:avLst/>
          </a:prstGeom>
          <a:noFill/>
          <a:ln>
            <a:noFill/>
          </a:ln>
          <a:effectLst/>
          <a:scene3d>
            <a:camera prst="isometricOffAxis2Lef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853363"/>
          </a:xfrm>
        </p:spPr>
        <p:txBody>
          <a:bodyPr/>
          <a:lstStyle/>
          <a:p>
            <a:r>
              <a:rPr lang="en-US" dirty="0"/>
              <a:t>Understanding Workflow Basics</a:t>
            </a:r>
          </a:p>
          <a:p>
            <a:r>
              <a:rPr lang="en-US" dirty="0"/>
              <a:t>Discussion of </a:t>
            </a:r>
            <a:r>
              <a:rPr lang="en-US" dirty="0" smtClean="0"/>
              <a:t>Orchestrator Consoles </a:t>
            </a:r>
            <a:endParaRPr lang="en-US" dirty="0"/>
          </a:p>
          <a:p>
            <a:r>
              <a:rPr lang="en-US" dirty="0" err="1" smtClean="0"/>
              <a:t>Runbooks</a:t>
            </a:r>
            <a:r>
              <a:rPr lang="en-US" dirty="0" smtClean="0"/>
              <a:t> Modes </a:t>
            </a:r>
            <a:r>
              <a:rPr lang="en-US" dirty="0"/>
              <a:t>and Behavior</a:t>
            </a:r>
          </a:p>
          <a:p>
            <a:pPr lvl="1"/>
            <a:r>
              <a:rPr lang="en-US" sz="3200" dirty="0" smtClean="0"/>
              <a:t>Data publishing on the </a:t>
            </a:r>
            <a:r>
              <a:rPr lang="en-US" sz="3200" dirty="0" err="1" smtClean="0"/>
              <a:t>databus</a:t>
            </a:r>
            <a:r>
              <a:rPr lang="en-US" sz="3200" dirty="0" smtClean="0"/>
              <a:t> </a:t>
            </a:r>
          </a:p>
          <a:p>
            <a:pPr lvl="1"/>
            <a:r>
              <a:rPr lang="en-US" sz="3200" dirty="0" smtClean="0"/>
              <a:t>Data passing between </a:t>
            </a:r>
            <a:r>
              <a:rPr lang="en-US" sz="3200" dirty="0" err="1" smtClean="0"/>
              <a:t>runbooks</a:t>
            </a:r>
            <a:endParaRPr lang="en-US" sz="3200" dirty="0" smtClean="0"/>
          </a:p>
          <a:p>
            <a:r>
              <a:rPr lang="en-US" dirty="0" smtClean="0"/>
              <a:t>Review </a:t>
            </a:r>
            <a:r>
              <a:rPr lang="en-US" dirty="0"/>
              <a:t>How to Secure </a:t>
            </a:r>
            <a:r>
              <a:rPr lang="en-US" dirty="0" err="1" smtClean="0"/>
              <a:t>Runbooks</a:t>
            </a:r>
            <a:endParaRPr lang="en-US" dirty="0"/>
          </a:p>
        </p:txBody>
      </p:sp>
      <p:sp>
        <p:nvSpPr>
          <p:cNvPr id="5" name="Title 4"/>
          <p:cNvSpPr>
            <a:spLocks noGrp="1"/>
          </p:cNvSpPr>
          <p:nvPr>
            <p:ph type="title"/>
          </p:nvPr>
        </p:nvSpPr>
        <p:spPr/>
        <p:txBody>
          <a:bodyPr/>
          <a:lstStyle/>
          <a:p>
            <a:r>
              <a:rPr dirty="0" smtClean="0"/>
              <a:t>Summary</a:t>
            </a:r>
            <a:endParaRPr lang="en-US" dirty="0"/>
          </a:p>
        </p:txBody>
      </p:sp>
    </p:spTree>
    <p:extLst>
      <p:ext uri="{BB962C8B-B14F-4D97-AF65-F5344CB8AC3E}">
        <p14:creationId xmlns:p14="http://schemas.microsoft.com/office/powerpoint/2010/main" val="281362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3" descr="IT Camp overview with copy.png"/>
          <p:cNvPicPr>
            <a:picLocks noChangeAspect="1"/>
          </p:cNvPicPr>
          <p:nvPr/>
        </p:nvPicPr>
        <p:blipFill>
          <a:blip r:embed="rId3">
            <a:extLst>
              <a:ext uri="{28A0092B-C50C-407E-A947-70E740481C1C}">
                <a14:useLocalDpi xmlns:a14="http://schemas.microsoft.com/office/drawing/2010/main" val="0"/>
              </a:ext>
            </a:extLst>
          </a:blip>
          <a:srcRect b="7387"/>
          <a:stretch>
            <a:fillRect/>
          </a:stretch>
        </p:blipFill>
        <p:spPr bwMode="auto">
          <a:xfrm>
            <a:off x="1738313" y="349250"/>
            <a:ext cx="9051925"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82881"/>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lIns="182880" tIns="146304" rIns="182880" bIns="146304">
            <a:spAutoFit/>
          </a:bodyPr>
          <a:lstStyle/>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48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invGray">
          <a:xfrm>
            <a:off x="458788" y="3144838"/>
            <a:ext cx="3289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Review the console interfaces available in SCO</a:t>
            </a:r>
          </a:p>
          <a:p>
            <a:r>
              <a:rPr lang="en-US" dirty="0"/>
              <a:t>Describe SCO settings and features that affect workflows and workflow creation</a:t>
            </a:r>
          </a:p>
        </p:txBody>
      </p:sp>
      <p:sp>
        <p:nvSpPr>
          <p:cNvPr id="3" name="Title 2"/>
          <p:cNvSpPr>
            <a:spLocks noGrp="1"/>
          </p:cNvSpPr>
          <p:nvPr>
            <p:ph type="title"/>
          </p:nvPr>
        </p:nvSpPr>
        <p:spPr/>
        <p:txBody>
          <a:bodyPr/>
          <a:lstStyle/>
          <a:p>
            <a:r>
              <a:rPr lang="en-GB" dirty="0" smtClean="0"/>
              <a:t>Objectives</a:t>
            </a:r>
            <a:endParaRPr lang="en-GB" dirty="0"/>
          </a:p>
        </p:txBody>
      </p:sp>
      <p:sp>
        <p:nvSpPr>
          <p:cNvPr id="2" name="Slide Number Placeholder 1"/>
          <p:cNvSpPr>
            <a:spLocks noGrp="1"/>
          </p:cNvSpPr>
          <p:nvPr>
            <p:ph type="sldNum" sz="quarter" idx="4294967295"/>
          </p:nvPr>
        </p:nvSpPr>
        <p:spPr>
          <a:xfrm>
            <a:off x="10260013" y="6542088"/>
            <a:ext cx="2176462" cy="219075"/>
          </a:xfrm>
          <a:prstGeom prst="rect">
            <a:avLst/>
          </a:prstGeom>
        </p:spPr>
        <p:txBody>
          <a:bodyPr/>
          <a:lstStyle/>
          <a:p>
            <a:fld id="{F777EB7E-3C84-4DC8-BC65-B9675A7009BB}" type="slidenum">
              <a:rPr lang="en-US">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11768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503045"/>
          </a:xfrm>
        </p:spPr>
        <p:txBody>
          <a:bodyPr/>
          <a:lstStyle/>
          <a:p>
            <a:r>
              <a:rPr lang="en-US" sz="3200" dirty="0"/>
              <a:t>Creating </a:t>
            </a:r>
            <a:r>
              <a:rPr lang="en-US" sz="3200" dirty="0" err="1"/>
              <a:t>Runbooks</a:t>
            </a:r>
            <a:endParaRPr lang="en-US" sz="3200" dirty="0"/>
          </a:p>
          <a:p>
            <a:r>
              <a:rPr lang="en-US" sz="3200" dirty="0"/>
              <a:t>Working with the </a:t>
            </a:r>
            <a:r>
              <a:rPr lang="en-US" sz="3200" dirty="0" err="1"/>
              <a:t>Runbook</a:t>
            </a:r>
            <a:r>
              <a:rPr lang="en-US" sz="3200" dirty="0"/>
              <a:t> Designer</a:t>
            </a:r>
          </a:p>
          <a:p>
            <a:r>
              <a:rPr lang="en-US" sz="3200" dirty="0"/>
              <a:t>Using the </a:t>
            </a:r>
            <a:r>
              <a:rPr lang="en-US" sz="3200" dirty="0" err="1"/>
              <a:t>Runbook</a:t>
            </a:r>
            <a:r>
              <a:rPr lang="en-US" sz="3200" dirty="0"/>
              <a:t> Tester</a:t>
            </a:r>
          </a:p>
          <a:p>
            <a:r>
              <a:rPr lang="en-US" sz="3200" dirty="0"/>
              <a:t>Orchestration Console</a:t>
            </a:r>
          </a:p>
          <a:p>
            <a:r>
              <a:rPr lang="en-US" sz="3200" dirty="0"/>
              <a:t>Integration Packs</a:t>
            </a:r>
          </a:p>
          <a:p>
            <a:r>
              <a:rPr lang="en-US" sz="3200" dirty="0"/>
              <a:t>Global Settings &amp; Configuration </a:t>
            </a:r>
          </a:p>
          <a:p>
            <a:r>
              <a:rPr lang="en-US" sz="3200" dirty="0"/>
              <a:t>Anatomy of a </a:t>
            </a:r>
            <a:r>
              <a:rPr lang="en-US" sz="3200" dirty="0" err="1"/>
              <a:t>Runbook</a:t>
            </a:r>
            <a:endParaRPr lang="en-US" sz="3200" dirty="0"/>
          </a:p>
          <a:p>
            <a:r>
              <a:rPr lang="en-US" sz="3200" dirty="0"/>
              <a:t>SCO </a:t>
            </a:r>
            <a:r>
              <a:rPr lang="en-US" sz="3200" dirty="0" err="1"/>
              <a:t>Databus</a:t>
            </a:r>
            <a:endParaRPr lang="en-US" sz="3200" dirty="0"/>
          </a:p>
          <a:p>
            <a:r>
              <a:rPr lang="en-US" sz="3200" dirty="0"/>
              <a:t>Data Passing Between </a:t>
            </a:r>
            <a:r>
              <a:rPr lang="en-US" sz="3200" dirty="0" err="1"/>
              <a:t>Runbooks</a:t>
            </a:r>
            <a:endParaRPr lang="en-US" sz="3200" dirty="0"/>
          </a:p>
          <a:p>
            <a:r>
              <a:rPr lang="en-US" sz="3200" dirty="0"/>
              <a:t>Securing </a:t>
            </a:r>
            <a:r>
              <a:rPr lang="en-US" sz="3200" dirty="0" err="1" smtClean="0"/>
              <a:t>Runbooks</a:t>
            </a:r>
            <a:endParaRPr lang="en-US" sz="3200" dirty="0"/>
          </a:p>
        </p:txBody>
      </p:sp>
      <p:sp>
        <p:nvSpPr>
          <p:cNvPr id="2" name="Title 1"/>
          <p:cNvSpPr>
            <a:spLocks noGrp="1"/>
          </p:cNvSpPr>
          <p:nvPr>
            <p:ph type="title"/>
          </p:nvPr>
        </p:nvSpPr>
        <p:spPr/>
        <p:txBody>
          <a:bodyPr/>
          <a:lstStyle/>
          <a:p>
            <a:r>
              <a:rPr lang="en-CA" smtClean="0"/>
              <a:t>Agenda</a:t>
            </a:r>
            <a:endParaRPr lang="en-CA" dirty="0"/>
          </a:p>
        </p:txBody>
      </p:sp>
    </p:spTree>
    <p:extLst>
      <p:ext uri="{BB962C8B-B14F-4D97-AF65-F5344CB8AC3E}">
        <p14:creationId xmlns:p14="http://schemas.microsoft.com/office/powerpoint/2010/main" val="103265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993" y="1394165"/>
            <a:ext cx="6228606" cy="461507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Placeholder 1"/>
          <p:cNvSpPr>
            <a:spLocks noGrp="1"/>
          </p:cNvSpPr>
          <p:nvPr>
            <p:ph type="body" sz="quarter" idx="10"/>
          </p:nvPr>
        </p:nvSpPr>
        <p:spPr>
          <a:xfrm>
            <a:off x="274638" y="1212850"/>
            <a:ext cx="5669282" cy="2769989"/>
          </a:xfrm>
        </p:spPr>
        <p:txBody>
          <a:bodyPr/>
          <a:lstStyle/>
          <a:p>
            <a:r>
              <a:rPr lang="en-US" dirty="0"/>
              <a:t>Create, manage, and run </a:t>
            </a:r>
            <a:r>
              <a:rPr lang="en-US" dirty="0" err="1"/>
              <a:t>runbooks</a:t>
            </a:r>
            <a:r>
              <a:rPr lang="en-US" dirty="0"/>
              <a:t> </a:t>
            </a:r>
          </a:p>
          <a:p>
            <a:r>
              <a:rPr lang="en-US" dirty="0"/>
              <a:t>Documented, end to end process view</a:t>
            </a:r>
          </a:p>
          <a:p>
            <a:r>
              <a:rPr lang="en-US" dirty="0"/>
              <a:t>Drag and drop GUI workflow designer</a:t>
            </a:r>
          </a:p>
          <a:p>
            <a:r>
              <a:rPr lang="en-US" dirty="0"/>
              <a:t>Branching and parallel processing</a:t>
            </a:r>
          </a:p>
        </p:txBody>
      </p:sp>
      <p:sp>
        <p:nvSpPr>
          <p:cNvPr id="5122" name="Title 1"/>
          <p:cNvSpPr>
            <a:spLocks noGrp="1"/>
          </p:cNvSpPr>
          <p:nvPr>
            <p:ph type="title"/>
          </p:nvPr>
        </p:nvSpPr>
        <p:spPr/>
        <p:txBody>
          <a:bodyPr/>
          <a:lstStyle/>
          <a:p>
            <a:pPr eaLnBrk="1" hangingPunct="1"/>
            <a:r>
              <a:rPr lang="en-US" dirty="0" err="1" smtClean="0"/>
              <a:t>Runbook</a:t>
            </a:r>
            <a:r>
              <a:rPr lang="en-US" dirty="0" smtClean="0"/>
              <a:t> Designer</a:t>
            </a:r>
          </a:p>
        </p:txBody>
      </p:sp>
    </p:spTree>
    <p:extLst>
      <p:ext uri="{BB962C8B-B14F-4D97-AF65-F5344CB8AC3E}">
        <p14:creationId xmlns:p14="http://schemas.microsoft.com/office/powerpoint/2010/main" val="231796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15" y="1476662"/>
            <a:ext cx="6228606" cy="423253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Placeholder 1"/>
          <p:cNvSpPr>
            <a:spLocks noGrp="1"/>
          </p:cNvSpPr>
          <p:nvPr>
            <p:ph type="body" sz="quarter" idx="10"/>
          </p:nvPr>
        </p:nvSpPr>
        <p:spPr>
          <a:xfrm>
            <a:off x="274638" y="1212850"/>
            <a:ext cx="11887200" cy="2646878"/>
          </a:xfrm>
        </p:spPr>
        <p:txBody>
          <a:bodyPr/>
          <a:lstStyle/>
          <a:p>
            <a:r>
              <a:rPr lang="en-US" dirty="0"/>
              <a:t>Form-based dialogs</a:t>
            </a:r>
          </a:p>
          <a:p>
            <a:r>
              <a:rPr lang="en-US" dirty="0"/>
              <a:t>No hard-wired scripts</a:t>
            </a:r>
          </a:p>
          <a:p>
            <a:r>
              <a:rPr lang="en-US" dirty="0"/>
              <a:t>No programming </a:t>
            </a:r>
            <a:r>
              <a:rPr lang="en-US" dirty="0" smtClean="0"/>
              <a:t/>
            </a:r>
            <a:br>
              <a:rPr lang="en-US" dirty="0" smtClean="0"/>
            </a:br>
            <a:r>
              <a:rPr lang="en-US" dirty="0" smtClean="0"/>
              <a:t>knowledge </a:t>
            </a:r>
            <a:r>
              <a:rPr lang="en-US" dirty="0"/>
              <a:t>required</a:t>
            </a:r>
          </a:p>
        </p:txBody>
      </p:sp>
      <p:sp>
        <p:nvSpPr>
          <p:cNvPr id="13315" name="Rectangle 2"/>
          <p:cNvSpPr>
            <a:spLocks noGrp="1" noChangeArrowheads="1"/>
          </p:cNvSpPr>
          <p:nvPr>
            <p:ph type="title"/>
          </p:nvPr>
        </p:nvSpPr>
        <p:spPr/>
        <p:txBody>
          <a:bodyPr/>
          <a:lstStyle/>
          <a:p>
            <a:r>
              <a:rPr lang="en-US" dirty="0" smtClean="0"/>
              <a:t>Creating </a:t>
            </a:r>
            <a:r>
              <a:rPr lang="en-US" dirty="0" err="1" smtClean="0"/>
              <a:t>Runbooks</a:t>
            </a:r>
            <a:endParaRPr lang="en-US" dirty="0" smtClean="0"/>
          </a:p>
        </p:txBody>
      </p:sp>
      <p:sp>
        <p:nvSpPr>
          <p:cNvPr id="10" name="Right Triangle 9"/>
          <p:cNvSpPr/>
          <p:nvPr/>
        </p:nvSpPr>
        <p:spPr bwMode="black">
          <a:xfrm rot="10800000" flipH="1">
            <a:off x="8397643" y="3333721"/>
            <a:ext cx="3324559" cy="645172"/>
          </a:xfrm>
          <a:custGeom>
            <a:avLst/>
            <a:gdLst>
              <a:gd name="connsiteX0" fmla="*/ 0 w 2964168"/>
              <a:gd name="connsiteY0" fmla="*/ 1555446 h 1555446"/>
              <a:gd name="connsiteX1" fmla="*/ 0 w 2964168"/>
              <a:gd name="connsiteY1" fmla="*/ 0 h 1555446"/>
              <a:gd name="connsiteX2" fmla="*/ 2964168 w 2964168"/>
              <a:gd name="connsiteY2" fmla="*/ 1555446 h 1555446"/>
              <a:gd name="connsiteX3" fmla="*/ 0 w 2964168"/>
              <a:gd name="connsiteY3" fmla="*/ 1555446 h 1555446"/>
              <a:gd name="connsiteX0" fmla="*/ 0 w 2032834"/>
              <a:gd name="connsiteY0" fmla="*/ 1555446 h 2198913"/>
              <a:gd name="connsiteX1" fmla="*/ 0 w 2032834"/>
              <a:gd name="connsiteY1" fmla="*/ 0 h 2198913"/>
              <a:gd name="connsiteX2" fmla="*/ 2032834 w 2032834"/>
              <a:gd name="connsiteY2" fmla="*/ 2198913 h 2198913"/>
              <a:gd name="connsiteX3" fmla="*/ 0 w 2032834"/>
              <a:gd name="connsiteY3" fmla="*/ 1555446 h 2198913"/>
              <a:gd name="connsiteX0" fmla="*/ 0 w 3251200"/>
              <a:gd name="connsiteY0" fmla="*/ 0 h 643467"/>
              <a:gd name="connsiteX1" fmla="*/ 3251200 w 3251200"/>
              <a:gd name="connsiteY1" fmla="*/ 10888 h 643467"/>
              <a:gd name="connsiteX2" fmla="*/ 2032834 w 3251200"/>
              <a:gd name="connsiteY2" fmla="*/ 643467 h 643467"/>
              <a:gd name="connsiteX3" fmla="*/ 0 w 3251200"/>
              <a:gd name="connsiteY3" fmla="*/ 0 h 643467"/>
              <a:gd name="connsiteX0" fmla="*/ 0 w 3259667"/>
              <a:gd name="connsiteY0" fmla="*/ 14512 h 632579"/>
              <a:gd name="connsiteX1" fmla="*/ 3259667 w 3259667"/>
              <a:gd name="connsiteY1" fmla="*/ 0 h 632579"/>
              <a:gd name="connsiteX2" fmla="*/ 2041301 w 3259667"/>
              <a:gd name="connsiteY2" fmla="*/ 632579 h 632579"/>
              <a:gd name="connsiteX3" fmla="*/ 0 w 3259667"/>
              <a:gd name="connsiteY3" fmla="*/ 14512 h 632579"/>
            </a:gdLst>
            <a:ahLst/>
            <a:cxnLst>
              <a:cxn ang="0">
                <a:pos x="connsiteX0" y="connsiteY0"/>
              </a:cxn>
              <a:cxn ang="0">
                <a:pos x="connsiteX1" y="connsiteY1"/>
              </a:cxn>
              <a:cxn ang="0">
                <a:pos x="connsiteX2" y="connsiteY2"/>
              </a:cxn>
              <a:cxn ang="0">
                <a:pos x="connsiteX3" y="connsiteY3"/>
              </a:cxn>
            </a:cxnLst>
            <a:rect l="l" t="t" r="r" b="b"/>
            <a:pathLst>
              <a:path w="3259667" h="632579">
                <a:moveTo>
                  <a:pt x="0" y="14512"/>
                </a:moveTo>
                <a:lnTo>
                  <a:pt x="3259667" y="0"/>
                </a:lnTo>
                <a:lnTo>
                  <a:pt x="2041301" y="632579"/>
                </a:lnTo>
                <a:lnTo>
                  <a:pt x="0" y="14512"/>
                </a:lnTo>
                <a:close/>
              </a:path>
            </a:pathLst>
          </a:custGeom>
          <a:gradFill flip="none" rotWithShape="1">
            <a:gsLst>
              <a:gs pos="0">
                <a:schemeClr val="bg1">
                  <a:lumMod val="85000"/>
                  <a:lumOff val="15000"/>
                </a:schemeClr>
              </a:gs>
              <a:gs pos="100000">
                <a:srgbClr val="000000">
                  <a:alpha val="0"/>
                </a:srgbClr>
              </a:gs>
            </a:gsLst>
            <a:lin ang="0" scaled="1"/>
            <a:tileRect/>
          </a:gradFill>
          <a:ln w="9525">
            <a:noFill/>
            <a:miter lim="800000"/>
            <a:headEnd/>
            <a:tailEnd/>
          </a:ln>
          <a:effectLst>
            <a:outerShdw blurRad="50800" dist="38100" dir="10800000" algn="r" rotWithShape="0">
              <a:prstClr val="black">
                <a:alpha val="40000"/>
              </a:prstClr>
            </a:outerShdw>
          </a:effectLst>
        </p:spPr>
        <p:txBody>
          <a:bodyPr anchor="t" anchorCtr="0"/>
          <a:lstStyle/>
          <a:p>
            <a:pPr algn="ctr" defTabSz="932290">
              <a:defRPr/>
            </a:pPr>
            <a:endParaRPr lang="en-US" sz="2040" dirty="0">
              <a:solidFill>
                <a:srgbClr val="FFFFFF"/>
              </a:solidFill>
              <a:effectLst>
                <a:outerShdw blurRad="38100" dist="38100" dir="2700000" algn="tl">
                  <a:srgbClr val="000000">
                    <a:alpha val="43137"/>
                  </a:srgbClr>
                </a:outerShdw>
              </a:effectLst>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5789" y="3954457"/>
            <a:ext cx="3806049" cy="255620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789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5394965" cy="2092881"/>
          </a:xfrm>
        </p:spPr>
        <p:txBody>
          <a:bodyPr/>
          <a:lstStyle/>
          <a:p>
            <a:r>
              <a:rPr lang="en-US" dirty="0"/>
              <a:t>Called by Designer</a:t>
            </a:r>
          </a:p>
          <a:p>
            <a:r>
              <a:rPr lang="en-US" dirty="0"/>
              <a:t>Step through object-by-object</a:t>
            </a:r>
          </a:p>
          <a:p>
            <a:r>
              <a:rPr lang="en-US" dirty="0"/>
              <a:t>Nested workflows cannot be tested </a:t>
            </a:r>
          </a:p>
        </p:txBody>
      </p:sp>
      <p:sp>
        <p:nvSpPr>
          <p:cNvPr id="5122" name="Title 1"/>
          <p:cNvSpPr>
            <a:spLocks noGrp="1"/>
          </p:cNvSpPr>
          <p:nvPr>
            <p:ph type="title"/>
          </p:nvPr>
        </p:nvSpPr>
        <p:spPr/>
        <p:txBody>
          <a:bodyPr/>
          <a:lstStyle/>
          <a:p>
            <a:r>
              <a:rPr lang="en-US" smtClean="0"/>
              <a:t>Runbook Tester</a:t>
            </a: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6346" y="1485604"/>
            <a:ext cx="5985520" cy="408950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375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5760721" cy="3804118"/>
          </a:xfrm>
        </p:spPr>
        <p:txBody>
          <a:bodyPr/>
          <a:lstStyle/>
          <a:p>
            <a:r>
              <a:rPr lang="en-US" dirty="0"/>
              <a:t>Web Interface with which you can:</a:t>
            </a:r>
          </a:p>
          <a:p>
            <a:pPr lvl="1"/>
            <a:r>
              <a:rPr lang="en-US" sz="3200" dirty="0"/>
              <a:t>See which </a:t>
            </a:r>
            <a:r>
              <a:rPr lang="en-US" sz="3200" dirty="0" err="1" smtClean="0"/>
              <a:t>runbooks</a:t>
            </a:r>
            <a:r>
              <a:rPr lang="en-US" sz="3200" dirty="0" smtClean="0"/>
              <a:t> </a:t>
            </a:r>
            <a:r>
              <a:rPr lang="en-US" sz="3200" dirty="0"/>
              <a:t>are running </a:t>
            </a:r>
          </a:p>
          <a:p>
            <a:pPr lvl="1"/>
            <a:r>
              <a:rPr lang="en-US" sz="3200" dirty="0"/>
              <a:t>View real-time </a:t>
            </a:r>
            <a:r>
              <a:rPr lang="en-US" sz="3200" dirty="0" err="1"/>
              <a:t>runbook</a:t>
            </a:r>
            <a:r>
              <a:rPr lang="en-US" sz="3200" dirty="0"/>
              <a:t> status</a:t>
            </a:r>
          </a:p>
          <a:p>
            <a:pPr lvl="1"/>
            <a:r>
              <a:rPr lang="en-US" sz="3200" dirty="0"/>
              <a:t>Start or stop </a:t>
            </a:r>
            <a:r>
              <a:rPr lang="en-US" sz="3200" dirty="0" err="1"/>
              <a:t>runbooks</a:t>
            </a:r>
            <a:endParaRPr lang="en-US" sz="3200" dirty="0"/>
          </a:p>
        </p:txBody>
      </p:sp>
      <p:sp>
        <p:nvSpPr>
          <p:cNvPr id="5122" name="Title 1"/>
          <p:cNvSpPr>
            <a:spLocks noGrp="1"/>
          </p:cNvSpPr>
          <p:nvPr>
            <p:ph type="title"/>
          </p:nvPr>
        </p:nvSpPr>
        <p:spPr/>
        <p:txBody>
          <a:bodyPr/>
          <a:lstStyle/>
          <a:p>
            <a:r>
              <a:rPr lang="en-US" smtClean="0"/>
              <a:t>Orchestrator Console</a:t>
            </a:r>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103" y="1506982"/>
            <a:ext cx="5982372" cy="480141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713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7863818" cy="5539978"/>
          </a:xfrm>
        </p:spPr>
        <p:txBody>
          <a:bodyPr/>
          <a:lstStyle/>
          <a:p>
            <a:r>
              <a:rPr lang="en-US" dirty="0"/>
              <a:t>Extend out-of-the-box functionality of Orchestrator</a:t>
            </a:r>
          </a:p>
          <a:p>
            <a:r>
              <a:rPr lang="en-US" dirty="0"/>
              <a:t>Vendor specific integration packs</a:t>
            </a:r>
          </a:p>
          <a:p>
            <a:r>
              <a:rPr lang="en-US" dirty="0"/>
              <a:t>Auto detection of data, schemas, forms and fields</a:t>
            </a:r>
          </a:p>
          <a:p>
            <a:r>
              <a:rPr lang="en-US" dirty="0"/>
              <a:t>Integration Packs which are included in the download are supported and updated by </a:t>
            </a:r>
            <a:r>
              <a:rPr lang="en-US" dirty="0" smtClean="0"/>
              <a:t>Microsoft</a:t>
            </a:r>
            <a:endParaRPr lang="en-US" dirty="0"/>
          </a:p>
        </p:txBody>
      </p:sp>
      <p:sp>
        <p:nvSpPr>
          <p:cNvPr id="12290" name="Rectangle 2"/>
          <p:cNvSpPr>
            <a:spLocks noGrp="1" noChangeArrowheads="1"/>
          </p:cNvSpPr>
          <p:nvPr>
            <p:ph type="title"/>
          </p:nvPr>
        </p:nvSpPr>
        <p:spPr/>
        <p:txBody>
          <a:bodyPr/>
          <a:lstStyle/>
          <a:p>
            <a:r>
              <a:rPr lang="en-US" dirty="0" smtClean="0"/>
              <a:t>Integration Packs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2125" y="1394165"/>
            <a:ext cx="3559713" cy="476231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73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type="body" sz="quarter" idx="10"/>
          </p:nvPr>
        </p:nvSpPr>
        <p:spPr>
          <a:xfrm>
            <a:off x="274638" y="1212850"/>
            <a:ext cx="11887200" cy="4702826"/>
          </a:xfrm>
        </p:spPr>
        <p:txBody>
          <a:bodyPr/>
          <a:lstStyle/>
          <a:p>
            <a:r>
              <a:rPr lang="en-US" dirty="0" smtClean="0"/>
              <a:t>Variables </a:t>
            </a:r>
          </a:p>
          <a:p>
            <a:pPr lvl="1"/>
            <a:r>
              <a:rPr lang="en-US" sz="3200" dirty="0" smtClean="0"/>
              <a:t>Store Global information for use in all objects</a:t>
            </a:r>
          </a:p>
          <a:p>
            <a:pPr lvl="2"/>
            <a:r>
              <a:rPr lang="en-US" sz="2800" dirty="0" smtClean="0"/>
              <a:t>Save time</a:t>
            </a:r>
          </a:p>
          <a:p>
            <a:pPr lvl="2"/>
            <a:r>
              <a:rPr lang="en-US" sz="2800" dirty="0" smtClean="0"/>
              <a:t>Write once, deploy everywhere</a:t>
            </a:r>
          </a:p>
          <a:p>
            <a:pPr lvl="2"/>
            <a:r>
              <a:rPr lang="en-US" sz="2800" dirty="0" smtClean="0"/>
              <a:t>Update cascades wherever the variable is used</a:t>
            </a:r>
          </a:p>
          <a:p>
            <a:pPr lvl="2"/>
            <a:endParaRPr lang="en-US" dirty="0" smtClean="0"/>
          </a:p>
          <a:p>
            <a:r>
              <a:rPr lang="en-US" dirty="0" smtClean="0"/>
              <a:t>Schedules</a:t>
            </a:r>
          </a:p>
          <a:p>
            <a:pPr lvl="1"/>
            <a:r>
              <a:rPr lang="en-US" sz="3200" dirty="0" smtClean="0"/>
              <a:t>Specify a time range that can be used to prevent or allow your </a:t>
            </a:r>
            <a:r>
              <a:rPr lang="en-US" sz="3200" dirty="0" err="1" smtClean="0"/>
              <a:t>runbooks</a:t>
            </a:r>
            <a:r>
              <a:rPr lang="en-US" sz="3200" dirty="0" smtClean="0"/>
              <a:t> and objects to run at specific times </a:t>
            </a:r>
          </a:p>
        </p:txBody>
      </p:sp>
      <p:sp>
        <p:nvSpPr>
          <p:cNvPr id="5122" name="Title 1"/>
          <p:cNvSpPr>
            <a:spLocks noGrp="1"/>
          </p:cNvSpPr>
          <p:nvPr>
            <p:ph type="title"/>
          </p:nvPr>
        </p:nvSpPr>
        <p:spPr/>
        <p:txBody>
          <a:bodyPr/>
          <a:lstStyle/>
          <a:p>
            <a:r>
              <a:rPr lang="en-US" smtClean="0"/>
              <a:t>Global Settings &amp; Configuration</a:t>
            </a:r>
            <a:endParaRPr lang="en-US" dirty="0"/>
          </a:p>
        </p:txBody>
      </p:sp>
    </p:spTree>
    <p:extLst>
      <p:ext uri="{BB962C8B-B14F-4D97-AF65-F5344CB8AC3E}">
        <p14:creationId xmlns:p14="http://schemas.microsoft.com/office/powerpoint/2010/main" val="350235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5.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6.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7.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8.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9.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4" ma:contentTypeDescription="Create a new document." ma:contentTypeScope="" ma:versionID="023386fe79b69d595faa667ec16582dc">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db635a7922ffc67677c9c2cc6f220a82"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15F6E0-A0EA-483F-91BA-2869D135E7E4}"/>
</file>

<file path=customXml/itemProps2.xml><?xml version="1.0" encoding="utf-8"?>
<ds:datastoreItem xmlns:ds="http://schemas.openxmlformats.org/officeDocument/2006/customXml" ds:itemID="{758FDAC0-319D-4A54-8D8E-1D42CB1F8004}"/>
</file>

<file path=customXml/itemProps3.xml><?xml version="1.0" encoding="utf-8"?>
<ds:datastoreItem xmlns:ds="http://schemas.openxmlformats.org/officeDocument/2006/customXml" ds:itemID="{F990F116-B58F-4255-B05B-DA3808E0E5C6}"/>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16933</TotalTime>
  <Words>3957</Words>
  <Application>Microsoft Office PowerPoint</Application>
  <PresentationFormat>Custom</PresentationFormat>
  <Paragraphs>184</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MS PGothic</vt:lpstr>
      <vt:lpstr>Arial</vt:lpstr>
      <vt:lpstr>Calibri</vt:lpstr>
      <vt:lpstr>Segoe</vt:lpstr>
      <vt:lpstr>Segoe UI</vt:lpstr>
      <vt:lpstr>Segoe UI Light</vt:lpstr>
      <vt:lpstr>Tahoma</vt:lpstr>
      <vt:lpstr>Wingdings</vt:lpstr>
      <vt:lpstr>MSVID_White_16x9_2012-08-18</vt:lpstr>
      <vt:lpstr>Interface and Workflow Settings with System Center 2012 SP1 Orchestrator    Andreas Rynes Datacenter Architect Microsoft Corporation</vt:lpstr>
      <vt:lpstr>Objectives</vt:lpstr>
      <vt:lpstr>Agenda</vt:lpstr>
      <vt:lpstr>Runbook Designer</vt:lpstr>
      <vt:lpstr>Creating Runbooks</vt:lpstr>
      <vt:lpstr>Runbook Tester</vt:lpstr>
      <vt:lpstr>Orchestrator Console</vt:lpstr>
      <vt:lpstr>Integration Packs</vt:lpstr>
      <vt:lpstr>Global Settings &amp; Configuration</vt:lpstr>
      <vt:lpstr>Global Settings &amp; Configuration</vt:lpstr>
      <vt:lpstr>Global Settings &amp; Configuration</vt:lpstr>
      <vt:lpstr>Anatomy of a Runbook</vt:lpstr>
      <vt:lpstr>Orchestrator Databus </vt:lpstr>
      <vt:lpstr>Data Passing Between Runbooks</vt:lpstr>
      <vt:lpstr>Securing Runbooks</vt:lpstr>
      <vt:lpstr>Summary</vt:lpstr>
      <vt:lpstr>PowerPoint Presentation</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dc:subject>
  <dc:creator>Mary Feil-Jacobs, Saku Uchickawa</dc:creator>
  <cp:keywords>MSVID, Brand Guidelines, Branding, Visual Identity, grid</cp:keywords>
  <dc:description>Template: Maryfj
Formatting: Maryfj, Sakuu 
Audience Type: Internal</dc:description>
  <cp:lastModifiedBy>Symon Perriman</cp:lastModifiedBy>
  <cp:revision>913</cp:revision>
  <dcterms:created xsi:type="dcterms:W3CDTF">2012-05-22T07:38:31Z</dcterms:created>
  <dcterms:modified xsi:type="dcterms:W3CDTF">2013-01-22T00:28:56Z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