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23"/>
  </p:notesMasterIdLst>
  <p:handoutMasterIdLst>
    <p:handoutMasterId r:id="rId24"/>
  </p:handoutMasterIdLst>
  <p:sldIdLst>
    <p:sldId id="829" r:id="rId6"/>
    <p:sldId id="1073" r:id="rId7"/>
    <p:sldId id="1074" r:id="rId8"/>
    <p:sldId id="1075" r:id="rId9"/>
    <p:sldId id="1076" r:id="rId10"/>
    <p:sldId id="1077" r:id="rId11"/>
    <p:sldId id="1078" r:id="rId12"/>
    <p:sldId id="1079" r:id="rId13"/>
    <p:sldId id="1080" r:id="rId14"/>
    <p:sldId id="1081" r:id="rId15"/>
    <p:sldId id="1082" r:id="rId16"/>
    <p:sldId id="1083" r:id="rId17"/>
    <p:sldId id="1084" r:id="rId18"/>
    <p:sldId id="1085" r:id="rId19"/>
    <p:sldId id="1086" r:id="rId20"/>
    <p:sldId id="1057" r:id="rId21"/>
    <p:sldId id="986" r:id="rId22"/>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604" autoAdjust="0"/>
  </p:normalViewPr>
  <p:slideViewPr>
    <p:cSldViewPr>
      <p:cViewPr varScale="1">
        <p:scale>
          <a:sx n="66" d="100"/>
          <a:sy n="66" d="100"/>
        </p:scale>
        <p:origin x="606" y="7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27" Type="http://schemas.openxmlformats.org/officeDocument/2006/relationships/theme" Target="theme/theme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1/21/2013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1/21/2013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Welcome</a:t>
            </a:r>
            <a:r>
              <a:rPr lang="en-US" baseline="0" dirty="0" smtClean="0"/>
              <a:t> to this Microsoft Virtual Academy session about with Workflow Basics with System Center 2012 SP1 Orchestrator. My name is Andreas Rynes, I’m a datacenter architect within the worldwide center of excellence for private cloud and datacenter.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D1F6CC40-BD0E-4685-81B6-88A0AA322444}"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33119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how do you work with logs</a:t>
            </a:r>
            <a:r>
              <a:rPr lang="en-US" baseline="0" dirty="0" smtClean="0"/>
              <a:t> within Orchestrator, so every </a:t>
            </a:r>
            <a:r>
              <a:rPr lang="en-US" baseline="0" dirty="0" err="1" smtClean="0"/>
              <a:t>runbook</a:t>
            </a:r>
            <a:r>
              <a:rPr lang="en-US" baseline="0" dirty="0" smtClean="0"/>
              <a:t> generates a log so first of all you have a real time log where it shows you real time information about current running </a:t>
            </a:r>
            <a:r>
              <a:rPr lang="en-US" baseline="0" dirty="0" err="1" smtClean="0"/>
              <a:t>runbooks</a:t>
            </a:r>
            <a:r>
              <a:rPr lang="en-US" baseline="0" dirty="0" smtClean="0"/>
              <a:t> so when they have started what are actually the activities that run currently and then you also have the same information for historical </a:t>
            </a:r>
            <a:r>
              <a:rPr lang="en-US" baseline="0" dirty="0" err="1" smtClean="0"/>
              <a:t>runbooks</a:t>
            </a:r>
            <a:r>
              <a:rPr lang="en-US" baseline="0" dirty="0" smtClean="0"/>
              <a:t> so for every </a:t>
            </a:r>
            <a:r>
              <a:rPr lang="en-US" baseline="0" dirty="0" err="1" smtClean="0"/>
              <a:t>runbook</a:t>
            </a:r>
            <a:r>
              <a:rPr lang="en-US" baseline="0" dirty="0" smtClean="0"/>
              <a:t> that run in the past there is a historical log entry that tells you when that was started, when it ended, the status of that specific instance and if you double click on that in the historical log you will see all the activities and their status as well. So again there is start and end times, completion status, and that’s done on a </a:t>
            </a:r>
            <a:r>
              <a:rPr lang="en-US" baseline="0" dirty="0" err="1" smtClean="0"/>
              <a:t>runbook</a:t>
            </a:r>
            <a:r>
              <a:rPr lang="en-US" baseline="0" dirty="0" smtClean="0"/>
              <a:t> level activity level and also the published data so you’re able to get information about the published data in the logs as well.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11</a:t>
            </a:fld>
            <a:endParaRPr lang="en-US" dirty="0"/>
          </a:p>
        </p:txBody>
      </p:sp>
    </p:spTree>
    <p:extLst>
      <p:ext uri="{BB962C8B-B14F-4D97-AF65-F5344CB8AC3E}">
        <p14:creationId xmlns:p14="http://schemas.microsoft.com/office/powerpoint/2010/main" val="20570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a:t>
            </a:r>
            <a:r>
              <a:rPr lang="en-US" baseline="0" dirty="0" smtClean="0"/>
              <a:t> those logs are stored in the data store, in the SQL data store so you’re able to purge those logs and you should do that regularly so you’re able to define schedule and you can do it manual by just clicking the </a:t>
            </a:r>
            <a:r>
              <a:rPr lang="en-US" baseline="0" dirty="0" err="1" smtClean="0"/>
              <a:t>runbook</a:t>
            </a:r>
            <a:r>
              <a:rPr lang="en-US" baseline="0" dirty="0" smtClean="0"/>
              <a:t> designer, there is actually one entry in the menu that tells you to purge the logs but you should design and create a schedule that this will happen for example every day in the night and only keep the last couple of entries for troubleshooting but better do that everyday probably during the night to purge those logs that they don’t fill your data store.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12</a:t>
            </a:fld>
            <a:endParaRPr lang="en-US" dirty="0"/>
          </a:p>
        </p:txBody>
      </p:sp>
    </p:spTree>
    <p:extLst>
      <p:ext uri="{BB962C8B-B14F-4D97-AF65-F5344CB8AC3E}">
        <p14:creationId xmlns:p14="http://schemas.microsoft.com/office/powerpoint/2010/main" val="120209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And there are also trace logs available</a:t>
            </a:r>
            <a:r>
              <a:rPr lang="en-US" baseline="0" dirty="0" smtClean="0"/>
              <a:t> so Orchestrator is able to create those message in a trace log, it will of course help you to identify problems with your Orchestrator environment by default those are only created for exceptions but you can define that so there is actually a registry folder that has a couple of entries like the log folder, log level and prefix and how often your logs should be created and with that you are able to control the way Orchestrator is creating those trace log messages.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13</a:t>
            </a:fld>
            <a:endParaRPr lang="en-US" dirty="0"/>
          </a:p>
        </p:txBody>
      </p:sp>
    </p:spTree>
    <p:extLst>
      <p:ext uri="{BB962C8B-B14F-4D97-AF65-F5344CB8AC3E}">
        <p14:creationId xmlns:p14="http://schemas.microsoft.com/office/powerpoint/2010/main" val="2538662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And there’s actually a </a:t>
            </a:r>
            <a:r>
              <a:rPr lang="en-US" dirty="0" err="1" smtClean="0"/>
              <a:t>runbook</a:t>
            </a:r>
            <a:r>
              <a:rPr lang="en-US" dirty="0" smtClean="0"/>
              <a:t> audit trail, it’s a collection of text</a:t>
            </a:r>
            <a:r>
              <a:rPr lang="en-US" baseline="0" dirty="0" smtClean="0"/>
              <a:t> log files with information about your </a:t>
            </a:r>
            <a:r>
              <a:rPr lang="en-US" baseline="0" dirty="0" err="1" smtClean="0"/>
              <a:t>runbook</a:t>
            </a:r>
            <a:r>
              <a:rPr lang="en-US" baseline="0" dirty="0" smtClean="0"/>
              <a:t> interaction with both external tools and systems so everything that will communicate with you in Orchestrator will be stored in those text log files.</a:t>
            </a:r>
          </a:p>
          <a:p>
            <a:r>
              <a:rPr lang="en-US" baseline="0" dirty="0" smtClean="0"/>
              <a:t>So those </a:t>
            </a:r>
            <a:r>
              <a:rPr lang="en-US" baseline="0" dirty="0" err="1" smtClean="0"/>
              <a:t>runbook</a:t>
            </a:r>
            <a:r>
              <a:rPr lang="en-US" baseline="0" dirty="0" smtClean="0"/>
              <a:t> audit trail is not activated by default so if you want to activate that or deactivate that you’re able to do that on the command line with that command here on that slide deck. </a:t>
            </a:r>
          </a:p>
          <a:p>
            <a:r>
              <a:rPr lang="en-US" baseline="0" dirty="0" smtClean="0"/>
              <a:t>So what information is actually logged in those text log files? First of all who and what started the </a:t>
            </a:r>
            <a:r>
              <a:rPr lang="en-US" baseline="0" dirty="0" err="1" smtClean="0"/>
              <a:t>runbook</a:t>
            </a:r>
            <a:r>
              <a:rPr lang="en-US" baseline="0" dirty="0" smtClean="0"/>
              <a:t> and also configuration data from each object so that’s actually quite interesting information but you need to think of when to activate that audit trail because that really will consume a large amount of disk space so think twice before you activate it and don’t forget to deactivate it if you’re done with that.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14</a:t>
            </a:fld>
            <a:endParaRPr lang="en-US" dirty="0"/>
          </a:p>
        </p:txBody>
      </p:sp>
    </p:spTree>
    <p:extLst>
      <p:ext uri="{BB962C8B-B14F-4D97-AF65-F5344CB8AC3E}">
        <p14:creationId xmlns:p14="http://schemas.microsoft.com/office/powerpoint/2010/main" val="390779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that we are closing that session so we have discussed a couple</a:t>
            </a:r>
            <a:r>
              <a:rPr lang="en-US" baseline="0" dirty="0" smtClean="0"/>
              <a:t> of guidelines for how to construct </a:t>
            </a:r>
            <a:r>
              <a:rPr lang="en-US" baseline="0" dirty="0" err="1" smtClean="0"/>
              <a:t>runbooks</a:t>
            </a:r>
            <a:r>
              <a:rPr lang="en-US" baseline="0" dirty="0" smtClean="0"/>
              <a:t>.</a:t>
            </a:r>
          </a:p>
          <a:p>
            <a:r>
              <a:rPr lang="en-US" baseline="0" dirty="0" smtClean="0"/>
              <a:t>We’ve discussed quite a bit about some engine rules and how to manipulate </a:t>
            </a:r>
            <a:r>
              <a:rPr lang="en-US" baseline="0" dirty="0" err="1" smtClean="0"/>
              <a:t>runbook</a:t>
            </a:r>
            <a:r>
              <a:rPr lang="en-US" baseline="0" dirty="0" smtClean="0"/>
              <a:t> execution with junctions, looping, how to flatten output and also how to troubleshoot your Orchestrator environment and how to enable and disable the </a:t>
            </a:r>
            <a:r>
              <a:rPr lang="en-US" baseline="0" dirty="0" err="1" smtClean="0"/>
              <a:t>runbook</a:t>
            </a:r>
            <a:r>
              <a:rPr lang="en-US" baseline="0" dirty="0" smtClean="0"/>
              <a:t> audit trail and also what is the difference between historical and runtime log.</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9DF6F487-DB8C-4332-BB12-70E3DC54B817}"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15</a:t>
            </a:fld>
            <a:endParaRPr lang="en-US"/>
          </a:p>
        </p:txBody>
      </p:sp>
    </p:spTree>
    <p:extLst>
      <p:ext uri="{BB962C8B-B14F-4D97-AF65-F5344CB8AC3E}">
        <p14:creationId xmlns:p14="http://schemas.microsoft.com/office/powerpoint/2010/main" val="22943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thanks</a:t>
            </a:r>
            <a:r>
              <a:rPr lang="en-US" baseline="0" dirty="0" smtClean="0"/>
              <a:t> for joining today, I want to close with just give you a couple of more information about where to find information around Orchestrator and Microsoft products and technical learnings.  So first of all go to TechNet evaluation center, you’ll find a couple of free trial versions of Microsoft software at no cost and there are no feature limits and then there are also technical trainings available for IT pros on technetmicrosoft.com/</a:t>
            </a:r>
            <a:r>
              <a:rPr lang="en-US" baseline="0" dirty="0" err="1" smtClean="0"/>
              <a:t>globalitcamps</a:t>
            </a:r>
            <a:r>
              <a:rPr lang="en-US" baseline="0" dirty="0" smtClean="0"/>
              <a:t> and of course the Microsoft Virtual Academy which you will find on microsoftvirtualacademy.com</a:t>
            </a:r>
          </a:p>
          <a:p>
            <a:endParaRPr lang="en-US" baseline="0" dirty="0" smtClean="0"/>
          </a:p>
          <a:p>
            <a:r>
              <a:rPr lang="en-US" baseline="0" dirty="0" smtClean="0"/>
              <a:t>Thanks for joining today and see you soon in the next session about Orchestrator.</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B4DC696A-E161-46C9-A6D8-85C773E47F77}"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16</a:t>
            </a:fld>
            <a:endParaRPr lang="en-US"/>
          </a:p>
        </p:txBody>
      </p:sp>
    </p:spTree>
    <p:extLst>
      <p:ext uri="{BB962C8B-B14F-4D97-AF65-F5344CB8AC3E}">
        <p14:creationId xmlns:p14="http://schemas.microsoft.com/office/powerpoint/2010/main" val="144751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1/21/2013 4:34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17</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baseline="0" dirty="0" smtClean="0"/>
              <a:t>And today I would like to talk a little bit about the concepts and decision processes that are related to workflow design so the things that you have to think of before you start creating your workflows using Orchestrator and also to understand the foundation objects that are there helps you driving the execution of your workflows.</a:t>
            </a:r>
            <a:endParaRPr lang="en-US"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1/21/2013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1093393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GB" sz="1000" dirty="0" smtClean="0"/>
              <a:t>So</a:t>
            </a:r>
            <a:r>
              <a:rPr lang="en-GB" sz="1000" baseline="0" dirty="0" smtClean="0"/>
              <a:t> those are the main topics for today, so the agenda for today is we will cover the following topics so first of all I would like to talk a little bit about constructing </a:t>
            </a:r>
            <a:r>
              <a:rPr lang="en-GB" sz="1000" baseline="0" dirty="0" err="1" smtClean="0"/>
              <a:t>runbooks</a:t>
            </a:r>
            <a:r>
              <a:rPr lang="en-GB" sz="1000" baseline="0" dirty="0" smtClean="0"/>
              <a:t>, what are the things that you have to worry about, then I will cover guidelines and some tips about how to build workflows and then we will start digging into the execution of </a:t>
            </a:r>
            <a:r>
              <a:rPr lang="en-GB" sz="1000" baseline="0" dirty="0" err="1" smtClean="0"/>
              <a:t>runbooks</a:t>
            </a:r>
            <a:r>
              <a:rPr lang="en-GB" sz="1000" baseline="0" dirty="0" smtClean="0"/>
              <a:t>, how that works, again we will talk a little bit about the </a:t>
            </a:r>
            <a:r>
              <a:rPr lang="en-GB" sz="1000" baseline="0" dirty="0" err="1" smtClean="0"/>
              <a:t>runbook</a:t>
            </a:r>
            <a:r>
              <a:rPr lang="en-GB" sz="1000" baseline="0" dirty="0" smtClean="0"/>
              <a:t> server, and then we are going to cover engine rules and that’s quite an important topic to cover and after that we will talk a little bit about the logs and audit trail and how to troubleshoot Orchestrator if there are any problems. </a:t>
            </a:r>
            <a:endParaRPr lang="en-GB" sz="1000" dirty="0" smtClean="0"/>
          </a:p>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t>1/21/2013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375063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with planning and design a workflow first</a:t>
            </a:r>
            <a:r>
              <a:rPr lang="en-US" baseline="0" dirty="0" smtClean="0"/>
              <a:t> of all you have to identify your process that you want to automate so you have to really plan your </a:t>
            </a:r>
            <a:r>
              <a:rPr lang="en-US" baseline="0" dirty="0" err="1" smtClean="0"/>
              <a:t>runbook</a:t>
            </a:r>
            <a:r>
              <a:rPr lang="en-US" baseline="0" dirty="0" smtClean="0"/>
              <a:t> and you should really have a defined process that you want to implement with Orchestrator so and there are a couple of things that you have to think of. So first of all how often is that </a:t>
            </a:r>
            <a:r>
              <a:rPr lang="en-US" baseline="0" dirty="0" err="1" smtClean="0"/>
              <a:t>runbook</a:t>
            </a:r>
            <a:r>
              <a:rPr lang="en-US" baseline="0" dirty="0" smtClean="0"/>
              <a:t> going to run and when does it run and how many steps are within that </a:t>
            </a:r>
            <a:r>
              <a:rPr lang="en-US" baseline="0" dirty="0" err="1" smtClean="0"/>
              <a:t>runbook</a:t>
            </a:r>
            <a:r>
              <a:rPr lang="en-US" baseline="0" dirty="0" smtClean="0"/>
              <a:t>, which activities can help you implementing that </a:t>
            </a:r>
            <a:r>
              <a:rPr lang="en-US" baseline="0" dirty="0" err="1" smtClean="0"/>
              <a:t>runbook</a:t>
            </a:r>
            <a:r>
              <a:rPr lang="en-US" baseline="0" dirty="0" smtClean="0"/>
              <a:t> and a couple of other things that you have to plan and design before really starting working with Orchestrator.  And then of course you have to map the process in the Designer so for those of you who have listened to the other two sessions that we already did we covered the Orchestrator Designer, that’s actually the tool where you build the </a:t>
            </a:r>
            <a:r>
              <a:rPr lang="en-US" baseline="0" dirty="0" err="1" smtClean="0"/>
              <a:t>runbooks</a:t>
            </a:r>
            <a:r>
              <a:rPr lang="en-US" baseline="0" dirty="0" smtClean="0"/>
              <a:t>, with Orchestrator and there you have to really define how your </a:t>
            </a:r>
            <a:r>
              <a:rPr lang="en-US" baseline="0" dirty="0" err="1" smtClean="0"/>
              <a:t>runbook</a:t>
            </a:r>
            <a:r>
              <a:rPr lang="en-US" baseline="0" dirty="0" smtClean="0"/>
              <a:t> is going to look like.  So and again think of how often will this </a:t>
            </a:r>
            <a:r>
              <a:rPr lang="en-US" baseline="0" dirty="0" err="1" smtClean="0"/>
              <a:t>runbook</a:t>
            </a:r>
            <a:r>
              <a:rPr lang="en-US" baseline="0" dirty="0" smtClean="0"/>
              <a:t> run, when will it run, which are the activities you’re going to really need to implement that process that’s currently a manual process for example in your data center and of course which data is required to make that </a:t>
            </a:r>
            <a:r>
              <a:rPr lang="en-US" baseline="0" dirty="0" err="1" smtClean="0"/>
              <a:t>runbook</a:t>
            </a:r>
            <a:r>
              <a:rPr lang="en-US" baseline="0" dirty="0" smtClean="0"/>
              <a:t> work and what are the results that you want to provide with your </a:t>
            </a:r>
            <a:r>
              <a:rPr lang="en-US" baseline="0" dirty="0" err="1" smtClean="0"/>
              <a:t>runbook</a:t>
            </a:r>
            <a:r>
              <a:rPr lang="en-US" baseline="0" dirty="0" smtClean="0"/>
              <a:t> and then of course you have to verify the logic and test it.</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A5EC7FFA-86C7-4689-A28A-01C736F4259D}"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4</a:t>
            </a:fld>
            <a:endParaRPr lang="en-US"/>
          </a:p>
        </p:txBody>
      </p:sp>
    </p:spTree>
    <p:extLst>
      <p:ext uri="{BB962C8B-B14F-4D97-AF65-F5344CB8AC3E}">
        <p14:creationId xmlns:p14="http://schemas.microsoft.com/office/powerpoint/2010/main" val="251007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what you do while building a workflow is really</a:t>
            </a:r>
            <a:r>
              <a:rPr lang="en-US" baseline="0" dirty="0" smtClean="0"/>
              <a:t> creating a </a:t>
            </a:r>
            <a:r>
              <a:rPr lang="en-US" baseline="0" dirty="0" err="1" smtClean="0"/>
              <a:t>runbook</a:t>
            </a:r>
            <a:r>
              <a:rPr lang="en-US" baseline="0" dirty="0" smtClean="0"/>
              <a:t> within the </a:t>
            </a:r>
            <a:r>
              <a:rPr lang="en-US" baseline="0" dirty="0" err="1" smtClean="0"/>
              <a:t>runbook</a:t>
            </a:r>
            <a:r>
              <a:rPr lang="en-US" baseline="0" dirty="0" smtClean="0"/>
              <a:t> Designer then you’re able to add activities, there might be scripts involved but you might just go ahead with out of the box activities, you might use an integration pack activities and then you have to link those activities together using those smart links and arrows to really build the flow and the process together and then of course you have to configure a couple of activity properties using the </a:t>
            </a:r>
            <a:r>
              <a:rPr lang="en-US" baseline="0" dirty="0" err="1" smtClean="0"/>
              <a:t>databus</a:t>
            </a:r>
            <a:r>
              <a:rPr lang="en-US" baseline="0" dirty="0" smtClean="0"/>
              <a:t> for example, using variables, using schedules, and then you have to check in the </a:t>
            </a:r>
            <a:r>
              <a:rPr lang="en-US" baseline="0" dirty="0" err="1" smtClean="0"/>
              <a:t>runbook</a:t>
            </a:r>
            <a:r>
              <a:rPr lang="en-US" baseline="0" dirty="0" smtClean="0"/>
              <a:t> and test it and then of course you’re able to start your </a:t>
            </a:r>
            <a:r>
              <a:rPr lang="en-US" baseline="0" dirty="0" err="1" smtClean="0"/>
              <a:t>runbook</a:t>
            </a:r>
            <a:r>
              <a:rPr lang="en-US" baseline="0" dirty="0" smtClean="0"/>
              <a:t> using the </a:t>
            </a:r>
            <a:r>
              <a:rPr lang="en-US" baseline="0" dirty="0" err="1" smtClean="0"/>
              <a:t>runbook</a:t>
            </a:r>
            <a:r>
              <a:rPr lang="en-US" baseline="0" dirty="0" smtClean="0"/>
              <a:t> Designer or go ahead and using the Orchestrator console to start your </a:t>
            </a:r>
            <a:r>
              <a:rPr lang="en-US" baseline="0" dirty="0" err="1" smtClean="0"/>
              <a:t>runbook</a:t>
            </a:r>
            <a:r>
              <a:rPr lang="en-US" baseline="0" dirty="0" smtClean="0"/>
              <a:t>.</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434F1FD5-82B1-4756-9EAB-D7A540F1269E}"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5</a:t>
            </a:fld>
            <a:endParaRPr lang="en-US"/>
          </a:p>
        </p:txBody>
      </p:sp>
    </p:spTree>
    <p:extLst>
      <p:ext uri="{BB962C8B-B14F-4D97-AF65-F5344CB8AC3E}">
        <p14:creationId xmlns:p14="http://schemas.microsoft.com/office/powerpoint/2010/main" val="3008325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So couple of guidelines, how to build your </a:t>
            </a:r>
            <a:r>
              <a:rPr lang="en-US" dirty="0" err="1" smtClean="0"/>
              <a:t>runbooks</a:t>
            </a:r>
            <a:r>
              <a:rPr lang="en-US" dirty="0" smtClean="0"/>
              <a:t>,</a:t>
            </a:r>
            <a:r>
              <a:rPr lang="en-US" baseline="0" dirty="0" smtClean="0"/>
              <a:t> one thing you have in the Runbook Designer on the very left side you have a folder structure which is very  familiar with Windows Explorer so you’re able to organize your </a:t>
            </a:r>
            <a:r>
              <a:rPr lang="en-US" baseline="0" dirty="0" err="1" smtClean="0"/>
              <a:t>runbooks</a:t>
            </a:r>
            <a:r>
              <a:rPr lang="en-US" baseline="0" dirty="0" smtClean="0"/>
              <a:t> in folders and of course you’re able to name those </a:t>
            </a:r>
            <a:r>
              <a:rPr lang="en-US" baseline="0" dirty="0" err="1" smtClean="0"/>
              <a:t>runbooks</a:t>
            </a:r>
            <a:r>
              <a:rPr lang="en-US" baseline="0" dirty="0" smtClean="0"/>
              <a:t> and also add numbers to that. So if you </a:t>
            </a:r>
            <a:r>
              <a:rPr lang="en-US" baseline="0" dirty="0" err="1" smtClean="0"/>
              <a:t>runbook</a:t>
            </a:r>
            <a:r>
              <a:rPr lang="en-US" baseline="0" dirty="0" smtClean="0"/>
              <a:t> or the process that you want to automate consists of more than just one </a:t>
            </a:r>
            <a:r>
              <a:rPr lang="en-US" baseline="0" dirty="0" err="1" smtClean="0"/>
              <a:t>runbook</a:t>
            </a:r>
            <a:r>
              <a:rPr lang="en-US" baseline="0" dirty="0" smtClean="0"/>
              <a:t> you might use numbers to identify which </a:t>
            </a:r>
            <a:r>
              <a:rPr lang="en-US" baseline="0" dirty="0" err="1" smtClean="0"/>
              <a:t>runbook</a:t>
            </a:r>
            <a:r>
              <a:rPr lang="en-US" baseline="0" dirty="0" smtClean="0"/>
              <a:t> is starting first and coming next and so on so that you’re able to really understand the logic behind the different </a:t>
            </a:r>
            <a:r>
              <a:rPr lang="en-US" baseline="0" dirty="0" err="1" smtClean="0"/>
              <a:t>runbooks</a:t>
            </a:r>
            <a:r>
              <a:rPr lang="en-US" baseline="0" dirty="0" smtClean="0"/>
              <a:t>.</a:t>
            </a:r>
          </a:p>
          <a:p>
            <a:r>
              <a:rPr lang="en-US" baseline="0" dirty="0" smtClean="0"/>
              <a:t>So from a </a:t>
            </a:r>
            <a:r>
              <a:rPr lang="en-US" baseline="0" dirty="0" err="1" smtClean="0"/>
              <a:t>runbook</a:t>
            </a:r>
            <a:r>
              <a:rPr lang="en-US" baseline="0" dirty="0" smtClean="0"/>
              <a:t> usage perspective there’s a concept of checking in and checking out your </a:t>
            </a:r>
            <a:r>
              <a:rPr lang="en-US" baseline="0" dirty="0" err="1" smtClean="0"/>
              <a:t>runbooks</a:t>
            </a:r>
            <a:r>
              <a:rPr lang="en-US" baseline="0" dirty="0" smtClean="0"/>
              <a:t> so as soon as you want to start or edit an existing </a:t>
            </a:r>
            <a:r>
              <a:rPr lang="en-US" baseline="0" dirty="0" err="1" smtClean="0"/>
              <a:t>runbook</a:t>
            </a:r>
            <a:r>
              <a:rPr lang="en-US" baseline="0" dirty="0" smtClean="0"/>
              <a:t> or start a new </a:t>
            </a:r>
            <a:r>
              <a:rPr lang="en-US" baseline="0" dirty="0" err="1" smtClean="0"/>
              <a:t>runbook</a:t>
            </a:r>
            <a:r>
              <a:rPr lang="en-US" baseline="0" dirty="0" smtClean="0"/>
              <a:t> you have to check out that specific </a:t>
            </a:r>
            <a:r>
              <a:rPr lang="en-US" baseline="0" dirty="0" err="1" smtClean="0"/>
              <a:t>runbook</a:t>
            </a:r>
            <a:r>
              <a:rPr lang="en-US" baseline="0" dirty="0" smtClean="0"/>
              <a:t> so then you can go ahead and edit and create that </a:t>
            </a:r>
            <a:r>
              <a:rPr lang="en-US" baseline="0" dirty="0" err="1" smtClean="0"/>
              <a:t>runbook</a:t>
            </a:r>
            <a:r>
              <a:rPr lang="en-US" baseline="0" dirty="0" smtClean="0"/>
              <a:t>. And as soon as you’re done with that you’re able to check in the </a:t>
            </a:r>
            <a:r>
              <a:rPr lang="en-US" baseline="0" dirty="0" err="1" smtClean="0"/>
              <a:t>runbook</a:t>
            </a:r>
            <a:r>
              <a:rPr lang="en-US" baseline="0" dirty="0" smtClean="0"/>
              <a:t> and as soon as your </a:t>
            </a:r>
            <a:r>
              <a:rPr lang="en-US" baseline="0" dirty="0" err="1" smtClean="0"/>
              <a:t>runbook</a:t>
            </a:r>
            <a:r>
              <a:rPr lang="en-US" baseline="0" dirty="0" smtClean="0"/>
              <a:t> is checked in it’s able to run on your </a:t>
            </a:r>
            <a:r>
              <a:rPr lang="en-US" baseline="0" dirty="0" err="1" smtClean="0"/>
              <a:t>runbook</a:t>
            </a:r>
            <a:r>
              <a:rPr lang="en-US" baseline="0" dirty="0" smtClean="0"/>
              <a:t> service so with every check in and check out you can write some comments, you have the option to start and stop that </a:t>
            </a:r>
            <a:r>
              <a:rPr lang="en-US" baseline="0" dirty="0" err="1" smtClean="0"/>
              <a:t>runbook</a:t>
            </a:r>
            <a:r>
              <a:rPr lang="en-US" baseline="0" dirty="0" smtClean="0"/>
              <a:t> with in the Designer or even using the test tool and of course you are also able to use the Orchestrator console to start and stop your </a:t>
            </a:r>
            <a:r>
              <a:rPr lang="en-US" baseline="0" dirty="0" err="1" smtClean="0"/>
              <a:t>runbooks</a:t>
            </a:r>
            <a:r>
              <a:rPr lang="en-US" baseline="0" dirty="0" smtClean="0"/>
              <a:t>.</a:t>
            </a:r>
          </a:p>
          <a:p>
            <a:r>
              <a:rPr lang="en-US" baseline="0" dirty="0" smtClean="0"/>
              <a:t>One interesting and very important thing is to think about failure handling so some logic around what happens if an error occurs in your </a:t>
            </a:r>
            <a:r>
              <a:rPr lang="en-US" baseline="0" dirty="0" err="1" smtClean="0"/>
              <a:t>runbooks</a:t>
            </a:r>
            <a:r>
              <a:rPr lang="en-US" baseline="0" dirty="0" smtClean="0"/>
              <a:t> and that’s pretty important to have one central way how to handle errors within your </a:t>
            </a:r>
            <a:r>
              <a:rPr lang="en-US" baseline="0" dirty="0" err="1" smtClean="0"/>
              <a:t>runbook</a:t>
            </a:r>
            <a:r>
              <a:rPr lang="en-US" baseline="0" dirty="0" smtClean="0"/>
              <a:t> and one good thing is using colored links so you’re able to color the links that you’re going to use and that you’re able to see without digging any deeper to see which part of the </a:t>
            </a:r>
            <a:r>
              <a:rPr lang="en-US" baseline="0" dirty="0" err="1" smtClean="0"/>
              <a:t>runbook</a:t>
            </a:r>
            <a:r>
              <a:rPr lang="en-US" baseline="0" dirty="0" smtClean="0"/>
              <a:t> is for error handling. So you’re able to color those links and you’re able to use labels for that. </a:t>
            </a:r>
          </a:p>
          <a:p>
            <a:r>
              <a:rPr lang="en-US" baseline="0" dirty="0" smtClean="0"/>
              <a:t>So and of course one another important concept is using splitting </a:t>
            </a:r>
            <a:r>
              <a:rPr lang="en-US" baseline="0" dirty="0" err="1" smtClean="0"/>
              <a:t>runbooks</a:t>
            </a:r>
            <a:r>
              <a:rPr lang="en-US" baseline="0" dirty="0" smtClean="0"/>
              <a:t> so whenever you think of a specific process that you might use more than just one time think of using separate </a:t>
            </a:r>
            <a:r>
              <a:rPr lang="en-US" baseline="0" dirty="0" err="1" smtClean="0"/>
              <a:t>runbook</a:t>
            </a:r>
            <a:r>
              <a:rPr lang="en-US" baseline="0" dirty="0" smtClean="0"/>
              <a:t> and use that </a:t>
            </a:r>
            <a:r>
              <a:rPr lang="en-US" baseline="0" dirty="0" err="1" smtClean="0"/>
              <a:t>runbook</a:t>
            </a:r>
            <a:r>
              <a:rPr lang="en-US" baseline="0" dirty="0" smtClean="0"/>
              <a:t> in all the other </a:t>
            </a:r>
            <a:r>
              <a:rPr lang="en-US" baseline="0" dirty="0" err="1" smtClean="0"/>
              <a:t>runbook</a:t>
            </a:r>
            <a:r>
              <a:rPr lang="en-US" baseline="0" dirty="0" smtClean="0"/>
              <a:t> as child </a:t>
            </a:r>
            <a:r>
              <a:rPr lang="en-US" baseline="0" dirty="0" err="1" smtClean="0"/>
              <a:t>runbooks</a:t>
            </a:r>
            <a:r>
              <a:rPr lang="en-US" baseline="0" dirty="0" smtClean="0"/>
              <a:t> so for example if you want to, error handling is actually a very good example for that so if you think about some generic error handling where you are accepting some parameters like the error code and some error text and then create for example an incident within Service Manager you’re able to really do that in one </a:t>
            </a:r>
            <a:r>
              <a:rPr lang="en-US" baseline="0" dirty="0" err="1" smtClean="0"/>
              <a:t>runbook</a:t>
            </a:r>
            <a:r>
              <a:rPr lang="en-US" baseline="0" dirty="0" smtClean="0"/>
              <a:t> and then use that </a:t>
            </a:r>
            <a:r>
              <a:rPr lang="en-US" baseline="0" dirty="0" err="1" smtClean="0"/>
              <a:t>runbook</a:t>
            </a:r>
            <a:r>
              <a:rPr lang="en-US" baseline="0" dirty="0" smtClean="0"/>
              <a:t> in all your other </a:t>
            </a:r>
            <a:r>
              <a:rPr lang="en-US" baseline="0" dirty="0" err="1" smtClean="0"/>
              <a:t>runbooks</a:t>
            </a:r>
            <a:r>
              <a:rPr lang="en-US" baseline="0" dirty="0" smtClean="0"/>
              <a:t> to make error handling happening in a very consistent way in all your </a:t>
            </a:r>
            <a:r>
              <a:rPr lang="en-US" baseline="0" dirty="0" err="1" smtClean="0"/>
              <a:t>runbooks</a:t>
            </a:r>
            <a:r>
              <a:rPr lang="en-US" baseline="0" dirty="0" smtClean="0"/>
              <a:t> so that’s all about how to split </a:t>
            </a:r>
            <a:r>
              <a:rPr lang="en-US" baseline="0" dirty="0" err="1" smtClean="0"/>
              <a:t>runbooks</a:t>
            </a:r>
            <a:r>
              <a:rPr lang="en-US" baseline="0" dirty="0" smtClean="0"/>
              <a:t>.  So I think </a:t>
            </a:r>
            <a:r>
              <a:rPr lang="en-US" baseline="0" dirty="0" err="1" smtClean="0"/>
              <a:t>tha’ts</a:t>
            </a:r>
            <a:r>
              <a:rPr lang="en-US" baseline="0" dirty="0" smtClean="0"/>
              <a:t> also a very important concept to think about before creating your </a:t>
            </a:r>
            <a:r>
              <a:rPr lang="en-US" baseline="0" dirty="0" err="1" smtClean="0"/>
              <a:t>runbooks</a:t>
            </a:r>
            <a:r>
              <a:rPr lang="en-US" baseline="0" dirty="0" smtClean="0"/>
              <a:t>. </a:t>
            </a:r>
          </a:p>
          <a:p>
            <a:r>
              <a:rPr lang="en-US" baseline="0" dirty="0" smtClean="0"/>
              <a:t>And of course you’re able to use logging  so either within Orchestrator and also externally that helps you to find out the status and to troubleshoot problems with your </a:t>
            </a:r>
            <a:r>
              <a:rPr lang="en-US" baseline="0" dirty="0" err="1" smtClean="0"/>
              <a:t>runbooks</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6</a:t>
            </a:fld>
            <a:endParaRPr lang="en-US" dirty="0"/>
          </a:p>
        </p:txBody>
      </p:sp>
    </p:spTree>
    <p:extLst>
      <p:ext uri="{BB962C8B-B14F-4D97-AF65-F5344CB8AC3E}">
        <p14:creationId xmlns:p14="http://schemas.microsoft.com/office/powerpoint/2010/main" val="265803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from a </a:t>
            </a:r>
            <a:r>
              <a:rPr lang="en-US" dirty="0" err="1" smtClean="0"/>
              <a:t>runbook</a:t>
            </a:r>
            <a:r>
              <a:rPr lang="en-US" dirty="0" smtClean="0"/>
              <a:t> execution perspective, from the Designer</a:t>
            </a:r>
            <a:r>
              <a:rPr lang="en-US" baseline="0" dirty="0" smtClean="0"/>
              <a:t> you’re design your </a:t>
            </a:r>
            <a:r>
              <a:rPr lang="en-US" baseline="0" dirty="0" err="1" smtClean="0"/>
              <a:t>runbooks</a:t>
            </a:r>
            <a:r>
              <a:rPr lang="en-US" baseline="0" dirty="0" smtClean="0"/>
              <a:t> there, those will go through the management service to the database, to the data store, the Orchestrator’s SQL Server database and the </a:t>
            </a:r>
            <a:r>
              <a:rPr lang="en-US" baseline="0" dirty="0" err="1" smtClean="0"/>
              <a:t>runbook</a:t>
            </a:r>
            <a:r>
              <a:rPr lang="en-US" baseline="0" dirty="0" smtClean="0"/>
              <a:t> service grab those data the </a:t>
            </a:r>
            <a:r>
              <a:rPr lang="en-US" baseline="0" dirty="0" err="1" smtClean="0"/>
              <a:t>runbooks</a:t>
            </a:r>
            <a:r>
              <a:rPr lang="en-US" baseline="0" dirty="0" smtClean="0"/>
              <a:t> into the </a:t>
            </a:r>
            <a:r>
              <a:rPr lang="en-US" baseline="0" dirty="0" err="1" smtClean="0"/>
              <a:t>runbook</a:t>
            </a:r>
            <a:r>
              <a:rPr lang="en-US" baseline="0" dirty="0" smtClean="0"/>
              <a:t> server and execute them there and also updated the status back to the data stores.  So </a:t>
            </a:r>
            <a:r>
              <a:rPr lang="en-US" baseline="0" dirty="0" err="1" smtClean="0"/>
              <a:t>whenver</a:t>
            </a:r>
            <a:r>
              <a:rPr lang="en-US" baseline="0" dirty="0" smtClean="0"/>
              <a:t> a </a:t>
            </a:r>
            <a:r>
              <a:rPr lang="en-US" baseline="0" dirty="0" err="1" smtClean="0"/>
              <a:t>runbook</a:t>
            </a:r>
            <a:r>
              <a:rPr lang="en-US" baseline="0" dirty="0" smtClean="0"/>
              <a:t> server runs an instance of one of your </a:t>
            </a:r>
            <a:r>
              <a:rPr lang="en-US" baseline="0" dirty="0" err="1" smtClean="0"/>
              <a:t>runbooks</a:t>
            </a:r>
            <a:r>
              <a:rPr lang="en-US" baseline="0" dirty="0" smtClean="0"/>
              <a:t> will pass back information to the data store about the status and the console which you see on the left side will grab that data from the data store and make it visible to you in the console so that you’re able to see real time information about all the instances of your </a:t>
            </a:r>
            <a:r>
              <a:rPr lang="en-US" baseline="0" dirty="0" err="1" smtClean="0"/>
              <a:t>runbooks</a:t>
            </a:r>
            <a:r>
              <a:rPr lang="en-US" baseline="0" dirty="0" smtClean="0"/>
              <a:t>.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3264FB0E-C119-4A61-A9B6-8ACB243D3216}"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7</a:t>
            </a:fld>
            <a:endParaRPr lang="en-US"/>
          </a:p>
        </p:txBody>
      </p:sp>
    </p:spTree>
    <p:extLst>
      <p:ext uri="{BB962C8B-B14F-4D97-AF65-F5344CB8AC3E}">
        <p14:creationId xmlns:p14="http://schemas.microsoft.com/office/powerpoint/2010/main" val="84583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Arial" charset="0"/>
              </a:rPr>
              <a:t>So again the </a:t>
            </a:r>
            <a:r>
              <a:rPr lang="en-US" sz="1200" dirty="0" err="1" smtClean="0">
                <a:latin typeface="Arial" charset="0"/>
              </a:rPr>
              <a:t>runbook</a:t>
            </a:r>
            <a:r>
              <a:rPr lang="en-US" sz="1200" dirty="0" smtClean="0">
                <a:latin typeface="Arial" charset="0"/>
              </a:rPr>
              <a:t> server is that service that runs your </a:t>
            </a:r>
            <a:r>
              <a:rPr lang="en-US" sz="1200" dirty="0" err="1" smtClean="0">
                <a:latin typeface="Arial" charset="0"/>
              </a:rPr>
              <a:t>runbooks</a:t>
            </a:r>
            <a:r>
              <a:rPr lang="en-US" sz="1200" dirty="0" smtClean="0">
                <a:latin typeface="Arial" charset="0"/>
              </a:rPr>
              <a:t> and it will communicate with the data store so even if the management server is</a:t>
            </a:r>
            <a:r>
              <a:rPr lang="en-US" sz="1200" baseline="0" dirty="0" smtClean="0">
                <a:latin typeface="Arial" charset="0"/>
              </a:rPr>
              <a:t> not available the </a:t>
            </a:r>
            <a:r>
              <a:rPr lang="en-US" sz="1200" baseline="0" dirty="0" err="1" smtClean="0">
                <a:latin typeface="Arial" charset="0"/>
              </a:rPr>
              <a:t>runbook</a:t>
            </a:r>
            <a:r>
              <a:rPr lang="en-US" sz="1200" baseline="0" dirty="0" smtClean="0">
                <a:latin typeface="Arial" charset="0"/>
              </a:rPr>
              <a:t> server really communicates directly to the data store. And actually there are two ways to deploy </a:t>
            </a:r>
            <a:r>
              <a:rPr lang="en-US" sz="1200" baseline="0" dirty="0" err="1" smtClean="0">
                <a:latin typeface="Arial" charset="0"/>
              </a:rPr>
              <a:t>runbook</a:t>
            </a:r>
            <a:r>
              <a:rPr lang="en-US" sz="1200" baseline="0" dirty="0" smtClean="0">
                <a:latin typeface="Arial" charset="0"/>
              </a:rPr>
              <a:t> server, so first of all and the first choice is using the deployment manager, that’s a tool that’s part of System Center 2012 Orchestrator and you’re able to deploy the </a:t>
            </a:r>
            <a:r>
              <a:rPr lang="en-US" sz="1200" baseline="0" dirty="0" err="1" smtClean="0">
                <a:latin typeface="Arial" charset="0"/>
              </a:rPr>
              <a:t>runbook</a:t>
            </a:r>
            <a:r>
              <a:rPr lang="en-US" sz="1200" baseline="0" dirty="0" smtClean="0">
                <a:latin typeface="Arial" charset="0"/>
              </a:rPr>
              <a:t> service with that tool.</a:t>
            </a:r>
          </a:p>
          <a:p>
            <a:r>
              <a:rPr lang="en-US" sz="1200" baseline="0" dirty="0" smtClean="0">
                <a:latin typeface="Arial" charset="0"/>
              </a:rPr>
              <a:t>And another way is to do a manual install using MSI package. So the deployment manager is there for not only deploying the </a:t>
            </a:r>
            <a:r>
              <a:rPr lang="en-US" sz="1200" baseline="0" dirty="0" err="1" smtClean="0">
                <a:latin typeface="Arial" charset="0"/>
              </a:rPr>
              <a:t>runbook</a:t>
            </a:r>
            <a:r>
              <a:rPr lang="en-US" sz="1200" baseline="0" dirty="0" smtClean="0">
                <a:latin typeface="Arial" charset="0"/>
              </a:rPr>
              <a:t> service but you’re also using that deployment manager to deploy integration packs for example so whenever your </a:t>
            </a:r>
            <a:r>
              <a:rPr lang="en-US" sz="1200" baseline="0" dirty="0" err="1" smtClean="0">
                <a:latin typeface="Arial" charset="0"/>
              </a:rPr>
              <a:t>runbook</a:t>
            </a:r>
            <a:r>
              <a:rPr lang="en-US" sz="1200" baseline="0" dirty="0" smtClean="0">
                <a:latin typeface="Arial" charset="0"/>
              </a:rPr>
              <a:t> is using a specific integration pack you have to deploy that integration pack to your </a:t>
            </a:r>
            <a:r>
              <a:rPr lang="en-US" sz="1200" baseline="0" dirty="0" err="1" smtClean="0">
                <a:latin typeface="Arial" charset="0"/>
              </a:rPr>
              <a:t>runbook</a:t>
            </a:r>
            <a:r>
              <a:rPr lang="en-US" sz="1200" baseline="0" dirty="0" smtClean="0">
                <a:latin typeface="Arial" charset="0"/>
              </a:rPr>
              <a:t> service as well. And therefore Deployment manager is there to help you in doing that and the </a:t>
            </a:r>
            <a:r>
              <a:rPr lang="en-US" sz="1200" baseline="0" dirty="0" err="1" smtClean="0">
                <a:latin typeface="Arial" charset="0"/>
              </a:rPr>
              <a:t>runbook</a:t>
            </a:r>
            <a:r>
              <a:rPr lang="en-US" sz="1200" baseline="0" dirty="0" smtClean="0">
                <a:latin typeface="Arial" charset="0"/>
              </a:rPr>
              <a:t> service again are communicating with the data store to grab a copy of your </a:t>
            </a:r>
            <a:r>
              <a:rPr lang="en-US" sz="1200" baseline="0" dirty="0" err="1" smtClean="0">
                <a:latin typeface="Arial" charset="0"/>
              </a:rPr>
              <a:t>runbooks</a:t>
            </a:r>
            <a:r>
              <a:rPr lang="en-US" sz="1200" baseline="0" dirty="0" smtClean="0">
                <a:latin typeface="Arial" charset="0"/>
              </a:rPr>
              <a:t>, copy that to the </a:t>
            </a:r>
            <a:r>
              <a:rPr lang="en-US" sz="1200" baseline="0" dirty="0" err="1" smtClean="0">
                <a:latin typeface="Arial" charset="0"/>
              </a:rPr>
              <a:t>runbook</a:t>
            </a:r>
            <a:r>
              <a:rPr lang="en-US" sz="1200" baseline="0" dirty="0" smtClean="0">
                <a:latin typeface="Arial" charset="0"/>
              </a:rPr>
              <a:t> server itself and run it there locally and push back information to the data store about status and so on.</a:t>
            </a:r>
            <a:endParaRPr lang="en-US" sz="1200" dirty="0" smtClean="0">
              <a:latin typeface="Arial" charset="0"/>
            </a:endParaRPr>
          </a:p>
          <a:p>
            <a:endParaRPr lang="en-US" sz="1200" dirty="0">
              <a:latin typeface="Arial" charset="0"/>
            </a:endParaRPr>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8</a:t>
            </a:fld>
            <a:endParaRPr lang="en-US" dirty="0"/>
          </a:p>
        </p:txBody>
      </p:sp>
    </p:spTree>
    <p:extLst>
      <p:ext uri="{BB962C8B-B14F-4D97-AF65-F5344CB8AC3E}">
        <p14:creationId xmlns:p14="http://schemas.microsoft.com/office/powerpoint/2010/main" val="360728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there are a couple of </a:t>
            </a:r>
            <a:r>
              <a:rPr lang="en-US" dirty="0" err="1" smtClean="0"/>
              <a:t>runbook</a:t>
            </a:r>
            <a:r>
              <a:rPr lang="en-US" dirty="0" smtClean="0"/>
              <a:t> engine</a:t>
            </a:r>
            <a:r>
              <a:rPr lang="en-US" baseline="0" dirty="0" smtClean="0"/>
              <a:t> rules that I would like to discuss in a little bit more detail first of all publish data, so publish data really let’s you use information from a specific activity in another activity within the same </a:t>
            </a:r>
            <a:r>
              <a:rPr lang="en-US" baseline="0" dirty="0" err="1" smtClean="0"/>
              <a:t>runbook</a:t>
            </a:r>
            <a:r>
              <a:rPr lang="en-US" baseline="0" dirty="0" smtClean="0"/>
              <a:t>. So, and each activity has a set of publish data so whenever an activity runs after it runs, it publish that data to the data bus and the next activity is able to use that data. And all activities are also publishing a common set of data, items like the start and stop time of the activity, and the completion status so that’s common for all the activities and then of course you have a set of data items for each activity that’s different. And also link condition are also using publishing data to add filtering and decision making capabilities to </a:t>
            </a:r>
            <a:r>
              <a:rPr lang="en-US" baseline="0" dirty="0" err="1" smtClean="0"/>
              <a:t>runbook</a:t>
            </a:r>
            <a:r>
              <a:rPr lang="en-US" baseline="0" dirty="0" smtClean="0"/>
              <a:t>. So that’s all about publish data.</a:t>
            </a:r>
          </a:p>
          <a:p>
            <a:r>
              <a:rPr lang="en-US" baseline="0" dirty="0" smtClean="0"/>
              <a:t>Another engine rule is multi-value data, so when an activity runs in a </a:t>
            </a:r>
            <a:r>
              <a:rPr lang="en-US" baseline="0" dirty="0" err="1" smtClean="0"/>
              <a:t>runbook</a:t>
            </a:r>
            <a:r>
              <a:rPr lang="en-US" baseline="0" dirty="0" smtClean="0"/>
              <a:t> it runs one time for each item of the data that the previous activity previews so a very good example for that is, think about querying of database, so whenever you want to query your SQL Server for example and that retrieves ten rows from your database those ten rows will be passed to the next activity and the next activity will run ten times so that’s how multi-value of data is working in Orchestrator. For that you have a concept called flatten I will cover that in a moment.</a:t>
            </a:r>
          </a:p>
          <a:p>
            <a:r>
              <a:rPr lang="en-US" baseline="0" dirty="0" smtClean="0"/>
              <a:t>So the next one is links, we have already discussed it a little bit so links are those errors that’s connecting the activities in your </a:t>
            </a:r>
            <a:r>
              <a:rPr lang="en-US" baseline="0" dirty="0" err="1" smtClean="0"/>
              <a:t>runbook</a:t>
            </a:r>
            <a:r>
              <a:rPr lang="en-US" baseline="0" dirty="0" smtClean="0"/>
              <a:t> and these errors are called links or smart links and they will help you to decide the flow of your </a:t>
            </a:r>
            <a:r>
              <a:rPr lang="en-US" baseline="0" dirty="0" err="1" smtClean="0"/>
              <a:t>runbook</a:t>
            </a:r>
            <a:r>
              <a:rPr lang="en-US" baseline="0" dirty="0" smtClean="0"/>
              <a:t> and to decide whether or not to run the next activity. So if you go and double click on those links so there will be a window where you will be able to enter some filter information. and that will be used also for branching which is one of our next engine rules or concepts within Orchestrator. </a:t>
            </a:r>
          </a:p>
          <a:p>
            <a:r>
              <a:rPr lang="en-US" baseline="0" dirty="0" smtClean="0"/>
              <a:t>So whenever you want to branch or split the path of your </a:t>
            </a:r>
            <a:r>
              <a:rPr lang="en-US" baseline="0" dirty="0" err="1" smtClean="0"/>
              <a:t>runbooks</a:t>
            </a:r>
            <a:r>
              <a:rPr lang="en-US" baseline="0" dirty="0" smtClean="0"/>
              <a:t> you have to add multiple links to your activity and just create a new link by just dragging from your start activity and drag it to the start of your second path and you do some branching there. and you can define the folders, you’re able to use include and exclude statements using variables and also of course accessing the publish data on the </a:t>
            </a:r>
            <a:r>
              <a:rPr lang="en-US" baseline="0" dirty="0" err="1" smtClean="0"/>
              <a:t>databus</a:t>
            </a:r>
            <a:r>
              <a:rPr lang="en-US" baseline="0" dirty="0" smtClean="0"/>
              <a:t> and there are filter conditions like ink log, panes and start with and of course you can define values for that. So for example for monitor a folder and trigger the next activity for both change and delete the files from within that folder and there you can split your workflow and define different activities for either change or delete triggers.  And of course what I mentioned before in the guidance use links and label within your smart links that will help you really to understand what’s going on in your </a:t>
            </a:r>
            <a:r>
              <a:rPr lang="en-US" baseline="0" dirty="0" err="1" smtClean="0"/>
              <a:t>runbook</a:t>
            </a:r>
            <a:r>
              <a:rPr lang="en-US" baseline="0" dirty="0" smtClean="0"/>
              <a:t>. </a:t>
            </a:r>
          </a:p>
          <a:p>
            <a:r>
              <a:rPr lang="en-US" baseline="0" dirty="0" smtClean="0"/>
              <a:t>So another concept is called junction and that comes hand in hand with the branching idea or concept, so a junction idea or activity allows you to multiple branches in a </a:t>
            </a:r>
            <a:r>
              <a:rPr lang="en-US" baseline="0" dirty="0" err="1" smtClean="0"/>
              <a:t>runbook</a:t>
            </a:r>
            <a:r>
              <a:rPr lang="en-US" baseline="0" dirty="0" smtClean="0"/>
              <a:t> to complete so this activity can also publish data from any branch so that all the activities that comes after that junction or after that branch are able to consume that data that the junction activity is publishing to the </a:t>
            </a:r>
            <a:r>
              <a:rPr lang="en-US" baseline="0" dirty="0" err="1" smtClean="0"/>
              <a:t>databus</a:t>
            </a:r>
            <a:r>
              <a:rPr lang="en-US" baseline="0" dirty="0" smtClean="0"/>
              <a:t>. So if you think of having a couple of branches to do maybe different things at the same time, you want to bring them together those different branches and then go ahead with just a single thread where all the other activities will happen so that’s where junction comes into work. </a:t>
            </a:r>
          </a:p>
          <a:p>
            <a:r>
              <a:rPr lang="en-US" baseline="0" dirty="0" smtClean="0"/>
              <a:t>So the flatten concept I’ve already mentioned that in the multi-value </a:t>
            </a:r>
            <a:r>
              <a:rPr lang="en-US" baseline="0" dirty="0" err="1" smtClean="0"/>
              <a:t>datas</a:t>
            </a:r>
            <a:r>
              <a:rPr lang="en-US" baseline="0" dirty="0" smtClean="0"/>
              <a:t> so when you think about that example with SQL server where you query database and you will get back a couple of results you are able to flatten that and so this invoked next activity as many times as there are items to output and if you don’t want that you’re able to use the flatten property that’s part of the activity and you’re able to provide a single output for that activity. And there are a couple of different options, you can either separate that with line breaks or separate that with a specific character that you can define or you’re able to use a CSV format as well with that flatten option. </a:t>
            </a:r>
          </a:p>
          <a:p>
            <a:r>
              <a:rPr lang="en-US" baseline="0" dirty="0" smtClean="0"/>
              <a:t>Another concept is the data mapping so the data mapping you’re able to transform existing publish items or variables into new values according to whatever rules you are going to specify so if for example you want to convert numeric values to broad values you’re able to use that map publish data activity to do that. </a:t>
            </a:r>
          </a:p>
          <a:p>
            <a:r>
              <a:rPr lang="en-US" baseline="0" dirty="0" smtClean="0"/>
              <a:t>Another concept is looping so let’s say that you want to have a process or a activity run several times so example for that might be checking for status of a specific service that’s running on a remote server and you want to check if that service is running or not so you want not only to check it once but check it for a couple of times, let’s say five times in within every ten seconds so you have to use looping so you’re defining that on the activity but you can also define that on a </a:t>
            </a:r>
            <a:r>
              <a:rPr lang="en-US" baseline="0" dirty="0" err="1" smtClean="0"/>
              <a:t>runbook</a:t>
            </a:r>
            <a:r>
              <a:rPr lang="en-US" baseline="0" dirty="0" smtClean="0"/>
              <a:t> level so not only on activity level and you can define exit and do not exit conditions like for example number of attempts or a specific publish data or specific variable if that’s true if you want to exit or you do not want to exit that loop and with that you’re able to implement things like checking for status of specific service for five times every ten seconds. </a:t>
            </a:r>
          </a:p>
          <a:p>
            <a:r>
              <a:rPr lang="en-US" baseline="0" dirty="0" smtClean="0"/>
              <a:t>So the last concept I would like to cover is nesting </a:t>
            </a:r>
            <a:r>
              <a:rPr lang="en-US" baseline="0" dirty="0" err="1" smtClean="0"/>
              <a:t>runbook</a:t>
            </a:r>
            <a:r>
              <a:rPr lang="en-US" baseline="0" dirty="0" smtClean="0"/>
              <a:t> so I’ve already discussed it in our last session but I would like to do it again so you’re able to start </a:t>
            </a:r>
            <a:r>
              <a:rPr lang="en-US" baseline="0" dirty="0" err="1" smtClean="0"/>
              <a:t>runbooks</a:t>
            </a:r>
            <a:r>
              <a:rPr lang="en-US" baseline="0" dirty="0" smtClean="0"/>
              <a:t> within a </a:t>
            </a:r>
            <a:r>
              <a:rPr lang="en-US" baseline="0" dirty="0" err="1" smtClean="0"/>
              <a:t>runbooks</a:t>
            </a:r>
            <a:r>
              <a:rPr lang="en-US" baseline="0" dirty="0" smtClean="0"/>
              <a:t> so you have some sort of parent child relationship. One example which I mentioned before is the error handling idea so that you have specific </a:t>
            </a:r>
            <a:r>
              <a:rPr lang="en-US" baseline="0" dirty="0" err="1" smtClean="0"/>
              <a:t>runbooks</a:t>
            </a:r>
            <a:r>
              <a:rPr lang="en-US" baseline="0" dirty="0" smtClean="0"/>
              <a:t> in your environment that takes care about the error handling.  And then you’re able to call that error handling routine or that error handling a </a:t>
            </a:r>
            <a:r>
              <a:rPr lang="en-US" baseline="0" dirty="0" err="1" smtClean="0"/>
              <a:t>runbook</a:t>
            </a:r>
            <a:r>
              <a:rPr lang="en-US" baseline="0" dirty="0" smtClean="0"/>
              <a:t> within all your other </a:t>
            </a:r>
            <a:r>
              <a:rPr lang="en-US" baseline="0" dirty="0" err="1" smtClean="0"/>
              <a:t>runbooks</a:t>
            </a:r>
            <a:r>
              <a:rPr lang="en-US" baseline="0" dirty="0" smtClean="0"/>
              <a:t> so that’s all about nesting </a:t>
            </a:r>
            <a:r>
              <a:rPr lang="en-US" baseline="0" dirty="0" err="1" smtClean="0"/>
              <a:t>runbooks</a:t>
            </a:r>
            <a:r>
              <a:rPr lang="en-US" baseline="0" dirty="0" smtClean="0"/>
              <a:t> and you’re able to do that by using the invoke </a:t>
            </a:r>
            <a:r>
              <a:rPr lang="en-US" baseline="0" dirty="0" err="1" smtClean="0"/>
              <a:t>runbook</a:t>
            </a:r>
            <a:r>
              <a:rPr lang="en-US" baseline="0" dirty="0" smtClean="0"/>
              <a:t> activity where you’re also able to define passing parameters to that </a:t>
            </a:r>
            <a:r>
              <a:rPr lang="en-US" baseline="0" dirty="0" err="1" smtClean="0"/>
              <a:t>runbook</a:t>
            </a:r>
            <a:r>
              <a:rPr lang="en-US" baseline="0" dirty="0" smtClean="0"/>
              <a:t> and also returning parameters or values from that child </a:t>
            </a:r>
            <a:r>
              <a:rPr lang="en-US" baseline="0" dirty="0" err="1" smtClean="0"/>
              <a:t>runbook</a:t>
            </a:r>
            <a:r>
              <a:rPr lang="en-US" baseline="0" dirty="0" smtClean="0"/>
              <a:t> back to the parent </a:t>
            </a:r>
            <a:r>
              <a:rPr lang="en-US" baseline="0" dirty="0" err="1" smtClean="0"/>
              <a:t>runbook</a:t>
            </a:r>
            <a:r>
              <a:rPr lang="en-US" baseline="0" dirty="0" smtClean="0"/>
              <a:t>.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71ABF992-6BBA-427B-8643-ED07A8ADF352}"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9</a:t>
            </a:fld>
            <a:endParaRPr lang="en-US"/>
          </a:p>
        </p:txBody>
      </p:sp>
    </p:spTree>
    <p:extLst>
      <p:ext uri="{BB962C8B-B14F-4D97-AF65-F5344CB8AC3E}">
        <p14:creationId xmlns:p14="http://schemas.microsoft.com/office/powerpoint/2010/main" val="908053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424336381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6367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sz="4800" smtClean="0">
                <a:ea typeface="+mn-ea"/>
              </a:rPr>
              <a:t>Workflow Basics</a:t>
            </a:r>
            <a:br>
              <a:rPr sz="4800" smtClean="0">
                <a:ea typeface="+mn-ea"/>
              </a:rPr>
            </a:br>
            <a:r>
              <a:rPr sz="3600" smtClean="0">
                <a:ea typeface="+mn-ea"/>
              </a:rPr>
              <a:t>with </a:t>
            </a:r>
            <a:r>
              <a:rPr sz="3600" dirty="0" smtClean="0">
                <a:ea typeface="+mn-ea"/>
              </a:rPr>
              <a:t>System Center 2012 SP1 Orchestrator </a:t>
            </a:r>
            <a:br>
              <a:rPr sz="3600" dirty="0" smtClean="0">
                <a:ea typeface="+mn-ea"/>
              </a:rPr>
            </a:b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sp>
        <p:nvSpPr>
          <p:cNvPr id="15362" name="TextBox 4"/>
          <p:cNvSpPr txBox="1">
            <a:spLocks noChangeArrowheads="1"/>
          </p:cNvSpPr>
          <p:nvPr/>
        </p:nvSpPr>
        <p:spPr bwMode="auto">
          <a:xfrm>
            <a:off x="823913" y="3652838"/>
            <a:ext cx="71310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endParaRPr lang="en-US" sz="2200" dirty="0" smtClean="0">
              <a:solidFill>
                <a:schemeClr val="bg1"/>
              </a:solidFill>
              <a:latin typeface="Segoe UI Light" panose="020B0502040204020203" pitchFamily="34" charset="0"/>
            </a:endParaRPr>
          </a:p>
          <a:p>
            <a:pPr>
              <a:lnSpc>
                <a:spcPts val="1775"/>
              </a:lnSpc>
              <a:spcAft>
                <a:spcPts val="1838"/>
              </a:spcAft>
              <a:buSzPct val="90000"/>
            </a:pPr>
            <a:endParaRPr lang="en-US" sz="2200" dirty="0">
              <a:solidFill>
                <a:schemeClr val="bg1"/>
              </a:solidFill>
              <a:latin typeface="Segoe UI Light" panose="020B0502040204020203" pitchFamily="34" charset="0"/>
            </a:endParaRPr>
          </a:p>
          <a:p>
            <a:pPr>
              <a:lnSpc>
                <a:spcPts val="1775"/>
              </a:lnSpc>
              <a:spcAft>
                <a:spcPts val="1838"/>
              </a:spcAft>
              <a:buSzPct val="90000"/>
            </a:pPr>
            <a:r>
              <a:rPr lang="en-US" sz="2200" dirty="0" smtClean="0">
                <a:solidFill>
                  <a:schemeClr val="bg1"/>
                </a:solidFill>
                <a:latin typeface="Segoe UI Light" panose="020B0502040204020203" pitchFamily="34" charset="0"/>
              </a:rPr>
              <a:t>Microsoft </a:t>
            </a:r>
            <a:r>
              <a:rPr lang="en-US" sz="2200" dirty="0">
                <a:solidFill>
                  <a:schemeClr val="bg1"/>
                </a:solidFill>
                <a:latin typeface="Segoe UI Light" panose="020B0502040204020203" pitchFamily="34" charset="0"/>
              </a:rPr>
              <a:t>Virtual Academy </a:t>
            </a:r>
          </a:p>
        </p:txBody>
      </p:sp>
      <p:pic>
        <p:nvPicPr>
          <p:cNvPr id="15368" name="Picture 20" descr="arr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4686300"/>
            <a:ext cx="254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cstate="screen">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3383628" y="5783237"/>
            <a:ext cx="5135283" cy="91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212850"/>
            <a:ext cx="8046696" cy="4431983"/>
          </a:xfrm>
        </p:spPr>
        <p:txBody>
          <a:bodyPr/>
          <a:lstStyle/>
          <a:p>
            <a:r>
              <a:rPr lang="en-US" dirty="0"/>
              <a:t>Published Data lets an activity use information from another activity in the same </a:t>
            </a:r>
            <a:r>
              <a:rPr lang="en-US" dirty="0" err="1"/>
              <a:t>runbook</a:t>
            </a:r>
            <a:endParaRPr lang="en-US" dirty="0"/>
          </a:p>
          <a:p>
            <a:r>
              <a:rPr lang="en-US" dirty="0"/>
              <a:t>Set of data is specified by activity</a:t>
            </a:r>
          </a:p>
          <a:p>
            <a:r>
              <a:rPr lang="en-US" dirty="0"/>
              <a:t>Plus common set of data items for all activities (e.g. start/stop time)</a:t>
            </a:r>
          </a:p>
          <a:p>
            <a:r>
              <a:rPr lang="en-US" dirty="0"/>
              <a:t>Link conditions also use Published Data to add filtering and decision-making </a:t>
            </a:r>
            <a:r>
              <a:rPr lang="en-US" dirty="0" smtClean="0"/>
              <a:t>capabilities</a:t>
            </a:r>
            <a:endParaRPr lang="en-US" dirty="0"/>
          </a:p>
        </p:txBody>
      </p:sp>
      <p:sp>
        <p:nvSpPr>
          <p:cNvPr id="4" name="Title 3"/>
          <p:cNvSpPr>
            <a:spLocks noGrp="1"/>
          </p:cNvSpPr>
          <p:nvPr>
            <p:ph type="title"/>
          </p:nvPr>
        </p:nvSpPr>
        <p:spPr/>
        <p:txBody>
          <a:bodyPr/>
          <a:lstStyle/>
          <a:p>
            <a:pPr lvl="0"/>
            <a:r>
              <a:rPr lang="en-US" smtClean="0"/>
              <a:t>Published Data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092" y="3497262"/>
            <a:ext cx="3576412" cy="2394128"/>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443" y="636575"/>
            <a:ext cx="2498144" cy="2769962"/>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28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4638" y="1212850"/>
            <a:ext cx="11887200" cy="6968061"/>
          </a:xfrm>
        </p:spPr>
        <p:txBody>
          <a:bodyPr/>
          <a:lstStyle/>
          <a:p>
            <a:r>
              <a:rPr lang="en-US" dirty="0"/>
              <a:t>Every </a:t>
            </a:r>
            <a:r>
              <a:rPr lang="en-US" dirty="0" err="1"/>
              <a:t>runbook</a:t>
            </a:r>
            <a:r>
              <a:rPr lang="en-US" dirty="0"/>
              <a:t> generates a log </a:t>
            </a:r>
          </a:p>
          <a:p>
            <a:r>
              <a:rPr lang="en-US" dirty="0"/>
              <a:t>Real-Time Log</a:t>
            </a:r>
          </a:p>
          <a:p>
            <a:r>
              <a:rPr lang="en-US" dirty="0"/>
              <a:t>Historical </a:t>
            </a:r>
            <a:r>
              <a:rPr lang="en-US" dirty="0" smtClean="0"/>
              <a:t>Log</a:t>
            </a:r>
            <a:endParaRPr lang="en-US" dirty="0"/>
          </a:p>
          <a:p>
            <a:r>
              <a:rPr lang="en-US" dirty="0"/>
              <a:t>What is Logged?</a:t>
            </a:r>
          </a:p>
          <a:p>
            <a:pPr lvl="1"/>
            <a:r>
              <a:rPr lang="en-US" sz="3200" dirty="0"/>
              <a:t>S</a:t>
            </a:r>
            <a:r>
              <a:rPr lang="en-US" sz="3200" dirty="0" smtClean="0"/>
              <a:t>tart and end times and completion status</a:t>
            </a:r>
          </a:p>
          <a:p>
            <a:pPr lvl="1"/>
            <a:r>
              <a:rPr lang="en-US" sz="3200" dirty="0" err="1" smtClean="0"/>
              <a:t>Runbool</a:t>
            </a:r>
            <a:r>
              <a:rPr lang="en-US" sz="3200" dirty="0" smtClean="0"/>
              <a:t> level</a:t>
            </a:r>
          </a:p>
          <a:p>
            <a:pPr lvl="1"/>
            <a:r>
              <a:rPr lang="en-US" sz="3200" dirty="0" smtClean="0"/>
              <a:t>Activity level</a:t>
            </a:r>
          </a:p>
          <a:p>
            <a:pPr lvl="1"/>
            <a:r>
              <a:rPr lang="en-US" sz="3200" dirty="0" smtClean="0"/>
              <a:t>Published Data (if configured)</a:t>
            </a:r>
          </a:p>
          <a:p>
            <a:endParaRPr lang="en-US" dirty="0"/>
          </a:p>
          <a:p>
            <a:endParaRPr lang="en-US" dirty="0"/>
          </a:p>
          <a:p>
            <a:endParaRPr lang="en-US" dirty="0"/>
          </a:p>
        </p:txBody>
      </p:sp>
      <p:sp>
        <p:nvSpPr>
          <p:cNvPr id="4" name="Title 3"/>
          <p:cNvSpPr>
            <a:spLocks noGrp="1"/>
          </p:cNvSpPr>
          <p:nvPr>
            <p:ph type="title"/>
          </p:nvPr>
        </p:nvSpPr>
        <p:spPr/>
        <p:txBody>
          <a:bodyPr/>
          <a:lstStyle/>
          <a:p>
            <a:r>
              <a:rPr lang="en-US" smtClean="0"/>
              <a:t>Logs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920" y="2109797"/>
            <a:ext cx="6104253" cy="1397518"/>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45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4638" y="1212850"/>
            <a:ext cx="11887200" cy="3447098"/>
          </a:xfrm>
        </p:spPr>
        <p:txBody>
          <a:bodyPr/>
          <a:lstStyle/>
          <a:p>
            <a:r>
              <a:rPr lang="en-US" dirty="0"/>
              <a:t>Regularly purge old log entries</a:t>
            </a:r>
          </a:p>
          <a:p>
            <a:r>
              <a:rPr lang="en-US" dirty="0"/>
              <a:t>Scheduled (default) or manual task</a:t>
            </a:r>
          </a:p>
          <a:p>
            <a:r>
              <a:rPr lang="en-US" dirty="0"/>
              <a:t>Frequency (e.g. one time per day)</a:t>
            </a:r>
          </a:p>
          <a:p>
            <a:r>
              <a:rPr lang="en-US" dirty="0"/>
              <a:t>Retain (keep last 10 entries) </a:t>
            </a:r>
          </a:p>
          <a:p>
            <a:r>
              <a:rPr lang="en-US" dirty="0"/>
              <a:t>Time (e.g. 2am)</a:t>
            </a:r>
          </a:p>
        </p:txBody>
      </p:sp>
      <p:sp>
        <p:nvSpPr>
          <p:cNvPr id="4" name="Title 3"/>
          <p:cNvSpPr>
            <a:spLocks noGrp="1"/>
          </p:cNvSpPr>
          <p:nvPr>
            <p:ph type="title"/>
          </p:nvPr>
        </p:nvSpPr>
        <p:spPr/>
        <p:txBody>
          <a:bodyPr/>
          <a:lstStyle/>
          <a:p>
            <a:r>
              <a:rPr lang="en-US" smtClean="0"/>
              <a:t>Purging Logs</a:t>
            </a:r>
            <a:endParaRPr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186" y="3131507"/>
            <a:ext cx="4812470" cy="3232138"/>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3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4638" y="1212850"/>
            <a:ext cx="11887200" cy="4727448"/>
          </a:xfrm>
        </p:spPr>
        <p:txBody>
          <a:bodyPr/>
          <a:lstStyle/>
          <a:p>
            <a:r>
              <a:rPr lang="en-US" sz="3600" dirty="0"/>
              <a:t>Orchestrator can create trace log messages </a:t>
            </a:r>
          </a:p>
          <a:p>
            <a:r>
              <a:rPr lang="en-US" sz="3600" dirty="0"/>
              <a:t>Help you identify problems (Management server)</a:t>
            </a:r>
          </a:p>
          <a:p>
            <a:r>
              <a:rPr lang="en-US" sz="3600" dirty="0"/>
              <a:t>By default only for exceptions</a:t>
            </a:r>
          </a:p>
          <a:p>
            <a:r>
              <a:rPr lang="en-US" sz="3600" dirty="0"/>
              <a:t>Trace Log location: </a:t>
            </a:r>
            <a:r>
              <a:rPr lang="en-US" sz="3600" dirty="0" err="1"/>
              <a:t>ProgramData</a:t>
            </a:r>
            <a:r>
              <a:rPr lang="en-US" sz="3600" dirty="0"/>
              <a:t>\Microsoft System Center 2012\Orchestrator</a:t>
            </a:r>
          </a:p>
          <a:p>
            <a:r>
              <a:rPr lang="en-US" sz="3600" dirty="0"/>
              <a:t>HKEY_LOCAL_MACHINE\SOFTWARE\Wow6432Node\Microsoft\SystemCenter2012\Orchestrator\</a:t>
            </a:r>
            <a:r>
              <a:rPr lang="en-US" sz="3600" dirty="0" err="1"/>
              <a:t>TraceLogger</a:t>
            </a:r>
            <a:endParaRPr lang="en-US" sz="3600" dirty="0"/>
          </a:p>
          <a:p>
            <a:r>
              <a:rPr lang="en-US" sz="3600" dirty="0" err="1"/>
              <a:t>LogFolder</a:t>
            </a:r>
            <a:r>
              <a:rPr lang="en-US" sz="3600" dirty="0"/>
              <a:t>, </a:t>
            </a:r>
            <a:r>
              <a:rPr lang="en-US" sz="3600" dirty="0" err="1"/>
              <a:t>LogLevel</a:t>
            </a:r>
            <a:r>
              <a:rPr lang="en-US" sz="3600" dirty="0"/>
              <a:t>, </a:t>
            </a:r>
            <a:r>
              <a:rPr lang="en-US" sz="3600" dirty="0" err="1"/>
              <a:t>LogPrefix</a:t>
            </a:r>
            <a:r>
              <a:rPr lang="en-US" sz="3600" dirty="0"/>
              <a:t>, </a:t>
            </a:r>
            <a:r>
              <a:rPr lang="en-US" sz="3600" dirty="0" err="1"/>
              <a:t>NewLogEvery</a:t>
            </a:r>
            <a:r>
              <a:rPr lang="en-US" sz="3600" dirty="0"/>
              <a:t> (seconds)</a:t>
            </a:r>
          </a:p>
        </p:txBody>
      </p:sp>
      <p:sp>
        <p:nvSpPr>
          <p:cNvPr id="4" name="Title 3"/>
          <p:cNvSpPr>
            <a:spLocks noGrp="1"/>
          </p:cNvSpPr>
          <p:nvPr>
            <p:ph type="title"/>
          </p:nvPr>
        </p:nvSpPr>
        <p:spPr/>
        <p:txBody>
          <a:bodyPr/>
          <a:lstStyle/>
          <a:p>
            <a:r>
              <a:rPr lang="en-US" smtClean="0"/>
              <a:t>Trace Logs</a:t>
            </a:r>
            <a:endParaRPr lang="en-US" dirty="0"/>
          </a:p>
        </p:txBody>
      </p:sp>
    </p:spTree>
    <p:extLst>
      <p:ext uri="{BB962C8B-B14F-4D97-AF65-F5344CB8AC3E}">
        <p14:creationId xmlns:p14="http://schemas.microsoft.com/office/powerpoint/2010/main" val="406599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4813625"/>
          </a:xfrm>
        </p:spPr>
        <p:txBody>
          <a:bodyPr/>
          <a:lstStyle/>
          <a:p>
            <a:r>
              <a:rPr lang="en-US" dirty="0" smtClean="0"/>
              <a:t>Collection of text log file with info on </a:t>
            </a:r>
            <a:r>
              <a:rPr lang="en-US" dirty="0" err="1" smtClean="0"/>
              <a:t>runbook</a:t>
            </a:r>
            <a:r>
              <a:rPr lang="en-US" dirty="0" smtClean="0"/>
              <a:t> interaction with external tools &amp; systems</a:t>
            </a:r>
          </a:p>
          <a:p>
            <a:r>
              <a:rPr lang="en-US" dirty="0" smtClean="0"/>
              <a:t>Not activated by default</a:t>
            </a:r>
          </a:p>
          <a:p>
            <a:pPr lvl="1"/>
            <a:r>
              <a:rPr lang="en-US" sz="3200" dirty="0" smtClean="0"/>
              <a:t>To activate the Audit Trail: </a:t>
            </a:r>
            <a:r>
              <a:rPr lang="en-US" sz="3200" dirty="0" err="1" smtClean="0"/>
              <a:t>atlc</a:t>
            </a:r>
            <a:r>
              <a:rPr lang="en-US" sz="3200" dirty="0" smtClean="0"/>
              <a:t> /enable</a:t>
            </a:r>
          </a:p>
          <a:p>
            <a:pPr lvl="1"/>
            <a:r>
              <a:rPr lang="en-US" sz="3200" dirty="0" smtClean="0"/>
              <a:t>To deactivate the Audit Trail: </a:t>
            </a:r>
            <a:r>
              <a:rPr lang="en-US" sz="3200" dirty="0" err="1" smtClean="0"/>
              <a:t>atlc</a:t>
            </a:r>
            <a:r>
              <a:rPr lang="en-US" sz="3200" dirty="0" smtClean="0"/>
              <a:t> /disable</a:t>
            </a:r>
          </a:p>
          <a:p>
            <a:r>
              <a:rPr lang="en-US" dirty="0" smtClean="0"/>
              <a:t>What is Logged?</a:t>
            </a:r>
          </a:p>
          <a:p>
            <a:pPr lvl="1"/>
            <a:r>
              <a:rPr lang="en-US" sz="3200" dirty="0" smtClean="0"/>
              <a:t>Who and what started the </a:t>
            </a:r>
            <a:r>
              <a:rPr lang="en-US" sz="3200" dirty="0" err="1" smtClean="0"/>
              <a:t>runbook</a:t>
            </a:r>
            <a:endParaRPr lang="en-US" sz="3200" dirty="0" smtClean="0"/>
          </a:p>
          <a:p>
            <a:pPr lvl="1"/>
            <a:r>
              <a:rPr lang="en-US" sz="3200" dirty="0" smtClean="0"/>
              <a:t>Configuration data from each object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066" y="4518209"/>
            <a:ext cx="5032271" cy="1058893"/>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smtClean="0"/>
              <a:t>Runbook Audit Trail</a:t>
            </a:r>
            <a:endParaRPr lang="en-US" dirty="0"/>
          </a:p>
        </p:txBody>
      </p:sp>
      <p:sp>
        <p:nvSpPr>
          <p:cNvPr id="6" name="Rounded Rectangle 5"/>
          <p:cNvSpPr/>
          <p:nvPr/>
        </p:nvSpPr>
        <p:spPr bwMode="auto">
          <a:xfrm>
            <a:off x="1831344" y="6186622"/>
            <a:ext cx="8773787" cy="669317"/>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algn="ctr"/>
            <a:r>
              <a:rPr lang="en-US" sz="2856" dirty="0"/>
              <a:t>NOTE:</a:t>
            </a:r>
            <a:r>
              <a:rPr lang="en-US" sz="2856" b="1" dirty="0"/>
              <a:t> </a:t>
            </a:r>
            <a:r>
              <a:rPr lang="en-US" sz="2856" dirty="0"/>
              <a:t>Can consume a large amount of disk space</a:t>
            </a:r>
          </a:p>
        </p:txBody>
      </p:sp>
    </p:spTree>
    <p:extLst>
      <p:ext uri="{BB962C8B-B14F-4D97-AF65-F5344CB8AC3E}">
        <p14:creationId xmlns:p14="http://schemas.microsoft.com/office/powerpoint/2010/main" val="27907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Discuss guidelines for constructing </a:t>
            </a:r>
            <a:r>
              <a:rPr lang="en-US" dirty="0" err="1" smtClean="0"/>
              <a:t>runbooks</a:t>
            </a:r>
            <a:endParaRPr lang="en-US" dirty="0" smtClean="0"/>
          </a:p>
          <a:p>
            <a:r>
              <a:rPr lang="en-US" dirty="0" smtClean="0"/>
              <a:t>Understand </a:t>
            </a:r>
            <a:r>
              <a:rPr lang="en-US" dirty="0" err="1" smtClean="0"/>
              <a:t>runbook</a:t>
            </a:r>
            <a:r>
              <a:rPr lang="en-US" dirty="0" smtClean="0"/>
              <a:t> engine rules </a:t>
            </a:r>
          </a:p>
          <a:p>
            <a:r>
              <a:rPr lang="en-US" dirty="0" smtClean="0"/>
              <a:t>How to manipulate </a:t>
            </a:r>
            <a:r>
              <a:rPr lang="en-US" dirty="0" err="1" smtClean="0"/>
              <a:t>runbook</a:t>
            </a:r>
            <a:r>
              <a:rPr lang="en-US" dirty="0" smtClean="0"/>
              <a:t> execution with junctions, looping and flatten</a:t>
            </a:r>
          </a:p>
          <a:p>
            <a:r>
              <a:rPr lang="en-US" dirty="0" smtClean="0"/>
              <a:t>How to enable &amp; disable the </a:t>
            </a:r>
            <a:r>
              <a:rPr lang="en-US" dirty="0" err="1" smtClean="0"/>
              <a:t>runbook</a:t>
            </a:r>
            <a:r>
              <a:rPr lang="en-US" dirty="0" smtClean="0"/>
              <a:t> audit trail</a:t>
            </a:r>
          </a:p>
          <a:p>
            <a:r>
              <a:rPr lang="en-US" dirty="0" smtClean="0"/>
              <a:t>Difference between Historical and Runtime log</a:t>
            </a:r>
            <a:endParaRPr lang="en-US" dirty="0"/>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42417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2523768"/>
          </a:xfrm>
        </p:spPr>
        <p:txBody>
          <a:bodyPr/>
          <a:lstStyle/>
          <a:p>
            <a:r>
              <a:rPr lang="en-US" dirty="0"/>
              <a:t>Describe the concepts and decision processes related to workflow design and creation in </a:t>
            </a:r>
            <a:r>
              <a:rPr lang="en-US" dirty="0" smtClean="0"/>
              <a:t>OIS</a:t>
            </a:r>
            <a:endParaRPr lang="en-US" dirty="0"/>
          </a:p>
          <a:p>
            <a:r>
              <a:rPr lang="en-US" dirty="0"/>
              <a:t>Understand how to use foundation objects to control policy execution </a:t>
            </a:r>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187288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smtClean="0"/>
              <a:t>Constructing Runbooks</a:t>
            </a:r>
          </a:p>
          <a:p>
            <a:pPr lvl="0"/>
            <a:r>
              <a:rPr lang="en-US" smtClean="0"/>
              <a:t>Workflow Guidelines </a:t>
            </a:r>
          </a:p>
          <a:p>
            <a:pPr lvl="0"/>
            <a:r>
              <a:rPr lang="en-US" smtClean="0"/>
              <a:t>Runbook Execution</a:t>
            </a:r>
          </a:p>
          <a:p>
            <a:r>
              <a:rPr lang="en-US" smtClean="0"/>
              <a:t>Runbook Server</a:t>
            </a:r>
          </a:p>
          <a:p>
            <a:r>
              <a:rPr lang="en-US" smtClean="0"/>
              <a:t>Runbook Engine Rules</a:t>
            </a:r>
          </a:p>
          <a:p>
            <a:r>
              <a:rPr lang="en-US" smtClean="0"/>
              <a:t>Runbook Logs</a:t>
            </a:r>
          </a:p>
          <a:p>
            <a:r>
              <a:rPr lang="en-US" smtClean="0"/>
              <a:t>Runbook Audit Trail</a:t>
            </a:r>
          </a:p>
          <a:p>
            <a:pPr lvl="1"/>
            <a:endParaRPr lang="en-CA" dirty="0"/>
          </a:p>
        </p:txBody>
      </p:sp>
      <p:sp>
        <p:nvSpPr>
          <p:cNvPr id="2" name="Title 1"/>
          <p:cNvSpPr>
            <a:spLocks noGrp="1"/>
          </p:cNvSpPr>
          <p:nvPr>
            <p:ph type="title"/>
          </p:nvPr>
        </p:nvSpPr>
        <p:spPr/>
        <p:txBody>
          <a:bodyPr/>
          <a:lstStyle/>
          <a:p>
            <a:r>
              <a:rPr lang="en-CA" smtClean="0"/>
              <a:t>Agenda</a:t>
            </a:r>
            <a:endParaRPr lang="en-CA" dirty="0"/>
          </a:p>
        </p:txBody>
      </p:sp>
    </p:spTree>
    <p:extLst>
      <p:ext uri="{BB962C8B-B14F-4D97-AF65-F5344CB8AC3E}">
        <p14:creationId xmlns:p14="http://schemas.microsoft.com/office/powerpoint/2010/main" val="12883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43805" y="233152"/>
            <a:ext cx="8548864" cy="13831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896" dirty="0">
                <a:solidFill>
                  <a:schemeClr val="bg1"/>
                </a:solidFill>
              </a:rPr>
              <a:t>Constructing Workflows</a:t>
            </a:r>
            <a:br>
              <a:rPr lang="en-US" sz="4896" dirty="0">
                <a:solidFill>
                  <a:schemeClr val="bg1"/>
                </a:solidFill>
              </a:rPr>
            </a:br>
            <a:endParaRPr lang="en-US" sz="4896" dirty="0">
              <a:solidFill>
                <a:schemeClr val="bg1"/>
              </a:solidFill>
            </a:endParaRPr>
          </a:p>
        </p:txBody>
      </p:sp>
      <p:sp>
        <p:nvSpPr>
          <p:cNvPr id="9" name="Text Placeholder 8"/>
          <p:cNvSpPr>
            <a:spLocks noGrp="1"/>
          </p:cNvSpPr>
          <p:nvPr>
            <p:ph type="body" sz="quarter" idx="10"/>
          </p:nvPr>
        </p:nvSpPr>
        <p:spPr>
          <a:xfrm>
            <a:off x="274637" y="1212850"/>
            <a:ext cx="12161837" cy="5447645"/>
          </a:xfrm>
        </p:spPr>
        <p:txBody>
          <a:bodyPr/>
          <a:lstStyle/>
          <a:p>
            <a:r>
              <a:rPr lang="en-US" sz="3600" dirty="0" smtClean="0"/>
              <a:t>Identify the process that you want to automate</a:t>
            </a:r>
          </a:p>
          <a:p>
            <a:r>
              <a:rPr lang="en-US" sz="3600" dirty="0" smtClean="0"/>
              <a:t>Ask questions about why it’s done this way</a:t>
            </a:r>
          </a:p>
          <a:p>
            <a:r>
              <a:rPr lang="en-US" sz="3600" dirty="0" smtClean="0"/>
              <a:t>Map the process in the Orchestrator Designer</a:t>
            </a:r>
          </a:p>
          <a:p>
            <a:r>
              <a:rPr lang="en-US" sz="3600" dirty="0" smtClean="0"/>
              <a:t>When/How often the </a:t>
            </a:r>
            <a:r>
              <a:rPr lang="en-US" sz="3600" dirty="0" err="1" smtClean="0"/>
              <a:t>runbook</a:t>
            </a:r>
            <a:r>
              <a:rPr lang="en-US" sz="3600" dirty="0" smtClean="0"/>
              <a:t> is going to run?</a:t>
            </a:r>
          </a:p>
          <a:p>
            <a:r>
              <a:rPr lang="en-US" sz="3600" dirty="0" smtClean="0"/>
              <a:t>Which activities reflect the steps in the process?</a:t>
            </a:r>
          </a:p>
          <a:p>
            <a:r>
              <a:rPr lang="en-US" sz="3600" dirty="0" smtClean="0"/>
              <a:t>Which type of data is required and which data is generated?</a:t>
            </a:r>
          </a:p>
          <a:p>
            <a:r>
              <a:rPr lang="en-US" sz="3600" dirty="0" smtClean="0"/>
              <a:t>What are the results and how are the reported?</a:t>
            </a:r>
          </a:p>
          <a:p>
            <a:r>
              <a:rPr lang="en-US" sz="3600" dirty="0" smtClean="0"/>
              <a:t>Verify the logic</a:t>
            </a:r>
            <a:endParaRPr lang="en-US" sz="3600" dirty="0"/>
          </a:p>
        </p:txBody>
      </p:sp>
      <p:sp>
        <p:nvSpPr>
          <p:cNvPr id="8" name="Title 7"/>
          <p:cNvSpPr>
            <a:spLocks noGrp="1"/>
          </p:cNvSpPr>
          <p:nvPr>
            <p:ph type="title"/>
          </p:nvPr>
        </p:nvSpPr>
        <p:spPr/>
        <p:txBody>
          <a:bodyPr/>
          <a:lstStyle/>
          <a:p>
            <a:r>
              <a:rPr lang="en-US" smtClean="0"/>
              <a:t>Planning and Designing a Workflow</a:t>
            </a:r>
            <a:endParaRPr lang="en-US" dirty="0"/>
          </a:p>
        </p:txBody>
      </p:sp>
    </p:spTree>
    <p:extLst>
      <p:ext uri="{BB962C8B-B14F-4D97-AF65-F5344CB8AC3E}">
        <p14:creationId xmlns:p14="http://schemas.microsoft.com/office/powerpoint/2010/main" val="2089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43805" y="233152"/>
            <a:ext cx="8548864" cy="13831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896" dirty="0">
                <a:solidFill>
                  <a:schemeClr val="bg1"/>
                </a:solidFill>
              </a:rPr>
              <a:t>Constructing Workflows</a:t>
            </a:r>
            <a:br>
              <a:rPr lang="en-US" sz="4896" dirty="0">
                <a:solidFill>
                  <a:schemeClr val="bg1"/>
                </a:solidFill>
              </a:rPr>
            </a:br>
            <a:endParaRPr lang="en-US" sz="4896" dirty="0">
              <a:solidFill>
                <a:schemeClr val="bg1"/>
              </a:solidFill>
            </a:endParaRPr>
          </a:p>
        </p:txBody>
      </p:sp>
      <p:sp>
        <p:nvSpPr>
          <p:cNvPr id="9" name="Text Placeholder 8"/>
          <p:cNvSpPr>
            <a:spLocks noGrp="1"/>
          </p:cNvSpPr>
          <p:nvPr>
            <p:ph type="body" sz="quarter" idx="10"/>
          </p:nvPr>
        </p:nvSpPr>
        <p:spPr>
          <a:xfrm>
            <a:off x="274638" y="1212850"/>
            <a:ext cx="11887200" cy="4124206"/>
          </a:xfrm>
        </p:spPr>
        <p:txBody>
          <a:bodyPr/>
          <a:lstStyle/>
          <a:p>
            <a:pPr marL="742950" indent="-742950">
              <a:buFont typeface="+mj-lt"/>
              <a:buAutoNum type="arabicPeriod"/>
            </a:pPr>
            <a:r>
              <a:rPr lang="en-US" dirty="0"/>
              <a:t>Create a new </a:t>
            </a:r>
            <a:r>
              <a:rPr lang="en-US" dirty="0" err="1"/>
              <a:t>runbook</a:t>
            </a:r>
            <a:endParaRPr lang="en-US" dirty="0"/>
          </a:p>
          <a:p>
            <a:pPr marL="742950" indent="-742950">
              <a:buFont typeface="+mj-lt"/>
              <a:buAutoNum type="arabicPeriod"/>
            </a:pPr>
            <a:r>
              <a:rPr lang="en-US" dirty="0"/>
              <a:t>Add Activities</a:t>
            </a:r>
          </a:p>
          <a:p>
            <a:pPr marL="742950" indent="-742950">
              <a:buFont typeface="+mj-lt"/>
              <a:buAutoNum type="arabicPeriod"/>
            </a:pPr>
            <a:r>
              <a:rPr lang="en-US" dirty="0"/>
              <a:t>Link the Activities Together</a:t>
            </a:r>
          </a:p>
          <a:p>
            <a:pPr marL="742950" indent="-742950">
              <a:buFont typeface="+mj-lt"/>
              <a:buAutoNum type="arabicPeriod"/>
            </a:pPr>
            <a:r>
              <a:rPr lang="en-US" dirty="0"/>
              <a:t>Configure Activity properties</a:t>
            </a:r>
          </a:p>
          <a:p>
            <a:pPr marL="742950" indent="-742950">
              <a:buFont typeface="+mj-lt"/>
              <a:buAutoNum type="arabicPeriod"/>
            </a:pPr>
            <a:r>
              <a:rPr lang="en-US" dirty="0"/>
              <a:t>Check in and test </a:t>
            </a:r>
            <a:r>
              <a:rPr lang="en-US" dirty="0" err="1"/>
              <a:t>runbook</a:t>
            </a:r>
            <a:endParaRPr lang="en-US" dirty="0"/>
          </a:p>
          <a:p>
            <a:pPr marL="742950" indent="-742950">
              <a:buFont typeface="+mj-lt"/>
              <a:buAutoNum type="arabicPeriod"/>
            </a:pPr>
            <a:r>
              <a:rPr lang="en-US" dirty="0"/>
              <a:t>Start your </a:t>
            </a:r>
            <a:r>
              <a:rPr lang="en-US" dirty="0" err="1"/>
              <a:t>runbook</a:t>
            </a:r>
            <a:endParaRPr lang="en-US" dirty="0"/>
          </a:p>
        </p:txBody>
      </p:sp>
      <p:sp>
        <p:nvSpPr>
          <p:cNvPr id="8" name="Title 7"/>
          <p:cNvSpPr>
            <a:spLocks noGrp="1"/>
          </p:cNvSpPr>
          <p:nvPr>
            <p:ph type="title"/>
          </p:nvPr>
        </p:nvSpPr>
        <p:spPr/>
        <p:txBody>
          <a:bodyPr/>
          <a:lstStyle/>
          <a:p>
            <a:r>
              <a:rPr lang="en-US" dirty="0" smtClean="0"/>
              <a:t>Building a Workflow</a:t>
            </a:r>
            <a:endParaRPr lang="en-US" dirty="0"/>
          </a:p>
        </p:txBody>
      </p:sp>
    </p:spTree>
    <p:extLst>
      <p:ext uri="{BB962C8B-B14F-4D97-AF65-F5344CB8AC3E}">
        <p14:creationId xmlns:p14="http://schemas.microsoft.com/office/powerpoint/2010/main" val="144337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5367623"/>
          </a:xfrm>
        </p:spPr>
        <p:txBody>
          <a:bodyPr/>
          <a:lstStyle/>
          <a:p>
            <a:r>
              <a:rPr lang="en-US" sz="3200" dirty="0" smtClean="0"/>
              <a:t>Building and Organizing </a:t>
            </a:r>
            <a:r>
              <a:rPr lang="en-US" sz="3200" dirty="0" err="1" smtClean="0"/>
              <a:t>Runbooks</a:t>
            </a:r>
            <a:endParaRPr lang="en-US" sz="3200" dirty="0" smtClean="0"/>
          </a:p>
          <a:p>
            <a:pPr lvl="1"/>
            <a:r>
              <a:rPr lang="en-US" dirty="0" smtClean="0"/>
              <a:t>Numbering and Naming</a:t>
            </a:r>
          </a:p>
          <a:p>
            <a:r>
              <a:rPr lang="en-US" sz="3200" dirty="0" err="1" smtClean="0"/>
              <a:t>Runbook</a:t>
            </a:r>
            <a:r>
              <a:rPr lang="en-US" sz="3200" dirty="0" smtClean="0"/>
              <a:t> Usage </a:t>
            </a:r>
          </a:p>
          <a:p>
            <a:pPr lvl="1"/>
            <a:r>
              <a:rPr lang="en-US" dirty="0" smtClean="0"/>
              <a:t>Check in/out, Comments</a:t>
            </a:r>
          </a:p>
          <a:p>
            <a:pPr lvl="1"/>
            <a:r>
              <a:rPr lang="en-US" dirty="0" smtClean="0"/>
              <a:t>Start/Stop</a:t>
            </a:r>
          </a:p>
          <a:p>
            <a:pPr lvl="1"/>
            <a:r>
              <a:rPr lang="en-US" dirty="0" smtClean="0"/>
              <a:t>Testing</a:t>
            </a:r>
          </a:p>
          <a:p>
            <a:pPr lvl="1"/>
            <a:r>
              <a:rPr lang="en-US" dirty="0" smtClean="0"/>
              <a:t>Orchestrator Console </a:t>
            </a:r>
          </a:p>
          <a:p>
            <a:r>
              <a:rPr lang="en-US" sz="3200" dirty="0" smtClean="0"/>
              <a:t>Failure Handling (using links and color them)</a:t>
            </a:r>
          </a:p>
          <a:p>
            <a:r>
              <a:rPr lang="en-US" sz="3200" dirty="0" smtClean="0"/>
              <a:t>Don’t use default labeling</a:t>
            </a:r>
          </a:p>
          <a:p>
            <a:r>
              <a:rPr lang="en-US" sz="3200" dirty="0" smtClean="0"/>
              <a:t>Consider splitting </a:t>
            </a:r>
            <a:r>
              <a:rPr lang="en-US" sz="3200" dirty="0" err="1" smtClean="0"/>
              <a:t>runbooks</a:t>
            </a:r>
            <a:endParaRPr lang="en-US" sz="3200" dirty="0" smtClean="0"/>
          </a:p>
          <a:p>
            <a:r>
              <a:rPr lang="en-US" sz="3200" dirty="0" smtClean="0"/>
              <a:t>Logging (Orchestrator/External)</a:t>
            </a:r>
            <a:endParaRPr lang="en-US" sz="3200" dirty="0"/>
          </a:p>
        </p:txBody>
      </p:sp>
      <p:sp>
        <p:nvSpPr>
          <p:cNvPr id="6" name="Title 1"/>
          <p:cNvSpPr>
            <a:spLocks noGrp="1"/>
          </p:cNvSpPr>
          <p:nvPr>
            <p:ph type="title"/>
          </p:nvPr>
        </p:nvSpPr>
        <p:spPr/>
        <p:txBody>
          <a:bodyPr/>
          <a:lstStyle/>
          <a:p>
            <a:pPr lvl="0"/>
            <a:r>
              <a:rPr lang="en-US" smtClean="0"/>
              <a:t>Runbook Guidelines </a:t>
            </a:r>
            <a:br>
              <a:rPr lang="en-US" smtClean="0"/>
            </a:b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409" y="6555073"/>
            <a:ext cx="9055185" cy="37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63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0"/>
          <p:cNvSpPr>
            <a:spLocks noGrp="1" noChangeArrowheads="1"/>
          </p:cNvSpPr>
          <p:nvPr>
            <p:ph type="title"/>
          </p:nvPr>
        </p:nvSpPr>
        <p:spPr/>
        <p:txBody>
          <a:bodyPr/>
          <a:lstStyle/>
          <a:p>
            <a:r>
              <a:rPr lang="en-US" smtClean="0"/>
              <a:t>Runbook Execution</a:t>
            </a:r>
            <a:endParaRPr lang="en-US" dirty="0"/>
          </a:p>
        </p:txBody>
      </p:sp>
      <p:sp>
        <p:nvSpPr>
          <p:cNvPr id="3" name="AutoShape 4"/>
          <p:cNvSpPr>
            <a:spLocks noChangeArrowheads="1"/>
          </p:cNvSpPr>
          <p:nvPr/>
        </p:nvSpPr>
        <p:spPr bwMode="gray">
          <a:xfrm>
            <a:off x="2346193" y="1023662"/>
            <a:ext cx="7809034" cy="5869016"/>
          </a:xfrm>
          <a:prstGeom prst="roundRect">
            <a:avLst>
              <a:gd name="adj" fmla="val 1995"/>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defTabSz="932559" fontAlgn="auto">
              <a:spcBef>
                <a:spcPts val="0"/>
              </a:spcBef>
              <a:spcAft>
                <a:spcPts val="0"/>
              </a:spcAft>
              <a:defRPr/>
            </a:pPr>
            <a:endParaRPr lang="en-US" sz="1836">
              <a:solidFill>
                <a:schemeClr val="accent6"/>
              </a:solidFill>
              <a:ea typeface="ＭＳ Ｐゴシック" charset="-128"/>
            </a:endParaRPr>
          </a:p>
        </p:txBody>
      </p:sp>
      <p:sp>
        <p:nvSpPr>
          <p:cNvPr id="4" name="Rectangle 10"/>
          <p:cNvSpPr>
            <a:spLocks noChangeArrowheads="1"/>
          </p:cNvSpPr>
          <p:nvPr/>
        </p:nvSpPr>
        <p:spPr bwMode="gray">
          <a:xfrm>
            <a:off x="2453349" y="1161920"/>
            <a:ext cx="7608116" cy="5496753"/>
          </a:xfrm>
          <a:prstGeom prst="roundRect">
            <a:avLst>
              <a:gd name="adj" fmla="val 2130"/>
            </a:avLst>
          </a:prstGeom>
          <a:solidFill>
            <a:schemeClr val="bg1">
              <a:alpha val="26000"/>
            </a:schemeClr>
          </a:solidFill>
          <a:ln w="9525" algn="ctr">
            <a:noFill/>
            <a:round/>
            <a:headEnd/>
            <a:tailEnd/>
          </a:ln>
          <a:effectLst>
            <a:prstShdw prst="shdw18" dist="17961" dir="13500000">
              <a:schemeClr val="bg1">
                <a:gamma/>
                <a:shade val="60000"/>
                <a:invGamma/>
              </a:schemeClr>
            </a:prstShdw>
          </a:effectLst>
        </p:spPr>
        <p:txBody>
          <a:bodyPr anchor="ctr"/>
          <a:lstStyle/>
          <a:p>
            <a:pPr algn="ctr" defTabSz="932559" fontAlgn="auto">
              <a:spcBef>
                <a:spcPts val="0"/>
              </a:spcBef>
              <a:spcAft>
                <a:spcPts val="0"/>
              </a:spcAft>
              <a:defRPr/>
            </a:pPr>
            <a:r>
              <a:rPr lang="en-US" sz="1836">
                <a:solidFill>
                  <a:schemeClr val="accent6"/>
                </a:solidFill>
                <a:latin typeface="Segoe UI"/>
                <a:ea typeface="ＭＳ Ｐゴシック" charset="-128"/>
              </a:rPr>
              <a:t>11</a:t>
            </a:r>
          </a:p>
        </p:txBody>
      </p:sp>
      <p:sp>
        <p:nvSpPr>
          <p:cNvPr id="5" name="Rectangle 51"/>
          <p:cNvSpPr>
            <a:spLocks noChangeArrowheads="1"/>
          </p:cNvSpPr>
          <p:nvPr/>
        </p:nvSpPr>
        <p:spPr bwMode="gray">
          <a:xfrm>
            <a:off x="7382550" y="1305734"/>
            <a:ext cx="2531573" cy="4724040"/>
          </a:xfrm>
          <a:prstGeom prst="rect">
            <a:avLst/>
          </a:prstGeom>
          <a:gradFill rotWithShape="1">
            <a:gsLst>
              <a:gs pos="0">
                <a:schemeClr val="bg1"/>
              </a:gs>
              <a:gs pos="50000">
                <a:srgbClr val="0070C0"/>
              </a:gs>
              <a:gs pos="100000">
                <a:schemeClr val="bg1"/>
              </a:gs>
            </a:gsLst>
            <a:lin ang="5400000" scaled="1"/>
          </a:gradFill>
          <a:ln w="9525">
            <a:noFill/>
            <a:miter lim="800000"/>
            <a:headEnd/>
            <a:tailEnd/>
          </a:ln>
        </p:spPr>
        <p:txBody>
          <a:bodyPr wrap="none" anchor="ctr"/>
          <a:lstStyle/>
          <a:p>
            <a:pPr defTabSz="932559" fontAlgn="auto">
              <a:spcBef>
                <a:spcPts val="0"/>
              </a:spcBef>
              <a:spcAft>
                <a:spcPts val="0"/>
              </a:spcAft>
              <a:defRPr/>
            </a:pPr>
            <a:endParaRPr lang="en-US" sz="1632" dirty="0">
              <a:solidFill>
                <a:schemeClr val="accent6"/>
              </a:solidFill>
              <a:latin typeface="Segoe UI"/>
              <a:ea typeface="ＭＳ Ｐゴシック" charset="-128"/>
            </a:endParaRPr>
          </a:p>
        </p:txBody>
      </p:sp>
      <p:sp>
        <p:nvSpPr>
          <p:cNvPr id="6" name="Rectangle 53"/>
          <p:cNvSpPr>
            <a:spLocks noChangeArrowheads="1"/>
          </p:cNvSpPr>
          <p:nvPr/>
        </p:nvSpPr>
        <p:spPr bwMode="gray">
          <a:xfrm>
            <a:off x="2593238" y="1296808"/>
            <a:ext cx="2571758" cy="4724040"/>
          </a:xfrm>
          <a:prstGeom prst="rect">
            <a:avLst/>
          </a:prstGeom>
          <a:gradFill rotWithShape="1">
            <a:gsLst>
              <a:gs pos="0">
                <a:schemeClr val="bg1"/>
              </a:gs>
              <a:gs pos="50000">
                <a:srgbClr val="0070C0"/>
              </a:gs>
              <a:gs pos="100000">
                <a:schemeClr val="bg1"/>
              </a:gs>
            </a:gsLst>
            <a:lin ang="5400000" scaled="1"/>
          </a:gradFill>
          <a:ln w="9525">
            <a:noFill/>
            <a:miter lim="800000"/>
            <a:headEnd/>
            <a:tailEnd/>
          </a:ln>
        </p:spPr>
        <p:txBody>
          <a:bodyPr wrap="none" anchor="ctr"/>
          <a:lstStyle/>
          <a:p>
            <a:pPr defTabSz="932559" fontAlgn="auto">
              <a:spcBef>
                <a:spcPts val="0"/>
              </a:spcBef>
              <a:spcAft>
                <a:spcPts val="0"/>
              </a:spcAft>
              <a:defRPr/>
            </a:pPr>
            <a:endParaRPr lang="en-US" sz="1632" dirty="0">
              <a:solidFill>
                <a:schemeClr val="accent6"/>
              </a:solidFill>
              <a:latin typeface="Segoe UI"/>
              <a:ea typeface="ＭＳ Ｐゴシック" charset="-128"/>
            </a:endParaRPr>
          </a:p>
        </p:txBody>
      </p:sp>
      <p:sp>
        <p:nvSpPr>
          <p:cNvPr id="7" name="Rectangle 54"/>
          <p:cNvSpPr>
            <a:spLocks noChangeArrowheads="1"/>
          </p:cNvSpPr>
          <p:nvPr/>
        </p:nvSpPr>
        <p:spPr bwMode="gray">
          <a:xfrm>
            <a:off x="5239420" y="1305736"/>
            <a:ext cx="2035975" cy="4715115"/>
          </a:xfrm>
          <a:prstGeom prst="rect">
            <a:avLst/>
          </a:prstGeom>
          <a:gradFill rotWithShape="1">
            <a:gsLst>
              <a:gs pos="0">
                <a:schemeClr val="bg1"/>
              </a:gs>
              <a:gs pos="50000">
                <a:srgbClr val="0070C0"/>
              </a:gs>
              <a:gs pos="100000">
                <a:schemeClr val="bg1"/>
              </a:gs>
            </a:gsLst>
            <a:lin ang="5400000" scaled="1"/>
          </a:gradFill>
          <a:ln w="9525">
            <a:noFill/>
            <a:miter lim="800000"/>
            <a:headEnd/>
            <a:tailEnd/>
          </a:ln>
        </p:spPr>
        <p:txBody>
          <a:bodyPr wrap="none" anchor="ctr"/>
          <a:lstStyle/>
          <a:p>
            <a:pPr defTabSz="932559" fontAlgn="auto">
              <a:spcBef>
                <a:spcPts val="0"/>
              </a:spcBef>
              <a:spcAft>
                <a:spcPts val="0"/>
              </a:spcAft>
              <a:defRPr/>
            </a:pPr>
            <a:endParaRPr lang="en-US" sz="1632" dirty="0">
              <a:solidFill>
                <a:schemeClr val="accent6"/>
              </a:solidFill>
              <a:latin typeface="Segoe UI"/>
              <a:ea typeface="ＭＳ Ｐゴシック" charset="-128"/>
            </a:endParaRPr>
          </a:p>
        </p:txBody>
      </p:sp>
      <p:sp>
        <p:nvSpPr>
          <p:cNvPr id="8" name="Text Box 55"/>
          <p:cNvSpPr txBox="1">
            <a:spLocks noChangeArrowheads="1"/>
          </p:cNvSpPr>
          <p:nvPr/>
        </p:nvSpPr>
        <p:spPr bwMode="gray">
          <a:xfrm>
            <a:off x="7382559" y="5722640"/>
            <a:ext cx="2893218" cy="302263"/>
          </a:xfrm>
          <a:prstGeom prst="rect">
            <a:avLst/>
          </a:prstGeom>
          <a:noFill/>
          <a:ln w="9525">
            <a:noFill/>
            <a:miter lim="800000"/>
            <a:headEnd/>
            <a:tailEnd/>
          </a:ln>
        </p:spPr>
        <p:txBody>
          <a:bodyPr wrap="square">
            <a:spAutoFit/>
          </a:bodyPr>
          <a:lstStyle/>
          <a:p>
            <a:pPr algn="ctr" defTabSz="932559" fontAlgn="auto">
              <a:spcBef>
                <a:spcPts val="0"/>
              </a:spcBef>
              <a:spcAft>
                <a:spcPts val="0"/>
              </a:spcAft>
            </a:pPr>
            <a:r>
              <a:rPr lang="en-US" sz="1326" dirty="0" err="1">
                <a:solidFill>
                  <a:schemeClr val="accent6"/>
                </a:solidFill>
                <a:latin typeface="Segoe UI"/>
              </a:rPr>
              <a:t>Runbook</a:t>
            </a:r>
            <a:r>
              <a:rPr lang="en-US" sz="1326" dirty="0">
                <a:solidFill>
                  <a:schemeClr val="accent6"/>
                </a:solidFill>
                <a:latin typeface="Segoe UI"/>
              </a:rPr>
              <a:t> Server</a:t>
            </a:r>
          </a:p>
        </p:txBody>
      </p:sp>
      <p:sp>
        <p:nvSpPr>
          <p:cNvPr id="9" name="Text Box 56"/>
          <p:cNvSpPr txBox="1">
            <a:spLocks noChangeArrowheads="1"/>
          </p:cNvSpPr>
          <p:nvPr/>
        </p:nvSpPr>
        <p:spPr bwMode="gray">
          <a:xfrm>
            <a:off x="5908834" y="5722639"/>
            <a:ext cx="985134" cy="302263"/>
          </a:xfrm>
          <a:prstGeom prst="rect">
            <a:avLst/>
          </a:prstGeom>
          <a:noFill/>
          <a:ln w="9525">
            <a:noFill/>
            <a:miter lim="800000"/>
            <a:headEnd/>
            <a:tailEnd/>
          </a:ln>
        </p:spPr>
        <p:txBody>
          <a:bodyPr wrap="none">
            <a:spAutoFit/>
          </a:bodyPr>
          <a:lstStyle/>
          <a:p>
            <a:pPr algn="ctr" defTabSz="932559" fontAlgn="auto">
              <a:spcBef>
                <a:spcPts val="0"/>
              </a:spcBef>
              <a:spcAft>
                <a:spcPts val="0"/>
              </a:spcAft>
            </a:pPr>
            <a:r>
              <a:rPr lang="en-US" sz="1326" dirty="0">
                <a:solidFill>
                  <a:schemeClr val="accent6"/>
                </a:solidFill>
                <a:latin typeface="Segoe UI"/>
              </a:rPr>
              <a:t>Data Store</a:t>
            </a:r>
          </a:p>
        </p:txBody>
      </p:sp>
      <p:sp>
        <p:nvSpPr>
          <p:cNvPr id="10" name="Text Box 58"/>
          <p:cNvSpPr txBox="1">
            <a:spLocks noChangeArrowheads="1"/>
          </p:cNvSpPr>
          <p:nvPr/>
        </p:nvSpPr>
        <p:spPr bwMode="gray">
          <a:xfrm>
            <a:off x="7489706" y="6073652"/>
            <a:ext cx="2571758" cy="304487"/>
          </a:xfrm>
          <a:prstGeom prst="rect">
            <a:avLst/>
          </a:prstGeom>
          <a:noFill/>
          <a:ln w="25400" cap="rnd">
            <a:noFill/>
            <a:miter lim="800000"/>
            <a:headEnd/>
            <a:tailEnd/>
          </a:ln>
        </p:spPr>
        <p:txBody>
          <a:bodyPr lIns="91792" tIns="47732" rIns="91792" bIns="47732">
            <a:spAutoFit/>
          </a:bodyPr>
          <a:lstStyle/>
          <a:p>
            <a:pPr algn="ctr" defTabSz="932559" fontAlgn="auto">
              <a:spcBef>
                <a:spcPct val="50000"/>
              </a:spcBef>
              <a:spcAft>
                <a:spcPts val="0"/>
              </a:spcAft>
            </a:pPr>
            <a:r>
              <a:rPr lang="en-US" sz="1326" dirty="0">
                <a:solidFill>
                  <a:schemeClr val="accent6"/>
                </a:solidFill>
                <a:latin typeface="Segoe UI"/>
              </a:rPr>
              <a:t>(Run processes)</a:t>
            </a:r>
          </a:p>
        </p:txBody>
      </p:sp>
      <p:sp>
        <p:nvSpPr>
          <p:cNvPr id="11" name="Text Box 59"/>
          <p:cNvSpPr txBox="1">
            <a:spLocks noChangeArrowheads="1"/>
          </p:cNvSpPr>
          <p:nvPr/>
        </p:nvSpPr>
        <p:spPr bwMode="gray">
          <a:xfrm>
            <a:off x="2844026" y="5722640"/>
            <a:ext cx="2306097" cy="302263"/>
          </a:xfrm>
          <a:prstGeom prst="rect">
            <a:avLst/>
          </a:prstGeom>
          <a:noFill/>
          <a:ln w="9525" algn="ctr">
            <a:noFill/>
            <a:miter lim="800000"/>
            <a:headEnd/>
            <a:tailEnd/>
          </a:ln>
        </p:spPr>
        <p:txBody>
          <a:bodyPr>
            <a:spAutoFit/>
          </a:bodyPr>
          <a:lstStyle/>
          <a:p>
            <a:pPr algn="ctr" defTabSz="932559" fontAlgn="auto">
              <a:spcBef>
                <a:spcPts val="0"/>
              </a:spcBef>
              <a:spcAft>
                <a:spcPts val="0"/>
              </a:spcAft>
            </a:pPr>
            <a:r>
              <a:rPr lang="en-US" sz="1326" dirty="0">
                <a:solidFill>
                  <a:schemeClr val="accent6"/>
                </a:solidFill>
                <a:latin typeface="Segoe UI"/>
              </a:rPr>
              <a:t>GUI</a:t>
            </a:r>
          </a:p>
        </p:txBody>
      </p:sp>
      <p:sp>
        <p:nvSpPr>
          <p:cNvPr id="12" name="Text Box 61"/>
          <p:cNvSpPr txBox="1">
            <a:spLocks noChangeArrowheads="1"/>
          </p:cNvSpPr>
          <p:nvPr/>
        </p:nvSpPr>
        <p:spPr bwMode="gray">
          <a:xfrm>
            <a:off x="5098776" y="6073652"/>
            <a:ext cx="2712399" cy="304487"/>
          </a:xfrm>
          <a:prstGeom prst="rect">
            <a:avLst/>
          </a:prstGeom>
          <a:noFill/>
          <a:ln w="25400" cap="rnd">
            <a:noFill/>
            <a:miter lim="800000"/>
            <a:headEnd/>
            <a:tailEnd/>
          </a:ln>
        </p:spPr>
        <p:txBody>
          <a:bodyPr lIns="91792" tIns="47732" rIns="91792" bIns="47732">
            <a:spAutoFit/>
          </a:bodyPr>
          <a:lstStyle/>
          <a:p>
            <a:pPr algn="ctr" defTabSz="932559" fontAlgn="auto">
              <a:spcBef>
                <a:spcPct val="50000"/>
              </a:spcBef>
              <a:spcAft>
                <a:spcPts val="0"/>
              </a:spcAft>
            </a:pPr>
            <a:r>
              <a:rPr lang="en-US" sz="1326" dirty="0">
                <a:solidFill>
                  <a:schemeClr val="accent6"/>
                </a:solidFill>
                <a:latin typeface="Segoe UI"/>
              </a:rPr>
              <a:t>(Store process logic) </a:t>
            </a:r>
          </a:p>
        </p:txBody>
      </p:sp>
      <p:sp>
        <p:nvSpPr>
          <p:cNvPr id="13" name="Text Box 62"/>
          <p:cNvSpPr txBox="1">
            <a:spLocks noChangeArrowheads="1"/>
          </p:cNvSpPr>
          <p:nvPr/>
        </p:nvSpPr>
        <p:spPr bwMode="gray">
          <a:xfrm>
            <a:off x="2404235" y="6073652"/>
            <a:ext cx="3156654" cy="304487"/>
          </a:xfrm>
          <a:prstGeom prst="rect">
            <a:avLst/>
          </a:prstGeom>
          <a:noFill/>
          <a:ln w="25400" cap="rnd">
            <a:noFill/>
            <a:miter lim="800000"/>
            <a:headEnd/>
            <a:tailEnd/>
          </a:ln>
        </p:spPr>
        <p:txBody>
          <a:bodyPr lIns="91792" tIns="47732" rIns="91792" bIns="47732">
            <a:spAutoFit/>
          </a:bodyPr>
          <a:lstStyle/>
          <a:p>
            <a:pPr algn="ctr" defTabSz="932559" fontAlgn="auto">
              <a:spcBef>
                <a:spcPct val="50000"/>
              </a:spcBef>
              <a:spcAft>
                <a:spcPts val="0"/>
              </a:spcAft>
            </a:pPr>
            <a:r>
              <a:rPr lang="en-US" sz="1326" dirty="0">
                <a:solidFill>
                  <a:schemeClr val="accent6"/>
                </a:solidFill>
                <a:latin typeface="Segoe UI"/>
              </a:rPr>
              <a:t>(Design, manage, report)</a:t>
            </a:r>
          </a:p>
        </p:txBody>
      </p:sp>
      <p:pic>
        <p:nvPicPr>
          <p:cNvPr id="14" name="Picture 36" descr="Database"/>
          <p:cNvPicPr>
            <a:picLocks noChangeAspect="1" noChangeArrowheads="1"/>
          </p:cNvPicPr>
          <p:nvPr/>
        </p:nvPicPr>
        <p:blipFill>
          <a:blip r:embed="rId3" cstate="print"/>
          <a:srcRect/>
          <a:stretch>
            <a:fillRect/>
          </a:stretch>
        </p:blipFill>
        <p:spPr bwMode="gray">
          <a:xfrm>
            <a:off x="5864501" y="3447714"/>
            <a:ext cx="1143003" cy="1248043"/>
          </a:xfrm>
          <a:prstGeom prst="rect">
            <a:avLst/>
          </a:prstGeom>
          <a:noFill/>
          <a:ln w="9525">
            <a:noFill/>
            <a:miter lim="800000"/>
            <a:headEnd/>
            <a:tailEnd/>
          </a:ln>
        </p:spPr>
      </p:pic>
      <p:pic>
        <p:nvPicPr>
          <p:cNvPr id="15" name="Picture 33" descr="ComputersMonitor">
            <a:hlinkClick r:id="" action="ppaction://noaction"/>
          </p:cNvPr>
          <p:cNvPicPr>
            <a:picLocks noChangeAspect="1" noChangeArrowheads="1"/>
          </p:cNvPicPr>
          <p:nvPr/>
        </p:nvPicPr>
        <p:blipFill>
          <a:blip r:embed="rId4" cstate="print"/>
          <a:srcRect/>
          <a:stretch>
            <a:fillRect/>
          </a:stretch>
        </p:blipFill>
        <p:spPr bwMode="gray">
          <a:xfrm>
            <a:off x="2761401" y="1627495"/>
            <a:ext cx="850555" cy="1099352"/>
          </a:xfrm>
          <a:prstGeom prst="rect">
            <a:avLst/>
          </a:prstGeom>
          <a:noFill/>
          <a:ln w="9525">
            <a:noFill/>
            <a:miter lim="800000"/>
            <a:headEnd/>
            <a:tailEnd/>
          </a:ln>
        </p:spPr>
      </p:pic>
      <p:pic>
        <p:nvPicPr>
          <p:cNvPr id="16" name="Picture 24" descr="ComputerBox"/>
          <p:cNvPicPr>
            <a:picLocks noChangeAspect="1" noChangeArrowheads="1"/>
          </p:cNvPicPr>
          <p:nvPr/>
        </p:nvPicPr>
        <p:blipFill>
          <a:blip r:embed="rId5" cstate="print"/>
          <a:srcRect/>
          <a:stretch>
            <a:fillRect/>
          </a:stretch>
        </p:blipFill>
        <p:spPr bwMode="gray">
          <a:xfrm>
            <a:off x="9016049" y="3275302"/>
            <a:ext cx="750096" cy="1143226"/>
          </a:xfrm>
          <a:prstGeom prst="rect">
            <a:avLst/>
          </a:prstGeom>
          <a:noFill/>
          <a:ln w="9525">
            <a:noFill/>
            <a:miter lim="800000"/>
            <a:headEnd/>
            <a:tailEnd/>
          </a:ln>
        </p:spPr>
      </p:pic>
      <p:cxnSp>
        <p:nvCxnSpPr>
          <p:cNvPr id="17" name="Elbow Connector 68"/>
          <p:cNvCxnSpPr>
            <a:cxnSpLocks noChangeShapeType="1"/>
          </p:cNvCxnSpPr>
          <p:nvPr/>
        </p:nvCxnSpPr>
        <p:spPr bwMode="gray">
          <a:xfrm rot="16200000" flipH="1">
            <a:off x="3183761" y="2737754"/>
            <a:ext cx="1440290" cy="1000545"/>
          </a:xfrm>
          <a:prstGeom prst="bentConnector3">
            <a:avLst>
              <a:gd name="adj1" fmla="val 50000"/>
            </a:avLst>
          </a:prstGeom>
          <a:noFill/>
          <a:ln w="25400" algn="ctr">
            <a:solidFill>
              <a:schemeClr val="tx1">
                <a:lumMod val="50000"/>
                <a:lumOff val="50000"/>
              </a:schemeClr>
            </a:solidFill>
            <a:prstDash val="sysDash"/>
            <a:round/>
            <a:headEnd type="triangle" w="med" len="med"/>
            <a:tailEnd type="triangle" w="med" len="med"/>
          </a:ln>
        </p:spPr>
      </p:cxnSp>
      <p:cxnSp>
        <p:nvCxnSpPr>
          <p:cNvPr id="18" name="Straight Arrow Connector 75"/>
          <p:cNvCxnSpPr>
            <a:cxnSpLocks noChangeShapeType="1"/>
          </p:cNvCxnSpPr>
          <p:nvPr/>
        </p:nvCxnSpPr>
        <p:spPr bwMode="gray">
          <a:xfrm flipV="1">
            <a:off x="7007502" y="3824958"/>
            <a:ext cx="1875245" cy="1"/>
          </a:xfrm>
          <a:prstGeom prst="straightConnector1">
            <a:avLst/>
          </a:prstGeom>
          <a:noFill/>
          <a:ln w="25400" algn="ctr">
            <a:solidFill>
              <a:schemeClr val="tx1">
                <a:lumMod val="50000"/>
                <a:lumOff val="50000"/>
              </a:schemeClr>
            </a:solidFill>
            <a:prstDash val="sysDash"/>
            <a:round/>
            <a:headEnd type="triangle" w="med" len="med"/>
            <a:tailEnd type="triangle" w="med" len="med"/>
          </a:ln>
        </p:spPr>
      </p:cxnSp>
      <p:sp>
        <p:nvSpPr>
          <p:cNvPr id="19" name="Text Box 59"/>
          <p:cNvSpPr txBox="1">
            <a:spLocks noChangeArrowheads="1"/>
          </p:cNvSpPr>
          <p:nvPr/>
        </p:nvSpPr>
        <p:spPr bwMode="gray">
          <a:xfrm>
            <a:off x="3879118" y="1600526"/>
            <a:ext cx="816149" cy="670577"/>
          </a:xfrm>
          <a:prstGeom prst="rect">
            <a:avLst/>
          </a:prstGeom>
          <a:noFill/>
          <a:ln w="9525" algn="ctr">
            <a:noFill/>
            <a:miter lim="800000"/>
            <a:headEnd/>
            <a:tailEnd/>
          </a:ln>
        </p:spPr>
        <p:txBody>
          <a:bodyPr wrap="none">
            <a:spAutoFit/>
          </a:bodyPr>
          <a:lstStyle/>
          <a:p>
            <a:pPr defTabSz="932559" fontAlgn="auto">
              <a:spcBef>
                <a:spcPts val="0"/>
              </a:spcBef>
              <a:spcAft>
                <a:spcPts val="0"/>
              </a:spcAft>
            </a:pPr>
            <a:r>
              <a:rPr lang="en-US" sz="1224" dirty="0">
                <a:solidFill>
                  <a:schemeClr val="accent6"/>
                </a:solidFill>
                <a:latin typeface="Segoe UI"/>
              </a:rPr>
              <a:t>Designer</a:t>
            </a:r>
          </a:p>
          <a:p>
            <a:pPr defTabSz="932559" fontAlgn="auto">
              <a:spcBef>
                <a:spcPts val="0"/>
              </a:spcBef>
              <a:spcAft>
                <a:spcPts val="0"/>
              </a:spcAft>
            </a:pPr>
            <a:endParaRPr lang="en-US" sz="1224" dirty="0">
              <a:solidFill>
                <a:schemeClr val="accent6"/>
              </a:solidFill>
              <a:latin typeface="Segoe UI"/>
            </a:endParaRPr>
          </a:p>
          <a:p>
            <a:pPr defTabSz="932559" fontAlgn="auto">
              <a:spcBef>
                <a:spcPts val="0"/>
              </a:spcBef>
              <a:spcAft>
                <a:spcPts val="0"/>
              </a:spcAft>
            </a:pPr>
            <a:endParaRPr lang="en-US" sz="1224" dirty="0">
              <a:solidFill>
                <a:schemeClr val="accent6"/>
              </a:solidFill>
              <a:latin typeface="Segoe UI"/>
            </a:endParaRPr>
          </a:p>
        </p:txBody>
      </p:sp>
      <p:grpSp>
        <p:nvGrpSpPr>
          <p:cNvPr id="20" name="Group 61"/>
          <p:cNvGrpSpPr>
            <a:grpSpLocks/>
          </p:cNvGrpSpPr>
          <p:nvPr/>
        </p:nvGrpSpPr>
        <p:grpSpPr bwMode="auto">
          <a:xfrm>
            <a:off x="3550164" y="2314182"/>
            <a:ext cx="1504657" cy="923845"/>
            <a:chOff x="690" y="1938"/>
            <a:chExt cx="3039" cy="1258"/>
          </a:xfrm>
        </p:grpSpPr>
        <p:pic>
          <p:nvPicPr>
            <p:cNvPr id="21" name="Picture 169" descr="start.gif"/>
            <p:cNvPicPr>
              <a:picLocks noChangeAspect="1"/>
            </p:cNvPicPr>
            <p:nvPr/>
          </p:nvPicPr>
          <p:blipFill>
            <a:blip r:embed="rId6" cstate="print"/>
            <a:srcRect/>
            <a:stretch>
              <a:fillRect/>
            </a:stretch>
          </p:blipFill>
          <p:spPr bwMode="auto">
            <a:xfrm flipH="1">
              <a:off x="690" y="1961"/>
              <a:ext cx="322" cy="387"/>
            </a:xfrm>
            <a:prstGeom prst="rect">
              <a:avLst/>
            </a:prstGeom>
            <a:noFill/>
            <a:ln w="9525">
              <a:noFill/>
              <a:miter lim="800000"/>
              <a:headEnd/>
              <a:tailEnd/>
            </a:ln>
          </p:spPr>
        </p:pic>
        <p:pic>
          <p:nvPicPr>
            <p:cNvPr id="22" name="Picture 173" descr="exportauditresults.gif"/>
            <p:cNvPicPr>
              <a:picLocks noChangeAspect="1"/>
            </p:cNvPicPr>
            <p:nvPr/>
          </p:nvPicPr>
          <p:blipFill>
            <a:blip r:embed="rId7" cstate="print"/>
            <a:srcRect/>
            <a:stretch>
              <a:fillRect/>
            </a:stretch>
          </p:blipFill>
          <p:spPr bwMode="auto">
            <a:xfrm flipH="1">
              <a:off x="1718" y="1938"/>
              <a:ext cx="349" cy="421"/>
            </a:xfrm>
            <a:prstGeom prst="rect">
              <a:avLst/>
            </a:prstGeom>
            <a:noFill/>
            <a:ln w="9525">
              <a:noFill/>
              <a:miter lim="800000"/>
              <a:headEnd/>
              <a:tailEnd/>
            </a:ln>
          </p:spPr>
        </p:pic>
        <p:pic>
          <p:nvPicPr>
            <p:cNvPr id="23" name="Picture 174" descr="setserverproperties.gif"/>
            <p:cNvPicPr>
              <a:picLocks noChangeAspect="1"/>
            </p:cNvPicPr>
            <p:nvPr/>
          </p:nvPicPr>
          <p:blipFill>
            <a:blip r:embed="rId8" cstate="print"/>
            <a:srcRect/>
            <a:stretch>
              <a:fillRect/>
            </a:stretch>
          </p:blipFill>
          <p:spPr bwMode="auto">
            <a:xfrm flipH="1">
              <a:off x="1196" y="1942"/>
              <a:ext cx="351" cy="423"/>
            </a:xfrm>
            <a:prstGeom prst="rect">
              <a:avLst/>
            </a:prstGeom>
            <a:noFill/>
            <a:ln w="9525">
              <a:noFill/>
              <a:miter lim="800000"/>
              <a:headEnd/>
              <a:tailEnd/>
            </a:ln>
          </p:spPr>
        </p:pic>
        <p:pic>
          <p:nvPicPr>
            <p:cNvPr id="24" name="Picture 42" descr="database-query-task_32.png"/>
            <p:cNvPicPr>
              <a:picLocks noChangeAspect="1"/>
            </p:cNvPicPr>
            <p:nvPr/>
          </p:nvPicPr>
          <p:blipFill>
            <a:blip r:embed="rId9" cstate="print"/>
            <a:srcRect/>
            <a:stretch>
              <a:fillRect/>
            </a:stretch>
          </p:blipFill>
          <p:spPr bwMode="auto">
            <a:xfrm flipH="1">
              <a:off x="2240" y="1940"/>
              <a:ext cx="416" cy="416"/>
            </a:xfrm>
            <a:prstGeom prst="rect">
              <a:avLst/>
            </a:prstGeom>
            <a:noFill/>
            <a:ln w="9525">
              <a:noFill/>
              <a:miter lim="800000"/>
              <a:headEnd/>
              <a:tailEnd/>
            </a:ln>
          </p:spPr>
        </p:pic>
        <p:pic>
          <p:nvPicPr>
            <p:cNvPr id="25" name="Picture 43" descr="get.png"/>
            <p:cNvPicPr>
              <a:picLocks noChangeAspect="1"/>
            </p:cNvPicPr>
            <p:nvPr/>
          </p:nvPicPr>
          <p:blipFill>
            <a:blip r:embed="rId10" cstate="print"/>
            <a:srcRect/>
            <a:stretch>
              <a:fillRect/>
            </a:stretch>
          </p:blipFill>
          <p:spPr bwMode="auto">
            <a:xfrm flipH="1">
              <a:off x="2794" y="1944"/>
              <a:ext cx="414" cy="416"/>
            </a:xfrm>
            <a:prstGeom prst="rect">
              <a:avLst/>
            </a:prstGeom>
            <a:noFill/>
            <a:ln w="9525">
              <a:noFill/>
              <a:miter lim="800000"/>
              <a:headEnd/>
              <a:tailEnd/>
            </a:ln>
          </p:spPr>
        </p:pic>
        <p:pic>
          <p:nvPicPr>
            <p:cNvPr id="26" name="Picture 49" descr="disk-space-status_32.png"/>
            <p:cNvPicPr>
              <a:picLocks noChangeAspect="1"/>
            </p:cNvPicPr>
            <p:nvPr/>
          </p:nvPicPr>
          <p:blipFill>
            <a:blip r:embed="rId11" cstate="print"/>
            <a:srcRect/>
            <a:stretch>
              <a:fillRect/>
            </a:stretch>
          </p:blipFill>
          <p:spPr bwMode="auto">
            <a:xfrm flipH="1">
              <a:off x="2781" y="2780"/>
              <a:ext cx="416" cy="416"/>
            </a:xfrm>
            <a:prstGeom prst="rect">
              <a:avLst/>
            </a:prstGeom>
            <a:noFill/>
            <a:ln w="9525">
              <a:noFill/>
              <a:miter lim="800000"/>
              <a:headEnd/>
              <a:tailEnd/>
            </a:ln>
          </p:spPr>
        </p:pic>
        <p:cxnSp>
          <p:nvCxnSpPr>
            <p:cNvPr id="27" name="Straight Arrow Connector 26"/>
            <p:cNvCxnSpPr/>
            <p:nvPr/>
          </p:nvCxnSpPr>
          <p:spPr bwMode="auto">
            <a:xfrm flipV="1">
              <a:off x="1010" y="2154"/>
              <a:ext cx="185" cy="0"/>
            </a:xfrm>
            <a:prstGeom prst="straightConnector1">
              <a:avLst/>
            </a:prstGeom>
            <a:noFill/>
            <a:ln w="12700" algn="ctr">
              <a:solidFill>
                <a:srgbClr val="FFFFFF"/>
              </a:solidFill>
              <a:miter lim="800000"/>
              <a:headEnd/>
              <a:tailEnd type="triangle" w="med" len="med"/>
            </a:ln>
          </p:spPr>
        </p:cxnSp>
        <p:cxnSp>
          <p:nvCxnSpPr>
            <p:cNvPr id="28" name="Straight Arrow Connector 27"/>
            <p:cNvCxnSpPr/>
            <p:nvPr/>
          </p:nvCxnSpPr>
          <p:spPr bwMode="auto">
            <a:xfrm flipV="1">
              <a:off x="1547" y="2147"/>
              <a:ext cx="171" cy="7"/>
            </a:xfrm>
            <a:prstGeom prst="straightConnector1">
              <a:avLst/>
            </a:prstGeom>
            <a:noFill/>
            <a:ln w="12700" algn="ctr">
              <a:solidFill>
                <a:srgbClr val="FFFFFF"/>
              </a:solidFill>
              <a:miter lim="800000"/>
              <a:headEnd/>
              <a:tailEnd type="triangle" w="med" len="med"/>
            </a:ln>
          </p:spPr>
        </p:cxnSp>
        <p:cxnSp>
          <p:nvCxnSpPr>
            <p:cNvPr id="29" name="Straight Arrow Connector 28"/>
            <p:cNvCxnSpPr/>
            <p:nvPr/>
          </p:nvCxnSpPr>
          <p:spPr bwMode="auto">
            <a:xfrm>
              <a:off x="2070" y="2147"/>
              <a:ext cx="171" cy="0"/>
            </a:xfrm>
            <a:prstGeom prst="straightConnector1">
              <a:avLst/>
            </a:prstGeom>
            <a:noFill/>
            <a:ln w="12700" algn="ctr">
              <a:solidFill>
                <a:srgbClr val="FFFFFF"/>
              </a:solidFill>
              <a:miter lim="800000"/>
              <a:headEnd/>
              <a:tailEnd type="triangle" w="med" len="med"/>
            </a:ln>
          </p:spPr>
        </p:cxnSp>
        <p:cxnSp>
          <p:nvCxnSpPr>
            <p:cNvPr id="30" name="Straight Arrow Connector 29"/>
            <p:cNvCxnSpPr/>
            <p:nvPr/>
          </p:nvCxnSpPr>
          <p:spPr bwMode="auto">
            <a:xfrm>
              <a:off x="2656" y="2147"/>
              <a:ext cx="140" cy="3"/>
            </a:xfrm>
            <a:prstGeom prst="straightConnector1">
              <a:avLst/>
            </a:prstGeom>
            <a:noFill/>
            <a:ln w="12700" algn="ctr">
              <a:solidFill>
                <a:srgbClr val="FFFFFF"/>
              </a:solidFill>
              <a:miter lim="800000"/>
              <a:headEnd/>
              <a:tailEnd type="triangle" w="med" len="med"/>
            </a:ln>
          </p:spPr>
        </p:cxnSp>
        <p:cxnSp>
          <p:nvCxnSpPr>
            <p:cNvPr id="31" name="Shape 152"/>
            <p:cNvCxnSpPr>
              <a:cxnSpLocks noChangeShapeType="1"/>
            </p:cNvCxnSpPr>
            <p:nvPr/>
          </p:nvCxnSpPr>
          <p:spPr bwMode="auto">
            <a:xfrm rot="16200000" flipH="1">
              <a:off x="1765" y="1972"/>
              <a:ext cx="623" cy="1409"/>
            </a:xfrm>
            <a:prstGeom prst="bentConnector2">
              <a:avLst/>
            </a:prstGeom>
            <a:noFill/>
            <a:ln w="12700" algn="ctr">
              <a:solidFill>
                <a:srgbClr val="FFFFFF"/>
              </a:solidFill>
              <a:miter lim="800000"/>
              <a:headEnd/>
              <a:tailEnd type="triangle" w="med" len="med"/>
            </a:ln>
          </p:spPr>
        </p:cxnSp>
        <p:cxnSp>
          <p:nvCxnSpPr>
            <p:cNvPr id="32" name="Shape 153"/>
            <p:cNvCxnSpPr>
              <a:cxnSpLocks noChangeShapeType="1"/>
            </p:cNvCxnSpPr>
            <p:nvPr/>
          </p:nvCxnSpPr>
          <p:spPr bwMode="auto">
            <a:xfrm rot="16200000" flipH="1">
              <a:off x="2022" y="2230"/>
              <a:ext cx="629" cy="888"/>
            </a:xfrm>
            <a:prstGeom prst="bentConnector2">
              <a:avLst/>
            </a:prstGeom>
            <a:noFill/>
            <a:ln w="12700" algn="ctr">
              <a:solidFill>
                <a:srgbClr val="FFFFFF"/>
              </a:solidFill>
              <a:miter lim="800000"/>
              <a:headEnd/>
              <a:tailEnd type="triangle" w="med" len="med"/>
            </a:ln>
          </p:spPr>
        </p:cxnSp>
        <p:cxnSp>
          <p:nvCxnSpPr>
            <p:cNvPr id="33" name="Shape 154"/>
            <p:cNvCxnSpPr>
              <a:cxnSpLocks noChangeShapeType="1"/>
            </p:cNvCxnSpPr>
            <p:nvPr/>
          </p:nvCxnSpPr>
          <p:spPr bwMode="auto">
            <a:xfrm rot="16200000" flipH="1">
              <a:off x="2299" y="2505"/>
              <a:ext cx="632" cy="333"/>
            </a:xfrm>
            <a:prstGeom prst="bentConnector2">
              <a:avLst/>
            </a:prstGeom>
            <a:noFill/>
            <a:ln w="12700" algn="ctr">
              <a:solidFill>
                <a:srgbClr val="FFFFFF"/>
              </a:solidFill>
              <a:miter lim="800000"/>
              <a:headEnd/>
              <a:tailEnd type="triangle" w="med" len="med"/>
            </a:ln>
          </p:spPr>
        </p:cxnSp>
        <p:cxnSp>
          <p:nvCxnSpPr>
            <p:cNvPr id="34" name="Straight Arrow Connector 33"/>
            <p:cNvCxnSpPr/>
            <p:nvPr/>
          </p:nvCxnSpPr>
          <p:spPr bwMode="auto">
            <a:xfrm>
              <a:off x="3206" y="2150"/>
              <a:ext cx="167" cy="3"/>
            </a:xfrm>
            <a:prstGeom prst="straightConnector1">
              <a:avLst/>
            </a:prstGeom>
            <a:noFill/>
            <a:ln w="12700" algn="ctr">
              <a:solidFill>
                <a:srgbClr val="FFFFFF"/>
              </a:solidFill>
              <a:miter lim="800000"/>
              <a:headEnd/>
              <a:tailEnd type="triangle" w="med" len="med"/>
            </a:ln>
          </p:spPr>
        </p:cxnSp>
        <p:pic>
          <p:nvPicPr>
            <p:cNvPr id="35" name="Picture 201" descr="Close.png"/>
            <p:cNvPicPr>
              <a:picLocks noChangeAspect="1"/>
            </p:cNvPicPr>
            <p:nvPr/>
          </p:nvPicPr>
          <p:blipFill>
            <a:blip r:embed="rId12" cstate="print"/>
            <a:srcRect/>
            <a:stretch>
              <a:fillRect/>
            </a:stretch>
          </p:blipFill>
          <p:spPr bwMode="auto">
            <a:xfrm>
              <a:off x="3374" y="1976"/>
              <a:ext cx="355" cy="355"/>
            </a:xfrm>
            <a:prstGeom prst="rect">
              <a:avLst/>
            </a:prstGeom>
            <a:noFill/>
            <a:ln w="9525">
              <a:noFill/>
              <a:miter lim="800000"/>
              <a:headEnd/>
              <a:tailEnd/>
            </a:ln>
          </p:spPr>
        </p:pic>
      </p:grpSp>
      <p:pic>
        <p:nvPicPr>
          <p:cNvPr id="3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4178" y="3869296"/>
            <a:ext cx="745945" cy="114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Elbow Connector 68"/>
          <p:cNvCxnSpPr>
            <a:cxnSpLocks noChangeShapeType="1"/>
          </p:cNvCxnSpPr>
          <p:nvPr/>
        </p:nvCxnSpPr>
        <p:spPr bwMode="gray">
          <a:xfrm rot="10800000" flipV="1">
            <a:off x="5073765" y="4196716"/>
            <a:ext cx="712143" cy="1"/>
          </a:xfrm>
          <a:prstGeom prst="bentConnector3">
            <a:avLst>
              <a:gd name="adj1" fmla="val 50000"/>
            </a:avLst>
          </a:prstGeom>
          <a:noFill/>
          <a:ln w="25400" algn="ctr">
            <a:solidFill>
              <a:schemeClr val="tx1">
                <a:lumMod val="50000"/>
                <a:lumOff val="50000"/>
              </a:schemeClr>
            </a:solidFill>
            <a:prstDash val="sysDash"/>
            <a:round/>
            <a:headEnd type="triangle" w="med" len="med"/>
            <a:tailEnd type="triangle" w="med" len="med"/>
          </a:ln>
        </p:spPr>
      </p:cxnSp>
      <p:sp>
        <p:nvSpPr>
          <p:cNvPr id="38" name="TextBox 37"/>
          <p:cNvSpPr txBox="1"/>
          <p:nvPr/>
        </p:nvSpPr>
        <p:spPr>
          <a:xfrm>
            <a:off x="3336259" y="4634047"/>
            <a:ext cx="984219" cy="384271"/>
          </a:xfrm>
          <a:prstGeom prst="rect">
            <a:avLst/>
          </a:prstGeom>
          <a:noFill/>
        </p:spPr>
        <p:txBody>
          <a:bodyPr wrap="none" lIns="0" tIns="0" rIns="0" bIns="0" rtlCol="0">
            <a:spAutoFit/>
          </a:bodyPr>
          <a:lstStyle/>
          <a:p>
            <a:pPr defTabSz="932559" fontAlgn="auto">
              <a:spcBef>
                <a:spcPts val="0"/>
              </a:spcBef>
              <a:spcAft>
                <a:spcPts val="0"/>
              </a:spcAft>
            </a:pPr>
            <a:r>
              <a:rPr lang="en-US" sz="1224" dirty="0">
                <a:solidFill>
                  <a:schemeClr val="accent6"/>
                </a:solidFill>
                <a:latin typeface="Segoe UI"/>
              </a:rPr>
              <a:t>Management </a:t>
            </a:r>
          </a:p>
          <a:p>
            <a:pPr defTabSz="932559" fontAlgn="auto">
              <a:spcBef>
                <a:spcPts val="0"/>
              </a:spcBef>
              <a:spcAft>
                <a:spcPts val="0"/>
              </a:spcAft>
            </a:pPr>
            <a:r>
              <a:rPr lang="en-US" sz="1224" dirty="0">
                <a:solidFill>
                  <a:schemeClr val="accent6"/>
                </a:solidFill>
                <a:latin typeface="Segoe UI"/>
              </a:rPr>
              <a:t>Service</a:t>
            </a:r>
          </a:p>
        </p:txBody>
      </p:sp>
      <p:sp>
        <p:nvSpPr>
          <p:cNvPr id="39" name="TextBox 38"/>
          <p:cNvSpPr txBox="1"/>
          <p:nvPr/>
        </p:nvSpPr>
        <p:spPr>
          <a:xfrm>
            <a:off x="4628715" y="3728038"/>
            <a:ext cx="850156" cy="288137"/>
          </a:xfrm>
          <a:prstGeom prst="rect">
            <a:avLst/>
          </a:prstGeom>
          <a:noFill/>
        </p:spPr>
        <p:txBody>
          <a:bodyPr wrap="none" lIns="0" tIns="0" rIns="0" bIns="0" rtlCol="0">
            <a:spAutoFit/>
          </a:bodyPr>
          <a:lstStyle/>
          <a:p>
            <a:pPr defTabSz="932559" fontAlgn="auto">
              <a:spcBef>
                <a:spcPts val="0"/>
              </a:spcBef>
              <a:spcAft>
                <a:spcPts val="0"/>
              </a:spcAft>
            </a:pPr>
            <a:r>
              <a:rPr lang="en-US" sz="1836" b="1" dirty="0">
                <a:solidFill>
                  <a:schemeClr val="accent6"/>
                </a:solidFill>
                <a:latin typeface="Segoe UI"/>
              </a:rPr>
              <a:t>&lt;XML&gt;</a:t>
            </a:r>
          </a:p>
        </p:txBody>
      </p:sp>
      <p:sp>
        <p:nvSpPr>
          <p:cNvPr id="40" name="Rectangle 39"/>
          <p:cNvSpPr/>
          <p:nvPr/>
        </p:nvSpPr>
        <p:spPr>
          <a:xfrm>
            <a:off x="6871477" y="3371468"/>
            <a:ext cx="1038497" cy="382308"/>
          </a:xfrm>
          <a:prstGeom prst="rect">
            <a:avLst/>
          </a:prstGeom>
        </p:spPr>
        <p:txBody>
          <a:bodyPr wrap="none">
            <a:spAutoFit/>
          </a:bodyPr>
          <a:lstStyle/>
          <a:p>
            <a:pPr defTabSz="932559" fontAlgn="auto">
              <a:spcBef>
                <a:spcPts val="0"/>
              </a:spcBef>
              <a:spcAft>
                <a:spcPts val="0"/>
              </a:spcAft>
            </a:pPr>
            <a:r>
              <a:rPr lang="en-US" sz="1836" b="1" dirty="0">
                <a:solidFill>
                  <a:schemeClr val="accent6"/>
                </a:solidFill>
                <a:latin typeface="Segoe UI"/>
              </a:rPr>
              <a:t>&lt;XML&gt;</a:t>
            </a:r>
          </a:p>
        </p:txBody>
      </p:sp>
      <p:sp>
        <p:nvSpPr>
          <p:cNvPr id="41" name="Rectangle 40"/>
          <p:cNvSpPr/>
          <p:nvPr/>
        </p:nvSpPr>
        <p:spPr>
          <a:xfrm>
            <a:off x="5971548" y="3094734"/>
            <a:ext cx="1012339" cy="382308"/>
          </a:xfrm>
          <a:prstGeom prst="rect">
            <a:avLst/>
          </a:prstGeom>
        </p:spPr>
        <p:txBody>
          <a:bodyPr wrap="none">
            <a:spAutoFit/>
          </a:bodyPr>
          <a:lstStyle/>
          <a:p>
            <a:pPr defTabSz="932559" fontAlgn="auto">
              <a:spcBef>
                <a:spcPts val="0"/>
              </a:spcBef>
              <a:spcAft>
                <a:spcPts val="0"/>
              </a:spcAft>
            </a:pPr>
            <a:r>
              <a:rPr lang="en-US" sz="1836" b="1" dirty="0">
                <a:solidFill>
                  <a:schemeClr val="accent6"/>
                </a:solidFill>
                <a:latin typeface="Segoe UI"/>
              </a:rPr>
              <a:t>001000</a:t>
            </a:r>
          </a:p>
        </p:txBody>
      </p:sp>
      <p:sp>
        <p:nvSpPr>
          <p:cNvPr id="42" name="Rectangle 41"/>
          <p:cNvSpPr/>
          <p:nvPr/>
        </p:nvSpPr>
        <p:spPr>
          <a:xfrm>
            <a:off x="5972364" y="3093442"/>
            <a:ext cx="1012339" cy="382308"/>
          </a:xfrm>
          <a:prstGeom prst="rect">
            <a:avLst/>
          </a:prstGeom>
        </p:spPr>
        <p:txBody>
          <a:bodyPr wrap="none">
            <a:spAutoFit/>
          </a:bodyPr>
          <a:lstStyle/>
          <a:p>
            <a:pPr defTabSz="932559" fontAlgn="auto">
              <a:spcBef>
                <a:spcPts val="0"/>
              </a:spcBef>
              <a:spcAft>
                <a:spcPts val="0"/>
              </a:spcAft>
            </a:pPr>
            <a:r>
              <a:rPr lang="en-US" sz="1836" b="1" dirty="0">
                <a:solidFill>
                  <a:schemeClr val="accent6"/>
                </a:solidFill>
                <a:latin typeface="Segoe UI"/>
              </a:rPr>
              <a:t>001010</a:t>
            </a:r>
          </a:p>
        </p:txBody>
      </p:sp>
      <p:sp>
        <p:nvSpPr>
          <p:cNvPr id="43" name="TextBox 42"/>
          <p:cNvSpPr txBox="1"/>
          <p:nvPr/>
        </p:nvSpPr>
        <p:spPr>
          <a:xfrm>
            <a:off x="7990565" y="2986878"/>
            <a:ext cx="1839933" cy="288137"/>
          </a:xfrm>
          <a:prstGeom prst="rect">
            <a:avLst/>
          </a:prstGeom>
          <a:noFill/>
        </p:spPr>
        <p:txBody>
          <a:bodyPr wrap="none" lIns="0" tIns="0" rIns="0" bIns="0" rtlCol="0">
            <a:spAutoFit/>
          </a:bodyPr>
          <a:lstStyle/>
          <a:p>
            <a:pPr defTabSz="932559" fontAlgn="auto">
              <a:spcBef>
                <a:spcPts val="0"/>
              </a:spcBef>
              <a:spcAft>
                <a:spcPts val="0"/>
              </a:spcAft>
            </a:pPr>
            <a:r>
              <a:rPr lang="en-US" sz="1836" dirty="0">
                <a:solidFill>
                  <a:schemeClr val="accent6"/>
                </a:solidFill>
                <a:latin typeface="Segoe UI"/>
              </a:rPr>
              <a:t>PolicyModule.exe</a:t>
            </a:r>
          </a:p>
        </p:txBody>
      </p:sp>
      <p:sp>
        <p:nvSpPr>
          <p:cNvPr id="44" name="TextBox 43"/>
          <p:cNvSpPr txBox="1"/>
          <p:nvPr/>
        </p:nvSpPr>
        <p:spPr>
          <a:xfrm>
            <a:off x="2511257" y="3366068"/>
            <a:ext cx="964600" cy="192135"/>
          </a:xfrm>
          <a:prstGeom prst="rect">
            <a:avLst/>
          </a:prstGeom>
          <a:noFill/>
        </p:spPr>
        <p:txBody>
          <a:bodyPr wrap="none" lIns="0" tIns="0" rIns="0" bIns="0" rtlCol="0">
            <a:spAutoFit/>
          </a:bodyPr>
          <a:lstStyle/>
          <a:p>
            <a:pPr defTabSz="932559" fontAlgn="auto">
              <a:spcBef>
                <a:spcPts val="0"/>
              </a:spcBef>
              <a:spcAft>
                <a:spcPts val="0"/>
              </a:spcAft>
            </a:pPr>
            <a:r>
              <a:rPr lang="en-US" sz="1224" dirty="0">
                <a:solidFill>
                  <a:schemeClr val="accent6"/>
                </a:solidFill>
                <a:latin typeface="Segoe UI"/>
              </a:rPr>
              <a:t>         Console</a:t>
            </a:r>
          </a:p>
        </p:txBody>
      </p:sp>
      <p:cxnSp>
        <p:nvCxnSpPr>
          <p:cNvPr id="45" name="Elbow Connector 68"/>
          <p:cNvCxnSpPr>
            <a:cxnSpLocks noChangeShapeType="1"/>
          </p:cNvCxnSpPr>
          <p:nvPr/>
        </p:nvCxnSpPr>
        <p:spPr bwMode="gray">
          <a:xfrm rot="10800000">
            <a:off x="3653230" y="4196721"/>
            <a:ext cx="2318317" cy="1"/>
          </a:xfrm>
          <a:prstGeom prst="bentConnector3">
            <a:avLst>
              <a:gd name="adj1" fmla="val 50000"/>
            </a:avLst>
          </a:prstGeom>
          <a:noFill/>
          <a:ln w="25400" algn="ctr">
            <a:solidFill>
              <a:schemeClr val="tx1">
                <a:lumMod val="50000"/>
                <a:lumOff val="50000"/>
              </a:schemeClr>
            </a:solidFill>
            <a:prstDash val="sysDash"/>
            <a:round/>
            <a:headEnd type="triangle" w="med" len="med"/>
            <a:tailEnd type="triangle" w="med" len="med"/>
          </a:ln>
        </p:spPr>
      </p:cxnSp>
      <p:sp>
        <p:nvSpPr>
          <p:cNvPr id="46" name="Rectangle 45"/>
          <p:cNvSpPr/>
          <p:nvPr/>
        </p:nvSpPr>
        <p:spPr>
          <a:xfrm>
            <a:off x="5971634" y="3098085"/>
            <a:ext cx="1012339" cy="382308"/>
          </a:xfrm>
          <a:prstGeom prst="rect">
            <a:avLst/>
          </a:prstGeom>
        </p:spPr>
        <p:txBody>
          <a:bodyPr wrap="none">
            <a:spAutoFit/>
          </a:bodyPr>
          <a:lstStyle/>
          <a:p>
            <a:pPr defTabSz="932559" fontAlgn="auto">
              <a:spcBef>
                <a:spcPts val="0"/>
              </a:spcBef>
              <a:spcAft>
                <a:spcPts val="0"/>
              </a:spcAft>
            </a:pPr>
            <a:r>
              <a:rPr lang="en-US" sz="1836" b="1" dirty="0">
                <a:solidFill>
                  <a:schemeClr val="accent6"/>
                </a:solidFill>
                <a:latin typeface="Segoe UI"/>
              </a:rPr>
              <a:t>001110</a:t>
            </a:r>
          </a:p>
        </p:txBody>
      </p:sp>
      <p:cxnSp>
        <p:nvCxnSpPr>
          <p:cNvPr id="47" name="Elbow Connector 68"/>
          <p:cNvCxnSpPr>
            <a:cxnSpLocks noChangeShapeType="1"/>
          </p:cNvCxnSpPr>
          <p:nvPr/>
        </p:nvCxnSpPr>
        <p:spPr bwMode="gray">
          <a:xfrm rot="10800000">
            <a:off x="3575863" y="4196715"/>
            <a:ext cx="2318317" cy="1"/>
          </a:xfrm>
          <a:prstGeom prst="bentConnector3">
            <a:avLst>
              <a:gd name="adj1" fmla="val 50000"/>
            </a:avLst>
          </a:prstGeom>
          <a:noFill/>
          <a:ln w="25400" algn="ctr">
            <a:solidFill>
              <a:schemeClr val="tx1">
                <a:lumMod val="50000"/>
                <a:lumOff val="50000"/>
              </a:schemeClr>
            </a:solidFill>
            <a:prstDash val="sysDash"/>
            <a:round/>
            <a:headEnd type="triangle" w="med" len="med"/>
            <a:tailEnd type="triangle" w="med" len="med"/>
          </a:ln>
        </p:spPr>
      </p:cxnSp>
      <p:grpSp>
        <p:nvGrpSpPr>
          <p:cNvPr id="48" name="Group 47"/>
          <p:cNvGrpSpPr/>
          <p:nvPr/>
        </p:nvGrpSpPr>
        <p:grpSpPr>
          <a:xfrm>
            <a:off x="2707173" y="3563664"/>
            <a:ext cx="850554" cy="1099352"/>
            <a:chOff x="1505565" y="3494106"/>
            <a:chExt cx="1111647" cy="1077894"/>
          </a:xfrm>
        </p:grpSpPr>
        <p:pic>
          <p:nvPicPr>
            <p:cNvPr id="49" name="Picture 33" descr="ComputersMonitor">
              <a:hlinkClick r:id="" action="ppaction://noaction"/>
            </p:cNvPr>
            <p:cNvPicPr>
              <a:picLocks noChangeAspect="1" noChangeArrowheads="1"/>
            </p:cNvPicPr>
            <p:nvPr/>
          </p:nvPicPr>
          <p:blipFill>
            <a:blip r:embed="rId4" cstate="print"/>
            <a:srcRect/>
            <a:stretch>
              <a:fillRect/>
            </a:stretch>
          </p:blipFill>
          <p:spPr bwMode="gray">
            <a:xfrm>
              <a:off x="1505565" y="3494106"/>
              <a:ext cx="1111647" cy="1077894"/>
            </a:xfrm>
            <a:prstGeom prst="rect">
              <a:avLst/>
            </a:prstGeom>
            <a:noFill/>
            <a:ln w="9525">
              <a:noFill/>
              <a:miter lim="800000"/>
              <a:headEnd/>
              <a:tailEnd/>
            </a:ln>
          </p:spPr>
        </p:pic>
        <p:pic>
          <p:nvPicPr>
            <p:cNvPr id="50" name="Picture 2" descr="C:\Users\magosson\Desktop\screen.png"/>
            <p:cNvPicPr>
              <a:picLocks noChangeAspect="1" noChangeArrowheads="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08631" y="3796539"/>
              <a:ext cx="572363" cy="513153"/>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2" descr="C:\Users\magosson\Desktop\screen.png"/>
          <p:cNvPicPr>
            <a:picLocks noChangeAspect="1" noChangeArrowheads="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50967" y="3846915"/>
            <a:ext cx="463501" cy="5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3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0 0 L 0 0.25 E" pathEditMode="relative" ptsTypes="">
                                      <p:cBhvr>
                                        <p:cTn id="15" dur="2000" fill="hold"/>
                                        <p:tgtEl>
                                          <p:spTgt spid="20"/>
                                        </p:tgtEl>
                                        <p:attrNameLst>
                                          <p:attrName>ppt_x</p:attrName>
                                          <p:attrName>ppt_y</p:attrName>
                                        </p:attrNameLst>
                                      </p:cBhvr>
                                    </p:animMotion>
                                  </p:childTnLst>
                                </p:cTn>
                              </p:par>
                              <p:par>
                                <p:cTn id="16" presetID="53" presetClass="exit" presetSubtype="32" fill="hold" nodeType="withEffect">
                                  <p:stCondLst>
                                    <p:cond delay="500"/>
                                  </p:stCondLst>
                                  <p:childTnLst>
                                    <p:anim calcmode="lin" valueType="num">
                                      <p:cBhvr>
                                        <p:cTn id="17" dur="1000"/>
                                        <p:tgtEl>
                                          <p:spTgt spid="20"/>
                                        </p:tgtEl>
                                        <p:attrNameLst>
                                          <p:attrName>ppt_w</p:attrName>
                                        </p:attrNameLst>
                                      </p:cBhvr>
                                      <p:tavLst>
                                        <p:tav tm="0">
                                          <p:val>
                                            <p:strVal val="ppt_w"/>
                                          </p:val>
                                        </p:tav>
                                        <p:tav tm="100000">
                                          <p:val>
                                            <p:fltVal val="0"/>
                                          </p:val>
                                        </p:tav>
                                      </p:tavLst>
                                    </p:anim>
                                    <p:anim calcmode="lin" valueType="num">
                                      <p:cBhvr>
                                        <p:cTn id="18" dur="1000"/>
                                        <p:tgtEl>
                                          <p:spTgt spid="20"/>
                                        </p:tgtEl>
                                        <p:attrNameLst>
                                          <p:attrName>ppt_h</p:attrName>
                                        </p:attrNameLst>
                                      </p:cBhvr>
                                      <p:tavLst>
                                        <p:tav tm="0">
                                          <p:val>
                                            <p:strVal val="ppt_h"/>
                                          </p:val>
                                        </p:tav>
                                        <p:tav tm="100000">
                                          <p:val>
                                            <p:fltVal val="0"/>
                                          </p:val>
                                        </p:tav>
                                      </p:tavLst>
                                    </p:anim>
                                    <p:animEffect transition="out" filter="fade">
                                      <p:cBhvr>
                                        <p:cTn id="19" dur="1000"/>
                                        <p:tgtEl>
                                          <p:spTgt spid="20"/>
                                        </p:tgtEl>
                                      </p:cBhvr>
                                    </p:animEffect>
                                    <p:set>
                                      <p:cBhvr>
                                        <p:cTn id="20" dur="1" fill="hold">
                                          <p:stCondLst>
                                            <p:cond delay="999"/>
                                          </p:stCondLst>
                                        </p:cTn>
                                        <p:tgtEl>
                                          <p:spTgt spid="20"/>
                                        </p:tgtEl>
                                        <p:attrNameLst>
                                          <p:attrName>style.visibility</p:attrName>
                                        </p:attrNameLst>
                                      </p:cBhvr>
                                      <p:to>
                                        <p:strVal val="hidden"/>
                                      </p:to>
                                    </p:set>
                                  </p:childTnLst>
                                </p:cTn>
                              </p:par>
                            </p:childTnLst>
                          </p:cTn>
                        </p:par>
                        <p:par>
                          <p:cTn id="21" fill="hold">
                            <p:stCondLst>
                              <p:cond delay="2500"/>
                            </p:stCondLst>
                            <p:childTnLst>
                              <p:par>
                                <p:cTn id="22" presetID="10" presetClass="exit" presetSubtype="0" fill="hold" nodeType="after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par>
                          <p:cTn id="29" fill="hold">
                            <p:stCondLst>
                              <p:cond delay="3500"/>
                            </p:stCondLst>
                            <p:childTnLst>
                              <p:par>
                                <p:cTn id="30" presetID="10" presetClass="exit" presetSubtype="0" fill="hold" nodeType="after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par>
                          <p:cTn id="35" fill="hold">
                            <p:stCondLst>
                              <p:cond delay="4000"/>
                            </p:stCondLst>
                            <p:childTnLst>
                              <p:par>
                                <p:cTn id="36" presetID="1" presetClass="entr" presetSubtype="0" fill="hold" grpId="2" nodeType="afterEffect">
                                  <p:stCondLst>
                                    <p:cond delay="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4000"/>
                            </p:stCondLst>
                            <p:childTnLst>
                              <p:par>
                                <p:cTn id="39" presetID="63" presetClass="path" presetSubtype="0" accel="50000" decel="50000" fill="hold" grpId="1" nodeType="afterEffect">
                                  <p:stCondLst>
                                    <p:cond delay="0"/>
                                  </p:stCondLst>
                                  <p:childTnLst>
                                    <p:animMotion origin="layout" path="M -3.33333E-6 -1.56069E-6 L 0.20087 0.00231 " pathEditMode="relative" rAng="0" ptsTypes="AA">
                                      <p:cBhvr>
                                        <p:cTn id="40" dur="2000" fill="hold"/>
                                        <p:tgtEl>
                                          <p:spTgt spid="39"/>
                                        </p:tgtEl>
                                        <p:attrNameLst>
                                          <p:attrName>ppt_x</p:attrName>
                                          <p:attrName>ppt_y</p:attrName>
                                        </p:attrNameLst>
                                      </p:cBhvr>
                                      <p:rCtr x="10035" y="116"/>
                                    </p:animMotion>
                                  </p:childTnLst>
                                </p:cTn>
                              </p:par>
                              <p:par>
                                <p:cTn id="41" presetID="53" presetClass="exit" presetSubtype="32" fill="hold" grpId="0" nodeType="withEffect">
                                  <p:stCondLst>
                                    <p:cond delay="500"/>
                                  </p:stCondLst>
                                  <p:childTnLst>
                                    <p:anim calcmode="lin" valueType="num">
                                      <p:cBhvr>
                                        <p:cTn id="42" dur="1000"/>
                                        <p:tgtEl>
                                          <p:spTgt spid="39"/>
                                        </p:tgtEl>
                                        <p:attrNameLst>
                                          <p:attrName>ppt_w</p:attrName>
                                        </p:attrNameLst>
                                      </p:cBhvr>
                                      <p:tavLst>
                                        <p:tav tm="0">
                                          <p:val>
                                            <p:strVal val="ppt_w"/>
                                          </p:val>
                                        </p:tav>
                                        <p:tav tm="100000">
                                          <p:val>
                                            <p:fltVal val="0"/>
                                          </p:val>
                                        </p:tav>
                                      </p:tavLst>
                                    </p:anim>
                                    <p:anim calcmode="lin" valueType="num">
                                      <p:cBhvr>
                                        <p:cTn id="43" dur="1000"/>
                                        <p:tgtEl>
                                          <p:spTgt spid="39"/>
                                        </p:tgtEl>
                                        <p:attrNameLst>
                                          <p:attrName>ppt_h</p:attrName>
                                        </p:attrNameLst>
                                      </p:cBhvr>
                                      <p:tavLst>
                                        <p:tav tm="0">
                                          <p:val>
                                            <p:strVal val="ppt_h"/>
                                          </p:val>
                                        </p:tav>
                                        <p:tav tm="100000">
                                          <p:val>
                                            <p:fltVal val="0"/>
                                          </p:val>
                                        </p:tav>
                                      </p:tavLst>
                                    </p:anim>
                                    <p:animEffect transition="out" filter="fade">
                                      <p:cBhvr>
                                        <p:cTn id="44" dur="1000"/>
                                        <p:tgtEl>
                                          <p:spTgt spid="39"/>
                                        </p:tgtEl>
                                      </p:cBhvr>
                                    </p:animEffect>
                                    <p:set>
                                      <p:cBhvr>
                                        <p:cTn id="45" dur="1" fill="hold">
                                          <p:stCondLst>
                                            <p:cond delay="999"/>
                                          </p:stCondLst>
                                        </p:cTn>
                                        <p:tgtEl>
                                          <p:spTgt spid="39"/>
                                        </p:tgtEl>
                                        <p:attrNameLst>
                                          <p:attrName>style.visibility</p:attrName>
                                        </p:attrNameLst>
                                      </p:cBhvr>
                                      <p:to>
                                        <p:strVal val="hidden"/>
                                      </p:to>
                                    </p:set>
                                  </p:childTnLst>
                                </p:cTn>
                              </p:par>
                            </p:childTnLst>
                          </p:cTn>
                        </p:par>
                        <p:par>
                          <p:cTn id="46" fill="hold">
                            <p:stCondLst>
                              <p:cond delay="6000"/>
                            </p:stCondLst>
                            <p:childTnLst>
                              <p:par>
                                <p:cTn id="47" presetID="10" presetClass="exit" presetSubtype="0" fill="hold" nodeType="afterEffect">
                                  <p:stCondLst>
                                    <p:cond delay="0"/>
                                  </p:stCondLst>
                                  <p:childTnLst>
                                    <p:animEffect transition="out" filter="fade">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childTnLst>
                          </p:cTn>
                        </p:par>
                        <p:par>
                          <p:cTn id="50" fill="hold">
                            <p:stCondLst>
                              <p:cond delay="6500"/>
                            </p:stCondLst>
                            <p:childTnLst>
                              <p:par>
                                <p:cTn id="51" presetID="1"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par>
                          <p:cTn id="53" fill="hold">
                            <p:stCondLst>
                              <p:cond delay="6500"/>
                            </p:stCondLst>
                            <p:childTnLst>
                              <p:par>
                                <p:cTn id="54" presetID="1" presetClass="entr" presetSubtype="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childTnLst>
                          </p:cTn>
                        </p:par>
                        <p:par>
                          <p:cTn id="56" fill="hold">
                            <p:stCondLst>
                              <p:cond delay="6500"/>
                            </p:stCondLst>
                            <p:childTnLst>
                              <p:par>
                                <p:cTn id="57" presetID="1" presetClass="exit" presetSubtype="0" fill="hold" nodeType="afterEffect">
                                  <p:stCondLst>
                                    <p:cond delay="0"/>
                                  </p:stCondLst>
                                  <p:childTnLst>
                                    <p:set>
                                      <p:cBhvr>
                                        <p:cTn id="58" dur="1" fill="hold">
                                          <p:stCondLst>
                                            <p:cond delay="0"/>
                                          </p:stCondLst>
                                        </p:cTn>
                                        <p:tgtEl>
                                          <p:spTgt spid="36"/>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childTnLst>
                          </p:cTn>
                        </p:par>
                        <p:par>
                          <p:cTn id="67" fill="hold">
                            <p:stCondLst>
                              <p:cond delay="0"/>
                            </p:stCondLst>
                            <p:childTnLst>
                              <p:par>
                                <p:cTn id="68" presetID="22" presetClass="entr" presetSubtype="8" fill="hold" nodeType="afterEffect">
                                  <p:stCondLst>
                                    <p:cond delay="100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5"/>
                                        </p:tgtEl>
                                      </p:cBhvr>
                                    </p:animEffect>
                                    <p:set>
                                      <p:cBhvr>
                                        <p:cTn id="74" dur="1" fill="hold">
                                          <p:stCondLst>
                                            <p:cond delay="499"/>
                                          </p:stCondLst>
                                        </p:cTn>
                                        <p:tgtEl>
                                          <p:spTgt spid="45"/>
                                        </p:tgtEl>
                                        <p:attrNameLst>
                                          <p:attrName>style.visibility</p:attrName>
                                        </p:attrNameLst>
                                      </p:cBhvr>
                                      <p:to>
                                        <p:strVal val="hidden"/>
                                      </p:to>
                                    </p:set>
                                  </p:childTnLst>
                                </p:cTn>
                              </p:par>
                            </p:childTnLst>
                          </p:cTn>
                        </p:par>
                        <p:par>
                          <p:cTn id="75" fill="hold">
                            <p:stCondLst>
                              <p:cond delay="2000"/>
                            </p:stCondLst>
                            <p:childTnLst>
                              <p:par>
                                <p:cTn id="76" presetID="1" presetClass="exit" presetSubtype="0" fill="hold" grpId="1" nodeType="afterEffect">
                                  <p:stCondLst>
                                    <p:cond delay="0"/>
                                  </p:stCondLst>
                                  <p:childTnLst>
                                    <p:set>
                                      <p:cBhvr>
                                        <p:cTn id="77" dur="1" fill="hold">
                                          <p:stCondLst>
                                            <p:cond delay="0"/>
                                          </p:stCondLst>
                                        </p:cTn>
                                        <p:tgtEl>
                                          <p:spTgt spid="41"/>
                                        </p:tgtEl>
                                        <p:attrNameLst>
                                          <p:attrName>style.visibility</p:attrName>
                                        </p:attrNameLst>
                                      </p:cBhvr>
                                      <p:to>
                                        <p:strVal val="hidden"/>
                                      </p:to>
                                    </p:set>
                                  </p:childTnLst>
                                </p:cTn>
                              </p:par>
                            </p:childTnLst>
                          </p:cTn>
                        </p:par>
                        <p:par>
                          <p:cTn id="78" fill="hold">
                            <p:stCondLst>
                              <p:cond delay="2000"/>
                            </p:stCondLst>
                            <p:childTnLst>
                              <p:par>
                                <p:cTn id="79" presetID="1" presetClass="entr" presetSubtype="0" fill="hold"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right)">
                                      <p:cBhvr>
                                        <p:cTn id="85" dur="500"/>
                                        <p:tgtEl>
                                          <p:spTgt spid="18"/>
                                        </p:tgtEl>
                                      </p:cBhvr>
                                    </p:animEffect>
                                  </p:childTnLst>
                                </p:cTn>
                              </p:par>
                            </p:childTnLst>
                          </p:cTn>
                        </p:par>
                        <p:par>
                          <p:cTn id="86" fill="hold">
                            <p:stCondLst>
                              <p:cond delay="500"/>
                            </p:stCondLst>
                            <p:childTnLst>
                              <p:par>
                                <p:cTn id="87" presetID="1" presetClass="entr" presetSubtype="0" fill="hold" grpId="0" nodeType="afterEffect">
                                  <p:stCondLst>
                                    <p:cond delay="1000"/>
                                  </p:stCondLst>
                                  <p:childTnLst>
                                    <p:set>
                                      <p:cBhvr>
                                        <p:cTn id="88" dur="1" fill="hold">
                                          <p:stCondLst>
                                            <p:cond delay="0"/>
                                          </p:stCondLst>
                                        </p:cTn>
                                        <p:tgtEl>
                                          <p:spTgt spid="40"/>
                                        </p:tgtEl>
                                        <p:attrNameLst>
                                          <p:attrName>style.visibility</p:attrName>
                                        </p:attrNameLst>
                                      </p:cBhvr>
                                      <p:to>
                                        <p:strVal val="visible"/>
                                      </p:to>
                                    </p:set>
                                  </p:childTnLst>
                                </p:cTn>
                              </p:par>
                              <p:par>
                                <p:cTn id="89" presetID="63" presetClass="path" presetSubtype="0" accel="50000" decel="50000" fill="hold" grpId="1" nodeType="withEffect">
                                  <p:stCondLst>
                                    <p:cond delay="500"/>
                                  </p:stCondLst>
                                  <p:childTnLst>
                                    <p:animMotion origin="layout" path="M 0 0 L 0.25 0 E" pathEditMode="relative" ptsTypes="">
                                      <p:cBhvr>
                                        <p:cTn id="90" dur="2000" fill="hold"/>
                                        <p:tgtEl>
                                          <p:spTgt spid="40"/>
                                        </p:tgtEl>
                                        <p:attrNameLst>
                                          <p:attrName>ppt_x</p:attrName>
                                          <p:attrName>ppt_y</p:attrName>
                                        </p:attrNameLst>
                                      </p:cBhvr>
                                    </p:animMotion>
                                  </p:childTnLst>
                                </p:cTn>
                              </p:par>
                              <p:par>
                                <p:cTn id="91" presetID="53" presetClass="exit" presetSubtype="32" fill="hold" grpId="2" nodeType="withEffect">
                                  <p:stCondLst>
                                    <p:cond delay="1000"/>
                                  </p:stCondLst>
                                  <p:childTnLst>
                                    <p:anim calcmode="lin" valueType="num">
                                      <p:cBhvr>
                                        <p:cTn id="92" dur="1000"/>
                                        <p:tgtEl>
                                          <p:spTgt spid="40"/>
                                        </p:tgtEl>
                                        <p:attrNameLst>
                                          <p:attrName>ppt_w</p:attrName>
                                        </p:attrNameLst>
                                      </p:cBhvr>
                                      <p:tavLst>
                                        <p:tav tm="0">
                                          <p:val>
                                            <p:strVal val="ppt_w"/>
                                          </p:val>
                                        </p:tav>
                                        <p:tav tm="100000">
                                          <p:val>
                                            <p:fltVal val="0"/>
                                          </p:val>
                                        </p:tav>
                                      </p:tavLst>
                                    </p:anim>
                                    <p:anim calcmode="lin" valueType="num">
                                      <p:cBhvr>
                                        <p:cTn id="93" dur="1000"/>
                                        <p:tgtEl>
                                          <p:spTgt spid="40"/>
                                        </p:tgtEl>
                                        <p:attrNameLst>
                                          <p:attrName>ppt_h</p:attrName>
                                        </p:attrNameLst>
                                      </p:cBhvr>
                                      <p:tavLst>
                                        <p:tav tm="0">
                                          <p:val>
                                            <p:strVal val="ppt_h"/>
                                          </p:val>
                                        </p:tav>
                                        <p:tav tm="100000">
                                          <p:val>
                                            <p:fltVal val="0"/>
                                          </p:val>
                                        </p:tav>
                                      </p:tavLst>
                                    </p:anim>
                                    <p:animEffect transition="out" filter="fade">
                                      <p:cBhvr>
                                        <p:cTn id="94" dur="1000"/>
                                        <p:tgtEl>
                                          <p:spTgt spid="40"/>
                                        </p:tgtEl>
                                      </p:cBhvr>
                                    </p:animEffect>
                                    <p:set>
                                      <p:cBhvr>
                                        <p:cTn id="95" dur="1" fill="hold">
                                          <p:stCondLst>
                                            <p:cond delay="999"/>
                                          </p:stCondLst>
                                        </p:cTn>
                                        <p:tgtEl>
                                          <p:spTgt spid="40"/>
                                        </p:tgtEl>
                                        <p:attrNameLst>
                                          <p:attrName>style.visibility</p:attrName>
                                        </p:attrNameLst>
                                      </p:cBhvr>
                                      <p:to>
                                        <p:strVal val="hidden"/>
                                      </p:to>
                                    </p:set>
                                  </p:childTnLst>
                                </p:cTn>
                              </p:par>
                            </p:childTnLst>
                          </p:cTn>
                        </p:par>
                        <p:par>
                          <p:cTn id="96" fill="hold">
                            <p:stCondLst>
                              <p:cond delay="3000"/>
                            </p:stCondLst>
                            <p:childTnLst>
                              <p:par>
                                <p:cTn id="97" presetID="10" presetClass="exit" presetSubtype="0" fill="hold" nodeType="afterEffect">
                                  <p:stCondLst>
                                    <p:cond delay="0"/>
                                  </p:stCondLst>
                                  <p:childTnLst>
                                    <p:animEffect transition="out" filter="fade">
                                      <p:cBhvr>
                                        <p:cTn id="98" dur="500"/>
                                        <p:tgtEl>
                                          <p:spTgt spid="18"/>
                                        </p:tgtEl>
                                      </p:cBhvr>
                                    </p:animEffect>
                                    <p:set>
                                      <p:cBhvr>
                                        <p:cTn id="99" dur="1" fill="hold">
                                          <p:stCondLst>
                                            <p:cond delay="499"/>
                                          </p:stCondLst>
                                        </p:cTn>
                                        <p:tgtEl>
                                          <p:spTgt spid="18"/>
                                        </p:tgtEl>
                                        <p:attrNameLst>
                                          <p:attrName>style.visibility</p:attrName>
                                        </p:attrNameLst>
                                      </p:cBhvr>
                                      <p:to>
                                        <p:strVal val="hidden"/>
                                      </p:to>
                                    </p:se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500" fill="hold"/>
                                        <p:tgtEl>
                                          <p:spTgt spid="43"/>
                                        </p:tgtEl>
                                        <p:attrNameLst>
                                          <p:attrName>ppt_w</p:attrName>
                                        </p:attrNameLst>
                                      </p:cBhvr>
                                      <p:tavLst>
                                        <p:tav tm="0">
                                          <p:val>
                                            <p:fltVal val="0"/>
                                          </p:val>
                                        </p:tav>
                                        <p:tav tm="100000">
                                          <p:val>
                                            <p:strVal val="#ppt_w"/>
                                          </p:val>
                                        </p:tav>
                                      </p:tavLst>
                                    </p:anim>
                                    <p:anim calcmode="lin" valueType="num">
                                      <p:cBhvr>
                                        <p:cTn id="104" dur="500" fill="hold"/>
                                        <p:tgtEl>
                                          <p:spTgt spid="43"/>
                                        </p:tgtEl>
                                        <p:attrNameLst>
                                          <p:attrName>ppt_h</p:attrName>
                                        </p:attrNameLst>
                                      </p:cBhvr>
                                      <p:tavLst>
                                        <p:tav tm="0">
                                          <p:val>
                                            <p:fltVal val="0"/>
                                          </p:val>
                                        </p:tav>
                                        <p:tav tm="100000">
                                          <p:val>
                                            <p:strVal val="#ppt_h"/>
                                          </p:val>
                                        </p:tav>
                                      </p:tavLst>
                                    </p:anim>
                                    <p:animEffect transition="in" filter="fade">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43"/>
                                        </p:tgtEl>
                                      </p:cBhvr>
                                    </p:animEffect>
                                    <p:animScale>
                                      <p:cBhvr>
                                        <p:cTn id="110" dur="250" autoRev="1" fill="hold"/>
                                        <p:tgtEl>
                                          <p:spTgt spid="43"/>
                                        </p:tgtEl>
                                      </p:cBhvr>
                                      <p:by x="105000" y="105000"/>
                                    </p:animScale>
                                  </p:childTnLst>
                                </p:cTn>
                              </p:par>
                            </p:childTnLst>
                          </p:cTn>
                        </p:par>
                        <p:par>
                          <p:cTn id="111" fill="hold">
                            <p:stCondLst>
                              <p:cond delay="500"/>
                            </p:stCondLst>
                            <p:childTnLst>
                              <p:par>
                                <p:cTn id="112" presetID="22" presetClass="entr" presetSubtype="2" fill="hold"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wipe(right)">
                                      <p:cBhvr>
                                        <p:cTn id="114" dur="500"/>
                                        <p:tgtEl>
                                          <p:spTgt spid="18"/>
                                        </p:tgtEl>
                                      </p:cBhvr>
                                    </p:animEffect>
                                  </p:childTnLst>
                                </p:cTn>
                              </p:par>
                            </p:childTnLst>
                          </p:cTn>
                        </p:par>
                        <p:par>
                          <p:cTn id="115" fill="hold">
                            <p:stCondLst>
                              <p:cond delay="1000"/>
                            </p:stCondLst>
                            <p:childTnLst>
                              <p:par>
                                <p:cTn id="116" presetID="22" presetClass="exit" presetSubtype="2" fill="hold" nodeType="afterEffect">
                                  <p:stCondLst>
                                    <p:cond delay="0"/>
                                  </p:stCondLst>
                                  <p:childTnLst>
                                    <p:animEffect transition="out" filter="wipe(right)">
                                      <p:cBhvr>
                                        <p:cTn id="117" dur="500"/>
                                        <p:tgtEl>
                                          <p:spTgt spid="18"/>
                                        </p:tgtEl>
                                      </p:cBhvr>
                                    </p:animEffect>
                                    <p:set>
                                      <p:cBhvr>
                                        <p:cTn id="118" dur="1" fill="hold">
                                          <p:stCondLst>
                                            <p:cond delay="499"/>
                                          </p:stCondLst>
                                        </p:cTn>
                                        <p:tgtEl>
                                          <p:spTgt spid="18"/>
                                        </p:tgtEl>
                                        <p:attrNameLst>
                                          <p:attrName>style.visibility</p:attrName>
                                        </p:attrNameLst>
                                      </p:cBhvr>
                                      <p:to>
                                        <p:strVal val="hidden"/>
                                      </p:to>
                                    </p:set>
                                  </p:childTnLst>
                                </p:cTn>
                              </p:par>
                            </p:childTnLst>
                          </p:cTn>
                        </p:par>
                        <p:par>
                          <p:cTn id="119" fill="hold">
                            <p:stCondLst>
                              <p:cond delay="1500"/>
                            </p:stCondLst>
                            <p:childTnLst>
                              <p:par>
                                <p:cTn id="120" presetID="1" presetClass="entr" presetSubtype="0" fill="hold" grpId="0" nodeType="afterEffect">
                                  <p:stCondLst>
                                    <p:cond delay="0"/>
                                  </p:stCondLst>
                                  <p:childTnLst>
                                    <p:set>
                                      <p:cBhvr>
                                        <p:cTn id="121" dur="1" fill="hold">
                                          <p:stCondLst>
                                            <p:cond delay="0"/>
                                          </p:stCondLst>
                                        </p:cTn>
                                        <p:tgtEl>
                                          <p:spTgt spid="46"/>
                                        </p:tgtEl>
                                        <p:attrNameLst>
                                          <p:attrName>style.visibility</p:attrName>
                                        </p:attrNameLst>
                                      </p:cBhvr>
                                      <p:to>
                                        <p:strVal val="visible"/>
                                      </p:to>
                                    </p:set>
                                  </p:childTnLst>
                                </p:cTn>
                              </p:par>
                            </p:childTnLst>
                          </p:cTn>
                        </p:par>
                        <p:par>
                          <p:cTn id="122" fill="hold">
                            <p:stCondLst>
                              <p:cond delay="1500"/>
                            </p:stCondLst>
                            <p:childTnLst>
                              <p:par>
                                <p:cTn id="123" presetID="1" presetClass="exit" presetSubtype="0" fill="hold" grpId="1" nodeType="afterEffect">
                                  <p:stCondLst>
                                    <p:cond delay="0"/>
                                  </p:stCondLst>
                                  <p:childTnLst>
                                    <p:set>
                                      <p:cBhvr>
                                        <p:cTn id="124" dur="1" fill="hold">
                                          <p:stCondLst>
                                            <p:cond delay="0"/>
                                          </p:stCondLst>
                                        </p:cTn>
                                        <p:tgtEl>
                                          <p:spTgt spid="42">
                                            <p:txEl>
                                              <p:pRg st="0" end="0"/>
                                            </p:txEl>
                                          </p:spTgt>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childTnLst>
                                </p:cTn>
                              </p:par>
                            </p:childTnLst>
                          </p:cTn>
                        </p:par>
                        <p:par>
                          <p:cTn id="127" fill="hold">
                            <p:stCondLst>
                              <p:cond delay="1500"/>
                            </p:stCondLst>
                            <p:childTnLst>
                              <p:par>
                                <p:cTn id="128" presetID="22" presetClass="entr" presetSubtype="2" fill="hold" nodeType="after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10" presetClass="exit" presetSubtype="0" fill="hold" nodeType="afterEffect">
                                  <p:stCondLst>
                                    <p:cond delay="0"/>
                                  </p:stCondLst>
                                  <p:childTnLst>
                                    <p:animEffect transition="out" filter="fade">
                                      <p:cBhvr>
                                        <p:cTn id="133" dur="500"/>
                                        <p:tgtEl>
                                          <p:spTgt spid="47"/>
                                        </p:tgtEl>
                                      </p:cBhvr>
                                    </p:animEffect>
                                    <p:set>
                                      <p:cBhvr>
                                        <p:cTn id="134" dur="1" fill="hold">
                                          <p:stCondLst>
                                            <p:cond delay="499"/>
                                          </p:stCondLst>
                                        </p:cTn>
                                        <p:tgtEl>
                                          <p:spTgt spid="47"/>
                                        </p:tgtEl>
                                        <p:attrNameLst>
                                          <p:attrName>style.visibility</p:attrName>
                                        </p:attrNameLst>
                                      </p:cBhvr>
                                      <p:to>
                                        <p:strVal val="hidden"/>
                                      </p:to>
                                    </p:set>
                                  </p:childTnLst>
                                </p:cTn>
                              </p:par>
                            </p:childTnLst>
                          </p:cTn>
                        </p:par>
                        <p:par>
                          <p:cTn id="135" fill="hold">
                            <p:stCondLst>
                              <p:cond delay="2500"/>
                            </p:stCondLst>
                            <p:childTnLst>
                              <p:par>
                                <p:cTn id="136" presetID="1" presetClass="entr" presetSubtype="0" fill="hold" nodeType="afterEffect">
                                  <p:stCondLst>
                                    <p:cond delay="0"/>
                                  </p:stCondLst>
                                  <p:childTnLst>
                                    <p:set>
                                      <p:cBhvr>
                                        <p:cTn id="13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8" grpId="0"/>
      <p:bldP spid="39" grpId="0"/>
      <p:bldP spid="39" grpId="1"/>
      <p:bldP spid="39" grpId="2"/>
      <p:bldP spid="40" grpId="0"/>
      <p:bldP spid="40" grpId="1"/>
      <p:bldP spid="40" grpId="2"/>
      <p:bldP spid="41" grpId="0"/>
      <p:bldP spid="41" grpId="1"/>
      <p:bldP spid="42" grpId="0"/>
      <p:bldP spid="42" grpId="1" build="allAtOnce"/>
      <p:bldP spid="43" grpId="0"/>
      <p:bldP spid="43" grpId="1"/>
      <p:bldP spid="44"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5" descr="ComputerBox"/>
          <p:cNvPicPr>
            <a:picLocks noChangeAspect="1" noChangeArrowheads="1"/>
          </p:cNvPicPr>
          <p:nvPr/>
        </p:nvPicPr>
        <p:blipFill>
          <a:blip r:embed="rId3" cstate="print"/>
          <a:srcRect/>
          <a:stretch>
            <a:fillRect/>
          </a:stretch>
        </p:blipFill>
        <p:spPr bwMode="gray">
          <a:xfrm>
            <a:off x="4663834" y="4846045"/>
            <a:ext cx="750096" cy="1143226"/>
          </a:xfrm>
          <a:prstGeom prst="rect">
            <a:avLst/>
          </a:prstGeom>
          <a:noFill/>
          <a:ln w="9525">
            <a:noFill/>
            <a:miter lim="800000"/>
            <a:headEnd/>
            <a:tailEnd/>
          </a:ln>
        </p:spPr>
      </p:pic>
      <p:sp>
        <p:nvSpPr>
          <p:cNvPr id="5" name="Content Placeholder 4"/>
          <p:cNvSpPr>
            <a:spLocks noGrp="1"/>
          </p:cNvSpPr>
          <p:nvPr>
            <p:ph type="body" sz="quarter" idx="10"/>
          </p:nvPr>
        </p:nvSpPr>
        <p:spPr>
          <a:xfrm>
            <a:off x="274638" y="1212850"/>
            <a:ext cx="11887200" cy="3853363"/>
          </a:xfrm>
        </p:spPr>
        <p:txBody>
          <a:bodyPr/>
          <a:lstStyle/>
          <a:p>
            <a:r>
              <a:rPr lang="en-US" dirty="0" err="1" smtClean="0"/>
              <a:t>Runbooks</a:t>
            </a:r>
            <a:r>
              <a:rPr lang="en-US" dirty="0" smtClean="0"/>
              <a:t> run on the </a:t>
            </a:r>
            <a:r>
              <a:rPr lang="en-US" dirty="0" err="1" smtClean="0"/>
              <a:t>Runbook</a:t>
            </a:r>
            <a:r>
              <a:rPr lang="en-US" dirty="0" smtClean="0"/>
              <a:t> Server</a:t>
            </a:r>
          </a:p>
          <a:p>
            <a:r>
              <a:rPr lang="en-US" dirty="0" smtClean="0"/>
              <a:t>Communicate with the </a:t>
            </a:r>
            <a:r>
              <a:rPr lang="en-US" dirty="0" err="1" smtClean="0"/>
              <a:t>Datastore</a:t>
            </a:r>
            <a:r>
              <a:rPr lang="en-US" dirty="0" smtClean="0"/>
              <a:t> </a:t>
            </a:r>
          </a:p>
          <a:p>
            <a:r>
              <a:rPr lang="en-US" dirty="0" smtClean="0"/>
              <a:t>Installation Options</a:t>
            </a:r>
          </a:p>
          <a:p>
            <a:pPr lvl="1"/>
            <a:r>
              <a:rPr lang="en-US" sz="3200" dirty="0" smtClean="0"/>
              <a:t>Typical Install via Deployment Manager</a:t>
            </a:r>
          </a:p>
          <a:p>
            <a:pPr lvl="1"/>
            <a:r>
              <a:rPr lang="en-US" sz="3200" dirty="0" smtClean="0"/>
              <a:t>Manual Install via the MSI</a:t>
            </a:r>
          </a:p>
          <a:p>
            <a:endParaRPr lang="en-US" dirty="0"/>
          </a:p>
        </p:txBody>
      </p:sp>
      <p:sp>
        <p:nvSpPr>
          <p:cNvPr id="4" name="Title 3"/>
          <p:cNvSpPr>
            <a:spLocks noGrp="1"/>
          </p:cNvSpPr>
          <p:nvPr>
            <p:ph type="title"/>
          </p:nvPr>
        </p:nvSpPr>
        <p:spPr/>
        <p:txBody>
          <a:bodyPr/>
          <a:lstStyle/>
          <a:p>
            <a:r>
              <a:rPr lang="en-US" smtClean="0"/>
              <a:t>Runbook Server</a:t>
            </a:r>
            <a:endParaRPr lang="en-US" dirty="0"/>
          </a:p>
        </p:txBody>
      </p:sp>
      <p:pic>
        <p:nvPicPr>
          <p:cNvPr id="8" name="Picture 25" descr="ComputerBox"/>
          <p:cNvPicPr>
            <a:picLocks noChangeAspect="1" noChangeArrowheads="1"/>
          </p:cNvPicPr>
          <p:nvPr/>
        </p:nvPicPr>
        <p:blipFill>
          <a:blip r:embed="rId3" cstate="print"/>
          <a:srcRect/>
          <a:stretch>
            <a:fillRect/>
          </a:stretch>
        </p:blipFill>
        <p:spPr bwMode="gray">
          <a:xfrm>
            <a:off x="8322018" y="4196715"/>
            <a:ext cx="750096" cy="1143226"/>
          </a:xfrm>
          <a:prstGeom prst="rect">
            <a:avLst/>
          </a:prstGeom>
          <a:noFill/>
          <a:ln w="9525">
            <a:noFill/>
            <a:miter lim="800000"/>
            <a:headEnd/>
            <a:tailEnd/>
          </a:ln>
        </p:spPr>
      </p:pic>
      <p:pic>
        <p:nvPicPr>
          <p:cNvPr id="9" name="Picture 25" descr="ComputerBox"/>
          <p:cNvPicPr>
            <a:picLocks noChangeAspect="1" noChangeArrowheads="1"/>
          </p:cNvPicPr>
          <p:nvPr/>
        </p:nvPicPr>
        <p:blipFill>
          <a:blip r:embed="rId3" cstate="print"/>
          <a:srcRect/>
          <a:stretch>
            <a:fillRect/>
          </a:stretch>
        </p:blipFill>
        <p:spPr bwMode="gray">
          <a:xfrm>
            <a:off x="8619292" y="5689667"/>
            <a:ext cx="750096" cy="1143226"/>
          </a:xfrm>
          <a:prstGeom prst="rect">
            <a:avLst/>
          </a:prstGeom>
          <a:noFill/>
          <a:ln w="9525">
            <a:noFill/>
            <a:miter lim="800000"/>
            <a:headEnd/>
            <a:tailEnd/>
          </a:ln>
        </p:spPr>
      </p:pic>
      <p:pic>
        <p:nvPicPr>
          <p:cNvPr id="10" name="Picture 25" descr="ComputerBox"/>
          <p:cNvPicPr>
            <a:picLocks noChangeAspect="1" noChangeArrowheads="1"/>
          </p:cNvPicPr>
          <p:nvPr/>
        </p:nvPicPr>
        <p:blipFill>
          <a:blip r:embed="rId3" cstate="print"/>
          <a:srcRect/>
          <a:stretch>
            <a:fillRect/>
          </a:stretch>
        </p:blipFill>
        <p:spPr bwMode="gray">
          <a:xfrm>
            <a:off x="10031143" y="4930934"/>
            <a:ext cx="750096" cy="1143226"/>
          </a:xfrm>
          <a:prstGeom prst="rect">
            <a:avLst/>
          </a:prstGeom>
          <a:noFill/>
          <a:ln w="9525">
            <a:noFill/>
            <a:miter lim="800000"/>
            <a:headEnd/>
            <a:tailEnd/>
          </a:ln>
        </p:spPr>
      </p:pic>
      <p:pic>
        <p:nvPicPr>
          <p:cNvPr id="1030" name="Picture 6" descr="C:\Users\pzerger\AppData\Local\Microsoft\Windows\Temporary Internet Files\Content.IE5\51YGGAF7\MC90043475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7619" y="5176342"/>
            <a:ext cx="560349" cy="560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pzerger\AppData\Local\Microsoft\Windows\Temporary Internet Files\Content.IE5\51YGGAF7\MC90043475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7619" y="5160011"/>
            <a:ext cx="560349" cy="5603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pzerger\AppData\Local\Microsoft\Windows\Temporary Internet Files\Content.IE5\51YGGAF7\MC90043475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7619" y="5145013"/>
            <a:ext cx="560349" cy="67493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785315" y="5689667"/>
            <a:ext cx="2611912" cy="1005304"/>
            <a:chOff x="1206084" y="5578612"/>
            <a:chExt cx="2560931" cy="985682"/>
          </a:xfrm>
        </p:grpSpPr>
        <p:pic>
          <p:nvPicPr>
            <p:cNvPr id="7" name="Picture 33" descr="ComputersMonitor">
              <a:hlinkClick r:id="" action="ppaction://noaction"/>
            </p:cNvPr>
            <p:cNvPicPr>
              <a:picLocks noChangeAspect="1" noChangeArrowheads="1"/>
            </p:cNvPicPr>
            <p:nvPr/>
          </p:nvPicPr>
          <p:blipFill>
            <a:blip r:embed="rId5" cstate="print"/>
            <a:srcRect/>
            <a:stretch>
              <a:fillRect/>
            </a:stretch>
          </p:blipFill>
          <p:spPr bwMode="gray">
            <a:xfrm>
              <a:off x="1206084" y="5578612"/>
              <a:ext cx="762610" cy="985682"/>
            </a:xfrm>
            <a:prstGeom prst="rect">
              <a:avLst/>
            </a:prstGeom>
            <a:noFill/>
            <a:ln w="9525">
              <a:noFill/>
              <a:miter lim="800000"/>
              <a:headEnd/>
              <a:tailEnd/>
            </a:ln>
          </p:spPr>
        </p:pic>
        <p:sp>
          <p:nvSpPr>
            <p:cNvPr id="14" name="TextBox 13"/>
            <p:cNvSpPr txBox="1"/>
            <p:nvPr/>
          </p:nvSpPr>
          <p:spPr>
            <a:xfrm>
              <a:off x="2014414" y="5955600"/>
              <a:ext cx="1752601" cy="502317"/>
            </a:xfrm>
            <a:prstGeom prst="rect">
              <a:avLst/>
            </a:prstGeom>
            <a:noFill/>
          </p:spPr>
          <p:txBody>
            <a:bodyPr wrap="square" lIns="0" tIns="0" rIns="0" bIns="0" rtlCol="0">
              <a:spAutoFit/>
            </a:bodyPr>
            <a:lstStyle/>
            <a:p>
              <a:r>
                <a:rPr lang="en-US" sz="1632" dirty="0">
                  <a:gradFill>
                    <a:gsLst>
                      <a:gs pos="0">
                        <a:schemeClr val="tx1"/>
                      </a:gs>
                      <a:gs pos="86000">
                        <a:schemeClr val="tx1"/>
                      </a:gs>
                    </a:gsLst>
                    <a:lin ang="5400000" scaled="0"/>
                  </a:gradFill>
                </a:rPr>
                <a:t>Deployment Manager</a:t>
              </a:r>
            </a:p>
          </p:txBody>
        </p:sp>
      </p:grpSp>
      <p:sp>
        <p:nvSpPr>
          <p:cNvPr id="22" name="TextBox 21"/>
          <p:cNvSpPr txBox="1"/>
          <p:nvPr/>
        </p:nvSpPr>
        <p:spPr>
          <a:xfrm>
            <a:off x="4539551" y="4454424"/>
            <a:ext cx="1600969" cy="512317"/>
          </a:xfrm>
          <a:prstGeom prst="rect">
            <a:avLst/>
          </a:prstGeom>
          <a:noFill/>
        </p:spPr>
        <p:txBody>
          <a:bodyPr wrap="square" lIns="0" tIns="0" rIns="0" bIns="0" rtlCol="0">
            <a:spAutoFit/>
          </a:bodyPr>
          <a:lstStyle/>
          <a:p>
            <a:pPr algn="r"/>
            <a:r>
              <a:rPr lang="en-US" sz="1632" dirty="0">
                <a:gradFill>
                  <a:gsLst>
                    <a:gs pos="0">
                      <a:schemeClr val="tx1"/>
                    </a:gs>
                    <a:gs pos="86000">
                      <a:schemeClr val="tx1"/>
                    </a:gs>
                  </a:gsLst>
                  <a:lin ang="5400000" scaled="0"/>
                </a:gradFill>
              </a:rPr>
              <a:t>Management Server</a:t>
            </a:r>
          </a:p>
        </p:txBody>
      </p:sp>
      <p:grpSp>
        <p:nvGrpSpPr>
          <p:cNvPr id="2" name="Group 1"/>
          <p:cNvGrpSpPr/>
          <p:nvPr/>
        </p:nvGrpSpPr>
        <p:grpSpPr>
          <a:xfrm>
            <a:off x="4238397" y="5042774"/>
            <a:ext cx="1600969" cy="1001158"/>
            <a:chOff x="762000" y="4295765"/>
            <a:chExt cx="1569720" cy="981617"/>
          </a:xfrm>
        </p:grpSpPr>
        <p:pic>
          <p:nvPicPr>
            <p:cNvPr id="20" name="Picture 36" descr="Database"/>
            <p:cNvPicPr>
              <a:picLocks noChangeAspect="1" noChangeArrowheads="1"/>
            </p:cNvPicPr>
            <p:nvPr/>
          </p:nvPicPr>
          <p:blipFill>
            <a:blip r:embed="rId6" cstate="print"/>
            <a:srcRect/>
            <a:stretch>
              <a:fillRect/>
            </a:stretch>
          </p:blipFill>
          <p:spPr bwMode="gray">
            <a:xfrm>
              <a:off x="1143001" y="4295765"/>
              <a:ext cx="685799" cy="748823"/>
            </a:xfrm>
            <a:prstGeom prst="rect">
              <a:avLst/>
            </a:prstGeom>
            <a:noFill/>
            <a:ln w="9525">
              <a:noFill/>
              <a:miter lim="800000"/>
              <a:headEnd/>
              <a:tailEnd/>
            </a:ln>
          </p:spPr>
        </p:pic>
        <p:sp>
          <p:nvSpPr>
            <p:cNvPr id="23" name="TextBox 22"/>
            <p:cNvSpPr txBox="1"/>
            <p:nvPr/>
          </p:nvSpPr>
          <p:spPr>
            <a:xfrm>
              <a:off x="762000" y="5026223"/>
              <a:ext cx="1569720" cy="251159"/>
            </a:xfrm>
            <a:prstGeom prst="rect">
              <a:avLst/>
            </a:prstGeom>
            <a:noFill/>
          </p:spPr>
          <p:txBody>
            <a:bodyPr wrap="square" lIns="0" tIns="0" rIns="0" bIns="0" rtlCol="0">
              <a:spAutoFit/>
            </a:bodyPr>
            <a:lstStyle/>
            <a:p>
              <a:pPr algn="ctr"/>
              <a:r>
                <a:rPr lang="en-US" sz="1632" dirty="0">
                  <a:gradFill>
                    <a:gsLst>
                      <a:gs pos="0">
                        <a:schemeClr val="tx1"/>
                      </a:gs>
                      <a:gs pos="86000">
                        <a:schemeClr val="tx1"/>
                      </a:gs>
                    </a:gsLst>
                    <a:lin ang="5400000" scaled="0"/>
                  </a:gradFill>
                </a:rPr>
                <a:t>Datastore</a:t>
              </a:r>
            </a:p>
          </p:txBody>
        </p:sp>
      </p:grpSp>
      <p:cxnSp>
        <p:nvCxnSpPr>
          <p:cNvPr id="25" name="Straight Arrow Connector 24"/>
          <p:cNvCxnSpPr/>
          <p:nvPr/>
        </p:nvCxnSpPr>
        <p:spPr>
          <a:xfrm flipV="1">
            <a:off x="3609736" y="5440186"/>
            <a:ext cx="976445" cy="488155"/>
          </a:xfrm>
          <a:prstGeom prst="straightConnector1">
            <a:avLst/>
          </a:prstGeom>
          <a:ln w="28575">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26" name="Straight Arrow Connector 75"/>
          <p:cNvCxnSpPr>
            <a:cxnSpLocks noChangeShapeType="1"/>
            <a:stCxn id="20" idx="3"/>
          </p:cNvCxnSpPr>
          <p:nvPr/>
        </p:nvCxnSpPr>
        <p:spPr bwMode="gray">
          <a:xfrm flipV="1">
            <a:off x="5326434" y="4846045"/>
            <a:ext cx="2912444" cy="578594"/>
          </a:xfrm>
          <a:prstGeom prst="straightConnector1">
            <a:avLst/>
          </a:prstGeom>
          <a:noFill/>
          <a:ln w="25400" algn="ctr">
            <a:solidFill>
              <a:schemeClr val="tx1"/>
            </a:solidFill>
            <a:prstDash val="sysDash"/>
            <a:round/>
            <a:headEnd type="triangle" w="med" len="med"/>
            <a:tailEnd type="triangle" w="med" len="med"/>
          </a:ln>
        </p:spPr>
      </p:cxnSp>
      <p:cxnSp>
        <p:nvCxnSpPr>
          <p:cNvPr id="27" name="Straight Arrow Connector 75"/>
          <p:cNvCxnSpPr>
            <a:cxnSpLocks noChangeShapeType="1"/>
          </p:cNvCxnSpPr>
          <p:nvPr/>
        </p:nvCxnSpPr>
        <p:spPr bwMode="gray">
          <a:xfrm>
            <a:off x="5397227" y="5482483"/>
            <a:ext cx="4459878" cy="127018"/>
          </a:xfrm>
          <a:prstGeom prst="straightConnector1">
            <a:avLst/>
          </a:prstGeom>
          <a:noFill/>
          <a:ln w="25400" algn="ctr">
            <a:solidFill>
              <a:schemeClr val="tx1"/>
            </a:solidFill>
            <a:prstDash val="sysDash"/>
            <a:round/>
            <a:headEnd type="triangle" w="med" len="med"/>
            <a:tailEnd type="triangle" w="med" len="med"/>
          </a:ln>
        </p:spPr>
      </p:cxnSp>
      <p:cxnSp>
        <p:nvCxnSpPr>
          <p:cNvPr id="28" name="Straight Arrow Connector 75"/>
          <p:cNvCxnSpPr>
            <a:cxnSpLocks noChangeShapeType="1"/>
          </p:cNvCxnSpPr>
          <p:nvPr/>
        </p:nvCxnSpPr>
        <p:spPr bwMode="gray">
          <a:xfrm>
            <a:off x="5340036" y="5517903"/>
            <a:ext cx="3255670" cy="807380"/>
          </a:xfrm>
          <a:prstGeom prst="straightConnector1">
            <a:avLst/>
          </a:prstGeom>
          <a:noFill/>
          <a:ln w="25400" algn="ctr">
            <a:solidFill>
              <a:schemeClr val="tx1"/>
            </a:solidFill>
            <a:prstDash val="sysDash"/>
            <a:round/>
            <a:headEnd type="triangle" w="med" len="med"/>
            <a:tailEnd type="triangle" w="med" len="med"/>
          </a:ln>
        </p:spPr>
      </p:cxnSp>
      <p:sp>
        <p:nvSpPr>
          <p:cNvPr id="29" name="Rectangle 28"/>
          <p:cNvSpPr/>
          <p:nvPr/>
        </p:nvSpPr>
        <p:spPr>
          <a:xfrm>
            <a:off x="9300983" y="4024708"/>
            <a:ext cx="1907766" cy="369332"/>
          </a:xfrm>
          <a:prstGeom prst="rect">
            <a:avLst/>
          </a:prstGeom>
        </p:spPr>
        <p:txBody>
          <a:bodyPr wrap="none">
            <a:spAutoFit/>
          </a:bodyPr>
          <a:lstStyle/>
          <a:p>
            <a:r>
              <a:rPr lang="en-US" dirty="0" err="1">
                <a:gradFill>
                  <a:gsLst>
                    <a:gs pos="0">
                      <a:schemeClr val="tx1"/>
                    </a:gs>
                    <a:gs pos="86000">
                      <a:schemeClr val="tx1"/>
                    </a:gs>
                  </a:gsLst>
                  <a:lin ang="5400000" scaled="0"/>
                </a:gradFill>
              </a:rPr>
              <a:t>Runbook</a:t>
            </a:r>
            <a:r>
              <a:rPr lang="en-US" dirty="0">
                <a:gradFill>
                  <a:gsLst>
                    <a:gs pos="0">
                      <a:schemeClr val="tx1"/>
                    </a:gs>
                    <a:gs pos="86000">
                      <a:schemeClr val="tx1"/>
                    </a:gs>
                  </a:gsLst>
                  <a:lin ang="5400000" scaled="0"/>
                </a:gradFill>
              </a:rPr>
              <a:t> Servers</a:t>
            </a:r>
          </a:p>
        </p:txBody>
      </p:sp>
    </p:spTree>
    <p:extLst>
      <p:ext uri="{BB962C8B-B14F-4D97-AF65-F5344CB8AC3E}">
        <p14:creationId xmlns:p14="http://schemas.microsoft.com/office/powerpoint/2010/main" val="199007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56" presetClass="path" presetSubtype="0" accel="50000" decel="50000" fill="hold" nodeType="afterEffect">
                                  <p:stCondLst>
                                    <p:cond delay="500"/>
                                  </p:stCondLst>
                                  <p:childTnLst>
                                    <p:animMotion origin="layout" path="M 3.59969E-7 -2.62823E-6 L 0.31593 -0.0985 " pathEditMode="relative" rAng="0" ptsTypes="AA">
                                      <p:cBhvr>
                                        <p:cTn id="21" dur="1000" fill="hold"/>
                                        <p:tgtEl>
                                          <p:spTgt spid="1030"/>
                                        </p:tgtEl>
                                        <p:attrNameLst>
                                          <p:attrName>ppt_x</p:attrName>
                                          <p:attrName>ppt_y</p:attrName>
                                        </p:attrNameLst>
                                      </p:cBhvr>
                                      <p:rCtr x="15790" y="-4925"/>
                                    </p:animMotion>
                                  </p:childTnLst>
                                </p:cTn>
                              </p:par>
                            </p:childTnLst>
                          </p:cTn>
                        </p:par>
                        <p:par>
                          <p:cTn id="22" fill="hold">
                            <p:stCondLst>
                              <p:cond delay="1500"/>
                            </p:stCondLst>
                            <p:childTnLst>
                              <p:par>
                                <p:cTn id="23" presetID="56" presetClass="path" presetSubtype="0" accel="50000" decel="50000" fill="hold" nodeType="afterEffect">
                                  <p:stCondLst>
                                    <p:cond delay="500"/>
                                  </p:stCondLst>
                                  <p:childTnLst>
                                    <p:animMotion origin="layout" path="M 3.59969E-7 3.96732E-6 L 0.45558 0.01588 " pathEditMode="relative" rAng="0" ptsTypes="AA">
                                      <p:cBhvr>
                                        <p:cTn id="24" dur="1000" fill="hold"/>
                                        <p:tgtEl>
                                          <p:spTgt spid="17"/>
                                        </p:tgtEl>
                                        <p:attrNameLst>
                                          <p:attrName>ppt_x</p:attrName>
                                          <p:attrName>ppt_y</p:attrName>
                                        </p:attrNameLst>
                                      </p:cBhvr>
                                      <p:rCtr x="22773" y="794"/>
                                    </p:animMotion>
                                  </p:childTnLst>
                                </p:cTn>
                              </p:par>
                            </p:childTnLst>
                          </p:cTn>
                        </p:par>
                        <p:par>
                          <p:cTn id="25" fill="hold">
                            <p:stCondLst>
                              <p:cond delay="3000"/>
                            </p:stCondLst>
                            <p:childTnLst>
                              <p:par>
                                <p:cTn id="26" presetID="56" presetClass="path" presetSubtype="0" accel="50000" decel="50000" fill="hold" nodeType="afterEffect">
                                  <p:stCondLst>
                                    <p:cond delay="500"/>
                                  </p:stCondLst>
                                  <p:childTnLst>
                                    <p:animMotion origin="layout" path="M 3.59969E-7 -4.03995E-6 L 0.34529 0.12847 " pathEditMode="relative" rAng="0" ptsTypes="AA">
                                      <p:cBhvr>
                                        <p:cTn id="27" dur="1000" fill="hold"/>
                                        <p:tgtEl>
                                          <p:spTgt spid="15"/>
                                        </p:tgtEl>
                                        <p:attrNameLst>
                                          <p:attrName>ppt_x</p:attrName>
                                          <p:attrName>ppt_y</p:attrName>
                                        </p:attrNameLst>
                                      </p:cBhvr>
                                      <p:rCtr x="17258" y="6423"/>
                                    </p:animMotion>
                                  </p:childTnLst>
                                </p:cTn>
                              </p:par>
                            </p:childTnLst>
                          </p:cTn>
                        </p:par>
                        <p:par>
                          <p:cTn id="28" fill="hold">
                            <p:stCondLst>
                              <p:cond delay="4500"/>
                            </p:stCondLst>
                            <p:childTnLst>
                              <p:par>
                                <p:cTn id="29" presetID="1" presetClass="exit" presetSubtype="0" fill="hold" nodeType="afterEffect">
                                  <p:stCondLst>
                                    <p:cond delay="200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nodeType="withEffect">
                                  <p:stCondLst>
                                    <p:cond delay="2000"/>
                                  </p:stCondLst>
                                  <p:childTnLst>
                                    <p:set>
                                      <p:cBhvr>
                                        <p:cTn id="32" dur="1" fill="hold">
                                          <p:stCondLst>
                                            <p:cond delay="0"/>
                                          </p:stCondLst>
                                        </p:cTn>
                                        <p:tgtEl>
                                          <p:spTgt spid="3"/>
                                        </p:tgtEl>
                                        <p:attrNameLst>
                                          <p:attrName>style.visibility</p:attrName>
                                        </p:attrNameLst>
                                      </p:cBhvr>
                                      <p:to>
                                        <p:strVal val="hidden"/>
                                      </p:to>
                                    </p:set>
                                  </p:childTnLst>
                                </p:cTn>
                              </p:par>
                            </p:childTnLst>
                          </p:cTn>
                        </p:par>
                        <p:par>
                          <p:cTn id="33" fill="hold">
                            <p:stCondLst>
                              <p:cond delay="6500"/>
                            </p:stCondLst>
                            <p:childTnLst>
                              <p:par>
                                <p:cTn id="34" presetID="1" presetClass="exit" presetSubtype="0" fill="hold" nodeType="after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hidden"/>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22" presetClass="entr" presetSubtype="8" fill="hold" nodeType="afterEffect">
                                  <p:stCondLst>
                                    <p:cond delay="100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2000"/>
                            </p:stCondLst>
                            <p:childTnLst>
                              <p:par>
                                <p:cTn id="51" presetID="22" presetClass="entr" presetSubtype="8" fill="hold" nodeType="afterEffect">
                                  <p:stCondLst>
                                    <p:cond delay="100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par>
                          <p:cTn id="54" fill="hold">
                            <p:stCondLst>
                              <p:cond delay="3500"/>
                            </p:stCondLst>
                            <p:childTnLst>
                              <p:par>
                                <p:cTn id="55" presetID="22" presetClass="entr" presetSubtype="2" fill="hold" nodeType="afterEffect">
                                  <p:stCondLst>
                                    <p:cond delay="1000"/>
                                  </p:stCondLst>
                                  <p:childTnLst>
                                    <p:set>
                                      <p:cBhvr>
                                        <p:cTn id="56" dur="1" fill="hold">
                                          <p:stCondLst>
                                            <p:cond delay="0"/>
                                          </p:stCondLst>
                                        </p:cTn>
                                        <p:tgtEl>
                                          <p:spTgt spid="27"/>
                                        </p:tgtEl>
                                        <p:attrNameLst>
                                          <p:attrName>style.visibility</p:attrName>
                                        </p:attrNameLst>
                                      </p:cBhvr>
                                      <p:to>
                                        <p:strVal val="visible"/>
                                      </p:to>
                                    </p:set>
                                    <p:animEffect transition="in" filter="wipe(right)">
                                      <p:cBhvr>
                                        <p:cTn id="57" dur="500"/>
                                        <p:tgtEl>
                                          <p:spTgt spid="27"/>
                                        </p:tgtEl>
                                      </p:cBhvr>
                                    </p:animEffect>
                                  </p:childTnLst>
                                </p:cTn>
                              </p:par>
                            </p:childTnLst>
                          </p:cTn>
                        </p:par>
                        <p:par>
                          <p:cTn id="58" fill="hold">
                            <p:stCondLst>
                              <p:cond delay="5000"/>
                            </p:stCondLst>
                            <p:childTnLst>
                              <p:par>
                                <p:cTn id="59" presetID="22" presetClass="entr" presetSubtype="2"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par>
                          <p:cTn id="62" fill="hold">
                            <p:stCondLst>
                              <p:cond delay="6000"/>
                            </p:stCondLst>
                            <p:childTnLst>
                              <p:par>
                                <p:cTn id="63" presetID="22" presetClass="entr" presetSubtype="2" fill="hold" nodeType="afterEffect">
                                  <p:stCondLst>
                                    <p:cond delay="500"/>
                                  </p:stCondLst>
                                  <p:childTnLst>
                                    <p:set>
                                      <p:cBhvr>
                                        <p:cTn id="64" dur="1" fill="hold">
                                          <p:stCondLst>
                                            <p:cond delay="0"/>
                                          </p:stCondLst>
                                        </p:cTn>
                                        <p:tgtEl>
                                          <p:spTgt spid="28"/>
                                        </p:tgtEl>
                                        <p:attrNameLst>
                                          <p:attrName>style.visibility</p:attrName>
                                        </p:attrNameLst>
                                      </p:cBhvr>
                                      <p:to>
                                        <p:strVal val="visible"/>
                                      </p:to>
                                    </p:set>
                                    <p:animEffect transition="in" filter="wipe(right)">
                                      <p:cBhvr>
                                        <p:cTn id="6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212850"/>
            <a:ext cx="11887200" cy="5626156"/>
          </a:xfrm>
        </p:spPr>
        <p:txBody>
          <a:bodyPr/>
          <a:lstStyle/>
          <a:p>
            <a:r>
              <a:rPr lang="en-US" sz="3600" dirty="0"/>
              <a:t>Publish data</a:t>
            </a:r>
          </a:p>
          <a:p>
            <a:r>
              <a:rPr lang="en-US" sz="3600" dirty="0"/>
              <a:t>Multi-value data</a:t>
            </a:r>
          </a:p>
          <a:p>
            <a:r>
              <a:rPr lang="en-US" sz="3600" dirty="0"/>
              <a:t>Links</a:t>
            </a:r>
          </a:p>
          <a:p>
            <a:r>
              <a:rPr lang="en-US" sz="3600" dirty="0"/>
              <a:t>Branching</a:t>
            </a:r>
          </a:p>
          <a:p>
            <a:r>
              <a:rPr lang="en-US" sz="3600" dirty="0"/>
              <a:t>Junction</a:t>
            </a:r>
          </a:p>
          <a:p>
            <a:r>
              <a:rPr lang="en-US" sz="3600" dirty="0"/>
              <a:t>Flatten</a:t>
            </a:r>
          </a:p>
          <a:p>
            <a:r>
              <a:rPr lang="en-US" sz="3600" dirty="0"/>
              <a:t>Data mapping</a:t>
            </a:r>
          </a:p>
          <a:p>
            <a:r>
              <a:rPr lang="en-US" sz="3600" dirty="0"/>
              <a:t>Looping </a:t>
            </a:r>
          </a:p>
          <a:p>
            <a:r>
              <a:rPr lang="en-US" sz="3600" dirty="0"/>
              <a:t>Nesting </a:t>
            </a:r>
            <a:r>
              <a:rPr lang="en-US" sz="3600" dirty="0" err="1" smtClean="0"/>
              <a:t>Runbooks</a:t>
            </a:r>
            <a:endParaRPr lang="en-US" sz="3600" dirty="0"/>
          </a:p>
        </p:txBody>
      </p:sp>
      <p:sp>
        <p:nvSpPr>
          <p:cNvPr id="4" name="Title 3"/>
          <p:cNvSpPr>
            <a:spLocks noGrp="1"/>
          </p:cNvSpPr>
          <p:nvPr>
            <p:ph type="title"/>
          </p:nvPr>
        </p:nvSpPr>
        <p:spPr/>
        <p:txBody>
          <a:bodyPr/>
          <a:lstStyle/>
          <a:p>
            <a:pPr lvl="0"/>
            <a:r>
              <a:rPr lang="en-US" smtClean="0"/>
              <a:t>Runbook Engine Rules</a:t>
            </a:r>
            <a:endParaRPr lang="en-US" dirty="0"/>
          </a:p>
        </p:txBody>
      </p:sp>
      <p:pic>
        <p:nvPicPr>
          <p:cNvPr id="8" name="Picture 2" descr="C:\Users\lojohns\Documents\DC-Opalis\Opalis Graphics\Product screencaps\DIALOG cop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8358" y="1965391"/>
            <a:ext cx="3885847" cy="2611614"/>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4137335"/>
            <a:ext cx="2619009" cy="1279271"/>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4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2f90a3b6-08c8-4148-8fff-0427b40d8fc9"/>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 xsi:nil="tru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USBMOLanguageTaxHTField0>
    <Syndicatable xmlns="2f90a3b6-08c8-4148-8fff-0427b40d8fc9" xsi:nil="tru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 xsi:nil="true"/>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Props1.xml><?xml version="1.0" encoding="utf-8"?>
<ds:datastoreItem xmlns:ds="http://schemas.openxmlformats.org/officeDocument/2006/customXml" ds:itemID="{BA7C63AF-7045-4F08-A830-D73B526AF205}"/>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customXml/itemProps4.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2f90a3b6-08c8-4148-8fff-0427b40d8fc9"/>
    <ds:schemaRef ds:uri="http://schemas.microsoft.com/office/2006/documentManagement/types"/>
    <ds:schemaRef ds:uri="http://schemas.microsoft.com/sharepoint/v3/fields"/>
    <ds:schemaRef ds:uri="EB693DEA-2256-4DD9-8FF3-783287AC651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TotalTime>
  <Words>5252</Words>
  <Application>Microsoft Office PowerPoint</Application>
  <PresentationFormat>Custom</PresentationFormat>
  <Paragraphs>222</Paragraphs>
  <Slides>17</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ＭＳ Ｐゴシック</vt:lpstr>
      <vt:lpstr>Arial</vt:lpstr>
      <vt:lpstr>Calibri</vt:lpstr>
      <vt:lpstr>Segoe UI</vt:lpstr>
      <vt:lpstr>Segoe UI Light</vt:lpstr>
      <vt:lpstr>Wingdings</vt:lpstr>
      <vt:lpstr>MSVID_White_16x9_2012-08-18</vt:lpstr>
      <vt:lpstr>Workflow Basics with System Center 2012 SP1 Orchestrator    Andreas Rynes Datacenter Architect Microsoft Corporation</vt:lpstr>
      <vt:lpstr>Objectives</vt:lpstr>
      <vt:lpstr>Agenda</vt:lpstr>
      <vt:lpstr>Planning and Designing a Workflow</vt:lpstr>
      <vt:lpstr>Building a Workflow</vt:lpstr>
      <vt:lpstr>Runbook Guidelines  </vt:lpstr>
      <vt:lpstr>Runbook Execution</vt:lpstr>
      <vt:lpstr>Runbook Server</vt:lpstr>
      <vt:lpstr>Runbook Engine Rules</vt:lpstr>
      <vt:lpstr>Published Data</vt:lpstr>
      <vt:lpstr>Logs</vt:lpstr>
      <vt:lpstr>Purging Logs</vt:lpstr>
      <vt:lpstr>Trace Logs</vt:lpstr>
      <vt:lpstr>Runbook Audit Trail</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Symon Perriman</cp:lastModifiedBy>
  <cp:revision>912</cp:revision>
  <dcterms:created xsi:type="dcterms:W3CDTF">2012-05-22T07:38:31Z</dcterms:created>
  <dcterms:modified xsi:type="dcterms:W3CDTF">2013-01-22T00:37:24Z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