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Lst>
  <p:notesMasterIdLst>
    <p:notesMasterId r:id="rId22"/>
  </p:notesMasterIdLst>
  <p:handoutMasterIdLst>
    <p:handoutMasterId r:id="rId23"/>
  </p:handoutMasterIdLst>
  <p:sldIdLst>
    <p:sldId id="829" r:id="rId6"/>
    <p:sldId id="1058" r:id="rId7"/>
    <p:sldId id="1059" r:id="rId8"/>
    <p:sldId id="1060" r:id="rId9"/>
    <p:sldId id="1061" r:id="rId10"/>
    <p:sldId id="1062" r:id="rId11"/>
    <p:sldId id="1063" r:id="rId12"/>
    <p:sldId id="1064" r:id="rId13"/>
    <p:sldId id="1065" r:id="rId14"/>
    <p:sldId id="1066" r:id="rId15"/>
    <p:sldId id="1067" r:id="rId16"/>
    <p:sldId id="1068" r:id="rId17"/>
    <p:sldId id="1069" r:id="rId18"/>
    <p:sldId id="1070" r:id="rId19"/>
    <p:sldId id="1057" r:id="rId20"/>
    <p:sldId id="986" r:id="rId21"/>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FEB"/>
    <a:srgbClr val="582881"/>
    <a:srgbClr val="80BF3B"/>
    <a:srgbClr val="F38428"/>
    <a:srgbClr val="000000"/>
    <a:srgbClr val="333333"/>
    <a:srgbClr val="FF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1" autoAdjust="0"/>
    <p:restoredTop sz="61230" autoAdjust="0"/>
  </p:normalViewPr>
  <p:slideViewPr>
    <p:cSldViewPr>
      <p:cViewPr varScale="1">
        <p:scale>
          <a:sx n="56" d="100"/>
          <a:sy n="56" d="100"/>
        </p:scale>
        <p:origin x="1386" y="48"/>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27" Type="http://schemas.openxmlformats.org/officeDocument/2006/relationships/tableStyles" Target="tableStyles.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A2A09B-1E43-4B25-8FA2-68CD287F8ED1}" type="datetimeFigureOut">
              <a:rPr lang="en-US"/>
              <a:pPr/>
              <a:t>1/21/2013</a:t>
            </a:fld>
            <a:endParaRPr 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45027D-98A3-41CB-9B76-DB037D3BA67B}" type="slidenum">
              <a:rPr lang="en-US"/>
              <a:pPr/>
              <a:t>‹#›</a:t>
            </a:fld>
            <a:endParaRPr lang="en-US"/>
          </a:p>
        </p:txBody>
      </p:sp>
    </p:spTree>
    <p:extLst>
      <p:ext uri="{BB962C8B-B14F-4D97-AF65-F5344CB8AC3E}">
        <p14:creationId xmlns:p14="http://schemas.microsoft.com/office/powerpoint/2010/main" val="27276935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13ED85A-A823-4BCD-B651-1C983F02AC70}" type="datetimeFigureOut">
              <a:rPr lang="en-US"/>
              <a:pPr/>
              <a:t>1/21/2013</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BF1ECE7-F93A-4AF5-B24F-533EF070DA09}" type="slidenum">
              <a:rPr lang="en-US"/>
              <a:pPr/>
              <a:t>‹#›</a:t>
            </a:fld>
            <a:endParaRPr lang="en-US"/>
          </a:p>
        </p:txBody>
      </p:sp>
    </p:spTree>
    <p:extLst>
      <p:ext uri="{BB962C8B-B14F-4D97-AF65-F5344CB8AC3E}">
        <p14:creationId xmlns:p14="http://schemas.microsoft.com/office/powerpoint/2010/main" val="92643780"/>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mn-cs"/>
      </a:defRPr>
    </a:lvl1pPr>
    <a:lvl2pPr marL="215900" indent="-107950"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Welcome to this session of Orchestrator, this is called Advanced</a:t>
            </a:r>
            <a:r>
              <a:rPr lang="en-US" baseline="0" dirty="0" smtClean="0"/>
              <a:t> Workflow Concepts. My name is Andreas Rynes, I’m a datacenter architect within the worldwide datacenter private cloud center of excellence.</a:t>
            </a: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8B3DC290-ADAF-40C2-9B8B-7FB9648A9109}"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a:t>
            </a:fld>
            <a:endParaRPr lang="en-US"/>
          </a:p>
        </p:txBody>
      </p:sp>
    </p:spTree>
    <p:extLst>
      <p:ext uri="{BB962C8B-B14F-4D97-AF65-F5344CB8AC3E}">
        <p14:creationId xmlns:p14="http://schemas.microsoft.com/office/powerpoint/2010/main" val="3025391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So to make </a:t>
            </a:r>
            <a:r>
              <a:rPr lang="en-US" sz="1400" dirty="0" err="1" smtClean="0">
                <a:latin typeface="Arial" charset="0"/>
              </a:rPr>
              <a:t>runbooks</a:t>
            </a:r>
            <a:r>
              <a:rPr lang="en-US" sz="1400" dirty="0" smtClean="0">
                <a:latin typeface="Arial" charset="0"/>
              </a:rPr>
              <a:t> more dynamic you’re able to use variables,</a:t>
            </a:r>
            <a:r>
              <a:rPr lang="en-US" sz="1400" baseline="0" dirty="0" smtClean="0">
                <a:latin typeface="Arial" charset="0"/>
              </a:rPr>
              <a:t> a concept that I mentioned in our first sessions already, so variables are global declaration of values and those values and those variables are really accessible from all of your </a:t>
            </a:r>
            <a:r>
              <a:rPr lang="en-US" sz="1400" baseline="0" dirty="0" err="1" smtClean="0">
                <a:latin typeface="Arial" charset="0"/>
              </a:rPr>
              <a:t>runbooks</a:t>
            </a:r>
            <a:r>
              <a:rPr lang="en-US" sz="1400" baseline="0" dirty="0" smtClean="0">
                <a:latin typeface="Arial" charset="0"/>
              </a:rPr>
              <a:t> so you define a variable at one place within Orchestrator and you’re able to grab that value and that variable in all your </a:t>
            </a:r>
            <a:r>
              <a:rPr lang="en-US" sz="1400" baseline="0" dirty="0" err="1" smtClean="0">
                <a:latin typeface="Arial" charset="0"/>
              </a:rPr>
              <a:t>runbooks</a:t>
            </a:r>
            <a:r>
              <a:rPr lang="en-US" sz="1400" baseline="0" dirty="0" smtClean="0">
                <a:latin typeface="Arial" charset="0"/>
              </a:rPr>
              <a:t>.  That’s useful all the values that you want to update from time to time but you want to do that only in one place and you’re using those variables and those values in multiple </a:t>
            </a:r>
            <a:r>
              <a:rPr lang="en-US" sz="1400" baseline="0" dirty="0" err="1" smtClean="0">
                <a:latin typeface="Arial" charset="0"/>
              </a:rPr>
              <a:t>runbooks</a:t>
            </a:r>
            <a:r>
              <a:rPr lang="en-US" sz="1400" baseline="0" dirty="0" smtClean="0">
                <a:latin typeface="Arial" charset="0"/>
              </a:rPr>
              <a:t> and that’s a good choice to use variables in Orchestrator. So variables in Orchestrator can be used to really include static values but you’re also able to do some specific stuff like adding now for example which give you the current date/time but you’re also able to access the system environment variables from the target system where the </a:t>
            </a:r>
            <a:r>
              <a:rPr lang="en-US" sz="1400" baseline="0" dirty="0" err="1" smtClean="0">
                <a:latin typeface="Arial" charset="0"/>
              </a:rPr>
              <a:t>runbook</a:t>
            </a:r>
            <a:r>
              <a:rPr lang="en-US" sz="1400" baseline="0" dirty="0" smtClean="0">
                <a:latin typeface="Arial" charset="0"/>
              </a:rPr>
              <a:t> is running so using those special values in your variables gives you more options to do more dynamic stuff in your </a:t>
            </a:r>
            <a:r>
              <a:rPr lang="en-US" sz="1400" baseline="0" dirty="0" err="1" smtClean="0">
                <a:latin typeface="Arial" charset="0"/>
              </a:rPr>
              <a:t>runbooks</a:t>
            </a:r>
            <a:r>
              <a:rPr lang="en-US" sz="1400" baseline="0" dirty="0" smtClean="0">
                <a:latin typeface="Arial" charset="0"/>
              </a:rPr>
              <a:t>.  </a:t>
            </a:r>
          </a:p>
          <a:p>
            <a:r>
              <a:rPr lang="en-US" sz="1400" baseline="0" dirty="0" smtClean="0">
                <a:latin typeface="Arial" charset="0"/>
              </a:rPr>
              <a:t>One important thing to note here is that </a:t>
            </a:r>
            <a:r>
              <a:rPr lang="en-US" sz="1400" baseline="0" dirty="0" err="1" smtClean="0">
                <a:latin typeface="Arial" charset="0"/>
              </a:rPr>
              <a:t>runbook</a:t>
            </a:r>
            <a:r>
              <a:rPr lang="en-US" sz="1400" baseline="0" dirty="0" smtClean="0">
                <a:latin typeface="Arial" charset="0"/>
              </a:rPr>
              <a:t> server does not enforce any permissions on that variables so just to make sure that you’re aware of that and below the screen shot just shows you one example of a variable called </a:t>
            </a:r>
            <a:r>
              <a:rPr lang="en-US" sz="1400" baseline="0" dirty="0" err="1" smtClean="0">
                <a:latin typeface="Arial" charset="0"/>
              </a:rPr>
              <a:t>SCOMServer</a:t>
            </a:r>
            <a:r>
              <a:rPr lang="en-US" sz="1400" baseline="0" dirty="0" smtClean="0">
                <a:latin typeface="Arial" charset="0"/>
              </a:rPr>
              <a:t> with some sort of description and a value is just </a:t>
            </a:r>
            <a:r>
              <a:rPr lang="en-US" sz="1400" baseline="0" dirty="0" err="1" smtClean="0">
                <a:latin typeface="Arial" charset="0"/>
              </a:rPr>
              <a:t>SCOM.global</a:t>
            </a:r>
            <a:r>
              <a:rPr lang="en-US" sz="1400" baseline="0" dirty="0" smtClean="0">
                <a:latin typeface="Arial" charset="0"/>
              </a:rPr>
              <a:t> and you’re able in every </a:t>
            </a:r>
            <a:r>
              <a:rPr lang="en-US" sz="1400" baseline="0" dirty="0" err="1" smtClean="0">
                <a:latin typeface="Arial" charset="0"/>
              </a:rPr>
              <a:t>runbook</a:t>
            </a:r>
            <a:r>
              <a:rPr lang="en-US" sz="1400" baseline="0" dirty="0" smtClean="0">
                <a:latin typeface="Arial" charset="0"/>
              </a:rPr>
              <a:t> to access that variable called SCOM Server and you’re able to grab that value out of that variable and use that. </a:t>
            </a: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10</a:t>
            </a:fld>
            <a:endParaRPr lang="en-US" dirty="0" smtClean="0">
              <a:latin typeface="Arial" pitchFamily="34" charset="0"/>
            </a:endParaRPr>
          </a:p>
        </p:txBody>
      </p:sp>
    </p:spTree>
    <p:extLst>
      <p:ext uri="{BB962C8B-B14F-4D97-AF65-F5344CB8AC3E}">
        <p14:creationId xmlns:p14="http://schemas.microsoft.com/office/powerpoint/2010/main" val="1751300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smtClean="0"/>
              <a:t>So what about working with data and data manipulation?</a:t>
            </a:r>
            <a:r>
              <a:rPr lang="en-US" baseline="0" dirty="0" smtClean="0"/>
              <a:t> There are several function that allows you to manipulate strings or data in Orchestrator and there are different functions for both string data and numeric data for example trimming the spaces or </a:t>
            </a:r>
            <a:r>
              <a:rPr lang="en-US" baseline="0" dirty="0" err="1" smtClean="0"/>
              <a:t>substringing</a:t>
            </a:r>
            <a:r>
              <a:rPr lang="en-US" baseline="0" dirty="0" smtClean="0"/>
              <a:t> or convert to upper and lower case on your string data and a couple of more we will see that in a second and for numeric data there are really basic functions like add, subtract, multiply, divide, and stuff like that so using that for numeric data is quite interesting and quite useful. </a:t>
            </a:r>
          </a:p>
          <a:p>
            <a:r>
              <a:rPr lang="en-US" baseline="0" dirty="0" smtClean="0"/>
              <a:t>So function can also be nested so you’re able to do nesting on a function level up to three levels deep and the outer most function must be enclosed in square brackets as you see the example below so you have here two different functions and the outer most is enclosed in square brackets.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smtClean="0"/>
              <a:pPr>
                <a:defRPr/>
              </a:pPr>
              <a:t>11</a:t>
            </a:fld>
            <a:endParaRPr lang="en-US" dirty="0"/>
          </a:p>
        </p:txBody>
      </p:sp>
    </p:spTree>
    <p:extLst>
      <p:ext uri="{BB962C8B-B14F-4D97-AF65-F5344CB8AC3E}">
        <p14:creationId xmlns:p14="http://schemas.microsoft.com/office/powerpoint/2010/main" val="2014587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i="0" baseline="0" dirty="0" smtClean="0"/>
              <a:t>So here are couple of string functions, numeric functions that are available, I don’t want to go into deep of all those functions but you see you can do couple things like upper and lower, you can get substring, you can do right, left, middle, trimming, spaces, you can get the length of a text and for numeric functions there are things like getting the sum of a set of numbers or the difference of two numbers and a couple of others as well but I don’t want to go too deep here probably need to check the documentation for all the functions that are available. </a:t>
            </a:r>
            <a:endParaRPr lang="en-US" i="0" dirty="0"/>
          </a:p>
        </p:txBody>
      </p:sp>
      <p:sp>
        <p:nvSpPr>
          <p:cNvPr id="4" name="Slide Number Placeholder 3"/>
          <p:cNvSpPr>
            <a:spLocks noGrp="1"/>
          </p:cNvSpPr>
          <p:nvPr>
            <p:ph type="sldNum" sz="quarter" idx="10"/>
          </p:nvPr>
        </p:nvSpPr>
        <p:spPr/>
        <p:txBody>
          <a:bodyPr/>
          <a:lstStyle/>
          <a:p>
            <a:pPr>
              <a:defRPr/>
            </a:pPr>
            <a:fld id="{B3095942-E0CA-4688-8B7D-38F13210429C}" type="slidenum">
              <a:rPr lang="en-US" smtClean="0"/>
              <a:pPr>
                <a:defRPr/>
              </a:pPr>
              <a:t>12</a:t>
            </a:fld>
            <a:endParaRPr lang="en-US" dirty="0"/>
          </a:p>
        </p:txBody>
      </p:sp>
    </p:spTree>
    <p:extLst>
      <p:ext uri="{BB962C8B-B14F-4D97-AF65-F5344CB8AC3E}">
        <p14:creationId xmlns:p14="http://schemas.microsoft.com/office/powerpoint/2010/main" val="724896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13</a:t>
            </a:fld>
            <a:endParaRPr lang="en-US" dirty="0" smtClean="0">
              <a:latin typeface="Arial" pitchFamily="34" charset="0"/>
            </a:endParaRPr>
          </a:p>
        </p:txBody>
      </p:sp>
    </p:spTree>
    <p:extLst>
      <p:ext uri="{BB962C8B-B14F-4D97-AF65-F5344CB8AC3E}">
        <p14:creationId xmlns:p14="http://schemas.microsoft.com/office/powerpoint/2010/main" val="4197350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So with that we’re almost done so a quick summary for that session, we covered concepts like nesting and looping, looping on an object level as well as a </a:t>
            </a:r>
            <a:r>
              <a:rPr lang="en-US" dirty="0" err="1" smtClean="0"/>
              <a:t>runbook</a:t>
            </a:r>
            <a:r>
              <a:rPr lang="en-US" dirty="0" smtClean="0"/>
              <a:t> level and a couple of use case for each.</a:t>
            </a:r>
            <a:r>
              <a:rPr lang="en-US" baseline="0" dirty="0" smtClean="0"/>
              <a:t>  We discussed the link logic, how to work with smart links, how to do filtering on published data, how to implement decisions within your </a:t>
            </a:r>
            <a:r>
              <a:rPr lang="en-US" baseline="0" dirty="0" err="1" smtClean="0"/>
              <a:t>runbooks</a:t>
            </a:r>
            <a:r>
              <a:rPr lang="en-US" baseline="0" dirty="0" smtClean="0"/>
              <a:t> and also how to understand and work with variables and last but not least we discussed the data manipulation functions both for strings and numeric values that’s all part of that session.</a:t>
            </a: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40F34D1A-EC0B-41F9-95E9-1757F5AF3176}"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14</a:t>
            </a:fld>
            <a:endParaRPr lang="en-US"/>
          </a:p>
        </p:txBody>
      </p:sp>
    </p:spTree>
    <p:extLst>
      <p:ext uri="{BB962C8B-B14F-4D97-AF65-F5344CB8AC3E}">
        <p14:creationId xmlns:p14="http://schemas.microsoft.com/office/powerpoint/2010/main" val="89926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with that I would just like to highlight again the</a:t>
            </a:r>
            <a:r>
              <a:rPr lang="en-US" baseline="0" dirty="0" smtClean="0"/>
              <a:t> different options you will find out in the net to get more information, first of all go to TechNet </a:t>
            </a:r>
            <a:r>
              <a:rPr lang="en-US" baseline="0" dirty="0" err="1" smtClean="0"/>
              <a:t>Eval</a:t>
            </a:r>
            <a:r>
              <a:rPr lang="en-US" baseline="0" dirty="0" smtClean="0"/>
              <a:t> Center on </a:t>
            </a:r>
            <a:r>
              <a:rPr lang="en-US" baseline="0" dirty="0" err="1" smtClean="0"/>
              <a:t>technet</a:t>
            </a:r>
            <a:r>
              <a:rPr lang="en-US" baseline="0" dirty="0" smtClean="0"/>
              <a:t> and microsoft.com/</a:t>
            </a:r>
            <a:r>
              <a:rPr lang="en-US" baseline="0" dirty="0" err="1" smtClean="0"/>
              <a:t>evalcenter</a:t>
            </a:r>
            <a:r>
              <a:rPr lang="en-US" baseline="0" dirty="0" smtClean="0"/>
              <a:t> there are a lot of software and trial versions available at no cost and then there is there is technet.microsoft.com/</a:t>
            </a:r>
            <a:r>
              <a:rPr lang="en-US" baseline="0" dirty="0" err="1" smtClean="0"/>
              <a:t>globalitcamps</a:t>
            </a:r>
            <a:r>
              <a:rPr lang="en-US" baseline="0" dirty="0" smtClean="0"/>
              <a:t> which gives you technical trainings also at no cost for IT pros and of course the Microsoft Virtual Academy that offers also online technical trainings on microsoftvirtualacademy.com</a:t>
            </a:r>
          </a:p>
          <a:p>
            <a:endParaRPr lang="en-US" baseline="0" dirty="0" smtClean="0"/>
          </a:p>
          <a:p>
            <a:r>
              <a:rPr lang="en-US" baseline="0" dirty="0" smtClean="0"/>
              <a:t>So thanks for joining this session and see you soon on the next one around Orchestrator 2012.</a:t>
            </a: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135EC9D0-90CC-4D97-8323-28903A244BC6}" type="datetime1">
              <a:rPr lang="en-US" smtClean="0"/>
              <a:t>1/21/2013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15</a:t>
            </a:fld>
            <a:endParaRPr lang="en-US"/>
          </a:p>
        </p:txBody>
      </p:sp>
    </p:spTree>
    <p:extLst>
      <p:ext uri="{BB962C8B-B14F-4D97-AF65-F5344CB8AC3E}">
        <p14:creationId xmlns:p14="http://schemas.microsoft.com/office/powerpoint/2010/main" val="3218565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120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fontAlgn="base">
              <a:spcBef>
                <a:spcPct val="0"/>
              </a:spcBef>
              <a:spcAft>
                <a:spcPct val="0"/>
              </a:spcAft>
            </a:pPr>
            <a:endParaRPr lang="en-US" smtClean="0">
              <a:solidFill>
                <a:srgbClr val="000000"/>
              </a:solidFill>
            </a:endParaRPr>
          </a:p>
        </p:txBody>
      </p:sp>
      <p:sp>
        <p:nvSpPr>
          <p:cNvPr id="51204"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9D21D87E-7C5B-4439-9655-50160589BAFF}" type="datetime8">
              <a:rPr lang="en-US">
                <a:solidFill>
                  <a:srgbClr val="000000"/>
                </a:solidFill>
              </a:rPr>
              <a:pPr/>
              <a:t>1/21/2013 4:37 PM</a:t>
            </a:fld>
            <a:endParaRPr lang="en-US">
              <a:solidFill>
                <a:srgbClr val="000000"/>
              </a:solidFill>
            </a:endParaRPr>
          </a:p>
        </p:txBody>
      </p:sp>
      <p:sp>
        <p:nvSpPr>
          <p:cNvPr id="5120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BE6811B3-F63E-4E3F-8F9D-B4ABC1CE0DFE}" type="slidenum">
              <a:rPr lang="en-US">
                <a:solidFill>
                  <a:srgbClr val="000000"/>
                </a:solidFill>
              </a:rPr>
              <a:pPr/>
              <a:t>16</a:t>
            </a:fld>
            <a:endParaRPr lang="en-US">
              <a:solidFill>
                <a:srgbClr val="000000"/>
              </a:solidFill>
            </a:endParaRPr>
          </a:p>
        </p:txBody>
      </p:sp>
      <p:sp>
        <p:nvSpPr>
          <p:cNvPr id="51206"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eaLnBrk="1" hangingPunct="1"/>
            <a:r>
              <a:rPr lang="en-US" sz="500">
                <a:solidFill>
                  <a:srgbClr val="000000"/>
                </a:solidFill>
              </a:rPr>
              <a:t>© 2010 Microsoft Corporation. All rights reserved. Microsoft, Windows, Windows Vista and other product names are or may be registered trademarks and/or trademarks in the U.S. and/or other countries.</a:t>
            </a:r>
          </a:p>
          <a:p>
            <a:pPr defTabSz="931863" eaLnBrk="1" hangingPunct="1"/>
            <a:r>
              <a:rPr lang="en-US" sz="50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rPr>
            </a:br>
            <a:r>
              <a:rPr lang="en-US" sz="50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5643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marR="0" indent="0" algn="l" defTabSz="931863" rtl="0" eaLnBrk="1" fontAlgn="base" latinLnBrk="0" hangingPunct="1">
              <a:lnSpc>
                <a:spcPct val="100000"/>
              </a:lnSpc>
              <a:spcBef>
                <a:spcPct val="30000"/>
              </a:spcBef>
              <a:spcAft>
                <a:spcPts val="338"/>
              </a:spcAft>
              <a:buClrTx/>
              <a:buSzTx/>
              <a:buFontTx/>
              <a:buNone/>
              <a:tabLst>
                <a:tab pos="0" algn="l"/>
              </a:tabLst>
              <a:defRPr/>
            </a:pPr>
            <a:r>
              <a:rPr lang="en-CA" sz="900" dirty="0" smtClean="0"/>
              <a:t>And I would like to discuss with you the components that we are going to use to design and create a little bit</a:t>
            </a:r>
            <a:r>
              <a:rPr lang="en-CA" sz="900" baseline="0" dirty="0" smtClean="0"/>
              <a:t> more advanced workflows in Orchestrator and we also want to talk a little bit about how to use looping, how to use variables and other advanced objects and functions within </a:t>
            </a:r>
            <a:r>
              <a:rPr lang="en-CA" sz="900" baseline="0" dirty="0" err="1" smtClean="0"/>
              <a:t>runbooks</a:t>
            </a:r>
            <a:r>
              <a:rPr lang="en-CA" sz="900" baseline="0" dirty="0" smtClean="0"/>
              <a:t>.</a:t>
            </a:r>
            <a:endParaRPr lang="en-GB" sz="900" dirty="0" smtClean="0"/>
          </a:p>
          <a:p>
            <a:pPr marL="0" indent="0">
              <a:lnSpc>
                <a:spcPct val="100000"/>
              </a:lnSpc>
              <a:buNone/>
              <a:tabLst>
                <a:tab pos="0" algn="l"/>
              </a:tabLst>
              <a:defRPr/>
            </a:pPr>
            <a:endParaRPr lang="en-GB" sz="900" dirty="0" smtClean="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Date Placeholder 4"/>
          <p:cNvSpPr>
            <a:spLocks noGrp="1"/>
          </p:cNvSpPr>
          <p:nvPr>
            <p:ph type="dt" idx="11"/>
          </p:nvPr>
        </p:nvSpPr>
        <p:spPr/>
        <p:txBody>
          <a:bodyPr/>
          <a:lstStyle/>
          <a:p>
            <a:fld id="{DA92B416-73DE-4FEE-A27A-F8FD94BB38BC}" type="datetime1">
              <a:rPr lang="en-US" smtClean="0"/>
              <a:pPr/>
              <a:t>1/21/2013</a:t>
            </a:fld>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1431159"/>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Objectives</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00:01 </a:t>
            </a:r>
            <a:r>
              <a:rPr lang="en-US" sz="900" b="1" dirty="0">
                <a:solidFill>
                  <a:srgbClr val="FF0000"/>
                </a:solidFill>
                <a:latin typeface="Arial" charset="0"/>
                <a:cs typeface="Arial" charset="0"/>
              </a:rPr>
              <a:t>/ Length: </a:t>
            </a:r>
            <a:r>
              <a:rPr lang="en-US" sz="900" b="1" dirty="0">
                <a:solidFill>
                  <a:srgbClr val="FF0000"/>
                </a:solidFill>
                <a:latin typeface="Arial" pitchFamily="34" charset="0"/>
                <a:ea typeface="Calibri" pitchFamily="34" charset="0"/>
                <a:cs typeface="Arial" pitchFamily="34" charset="0"/>
              </a:rPr>
              <a:t>1 minute</a:t>
            </a: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b="1" dirty="0" smtClean="0">
              <a:solidFill>
                <a:srgbClr val="FF0000"/>
              </a:solidFill>
              <a:latin typeface="Arial" charset="0"/>
              <a:cs typeface="Arial" charset="0"/>
            </a:endParaRPr>
          </a:p>
          <a:p>
            <a:pPr>
              <a:spcAft>
                <a:spcPts val="600"/>
              </a:spcAft>
            </a:pPr>
            <a:r>
              <a:rPr lang="en-US" sz="900" dirty="0" smtClean="0">
                <a:solidFill>
                  <a:srgbClr val="FF0000"/>
                </a:solidFill>
              </a:rPr>
              <a:t>Review </a:t>
            </a:r>
            <a:r>
              <a:rPr lang="en-US" sz="900" dirty="0">
                <a:solidFill>
                  <a:srgbClr val="FF0000"/>
                </a:solidFill>
              </a:rPr>
              <a:t>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
        <p:nvSpPr>
          <p:cNvPr id="9" name="Footer Placeholder 8"/>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202488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094038" y="795338"/>
            <a:ext cx="3902075" cy="2195512"/>
          </a:xfrm>
        </p:spPr>
      </p:sp>
      <p:sp>
        <p:nvSpPr>
          <p:cNvPr id="5" name="Notes Placeholder 4"/>
          <p:cNvSpPr>
            <a:spLocks noGrp="1"/>
          </p:cNvSpPr>
          <p:nvPr>
            <p:ph type="body" idx="1"/>
          </p:nvPr>
        </p:nvSpPr>
        <p:spPr>
          <a:xfrm>
            <a:off x="3556000" y="3079750"/>
            <a:ext cx="2984500" cy="5551066"/>
          </a:xfrm>
        </p:spPr>
        <p:txBody>
          <a:bodyPr>
            <a:normAutofit/>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CA" sz="1000" dirty="0" smtClean="0"/>
              <a:t>So the agenda for today, for this call is talking about</a:t>
            </a:r>
            <a:r>
              <a:rPr lang="en-CA" sz="1000" baseline="0" dirty="0" smtClean="0"/>
              <a:t> starting point, how to start a </a:t>
            </a:r>
            <a:r>
              <a:rPr lang="en-CA" sz="1000" baseline="0" dirty="0" err="1" smtClean="0"/>
              <a:t>runbook</a:t>
            </a:r>
            <a:r>
              <a:rPr lang="en-CA" sz="1000" baseline="0" dirty="0" smtClean="0"/>
              <a:t>, what is required there, how to use nested </a:t>
            </a:r>
            <a:r>
              <a:rPr lang="en-CA" sz="1000" baseline="0" dirty="0" err="1" smtClean="0"/>
              <a:t>runbooks</a:t>
            </a:r>
            <a:r>
              <a:rPr lang="en-CA" sz="1000" baseline="0" dirty="0" smtClean="0"/>
              <a:t> so having parent/child </a:t>
            </a:r>
            <a:r>
              <a:rPr lang="en-CA" sz="1000" baseline="0" dirty="0" err="1" smtClean="0"/>
              <a:t>runbook</a:t>
            </a:r>
            <a:r>
              <a:rPr lang="en-CA" sz="1000" baseline="0" dirty="0" smtClean="0"/>
              <a:t> relations then we would like to talk a little bit about looping, both on object level or activity level or on a </a:t>
            </a:r>
            <a:r>
              <a:rPr lang="en-CA" sz="1000" baseline="0" dirty="0" err="1" smtClean="0"/>
              <a:t>runbook</a:t>
            </a:r>
            <a:r>
              <a:rPr lang="en-CA" sz="1000" baseline="0" dirty="0" smtClean="0"/>
              <a:t> level and how to store persistent data and then also how to use complex link logic for doing some branching stuff, and then of course using variables to make </a:t>
            </a:r>
            <a:r>
              <a:rPr lang="en-CA" sz="1000" baseline="0" dirty="0" err="1" smtClean="0"/>
              <a:t>runbooks</a:t>
            </a:r>
            <a:r>
              <a:rPr lang="en-CA" sz="1000" baseline="0" dirty="0" smtClean="0"/>
              <a:t> more dynamic and then last but not least we would like to talk a little bit about how to work with data.</a:t>
            </a:r>
          </a:p>
          <a:p>
            <a:pPr marL="0" indent="0">
              <a:buNone/>
            </a:pPr>
            <a:endParaRPr lang="en-GB" sz="1000" dirty="0"/>
          </a:p>
        </p:txBody>
      </p:sp>
      <p:sp>
        <p:nvSpPr>
          <p:cNvPr id="6" name="Date Placeholder 5"/>
          <p:cNvSpPr>
            <a:spLocks noGrp="1"/>
          </p:cNvSpPr>
          <p:nvPr>
            <p:ph type="dt" idx="10"/>
          </p:nvPr>
        </p:nvSpPr>
        <p:spPr/>
        <p:txBody>
          <a:bodyPr/>
          <a:lstStyle/>
          <a:p>
            <a:fld id="{55A09B43-CD28-4795-928D-E7F94E34FC2B}" type="datetime1">
              <a:rPr lang="en-US" smtClean="0"/>
              <a:t>1/21/2013</a:t>
            </a:fld>
            <a:endParaRPr lang="en-US" dirty="0"/>
          </a:p>
        </p:txBody>
      </p:sp>
      <p:sp>
        <p:nvSpPr>
          <p:cNvPr id="8" name="Slide Number Placeholder 7"/>
          <p:cNvSpPr>
            <a:spLocks noGrp="1"/>
          </p:cNvSpPr>
          <p:nvPr>
            <p:ph type="sldNum" sz="quarter" idx="12"/>
          </p:nvPr>
        </p:nvSpPr>
        <p:spPr/>
        <p:txBody>
          <a:bodyPr/>
          <a:lstStyle/>
          <a:p>
            <a:fld id="{8B263312-38AA-4E1E-B2B5-0F8F122B24FE}" type="slidenum">
              <a:rPr lang="en-US" smtClean="0"/>
              <a:pPr/>
              <a:t>3</a:t>
            </a:fld>
            <a:endParaRPr lang="en-US" dirty="0"/>
          </a:p>
        </p:txBody>
      </p:sp>
      <p:sp>
        <p:nvSpPr>
          <p:cNvPr id="9" name="Header Placeholder 8"/>
          <p:cNvSpPr>
            <a:spLocks noGrp="1"/>
          </p:cNvSpPr>
          <p:nvPr>
            <p:ph type="hdr" sz="quarter" idx="13"/>
          </p:nvPr>
        </p:nvSpPr>
        <p:spPr/>
        <p:txBody>
          <a:bodyPr/>
          <a:lstStyle/>
          <a:p>
            <a:r>
              <a:rPr lang="en-US" smtClean="0"/>
              <a:t>SMSG Readiness</a:t>
            </a:r>
            <a:endParaRPr lang="en-US" dirty="0"/>
          </a:p>
        </p:txBody>
      </p:sp>
      <p:sp>
        <p:nvSpPr>
          <p:cNvPr id="10" name="Rectangle 9"/>
          <p:cNvSpPr/>
          <p:nvPr/>
        </p:nvSpPr>
        <p:spPr>
          <a:xfrm>
            <a:off x="381001" y="971789"/>
            <a:ext cx="2971800" cy="1631214"/>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IPv6 Subnet and Address Planning</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00:04 </a:t>
            </a:r>
            <a:r>
              <a:rPr lang="en-US" sz="900" b="1" dirty="0">
                <a:solidFill>
                  <a:srgbClr val="FF0000"/>
                </a:solidFill>
                <a:latin typeface="Arial" charset="0"/>
                <a:cs typeface="Arial" charset="0"/>
              </a:rPr>
              <a:t>/ Length: </a:t>
            </a:r>
            <a:r>
              <a:rPr lang="en-US" sz="900" b="1" dirty="0" smtClean="0">
                <a:solidFill>
                  <a:srgbClr val="FF0000"/>
                </a:solidFill>
                <a:latin typeface="Arial" charset="0"/>
                <a:cs typeface="Arial" charset="0"/>
              </a:rPr>
              <a:t>3</a:t>
            </a:r>
            <a:r>
              <a:rPr lang="en-US" sz="900" b="1" dirty="0" smtClean="0">
                <a:solidFill>
                  <a:srgbClr val="FF0000"/>
                </a:solidFill>
                <a:latin typeface="Arial" pitchFamily="34" charset="0"/>
                <a:ea typeface="Calibri" pitchFamily="34" charset="0"/>
                <a:cs typeface="Arial" pitchFamily="34" charset="0"/>
              </a:rPr>
              <a:t> minutes</a:t>
            </a:r>
            <a:endParaRPr lang="en-US" sz="900" b="1" dirty="0">
              <a:solidFill>
                <a:srgbClr val="FF0000"/>
              </a:solidFill>
              <a:latin typeface="Arial" pitchFamily="34" charset="0"/>
              <a:ea typeface="Calibri" pitchFamily="34" charset="0"/>
              <a:cs typeface="Arial" pitchFamily="34" charset="0"/>
            </a:endParaRP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dirty="0" smtClean="0">
              <a:solidFill>
                <a:srgbClr val="FF0000"/>
              </a:solidFill>
              <a:latin typeface="Arial" charset="0"/>
              <a:cs typeface="Arial" charset="0"/>
            </a:endParaRPr>
          </a:p>
          <a:p>
            <a:pPr>
              <a:tabLst>
                <a:tab pos="0" algn="l"/>
              </a:tabLst>
              <a:defRPr/>
            </a:pPr>
            <a:r>
              <a:rPr lang="en-US" sz="900" dirty="0" smtClean="0">
                <a:solidFill>
                  <a:srgbClr val="FF0000"/>
                </a:solidFill>
                <a:latin typeface="Arial" charset="0"/>
                <a:cs typeface="Arial" charset="0"/>
              </a:rPr>
              <a:t>Take the students through the subnet and address plan. Explain the various stages of how the plan comes together. </a:t>
            </a:r>
            <a:endParaRPr lang="en-US" sz="900" dirty="0">
              <a:solidFill>
                <a:srgbClr val="FF0000"/>
              </a:solidFill>
              <a:latin typeface="Arial" charset="0"/>
              <a:cs typeface="Arial" charset="0"/>
            </a:endParaRPr>
          </a:p>
          <a:p>
            <a:pPr>
              <a:spcAft>
                <a:spcPts val="600"/>
              </a:spcAft>
              <a:defRPr/>
            </a:pPr>
            <a:endParaRPr lang="en-US" sz="800" dirty="0">
              <a:latin typeface="Arial" pitchFamily="34" charset="0"/>
              <a:cs typeface="Arial" pitchFamily="34" charset="0"/>
            </a:endParaRPr>
          </a:p>
        </p:txBody>
      </p:sp>
      <p:sp>
        <p:nvSpPr>
          <p:cNvPr id="2" name="Footer Placeholder 1"/>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251225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So starting with the starting point.  Whenever you are creating a </a:t>
            </a:r>
            <a:r>
              <a:rPr lang="en-US" sz="1400" dirty="0" err="1" smtClean="0">
                <a:latin typeface="Arial" charset="0"/>
              </a:rPr>
              <a:t>runbook</a:t>
            </a:r>
            <a:r>
              <a:rPr lang="en-US" sz="1400" dirty="0" smtClean="0">
                <a:latin typeface="Arial" charset="0"/>
              </a:rPr>
              <a:t> there needs to be one activity</a:t>
            </a:r>
            <a:r>
              <a:rPr lang="en-US" sz="1400" baseline="0" dirty="0" smtClean="0">
                <a:latin typeface="Arial" charset="0"/>
              </a:rPr>
              <a:t> that is going to be the starting point for that </a:t>
            </a:r>
            <a:r>
              <a:rPr lang="en-US" sz="1400" baseline="0" dirty="0" err="1" smtClean="0">
                <a:latin typeface="Arial" charset="0"/>
              </a:rPr>
              <a:t>runbook</a:t>
            </a:r>
            <a:r>
              <a:rPr lang="en-US" sz="1400" baseline="0" dirty="0" smtClean="0">
                <a:latin typeface="Arial" charset="0"/>
              </a:rPr>
              <a:t> and there is only one single starting point allowed with every </a:t>
            </a:r>
            <a:r>
              <a:rPr lang="en-US" sz="1400" baseline="0" dirty="0" err="1" smtClean="0">
                <a:latin typeface="Arial" charset="0"/>
              </a:rPr>
              <a:t>runbook</a:t>
            </a:r>
            <a:r>
              <a:rPr lang="en-US" sz="1400" baseline="0" dirty="0" smtClean="0">
                <a:latin typeface="Arial" charset="0"/>
              </a:rPr>
              <a:t>. </a:t>
            </a:r>
          </a:p>
          <a:p>
            <a:r>
              <a:rPr lang="en-US" sz="1400" baseline="0" dirty="0" smtClean="0">
                <a:latin typeface="Arial" charset="0"/>
              </a:rPr>
              <a:t>So for example for nested </a:t>
            </a:r>
            <a:r>
              <a:rPr lang="en-US" sz="1400" baseline="0" dirty="0" err="1" smtClean="0">
                <a:latin typeface="Arial" charset="0"/>
              </a:rPr>
              <a:t>runbooks</a:t>
            </a:r>
            <a:r>
              <a:rPr lang="en-US" sz="1400" baseline="0" dirty="0" smtClean="0">
                <a:latin typeface="Arial" charset="0"/>
              </a:rPr>
              <a:t> you have to have an initialized data activity that defines the parameters that needs to be passed into that nested </a:t>
            </a:r>
            <a:r>
              <a:rPr lang="en-US" sz="1400" baseline="0" dirty="0" err="1" smtClean="0">
                <a:latin typeface="Arial" charset="0"/>
              </a:rPr>
              <a:t>runbook</a:t>
            </a:r>
            <a:r>
              <a:rPr lang="en-US" sz="1400" baseline="0" dirty="0" smtClean="0">
                <a:latin typeface="Arial" charset="0"/>
              </a:rPr>
              <a:t>. Other option for a starting point might be monitors so there are a couple of monitors available out of box so for example monitor for a WMI or monitor for a date/time, so that </a:t>
            </a:r>
            <a:r>
              <a:rPr lang="en-US" sz="1400" baseline="0" dirty="0" err="1" smtClean="0">
                <a:latin typeface="Arial" charset="0"/>
              </a:rPr>
              <a:t>runbook</a:t>
            </a:r>
            <a:r>
              <a:rPr lang="en-US" sz="1400" baseline="0" dirty="0" smtClean="0">
                <a:latin typeface="Arial" charset="0"/>
              </a:rPr>
              <a:t> is running every five minutes for example those are options to really use as a starting point for your </a:t>
            </a:r>
            <a:r>
              <a:rPr lang="en-US" sz="1400" baseline="0" dirty="0" err="1" smtClean="0">
                <a:latin typeface="Arial" charset="0"/>
              </a:rPr>
              <a:t>runbooks</a:t>
            </a:r>
            <a:r>
              <a:rPr lang="en-US" sz="1400" baseline="0" dirty="0" smtClean="0">
                <a:latin typeface="Arial" charset="0"/>
              </a:rPr>
              <a:t>.  So and whenever those conditions for monitor activities are met they will create a new </a:t>
            </a:r>
            <a:r>
              <a:rPr lang="en-US" sz="1400" baseline="0" dirty="0" err="1" smtClean="0">
                <a:latin typeface="Arial" charset="0"/>
              </a:rPr>
              <a:t>runbook</a:t>
            </a:r>
            <a:r>
              <a:rPr lang="en-US" sz="1400" baseline="0" dirty="0" smtClean="0">
                <a:latin typeface="Arial" charset="0"/>
              </a:rPr>
              <a:t> instance and of course if you are importing integration packs there might be other options there that can be used as a starting point for your </a:t>
            </a:r>
            <a:r>
              <a:rPr lang="en-US" sz="1400" baseline="0" dirty="0" err="1" smtClean="0">
                <a:latin typeface="Arial" charset="0"/>
              </a:rPr>
              <a:t>runbooks</a:t>
            </a:r>
            <a:r>
              <a:rPr lang="en-US" sz="1400" baseline="0" dirty="0" smtClean="0">
                <a:latin typeface="Arial" charset="0"/>
              </a:rPr>
              <a:t> as well.  Another thing that might be interesting is using the check schedule activity that can be used to enforce custom defined schedules so for example you’re able to use the monitor date/time activity as a starting point so you’re defining that your </a:t>
            </a:r>
            <a:r>
              <a:rPr lang="en-US" sz="1400" baseline="0" dirty="0" err="1" smtClean="0">
                <a:latin typeface="Arial" charset="0"/>
              </a:rPr>
              <a:t>runbook</a:t>
            </a:r>
            <a:r>
              <a:rPr lang="en-US" sz="1400" baseline="0" dirty="0" smtClean="0">
                <a:latin typeface="Arial" charset="0"/>
              </a:rPr>
              <a:t> will run every five minutes but the second activity will use the check schedule object and that will check if it’s a working day so your </a:t>
            </a:r>
            <a:r>
              <a:rPr lang="en-US" sz="1400" baseline="0" dirty="0" err="1" smtClean="0">
                <a:latin typeface="Arial" charset="0"/>
              </a:rPr>
              <a:t>runbook</a:t>
            </a:r>
            <a:r>
              <a:rPr lang="en-US" sz="1400" baseline="0" dirty="0" smtClean="0">
                <a:latin typeface="Arial" charset="0"/>
              </a:rPr>
              <a:t> will run every five minutes even on the weekends but it will not run further than to the second activity because there it will check against the schedule for example for working days and on the weekends it will stop that </a:t>
            </a:r>
            <a:r>
              <a:rPr lang="en-US" sz="1400" baseline="0" dirty="0" err="1" smtClean="0">
                <a:latin typeface="Arial" charset="0"/>
              </a:rPr>
              <a:t>runbook</a:t>
            </a:r>
            <a:r>
              <a:rPr lang="en-US" sz="1400" baseline="0" dirty="0" smtClean="0">
                <a:latin typeface="Arial" charset="0"/>
              </a:rPr>
              <a:t> instance immediately at that point. </a:t>
            </a:r>
            <a:endParaRPr lang="en-US" sz="1400" dirty="0" smtClean="0">
              <a:latin typeface="Arial" charset="0"/>
            </a:endParaRP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4</a:t>
            </a:fld>
            <a:endParaRPr lang="en-US" dirty="0" smtClean="0">
              <a:latin typeface="Arial" pitchFamily="34" charset="0"/>
            </a:endParaRPr>
          </a:p>
        </p:txBody>
      </p:sp>
    </p:spTree>
    <p:extLst>
      <p:ext uri="{BB962C8B-B14F-4D97-AF65-F5344CB8AC3E}">
        <p14:creationId xmlns:p14="http://schemas.microsoft.com/office/powerpoint/2010/main" val="4061945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So the schedules are really defining</a:t>
            </a:r>
            <a:r>
              <a:rPr lang="en-US" sz="1400" baseline="0" dirty="0" smtClean="0">
                <a:latin typeface="Arial" charset="0"/>
              </a:rPr>
              <a:t> the times when the </a:t>
            </a:r>
            <a:r>
              <a:rPr lang="en-US" sz="1400" baseline="0" dirty="0" err="1" smtClean="0">
                <a:latin typeface="Arial" charset="0"/>
              </a:rPr>
              <a:t>runbooks</a:t>
            </a:r>
            <a:r>
              <a:rPr lang="en-US" sz="1400" baseline="0" dirty="0" smtClean="0">
                <a:latin typeface="Arial" charset="0"/>
              </a:rPr>
              <a:t> can run or are allowed to run.  The system clock of the </a:t>
            </a:r>
            <a:r>
              <a:rPr lang="en-US" sz="1400" baseline="0" dirty="0" err="1" smtClean="0">
                <a:latin typeface="Arial" charset="0"/>
              </a:rPr>
              <a:t>runbook</a:t>
            </a:r>
            <a:r>
              <a:rPr lang="en-US" sz="1400" baseline="0" dirty="0" smtClean="0">
                <a:latin typeface="Arial" charset="0"/>
              </a:rPr>
              <a:t> will be used for that, so that’s quite important to think of so it’s not your system clock on your machine where you’re using the </a:t>
            </a:r>
            <a:r>
              <a:rPr lang="en-US" sz="1400" baseline="0" dirty="0" err="1" smtClean="0">
                <a:latin typeface="Arial" charset="0"/>
              </a:rPr>
              <a:t>runbook</a:t>
            </a:r>
            <a:r>
              <a:rPr lang="en-US" sz="1400" baseline="0" dirty="0" smtClean="0">
                <a:latin typeface="Arial" charset="0"/>
              </a:rPr>
              <a:t> designer but it’s really using the </a:t>
            </a:r>
            <a:r>
              <a:rPr lang="en-US" sz="1400" baseline="0" dirty="0" err="1" smtClean="0">
                <a:latin typeface="Arial" charset="0"/>
              </a:rPr>
              <a:t>runbook</a:t>
            </a:r>
            <a:r>
              <a:rPr lang="en-US" sz="1400" baseline="0" dirty="0" smtClean="0">
                <a:latin typeface="Arial" charset="0"/>
              </a:rPr>
              <a:t> server system clock for that.</a:t>
            </a:r>
          </a:p>
          <a:p>
            <a:r>
              <a:rPr lang="en-US" sz="1400" baseline="0" dirty="0" smtClean="0">
                <a:latin typeface="Arial" charset="0"/>
              </a:rPr>
              <a:t>So again, you’re able to assign a schedule to a </a:t>
            </a:r>
            <a:r>
              <a:rPr lang="en-US" sz="1400" baseline="0" dirty="0" err="1" smtClean="0">
                <a:latin typeface="Arial" charset="0"/>
              </a:rPr>
              <a:t>runbook</a:t>
            </a:r>
            <a:r>
              <a:rPr lang="en-US" sz="1400" baseline="0" dirty="0" smtClean="0">
                <a:latin typeface="Arial" charset="0"/>
              </a:rPr>
              <a:t> or use conditional links and check schedule activities so you can check for days of the week for occurrence, for days of month, or for specific hours which you’ll see on that screen shot on the right side.</a:t>
            </a:r>
            <a:endParaRPr lang="en-US" sz="1400" dirty="0" smtClean="0">
              <a:latin typeface="Arial" charset="0"/>
            </a:endParaRP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5</a:t>
            </a:fld>
            <a:endParaRPr lang="en-US" dirty="0" smtClean="0">
              <a:latin typeface="Arial" pitchFamily="34" charset="0"/>
            </a:endParaRPr>
          </a:p>
        </p:txBody>
      </p:sp>
    </p:spTree>
    <p:extLst>
      <p:ext uri="{BB962C8B-B14F-4D97-AF65-F5344CB8AC3E}">
        <p14:creationId xmlns:p14="http://schemas.microsoft.com/office/powerpoint/2010/main" val="4009871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Nested </a:t>
            </a:r>
            <a:r>
              <a:rPr lang="en-US" sz="1400" dirty="0" err="1" smtClean="0">
                <a:latin typeface="Arial" charset="0"/>
              </a:rPr>
              <a:t>Runbooks</a:t>
            </a:r>
            <a:r>
              <a:rPr lang="en-US" sz="1400" dirty="0" smtClean="0">
                <a:latin typeface="Arial" charset="0"/>
              </a:rPr>
              <a:t> so this is quite an interesting concept within Orchestrator, so when you think about a process within your datacenter you might identify parts of that process you’re going to reuse in</a:t>
            </a:r>
            <a:r>
              <a:rPr lang="en-US" sz="1400" baseline="0" dirty="0" smtClean="0">
                <a:latin typeface="Arial" charset="0"/>
              </a:rPr>
              <a:t> a couple of your </a:t>
            </a:r>
            <a:r>
              <a:rPr lang="en-US" sz="1400" baseline="0" dirty="0" err="1" smtClean="0">
                <a:latin typeface="Arial" charset="0"/>
              </a:rPr>
              <a:t>runbooks</a:t>
            </a:r>
            <a:r>
              <a:rPr lang="en-US" sz="1400" baseline="0" dirty="0" smtClean="0">
                <a:latin typeface="Arial" charset="0"/>
              </a:rPr>
              <a:t> so you don’t want to create those </a:t>
            </a:r>
            <a:r>
              <a:rPr lang="en-US" sz="1400" baseline="0" dirty="0" err="1" smtClean="0">
                <a:latin typeface="Arial" charset="0"/>
              </a:rPr>
              <a:t>runbooks</a:t>
            </a:r>
            <a:r>
              <a:rPr lang="en-US" sz="1400" baseline="0" dirty="0" smtClean="0">
                <a:latin typeface="Arial" charset="0"/>
              </a:rPr>
              <a:t> or those processes again and again in all of your </a:t>
            </a:r>
            <a:r>
              <a:rPr lang="en-US" sz="1400" baseline="0" dirty="0" err="1" smtClean="0">
                <a:latin typeface="Arial" charset="0"/>
              </a:rPr>
              <a:t>runbooks</a:t>
            </a:r>
            <a:r>
              <a:rPr lang="en-US" sz="1400" baseline="0" dirty="0" smtClean="0">
                <a:latin typeface="Arial" charset="0"/>
              </a:rPr>
              <a:t> but you want to separate them in a specific </a:t>
            </a:r>
            <a:r>
              <a:rPr lang="en-US" sz="1400" baseline="0" dirty="0" err="1" smtClean="0">
                <a:latin typeface="Arial" charset="0"/>
              </a:rPr>
              <a:t>runbook</a:t>
            </a:r>
            <a:r>
              <a:rPr lang="en-US" sz="1400" baseline="0" dirty="0" smtClean="0">
                <a:latin typeface="Arial" charset="0"/>
              </a:rPr>
              <a:t> that you’re going to use in other </a:t>
            </a:r>
            <a:r>
              <a:rPr lang="en-US" sz="1400" baseline="0" dirty="0" err="1" smtClean="0">
                <a:latin typeface="Arial" charset="0"/>
              </a:rPr>
              <a:t>runbooks</a:t>
            </a:r>
            <a:r>
              <a:rPr lang="en-US" sz="1400" baseline="0" dirty="0" smtClean="0">
                <a:latin typeface="Arial" charset="0"/>
              </a:rPr>
              <a:t> as nested </a:t>
            </a:r>
            <a:r>
              <a:rPr lang="en-US" sz="1400" baseline="0" dirty="0" err="1" smtClean="0">
                <a:latin typeface="Arial" charset="0"/>
              </a:rPr>
              <a:t>runbooks</a:t>
            </a:r>
            <a:r>
              <a:rPr lang="en-US" sz="1400" baseline="0" dirty="0" smtClean="0">
                <a:latin typeface="Arial" charset="0"/>
              </a:rPr>
              <a:t>.</a:t>
            </a:r>
          </a:p>
          <a:p>
            <a:r>
              <a:rPr lang="en-US" sz="1400" baseline="0" dirty="0" smtClean="0">
                <a:latin typeface="Arial" charset="0"/>
              </a:rPr>
              <a:t>So parent </a:t>
            </a:r>
            <a:r>
              <a:rPr lang="en-US" sz="1400" baseline="0" dirty="0" err="1" smtClean="0">
                <a:latin typeface="Arial" charset="0"/>
              </a:rPr>
              <a:t>runbooks</a:t>
            </a:r>
            <a:r>
              <a:rPr lang="en-US" sz="1400" baseline="0" dirty="0" smtClean="0">
                <a:latin typeface="Arial" charset="0"/>
              </a:rPr>
              <a:t> are able to trigger child </a:t>
            </a:r>
            <a:r>
              <a:rPr lang="en-US" sz="1400" baseline="0" dirty="0" err="1" smtClean="0">
                <a:latin typeface="Arial" charset="0"/>
              </a:rPr>
              <a:t>runbooks</a:t>
            </a:r>
            <a:r>
              <a:rPr lang="en-US" sz="1400" baseline="0" dirty="0" smtClean="0">
                <a:latin typeface="Arial" charset="0"/>
              </a:rPr>
              <a:t> they are using the invoke </a:t>
            </a:r>
            <a:r>
              <a:rPr lang="en-US" sz="1400" baseline="0" dirty="0" err="1" smtClean="0">
                <a:latin typeface="Arial" charset="0"/>
              </a:rPr>
              <a:t>runbook</a:t>
            </a:r>
            <a:r>
              <a:rPr lang="en-US" sz="1400" baseline="0" dirty="0" smtClean="0">
                <a:latin typeface="Arial" charset="0"/>
              </a:rPr>
              <a:t> object which you will see in the middle of the three screen shots, with the invoke </a:t>
            </a:r>
            <a:r>
              <a:rPr lang="en-US" sz="1400" baseline="0" dirty="0" err="1" smtClean="0">
                <a:latin typeface="Arial" charset="0"/>
              </a:rPr>
              <a:t>runbook</a:t>
            </a:r>
            <a:r>
              <a:rPr lang="en-US" sz="1400" baseline="0" dirty="0" smtClean="0">
                <a:latin typeface="Arial" charset="0"/>
              </a:rPr>
              <a:t> you are able to define your </a:t>
            </a:r>
            <a:r>
              <a:rPr lang="en-US" sz="1400" baseline="0" dirty="0" err="1" smtClean="0">
                <a:latin typeface="Arial" charset="0"/>
              </a:rPr>
              <a:t>runbook</a:t>
            </a:r>
            <a:r>
              <a:rPr lang="en-US" sz="1400" baseline="0" dirty="0" smtClean="0">
                <a:latin typeface="Arial" charset="0"/>
              </a:rPr>
              <a:t> that you want to call and then of course you have to push in the parameters and data that needs to be there for the child </a:t>
            </a:r>
            <a:r>
              <a:rPr lang="en-US" sz="1400" baseline="0" dirty="0" err="1" smtClean="0">
                <a:latin typeface="Arial" charset="0"/>
              </a:rPr>
              <a:t>runbook</a:t>
            </a:r>
            <a:r>
              <a:rPr lang="en-US" sz="1400" baseline="0" dirty="0" smtClean="0">
                <a:latin typeface="Arial" charset="0"/>
              </a:rPr>
              <a:t>. </a:t>
            </a:r>
          </a:p>
          <a:p>
            <a:r>
              <a:rPr lang="en-US" sz="1400" baseline="0" dirty="0" smtClean="0">
                <a:latin typeface="Arial" charset="0"/>
              </a:rPr>
              <a:t>And which parameters needs to be pushed into that child </a:t>
            </a:r>
            <a:r>
              <a:rPr lang="en-US" sz="1400" baseline="0" dirty="0" err="1" smtClean="0">
                <a:latin typeface="Arial" charset="0"/>
              </a:rPr>
              <a:t>runbook</a:t>
            </a:r>
            <a:r>
              <a:rPr lang="en-US" sz="1400" baseline="0" dirty="0" smtClean="0">
                <a:latin typeface="Arial" charset="0"/>
              </a:rPr>
              <a:t> will be defined by the initialize data activity in the child </a:t>
            </a:r>
            <a:r>
              <a:rPr lang="en-US" sz="1400" baseline="0" dirty="0" err="1" smtClean="0">
                <a:latin typeface="Arial" charset="0"/>
              </a:rPr>
              <a:t>runbooks</a:t>
            </a:r>
            <a:r>
              <a:rPr lang="en-US" sz="1400" baseline="0" dirty="0" smtClean="0">
                <a:latin typeface="Arial" charset="0"/>
              </a:rPr>
              <a:t>. So the initialize data on the very left of that screen shot defines the input variables and parameters for that </a:t>
            </a:r>
            <a:r>
              <a:rPr lang="en-US" sz="1400" baseline="0" dirty="0" err="1" smtClean="0">
                <a:latin typeface="Arial" charset="0"/>
              </a:rPr>
              <a:t>runbook</a:t>
            </a:r>
            <a:r>
              <a:rPr lang="en-US" sz="1400" baseline="0" dirty="0" smtClean="0">
                <a:latin typeface="Arial" charset="0"/>
              </a:rPr>
              <a:t>.</a:t>
            </a:r>
          </a:p>
          <a:p>
            <a:r>
              <a:rPr lang="en-US" sz="1400" baseline="0" dirty="0" smtClean="0">
                <a:latin typeface="Arial" charset="0"/>
              </a:rPr>
              <a:t>And configure data to be published on the child </a:t>
            </a:r>
            <a:r>
              <a:rPr lang="en-US" sz="1400" baseline="0" dirty="0" err="1" smtClean="0">
                <a:latin typeface="Arial" charset="0"/>
              </a:rPr>
              <a:t>runbook</a:t>
            </a:r>
            <a:r>
              <a:rPr lang="en-US" sz="1400" baseline="0" dirty="0" smtClean="0">
                <a:latin typeface="Arial" charset="0"/>
              </a:rPr>
              <a:t> data tab within </a:t>
            </a:r>
            <a:r>
              <a:rPr lang="en-US" sz="1400" baseline="0" dirty="0" err="1" smtClean="0">
                <a:latin typeface="Arial" charset="0"/>
              </a:rPr>
              <a:t>runbook</a:t>
            </a:r>
            <a:r>
              <a:rPr lang="en-US" sz="1400" baseline="0" dirty="0" smtClean="0">
                <a:latin typeface="Arial" charset="0"/>
              </a:rPr>
              <a:t> properties.</a:t>
            </a:r>
          </a:p>
          <a:p>
            <a:r>
              <a:rPr lang="en-US" sz="1400" baseline="0" dirty="0" smtClean="0">
                <a:latin typeface="Arial" charset="0"/>
              </a:rPr>
              <a:t>So and then last but not least return data so this is an object that you’re going to use in a child </a:t>
            </a:r>
            <a:r>
              <a:rPr lang="en-US" sz="1400" baseline="0" dirty="0" err="1" smtClean="0">
                <a:latin typeface="Arial" charset="0"/>
              </a:rPr>
              <a:t>runbook</a:t>
            </a:r>
            <a:r>
              <a:rPr lang="en-US" sz="1400" baseline="0" dirty="0" smtClean="0">
                <a:latin typeface="Arial" charset="0"/>
              </a:rPr>
              <a:t> to publish data back to the parent </a:t>
            </a:r>
            <a:r>
              <a:rPr lang="en-US" sz="1400" baseline="0" dirty="0" err="1" smtClean="0">
                <a:latin typeface="Arial" charset="0"/>
              </a:rPr>
              <a:t>runbook</a:t>
            </a:r>
            <a:r>
              <a:rPr lang="en-US" sz="1400" baseline="0" dirty="0" smtClean="0">
                <a:latin typeface="Arial" charset="0"/>
              </a:rPr>
              <a:t> and this will be available on the </a:t>
            </a:r>
            <a:r>
              <a:rPr lang="en-US" sz="1400" baseline="0" dirty="0" err="1" smtClean="0">
                <a:latin typeface="Arial" charset="0"/>
              </a:rPr>
              <a:t>databus</a:t>
            </a:r>
            <a:r>
              <a:rPr lang="en-US" sz="1400" baseline="0" dirty="0" smtClean="0">
                <a:latin typeface="Arial" charset="0"/>
              </a:rPr>
              <a:t> in your parent </a:t>
            </a:r>
            <a:r>
              <a:rPr lang="en-US" sz="1400" baseline="0" dirty="0" err="1" smtClean="0">
                <a:latin typeface="Arial" charset="0"/>
              </a:rPr>
              <a:t>runbook</a:t>
            </a:r>
            <a:r>
              <a:rPr lang="en-US" sz="1400" baseline="0" dirty="0" smtClean="0">
                <a:latin typeface="Arial" charset="0"/>
              </a:rPr>
              <a:t> and then you’re able to grab that data in the parent </a:t>
            </a:r>
            <a:r>
              <a:rPr lang="en-US" sz="1400" baseline="0" dirty="0" err="1" smtClean="0">
                <a:latin typeface="Arial" charset="0"/>
              </a:rPr>
              <a:t>runbook</a:t>
            </a:r>
            <a:r>
              <a:rPr lang="en-US" sz="1400" baseline="0" dirty="0" smtClean="0">
                <a:latin typeface="Arial" charset="0"/>
              </a:rPr>
              <a:t> and do some magic with that in your parent </a:t>
            </a:r>
            <a:r>
              <a:rPr lang="en-US" sz="1400" baseline="0" dirty="0" err="1" smtClean="0">
                <a:latin typeface="Arial" charset="0"/>
              </a:rPr>
              <a:t>runbook</a:t>
            </a:r>
            <a:r>
              <a:rPr lang="en-US" sz="1400" baseline="0" dirty="0" smtClean="0">
                <a:latin typeface="Arial" charset="0"/>
              </a:rPr>
              <a:t> in the next activity. </a:t>
            </a:r>
            <a:endParaRPr lang="en-US" sz="1400" dirty="0" smtClean="0">
              <a:latin typeface="Arial" charset="0"/>
            </a:endParaRP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6</a:t>
            </a:fld>
            <a:endParaRPr lang="en-US" dirty="0" smtClean="0">
              <a:latin typeface="Arial" pitchFamily="34" charset="0"/>
            </a:endParaRPr>
          </a:p>
        </p:txBody>
      </p:sp>
    </p:spTree>
    <p:extLst>
      <p:ext uri="{BB962C8B-B14F-4D97-AF65-F5344CB8AC3E}">
        <p14:creationId xmlns:p14="http://schemas.microsoft.com/office/powerpoint/2010/main" val="289055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r>
              <a:rPr lang="en-US" sz="1400" dirty="0" smtClean="0">
                <a:latin typeface="Arial" charset="0"/>
              </a:rPr>
              <a:t>So looping allows you to loop on</a:t>
            </a:r>
            <a:r>
              <a:rPr lang="en-US" sz="1400" baseline="0" dirty="0" smtClean="0">
                <a:latin typeface="Arial" charset="0"/>
              </a:rPr>
              <a:t> both on activity level and </a:t>
            </a:r>
            <a:r>
              <a:rPr lang="en-US" sz="1400" baseline="0" dirty="0" err="1" smtClean="0">
                <a:latin typeface="Arial" charset="0"/>
              </a:rPr>
              <a:t>runbook</a:t>
            </a:r>
            <a:r>
              <a:rPr lang="en-US" sz="1400" baseline="0" dirty="0" smtClean="0">
                <a:latin typeface="Arial" charset="0"/>
              </a:rPr>
              <a:t> level so you’re able to define how often you want to call that same activity in a loop and there are ways to define exit and do not exit conditions so you can define the number of attempts for example, you are also able to define the delay between each attempt so for example you can define that a </a:t>
            </a:r>
            <a:r>
              <a:rPr lang="en-US" sz="1400" baseline="0" dirty="0" err="1" smtClean="0">
                <a:latin typeface="Arial" charset="0"/>
              </a:rPr>
              <a:t>runbook</a:t>
            </a:r>
            <a:r>
              <a:rPr lang="en-US" sz="1400" baseline="0" dirty="0" smtClean="0">
                <a:latin typeface="Arial" charset="0"/>
              </a:rPr>
              <a:t> will be called three times every ten minutes and can be defined again on attribute level and also on the </a:t>
            </a:r>
            <a:r>
              <a:rPr lang="en-US" sz="1400" baseline="0" dirty="0" err="1" smtClean="0">
                <a:latin typeface="Arial" charset="0"/>
              </a:rPr>
              <a:t>runbook</a:t>
            </a:r>
            <a:r>
              <a:rPr lang="en-US" sz="1400" baseline="0" dirty="0" smtClean="0">
                <a:latin typeface="Arial" charset="0"/>
              </a:rPr>
              <a:t> level so if you want to loop over a complete process or part of a process of a </a:t>
            </a:r>
            <a:r>
              <a:rPr lang="en-US" sz="1400" baseline="0" dirty="0" err="1" smtClean="0">
                <a:latin typeface="Arial" charset="0"/>
              </a:rPr>
              <a:t>runbook</a:t>
            </a:r>
            <a:r>
              <a:rPr lang="en-US" sz="1400" baseline="0" dirty="0" smtClean="0">
                <a:latin typeface="Arial" charset="0"/>
              </a:rPr>
              <a:t> you’re able to define that on the invoke </a:t>
            </a:r>
            <a:r>
              <a:rPr lang="en-US" sz="1400" baseline="0" dirty="0" err="1" smtClean="0">
                <a:latin typeface="Arial" charset="0"/>
              </a:rPr>
              <a:t>runbook</a:t>
            </a:r>
            <a:r>
              <a:rPr lang="en-US" sz="1400" baseline="0" dirty="0" smtClean="0">
                <a:latin typeface="Arial" charset="0"/>
              </a:rPr>
              <a:t> activity as well so it will call the </a:t>
            </a:r>
            <a:r>
              <a:rPr lang="en-US" sz="1400" baseline="0" dirty="0" err="1" smtClean="0">
                <a:latin typeface="Arial" charset="0"/>
              </a:rPr>
              <a:t>runbook</a:t>
            </a:r>
            <a:r>
              <a:rPr lang="en-US" sz="1400" baseline="0" dirty="0" smtClean="0">
                <a:latin typeface="Arial" charset="0"/>
              </a:rPr>
              <a:t> and run it completely and do it again and again depending on your configuration. </a:t>
            </a:r>
            <a:endParaRPr lang="en-US" sz="1400" dirty="0" smtClean="0">
              <a:latin typeface="Arial" charset="0"/>
            </a:endParaRP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7</a:t>
            </a:fld>
            <a:endParaRPr lang="en-US" dirty="0" smtClean="0">
              <a:latin typeface="Arial" pitchFamily="34" charset="0"/>
            </a:endParaRPr>
          </a:p>
        </p:txBody>
      </p:sp>
    </p:spTree>
    <p:extLst>
      <p:ext uri="{BB962C8B-B14F-4D97-AF65-F5344CB8AC3E}">
        <p14:creationId xmlns:p14="http://schemas.microsoft.com/office/powerpoint/2010/main" val="563570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So storing persistent data it’s interesting that Orchestrator has really no internal way to store persistent data so that</a:t>
            </a:r>
            <a:r>
              <a:rPr lang="en-US" sz="1400" baseline="0" dirty="0" smtClean="0">
                <a:latin typeface="Arial" charset="0"/>
              </a:rPr>
              <a:t> you’re able to grab that data for a later use. So however there are activities that you can use for that so you can for example use options like writing to a database so there is activities for that so you’re able to store your data within a table within a database.</a:t>
            </a:r>
          </a:p>
          <a:p>
            <a:r>
              <a:rPr lang="en-US" sz="1400" baseline="0" dirty="0" smtClean="0">
                <a:latin typeface="Arial" charset="0"/>
              </a:rPr>
              <a:t>Another option is using text files for example so you’re able to write to a text file and read from a text file to really storing persistent data that you want to share across </a:t>
            </a:r>
            <a:r>
              <a:rPr lang="en-US" sz="1400" baseline="0" dirty="0" err="1" smtClean="0">
                <a:latin typeface="Arial" charset="0"/>
              </a:rPr>
              <a:t>runbooks</a:t>
            </a:r>
            <a:r>
              <a:rPr lang="en-US" sz="1400" baseline="0" dirty="0" smtClean="0">
                <a:latin typeface="Arial" charset="0"/>
              </a:rPr>
              <a:t> or share also across other tools and environments so those are the options for storing persistent data within Orchestrator. </a:t>
            </a: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8</a:t>
            </a:fld>
            <a:endParaRPr lang="en-US" dirty="0" smtClean="0">
              <a:latin typeface="Arial" pitchFamily="34" charset="0"/>
            </a:endParaRPr>
          </a:p>
        </p:txBody>
      </p:sp>
    </p:spTree>
    <p:extLst>
      <p:ext uri="{BB962C8B-B14F-4D97-AF65-F5344CB8AC3E}">
        <p14:creationId xmlns:p14="http://schemas.microsoft.com/office/powerpoint/2010/main" val="832645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3094038" y="795338"/>
            <a:ext cx="3902075" cy="2195512"/>
          </a:xfrm>
          <a:ln/>
        </p:spPr>
      </p:sp>
      <p:sp>
        <p:nvSpPr>
          <p:cNvPr id="25603" name="Notes Placeholder 2"/>
          <p:cNvSpPr>
            <a:spLocks noGrp="1"/>
          </p:cNvSpPr>
          <p:nvPr>
            <p:ph type="body" idx="1"/>
          </p:nvPr>
        </p:nvSpPr>
        <p:spPr>
          <a:noFill/>
          <a:ln/>
        </p:spPr>
        <p:txBody>
          <a:bodyPr/>
          <a:lstStyle/>
          <a:p>
            <a:r>
              <a:rPr lang="en-US" sz="1400" dirty="0" smtClean="0">
                <a:latin typeface="Arial" charset="0"/>
              </a:rPr>
              <a:t>So smart links are a way to define your decision logic</a:t>
            </a:r>
            <a:r>
              <a:rPr lang="en-US" sz="1400" baseline="0" dirty="0" smtClean="0">
                <a:latin typeface="Arial" charset="0"/>
              </a:rPr>
              <a:t> within your </a:t>
            </a:r>
            <a:r>
              <a:rPr lang="en-US" sz="1400" baseline="0" dirty="0" err="1" smtClean="0">
                <a:latin typeface="Arial" charset="0"/>
              </a:rPr>
              <a:t>runbooks</a:t>
            </a:r>
            <a:r>
              <a:rPr lang="en-US" sz="1400" baseline="0" dirty="0" smtClean="0">
                <a:latin typeface="Arial" charset="0"/>
              </a:rPr>
              <a:t> so you are connecting your activities within your </a:t>
            </a:r>
            <a:r>
              <a:rPr lang="en-US" sz="1400" baseline="0" dirty="0" err="1" smtClean="0">
                <a:latin typeface="Arial" charset="0"/>
              </a:rPr>
              <a:t>runbooks</a:t>
            </a:r>
            <a:r>
              <a:rPr lang="en-US" sz="1400" baseline="0" dirty="0" smtClean="0">
                <a:latin typeface="Arial" charset="0"/>
              </a:rPr>
              <a:t> using those smart links and on that smart links, on every smart link you’re able to define conditions that will filter data and that will be able to test any data that published to the </a:t>
            </a:r>
            <a:r>
              <a:rPr lang="en-US" sz="1400" baseline="0" dirty="0" err="1" smtClean="0">
                <a:latin typeface="Arial" charset="0"/>
              </a:rPr>
              <a:t>databus</a:t>
            </a:r>
            <a:r>
              <a:rPr lang="en-US" sz="1400" baseline="0" dirty="0" smtClean="0">
                <a:latin typeface="Arial" charset="0"/>
              </a:rPr>
              <a:t>. </a:t>
            </a:r>
          </a:p>
          <a:p>
            <a:r>
              <a:rPr lang="en-US" sz="1400" baseline="0" dirty="0" smtClean="0">
                <a:latin typeface="Arial" charset="0"/>
              </a:rPr>
              <a:t>And there are a couple of ways to do that filtering logic so there are date/time comparison, there is pattern matching, there is numeric comparison, there is matching based on multiple criteria so you can combine those, you can include and exclude filters and that’s really a powerful way to define your decision logic, so that’s one option so you’re able to do option A or B or C for example within your </a:t>
            </a:r>
            <a:r>
              <a:rPr lang="en-US" sz="1400" baseline="0" dirty="0" err="1" smtClean="0">
                <a:latin typeface="Arial" charset="0"/>
              </a:rPr>
              <a:t>runbooks</a:t>
            </a:r>
            <a:r>
              <a:rPr lang="en-US" sz="1400" baseline="0" dirty="0" smtClean="0">
                <a:latin typeface="Arial" charset="0"/>
              </a:rPr>
              <a:t> but you’re also able to </a:t>
            </a:r>
            <a:r>
              <a:rPr lang="en-US" sz="1400" baseline="0" dirty="0" err="1" smtClean="0">
                <a:latin typeface="Arial" charset="0"/>
              </a:rPr>
              <a:t>parallyze</a:t>
            </a:r>
            <a:r>
              <a:rPr lang="en-US" sz="1400" baseline="0" dirty="0" smtClean="0">
                <a:latin typeface="Arial" charset="0"/>
              </a:rPr>
              <a:t> your activities so if you want to do a couple of different things in parallel you’re able to use that branching and that smart link idea to get the same result there and then you use junction to bring those branches together and go on in your </a:t>
            </a:r>
            <a:r>
              <a:rPr lang="en-US" sz="1400" baseline="0" dirty="0" err="1" smtClean="0">
                <a:latin typeface="Arial" charset="0"/>
              </a:rPr>
              <a:t>runbook</a:t>
            </a:r>
            <a:r>
              <a:rPr lang="en-US" sz="1400" baseline="0" dirty="0" smtClean="0">
                <a:latin typeface="Arial" charset="0"/>
              </a:rPr>
              <a:t>.</a:t>
            </a:r>
          </a:p>
          <a:p>
            <a:endParaRPr lang="en-US" sz="1400" dirty="0">
              <a:latin typeface="Arial" charset="0"/>
            </a:endParaRPr>
          </a:p>
        </p:txBody>
      </p:sp>
      <p:sp>
        <p:nvSpPr>
          <p:cNvPr id="17412" name="Slide Number Placeholder 3"/>
          <p:cNvSpPr>
            <a:spLocks noGrp="1"/>
          </p:cNvSpPr>
          <p:nvPr>
            <p:ph type="sldNum" sz="quarter" idx="5"/>
          </p:nvPr>
        </p:nvSpPr>
        <p:spPr/>
        <p:txBody>
          <a:bodyPr/>
          <a:lstStyle/>
          <a:p>
            <a:pPr>
              <a:defRPr/>
            </a:pPr>
            <a:fld id="{17CE4D3E-F0B4-41CD-B591-1F6603C15D71}" type="slidenum">
              <a:rPr lang="en-US" smtClean="0">
                <a:latin typeface="Arial" pitchFamily="34" charset="0"/>
              </a:rPr>
              <a:pPr>
                <a:defRPr/>
              </a:pPr>
              <a:t>9</a:t>
            </a:fld>
            <a:endParaRPr lang="en-US" dirty="0" smtClean="0">
              <a:latin typeface="Arial" pitchFamily="34" charset="0"/>
            </a:endParaRPr>
          </a:p>
        </p:txBody>
      </p:sp>
    </p:spTree>
    <p:extLst>
      <p:ext uri="{BB962C8B-B14F-4D97-AF65-F5344CB8AC3E}">
        <p14:creationId xmlns:p14="http://schemas.microsoft.com/office/powerpoint/2010/main" val="2901230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88314743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5014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124552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88226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0713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53739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9864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12823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802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371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5476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9144000"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34150940"/>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209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391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57788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39530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with content alterna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8187" y="1165754"/>
            <a:ext cx="11400102" cy="2280624"/>
          </a:xfrm>
        </p:spPr>
        <p:txBody>
          <a:bodyPr/>
          <a:lstStyle>
            <a:lvl1pPr>
              <a:lnSpc>
                <a:spcPct val="100000"/>
              </a:lnSpc>
              <a:defRPr/>
            </a:lvl1pPr>
            <a:lvl2pPr>
              <a:lnSpc>
                <a:spcPct val="100000"/>
              </a:lnSpc>
              <a:spcBef>
                <a:spcPts val="0"/>
              </a:spcBef>
              <a:spcAft>
                <a:spcPts val="612"/>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a:xfrm>
            <a:off x="9016444" y="6541641"/>
            <a:ext cx="2901844" cy="219733"/>
          </a:xfrm>
          <a:prstGeom prst="rect">
            <a:avLst/>
          </a:prstGeom>
        </p:spPr>
        <p:txBody>
          <a:bodyPr/>
          <a:lstStyle/>
          <a:p>
            <a:fld id="{F777EB7E-3C84-4DC8-BC65-B9675A7009BB}" type="slidenum">
              <a:rPr lang="en-US" smtClean="0"/>
              <a:pPr/>
              <a:t>‹#›</a:t>
            </a:fld>
            <a:endParaRPr lang="en-US" dirty="0"/>
          </a:p>
        </p:txBody>
      </p:sp>
    </p:spTree>
    <p:extLst>
      <p:ext uri="{BB962C8B-B14F-4D97-AF65-F5344CB8AC3E}">
        <p14:creationId xmlns:p14="http://schemas.microsoft.com/office/powerpoint/2010/main" val="165888710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82"/>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32731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07333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748237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70259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9443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15692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smtClean="0"/>
              <a:t>Click to edit Master title style</a:t>
            </a:r>
            <a:endParaRPr lang="en-US"/>
          </a:p>
        </p:txBody>
      </p:sp>
    </p:spTree>
    <p:extLst>
      <p:ext uri="{BB962C8B-B14F-4D97-AF65-F5344CB8AC3E}">
        <p14:creationId xmlns:p14="http://schemas.microsoft.com/office/powerpoint/2010/main" val="1883112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21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 id="2147484209" r:id="rId24"/>
    <p:sldLayoutId id="2147484210" r:id="rId25"/>
  </p:sldLayoutIdLst>
  <p:transition>
    <p:fade/>
  </p:transition>
  <p:timing>
    <p:tnLst>
      <p:par>
        <p:cTn id="1" dur="indefinite" restart="never" nodeType="tmRoot"/>
      </p:par>
    </p:tnLst>
  </p:timing>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2pPr>
      <a:lvl3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3pPr>
      <a:lvl4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4pPr>
      <a:lvl5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5pPr>
      <a:lvl6pPr marL="4572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6pPr>
      <a:lvl7pPr marL="9144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7pPr>
      <a:lvl8pPr marL="13716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8pPr>
      <a:lvl9pPr marL="18288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9pPr>
    </p:titleStyle>
    <p:bodyStyle>
      <a:lvl1pPr marL="342900" indent="-342900" algn="l" defTabSz="931863" rtl="0" fontAlgn="base">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mn-cs"/>
        </a:defRPr>
      </a:lvl1pPr>
      <a:lvl2pPr marL="584200" indent="-241300" algn="l" defTabSz="931863" rtl="0" fontAlgn="base">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fontAlgn="base">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74702" y="1751726"/>
            <a:ext cx="9143936" cy="1664890"/>
          </a:xfrm>
        </p:spPr>
        <p:txBody>
          <a:bodyPr/>
          <a:lstStyle/>
          <a:p>
            <a:pPr defTabSz="932742" fontAlgn="auto">
              <a:lnSpc>
                <a:spcPct val="80000"/>
              </a:lnSpc>
              <a:spcAft>
                <a:spcPts val="0"/>
              </a:spcAft>
              <a:defRPr/>
            </a:pPr>
            <a:r>
              <a:rPr sz="4800" dirty="0" smtClean="0">
                <a:ea typeface="+mn-ea"/>
              </a:rPr>
              <a:t>Advanced </a:t>
            </a:r>
            <a:r>
              <a:rPr sz="4800" smtClean="0">
                <a:ea typeface="+mn-ea"/>
              </a:rPr>
              <a:t>Workflow Concepts</a:t>
            </a:r>
            <a:br>
              <a:rPr sz="4800" smtClean="0">
                <a:ea typeface="+mn-ea"/>
              </a:rPr>
            </a:br>
            <a:r>
              <a:rPr sz="3600" smtClean="0">
                <a:ea typeface="+mn-ea"/>
              </a:rPr>
              <a:t>with </a:t>
            </a:r>
            <a:r>
              <a:rPr sz="3600" dirty="0" smtClean="0">
                <a:ea typeface="+mn-ea"/>
              </a:rPr>
              <a:t>System Center 2012 SP1 Orchestrator </a:t>
            </a:r>
            <a:br>
              <a:rPr sz="3600" dirty="0" smtClean="0">
                <a:ea typeface="+mn-ea"/>
              </a:rPr>
            </a:br>
            <a:r>
              <a:rPr sz="2000" dirty="0" smtClean="0">
                <a:ea typeface="+mn-ea"/>
              </a:rPr>
              <a:t/>
            </a:r>
            <a:br>
              <a:rPr sz="2000" dirty="0" smtClean="0">
                <a:ea typeface="+mn-ea"/>
              </a:rPr>
            </a:br>
            <a:r>
              <a:rPr lang="en-US" sz="2000" dirty="0">
                <a:ea typeface="+mn-ea"/>
              </a:rPr>
              <a:t/>
            </a:r>
            <a:br>
              <a:rPr lang="en-US" sz="2000" dirty="0">
                <a:ea typeface="+mn-ea"/>
              </a:rPr>
            </a:br>
            <a:r>
              <a:rPr lang="en-US" sz="2800" dirty="0"/>
              <a:t>Andreas </a:t>
            </a:r>
            <a:r>
              <a:rPr lang="en-US" sz="2800" dirty="0" smtClean="0"/>
              <a:t>Rynes</a:t>
            </a:r>
            <a:r>
              <a:rPr lang="en-US" sz="2800" dirty="0" smtClean="0">
                <a:ea typeface="+mn-ea"/>
              </a:rPr>
              <a:t/>
            </a:r>
            <a:br>
              <a:rPr lang="en-US" sz="2800" dirty="0" smtClean="0">
                <a:ea typeface="+mn-ea"/>
              </a:rPr>
            </a:br>
            <a:r>
              <a:rPr lang="en-US" sz="2800" dirty="0" smtClean="0">
                <a:ea typeface="+mn-ea"/>
              </a:rPr>
              <a:t>Datacenter Architect</a:t>
            </a:r>
            <a:br>
              <a:rPr lang="en-US" sz="2800" dirty="0" smtClean="0">
                <a:ea typeface="+mn-ea"/>
              </a:rPr>
            </a:br>
            <a:r>
              <a:rPr lang="en-US" sz="2800" dirty="0" smtClean="0">
                <a:ea typeface="+mn-ea"/>
              </a:rPr>
              <a:t>Microsoft Corporation</a:t>
            </a:r>
            <a:endParaRPr dirty="0">
              <a:ea typeface="+mn-ea"/>
            </a:endParaRPr>
          </a:p>
        </p:txBody>
      </p:sp>
      <p:sp>
        <p:nvSpPr>
          <p:cNvPr id="15362" name="TextBox 4"/>
          <p:cNvSpPr txBox="1">
            <a:spLocks noChangeArrowheads="1"/>
          </p:cNvSpPr>
          <p:nvPr/>
        </p:nvSpPr>
        <p:spPr bwMode="auto">
          <a:xfrm>
            <a:off x="823913" y="3652838"/>
            <a:ext cx="71310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nSpc>
                <a:spcPts val="1775"/>
              </a:lnSpc>
              <a:spcAft>
                <a:spcPts val="1838"/>
              </a:spcAft>
              <a:buSzPct val="90000"/>
            </a:pPr>
            <a:endParaRPr lang="en-US" sz="2200" dirty="0" smtClean="0">
              <a:solidFill>
                <a:schemeClr val="bg1"/>
              </a:solidFill>
              <a:latin typeface="Segoe UI Light" panose="020B0502040204020203" pitchFamily="34" charset="0"/>
            </a:endParaRPr>
          </a:p>
          <a:p>
            <a:pPr>
              <a:lnSpc>
                <a:spcPts val="1775"/>
              </a:lnSpc>
              <a:spcAft>
                <a:spcPts val="1838"/>
              </a:spcAft>
              <a:buSzPct val="90000"/>
            </a:pPr>
            <a:endParaRPr lang="en-US" sz="2200" dirty="0">
              <a:solidFill>
                <a:schemeClr val="bg1"/>
              </a:solidFill>
              <a:latin typeface="Segoe UI Light" panose="020B0502040204020203" pitchFamily="34" charset="0"/>
            </a:endParaRPr>
          </a:p>
          <a:p>
            <a:pPr>
              <a:lnSpc>
                <a:spcPts val="1775"/>
              </a:lnSpc>
              <a:spcAft>
                <a:spcPts val="1838"/>
              </a:spcAft>
              <a:buSzPct val="90000"/>
            </a:pPr>
            <a:r>
              <a:rPr lang="en-US" sz="2200" dirty="0" smtClean="0">
                <a:solidFill>
                  <a:schemeClr val="bg1"/>
                </a:solidFill>
                <a:latin typeface="Segoe UI Light" panose="020B0502040204020203" pitchFamily="34" charset="0"/>
              </a:rPr>
              <a:t>Microsoft </a:t>
            </a:r>
            <a:r>
              <a:rPr lang="en-US" sz="2200" dirty="0">
                <a:solidFill>
                  <a:schemeClr val="bg1"/>
                </a:solidFill>
                <a:latin typeface="Segoe UI Light" panose="020B0502040204020203" pitchFamily="34" charset="0"/>
              </a:rPr>
              <a:t>Virtual Academy </a:t>
            </a:r>
          </a:p>
        </p:txBody>
      </p:sp>
      <p:pic>
        <p:nvPicPr>
          <p:cNvPr id="15368" name="Picture 20" descr="arro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125" y="4686300"/>
            <a:ext cx="254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cstate="screen">
            <a:duotone>
              <a:prstClr val="black"/>
              <a:schemeClr val="bg1">
                <a:lumMod val="50000"/>
                <a:tint val="45000"/>
                <a:satMod val="400000"/>
              </a:schemeClr>
            </a:duotone>
            <a:extLst>
              <a:ext uri="{28A0092B-C50C-407E-A947-70E740481C1C}">
                <a14:useLocalDpi xmlns:a14="http://schemas.microsoft.com/office/drawing/2010/main"/>
              </a:ext>
            </a:extLst>
          </a:blip>
          <a:stretch>
            <a:fillRect/>
          </a:stretch>
        </p:blipFill>
        <p:spPr>
          <a:xfrm>
            <a:off x="3383628" y="5783237"/>
            <a:ext cx="5135283" cy="9143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453801"/>
          </a:xfrm>
        </p:spPr>
        <p:txBody>
          <a:bodyPr/>
          <a:lstStyle/>
          <a:p>
            <a:r>
              <a:rPr lang="en-US" sz="3600" dirty="0"/>
              <a:t>Variables allow global declaration of a value accessible to all </a:t>
            </a:r>
            <a:r>
              <a:rPr lang="en-US" sz="3600" dirty="0" err="1"/>
              <a:t>runbooks</a:t>
            </a:r>
            <a:endParaRPr lang="en-US" sz="3600" dirty="0"/>
          </a:p>
          <a:p>
            <a:r>
              <a:rPr lang="en-US" sz="3600" dirty="0"/>
              <a:t>Useful for values that may need to be updated periodically, but are also used in many attributes</a:t>
            </a:r>
          </a:p>
          <a:p>
            <a:r>
              <a:rPr lang="en-US" sz="3600" dirty="0"/>
              <a:t>Can include static values or select variables</a:t>
            </a:r>
          </a:p>
          <a:p>
            <a:pPr lvl="1"/>
            <a:r>
              <a:rPr lang="en-US" sz="2800" b="1" dirty="0" smtClean="0"/>
              <a:t>NOW() </a:t>
            </a:r>
            <a:r>
              <a:rPr lang="en-US" sz="2800" dirty="0" smtClean="0"/>
              <a:t>– For dynamic retrieval of current date/time</a:t>
            </a:r>
          </a:p>
          <a:p>
            <a:pPr lvl="1"/>
            <a:r>
              <a:rPr lang="en-US" sz="2800" b="1" dirty="0" smtClean="0"/>
              <a:t>%ENVVAR% </a:t>
            </a:r>
            <a:r>
              <a:rPr lang="en-US" sz="2800" dirty="0" smtClean="0"/>
              <a:t>- System environment variable from target system where policy is running </a:t>
            </a:r>
          </a:p>
          <a:p>
            <a:r>
              <a:rPr lang="en-US" sz="3600" dirty="0" err="1" smtClean="0"/>
              <a:t>Runbook</a:t>
            </a:r>
            <a:r>
              <a:rPr lang="en-US" sz="3600" dirty="0" smtClean="0"/>
              <a:t> </a:t>
            </a:r>
            <a:r>
              <a:rPr lang="en-US" sz="3600" dirty="0"/>
              <a:t>server does not enforce variables permissions</a:t>
            </a:r>
          </a:p>
          <a:p>
            <a:endParaRPr lang="en-US" sz="3600" dirty="0"/>
          </a:p>
        </p:txBody>
      </p:sp>
      <p:sp>
        <p:nvSpPr>
          <p:cNvPr id="5122" name="Title 1"/>
          <p:cNvSpPr>
            <a:spLocks noGrp="1"/>
          </p:cNvSpPr>
          <p:nvPr>
            <p:ph type="title"/>
          </p:nvPr>
        </p:nvSpPr>
        <p:spPr/>
        <p:txBody>
          <a:bodyPr/>
          <a:lstStyle/>
          <a:p>
            <a:r>
              <a:rPr lang="en-US" smtClean="0"/>
              <a:t>Making Runbooks Dynamic (Variables)</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433" y="6057554"/>
            <a:ext cx="6586466" cy="714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98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74638" y="1212850"/>
            <a:ext cx="11887200" cy="5952399"/>
          </a:xfrm>
        </p:spPr>
        <p:txBody>
          <a:bodyPr/>
          <a:lstStyle/>
          <a:p>
            <a:r>
              <a:rPr lang="en-US" sz="3600" dirty="0"/>
              <a:t>Orchestrator contains several functions that allow you to manipulate string or numeric data </a:t>
            </a:r>
          </a:p>
          <a:p>
            <a:pPr lvl="1"/>
            <a:r>
              <a:rPr lang="en-US" sz="2800" dirty="0"/>
              <a:t>For String Data - Trimming spaces, substring search, convert case  </a:t>
            </a:r>
          </a:p>
          <a:p>
            <a:pPr lvl="1"/>
            <a:r>
              <a:rPr lang="en-US" sz="2800" dirty="0"/>
              <a:t>For Numeric Data – Basic arithmetic functions (add, subtract, multiply, </a:t>
            </a:r>
            <a:r>
              <a:rPr lang="en-US" sz="2800" dirty="0" smtClean="0"/>
              <a:t>divide)</a:t>
            </a:r>
            <a:endParaRPr lang="en-US" sz="2800" dirty="0"/>
          </a:p>
          <a:p>
            <a:r>
              <a:rPr lang="en-US" sz="3600" dirty="0"/>
              <a:t>Functions can be nested </a:t>
            </a:r>
          </a:p>
          <a:p>
            <a:pPr lvl="1"/>
            <a:r>
              <a:rPr lang="en-US" sz="2800" dirty="0" smtClean="0"/>
              <a:t>Outermost function must be enclosed in square brackets [ ] Nested functions do not </a:t>
            </a:r>
          </a:p>
          <a:p>
            <a:pPr lvl="1"/>
            <a:r>
              <a:rPr lang="en-US" sz="2800" dirty="0" smtClean="0"/>
              <a:t>Nesting can  only be 3 levels deep </a:t>
            </a:r>
          </a:p>
          <a:p>
            <a:r>
              <a:rPr lang="en-US" sz="3600" dirty="0" smtClean="0"/>
              <a:t>Example</a:t>
            </a:r>
          </a:p>
          <a:p>
            <a:pPr marL="342900" lvl="1" indent="0">
              <a:buNone/>
            </a:pPr>
            <a:r>
              <a:rPr lang="en-US" sz="2800" dirty="0" smtClean="0"/>
              <a:t>	</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Field(Field('username=</a:t>
            </a:r>
            <a:r>
              <a:rPr lang="en-US" sz="2000" dirty="0" err="1">
                <a:latin typeface="Courier New" panose="02070309020205020404" pitchFamily="49" charset="0"/>
                <a:cs typeface="Courier New" panose="02070309020205020404" pitchFamily="49" charset="0"/>
              </a:rPr>
              <a:t>judylew@contoso.msft</a:t>
            </a:r>
            <a:r>
              <a:rPr lang="en-US" sz="2000" dirty="0">
                <a:latin typeface="Courier New" panose="02070309020205020404" pitchFamily="49" charset="0"/>
                <a:cs typeface="Courier New" panose="02070309020205020404" pitchFamily="49" charset="0"/>
              </a:rPr>
              <a:t>','=',2),'@',1)]</a:t>
            </a:r>
          </a:p>
          <a:p>
            <a:pPr marL="3429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Returns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judylew</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smtClean="0"/>
              <a:t>Data Manipulation</a:t>
            </a:r>
            <a:endParaRPr lang="en-US" dirty="0"/>
          </a:p>
        </p:txBody>
      </p:sp>
      <p:sp>
        <p:nvSpPr>
          <p:cNvPr id="3" name="Text Placeholder 2"/>
          <p:cNvSpPr txBox="1">
            <a:spLocks/>
          </p:cNvSpPr>
          <p:nvPr/>
        </p:nvSpPr>
        <p:spPr>
          <a:xfrm>
            <a:off x="1981044" y="1476623"/>
            <a:ext cx="8589342" cy="3885846"/>
          </a:xfrm>
          <a:prstGeom prst="rect">
            <a:avLst/>
          </a:prstGeom>
        </p:spPr>
        <p:txBody>
          <a:bodyPr/>
          <a:lstStyle>
            <a:lvl1pPr marL="460375" indent="-460375" algn="l" defTabSz="914363" rtl="0" eaLnBrk="1" latinLnBrk="0" hangingPunct="1">
              <a:lnSpc>
                <a:spcPct val="90000"/>
              </a:lnSpc>
              <a:spcBef>
                <a:spcPct val="20000"/>
              </a:spcBef>
              <a:buSzPct val="85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kumimoji="1" lang="en-CA" sz="2448" dirty="0">
              <a:gradFill>
                <a:gsLst>
                  <a:gs pos="0">
                    <a:schemeClr val="bg1"/>
                  </a:gs>
                  <a:gs pos="86000">
                    <a:schemeClr val="bg1"/>
                  </a:gs>
                </a:gsLst>
                <a:lin ang="5400000" scaled="0"/>
              </a:gradFill>
            </a:endParaRPr>
          </a:p>
        </p:txBody>
      </p:sp>
    </p:spTree>
    <p:extLst>
      <p:ext uri="{BB962C8B-B14F-4D97-AF65-F5344CB8AC3E}">
        <p14:creationId xmlns:p14="http://schemas.microsoft.com/office/powerpoint/2010/main" val="282248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Manipulation (cont)</a:t>
            </a:r>
            <a:endParaRPr lang="en-US" dirty="0"/>
          </a:p>
        </p:txBody>
      </p:sp>
      <p:sp>
        <p:nvSpPr>
          <p:cNvPr id="8" name="Text Placeholder 7"/>
          <p:cNvSpPr>
            <a:spLocks noGrp="1"/>
          </p:cNvSpPr>
          <p:nvPr>
            <p:ph type="body" sz="quarter" idx="10"/>
          </p:nvPr>
        </p:nvSpPr>
        <p:spPr>
          <a:xfrm>
            <a:off x="274639" y="1212849"/>
            <a:ext cx="5486399" cy="5700022"/>
          </a:xfrm>
        </p:spPr>
        <p:txBody>
          <a:bodyPr/>
          <a:lstStyle/>
          <a:p>
            <a:pPr marL="0" indent="0">
              <a:buNone/>
            </a:pPr>
            <a:r>
              <a:rPr lang="en-US" sz="2000" dirty="0"/>
              <a:t>String Functions </a:t>
            </a:r>
          </a:p>
          <a:p>
            <a:r>
              <a:rPr lang="en-US" sz="1600" dirty="0"/>
              <a:t>Upper - converts text to upper case</a:t>
            </a:r>
          </a:p>
          <a:p>
            <a:r>
              <a:rPr lang="en-US" sz="1600" dirty="0"/>
              <a:t>Lower - converts text to lower case</a:t>
            </a:r>
          </a:p>
          <a:p>
            <a:r>
              <a:rPr lang="en-US" sz="1600" dirty="0"/>
              <a:t>Field - returns text in a specific position relative to a delimiter</a:t>
            </a:r>
          </a:p>
          <a:p>
            <a:r>
              <a:rPr lang="en-US" sz="1600" dirty="0" err="1"/>
              <a:t>Instr</a:t>
            </a:r>
            <a:r>
              <a:rPr lang="en-US" sz="1600" dirty="0"/>
              <a:t> - returns the position of first occurrence of text within other text</a:t>
            </a:r>
          </a:p>
          <a:p>
            <a:r>
              <a:rPr lang="en-US" sz="1600" dirty="0"/>
              <a:t>Right - returns a subset of the text from the right side of the full text</a:t>
            </a:r>
          </a:p>
          <a:p>
            <a:r>
              <a:rPr lang="en-US" sz="1600" dirty="0"/>
              <a:t>Left - returns a subset of the text from the left side of the full text</a:t>
            </a:r>
          </a:p>
          <a:p>
            <a:r>
              <a:rPr lang="en-US" sz="1600" dirty="0"/>
              <a:t>Mid - returns a subset of the text from the middle of the full text</a:t>
            </a:r>
          </a:p>
          <a:p>
            <a:r>
              <a:rPr lang="en-US" sz="1600" dirty="0" err="1"/>
              <a:t>LTrim</a:t>
            </a:r>
            <a:r>
              <a:rPr lang="en-US" sz="1600" dirty="0"/>
              <a:t> - trims leading spaces from text  </a:t>
            </a:r>
          </a:p>
          <a:p>
            <a:r>
              <a:rPr lang="en-US" sz="1600" dirty="0" err="1"/>
              <a:t>RTrim</a:t>
            </a:r>
            <a:r>
              <a:rPr lang="en-US" sz="1600" dirty="0"/>
              <a:t> - trims the trailing spaces from text 	</a:t>
            </a:r>
          </a:p>
          <a:p>
            <a:r>
              <a:rPr lang="en-US" sz="1600" dirty="0"/>
              <a:t>Trim - trims leading and trailing spaces from text</a:t>
            </a:r>
          </a:p>
          <a:p>
            <a:r>
              <a:rPr lang="en-US" sz="1600" dirty="0"/>
              <a:t>Len - returns the length of </a:t>
            </a:r>
            <a:r>
              <a:rPr lang="en-US" sz="1600" dirty="0" smtClean="0"/>
              <a:t>text</a:t>
            </a:r>
            <a:endParaRPr lang="en-US" sz="1600" dirty="0"/>
          </a:p>
        </p:txBody>
      </p:sp>
      <p:sp>
        <p:nvSpPr>
          <p:cNvPr id="9" name="Text Placeholder 8"/>
          <p:cNvSpPr>
            <a:spLocks noGrp="1"/>
          </p:cNvSpPr>
          <p:nvPr>
            <p:ph type="body" sz="quarter" idx="11"/>
          </p:nvPr>
        </p:nvSpPr>
        <p:spPr>
          <a:xfrm>
            <a:off x="6675439" y="1212849"/>
            <a:ext cx="5486399" cy="4401205"/>
          </a:xfrm>
        </p:spPr>
        <p:txBody>
          <a:bodyPr/>
          <a:lstStyle/>
          <a:p>
            <a:pPr marL="0" indent="0">
              <a:buNone/>
            </a:pPr>
            <a:r>
              <a:rPr lang="en-US" dirty="0"/>
              <a:t>Numeric Functions </a:t>
            </a:r>
          </a:p>
          <a:p>
            <a:r>
              <a:rPr lang="en-US" sz="2800" dirty="0"/>
              <a:t>Sum - returns the sum of a set of numbers  </a:t>
            </a:r>
          </a:p>
          <a:p>
            <a:r>
              <a:rPr lang="en-US" sz="2800" dirty="0"/>
              <a:t>Diff - returns the difference of two numbers </a:t>
            </a:r>
          </a:p>
          <a:p>
            <a:r>
              <a:rPr lang="en-US" sz="2800" dirty="0" err="1"/>
              <a:t>Mult</a:t>
            </a:r>
            <a:r>
              <a:rPr lang="en-US" sz="2800" dirty="0"/>
              <a:t> - returns the product of a set of numbers  	</a:t>
            </a:r>
          </a:p>
          <a:p>
            <a:r>
              <a:rPr lang="en-US" sz="2800" dirty="0" err="1"/>
              <a:t>Div</a:t>
            </a:r>
            <a:r>
              <a:rPr lang="en-US" sz="2800" dirty="0"/>
              <a:t> - returns the quotient of two </a:t>
            </a:r>
            <a:r>
              <a:rPr lang="en-US" sz="2800" dirty="0" smtClean="0"/>
              <a:t>numbers</a:t>
            </a:r>
            <a:endParaRPr lang="en-US" sz="2800" dirty="0"/>
          </a:p>
        </p:txBody>
      </p:sp>
    </p:spTree>
    <p:extLst>
      <p:ext uri="{BB962C8B-B14F-4D97-AF65-F5344CB8AC3E}">
        <p14:creationId xmlns:p14="http://schemas.microsoft.com/office/powerpoint/2010/main" val="351571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Content Placeholder 2"/>
          <p:cNvSpPr>
            <a:spLocks noGrp="1"/>
          </p:cNvSpPr>
          <p:nvPr>
            <p:ph type="body" sz="quarter" idx="10"/>
          </p:nvPr>
        </p:nvSpPr>
        <p:spPr/>
        <p:txBody>
          <a:bodyPr/>
          <a:lstStyle/>
          <a:p>
            <a:r>
              <a:rPr lang="de-AT" dirty="0" smtClean="0"/>
              <a:t>Set </a:t>
            </a:r>
            <a:r>
              <a:rPr lang="de-AT" dirty="0" err="1" smtClean="0"/>
              <a:t>of</a:t>
            </a:r>
            <a:r>
              <a:rPr lang="de-AT" dirty="0" smtClean="0"/>
              <a:t> </a:t>
            </a:r>
            <a:r>
              <a:rPr lang="de-AT" dirty="0" err="1" smtClean="0"/>
              <a:t>computers</a:t>
            </a:r>
            <a:r>
              <a:rPr lang="de-AT" dirty="0" smtClean="0"/>
              <a:t>, </a:t>
            </a:r>
            <a:r>
              <a:rPr lang="de-AT" dirty="0" err="1" smtClean="0"/>
              <a:t>that</a:t>
            </a:r>
            <a:r>
              <a:rPr lang="de-AT" dirty="0" smtClean="0"/>
              <a:t> </a:t>
            </a:r>
            <a:r>
              <a:rPr lang="de-AT" dirty="0" err="1" smtClean="0"/>
              <a:t>can</a:t>
            </a:r>
            <a:r>
              <a:rPr lang="de-AT" dirty="0" smtClean="0"/>
              <a:t> </a:t>
            </a:r>
            <a:r>
              <a:rPr lang="de-AT" dirty="0" err="1" smtClean="0"/>
              <a:t>be</a:t>
            </a:r>
            <a:r>
              <a:rPr lang="de-AT" dirty="0" smtClean="0"/>
              <a:t> </a:t>
            </a:r>
            <a:r>
              <a:rPr lang="de-AT" dirty="0" err="1" smtClean="0"/>
              <a:t>used</a:t>
            </a:r>
            <a:r>
              <a:rPr lang="de-AT" dirty="0" smtClean="0"/>
              <a:t> </a:t>
            </a:r>
            <a:r>
              <a:rPr lang="de-AT" dirty="0" err="1" smtClean="0"/>
              <a:t>to</a:t>
            </a:r>
            <a:r>
              <a:rPr lang="de-AT" dirty="0" smtClean="0"/>
              <a:t> </a:t>
            </a:r>
            <a:r>
              <a:rPr lang="de-AT" dirty="0" err="1" smtClean="0"/>
              <a:t>target</a:t>
            </a:r>
            <a:r>
              <a:rPr lang="de-AT" dirty="0" smtClean="0"/>
              <a:t> </a:t>
            </a:r>
            <a:r>
              <a:rPr lang="de-AT" dirty="0" err="1" smtClean="0"/>
              <a:t>specific</a:t>
            </a:r>
            <a:r>
              <a:rPr lang="de-AT" dirty="0" smtClean="0"/>
              <a:t> </a:t>
            </a:r>
            <a:r>
              <a:rPr lang="de-AT" dirty="0" err="1" smtClean="0"/>
              <a:t>activities</a:t>
            </a:r>
            <a:r>
              <a:rPr lang="de-AT" dirty="0" smtClean="0"/>
              <a:t> </a:t>
            </a:r>
            <a:r>
              <a:rPr lang="de-AT" dirty="0" err="1" smtClean="0"/>
              <a:t>to</a:t>
            </a:r>
            <a:endParaRPr lang="de-AT" dirty="0" smtClean="0"/>
          </a:p>
          <a:p>
            <a:r>
              <a:rPr lang="de-AT" dirty="0" smtClean="0"/>
              <a:t>Add </a:t>
            </a:r>
            <a:r>
              <a:rPr lang="de-AT" dirty="0" err="1" smtClean="0"/>
              <a:t>computers</a:t>
            </a:r>
            <a:r>
              <a:rPr lang="de-AT" dirty="0" smtClean="0"/>
              <a:t> </a:t>
            </a:r>
            <a:r>
              <a:rPr lang="de-AT" dirty="0" err="1" smtClean="0"/>
              <a:t>dynamically</a:t>
            </a:r>
            <a:r>
              <a:rPr lang="de-AT" dirty="0" smtClean="0"/>
              <a:t> </a:t>
            </a:r>
          </a:p>
          <a:p>
            <a:r>
              <a:rPr lang="de-AT" dirty="0" err="1" smtClean="0"/>
              <a:t>Using</a:t>
            </a:r>
            <a:r>
              <a:rPr lang="de-AT" dirty="0" smtClean="0"/>
              <a:t> </a:t>
            </a:r>
            <a:r>
              <a:rPr lang="de-AT" dirty="0" err="1" smtClean="0"/>
              <a:t>Active</a:t>
            </a:r>
            <a:r>
              <a:rPr lang="de-AT" dirty="0" smtClean="0"/>
              <a:t> Directory </a:t>
            </a:r>
            <a:r>
              <a:rPr lang="de-AT" dirty="0" err="1" smtClean="0"/>
              <a:t>queries</a:t>
            </a:r>
            <a:endParaRPr lang="en-US" dirty="0"/>
          </a:p>
        </p:txBody>
      </p:sp>
      <p:sp>
        <p:nvSpPr>
          <p:cNvPr id="5122" name="Title 1"/>
          <p:cNvSpPr>
            <a:spLocks noGrp="1"/>
          </p:cNvSpPr>
          <p:nvPr>
            <p:ph type="title"/>
          </p:nvPr>
        </p:nvSpPr>
        <p:spPr/>
        <p:txBody>
          <a:bodyPr/>
          <a:lstStyle/>
          <a:p>
            <a:r>
              <a:rPr lang="en-US" smtClean="0"/>
              <a:t>Computer Groups</a:t>
            </a:r>
            <a:endParaRPr lang="en-US" dirty="0" smtClean="0"/>
          </a:p>
        </p:txBody>
      </p:sp>
    </p:spTree>
    <p:extLst>
      <p:ext uri="{BB962C8B-B14F-4D97-AF65-F5344CB8AC3E}">
        <p14:creationId xmlns:p14="http://schemas.microsoft.com/office/powerpoint/2010/main" val="187426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478423"/>
          </a:xfrm>
        </p:spPr>
        <p:txBody>
          <a:bodyPr/>
          <a:lstStyle/>
          <a:p>
            <a:r>
              <a:rPr lang="en-US" dirty="0" smtClean="0"/>
              <a:t>Understanding Nesting and Looping</a:t>
            </a:r>
          </a:p>
          <a:p>
            <a:pPr lvl="1"/>
            <a:r>
              <a:rPr lang="en-US" sz="3200" dirty="0" smtClean="0"/>
              <a:t>Object-level Looping</a:t>
            </a:r>
          </a:p>
          <a:p>
            <a:pPr lvl="1"/>
            <a:r>
              <a:rPr lang="en-US" sz="3200" dirty="0" err="1" smtClean="0"/>
              <a:t>Runbook</a:t>
            </a:r>
            <a:r>
              <a:rPr lang="en-US" sz="3200" dirty="0" smtClean="0"/>
              <a:t>-level looping </a:t>
            </a:r>
          </a:p>
          <a:p>
            <a:pPr lvl="1"/>
            <a:r>
              <a:rPr lang="en-US" sz="3200" dirty="0" smtClean="0"/>
              <a:t>Uses cases for each</a:t>
            </a:r>
          </a:p>
          <a:p>
            <a:r>
              <a:rPr lang="en-US" dirty="0" smtClean="0"/>
              <a:t>Complex Link Logic </a:t>
            </a:r>
          </a:p>
          <a:p>
            <a:r>
              <a:rPr lang="en-US" dirty="0" smtClean="0"/>
              <a:t>Understanding how to use Variables </a:t>
            </a:r>
          </a:p>
          <a:p>
            <a:r>
              <a:rPr lang="en-US" dirty="0" smtClean="0"/>
              <a:t>Review of Data Manipulation Functions</a:t>
            </a:r>
          </a:p>
          <a:p>
            <a:pPr lvl="1"/>
            <a:r>
              <a:rPr lang="en-US" sz="3200" dirty="0" smtClean="0"/>
              <a:t>Which common functions are not handled?</a:t>
            </a:r>
          </a:p>
          <a:p>
            <a:pPr lvl="1"/>
            <a:r>
              <a:rPr lang="en-US" sz="3200" dirty="0" smtClean="0"/>
              <a:t>How can these be addressed in SCO? </a:t>
            </a:r>
            <a:endParaRPr lang="en-US" sz="3200" dirty="0"/>
          </a:p>
        </p:txBody>
      </p:sp>
      <p:sp>
        <p:nvSpPr>
          <p:cNvPr id="5" name="Title 4"/>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60580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descr="IT Camp overview with copy.png"/>
          <p:cNvPicPr>
            <a:picLocks noChangeAspect="1"/>
          </p:cNvPicPr>
          <p:nvPr/>
        </p:nvPicPr>
        <p:blipFill>
          <a:blip r:embed="rId3">
            <a:extLst>
              <a:ext uri="{28A0092B-C50C-407E-A947-70E740481C1C}">
                <a14:useLocalDpi xmlns:a14="http://schemas.microsoft.com/office/drawing/2010/main" val="0"/>
              </a:ext>
            </a:extLst>
          </a:blip>
          <a:srcRect b="7387"/>
          <a:stretch>
            <a:fillRect/>
          </a:stretch>
        </p:blipFill>
        <p:spPr bwMode="auto">
          <a:xfrm>
            <a:off x="1738313" y="349250"/>
            <a:ext cx="9051925"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82881"/>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lIns="182880" tIns="146304" rIns="182880" bIns="146304">
            <a:spAutoFit/>
          </a:bodyPr>
          <a:lstStyle/>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48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invGray">
          <a:xfrm>
            <a:off x="458788" y="3144838"/>
            <a:ext cx="3289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631763"/>
          </a:xfrm>
        </p:spPr>
        <p:txBody>
          <a:bodyPr/>
          <a:lstStyle/>
          <a:p>
            <a:r>
              <a:rPr lang="en-US" dirty="0"/>
              <a:t>Describe the components utilized in design and creation of more advanced workflows in Orchestrator</a:t>
            </a:r>
          </a:p>
          <a:p>
            <a:r>
              <a:rPr lang="en-US" dirty="0"/>
              <a:t>Understand how to create policies incorporating looping, variables and other advanced objects and </a:t>
            </a:r>
            <a:r>
              <a:rPr lang="en-US" dirty="0" smtClean="0"/>
              <a:t>functions</a:t>
            </a:r>
            <a:endParaRPr lang="en-US" dirty="0"/>
          </a:p>
        </p:txBody>
      </p:sp>
      <p:sp>
        <p:nvSpPr>
          <p:cNvPr id="3" name="Title 2"/>
          <p:cNvSpPr>
            <a:spLocks noGrp="1"/>
          </p:cNvSpPr>
          <p:nvPr>
            <p:ph type="title"/>
          </p:nvPr>
        </p:nvSpPr>
        <p:spPr/>
        <p:txBody>
          <a:bodyPr/>
          <a:lstStyle/>
          <a:p>
            <a:r>
              <a:rPr lang="en-GB" smtClean="0"/>
              <a:t>Objectives</a:t>
            </a:r>
            <a:endParaRPr lang="en-GB" dirty="0"/>
          </a:p>
        </p:txBody>
      </p:sp>
      <p:sp>
        <p:nvSpPr>
          <p:cNvPr id="2" name="Slide Number Placeholder 1"/>
          <p:cNvSpPr>
            <a:spLocks noGrp="1"/>
          </p:cNvSpPr>
          <p:nvPr>
            <p:ph type="sldNum" sz="quarter" idx="4294967295"/>
          </p:nvPr>
        </p:nvSpPr>
        <p:spPr>
          <a:xfrm>
            <a:off x="10260013" y="6542088"/>
            <a:ext cx="2176462" cy="219075"/>
          </a:xfrm>
          <a:prstGeom prst="rect">
            <a:avLst/>
          </a:prstGeom>
        </p:spPr>
        <p:txBody>
          <a:bodyPr/>
          <a:lstStyle/>
          <a:p>
            <a:fld id="{F777EB7E-3C84-4DC8-BC65-B9675A7009BB}" type="slidenum">
              <a:rPr lang="en-US">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364716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de-AT" smtClean="0"/>
              <a:t>Starting Point</a:t>
            </a:r>
            <a:endParaRPr lang="en-US" smtClean="0"/>
          </a:p>
          <a:p>
            <a:r>
              <a:rPr lang="en-US" smtClean="0"/>
              <a:t>Nested Runbooks / Subroutines  </a:t>
            </a:r>
          </a:p>
          <a:p>
            <a:r>
              <a:rPr lang="en-US" smtClean="0"/>
              <a:t>Looping (Object Level &amp; Nested Runbooks) </a:t>
            </a:r>
          </a:p>
          <a:p>
            <a:r>
              <a:rPr lang="en-US" smtClean="0"/>
              <a:t>Storing Persistent Data </a:t>
            </a:r>
          </a:p>
          <a:p>
            <a:r>
              <a:rPr lang="en-US" smtClean="0"/>
              <a:t>Complex Link Logic </a:t>
            </a:r>
          </a:p>
          <a:p>
            <a:r>
              <a:rPr lang="en-US" smtClean="0"/>
              <a:t>Making Runbooks Dynamic (Variables)</a:t>
            </a:r>
          </a:p>
          <a:p>
            <a:r>
              <a:rPr lang="en-US" smtClean="0"/>
              <a:t>Data Manipulation</a:t>
            </a:r>
          </a:p>
          <a:p>
            <a:endParaRPr lang="en-US" smtClean="0"/>
          </a:p>
          <a:p>
            <a:pPr lvl="1"/>
            <a:endParaRPr lang="en-CA" dirty="0"/>
          </a:p>
        </p:txBody>
      </p:sp>
      <p:sp>
        <p:nvSpPr>
          <p:cNvPr id="2" name="Title 1"/>
          <p:cNvSpPr>
            <a:spLocks noGrp="1"/>
          </p:cNvSpPr>
          <p:nvPr>
            <p:ph type="title"/>
          </p:nvPr>
        </p:nvSpPr>
        <p:spPr/>
        <p:txBody>
          <a:bodyPr/>
          <a:lstStyle/>
          <a:p>
            <a:r>
              <a:rPr lang="en-CA" smtClean="0"/>
              <a:t>Agenda</a:t>
            </a:r>
            <a:endParaRPr lang="en-CA" dirty="0"/>
          </a:p>
        </p:txBody>
      </p:sp>
    </p:spTree>
    <p:extLst>
      <p:ext uri="{BB962C8B-B14F-4D97-AF65-F5344CB8AC3E}">
        <p14:creationId xmlns:p14="http://schemas.microsoft.com/office/powerpoint/2010/main" val="120345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r>
              <a:rPr lang="en-US" sz="3600" dirty="0"/>
              <a:t>An activity that runs when the </a:t>
            </a:r>
            <a:r>
              <a:rPr lang="en-US" sz="3600" dirty="0" err="1"/>
              <a:t>runbook</a:t>
            </a:r>
            <a:r>
              <a:rPr lang="en-US" sz="3600" dirty="0"/>
              <a:t> is started</a:t>
            </a:r>
          </a:p>
          <a:p>
            <a:r>
              <a:rPr lang="en-US" sz="3600" dirty="0" err="1"/>
              <a:t>Runbook</a:t>
            </a:r>
            <a:r>
              <a:rPr lang="en-US" sz="3600" dirty="0"/>
              <a:t> can only have a single starting point</a:t>
            </a:r>
          </a:p>
          <a:p>
            <a:r>
              <a:rPr lang="en-US" sz="3600" dirty="0"/>
              <a:t>Initialize Data for nested </a:t>
            </a:r>
            <a:r>
              <a:rPr lang="en-US" sz="3600" dirty="0" err="1"/>
              <a:t>runbooks</a:t>
            </a:r>
            <a:endParaRPr lang="en-US" sz="3600" dirty="0"/>
          </a:p>
          <a:p>
            <a:r>
              <a:rPr lang="en-US" sz="3600" dirty="0"/>
              <a:t>Monitors are loaded and waiting for trigger conditions</a:t>
            </a:r>
          </a:p>
          <a:p>
            <a:r>
              <a:rPr lang="en-US" sz="3600" dirty="0"/>
              <a:t>Monitor WMI, Monitor Process, Monitor Event Log</a:t>
            </a:r>
          </a:p>
          <a:p>
            <a:r>
              <a:rPr lang="en-US" sz="3600" dirty="0"/>
              <a:t>If condition is met it is creating a </a:t>
            </a:r>
            <a:r>
              <a:rPr lang="en-US" sz="3600" dirty="0" err="1"/>
              <a:t>runbook</a:t>
            </a:r>
            <a:r>
              <a:rPr lang="en-US" sz="3600" dirty="0"/>
              <a:t> instance</a:t>
            </a:r>
          </a:p>
          <a:p>
            <a:r>
              <a:rPr lang="en-US" sz="3600" dirty="0"/>
              <a:t>Check Schedule can be used to enforce custom defined schedules (e.g. Workdays, </a:t>
            </a:r>
            <a:r>
              <a:rPr lang="en-US" sz="3600" dirty="0" smtClean="0"/>
              <a:t>…)</a:t>
            </a:r>
            <a:endParaRPr lang="en-US" sz="3600" dirty="0"/>
          </a:p>
        </p:txBody>
      </p:sp>
      <p:sp>
        <p:nvSpPr>
          <p:cNvPr id="5122" name="Title 1"/>
          <p:cNvSpPr>
            <a:spLocks noGrp="1"/>
          </p:cNvSpPr>
          <p:nvPr>
            <p:ph type="title"/>
          </p:nvPr>
        </p:nvSpPr>
        <p:spPr/>
        <p:txBody>
          <a:bodyPr/>
          <a:lstStyle/>
          <a:p>
            <a:r>
              <a:rPr lang="en-US" smtClean="0"/>
              <a:t>Starting Point</a:t>
            </a:r>
            <a:endParaRPr lang="en-US"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6935" y="5600359"/>
            <a:ext cx="1514903" cy="120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1938" y="5600357"/>
            <a:ext cx="1044321" cy="12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6832" y="5600359"/>
            <a:ext cx="1494150" cy="1203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41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404556"/>
          </a:xfrm>
        </p:spPr>
        <p:txBody>
          <a:bodyPr/>
          <a:lstStyle/>
          <a:p>
            <a:r>
              <a:rPr lang="en-US" sz="3600" dirty="0"/>
              <a:t>Define the times when </a:t>
            </a:r>
            <a:r>
              <a:rPr lang="en-US" sz="3600" dirty="0" err="1"/>
              <a:t>runbooks</a:t>
            </a:r>
            <a:r>
              <a:rPr lang="en-US" sz="3600" dirty="0"/>
              <a:t> can run</a:t>
            </a:r>
          </a:p>
          <a:p>
            <a:r>
              <a:rPr lang="en-US" sz="3600" dirty="0"/>
              <a:t>Use the system clock of the </a:t>
            </a:r>
            <a:r>
              <a:rPr lang="en-US" sz="3600" dirty="0" err="1"/>
              <a:t>Runbook</a:t>
            </a:r>
            <a:r>
              <a:rPr lang="en-US" sz="3600" dirty="0"/>
              <a:t> server that runs the </a:t>
            </a:r>
            <a:r>
              <a:rPr lang="en-US" sz="3600" dirty="0" err="1"/>
              <a:t>runbook</a:t>
            </a:r>
            <a:endParaRPr lang="en-US" sz="3600" dirty="0"/>
          </a:p>
          <a:p>
            <a:r>
              <a:rPr lang="en-US" sz="3600" dirty="0"/>
              <a:t>Will not be interrupted after processing has started</a:t>
            </a:r>
          </a:p>
          <a:p>
            <a:r>
              <a:rPr lang="en-US" sz="3600" dirty="0"/>
              <a:t>Assign a schedule to a </a:t>
            </a:r>
            <a:r>
              <a:rPr lang="en-US" sz="3600" dirty="0" err="1"/>
              <a:t>runbook</a:t>
            </a:r>
            <a:r>
              <a:rPr lang="en-US" sz="3600" dirty="0"/>
              <a:t> or use Conditional Links and Check Schedule activity</a:t>
            </a:r>
          </a:p>
          <a:p>
            <a:pPr lvl="1"/>
            <a:r>
              <a:rPr lang="en-US" sz="2800" dirty="0" smtClean="0"/>
              <a:t>Days of week</a:t>
            </a:r>
          </a:p>
          <a:p>
            <a:pPr lvl="1"/>
            <a:r>
              <a:rPr lang="en-US" sz="2800" dirty="0" smtClean="0"/>
              <a:t>Occurrence</a:t>
            </a:r>
          </a:p>
          <a:p>
            <a:pPr lvl="1"/>
            <a:r>
              <a:rPr lang="en-US" sz="2800" dirty="0" smtClean="0"/>
              <a:t>Days of month</a:t>
            </a:r>
          </a:p>
          <a:p>
            <a:pPr lvl="1"/>
            <a:r>
              <a:rPr lang="en-US" sz="2800" dirty="0" smtClean="0"/>
              <a:t>Hours</a:t>
            </a:r>
            <a:endParaRPr lang="en-US" sz="2800" dirty="0"/>
          </a:p>
        </p:txBody>
      </p:sp>
      <p:sp>
        <p:nvSpPr>
          <p:cNvPr id="5122" name="Title 1"/>
          <p:cNvSpPr>
            <a:spLocks noGrp="1"/>
          </p:cNvSpPr>
          <p:nvPr>
            <p:ph type="title"/>
          </p:nvPr>
        </p:nvSpPr>
        <p:spPr/>
        <p:txBody>
          <a:bodyPr/>
          <a:lstStyle/>
          <a:p>
            <a:r>
              <a:rPr lang="en-US" smtClean="0"/>
              <a:t>Schedules</a:t>
            </a: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9581" y="176036"/>
            <a:ext cx="1102610" cy="127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2137" y="4411652"/>
            <a:ext cx="3514817" cy="2151787"/>
          </a:xfrm>
          <a:prstGeom prst="rect">
            <a:avLst/>
          </a:prstGeom>
          <a:ln>
            <a:noFill/>
          </a:ln>
          <a:effectLst>
            <a:reflection blurRad="12700" stA="30000" endPos="30000" dist="5000" dir="5400000" sy="-100000" algn="bl" rotWithShape="0"/>
          </a:effectLst>
          <a:scene3d>
            <a:camera prst="perspectiveHeroicExtremeLeftFacing" fov="3000000">
              <a:rot lat="187730" lon="2082867" rev="21426977"/>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93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109091"/>
          </a:xfrm>
        </p:spPr>
        <p:txBody>
          <a:bodyPr/>
          <a:lstStyle/>
          <a:p>
            <a:r>
              <a:rPr lang="en-US" sz="3200" dirty="0" smtClean="0"/>
              <a:t>Workflow </a:t>
            </a:r>
            <a:r>
              <a:rPr lang="en-US" sz="3200" dirty="0"/>
              <a:t>execution from </a:t>
            </a:r>
            <a:r>
              <a:rPr lang="en-US" sz="3200" dirty="0" err="1"/>
              <a:t>runbook</a:t>
            </a:r>
            <a:r>
              <a:rPr lang="en-US" sz="3200" dirty="0"/>
              <a:t> to </a:t>
            </a:r>
            <a:r>
              <a:rPr lang="en-US" sz="3200" dirty="0" err="1"/>
              <a:t>runbook</a:t>
            </a:r>
            <a:r>
              <a:rPr lang="en-US" sz="3200" dirty="0"/>
              <a:t> can be nested</a:t>
            </a:r>
          </a:p>
          <a:p>
            <a:r>
              <a:rPr lang="en-US" sz="3200" dirty="0"/>
              <a:t>Parent </a:t>
            </a:r>
            <a:r>
              <a:rPr lang="en-US" sz="3200" dirty="0" err="1"/>
              <a:t>runbooks</a:t>
            </a:r>
            <a:r>
              <a:rPr lang="en-US" sz="3200" dirty="0"/>
              <a:t> can trigger child </a:t>
            </a:r>
            <a:r>
              <a:rPr lang="en-US" sz="3200" dirty="0" err="1"/>
              <a:t>runbooks</a:t>
            </a:r>
            <a:r>
              <a:rPr lang="en-US" sz="3200" dirty="0"/>
              <a:t> using the Invoke </a:t>
            </a:r>
            <a:r>
              <a:rPr lang="en-US" sz="3200" dirty="0" err="1"/>
              <a:t>Runbook</a:t>
            </a:r>
            <a:r>
              <a:rPr lang="en-US" sz="3200" dirty="0"/>
              <a:t> object</a:t>
            </a:r>
          </a:p>
          <a:p>
            <a:r>
              <a:rPr lang="en-US" sz="3200" dirty="0"/>
              <a:t>In order for other </a:t>
            </a:r>
            <a:r>
              <a:rPr lang="en-US" sz="3200" dirty="0" err="1"/>
              <a:t>runbooks</a:t>
            </a:r>
            <a:r>
              <a:rPr lang="en-US" sz="3200" dirty="0"/>
              <a:t> to subscribe to data requires configuration:</a:t>
            </a:r>
          </a:p>
          <a:p>
            <a:r>
              <a:rPr lang="en-US" sz="3200" dirty="0"/>
              <a:t>Use Initialize Data to define input variables</a:t>
            </a:r>
          </a:p>
          <a:p>
            <a:r>
              <a:rPr lang="en-US" sz="3200" dirty="0"/>
              <a:t>Configure data to be published on the child </a:t>
            </a:r>
            <a:r>
              <a:rPr lang="en-US" sz="3200" dirty="0" err="1"/>
              <a:t>Runbook</a:t>
            </a:r>
            <a:r>
              <a:rPr lang="en-US" sz="3200" dirty="0"/>
              <a:t> Data tab within </a:t>
            </a:r>
            <a:r>
              <a:rPr lang="en-US" sz="3200" dirty="0" err="1"/>
              <a:t>runbook</a:t>
            </a:r>
            <a:r>
              <a:rPr lang="en-US" sz="3200" dirty="0"/>
              <a:t> properties</a:t>
            </a:r>
          </a:p>
          <a:p>
            <a:r>
              <a:rPr lang="en-US" sz="3200" dirty="0"/>
              <a:t>Use the Return Data object to publish data from child </a:t>
            </a:r>
            <a:r>
              <a:rPr lang="en-US" sz="3200" dirty="0" err="1"/>
              <a:t>runbook</a:t>
            </a:r>
            <a:r>
              <a:rPr lang="en-US" sz="3200" dirty="0"/>
              <a:t> so parent can consume </a:t>
            </a:r>
            <a:r>
              <a:rPr lang="en-US" sz="3200" dirty="0" err="1"/>
              <a:t>runbook</a:t>
            </a:r>
            <a:r>
              <a:rPr lang="en-US" sz="3200" dirty="0"/>
              <a:t> output </a:t>
            </a:r>
          </a:p>
        </p:txBody>
      </p:sp>
      <p:sp>
        <p:nvSpPr>
          <p:cNvPr id="5122" name="Title 1"/>
          <p:cNvSpPr>
            <a:spLocks noGrp="1"/>
          </p:cNvSpPr>
          <p:nvPr>
            <p:ph type="title"/>
          </p:nvPr>
        </p:nvSpPr>
        <p:spPr/>
        <p:txBody>
          <a:bodyPr/>
          <a:lstStyle/>
          <a:p>
            <a:r>
              <a:rPr lang="en-US" smtClean="0"/>
              <a:t>Nested Runbooks</a:t>
            </a: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6125" y="-5883"/>
            <a:ext cx="986033" cy="129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4358" y="103698"/>
            <a:ext cx="1301760" cy="111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1122" y="-15805"/>
            <a:ext cx="1558428" cy="123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25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404556"/>
          </a:xfrm>
        </p:spPr>
        <p:txBody>
          <a:bodyPr/>
          <a:lstStyle/>
          <a:p>
            <a:r>
              <a:rPr lang="en-US" dirty="0"/>
              <a:t>Looping allows you to build automatic </a:t>
            </a:r>
          </a:p>
          <a:p>
            <a:r>
              <a:rPr lang="en-US" dirty="0"/>
              <a:t>retries and monitoring within the </a:t>
            </a:r>
            <a:r>
              <a:rPr lang="en-US" dirty="0" err="1"/>
              <a:t>runbook</a:t>
            </a:r>
            <a:endParaRPr lang="en-US" dirty="0"/>
          </a:p>
          <a:p>
            <a:r>
              <a:rPr lang="en-US" dirty="0"/>
              <a:t>Many configurable settings (number of attempts, delay between attempts, etc.)</a:t>
            </a:r>
          </a:p>
          <a:p>
            <a:r>
              <a:rPr lang="en-US" dirty="0"/>
              <a:t>Available at both Attribute Level and Nested </a:t>
            </a:r>
            <a:r>
              <a:rPr lang="en-US" dirty="0" err="1"/>
              <a:t>Runbook</a:t>
            </a:r>
            <a:r>
              <a:rPr lang="en-US" dirty="0"/>
              <a:t> Level </a:t>
            </a:r>
          </a:p>
          <a:p>
            <a:pPr lvl="1"/>
            <a:r>
              <a:rPr lang="en-US" sz="3200" dirty="0"/>
              <a:t>Right click any </a:t>
            </a:r>
            <a:r>
              <a:rPr lang="en-US" sz="3200" dirty="0" err="1"/>
              <a:t>runbook</a:t>
            </a:r>
            <a:r>
              <a:rPr lang="en-US" sz="3200" dirty="0"/>
              <a:t> activity and select Looping </a:t>
            </a:r>
          </a:p>
          <a:p>
            <a:pPr lvl="1"/>
            <a:r>
              <a:rPr lang="en-US" sz="3200" dirty="0"/>
              <a:t>You can configure looping on a Invoke </a:t>
            </a:r>
            <a:r>
              <a:rPr lang="en-US" sz="3200" dirty="0" err="1"/>
              <a:t>Runbook</a:t>
            </a:r>
            <a:r>
              <a:rPr lang="en-US" sz="3200" dirty="0"/>
              <a:t> activity to enable </a:t>
            </a:r>
            <a:r>
              <a:rPr lang="en-US" sz="3200" dirty="0" err="1"/>
              <a:t>Runbook</a:t>
            </a:r>
            <a:r>
              <a:rPr lang="en-US" sz="3200" dirty="0"/>
              <a:t> Level </a:t>
            </a:r>
            <a:r>
              <a:rPr lang="en-US" sz="3200" dirty="0" smtClean="0"/>
              <a:t>Looping</a:t>
            </a:r>
            <a:endParaRPr lang="en-US" sz="3200" dirty="0"/>
          </a:p>
        </p:txBody>
      </p:sp>
      <p:sp>
        <p:nvSpPr>
          <p:cNvPr id="5122" name="Title 1"/>
          <p:cNvSpPr>
            <a:spLocks noGrp="1"/>
          </p:cNvSpPr>
          <p:nvPr>
            <p:ph type="title"/>
          </p:nvPr>
        </p:nvSpPr>
        <p:spPr/>
        <p:txBody>
          <a:bodyPr/>
          <a:lstStyle/>
          <a:p>
            <a:r>
              <a:rPr lang="en-US" smtClean="0"/>
              <a:t>Looping</a:t>
            </a: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7486" y="165146"/>
            <a:ext cx="1262900" cy="157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8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type="body" sz="quarter" idx="10"/>
          </p:nvPr>
        </p:nvSpPr>
        <p:spPr>
          <a:xfrm>
            <a:off x="274638" y="1212850"/>
            <a:ext cx="11887200" cy="5638467"/>
          </a:xfrm>
        </p:spPr>
        <p:txBody>
          <a:bodyPr/>
          <a:lstStyle/>
          <a:p>
            <a:r>
              <a:rPr lang="en-US" dirty="0"/>
              <a:t>Orchestrator has no internal method for storage of state-related data </a:t>
            </a:r>
          </a:p>
          <a:p>
            <a:r>
              <a:rPr lang="en-US" dirty="0"/>
              <a:t>However activities can be utilized within a </a:t>
            </a:r>
            <a:r>
              <a:rPr lang="en-US" dirty="0" err="1"/>
              <a:t>runbook</a:t>
            </a:r>
            <a:r>
              <a:rPr lang="en-US" dirty="0"/>
              <a:t> to write state data to an external storage location, where it can be retrieved for later use</a:t>
            </a:r>
          </a:p>
          <a:p>
            <a:r>
              <a:rPr lang="en-US" sz="4800" dirty="0" smtClean="0"/>
              <a:t>Useful options for storing persistent data include</a:t>
            </a:r>
          </a:p>
          <a:p>
            <a:pPr lvl="1"/>
            <a:r>
              <a:rPr lang="en-US" sz="3200" dirty="0" smtClean="0"/>
              <a:t>SQL Database </a:t>
            </a:r>
          </a:p>
          <a:p>
            <a:pPr lvl="1"/>
            <a:r>
              <a:rPr lang="en-US" sz="3200" dirty="0" smtClean="0"/>
              <a:t>Text or Comma-Separated Value File</a:t>
            </a:r>
            <a:endParaRPr lang="en-US" sz="3200" dirty="0"/>
          </a:p>
        </p:txBody>
      </p:sp>
      <p:sp>
        <p:nvSpPr>
          <p:cNvPr id="5122" name="Title 1"/>
          <p:cNvSpPr>
            <a:spLocks noGrp="1"/>
          </p:cNvSpPr>
          <p:nvPr>
            <p:ph type="title"/>
          </p:nvPr>
        </p:nvSpPr>
        <p:spPr/>
        <p:txBody>
          <a:bodyPr/>
          <a:lstStyle/>
          <a:p>
            <a:r>
              <a:rPr lang="en-US" smtClean="0"/>
              <a:t>Storing Persistent Data </a:t>
            </a:r>
            <a:endParaRPr lang="en-US" dirty="0" smtClean="0"/>
          </a:p>
        </p:txBody>
      </p:sp>
    </p:spTree>
    <p:extLst>
      <p:ext uri="{BB962C8B-B14F-4D97-AF65-F5344CB8AC3E}">
        <p14:creationId xmlns:p14="http://schemas.microsoft.com/office/powerpoint/2010/main" val="72938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170646"/>
          </a:xfrm>
        </p:spPr>
        <p:txBody>
          <a:bodyPr/>
          <a:lstStyle/>
          <a:p>
            <a:r>
              <a:rPr lang="en-US" sz="3200" dirty="0"/>
              <a:t>Links can be configured with Link Conditions that will filter data from the immediately preceding activity in the </a:t>
            </a:r>
            <a:r>
              <a:rPr lang="en-US" sz="3200" dirty="0" err="1"/>
              <a:t>Runbook</a:t>
            </a:r>
            <a:r>
              <a:rPr lang="en-US" sz="3200" dirty="0"/>
              <a:t>.  </a:t>
            </a:r>
          </a:p>
          <a:p>
            <a:r>
              <a:rPr lang="en-US" sz="3200" dirty="0"/>
              <a:t>Link filters can test any data published to the </a:t>
            </a:r>
            <a:r>
              <a:rPr lang="en-US" sz="3200" dirty="0" err="1"/>
              <a:t>databus</a:t>
            </a:r>
            <a:endParaRPr lang="en-US" sz="3200" dirty="0"/>
          </a:p>
          <a:p>
            <a:r>
              <a:rPr lang="en-US" sz="3200" dirty="0"/>
              <a:t>Can be used to build automated decision logic into your </a:t>
            </a:r>
            <a:r>
              <a:rPr lang="en-US" sz="3200" dirty="0" err="1"/>
              <a:t>runbooks</a:t>
            </a:r>
            <a:r>
              <a:rPr lang="en-US" sz="3200" dirty="0"/>
              <a:t> based on any number of criteria </a:t>
            </a:r>
          </a:p>
          <a:p>
            <a:r>
              <a:rPr lang="en-US" sz="3200" dirty="0"/>
              <a:t>Available Filtering Logic:</a:t>
            </a:r>
          </a:p>
          <a:p>
            <a:pPr lvl="1"/>
            <a:r>
              <a:rPr lang="en-US" dirty="0" smtClean="0"/>
              <a:t>Date/Time Comparison</a:t>
            </a:r>
          </a:p>
          <a:p>
            <a:pPr lvl="1"/>
            <a:r>
              <a:rPr lang="en-US" dirty="0" smtClean="0"/>
              <a:t>Pattern matching on text-based object  output</a:t>
            </a:r>
          </a:p>
          <a:p>
            <a:pPr lvl="1"/>
            <a:r>
              <a:rPr lang="en-US" dirty="0" smtClean="0"/>
              <a:t>Numeric Comparisons ( &lt; &gt; = )</a:t>
            </a:r>
          </a:p>
          <a:p>
            <a:pPr lvl="1"/>
            <a:r>
              <a:rPr lang="en-US" dirty="0" smtClean="0"/>
              <a:t>Matching based on multiple criteria </a:t>
            </a:r>
          </a:p>
          <a:p>
            <a:pPr lvl="1"/>
            <a:r>
              <a:rPr lang="en-US" dirty="0" smtClean="0"/>
              <a:t>Include / Exclude Logic </a:t>
            </a:r>
            <a:endParaRPr lang="en-US" dirty="0"/>
          </a:p>
        </p:txBody>
      </p:sp>
      <p:sp>
        <p:nvSpPr>
          <p:cNvPr id="5122" name="Title 1"/>
          <p:cNvSpPr>
            <a:spLocks noGrp="1"/>
          </p:cNvSpPr>
          <p:nvPr>
            <p:ph type="title"/>
          </p:nvPr>
        </p:nvSpPr>
        <p:spPr/>
        <p:txBody>
          <a:bodyPr/>
          <a:lstStyle/>
          <a:p>
            <a:r>
              <a:rPr lang="en-US" smtClean="0"/>
              <a:t>Smart Link</a:t>
            </a:r>
            <a:endParaRPr lang="en-US" dirty="0" smtClean="0"/>
          </a:p>
        </p:txBody>
      </p:sp>
    </p:spTree>
    <p:extLst>
      <p:ext uri="{BB962C8B-B14F-4D97-AF65-F5344CB8AC3E}">
        <p14:creationId xmlns:p14="http://schemas.microsoft.com/office/powerpoint/2010/main" val="157276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023386fe79b69d595faa667ec16582d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db635a7922ffc67677c9c2cc6f220a82"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4.xml><?xml version="1.0" encoding="utf-8"?>
<ct:contentTypeSchema xmlns:ct="http://schemas.microsoft.com/office/2006/metadata/contentType" xmlns:ma="http://schemas.microsoft.com/office/2006/metadata/properties/metaAttributes" ct:_="" ma:_="" ma:contentTypeName="MASS MediaBank Image" ma:contentTypeID="0x0101009148F5A04DDD49CBA7127AADA5FB792B00AADE34325A8B49CDA8BB4DB53328F2140042A8F7EFA3D8428BA83C1DD618D41277008B7D58F6637A6449A868D36ABEDD5D7D" ma:contentTypeVersion="1" ma:contentTypeDescription="Upload an image." ma:contentTypeScope="" ma:versionID="cf5d87ef76ae645aeecfd1524f32f789">
  <xsd:schema xmlns:xsd="http://www.w3.org/2001/XMLSchema" xmlns:xs="http://www.w3.org/2001/XMLSchema" xmlns:p="http://schemas.microsoft.com/office/2006/metadata/properties" xmlns:ns1="http://schemas.microsoft.com/sharepoint/v3" xmlns:ns2="EB693DEA-2256-4DD9-8FF3-783287AC6516" xmlns:ns3="http://schemas.microsoft.com/sharepoint/v3/fields" xmlns:ns4="2f90a3b6-08c8-4148-8fff-0427b40d8fc9" targetNamespace="http://schemas.microsoft.com/office/2006/metadata/properties" ma:root="true" ma:fieldsID="659fa2edc7c82f120babd68af08693e1" ns1:_="" ns2:_="" ns3:_="" ns4:_="">
    <xsd:import namespace="http://schemas.microsoft.com/sharepoint/v3"/>
    <xsd:import namespace="EB693DEA-2256-4DD9-8FF3-783287AC6516"/>
    <xsd:import namespace="http://schemas.microsoft.com/sharepoint/v3/fields"/>
    <xsd:import namespace="2f90a3b6-08c8-4148-8fff-0427b40d8fc9"/>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4:AssetURL" minOccurs="0"/>
                <xsd:element ref="ns4:AssetTypeTaxHTField0" minOccurs="0"/>
                <xsd:element ref="ns4:TaxCatchAll" minOccurs="0"/>
                <xsd:element ref="ns4:TaxCatchAllLabel" minOccurs="0"/>
                <xsd:element ref="ns4:BitDepth" minOccurs="0"/>
                <xsd:element ref="ns4:Caption" minOccurs="0"/>
                <xsd:element ref="ns4:ColorspaceTaxHTField0" minOccurs="0"/>
                <xsd:element ref="ns1:Comments" minOccurs="0"/>
                <xsd:element ref="ns4:ContentPurposeTaxHTField0" minOccurs="0"/>
                <xsd:element ref="ns4:CountryTaxHTField0" minOccurs="0"/>
                <xsd:element ref="ns4:DeletionDate" minOccurs="0"/>
                <xsd:element ref="ns4:USBMODepartmentTaxHTField0" minOccurs="0"/>
                <xsd:element ref="ns4:USBMODescription" minOccurs="0"/>
                <xsd:element ref="ns4:DevelopmentLanguageTaxHTField0" minOccurs="0"/>
                <xsd:element ref="ns4:Dimensions" minOccurs="0"/>
                <xsd:element ref="ns4:DistributionChannelTaxHTField0" minOccurs="0"/>
                <xsd:element ref="ns4:ElementTypeTaxHTField0" minOccurs="0"/>
                <xsd:element ref="ns4:EnclosureTypeTaxHTField0" minOccurs="0"/>
                <xsd:element ref="ns4:ExifApertureValue" minOccurs="0"/>
                <xsd:element ref="ns4:ExifArtist" minOccurs="0"/>
                <xsd:element ref="ns4:ExifCopyright" minOccurs="0"/>
                <xsd:element ref="ns4:ExifDateTime" minOccurs="0"/>
                <xsd:element ref="ns4:ExifExposureBias" minOccurs="0"/>
                <xsd:element ref="ns4:ExifExposureProgramTaxHTField0" minOccurs="0"/>
                <xsd:element ref="ns4:ExifExposureTime" minOccurs="0"/>
                <xsd:element ref="ns4:ExifFNumber" minOccurs="0"/>
                <xsd:element ref="ns4:ExifFlashFiredStatusTaxHTField0" minOccurs="0"/>
                <xsd:element ref="ns4:ExifFlashFunctionTaxHTField0" minOccurs="0"/>
                <xsd:element ref="ns4:ExifFlashModeTaxHTField0" minOccurs="0"/>
                <xsd:element ref="ns4:ExifFlashRedEyeModeTaxHTField0" minOccurs="0"/>
                <xsd:element ref="ns4:ExifFlashReturnStatusTaxHTField0" minOccurs="0"/>
                <xsd:element ref="ns4:ExifFocalLength" minOccurs="0"/>
                <xsd:element ref="ns4:ExifImageDescription" minOccurs="0"/>
                <xsd:element ref="ns4:ExifISOSpeedRatings" minOccurs="0"/>
                <xsd:element ref="ns4:ExifLightSourceTaxHTField0" minOccurs="0"/>
                <xsd:element ref="ns4:ExifMake" minOccurs="0"/>
                <xsd:element ref="ns4:ExifMaxApertureValue" minOccurs="0"/>
                <xsd:element ref="ns4:ExifMeteringModeTaxHTField0" minOccurs="0"/>
                <xsd:element ref="ns4:ExifModel" minOccurs="0"/>
                <xsd:element ref="ns4:ExifSensingMethodTaxHTField0" minOccurs="0"/>
                <xsd:element ref="ns4:ExifShutterSpeed" minOccurs="0"/>
                <xsd:element ref="ns4:ExifSoftware" minOccurs="0"/>
                <xsd:element ref="ns4:ExifSubjectDistance" minOccurs="0"/>
                <xsd:element ref="ns4:FlashFrameCount" minOccurs="0"/>
                <xsd:element ref="ns4:FlashFrameRate" minOccurs="0"/>
                <xsd:element ref="ns4:GeographyTaxHTField0" minOccurs="0"/>
                <xsd:element ref="ns4:HorizontalBusinessSolutionsTaxHTField0" minOccurs="0"/>
                <xsd:element ref="ns4:ImageColorScheme" minOccurs="0"/>
                <xsd:element ref="ns4:IndividualCustomerSegmentTaxHTField0" minOccurs="0"/>
                <xsd:element ref="ns4:JobRoleTaxHTField0" minOccurs="0"/>
                <xsd:element ref="ns4:USBMOLanguageTaxHTField0" minOccurs="0"/>
                <xsd:element ref="ns4:LocaleTaxHTField0" minOccurs="0"/>
                <xsd:element ref="ns4:LCID" minOccurs="0"/>
                <xsd:element ref="ns4:LegacyID" minOccurs="0"/>
                <xsd:element ref="ns4:MediaPlayLength" minOccurs="0"/>
                <xsd:element ref="ns4:Syndicatable" minOccurs="0"/>
                <xsd:element ref="ns4:OrganizationalCustomerSegmentTaxHTField0" minOccurs="0"/>
                <xsd:element ref="ns4:OriginalCreator" minOccurs="0"/>
                <xsd:element ref="ns4:PageCount" minOccurs="0"/>
                <xsd:element ref="ns4:PartNo" minOccurs="0"/>
                <xsd:element ref="ns4:PhotoshopCaption" minOccurs="0"/>
                <xsd:element ref="ns4:PhotoshopCopyrightNotice" minOccurs="0"/>
                <xsd:element ref="ns4:PhotoshopCopyrightStatusTaxHTField0" minOccurs="0"/>
                <xsd:element ref="ns4:PhotoshopDateCreated" minOccurs="0"/>
                <xsd:element ref="ns4:ProductsTaxHTField0" minOccurs="0"/>
                <xsd:element ref="ns4:ProductAreaTaxHTField0" minOccurs="0"/>
                <xsd:element ref="ns4:ProfileColorSpace" minOccurs="0"/>
                <xsd:element ref="ns4:ProfileDescription" minOccurs="0"/>
                <xsd:element ref="ns4:PublicationDate" minOccurs="0"/>
                <xsd:element ref="ns4:Resolution" minOccurs="0"/>
                <xsd:element ref="ns4:ResponsibleGroup" minOccurs="0"/>
                <xsd:element ref="ns4:SEOMetaDescription" minOccurs="0"/>
                <xsd:element ref="ns4:SEOMetaKeywords" minOccurs="0"/>
                <xsd:element ref="ns4:SEOMetaTitle" minOccurs="0"/>
                <xsd:element ref="ns4:SEOPrettyURL" minOccurs="0"/>
                <xsd:element ref="ns4:SolutionTaxHTField0" minOccurs="0"/>
                <xsd:element ref="ns4:SyndicationEndDate" minOccurs="0"/>
                <xsd:element ref="ns4:SyndicationStartDate" minOccurs="0"/>
                <xsd:element ref="ns4:SyndicationURL" minOccurs="0"/>
                <xsd:element ref="ns4:UTCOffset" minOccurs="0"/>
                <xsd:element ref="ns4:VerticalIndustryTaxHTField0" minOccurs="0"/>
                <xsd:element ref="ns4:VideoBitRate" minOccurs="0"/>
                <xsd:element ref="ns4:VideoCodec" minOccurs="0"/>
                <xsd:element ref="ns4:VideoFrameRate" minOccurs="0"/>
                <xsd:element ref="ns4:VideoFrames" minOccurs="0"/>
                <xsd:element ref="ns4:VideoPreviewSiz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Comments" ma:index="36" nillable="true" ma:displayName="Comments" ma:description="This optional 1,024-character field will be used for the storage of comments about the item. Comments will never be displayed in the rights/delivery management module or visible to end-user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693DEA-2256-4DD9-8FF3-783287AC6516"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90a3b6-08c8-4148-8fff-0427b40d8fc9" elementFormDefault="qualified">
    <xsd:import namespace="http://schemas.microsoft.com/office/2006/documentManagement/types"/>
    <xsd:import namespace="http://schemas.microsoft.com/office/infopath/2007/PartnerControls"/>
    <xsd:element name="AssetURL" ma:index="27" nillable="true" ma:displayName="AssetURL" ma:description="Store Asset URL" ma:hidden="true" ma:internalName="AssetURL" ma:readOnly="false">
      <xsd:simpleType>
        <xsd:restriction base="dms:Text"/>
      </xsd:simpleType>
    </xsd:element>
    <xsd:element name="AssetTypeTaxHTField0" ma:index="28" nillable="true" ma:taxonomy="true" ma:internalName="AssetTypeTaxHTField0" ma:taxonomyFieldName="AssetType" ma:displayName="Asset Type" ma:indexed="true" ma:fieldId="{cc4caa33-0d16-43ea-9719-c512681e8e46}" ma:sspId="e5351508-46ca-4454-b07c-bc767568d5f1" ma:termSetId="da266748-b29f-4b00-a502-3959c5f62da1" ma:anchorId="00000000-0000-0000-0000-000000000000" ma:open="false" ma:isKeyword="false">
      <xsd:complexType>
        <xsd:sequence>
          <xsd:element ref="pc:Terms" minOccurs="0" maxOccurs="1"/>
        </xsd:sequence>
      </xsd:complexType>
    </xsd:element>
    <xsd:element name="TaxCatchAll" ma:index="29" nillable="true" ma:displayName="Taxonomy Catch All Column" ma:hidden="true" ma:list="{689bf07b-aabd-4dc7-ab7d-d7e6a28a452d}" ma:internalName="TaxCatchAll" ma:showField="CatchAllData"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TaxCatchAllLabel" ma:index="30" nillable="true" ma:displayName="Taxonomy Catch All Column1" ma:hidden="true" ma:list="{689bf07b-aabd-4dc7-ab7d-d7e6a28a452d}" ma:internalName="TaxCatchAllLabel" ma:readOnly="true" ma:showField="CatchAllDataLabel"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BitDepth" ma:index="32" nillable="true" ma:displayName="Bit Depth" ma:default="" ma:description="A numeric value specified the bit depth of an uploaded image" ma:internalName="BitDepth">
      <xsd:simpleType>
        <xsd:restriction base="dms:Number"/>
      </xsd:simpleType>
    </xsd:element>
    <xsd:element name="Caption" ma:index="33" nillable="true" ma:displayName="Caption" ma:description="This 1,024-character field will be used to enter text describing a file. The caption could be used as part of a syndicated feed." ma:internalName="Caption">
      <xsd:simpleType>
        <xsd:restriction base="dms:Note"/>
      </xsd:simpleType>
    </xsd:element>
    <xsd:element name="ColorspaceTaxHTField0" ma:index="34" nillable="true" ma:taxonomy="true" ma:internalName="ColorspaceTaxHTField0" ma:taxonomyFieldName="Colorspace" ma:displayName="Colorspace" ma:fieldId="{ed389df4-0962-4599-bd50-ffe70adcdef8}" ma:sspId="e5351508-46ca-4454-b07c-bc767568d5f1" ma:termSetId="aa323b6c-8fe7-4bd5-947e-a986ff14bff6" ma:anchorId="00000000-0000-0000-0000-000000000000" ma:open="false" ma:isKeyword="false">
      <xsd:complexType>
        <xsd:sequence>
          <xsd:element ref="pc:Terms" minOccurs="0" maxOccurs="1"/>
        </xsd:sequence>
      </xsd:complexType>
    </xsd:element>
    <xsd:element name="ContentPurposeTaxHTField0" ma:index="37" nillable="true" ma:taxonomy="true" ma:internalName="ContentPurposeTaxHTField0" ma:taxonomyFieldName="ContentPurpose" ma:displayName="Content Purpose" ma:fieldId="{9d7db7fe-807d-4f7a-8764-ac9a6915cfad}" ma:sspId="e5351508-46ca-4454-b07c-bc767568d5f1" ma:termSetId="1fcf61db-bf66-4172-b659-aba6f5678e54" ma:anchorId="00000000-0000-0000-0000-000000000000" ma:open="false" ma:isKeyword="false">
      <xsd:complexType>
        <xsd:sequence>
          <xsd:element ref="pc:Terms" minOccurs="0" maxOccurs="1"/>
        </xsd:sequence>
      </xsd:complexType>
    </xsd:element>
    <xsd:element name="CountryTaxHTField0" ma:index="39" nillable="true" ma:taxonomy="true" ma:internalName="CountryTaxHTField0" ma:taxonomyFieldName="Country" ma:displayName="Country" ma:fieldId="{ccb73359-9cad-4d13-9fd9-2b49403b4704}" ma:taxonomyMulti="true" ma:sspId="e5351508-46ca-4454-b07c-bc767568d5f1" ma:termSetId="ce50c915-1805-4d5d-b9d3-c38aa6796716" ma:anchorId="00000000-0000-0000-0000-000000000000" ma:open="false" ma:isKeyword="false">
      <xsd:complexType>
        <xsd:sequence>
          <xsd:element ref="pc:Terms" minOccurs="0" maxOccurs="1"/>
        </xsd:sequence>
      </xsd:complexType>
    </xsd:element>
    <xsd:element name="DeletionDate" ma:index="41" nillable="true" ma:displayName="Deletion Date" ma:description="This is the date the item will be automatically deleted from the CMS/DAM. Deletion of the item from the CMS/DAM necessarily removes it from the MMM. By default, no Deletion Date will be specified." ma:internalName="DeletionDate">
      <xsd:simpleType>
        <xsd:restriction base="dms:DateTime"/>
      </xsd:simpleType>
    </xsd:element>
    <xsd:element name="USBMODepartmentTaxHTField0" ma:index="42" nillable="true" ma:taxonomy="true" ma:internalName="USBMODepartmentTaxHTField0" ma:taxonomyFieldName="USBMODepartment" ma:displayName="Department" ma:fieldId="{2e0234ea-ada7-4560-be11-2fb541d2b3b2}" ma:sspId="e5351508-46ca-4454-b07c-bc767568d5f1" ma:termSetId="47f28677-a427-4734-b2aa-08e4e7bd2e2f" ma:anchorId="00000000-0000-0000-0000-000000000000" ma:open="false" ma:isKeyword="false">
      <xsd:complexType>
        <xsd:sequence>
          <xsd:element ref="pc:Terms" minOccurs="0" maxOccurs="1"/>
        </xsd:sequence>
      </xsd:complexType>
    </xsd:element>
    <xsd:element name="USBMODescription" ma:index="44" nillable="true" ma:displayName="Description" ma:description="This 1,024-character field will be used to enter text describing a file. The description could be used as part of a syndicated feed." ma:internalName="USBMODescription">
      <xsd:simpleType>
        <xsd:restriction base="dms:Note"/>
      </xsd:simpleType>
    </xsd:element>
    <xsd:element name="DevelopmentLanguageTaxHTField0" ma:index="45" nillable="true" ma:taxonomy="true" ma:internalName="DevelopmentLanguageTaxHTField0" ma:taxonomyFieldName="DevelopmentLanguage" ma:displayName="Development Language" ma:fieldId="{9443e8c1-0167-4e8b-a49d-6f2a3d032c73}" ma:sspId="e5351508-46ca-4454-b07c-bc767568d5f1" ma:termSetId="956f7e1c-acff-487e-bea5-40f2ac018ac6" ma:anchorId="00000000-0000-0000-0000-000000000000" ma:open="false" ma:isKeyword="false">
      <xsd:complexType>
        <xsd:sequence>
          <xsd:element ref="pc:Terms" minOccurs="0" maxOccurs="1"/>
        </xsd:sequence>
      </xsd:complexType>
    </xsd:element>
    <xsd:element name="Dimensions" ma:index="47" nillable="true" ma:displayName="Dimensions (pixels)" ma:description="An 'a' x 'b' description, in pixels, of the size of a digital asset. The 'a' will correspond with the x dimension on embedding, the 'b' will correspond with the y dimension on embedding." ma:internalName="Dimensions">
      <xsd:simpleType>
        <xsd:restriction base="dms:Text"/>
      </xsd:simpleType>
    </xsd:element>
    <xsd:element name="DistributionChannelTaxHTField0" ma:index="48" nillable="true" ma:taxonomy="true" ma:internalName="DistributionChannelTaxHTField0" ma:taxonomyFieldName="DistributionChannel" ma:displayName="Distribution Channel" ma:fieldId="{983f1b6f-2353-4251-aedb-c8cecc391819}" ma:sspId="e5351508-46ca-4454-b07c-bc767568d5f1" ma:termSetId="a57e7f03-b41b-4c46-9bb1-6e81edfcadfb" ma:anchorId="00000000-0000-0000-0000-000000000000" ma:open="false" ma:isKeyword="false">
      <xsd:complexType>
        <xsd:sequence>
          <xsd:element ref="pc:Terms" minOccurs="0" maxOccurs="1"/>
        </xsd:sequence>
      </xsd:complexType>
    </xsd:element>
    <xsd:element name="ElementTypeTaxHTField0" ma:index="50" nillable="true" ma:taxonomy="true" ma:internalName="ElementTypeTaxHTField0" ma:taxonomyFieldName="ElementType" ma:displayName="Element Type" ma:fieldId="{bbf38831-a53c-4227-b8de-8d46d25befdb}" ma:sspId="e5351508-46ca-4454-b07c-bc767568d5f1" ma:termSetId="c51e8246-3191-4210-8b39-719aa1ab2f1f" ma:anchorId="00000000-0000-0000-0000-000000000000" ma:open="false" ma:isKeyword="false">
      <xsd:complexType>
        <xsd:sequence>
          <xsd:element ref="pc:Terms" minOccurs="0" maxOccurs="1"/>
        </xsd:sequence>
      </xsd:complexType>
    </xsd:element>
    <xsd:element name="EnclosureTypeTaxHTField0" ma:index="52" nillable="true" ma:taxonomy="true" ma:internalName="EnclosureTypeTaxHTField0" ma:taxonomyFieldName="EnclosureType" ma:displayName="Enclosure Type" ma:fieldId="{5bbf5d0b-78cf-4f2f-9437-1d5f23b17704}" ma:sspId="e5351508-46ca-4454-b07c-bc767568d5f1" ma:termSetId="f014b166-7374-4898-a6c1-9ab5ee9ec5a6" ma:anchorId="00000000-0000-0000-0000-000000000000" ma:open="false" ma:isKeyword="false">
      <xsd:complexType>
        <xsd:sequence>
          <xsd:element ref="pc:Terms" minOccurs="0" maxOccurs="1"/>
        </xsd:sequence>
      </xsd:complexType>
    </xsd:element>
    <xsd:element name="ExifApertureValue" ma:index="54" nillable="true" ma:displayName="Exif Aperture Value" ma:internalName="ExifApertureValue">
      <xsd:simpleType>
        <xsd:restriction base="dms:Text"/>
      </xsd:simpleType>
    </xsd:element>
    <xsd:element name="ExifArtist" ma:index="55" nillable="true" ma:displayName="Exif Artist" ma:internalName="ExifArtist">
      <xsd:simpleType>
        <xsd:restriction base="dms:Text"/>
      </xsd:simpleType>
    </xsd:element>
    <xsd:element name="ExifCopyright" ma:index="56" nillable="true" ma:displayName="Exif Copyright" ma:internalName="ExifCopyright">
      <xsd:simpleType>
        <xsd:restriction base="dms:Note"/>
      </xsd:simpleType>
    </xsd:element>
    <xsd:element name="ExifDateTime" ma:index="57" nillable="true" ma:displayName="Exif Date/Time" ma:internalName="ExifDateTime">
      <xsd:simpleType>
        <xsd:restriction base="dms:DateTime"/>
      </xsd:simpleType>
    </xsd:element>
    <xsd:element name="ExifExposureBias" ma:index="58" nillable="true" ma:displayName="Exif Exposure Bias" ma:internalName="ExifExposureBias">
      <xsd:simpleType>
        <xsd:restriction base="dms:Text"/>
      </xsd:simpleType>
    </xsd:element>
    <xsd:element name="ExifExposureProgramTaxHTField0" ma:index="59" nillable="true" ma:taxonomy="true" ma:internalName="ExifExposureProgramTaxHTField0" ma:taxonomyFieldName="ExifExposureProgram" ma:displayName="Exif Exposure Program" ma:fieldId="{ddde25e8-649e-42bb-aad2-9aa42631c8e3}" ma:sspId="e5351508-46ca-4454-b07c-bc767568d5f1" ma:termSetId="3d299a8e-f306-47c7-9a3b-f4b99152d7f0" ma:anchorId="00000000-0000-0000-0000-000000000000" ma:open="false" ma:isKeyword="false">
      <xsd:complexType>
        <xsd:sequence>
          <xsd:element ref="pc:Terms" minOccurs="0" maxOccurs="1"/>
        </xsd:sequence>
      </xsd:complexType>
    </xsd:element>
    <xsd:element name="ExifExposureTime" ma:index="61" nillable="true" ma:displayName="Exif Exposure Time (secs)" ma:internalName="ExifExposureTime">
      <xsd:simpleType>
        <xsd:restriction base="dms:Text"/>
      </xsd:simpleType>
    </xsd:element>
    <xsd:element name="ExifFNumber" ma:index="62" nillable="true" ma:displayName="Exif F Number" ma:internalName="ExifFNumber">
      <xsd:simpleType>
        <xsd:restriction base="dms:Text"/>
      </xsd:simpleType>
    </xsd:element>
    <xsd:element name="ExifFlashFiredStatusTaxHTField0" ma:index="63" nillable="true" ma:taxonomy="true" ma:internalName="ExifFlashFiredStatusTaxHTField0" ma:taxonomyFieldName="ExifFlashFiredStatus" ma:displayName="Exif Flash Fired Status" ma:fieldId="{7eaf37a7-3a9a-4741-bcec-5a33b4a85126}" ma:sspId="e5351508-46ca-4454-b07c-bc767568d5f1" ma:termSetId="9701e068-a386-4d19-a1cc-8591fef293bb" ma:anchorId="00000000-0000-0000-0000-000000000000" ma:open="false" ma:isKeyword="false">
      <xsd:complexType>
        <xsd:sequence>
          <xsd:element ref="pc:Terms" minOccurs="0" maxOccurs="1"/>
        </xsd:sequence>
      </xsd:complexType>
    </xsd:element>
    <xsd:element name="ExifFlashFunctionTaxHTField0" ma:index="65" nillable="true" ma:taxonomy="true" ma:internalName="ExifFlashFunctionTaxHTField0" ma:taxonomyFieldName="ExifFlashFunction" ma:displayName="Exif Flash Function" ma:fieldId="{b6e1d613-fcef-473c-a776-1ee808475336}" ma:sspId="e5351508-46ca-4454-b07c-bc767568d5f1" ma:termSetId="9c882a45-9e47-4ef9-b176-a8272b58cd29" ma:anchorId="00000000-0000-0000-0000-000000000000" ma:open="false" ma:isKeyword="false">
      <xsd:complexType>
        <xsd:sequence>
          <xsd:element ref="pc:Terms" minOccurs="0" maxOccurs="1"/>
        </xsd:sequence>
      </xsd:complexType>
    </xsd:element>
    <xsd:element name="ExifFlashModeTaxHTField0" ma:index="67" nillable="true" ma:taxonomy="true" ma:internalName="ExifFlashModeTaxHTField0" ma:taxonomyFieldName="ExifFlashMode" ma:displayName="Exif Flash Mode" ma:fieldId="{52446ffe-0476-4e62-beee-fb994ee4f093}" ma:sspId="e5351508-46ca-4454-b07c-bc767568d5f1" ma:termSetId="690d464e-c60a-426f-9b92-f6d438817c9a" ma:anchorId="00000000-0000-0000-0000-000000000000" ma:open="false" ma:isKeyword="false">
      <xsd:complexType>
        <xsd:sequence>
          <xsd:element ref="pc:Terms" minOccurs="0" maxOccurs="1"/>
        </xsd:sequence>
      </xsd:complexType>
    </xsd:element>
    <xsd:element name="ExifFlashRedEyeModeTaxHTField0" ma:index="69" nillable="true" ma:taxonomy="true" ma:internalName="ExifFlashRedEyeModeTaxHTField0" ma:taxonomyFieldName="ExifFlashRedEyeMode" ma:displayName="Exif Flash Red-Eye Mode" ma:fieldId="{848556d8-84bc-42c3-bba0-fef5e280ab48}" ma:sspId="e5351508-46ca-4454-b07c-bc767568d5f1" ma:termSetId="89fedbe0-2474-4701-822b-6e4eab73c2c9" ma:anchorId="00000000-0000-0000-0000-000000000000" ma:open="false" ma:isKeyword="false">
      <xsd:complexType>
        <xsd:sequence>
          <xsd:element ref="pc:Terms" minOccurs="0" maxOccurs="1"/>
        </xsd:sequence>
      </xsd:complexType>
    </xsd:element>
    <xsd:element name="ExifFlashReturnStatusTaxHTField0" ma:index="71" nillable="true" ma:taxonomy="true" ma:internalName="ExifFlashReturnStatusTaxHTField0" ma:taxonomyFieldName="ExifFlashReturnStatus" ma:displayName="Exif Flash Return Status" ma:fieldId="{ae43ecd6-cd57-4252-86b8-92826402a11e}" ma:sspId="e5351508-46ca-4454-b07c-bc767568d5f1" ma:termSetId="d1ffa490-fffa-4a81-a60b-402f2e904cf7" ma:anchorId="00000000-0000-0000-0000-000000000000" ma:open="false" ma:isKeyword="false">
      <xsd:complexType>
        <xsd:sequence>
          <xsd:element ref="pc:Terms" minOccurs="0" maxOccurs="1"/>
        </xsd:sequence>
      </xsd:complexType>
    </xsd:element>
    <xsd:element name="ExifFocalLength" ma:index="73" nillable="true" ma:displayName="Exif Focal Length (mm)" ma:internalName="ExifFocalLength">
      <xsd:simpleType>
        <xsd:restriction base="dms:Text"/>
      </xsd:simpleType>
    </xsd:element>
    <xsd:element name="ExifImageDescription" ma:index="74" nillable="true" ma:displayName="Exif Image Description" ma:internalName="ExifImageDescription">
      <xsd:simpleType>
        <xsd:restriction base="dms:Note"/>
      </xsd:simpleType>
    </xsd:element>
    <xsd:element name="ExifISOSpeedRatings" ma:index="75" nillable="true" ma:displayName="Exif ISO Speed Ratings" ma:internalName="ExifISOSpeedRatings">
      <xsd:simpleType>
        <xsd:restriction base="dms:Text"/>
      </xsd:simpleType>
    </xsd:element>
    <xsd:element name="ExifLightSourceTaxHTField0" ma:index="76" nillable="true" ma:taxonomy="true" ma:internalName="ExifLightSourceTaxHTField0" ma:taxonomyFieldName="ExifLightSource" ma:displayName="Exif Light Source" ma:fieldId="{6b0d85e4-9b4f-4d5c-b8de-1aaecd3b6469}" ma:sspId="e5351508-46ca-4454-b07c-bc767568d5f1" ma:termSetId="f93d0ed6-abd5-42b1-abb2-11944d251bad" ma:anchorId="00000000-0000-0000-0000-000000000000" ma:open="false" ma:isKeyword="false">
      <xsd:complexType>
        <xsd:sequence>
          <xsd:element ref="pc:Terms" minOccurs="0" maxOccurs="1"/>
        </xsd:sequence>
      </xsd:complexType>
    </xsd:element>
    <xsd:element name="ExifMake" ma:index="78" nillable="true" ma:displayName="Exif Make" ma:internalName="ExifMake">
      <xsd:simpleType>
        <xsd:restriction base="dms:Text"/>
      </xsd:simpleType>
    </xsd:element>
    <xsd:element name="ExifMaxApertureValue" ma:index="79" nillable="true" ma:displayName="Exif Max Aperture Value" ma:internalName="ExifMaxApertureValue">
      <xsd:simpleType>
        <xsd:restriction base="dms:Text"/>
      </xsd:simpleType>
    </xsd:element>
    <xsd:element name="ExifMeteringModeTaxHTField0" ma:index="80" nillable="true" ma:taxonomy="true" ma:internalName="ExifMeteringModeTaxHTField0" ma:taxonomyFieldName="ExifMeteringMode" ma:displayName="Exif Metering Mode" ma:fieldId="{cea024d1-1c48-469f-ad4e-8ba4f6444450}" ma:sspId="e5351508-46ca-4454-b07c-bc767568d5f1" ma:termSetId="e16b75cc-aa40-46b2-ae09-2779d7cc5afd" ma:anchorId="00000000-0000-0000-0000-000000000000" ma:open="false" ma:isKeyword="false">
      <xsd:complexType>
        <xsd:sequence>
          <xsd:element ref="pc:Terms" minOccurs="0" maxOccurs="1"/>
        </xsd:sequence>
      </xsd:complexType>
    </xsd:element>
    <xsd:element name="ExifModel" ma:index="82" nillable="true" ma:displayName="Exif Model" ma:internalName="ExifModel">
      <xsd:simpleType>
        <xsd:restriction base="dms:Text"/>
      </xsd:simpleType>
    </xsd:element>
    <xsd:element name="ExifSensingMethodTaxHTField0" ma:index="83" nillable="true" ma:taxonomy="true" ma:internalName="ExifSensingMethodTaxHTField0" ma:taxonomyFieldName="ExifSensingMethod" ma:displayName="Exif Sensing Method" ma:fieldId="{d7a930e9-a959-4bcd-978c-c548191e3a13}" ma:sspId="e5351508-46ca-4454-b07c-bc767568d5f1" ma:termSetId="d9ddfd10-0637-40ad-9805-ee7c3df64fd9" ma:anchorId="00000000-0000-0000-0000-000000000000" ma:open="false" ma:isKeyword="false">
      <xsd:complexType>
        <xsd:sequence>
          <xsd:element ref="pc:Terms" minOccurs="0" maxOccurs="1"/>
        </xsd:sequence>
      </xsd:complexType>
    </xsd:element>
    <xsd:element name="ExifShutterSpeed" ma:index="85" nillable="true" ma:displayName="Exif Shutter Speed" ma:internalName="ExifShutterSpeed">
      <xsd:simpleType>
        <xsd:restriction base="dms:Text"/>
      </xsd:simpleType>
    </xsd:element>
    <xsd:element name="ExifSoftware" ma:index="86" nillable="true" ma:displayName="Exif Software" ma:internalName="ExifSoftware">
      <xsd:simpleType>
        <xsd:restriction base="dms:Text"/>
      </xsd:simpleType>
    </xsd:element>
    <xsd:element name="ExifSubjectDistance" ma:index="87" nillable="true" ma:displayName="Exif Subject Distance (m)" ma:internalName="ExifSubjectDistance">
      <xsd:simpleType>
        <xsd:restriction base="dms:Text"/>
      </xsd:simpleType>
    </xsd:element>
    <xsd:element name="FlashFrameCount" ma:index="88" nillable="true" ma:displayName="Flash Frame Count" ma:internalName="FlashFrameCount">
      <xsd:simpleType>
        <xsd:restriction base="dms:Text"/>
      </xsd:simpleType>
    </xsd:element>
    <xsd:element name="FlashFrameRate" ma:index="89" nillable="true" ma:displayName="Flash Frame Rate" ma:internalName="FlashFrameRate">
      <xsd:simpleType>
        <xsd:restriction base="dms:Text"/>
      </xsd:simpleType>
    </xsd:element>
    <xsd:element name="GeographyTaxHTField0" ma:index="90" nillable="true" ma:taxonomy="true" ma:internalName="GeographyTaxHTField0" ma:taxonomyFieldName="Geography" ma:displayName="Geography" ma:fieldId="{24303334-cab5-4bd3-b623-47749fc5e9eb}" ma:sspId="e5351508-46ca-4454-b07c-bc767568d5f1" ma:termSetId="7c2605be-78b7-4ca2-8f6f-ab279c096aae" ma:anchorId="00000000-0000-0000-0000-000000000000" ma:open="false" ma:isKeyword="false">
      <xsd:complexType>
        <xsd:sequence>
          <xsd:element ref="pc:Terms" minOccurs="0" maxOccurs="1"/>
        </xsd:sequence>
      </xsd:complexType>
    </xsd:element>
    <xsd:element name="HorizontalBusinessSolutionsTaxHTField0" ma:index="92" nillable="true" ma:taxonomy="true" ma:internalName="HorizontalBusinessSolutionsTaxHTField0" ma:taxonomyFieldName="HorizontalBusinessSolutions" ma:displayName="Horizontal Business Solutions" ma:fieldId="{1f6fc77f-0a05-444f-b580-5273ce073f35}" ma:sspId="e5351508-46ca-4454-b07c-bc767568d5f1" ma:termSetId="32a6d413-5b83-45ba-9a5a-a9dc090eb5f3" ma:anchorId="00000000-0000-0000-0000-000000000000" ma:open="false" ma:isKeyword="false">
      <xsd:complexType>
        <xsd:sequence>
          <xsd:element ref="pc:Terms" minOccurs="0" maxOccurs="1"/>
        </xsd:sequence>
      </xsd:complexType>
    </xsd:element>
    <xsd:element name="ImageColorScheme" ma:index="94" nillable="true" ma:displayName="Image Color Scheme" ma:internalName="ImageColorScheme">
      <xsd:simpleType>
        <xsd:restriction base="dms:Text"/>
      </xsd:simpleType>
    </xsd:element>
    <xsd:element name="IndividualCustomerSegmentTaxHTField0" ma:index="95" nillable="true" ma:taxonomy="true" ma:internalName="IndividualCustomerSegmentTaxHTField0" ma:taxonomyFieldName="IndividualCustomerSegment" ma:displayName="Individual Customer Segment" ma:fieldId="{fa9edc89-ce41-4c39-b86d-f74418462223}" ma:taxonomyMulti="true" ma:sspId="e5351508-46ca-4454-b07c-bc767568d5f1" ma:termSetId="f0f0c54d-2fd3-4e10-9b8d-0e0ce4e7c7b5" ma:anchorId="00000000-0000-0000-0000-000000000000" ma:open="false" ma:isKeyword="false">
      <xsd:complexType>
        <xsd:sequence>
          <xsd:element ref="pc:Terms" minOccurs="0" maxOccurs="1"/>
        </xsd:sequence>
      </xsd:complexType>
    </xsd:element>
    <xsd:element name="JobRoleTaxHTField0" ma:index="97" nillable="true" ma:taxonomy="true" ma:internalName="JobRoleTaxHTField0" ma:taxonomyFieldName="JobRole" ma:displayName="Job Role" ma:fieldId="{b4b50c45-89f6-4522-bed7-6409ceff1821}" ma:sspId="e5351508-46ca-4454-b07c-bc767568d5f1" ma:termSetId="4c56d73e-b2de-49cb-b3d6-df32a18b8190" ma:anchorId="00000000-0000-0000-0000-000000000000" ma:open="false" ma:isKeyword="false">
      <xsd:complexType>
        <xsd:sequence>
          <xsd:element ref="pc:Terms" minOccurs="0" maxOccurs="1"/>
        </xsd:sequence>
      </xsd:complexType>
    </xsd:element>
    <xsd:element name="USBMOLanguageTaxHTField0" ma:index="99" nillable="true" ma:taxonomy="true" ma:internalName="USBMOLanguageTaxHTField0" ma:taxonomyFieldName="USBMOLanguage" ma:displayName="Language" ma:default="159;#English|a5ff94d2-1ec6-4a3d-91b6-499704bb2bfb" ma:fieldId="{3001d2cb-27cc-488b-a6e3-9409191fe5d7}" ma:taxonomyMulti="true" ma:sspId="e5351508-46ca-4454-b07c-bc767568d5f1" ma:termSetId="caf07f1e-e70a-418c-a826-56f67c3ab232" ma:anchorId="00000000-0000-0000-0000-000000000000" ma:open="false" ma:isKeyword="false">
      <xsd:complexType>
        <xsd:sequence>
          <xsd:element ref="pc:Terms" minOccurs="0" maxOccurs="1"/>
        </xsd:sequence>
      </xsd:complexType>
    </xsd:element>
    <xsd:element name="LocaleTaxHTField0" ma:index="101" nillable="true" ma:taxonomy="true" ma:internalName="LocaleTaxHTField0" ma:taxonomyFieldName="Locale" ma:displayName="Locale" ma:default="160;#en-us|d9a69bff-8288-4080-b994-75d8eae21b51" ma:fieldId="{102aee01-d407-45ff-964e-888f51184492}" ma:taxonomyMulti="true" ma:sspId="e5351508-46ca-4454-b07c-bc767568d5f1" ma:termSetId="c75b77a0-de14-4dfe-b43c-1de41e586b08" ma:anchorId="00000000-0000-0000-0000-000000000000" ma:open="false" ma:isKeyword="false">
      <xsd:complexType>
        <xsd:sequence>
          <xsd:element ref="pc:Terms" minOccurs="0" maxOccurs="1"/>
        </xsd:sequence>
      </xsd:complexType>
    </xsd:element>
    <xsd:element name="LCID" ma:index="103" nillable="true" ma:displayName="LCID" ma:internalName="LCID">
      <xsd:simpleType>
        <xsd:restriction base="dms:Text"/>
      </xsd:simpleType>
    </xsd:element>
    <xsd:element name="LegacyID" ma:index="104" nillable="true" ma:displayName="Legacy ID" ma:hidden="true" ma:internalName="LegacyID" ma:readOnly="false">
      <xsd:simpleType>
        <xsd:restriction base="dms:Text"/>
      </xsd:simpleType>
    </xsd:element>
    <xsd:element name="MediaPlayLength" ma:index="105" nillable="true" ma:displayName="Media Play Length (hour:minute:seconds)" ma:internalName="MediaPlayLength">
      <xsd:simpleType>
        <xsd:restriction base="dms:Text"/>
      </xsd:simpleType>
    </xsd:element>
    <xsd:element name="Syndicatable" ma:index="106" nillable="true" ma:displayName="OK to Syndicate" ma:default="0" ma:description="An indication of whether the asset should be released to the Metadata Management module when it is published and approved by the content management environment. By default, this item should NOT be checked." ma:internalName="Syndicatable">
      <xsd:simpleType>
        <xsd:restriction base="dms:Boolean"/>
      </xsd:simpleType>
    </xsd:element>
    <xsd:element name="OrganizationalCustomerSegmentTaxHTField0" ma:index="107" nillable="true" ma:taxonomy="true" ma:internalName="OrganizationalCustomerSegmentTaxHTField0" ma:taxonomyFieldName="OrganizationalCustomerSegment" ma:displayName="Organizational Customer Segment" ma:fieldId="{51a040c1-67fd-4b51-be2d-039858b15bc0}" ma:taxonomyMulti="true" ma:sspId="e5351508-46ca-4454-b07c-bc767568d5f1" ma:termSetId="f0f8d20e-9d97-438e-9ed3-4fbd54a90c1d" ma:anchorId="00000000-0000-0000-0000-000000000000" ma:open="false" ma:isKeyword="false">
      <xsd:complexType>
        <xsd:sequence>
          <xsd:element ref="pc:Terms" minOccurs="0" maxOccurs="1"/>
        </xsd:sequence>
      </xsd:complexType>
    </xsd:element>
    <xsd:element name="OriginalCreator" ma:index="109" nillable="true" ma:displayName="Original Creator" ma:description="This field will be used to indicate the source for the item. It is not necessarily the same as the Responsible Group." ma:internalName="OriginalCreator">
      <xsd:simpleType>
        <xsd:restriction base="dms:Text"/>
      </xsd:simpleType>
    </xsd:element>
    <xsd:element name="PageCount" ma:index="110" nillable="true" ma:displayName="Page Count" ma:internalName="PageCount">
      <xsd:simpleType>
        <xsd:restriction base="dms:Text"/>
      </xsd:simpleType>
    </xsd:element>
    <xsd:element name="PartNo" ma:index="111" nillable="true" ma:displayName="Part No" ma:internalName="PartNo">
      <xsd:simpleType>
        <xsd:restriction base="dms:Text"/>
      </xsd:simpleType>
    </xsd:element>
    <xsd:element name="PhotoshopCaption" ma:index="112" nillable="true" ma:displayName="Photoshop Caption" ma:internalName="PhotoshopCaption">
      <xsd:simpleType>
        <xsd:restriction base="dms:Note"/>
      </xsd:simpleType>
    </xsd:element>
    <xsd:element name="PhotoshopCopyrightNotice" ma:index="113" nillable="true" ma:displayName="Photoshop Copyright Notice" ma:internalName="PhotoshopCopyrightNotice">
      <xsd:simpleType>
        <xsd:restriction base="dms:Note"/>
      </xsd:simpleType>
    </xsd:element>
    <xsd:element name="PhotoshopCopyrightStatusTaxHTField0" ma:index="114" nillable="true" ma:taxonomy="true" ma:internalName="PhotoshopCopyrightStatusTaxHTField0" ma:taxonomyFieldName="PhotoshopCopyrightStatus" ma:displayName="Photoshop Copyright Status" ma:fieldId="{2335001f-708b-4788-9517-b420d42537e4}" ma:sspId="e5351508-46ca-4454-b07c-bc767568d5f1" ma:termSetId="00f52058-0726-4f92-9b3a-b7b625f0836d" ma:anchorId="00000000-0000-0000-0000-000000000000" ma:open="false" ma:isKeyword="false">
      <xsd:complexType>
        <xsd:sequence>
          <xsd:element ref="pc:Terms" minOccurs="0" maxOccurs="1"/>
        </xsd:sequence>
      </xsd:complexType>
    </xsd:element>
    <xsd:element name="PhotoshopDateCreated" ma:index="116" nillable="true" ma:displayName="Photoshop Date Created" ma:internalName="PhotoshopDateCreated">
      <xsd:simpleType>
        <xsd:restriction base="dms:Text"/>
      </xsd:simpleType>
    </xsd:element>
    <xsd:element name="ProductsTaxHTField0" ma:index="117" nillable="true" ma:taxonomy="true" ma:internalName="ProductsTaxHTField0" ma:taxonomyFieldName="Products" ma:displayName="Products" ma:fieldId="{2508cca7-303f-4eb3-beb8-f072fc69cba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ductAreaTaxHTField0" ma:index="119" nillable="true" ma:taxonomy="true" ma:internalName="ProductAreaTaxHTField0" ma:taxonomyFieldName="ProductArea" ma:displayName="Product Area" ma:fieldId="{745efb83-9c2f-4366-afe0-1ade5157042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fileColorSpace" ma:index="121" nillable="true" ma:displayName="Profile Color Space" ma:internalName="ProfileColorSpace">
      <xsd:simpleType>
        <xsd:restriction base="dms:Text"/>
      </xsd:simpleType>
    </xsd:element>
    <xsd:element name="ProfileDescription" ma:index="122" nillable="true" ma:displayName="Profile Description" ma:internalName="ProfileDescription">
      <xsd:simpleType>
        <xsd:restriction base="dms:Text"/>
      </xsd:simpleType>
    </xsd:element>
    <xsd:element name="PublicationDate" ma:index="123" nillable="true" ma:displayName="Publication Date" ma:internalName="PublicationDate">
      <xsd:simpleType>
        <xsd:restriction base="dms:DateTime"/>
      </xsd:simpleType>
    </xsd:element>
    <xsd:element name="Resolution" ma:index="124" nillable="true" ma:displayName="Resolution (ppi)" ma:internalName="Resolution">
      <xsd:simpleType>
        <xsd:restriction base="dms:Text"/>
      </xsd:simpleType>
    </xsd:element>
    <xsd:element name="ResponsibleGroup" ma:index="125" nillable="true" ma:displayName="Responsible Group" ma:internalName="ResponsibleGroup">
      <xsd:simpleType>
        <xsd:restriction base="dms:Text"/>
      </xsd:simpleType>
    </xsd:element>
    <xsd:element name="SEOMetaDescription" ma:index="126" nillable="true" ma:displayName="SEO Meta Description" ma:internalName="SEOMetaDescription">
      <xsd:simpleType>
        <xsd:restriction base="dms:Text"/>
      </xsd:simpleType>
    </xsd:element>
    <xsd:element name="SEOMetaKeywords" ma:index="127" nillable="true" ma:displayName="SEO Meta Keywords" ma:internalName="SEOMetaKeywords">
      <xsd:simpleType>
        <xsd:restriction base="dms:Text"/>
      </xsd:simpleType>
    </xsd:element>
    <xsd:element name="SEOMetaTitle" ma:index="128" nillable="true" ma:displayName="SEO Meta Title" ma:internalName="SEOMetaTitle">
      <xsd:simpleType>
        <xsd:restriction base="dms:Text"/>
      </xsd:simpleType>
    </xsd:element>
    <xsd:element name="SEOPrettyURL" ma:index="129" nillable="true" ma:displayName="SEO Pretty URL" ma:internalName="SEOPrettyURL">
      <xsd:simpleType>
        <xsd:restriction base="dms:Text"/>
      </xsd:simpleType>
    </xsd:element>
    <xsd:element name="SolutionTaxHTField0" ma:index="130" nillable="true" ma:taxonomy="true" ma:internalName="SolutionTaxHTField0" ma:taxonomyFieldName="Solution" ma:displayName="Solutions" ma:default="" ma:fieldId="{ee98faac-7351-4283-815d-8f0ce67cad01}" ma:taxonomyMulti="true" ma:sspId="e5351508-46ca-4454-b07c-bc767568d5f1" ma:termSetId="b6610717-588c-474d-93c2-a3d36086895a" ma:anchorId="00000000-0000-0000-0000-000000000000" ma:open="false" ma:isKeyword="false">
      <xsd:complexType>
        <xsd:sequence>
          <xsd:element ref="pc:Terms" minOccurs="0" maxOccurs="1"/>
        </xsd:sequence>
      </xsd:complexType>
    </xsd:element>
    <xsd:element name="SyndicationEndDate" ma:index="132" nillable="true" ma:displayName="Syndication End Date" ma:description="This field will be used to indicate the date on which syndicated content from this field will no longer be delivered to the site producer." ma:internalName="SyndicationEndDate">
      <xsd:simpleType>
        <xsd:restriction base="dms:DateTime"/>
      </xsd:simpleType>
    </xsd:element>
    <xsd:element name="SyndicationStartDate" ma:index="133" nillable="true" ma:displayName="Syndication Start Date" ma:description="This field will be used to indicate the date on which syndicated content from this feed will be delivered to the site producer. By default the date the feed was created will be entered into this field." ma:internalName="SyndicationStartDate">
      <xsd:simpleType>
        <xsd:restriction base="dms:DateTime"/>
      </xsd:simpleType>
    </xsd:element>
    <xsd:element name="SyndicationURL" ma:index="134" nillable="true" ma:displayName="Syndication URL" ma:description="This field will be used to store HTML code that can be used by content syndicators who would like to embed an URL to the item in their content. As further described in the rights/delivery management section of this document, the embed URL may include a built-in Silverlight-based player. The player user experience will be specified via the Enclosure Type field. When implemented, this field would also be used to specify the location on a content distribution network where the asset is to be streamed. Note that this is the URL MASS displays to properly move the user through the reporting redirection module." ma:indexed="true" ma:internalName="SyndicationURL">
      <xsd:simpleType>
        <xsd:restriction base="dms:Text">
          <xsd:maxLength value="255"/>
        </xsd:restriction>
      </xsd:simpleType>
    </xsd:element>
    <xsd:element name="UTCOffset" ma:index="135" nillable="true" ma:displayName="UTC Offset" ma:default="" ma:description="Time zone offset from UTC." ma:internalName="UTCOffset">
      <xsd:simpleType>
        <xsd:restriction base="dms:Text"/>
      </xsd:simpleType>
    </xsd:element>
    <xsd:element name="VerticalIndustryTaxHTField0" ma:index="136" nillable="true" ma:taxonomy="true" ma:internalName="VerticalIndustryTaxHTField0" ma:taxonomyFieldName="VerticalIndustry" ma:displayName="Vertical Industry" ma:fieldId="{72ac98a0-0cec-4143-b06f-8df46676315d}" ma:taxonomyMulti="true" ma:sspId="e5351508-46ca-4454-b07c-bc767568d5f1" ma:termSetId="c96753b9-a215-4eae-b7d3-a5549f1e2331" ma:anchorId="00000000-0000-0000-0000-000000000000" ma:open="false" ma:isKeyword="false">
      <xsd:complexType>
        <xsd:sequence>
          <xsd:element ref="pc:Terms" minOccurs="0" maxOccurs="1"/>
        </xsd:sequence>
      </xsd:complexType>
    </xsd:element>
    <xsd:element name="VideoBitRate" ma:index="138" nillable="true" ma:displayName="Video Bit Rate" ma:internalName="VideoBitRate">
      <xsd:simpleType>
        <xsd:restriction base="dms:Text"/>
      </xsd:simpleType>
    </xsd:element>
    <xsd:element name="VideoCodec" ma:index="139" nillable="true" ma:displayName="Video Codec" ma:internalName="VideoCodec">
      <xsd:simpleType>
        <xsd:restriction base="dms:Text"/>
      </xsd:simpleType>
    </xsd:element>
    <xsd:element name="VideoFrameRate" ma:index="140" nillable="true" ma:displayName="Video Frame Rate" ma:internalName="VideoFrameRate">
      <xsd:simpleType>
        <xsd:restriction base="dms:Text"/>
      </xsd:simpleType>
    </xsd:element>
    <xsd:element name="VideoFrames" ma:index="141" nillable="true" ma:displayName="Video Frames" ma:internalName="VideoFrames">
      <xsd:simpleType>
        <xsd:restriction base="dms:Text"/>
      </xsd:simpleType>
    </xsd:element>
    <xsd:element name="VideoPreviewSize" ma:index="142" nillable="true" ma:displayName="Video Preview Size" ma:internalName="VideoPreviewSiz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3FA4C3-7394-4C34-B79B-341518BE7709}"/>
</file>

<file path=customXml/itemProps2.xml><?xml version="1.0" encoding="utf-8"?>
<ds:datastoreItem xmlns:ds="http://schemas.openxmlformats.org/officeDocument/2006/customXml" ds:itemID="{758FDAC0-319D-4A54-8D8E-1D42CB1F8004}"/>
</file>

<file path=customXml/itemProps3.xml><?xml version="1.0" encoding="utf-8"?>
<ds:datastoreItem xmlns:ds="http://schemas.openxmlformats.org/officeDocument/2006/customXml" ds:itemID="{F990F116-B58F-4255-B05B-DA3808E0E5C6}"/>
</file>

<file path=customXml/itemProps4.xml><?xml version="1.0" encoding="utf-8"?>
<ds:datastoreItem xmlns:ds="http://schemas.openxmlformats.org/officeDocument/2006/customXml" ds:itemID="{02F43C8D-04A8-435F-B8C2-57ACAFE200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693DEA-2256-4DD9-8FF3-783287AC6516"/>
    <ds:schemaRef ds:uri="http://schemas.microsoft.com/sharepoint/v3/fields"/>
    <ds:schemaRef ds:uri="2f90a3b6-08c8-4148-8fff-0427b40d8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TotalTime>
  <Words>3755</Words>
  <Application>Microsoft Office PowerPoint</Application>
  <PresentationFormat>Custom</PresentationFormat>
  <Paragraphs>188</Paragraphs>
  <Slides>16</Slides>
  <Notes>16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PGothic</vt:lpstr>
      <vt:lpstr>Arial</vt:lpstr>
      <vt:lpstr>Calibri</vt:lpstr>
      <vt:lpstr>Courier New</vt:lpstr>
      <vt:lpstr>Segoe UI</vt:lpstr>
      <vt:lpstr>Segoe UI Light</vt:lpstr>
      <vt:lpstr>Wingdings</vt:lpstr>
      <vt:lpstr>MSVID_White_16x9_2012-08-18</vt:lpstr>
      <vt:lpstr>Advanced Workflow Concepts with System Center 2012 SP1 Orchestrator    Andreas Rynes Datacenter Architect Microsoft Corporation</vt:lpstr>
      <vt:lpstr>Objectives</vt:lpstr>
      <vt:lpstr>Agenda</vt:lpstr>
      <vt:lpstr>Starting Point</vt:lpstr>
      <vt:lpstr>Schedules</vt:lpstr>
      <vt:lpstr>Nested Runbooks</vt:lpstr>
      <vt:lpstr>Looping</vt:lpstr>
      <vt:lpstr>Storing Persistent Data </vt:lpstr>
      <vt:lpstr>Smart Link</vt:lpstr>
      <vt:lpstr>Making Runbooks Dynamic (Variables)</vt:lpstr>
      <vt:lpstr>Data Manipulation</vt:lpstr>
      <vt:lpstr>Data Manipulation (cont)</vt:lpstr>
      <vt:lpstr>Computer Groups</vt:lpstr>
      <vt:lpstr>Summary</vt:lpstr>
      <vt:lpstr>PowerPoint Presentation</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Symon Perriman</cp:lastModifiedBy>
  <cp:revision>910</cp:revision>
  <dcterms:created xsi:type="dcterms:W3CDTF">2012-05-22T07:38:31Z</dcterms:created>
  <dcterms:modified xsi:type="dcterms:W3CDTF">2013-01-22T00:40:27Z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