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20"/>
  </p:notesMasterIdLst>
  <p:handoutMasterIdLst>
    <p:handoutMasterId r:id="rId21"/>
  </p:handoutMasterIdLst>
  <p:sldIdLst>
    <p:sldId id="829" r:id="rId6"/>
    <p:sldId id="1058" r:id="rId7"/>
    <p:sldId id="1059" r:id="rId8"/>
    <p:sldId id="1060" r:id="rId9"/>
    <p:sldId id="1061" r:id="rId10"/>
    <p:sldId id="1062" r:id="rId11"/>
    <p:sldId id="1063" r:id="rId12"/>
    <p:sldId id="1064" r:id="rId13"/>
    <p:sldId id="1065" r:id="rId14"/>
    <p:sldId id="1066" r:id="rId15"/>
    <p:sldId id="1068" r:id="rId16"/>
    <p:sldId id="1067" r:id="rId17"/>
    <p:sldId id="1057" r:id="rId18"/>
    <p:sldId id="986" r:id="rId19"/>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FEB"/>
    <a:srgbClr val="582881"/>
    <a:srgbClr val="80BF3B"/>
    <a:srgbClr val="F38428"/>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93" autoAdjust="0"/>
  </p:normalViewPr>
  <p:slideViewPr>
    <p:cSldViewPr>
      <p:cViewPr varScale="1">
        <p:scale>
          <a:sx n="43" d="100"/>
          <a:sy n="43" d="100"/>
        </p:scale>
        <p:origin x="78" y="414"/>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presProps" Target="presProps.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A2A09B-1E43-4B25-8FA2-68CD287F8ED1}" type="datetimeFigureOut">
              <a:rPr lang="en-US"/>
              <a:pPr/>
              <a:t>1/22/2013</a:t>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45027D-98A3-41CB-9B76-DB037D3BA67B}" type="slidenum">
              <a:rPr lang="en-US"/>
              <a:pPr/>
              <a:t>‹#›</a:t>
            </a:fld>
            <a:endParaRPr lang="en-US"/>
          </a:p>
        </p:txBody>
      </p:sp>
    </p:spTree>
    <p:extLst>
      <p:ext uri="{BB962C8B-B14F-4D97-AF65-F5344CB8AC3E}">
        <p14:creationId xmlns:p14="http://schemas.microsoft.com/office/powerpoint/2010/main" val="27276935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13ED85A-A823-4BCD-B651-1C983F02AC70}" type="datetimeFigureOut">
              <a:rPr lang="en-US"/>
              <a:pPr/>
              <a:t>1/22/2013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F1ECE7-F93A-4AF5-B24F-533EF070DA09}" type="slidenum">
              <a:rPr lang="en-US"/>
              <a:pPr/>
              <a:t>‹#›</a:t>
            </a:fld>
            <a:endParaRPr lang="en-US"/>
          </a:p>
        </p:txBody>
      </p:sp>
    </p:spTree>
    <p:extLst>
      <p:ext uri="{BB962C8B-B14F-4D97-AF65-F5344CB8AC3E}">
        <p14:creationId xmlns:p14="http://schemas.microsoft.com/office/powerpoint/2010/main" val="92643780"/>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n-cs"/>
      </a:defRPr>
    </a:lvl1pPr>
    <a:lvl2pPr marL="215900" indent="-107950"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Welcome to another session of the Microsoft</a:t>
            </a:r>
            <a:r>
              <a:rPr lang="en-US" baseline="0" dirty="0" smtClean="0"/>
              <a:t> Virtual Academy.  This time we are talking about Creating Complex Workflows with System Center 2012 SP1 Orchestrator.  My name is Andreas Rynes.  I am a Datacenter Architect at Microsoft. </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A9B8A114-82E0-4013-A55E-9D6E920CB276}" type="datetime1">
              <a:rPr lang="en-US" smtClean="0"/>
              <a:t>1/22/2013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a:p>
        </p:txBody>
      </p:sp>
    </p:spTree>
    <p:extLst>
      <p:ext uri="{BB962C8B-B14F-4D97-AF65-F5344CB8AC3E}">
        <p14:creationId xmlns:p14="http://schemas.microsoft.com/office/powerpoint/2010/main" val="180397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Last, but not least it is the Run SSH Command</a:t>
            </a:r>
            <a:r>
              <a:rPr lang="en-US" sz="1400" baseline="0" dirty="0" smtClean="0">
                <a:latin typeface="Arial" charset="0"/>
              </a:rPr>
              <a:t> Activity.  Actually, it really again does what it says. </a:t>
            </a:r>
          </a:p>
          <a:p>
            <a:endParaRPr lang="en-US" sz="1400" baseline="0" dirty="0" smtClean="0">
              <a:latin typeface="Arial" charset="0"/>
            </a:endParaRPr>
          </a:p>
          <a:p>
            <a:r>
              <a:rPr lang="en-US" sz="1400" baseline="0" dirty="0" smtClean="0">
                <a:latin typeface="Arial" charset="0"/>
              </a:rPr>
              <a:t>It opens an SSH connection to a remote server that you specify on the computer in a text box and then it really runs shell commands here and with supporting not only commands, but command set files.  You can specify also the support that is going to be used, a connection timeout with seconds and also the character set can be defined here as well.   Of course, we are also supporting user names and passwords and pass phrases for authentication here as well, plus key files so this is another activity that is part of the foundation of Orchestrator 2012 which you can use to create your complex workflows. </a:t>
            </a:r>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10</a:t>
            </a:fld>
            <a:endParaRPr lang="en-US" dirty="0" smtClean="0">
              <a:latin typeface="Arial" pitchFamily="34" charset="0"/>
            </a:endParaRPr>
          </a:p>
        </p:txBody>
      </p:sp>
    </p:spTree>
    <p:extLst>
      <p:ext uri="{BB962C8B-B14F-4D97-AF65-F5344CB8AC3E}">
        <p14:creationId xmlns:p14="http://schemas.microsoft.com/office/powerpoint/2010/main" val="758930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a:t>
            </a:r>
            <a:r>
              <a:rPr lang="en-US" baseline="0" dirty="0" smtClean="0"/>
              <a:t> would like to give you some short Demo’s with a couple of different runbooks explaining to you how to work with those activities in a real environment with real runbooks. </a:t>
            </a:r>
          </a:p>
          <a:p>
            <a:endParaRPr lang="en-US" baseline="0" dirty="0" smtClean="0"/>
          </a:p>
          <a:p>
            <a:r>
              <a:rPr lang="en-US" baseline="0" dirty="0" smtClean="0"/>
              <a:t>First of all, I would like to show you how to use the query WMI activity so I have created a simple </a:t>
            </a:r>
            <a:r>
              <a:rPr lang="en-US" baseline="0" dirty="0" err="1" smtClean="0"/>
              <a:t>runbook</a:t>
            </a:r>
            <a:r>
              <a:rPr lang="en-US" baseline="0" dirty="0" smtClean="0"/>
              <a:t> that has 3 activities.  First of all, the starting point is, again, the Monitor Date/Time activity that is defined to run every 5 seconds.   The next one is the query WMI activity itself and I have defined my remote server which is called WMI 1.   I have defined the namespace that I am going to use for the WMI query and then the query itself called select caption from win 32 operating system.  I am done with that query so it asks me if I would like to check out the </a:t>
            </a:r>
            <a:r>
              <a:rPr lang="en-US" baseline="0" dirty="0" err="1" smtClean="0"/>
              <a:t>runbook</a:t>
            </a:r>
            <a:r>
              <a:rPr lang="en-US" baseline="0" dirty="0" smtClean="0"/>
              <a:t>.  I am not going to change anything here.  It is done already and then I am going to use the send platform event which is part of the notification foundation object part and I am going to write an information type notification to the platform.  I add a summary, WMI output and then I am using a published data so I am going to remove that here and show you how I have done that one so I am going to right click. Subscribe, published data, and then I have the WMI query result as string and I am using that one pretty straightforward so I am done here. I am able to check in that </a:t>
            </a:r>
            <a:r>
              <a:rPr lang="en-US" baseline="0" dirty="0" err="1" smtClean="0"/>
              <a:t>runbook</a:t>
            </a:r>
            <a:r>
              <a:rPr lang="en-US" baseline="0" dirty="0" smtClean="0"/>
              <a:t> and I am starting that.  It will immediately create 1 instance so in the real time log you see immediately 1 instance.  It is there.  It was created by the </a:t>
            </a:r>
            <a:r>
              <a:rPr lang="en-US" baseline="0" dirty="0" err="1" smtClean="0"/>
              <a:t>runbook</a:t>
            </a:r>
            <a:r>
              <a:rPr lang="en-US" baseline="0" dirty="0" smtClean="0"/>
              <a:t> server and you see the output already so it runs through all the 3 activities and the platform events you will find here at the event section and it is already running a couple of times and you see the summary, WMI output, the caption; it is Microsoft Windows Server Center 2012  Data Center and you see the type of information, everything that we have defined in that center platform event activity.  That is a pretty simple example on how to use query WMI activity.</a:t>
            </a:r>
          </a:p>
          <a:p>
            <a:endParaRPr lang="en-US" baseline="0" dirty="0" smtClean="0"/>
          </a:p>
          <a:p>
            <a:r>
              <a:rPr lang="en-US" baseline="0" dirty="0" smtClean="0"/>
              <a:t>Another example in </a:t>
            </a:r>
            <a:r>
              <a:rPr lang="en-US" baseline="0" dirty="0" err="1" smtClean="0"/>
              <a:t>runbook</a:t>
            </a:r>
            <a:r>
              <a:rPr lang="en-US" baseline="0" dirty="0" smtClean="0"/>
              <a:t> where I would like to show you a couple of different complex activities that we have discussed now is the one that I call Web Service here.  So again, the Monitor Date/Time activity.  It will run every 20 seconds.  Okay, I will go and check out that </a:t>
            </a:r>
            <a:r>
              <a:rPr lang="en-US" baseline="0" dirty="0" err="1" smtClean="0"/>
              <a:t>runbook</a:t>
            </a:r>
            <a:r>
              <a:rPr lang="en-US" baseline="0" dirty="0" smtClean="0"/>
              <a:t> first, then I use the query database activity where I have defined the connection to a database.  This time I am using the SQL server using windows authentication.  I have defined my server name, this is SQL 1.  My initial catalog that is the database name, that is Test DD.  I have defined also my security account for that and then in the details pain, the details tab, I have defined my query select, top 1 * from </a:t>
            </a:r>
            <a:r>
              <a:rPr lang="en-US" baseline="0" dirty="0" err="1" smtClean="0"/>
              <a:t>countrycity</a:t>
            </a:r>
            <a:r>
              <a:rPr lang="en-US" baseline="0" dirty="0" smtClean="0"/>
              <a:t>.   That table is actually pretty easy; it just has got 2 columns, 1 is country column and 1 is a city column so I have a couple of entries with cities in specific countries.  From there is goes directly to the invoke web service activity, double click here.  I am going to use a global available web service with that URL so I have defined the WSDL URL of that web service.  You can just grab that URL, paste it to your browser and you will see the description file of that web service and if you double click on that button here you will get all the methods that are available, actually there are only 2 here, and I am using the Get Weather method of that web service and then if you click on the Format Hint button down here it will add this XML request payload and the only thing you have to do is add your parameters you have to pass into that method.  So, Get Weather defines 2 input parameters, city name and country name and I am going to use those from the database.  If I click on Format Hint I will get city name, string, city name, country name, string, country name and I just have to replace those strings will real values so I can, of course, define a hard-coded city name and country name here, but I would like to use those from the database so I am replacing those so for the city name I am going to use, right click, some published data here so I am going to create database activity so we are going to use the full line as a string and that is actually the published data for every record so if the query database returns 3 records I will get 3 full lines with the records with all the columns separated by semi-colons so I am going to use that here, but I only need the city name here so I have to use some string manipulation function that is called Field.  The first parameter of that is the full line that I am getting back from the database. Then I have to define what is the separator for each of the columns here and which field I want to use here so I would like to use field #2 because field #1 is an ID.  #2 is the city name and #3 is the country name so again I am using published data here the same way as before using the full line here and this time I am also using the field function here and I forgot this bracket here that is #3 of that row.  So, that is it with that.  I used published data from the query database activity and pushed that as a parameter to the web service. So, I am now done with that.  Click on finish.</a:t>
            </a:r>
          </a:p>
          <a:p>
            <a:endParaRPr lang="en-US" baseline="0" dirty="0" smtClean="0"/>
          </a:p>
          <a:p>
            <a:r>
              <a:rPr lang="en-US" baseline="0" dirty="0" smtClean="0"/>
              <a:t>This invoke web service call will give me some reply XML response back and I am going to use the query XML activity here using the XML response from the invoke web service and then I am defining my </a:t>
            </a:r>
            <a:r>
              <a:rPr lang="en-US" baseline="0" dirty="0" err="1" smtClean="0"/>
              <a:t>XPath</a:t>
            </a:r>
            <a:r>
              <a:rPr lang="en-US" baseline="0" dirty="0" smtClean="0"/>
              <a:t> query here and I am just grabbing the element, Get Better Result wherever it is in that XML and then I am adding that to a file.  I am using the append line. I am defining an XML message and the filing coding is set to auto and then as a text I am using the query result also published data so I am able to show you that here without clicking on OK.  I am using the query result from the query XML response activity and this will just add that part of the XML response from the web service and write that to that file here, defined here in the file text box.</a:t>
            </a:r>
          </a:p>
          <a:p>
            <a:endParaRPr lang="en-US" baseline="0" dirty="0" smtClean="0"/>
          </a:p>
          <a:p>
            <a:r>
              <a:rPr lang="en-US" baseline="0" dirty="0" smtClean="0"/>
              <a:t>With that, I am able to test that.  I am going ahead to check in </a:t>
            </a:r>
            <a:r>
              <a:rPr lang="en-US" baseline="0" dirty="0" err="1" smtClean="0"/>
              <a:t>runbook</a:t>
            </a:r>
            <a:r>
              <a:rPr lang="en-US" baseline="0" dirty="0" smtClean="0"/>
              <a:t> so I am done with the check in and I am going ahead and click on run and if we go to the log we will immediately see 1 instance coming up so now it will run through all the activities.  First it will query the database.  In this case we have to define the query top 1 so it will really only return 1 row with a city and a country and with that city and country it will go to the web service and call that web service and it will get back some XML response and I am going to create a file there.  We see that was done already.  Everything was a success and if we now go to the folder that I have defined, C: web service message, you will see a weather.XML file which was recently created.  If we are going to open that with notepad see the XML response that was part of that web service, what was published by the web service with the information we passed in from the database.  One quick change here so that you are able to see that so, create database.  I am just removing the top 1 from the query so we will get all the data that is in the database.  I need to check out that so I have found the changes, just double check that so it is select 1 * from </a:t>
            </a:r>
            <a:r>
              <a:rPr lang="en-US" baseline="0" dirty="0" err="1" smtClean="0"/>
              <a:t>countrycity</a:t>
            </a:r>
            <a:r>
              <a:rPr lang="en-US" baseline="0" dirty="0" smtClean="0"/>
              <a:t> table.  Checking again and first I am going to remove the weather XML file so we are going to run that guy again back to the log file, see the new instance coming up and waiting a couple of seconds.  Now it takes a little bit longer because it has to call the invoke web service a couple of times.  So, create database does not return 1 row, but it will return a couple of rows. I am not quite sure about the count, but I guess it will be about 5 to 6 rows in there and, let’s see, that one is not the one from now it was the one from when I pressed the start button.  So, here is the new one.  You see that the query database was run once, but then it calls the invoke web service activities a couple of times for each row of the query database.  It called the invoke web service here and again query XML response.  It will query the XML for every call to the web service and also add that to the file a couple of times so if we, let’s stop that first, I need to close that here and stop that here and then if we go to the message, open the weather XML file again and using notepad you will see the different locations so this one is Alice Springs in Australia and here is </a:t>
            </a:r>
            <a:r>
              <a:rPr lang="en-US" baseline="0" dirty="0" err="1" smtClean="0"/>
              <a:t>Rockhampton</a:t>
            </a:r>
            <a:r>
              <a:rPr lang="en-US" baseline="0" dirty="0" smtClean="0"/>
              <a:t> Airport in Australia, Adelaide Airport and all those cities that are defined in the database. </a:t>
            </a:r>
          </a:p>
          <a:p>
            <a:endParaRPr lang="en-US" baseline="0" dirty="0" smtClean="0"/>
          </a:p>
          <a:p>
            <a:r>
              <a:rPr lang="en-US" baseline="0" dirty="0" smtClean="0"/>
              <a:t>With that, I showed you a couple of different complex activities and I hope that you understand the different ideas behind those different activities and how to use them.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1177811B-82B5-4A62-A417-170E541E8618}" type="datetime1">
              <a:rPr lang="en-US" smtClean="0"/>
              <a:t>1/22/2013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11</a:t>
            </a:fld>
            <a:endParaRPr lang="en-US"/>
          </a:p>
        </p:txBody>
      </p:sp>
    </p:spTree>
    <p:extLst>
      <p:ext uri="{BB962C8B-B14F-4D97-AF65-F5344CB8AC3E}">
        <p14:creationId xmlns:p14="http://schemas.microsoft.com/office/powerpoint/2010/main" val="1333592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As a summary, I</a:t>
            </a:r>
            <a:r>
              <a:rPr lang="en-US" baseline="0" dirty="0" smtClean="0"/>
              <a:t> have talked a little bit about the different foundation objects that are most likely from interest.  If you think about more complex scenarios that you would like to tackle with Orchestrator, how those are supported, which options you have with them.  What are the scripting options you have with Orchestrator and the scripting activity and how published data will be used in each of those activities which is one of the most important parts so how every activity will publish data to the data bus and how you grab that data from the data bus and, again, work with that throughout your scenario and your workflows. </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718B7E8A-0296-4F2D-BB0E-780B04F52B19}" type="datetime1">
              <a:rPr lang="en-US" smtClean="0"/>
              <a:t>1/22/2013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12</a:t>
            </a:fld>
            <a:endParaRPr lang="en-US"/>
          </a:p>
        </p:txBody>
      </p:sp>
    </p:spTree>
    <p:extLst>
      <p:ext uri="{BB962C8B-B14F-4D97-AF65-F5344CB8AC3E}">
        <p14:creationId xmlns:p14="http://schemas.microsoft.com/office/powerpoint/2010/main" val="3757342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At the end,</a:t>
            </a:r>
            <a:r>
              <a:rPr lang="en-US" baseline="0" dirty="0" smtClean="0"/>
              <a:t> again, I would like to give you some more links on where you can find more information about Microsoft software and how to do another technical training and find more information on that.  First of all, it is the TechNet </a:t>
            </a:r>
            <a:r>
              <a:rPr lang="en-US" baseline="0" dirty="0" err="1" smtClean="0"/>
              <a:t>Eval</a:t>
            </a:r>
            <a:r>
              <a:rPr lang="en-US" baseline="0" dirty="0" smtClean="0"/>
              <a:t> Center which you find on technet.microsoft.com/</a:t>
            </a:r>
            <a:r>
              <a:rPr lang="en-US" baseline="0" dirty="0" err="1" smtClean="0"/>
              <a:t>evalcenter</a:t>
            </a:r>
            <a:r>
              <a:rPr lang="en-US" baseline="0" dirty="0" smtClean="0"/>
              <a:t> where you can find trial versions that you can download for free from Microsoft software.  Then we have the IT Camps which is on technet.Microsoft.com/</a:t>
            </a:r>
            <a:r>
              <a:rPr lang="en-US" baseline="0" dirty="0" err="1" smtClean="0"/>
              <a:t>globalitcamps</a:t>
            </a:r>
            <a:r>
              <a:rPr lang="en-US" baseline="0" dirty="0" smtClean="0"/>
              <a:t> where you will find a lot of technical training events for IT professionals and last, but not least, the Microsoft Virtual Academy which offers really technical training for Microsoft products as well which is on microsoftvirtualacademy.com.</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64BAAE65-EEA4-4496-AC26-2ABD1615B534}" type="datetime1">
              <a:rPr lang="en-US" smtClean="0"/>
              <a:t>1/22/2013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13</a:t>
            </a:fld>
            <a:endParaRPr lang="en-US"/>
          </a:p>
        </p:txBody>
      </p:sp>
    </p:spTree>
    <p:extLst>
      <p:ext uri="{BB962C8B-B14F-4D97-AF65-F5344CB8AC3E}">
        <p14:creationId xmlns:p14="http://schemas.microsoft.com/office/powerpoint/2010/main" val="946888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863" rtl="0" eaLnBrk="1" fontAlgn="base" latinLnBrk="0" hangingPunct="1">
              <a:lnSpc>
                <a:spcPct val="90000"/>
              </a:lnSpc>
              <a:spcBef>
                <a:spcPct val="0"/>
              </a:spcBef>
              <a:spcAft>
                <a:spcPts val="338"/>
              </a:spcAft>
              <a:buClrTx/>
              <a:buSzTx/>
              <a:buFontTx/>
              <a:buNone/>
              <a:tabLst/>
              <a:defRPr/>
            </a:pPr>
            <a:r>
              <a:rPr lang="en-US" dirty="0" smtClean="0"/>
              <a:t>With</a:t>
            </a:r>
            <a:r>
              <a:rPr lang="en-US" baseline="0" dirty="0" smtClean="0"/>
              <a:t> that, thank you very much for your time and see you soon on another session on Orchestrator 2012 on Microsoft Virtual Academy.  Thank you. </a:t>
            </a:r>
            <a:endParaRPr lang="en-US" dirty="0" smtClean="0"/>
          </a:p>
        </p:txBody>
      </p:sp>
      <p:sp>
        <p:nvSpPr>
          <p:cNvPr id="512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fontAlgn="base">
              <a:spcBef>
                <a:spcPct val="0"/>
              </a:spcBef>
              <a:spcAft>
                <a:spcPct val="0"/>
              </a:spcAft>
            </a:pPr>
            <a:endParaRPr lang="en-US" smtClean="0">
              <a:solidFill>
                <a:srgbClr val="000000"/>
              </a:solidFill>
            </a:endParaRPr>
          </a:p>
        </p:txBody>
      </p:sp>
      <p:sp>
        <p:nvSpPr>
          <p:cNvPr id="51204"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9D21D87E-7C5B-4439-9655-50160589BAFF}" type="datetime8">
              <a:rPr lang="en-US">
                <a:solidFill>
                  <a:srgbClr val="000000"/>
                </a:solidFill>
              </a:rPr>
              <a:pPr/>
              <a:t>1/22/2013 10:25 PM</a:t>
            </a:fld>
            <a:endParaRPr lang="en-US">
              <a:solidFill>
                <a:srgbClr val="000000"/>
              </a:solidFill>
            </a:endParaRPr>
          </a:p>
        </p:txBody>
      </p:sp>
      <p:sp>
        <p:nvSpPr>
          <p:cNvPr id="5120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BE6811B3-F63E-4E3F-8F9D-B4ABC1CE0DFE}" type="slidenum">
              <a:rPr lang="en-US">
                <a:solidFill>
                  <a:srgbClr val="000000"/>
                </a:solidFill>
              </a:rPr>
              <a:pPr/>
              <a:t>14</a:t>
            </a:fld>
            <a:endParaRPr lang="en-US">
              <a:solidFill>
                <a:srgbClr val="000000"/>
              </a:solidFill>
            </a:endParaRPr>
          </a:p>
        </p:txBody>
      </p:sp>
      <p:sp>
        <p:nvSpPr>
          <p:cNvPr id="51206"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eaLnBrk="1" hangingPunct="1"/>
            <a:r>
              <a:rPr lang="en-US" sz="500">
                <a:solidFill>
                  <a:srgbClr val="000000"/>
                </a:solidFill>
              </a:rPr>
              <a:t>© 2010 Microsoft Corporation. All rights reserved. Microsoft, Windows, Windows Vista and other product names are or may be registered trademarks and/or trademarks in the U.S. and/or other countries.</a:t>
            </a:r>
          </a:p>
          <a:p>
            <a:pPr defTabSz="931863" eaLnBrk="1" hangingPunct="1"/>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5643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r>
              <a:rPr lang="en-CA" sz="900" dirty="0" smtClean="0"/>
              <a:t>These are the</a:t>
            </a:r>
            <a:r>
              <a:rPr lang="en-CA" sz="900" baseline="0" dirty="0" smtClean="0"/>
              <a:t> objectives for today:</a:t>
            </a:r>
          </a:p>
          <a:p>
            <a:r>
              <a:rPr lang="en-CA" sz="900" baseline="0" dirty="0" smtClean="0"/>
              <a:t>I would like to give you a quick overview about some foundation objects that are commonly used in complex workflows when you deal with Orchestrator.  I would like to give you some sort of understanding on how to create those complex workflows and how to work with those foundation objects and how to make it real in your runbooks. </a:t>
            </a:r>
            <a:endParaRPr lang="en-GB" sz="900" dirty="0" smtClean="0"/>
          </a:p>
          <a:p>
            <a:endParaRPr lang="en-GB" sz="900" dirty="0" smtClean="0"/>
          </a:p>
          <a:p>
            <a:pPr marL="0" indent="0">
              <a:lnSpc>
                <a:spcPct val="100000"/>
              </a:lnSpc>
              <a:buNone/>
              <a:tabLst>
                <a:tab pos="0" algn="l"/>
              </a:tabLst>
              <a:defRPr/>
            </a:pPr>
            <a:endParaRPr lang="en-GB" sz="900" dirty="0" smtClean="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Date Placeholder 4"/>
          <p:cNvSpPr>
            <a:spLocks noGrp="1"/>
          </p:cNvSpPr>
          <p:nvPr>
            <p:ph type="dt" idx="11"/>
          </p:nvPr>
        </p:nvSpPr>
        <p:spPr/>
        <p:txBody>
          <a:bodyPr/>
          <a:lstStyle/>
          <a:p>
            <a:fld id="{DA92B416-73DE-4FEE-A27A-F8FD94BB38BC}" type="datetime1">
              <a:rPr lang="en-US" smtClean="0"/>
              <a:pPr/>
              <a:t>1/22/2013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1431159"/>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Objectives</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00:01 </a:t>
            </a:r>
            <a:r>
              <a:rPr lang="en-US" sz="900" b="1" dirty="0">
                <a:solidFill>
                  <a:srgbClr val="FF0000"/>
                </a:solidFill>
                <a:latin typeface="Arial" charset="0"/>
                <a:cs typeface="Arial" charset="0"/>
              </a:rPr>
              <a:t>/ Length: </a:t>
            </a:r>
            <a:r>
              <a:rPr lang="en-US" sz="900" b="1" dirty="0">
                <a:solidFill>
                  <a:srgbClr val="FF0000"/>
                </a:solidFill>
                <a:latin typeface="Arial" pitchFamily="34" charset="0"/>
                <a:ea typeface="Calibri" pitchFamily="34" charset="0"/>
                <a:cs typeface="Arial" pitchFamily="34" charset="0"/>
              </a:rPr>
              <a:t>1 minute</a:t>
            </a: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b="1" dirty="0" smtClean="0">
              <a:solidFill>
                <a:srgbClr val="FF0000"/>
              </a:solidFill>
              <a:latin typeface="Arial" charset="0"/>
              <a:cs typeface="Arial" charset="0"/>
            </a:endParaRPr>
          </a:p>
          <a:p>
            <a:pPr>
              <a:spcAft>
                <a:spcPts val="600"/>
              </a:spcAft>
            </a:pPr>
            <a:r>
              <a:rPr lang="en-US" sz="900" dirty="0" smtClean="0">
                <a:solidFill>
                  <a:srgbClr val="FF0000"/>
                </a:solidFill>
              </a:rPr>
              <a:t>Review </a:t>
            </a:r>
            <a:r>
              <a:rPr lang="en-US" sz="900" dirty="0">
                <a:solidFill>
                  <a:srgbClr val="FF0000"/>
                </a:solidFill>
              </a:rPr>
              <a:t>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
        <p:nvSpPr>
          <p:cNvPr id="9" name="Footer Placeholder 8"/>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331604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094038" y="795338"/>
            <a:ext cx="3902075" cy="2195512"/>
          </a:xfrm>
        </p:spPr>
      </p:sp>
      <p:sp>
        <p:nvSpPr>
          <p:cNvPr id="5" name="Notes Placeholder 4"/>
          <p:cNvSpPr>
            <a:spLocks noGrp="1"/>
          </p:cNvSpPr>
          <p:nvPr>
            <p:ph type="body" idx="1"/>
          </p:nvPr>
        </p:nvSpPr>
        <p:spPr>
          <a:xfrm>
            <a:off x="3556000" y="3079750"/>
            <a:ext cx="2984500" cy="5551066"/>
          </a:xfrm>
        </p:spPr>
        <p:txBody>
          <a:bodyPr>
            <a:normAutofit/>
          </a:bodyPr>
          <a:lstStyle/>
          <a:p>
            <a:pPr marL="0" indent="0">
              <a:buNone/>
            </a:pPr>
            <a:r>
              <a:rPr lang="en-CA" sz="1000" baseline="0" dirty="0" smtClean="0"/>
              <a:t>The agenda for today looks like this:</a:t>
            </a:r>
          </a:p>
          <a:p>
            <a:pPr marL="0" indent="0">
              <a:buNone/>
            </a:pPr>
            <a:endParaRPr lang="en-CA" sz="1000" baseline="0" dirty="0" smtClean="0"/>
          </a:p>
          <a:p>
            <a:pPr marL="228600" indent="-228600">
              <a:buFont typeface="+mj-lt"/>
              <a:buAutoNum type="arabicPeriod"/>
            </a:pPr>
            <a:r>
              <a:rPr lang="en-CA" sz="1000" baseline="0" dirty="0" smtClean="0"/>
              <a:t>First of all, I would like to talk about how to query WMI.  This is 1 activity within the foundation objects of Orchestrator.  </a:t>
            </a:r>
          </a:p>
          <a:p>
            <a:pPr marL="228600" indent="-228600">
              <a:buFont typeface="+mj-lt"/>
              <a:buAutoNum type="arabicPeriod"/>
            </a:pPr>
            <a:r>
              <a:rPr lang="en-CA" sz="1000" baseline="0" dirty="0" smtClean="0"/>
              <a:t>Then I would like to talk about how to call or invoke web services within your runbooks.  </a:t>
            </a:r>
          </a:p>
          <a:p>
            <a:pPr marL="228600" indent="-228600">
              <a:buFont typeface="+mj-lt"/>
              <a:buAutoNum type="arabicPeriod"/>
            </a:pPr>
            <a:r>
              <a:rPr lang="en-CA" sz="1000" baseline="0" dirty="0" smtClean="0"/>
              <a:t>Then, the third one is how to work with XML files and XML results.  This works pretty much together with the web service activity, but we will see that in a second. </a:t>
            </a:r>
          </a:p>
          <a:p>
            <a:pPr marL="228600" indent="-228600">
              <a:buFont typeface="+mj-lt"/>
              <a:buAutoNum type="arabicPeriod"/>
            </a:pPr>
            <a:r>
              <a:rPr lang="en-CA" sz="1000" baseline="0" dirty="0" smtClean="0"/>
              <a:t>Then, I would like to talk a little bit about how to work with databases and how to query databases within your runbooks. </a:t>
            </a:r>
          </a:p>
          <a:p>
            <a:pPr marL="228600" indent="-228600">
              <a:buFont typeface="+mj-lt"/>
              <a:buAutoNum type="arabicPeriod"/>
            </a:pPr>
            <a:r>
              <a:rPr lang="en-CA" sz="1000" baseline="0" dirty="0" smtClean="0"/>
              <a:t>Then, there are 2 activities that are quite interesting.  First of all is how to run programs and commands and then how to run .NET scripts.  There are a couple of different options here and this is 1 of the powerful activities within Orchestrator.</a:t>
            </a:r>
          </a:p>
          <a:p>
            <a:pPr marL="228600" indent="-228600">
              <a:buFont typeface="+mj-lt"/>
              <a:buAutoNum type="arabicPeriod"/>
            </a:pPr>
            <a:r>
              <a:rPr lang="en-CA" sz="1000" baseline="0" dirty="0" smtClean="0"/>
              <a:t>Last, but not least I would like to show you how to call or how to setup an SSH connection and how to work with that in Orchestrator. </a:t>
            </a:r>
            <a:endParaRPr lang="en-GB" sz="1000" dirty="0" smtClean="0"/>
          </a:p>
          <a:p>
            <a:pPr marL="0" indent="0">
              <a:buNone/>
            </a:pPr>
            <a:endParaRPr lang="en-GB" sz="1000" dirty="0"/>
          </a:p>
        </p:txBody>
      </p:sp>
      <p:sp>
        <p:nvSpPr>
          <p:cNvPr id="6" name="Date Placeholder 5"/>
          <p:cNvSpPr>
            <a:spLocks noGrp="1"/>
          </p:cNvSpPr>
          <p:nvPr>
            <p:ph type="dt" idx="10"/>
          </p:nvPr>
        </p:nvSpPr>
        <p:spPr/>
        <p:txBody>
          <a:bodyPr/>
          <a:lstStyle/>
          <a:p>
            <a:fld id="{55A09B43-CD28-4795-928D-E7F94E34FC2B}" type="datetime1">
              <a:rPr lang="en-US" smtClean="0"/>
              <a:t>1/22/2013</a:t>
            </a:fld>
            <a:endParaRPr lang="en-US" dirty="0"/>
          </a:p>
        </p:txBody>
      </p:sp>
      <p:sp>
        <p:nvSpPr>
          <p:cNvPr id="8" name="Slide Number Placeholder 7"/>
          <p:cNvSpPr>
            <a:spLocks noGrp="1"/>
          </p:cNvSpPr>
          <p:nvPr>
            <p:ph type="sldNum" sz="quarter" idx="12"/>
          </p:nvPr>
        </p:nvSpPr>
        <p:spPr/>
        <p:txBody>
          <a:bodyPr/>
          <a:lstStyle/>
          <a:p>
            <a:fld id="{8B263312-38AA-4E1E-B2B5-0F8F122B24FE}" type="slidenum">
              <a:rPr lang="en-US" smtClean="0"/>
              <a:pPr/>
              <a:t>3</a:t>
            </a:fld>
            <a:endParaRPr lang="en-US" dirty="0"/>
          </a:p>
        </p:txBody>
      </p:sp>
      <p:sp>
        <p:nvSpPr>
          <p:cNvPr id="9" name="Header Placeholder 8"/>
          <p:cNvSpPr>
            <a:spLocks noGrp="1"/>
          </p:cNvSpPr>
          <p:nvPr>
            <p:ph type="hdr" sz="quarter" idx="13"/>
          </p:nvPr>
        </p:nvSpPr>
        <p:spPr/>
        <p:txBody>
          <a:bodyPr/>
          <a:lstStyle/>
          <a:p>
            <a:r>
              <a:rPr lang="en-US" smtClean="0"/>
              <a:t>SMSG Readiness</a:t>
            </a:r>
            <a:endParaRPr lang="en-US" dirty="0"/>
          </a:p>
        </p:txBody>
      </p:sp>
      <p:sp>
        <p:nvSpPr>
          <p:cNvPr id="10" name="Rectangle 9"/>
          <p:cNvSpPr/>
          <p:nvPr/>
        </p:nvSpPr>
        <p:spPr>
          <a:xfrm>
            <a:off x="381001" y="971789"/>
            <a:ext cx="2971800" cy="1631214"/>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IPv6 Subnet and Address Planning</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00:04 </a:t>
            </a:r>
            <a:r>
              <a:rPr lang="en-US" sz="900" b="1" dirty="0">
                <a:solidFill>
                  <a:srgbClr val="FF0000"/>
                </a:solidFill>
                <a:latin typeface="Arial" charset="0"/>
                <a:cs typeface="Arial" charset="0"/>
              </a:rPr>
              <a:t>/ Length: </a:t>
            </a:r>
            <a:r>
              <a:rPr lang="en-US" sz="900" b="1" dirty="0" smtClean="0">
                <a:solidFill>
                  <a:srgbClr val="FF0000"/>
                </a:solidFill>
                <a:latin typeface="Arial" charset="0"/>
                <a:cs typeface="Arial" charset="0"/>
              </a:rPr>
              <a:t>3</a:t>
            </a:r>
            <a:r>
              <a:rPr lang="en-US" sz="900" b="1" dirty="0" smtClean="0">
                <a:solidFill>
                  <a:srgbClr val="FF0000"/>
                </a:solidFill>
                <a:latin typeface="Arial" pitchFamily="34" charset="0"/>
                <a:ea typeface="Calibri" pitchFamily="34" charset="0"/>
                <a:cs typeface="Arial" pitchFamily="34" charset="0"/>
              </a:rPr>
              <a:t> minutes</a:t>
            </a:r>
            <a:endParaRPr lang="en-US" sz="900" b="1" dirty="0">
              <a:solidFill>
                <a:srgbClr val="FF0000"/>
              </a:solidFill>
              <a:latin typeface="Arial" pitchFamily="34" charset="0"/>
              <a:ea typeface="Calibri" pitchFamily="34" charset="0"/>
              <a:cs typeface="Arial" pitchFamily="34" charset="0"/>
            </a:endParaRP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dirty="0" smtClean="0">
              <a:solidFill>
                <a:srgbClr val="FF0000"/>
              </a:solidFill>
              <a:latin typeface="Arial" charset="0"/>
              <a:cs typeface="Arial" charset="0"/>
            </a:endParaRPr>
          </a:p>
          <a:p>
            <a:pPr>
              <a:tabLst>
                <a:tab pos="0" algn="l"/>
              </a:tabLst>
              <a:defRPr/>
            </a:pPr>
            <a:r>
              <a:rPr lang="en-US" sz="900" dirty="0" smtClean="0">
                <a:solidFill>
                  <a:srgbClr val="FF0000"/>
                </a:solidFill>
                <a:latin typeface="Arial" charset="0"/>
                <a:cs typeface="Arial" charset="0"/>
              </a:rPr>
              <a:t>Take the students through the subnet and address plan. Explain the various stages of how the plan comes together. </a:t>
            </a:r>
            <a:endParaRPr lang="en-US" sz="900" dirty="0">
              <a:solidFill>
                <a:srgbClr val="FF0000"/>
              </a:solidFill>
              <a:latin typeface="Arial" charset="0"/>
              <a:cs typeface="Arial" charset="0"/>
            </a:endParaRPr>
          </a:p>
          <a:p>
            <a:pPr>
              <a:spcAft>
                <a:spcPts val="600"/>
              </a:spcAft>
              <a:defRPr/>
            </a:pPr>
            <a:endParaRPr lang="en-US" sz="800" dirty="0">
              <a:latin typeface="Arial" pitchFamily="34" charset="0"/>
              <a:cs typeface="Arial" pitchFamily="34" charset="0"/>
            </a:endParaRPr>
          </a:p>
        </p:txBody>
      </p:sp>
      <p:sp>
        <p:nvSpPr>
          <p:cNvPr id="2" name="Footer Placeholder 1"/>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3048551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i="0" dirty="0" smtClean="0">
                <a:latin typeface="Arial" charset="0"/>
              </a:rPr>
              <a:t>Starting with Query WMI.  </a:t>
            </a:r>
          </a:p>
          <a:p>
            <a:endParaRPr lang="en-US" sz="1400" i="0" dirty="0" smtClean="0">
              <a:latin typeface="Arial" charset="0"/>
            </a:endParaRPr>
          </a:p>
          <a:p>
            <a:r>
              <a:rPr lang="en-US" sz="1400" i="0" dirty="0" smtClean="0">
                <a:latin typeface="Arial" charset="0"/>
              </a:rPr>
              <a:t>This activity</a:t>
            </a:r>
            <a:r>
              <a:rPr lang="en-US" sz="1400" i="0" baseline="0" dirty="0" smtClean="0">
                <a:latin typeface="Arial" charset="0"/>
              </a:rPr>
              <a:t> will actually just send a WMI query to a system that you are able to specify.  If you see the screen shot on the bottom, that is pretty much what you have to define.  First of all, which is the computer you would like to talk to and then the namespace and then you are just entering the WMI query.  This really gives you the output on the data bus so whatever that WMI query will return, this data will be published to the data bus.  There are a couple of items that will be published so the computer where the WMI query is performed, the WMI query itself will be published on the data bus and, of course, the query result of the WMI query will be published as a string to the data bus as well.  Plus, the namespace will be there as well.  After using that activity within your </a:t>
            </a:r>
            <a:r>
              <a:rPr lang="en-US" sz="1400" i="0" baseline="0" dirty="0" err="1" smtClean="0">
                <a:latin typeface="Arial" charset="0"/>
              </a:rPr>
              <a:t>runbook</a:t>
            </a:r>
            <a:r>
              <a:rPr lang="en-US" sz="1400" i="0" baseline="0" dirty="0" smtClean="0">
                <a:latin typeface="Arial" charset="0"/>
              </a:rPr>
              <a:t> you can grab the results and the namespace and the computer and the query from the data bus and work with that from there. That is pretty much it about the WMI activity, but pretty powerful, but of course, less flexible than the .NET script objects that we are going to tackle in a few slides. </a:t>
            </a:r>
            <a:endParaRPr lang="en-US" sz="1400" i="1" dirty="0" smtClean="0">
              <a:latin typeface="Arial" charset="0"/>
            </a:endParaRPr>
          </a:p>
          <a:p>
            <a:endParaRPr lang="en-US" sz="1400" i="1"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4</a:t>
            </a:fld>
            <a:endParaRPr lang="en-US" dirty="0" smtClean="0">
              <a:latin typeface="Arial" pitchFamily="34" charset="0"/>
            </a:endParaRPr>
          </a:p>
        </p:txBody>
      </p:sp>
    </p:spTree>
    <p:extLst>
      <p:ext uri="{BB962C8B-B14F-4D97-AF65-F5344CB8AC3E}">
        <p14:creationId xmlns:p14="http://schemas.microsoft.com/office/powerpoint/2010/main" val="313012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The next one which is also quite interesting is how to work with web services.   There is 1 activity that is called invoke web service and that invoke web service</a:t>
            </a:r>
            <a:r>
              <a:rPr lang="en-US" sz="1400" baseline="0" dirty="0" smtClean="0">
                <a:latin typeface="Arial" charset="0"/>
              </a:rPr>
              <a:t> really runs a web service and gives you the options to define XML parameters and give you also, of course, the result as the XML.  In the screen shot on the right you see that you have to define the WSDL file which is actually the description file of the web service.  Whenever you go out to the web and check for some available web services there is always a web service available for free just to work and test with that so you can use that one and then you just have to define the WSDL URL in the first text box.  The next one is the method so the web service you go into use might have a different or multiple methods.  In this case, we have 1 method called Get Cities by Country which just gives you a list of cities by a specified country and then you have to define the SML request payload and there is this button, Format Hint, on the very bottom of that window which gives you hints on how to format the XML payload.  That is actually the input for the web service method that you specified above. </a:t>
            </a:r>
          </a:p>
          <a:p>
            <a:endParaRPr lang="en-US" sz="1400" baseline="0" dirty="0" smtClean="0">
              <a:latin typeface="Arial" charset="0"/>
            </a:endParaRPr>
          </a:p>
          <a:p>
            <a:r>
              <a:rPr lang="en-US" sz="1400" baseline="0" dirty="0" smtClean="0">
                <a:latin typeface="Arial" charset="0"/>
              </a:rPr>
              <a:t>With that activity we will support SOAP 1.1 and 1.2 and the result will be published on the data bus again and this is an XML document that you can then parse with </a:t>
            </a:r>
            <a:r>
              <a:rPr lang="en-US" sz="1400" baseline="0" dirty="0" err="1" smtClean="0">
                <a:latin typeface="Arial" charset="0"/>
              </a:rPr>
              <a:t>XPath</a:t>
            </a:r>
            <a:r>
              <a:rPr lang="en-US" sz="1400" baseline="0" dirty="0" smtClean="0">
                <a:latin typeface="Arial" charset="0"/>
              </a:rPr>
              <a:t> queries using the next activity that is called query XML.</a:t>
            </a:r>
          </a:p>
          <a:p>
            <a:endParaRPr lang="en-US" sz="1400" baseline="0" dirty="0" smtClean="0">
              <a:latin typeface="Arial" charset="0"/>
            </a:endParaRPr>
          </a:p>
          <a:p>
            <a:r>
              <a:rPr lang="en-US" sz="1400" baseline="0" dirty="0" smtClean="0">
                <a:latin typeface="Arial" charset="0"/>
              </a:rPr>
              <a:t>That is more-or-less it.  Of course, you can also define how to use authentication, HTTP authentication in the advanced tab of that window on the right.  So, you can define a username and define passwords and another option is to use HTTPS certificates, but that is not part of that window, but in the designer there is the option menu where you are able to define HTTPS certificates in there.  </a:t>
            </a:r>
            <a:endParaRPr lang="en-US" sz="1400" dirty="0" smtClean="0">
              <a:latin typeface="Arial" charset="0"/>
            </a:endParaRPr>
          </a:p>
          <a:p>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5</a:t>
            </a:fld>
            <a:endParaRPr lang="en-US" dirty="0" smtClean="0">
              <a:latin typeface="Arial" pitchFamily="34" charset="0"/>
            </a:endParaRPr>
          </a:p>
        </p:txBody>
      </p:sp>
    </p:spTree>
    <p:extLst>
      <p:ext uri="{BB962C8B-B14F-4D97-AF65-F5344CB8AC3E}">
        <p14:creationId xmlns:p14="http://schemas.microsoft.com/office/powerpoint/2010/main" val="300024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400" dirty="0" smtClean="0">
                <a:latin typeface="Arial" charset="0"/>
              </a:rPr>
              <a:t>The next one is actually</a:t>
            </a:r>
            <a:r>
              <a:rPr lang="en-US" sz="1400" baseline="0" dirty="0" smtClean="0">
                <a:latin typeface="Arial" charset="0"/>
              </a:rPr>
              <a:t> query XML activity.  That is the one that you probably will use if you are going to work with web services because in 1 way or the other you would like to work with the results of that web service, but of course, you can also use an XML file that you have grabbed from the file system somewhere else.  Actually you have in the window at the right you see you either define the XML file or you just define the block of XML which might be the published data from the invoke web service that happens before that activity. The most important part is the </a:t>
            </a:r>
            <a:r>
              <a:rPr lang="en-US" sz="1400" baseline="0" dirty="0" err="1" smtClean="0">
                <a:latin typeface="Arial" charset="0"/>
              </a:rPr>
              <a:t>XPath</a:t>
            </a:r>
            <a:r>
              <a:rPr lang="en-US" sz="1400" baseline="0" dirty="0" smtClean="0">
                <a:latin typeface="Arial" charset="0"/>
              </a:rPr>
              <a:t> query.  If you are not familiar with </a:t>
            </a:r>
            <a:r>
              <a:rPr lang="en-US" sz="1400" baseline="0" dirty="0" err="1" smtClean="0">
                <a:latin typeface="Arial" charset="0"/>
              </a:rPr>
              <a:t>XPath</a:t>
            </a:r>
            <a:r>
              <a:rPr lang="en-US" sz="1400" baseline="0" dirty="0" smtClean="0">
                <a:latin typeface="Arial" charset="0"/>
              </a:rPr>
              <a:t>, that is a pretty powerful language which to parse XML files and to grab data out there so either elements, attributes and you can define filters there and actually it is a pretty powerful language </a:t>
            </a:r>
            <a:r>
              <a:rPr lang="en-US" sz="1400" baseline="0" dirty="0" err="1" smtClean="0">
                <a:latin typeface="Arial" charset="0"/>
              </a:rPr>
              <a:t>XPath</a:t>
            </a:r>
            <a:r>
              <a:rPr lang="en-US" sz="1400" baseline="0" dirty="0" smtClean="0">
                <a:latin typeface="Arial" charset="0"/>
              </a:rPr>
              <a:t> so you find a couple of information on how to work with that online, but there you define the </a:t>
            </a:r>
            <a:r>
              <a:rPr lang="en-US" sz="1400" baseline="0" dirty="0" err="1" smtClean="0">
                <a:latin typeface="Arial" charset="0"/>
              </a:rPr>
              <a:t>XPath</a:t>
            </a:r>
            <a:r>
              <a:rPr lang="en-US" sz="1400" baseline="0" dirty="0" smtClean="0">
                <a:latin typeface="Arial" charset="0"/>
              </a:rPr>
              <a:t> query and the results from that will be published on the data bus again.  If you run that activity if you go to the data bus you will have the query result published there, XML attributes published there, you will have the </a:t>
            </a:r>
            <a:r>
              <a:rPr lang="en-US" sz="1400" baseline="0" dirty="0" err="1" smtClean="0">
                <a:latin typeface="Arial" charset="0"/>
              </a:rPr>
              <a:t>XPath</a:t>
            </a:r>
            <a:r>
              <a:rPr lang="en-US" sz="1400" baseline="0" dirty="0" smtClean="0">
                <a:latin typeface="Arial" charset="0"/>
              </a:rPr>
              <a:t> query itself published in the data bus and also the note count so if you are looking, for example for an element called temperature and there are a couple of elements there that are called temperature you will also get the count of the notes or the elements in the data bus as well as a published variable there as well. </a:t>
            </a:r>
            <a:endParaRPr lang="en-US" sz="1400" dirty="0" smtClean="0">
              <a:latin typeface="Arial" charset="0"/>
            </a:endParaRPr>
          </a:p>
          <a:p>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6</a:t>
            </a:fld>
            <a:endParaRPr lang="en-US" dirty="0" smtClean="0">
              <a:latin typeface="Arial" pitchFamily="34" charset="0"/>
            </a:endParaRPr>
          </a:p>
        </p:txBody>
      </p:sp>
    </p:spTree>
    <p:extLst>
      <p:ext uri="{BB962C8B-B14F-4D97-AF65-F5344CB8AC3E}">
        <p14:creationId xmlns:p14="http://schemas.microsoft.com/office/powerpoint/2010/main" val="57849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The next one is Query Database Activity.</a:t>
            </a:r>
            <a:r>
              <a:rPr lang="en-US" sz="1400" baseline="0" dirty="0" smtClean="0">
                <a:latin typeface="Arial" charset="0"/>
              </a:rPr>
              <a:t>  It really does what it says.  You are able to query a database table and we are going to support the following databases:</a:t>
            </a:r>
          </a:p>
          <a:p>
            <a:r>
              <a:rPr lang="en-US" sz="1400" baseline="0" dirty="0" smtClean="0">
                <a:latin typeface="Arial" charset="0"/>
              </a:rPr>
              <a:t>Microsoft Access.  You can define ODBC and you can use SQL server, of course, and Oracle databases. </a:t>
            </a:r>
          </a:p>
          <a:p>
            <a:endParaRPr lang="en-US" sz="1400" baseline="0" dirty="0" smtClean="0">
              <a:latin typeface="Arial" charset="0"/>
            </a:endParaRPr>
          </a:p>
          <a:p>
            <a:r>
              <a:rPr lang="en-US" sz="1400" baseline="0" dirty="0" smtClean="0">
                <a:latin typeface="Arial" charset="0"/>
              </a:rPr>
              <a:t>With that, you define your connection string.  You are able to define your authentication method.  For a SQL server, for example, you are able to define if you are going to use windows authentication or SQL server authentication. Then you define your query the way you would do it in a standard SQL tool to query database tables.  The resulting rows will be published to the data bus again.  The fields are returned in semi-colon format and then, of course, you can use those manipulation functions that I showed you in another session before that on how to work with strings. </a:t>
            </a:r>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7</a:t>
            </a:fld>
            <a:endParaRPr lang="en-US" dirty="0" smtClean="0">
              <a:latin typeface="Arial" pitchFamily="34" charset="0"/>
            </a:endParaRPr>
          </a:p>
        </p:txBody>
      </p:sp>
    </p:spTree>
    <p:extLst>
      <p:ext uri="{BB962C8B-B14F-4D97-AF65-F5344CB8AC3E}">
        <p14:creationId xmlns:p14="http://schemas.microsoft.com/office/powerpoint/2010/main" val="53680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i="0" dirty="0" smtClean="0">
                <a:latin typeface="Arial" charset="0"/>
              </a:rPr>
              <a:t>Another one is the Run</a:t>
            </a:r>
            <a:r>
              <a:rPr lang="en-US" sz="1400" i="0" baseline="0" dirty="0" smtClean="0">
                <a:latin typeface="Arial" charset="0"/>
              </a:rPr>
              <a:t> Program Activity.  The Run Program Activity gives you the option to run any program or any command on a specified computer in you domain.  You can either do that in an interactive mode or in a background mode.  For example, you can run a batch script with that or even a set of complex demands, for example.  The way you are going to configure that activity is pretty simple. You either define if it is a command line that you would like to run or if it is a program that would like to run and, of course, you will need to define the target computer and you also have to define which user account will run that program or the command. That is the important part, that user account needs to have admin rights and permissions on that target computer to run that program so that is the important part.  Of course, you also have to think about, should it be an interactive mode? Should there be an interaction with the user in front of that computer or should it run in the background mode without any interaction with a user. </a:t>
            </a:r>
          </a:p>
          <a:p>
            <a:endParaRPr lang="en-US" sz="1400" i="0" baseline="0" dirty="0" smtClean="0">
              <a:latin typeface="Arial" charset="0"/>
            </a:endParaRPr>
          </a:p>
          <a:p>
            <a:r>
              <a:rPr lang="en-US" sz="1400" i="0" baseline="0" dirty="0" smtClean="0">
                <a:latin typeface="Arial" charset="0"/>
              </a:rPr>
              <a:t>If you are going to use the program execution mode you just are able to grab that executable from your file system or you are using the command execution then you are just using it the same way as you are using a windows command prompt.  Then, you define the computer and then there is also a program path you have to define where the commands or the program is located. You are defining your parameters, of course, that you would like to pass in and you can, of course, use a published data and published variables there as well. </a:t>
            </a:r>
          </a:p>
          <a:p>
            <a:endParaRPr lang="en-US" sz="1400" i="0" baseline="0" dirty="0" smtClean="0">
              <a:latin typeface="Arial" charset="0"/>
            </a:endParaRPr>
          </a:p>
          <a:p>
            <a:r>
              <a:rPr lang="en-US" sz="1400" i="0" baseline="0" dirty="0" smtClean="0">
                <a:latin typeface="Arial" charset="0"/>
              </a:rPr>
              <a:t>One more thing you have to define which is actually on a separate tab called Advanced which is actually the execution mode so again there are actually 3 different options for the execution mode.  First of all, it is interactive so if you want to display the user interface to give a user on that target computer you have to choose interactive.  The other way is to run that program or command in the background and there are 2 options there; normal and low priority, but in both ways you won’t have a user interface that really runs in the background and the process priority is set to what you specified so either low or normal. </a:t>
            </a:r>
          </a:p>
          <a:p>
            <a:endParaRPr lang="en-US" sz="1400" i="0" baseline="0" dirty="0" smtClean="0">
              <a:latin typeface="Arial" charset="0"/>
            </a:endParaRPr>
          </a:p>
          <a:p>
            <a:r>
              <a:rPr lang="en-US" sz="1400" i="0" baseline="0" dirty="0" smtClean="0">
                <a:latin typeface="Arial" charset="0"/>
              </a:rPr>
              <a:t>What I want to mention here is that also you are able to wait for completion of that activity and that program so you can define if that activity should wait if that program or command is finished. For the interactive mode, that happens only if the user closes the program and for the background mode it really waits if that program or command is completed.   Of course, you can also set a timeout here so a terminate after X minutes and then it will wait and terminate that program if it is not finished by that time.  Of course, you can specify a user name and a password for both authentication and that is important to know for active mode.  It will open that session or that interactive command prompt in that user session that you specified in the user name so that is important to know. </a:t>
            </a:r>
          </a:p>
          <a:p>
            <a:endParaRPr lang="en-US" sz="1400" i="0" baseline="0" dirty="0" smtClean="0">
              <a:latin typeface="Arial" charset="0"/>
            </a:endParaRPr>
          </a:p>
          <a:p>
            <a:r>
              <a:rPr lang="en-US" sz="1400" i="0" baseline="0" dirty="0" smtClean="0">
                <a:latin typeface="Arial" charset="0"/>
              </a:rPr>
              <a:t>Of course, published data is used here as well so after that activity runs there is a couple of data that will be published to the data bus.  Of course, it is the parameters, the path, the process ID, the output of that program, the exit code which are the 2 most important ones, then an unmodified output of the program will be published to the data bus as well and a couple of other variables will be published as well.</a:t>
            </a:r>
            <a:endParaRPr lang="en-US" sz="1400" i="0" dirty="0" smtClean="0">
              <a:latin typeface="Arial" charset="0"/>
            </a:endParaRPr>
          </a:p>
          <a:p>
            <a:endParaRPr lang="en-US" sz="1400" i="1" dirty="0" smtClean="0">
              <a:latin typeface="Arial" charset="0"/>
            </a:endParaRPr>
          </a:p>
          <a:p>
            <a:endParaRPr lang="en-US" sz="1400" i="1"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8</a:t>
            </a:fld>
            <a:endParaRPr lang="en-US" dirty="0" smtClean="0">
              <a:latin typeface="Arial" pitchFamily="34" charset="0"/>
            </a:endParaRPr>
          </a:p>
        </p:txBody>
      </p:sp>
    </p:spTree>
    <p:extLst>
      <p:ext uri="{BB962C8B-B14F-4D97-AF65-F5344CB8AC3E}">
        <p14:creationId xmlns:p14="http://schemas.microsoft.com/office/powerpoint/2010/main" val="221341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Probably the most powerful</a:t>
            </a:r>
            <a:r>
              <a:rPr lang="en-US" sz="1400" baseline="0" dirty="0" smtClean="0">
                <a:latin typeface="Arial" charset="0"/>
              </a:rPr>
              <a:t> activity within the foundation objects is the Run .NET Scripting Activity.</a:t>
            </a:r>
          </a:p>
          <a:p>
            <a:endParaRPr lang="en-US" sz="1400" baseline="0" dirty="0" smtClean="0">
              <a:latin typeface="Arial" charset="0"/>
            </a:endParaRPr>
          </a:p>
          <a:p>
            <a:r>
              <a:rPr lang="en-US" sz="1400" baseline="0" dirty="0" smtClean="0">
                <a:latin typeface="Arial" charset="0"/>
              </a:rPr>
              <a:t>With that, you are able to run scripts and those scripts can be written actually in </a:t>
            </a:r>
            <a:r>
              <a:rPr lang="en-US" sz="1400" baseline="0" dirty="0" err="1" smtClean="0">
                <a:latin typeface="Arial" charset="0"/>
              </a:rPr>
              <a:t>VB.Net</a:t>
            </a:r>
            <a:r>
              <a:rPr lang="en-US" sz="1400" baseline="0" dirty="0" smtClean="0">
                <a:latin typeface="Arial" charset="0"/>
              </a:rPr>
              <a:t>, </a:t>
            </a:r>
            <a:r>
              <a:rPr lang="en-US" sz="1400" baseline="0" dirty="0" err="1" smtClean="0">
                <a:latin typeface="Arial" charset="0"/>
              </a:rPr>
              <a:t>JScript</a:t>
            </a:r>
            <a:r>
              <a:rPr lang="en-US" sz="1400" baseline="0" dirty="0" smtClean="0">
                <a:latin typeface="Arial" charset="0"/>
              </a:rPr>
              <a:t>, in C# or even Windows PowerShell. Those are the options that you have with that activity.  We are actually supporting the .NET CLR version 2.0 and later so that is a pretty powerful activity where you can really work with scripts with parsing data with .NET API’s and a lot of things can be done here.  For example, if you want to work with PowerShell </a:t>
            </a:r>
            <a:r>
              <a:rPr lang="en-US" sz="1400" baseline="0" dirty="0" err="1" smtClean="0">
                <a:latin typeface="Arial" charset="0"/>
              </a:rPr>
              <a:t>commandlets</a:t>
            </a:r>
            <a:r>
              <a:rPr lang="en-US" sz="1400" baseline="0" dirty="0" smtClean="0">
                <a:latin typeface="Arial" charset="0"/>
              </a:rPr>
              <a:t>, I mean if you think about all the Microsoft products, they have support for a lot of </a:t>
            </a:r>
            <a:r>
              <a:rPr lang="en-US" sz="1400" baseline="0" dirty="0" err="1" smtClean="0">
                <a:latin typeface="Arial" charset="0"/>
              </a:rPr>
              <a:t>commandlets</a:t>
            </a:r>
            <a:r>
              <a:rPr lang="en-US" sz="1400" baseline="0" dirty="0" smtClean="0">
                <a:latin typeface="Arial" charset="0"/>
              </a:rPr>
              <a:t>.  System Center, for example, has tons of </a:t>
            </a:r>
            <a:r>
              <a:rPr lang="en-US" sz="1400" baseline="0" dirty="0" err="1" smtClean="0">
                <a:latin typeface="Arial" charset="0"/>
              </a:rPr>
              <a:t>commandlets</a:t>
            </a:r>
            <a:r>
              <a:rPr lang="en-US" sz="1400" baseline="0" dirty="0" smtClean="0">
                <a:latin typeface="Arial" charset="0"/>
              </a:rPr>
              <a:t> where you can really do almost everything with PowerShell and you are now able to work with that within Orchestrator within your workflow.</a:t>
            </a:r>
          </a:p>
          <a:p>
            <a:endParaRPr lang="en-US" sz="1400" baseline="0" dirty="0" smtClean="0">
              <a:latin typeface="Arial" charset="0"/>
            </a:endParaRPr>
          </a:p>
          <a:p>
            <a:r>
              <a:rPr lang="en-US" sz="1400" baseline="0" dirty="0" smtClean="0">
                <a:latin typeface="Arial" charset="0"/>
              </a:rPr>
              <a:t>What you have to think about when you start using the Run </a:t>
            </a:r>
            <a:r>
              <a:rPr lang="en-US" sz="1400" baseline="0" dirty="0" err="1" smtClean="0">
                <a:latin typeface="Arial" charset="0"/>
              </a:rPr>
              <a:t>.Net</a:t>
            </a:r>
            <a:r>
              <a:rPr lang="en-US" sz="1400" baseline="0" dirty="0" smtClean="0">
                <a:latin typeface="Arial" charset="0"/>
              </a:rPr>
              <a:t> Scripting Activities, first of all, the code that you want to run and then, of course, which libraries or namespaces you would like to use in that script and the data you want to publish.  From a security perspective it is important to understand that the user account that is defined as the runbooks service account will be used for that for the security credentials for that script so whenever that script runs against another computer, the runbooks service account will be used for authentication and it has to have access to the resources and for the stuff you are going to do with your script.  </a:t>
            </a:r>
          </a:p>
          <a:p>
            <a:endParaRPr lang="en-US" sz="1400" baseline="0" dirty="0" smtClean="0">
              <a:latin typeface="Arial" charset="0"/>
            </a:endParaRPr>
          </a:p>
          <a:p>
            <a:r>
              <a:rPr lang="en-US" sz="1400" baseline="0" dirty="0" smtClean="0">
                <a:latin typeface="Arial" charset="0"/>
              </a:rPr>
              <a:t>From a configuration perspective, it is pretty much easy; it is just 2 things that you have to define on the first tab, it is the type so it is </a:t>
            </a:r>
            <a:r>
              <a:rPr lang="en-US" sz="1400" baseline="0" dirty="0" err="1" smtClean="0">
                <a:latin typeface="Arial" charset="0"/>
              </a:rPr>
              <a:t>VB.Net</a:t>
            </a:r>
            <a:r>
              <a:rPr lang="en-US" sz="1400" baseline="0" dirty="0" smtClean="0">
                <a:latin typeface="Arial" charset="0"/>
              </a:rPr>
              <a:t>, Jscript, C# or Windows PowerShell and then it is just a big box for your script and then there is another tab where you have to define namespaces so in case you would like to use some .NET </a:t>
            </a:r>
            <a:r>
              <a:rPr lang="en-US" sz="1400" baseline="0" dirty="0" err="1" smtClean="0">
                <a:latin typeface="Arial" charset="0"/>
              </a:rPr>
              <a:t>namespaceI</a:t>
            </a:r>
            <a:r>
              <a:rPr lang="en-US" sz="1400" baseline="0" dirty="0" smtClean="0">
                <a:latin typeface="Arial" charset="0"/>
              </a:rPr>
              <a:t> and you don’t want to have a fully qualified name with every object and every method you are going to call from that namespace, you have to define those namespaces there and you can also define the references there as well to assemblies that you are going to use in your script.</a:t>
            </a:r>
          </a:p>
          <a:p>
            <a:endParaRPr lang="en-US" sz="1400" baseline="0" dirty="0" smtClean="0">
              <a:latin typeface="Arial" charset="0"/>
            </a:endParaRPr>
          </a:p>
          <a:p>
            <a:r>
              <a:rPr lang="en-US" sz="1400" baseline="0" dirty="0" smtClean="0">
                <a:latin typeface="Arial" charset="0"/>
              </a:rPr>
              <a:t>Then, you are almost done.  You just have to define the published data and those are either date/time, string types or collections so if your data is multi-value data than you define collections as your published data and you give those published data a name and then, of course, you also have to give them a variable name which then automatically created a .NET property for those items and then you are going to assign the values to those .NET properties and then this will be published to the data bus at the end. </a:t>
            </a:r>
          </a:p>
          <a:p>
            <a:endParaRPr lang="en-US" sz="1400" baseline="0" dirty="0" smtClean="0">
              <a:latin typeface="Arial" charset="0"/>
            </a:endParaRPr>
          </a:p>
          <a:p>
            <a:r>
              <a:rPr lang="en-US" sz="1400" baseline="0" dirty="0" smtClean="0">
                <a:latin typeface="Arial" charset="0"/>
              </a:rPr>
              <a:t>Actually, that is it about the .NET scripting and, again, it is a very powerful way to work with different systems, different tools so you can really run all your PowerShell </a:t>
            </a:r>
            <a:r>
              <a:rPr lang="en-US" sz="1400" baseline="0" dirty="0" err="1" smtClean="0">
                <a:latin typeface="Arial" charset="0"/>
              </a:rPr>
              <a:t>commandlets</a:t>
            </a:r>
            <a:r>
              <a:rPr lang="en-US" sz="1400" baseline="0" dirty="0" smtClean="0">
                <a:latin typeface="Arial" charset="0"/>
              </a:rPr>
              <a:t> you can think of.  You can work with .NET API’s.  You can use your </a:t>
            </a:r>
            <a:r>
              <a:rPr lang="en-US" sz="1400" baseline="0" dirty="0" err="1" smtClean="0">
                <a:latin typeface="Arial" charset="0"/>
              </a:rPr>
              <a:t>JScript</a:t>
            </a:r>
            <a:r>
              <a:rPr lang="en-US" sz="1400" baseline="0" dirty="0" smtClean="0">
                <a:latin typeface="Arial" charset="0"/>
              </a:rPr>
              <a:t> stuff.  Everything that would work with your runbooks now with that Run .NET scripting activity. </a:t>
            </a:r>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9</a:t>
            </a:fld>
            <a:endParaRPr lang="en-US" dirty="0" smtClean="0">
              <a:latin typeface="Arial" pitchFamily="34" charset="0"/>
            </a:endParaRPr>
          </a:p>
        </p:txBody>
      </p:sp>
    </p:spTree>
    <p:extLst>
      <p:ext uri="{BB962C8B-B14F-4D97-AF65-F5344CB8AC3E}">
        <p14:creationId xmlns:p14="http://schemas.microsoft.com/office/powerpoint/2010/main" val="3130320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8314743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5014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2455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8822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071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53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9864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12823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80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547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9144000"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3415094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209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5778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953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8187" y="1165754"/>
            <a:ext cx="11400102" cy="2280624"/>
          </a:xfrm>
        </p:spPr>
        <p:txBody>
          <a:bodyPr/>
          <a:lstStyle>
            <a:lvl1pPr>
              <a:lnSpc>
                <a:spcPct val="100000"/>
              </a:lnSpc>
              <a:defRPr/>
            </a:lvl1pPr>
            <a:lvl2pPr>
              <a:lnSpc>
                <a:spcPct val="100000"/>
              </a:lnSpc>
              <a:spcBef>
                <a:spcPts val="0"/>
              </a:spcBef>
              <a:spcAft>
                <a:spcPts val="612"/>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Tree>
    <p:extLst>
      <p:ext uri="{BB962C8B-B14F-4D97-AF65-F5344CB8AC3E}">
        <p14:creationId xmlns:p14="http://schemas.microsoft.com/office/powerpoint/2010/main" val="29336875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82"/>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28826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07333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7482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7025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944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1569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val="188311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21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 id="2147484210" r:id="rId25"/>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1863" rtl="0" fontAlgn="base">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1863" rtl="0" fontAlgn="base">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fontAlgn="base">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702" y="1751726"/>
            <a:ext cx="9143936" cy="1664890"/>
          </a:xfrm>
        </p:spPr>
        <p:txBody>
          <a:bodyPr/>
          <a:lstStyle/>
          <a:p>
            <a:pPr defTabSz="932742" fontAlgn="auto">
              <a:lnSpc>
                <a:spcPct val="80000"/>
              </a:lnSpc>
              <a:spcAft>
                <a:spcPts val="0"/>
              </a:spcAft>
              <a:defRPr/>
            </a:pPr>
            <a:r>
              <a:rPr sz="4800" dirty="0" smtClean="0">
                <a:ea typeface="+mn-ea"/>
              </a:rPr>
              <a:t>Creating Complex Workflows</a:t>
            </a:r>
            <a:br>
              <a:rPr sz="4800" dirty="0" smtClean="0">
                <a:ea typeface="+mn-ea"/>
              </a:rPr>
            </a:br>
            <a:r>
              <a:rPr sz="3600" dirty="0" smtClean="0">
                <a:ea typeface="+mn-ea"/>
              </a:rPr>
              <a:t>with System Center 2012 SP1 Orchestrator </a:t>
            </a:r>
            <a:r>
              <a:rPr sz="2000" dirty="0" smtClean="0">
                <a:ea typeface="+mn-ea"/>
              </a:rPr>
              <a:t/>
            </a:r>
            <a:br>
              <a:rPr sz="2000" dirty="0" smtClean="0">
                <a:ea typeface="+mn-ea"/>
              </a:rPr>
            </a:br>
            <a:r>
              <a:rPr lang="en-US" sz="2000" dirty="0">
                <a:ea typeface="+mn-ea"/>
              </a:rPr>
              <a:t/>
            </a:r>
            <a:br>
              <a:rPr lang="en-US" sz="2000" dirty="0">
                <a:ea typeface="+mn-ea"/>
              </a:rPr>
            </a:br>
            <a:r>
              <a:rPr lang="en-US" sz="2800" dirty="0"/>
              <a:t>Andreas </a:t>
            </a:r>
            <a:r>
              <a:rPr lang="en-US" sz="2800" dirty="0" smtClean="0"/>
              <a:t>Rynes</a:t>
            </a:r>
            <a:r>
              <a:rPr lang="en-US" sz="2800" dirty="0" smtClean="0">
                <a:ea typeface="+mn-ea"/>
              </a:rPr>
              <a:t/>
            </a:r>
            <a:br>
              <a:rPr lang="en-US" sz="2800" dirty="0" smtClean="0">
                <a:ea typeface="+mn-ea"/>
              </a:rPr>
            </a:br>
            <a:r>
              <a:rPr lang="en-US" sz="2800" dirty="0" smtClean="0">
                <a:ea typeface="+mn-ea"/>
              </a:rPr>
              <a:t>Datacenter Architect</a:t>
            </a:r>
            <a:br>
              <a:rPr lang="en-US" sz="2800" dirty="0" smtClean="0">
                <a:ea typeface="+mn-ea"/>
              </a:rPr>
            </a:br>
            <a:r>
              <a:rPr lang="en-US" sz="2800" dirty="0" smtClean="0">
                <a:ea typeface="+mn-ea"/>
              </a:rPr>
              <a:t>Microsoft Corporation</a:t>
            </a:r>
            <a:endParaRPr dirty="0">
              <a:ea typeface="+mn-ea"/>
            </a:endParaRPr>
          </a:p>
        </p:txBody>
      </p:sp>
      <p:sp>
        <p:nvSpPr>
          <p:cNvPr id="15362" name="TextBox 4"/>
          <p:cNvSpPr txBox="1">
            <a:spLocks noChangeArrowheads="1"/>
          </p:cNvSpPr>
          <p:nvPr/>
        </p:nvSpPr>
        <p:spPr bwMode="auto">
          <a:xfrm>
            <a:off x="731897" y="4627188"/>
            <a:ext cx="4114755" cy="51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75"/>
              </a:lnSpc>
              <a:spcAft>
                <a:spcPts val="1838"/>
              </a:spcAft>
              <a:buSzPct val="90000"/>
            </a:pPr>
            <a:r>
              <a:rPr lang="en-US" sz="2400" dirty="0" smtClean="0">
                <a:solidFill>
                  <a:schemeClr val="bg1"/>
                </a:solidFill>
                <a:latin typeface="Segoe UI Light" panose="020B0502040204020203" pitchFamily="34" charset="0"/>
              </a:rPr>
              <a:t>Microsoft </a:t>
            </a:r>
            <a:r>
              <a:rPr lang="en-US" sz="2400" dirty="0">
                <a:solidFill>
                  <a:schemeClr val="bg1"/>
                </a:solidFill>
                <a:latin typeface="Segoe UI Light" panose="020B0502040204020203" pitchFamily="34" charset="0"/>
              </a:rPr>
              <a:t>Virtual Academy </a:t>
            </a:r>
          </a:p>
        </p:txBody>
      </p:sp>
      <p:pic>
        <p:nvPicPr>
          <p:cNvPr id="15368" name="Picture 20" descr="arrow.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44695" y="46271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cstate="screen">
            <a:duotone>
              <a:prstClr val="black"/>
              <a:schemeClr val="bg1">
                <a:lumMod val="50000"/>
                <a:tint val="45000"/>
                <a:satMod val="400000"/>
              </a:schemeClr>
            </a:duotone>
            <a:extLst>
              <a:ext uri="{28A0092B-C50C-407E-A947-70E740481C1C}">
                <a14:useLocalDpi xmlns:a14="http://schemas.microsoft.com/office/drawing/2010/main"/>
              </a:ext>
            </a:extLst>
          </a:blip>
          <a:stretch>
            <a:fillRect/>
          </a:stretch>
        </p:blipFill>
        <p:spPr>
          <a:xfrm>
            <a:off x="3383628" y="5783237"/>
            <a:ext cx="5135283" cy="91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754874"/>
          </a:xfrm>
        </p:spPr>
        <p:txBody>
          <a:bodyPr/>
          <a:lstStyle/>
          <a:p>
            <a:r>
              <a:rPr lang="en-US" dirty="0"/>
              <a:t>Opens SSH connection to remote server </a:t>
            </a:r>
            <a:r>
              <a:rPr lang="en-US" dirty="0" smtClean="0"/>
              <a:t/>
            </a:r>
            <a:br>
              <a:rPr lang="en-US" dirty="0" smtClean="0"/>
            </a:br>
            <a:r>
              <a:rPr lang="en-US" dirty="0" smtClean="0"/>
              <a:t>and </a:t>
            </a:r>
            <a:r>
              <a:rPr lang="en-US" dirty="0"/>
              <a:t>runs shell commands</a:t>
            </a:r>
          </a:p>
          <a:p>
            <a:r>
              <a:rPr lang="en-US" dirty="0"/>
              <a:t>Support for key files, </a:t>
            </a:r>
            <a:r>
              <a:rPr lang="en-US" dirty="0" smtClean="0"/>
              <a:t>username, </a:t>
            </a:r>
            <a:br>
              <a:rPr lang="en-US" dirty="0" smtClean="0"/>
            </a:br>
            <a:r>
              <a:rPr lang="en-US" dirty="0" smtClean="0"/>
              <a:t>password</a:t>
            </a:r>
            <a:r>
              <a:rPr lang="en-US" dirty="0"/>
              <a:t>, passphrase</a:t>
            </a:r>
          </a:p>
          <a:p>
            <a:r>
              <a:rPr lang="en-US" dirty="0"/>
              <a:t>Commands and </a:t>
            </a:r>
            <a:r>
              <a:rPr lang="en-US" dirty="0" smtClean="0"/>
              <a:t/>
            </a:r>
            <a:br>
              <a:rPr lang="en-US" dirty="0" smtClean="0"/>
            </a:br>
            <a:r>
              <a:rPr lang="en-US" dirty="0" smtClean="0"/>
              <a:t>Command </a:t>
            </a:r>
            <a:r>
              <a:rPr lang="en-US" dirty="0"/>
              <a:t>Set File</a:t>
            </a:r>
          </a:p>
        </p:txBody>
      </p:sp>
      <p:sp>
        <p:nvSpPr>
          <p:cNvPr id="5122" name="Title 1"/>
          <p:cNvSpPr>
            <a:spLocks noGrp="1"/>
          </p:cNvSpPr>
          <p:nvPr>
            <p:ph type="title"/>
          </p:nvPr>
        </p:nvSpPr>
        <p:spPr/>
        <p:txBody>
          <a:bodyPr/>
          <a:lstStyle/>
          <a:p>
            <a:r>
              <a:rPr lang="en-US" dirty="0" smtClean="0"/>
              <a:t>Run SSH Command Activity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533" y="3382205"/>
            <a:ext cx="5857915" cy="340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7" y="5356598"/>
            <a:ext cx="1005893" cy="141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91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5714511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084469"/>
          </a:xfrm>
        </p:spPr>
        <p:txBody>
          <a:bodyPr/>
          <a:lstStyle/>
          <a:p>
            <a:r>
              <a:rPr lang="en-US" dirty="0" smtClean="0"/>
              <a:t>Discussion of options for various data sources </a:t>
            </a:r>
          </a:p>
          <a:p>
            <a:r>
              <a:rPr lang="en-US" dirty="0" smtClean="0"/>
              <a:t>Understanding how to parse web </a:t>
            </a:r>
            <a:br>
              <a:rPr lang="en-US" dirty="0" smtClean="0"/>
            </a:br>
            <a:r>
              <a:rPr lang="en-US" dirty="0" smtClean="0"/>
              <a:t>service response payload </a:t>
            </a:r>
          </a:p>
          <a:p>
            <a:r>
              <a:rPr lang="en-US" dirty="0" smtClean="0"/>
              <a:t>Review of supported database options </a:t>
            </a:r>
          </a:p>
          <a:p>
            <a:r>
              <a:rPr lang="en-US" dirty="0" smtClean="0"/>
              <a:t>Review of script execution options </a:t>
            </a:r>
          </a:p>
          <a:p>
            <a:r>
              <a:rPr lang="en-US" dirty="0" smtClean="0"/>
              <a:t>Understanding how to parse published output</a:t>
            </a:r>
          </a:p>
          <a:p>
            <a:pPr lvl="1"/>
            <a:r>
              <a:rPr lang="en-US" sz="3200" dirty="0" smtClean="0"/>
              <a:t>Publishing script variables </a:t>
            </a:r>
          </a:p>
          <a:p>
            <a:pPr lvl="1"/>
            <a:r>
              <a:rPr lang="en-US" sz="3200" dirty="0" smtClean="0"/>
              <a:t>Handling collections (arrays) in output</a:t>
            </a:r>
            <a:endParaRPr lang="en-US" sz="3200" dirty="0"/>
          </a:p>
        </p:txBody>
      </p:sp>
      <p:sp>
        <p:nvSpPr>
          <p:cNvPr id="5" name="Title 4"/>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41044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IT Camp overview with copy.png"/>
          <p:cNvPicPr>
            <a:picLocks noChangeAspect="1"/>
          </p:cNvPicPr>
          <p:nvPr/>
        </p:nvPicPr>
        <p:blipFill>
          <a:blip r:embed="rId3">
            <a:extLst>
              <a:ext uri="{28A0092B-C50C-407E-A947-70E740481C1C}">
                <a14:useLocalDpi xmlns:a14="http://schemas.microsoft.com/office/drawing/2010/main" val="0"/>
              </a:ext>
            </a:extLst>
          </a:blip>
          <a:srcRect b="7387"/>
          <a:stretch>
            <a:fillRect/>
          </a:stretch>
        </p:blipFill>
        <p:spPr bwMode="auto">
          <a:xfrm>
            <a:off x="1738313" y="349250"/>
            <a:ext cx="905192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82881"/>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lIns="182880" tIns="146304" rIns="182880" bIns="146304">
            <a:spAutoFit/>
          </a:bodyPr>
          <a:lstStyle/>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48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077766"/>
          </a:xfrm>
        </p:spPr>
        <p:txBody>
          <a:bodyPr/>
          <a:lstStyle/>
          <a:p>
            <a:r>
              <a:rPr lang="en-US" dirty="0"/>
              <a:t>In this module, you will learn about foundation objects commonly used in complex workflows in  SCO</a:t>
            </a:r>
          </a:p>
          <a:p>
            <a:r>
              <a:rPr lang="en-US" dirty="0"/>
              <a:t>Understand how to create complex workflows incorporating these foundation objects</a:t>
            </a:r>
          </a:p>
        </p:txBody>
      </p:sp>
      <p:sp>
        <p:nvSpPr>
          <p:cNvPr id="3" name="Title 2"/>
          <p:cNvSpPr>
            <a:spLocks noGrp="1"/>
          </p:cNvSpPr>
          <p:nvPr>
            <p:ph type="title"/>
          </p:nvPr>
        </p:nvSpPr>
        <p:spPr/>
        <p:txBody>
          <a:bodyPr/>
          <a:lstStyle/>
          <a:p>
            <a:r>
              <a:rPr lang="en-GB" smtClean="0"/>
              <a:t>Objectives</a:t>
            </a:r>
            <a:endParaRPr lang="en-GB" dirty="0"/>
          </a:p>
        </p:txBody>
      </p:sp>
      <p:sp>
        <p:nvSpPr>
          <p:cNvPr id="2" name="Slide Number Placeholder 1"/>
          <p:cNvSpPr>
            <a:spLocks noGrp="1"/>
          </p:cNvSpPr>
          <p:nvPr>
            <p:ph type="sldNum" sz="quarter" idx="4294967295"/>
          </p:nvPr>
        </p:nvSpPr>
        <p:spPr>
          <a:xfrm>
            <a:off x="10260013" y="6542088"/>
            <a:ext cx="2176462" cy="219075"/>
          </a:xfrm>
          <a:prstGeom prst="rect">
            <a:avLst/>
          </a:prstGeom>
        </p:spPr>
        <p:txBody>
          <a:bodyPr/>
          <a:lstStyle/>
          <a:p>
            <a:fld id="{F777EB7E-3C84-4DC8-BC65-B9675A7009BB}" type="slidenum">
              <a:rPr lang="en-US">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159463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207579"/>
          </a:xfrm>
        </p:spPr>
        <p:txBody>
          <a:bodyPr/>
          <a:lstStyle/>
          <a:p>
            <a:r>
              <a:rPr lang="en-US" dirty="0" smtClean="0"/>
              <a:t>Query WMI </a:t>
            </a:r>
            <a:r>
              <a:rPr lang="en-US" dirty="0"/>
              <a:t>Activity</a:t>
            </a:r>
            <a:endParaRPr lang="en-US" dirty="0" smtClean="0"/>
          </a:p>
          <a:p>
            <a:r>
              <a:rPr lang="en-US" dirty="0" smtClean="0"/>
              <a:t>Invoke Web Service </a:t>
            </a:r>
            <a:r>
              <a:rPr lang="en-US" dirty="0"/>
              <a:t>Activity</a:t>
            </a:r>
            <a:endParaRPr lang="en-US" dirty="0" smtClean="0"/>
          </a:p>
          <a:p>
            <a:r>
              <a:rPr lang="en-US" dirty="0" smtClean="0"/>
              <a:t>Query XML </a:t>
            </a:r>
            <a:r>
              <a:rPr lang="en-US" dirty="0"/>
              <a:t>Activity</a:t>
            </a:r>
            <a:endParaRPr lang="en-US" dirty="0" smtClean="0"/>
          </a:p>
          <a:p>
            <a:r>
              <a:rPr lang="en-US" dirty="0" smtClean="0"/>
              <a:t>Query Database </a:t>
            </a:r>
            <a:r>
              <a:rPr lang="en-US" dirty="0"/>
              <a:t>Activity</a:t>
            </a:r>
            <a:endParaRPr lang="en-US" dirty="0" smtClean="0"/>
          </a:p>
          <a:p>
            <a:r>
              <a:rPr lang="en-US" dirty="0" smtClean="0"/>
              <a:t>Run Program </a:t>
            </a:r>
            <a:r>
              <a:rPr lang="en-US" dirty="0"/>
              <a:t>Activity </a:t>
            </a:r>
            <a:endParaRPr lang="en-US" dirty="0" smtClean="0"/>
          </a:p>
          <a:p>
            <a:r>
              <a:rPr lang="en-US" dirty="0" smtClean="0"/>
              <a:t>Run .NET Scripting Activity</a:t>
            </a:r>
          </a:p>
          <a:p>
            <a:r>
              <a:rPr lang="en-US" dirty="0"/>
              <a:t>Run SSH </a:t>
            </a:r>
            <a:r>
              <a:rPr lang="en-US" dirty="0" smtClean="0"/>
              <a:t>Command </a:t>
            </a:r>
            <a:r>
              <a:rPr lang="en-US" dirty="0"/>
              <a:t>Activity</a:t>
            </a:r>
            <a:endParaRPr lang="en-US" dirty="0" smtClean="0"/>
          </a:p>
          <a:p>
            <a:pPr lvl="1"/>
            <a:endParaRPr lang="en-CA" dirty="0"/>
          </a:p>
        </p:txBody>
      </p:sp>
      <p:sp>
        <p:nvSpPr>
          <p:cNvPr id="2" name="Title 1"/>
          <p:cNvSpPr>
            <a:spLocks noGrp="1"/>
          </p:cNvSpPr>
          <p:nvPr>
            <p:ph type="title"/>
          </p:nvPr>
        </p:nvSpPr>
        <p:spPr/>
        <p:txBody>
          <a:bodyPr/>
          <a:lstStyle/>
          <a:p>
            <a:r>
              <a:rPr lang="en-CA" smtClean="0"/>
              <a:t>Agenda</a:t>
            </a:r>
            <a:endParaRPr lang="en-CA" dirty="0"/>
          </a:p>
        </p:txBody>
      </p:sp>
    </p:spTree>
    <p:extLst>
      <p:ext uri="{BB962C8B-B14F-4D97-AF65-F5344CB8AC3E}">
        <p14:creationId xmlns:p14="http://schemas.microsoft.com/office/powerpoint/2010/main" val="126462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type="body" sz="quarter" idx="10"/>
          </p:nvPr>
        </p:nvSpPr>
        <p:spPr>
          <a:xfrm>
            <a:off x="274638" y="1212850"/>
            <a:ext cx="11887200" cy="3237809"/>
          </a:xfrm>
        </p:spPr>
        <p:txBody>
          <a:bodyPr/>
          <a:lstStyle/>
          <a:p>
            <a:r>
              <a:rPr lang="en-US" sz="3200" dirty="0"/>
              <a:t>The Query WMI object will send a WMI query to a system that you specify and return the results. </a:t>
            </a:r>
          </a:p>
          <a:p>
            <a:r>
              <a:rPr lang="en-US" sz="3200" dirty="0"/>
              <a:t>Allows you to choose computer, namespace and custom query</a:t>
            </a:r>
          </a:p>
          <a:p>
            <a:r>
              <a:rPr lang="en-US" sz="3200" dirty="0"/>
              <a:t>Query output is published to the data bus</a:t>
            </a:r>
          </a:p>
          <a:p>
            <a:r>
              <a:rPr lang="en-US" sz="3200" dirty="0"/>
              <a:t>Less flexible publishing options than .NET Script Object </a:t>
            </a:r>
          </a:p>
          <a:p>
            <a:endParaRPr lang="en-US" sz="3200" dirty="0"/>
          </a:p>
        </p:txBody>
      </p:sp>
      <p:sp>
        <p:nvSpPr>
          <p:cNvPr id="5122" name="Title 1"/>
          <p:cNvSpPr>
            <a:spLocks noGrp="1"/>
          </p:cNvSpPr>
          <p:nvPr>
            <p:ph type="title"/>
          </p:nvPr>
        </p:nvSpPr>
        <p:spPr/>
        <p:txBody>
          <a:bodyPr/>
          <a:lstStyle/>
          <a:p>
            <a:r>
              <a:rPr lang="en-US" dirty="0" smtClean="0"/>
              <a:t>Query WMI Activity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068" y="4044617"/>
            <a:ext cx="6330340" cy="264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9273" y="257436"/>
            <a:ext cx="949389" cy="932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09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822" y="1759921"/>
            <a:ext cx="4353116" cy="292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sz="quarter" idx="10"/>
          </p:nvPr>
        </p:nvSpPr>
        <p:spPr>
          <a:xfrm>
            <a:off x="274638" y="1212850"/>
            <a:ext cx="7132306" cy="5035225"/>
          </a:xfrm>
        </p:spPr>
        <p:txBody>
          <a:bodyPr/>
          <a:lstStyle/>
          <a:p>
            <a:r>
              <a:rPr lang="en-US" sz="2800" dirty="0" smtClean="0"/>
              <a:t>Executes a web service with XML parameters that you specify</a:t>
            </a:r>
          </a:p>
          <a:p>
            <a:r>
              <a:rPr lang="en-US" sz="2800" dirty="0" smtClean="0"/>
              <a:t>Required info to access web service</a:t>
            </a:r>
          </a:p>
          <a:p>
            <a:pPr lvl="1"/>
            <a:r>
              <a:rPr lang="en-US" sz="2000" dirty="0" smtClean="0"/>
              <a:t>WSDL file of the web service</a:t>
            </a:r>
          </a:p>
          <a:p>
            <a:pPr lvl="1"/>
            <a:r>
              <a:rPr lang="en-US" sz="2000" dirty="0" smtClean="0"/>
              <a:t>Web service method name</a:t>
            </a:r>
          </a:p>
          <a:p>
            <a:pPr lvl="1"/>
            <a:r>
              <a:rPr lang="en-US" sz="2000" dirty="0" smtClean="0"/>
              <a:t>Input and Output SOAP message body format</a:t>
            </a:r>
            <a:endParaRPr lang="en-US" sz="1800" dirty="0" smtClean="0"/>
          </a:p>
          <a:p>
            <a:r>
              <a:rPr lang="en-US" sz="2800" dirty="0" smtClean="0"/>
              <a:t>Support SOAP 1.1 and 1.2</a:t>
            </a:r>
          </a:p>
          <a:p>
            <a:r>
              <a:rPr lang="en-US" sz="2800" dirty="0" smtClean="0"/>
              <a:t>An XML document is returned as response payload</a:t>
            </a:r>
          </a:p>
          <a:p>
            <a:r>
              <a:rPr lang="en-US" sz="2800" dirty="0" smtClean="0"/>
              <a:t>Once the XML document has been returned, you can search the result with </a:t>
            </a:r>
            <a:r>
              <a:rPr lang="en-US" sz="2800" dirty="0" err="1" smtClean="0"/>
              <a:t>XPath</a:t>
            </a:r>
            <a:r>
              <a:rPr lang="en-US" sz="2800" dirty="0" smtClean="0"/>
              <a:t> queries </a:t>
            </a:r>
            <a:endParaRPr lang="en-US" sz="2800" dirty="0"/>
          </a:p>
        </p:txBody>
      </p:sp>
      <p:sp>
        <p:nvSpPr>
          <p:cNvPr id="5122" name="Title 1"/>
          <p:cNvSpPr>
            <a:spLocks noGrp="1"/>
          </p:cNvSpPr>
          <p:nvPr>
            <p:ph type="title"/>
          </p:nvPr>
        </p:nvSpPr>
        <p:spPr/>
        <p:txBody>
          <a:bodyPr/>
          <a:lstStyle/>
          <a:p>
            <a:r>
              <a:rPr lang="en-US" dirty="0" smtClean="0"/>
              <a:t>Invoke Web Services </a:t>
            </a:r>
            <a:r>
              <a:rPr lang="en-US" dirty="0"/>
              <a:t>Activity</a:t>
            </a:r>
            <a:endParaRPr lang="en-US" dirty="0" smtClean="0"/>
          </a:p>
        </p:txBody>
      </p:sp>
      <p:sp>
        <p:nvSpPr>
          <p:cNvPr id="4" name="Rounded Rectangle 3"/>
          <p:cNvSpPr/>
          <p:nvPr/>
        </p:nvSpPr>
        <p:spPr bwMode="auto">
          <a:xfrm>
            <a:off x="2022316" y="6142144"/>
            <a:ext cx="8393430" cy="74982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3256" tIns="46628" rIns="93256" bIns="46628" numCol="1" rtlCol="0" anchor="ctr" anchorCtr="0" compatLnSpc="1">
            <a:prstTxWarp prst="textNoShape">
              <a:avLst/>
            </a:prstTxWarp>
          </a:bodyPr>
          <a:lstStyle/>
          <a:p>
            <a:pPr marL="754497" lvl="3" indent="-401535" algn="ctr">
              <a:lnSpc>
                <a:spcPct val="80000"/>
              </a:lnSpc>
              <a:spcAft>
                <a:spcPts val="612"/>
              </a:spcAft>
              <a:buClr>
                <a:schemeClr val="hlink"/>
              </a:buClr>
              <a:defRPr/>
            </a:pPr>
            <a:r>
              <a:rPr lang="en-US" sz="2400" b="1" dirty="0"/>
              <a:t>TIP: </a:t>
            </a:r>
            <a:r>
              <a:rPr lang="en-US" sz="2400" dirty="0"/>
              <a:t>Use the ‘Format Hint’ button to auto-populate the XML Request Payload field</a:t>
            </a:r>
            <a:endParaRPr lang="en-US" i="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4578" y="5599807"/>
            <a:ext cx="1018360" cy="1161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563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5345" y="1485604"/>
            <a:ext cx="4934012" cy="330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Content Placeholder 2"/>
          <p:cNvSpPr>
            <a:spLocks noGrp="1"/>
          </p:cNvSpPr>
          <p:nvPr>
            <p:ph type="body" sz="quarter" idx="10"/>
          </p:nvPr>
        </p:nvSpPr>
        <p:spPr>
          <a:xfrm>
            <a:off x="274638" y="1212850"/>
            <a:ext cx="6675111" cy="4468916"/>
          </a:xfrm>
        </p:spPr>
        <p:txBody>
          <a:bodyPr/>
          <a:lstStyle/>
          <a:p>
            <a:r>
              <a:rPr lang="en-US" sz="3200" dirty="0"/>
              <a:t>Used to perform </a:t>
            </a:r>
            <a:r>
              <a:rPr lang="en-US" sz="3200" dirty="0" err="1"/>
              <a:t>XPath</a:t>
            </a:r>
            <a:r>
              <a:rPr lang="en-US" sz="3200" dirty="0"/>
              <a:t> queries on an XML file </a:t>
            </a:r>
          </a:p>
          <a:p>
            <a:r>
              <a:rPr lang="en-US" sz="3200" dirty="0"/>
              <a:t>Used to query the XML response payload returned with the Invoke Web Services object</a:t>
            </a:r>
          </a:p>
          <a:p>
            <a:r>
              <a:rPr lang="en-US" sz="3200" dirty="0"/>
              <a:t>Can also be used to parse XML files on the file  system</a:t>
            </a:r>
          </a:p>
          <a:p>
            <a:r>
              <a:rPr lang="en-US" sz="3200" dirty="0"/>
              <a:t>Supports common </a:t>
            </a:r>
            <a:r>
              <a:rPr lang="en-US" sz="3200" dirty="0" err="1"/>
              <a:t>XPath</a:t>
            </a:r>
            <a:r>
              <a:rPr lang="en-US" sz="3200" dirty="0"/>
              <a:t> query options</a:t>
            </a:r>
          </a:p>
        </p:txBody>
      </p:sp>
      <p:sp>
        <p:nvSpPr>
          <p:cNvPr id="5122" name="Title 1"/>
          <p:cNvSpPr>
            <a:spLocks noGrp="1"/>
          </p:cNvSpPr>
          <p:nvPr>
            <p:ph type="title"/>
          </p:nvPr>
        </p:nvSpPr>
        <p:spPr/>
        <p:txBody>
          <a:bodyPr/>
          <a:lstStyle/>
          <a:p>
            <a:r>
              <a:rPr lang="en-US" dirty="0" smtClean="0"/>
              <a:t>Query XML </a:t>
            </a:r>
            <a:r>
              <a:rPr lang="en-US" dirty="0"/>
              <a:t>Activity</a:t>
            </a:r>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6625" y="5783237"/>
            <a:ext cx="895085" cy="1077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68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7" y="1212850"/>
            <a:ext cx="11888787" cy="5595378"/>
          </a:xfrm>
        </p:spPr>
        <p:txBody>
          <a:bodyPr/>
          <a:lstStyle/>
          <a:p>
            <a:r>
              <a:rPr lang="en-US" sz="3600" dirty="0"/>
              <a:t>Query a database and return the </a:t>
            </a:r>
            <a:r>
              <a:rPr lang="en-US" sz="3600" dirty="0" smtClean="0"/>
              <a:t/>
            </a:r>
            <a:br>
              <a:rPr lang="en-US" sz="3600" dirty="0" smtClean="0"/>
            </a:br>
            <a:r>
              <a:rPr lang="en-US" sz="3600" dirty="0" smtClean="0"/>
              <a:t>resulting </a:t>
            </a:r>
            <a:r>
              <a:rPr lang="en-US" sz="3600" dirty="0"/>
              <a:t>rows as Published Data</a:t>
            </a:r>
          </a:p>
          <a:p>
            <a:r>
              <a:rPr lang="en-US" sz="3600" dirty="0"/>
              <a:t>Supports the following database options</a:t>
            </a:r>
          </a:p>
          <a:p>
            <a:pPr lvl="1"/>
            <a:r>
              <a:rPr lang="en-US" sz="2800" dirty="0"/>
              <a:t>Microsoft Access</a:t>
            </a:r>
          </a:p>
          <a:p>
            <a:pPr lvl="1"/>
            <a:r>
              <a:rPr lang="en-US" sz="2800" dirty="0"/>
              <a:t>ODBC</a:t>
            </a:r>
          </a:p>
          <a:p>
            <a:pPr lvl="1"/>
            <a:r>
              <a:rPr lang="en-US" sz="2800" dirty="0"/>
              <a:t>SQL Server</a:t>
            </a:r>
          </a:p>
          <a:p>
            <a:pPr lvl="1"/>
            <a:r>
              <a:rPr lang="en-US" sz="2800" dirty="0"/>
              <a:t>Oracle </a:t>
            </a:r>
          </a:p>
          <a:p>
            <a:r>
              <a:rPr lang="en-US" sz="3600" dirty="0"/>
              <a:t>Fields are returned in semi-colon delimited format</a:t>
            </a:r>
          </a:p>
          <a:p>
            <a:r>
              <a:rPr lang="en-US" sz="3600" dirty="0"/>
              <a:t>Use Field data manipulation function </a:t>
            </a:r>
            <a:r>
              <a:rPr lang="en-US" sz="3600" dirty="0" smtClean="0"/>
              <a:t/>
            </a:r>
            <a:br>
              <a:rPr lang="en-US" sz="3600" dirty="0" smtClean="0"/>
            </a:br>
            <a:r>
              <a:rPr lang="en-US" sz="3600" dirty="0" smtClean="0"/>
              <a:t>to </a:t>
            </a:r>
            <a:r>
              <a:rPr lang="en-US" sz="3600" dirty="0"/>
              <a:t>obtain specific </a:t>
            </a:r>
            <a:r>
              <a:rPr lang="en-US" sz="3600" dirty="0" smtClean="0"/>
              <a:t>values</a:t>
            </a:r>
            <a:endParaRPr lang="en-US" sz="3600" dirty="0"/>
          </a:p>
        </p:txBody>
      </p:sp>
      <p:sp>
        <p:nvSpPr>
          <p:cNvPr id="5122" name="Title 1"/>
          <p:cNvSpPr>
            <a:spLocks noGrp="1"/>
          </p:cNvSpPr>
          <p:nvPr>
            <p:ph type="title"/>
          </p:nvPr>
        </p:nvSpPr>
        <p:spPr/>
        <p:txBody>
          <a:bodyPr/>
          <a:lstStyle/>
          <a:p>
            <a:r>
              <a:rPr lang="en-US" dirty="0" smtClean="0"/>
              <a:t>Query Database </a:t>
            </a:r>
            <a:r>
              <a:rPr lang="en-US" dirty="0"/>
              <a:t>Activity</a:t>
            </a:r>
            <a:endParaRPr lang="en-US" dirty="0" smtClean="0"/>
          </a:p>
        </p:txBody>
      </p:sp>
      <p:pic>
        <p:nvPicPr>
          <p:cNvPr id="8" name="Picture 36" descr="Database"/>
          <p:cNvPicPr>
            <a:picLocks noChangeAspect="1" noChangeArrowheads="1"/>
          </p:cNvPicPr>
          <p:nvPr/>
        </p:nvPicPr>
        <p:blipFill>
          <a:blip r:embed="rId3" cstate="print"/>
          <a:srcRect/>
          <a:stretch>
            <a:fillRect/>
          </a:stretch>
        </p:blipFill>
        <p:spPr bwMode="gray">
          <a:xfrm>
            <a:off x="10987247" y="3464234"/>
            <a:ext cx="1143003" cy="1092609"/>
          </a:xfrm>
          <a:prstGeom prst="rect">
            <a:avLst/>
          </a:prstGeom>
          <a:noFill/>
          <a:ln w="9525">
            <a:noFill/>
            <a:miter lim="800000"/>
            <a:headEnd/>
            <a:tailEnd/>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7248" y="191565"/>
            <a:ext cx="1237494" cy="151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51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5496889"/>
          </a:xfrm>
        </p:spPr>
        <p:txBody>
          <a:bodyPr/>
          <a:lstStyle/>
          <a:p>
            <a:r>
              <a:rPr lang="en-US" sz="3600" dirty="0"/>
              <a:t>Runs any program or command on any computer in your domain in interactive or background mode</a:t>
            </a:r>
          </a:p>
          <a:p>
            <a:r>
              <a:rPr lang="en-US" sz="3600" dirty="0"/>
              <a:t>Requires you know a few things about the application or command</a:t>
            </a:r>
          </a:p>
          <a:p>
            <a:pPr lvl="1"/>
            <a:r>
              <a:rPr lang="en-US" sz="2800" dirty="0"/>
              <a:t>Required Parameters</a:t>
            </a:r>
          </a:p>
          <a:p>
            <a:pPr lvl="1"/>
            <a:r>
              <a:rPr lang="en-US" sz="2800" dirty="0"/>
              <a:t>Required Permissions</a:t>
            </a:r>
          </a:p>
          <a:p>
            <a:pPr lvl="1"/>
            <a:r>
              <a:rPr lang="en-US" sz="2800" dirty="0"/>
              <a:t>Interactive or Background Mode</a:t>
            </a:r>
          </a:p>
          <a:p>
            <a:r>
              <a:rPr lang="en-US" sz="3600" dirty="0"/>
              <a:t>Published output includes program output, process ID, exit code</a:t>
            </a:r>
          </a:p>
          <a:p>
            <a:endParaRPr lang="en-US" sz="3600" dirty="0"/>
          </a:p>
        </p:txBody>
      </p:sp>
      <p:sp>
        <p:nvSpPr>
          <p:cNvPr id="5122" name="Title 1"/>
          <p:cNvSpPr>
            <a:spLocks noGrp="1"/>
          </p:cNvSpPr>
          <p:nvPr>
            <p:ph type="title"/>
          </p:nvPr>
        </p:nvSpPr>
        <p:spPr/>
        <p:txBody>
          <a:bodyPr/>
          <a:lstStyle/>
          <a:p>
            <a:r>
              <a:rPr lang="en-US" dirty="0" smtClean="0"/>
              <a:t>Run Program </a:t>
            </a:r>
            <a:r>
              <a:rPr lang="en-US" dirty="0"/>
              <a:t>Activity</a:t>
            </a:r>
            <a:endParaRPr lang="en-US" dirty="0" smtClean="0"/>
          </a:p>
        </p:txBody>
      </p:sp>
      <p:sp>
        <p:nvSpPr>
          <p:cNvPr id="9" name="Rounded Rectangle 8"/>
          <p:cNvSpPr/>
          <p:nvPr/>
        </p:nvSpPr>
        <p:spPr bwMode="auto">
          <a:xfrm>
            <a:off x="2876409" y="6002846"/>
            <a:ext cx="6683657" cy="831697"/>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3256" tIns="46628" rIns="93256" bIns="46628" numCol="1" rtlCol="0" anchor="ctr" anchorCtr="0" compatLnSpc="1">
            <a:prstTxWarp prst="textNoShape">
              <a:avLst/>
            </a:prstTxWarp>
          </a:bodyPr>
          <a:lstStyle/>
          <a:p>
            <a:pPr marL="521347" lvl="3" indent="-401535" algn="ctr">
              <a:lnSpc>
                <a:spcPct val="80000"/>
              </a:lnSpc>
              <a:spcAft>
                <a:spcPts val="612"/>
              </a:spcAft>
              <a:buClr>
                <a:schemeClr val="hlink"/>
              </a:buClr>
              <a:defRPr/>
            </a:pPr>
            <a:r>
              <a:rPr lang="en-US" b="1" dirty="0" smtClean="0"/>
              <a:t>Note: </a:t>
            </a:r>
            <a:r>
              <a:rPr lang="en-US" dirty="0"/>
              <a:t>“Interactive” mode does not work the same on 2008 due to UAC restrictions.</a:t>
            </a:r>
            <a:endParaRPr lang="en-US" i="1"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0114" y="2887700"/>
            <a:ext cx="1809088" cy="153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64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9418281" cy="5478423"/>
          </a:xfrm>
        </p:spPr>
        <p:txBody>
          <a:bodyPr/>
          <a:lstStyle/>
          <a:p>
            <a:r>
              <a:rPr lang="en-US" dirty="0"/>
              <a:t>Runs scripts written in </a:t>
            </a:r>
            <a:r>
              <a:rPr lang="en-US" dirty="0" err="1"/>
              <a:t>VB.Net</a:t>
            </a:r>
            <a:r>
              <a:rPr lang="en-US" dirty="0"/>
              <a:t>, </a:t>
            </a:r>
            <a:r>
              <a:rPr lang="en-US" dirty="0" err="1"/>
              <a:t>JScript</a:t>
            </a:r>
            <a:r>
              <a:rPr lang="en-US" dirty="0"/>
              <a:t>, </a:t>
            </a:r>
            <a:r>
              <a:rPr lang="en-US" dirty="0" smtClean="0"/>
              <a:t>C# and </a:t>
            </a:r>
            <a:r>
              <a:rPr lang="en-US" dirty="0"/>
              <a:t>Windows PowerShell</a:t>
            </a:r>
          </a:p>
          <a:p>
            <a:pPr lvl="1"/>
            <a:r>
              <a:rPr lang="en-US" sz="3200" dirty="0"/>
              <a:t>Each variable can be subscribed to </a:t>
            </a:r>
            <a:r>
              <a:rPr lang="en-US" sz="3200" dirty="0" smtClean="0"/>
              <a:t>individually </a:t>
            </a:r>
            <a:endParaRPr lang="en-US" sz="3200" dirty="0"/>
          </a:p>
          <a:p>
            <a:pPr lvl="1"/>
            <a:r>
              <a:rPr lang="en-US" sz="3200" dirty="0"/>
              <a:t>Both single values and </a:t>
            </a:r>
            <a:r>
              <a:rPr lang="en-US" sz="3200" dirty="0" smtClean="0"/>
              <a:t/>
            </a:r>
            <a:br>
              <a:rPr lang="en-US" sz="3200" dirty="0" smtClean="0"/>
            </a:br>
            <a:r>
              <a:rPr lang="en-US" sz="3200" dirty="0" smtClean="0"/>
              <a:t>collections </a:t>
            </a:r>
            <a:r>
              <a:rPr lang="en-US" sz="3200" dirty="0"/>
              <a:t>(arrays) supported</a:t>
            </a:r>
          </a:p>
          <a:p>
            <a:pPr lvl="1"/>
            <a:r>
              <a:rPr lang="en-US" sz="3200" dirty="0"/>
              <a:t>Normal execution behavior applies </a:t>
            </a:r>
            <a:r>
              <a:rPr lang="en-US" sz="3200" dirty="0" smtClean="0"/>
              <a:t/>
            </a:r>
            <a:br>
              <a:rPr lang="en-US" sz="3200" dirty="0" smtClean="0"/>
            </a:br>
            <a:r>
              <a:rPr lang="en-US" sz="3200" dirty="0" smtClean="0"/>
              <a:t>in </a:t>
            </a:r>
            <a:r>
              <a:rPr lang="en-US" sz="3200" dirty="0"/>
              <a:t>downstream objects (remember </a:t>
            </a:r>
            <a:r>
              <a:rPr lang="en-US" sz="3200" dirty="0" smtClean="0"/>
              <a:t/>
            </a:r>
            <a:br>
              <a:rPr lang="en-US" sz="3200" dirty="0" smtClean="0"/>
            </a:br>
            <a:r>
              <a:rPr lang="en-US" sz="3200" dirty="0" smtClean="0"/>
              <a:t>‘</a:t>
            </a:r>
            <a:r>
              <a:rPr lang="en-US" sz="3200" dirty="0"/>
              <a:t>flatten’  can help)</a:t>
            </a:r>
            <a:endParaRPr lang="en-US" dirty="0"/>
          </a:p>
          <a:p>
            <a:r>
              <a:rPr lang="en-US" dirty="0"/>
              <a:t>.NET languages require namespace references </a:t>
            </a:r>
          </a:p>
        </p:txBody>
      </p:sp>
      <p:sp>
        <p:nvSpPr>
          <p:cNvPr id="5122" name="Title 1"/>
          <p:cNvSpPr>
            <a:spLocks noGrp="1"/>
          </p:cNvSpPr>
          <p:nvPr>
            <p:ph type="title"/>
          </p:nvPr>
        </p:nvSpPr>
        <p:spPr/>
        <p:txBody>
          <a:bodyPr/>
          <a:lstStyle/>
          <a:p>
            <a:r>
              <a:rPr lang="en-US" dirty="0" smtClean="0"/>
              <a:t>Run .NET Scripting </a:t>
            </a:r>
            <a:r>
              <a:rPr lang="en-US" dirty="0"/>
              <a:t>Activity</a:t>
            </a:r>
            <a:endParaRPr lang="en-US" dirty="0" smtClean="0"/>
          </a:p>
        </p:txBody>
      </p:sp>
      <p:pic>
        <p:nvPicPr>
          <p:cNvPr id="2053" name="Picture 5"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483" y="5111959"/>
            <a:ext cx="3273826" cy="163205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bwMode="auto">
          <a:xfrm>
            <a:off x="9424061" y="2913038"/>
            <a:ext cx="2720093" cy="1398905"/>
          </a:xfrm>
          <a:prstGeom prst="wedgeRoundRectCallout">
            <a:avLst>
              <a:gd name="adj1" fmla="val -34957"/>
              <a:gd name="adj2" fmla="val 105697"/>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3256" tIns="46628" rIns="93256" bIns="46628" numCol="1" rtlCol="0" anchor="ctr" anchorCtr="0" compatLnSpc="1">
            <a:prstTxWarp prst="textNoShape">
              <a:avLst/>
            </a:prstTxWarp>
          </a:bodyPr>
          <a:lstStyle/>
          <a:p>
            <a:pPr algn="ctr" defTabSz="932290"/>
            <a:r>
              <a:rPr lang="en-US" sz="2040" dirty="0">
                <a:solidFill>
                  <a:schemeClr val="tx1"/>
                </a:solidFill>
              </a:rPr>
              <a:t>Value in Variable name field should match the variable name in your script</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1626" y="207788"/>
            <a:ext cx="1326659" cy="162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85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023386fe79b69d595faa667ec16582d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db635a7922ffc67677c9c2cc6f220a82"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92D530-EAEF-4F59-9CF0-81633C1945CC}"/>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F990F116-B58F-4255-B05B-DA3808E0E5C6}"/>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6</TotalTime>
  <Words>6228</Words>
  <Application>Microsoft Office PowerPoint</Application>
  <PresentationFormat>Custom</PresentationFormat>
  <Paragraphs>183</Paragraphs>
  <Slides>14</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MS PGothic</vt:lpstr>
      <vt:lpstr>Arial</vt:lpstr>
      <vt:lpstr>Calibri</vt:lpstr>
      <vt:lpstr>Segoe UI</vt:lpstr>
      <vt:lpstr>Segoe UI Light</vt:lpstr>
      <vt:lpstr>Wingdings</vt:lpstr>
      <vt:lpstr>MSVID_White_16x9_2012-08-18</vt:lpstr>
      <vt:lpstr>Creating Complex Workflows with System Center 2012 SP1 Orchestrator   Andreas Rynes Datacenter Architect Microsoft Corporation</vt:lpstr>
      <vt:lpstr>Objectives</vt:lpstr>
      <vt:lpstr>Agenda</vt:lpstr>
      <vt:lpstr>Query WMI Activity</vt:lpstr>
      <vt:lpstr>Invoke Web Services Activity</vt:lpstr>
      <vt:lpstr>Query XML Activity</vt:lpstr>
      <vt:lpstr>Query Database Activity</vt:lpstr>
      <vt:lpstr>Run Program Activity</vt:lpstr>
      <vt:lpstr>Run .NET Scripting Activity</vt:lpstr>
      <vt:lpstr>Run SSH Command Activity</vt:lpstr>
      <vt:lpstr>Demo</vt:lpstr>
      <vt:lpstr>Summary</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Symon Perriman</cp:lastModifiedBy>
  <cp:revision>914</cp:revision>
  <dcterms:created xsi:type="dcterms:W3CDTF">2012-05-22T07:38:31Z</dcterms:created>
  <dcterms:modified xsi:type="dcterms:W3CDTF">2013-01-23T06:28:43Z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