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theme/themeOverride7.xml" ContentType="application/vnd.openxmlformats-officedocument.themeOverride+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Override5.xml" ContentType="application/vnd.openxmlformats-officedocument.themeOverride+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theme/themeOverride3.xml" ContentType="application/vnd.openxmlformats-officedocument.themeOverride+xml"/>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theme/themeOverride1.xml" ContentType="application/vnd.openxmlformats-officedocument.themeOverride+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customXml/itemProps4.xml" ContentType="application/vnd.openxmlformats-officedocument.customXml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theme/themeOverride9.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Override8.xml" ContentType="application/vnd.openxmlformats-officedocument.themeOverrid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Override6.xml" ContentType="application/vnd.openxmlformats-officedocument.themeOverride+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theme/themeOverride4.xml" ContentType="application/vnd.openxmlformats-officedocument.themeOverride+xml"/>
  <Default Extension="jpeg" ContentType="image/jpeg"/>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theme/themeOverride2.xml" ContentType="application/vnd.openxmlformats-officedocument.themeOverride+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5"/>
  </p:sldMasterIdLst>
  <p:notesMasterIdLst>
    <p:notesMasterId r:id="rId18"/>
  </p:notesMasterIdLst>
  <p:handoutMasterIdLst>
    <p:handoutMasterId r:id="rId19"/>
  </p:handoutMasterIdLst>
  <p:sldIdLst>
    <p:sldId id="829" r:id="rId6"/>
    <p:sldId id="1058" r:id="rId7"/>
    <p:sldId id="1059" r:id="rId8"/>
    <p:sldId id="1060" r:id="rId9"/>
    <p:sldId id="1061" r:id="rId10"/>
    <p:sldId id="1066" r:id="rId11"/>
    <p:sldId id="1062" r:id="rId12"/>
    <p:sldId id="1063" r:id="rId13"/>
    <p:sldId id="1064" r:id="rId14"/>
    <p:sldId id="1065" r:id="rId15"/>
    <p:sldId id="1057" r:id="rId16"/>
    <p:sldId id="986" r:id="rId17"/>
  </p:sldIdLst>
  <p:sldSz cx="12436475" cy="6994525"/>
  <p:notesSz cx="6858000" cy="9144000"/>
  <p:defaultTextStyle>
    <a:defPPr>
      <a:defRPr lang="en-US"/>
    </a:defPPr>
    <a:lvl1pPr algn="l" defTabSz="931863" rtl="0" fontAlgn="base">
      <a:spcBef>
        <a:spcPct val="0"/>
      </a:spcBef>
      <a:spcAft>
        <a:spcPct val="0"/>
      </a:spcAft>
      <a:defRPr kern="1200">
        <a:solidFill>
          <a:schemeClr val="tx1"/>
        </a:solidFill>
        <a:latin typeface="Segoe UI" panose="020B0502040204020203" pitchFamily="34" charset="0"/>
        <a:ea typeface="MS PGothic" panose="020B0600070205080204" pitchFamily="34" charset="-128"/>
        <a:cs typeface="+mn-cs"/>
      </a:defRPr>
    </a:lvl1pPr>
    <a:lvl2pPr marL="465138" indent="-7938" algn="l" defTabSz="931863" rtl="0" fontAlgn="base">
      <a:spcBef>
        <a:spcPct val="0"/>
      </a:spcBef>
      <a:spcAft>
        <a:spcPct val="0"/>
      </a:spcAft>
      <a:defRPr kern="1200">
        <a:solidFill>
          <a:schemeClr val="tx1"/>
        </a:solidFill>
        <a:latin typeface="Segoe UI" panose="020B0502040204020203" pitchFamily="34" charset="0"/>
        <a:ea typeface="MS PGothic" panose="020B0600070205080204" pitchFamily="34" charset="-128"/>
        <a:cs typeface="+mn-cs"/>
      </a:defRPr>
    </a:lvl2pPr>
    <a:lvl3pPr marL="931863" indent="-17463" algn="l" defTabSz="931863" rtl="0" fontAlgn="base">
      <a:spcBef>
        <a:spcPct val="0"/>
      </a:spcBef>
      <a:spcAft>
        <a:spcPct val="0"/>
      </a:spcAft>
      <a:defRPr kern="1200">
        <a:solidFill>
          <a:schemeClr val="tx1"/>
        </a:solidFill>
        <a:latin typeface="Segoe UI" panose="020B0502040204020203" pitchFamily="34" charset="0"/>
        <a:ea typeface="MS PGothic" panose="020B0600070205080204" pitchFamily="34" charset="-128"/>
        <a:cs typeface="+mn-cs"/>
      </a:defRPr>
    </a:lvl3pPr>
    <a:lvl4pPr marL="1398588" indent="-26988" algn="l" defTabSz="931863" rtl="0" fontAlgn="base">
      <a:spcBef>
        <a:spcPct val="0"/>
      </a:spcBef>
      <a:spcAft>
        <a:spcPct val="0"/>
      </a:spcAft>
      <a:defRPr kern="1200">
        <a:solidFill>
          <a:schemeClr val="tx1"/>
        </a:solidFill>
        <a:latin typeface="Segoe UI" panose="020B0502040204020203" pitchFamily="34" charset="0"/>
        <a:ea typeface="MS PGothic" panose="020B0600070205080204" pitchFamily="34" charset="-128"/>
        <a:cs typeface="+mn-cs"/>
      </a:defRPr>
    </a:lvl4pPr>
    <a:lvl5pPr marL="1865313" indent="-36513" algn="l" defTabSz="931863" rtl="0" fontAlgn="base">
      <a:spcBef>
        <a:spcPct val="0"/>
      </a:spcBef>
      <a:spcAft>
        <a:spcPct val="0"/>
      </a:spcAft>
      <a:defRPr kern="1200">
        <a:solidFill>
          <a:schemeClr val="tx1"/>
        </a:solidFill>
        <a:latin typeface="Segoe UI" panose="020B0502040204020203"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Segoe UI" panose="020B0502040204020203"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Segoe UI" panose="020B0502040204020203"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Segoe UI" panose="020B0502040204020203"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Segoe UI" panose="020B0502040204020203" pitchFamily="34" charset="0"/>
        <a:ea typeface="MS PGothic" panose="020B0600070205080204" pitchFamily="34" charset="-128"/>
        <a:cs typeface="+mn-cs"/>
      </a:defRPr>
    </a:lvl9pPr>
  </p:defaultTextStyle>
  <p:extLst>
    <p:ext uri="{EFAFB233-063F-42B5-8137-9DF3F51BA10A}">
      <p15:sldGuideLst xmlns="" xmlns:p15="http://schemas.microsoft.com/office/powerpoint/2012/main">
        <p15:guide id="1" orient="horz" pos="187">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9">
          <p15:clr>
            <a:srgbClr val="A4A3A4"/>
          </p15:clr>
        </p15:guide>
        <p15:guide id="6" orient="horz" pos="3643">
          <p15:clr>
            <a:srgbClr val="A4A3A4"/>
          </p15:clr>
        </p15:guide>
        <p15:guide id="7" orient="horz" pos="3067">
          <p15:clr>
            <a:srgbClr val="A4A3A4"/>
          </p15:clr>
        </p15:guide>
        <p15:guide id="8" orient="horz" pos="1915">
          <p15:clr>
            <a:srgbClr val="A4A3A4"/>
          </p15:clr>
        </p15:guide>
        <p15:guide id="9" pos="173">
          <p15:clr>
            <a:srgbClr val="A4A3A4"/>
          </p15:clr>
        </p15:guide>
        <p15:guide id="10" pos="1325">
          <p15:clr>
            <a:srgbClr val="A4A3A4"/>
          </p15:clr>
        </p15:guide>
        <p15:guide id="11" pos="7661">
          <p15:clr>
            <a:srgbClr val="A4A3A4"/>
          </p15:clr>
        </p15:guide>
        <p15:guide id="12" pos="749">
          <p15:clr>
            <a:srgbClr val="A4A3A4"/>
          </p15:clr>
        </p15:guide>
        <p15:guide id="13" pos="7085">
          <p15:clr>
            <a:srgbClr val="A4A3A4"/>
          </p15:clr>
        </p15:guide>
        <p15:guide id="14" pos="3629">
          <p15:clr>
            <a:srgbClr val="A4A3A4"/>
          </p15:clr>
        </p15:guide>
        <p15:guide id="15" pos="1901">
          <p15:clr>
            <a:srgbClr val="A4A3A4"/>
          </p15:clr>
        </p15:guide>
        <p15:guide id="16" pos="2477">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169FEB"/>
    <a:srgbClr val="582881"/>
    <a:srgbClr val="80BF3B"/>
    <a:srgbClr val="F38428"/>
    <a:srgbClr val="000000"/>
    <a:srgbClr val="333333"/>
    <a:srgbClr val="FFFFFF"/>
    <a:srgbClr val="442359"/>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2330" autoAdjust="0"/>
  </p:normalViewPr>
  <p:slideViewPr>
    <p:cSldViewPr>
      <p:cViewPr varScale="1">
        <p:scale>
          <a:sx n="35" d="100"/>
          <a:sy n="35" d="100"/>
        </p:scale>
        <p:origin x="-2010" y="-96"/>
      </p:cViewPr>
      <p:guideLst>
        <p:guide orient="horz" pos="187"/>
        <p:guide orient="horz" pos="763"/>
        <p:guide orient="horz" pos="1339"/>
        <p:guide orient="horz" pos="2491"/>
        <p:guide orient="horz" pos="4219"/>
        <p:guide orient="horz" pos="3643"/>
        <p:guide orient="horz" pos="3067"/>
        <p:guide orient="horz" pos="1915"/>
        <p:guide pos="173"/>
        <p:guide pos="1325"/>
        <p:guide pos="7661"/>
        <p:guide pos="749"/>
        <p:guide pos="7085"/>
        <p:guide pos="3629"/>
        <p:guide pos="1901"/>
        <p:guide pos="2477"/>
      </p:guideLst>
    </p:cSldViewPr>
  </p:slideViewPr>
  <p:notesTextViewPr>
    <p:cViewPr>
      <p:scale>
        <a:sx n="100" d="100"/>
        <a:sy n="100" d="100"/>
      </p:scale>
      <p:origin x="0" y="0"/>
    </p:cViewPr>
  </p:notesTextViewPr>
  <p:sorterViewPr>
    <p:cViewPr varScale="1">
      <p:scale>
        <a:sx n="1" d="1"/>
        <a:sy n="1" d="1"/>
      </p:scale>
      <p:origin x="0" y="0"/>
    </p:cViewPr>
  </p:sorterViewPr>
  <p:notesViewPr>
    <p:cSldViewPr>
      <p:cViewPr>
        <p:scale>
          <a:sx n="268" d="100"/>
          <a:sy n="268" d="100"/>
        </p:scale>
        <p:origin x="480" y="10614"/>
      </p:cViewPr>
      <p:guideLst>
        <p:guide orient="horz" pos="2880"/>
        <p:guide pos="2160"/>
      </p:guideLst>
    </p:cSldViewPr>
  </p:notesViewPr>
  <p:gridSpacing cx="93633925" cy="93633925"/>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handoutMaster" Target="handoutMasters/handoutMaster1.xml"/><Relationship Id="rId22" Type="http://schemas.openxmlformats.org/officeDocument/2006/relationships/theme" Target="theme/theme1.xml"/><Relationship Id="rId9" Type="http://schemas.openxmlformats.org/officeDocument/2006/relationships/slide" Target="slides/slide4.xml"/><Relationship Id="rId14"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defTabSz="932742" fontAlgn="auto">
              <a:spcBef>
                <a:spcPts val="0"/>
              </a:spcBef>
              <a:spcAft>
                <a:spcPts val="0"/>
              </a:spcAft>
              <a:defRPr sz="1200" dirty="0">
                <a:ea typeface="+mn-ea"/>
              </a:defRPr>
            </a:lvl1pPr>
          </a:lstStyle>
          <a:p>
            <a:pPr>
              <a:defRPr/>
            </a:pPr>
            <a:endParaRPr lang="en-US"/>
          </a:p>
        </p:txBody>
      </p:sp>
      <p:sp>
        <p:nvSpPr>
          <p:cNvPr id="7" name="Date Placeholder 6"/>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74A2A09B-1E43-4B25-8FA2-68CD287F8ED1}" type="datetimeFigureOut">
              <a:rPr lang="en-US"/>
              <a:pPr/>
              <a:t>1/20/2013</a:t>
            </a:fld>
            <a:endParaRPr lang="en-US"/>
          </a:p>
        </p:txBody>
      </p:sp>
      <p:sp>
        <p:nvSpPr>
          <p:cNvPr id="8" name="Footer Placeholder 7"/>
          <p:cNvSpPr>
            <a:spLocks noGrp="1"/>
          </p:cNvSpPr>
          <p:nvPr>
            <p:ph type="ftr" sz="quarter" idx="2"/>
          </p:nvPr>
        </p:nvSpPr>
        <p:spPr>
          <a:xfrm>
            <a:off x="0" y="8685213"/>
            <a:ext cx="5794375" cy="331787"/>
          </a:xfrm>
          <a:prstGeom prst="rect">
            <a:avLst/>
          </a:prstGeom>
        </p:spPr>
        <p:txBody>
          <a:bodyPr vert="horz" wrap="square" lIns="91440" tIns="45720" rIns="91440" bIns="45720" numCol="1" anchor="b" anchorCtr="0" compatLnSpc="1">
            <a:prstTxWarp prst="textNoShape">
              <a:avLst/>
            </a:prstTxWarp>
          </a:bodyPr>
          <a:lstStyle>
            <a:lvl1pPr marL="398463" defTabSz="912813" eaLnBrk="0" hangingPunct="0">
              <a:defRPr sz="400">
                <a:cs typeface="Segoe UI" panose="020B0502040204020203" pitchFamily="34" charset="0"/>
              </a:defRPr>
            </a:lvl1pPr>
          </a:lstStyle>
          <a:p>
            <a:r>
              <a:rPr lang="en-US"/>
              <a:t>© 2012 Microsoft Corporation. All rights reserved. Microsoft, Windows, and other product names are or may be registered trademarks and/or trademarks in the U.S. and/or other countries.</a:t>
            </a:r>
          </a:p>
          <a:p>
            <a:r>
              <a:rPr lang="en-US"/>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263" y="8685213"/>
            <a:ext cx="107315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9845027D-98A3-41CB-9B76-DB037D3BA67B}" type="slidenum">
              <a:rPr lang="en-US"/>
              <a:pPr/>
              <a:t>‹#›</a:t>
            </a:fld>
            <a:endParaRPr lang="en-US"/>
          </a:p>
        </p:txBody>
      </p:sp>
    </p:spTree>
    <p:extLst>
      <p:ext uri="{BB962C8B-B14F-4D97-AF65-F5344CB8AC3E}">
        <p14:creationId xmlns="" xmlns:p14="http://schemas.microsoft.com/office/powerpoint/2010/main" val="2727693534"/>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defTabSz="932742" fontAlgn="auto">
              <a:spcBef>
                <a:spcPts val="0"/>
              </a:spcBef>
              <a:spcAft>
                <a:spcPts val="0"/>
              </a:spcAft>
              <a:defRPr sz="1200" dirty="0">
                <a:latin typeface="Segoe UI" pitchFamily="34" charset="0"/>
                <a:ea typeface="+mn-ea"/>
              </a:defRPr>
            </a:lvl1pPr>
          </a:lstStyle>
          <a:p>
            <a:pPr>
              <a:defRPr/>
            </a:pPr>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10" name="Footer Placeholder 9"/>
          <p:cNvSpPr>
            <a:spLocks noGrp="1"/>
          </p:cNvSpPr>
          <p:nvPr>
            <p:ph type="ftr" sz="quarter" idx="4"/>
          </p:nvPr>
        </p:nvSpPr>
        <p:spPr>
          <a:xfrm>
            <a:off x="0" y="8686800"/>
            <a:ext cx="5921375" cy="355600"/>
          </a:xfrm>
          <a:prstGeom prst="rect">
            <a:avLst/>
          </a:prstGeom>
        </p:spPr>
        <p:txBody>
          <a:bodyPr vert="horz" wrap="square" lIns="91440" tIns="45720" rIns="91440" bIns="45720" numCol="1" anchor="b" anchorCtr="0" compatLnSpc="1">
            <a:prstTxWarp prst="textNoShape">
              <a:avLst/>
            </a:prstTxWarp>
          </a:bodyPr>
          <a:lstStyle>
            <a:lvl1pPr marL="571500" defTabSz="912813" eaLnBrk="0" hangingPunct="0">
              <a:defRPr sz="400">
                <a:cs typeface="Segoe UI" panose="020B0502040204020203" pitchFamily="34" charset="0"/>
              </a:defRPr>
            </a:lvl1pPr>
          </a:lstStyle>
          <a:p>
            <a:r>
              <a:rPr lang="en-US"/>
              <a:t>© 2012 Microsoft Corporation. All rights reserved. Microsoft, Windows, and other product names are or may be registered trademarks and/or trademarks in the U.S. and/or other countries.</a:t>
            </a:r>
          </a:p>
          <a:p>
            <a:r>
              <a:rPr lang="en-US"/>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113ED85A-A823-4BCD-B651-1C983F02AC70}" type="datetimeFigureOut">
              <a:rPr lang="en-US"/>
              <a:pPr/>
              <a:t>1/20/2013</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3" name="Slide Number Placeholder 12"/>
          <p:cNvSpPr>
            <a:spLocks noGrp="1"/>
          </p:cNvSpPr>
          <p:nvPr>
            <p:ph type="sldNum" sz="quarter" idx="5"/>
          </p:nvPr>
        </p:nvSpPr>
        <p:spPr>
          <a:xfrm>
            <a:off x="5908675" y="8685213"/>
            <a:ext cx="947738"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FBF1ECE7-F93A-4AF5-B24F-533EF070DA09}" type="slidenum">
              <a:rPr lang="en-US"/>
              <a:pPr/>
              <a:t>‹#›</a:t>
            </a:fld>
            <a:endParaRPr lang="en-US"/>
          </a:p>
        </p:txBody>
      </p:sp>
    </p:spTree>
    <p:extLst>
      <p:ext uri="{BB962C8B-B14F-4D97-AF65-F5344CB8AC3E}">
        <p14:creationId xmlns="" xmlns:p14="http://schemas.microsoft.com/office/powerpoint/2010/main" val="92643780"/>
      </p:ext>
    </p:extLst>
  </p:cSld>
  <p:clrMap bg1="lt1" tx1="dk1" bg2="lt2" tx2="dk2" accent1="accent1" accent2="accent2" accent3="accent3" accent4="accent4" accent5="accent5" accent6="accent6" hlink="hlink" folHlink="folHlink"/>
  <p:hf/>
  <p:notesStyle>
    <a:lvl1pPr algn="l" defTabSz="931863" rtl="0" fontAlgn="base">
      <a:lnSpc>
        <a:spcPct val="90000"/>
      </a:lnSpc>
      <a:spcBef>
        <a:spcPct val="30000"/>
      </a:spcBef>
      <a:spcAft>
        <a:spcPts val="338"/>
      </a:spcAft>
      <a:defRPr sz="900" kern="1200">
        <a:solidFill>
          <a:schemeClr val="tx1"/>
        </a:solidFill>
        <a:latin typeface="Segoe UI Light" pitchFamily="34" charset="0"/>
        <a:ea typeface="MS PGothic" panose="020B0600070205080204" pitchFamily="34" charset="-128"/>
        <a:cs typeface="+mn-cs"/>
      </a:defRPr>
    </a:lvl1pPr>
    <a:lvl2pPr marL="215900" indent="-107950" algn="l" defTabSz="931863" rtl="0" fontAlgn="base">
      <a:lnSpc>
        <a:spcPct val="90000"/>
      </a:lnSpc>
      <a:spcBef>
        <a:spcPct val="30000"/>
      </a:spcBef>
      <a:spcAft>
        <a:spcPts val="338"/>
      </a:spcAft>
      <a:buFont typeface="Arial" panose="020B0604020202020204" pitchFamily="34" charset="0"/>
      <a:buChar char="•"/>
      <a:defRPr sz="900" kern="1200">
        <a:solidFill>
          <a:schemeClr val="tx1"/>
        </a:solidFill>
        <a:latin typeface="Segoe UI Light" pitchFamily="34" charset="0"/>
        <a:ea typeface="MS PGothic" panose="020B0600070205080204" pitchFamily="34" charset="-128"/>
        <a:cs typeface="+mn-cs"/>
      </a:defRPr>
    </a:lvl2pPr>
    <a:lvl3pPr marL="333375" indent="-115888" algn="l" defTabSz="931863" rtl="0" fontAlgn="base">
      <a:lnSpc>
        <a:spcPct val="90000"/>
      </a:lnSpc>
      <a:spcBef>
        <a:spcPct val="30000"/>
      </a:spcBef>
      <a:spcAft>
        <a:spcPts val="338"/>
      </a:spcAft>
      <a:buFont typeface="Arial" panose="020B0604020202020204" pitchFamily="34" charset="0"/>
      <a:buChar char="•"/>
      <a:defRPr sz="900" kern="1200">
        <a:solidFill>
          <a:schemeClr val="tx1"/>
        </a:solidFill>
        <a:latin typeface="Segoe UI Light" pitchFamily="34" charset="0"/>
        <a:ea typeface="MS PGothic" panose="020B0600070205080204" pitchFamily="34" charset="-128"/>
        <a:cs typeface="+mn-cs"/>
      </a:defRPr>
    </a:lvl3pPr>
    <a:lvl4pPr marL="492125" indent="-149225" algn="l" defTabSz="931863" rtl="0" fontAlgn="base">
      <a:lnSpc>
        <a:spcPct val="90000"/>
      </a:lnSpc>
      <a:spcBef>
        <a:spcPct val="30000"/>
      </a:spcBef>
      <a:spcAft>
        <a:spcPts val="338"/>
      </a:spcAft>
      <a:buFont typeface="Arial" panose="020B0604020202020204" pitchFamily="34" charset="0"/>
      <a:buChar char="•"/>
      <a:defRPr sz="900" kern="1200">
        <a:solidFill>
          <a:schemeClr val="tx1"/>
        </a:solidFill>
        <a:latin typeface="Segoe UI Light" pitchFamily="34" charset="0"/>
        <a:ea typeface="MS PGothic" panose="020B0600070205080204" pitchFamily="34" charset="-128"/>
        <a:cs typeface="+mn-cs"/>
      </a:defRPr>
    </a:lvl4pPr>
    <a:lvl5pPr marL="627063" indent="-115888" algn="l" defTabSz="931863" rtl="0" fontAlgn="base">
      <a:lnSpc>
        <a:spcPct val="90000"/>
      </a:lnSpc>
      <a:spcBef>
        <a:spcPct val="30000"/>
      </a:spcBef>
      <a:spcAft>
        <a:spcPts val="338"/>
      </a:spcAft>
      <a:buFont typeface="Arial" panose="020B0604020202020204" pitchFamily="34" charset="0"/>
      <a:buChar char="•"/>
      <a:defRPr sz="900" kern="1200">
        <a:solidFill>
          <a:schemeClr val="tx1"/>
        </a:solidFill>
        <a:latin typeface="Segoe UI Light" pitchFamily="34" charset="0"/>
        <a:ea typeface="MS PGothic" panose="020B0600070205080204" pitchFamily="34" charset="-128"/>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Welcome to Microsoft</a:t>
            </a:r>
            <a:r>
              <a:rPr lang="en-US" baseline="0" dirty="0" smtClean="0"/>
              <a:t> Virtual Academy to </a:t>
            </a:r>
            <a:r>
              <a:rPr lang="en-US" dirty="0" smtClean="0"/>
              <a:t>another session about System Center 2012 Orchestrator.  This time we are going to talk about error handling, external interfaces and lifecycle management</a:t>
            </a:r>
            <a:r>
              <a:rPr lang="en-US" baseline="0" dirty="0" smtClean="0"/>
              <a:t> with System Center 2012 SP1 Orchestrator.   My name is Andreas </a:t>
            </a:r>
            <a:r>
              <a:rPr lang="en-US" baseline="0" dirty="0" err="1" smtClean="0"/>
              <a:t>Rynes</a:t>
            </a:r>
            <a:r>
              <a:rPr lang="en-US" baseline="0" dirty="0" smtClean="0"/>
              <a:t>.  I am a Datacenter Architect at Microsoft and those are actually the objectives for today.</a:t>
            </a:r>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r>
              <a:rPr lang="en-US" smtClean="0"/>
              <a:t>© 2012 Microsoft Corporation. All rights reserved. Microsoft, Windows,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a:p>
        </p:txBody>
      </p:sp>
      <p:sp>
        <p:nvSpPr>
          <p:cNvPr id="6" name="Date Placeholder 5"/>
          <p:cNvSpPr>
            <a:spLocks noGrp="1"/>
          </p:cNvSpPr>
          <p:nvPr>
            <p:ph type="dt" idx="12"/>
          </p:nvPr>
        </p:nvSpPr>
        <p:spPr/>
        <p:txBody>
          <a:bodyPr/>
          <a:lstStyle/>
          <a:p>
            <a:fld id="{01B57768-006F-41C4-9E82-A10594404106}" type="datetime1">
              <a:rPr lang="en-US" smtClean="0"/>
              <a:pPr/>
              <a:t>1/20/2013</a:t>
            </a:fld>
            <a:endParaRPr lang="en-US"/>
          </a:p>
        </p:txBody>
      </p:sp>
      <p:sp>
        <p:nvSpPr>
          <p:cNvPr id="7" name="Slide Number Placeholder 6"/>
          <p:cNvSpPr>
            <a:spLocks noGrp="1"/>
          </p:cNvSpPr>
          <p:nvPr>
            <p:ph type="sldNum" sz="quarter" idx="13"/>
          </p:nvPr>
        </p:nvSpPr>
        <p:spPr/>
        <p:txBody>
          <a:bodyPr/>
          <a:lstStyle/>
          <a:p>
            <a:fld id="{FBF1ECE7-F93A-4AF5-B24F-533EF070DA09}"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Summary about that session.</a:t>
            </a:r>
          </a:p>
          <a:p>
            <a:endParaRPr lang="en-US" dirty="0" smtClean="0"/>
          </a:p>
          <a:p>
            <a:r>
              <a:rPr lang="en-US" dirty="0" smtClean="0"/>
              <a:t>I hope I</a:t>
            </a:r>
            <a:r>
              <a:rPr lang="en-US" baseline="0" dirty="0" smtClean="0"/>
              <a:t> gave you some ideas and an understanding of error handling and how to do that with Orchestrator.  We also tackled the lifecycle management and how to deal with </a:t>
            </a:r>
            <a:r>
              <a:rPr lang="en-US" baseline="0" dirty="0" err="1" smtClean="0"/>
              <a:t>runbooks</a:t>
            </a:r>
            <a:r>
              <a:rPr lang="en-US" baseline="0" dirty="0" smtClean="0"/>
              <a:t> and how to deploy and promote and use things like source control with your </a:t>
            </a:r>
            <a:r>
              <a:rPr lang="en-US" baseline="0" dirty="0" err="1" smtClean="0"/>
              <a:t>runbooks</a:t>
            </a:r>
            <a:r>
              <a:rPr lang="en-US" baseline="0" dirty="0" smtClean="0"/>
              <a:t> and last, but not least, review all the methods that are out there to initiate a </a:t>
            </a:r>
            <a:r>
              <a:rPr lang="en-US" baseline="0" dirty="0" err="1" smtClean="0"/>
              <a:t>runbook</a:t>
            </a:r>
            <a:r>
              <a:rPr lang="en-US" baseline="0" dirty="0" smtClean="0"/>
              <a:t> from outside of Orchestrator, of course, because you are always able to use the designer for that, but very often you would like to use another system or trigger that </a:t>
            </a:r>
            <a:r>
              <a:rPr lang="en-US" baseline="0" dirty="0" err="1" smtClean="0"/>
              <a:t>runbook</a:t>
            </a:r>
            <a:r>
              <a:rPr lang="en-US" baseline="0" dirty="0" smtClean="0"/>
              <a:t> from outside. </a:t>
            </a:r>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r>
              <a:rPr lang="en-US" smtClean="0"/>
              <a:t>© 2012 Microsoft Corporation. All rights reserved. Microsoft, Windows,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a:p>
        </p:txBody>
      </p:sp>
      <p:sp>
        <p:nvSpPr>
          <p:cNvPr id="6" name="Date Placeholder 5"/>
          <p:cNvSpPr>
            <a:spLocks noGrp="1"/>
          </p:cNvSpPr>
          <p:nvPr>
            <p:ph type="dt" idx="12"/>
          </p:nvPr>
        </p:nvSpPr>
        <p:spPr/>
        <p:txBody>
          <a:bodyPr/>
          <a:lstStyle/>
          <a:p>
            <a:fld id="{116BFED9-9399-4434-8F5C-B0D3A5DA469C}" type="datetime1">
              <a:rPr lang="en-US" smtClean="0"/>
              <a:pPr/>
              <a:t>1/20/2013</a:t>
            </a:fld>
            <a:endParaRPr lang="en-US"/>
          </a:p>
        </p:txBody>
      </p:sp>
      <p:sp>
        <p:nvSpPr>
          <p:cNvPr id="7" name="Slide Number Placeholder 6"/>
          <p:cNvSpPr>
            <a:spLocks noGrp="1"/>
          </p:cNvSpPr>
          <p:nvPr>
            <p:ph type="sldNum" sz="quarter" idx="13"/>
          </p:nvPr>
        </p:nvSpPr>
        <p:spPr/>
        <p:txBody>
          <a:bodyPr/>
          <a:lstStyle/>
          <a:p>
            <a:fld id="{FBF1ECE7-F93A-4AF5-B24F-533EF070DA09}"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With that, I</a:t>
            </a:r>
            <a:r>
              <a:rPr lang="en-US" baseline="0" dirty="0" smtClean="0"/>
              <a:t> would like to highlight again the content that is available out there for free.  First of all the TechNet </a:t>
            </a:r>
            <a:r>
              <a:rPr lang="en-US" baseline="0" dirty="0" err="1" smtClean="0"/>
              <a:t>Eval</a:t>
            </a:r>
            <a:r>
              <a:rPr lang="en-US" baseline="0" dirty="0" smtClean="0"/>
              <a:t> Center on technet.microsoft.com/</a:t>
            </a:r>
            <a:r>
              <a:rPr lang="en-US" baseline="0" dirty="0" err="1" smtClean="0"/>
              <a:t>eval</a:t>
            </a:r>
            <a:r>
              <a:rPr lang="en-US" baseline="0" dirty="0" smtClean="0"/>
              <a:t> center where you can download free trial versions of Microsoft software. Then, IT Camps on technet.microsoft.com/</a:t>
            </a:r>
            <a:r>
              <a:rPr lang="en-US" baseline="0" dirty="0" err="1" smtClean="0"/>
              <a:t>globalitcamps</a:t>
            </a:r>
            <a:r>
              <a:rPr lang="en-US" baseline="0" dirty="0" smtClean="0"/>
              <a:t> which has a lot of technical training events for IT pros and, of course, the Microsoft Virtual Academy which gives you online technical training on Microsoft products for free as well. </a:t>
            </a:r>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r>
              <a:rPr lang="en-US" smtClean="0"/>
              <a:t>© 2012 Microsoft Corporation. All rights reserved. Microsoft, Windows,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a:p>
        </p:txBody>
      </p:sp>
      <p:sp>
        <p:nvSpPr>
          <p:cNvPr id="6" name="Date Placeholder 5"/>
          <p:cNvSpPr>
            <a:spLocks noGrp="1"/>
          </p:cNvSpPr>
          <p:nvPr>
            <p:ph type="dt" idx="12"/>
          </p:nvPr>
        </p:nvSpPr>
        <p:spPr/>
        <p:txBody>
          <a:bodyPr/>
          <a:lstStyle/>
          <a:p>
            <a:fld id="{7212FC3F-D5D1-402B-A7D9-EDBAB3A2D087}" type="datetime1">
              <a:rPr lang="en-US" smtClean="0"/>
              <a:pPr/>
              <a:t>1/20/2013</a:t>
            </a:fld>
            <a:endParaRPr lang="en-US"/>
          </a:p>
        </p:txBody>
      </p:sp>
      <p:sp>
        <p:nvSpPr>
          <p:cNvPr id="7" name="Slide Number Placeholder 6"/>
          <p:cNvSpPr>
            <a:spLocks noGrp="1"/>
          </p:cNvSpPr>
          <p:nvPr>
            <p:ph type="sldNum" sz="quarter" idx="13"/>
          </p:nvPr>
        </p:nvSpPr>
        <p:spPr/>
        <p:txBody>
          <a:bodyPr/>
          <a:lstStyle/>
          <a:p>
            <a:fld id="{FBF1ECE7-F93A-4AF5-B24F-533EF070DA09}"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51202"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smtClean="0"/>
              <a:t>With that, thank</a:t>
            </a:r>
            <a:r>
              <a:rPr lang="en-US" baseline="0" dirty="0" smtClean="0"/>
              <a:t> you very much for your time and hope to see you soon on our next session about Orchestrator 2012.  Thank you.</a:t>
            </a:r>
            <a:endParaRPr lang="en-US" dirty="0" smtClean="0"/>
          </a:p>
        </p:txBody>
      </p:sp>
      <p:sp>
        <p:nvSpPr>
          <p:cNvPr id="51203" name="Header Placeholder 3"/>
          <p:cNvSpPr>
            <a:spLocks noGrp="1"/>
          </p:cNvSpPr>
          <p:nvPr>
            <p:ph type="hdr" sz="quarter"/>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UI" panose="020B0502040204020203" pitchFamily="34" charset="0"/>
                <a:ea typeface="MS PGothic" panose="020B0600070205080204" pitchFamily="34" charset="-128"/>
              </a:defRPr>
            </a:lvl1pPr>
            <a:lvl2pPr marL="742950" indent="-285750">
              <a:defRPr>
                <a:solidFill>
                  <a:schemeClr val="tx1"/>
                </a:solidFill>
                <a:latin typeface="Segoe UI" panose="020B0502040204020203" pitchFamily="34" charset="0"/>
                <a:ea typeface="MS PGothic" panose="020B0600070205080204" pitchFamily="34" charset="-128"/>
              </a:defRPr>
            </a:lvl2pPr>
            <a:lvl3pPr marL="1143000" indent="-228600">
              <a:defRPr>
                <a:solidFill>
                  <a:schemeClr val="tx1"/>
                </a:solidFill>
                <a:latin typeface="Segoe UI" panose="020B0502040204020203" pitchFamily="34" charset="0"/>
                <a:ea typeface="MS PGothic" panose="020B0600070205080204" pitchFamily="34" charset="-128"/>
              </a:defRPr>
            </a:lvl3pPr>
            <a:lvl4pPr marL="1600200" indent="-228600">
              <a:defRPr>
                <a:solidFill>
                  <a:schemeClr val="tx1"/>
                </a:solidFill>
                <a:latin typeface="Segoe UI" panose="020B0502040204020203" pitchFamily="34" charset="0"/>
                <a:ea typeface="MS PGothic" panose="020B0600070205080204" pitchFamily="34" charset="-128"/>
              </a:defRPr>
            </a:lvl4pPr>
            <a:lvl5pPr marL="2057400" indent="-228600">
              <a:defRPr>
                <a:solidFill>
                  <a:schemeClr val="tx1"/>
                </a:solidFill>
                <a:latin typeface="Segoe UI" panose="020B0502040204020203" pitchFamily="34" charset="0"/>
                <a:ea typeface="MS PGothic" panose="020B0600070205080204" pitchFamily="34" charset="-128"/>
              </a:defRPr>
            </a:lvl5pPr>
            <a:lvl6pPr marL="25146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6pPr>
            <a:lvl7pPr marL="29718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7pPr>
            <a:lvl8pPr marL="34290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8pPr>
            <a:lvl9pPr marL="38862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9pPr>
          </a:lstStyle>
          <a:p>
            <a:pPr defTabSz="931863" fontAlgn="base">
              <a:spcBef>
                <a:spcPct val="0"/>
              </a:spcBef>
              <a:spcAft>
                <a:spcPct val="0"/>
              </a:spcAft>
            </a:pPr>
            <a:endParaRPr lang="en-US" smtClean="0">
              <a:solidFill>
                <a:srgbClr val="000000"/>
              </a:solidFill>
            </a:endParaRPr>
          </a:p>
        </p:txBody>
      </p:sp>
      <p:sp>
        <p:nvSpPr>
          <p:cNvPr id="51204" name="Date Placeholder 4"/>
          <p:cNvSpPr>
            <a:spLocks noGrp="1"/>
          </p:cNvSpPr>
          <p:nvPr>
            <p:ph type="dt" sz="quarter"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Segoe UI" panose="020B0502040204020203" pitchFamily="34" charset="0"/>
                <a:ea typeface="MS PGothic" panose="020B0600070205080204" pitchFamily="34" charset="-128"/>
              </a:defRPr>
            </a:lvl1pPr>
            <a:lvl2pPr marL="742950" indent="-285750">
              <a:defRPr>
                <a:solidFill>
                  <a:schemeClr val="tx1"/>
                </a:solidFill>
                <a:latin typeface="Segoe UI" panose="020B0502040204020203" pitchFamily="34" charset="0"/>
                <a:ea typeface="MS PGothic" panose="020B0600070205080204" pitchFamily="34" charset="-128"/>
              </a:defRPr>
            </a:lvl2pPr>
            <a:lvl3pPr marL="1143000" indent="-228600">
              <a:defRPr>
                <a:solidFill>
                  <a:schemeClr val="tx1"/>
                </a:solidFill>
                <a:latin typeface="Segoe UI" panose="020B0502040204020203" pitchFamily="34" charset="0"/>
                <a:ea typeface="MS PGothic" panose="020B0600070205080204" pitchFamily="34" charset="-128"/>
              </a:defRPr>
            </a:lvl3pPr>
            <a:lvl4pPr marL="1600200" indent="-228600">
              <a:defRPr>
                <a:solidFill>
                  <a:schemeClr val="tx1"/>
                </a:solidFill>
                <a:latin typeface="Segoe UI" panose="020B0502040204020203" pitchFamily="34" charset="0"/>
                <a:ea typeface="MS PGothic" panose="020B0600070205080204" pitchFamily="34" charset="-128"/>
              </a:defRPr>
            </a:lvl4pPr>
            <a:lvl5pPr marL="2057400" indent="-228600">
              <a:defRPr>
                <a:solidFill>
                  <a:schemeClr val="tx1"/>
                </a:solidFill>
                <a:latin typeface="Segoe UI" panose="020B0502040204020203" pitchFamily="34" charset="0"/>
                <a:ea typeface="MS PGothic" panose="020B0600070205080204" pitchFamily="34" charset="-128"/>
              </a:defRPr>
            </a:lvl5pPr>
            <a:lvl6pPr marL="25146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6pPr>
            <a:lvl7pPr marL="29718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7pPr>
            <a:lvl8pPr marL="34290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8pPr>
            <a:lvl9pPr marL="38862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9pPr>
          </a:lstStyle>
          <a:p>
            <a:fld id="{9D21D87E-7C5B-4439-9655-50160589BAFF}" type="datetime8">
              <a:rPr lang="en-US">
                <a:solidFill>
                  <a:srgbClr val="000000"/>
                </a:solidFill>
              </a:rPr>
              <a:pPr/>
              <a:t>1/20/2013 2:36 PM</a:t>
            </a:fld>
            <a:endParaRPr lang="en-US">
              <a:solidFill>
                <a:srgbClr val="000000"/>
              </a:solidFill>
            </a:endParaRPr>
          </a:p>
        </p:txBody>
      </p:sp>
      <p:sp>
        <p:nvSpPr>
          <p:cNvPr id="51205" name="Slide Number Placeholder 6"/>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Segoe UI" panose="020B0502040204020203" pitchFamily="34" charset="0"/>
                <a:ea typeface="MS PGothic" panose="020B0600070205080204" pitchFamily="34" charset="-128"/>
              </a:defRPr>
            </a:lvl1pPr>
            <a:lvl2pPr marL="742950" indent="-285750">
              <a:defRPr>
                <a:solidFill>
                  <a:schemeClr val="tx1"/>
                </a:solidFill>
                <a:latin typeface="Segoe UI" panose="020B0502040204020203" pitchFamily="34" charset="0"/>
                <a:ea typeface="MS PGothic" panose="020B0600070205080204" pitchFamily="34" charset="-128"/>
              </a:defRPr>
            </a:lvl2pPr>
            <a:lvl3pPr marL="1143000" indent="-228600">
              <a:defRPr>
                <a:solidFill>
                  <a:schemeClr val="tx1"/>
                </a:solidFill>
                <a:latin typeface="Segoe UI" panose="020B0502040204020203" pitchFamily="34" charset="0"/>
                <a:ea typeface="MS PGothic" panose="020B0600070205080204" pitchFamily="34" charset="-128"/>
              </a:defRPr>
            </a:lvl3pPr>
            <a:lvl4pPr marL="1600200" indent="-228600">
              <a:defRPr>
                <a:solidFill>
                  <a:schemeClr val="tx1"/>
                </a:solidFill>
                <a:latin typeface="Segoe UI" panose="020B0502040204020203" pitchFamily="34" charset="0"/>
                <a:ea typeface="MS PGothic" panose="020B0600070205080204" pitchFamily="34" charset="-128"/>
              </a:defRPr>
            </a:lvl4pPr>
            <a:lvl5pPr marL="2057400" indent="-228600">
              <a:defRPr>
                <a:solidFill>
                  <a:schemeClr val="tx1"/>
                </a:solidFill>
                <a:latin typeface="Segoe UI" panose="020B0502040204020203" pitchFamily="34" charset="0"/>
                <a:ea typeface="MS PGothic" panose="020B0600070205080204" pitchFamily="34" charset="-128"/>
              </a:defRPr>
            </a:lvl5pPr>
            <a:lvl6pPr marL="25146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6pPr>
            <a:lvl7pPr marL="29718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7pPr>
            <a:lvl8pPr marL="34290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8pPr>
            <a:lvl9pPr marL="38862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9pPr>
          </a:lstStyle>
          <a:p>
            <a:fld id="{BE6811B3-F63E-4E3F-8F9D-B4ABC1CE0DFE}" type="slidenum">
              <a:rPr lang="en-US">
                <a:solidFill>
                  <a:srgbClr val="000000"/>
                </a:solidFill>
              </a:rPr>
              <a:pPr/>
              <a:t>12</a:t>
            </a:fld>
            <a:endParaRPr lang="en-US">
              <a:solidFill>
                <a:srgbClr val="000000"/>
              </a:solidFill>
            </a:endParaRPr>
          </a:p>
        </p:txBody>
      </p:sp>
      <p:sp>
        <p:nvSpPr>
          <p:cNvPr id="51206" name="Footer Placeholder 3"/>
          <p:cNvSpPr>
            <a:spLocks noGrp="1"/>
          </p:cNvSpPr>
          <p:nvPr>
            <p:ph type="ftr" sz="quarter" idx="4"/>
          </p:nvPr>
        </p:nvSpPr>
        <p:spPr bwMode="auto">
          <a:xfrm>
            <a:off x="0" y="8685213"/>
            <a:ext cx="6248400" cy="457200"/>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571500">
              <a:defRPr>
                <a:solidFill>
                  <a:schemeClr val="tx1"/>
                </a:solidFill>
                <a:latin typeface="Segoe UI" panose="020B0502040204020203" pitchFamily="34" charset="0"/>
                <a:ea typeface="MS PGothic" panose="020B0600070205080204" pitchFamily="34" charset="-128"/>
              </a:defRPr>
            </a:lvl1pPr>
            <a:lvl2pPr marL="742950" indent="-285750">
              <a:defRPr>
                <a:solidFill>
                  <a:schemeClr val="tx1"/>
                </a:solidFill>
                <a:latin typeface="Segoe UI" panose="020B0502040204020203" pitchFamily="34" charset="0"/>
                <a:ea typeface="MS PGothic" panose="020B0600070205080204" pitchFamily="34" charset="-128"/>
              </a:defRPr>
            </a:lvl2pPr>
            <a:lvl3pPr marL="1143000" indent="-228600">
              <a:defRPr>
                <a:solidFill>
                  <a:schemeClr val="tx1"/>
                </a:solidFill>
                <a:latin typeface="Segoe UI" panose="020B0502040204020203" pitchFamily="34" charset="0"/>
                <a:ea typeface="MS PGothic" panose="020B0600070205080204" pitchFamily="34" charset="-128"/>
              </a:defRPr>
            </a:lvl3pPr>
            <a:lvl4pPr marL="1600200" indent="-228600">
              <a:defRPr>
                <a:solidFill>
                  <a:schemeClr val="tx1"/>
                </a:solidFill>
                <a:latin typeface="Segoe UI" panose="020B0502040204020203" pitchFamily="34" charset="0"/>
                <a:ea typeface="MS PGothic" panose="020B0600070205080204" pitchFamily="34" charset="-128"/>
              </a:defRPr>
            </a:lvl4pPr>
            <a:lvl5pPr marL="2057400" indent="-228600">
              <a:defRPr>
                <a:solidFill>
                  <a:schemeClr val="tx1"/>
                </a:solidFill>
                <a:latin typeface="Segoe UI" panose="020B0502040204020203" pitchFamily="34" charset="0"/>
                <a:ea typeface="MS PGothic" panose="020B0600070205080204" pitchFamily="34" charset="-128"/>
              </a:defRPr>
            </a:lvl5pPr>
            <a:lvl6pPr marL="25146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6pPr>
            <a:lvl7pPr marL="29718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7pPr>
            <a:lvl8pPr marL="34290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8pPr>
            <a:lvl9pPr marL="38862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9pPr>
          </a:lstStyle>
          <a:p>
            <a:pPr defTabSz="931863" eaLnBrk="1" hangingPunct="1"/>
            <a:r>
              <a:rPr lang="en-US" sz="500">
                <a:solidFill>
                  <a:srgbClr val="000000"/>
                </a:solidFill>
              </a:rPr>
              <a:t>© 2010 Microsoft Corporation. All rights reserved. Microsoft, Windows, Windows Vista and other product names are or may be registered trademarks and/or trademarks in the U.S. and/or other countries.</a:t>
            </a:r>
          </a:p>
          <a:p>
            <a:pPr defTabSz="931863" eaLnBrk="1" hangingPunct="1"/>
            <a:r>
              <a:rPr lang="en-US" sz="50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a:solidFill>
                  <a:srgbClr val="000000"/>
                </a:solidFill>
              </a:rPr>
            </a:br>
            <a:r>
              <a:rPr lang="en-US" sz="500">
                <a:solidFill>
                  <a:srgbClr val="000000"/>
                </a:solidFill>
              </a:rPr>
              <a:t>MICROSOFT MAKES NO WARRANTIES, EXPRESS, IMPLIED OR STATUTORY, AS TO THE INFORMATION IN THIS PRESENTATION.</a:t>
            </a:r>
          </a:p>
        </p:txBody>
      </p:sp>
    </p:spTree>
    <p:extLst>
      <p:ext uri="{BB962C8B-B14F-4D97-AF65-F5344CB8AC3E}">
        <p14:creationId xmlns="" xmlns:p14="http://schemas.microsoft.com/office/powerpoint/2010/main" val="156433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94038" y="795338"/>
            <a:ext cx="3902075" cy="2195512"/>
          </a:xfrm>
        </p:spPr>
      </p:sp>
      <p:sp>
        <p:nvSpPr>
          <p:cNvPr id="3" name="Notes Placeholder 2"/>
          <p:cNvSpPr>
            <a:spLocks noGrp="1"/>
          </p:cNvSpPr>
          <p:nvPr>
            <p:ph type="body" idx="1"/>
          </p:nvPr>
        </p:nvSpPr>
        <p:spPr/>
        <p:txBody>
          <a:bodyPr>
            <a:normAutofit/>
          </a:bodyPr>
          <a:lstStyle/>
          <a:p>
            <a:pPr marL="0" indent="0">
              <a:lnSpc>
                <a:spcPct val="100000"/>
              </a:lnSpc>
              <a:buNone/>
              <a:tabLst>
                <a:tab pos="0" algn="l"/>
              </a:tabLst>
              <a:defRPr/>
            </a:pPr>
            <a:r>
              <a:rPr lang="en-GB" sz="900" dirty="0" smtClean="0"/>
              <a:t>As with IPv4, </a:t>
            </a:r>
            <a:r>
              <a:rPr lang="en-GB" sz="900" dirty="0" err="1" smtClean="0"/>
              <a:t>subnetting</a:t>
            </a:r>
            <a:r>
              <a:rPr lang="en-GB" sz="900" dirty="0" smtClean="0"/>
              <a:t> </a:t>
            </a:r>
            <a:r>
              <a:rPr lang="en-GB" sz="900" baseline="0" dirty="0" smtClean="0"/>
              <a:t>is an important key area that you must grasp. </a:t>
            </a:r>
            <a:r>
              <a:rPr lang="en-GB" sz="900" dirty="0" err="1" smtClean="0"/>
              <a:t>Subnetting</a:t>
            </a:r>
            <a:r>
              <a:rPr lang="en-GB" sz="900" dirty="0" smtClean="0"/>
              <a:t> enables IPv6 to provide a globally routable, hierarchical mechanism for ensuring rapid and efficient packet delivery.</a:t>
            </a:r>
            <a:endParaRPr lang="en-GB" sz="900" baseline="0" dirty="0" smtClean="0"/>
          </a:p>
          <a:p>
            <a:pPr marL="0" marR="0" indent="0" algn="l" defTabSz="914363" rtl="0" eaLnBrk="1" fontAlgn="auto" latinLnBrk="0" hangingPunct="1">
              <a:lnSpc>
                <a:spcPct val="90000"/>
              </a:lnSpc>
              <a:spcBef>
                <a:spcPts val="0"/>
              </a:spcBef>
              <a:spcAft>
                <a:spcPts val="333"/>
              </a:spcAft>
              <a:buClrTx/>
              <a:buSzTx/>
              <a:buFont typeface="Arial" pitchFamily="34" charset="0"/>
              <a:buNone/>
              <a:tabLst/>
              <a:defRPr/>
            </a:pPr>
            <a:endParaRPr lang="en-GB" sz="900" baseline="0" dirty="0" smtClean="0"/>
          </a:p>
          <a:p>
            <a:pPr marL="0" marR="0" indent="0" algn="l" defTabSz="914363" rtl="0" eaLnBrk="1" fontAlgn="auto" latinLnBrk="0" hangingPunct="1">
              <a:lnSpc>
                <a:spcPct val="90000"/>
              </a:lnSpc>
              <a:spcBef>
                <a:spcPts val="0"/>
              </a:spcBef>
              <a:spcAft>
                <a:spcPts val="333"/>
              </a:spcAft>
              <a:buClrTx/>
              <a:buSzTx/>
              <a:buFont typeface="Arial" pitchFamily="34" charset="0"/>
              <a:buNone/>
              <a:tabLst/>
              <a:defRPr/>
            </a:pPr>
            <a:r>
              <a:rPr lang="en-CA" sz="900" dirty="0" smtClean="0"/>
              <a:t>By</a:t>
            </a:r>
            <a:r>
              <a:rPr lang="en-CA" sz="900" baseline="0" dirty="0" smtClean="0"/>
              <a:t> the end of this module, you should be able to:</a:t>
            </a:r>
            <a:endParaRPr lang="en-CA" sz="900" dirty="0" smtClean="0"/>
          </a:p>
          <a:p>
            <a:pPr marL="0" indent="0">
              <a:buNone/>
            </a:pPr>
            <a:endParaRPr lang="en-CA" sz="900" dirty="0" smtClean="0"/>
          </a:p>
          <a:p>
            <a:r>
              <a:rPr lang="en-CA" sz="900" dirty="0" smtClean="0"/>
              <a:t>Describe how IPv6 uses subnets</a:t>
            </a:r>
          </a:p>
          <a:p>
            <a:r>
              <a:rPr lang="en-CA" sz="900" dirty="0" smtClean="0"/>
              <a:t>Contrast IPv6 </a:t>
            </a:r>
            <a:r>
              <a:rPr lang="en-CA" sz="900" dirty="0" err="1" smtClean="0"/>
              <a:t>subnetting</a:t>
            </a:r>
            <a:r>
              <a:rPr lang="en-CA" sz="900" dirty="0" smtClean="0"/>
              <a:t> with IPv4</a:t>
            </a:r>
          </a:p>
          <a:p>
            <a:r>
              <a:rPr lang="en-CA" sz="900" dirty="0" smtClean="0"/>
              <a:t>Calculate IPv6 subnet boundaries</a:t>
            </a:r>
          </a:p>
          <a:p>
            <a:r>
              <a:rPr lang="en-CA" sz="900" dirty="0" smtClean="0"/>
              <a:t>Explain how to configure IPv6 subnets</a:t>
            </a:r>
          </a:p>
          <a:p>
            <a:endParaRPr lang="en-CA" sz="900" dirty="0" smtClean="0"/>
          </a:p>
          <a:p>
            <a:r>
              <a:rPr lang="en-CA" sz="900" dirty="0" smtClean="0"/>
              <a:t>TRANSCRIPTION STARTS HERE</a:t>
            </a:r>
          </a:p>
          <a:p>
            <a:r>
              <a:rPr lang="en-CA" sz="900" dirty="0" smtClean="0"/>
              <a:t>First of all, I</a:t>
            </a:r>
            <a:r>
              <a:rPr lang="en-CA" sz="900" baseline="0" dirty="0" smtClean="0"/>
              <a:t> would like to discuss how to build some error handling within your </a:t>
            </a:r>
            <a:r>
              <a:rPr lang="en-CA" sz="900" baseline="0" dirty="0" err="1" smtClean="0"/>
              <a:t>runbooks</a:t>
            </a:r>
            <a:r>
              <a:rPr lang="en-CA" sz="900" baseline="0" dirty="0" smtClean="0"/>
              <a:t> and I would also like to give you an understanding for a proper lifecycle management process and how to do versioning and promotion of your Orchestrator </a:t>
            </a:r>
            <a:r>
              <a:rPr lang="en-CA" sz="900" baseline="0" dirty="0" err="1" smtClean="0"/>
              <a:t>runbooks</a:t>
            </a:r>
            <a:r>
              <a:rPr lang="en-CA" sz="900" baseline="0" dirty="0" smtClean="0"/>
              <a:t>.  Actually, those topics are quite important and especially if you are looking into more complex scenarios with Orchestrator that might really help you and save you a lot of time. </a:t>
            </a:r>
            <a:endParaRPr lang="en-GB" sz="900" dirty="0" smtClean="0"/>
          </a:p>
        </p:txBody>
      </p:sp>
      <p:sp>
        <p:nvSpPr>
          <p:cNvPr id="4" name="Header Placeholder 3"/>
          <p:cNvSpPr>
            <a:spLocks noGrp="1"/>
          </p:cNvSpPr>
          <p:nvPr>
            <p:ph type="hdr" sz="quarter" idx="10"/>
          </p:nvPr>
        </p:nvSpPr>
        <p:spPr/>
        <p:txBody>
          <a:bodyPr/>
          <a:lstStyle/>
          <a:p>
            <a:r>
              <a:rPr lang="en-US" dirty="0" smtClean="0"/>
              <a:t>SMSG Readiness</a:t>
            </a:r>
            <a:endParaRPr lang="en-US" dirty="0"/>
          </a:p>
        </p:txBody>
      </p:sp>
      <p:sp>
        <p:nvSpPr>
          <p:cNvPr id="5" name="Date Placeholder 4"/>
          <p:cNvSpPr>
            <a:spLocks noGrp="1"/>
          </p:cNvSpPr>
          <p:nvPr>
            <p:ph type="dt" idx="11"/>
          </p:nvPr>
        </p:nvSpPr>
        <p:spPr/>
        <p:txBody>
          <a:bodyPr/>
          <a:lstStyle/>
          <a:p>
            <a:fld id="{DA92B416-73DE-4FEE-A27A-F8FD94BB38BC}" type="datetime1">
              <a:rPr lang="en-US" smtClean="0"/>
              <a:pPr/>
              <a:t>1/20/2013</a:t>
            </a:fld>
            <a:endParaRPr lang="en-US" dirty="0"/>
          </a:p>
        </p:txBody>
      </p:sp>
      <p:sp>
        <p:nvSpPr>
          <p:cNvPr id="7" name="Slide Number Placeholder 6"/>
          <p:cNvSpPr>
            <a:spLocks noGrp="1"/>
          </p:cNvSpPr>
          <p:nvPr>
            <p:ph type="sldNum" sz="quarter" idx="13"/>
          </p:nvPr>
        </p:nvSpPr>
        <p:spPr/>
        <p:txBody>
          <a:bodyPr/>
          <a:lstStyle/>
          <a:p>
            <a:fld id="{8B263312-38AA-4E1E-B2B5-0F8F122B24FE}" type="slidenum">
              <a:rPr lang="en-US" smtClean="0"/>
              <a:pPr/>
              <a:t>2</a:t>
            </a:fld>
            <a:endParaRPr lang="en-US" dirty="0"/>
          </a:p>
        </p:txBody>
      </p:sp>
      <p:sp>
        <p:nvSpPr>
          <p:cNvPr id="8" name="Rectangle 7"/>
          <p:cNvSpPr/>
          <p:nvPr/>
        </p:nvSpPr>
        <p:spPr>
          <a:xfrm>
            <a:off x="381000" y="971789"/>
            <a:ext cx="2971800" cy="1431159"/>
          </a:xfrm>
          <a:prstGeom prst="rect">
            <a:avLst/>
          </a:prstGeom>
        </p:spPr>
        <p:txBody>
          <a:bodyPr wrap="square" lIns="91438" tIns="45719" rIns="91438" bIns="45719">
            <a:spAutoFit/>
          </a:bodyPr>
          <a:lstStyle/>
          <a:p>
            <a:pPr defTabSz="914400" fontAlgn="base">
              <a:spcBef>
                <a:spcPct val="0"/>
              </a:spcBef>
              <a:spcAft>
                <a:spcPts val="600"/>
              </a:spcAft>
              <a:tabLst>
                <a:tab pos="914400" algn="l"/>
                <a:tab pos="1828800" algn="l"/>
              </a:tabLst>
            </a:pPr>
            <a:r>
              <a:rPr lang="en-US" sz="900" b="1" dirty="0" smtClean="0">
                <a:solidFill>
                  <a:srgbClr val="FF0000"/>
                </a:solidFill>
              </a:rPr>
              <a:t>Objectives</a:t>
            </a:r>
            <a:endParaRPr lang="en-US" sz="900" b="1" dirty="0">
              <a:solidFill>
                <a:srgbClr val="FF0000"/>
              </a:solidFill>
            </a:endParaRPr>
          </a:p>
          <a:p>
            <a:pPr lvl="0" defTabSz="914400" fontAlgn="base">
              <a:spcBef>
                <a:spcPct val="0"/>
              </a:spcBef>
              <a:spcAft>
                <a:spcPts val="600"/>
              </a:spcAft>
              <a:buNone/>
              <a:tabLst>
                <a:tab pos="914400" algn="l"/>
                <a:tab pos="1828800" algn="l"/>
              </a:tabLst>
            </a:pPr>
            <a:r>
              <a:rPr lang="en-US" sz="900" b="1" dirty="0">
                <a:solidFill>
                  <a:srgbClr val="FF0000"/>
                </a:solidFill>
                <a:latin typeface="Arial" charset="0"/>
                <a:cs typeface="Arial" charset="0"/>
              </a:rPr>
              <a:t>Start Time </a:t>
            </a:r>
            <a:r>
              <a:rPr lang="en-US" sz="900" b="1" dirty="0" smtClean="0">
                <a:solidFill>
                  <a:srgbClr val="FF0000"/>
                </a:solidFill>
                <a:latin typeface="Arial" charset="0"/>
                <a:cs typeface="Arial" charset="0"/>
              </a:rPr>
              <a:t>00:01 </a:t>
            </a:r>
            <a:r>
              <a:rPr lang="en-US" sz="900" b="1" dirty="0">
                <a:solidFill>
                  <a:srgbClr val="FF0000"/>
                </a:solidFill>
                <a:latin typeface="Arial" charset="0"/>
                <a:cs typeface="Arial" charset="0"/>
              </a:rPr>
              <a:t>/ Length: </a:t>
            </a:r>
            <a:r>
              <a:rPr lang="en-US" sz="900" b="1" dirty="0">
                <a:solidFill>
                  <a:srgbClr val="FF0000"/>
                </a:solidFill>
                <a:latin typeface="Arial" pitchFamily="34" charset="0"/>
                <a:ea typeface="Calibri" pitchFamily="34" charset="0"/>
                <a:cs typeface="Arial" pitchFamily="34" charset="0"/>
              </a:rPr>
              <a:t>1 minute</a:t>
            </a:r>
          </a:p>
          <a:p>
            <a:pPr fontAlgn="auto">
              <a:spcBef>
                <a:spcPts val="0"/>
              </a:spcBef>
              <a:spcAft>
                <a:spcPts val="600"/>
              </a:spcAft>
              <a:defRPr/>
            </a:pPr>
            <a:r>
              <a:rPr lang="en-US" sz="900" dirty="0">
                <a:solidFill>
                  <a:srgbClr val="FF0000"/>
                </a:solidFill>
                <a:latin typeface="Arial" pitchFamily="34" charset="0"/>
                <a:cs typeface="Arial" pitchFamily="34" charset="0"/>
              </a:rPr>
              <a:t>Microsoft </a:t>
            </a:r>
            <a:r>
              <a:rPr lang="en-US" sz="900" dirty="0" err="1">
                <a:solidFill>
                  <a:srgbClr val="FF0000"/>
                </a:solidFill>
                <a:latin typeface="Arial" pitchFamily="34" charset="0"/>
                <a:cs typeface="Arial" pitchFamily="34" charset="0"/>
              </a:rPr>
              <a:t>Lync</a:t>
            </a:r>
            <a:r>
              <a:rPr lang="en-US" sz="900" dirty="0">
                <a:solidFill>
                  <a:srgbClr val="FF0000"/>
                </a:solidFill>
                <a:latin typeface="Arial" pitchFamily="34" charset="0"/>
                <a:cs typeface="Arial" pitchFamily="34" charset="0"/>
              </a:rPr>
              <a:t> tools used on this page:</a:t>
            </a:r>
          </a:p>
          <a:p>
            <a:pPr marL="228600" indent="-114300" fontAlgn="auto">
              <a:spcBef>
                <a:spcPts val="0"/>
              </a:spcBef>
              <a:spcAft>
                <a:spcPts val="600"/>
              </a:spcAft>
              <a:buFont typeface="Arial" pitchFamily="34" charset="0"/>
              <a:buChar char="•"/>
              <a:defRPr/>
            </a:pPr>
            <a:r>
              <a:rPr lang="en-US" sz="900" b="1" dirty="0">
                <a:solidFill>
                  <a:srgbClr val="FF0000"/>
                </a:solidFill>
                <a:latin typeface="Arial" pitchFamily="34" charset="0"/>
                <a:cs typeface="Arial" pitchFamily="34" charset="0"/>
              </a:rPr>
              <a:t>None</a:t>
            </a:r>
            <a:endParaRPr lang="en-US" sz="900" dirty="0">
              <a:solidFill>
                <a:srgbClr val="FF0000"/>
              </a:solidFill>
              <a:latin typeface="Arial" pitchFamily="34" charset="0"/>
              <a:cs typeface="Arial" pitchFamily="34" charset="0"/>
            </a:endParaRPr>
          </a:p>
          <a:p>
            <a:pPr>
              <a:tabLst>
                <a:tab pos="0" algn="l"/>
              </a:tabLst>
              <a:defRPr/>
            </a:pPr>
            <a:endParaRPr lang="en-US" sz="900" b="1" dirty="0" smtClean="0">
              <a:solidFill>
                <a:srgbClr val="FF0000"/>
              </a:solidFill>
              <a:latin typeface="Arial" charset="0"/>
              <a:cs typeface="Arial" charset="0"/>
            </a:endParaRPr>
          </a:p>
          <a:p>
            <a:pPr>
              <a:spcAft>
                <a:spcPts val="600"/>
              </a:spcAft>
            </a:pPr>
            <a:r>
              <a:rPr lang="en-US" sz="900" dirty="0" smtClean="0">
                <a:solidFill>
                  <a:srgbClr val="FF0000"/>
                </a:solidFill>
              </a:rPr>
              <a:t>Review </a:t>
            </a:r>
            <a:r>
              <a:rPr lang="en-US" sz="900" dirty="0">
                <a:solidFill>
                  <a:srgbClr val="FF0000"/>
                </a:solidFill>
              </a:rPr>
              <a:t>the learning objectives.</a:t>
            </a:r>
          </a:p>
          <a:p>
            <a:pPr indent="228593">
              <a:spcAft>
                <a:spcPts val="600"/>
              </a:spcAft>
              <a:buFont typeface="Arial" pitchFamily="34" charset="0"/>
              <a:buChar char="•"/>
              <a:defRPr/>
            </a:pPr>
            <a:endParaRPr lang="en-US" sz="800" dirty="0">
              <a:solidFill>
                <a:srgbClr val="FF0000"/>
              </a:solidFill>
              <a:latin typeface="Arial" pitchFamily="34" charset="0"/>
              <a:cs typeface="Arial" pitchFamily="34" charset="0"/>
            </a:endParaRPr>
          </a:p>
        </p:txBody>
      </p:sp>
      <p:sp>
        <p:nvSpPr>
          <p:cNvPr id="9" name="Footer Placeholder 8"/>
          <p:cNvSpPr>
            <a:spLocks noGrp="1"/>
          </p:cNvSpPr>
          <p:nvPr>
            <p:ph type="ftr" sz="quarter" idx="14"/>
          </p:nvPr>
        </p:nvSpPr>
        <p:spPr/>
        <p:txBody>
          <a:bodyPr/>
          <a:lstStyle/>
          <a:p>
            <a:r>
              <a:rPr lang="en-US" smtClean="0">
                <a:solidFill>
                  <a:srgbClr val="000000"/>
                </a:solidFill>
              </a:rPr>
              <a:t>© 2012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endParaRPr lang="en-US" dirty="0" smtClean="0">
              <a:solidFill>
                <a:srgbClr val="000000"/>
              </a:solidFill>
            </a:endParaRPr>
          </a:p>
        </p:txBody>
      </p:sp>
    </p:spTree>
    <p:extLst>
      <p:ext uri="{BB962C8B-B14F-4D97-AF65-F5344CB8AC3E}">
        <p14:creationId xmlns="" xmlns:p14="http://schemas.microsoft.com/office/powerpoint/2010/main" val="3766225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3094038" y="795338"/>
            <a:ext cx="3902075" cy="2195512"/>
          </a:xfrm>
        </p:spPr>
      </p:sp>
      <p:sp>
        <p:nvSpPr>
          <p:cNvPr id="5" name="Notes Placeholder 4"/>
          <p:cNvSpPr>
            <a:spLocks noGrp="1"/>
          </p:cNvSpPr>
          <p:nvPr>
            <p:ph type="body" idx="1"/>
          </p:nvPr>
        </p:nvSpPr>
        <p:spPr>
          <a:xfrm>
            <a:off x="3556000" y="3079750"/>
            <a:ext cx="2984500" cy="5551066"/>
          </a:xfrm>
        </p:spPr>
        <p:txBody>
          <a:bodyPr>
            <a:normAutofit lnSpcReduction="10000"/>
          </a:bodyPr>
          <a:lstStyle/>
          <a:p>
            <a:pPr marL="0" indent="0">
              <a:buNone/>
            </a:pPr>
            <a:r>
              <a:rPr lang="en-CA" sz="1000" dirty="0" smtClean="0"/>
              <a:t>When</a:t>
            </a:r>
            <a:r>
              <a:rPr lang="en-CA" sz="1000" baseline="0" dirty="0" smtClean="0"/>
              <a:t> starting out your definition of your IPv6 subnet and addressing plan, you should follow this process:</a:t>
            </a:r>
          </a:p>
          <a:p>
            <a:pPr marL="0" indent="0">
              <a:buNone/>
            </a:pPr>
            <a:endParaRPr lang="en-CA" sz="1000" dirty="0" smtClean="0"/>
          </a:p>
          <a:p>
            <a:pPr marL="0" indent="0">
              <a:buNone/>
            </a:pPr>
            <a:r>
              <a:rPr lang="en-CA" sz="1000" dirty="0" smtClean="0"/>
              <a:t>Start off by determining the basic structure of the Addressing Plan.</a:t>
            </a:r>
            <a:r>
              <a:rPr lang="en-CA" sz="1000" baseline="0" dirty="0" smtClean="0"/>
              <a:t> How many subnets will you need in total? How are you going to define your subnets – do you want them by country, city, location, building or floor? </a:t>
            </a:r>
          </a:p>
          <a:p>
            <a:pPr marL="0" indent="0">
              <a:buNone/>
            </a:pPr>
            <a:endParaRPr lang="en-CA" sz="1000" dirty="0" smtClean="0"/>
          </a:p>
          <a:p>
            <a:pPr marL="0" indent="0">
              <a:buNone/>
            </a:pPr>
            <a:r>
              <a:rPr lang="en-CA" sz="1000" dirty="0" smtClean="0"/>
              <a:t>You</a:t>
            </a:r>
            <a:r>
              <a:rPr lang="en-CA" sz="1000" baseline="0" dirty="0" smtClean="0"/>
              <a:t> need to d</a:t>
            </a:r>
            <a:r>
              <a:rPr lang="en-CA" sz="1000" dirty="0" smtClean="0"/>
              <a:t>efine your primary subnets</a:t>
            </a:r>
            <a:r>
              <a:rPr lang="en-CA" sz="1000" baseline="0" dirty="0" smtClean="0"/>
              <a:t> and identify if your IPv6 subnets will be the </a:t>
            </a:r>
            <a:r>
              <a:rPr lang="en-CA" sz="1000" dirty="0" smtClean="0"/>
              <a:t>same as your IPv4 subnet boundaries or different.</a:t>
            </a:r>
            <a:r>
              <a:rPr lang="en-CA" sz="1000" baseline="0" dirty="0" smtClean="0"/>
              <a:t> If you are unhappy with your current IPv4 </a:t>
            </a:r>
            <a:r>
              <a:rPr lang="en-CA" sz="1000" baseline="0" dirty="0" err="1" smtClean="0"/>
              <a:t>subnetting</a:t>
            </a:r>
            <a:r>
              <a:rPr lang="en-CA" sz="1000" baseline="0" dirty="0" smtClean="0"/>
              <a:t> arrangements, moving to IPv6 gives you the opportunity for a fresh start.</a:t>
            </a:r>
          </a:p>
          <a:p>
            <a:pPr marL="0" indent="0">
              <a:buNone/>
            </a:pPr>
            <a:endParaRPr lang="en-CA" sz="1000" dirty="0" smtClean="0"/>
          </a:p>
          <a:p>
            <a:pPr marL="0" indent="0">
              <a:buNone/>
            </a:pPr>
            <a:r>
              <a:rPr lang="en-CA" sz="1000" dirty="0" smtClean="0"/>
              <a:t>You</a:t>
            </a:r>
            <a:r>
              <a:rPr lang="en-CA" sz="1000" baseline="0" dirty="0" smtClean="0"/>
              <a:t> then calculate </a:t>
            </a:r>
            <a:r>
              <a:rPr lang="en-CA" sz="1000" dirty="0" smtClean="0"/>
              <a:t>the address space required for the addressing plan of choice by following these steps: </a:t>
            </a:r>
          </a:p>
          <a:p>
            <a:pPr marL="0" indent="0">
              <a:buNone/>
            </a:pPr>
            <a:endParaRPr lang="en-CA" sz="1000" dirty="0" smtClean="0"/>
          </a:p>
          <a:p>
            <a:pPr marL="457200" indent="-457200">
              <a:buFont typeface="+mj-lt"/>
              <a:buAutoNum type="arabicPeriod"/>
            </a:pPr>
            <a:r>
              <a:rPr lang="en-CA" sz="1000" dirty="0" smtClean="0"/>
              <a:t>Determine number of locations (or groups) that you need.</a:t>
            </a:r>
          </a:p>
          <a:p>
            <a:pPr marL="457200" indent="-457200">
              <a:buFont typeface="+mj-lt"/>
              <a:buAutoNum type="arabicPeriod"/>
            </a:pPr>
            <a:r>
              <a:rPr lang="en-CA" sz="1000" dirty="0" smtClean="0"/>
              <a:t>Increase this number by one (for backbones, etc.)</a:t>
            </a:r>
          </a:p>
          <a:p>
            <a:pPr marL="457200" indent="-457200">
              <a:buFont typeface="+mj-lt"/>
              <a:buAutoNum type="arabicPeriod"/>
            </a:pPr>
            <a:r>
              <a:rPr lang="en-CA" sz="1000" dirty="0" smtClean="0"/>
              <a:t>Add one extra group for roaming networks</a:t>
            </a:r>
          </a:p>
          <a:p>
            <a:pPr marL="457200" indent="-457200">
              <a:buFont typeface="+mj-lt"/>
              <a:buAutoNum type="arabicPeriod"/>
            </a:pPr>
            <a:r>
              <a:rPr lang="en-CA" sz="1000" dirty="0" smtClean="0"/>
              <a:t>Add one or two groups for future expansion</a:t>
            </a:r>
          </a:p>
          <a:p>
            <a:pPr marL="457200" indent="-457200">
              <a:buFont typeface="+mj-lt"/>
              <a:buAutoNum type="arabicPeriod"/>
            </a:pPr>
            <a:r>
              <a:rPr lang="en-CA" sz="1000" dirty="0" smtClean="0"/>
              <a:t>Round up the number of bits counted in steps 1 to 4 to the nearest power of 2 </a:t>
            </a:r>
          </a:p>
          <a:p>
            <a:pPr marL="457200" indent="-457200">
              <a:buFont typeface="+mj-lt"/>
              <a:buAutoNum type="arabicPeriod"/>
            </a:pPr>
            <a:endParaRPr lang="en-CA" sz="1000" dirty="0"/>
          </a:p>
          <a:p>
            <a:pPr marL="0" indent="0">
              <a:buNone/>
            </a:pPr>
            <a:r>
              <a:rPr lang="en-CA" sz="1000" dirty="0" smtClean="0"/>
              <a:t>This figure now gives you the number of bits that you need to subnet.</a:t>
            </a:r>
          </a:p>
          <a:p>
            <a:pPr marL="0" indent="0">
              <a:buNone/>
            </a:pPr>
            <a:endParaRPr lang="en-CA" sz="1000" dirty="0" smtClean="0"/>
          </a:p>
          <a:p>
            <a:pPr marL="0" indent="0">
              <a:buNone/>
            </a:pPr>
            <a:r>
              <a:rPr lang="en-CA" sz="1000" dirty="0" smtClean="0"/>
              <a:t>TRANSCRIPTION STARTS HERE</a:t>
            </a:r>
          </a:p>
          <a:p>
            <a:pPr marL="0" indent="0">
              <a:buNone/>
            </a:pPr>
            <a:r>
              <a:rPr lang="en-CA" sz="1000" dirty="0" smtClean="0"/>
              <a:t>The agenda for today is how to add error handling to </a:t>
            </a:r>
            <a:r>
              <a:rPr lang="en-CA" sz="1000" dirty="0" err="1" smtClean="0"/>
              <a:t>runbooks</a:t>
            </a:r>
            <a:r>
              <a:rPr lang="en-CA" sz="1000" dirty="0" smtClean="0"/>
              <a:t>, then lifecycle management and how to do that with Orchestrator.</a:t>
            </a:r>
            <a:r>
              <a:rPr lang="en-CA" sz="1000" baseline="0" dirty="0" smtClean="0"/>
              <a:t>  Then, we will talk a little bit about how to install, upgrade and promote </a:t>
            </a:r>
            <a:r>
              <a:rPr lang="en-CA" sz="1000" baseline="0" dirty="0" err="1" smtClean="0"/>
              <a:t>runbooks</a:t>
            </a:r>
            <a:r>
              <a:rPr lang="en-CA" sz="1000" baseline="0" dirty="0" smtClean="0"/>
              <a:t> and then how to initiate </a:t>
            </a:r>
            <a:r>
              <a:rPr lang="en-CA" sz="1000" baseline="0" dirty="0" err="1" smtClean="0"/>
              <a:t>runbooks</a:t>
            </a:r>
            <a:r>
              <a:rPr lang="en-CA" sz="1000" baseline="0" dirty="0" smtClean="0"/>
              <a:t> remotely and some methods and use cases here as well. </a:t>
            </a:r>
            <a:endParaRPr lang="en-CA" sz="1000" dirty="0" smtClean="0"/>
          </a:p>
          <a:p>
            <a:pPr marL="0" indent="0">
              <a:buNone/>
            </a:pPr>
            <a:endParaRPr lang="en-GB" sz="1000" dirty="0"/>
          </a:p>
        </p:txBody>
      </p:sp>
      <p:sp>
        <p:nvSpPr>
          <p:cNvPr id="6" name="Date Placeholder 5"/>
          <p:cNvSpPr>
            <a:spLocks noGrp="1"/>
          </p:cNvSpPr>
          <p:nvPr>
            <p:ph type="dt" idx="10"/>
          </p:nvPr>
        </p:nvSpPr>
        <p:spPr/>
        <p:txBody>
          <a:bodyPr/>
          <a:lstStyle/>
          <a:p>
            <a:fld id="{55A09B43-CD28-4795-928D-E7F94E34FC2B}" type="datetime1">
              <a:rPr lang="en-US" smtClean="0"/>
              <a:pPr/>
              <a:t>1/20/2013</a:t>
            </a:fld>
            <a:endParaRPr lang="en-US" dirty="0"/>
          </a:p>
        </p:txBody>
      </p:sp>
      <p:sp>
        <p:nvSpPr>
          <p:cNvPr id="8" name="Slide Number Placeholder 7"/>
          <p:cNvSpPr>
            <a:spLocks noGrp="1"/>
          </p:cNvSpPr>
          <p:nvPr>
            <p:ph type="sldNum" sz="quarter" idx="12"/>
          </p:nvPr>
        </p:nvSpPr>
        <p:spPr/>
        <p:txBody>
          <a:bodyPr/>
          <a:lstStyle/>
          <a:p>
            <a:fld id="{8B263312-38AA-4E1E-B2B5-0F8F122B24FE}" type="slidenum">
              <a:rPr lang="en-US" smtClean="0"/>
              <a:pPr/>
              <a:t>3</a:t>
            </a:fld>
            <a:endParaRPr lang="en-US" dirty="0"/>
          </a:p>
        </p:txBody>
      </p:sp>
      <p:sp>
        <p:nvSpPr>
          <p:cNvPr id="9" name="Header Placeholder 8"/>
          <p:cNvSpPr>
            <a:spLocks noGrp="1"/>
          </p:cNvSpPr>
          <p:nvPr>
            <p:ph type="hdr" sz="quarter" idx="13"/>
          </p:nvPr>
        </p:nvSpPr>
        <p:spPr/>
        <p:txBody>
          <a:bodyPr/>
          <a:lstStyle/>
          <a:p>
            <a:r>
              <a:rPr lang="en-US" smtClean="0"/>
              <a:t>SMSG Readiness</a:t>
            </a:r>
            <a:endParaRPr lang="en-US" dirty="0"/>
          </a:p>
        </p:txBody>
      </p:sp>
      <p:sp>
        <p:nvSpPr>
          <p:cNvPr id="10" name="Rectangle 9"/>
          <p:cNvSpPr/>
          <p:nvPr/>
        </p:nvSpPr>
        <p:spPr>
          <a:xfrm>
            <a:off x="381001" y="971789"/>
            <a:ext cx="2971800" cy="1631214"/>
          </a:xfrm>
          <a:prstGeom prst="rect">
            <a:avLst/>
          </a:prstGeom>
        </p:spPr>
        <p:txBody>
          <a:bodyPr wrap="square" lIns="91438" tIns="45719" rIns="91438" bIns="45719">
            <a:spAutoFit/>
          </a:bodyPr>
          <a:lstStyle/>
          <a:p>
            <a:pPr defTabSz="914400" fontAlgn="base">
              <a:spcBef>
                <a:spcPct val="0"/>
              </a:spcBef>
              <a:spcAft>
                <a:spcPts val="600"/>
              </a:spcAft>
              <a:tabLst>
                <a:tab pos="914400" algn="l"/>
                <a:tab pos="1828800" algn="l"/>
              </a:tabLst>
            </a:pPr>
            <a:r>
              <a:rPr lang="en-US" sz="900" b="1" dirty="0" smtClean="0">
                <a:solidFill>
                  <a:srgbClr val="FF0000"/>
                </a:solidFill>
              </a:rPr>
              <a:t>IPv6 Subnet and Address Planning</a:t>
            </a:r>
            <a:endParaRPr lang="en-US" sz="900" b="1" dirty="0">
              <a:solidFill>
                <a:srgbClr val="FF0000"/>
              </a:solidFill>
            </a:endParaRPr>
          </a:p>
          <a:p>
            <a:pPr lvl="0" defTabSz="914400" fontAlgn="base">
              <a:spcBef>
                <a:spcPct val="0"/>
              </a:spcBef>
              <a:spcAft>
                <a:spcPts val="600"/>
              </a:spcAft>
              <a:buNone/>
              <a:tabLst>
                <a:tab pos="914400" algn="l"/>
                <a:tab pos="1828800" algn="l"/>
              </a:tabLst>
            </a:pPr>
            <a:r>
              <a:rPr lang="en-US" sz="900" b="1" dirty="0">
                <a:solidFill>
                  <a:srgbClr val="FF0000"/>
                </a:solidFill>
                <a:latin typeface="Arial" charset="0"/>
                <a:cs typeface="Arial" charset="0"/>
              </a:rPr>
              <a:t>Start Time </a:t>
            </a:r>
            <a:r>
              <a:rPr lang="en-US" sz="900" b="1" dirty="0" smtClean="0">
                <a:solidFill>
                  <a:srgbClr val="FF0000"/>
                </a:solidFill>
                <a:latin typeface="Arial" charset="0"/>
                <a:cs typeface="Arial" charset="0"/>
              </a:rPr>
              <a:t>00:04 </a:t>
            </a:r>
            <a:r>
              <a:rPr lang="en-US" sz="900" b="1" dirty="0">
                <a:solidFill>
                  <a:srgbClr val="FF0000"/>
                </a:solidFill>
                <a:latin typeface="Arial" charset="0"/>
                <a:cs typeface="Arial" charset="0"/>
              </a:rPr>
              <a:t>/ Length: </a:t>
            </a:r>
            <a:r>
              <a:rPr lang="en-US" sz="900" b="1" dirty="0" smtClean="0">
                <a:solidFill>
                  <a:srgbClr val="FF0000"/>
                </a:solidFill>
                <a:latin typeface="Arial" charset="0"/>
                <a:cs typeface="Arial" charset="0"/>
              </a:rPr>
              <a:t>3</a:t>
            </a:r>
            <a:r>
              <a:rPr lang="en-US" sz="900" b="1" dirty="0" smtClean="0">
                <a:solidFill>
                  <a:srgbClr val="FF0000"/>
                </a:solidFill>
                <a:latin typeface="Arial" pitchFamily="34" charset="0"/>
                <a:ea typeface="Calibri" pitchFamily="34" charset="0"/>
                <a:cs typeface="Arial" pitchFamily="34" charset="0"/>
              </a:rPr>
              <a:t> minutes</a:t>
            </a:r>
            <a:endParaRPr lang="en-US" sz="900" b="1" dirty="0">
              <a:solidFill>
                <a:srgbClr val="FF0000"/>
              </a:solidFill>
              <a:latin typeface="Arial" pitchFamily="34" charset="0"/>
              <a:ea typeface="Calibri" pitchFamily="34" charset="0"/>
              <a:cs typeface="Arial" pitchFamily="34" charset="0"/>
            </a:endParaRPr>
          </a:p>
          <a:p>
            <a:pPr fontAlgn="auto">
              <a:spcBef>
                <a:spcPts val="0"/>
              </a:spcBef>
              <a:spcAft>
                <a:spcPts val="600"/>
              </a:spcAft>
              <a:defRPr/>
            </a:pPr>
            <a:r>
              <a:rPr lang="en-US" sz="900" dirty="0">
                <a:solidFill>
                  <a:srgbClr val="FF0000"/>
                </a:solidFill>
                <a:latin typeface="Arial" pitchFamily="34" charset="0"/>
                <a:cs typeface="Arial" pitchFamily="34" charset="0"/>
              </a:rPr>
              <a:t>Microsoft </a:t>
            </a:r>
            <a:r>
              <a:rPr lang="en-US" sz="900" dirty="0" err="1">
                <a:solidFill>
                  <a:srgbClr val="FF0000"/>
                </a:solidFill>
                <a:latin typeface="Arial" pitchFamily="34" charset="0"/>
                <a:cs typeface="Arial" pitchFamily="34" charset="0"/>
              </a:rPr>
              <a:t>Lync</a:t>
            </a:r>
            <a:r>
              <a:rPr lang="en-US" sz="900" dirty="0">
                <a:solidFill>
                  <a:srgbClr val="FF0000"/>
                </a:solidFill>
                <a:latin typeface="Arial" pitchFamily="34" charset="0"/>
                <a:cs typeface="Arial" pitchFamily="34" charset="0"/>
              </a:rPr>
              <a:t> tools used on this page:</a:t>
            </a:r>
          </a:p>
          <a:p>
            <a:pPr marL="228600" indent="-114300" fontAlgn="auto">
              <a:spcBef>
                <a:spcPts val="0"/>
              </a:spcBef>
              <a:spcAft>
                <a:spcPts val="600"/>
              </a:spcAft>
              <a:buFont typeface="Arial" pitchFamily="34" charset="0"/>
              <a:buChar char="•"/>
              <a:defRPr/>
            </a:pPr>
            <a:r>
              <a:rPr lang="en-US" sz="900" b="1" dirty="0">
                <a:solidFill>
                  <a:srgbClr val="FF0000"/>
                </a:solidFill>
                <a:latin typeface="Arial" pitchFamily="34" charset="0"/>
                <a:cs typeface="Arial" pitchFamily="34" charset="0"/>
              </a:rPr>
              <a:t>None</a:t>
            </a:r>
            <a:endParaRPr lang="en-US" sz="900" dirty="0">
              <a:solidFill>
                <a:srgbClr val="FF0000"/>
              </a:solidFill>
              <a:latin typeface="Arial" pitchFamily="34" charset="0"/>
              <a:cs typeface="Arial" pitchFamily="34" charset="0"/>
            </a:endParaRPr>
          </a:p>
          <a:p>
            <a:pPr>
              <a:tabLst>
                <a:tab pos="0" algn="l"/>
              </a:tabLst>
              <a:defRPr/>
            </a:pPr>
            <a:endParaRPr lang="en-US" sz="900" dirty="0" smtClean="0">
              <a:solidFill>
                <a:srgbClr val="FF0000"/>
              </a:solidFill>
              <a:latin typeface="Arial" charset="0"/>
              <a:cs typeface="Arial" charset="0"/>
            </a:endParaRPr>
          </a:p>
          <a:p>
            <a:pPr>
              <a:tabLst>
                <a:tab pos="0" algn="l"/>
              </a:tabLst>
              <a:defRPr/>
            </a:pPr>
            <a:r>
              <a:rPr lang="en-US" sz="900" dirty="0" smtClean="0">
                <a:solidFill>
                  <a:srgbClr val="FF0000"/>
                </a:solidFill>
                <a:latin typeface="Arial" charset="0"/>
                <a:cs typeface="Arial" charset="0"/>
              </a:rPr>
              <a:t>Take the students through the subnet and address plan. Explain the various stages of how the plan comes together. </a:t>
            </a:r>
            <a:endParaRPr lang="en-US" sz="900" dirty="0">
              <a:solidFill>
                <a:srgbClr val="FF0000"/>
              </a:solidFill>
              <a:latin typeface="Arial" charset="0"/>
              <a:cs typeface="Arial" charset="0"/>
            </a:endParaRPr>
          </a:p>
          <a:p>
            <a:pPr>
              <a:spcAft>
                <a:spcPts val="600"/>
              </a:spcAft>
              <a:defRPr/>
            </a:pPr>
            <a:endParaRPr lang="en-US" sz="800" dirty="0">
              <a:latin typeface="Arial" pitchFamily="34" charset="0"/>
              <a:cs typeface="Arial" pitchFamily="34" charset="0"/>
            </a:endParaRPr>
          </a:p>
        </p:txBody>
      </p:sp>
      <p:sp>
        <p:nvSpPr>
          <p:cNvPr id="2" name="Footer Placeholder 1"/>
          <p:cNvSpPr>
            <a:spLocks noGrp="1"/>
          </p:cNvSpPr>
          <p:nvPr>
            <p:ph type="ftr" sz="quarter" idx="14"/>
          </p:nvPr>
        </p:nvSpPr>
        <p:spPr/>
        <p:txBody>
          <a:bodyPr/>
          <a:lstStyle/>
          <a:p>
            <a:r>
              <a:rPr lang="en-US" smtClean="0">
                <a:solidFill>
                  <a:srgbClr val="000000"/>
                </a:solidFill>
              </a:rPr>
              <a:t>© 2012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endParaRPr lang="en-US" dirty="0" smtClean="0">
              <a:solidFill>
                <a:srgbClr val="000000"/>
              </a:solidFill>
            </a:endParaRPr>
          </a:p>
        </p:txBody>
      </p:sp>
    </p:spTree>
    <p:extLst>
      <p:ext uri="{BB962C8B-B14F-4D97-AF65-F5344CB8AC3E}">
        <p14:creationId xmlns="" xmlns:p14="http://schemas.microsoft.com/office/powerpoint/2010/main" val="3480190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xfrm>
            <a:off x="3094038" y="795338"/>
            <a:ext cx="3902075" cy="2195512"/>
          </a:xfrm>
          <a:ln/>
        </p:spPr>
      </p:sp>
      <p:sp>
        <p:nvSpPr>
          <p:cNvPr id="25603" name="Notes Placeholder 2"/>
          <p:cNvSpPr>
            <a:spLocks noGrp="1"/>
          </p:cNvSpPr>
          <p:nvPr>
            <p:ph type="body" idx="1"/>
          </p:nvPr>
        </p:nvSpPr>
        <p:spPr>
          <a:noFill/>
          <a:ln/>
        </p:spPr>
        <p:txBody>
          <a:bodyPr/>
          <a:lstStyle/>
          <a:p>
            <a:r>
              <a:rPr lang="en-US" dirty="0" smtClean="0">
                <a:latin typeface="Arial" pitchFamily="34" charset="0"/>
              </a:rPr>
              <a:t>First of all, I</a:t>
            </a:r>
            <a:r>
              <a:rPr lang="en-US" baseline="0" dirty="0" smtClean="0">
                <a:latin typeface="Arial" pitchFamily="34" charset="0"/>
              </a:rPr>
              <a:t> would like to talk a little bit about error handling and how to make that happen into </a:t>
            </a:r>
            <a:r>
              <a:rPr lang="en-US" baseline="0" dirty="0" err="1" smtClean="0">
                <a:latin typeface="Arial" pitchFamily="34" charset="0"/>
              </a:rPr>
              <a:t>runbooks</a:t>
            </a:r>
            <a:r>
              <a:rPr lang="en-US" baseline="0" dirty="0" smtClean="0">
                <a:latin typeface="Arial" pitchFamily="34" charset="0"/>
              </a:rPr>
              <a:t>.</a:t>
            </a:r>
          </a:p>
          <a:p>
            <a:endParaRPr lang="en-US" baseline="0" dirty="0" smtClean="0">
              <a:latin typeface="Arial" pitchFamily="34" charset="0"/>
            </a:endParaRPr>
          </a:p>
          <a:p>
            <a:r>
              <a:rPr lang="en-US" baseline="0" dirty="0" smtClean="0">
                <a:latin typeface="Arial" pitchFamily="34" charset="0"/>
              </a:rPr>
              <a:t>There are multiple options on how to build error handling into your </a:t>
            </a:r>
            <a:r>
              <a:rPr lang="en-US" baseline="0" dirty="0" err="1" smtClean="0">
                <a:latin typeface="Arial" pitchFamily="34" charset="0"/>
              </a:rPr>
              <a:t>runbooks</a:t>
            </a:r>
            <a:r>
              <a:rPr lang="en-US" baseline="0" dirty="0" smtClean="0">
                <a:latin typeface="Arial" pitchFamily="34" charset="0"/>
              </a:rPr>
              <a:t>.  First of all, you can filtering and link logic to trigger </a:t>
            </a:r>
            <a:r>
              <a:rPr lang="en-US" baseline="0" dirty="0" err="1" smtClean="0">
                <a:latin typeface="Arial" pitchFamily="34" charset="0"/>
              </a:rPr>
              <a:t>runbook</a:t>
            </a:r>
            <a:r>
              <a:rPr lang="en-US" baseline="0" dirty="0" smtClean="0">
                <a:latin typeface="Arial" pitchFamily="34" charset="0"/>
              </a:rPr>
              <a:t> error-handling measures. For example, if your </a:t>
            </a:r>
            <a:r>
              <a:rPr lang="en-US" baseline="0" dirty="0" err="1" smtClean="0">
                <a:latin typeface="Arial" pitchFamily="34" charset="0"/>
              </a:rPr>
              <a:t>runbook</a:t>
            </a:r>
            <a:r>
              <a:rPr lang="en-US" baseline="0" dirty="0" smtClean="0">
                <a:latin typeface="Arial" pitchFamily="34" charset="0"/>
              </a:rPr>
              <a:t> defines an output you are able to filter on that output on the links and say, well if the exit code of that activity is zero than it was a success and I would like to go on to the next activity.  If the exit code was something else than zero, maybe -1 or 1, than I know it is an error and I would like to take measures here.  This might involve another link to another activity where you are creating some sort of error handling in there.   A good idea is having dedicated </a:t>
            </a:r>
            <a:r>
              <a:rPr lang="en-US" baseline="0" dirty="0" err="1" smtClean="0">
                <a:latin typeface="Arial" pitchFamily="34" charset="0"/>
              </a:rPr>
              <a:t>runbooks</a:t>
            </a:r>
            <a:r>
              <a:rPr lang="en-US" baseline="0" dirty="0" smtClean="0">
                <a:latin typeface="Arial" pitchFamily="34" charset="0"/>
              </a:rPr>
              <a:t> for your error-handling, especially if you want to reuse them in other </a:t>
            </a:r>
            <a:r>
              <a:rPr lang="en-US" baseline="0" dirty="0" err="1" smtClean="0">
                <a:latin typeface="Arial" pitchFamily="34" charset="0"/>
              </a:rPr>
              <a:t>runbooks</a:t>
            </a:r>
            <a:r>
              <a:rPr lang="en-US" baseline="0" dirty="0" smtClean="0">
                <a:latin typeface="Arial" pitchFamily="34" charset="0"/>
              </a:rPr>
              <a:t> as well so before you even start tackling your </a:t>
            </a:r>
            <a:r>
              <a:rPr lang="en-US" baseline="0" dirty="0" err="1" smtClean="0">
                <a:latin typeface="Arial" pitchFamily="34" charset="0"/>
              </a:rPr>
              <a:t>runbooks</a:t>
            </a:r>
            <a:r>
              <a:rPr lang="en-US" baseline="0" dirty="0" smtClean="0">
                <a:latin typeface="Arial" pitchFamily="34" charset="0"/>
              </a:rPr>
              <a:t> that do the real stuff, you might think about some generic error-handling </a:t>
            </a:r>
            <a:r>
              <a:rPr lang="en-US" baseline="0" dirty="0" err="1" smtClean="0">
                <a:latin typeface="Arial" pitchFamily="34" charset="0"/>
              </a:rPr>
              <a:t>runbooks</a:t>
            </a:r>
            <a:r>
              <a:rPr lang="en-US" baseline="0" dirty="0" smtClean="0">
                <a:latin typeface="Arial" pitchFamily="34" charset="0"/>
              </a:rPr>
              <a:t> that really grab some data, for example, some sort of exit code.  Some error text, for example, and you can deal with that and you can think of writing that to a file or you are sending an email out to someone you might use operations manager to create an alert.</a:t>
            </a:r>
          </a:p>
          <a:p>
            <a:endParaRPr lang="en-US" baseline="0" dirty="0" smtClean="0">
              <a:latin typeface="Arial" pitchFamily="34" charset="0"/>
            </a:endParaRPr>
          </a:p>
          <a:p>
            <a:r>
              <a:rPr lang="en-US" baseline="0" dirty="0" smtClean="0">
                <a:latin typeface="Arial" pitchFamily="34" charset="0"/>
              </a:rPr>
              <a:t>The next point here is use foundation notification objects or SCOM IP create alert object that is a way to notify someone  or a group of people about an error happening in your </a:t>
            </a:r>
            <a:r>
              <a:rPr lang="en-US" baseline="0" dirty="0" err="1" smtClean="0">
                <a:latin typeface="Arial" pitchFamily="34" charset="0"/>
              </a:rPr>
              <a:t>runbook</a:t>
            </a:r>
            <a:r>
              <a:rPr lang="en-US" baseline="0" dirty="0" smtClean="0">
                <a:latin typeface="Arial" pitchFamily="34" charset="0"/>
              </a:rPr>
              <a:t> so that could be part of an error handling routine or </a:t>
            </a:r>
            <a:r>
              <a:rPr lang="en-US" baseline="0" dirty="0" err="1" smtClean="0">
                <a:latin typeface="Arial" pitchFamily="34" charset="0"/>
              </a:rPr>
              <a:t>runbook</a:t>
            </a:r>
            <a:r>
              <a:rPr lang="en-US" baseline="0" dirty="0" smtClean="0">
                <a:latin typeface="Arial" pitchFamily="34" charset="0"/>
              </a:rPr>
              <a:t> that you are going to reuse again and again in your </a:t>
            </a:r>
            <a:r>
              <a:rPr lang="en-US" baseline="0" dirty="0" err="1" smtClean="0">
                <a:latin typeface="Arial" pitchFamily="34" charset="0"/>
              </a:rPr>
              <a:t>runbooks</a:t>
            </a:r>
            <a:r>
              <a:rPr lang="en-US" baseline="0" dirty="0" smtClean="0">
                <a:latin typeface="Arial" pitchFamily="34" charset="0"/>
              </a:rPr>
              <a:t>.  </a:t>
            </a:r>
          </a:p>
          <a:p>
            <a:endParaRPr lang="en-US" baseline="0" dirty="0" smtClean="0">
              <a:latin typeface="Arial" pitchFamily="34" charset="0"/>
            </a:endParaRPr>
          </a:p>
          <a:p>
            <a:r>
              <a:rPr lang="en-US" baseline="0" dirty="0" smtClean="0">
                <a:latin typeface="Arial" pitchFamily="34" charset="0"/>
              </a:rPr>
              <a:t>Another way is, of course, using service manager and creating an incident, for example, so you are able to use integration pack for service manager that will, when an error happens, grabs the text of your error and add that to an incident within service manager and, of course, you can work with other service management tools that accepts service manager that you are working with in your company and create an incident there as well or just send out an email, for example, that would work as well.</a:t>
            </a:r>
          </a:p>
          <a:p>
            <a:endParaRPr lang="en-US" baseline="0" dirty="0" smtClean="0">
              <a:latin typeface="Arial" pitchFamily="34" charset="0"/>
            </a:endParaRPr>
          </a:p>
          <a:p>
            <a:r>
              <a:rPr lang="en-US" baseline="0" dirty="0" smtClean="0">
                <a:latin typeface="Arial" pitchFamily="34" charset="0"/>
              </a:rPr>
              <a:t>Think of your error handling technique or idea first and create those error handling </a:t>
            </a:r>
            <a:r>
              <a:rPr lang="en-US" baseline="0" dirty="0" err="1" smtClean="0">
                <a:latin typeface="Arial" pitchFamily="34" charset="0"/>
              </a:rPr>
              <a:t>runbooks</a:t>
            </a:r>
            <a:r>
              <a:rPr lang="en-US" baseline="0" dirty="0" smtClean="0">
                <a:latin typeface="Arial" pitchFamily="34" charset="0"/>
              </a:rPr>
              <a:t> first and then start working with your real </a:t>
            </a:r>
            <a:r>
              <a:rPr lang="en-US" baseline="0" dirty="0" err="1" smtClean="0">
                <a:latin typeface="Arial" pitchFamily="34" charset="0"/>
              </a:rPr>
              <a:t>runbooks</a:t>
            </a:r>
            <a:r>
              <a:rPr lang="en-US" baseline="0" dirty="0" smtClean="0">
                <a:latin typeface="Arial" pitchFamily="34" charset="0"/>
              </a:rPr>
              <a:t> that will reuse that error handling techniques in </a:t>
            </a:r>
            <a:r>
              <a:rPr lang="en-US" baseline="0" dirty="0" err="1" smtClean="0">
                <a:latin typeface="Arial" pitchFamily="34" charset="0"/>
              </a:rPr>
              <a:t>runbooks</a:t>
            </a:r>
            <a:r>
              <a:rPr lang="en-US" baseline="0" dirty="0" smtClean="0">
                <a:latin typeface="Arial" pitchFamily="34" charset="0"/>
              </a:rPr>
              <a:t>.</a:t>
            </a:r>
            <a:endParaRPr lang="en-US" dirty="0" smtClean="0">
              <a:latin typeface="Arial" pitchFamily="34" charset="0"/>
            </a:endParaRPr>
          </a:p>
        </p:txBody>
      </p:sp>
      <p:sp>
        <p:nvSpPr>
          <p:cNvPr id="17412" name="Slide Number Placeholder 3"/>
          <p:cNvSpPr>
            <a:spLocks noGrp="1"/>
          </p:cNvSpPr>
          <p:nvPr>
            <p:ph type="sldNum" sz="quarter" idx="5"/>
          </p:nvPr>
        </p:nvSpPr>
        <p:spPr/>
        <p:txBody>
          <a:bodyPr/>
          <a:lstStyle/>
          <a:p>
            <a:pPr>
              <a:defRPr/>
            </a:pPr>
            <a:fld id="{17CE4D3E-F0B4-41CD-B591-1F6603C15D71}" type="slidenum">
              <a:rPr lang="en-US" smtClean="0">
                <a:latin typeface="Arial" pitchFamily="34" charset="0"/>
              </a:rPr>
              <a:pPr>
                <a:defRPr/>
              </a:pPr>
              <a:t>4</a:t>
            </a:fld>
            <a:endParaRPr lang="en-US" dirty="0" smtClean="0">
              <a:latin typeface="Arial" pitchFamily="34" charset="0"/>
            </a:endParaRPr>
          </a:p>
        </p:txBody>
      </p:sp>
    </p:spTree>
    <p:extLst>
      <p:ext uri="{BB962C8B-B14F-4D97-AF65-F5344CB8AC3E}">
        <p14:creationId xmlns="" xmlns:p14="http://schemas.microsoft.com/office/powerpoint/2010/main" val="11928096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xfrm>
            <a:off x="3094038" y="795338"/>
            <a:ext cx="3902075" cy="2195512"/>
          </a:xfrm>
          <a:ln/>
        </p:spPr>
      </p:sp>
      <p:sp>
        <p:nvSpPr>
          <p:cNvPr id="25603" name="Notes Placeholder 2"/>
          <p:cNvSpPr>
            <a:spLocks noGrp="1"/>
          </p:cNvSpPr>
          <p:nvPr>
            <p:ph type="body" idx="1"/>
          </p:nvPr>
        </p:nvSpPr>
        <p:spPr>
          <a:noFill/>
          <a:ln/>
        </p:spPr>
        <p:txBody>
          <a:bodyPr/>
          <a:lstStyle/>
          <a:p>
            <a:r>
              <a:rPr lang="en-US" dirty="0" smtClean="0">
                <a:latin typeface="Arial" pitchFamily="34" charset="0"/>
              </a:rPr>
              <a:t>Here we are seeing a sample</a:t>
            </a:r>
            <a:r>
              <a:rPr lang="en-US" baseline="0" dirty="0" smtClean="0">
                <a:latin typeface="Arial" pitchFamily="34" charset="0"/>
              </a:rPr>
              <a:t> of VM provisioning workflow and at the very top from left to right you see the successful way of how to provision of VM.  From custom start it will approve some requests. It will check capacity.  It will provision VM.  It will register and verify something and it will have a </a:t>
            </a:r>
            <a:r>
              <a:rPr lang="en-US" baseline="0" dirty="0" err="1" smtClean="0">
                <a:latin typeface="Arial" pitchFamily="34" charset="0"/>
              </a:rPr>
              <a:t>runbook</a:t>
            </a:r>
            <a:r>
              <a:rPr lang="en-US" baseline="0" dirty="0" smtClean="0">
                <a:latin typeface="Arial" pitchFamily="34" charset="0"/>
              </a:rPr>
              <a:t> that will say that the request was successful.  With every activity here on the top there is some sort of validation and in the link you will have a filter that checks that output and validates the output if it was successful or not and if it goes from left to right everything is successful, no error occurs and nothing happened here.  </a:t>
            </a:r>
          </a:p>
          <a:p>
            <a:endParaRPr lang="en-US" baseline="0" dirty="0" smtClean="0">
              <a:latin typeface="Arial" pitchFamily="34" charset="0"/>
            </a:endParaRPr>
          </a:p>
          <a:p>
            <a:r>
              <a:rPr lang="en-US" baseline="0" dirty="0" smtClean="0">
                <a:latin typeface="Arial" pitchFamily="34" charset="0"/>
              </a:rPr>
              <a:t>In case there is an error in one of those activities, you can use the filtering on the links and say okay if the output is an error than you would like to go to the bottom and call another workflow here that will actually handles the error. Those 4 different </a:t>
            </a:r>
            <a:r>
              <a:rPr lang="en-US" baseline="0" dirty="0" err="1" smtClean="0">
                <a:latin typeface="Arial" pitchFamily="34" charset="0"/>
              </a:rPr>
              <a:t>runbooks</a:t>
            </a:r>
            <a:r>
              <a:rPr lang="en-US" baseline="0" dirty="0" smtClean="0">
                <a:latin typeface="Arial" pitchFamily="34" charset="0"/>
              </a:rPr>
              <a:t> down here are really calling those generic error </a:t>
            </a:r>
            <a:r>
              <a:rPr lang="en-US" baseline="0" dirty="0" err="1" smtClean="0">
                <a:latin typeface="Arial" pitchFamily="34" charset="0"/>
              </a:rPr>
              <a:t>runbooks</a:t>
            </a:r>
            <a:r>
              <a:rPr lang="en-US" baseline="0" dirty="0" smtClean="0">
                <a:latin typeface="Arial" pitchFamily="34" charset="0"/>
              </a:rPr>
              <a:t> so everyone of those 4 will call the same </a:t>
            </a:r>
            <a:r>
              <a:rPr lang="en-US" baseline="0" dirty="0" err="1" smtClean="0">
                <a:latin typeface="Arial" pitchFamily="34" charset="0"/>
              </a:rPr>
              <a:t>runbook</a:t>
            </a:r>
            <a:r>
              <a:rPr lang="en-US" baseline="0" dirty="0" smtClean="0">
                <a:latin typeface="Arial" pitchFamily="34" charset="0"/>
              </a:rPr>
              <a:t> that will define the same parameters and those 4 will pass in those parameters from the activity that failed before. </a:t>
            </a:r>
          </a:p>
          <a:p>
            <a:endParaRPr lang="en-US" baseline="0" dirty="0" smtClean="0">
              <a:latin typeface="Arial" pitchFamily="34" charset="0"/>
            </a:endParaRPr>
          </a:p>
          <a:p>
            <a:r>
              <a:rPr lang="en-US" baseline="0" dirty="0" smtClean="0">
                <a:latin typeface="Arial" pitchFamily="34" charset="0"/>
              </a:rPr>
              <a:t>To show you that a little bit better, I would like to go to Orchestrator to the designer and show you that in a real world example and how to make that happen in your environment as well. </a:t>
            </a:r>
            <a:endParaRPr lang="en-US" dirty="0" smtClean="0">
              <a:latin typeface="Arial" pitchFamily="34" charset="0"/>
            </a:endParaRPr>
          </a:p>
        </p:txBody>
      </p:sp>
      <p:sp>
        <p:nvSpPr>
          <p:cNvPr id="17412" name="Slide Number Placeholder 3"/>
          <p:cNvSpPr>
            <a:spLocks noGrp="1"/>
          </p:cNvSpPr>
          <p:nvPr>
            <p:ph type="sldNum" sz="quarter" idx="5"/>
          </p:nvPr>
        </p:nvSpPr>
        <p:spPr/>
        <p:txBody>
          <a:bodyPr/>
          <a:lstStyle/>
          <a:p>
            <a:pPr>
              <a:defRPr/>
            </a:pPr>
            <a:fld id="{17CE4D3E-F0B4-41CD-B591-1F6603C15D71}" type="slidenum">
              <a:rPr lang="en-US" smtClean="0">
                <a:latin typeface="Arial" pitchFamily="34" charset="0"/>
              </a:rPr>
              <a:pPr>
                <a:defRPr/>
              </a:pPr>
              <a:t>5</a:t>
            </a:fld>
            <a:endParaRPr lang="en-US" dirty="0" smtClean="0">
              <a:latin typeface="Arial" pitchFamily="34" charset="0"/>
            </a:endParaRPr>
          </a:p>
        </p:txBody>
      </p:sp>
    </p:spTree>
    <p:extLst>
      <p:ext uri="{BB962C8B-B14F-4D97-AF65-F5344CB8AC3E}">
        <p14:creationId xmlns="" xmlns:p14="http://schemas.microsoft.com/office/powerpoint/2010/main" val="7964399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Demo – Error Handling</a:t>
            </a:r>
          </a:p>
          <a:p>
            <a:r>
              <a:rPr lang="en-US" dirty="0" smtClean="0"/>
              <a:t>Now </a:t>
            </a:r>
            <a:r>
              <a:rPr lang="en-US" dirty="0" smtClean="0"/>
              <a:t>I</a:t>
            </a:r>
            <a:r>
              <a:rPr lang="en-US" baseline="0" dirty="0" smtClean="0"/>
              <a:t> would like to switch to the designer, to the Orchestrator designer, to show you an implemented </a:t>
            </a:r>
            <a:r>
              <a:rPr lang="en-US" baseline="0" dirty="0" err="1" smtClean="0"/>
              <a:t>runbook</a:t>
            </a:r>
            <a:r>
              <a:rPr lang="en-US" baseline="0" dirty="0" smtClean="0"/>
              <a:t> or a couple of </a:t>
            </a:r>
            <a:r>
              <a:rPr lang="en-US" baseline="0" dirty="0" err="1" smtClean="0"/>
              <a:t>runbooks</a:t>
            </a:r>
            <a:r>
              <a:rPr lang="en-US" baseline="0" dirty="0" smtClean="0"/>
              <a:t> showing you how to deal with error handling in Orchestrator. </a:t>
            </a:r>
          </a:p>
          <a:p>
            <a:endParaRPr lang="en-US" baseline="0" dirty="0" smtClean="0"/>
          </a:p>
          <a:p>
            <a:r>
              <a:rPr lang="en-US" baseline="0" dirty="0" smtClean="0"/>
              <a:t>I would like to show you an idea of how to deal with error-handling in Orchestrator.  What you see here is a pretty simple </a:t>
            </a:r>
            <a:r>
              <a:rPr lang="en-US" baseline="0" dirty="0" err="1" smtClean="0"/>
              <a:t>runbook</a:t>
            </a:r>
            <a:r>
              <a:rPr lang="en-US" baseline="0" dirty="0" smtClean="0"/>
              <a:t> that is called error routing.  It has 1 custom start defined here.  If we double click on that we have a couple of input parameters defined.  For example, an request ID, an error status, an error message; all the information that might be interesting for dealing with  an error.  Those are defined here for that error routing </a:t>
            </a:r>
            <a:r>
              <a:rPr lang="en-US" baseline="0" dirty="0" err="1" smtClean="0"/>
              <a:t>runbook</a:t>
            </a:r>
            <a:r>
              <a:rPr lang="en-US" baseline="0" dirty="0" smtClean="0"/>
              <a:t> .</a:t>
            </a:r>
          </a:p>
          <a:p>
            <a:endParaRPr lang="en-US" baseline="0" dirty="0" smtClean="0"/>
          </a:p>
          <a:p>
            <a:r>
              <a:rPr lang="en-US" baseline="0" dirty="0" smtClean="0"/>
              <a:t>Then, what it actually does is send an event log with the information that it got from the custom start from the initiate activity here so it will add an error log with information that are passed in to that </a:t>
            </a:r>
            <a:r>
              <a:rPr lang="en-US" baseline="0" dirty="0" err="1" smtClean="0"/>
              <a:t>runbook</a:t>
            </a:r>
            <a:r>
              <a:rPr lang="en-US" baseline="0" dirty="0" smtClean="0"/>
              <a:t>.  That is 1 activity. </a:t>
            </a:r>
          </a:p>
          <a:p>
            <a:endParaRPr lang="en-US" baseline="0" dirty="0" smtClean="0"/>
          </a:p>
          <a:p>
            <a:r>
              <a:rPr lang="en-US" baseline="0" dirty="0" smtClean="0"/>
              <a:t>Another activity is it is going to use System Center 2012 Service Manager and it will create an incident with a template so if you double click here on that so you see a connection to the service manager it will use a specific clause.  It is the incident clause.  It will use a specific template and in this case we are using the default incident template and then it will define a couple of things for that incident, for example: impact, urgency, you can define what is the source for that incident.  In this case it comes from Orchestrator and actually it is an old one from </a:t>
            </a:r>
            <a:r>
              <a:rPr lang="en-US" baseline="0" dirty="0" err="1" smtClean="0"/>
              <a:t>Opalis</a:t>
            </a:r>
            <a:r>
              <a:rPr lang="en-US" baseline="0" dirty="0" smtClean="0"/>
              <a:t>, so the days when Orchestrator was called </a:t>
            </a:r>
            <a:r>
              <a:rPr lang="en-US" baseline="0" dirty="0" err="1" smtClean="0"/>
              <a:t>Opalis</a:t>
            </a:r>
            <a:r>
              <a:rPr lang="en-US" baseline="0" dirty="0" smtClean="0"/>
              <a:t>.  A couple of published information that was passed into that error routine </a:t>
            </a:r>
            <a:r>
              <a:rPr lang="en-US" baseline="0" dirty="0" err="1" smtClean="0"/>
              <a:t>runbook</a:t>
            </a:r>
            <a:r>
              <a:rPr lang="en-US" baseline="0" dirty="0" smtClean="0"/>
              <a:t> will be used here as well.  For example, the error status and the error text message will be used in the description of that incident. You can think of your error handling in one of those </a:t>
            </a:r>
            <a:r>
              <a:rPr lang="en-US" baseline="0" dirty="0" err="1" smtClean="0"/>
              <a:t>runbooks</a:t>
            </a:r>
            <a:r>
              <a:rPr lang="en-US" baseline="0" dirty="0" smtClean="0"/>
              <a:t> that you can use your own help ticketing system.  If it is not service manager you can write to the event log.  You can send out emails.  You can send out or write files for specific share, for example; a couple of different things on how to deal with errors.  But, this is 1 single error route in </a:t>
            </a:r>
            <a:r>
              <a:rPr lang="en-US" baseline="0" dirty="0" err="1" smtClean="0"/>
              <a:t>runbook</a:t>
            </a:r>
            <a:r>
              <a:rPr lang="en-US" baseline="0" dirty="0" smtClean="0"/>
              <a:t>. </a:t>
            </a:r>
            <a:endParaRPr lang="en-US" baseline="0" dirty="0" smtClean="0"/>
          </a:p>
          <a:p>
            <a:endParaRPr lang="en-US" baseline="0" dirty="0" smtClean="0"/>
          </a:p>
          <a:p>
            <a:pPr marL="0" marR="0" indent="0" algn="l" defTabSz="931863" rtl="0" eaLnBrk="1" fontAlgn="base" latinLnBrk="0" hangingPunct="1">
              <a:lnSpc>
                <a:spcPct val="90000"/>
              </a:lnSpc>
              <a:spcBef>
                <a:spcPct val="30000"/>
              </a:spcBef>
              <a:spcAft>
                <a:spcPts val="338"/>
              </a:spcAft>
              <a:buClrTx/>
              <a:buSzTx/>
              <a:buFontTx/>
              <a:buNone/>
              <a:tabLst/>
              <a:defRPr/>
            </a:pPr>
            <a:r>
              <a:rPr lang="en-US" b="0" dirty="0" smtClean="0">
                <a:latin typeface="Arial" pitchFamily="34" charset="0"/>
              </a:rPr>
              <a:t>Now let’s go ahead and see 1</a:t>
            </a:r>
            <a:r>
              <a:rPr lang="en-US" b="0" baseline="0" dirty="0" smtClean="0">
                <a:latin typeface="Arial" pitchFamily="34" charset="0"/>
              </a:rPr>
              <a:t> of the </a:t>
            </a:r>
            <a:r>
              <a:rPr lang="en-US" b="0" baseline="0" dirty="0" err="1" smtClean="0">
                <a:latin typeface="Arial" pitchFamily="34" charset="0"/>
              </a:rPr>
              <a:t>runbooks</a:t>
            </a:r>
            <a:r>
              <a:rPr lang="en-US" b="0" baseline="0" dirty="0" smtClean="0">
                <a:latin typeface="Arial" pitchFamily="34" charset="0"/>
              </a:rPr>
              <a:t> that we have here.  Let’s use that one.  This is how to create a virtual machine with a fixed template.  We have from the very left to the very right we have that successful way of dealing with that </a:t>
            </a:r>
            <a:r>
              <a:rPr lang="en-US" b="0" baseline="0" dirty="0" err="1" smtClean="0">
                <a:latin typeface="Arial" pitchFamily="34" charset="0"/>
              </a:rPr>
              <a:t>runbook</a:t>
            </a:r>
            <a:r>
              <a:rPr lang="en-US" b="0" baseline="0" dirty="0" smtClean="0">
                <a:latin typeface="Arial" pitchFamily="34" charset="0"/>
              </a:rPr>
              <a:t>. if everything works fine it will just flow from the left to the right.  If there is an error or a warning for 1 of the activities up here, it will have a link that is defined as the activity here and if it returns a warning or a failure it will go down this way and it will use that activity here and actually you will find that in the </a:t>
            </a:r>
            <a:r>
              <a:rPr lang="en-US" b="0" baseline="0" dirty="0" err="1" smtClean="0">
                <a:latin typeface="Arial" pitchFamily="34" charset="0"/>
              </a:rPr>
              <a:t>runbook</a:t>
            </a:r>
            <a:r>
              <a:rPr lang="en-US" b="0" baseline="0" dirty="0" smtClean="0">
                <a:latin typeface="Arial" pitchFamily="34" charset="0"/>
              </a:rPr>
              <a:t> control activity it is called Invoke </a:t>
            </a:r>
            <a:r>
              <a:rPr lang="en-US" b="0" baseline="0" dirty="0" err="1" smtClean="0">
                <a:latin typeface="Arial" pitchFamily="34" charset="0"/>
              </a:rPr>
              <a:t>Runbook</a:t>
            </a:r>
            <a:r>
              <a:rPr lang="en-US" b="0" baseline="0" dirty="0" smtClean="0">
                <a:latin typeface="Arial" pitchFamily="34" charset="0"/>
              </a:rPr>
              <a:t> and if we double click on that you will see that it will call the error routing </a:t>
            </a:r>
            <a:r>
              <a:rPr lang="en-US" b="0" baseline="0" dirty="0" err="1" smtClean="0">
                <a:latin typeface="Arial" pitchFamily="34" charset="0"/>
              </a:rPr>
              <a:t>runbook</a:t>
            </a:r>
            <a:r>
              <a:rPr lang="en-US" b="0" baseline="0" dirty="0" smtClean="0">
                <a:latin typeface="Arial" pitchFamily="34" charset="0"/>
              </a:rPr>
              <a:t> that we saw before and it will pass in the parameters that are defined with the error routing.  It has some trace information.  It has a request ID, it has a policy name so we say well the </a:t>
            </a:r>
            <a:r>
              <a:rPr lang="en-US" b="0" baseline="0" dirty="0" err="1" smtClean="0">
                <a:latin typeface="Arial" pitchFamily="34" charset="0"/>
              </a:rPr>
              <a:t>runbook</a:t>
            </a:r>
            <a:r>
              <a:rPr lang="en-US" b="0" baseline="0" dirty="0" smtClean="0">
                <a:latin typeface="Arial" pitchFamily="34" charset="0"/>
              </a:rPr>
              <a:t> is to create virtual machine fixed template so we add that hard-coded here and we have the error status so we are using the object status of the activity, the object name, actually it is Get Request and then we are using, well that’s wrong. we are using the arrow so we are using published data so from the Get Request we are using the error summary text (okay, that is all data here so let’s remove that and use the right one, subscribe published data, so we are using the error summary text) of the Get Request activity.  Now we click on finish.  For every activity up here you are using the same error routing that really does the thing on every error.  So, in our case it writes to the event log and it creates an incident in service manage, but you can think of your solution to error handling so what you have done in the past so you can implement a couple of different things, but most importantly that you are going to use the same error routing </a:t>
            </a:r>
            <a:r>
              <a:rPr lang="en-US" b="0" baseline="0" dirty="0" err="1" smtClean="0">
                <a:latin typeface="Arial" pitchFamily="34" charset="0"/>
              </a:rPr>
              <a:t>runbook</a:t>
            </a:r>
            <a:r>
              <a:rPr lang="en-US" b="0" baseline="0" dirty="0" smtClean="0">
                <a:latin typeface="Arial" pitchFamily="34" charset="0"/>
              </a:rPr>
              <a:t> in every of your other </a:t>
            </a:r>
            <a:r>
              <a:rPr lang="en-US" b="0" baseline="0" dirty="0" err="1" smtClean="0">
                <a:latin typeface="Arial" pitchFamily="34" charset="0"/>
              </a:rPr>
              <a:t>runbooks</a:t>
            </a:r>
            <a:r>
              <a:rPr lang="en-US" b="0" baseline="0" dirty="0" smtClean="0">
                <a:latin typeface="Arial" pitchFamily="34" charset="0"/>
              </a:rPr>
              <a:t>. </a:t>
            </a:r>
            <a:endParaRPr lang="en-US" b="0" dirty="0" smtClean="0">
              <a:latin typeface="Arial" pitchFamily="34" charset="0"/>
            </a:endParaRPr>
          </a:p>
          <a:p>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r>
              <a:rPr lang="en-US" smtClean="0"/>
              <a:t>© 2012 Microsoft Corporation. All rights reserved. Microsoft, Windows,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a:p>
        </p:txBody>
      </p:sp>
      <p:sp>
        <p:nvSpPr>
          <p:cNvPr id="6" name="Date Placeholder 5"/>
          <p:cNvSpPr>
            <a:spLocks noGrp="1"/>
          </p:cNvSpPr>
          <p:nvPr>
            <p:ph type="dt" idx="12"/>
          </p:nvPr>
        </p:nvSpPr>
        <p:spPr/>
        <p:txBody>
          <a:bodyPr/>
          <a:lstStyle/>
          <a:p>
            <a:fld id="{F1782F1D-2B14-4788-AA8F-9C1B398D6F86}" type="datetime1">
              <a:rPr lang="en-US" smtClean="0"/>
              <a:pPr/>
              <a:t>1/20/2013</a:t>
            </a:fld>
            <a:endParaRPr lang="en-US"/>
          </a:p>
        </p:txBody>
      </p:sp>
      <p:sp>
        <p:nvSpPr>
          <p:cNvPr id="7" name="Slide Number Placeholder 6"/>
          <p:cNvSpPr>
            <a:spLocks noGrp="1"/>
          </p:cNvSpPr>
          <p:nvPr>
            <p:ph type="sldNum" sz="quarter" idx="13"/>
          </p:nvPr>
        </p:nvSpPr>
        <p:spPr/>
        <p:txBody>
          <a:bodyPr/>
          <a:lstStyle/>
          <a:p>
            <a:fld id="{FBF1ECE7-F93A-4AF5-B24F-533EF070DA09}"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xfrm>
            <a:off x="3094038" y="795338"/>
            <a:ext cx="3902075" cy="2195512"/>
          </a:xfrm>
          <a:ln/>
        </p:spPr>
      </p:sp>
      <p:sp>
        <p:nvSpPr>
          <p:cNvPr id="25603" name="Notes Placeholder 2"/>
          <p:cNvSpPr>
            <a:spLocks noGrp="1"/>
          </p:cNvSpPr>
          <p:nvPr>
            <p:ph type="body" idx="1"/>
          </p:nvPr>
        </p:nvSpPr>
        <p:spPr>
          <a:noFill/>
          <a:ln/>
        </p:spPr>
        <p:txBody>
          <a:bodyPr/>
          <a:lstStyle/>
          <a:p>
            <a:r>
              <a:rPr lang="en-US" b="0" dirty="0" smtClean="0">
                <a:latin typeface="Arial" pitchFamily="34" charset="0"/>
              </a:rPr>
              <a:t>If you are familiar with software development you probably have heard</a:t>
            </a:r>
            <a:r>
              <a:rPr lang="en-US" b="0" baseline="0" dirty="0" smtClean="0">
                <a:latin typeface="Arial" pitchFamily="34" charset="0"/>
              </a:rPr>
              <a:t> about software development lifecycle processes and the same is true for </a:t>
            </a:r>
            <a:r>
              <a:rPr lang="en-US" b="0" baseline="0" dirty="0" err="1" smtClean="0">
                <a:latin typeface="Arial" pitchFamily="34" charset="0"/>
              </a:rPr>
              <a:t>runbooks</a:t>
            </a:r>
            <a:r>
              <a:rPr lang="en-US" b="0" baseline="0" dirty="0" smtClean="0">
                <a:latin typeface="Arial" pitchFamily="34" charset="0"/>
              </a:rPr>
              <a:t> and for your </a:t>
            </a:r>
            <a:r>
              <a:rPr lang="en-US" b="0" baseline="0" dirty="0" err="1" smtClean="0">
                <a:latin typeface="Arial" pitchFamily="34" charset="0"/>
              </a:rPr>
              <a:t>runbook</a:t>
            </a:r>
            <a:r>
              <a:rPr lang="en-US" b="0" baseline="0" dirty="0" smtClean="0">
                <a:latin typeface="Arial" pitchFamily="34" charset="0"/>
              </a:rPr>
              <a:t> lifecycle management so you can implement some sort of lifecycle process to support your </a:t>
            </a:r>
            <a:r>
              <a:rPr lang="en-US" b="0" baseline="0" dirty="0" err="1" smtClean="0">
                <a:latin typeface="Arial" pitchFamily="34" charset="0"/>
              </a:rPr>
              <a:t>runbook</a:t>
            </a:r>
            <a:r>
              <a:rPr lang="en-US" b="0" baseline="0" dirty="0" smtClean="0">
                <a:latin typeface="Arial" pitchFamily="34" charset="0"/>
              </a:rPr>
              <a:t> promotions.  You also should implement some sort of change request process or change control process so if there is a change for an existing </a:t>
            </a:r>
            <a:r>
              <a:rPr lang="en-US" b="0" baseline="0" dirty="0" err="1" smtClean="0">
                <a:latin typeface="Arial" pitchFamily="34" charset="0"/>
              </a:rPr>
              <a:t>runbook</a:t>
            </a:r>
            <a:r>
              <a:rPr lang="en-US" b="0" baseline="0" dirty="0" smtClean="0">
                <a:latin typeface="Arial" pitchFamily="34" charset="0"/>
              </a:rPr>
              <a:t> it should go through an approval board that will work with that change request and approve or check that change request and then you probably will work in development and test environment were really separated from the production and from there you are able, if your change is implemented there, then you are able to promote that to a staging environment for integration tasks and a couple of other things that you want to test before you would like to really promote that to your production environment.  This is how a simple </a:t>
            </a:r>
            <a:r>
              <a:rPr lang="en-US" b="0" baseline="0" dirty="0" err="1" smtClean="0">
                <a:latin typeface="Arial" pitchFamily="34" charset="0"/>
              </a:rPr>
              <a:t>runbook</a:t>
            </a:r>
            <a:r>
              <a:rPr lang="en-US" b="0" baseline="0" dirty="0" smtClean="0">
                <a:latin typeface="Arial" pitchFamily="34" charset="0"/>
              </a:rPr>
              <a:t> lifecycle process can look like and there is really no reason why not implementing that and why not use the same techniques for </a:t>
            </a:r>
            <a:r>
              <a:rPr lang="en-US" b="0" baseline="0" dirty="0" err="1" smtClean="0">
                <a:latin typeface="Arial" pitchFamily="34" charset="0"/>
              </a:rPr>
              <a:t>runbook</a:t>
            </a:r>
            <a:r>
              <a:rPr lang="en-US" b="0" baseline="0" dirty="0" smtClean="0">
                <a:latin typeface="Arial" pitchFamily="34" charset="0"/>
              </a:rPr>
              <a:t> development as you would do for other software development as well because </a:t>
            </a:r>
            <a:r>
              <a:rPr lang="en-US" b="0" baseline="0" dirty="0" err="1" smtClean="0">
                <a:latin typeface="Arial" pitchFamily="34" charset="0"/>
              </a:rPr>
              <a:t>runbooks</a:t>
            </a:r>
            <a:r>
              <a:rPr lang="en-US" b="0" baseline="0" dirty="0" smtClean="0">
                <a:latin typeface="Arial" pitchFamily="34" charset="0"/>
              </a:rPr>
              <a:t> are nothing else than software that you would like to develop and you would like to promote that to different areas and different stages. </a:t>
            </a:r>
            <a:endParaRPr lang="en-US" b="0" dirty="0" smtClean="0">
              <a:latin typeface="Arial" pitchFamily="34" charset="0"/>
            </a:endParaRPr>
          </a:p>
        </p:txBody>
      </p:sp>
      <p:sp>
        <p:nvSpPr>
          <p:cNvPr id="17412" name="Slide Number Placeholder 3"/>
          <p:cNvSpPr>
            <a:spLocks noGrp="1"/>
          </p:cNvSpPr>
          <p:nvPr>
            <p:ph type="sldNum" sz="quarter" idx="5"/>
          </p:nvPr>
        </p:nvSpPr>
        <p:spPr/>
        <p:txBody>
          <a:bodyPr/>
          <a:lstStyle/>
          <a:p>
            <a:pPr>
              <a:defRPr/>
            </a:pPr>
            <a:fld id="{17CE4D3E-F0B4-41CD-B591-1F6603C15D71}" type="slidenum">
              <a:rPr lang="en-US" smtClean="0">
                <a:latin typeface="Arial" pitchFamily="34" charset="0"/>
              </a:rPr>
              <a:pPr>
                <a:defRPr/>
              </a:pPr>
              <a:t>7</a:t>
            </a:fld>
            <a:endParaRPr lang="en-US" dirty="0" smtClean="0">
              <a:latin typeface="Arial" pitchFamily="34" charset="0"/>
            </a:endParaRPr>
          </a:p>
        </p:txBody>
      </p:sp>
    </p:spTree>
    <p:extLst>
      <p:ext uri="{BB962C8B-B14F-4D97-AF65-F5344CB8AC3E}">
        <p14:creationId xmlns="" xmlns:p14="http://schemas.microsoft.com/office/powerpoint/2010/main" val="41100518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xfrm>
            <a:off x="3094038" y="795338"/>
            <a:ext cx="3902075" cy="2195512"/>
          </a:xfrm>
          <a:ln/>
        </p:spPr>
      </p:sp>
      <p:sp>
        <p:nvSpPr>
          <p:cNvPr id="25603" name="Notes Placeholder 2"/>
          <p:cNvSpPr>
            <a:spLocks noGrp="1"/>
          </p:cNvSpPr>
          <p:nvPr>
            <p:ph type="body" idx="1"/>
          </p:nvPr>
        </p:nvSpPr>
        <p:spPr>
          <a:noFill/>
          <a:ln/>
        </p:spPr>
        <p:txBody>
          <a:bodyPr/>
          <a:lstStyle/>
          <a:p>
            <a:r>
              <a:rPr lang="en-US" b="0" dirty="0" smtClean="0">
                <a:latin typeface="Arial" pitchFamily="34" charset="0"/>
              </a:rPr>
              <a:t>How to do versioning and maintaining the version history.</a:t>
            </a:r>
          </a:p>
          <a:p>
            <a:endParaRPr lang="en-US" b="0" dirty="0" smtClean="0">
              <a:latin typeface="Arial" pitchFamily="34" charset="0"/>
            </a:endParaRPr>
          </a:p>
          <a:p>
            <a:r>
              <a:rPr lang="en-US" b="0" dirty="0" smtClean="0">
                <a:latin typeface="Arial" pitchFamily="34" charset="0"/>
              </a:rPr>
              <a:t>Orchestrator unfortunately</a:t>
            </a:r>
            <a:r>
              <a:rPr lang="en-US" b="0" baseline="0" dirty="0" smtClean="0">
                <a:latin typeface="Arial" pitchFamily="34" charset="0"/>
              </a:rPr>
              <a:t> does not have any automatic rollback or built-in version history stuff so what you should do is really export your </a:t>
            </a:r>
            <a:r>
              <a:rPr lang="en-US" b="0" baseline="0" dirty="0" err="1" smtClean="0">
                <a:latin typeface="Arial" pitchFamily="34" charset="0"/>
              </a:rPr>
              <a:t>runbooks</a:t>
            </a:r>
            <a:r>
              <a:rPr lang="en-US" b="0" baseline="0" dirty="0" smtClean="0">
                <a:latin typeface="Arial" pitchFamily="34" charset="0"/>
              </a:rPr>
              <a:t> and treat that as managed code so you are able to export that and import that.  For the lifecycle process that is how you would do it, you just export your </a:t>
            </a:r>
            <a:r>
              <a:rPr lang="en-US" b="0" baseline="0" dirty="0" err="1" smtClean="0">
                <a:latin typeface="Arial" pitchFamily="34" charset="0"/>
              </a:rPr>
              <a:t>runbooks</a:t>
            </a:r>
            <a:r>
              <a:rPr lang="en-US" b="0" baseline="0" dirty="0" smtClean="0">
                <a:latin typeface="Arial" pitchFamily="34" charset="0"/>
              </a:rPr>
              <a:t> and import that in the next stage and you should treat that as managed code so export your </a:t>
            </a:r>
            <a:r>
              <a:rPr lang="en-US" b="0" baseline="0" dirty="0" err="1" smtClean="0">
                <a:latin typeface="Arial" pitchFamily="34" charset="0"/>
              </a:rPr>
              <a:t>runbooks</a:t>
            </a:r>
            <a:r>
              <a:rPr lang="en-US" b="0" baseline="0" dirty="0" smtClean="0">
                <a:latin typeface="Arial" pitchFamily="34" charset="0"/>
              </a:rPr>
              <a:t> and add that to your source control system.  Whatever you are going to use; Team Foundation Server or others.  Just check it in there and check it out there if you want to work with that.  That really is the way to do version control and version history with your </a:t>
            </a:r>
            <a:r>
              <a:rPr lang="en-US" b="0" baseline="0" dirty="0" err="1" smtClean="0">
                <a:latin typeface="Arial" pitchFamily="34" charset="0"/>
              </a:rPr>
              <a:t>runbooks</a:t>
            </a:r>
            <a:r>
              <a:rPr lang="en-US" b="0" baseline="0" dirty="0" smtClean="0">
                <a:latin typeface="Arial" pitchFamily="34" charset="0"/>
              </a:rPr>
              <a:t>.  Actually, the export files are XML files so you are able to open that with your XML editor and have a look what’s in there as well.  Of course, once the current environment has been backed up you are able to store your newly approved </a:t>
            </a:r>
            <a:r>
              <a:rPr lang="en-US" b="0" baseline="0" dirty="0" err="1" smtClean="0">
                <a:latin typeface="Arial" pitchFamily="34" charset="0"/>
              </a:rPr>
              <a:t>runbooks</a:t>
            </a:r>
            <a:r>
              <a:rPr lang="en-US" b="0" baseline="0" dirty="0" smtClean="0">
                <a:latin typeface="Arial" pitchFamily="34" charset="0"/>
              </a:rPr>
              <a:t> and you are ready to do the deployment and schedule your deployment as well.  </a:t>
            </a:r>
          </a:p>
          <a:p>
            <a:endParaRPr lang="en-US" b="0" baseline="0" dirty="0" smtClean="0">
              <a:latin typeface="Arial" pitchFamily="34" charset="0"/>
            </a:endParaRPr>
          </a:p>
          <a:p>
            <a:r>
              <a:rPr lang="en-US" b="0" baseline="0" dirty="0" smtClean="0">
                <a:latin typeface="Arial" pitchFamily="34" charset="0"/>
              </a:rPr>
              <a:t>It is really important to understand that Orchestrator does not have any version history built in, but you are able to really use your existing source control system that you already have in place or you look into, for example, Team Foundation Server and that really offers you version and source control from Microsoft and you are able to use that with Orchestrator </a:t>
            </a:r>
            <a:r>
              <a:rPr lang="en-US" b="0" baseline="0" dirty="0" err="1" smtClean="0">
                <a:latin typeface="Arial" pitchFamily="34" charset="0"/>
              </a:rPr>
              <a:t>runbooks</a:t>
            </a:r>
            <a:r>
              <a:rPr lang="en-US" b="0" baseline="0" dirty="0" smtClean="0">
                <a:latin typeface="Arial" pitchFamily="34" charset="0"/>
              </a:rPr>
              <a:t> as well.</a:t>
            </a:r>
            <a:endParaRPr lang="en-US" b="0" dirty="0" smtClean="0">
              <a:latin typeface="Arial" pitchFamily="34" charset="0"/>
            </a:endParaRPr>
          </a:p>
        </p:txBody>
      </p:sp>
      <p:sp>
        <p:nvSpPr>
          <p:cNvPr id="17412" name="Slide Number Placeholder 3"/>
          <p:cNvSpPr>
            <a:spLocks noGrp="1"/>
          </p:cNvSpPr>
          <p:nvPr>
            <p:ph type="sldNum" sz="quarter" idx="5"/>
          </p:nvPr>
        </p:nvSpPr>
        <p:spPr/>
        <p:txBody>
          <a:bodyPr/>
          <a:lstStyle/>
          <a:p>
            <a:pPr>
              <a:defRPr/>
            </a:pPr>
            <a:fld id="{17CE4D3E-F0B4-41CD-B591-1F6603C15D71}" type="slidenum">
              <a:rPr lang="en-US" smtClean="0">
                <a:latin typeface="Arial" pitchFamily="34" charset="0"/>
              </a:rPr>
              <a:pPr>
                <a:defRPr/>
              </a:pPr>
              <a:t>8</a:t>
            </a:fld>
            <a:endParaRPr lang="en-US" dirty="0" smtClean="0">
              <a:latin typeface="Arial" pitchFamily="34" charset="0"/>
            </a:endParaRPr>
          </a:p>
        </p:txBody>
      </p:sp>
    </p:spTree>
    <p:extLst>
      <p:ext uri="{BB962C8B-B14F-4D97-AF65-F5344CB8AC3E}">
        <p14:creationId xmlns="" xmlns:p14="http://schemas.microsoft.com/office/powerpoint/2010/main" val="37386567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94038" y="795338"/>
            <a:ext cx="3902075" cy="2195512"/>
          </a:xfrm>
        </p:spPr>
      </p:sp>
      <p:sp>
        <p:nvSpPr>
          <p:cNvPr id="3" name="Notes Placeholder 2"/>
          <p:cNvSpPr>
            <a:spLocks noGrp="1"/>
          </p:cNvSpPr>
          <p:nvPr>
            <p:ph type="body" idx="1"/>
          </p:nvPr>
        </p:nvSpPr>
        <p:spPr/>
        <p:txBody>
          <a:bodyPr/>
          <a:lstStyle/>
          <a:p>
            <a:r>
              <a:rPr lang="en-US" dirty="0" smtClean="0"/>
              <a:t>How to initiate </a:t>
            </a:r>
            <a:r>
              <a:rPr lang="en-US" dirty="0" err="1" smtClean="0"/>
              <a:t>runbooks</a:t>
            </a:r>
            <a:r>
              <a:rPr lang="en-US" dirty="0" smtClean="0"/>
              <a:t> externally?</a:t>
            </a:r>
          </a:p>
          <a:p>
            <a:endParaRPr lang="en-US" dirty="0" smtClean="0"/>
          </a:p>
          <a:p>
            <a:r>
              <a:rPr lang="en-US" dirty="0" smtClean="0"/>
              <a:t>One way to really run a </a:t>
            </a:r>
            <a:r>
              <a:rPr lang="en-US" dirty="0" err="1" smtClean="0"/>
              <a:t>runbook</a:t>
            </a:r>
            <a:r>
              <a:rPr lang="en-US" dirty="0" smtClean="0"/>
              <a:t> is to go to your </a:t>
            </a:r>
            <a:r>
              <a:rPr lang="en-US" dirty="0" err="1" smtClean="0"/>
              <a:t>runbook</a:t>
            </a:r>
            <a:r>
              <a:rPr lang="en-US" dirty="0" smtClean="0"/>
              <a:t> designer and start it from there, but in most cases you would like to have another way to trigger your </a:t>
            </a:r>
            <a:r>
              <a:rPr lang="en-US" dirty="0" err="1" smtClean="0"/>
              <a:t>runbooks</a:t>
            </a:r>
            <a:r>
              <a:rPr lang="en-US" dirty="0" smtClean="0"/>
              <a:t> externally and probably the best way to do that is using the new </a:t>
            </a:r>
            <a:r>
              <a:rPr lang="en-US" dirty="0" err="1" smtClean="0"/>
              <a:t>WebService</a:t>
            </a:r>
            <a:r>
              <a:rPr lang="en-US" dirty="0" smtClean="0"/>
              <a:t> of Orchestrator</a:t>
            </a:r>
            <a:r>
              <a:rPr lang="en-US" baseline="0" dirty="0" smtClean="0"/>
              <a:t> so there is a </a:t>
            </a:r>
            <a:r>
              <a:rPr lang="en-US" baseline="0" dirty="0" smtClean="0"/>
              <a:t>REST-based </a:t>
            </a:r>
            <a:r>
              <a:rPr lang="en-US" baseline="0" dirty="0" err="1" smtClean="0"/>
              <a:t>WebService</a:t>
            </a:r>
            <a:r>
              <a:rPr lang="en-US" baseline="0" dirty="0" smtClean="0"/>
              <a:t> that will be deployed with your Orchestrator management server and you can use that </a:t>
            </a:r>
            <a:r>
              <a:rPr lang="en-US" baseline="0" dirty="0" err="1" smtClean="0"/>
              <a:t>WebService</a:t>
            </a:r>
            <a:r>
              <a:rPr lang="en-US" baseline="0" dirty="0" smtClean="0"/>
              <a:t> to call or initiate your </a:t>
            </a:r>
            <a:r>
              <a:rPr lang="en-US" baseline="0" dirty="0" err="1" smtClean="0"/>
              <a:t>runbooks</a:t>
            </a:r>
            <a:r>
              <a:rPr lang="en-US" baseline="0" dirty="0" smtClean="0"/>
              <a:t> remotely. </a:t>
            </a:r>
          </a:p>
          <a:p>
            <a:endParaRPr lang="en-US" baseline="0" dirty="0" smtClean="0"/>
          </a:p>
          <a:p>
            <a:r>
              <a:rPr lang="en-US" baseline="0" dirty="0" smtClean="0"/>
              <a:t>Then there is 1 command line tool which is published on </a:t>
            </a:r>
            <a:r>
              <a:rPr lang="en-US" baseline="0" dirty="0" err="1" smtClean="0"/>
              <a:t>Codeplex</a:t>
            </a:r>
            <a:r>
              <a:rPr lang="en-US" baseline="0" dirty="0" smtClean="0"/>
              <a:t> so you go to www.codeplex.comand you will find the Orchestrator Job Runner which is a command line tool which gives you the option to initiate a </a:t>
            </a:r>
            <a:r>
              <a:rPr lang="en-US" baseline="0" dirty="0" err="1" smtClean="0"/>
              <a:t>runbook</a:t>
            </a:r>
            <a:r>
              <a:rPr lang="en-US" baseline="0" dirty="0" smtClean="0"/>
              <a:t> from the command line using that program, the Orchestrator Job Runner. </a:t>
            </a:r>
          </a:p>
          <a:p>
            <a:endParaRPr lang="en-US" baseline="0" dirty="0" smtClean="0"/>
          </a:p>
          <a:p>
            <a:r>
              <a:rPr lang="en-US" baseline="0" dirty="0" smtClean="0"/>
              <a:t>Another way or method to initiate a </a:t>
            </a:r>
            <a:r>
              <a:rPr lang="en-US" baseline="0" dirty="0" err="1" smtClean="0"/>
              <a:t>runbook</a:t>
            </a:r>
            <a:r>
              <a:rPr lang="en-US" baseline="0" dirty="0" smtClean="0"/>
              <a:t> is to use the Service Manager Integration.  In cases where you have already deployed service manager in your environment and you are using service manager or you think about that, there is really a deep integration between service manager and Orchestrator.  With service manager you can build a service request that is more a business process that you want to implement in your environment, but this service request can call Orchestrator </a:t>
            </a:r>
            <a:r>
              <a:rPr lang="en-US" baseline="0" dirty="0" err="1" smtClean="0"/>
              <a:t>runbooks</a:t>
            </a:r>
            <a:r>
              <a:rPr lang="en-US" baseline="0" dirty="0" smtClean="0"/>
              <a:t> to do some technical automation or technical processes and have those integrated in your business processes.  For example, if you think back to the example about the VM provisioning request, that might be a service request that you might want to publish on your service manager portal and some user is able to request a new VM using that portal and say, okay I would like to use a new VM.  It has to has 8 gig of memory and this size of disc space and the user will just create that request in that portal.  From there, the service request will kick in and the first thing it will have is an activity that checks for approval.  For example, the line in manager that is defined in the active directory has to approve that service request so it will go out and send an email to that manager and will ask for approval.  If that happens, the next activity might be a manual process where someone from the IT department has to do some manual stuff just to give you an idea of some of the different options here and then maybe the first activity will be calling an Orchestrator </a:t>
            </a:r>
            <a:r>
              <a:rPr lang="en-US" baseline="0" dirty="0" err="1" smtClean="0"/>
              <a:t>runbook</a:t>
            </a:r>
            <a:r>
              <a:rPr lang="en-US" baseline="0" dirty="0" smtClean="0"/>
              <a:t> that really will do the technical stuff and will create the VM and will add the disc space and will deploy operating system and will deploy an agent or a different software, whatever, it is defined in that </a:t>
            </a:r>
            <a:r>
              <a:rPr lang="en-US" baseline="0" dirty="0" err="1" smtClean="0"/>
              <a:t>runbook</a:t>
            </a:r>
            <a:r>
              <a:rPr lang="en-US" baseline="0" dirty="0" smtClean="0"/>
              <a:t> or in those </a:t>
            </a:r>
            <a:r>
              <a:rPr lang="en-US" baseline="0" dirty="0" err="1" smtClean="0"/>
              <a:t>runbooks</a:t>
            </a:r>
            <a:r>
              <a:rPr lang="en-US" baseline="0" dirty="0" smtClean="0"/>
              <a:t> and that is all part of a simple and single service request and that is pretty easy to build with the integration between service manager and Orchestrator.   All of your Orchestrator </a:t>
            </a:r>
            <a:r>
              <a:rPr lang="en-US" baseline="0" dirty="0" err="1" smtClean="0"/>
              <a:t>runbooks</a:t>
            </a:r>
            <a:r>
              <a:rPr lang="en-US" baseline="0" dirty="0" smtClean="0"/>
              <a:t> will be or can be integrated and imported into service manager with a single setup of a connector which happens in less than a minute and then you have an integration between service manager and Orchestrator. </a:t>
            </a:r>
          </a:p>
          <a:p>
            <a:endParaRPr lang="en-US" baseline="0" dirty="0" smtClean="0"/>
          </a:p>
          <a:p>
            <a:r>
              <a:rPr lang="en-US" baseline="0" dirty="0" smtClean="0"/>
              <a:t>The last option here is called an executable that you can use from the command line which is deprecated and is replaced by the </a:t>
            </a:r>
            <a:r>
              <a:rPr lang="en-US" baseline="0" dirty="0" err="1" smtClean="0"/>
              <a:t>WebService</a:t>
            </a:r>
            <a:r>
              <a:rPr lang="en-US" baseline="0" dirty="0" smtClean="0"/>
              <a:t> mentioned in the first place.  So, the first option is using the </a:t>
            </a:r>
            <a:r>
              <a:rPr lang="en-US" baseline="0" dirty="0" err="1" smtClean="0"/>
              <a:t>WebService</a:t>
            </a:r>
            <a:r>
              <a:rPr lang="en-US" baseline="0" dirty="0" smtClean="0"/>
              <a:t>, especially if you want to integrate that in another environment, if you have a non-Microsoft portal for example where you would like to call in and initiate </a:t>
            </a:r>
            <a:r>
              <a:rPr lang="en-US" baseline="0" dirty="0" err="1" smtClean="0"/>
              <a:t>runbooks</a:t>
            </a:r>
            <a:r>
              <a:rPr lang="en-US" baseline="0" dirty="0" smtClean="0"/>
              <a:t> then the best way to do that is using the </a:t>
            </a:r>
            <a:r>
              <a:rPr lang="en-US" baseline="0" dirty="0" err="1" smtClean="0"/>
              <a:t>WebService</a:t>
            </a:r>
            <a:r>
              <a:rPr lang="en-US" baseline="0" dirty="0" smtClean="0"/>
              <a:t> of Orchestrator to do that. </a:t>
            </a:r>
            <a:endParaRPr lang="en-US" dirty="0"/>
          </a:p>
        </p:txBody>
      </p:sp>
      <p:sp>
        <p:nvSpPr>
          <p:cNvPr id="4" name="Slide Number Placeholder 3"/>
          <p:cNvSpPr>
            <a:spLocks noGrp="1"/>
          </p:cNvSpPr>
          <p:nvPr>
            <p:ph type="sldNum" sz="quarter" idx="10"/>
          </p:nvPr>
        </p:nvSpPr>
        <p:spPr/>
        <p:txBody>
          <a:bodyPr/>
          <a:lstStyle/>
          <a:p>
            <a:pPr>
              <a:defRPr/>
            </a:pPr>
            <a:fld id="{B3095942-E0CA-4688-8B7D-38F13210429C}" type="slidenum">
              <a:rPr lang="en-US" smtClean="0"/>
              <a:pPr>
                <a:defRPr/>
              </a:pPr>
              <a:t>9</a:t>
            </a:fld>
            <a:endParaRPr lang="en-US" dirty="0"/>
          </a:p>
        </p:txBody>
      </p:sp>
    </p:spTree>
    <p:extLst>
      <p:ext uri="{BB962C8B-B14F-4D97-AF65-F5344CB8AC3E}">
        <p14:creationId xmlns="" xmlns:p14="http://schemas.microsoft.com/office/powerpoint/2010/main" val="8244501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5.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6.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7.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8.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9.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pic>
        <p:nvPicPr>
          <p:cNvPr id="4" name="Picture 4"/>
          <p:cNvPicPr>
            <a:picLocks noChangeAspect="1"/>
          </p:cNvPicPr>
          <p:nvPr userDrawn="1"/>
        </p:nvPicPr>
        <p:blipFill>
          <a:blip r:embed="rId2">
            <a:extLst>
              <a:ext uri="{28A0092B-C50C-407E-A947-70E740481C1C}">
                <a14:useLocalDpi xmlns="" xmlns:a14="http://schemas.microsoft.com/office/drawing/2010/main" val="0"/>
              </a:ext>
            </a:extLst>
          </a:blip>
          <a:srcRect/>
          <a:stretch>
            <a:fillRect/>
          </a:stretch>
        </p:blipFill>
        <p:spPr bwMode="invGray">
          <a:xfrm>
            <a:off x="458788" y="481013"/>
            <a:ext cx="1736725" cy="371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Text Placeholder 4"/>
          <p:cNvSpPr>
            <a:spLocks noGrp="1"/>
          </p:cNvSpPr>
          <p:nvPr>
            <p:ph type="body" sz="quarter" idx="12"/>
          </p:nvPr>
        </p:nvSpPr>
        <p:spPr>
          <a:xfrm>
            <a:off x="276540" y="3954457"/>
            <a:ext cx="6399213" cy="1830388"/>
          </a:xfrm>
          <a:noFill/>
        </p:spPr>
        <p:txBody>
          <a:bodyPr tIns="109728"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smtClean="0"/>
              <a:t>Click to edit Master text styles</a:t>
            </a:r>
          </a:p>
        </p:txBody>
      </p:sp>
      <p:sp>
        <p:nvSpPr>
          <p:cNvPr id="9" name="Title 1"/>
          <p:cNvSpPr>
            <a:spLocks noGrp="1"/>
          </p:cNvSpPr>
          <p:nvPr>
            <p:ph type="title"/>
          </p:nvPr>
        </p:nvSpPr>
        <p:spPr>
          <a:xfrm>
            <a:off x="274703" y="2117165"/>
            <a:ext cx="10058336" cy="1837298"/>
          </a:xfrm>
          <a:noFill/>
        </p:spPr>
        <p:txBody>
          <a:bodyPr anchorCtr="0"/>
          <a:lstStyle>
            <a:lvl1pPr>
              <a:defRPr sz="6000" spc="-100" baseline="0">
                <a:gradFill>
                  <a:gsLst>
                    <a:gs pos="3333">
                      <a:schemeClr val="tx2"/>
                    </a:gs>
                    <a:gs pos="39000">
                      <a:schemeClr val="tx2"/>
                    </a:gs>
                  </a:gsLst>
                  <a:lin ang="5400000" scaled="0"/>
                </a:gradFill>
              </a:defRPr>
            </a:lvl1pPr>
          </a:lstStyle>
          <a:p>
            <a:r>
              <a:rPr lang="en-US" smtClean="0"/>
              <a:t>Click to edit Master title style</a:t>
            </a:r>
            <a:endParaRPr lang="en-US" dirty="0"/>
          </a:p>
        </p:txBody>
      </p:sp>
    </p:spTree>
    <p:extLst>
      <p:ext uri="{BB962C8B-B14F-4D97-AF65-F5344CB8AC3E}">
        <p14:creationId xmlns="" xmlns:p14="http://schemas.microsoft.com/office/powerpoint/2010/main" val="883147438"/>
      </p:ext>
    </p:extLst>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 xmlns:p14="http://schemas.microsoft.com/office/powerpoint/2010/main" val="333750140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7497"/>
          </a:xfrm>
        </p:spPr>
        <p:txBody>
          <a:bodyPr/>
          <a:lstStyle>
            <a:lvl1pPr>
              <a:defRPr>
                <a:solidFill>
                  <a:srgbClr val="582881"/>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 xmlns:p14="http://schemas.microsoft.com/office/powerpoint/2010/main" val="291124552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a:lstStyle>
            <a:lvl1pPr marL="0" indent="0">
              <a:spcBef>
                <a:spcPts val="1224"/>
              </a:spcBef>
              <a:buClr>
                <a:schemeClr val="tx1"/>
              </a:buClr>
              <a:buFont typeface="Wingdings" pitchFamily="2" charset="2"/>
              <a:buNone/>
              <a:defRPr sz="3600">
                <a:solidFill>
                  <a:srgbClr val="582881"/>
                </a:soli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a:lstStyle>
            <a:lvl1pPr marL="0" indent="0">
              <a:spcBef>
                <a:spcPts val="1224"/>
              </a:spcBef>
              <a:buClr>
                <a:schemeClr val="tx1"/>
              </a:buClr>
              <a:buFont typeface="Wingdings" pitchFamily="2" charset="2"/>
              <a:buNone/>
              <a:defRPr sz="3600">
                <a:solidFill>
                  <a:srgbClr val="582881"/>
                </a:soli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 xmlns:p14="http://schemas.microsoft.com/office/powerpoint/2010/main" val="317882267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 xmlns:p14="http://schemas.microsoft.com/office/powerpoint/2010/main" val="144607132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 xmlns:p14="http://schemas.microsoft.com/office/powerpoint/2010/main" val="283537394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a:lstStyle>
            <a:lvl1pPr marL="287338" indent="-287338">
              <a:spcBef>
                <a:spcPts val="1224"/>
              </a:spcBef>
              <a:buClr>
                <a:schemeClr val="tx2"/>
              </a:buClr>
              <a:buFont typeface="Arial" pitchFamily="34" charset="0"/>
              <a:buChar char="•"/>
              <a:defRPr sz="3600">
                <a:solidFill>
                  <a:srgbClr val="582881"/>
                </a:soli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a:lstStyle>
            <a:lvl1pPr marL="287338" indent="-287338">
              <a:spcBef>
                <a:spcPts val="1224"/>
              </a:spcBef>
              <a:buClr>
                <a:schemeClr val="tx2"/>
              </a:buClr>
              <a:buFont typeface="Arial" pitchFamily="34" charset="0"/>
              <a:buChar char="•"/>
              <a:defRPr sz="3600">
                <a:solidFill>
                  <a:srgbClr val="582881"/>
                </a:soli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 xmlns:p14="http://schemas.microsoft.com/office/powerpoint/2010/main" val="85986423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 xmlns:p14="http://schemas.microsoft.com/office/powerpoint/2010/main" val="214128233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1638022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582881"/>
        </a:solid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64693717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Section Title Accent Color 1">
    <p:bg>
      <p:bgPr>
        <a:solidFill>
          <a:srgbClr val="80BF3B"/>
        </a:solid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51554767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4" name="Rectangle 3"/>
          <p:cNvSpPr/>
          <p:nvPr userDrawn="1"/>
        </p:nvSpPr>
        <p:spPr bwMode="auto">
          <a:xfrm>
            <a:off x="182563" y="1576388"/>
            <a:ext cx="9144000" cy="3657600"/>
          </a:xfrm>
          <a:prstGeom prst="rect">
            <a:avLst/>
          </a:prstGeom>
          <a:solidFill>
            <a:srgbClr val="58288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82880" tIns="146304" rIns="182880" bIns="146304"/>
          <a:lstStyle/>
          <a:p>
            <a:pPr algn="ctr" defTabSz="932472">
              <a:lnSpc>
                <a:spcPct val="90000"/>
              </a:lnSpc>
              <a:defRPr/>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p:cNvPicPr>
            <a:picLocks noChangeAspect="1"/>
          </p:cNvPicPr>
          <p:nvPr userDrawn="1"/>
        </p:nvPicPr>
        <p:blipFill>
          <a:blip r:embed="rId2">
            <a:extLst>
              <a:ext uri="{28A0092B-C50C-407E-A947-70E740481C1C}">
                <a14:useLocalDpi xmlns="" xmlns:a14="http://schemas.microsoft.com/office/drawing/2010/main" val="0"/>
              </a:ext>
            </a:extLst>
          </a:blip>
          <a:srcRect/>
          <a:stretch>
            <a:fillRect/>
          </a:stretch>
        </p:blipFill>
        <p:spPr bwMode="invGray">
          <a:xfrm>
            <a:off x="458788" y="481013"/>
            <a:ext cx="1736725" cy="371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74702" y="2123084"/>
            <a:ext cx="9143936" cy="1831379"/>
          </a:xfrm>
          <a:noFill/>
        </p:spPr>
        <p:txBody>
          <a:bodyPr anchorCtr="0"/>
          <a:lstStyle>
            <a:lvl1pPr>
              <a:defRPr sz="6000" spc="-100" baseline="0">
                <a:gradFill>
                  <a:gsLst>
                    <a:gs pos="5833">
                      <a:srgbClr val="FFFFFF"/>
                    </a:gs>
                    <a:gs pos="18000">
                      <a:srgbClr val="FFFFFF"/>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2"/>
          </p:nvPr>
        </p:nvSpPr>
        <p:spPr>
          <a:xfrm>
            <a:off x="282230" y="3771579"/>
            <a:ext cx="9143936" cy="1828801"/>
          </a:xfrm>
          <a:noFill/>
        </p:spPr>
        <p:txBody>
          <a:bodyPr tIns="109728" bIns="109728">
            <a:noAutofit/>
          </a:bodyPr>
          <a:lstStyle>
            <a:lvl1pPr marL="0" indent="0">
              <a:spcBef>
                <a:spcPts val="0"/>
              </a:spcBef>
              <a:buNone/>
              <a:defRPr sz="3600" spc="0" baseline="0">
                <a:gradFill>
                  <a:gsLst>
                    <a:gs pos="0">
                      <a:srgbClr val="FFFFFF"/>
                    </a:gs>
                    <a:gs pos="100000">
                      <a:srgbClr val="FFFFFF"/>
                    </a:gs>
                  </a:gsLst>
                  <a:lin ang="5400000" scaled="0"/>
                </a:gradFill>
                <a:latin typeface="+mj-lt"/>
              </a:defRPr>
            </a:lvl1pPr>
          </a:lstStyle>
          <a:p>
            <a:pPr lvl="0"/>
            <a:r>
              <a:rPr lang="en-US" smtClean="0"/>
              <a:t>Click to edit Master text styles</a:t>
            </a:r>
          </a:p>
        </p:txBody>
      </p:sp>
    </p:spTree>
    <p:extLst>
      <p:ext uri="{BB962C8B-B14F-4D97-AF65-F5344CB8AC3E}">
        <p14:creationId xmlns="" xmlns:p14="http://schemas.microsoft.com/office/powerpoint/2010/main" val="1934150940"/>
      </p:ext>
    </p:extLst>
  </p:cSld>
  <p:clrMapOvr>
    <a:masterClrMapping/>
  </p:clrMapOvr>
  <p:transition spd="slow"/>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Section Title Accent Color 2">
    <p:bg>
      <p:bgPr>
        <a:solidFill>
          <a:srgbClr val="169FEB"/>
        </a:solid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9562096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rgbClr val="F38428"/>
        </a:solid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71339172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4" name="Rectangle 3"/>
          <p:cNvSpPr/>
          <p:nvPr userDrawn="1"/>
        </p:nvSpPr>
        <p:spPr bwMode="hidden">
          <a:xfrm>
            <a:off x="0" y="1212850"/>
            <a:ext cx="12436475" cy="5781675"/>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6639" tIns="46639" rIns="46639" bIns="46639" anchor="ctr"/>
          <a:lstStyle/>
          <a:p>
            <a:pPr algn="ctr" defTabSz="932472">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lvl1pPr>
              <a:defRPr baseline="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 xmlns:p14="http://schemas.microsoft.com/office/powerpoint/2010/main" val="384577887"/>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363076"/>
            <a:ext cx="12436476" cy="631450"/>
          </a:xfrm>
          <a:prstGeom prst="rect">
            <a:avLst/>
          </a:prstGeom>
          <a:solidFill>
            <a:srgbClr val="FFFF99"/>
          </a:solidFill>
        </p:spPr>
        <p:txBody>
          <a:bodyPr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 xmlns:p14="http://schemas.microsoft.com/office/powerpoint/2010/main" val="153953000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itle with content alterna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18187" y="1165754"/>
            <a:ext cx="11400102" cy="2280624"/>
          </a:xfrm>
        </p:spPr>
        <p:txBody>
          <a:bodyPr/>
          <a:lstStyle>
            <a:lvl1pPr>
              <a:lnSpc>
                <a:spcPct val="100000"/>
              </a:lnSpc>
              <a:defRPr/>
            </a:lvl1pPr>
            <a:lvl2pPr>
              <a:lnSpc>
                <a:spcPct val="100000"/>
              </a:lnSpc>
              <a:spcBef>
                <a:spcPts val="0"/>
              </a:spcBef>
              <a:spcAft>
                <a:spcPts val="612"/>
              </a:spcAft>
              <a:defRPr/>
            </a:lvl2pPr>
            <a:lvl3pPr>
              <a:lnSpc>
                <a:spcPct val="100000"/>
              </a:lnSpc>
              <a:defRPr/>
            </a:lvl3pPr>
            <a:lvl4pPr>
              <a:lnSpc>
                <a:spcPct val="100000"/>
              </a:lnSpc>
              <a:defRPr/>
            </a:lvl4pPr>
            <a:lvl5pPr>
              <a:lnSpc>
                <a:spcPct val="10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4"/>
          <p:cNvSpPr>
            <a:spLocks noGrp="1"/>
          </p:cNvSpPr>
          <p:nvPr>
            <p:ph type="sldNum" sz="quarter" idx="10"/>
          </p:nvPr>
        </p:nvSpPr>
        <p:spPr>
          <a:xfrm>
            <a:off x="9016444" y="6541641"/>
            <a:ext cx="2901844" cy="219733"/>
          </a:xfrm>
          <a:prstGeom prst="rect">
            <a:avLst/>
          </a:prstGeom>
        </p:spPr>
        <p:txBody>
          <a:bodyPr/>
          <a:lstStyle/>
          <a:p>
            <a:fld id="{F777EB7E-3C84-4DC8-BC65-B9675A7009BB}" type="slidenum">
              <a:rPr lang="en-US" smtClean="0"/>
              <a:pPr/>
              <a:t>‹#›</a:t>
            </a:fld>
            <a:endParaRPr lang="en-US" dirty="0"/>
          </a:p>
        </p:txBody>
      </p:sp>
    </p:spTree>
    <p:extLst>
      <p:ext uri="{BB962C8B-B14F-4D97-AF65-F5344CB8AC3E}">
        <p14:creationId xmlns="" xmlns:p14="http://schemas.microsoft.com/office/powerpoint/2010/main" val="3337466433"/>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8187" y="233182"/>
            <a:ext cx="11400102" cy="679651"/>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8187" y="1476622"/>
            <a:ext cx="11400102" cy="209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 xmlns:p14="http://schemas.microsoft.com/office/powerpoint/2010/main" val="61391326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58288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1831975"/>
          </a:xfrm>
          <a:noFill/>
        </p:spPr>
        <p:txBody>
          <a:bodyPr anchorCtr="0"/>
          <a:lstStyle>
            <a:lvl1pPr>
              <a:defRPr sz="8800" spc="-100" baseline="0">
                <a:gradFill>
                  <a:gsLst>
                    <a:gs pos="100000">
                      <a:schemeClr val="tx1"/>
                    </a:gs>
                    <a:gs pos="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 xmlns:p14="http://schemas.microsoft.com/office/powerpoint/2010/main" val="30073332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ection Title Accent Color 1">
    <p:bg>
      <p:bgPr>
        <a:solidFill>
          <a:srgbClr val="80BF3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1831975"/>
          </a:xfrm>
          <a:noFill/>
        </p:spPr>
        <p:txBody>
          <a:bodyPr anchorCtr="0"/>
          <a:lstStyle>
            <a:lvl1pPr>
              <a:defRPr sz="8800" spc="-100" baseline="0">
                <a:gradFill>
                  <a:gsLst>
                    <a:gs pos="100000">
                      <a:schemeClr val="tx1"/>
                    </a:gs>
                    <a:gs pos="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 xmlns:p14="http://schemas.microsoft.com/office/powerpoint/2010/main" val="317482375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rgbClr val="169FE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1831975"/>
          </a:xfrm>
          <a:noFill/>
        </p:spPr>
        <p:txBody>
          <a:bodyPr anchorCtr="0"/>
          <a:lstStyle>
            <a:lvl1pPr>
              <a:defRPr sz="8800" spc="-100" baseline="0">
                <a:gradFill>
                  <a:gsLst>
                    <a:gs pos="100000">
                      <a:schemeClr val="tx1"/>
                    </a:gs>
                    <a:gs pos="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 xmlns:p14="http://schemas.microsoft.com/office/powerpoint/2010/main" val="77025994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rgbClr val="F3842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1831975"/>
          </a:xfrm>
          <a:noFill/>
        </p:spPr>
        <p:txBody>
          <a:bodyPr anchorCtr="0"/>
          <a:lstStyle>
            <a:lvl1pPr>
              <a:defRPr sz="8800" spc="-100" baseline="0">
                <a:gradFill>
                  <a:gsLst>
                    <a:gs pos="100000">
                      <a:schemeClr val="tx1"/>
                    </a:gs>
                    <a:gs pos="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 xmlns:p14="http://schemas.microsoft.com/office/powerpoint/2010/main" val="4944353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solidFill>
                  <a:srgbClr val="582881"/>
                </a:soli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 xmlns:p14="http://schemas.microsoft.com/office/powerpoint/2010/main" val="77156922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pic>
        <p:nvPicPr>
          <p:cNvPr id="3" name="Picture 4"/>
          <p:cNvPicPr>
            <a:picLocks noChangeAspect="1"/>
          </p:cNvPicPr>
          <p:nvPr userDrawn="1"/>
        </p:nvPicPr>
        <p:blipFill>
          <a:blip r:embed="rId2">
            <a:extLst>
              <a:ext uri="{28A0092B-C50C-407E-A947-70E740481C1C}">
                <a14:useLocalDpi xmlns="" xmlns:a14="http://schemas.microsoft.com/office/drawing/2010/main" val="0"/>
              </a:ext>
            </a:extLst>
          </a:blip>
          <a:srcRect/>
          <a:stretch>
            <a:fillRect/>
          </a:stretch>
        </p:blipFill>
        <p:spPr bwMode="invGray">
          <a:xfrm>
            <a:off x="10882313" y="296863"/>
            <a:ext cx="1276350" cy="273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74639" y="295274"/>
            <a:ext cx="9052524" cy="1190330"/>
          </a:xfrm>
        </p:spPr>
        <p:txBody>
          <a:bodyPr/>
          <a:lstStyle/>
          <a:p>
            <a:r>
              <a:rPr lang="en-US" smtClean="0"/>
              <a:t>Click to edit Master title style</a:t>
            </a:r>
            <a:endParaRPr lang="en-US"/>
          </a:p>
        </p:txBody>
      </p:sp>
    </p:spTree>
    <p:extLst>
      <p:ext uri="{BB962C8B-B14F-4D97-AF65-F5344CB8AC3E}">
        <p14:creationId xmlns="" xmlns:p14="http://schemas.microsoft.com/office/powerpoint/2010/main" val="18831129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 xmlns:p14="http://schemas.microsoft.com/office/powerpoint/2010/main" val="383321030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8" y="295275"/>
            <a:ext cx="11888787" cy="91757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74638" y="1212850"/>
            <a:ext cx="11887200" cy="2092325"/>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4196" r:id="rId1"/>
    <p:sldLayoutId id="2147484197" r:id="rId2"/>
    <p:sldLayoutId id="2147484198" r:id="rId3"/>
    <p:sldLayoutId id="2147484199" r:id="rId4"/>
    <p:sldLayoutId id="2147484200" r:id="rId5"/>
    <p:sldLayoutId id="2147484201" r:id="rId6"/>
    <p:sldLayoutId id="2147484186" r:id="rId7"/>
    <p:sldLayoutId id="2147484202" r:id="rId8"/>
    <p:sldLayoutId id="2147484187" r:id="rId9"/>
    <p:sldLayoutId id="2147484188" r:id="rId10"/>
    <p:sldLayoutId id="2147484189" r:id="rId11"/>
    <p:sldLayoutId id="2147484190" r:id="rId12"/>
    <p:sldLayoutId id="2147484191" r:id="rId13"/>
    <p:sldLayoutId id="2147484192" r:id="rId14"/>
    <p:sldLayoutId id="2147484193" r:id="rId15"/>
    <p:sldLayoutId id="2147484194" r:id="rId16"/>
    <p:sldLayoutId id="2147484195" r:id="rId17"/>
    <p:sldLayoutId id="2147484203" r:id="rId18"/>
    <p:sldLayoutId id="2147484204" r:id="rId19"/>
    <p:sldLayoutId id="2147484205" r:id="rId20"/>
    <p:sldLayoutId id="2147484206" r:id="rId21"/>
    <p:sldLayoutId id="2147484207" r:id="rId22"/>
    <p:sldLayoutId id="2147484208" r:id="rId23"/>
    <p:sldLayoutId id="2147484209" r:id="rId24"/>
    <p:sldLayoutId id="2147484210" r:id="rId25"/>
  </p:sldLayoutIdLst>
  <p:transition>
    <p:fade/>
  </p:transition>
  <p:timing>
    <p:tnLst>
      <p:par>
        <p:cTn id="1" dur="indefinite" restart="never" nodeType="tmRoot"/>
      </p:par>
    </p:tnLst>
  </p:timing>
  <p:txStyles>
    <p:titleStyle>
      <a:lvl1pPr algn="l" defTabSz="931863" rtl="0" fontAlgn="base">
        <a:lnSpc>
          <a:spcPct val="90000"/>
        </a:lnSpc>
        <a:spcBef>
          <a:spcPct val="0"/>
        </a:spcBef>
        <a:spcAft>
          <a:spcPct val="0"/>
        </a:spcAft>
        <a:defRPr lang="en-US" sz="5400" kern="1200" spc="-102" dirty="0">
          <a:ln w="3175">
            <a:noFill/>
          </a:ln>
          <a:gradFill>
            <a:gsLst>
              <a:gs pos="1250">
                <a:schemeClr val="tx1"/>
              </a:gs>
              <a:gs pos="100000">
                <a:schemeClr val="tx1"/>
              </a:gs>
            </a:gsLst>
            <a:lin ang="5400000" scaled="0"/>
          </a:gradFill>
          <a:latin typeface="+mj-lt"/>
          <a:ea typeface="MS PGothic" panose="020B0600070205080204" pitchFamily="34" charset="-128"/>
          <a:cs typeface="Segoe UI" pitchFamily="34" charset="0"/>
        </a:defRPr>
      </a:lvl1pPr>
      <a:lvl2pPr algn="l" defTabSz="931863" rtl="0" fontAlgn="base">
        <a:lnSpc>
          <a:spcPct val="90000"/>
        </a:lnSpc>
        <a:spcBef>
          <a:spcPct val="0"/>
        </a:spcBef>
        <a:spcAft>
          <a:spcPct val="0"/>
        </a:spcAft>
        <a:defRPr sz="5400">
          <a:solidFill>
            <a:schemeClr val="tx1"/>
          </a:solidFill>
          <a:latin typeface="Segoe UI Light" panose="020B0502040204020203" pitchFamily="34" charset="0"/>
          <a:ea typeface="MS PGothic" panose="020B0600070205080204" pitchFamily="34" charset="-128"/>
        </a:defRPr>
      </a:lvl2pPr>
      <a:lvl3pPr algn="l" defTabSz="931863" rtl="0" fontAlgn="base">
        <a:lnSpc>
          <a:spcPct val="90000"/>
        </a:lnSpc>
        <a:spcBef>
          <a:spcPct val="0"/>
        </a:spcBef>
        <a:spcAft>
          <a:spcPct val="0"/>
        </a:spcAft>
        <a:defRPr sz="5400">
          <a:solidFill>
            <a:schemeClr val="tx1"/>
          </a:solidFill>
          <a:latin typeface="Segoe UI Light" panose="020B0502040204020203" pitchFamily="34" charset="0"/>
          <a:ea typeface="MS PGothic" panose="020B0600070205080204" pitchFamily="34" charset="-128"/>
        </a:defRPr>
      </a:lvl3pPr>
      <a:lvl4pPr algn="l" defTabSz="931863" rtl="0" fontAlgn="base">
        <a:lnSpc>
          <a:spcPct val="90000"/>
        </a:lnSpc>
        <a:spcBef>
          <a:spcPct val="0"/>
        </a:spcBef>
        <a:spcAft>
          <a:spcPct val="0"/>
        </a:spcAft>
        <a:defRPr sz="5400">
          <a:solidFill>
            <a:schemeClr val="tx1"/>
          </a:solidFill>
          <a:latin typeface="Segoe UI Light" panose="020B0502040204020203" pitchFamily="34" charset="0"/>
          <a:ea typeface="MS PGothic" panose="020B0600070205080204" pitchFamily="34" charset="-128"/>
        </a:defRPr>
      </a:lvl4pPr>
      <a:lvl5pPr algn="l" defTabSz="931863" rtl="0" fontAlgn="base">
        <a:lnSpc>
          <a:spcPct val="90000"/>
        </a:lnSpc>
        <a:spcBef>
          <a:spcPct val="0"/>
        </a:spcBef>
        <a:spcAft>
          <a:spcPct val="0"/>
        </a:spcAft>
        <a:defRPr sz="5400">
          <a:solidFill>
            <a:schemeClr val="tx1"/>
          </a:solidFill>
          <a:latin typeface="Segoe UI Light" panose="020B0502040204020203" pitchFamily="34" charset="0"/>
          <a:ea typeface="MS PGothic" panose="020B0600070205080204" pitchFamily="34" charset="-128"/>
        </a:defRPr>
      </a:lvl5pPr>
      <a:lvl6pPr marL="457200" algn="l" defTabSz="931863" rtl="0" fontAlgn="base">
        <a:lnSpc>
          <a:spcPct val="90000"/>
        </a:lnSpc>
        <a:spcBef>
          <a:spcPct val="0"/>
        </a:spcBef>
        <a:spcAft>
          <a:spcPct val="0"/>
        </a:spcAft>
        <a:defRPr sz="5400">
          <a:solidFill>
            <a:schemeClr val="tx1"/>
          </a:solidFill>
          <a:latin typeface="Segoe UI Light" panose="020B0502040204020203" pitchFamily="34" charset="0"/>
          <a:ea typeface="MS PGothic" panose="020B0600070205080204" pitchFamily="34" charset="-128"/>
        </a:defRPr>
      </a:lvl6pPr>
      <a:lvl7pPr marL="914400" algn="l" defTabSz="931863" rtl="0" fontAlgn="base">
        <a:lnSpc>
          <a:spcPct val="90000"/>
        </a:lnSpc>
        <a:spcBef>
          <a:spcPct val="0"/>
        </a:spcBef>
        <a:spcAft>
          <a:spcPct val="0"/>
        </a:spcAft>
        <a:defRPr sz="5400">
          <a:solidFill>
            <a:schemeClr val="tx1"/>
          </a:solidFill>
          <a:latin typeface="Segoe UI Light" panose="020B0502040204020203" pitchFamily="34" charset="0"/>
          <a:ea typeface="MS PGothic" panose="020B0600070205080204" pitchFamily="34" charset="-128"/>
        </a:defRPr>
      </a:lvl7pPr>
      <a:lvl8pPr marL="1371600" algn="l" defTabSz="931863" rtl="0" fontAlgn="base">
        <a:lnSpc>
          <a:spcPct val="90000"/>
        </a:lnSpc>
        <a:spcBef>
          <a:spcPct val="0"/>
        </a:spcBef>
        <a:spcAft>
          <a:spcPct val="0"/>
        </a:spcAft>
        <a:defRPr sz="5400">
          <a:solidFill>
            <a:schemeClr val="tx1"/>
          </a:solidFill>
          <a:latin typeface="Segoe UI Light" panose="020B0502040204020203" pitchFamily="34" charset="0"/>
          <a:ea typeface="MS PGothic" panose="020B0600070205080204" pitchFamily="34" charset="-128"/>
        </a:defRPr>
      </a:lvl8pPr>
      <a:lvl9pPr marL="1828800" algn="l" defTabSz="931863" rtl="0" fontAlgn="base">
        <a:lnSpc>
          <a:spcPct val="90000"/>
        </a:lnSpc>
        <a:spcBef>
          <a:spcPct val="0"/>
        </a:spcBef>
        <a:spcAft>
          <a:spcPct val="0"/>
        </a:spcAft>
        <a:defRPr sz="5400">
          <a:solidFill>
            <a:schemeClr val="tx1"/>
          </a:solidFill>
          <a:latin typeface="Segoe UI Light" panose="020B0502040204020203" pitchFamily="34" charset="0"/>
          <a:ea typeface="MS PGothic" panose="020B0600070205080204" pitchFamily="34" charset="-128"/>
        </a:defRPr>
      </a:lvl9pPr>
    </p:titleStyle>
    <p:bodyStyle>
      <a:lvl1pPr marL="342900" indent="-342900" algn="l" defTabSz="931863" rtl="0" fontAlgn="base">
        <a:lnSpc>
          <a:spcPct val="90000"/>
        </a:lnSpc>
        <a:spcBef>
          <a:spcPct val="20000"/>
        </a:spcBef>
        <a:spcAft>
          <a:spcPct val="0"/>
        </a:spcAft>
        <a:buSzPct val="90000"/>
        <a:buFont typeface="Arial" panose="020B0604020202020204" pitchFamily="34" charset="0"/>
        <a:buChar char="•"/>
        <a:defRPr sz="4000" kern="1200">
          <a:gradFill>
            <a:gsLst>
              <a:gs pos="1250">
                <a:schemeClr val="tx1"/>
              </a:gs>
              <a:gs pos="100000">
                <a:schemeClr val="tx1"/>
              </a:gs>
            </a:gsLst>
            <a:lin ang="5400000" scaled="0"/>
          </a:gradFill>
          <a:latin typeface="+mj-lt"/>
          <a:ea typeface="MS PGothic" panose="020B0600070205080204" pitchFamily="34" charset="-128"/>
          <a:cs typeface="+mn-cs"/>
        </a:defRPr>
      </a:lvl1pPr>
      <a:lvl2pPr marL="584200" indent="-241300" algn="l" defTabSz="931863" rtl="0" fontAlgn="base">
        <a:lnSpc>
          <a:spcPct val="90000"/>
        </a:lnSpc>
        <a:spcBef>
          <a:spcPct val="20000"/>
        </a:spcBef>
        <a:spcAft>
          <a:spcPct val="0"/>
        </a:spcAft>
        <a:buSzPct val="90000"/>
        <a:buFont typeface="Arial" panose="020B0604020202020204" pitchFamily="34" charset="0"/>
        <a:buChar char="•"/>
        <a:defRPr sz="2400" kern="1200">
          <a:gradFill>
            <a:gsLst>
              <a:gs pos="1250">
                <a:schemeClr val="tx1"/>
              </a:gs>
              <a:gs pos="100000">
                <a:schemeClr val="tx1"/>
              </a:gs>
            </a:gsLst>
            <a:lin ang="5400000" scaled="0"/>
          </a:gradFill>
          <a:latin typeface="+mn-lt"/>
          <a:ea typeface="MS PGothic" panose="020B0600070205080204" pitchFamily="34" charset="-128"/>
          <a:cs typeface="+mn-cs"/>
        </a:defRPr>
      </a:lvl2pPr>
      <a:lvl3pPr marL="800100" indent="-228600" algn="l" defTabSz="931863" rtl="0" fontAlgn="base">
        <a:lnSpc>
          <a:spcPct val="90000"/>
        </a:lnSpc>
        <a:spcBef>
          <a:spcPct val="20000"/>
        </a:spcBef>
        <a:spcAft>
          <a:spcPct val="0"/>
        </a:spcAft>
        <a:buSzPct val="90000"/>
        <a:buFont typeface="Arial" panose="020B0604020202020204" pitchFamily="34" charset="0"/>
        <a:buChar char="•"/>
        <a:defRPr sz="2000" kern="1200">
          <a:gradFill>
            <a:gsLst>
              <a:gs pos="1250">
                <a:schemeClr val="tx1"/>
              </a:gs>
              <a:gs pos="100000">
                <a:schemeClr val="tx1"/>
              </a:gs>
            </a:gsLst>
            <a:lin ang="5400000" scaled="0"/>
          </a:gradFill>
          <a:latin typeface="+mn-lt"/>
          <a:ea typeface="MS PGothic" panose="020B0600070205080204" pitchFamily="34" charset="-128"/>
          <a:cs typeface="+mn-cs"/>
        </a:defRPr>
      </a:lvl3pPr>
      <a:lvl4pPr marL="1028700" indent="-228600" algn="l" defTabSz="931863" rtl="0" fontAlgn="base">
        <a:lnSpc>
          <a:spcPct val="90000"/>
        </a:lnSpc>
        <a:spcBef>
          <a:spcPct val="20000"/>
        </a:spcBef>
        <a:spcAft>
          <a:spcPct val="0"/>
        </a:spcAft>
        <a:buSzPct val="90000"/>
        <a:buFont typeface="Arial" panose="020B0604020202020204" pitchFamily="34" charset="0"/>
        <a:buChar char="•"/>
        <a:defRPr kern="1200">
          <a:gradFill>
            <a:gsLst>
              <a:gs pos="1250">
                <a:schemeClr val="tx1"/>
              </a:gs>
              <a:gs pos="100000">
                <a:schemeClr val="tx1"/>
              </a:gs>
            </a:gsLst>
            <a:lin ang="5400000" scaled="0"/>
          </a:gradFill>
          <a:latin typeface="+mn-lt"/>
          <a:ea typeface="MS PGothic" panose="020B0600070205080204" pitchFamily="34" charset="-128"/>
          <a:cs typeface="+mn-cs"/>
        </a:defRPr>
      </a:lvl4pPr>
      <a:lvl5pPr marL="1257300" indent="-228600" algn="l" defTabSz="931863" rtl="0" fontAlgn="base">
        <a:lnSpc>
          <a:spcPct val="90000"/>
        </a:lnSpc>
        <a:spcBef>
          <a:spcPct val="20000"/>
        </a:spcBef>
        <a:spcAft>
          <a:spcPct val="0"/>
        </a:spcAft>
        <a:buSzPct val="90000"/>
        <a:buFont typeface="Arial" panose="020B0604020202020204" pitchFamily="34" charset="0"/>
        <a:buChar char="•"/>
        <a:defRPr kern="1200">
          <a:gradFill>
            <a:gsLst>
              <a:gs pos="1250">
                <a:schemeClr val="tx1"/>
              </a:gs>
              <a:gs pos="100000">
                <a:schemeClr val="tx1"/>
              </a:gs>
            </a:gsLst>
            <a:lin ang="5400000" scaled="0"/>
          </a:gradFill>
          <a:latin typeface="+mn-lt"/>
          <a:ea typeface="MS PGothic" panose="020B0600070205080204" pitchFamily="34" charset="-128"/>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274702" y="1751726"/>
            <a:ext cx="9143936" cy="1664890"/>
          </a:xfrm>
        </p:spPr>
        <p:txBody>
          <a:bodyPr/>
          <a:lstStyle/>
          <a:p>
            <a:pPr defTabSz="932742" fontAlgn="auto">
              <a:lnSpc>
                <a:spcPct val="80000"/>
              </a:lnSpc>
              <a:spcAft>
                <a:spcPts val="0"/>
              </a:spcAft>
              <a:defRPr/>
            </a:pPr>
            <a:r>
              <a:rPr lang="en-US" sz="4800" dirty="0"/>
              <a:t>Error Handling, External Interfaces and Lifecycle Management</a:t>
            </a:r>
            <a:r>
              <a:rPr sz="4800" dirty="0" smtClean="0">
                <a:ea typeface="+mn-ea"/>
              </a:rPr>
              <a:t/>
            </a:r>
            <a:br>
              <a:rPr sz="4800" dirty="0" smtClean="0">
                <a:ea typeface="+mn-ea"/>
              </a:rPr>
            </a:br>
            <a:r>
              <a:rPr sz="3600" dirty="0" smtClean="0">
                <a:ea typeface="+mn-ea"/>
              </a:rPr>
              <a:t>with System Center 2012 SP1 Orchestrator </a:t>
            </a:r>
            <a:br>
              <a:rPr sz="3600" dirty="0" smtClean="0">
                <a:ea typeface="+mn-ea"/>
              </a:rPr>
            </a:br>
            <a:r>
              <a:rPr sz="2000" dirty="0" smtClean="0">
                <a:ea typeface="+mn-ea"/>
              </a:rPr>
              <a:t/>
            </a:r>
            <a:br>
              <a:rPr sz="2000" dirty="0" smtClean="0">
                <a:ea typeface="+mn-ea"/>
              </a:rPr>
            </a:br>
            <a:r>
              <a:rPr lang="en-US" sz="2000" dirty="0">
                <a:ea typeface="+mn-ea"/>
              </a:rPr>
              <a:t/>
            </a:r>
            <a:br>
              <a:rPr lang="en-US" sz="2000" dirty="0">
                <a:ea typeface="+mn-ea"/>
              </a:rPr>
            </a:br>
            <a:r>
              <a:rPr lang="en-US" sz="2800" dirty="0"/>
              <a:t>Andreas </a:t>
            </a:r>
            <a:r>
              <a:rPr lang="en-US" sz="2800" dirty="0" smtClean="0"/>
              <a:t>Rynes</a:t>
            </a:r>
            <a:r>
              <a:rPr lang="en-US" sz="2800" dirty="0" smtClean="0">
                <a:ea typeface="+mn-ea"/>
              </a:rPr>
              <a:t/>
            </a:r>
            <a:br>
              <a:rPr lang="en-US" sz="2800" dirty="0" smtClean="0">
                <a:ea typeface="+mn-ea"/>
              </a:rPr>
            </a:br>
            <a:r>
              <a:rPr lang="en-US" sz="2800" dirty="0" smtClean="0">
                <a:ea typeface="+mn-ea"/>
              </a:rPr>
              <a:t>Datacenter Architect</a:t>
            </a:r>
            <a:br>
              <a:rPr lang="en-US" sz="2800" dirty="0" smtClean="0">
                <a:ea typeface="+mn-ea"/>
              </a:rPr>
            </a:br>
            <a:r>
              <a:rPr lang="en-US" sz="2800" dirty="0" smtClean="0">
                <a:ea typeface="+mn-ea"/>
              </a:rPr>
              <a:t>Microsoft Corporation</a:t>
            </a:r>
            <a:endParaRPr dirty="0">
              <a:ea typeface="+mn-ea"/>
            </a:endParaRPr>
          </a:p>
        </p:txBody>
      </p:sp>
      <p:pic>
        <p:nvPicPr>
          <p:cNvPr id="13" name="Picture 12"/>
          <p:cNvPicPr>
            <a:picLocks noChangeAspect="1"/>
          </p:cNvPicPr>
          <p:nvPr/>
        </p:nvPicPr>
        <p:blipFill>
          <a:blip r:embed="rId3" cstate="screen">
            <a:duotone>
              <a:prstClr val="black"/>
              <a:schemeClr val="bg1">
                <a:lumMod val="50000"/>
                <a:tint val="45000"/>
                <a:satMod val="400000"/>
              </a:schemeClr>
            </a:duotone>
            <a:extLst>
              <a:ext uri="{28A0092B-C50C-407E-A947-70E740481C1C}">
                <a14:useLocalDpi xmlns="" xmlns:a14="http://schemas.microsoft.com/office/drawing/2010/main"/>
              </a:ext>
            </a:extLst>
          </a:blip>
          <a:stretch>
            <a:fillRect/>
          </a:stretch>
        </p:blipFill>
        <p:spPr>
          <a:xfrm>
            <a:off x="3383628" y="5783237"/>
            <a:ext cx="5135283" cy="914390"/>
          </a:xfrm>
          <a:prstGeom prst="rect">
            <a:avLst/>
          </a:prstGeom>
        </p:spPr>
      </p:pic>
      <p:sp>
        <p:nvSpPr>
          <p:cNvPr id="6" name="TextBox 4"/>
          <p:cNvSpPr txBox="1">
            <a:spLocks noChangeArrowheads="1"/>
          </p:cNvSpPr>
          <p:nvPr/>
        </p:nvSpPr>
        <p:spPr bwMode="auto">
          <a:xfrm>
            <a:off x="5486725" y="4543320"/>
            <a:ext cx="4114755" cy="51919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82880" tIns="146304" rIns="182880" bIns="146304"/>
          <a:lstStyle>
            <a:lvl1pPr>
              <a:defRPr>
                <a:solidFill>
                  <a:schemeClr val="tx1"/>
                </a:solidFill>
                <a:latin typeface="Segoe UI" panose="020B0502040204020203" pitchFamily="34" charset="0"/>
                <a:ea typeface="MS PGothic" panose="020B0600070205080204" pitchFamily="34" charset="-128"/>
              </a:defRPr>
            </a:lvl1pPr>
            <a:lvl2pPr marL="742950" indent="-285750">
              <a:defRPr>
                <a:solidFill>
                  <a:schemeClr val="tx1"/>
                </a:solidFill>
                <a:latin typeface="Segoe UI" panose="020B0502040204020203" pitchFamily="34" charset="0"/>
                <a:ea typeface="MS PGothic" panose="020B0600070205080204" pitchFamily="34" charset="-128"/>
              </a:defRPr>
            </a:lvl2pPr>
            <a:lvl3pPr marL="1143000" indent="-228600">
              <a:defRPr>
                <a:solidFill>
                  <a:schemeClr val="tx1"/>
                </a:solidFill>
                <a:latin typeface="Segoe UI" panose="020B0502040204020203" pitchFamily="34" charset="0"/>
                <a:ea typeface="MS PGothic" panose="020B0600070205080204" pitchFamily="34" charset="-128"/>
              </a:defRPr>
            </a:lvl3pPr>
            <a:lvl4pPr marL="1600200" indent="-228600">
              <a:defRPr>
                <a:solidFill>
                  <a:schemeClr val="tx1"/>
                </a:solidFill>
                <a:latin typeface="Segoe UI" panose="020B0502040204020203" pitchFamily="34" charset="0"/>
                <a:ea typeface="MS PGothic" panose="020B0600070205080204" pitchFamily="34" charset="-128"/>
              </a:defRPr>
            </a:lvl4pPr>
            <a:lvl5pPr marL="2057400" indent="-228600">
              <a:defRPr>
                <a:solidFill>
                  <a:schemeClr val="tx1"/>
                </a:solidFill>
                <a:latin typeface="Segoe UI" panose="020B0502040204020203" pitchFamily="34" charset="0"/>
                <a:ea typeface="MS PGothic" panose="020B0600070205080204" pitchFamily="34" charset="-128"/>
              </a:defRPr>
            </a:lvl5pPr>
            <a:lvl6pPr marL="25146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6pPr>
            <a:lvl7pPr marL="29718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7pPr>
            <a:lvl8pPr marL="34290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8pPr>
            <a:lvl9pPr marL="38862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9pPr>
          </a:lstStyle>
          <a:p>
            <a:pPr>
              <a:lnSpc>
                <a:spcPts val="1775"/>
              </a:lnSpc>
              <a:spcAft>
                <a:spcPts val="1838"/>
              </a:spcAft>
              <a:buSzPct val="90000"/>
            </a:pPr>
            <a:r>
              <a:rPr lang="en-US" sz="2400" dirty="0" smtClean="0">
                <a:solidFill>
                  <a:schemeClr val="bg1"/>
                </a:solidFill>
                <a:latin typeface="Segoe UI Light" panose="020B0502040204020203" pitchFamily="34" charset="0"/>
              </a:rPr>
              <a:t>Microsoft </a:t>
            </a:r>
            <a:r>
              <a:rPr lang="en-US" sz="2400" dirty="0">
                <a:solidFill>
                  <a:schemeClr val="bg1"/>
                </a:solidFill>
                <a:latin typeface="Segoe UI Light" panose="020B0502040204020203" pitchFamily="34" charset="0"/>
              </a:rPr>
              <a:t>Virtual Academy </a:t>
            </a:r>
          </a:p>
        </p:txBody>
      </p:sp>
      <p:pic>
        <p:nvPicPr>
          <p:cNvPr id="7" name="Picture 20" descr="arrow.png"/>
          <p:cNvPicPr>
            <a:picLocks/>
          </p:cNvPicPr>
          <p:nvPr/>
        </p:nvPicPr>
        <p:blipFill>
          <a:blip r:embed="rId4">
            <a:extLst>
              <a:ext uri="{28A0092B-C50C-407E-A947-70E740481C1C}">
                <a14:useLocalDpi xmlns="" xmlns:a14="http://schemas.microsoft.com/office/drawing/2010/main" val="0"/>
              </a:ext>
            </a:extLst>
          </a:blip>
          <a:srcRect/>
          <a:stretch>
            <a:fillRect/>
          </a:stretch>
        </p:blipFill>
        <p:spPr bwMode="auto">
          <a:xfrm>
            <a:off x="5099523" y="4543320"/>
            <a:ext cx="4572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8" y="1212850"/>
            <a:ext cx="11887200" cy="4284250"/>
          </a:xfrm>
        </p:spPr>
        <p:txBody>
          <a:bodyPr/>
          <a:lstStyle/>
          <a:p>
            <a:r>
              <a:rPr lang="en-US" dirty="0" smtClean="0"/>
              <a:t>Understanding error handing options for SCO </a:t>
            </a:r>
            <a:r>
              <a:rPr lang="en-US" dirty="0" err="1" smtClean="0"/>
              <a:t>runbooks</a:t>
            </a:r>
            <a:endParaRPr lang="en-US" dirty="0" smtClean="0"/>
          </a:p>
          <a:p>
            <a:r>
              <a:rPr lang="en-US" dirty="0" err="1" smtClean="0"/>
              <a:t>Runbook</a:t>
            </a:r>
            <a:r>
              <a:rPr lang="en-US" dirty="0" smtClean="0"/>
              <a:t> Lifecycle Management </a:t>
            </a:r>
          </a:p>
          <a:p>
            <a:pPr lvl="1"/>
            <a:r>
              <a:rPr lang="en-US" sz="3200" dirty="0" smtClean="0"/>
              <a:t>Best practices for </a:t>
            </a:r>
            <a:r>
              <a:rPr lang="en-US" sz="3200" dirty="0" err="1" smtClean="0"/>
              <a:t>runbook</a:t>
            </a:r>
            <a:r>
              <a:rPr lang="en-US" sz="3200" dirty="0" smtClean="0"/>
              <a:t> promotion</a:t>
            </a:r>
          </a:p>
          <a:p>
            <a:pPr lvl="1"/>
            <a:r>
              <a:rPr lang="en-US" sz="3200" dirty="0" smtClean="0"/>
              <a:t>Options for maintaining version history</a:t>
            </a:r>
          </a:p>
          <a:p>
            <a:r>
              <a:rPr lang="en-US" dirty="0" smtClean="0"/>
              <a:t>Review of methods to initiate a </a:t>
            </a:r>
            <a:r>
              <a:rPr lang="en-US" dirty="0" err="1" smtClean="0"/>
              <a:t>runbook</a:t>
            </a:r>
            <a:r>
              <a:rPr lang="en-US" dirty="0" smtClean="0"/>
              <a:t> from outside the SCO user interfaces</a:t>
            </a:r>
            <a:endParaRPr lang="en-US" dirty="0"/>
          </a:p>
        </p:txBody>
      </p:sp>
      <p:sp>
        <p:nvSpPr>
          <p:cNvPr id="5" name="Title 4"/>
          <p:cNvSpPr>
            <a:spLocks noGrp="1"/>
          </p:cNvSpPr>
          <p:nvPr>
            <p:ph type="title"/>
          </p:nvPr>
        </p:nvSpPr>
        <p:spPr/>
        <p:txBody>
          <a:bodyPr/>
          <a:lstStyle/>
          <a:p>
            <a:r>
              <a:rPr lang="en-US" smtClean="0"/>
              <a:t>Summary</a:t>
            </a:r>
            <a:endParaRPr lang="en-US" dirty="0"/>
          </a:p>
        </p:txBody>
      </p:sp>
    </p:spTree>
    <p:extLst>
      <p:ext uri="{BB962C8B-B14F-4D97-AF65-F5344CB8AC3E}">
        <p14:creationId xmlns="" xmlns:p14="http://schemas.microsoft.com/office/powerpoint/2010/main" val="92675446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69" name="Picture 3" descr="IT Camp overview with copy.png"/>
          <p:cNvPicPr>
            <a:picLocks noChangeAspect="1"/>
          </p:cNvPicPr>
          <p:nvPr/>
        </p:nvPicPr>
        <p:blipFill>
          <a:blip r:embed="rId3">
            <a:extLst>
              <a:ext uri="{28A0092B-C50C-407E-A947-70E740481C1C}">
                <a14:useLocalDpi xmlns="" xmlns:a14="http://schemas.microsoft.com/office/drawing/2010/main" val="0"/>
              </a:ext>
            </a:extLst>
          </a:blip>
          <a:srcRect b="7387"/>
          <a:stretch>
            <a:fillRect/>
          </a:stretch>
        </p:blipFill>
        <p:spPr bwMode="auto">
          <a:xfrm>
            <a:off x="1738313" y="349250"/>
            <a:ext cx="9051925" cy="6426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582881"/>
        </a:solidFill>
        <a:effectLst/>
      </p:bgPr>
    </p:bg>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273051" y="6079032"/>
            <a:ext cx="10974388" cy="618631"/>
          </a:xfrm>
          <a:prstGeom prst="rect">
            <a:avLst/>
          </a:prstGeom>
          <a:noFill/>
          <a:ln w="12700">
            <a:noFill/>
            <a:miter lim="800000"/>
            <a:headEnd type="none" w="sm" len="sm"/>
            <a:tailEnd type="none" w="sm" len="sm"/>
          </a:ln>
          <a:effectLst/>
        </p:spPr>
        <p:txBody>
          <a:bodyPr lIns="182880" tIns="146304" rIns="182880" bIns="146304">
            <a:spAutoFit/>
          </a:bodyPr>
          <a:lstStyle/>
          <a:p>
            <a:pPr defTabSz="932290" eaLnBrk="0" fontAlgn="auto" hangingPunct="0">
              <a:spcBef>
                <a:spcPts val="0"/>
              </a:spcBef>
              <a:spcAft>
                <a:spcPts val="0"/>
              </a:spcAft>
              <a:defRPr/>
            </a:pPr>
            <a:r>
              <a:rPr lang="en-US" sz="700" dirty="0">
                <a:gradFill>
                  <a:gsLst>
                    <a:gs pos="0">
                      <a:srgbClr val="FFFFFF"/>
                    </a:gs>
                    <a:gs pos="100000">
                      <a:srgbClr val="FFFFFF"/>
                    </a:gs>
                  </a:gsLst>
                  <a:lin ang="5400000" scaled="0"/>
                </a:gradFill>
                <a:latin typeface="+mn-lt"/>
                <a:ea typeface="+mn-ea"/>
                <a:cs typeface="Segoe UI" pitchFamily="34" charset="0"/>
              </a:rPr>
              <a:t>© 2012 Microsoft Corporation. All rights reserved. Microsoft, Windows, Windows Vista and other product names are or may be registered trademarks and/or trademarks in the U.S. and/or other countries.</a:t>
            </a:r>
          </a:p>
          <a:p>
            <a:pPr defTabSz="932290" eaLnBrk="0" fontAlgn="auto" hangingPunct="0">
              <a:spcBef>
                <a:spcPts val="0"/>
              </a:spcBef>
              <a:spcAft>
                <a:spcPts val="0"/>
              </a:spcAft>
              <a:defRPr/>
            </a:pPr>
            <a:r>
              <a:rPr lang="en-US" sz="700" dirty="0">
                <a:gradFill>
                  <a:gsLst>
                    <a:gs pos="0">
                      <a:srgbClr val="FFFFFF"/>
                    </a:gs>
                    <a:gs pos="100000">
                      <a:srgbClr val="FFFFFF"/>
                    </a:gs>
                  </a:gsLst>
                  <a:lin ang="5400000" scaled="0"/>
                </a:gradFill>
                <a:latin typeface="+mn-lt"/>
                <a:ea typeface="+mn-ea"/>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34819" name="Picture 3"/>
          <p:cNvPicPr>
            <a:picLocks noChangeAspect="1"/>
          </p:cNvPicPr>
          <p:nvPr/>
        </p:nvPicPr>
        <p:blipFill>
          <a:blip r:embed="rId3">
            <a:extLst>
              <a:ext uri="{28A0092B-C50C-407E-A947-70E740481C1C}">
                <a14:useLocalDpi xmlns="" xmlns:a14="http://schemas.microsoft.com/office/drawing/2010/main" val="0"/>
              </a:ext>
            </a:extLst>
          </a:blip>
          <a:srcRect/>
          <a:stretch>
            <a:fillRect/>
          </a:stretch>
        </p:blipFill>
        <p:spPr bwMode="invGray">
          <a:xfrm>
            <a:off x="458788" y="3144838"/>
            <a:ext cx="3289300" cy="704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8" y="1212850"/>
            <a:ext cx="11887200" cy="2523768"/>
          </a:xfrm>
        </p:spPr>
        <p:txBody>
          <a:bodyPr/>
          <a:lstStyle/>
          <a:p>
            <a:r>
              <a:rPr lang="en-US" dirty="0"/>
              <a:t>Discuss how to build error handling into SCO </a:t>
            </a:r>
            <a:r>
              <a:rPr lang="en-US" dirty="0" err="1"/>
              <a:t>runbooks</a:t>
            </a:r>
            <a:endParaRPr lang="en-US" dirty="0"/>
          </a:p>
          <a:p>
            <a:r>
              <a:rPr lang="en-US" dirty="0"/>
              <a:t>Understand proper lifecycle management processes for versioning and promotion of SCO </a:t>
            </a:r>
            <a:r>
              <a:rPr lang="en-US" dirty="0" err="1"/>
              <a:t>runbooks</a:t>
            </a:r>
            <a:endParaRPr lang="en-US" dirty="0"/>
          </a:p>
        </p:txBody>
      </p:sp>
      <p:sp>
        <p:nvSpPr>
          <p:cNvPr id="3" name="Title 2"/>
          <p:cNvSpPr>
            <a:spLocks noGrp="1"/>
          </p:cNvSpPr>
          <p:nvPr>
            <p:ph type="title"/>
          </p:nvPr>
        </p:nvSpPr>
        <p:spPr/>
        <p:txBody>
          <a:bodyPr/>
          <a:lstStyle/>
          <a:p>
            <a:r>
              <a:rPr lang="en-GB" smtClean="0"/>
              <a:t>Objectives</a:t>
            </a:r>
            <a:endParaRPr lang="en-GB" dirty="0"/>
          </a:p>
        </p:txBody>
      </p:sp>
      <p:sp>
        <p:nvSpPr>
          <p:cNvPr id="2" name="Slide Number Placeholder 1"/>
          <p:cNvSpPr>
            <a:spLocks noGrp="1"/>
          </p:cNvSpPr>
          <p:nvPr>
            <p:ph type="sldNum" sz="quarter" idx="4294967295"/>
          </p:nvPr>
        </p:nvSpPr>
        <p:spPr>
          <a:xfrm>
            <a:off x="10260013" y="6542088"/>
            <a:ext cx="2176462" cy="219075"/>
          </a:xfrm>
          <a:prstGeom prst="rect">
            <a:avLst/>
          </a:prstGeom>
        </p:spPr>
        <p:txBody>
          <a:bodyPr/>
          <a:lstStyle/>
          <a:p>
            <a:fld id="{F777EB7E-3C84-4DC8-BC65-B9675A7009BB}" type="slidenum">
              <a:rPr lang="en-US">
                <a:solidFill>
                  <a:schemeClr val="bg1"/>
                </a:solidFill>
              </a:rPr>
              <a:pPr/>
              <a:t>2</a:t>
            </a:fld>
            <a:endParaRPr lang="en-US" dirty="0">
              <a:solidFill>
                <a:schemeClr val="bg1"/>
              </a:solidFill>
            </a:endParaRPr>
          </a:p>
        </p:txBody>
      </p:sp>
    </p:spTree>
    <p:extLst>
      <p:ext uri="{BB962C8B-B14F-4D97-AF65-F5344CB8AC3E}">
        <p14:creationId xmlns="" xmlns:p14="http://schemas.microsoft.com/office/powerpoint/2010/main" val="392006924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Adding Error Handling to </a:t>
            </a:r>
            <a:r>
              <a:rPr lang="en-US" dirty="0" err="1" smtClean="0"/>
              <a:t>runbooks</a:t>
            </a:r>
            <a:endParaRPr lang="en-US" dirty="0" smtClean="0"/>
          </a:p>
          <a:p>
            <a:r>
              <a:rPr lang="en-US" dirty="0" smtClean="0"/>
              <a:t>Lifecycle Management</a:t>
            </a:r>
          </a:p>
          <a:p>
            <a:r>
              <a:rPr lang="en-US" dirty="0" err="1" smtClean="0"/>
              <a:t>Runbook</a:t>
            </a:r>
            <a:r>
              <a:rPr lang="en-US" dirty="0" smtClean="0"/>
              <a:t> Install, Upgrade &amp; Promotion</a:t>
            </a:r>
          </a:p>
          <a:p>
            <a:r>
              <a:rPr lang="en-US" dirty="0" smtClean="0"/>
              <a:t>Initiating </a:t>
            </a:r>
            <a:r>
              <a:rPr lang="en-US" dirty="0" err="1" smtClean="0"/>
              <a:t>runbooks</a:t>
            </a:r>
            <a:r>
              <a:rPr lang="en-US" dirty="0" smtClean="0"/>
              <a:t> remotely</a:t>
            </a:r>
          </a:p>
          <a:p>
            <a:r>
              <a:rPr lang="en-US" dirty="0" smtClean="0"/>
              <a:t>Methods &amp; Use Cases</a:t>
            </a:r>
          </a:p>
        </p:txBody>
      </p:sp>
      <p:sp>
        <p:nvSpPr>
          <p:cNvPr id="2" name="Title 1"/>
          <p:cNvSpPr>
            <a:spLocks noGrp="1"/>
          </p:cNvSpPr>
          <p:nvPr>
            <p:ph type="title"/>
          </p:nvPr>
        </p:nvSpPr>
        <p:spPr/>
        <p:txBody>
          <a:bodyPr/>
          <a:lstStyle/>
          <a:p>
            <a:r>
              <a:rPr lang="en-CA" smtClean="0"/>
              <a:t>Agenda</a:t>
            </a:r>
            <a:endParaRPr lang="en-CA" dirty="0"/>
          </a:p>
        </p:txBody>
      </p:sp>
    </p:spTree>
    <p:extLst>
      <p:ext uri="{BB962C8B-B14F-4D97-AF65-F5344CB8AC3E}">
        <p14:creationId xmlns="" xmlns:p14="http://schemas.microsoft.com/office/powerpoint/2010/main" val="420923107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5453801"/>
          </a:xfrm>
        </p:spPr>
        <p:txBody>
          <a:bodyPr/>
          <a:lstStyle/>
          <a:p>
            <a:r>
              <a:rPr lang="en-US" sz="3200" dirty="0"/>
              <a:t>There are multiple options to build error handling into SCO </a:t>
            </a:r>
            <a:r>
              <a:rPr lang="en-US" sz="3200" dirty="0" err="1" smtClean="0"/>
              <a:t>runbooks</a:t>
            </a:r>
            <a:endParaRPr lang="en-US" sz="3200" dirty="0"/>
          </a:p>
          <a:p>
            <a:r>
              <a:rPr lang="en-US" sz="3200" dirty="0"/>
              <a:t>Use link logic (filtering) to trigger </a:t>
            </a:r>
            <a:r>
              <a:rPr lang="en-US" sz="3200" dirty="0" err="1"/>
              <a:t>runbook</a:t>
            </a:r>
            <a:r>
              <a:rPr lang="en-US" sz="3200" dirty="0"/>
              <a:t> error-handling measures</a:t>
            </a:r>
          </a:p>
          <a:p>
            <a:r>
              <a:rPr lang="en-US" sz="3200" dirty="0"/>
              <a:t>Dedicated (child) error handling </a:t>
            </a:r>
            <a:r>
              <a:rPr lang="en-US" sz="3200" dirty="0" err="1"/>
              <a:t>runbooks</a:t>
            </a:r>
            <a:r>
              <a:rPr lang="en-US" sz="3200" dirty="0"/>
              <a:t> that can be reused across new </a:t>
            </a:r>
            <a:r>
              <a:rPr lang="en-US" sz="3200" dirty="0" err="1"/>
              <a:t>runbooks</a:t>
            </a:r>
            <a:endParaRPr lang="en-US" sz="3200" dirty="0"/>
          </a:p>
          <a:p>
            <a:r>
              <a:rPr lang="en-US" sz="3200" dirty="0"/>
              <a:t>Use Foundation Notification objects or the SCOM IP's Create Alert object (or like object in other IPs) to send notifications as part of the error handling process</a:t>
            </a:r>
          </a:p>
          <a:p>
            <a:r>
              <a:rPr lang="en-US" sz="3200" dirty="0"/>
              <a:t>Create Service Manager Incidents for errors with the SM Integration Pack </a:t>
            </a:r>
          </a:p>
        </p:txBody>
      </p:sp>
      <p:sp>
        <p:nvSpPr>
          <p:cNvPr id="5122" name="Title 1"/>
          <p:cNvSpPr>
            <a:spLocks noGrp="1"/>
          </p:cNvSpPr>
          <p:nvPr>
            <p:ph type="title"/>
          </p:nvPr>
        </p:nvSpPr>
        <p:spPr/>
        <p:txBody>
          <a:bodyPr/>
          <a:lstStyle/>
          <a:p>
            <a:r>
              <a:rPr lang="en-US" dirty="0" smtClean="0"/>
              <a:t>Adding Error Handling to </a:t>
            </a:r>
            <a:r>
              <a:rPr lang="en-US" dirty="0" err="1" smtClean="0"/>
              <a:t>Runbooks</a:t>
            </a:r>
            <a:endParaRPr lang="en-US" dirty="0" smtClean="0"/>
          </a:p>
        </p:txBody>
      </p:sp>
    </p:spTree>
    <p:extLst>
      <p:ext uri="{BB962C8B-B14F-4D97-AF65-F5344CB8AC3E}">
        <p14:creationId xmlns="" xmlns:p14="http://schemas.microsoft.com/office/powerpoint/2010/main" val="71357947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614114" y="2955674"/>
            <a:ext cx="7208247" cy="2146931"/>
          </a:xfrm>
          <a:prstGeom prst="roundRect">
            <a:avLst>
              <a:gd name="adj" fmla="val 8594"/>
            </a:avLst>
          </a:prstGeom>
          <a:solidFill>
            <a:srgbClr val="FFFFFF">
              <a:shade val="85000"/>
            </a:srgbClr>
          </a:solidFill>
          <a:ln>
            <a:noFill/>
          </a:ln>
          <a:effectLst>
            <a:outerShdw dist="35921" dir="2700000" algn="ctr" rotWithShape="0">
              <a:schemeClr val="bg2"/>
            </a:outerShdw>
          </a:effectLst>
          <a:extLst>
            <a:ext uri="{91240B29-F687-4F45-9708-019B960494DF}">
              <a14:hiddenLine xmlns="" xmlns:a14="http://schemas.microsoft.com/office/drawing/2010/main" w="9525">
                <a:solidFill>
                  <a:schemeClr val="tx1"/>
                </a:solidFill>
                <a:miter lim="800000"/>
                <a:headEnd/>
                <a:tailEnd/>
              </a14:hiddenLine>
            </a:ext>
          </a:extLst>
        </p:spPr>
      </p:pic>
      <p:sp>
        <p:nvSpPr>
          <p:cNvPr id="5122" name="Title 1"/>
          <p:cNvSpPr>
            <a:spLocks noGrp="1"/>
          </p:cNvSpPr>
          <p:nvPr>
            <p:ph type="title"/>
          </p:nvPr>
        </p:nvSpPr>
        <p:spPr/>
        <p:txBody>
          <a:bodyPr/>
          <a:lstStyle/>
          <a:p>
            <a:r>
              <a:rPr lang="en-US" dirty="0" smtClean="0"/>
              <a:t>Sample VM Provisioning Workflow</a:t>
            </a:r>
          </a:p>
        </p:txBody>
      </p:sp>
      <p:cxnSp>
        <p:nvCxnSpPr>
          <p:cNvPr id="8" name="Straight Arrow Connector 7"/>
          <p:cNvCxnSpPr/>
          <p:nvPr/>
        </p:nvCxnSpPr>
        <p:spPr>
          <a:xfrm flipV="1">
            <a:off x="5810223" y="3344258"/>
            <a:ext cx="0" cy="2064358"/>
          </a:xfrm>
          <a:prstGeom prst="straightConnector1">
            <a:avLst/>
          </a:prstGeom>
          <a:ln w="28575">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flipV="1">
            <a:off x="5421638" y="4276862"/>
            <a:ext cx="388585" cy="1122041"/>
          </a:xfrm>
          <a:prstGeom prst="straightConnector1">
            <a:avLst/>
          </a:prstGeom>
          <a:ln w="28575">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615931" y="5401788"/>
            <a:ext cx="5245894" cy="640363"/>
          </a:xfrm>
          <a:prstGeom prst="rect">
            <a:avLst/>
          </a:prstGeom>
          <a:noFill/>
        </p:spPr>
        <p:txBody>
          <a:bodyPr wrap="square" lIns="0" tIns="0" rIns="0" bIns="0" rtlCol="0">
            <a:spAutoFit/>
          </a:bodyPr>
          <a:lstStyle/>
          <a:p>
            <a:r>
              <a:rPr lang="en-US" sz="2040" dirty="0"/>
              <a:t>Link filtering to direct workflow based on object or policy output</a:t>
            </a:r>
          </a:p>
        </p:txBody>
      </p:sp>
      <p:sp>
        <p:nvSpPr>
          <p:cNvPr id="21" name="TextBox 20"/>
          <p:cNvSpPr txBox="1"/>
          <p:nvPr/>
        </p:nvSpPr>
        <p:spPr>
          <a:xfrm>
            <a:off x="5261348" y="6326721"/>
            <a:ext cx="4400722" cy="320182"/>
          </a:xfrm>
          <a:prstGeom prst="rect">
            <a:avLst/>
          </a:prstGeom>
          <a:noFill/>
        </p:spPr>
        <p:txBody>
          <a:bodyPr wrap="square" lIns="0" tIns="0" rIns="0" bIns="0" rtlCol="0">
            <a:spAutoFit/>
          </a:bodyPr>
          <a:lstStyle/>
          <a:p>
            <a:r>
              <a:rPr lang="en-US" sz="2040" dirty="0"/>
              <a:t>Triggering error processing policies</a:t>
            </a:r>
            <a:endParaRPr lang="en-US" sz="2040" i="1" dirty="0"/>
          </a:p>
        </p:txBody>
      </p:sp>
      <p:cxnSp>
        <p:nvCxnSpPr>
          <p:cNvPr id="25" name="Straight Arrow Connector 24"/>
          <p:cNvCxnSpPr/>
          <p:nvPr/>
        </p:nvCxnSpPr>
        <p:spPr>
          <a:xfrm flipH="1" flipV="1">
            <a:off x="3702152" y="5102605"/>
            <a:ext cx="1428048" cy="1137821"/>
          </a:xfrm>
          <a:prstGeom prst="straightConnector1">
            <a:avLst/>
          </a:prstGeom>
          <a:ln w="28575">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5033054" y="4988455"/>
            <a:ext cx="97146" cy="1245293"/>
          </a:xfrm>
          <a:prstGeom prst="straightConnector1">
            <a:avLst/>
          </a:prstGeom>
          <a:ln w="28575">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4187882" y="2445410"/>
            <a:ext cx="718883" cy="584944"/>
          </a:xfrm>
          <a:prstGeom prst="straightConnector1">
            <a:avLst/>
          </a:prstGeom>
          <a:ln w="28575">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907369" y="2331508"/>
            <a:ext cx="576401" cy="672983"/>
          </a:xfrm>
          <a:prstGeom prst="straightConnector1">
            <a:avLst/>
          </a:prstGeom>
          <a:ln w="28575">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885517" y="1817602"/>
            <a:ext cx="4177286" cy="640363"/>
          </a:xfrm>
          <a:prstGeom prst="rect">
            <a:avLst/>
          </a:prstGeom>
          <a:noFill/>
        </p:spPr>
        <p:txBody>
          <a:bodyPr wrap="square" lIns="0" tIns="0" rIns="0" bIns="0" rtlCol="0">
            <a:spAutoFit/>
          </a:bodyPr>
          <a:lstStyle/>
          <a:p>
            <a:r>
              <a:rPr lang="en-US" sz="2040" dirty="0"/>
              <a:t>Validation and handling of resource availability and pre-flight outcome</a:t>
            </a:r>
          </a:p>
        </p:txBody>
      </p:sp>
      <p:cxnSp>
        <p:nvCxnSpPr>
          <p:cNvPr id="40" name="Straight Arrow Connector 39"/>
          <p:cNvCxnSpPr/>
          <p:nvPr/>
        </p:nvCxnSpPr>
        <p:spPr>
          <a:xfrm>
            <a:off x="5907371" y="2314383"/>
            <a:ext cx="3108677" cy="690108"/>
          </a:xfrm>
          <a:prstGeom prst="straightConnector1">
            <a:avLst/>
          </a:prstGeom>
          <a:ln w="28575">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3886729" y="2445409"/>
            <a:ext cx="301153" cy="507834"/>
          </a:xfrm>
          <a:prstGeom prst="straightConnector1">
            <a:avLst/>
          </a:prstGeom>
          <a:ln w="28575">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58054323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1" grpId="0"/>
      <p:bldP spid="3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Title 2"/>
          <p:cNvSpPr>
            <a:spLocks noGrp="1"/>
          </p:cNvSpPr>
          <p:nvPr>
            <p:ph type="title"/>
          </p:nvPr>
        </p:nvSpPr>
        <p:spPr/>
        <p:txBody>
          <a:bodyPr/>
          <a:lstStyle/>
          <a:p>
            <a:endParaRPr lang="en-US"/>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274638" y="1212850"/>
            <a:ext cx="11887200" cy="3077766"/>
          </a:xfrm>
        </p:spPr>
        <p:txBody>
          <a:bodyPr/>
          <a:lstStyle/>
          <a:p>
            <a:r>
              <a:rPr lang="en-US" dirty="0"/>
              <a:t>A standard Software Development Lifecycle Process can be implemented to support </a:t>
            </a:r>
            <a:r>
              <a:rPr lang="en-US" dirty="0" err="1"/>
              <a:t>runbook</a:t>
            </a:r>
            <a:r>
              <a:rPr lang="en-US" dirty="0"/>
              <a:t> promotion</a:t>
            </a:r>
          </a:p>
          <a:p>
            <a:r>
              <a:rPr lang="en-US" dirty="0"/>
              <a:t>Fully developed, tested and sanitized </a:t>
            </a:r>
            <a:r>
              <a:rPr lang="en-US" dirty="0" err="1"/>
              <a:t>runbooks</a:t>
            </a:r>
            <a:r>
              <a:rPr lang="en-US" dirty="0"/>
              <a:t> should be submitted through a Change Control process </a:t>
            </a:r>
          </a:p>
        </p:txBody>
      </p:sp>
      <p:sp>
        <p:nvSpPr>
          <p:cNvPr id="5122" name="Title 1"/>
          <p:cNvSpPr>
            <a:spLocks noGrp="1"/>
          </p:cNvSpPr>
          <p:nvPr>
            <p:ph type="title"/>
          </p:nvPr>
        </p:nvSpPr>
        <p:spPr/>
        <p:txBody>
          <a:bodyPr/>
          <a:lstStyle/>
          <a:p>
            <a:r>
              <a:rPr lang="en-US" smtClean="0"/>
              <a:t>Promotion, Deployment &amp; Update</a:t>
            </a:r>
            <a:endParaRPr lang="en-US" dirty="0"/>
          </a:p>
        </p:txBody>
      </p:sp>
      <p:pic>
        <p:nvPicPr>
          <p:cNvPr id="1029" name="Picture 5"/>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458680" y="4429865"/>
            <a:ext cx="7519114" cy="24092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Rectangle 3"/>
          <p:cNvSpPr/>
          <p:nvPr/>
        </p:nvSpPr>
        <p:spPr bwMode="auto">
          <a:xfrm>
            <a:off x="2021522" y="4282203"/>
            <a:ext cx="2020641" cy="544019"/>
          </a:xfrm>
          <a:prstGeom prst="rect">
            <a:avLst/>
          </a:prstGeom>
          <a:ln>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3256" tIns="46628" rIns="93256" bIns="46628" numCol="1" rtlCol="0" anchor="ctr" anchorCtr="0" compatLnSpc="1">
            <a:prstTxWarp prst="textNoShape">
              <a:avLst/>
            </a:prstTxWarp>
          </a:bodyPr>
          <a:lstStyle/>
          <a:p>
            <a:pPr algn="ctr" defTabSz="932290"/>
            <a:r>
              <a:rPr lang="en-US" sz="1632" dirty="0" err="1">
                <a:solidFill>
                  <a:schemeClr val="tx1"/>
                </a:solidFill>
              </a:rPr>
              <a:t>Runbook</a:t>
            </a:r>
            <a:r>
              <a:rPr lang="en-US" sz="1632" dirty="0">
                <a:solidFill>
                  <a:schemeClr val="tx1"/>
                </a:solidFill>
              </a:rPr>
              <a:t> Lifecycle Management</a:t>
            </a:r>
          </a:p>
        </p:txBody>
      </p:sp>
    </p:spTree>
    <p:extLst>
      <p:ext uri="{BB962C8B-B14F-4D97-AF65-F5344CB8AC3E}">
        <p14:creationId xmlns="" xmlns:p14="http://schemas.microsoft.com/office/powerpoint/2010/main" val="148345267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Content Placeholder 2"/>
          <p:cNvSpPr>
            <a:spLocks noGrp="1"/>
          </p:cNvSpPr>
          <p:nvPr>
            <p:ph type="body" sz="quarter" idx="10"/>
          </p:nvPr>
        </p:nvSpPr>
        <p:spPr>
          <a:xfrm>
            <a:off x="274638" y="1212850"/>
            <a:ext cx="11887200" cy="5115246"/>
          </a:xfrm>
        </p:spPr>
        <p:txBody>
          <a:bodyPr/>
          <a:lstStyle/>
          <a:p>
            <a:r>
              <a:rPr lang="en-US" sz="3600" dirty="0" smtClean="0"/>
              <a:t>SCO does not have automatic rollback or built-in version history </a:t>
            </a:r>
          </a:p>
          <a:p>
            <a:r>
              <a:rPr lang="en-US" sz="3600" dirty="0" smtClean="0"/>
              <a:t>*.</a:t>
            </a:r>
            <a:r>
              <a:rPr lang="en-US" sz="3600" dirty="0" err="1" smtClean="0"/>
              <a:t>ois_export</a:t>
            </a:r>
            <a:r>
              <a:rPr lang="en-US" sz="3600" dirty="0" smtClean="0"/>
              <a:t> files should be treated as managed code </a:t>
            </a:r>
          </a:p>
          <a:p>
            <a:r>
              <a:rPr lang="en-US" sz="3600" dirty="0" smtClean="0"/>
              <a:t>Exports should checked in and checked out from a source control system outside SCO. </a:t>
            </a:r>
          </a:p>
          <a:p>
            <a:r>
              <a:rPr lang="en-US" sz="3600" dirty="0" smtClean="0"/>
              <a:t>Once the current environment has been backed up, and the newly approved </a:t>
            </a:r>
            <a:r>
              <a:rPr lang="en-US" sz="3600" dirty="0" err="1" smtClean="0"/>
              <a:t>runbooks</a:t>
            </a:r>
            <a:r>
              <a:rPr lang="en-US" sz="3600" dirty="0" smtClean="0"/>
              <a:t> have been stored, they can be scheduled for deployment </a:t>
            </a:r>
          </a:p>
          <a:p>
            <a:endParaRPr lang="en-US" sz="3600" dirty="0"/>
          </a:p>
        </p:txBody>
      </p:sp>
      <p:sp>
        <p:nvSpPr>
          <p:cNvPr id="5122" name="Title 1"/>
          <p:cNvSpPr>
            <a:spLocks noGrp="1"/>
          </p:cNvSpPr>
          <p:nvPr>
            <p:ph type="title"/>
          </p:nvPr>
        </p:nvSpPr>
        <p:spPr/>
        <p:txBody>
          <a:bodyPr/>
          <a:lstStyle/>
          <a:p>
            <a:r>
              <a:rPr lang="en-US" dirty="0" smtClean="0"/>
              <a:t>Maintaining Version History</a:t>
            </a:r>
            <a:endParaRPr lang="en-US" dirty="0"/>
          </a:p>
        </p:txBody>
      </p:sp>
      <p:sp>
        <p:nvSpPr>
          <p:cNvPr id="6" name="Rounded Rectangle 5"/>
          <p:cNvSpPr/>
          <p:nvPr/>
        </p:nvSpPr>
        <p:spPr bwMode="auto">
          <a:xfrm>
            <a:off x="1225004" y="5667265"/>
            <a:ext cx="9986467" cy="1147293"/>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3256" tIns="46628" rIns="93256" bIns="46628" numCol="1" rtlCol="0" anchor="ctr" anchorCtr="0" compatLnSpc="1">
            <a:prstTxWarp prst="textNoShape">
              <a:avLst/>
            </a:prstTxWarp>
          </a:bodyPr>
          <a:lstStyle/>
          <a:p>
            <a:pPr marL="171624" lvl="3" indent="3238">
              <a:lnSpc>
                <a:spcPct val="80000"/>
              </a:lnSpc>
              <a:spcAft>
                <a:spcPts val="612"/>
              </a:spcAft>
              <a:buClr>
                <a:schemeClr val="hlink"/>
              </a:buClr>
              <a:defRPr/>
            </a:pPr>
            <a:r>
              <a:rPr lang="en-US" b="1" dirty="0" smtClean="0"/>
              <a:t>IMPORTANT!</a:t>
            </a:r>
            <a:r>
              <a:rPr lang="en-US" dirty="0" smtClean="0"/>
              <a:t> </a:t>
            </a:r>
          </a:p>
          <a:p>
            <a:pPr marL="171624" lvl="3" indent="3238">
              <a:lnSpc>
                <a:spcPct val="80000"/>
              </a:lnSpc>
              <a:spcAft>
                <a:spcPts val="612"/>
              </a:spcAft>
              <a:buClr>
                <a:schemeClr val="hlink"/>
              </a:buClr>
              <a:defRPr/>
            </a:pPr>
            <a:r>
              <a:rPr lang="en-US" sz="2040" dirty="0"/>
              <a:t>It is crucial that if more than one production environment that each one of them is backed up and updated at the same time to keep the environments in sync. </a:t>
            </a:r>
            <a:endParaRPr lang="en-US" sz="2040" i="1" dirty="0"/>
          </a:p>
        </p:txBody>
      </p:sp>
    </p:spTree>
    <p:extLst>
      <p:ext uri="{BB962C8B-B14F-4D97-AF65-F5344CB8AC3E}">
        <p14:creationId xmlns="" xmlns:p14="http://schemas.microsoft.com/office/powerpoint/2010/main" val="175029345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type="body" sz="quarter" idx="10"/>
          </p:nvPr>
        </p:nvSpPr>
        <p:spPr>
          <a:xfrm>
            <a:off x="274638" y="1212850"/>
            <a:ext cx="11887200" cy="4136517"/>
          </a:xfrm>
        </p:spPr>
        <p:txBody>
          <a:bodyPr/>
          <a:lstStyle/>
          <a:p>
            <a:r>
              <a:rPr lang="en-US" dirty="0" err="1" smtClean="0"/>
              <a:t>Runbooks</a:t>
            </a:r>
            <a:r>
              <a:rPr lang="en-US" dirty="0" smtClean="0"/>
              <a:t> can be triggered from outside the SCO user interfaces </a:t>
            </a:r>
          </a:p>
          <a:p>
            <a:r>
              <a:rPr lang="en-US" dirty="0" smtClean="0"/>
              <a:t>Methods to initiate policies remotely</a:t>
            </a:r>
          </a:p>
          <a:p>
            <a:pPr lvl="1"/>
            <a:r>
              <a:rPr lang="en-US" sz="3200" dirty="0" smtClean="0"/>
              <a:t>SCO Web Service</a:t>
            </a:r>
          </a:p>
          <a:p>
            <a:pPr lvl="1"/>
            <a:r>
              <a:rPr lang="en-US" sz="3200" dirty="0" smtClean="0"/>
              <a:t>Command line Tools – SCO Job Runner (</a:t>
            </a:r>
            <a:r>
              <a:rPr lang="en-US" sz="3200" dirty="0" err="1" smtClean="0"/>
              <a:t>Codeplex</a:t>
            </a:r>
            <a:r>
              <a:rPr lang="en-US" sz="3200" dirty="0" smtClean="0"/>
              <a:t>)</a:t>
            </a:r>
          </a:p>
          <a:p>
            <a:pPr lvl="1"/>
            <a:r>
              <a:rPr lang="en-US" sz="3200" dirty="0" smtClean="0"/>
              <a:t>Service Manager Integration – Service Request</a:t>
            </a:r>
          </a:p>
          <a:p>
            <a:pPr lvl="1"/>
            <a:r>
              <a:rPr lang="en-US" sz="3200" dirty="0" smtClean="0"/>
              <a:t>OIS5StartPolicy.exe (Deprecated – replaced by </a:t>
            </a:r>
            <a:r>
              <a:rPr lang="en-US" sz="3200" dirty="0" err="1" smtClean="0"/>
              <a:t>WebService</a:t>
            </a:r>
            <a:r>
              <a:rPr lang="en-US" sz="3200" dirty="0" smtClean="0"/>
              <a:t>)</a:t>
            </a:r>
          </a:p>
        </p:txBody>
      </p:sp>
      <p:sp>
        <p:nvSpPr>
          <p:cNvPr id="4" name="Title 3"/>
          <p:cNvSpPr>
            <a:spLocks noGrp="1"/>
          </p:cNvSpPr>
          <p:nvPr>
            <p:ph type="title"/>
          </p:nvPr>
        </p:nvSpPr>
        <p:spPr/>
        <p:txBody>
          <a:bodyPr/>
          <a:lstStyle/>
          <a:p>
            <a:r>
              <a:rPr lang="en-US" smtClean="0"/>
              <a:t>Initiating Runbooks Externally</a:t>
            </a:r>
            <a:endParaRPr lang="en-US" dirty="0"/>
          </a:p>
        </p:txBody>
      </p:sp>
    </p:spTree>
    <p:extLst>
      <p:ext uri="{BB962C8B-B14F-4D97-AF65-F5344CB8AC3E}">
        <p14:creationId xmlns="" xmlns:p14="http://schemas.microsoft.com/office/powerpoint/2010/main" val="383509643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MSVID_White_16x9_2012-08-18">
  <a:themeElements>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themeOverride>
</file>

<file path=ppt/theme/themeOverride2.xml><?xml version="1.0" encoding="utf-8"?>
<a:themeOverride xmlns:a="http://schemas.openxmlformats.org/drawingml/2006/main">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themeOverride>
</file>

<file path=ppt/theme/themeOverride3.xml><?xml version="1.0" encoding="utf-8"?>
<a:themeOverride xmlns:a="http://schemas.openxmlformats.org/drawingml/2006/main">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themeOverride>
</file>

<file path=ppt/theme/themeOverride4.xml><?xml version="1.0" encoding="utf-8"?>
<a:themeOverride xmlns:a="http://schemas.openxmlformats.org/drawingml/2006/main">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themeOverride>
</file>

<file path=ppt/theme/themeOverride5.xml><?xml version="1.0" encoding="utf-8"?>
<a:themeOverride xmlns:a="http://schemas.openxmlformats.org/drawingml/2006/main">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themeOverride>
</file>

<file path=ppt/theme/themeOverride6.xml><?xml version="1.0" encoding="utf-8"?>
<a:themeOverride xmlns:a="http://schemas.openxmlformats.org/drawingml/2006/main">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themeOverride>
</file>

<file path=ppt/theme/themeOverride7.xml><?xml version="1.0" encoding="utf-8"?>
<a:themeOverride xmlns:a="http://schemas.openxmlformats.org/drawingml/2006/main">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themeOverride>
</file>

<file path=ppt/theme/themeOverride8.xml><?xml version="1.0" encoding="utf-8"?>
<a:themeOverride xmlns:a="http://schemas.openxmlformats.org/drawingml/2006/main">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themeOverride>
</file>

<file path=ppt/theme/themeOverride9.xml><?xml version="1.0" encoding="utf-8"?>
<a:themeOverride xmlns:a="http://schemas.openxmlformats.org/drawingml/2006/main">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4" ma:contentTypeDescription="Create a new document." ma:contentTypeScope="" ma:versionID="023386fe79b69d595faa667ec16582dc">
  <xsd:schema xmlns:xsd="http://www.w3.org/2001/XMLSchema" xmlns:xs="http://www.w3.org/2001/XMLSchema" xmlns:p="http://schemas.microsoft.com/office/2006/metadata/properties" xmlns:ns1="http://schemas.microsoft.com/sharepoint/v3" xmlns:ns2="230e9df3-be65-4c73-a93b-d1236ebd677e" targetNamespace="http://schemas.microsoft.com/office/2006/metadata/properties" ma:root="true" ma:fieldsID="db635a7922ffc67677c9c2cc6f220a82" ns1:_="" ns2:_="">
    <xsd:import namespace="http://schemas.microsoft.com/sharepoint/v3"/>
    <xsd:import namespace="230e9df3-be65-4c73-a93b-d1236ebd677e"/>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TaxCatchAll xmlns="2f90a3b6-08c8-4148-8fff-0427b40d8fc9"/>
    <ImageCreateDate xmlns="EB693DEA-2256-4DD9-8FF3-783287AC6516" xsi:nil="true"/>
    <ColorspaceTaxHTField0 xmlns="2f90a3b6-08c8-4148-8fff-0427b40d8fc9">
      <Terms xmlns="http://schemas.microsoft.com/office/infopath/2007/PartnerControls"/>
    </ColorspaceTaxHTField0>
    <EnclosureTypeTaxHTField0 xmlns="2f90a3b6-08c8-4148-8fff-0427b40d8fc9">
      <Terms xmlns="http://schemas.microsoft.com/office/infopath/2007/PartnerControls"/>
    </EnclosureTypeTaxHTField0>
    <MediaPlayLength xmlns="2f90a3b6-08c8-4148-8fff-0427b40d8fc9" xsi:nil="true"/>
    <VideoCodec xmlns="2f90a3b6-08c8-4148-8fff-0427b40d8fc9" xsi:nil="true"/>
    <ExifArtist xmlns="2f90a3b6-08c8-4148-8fff-0427b40d8fc9" xsi:nil="true"/>
    <ExifMake xmlns="2f90a3b6-08c8-4148-8fff-0427b40d8fc9" xsi:nil="true"/>
    <FlashFrameRate xmlns="2f90a3b6-08c8-4148-8fff-0427b40d8fc9" xsi:nil="true"/>
    <PhotoshopCopyrightNotice xmlns="2f90a3b6-08c8-4148-8fff-0427b40d8fc9" xsi:nil="true"/>
    <PhotoshopCopyrightStatusTaxHTField0 xmlns="2f90a3b6-08c8-4148-8fff-0427b40d8fc9">
      <Terms xmlns="http://schemas.microsoft.com/office/infopath/2007/PartnerControls"/>
    </PhotoshopCopyrightStatusTaxHTField0>
    <PublicationDate xmlns="2f90a3b6-08c8-4148-8fff-0427b40d8fc9" xsi:nil="true"/>
    <SEOPrettyURL xmlns="2f90a3b6-08c8-4148-8fff-0427b40d8fc9" xsi:nil="true"/>
    <VerticalIndustryTaxHTField0 xmlns="2f90a3b6-08c8-4148-8fff-0427b40d8fc9">
      <Terms xmlns="http://schemas.microsoft.com/office/infopath/2007/PartnerControls"/>
    </VerticalIndustryTaxHTField0>
    <AssetURL xmlns="2f90a3b6-08c8-4148-8fff-0427b40d8fc9" xsi:nil="true"/>
    <Caption xmlns="2f90a3b6-08c8-4148-8fff-0427b40d8fc9" xsi:nil="true"/>
    <ExifFlashReturnStatusTaxHTField0 xmlns="2f90a3b6-08c8-4148-8fff-0427b40d8fc9">
      <Terms xmlns="http://schemas.microsoft.com/office/infopath/2007/PartnerControls"/>
    </ExifFlashReturnStatusTaxHTField0>
    <ExifISOSpeedRatings xmlns="2f90a3b6-08c8-4148-8fff-0427b40d8fc9" xsi:nil="true"/>
    <ProfileColorSpace xmlns="2f90a3b6-08c8-4148-8fff-0427b40d8fc9" xsi:nil="true"/>
    <SyndicationURL xmlns="2f90a3b6-08c8-4148-8fff-0427b40d8fc9" xsi:nil="true"/>
    <VideoFrameRate xmlns="2f90a3b6-08c8-4148-8fff-0427b40d8fc9" xsi:nil="true"/>
    <USBMODepartmentTaxHTField0 xmlns="2f90a3b6-08c8-4148-8fff-0427b40d8fc9">
      <Terms xmlns="http://schemas.microsoft.com/office/infopath/2007/PartnerControls"/>
    </USBMODepartmentTaxHTField0>
    <ExifExposureBias xmlns="2f90a3b6-08c8-4148-8fff-0427b40d8fc9" xsi:nil="true"/>
    <ExifFlashModeTaxHTField0 xmlns="2f90a3b6-08c8-4148-8fff-0427b40d8fc9">
      <Terms xmlns="http://schemas.microsoft.com/office/infopath/2007/PartnerControls"/>
    </ExifFlashModeTaxHTField0>
    <IndividualCustomerSegmentTaxHTField0 xmlns="2f90a3b6-08c8-4148-8fff-0427b40d8fc9">
      <Terms xmlns="http://schemas.microsoft.com/office/infopath/2007/PartnerControls"/>
    </IndividualCustomerSegmentTaxHTField0>
    <SEOMetaKeywords xmlns="2f90a3b6-08c8-4148-8fff-0427b40d8fc9" xsi:nil="true"/>
    <ExifCopyright xmlns="2f90a3b6-08c8-4148-8fff-0427b40d8fc9" xsi:nil="true"/>
    <ExifSubjectDistance xmlns="2f90a3b6-08c8-4148-8fff-0427b40d8fc9" xsi:nil="true"/>
    <LocaleTaxHTField0 xmlns="2f90a3b6-08c8-4148-8fff-0427b40d8fc9">
      <Terms xmlns="http://schemas.microsoft.com/office/infopath/2007/PartnerControls"/>
    </LocaleTaxHTField0>
    <PhotoshopDateCreated xmlns="2f90a3b6-08c8-4148-8fff-0427b40d8fc9" xsi:nil="true"/>
    <VideoBitRate xmlns="2f90a3b6-08c8-4148-8fff-0427b40d8fc9" xsi:nil="true"/>
    <CountryTaxHTField0 xmlns="2f90a3b6-08c8-4148-8fff-0427b40d8fc9">
      <Terms xmlns="http://schemas.microsoft.com/office/infopath/2007/PartnerControls"/>
    </CountryTaxHTField0>
    <ExifExposureTime xmlns="2f90a3b6-08c8-4148-8fff-0427b40d8fc9" xsi:nil="true"/>
    <ExifMeteringModeTaxHTField0 xmlns="2f90a3b6-08c8-4148-8fff-0427b40d8fc9">
      <Terms xmlns="http://schemas.microsoft.com/office/infopath/2007/PartnerControls"/>
    </ExifMeteringModeTaxHTField0>
    <LCID xmlns="2f90a3b6-08c8-4148-8fff-0427b40d8fc9" xsi:nil="true"/>
    <PageCount xmlns="2f90a3b6-08c8-4148-8fff-0427b40d8fc9" xsi:nil="true"/>
    <VideoPreviewSize xmlns="2f90a3b6-08c8-4148-8fff-0427b40d8fc9" xsi:nil="true"/>
    <Dimensions xmlns="2f90a3b6-08c8-4148-8fff-0427b40d8fc9" xsi:nil="true"/>
    <ExifSoftware xmlns="2f90a3b6-08c8-4148-8fff-0427b40d8fc9" xsi:nil="true"/>
    <PartNo xmlns="2f90a3b6-08c8-4148-8fff-0427b40d8fc9" xsi:nil="true"/>
    <DevelopmentLanguageTaxHTField0 xmlns="2f90a3b6-08c8-4148-8fff-0427b40d8fc9">
      <Terms xmlns="http://schemas.microsoft.com/office/infopath/2007/PartnerControls"/>
    </DevelopmentLanguageTaxHTField0>
    <ProfileDescription xmlns="2f90a3b6-08c8-4148-8fff-0427b40d8fc9" xsi:nil="true"/>
    <ExifFlashRedEyeModeTaxHTField0 xmlns="2f90a3b6-08c8-4148-8fff-0427b40d8fc9">
      <Terms xmlns="http://schemas.microsoft.com/office/infopath/2007/PartnerControls"/>
    </ExifFlashRedEyeModeTaxHTField0>
    <FlashFrameCount xmlns="2f90a3b6-08c8-4148-8fff-0427b40d8fc9" xsi:nil="true"/>
    <HorizontalBusinessSolutionsTaxHTField0 xmlns="2f90a3b6-08c8-4148-8fff-0427b40d8fc9">
      <Terms xmlns="http://schemas.microsoft.com/office/infopath/2007/PartnerControls"/>
    </HorizontalBusinessSolutionsTaxHTField0>
    <ExifModel xmlns="2f90a3b6-08c8-4148-8fff-0427b40d8fc9" xsi:nil="true"/>
    <LegacyID xmlns="2f90a3b6-08c8-4148-8fff-0427b40d8fc9" xsi:nil="true"/>
    <SEOMetaTitle xmlns="2f90a3b6-08c8-4148-8fff-0427b40d8fc9" xsi:nil="true"/>
    <VideoFrames xmlns="2f90a3b6-08c8-4148-8fff-0427b40d8fc9" xsi:nil="true"/>
    <AssetTypeTaxHTField0 xmlns="2f90a3b6-08c8-4148-8fff-0427b40d8fc9">
      <Terms xmlns="http://schemas.microsoft.com/office/infopath/2007/PartnerControls"/>
    </AssetTypeTaxHTField0>
    <ExifFlashFunctionTaxHTField0 xmlns="2f90a3b6-08c8-4148-8fff-0427b40d8fc9">
      <Terms xmlns="http://schemas.microsoft.com/office/infopath/2007/PartnerControls"/>
    </ExifFlashFunctionTaxHTField0>
    <USBMOLanguageTaxHTField0 xmlns="2f90a3b6-08c8-4148-8fff-0427b40d8fc9">
      <Terms xmlns="http://schemas.microsoft.com/office/infopath/2007/PartnerControls"/>
    </USBMOLanguageTaxHTField0>
    <Syndicatable xmlns="2f90a3b6-08c8-4148-8fff-0427b40d8fc9" xsi:nil="true"/>
    <SyndicationEndDate xmlns="2f90a3b6-08c8-4148-8fff-0427b40d8fc9" xsi:nil="true"/>
    <ContentPurposeTaxHTField0 xmlns="2f90a3b6-08c8-4148-8fff-0427b40d8fc9">
      <Terms xmlns="http://schemas.microsoft.com/office/infopath/2007/PartnerControls"/>
    </ContentPurposeTaxHTField0>
    <ElementTypeTaxHTField0 xmlns="2f90a3b6-08c8-4148-8fff-0427b40d8fc9">
      <Terms xmlns="http://schemas.microsoft.com/office/infopath/2007/PartnerControls"/>
    </ElementTypeTaxHTField0>
    <ExifMaxApertureValue xmlns="2f90a3b6-08c8-4148-8fff-0427b40d8fc9" xsi:nil="true"/>
    <ImageColorScheme xmlns="2f90a3b6-08c8-4148-8fff-0427b40d8fc9" xsi:nil="true"/>
    <OrganizationalCustomerSegmentTaxHTField0 xmlns="2f90a3b6-08c8-4148-8fff-0427b40d8fc9">
      <Terms xmlns="http://schemas.microsoft.com/office/infopath/2007/PartnerControls"/>
    </OrganizationalCustomerSegmentTaxHTField0>
    <UTCOffset xmlns="2f90a3b6-08c8-4148-8fff-0427b40d8fc9" xsi:nil="true"/>
    <DistributionChannelTaxHTField0 xmlns="2f90a3b6-08c8-4148-8fff-0427b40d8fc9">
      <Terms xmlns="http://schemas.microsoft.com/office/infopath/2007/PartnerControls"/>
    </DistributionChannelTaxHTField0>
    <ExifExposureProgramTaxHTField0 xmlns="2f90a3b6-08c8-4148-8fff-0427b40d8fc9">
      <Terms xmlns="http://schemas.microsoft.com/office/infopath/2007/PartnerControls"/>
    </ExifExposureProgramTaxHTField0>
    <PhotoshopCaption xmlns="2f90a3b6-08c8-4148-8fff-0427b40d8fc9" xsi:nil="true"/>
    <Resolution xmlns="2f90a3b6-08c8-4148-8fff-0427b40d8fc9" xsi:nil="true"/>
    <ExifFlashFiredStatusTaxHTField0 xmlns="2f90a3b6-08c8-4148-8fff-0427b40d8fc9">
      <Terms xmlns="http://schemas.microsoft.com/office/infopath/2007/PartnerControls"/>
    </ExifFlashFiredStatusTaxHTField0>
    <ExifImageDescription xmlns="2f90a3b6-08c8-4148-8fff-0427b40d8fc9" xsi:nil="true"/>
    <GeographyTaxHTField0 xmlns="2f90a3b6-08c8-4148-8fff-0427b40d8fc9">
      <Terms xmlns="http://schemas.microsoft.com/office/infopath/2007/PartnerControls"/>
    </GeographyTaxHTField0>
    <SolutionTaxHTField0 xmlns="2f90a3b6-08c8-4148-8fff-0427b40d8fc9">
      <Terms xmlns="http://schemas.microsoft.com/office/infopath/2007/PartnerControls"/>
    </SolutionTaxHTField0>
    <USBMODescription xmlns="2f90a3b6-08c8-4148-8fff-0427b40d8fc9" xsi:nil="true"/>
    <ExifSensingMethodTaxHTField0 xmlns="2f90a3b6-08c8-4148-8fff-0427b40d8fc9">
      <Terms xmlns="http://schemas.microsoft.com/office/infopath/2007/PartnerControls"/>
    </ExifSensingMethodTaxHTField0>
    <JobRoleTaxHTField0 xmlns="2f90a3b6-08c8-4148-8fff-0427b40d8fc9">
      <Terms xmlns="http://schemas.microsoft.com/office/infopath/2007/PartnerControls"/>
    </JobRoleTaxHTField0>
    <SyndicationStartDate xmlns="2f90a3b6-08c8-4148-8fff-0427b40d8fc9" xsi:nil="true"/>
    <BitDepth xmlns="2f90a3b6-08c8-4148-8fff-0427b40d8fc9" xsi:nil="true"/>
    <DeletionDate xmlns="2f90a3b6-08c8-4148-8fff-0427b40d8fc9" xsi:nil="true"/>
    <ExifFNumber xmlns="2f90a3b6-08c8-4148-8fff-0427b40d8fc9" xsi:nil="true"/>
    <ExifFocalLength xmlns="2f90a3b6-08c8-4148-8fff-0427b40d8fc9" xsi:nil="true"/>
    <ProductsTaxHTField0 xmlns="2f90a3b6-08c8-4148-8fff-0427b40d8fc9">
      <Terms xmlns="http://schemas.microsoft.com/office/infopath/2007/PartnerControls"/>
    </ProductsTaxHTField0>
    <ProductAreaTaxHTField0 xmlns="2f90a3b6-08c8-4148-8fff-0427b40d8fc9">
      <Terms xmlns="http://schemas.microsoft.com/office/infopath/2007/PartnerControls"/>
    </ProductAreaTaxHTField0>
    <wic_System_Copyright xmlns="http://schemas.microsoft.com/sharepoint/v3/fields" xsi:nil="true"/>
    <OriginalCreator xmlns="2f90a3b6-08c8-4148-8fff-0427b40d8fc9" xsi:nil="true"/>
    <ExifApertureValue xmlns="2f90a3b6-08c8-4148-8fff-0427b40d8fc9" xsi:nil="true"/>
    <ExifDateTime xmlns="2f90a3b6-08c8-4148-8fff-0427b40d8fc9" xsi:nil="true"/>
    <ExifLightSourceTaxHTField0 xmlns="2f90a3b6-08c8-4148-8fff-0427b40d8fc9">
      <Terms xmlns="http://schemas.microsoft.com/office/infopath/2007/PartnerControls"/>
    </ExifLightSourceTaxHTField0>
    <ExifShutterSpeed xmlns="2f90a3b6-08c8-4148-8fff-0427b40d8fc9" xsi:nil="true"/>
    <ResponsibleGroup xmlns="2f90a3b6-08c8-4148-8fff-0427b40d8fc9" xsi:nil="true"/>
    <Comments xmlns="http://schemas.microsoft.com/sharepoint/v3" xsi:nil="true"/>
    <SEOMetaDescription xmlns="2f90a3b6-08c8-4148-8fff-0427b40d8fc9" xsi:nil="true"/>
  </documentManagement>
</p:properties>
</file>

<file path=customXml/itemProps1.xml><?xml version="1.0" encoding="utf-8"?>
<ds:datastoreItem xmlns:ds="http://schemas.openxmlformats.org/officeDocument/2006/customXml" ds:itemID="{0612D13A-E4AD-4D60-8970-4CE733B99566}"/>
</file>

<file path=customXml/itemProps2.xml><?xml version="1.0" encoding="utf-8"?>
<ds:datastoreItem xmlns:ds="http://schemas.openxmlformats.org/officeDocument/2006/customXml" ds:itemID="{F990F116-B58F-4255-B05B-DA3808E0E5C6}"/>
</file>

<file path=customXml/itemProps3.xml><?xml version="1.0" encoding="utf-8"?>
<ds:datastoreItem xmlns:ds="http://schemas.openxmlformats.org/officeDocument/2006/customXml" ds:itemID="{758FDAC0-319D-4A54-8D8E-1D42CB1F8004}"/>
</file>

<file path=customXml/itemProps4.xml><?xml version="1.0" encoding="utf-8"?>
<ds:datastoreItem xmlns:ds="http://schemas.openxmlformats.org/officeDocument/2006/customXml" ds:itemID="{F990F116-B58F-4255-B05B-DA3808E0E5C6}">
  <ds:schemaRefs>
    <ds:schemaRef ds:uri="http://schemas.openxmlformats.org/package/2006/metadata/core-properties"/>
    <ds:schemaRef ds:uri="http://schemas.microsoft.com/sharepoint/v3"/>
    <ds:schemaRef ds:uri="http://schemas.microsoft.com/office/infopath/2007/PartnerControls"/>
    <ds:schemaRef ds:uri="http://purl.org/dc/terms/"/>
    <ds:schemaRef ds:uri="EB693DEA-2256-4DD9-8FF3-783287AC6516"/>
    <ds:schemaRef ds:uri="http://purl.org/dc/dcmitype/"/>
    <ds:schemaRef ds:uri="http://schemas.microsoft.com/office/2006/documentManagement/types"/>
    <ds:schemaRef ds:uri="http://purl.org/dc/elements/1.1/"/>
    <ds:schemaRef ds:uri="http://schemas.microsoft.com/office/2006/metadata/properties"/>
    <ds:schemaRef ds:uri="2f90a3b6-08c8-4148-8fff-0427b40d8fc9"/>
    <ds:schemaRef ds:uri="http://schemas.microsoft.com/sharepoint/v3/field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Metro_TT_White_16x9_2012-04-10_v2</Template>
  <TotalTime>17103</TotalTime>
  <Words>4713</Words>
  <Application>Microsoft Office PowerPoint</Application>
  <PresentationFormat>Custom</PresentationFormat>
  <Paragraphs>169</Paragraphs>
  <Slides>12</Slides>
  <Notes>12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MSVID_White_16x9_2012-08-18</vt:lpstr>
      <vt:lpstr>Error Handling, External Interfaces and Lifecycle Management with System Center 2012 SP1 Orchestrator    Andreas Rynes Datacenter Architect Microsoft Corporation</vt:lpstr>
      <vt:lpstr>Objectives</vt:lpstr>
      <vt:lpstr>Agenda</vt:lpstr>
      <vt:lpstr>Adding Error Handling to Runbooks</vt:lpstr>
      <vt:lpstr>Sample VM Provisioning Workflow</vt:lpstr>
      <vt:lpstr>Slide 6</vt:lpstr>
      <vt:lpstr>Promotion, Deployment &amp; Update</vt:lpstr>
      <vt:lpstr>Maintaining Version History</vt:lpstr>
      <vt:lpstr>Initiating Runbooks Externally</vt:lpstr>
      <vt:lpstr>Summary</vt:lpstr>
      <vt:lpstr>Slide 11</vt:lpstr>
      <vt:lpstr>Slide 12</vt:lpstr>
    </vt:vector>
  </TitlesOfParts>
  <Manager>Ron Sasaki</Manager>
  <Company>Microsoft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Visual Identity PowerPoint Guidelines</dc:title>
  <dc:subject>Microsoft Visual Identity PowerPoint Guidelines</dc:subject>
  <dc:creator>Mary Feil-Jacobs, Saku Uchickawa</dc:creator>
  <cp:keywords>MSVID, Brand Guidelines, Branding, Visual Identity, grid</cp:keywords>
  <dc:description>Template: Maryfj
Formatting: Maryfj, Sakuu 
Audience Type: Internal</dc:description>
  <cp:lastModifiedBy>Kara Mulqueeney</cp:lastModifiedBy>
  <cp:revision>942</cp:revision>
  <dcterms:created xsi:type="dcterms:W3CDTF">2012-05-22T07:38:31Z</dcterms:created>
  <dcterms:modified xsi:type="dcterms:W3CDTF">2013-01-20T22:58:48Z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VerticalIndustry">
    <vt:lpwstr/>
  </property>
  <property fmtid="{D5CDD505-2E9C-101B-9397-08002B2CF9AE}" pid="7" name="Products">
    <vt:lpwstr/>
  </property>
  <property fmtid="{D5CDD505-2E9C-101B-9397-08002B2CF9AE}" pid="8" name="Solution">
    <vt:lpwstr/>
  </property>
  <property fmtid="{D5CDD505-2E9C-101B-9397-08002B2CF9AE}" pid="9" name="OrganizationalCustomerSegment">
    <vt:lpwstr/>
  </property>
  <property fmtid="{D5CDD505-2E9C-101B-9397-08002B2CF9AE}" pid="10" name="ProductArea">
    <vt:lpwstr/>
  </property>
  <property fmtid="{D5CDD505-2E9C-101B-9397-08002B2CF9AE}" pid="11" name="USBMOLanguage">
    <vt:lpwstr>159;#English|a5ff94d2-1ec6-4a3d-91b6-499704bb2bfb</vt:lpwstr>
  </property>
  <property fmtid="{D5CDD505-2E9C-101B-9397-08002B2CF9AE}" pid="12" name="IndividualCustomerSegment">
    <vt:lpwstr/>
  </property>
  <property fmtid="{D5CDD505-2E9C-101B-9397-08002B2CF9AE}" pid="13" name="Country">
    <vt:lpwstr/>
  </property>
  <property fmtid="{D5CDD505-2E9C-101B-9397-08002B2CF9AE}" pid="14" name="Locale">
    <vt:lpwstr>160;#en-us|d9a69bff-8288-4080-b994-75d8eae21b51</vt:lpwstr>
  </property>
  <property fmtid="{D5CDD505-2E9C-101B-9397-08002B2CF9AE}" pid="15" name="ElementType">
    <vt:lpwstr>172</vt:lpwstr>
  </property>
  <property fmtid="{D5CDD505-2E9C-101B-9397-08002B2CF9AE}" pid="16" name="MetadataExtractionStatus">
    <vt:lpwstr>Metadata ExtractedSuccessfully</vt:lpwstr>
  </property>
  <property fmtid="{D5CDD505-2E9C-101B-9397-08002B2CF9AE}" pid="17" name="AssetType">
    <vt:lpwstr>184</vt:lpwstr>
  </property>
</Properties>
</file>