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388" r:id="rId5"/>
    <p:sldId id="389" r:id="rId6"/>
    <p:sldId id="390" r:id="rId7"/>
    <p:sldId id="391" r:id="rId8"/>
    <p:sldId id="392" r:id="rId9"/>
    <p:sldId id="393" r:id="rId10"/>
    <p:sldId id="394" r:id="rId11"/>
    <p:sldId id="277" r:id="rId12"/>
    <p:sldId id="278" r:id="rId13"/>
    <p:sldId id="299" r:id="rId14"/>
    <p:sldId id="300" r:id="rId15"/>
    <p:sldId id="301" r:id="rId16"/>
    <p:sldId id="383" r:id="rId17"/>
    <p:sldId id="384" r:id="rId18"/>
    <p:sldId id="386" r:id="rId19"/>
    <p:sldId id="385" r:id="rId20"/>
    <p:sldId id="318" r:id="rId21"/>
    <p:sldId id="3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540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1919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2589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0735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57033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hyperlink" Target="http://www.microsoft.com/en-us/download/details.aspx?id=34595"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ka.ms/MVA-Voucher"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p:txBody>
          <a:bodyPr/>
          <a:lstStyle/>
          <a:p>
            <a:r>
              <a:rPr lang="en-US" sz="4000" dirty="0" smtClean="0"/>
              <a:t>Advanced Tools and Scripting with PowerShell 3.0</a:t>
            </a:r>
            <a:endParaRPr lang="en-US" sz="4000" dirty="0"/>
          </a:p>
        </p:txBody>
      </p:sp>
    </p:spTree>
    <p:extLst>
      <p:ext uri="{BB962C8B-B14F-4D97-AF65-F5344CB8AC3E}">
        <p14:creationId xmlns:p14="http://schemas.microsoft.com/office/powerpoint/2010/main" val="672043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to PowerShell</a:t>
            </a:r>
            <a:endParaRPr lang="en-US" dirty="0"/>
          </a:p>
        </p:txBody>
      </p:sp>
      <p:sp>
        <p:nvSpPr>
          <p:cNvPr id="3" name="Content Placeholder 2"/>
          <p:cNvSpPr>
            <a:spLocks noGrp="1"/>
          </p:cNvSpPr>
          <p:nvPr>
            <p:ph sz="quarter" idx="10"/>
          </p:nvPr>
        </p:nvSpPr>
        <p:spPr>
          <a:xfrm>
            <a:off x="327045" y="4664958"/>
            <a:ext cx="11525250" cy="1829683"/>
          </a:xfrm>
        </p:spPr>
        <p:txBody>
          <a:bodyPr/>
          <a:lstStyle/>
          <a:p>
            <a:r>
              <a:rPr lang="en-US" dirty="0" smtClean="0"/>
              <a:t>Improved management and automation</a:t>
            </a:r>
          </a:p>
          <a:p>
            <a:r>
              <a:rPr lang="en-US" dirty="0" smtClean="0"/>
              <a:t>Manage real-time</a:t>
            </a:r>
          </a:p>
          <a:p>
            <a:r>
              <a:rPr lang="en-US" dirty="0" smtClean="0"/>
              <a:t>Manage large scale</a:t>
            </a:r>
            <a:endParaRPr lang="en-US" dirty="0"/>
          </a:p>
        </p:txBody>
      </p:sp>
      <p:grpSp>
        <p:nvGrpSpPr>
          <p:cNvPr id="4" name="Group 5"/>
          <p:cNvGrpSpPr>
            <a:grpSpLocks/>
          </p:cNvGrpSpPr>
          <p:nvPr/>
        </p:nvGrpSpPr>
        <p:grpSpPr bwMode="auto">
          <a:xfrm>
            <a:off x="1084751" y="1601442"/>
            <a:ext cx="4885237" cy="2549366"/>
            <a:chOff x="0" y="0"/>
            <a:chExt cx="5360" cy="260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t="16928" b="17000"/>
            <a:stretch>
              <a:fillRect/>
            </a:stretch>
          </p:blipFill>
          <p:spPr bwMode="auto">
            <a:xfrm>
              <a:off x="129" y="96"/>
              <a:ext cx="5097" cy="2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60" cy="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7" name="Group 11"/>
          <p:cNvGrpSpPr>
            <a:grpSpLocks/>
          </p:cNvGrpSpPr>
          <p:nvPr/>
        </p:nvGrpSpPr>
        <p:grpSpPr bwMode="auto">
          <a:xfrm>
            <a:off x="14249400" y="3187700"/>
            <a:ext cx="2108200" cy="901700"/>
            <a:chOff x="0" y="0"/>
            <a:chExt cx="1328" cy="568"/>
          </a:xfrm>
        </p:grpSpPr>
        <p:sp>
          <p:nvSpPr>
            <p:cNvPr id="8"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9"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a:solidFill>
                    <a:schemeClr val="tx1"/>
                  </a:solidFill>
                  <a:latin typeface="Arial Bold" charset="0"/>
                  <a:ea typeface="MS PGothic" charset="0"/>
                  <a:cs typeface="MS PGothic" charset="0"/>
                  <a:sym typeface="Arial Bold" charset="0"/>
                </a:rPr>
                <a:t>YOU</a:t>
              </a:r>
            </a:p>
          </p:txBody>
        </p:sp>
      </p:grpSp>
      <p:grpSp>
        <p:nvGrpSpPr>
          <p:cNvPr id="10" name="Group 11"/>
          <p:cNvGrpSpPr>
            <a:grpSpLocks/>
          </p:cNvGrpSpPr>
          <p:nvPr/>
        </p:nvGrpSpPr>
        <p:grpSpPr bwMode="auto">
          <a:xfrm>
            <a:off x="14401800" y="3340100"/>
            <a:ext cx="2108200" cy="901700"/>
            <a:chOff x="0" y="0"/>
            <a:chExt cx="1328" cy="568"/>
          </a:xfrm>
        </p:grpSpPr>
        <p:sp>
          <p:nvSpPr>
            <p:cNvPr id="11"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12"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a:solidFill>
                    <a:schemeClr val="tx1"/>
                  </a:solidFill>
                  <a:latin typeface="Arial Bold" charset="0"/>
                  <a:ea typeface="MS PGothic" charset="0"/>
                  <a:cs typeface="MS PGothic" charset="0"/>
                  <a:sym typeface="Arial Bold" charset="0"/>
                </a:rPr>
                <a:t>YOU</a:t>
              </a:r>
            </a:p>
          </p:txBody>
        </p:sp>
      </p:grpSp>
      <p:grpSp>
        <p:nvGrpSpPr>
          <p:cNvPr id="13" name="Group 11"/>
          <p:cNvGrpSpPr>
            <a:grpSpLocks/>
          </p:cNvGrpSpPr>
          <p:nvPr/>
        </p:nvGrpSpPr>
        <p:grpSpPr bwMode="auto">
          <a:xfrm>
            <a:off x="14554200" y="3492500"/>
            <a:ext cx="2108200" cy="901700"/>
            <a:chOff x="0" y="0"/>
            <a:chExt cx="1328" cy="568"/>
          </a:xfrm>
        </p:grpSpPr>
        <p:sp>
          <p:nvSpPr>
            <p:cNvPr id="14"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15"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dirty="0">
                  <a:solidFill>
                    <a:schemeClr val="tx1"/>
                  </a:solidFill>
                  <a:latin typeface="Arial Bold" charset="0"/>
                  <a:ea typeface="MS PGothic" charset="0"/>
                  <a:cs typeface="MS PGothic" charset="0"/>
                  <a:sym typeface="Arial Bold" charset="0"/>
                </a:rPr>
                <a:t>YOU</a:t>
              </a:r>
            </a:p>
          </p:txBody>
        </p:sp>
      </p:grpSp>
      <p:grpSp>
        <p:nvGrpSpPr>
          <p:cNvPr id="16" name="Group 15"/>
          <p:cNvGrpSpPr>
            <a:grpSpLocks/>
          </p:cNvGrpSpPr>
          <p:nvPr/>
        </p:nvGrpSpPr>
        <p:grpSpPr bwMode="auto">
          <a:xfrm>
            <a:off x="2546223" y="1126086"/>
            <a:ext cx="1931269" cy="725825"/>
            <a:chOff x="0" y="0"/>
            <a:chExt cx="1328" cy="568"/>
          </a:xfrm>
        </p:grpSpPr>
        <p:sp>
          <p:nvSpPr>
            <p:cNvPr id="17"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kern="1200">
                <a:cs typeface="+mn-cs"/>
              </a:endParaRPr>
            </a:p>
          </p:txBody>
        </p:sp>
        <p:sp>
          <p:nvSpPr>
            <p:cNvPr id="18" name="Rectangle 17"/>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kern="1200" dirty="0">
                  <a:solidFill>
                    <a:schemeClr val="tx1"/>
                  </a:solidFill>
                  <a:latin typeface="Arial Bold" charset="0"/>
                  <a:ea typeface="MS PGothic" charset="0"/>
                  <a:cs typeface="MS PGothic" charset="0"/>
                  <a:sym typeface="Arial Bold" charset="0"/>
                </a:rPr>
                <a:t>YOU</a:t>
              </a:r>
            </a:p>
          </p:txBody>
        </p:sp>
      </p:grpSp>
      <p:grpSp>
        <p:nvGrpSpPr>
          <p:cNvPr id="19" name="Group 8"/>
          <p:cNvGrpSpPr>
            <a:grpSpLocks/>
          </p:cNvGrpSpPr>
          <p:nvPr/>
        </p:nvGrpSpPr>
        <p:grpSpPr bwMode="auto">
          <a:xfrm>
            <a:off x="12992100" y="8229600"/>
            <a:ext cx="4699000" cy="4546600"/>
            <a:chOff x="0" y="0"/>
            <a:chExt cx="2960" cy="2864"/>
          </a:xfrm>
        </p:grpSpPr>
        <p:pic>
          <p:nvPicPr>
            <p:cNvPr id="20" name="Picture 6"/>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2" name="Group 8"/>
          <p:cNvGrpSpPr>
            <a:grpSpLocks/>
          </p:cNvGrpSpPr>
          <p:nvPr/>
        </p:nvGrpSpPr>
        <p:grpSpPr bwMode="auto">
          <a:xfrm>
            <a:off x="13144500" y="8382000"/>
            <a:ext cx="4699000" cy="4546600"/>
            <a:chOff x="0" y="0"/>
            <a:chExt cx="2960" cy="2864"/>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4"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5" name="Group 24"/>
          <p:cNvGrpSpPr>
            <a:grpSpLocks/>
          </p:cNvGrpSpPr>
          <p:nvPr/>
        </p:nvGrpSpPr>
        <p:grpSpPr bwMode="auto">
          <a:xfrm>
            <a:off x="7561204" y="1668004"/>
            <a:ext cx="3030289" cy="2810155"/>
            <a:chOff x="0" y="0"/>
            <a:chExt cx="2960" cy="2864"/>
          </a:xfrm>
        </p:grpSpPr>
        <p:pic>
          <p:nvPicPr>
            <p:cNvPr id="26" name="Picture 25"/>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8" name="Group 27"/>
          <p:cNvGrpSpPr>
            <a:grpSpLocks/>
          </p:cNvGrpSpPr>
          <p:nvPr/>
        </p:nvGrpSpPr>
        <p:grpSpPr bwMode="auto">
          <a:xfrm>
            <a:off x="7953174" y="1093514"/>
            <a:ext cx="2009899" cy="739650"/>
            <a:chOff x="6012" y="181"/>
            <a:chExt cx="1328" cy="568"/>
          </a:xfrm>
        </p:grpSpPr>
        <p:sp>
          <p:nvSpPr>
            <p:cNvPr id="29" name="AutoShape 12"/>
            <p:cNvSpPr>
              <a:spLocks/>
            </p:cNvSpPr>
            <p:nvPr/>
          </p:nvSpPr>
          <p:spPr bwMode="auto">
            <a:xfrm>
              <a:off x="6012" y="181"/>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kern="1200">
                <a:cs typeface="+mn-cs"/>
              </a:endParaRPr>
            </a:p>
          </p:txBody>
        </p:sp>
        <p:sp>
          <p:nvSpPr>
            <p:cNvPr id="30" name="Rectangle 29"/>
            <p:cNvSpPr>
              <a:spLocks/>
            </p:cNvSpPr>
            <p:nvPr/>
          </p:nvSpPr>
          <p:spPr bwMode="auto">
            <a:xfrm>
              <a:off x="6087" y="27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kern="1200" dirty="0">
                  <a:solidFill>
                    <a:schemeClr val="tx1"/>
                  </a:solidFill>
                  <a:latin typeface="Arial Bold" charset="0"/>
                  <a:ea typeface="MS PGothic" charset="0"/>
                  <a:cs typeface="MS PGothic" charset="0"/>
                  <a:sym typeface="Arial Bold" charset="0"/>
                </a:rPr>
                <a:t>THEM</a:t>
              </a:r>
            </a:p>
          </p:txBody>
        </p:sp>
      </p:grpSp>
    </p:spTree>
    <p:extLst>
      <p:ext uri="{BB962C8B-B14F-4D97-AF65-F5344CB8AC3E}">
        <p14:creationId xmlns:p14="http://schemas.microsoft.com/office/powerpoint/2010/main" val="282090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Installing PowerShell – Windows Management Framework</a:t>
            </a:r>
            <a:br>
              <a:rPr lang="en-GB" dirty="0"/>
            </a:br>
            <a:endParaRPr lang="en-US" dirty="0"/>
          </a:p>
        </p:txBody>
      </p:sp>
      <p:sp>
        <p:nvSpPr>
          <p:cNvPr id="3" name="Content Placeholder 2"/>
          <p:cNvSpPr>
            <a:spLocks noGrp="1"/>
          </p:cNvSpPr>
          <p:nvPr>
            <p:ph sz="quarter" idx="10"/>
          </p:nvPr>
        </p:nvSpPr>
        <p:spPr>
          <a:xfrm>
            <a:off x="405597" y="1369908"/>
            <a:ext cx="11525250" cy="5488092"/>
          </a:xfrm>
        </p:spPr>
        <p:txBody>
          <a:bodyPr/>
          <a:lstStyle/>
          <a:p>
            <a:r>
              <a:rPr lang="en-US" dirty="0"/>
              <a:t>PowerShell V3 – Windows 8 and Server </a:t>
            </a:r>
            <a:r>
              <a:rPr lang="en-US" dirty="0" smtClean="0"/>
              <a:t>2012</a:t>
            </a:r>
          </a:p>
          <a:p>
            <a:r>
              <a:rPr lang="en-US" dirty="0" smtClean="0"/>
              <a:t>PowerShell V3 – Windows 7 SP1 and Server 2008 SP2 or Server 2008 R2 SP1</a:t>
            </a:r>
          </a:p>
          <a:p>
            <a:r>
              <a:rPr lang="en-US" dirty="0" smtClean="0"/>
              <a:t>Download the Windows Management Framework 3.0 at</a:t>
            </a:r>
          </a:p>
          <a:p>
            <a:r>
              <a:rPr lang="en-US" dirty="0">
                <a:hlinkClick r:id="rId2"/>
              </a:rPr>
              <a:t>http://www.microsoft.com/en-us/download/details.aspx?id=</a:t>
            </a:r>
            <a:r>
              <a:rPr lang="en-US" dirty="0" smtClean="0">
                <a:hlinkClick r:id="rId2"/>
              </a:rPr>
              <a:t>34595</a:t>
            </a:r>
            <a:endParaRPr lang="en-US" dirty="0" smtClean="0"/>
          </a:p>
          <a:p>
            <a:r>
              <a:rPr lang="en-US" dirty="0" smtClean="0"/>
              <a:t>Read the instructions – you need the Full .NET 4.0 framework</a:t>
            </a:r>
          </a:p>
          <a:p>
            <a:r>
              <a:rPr lang="en-US" dirty="0" smtClean="0"/>
              <a:t>Windows XP and Server 2003 can run V2</a:t>
            </a:r>
            <a:endParaRPr lang="en-US" dirty="0"/>
          </a:p>
        </p:txBody>
      </p:sp>
    </p:spTree>
    <p:extLst>
      <p:ext uri="{BB962C8B-B14F-4D97-AF65-F5344CB8AC3E}">
        <p14:creationId xmlns:p14="http://schemas.microsoft.com/office/powerpoint/2010/main" val="419012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win8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259" y="3514811"/>
            <a:ext cx="4043151" cy="3107052"/>
          </a:xfrm>
          <a:prstGeom prst="rect">
            <a:avLst/>
          </a:prstGeom>
        </p:spPr>
      </p:pic>
      <p:sp>
        <p:nvSpPr>
          <p:cNvPr id="2" name="Title 1"/>
          <p:cNvSpPr>
            <a:spLocks noGrp="1"/>
          </p:cNvSpPr>
          <p:nvPr>
            <p:ph type="title"/>
          </p:nvPr>
        </p:nvSpPr>
        <p:spPr/>
        <p:txBody>
          <a:bodyPr>
            <a:normAutofit fontScale="90000"/>
          </a:bodyPr>
          <a:lstStyle/>
          <a:p>
            <a:r>
              <a:rPr lang="en-GB" dirty="0"/>
              <a:t>Launching PowerShell for the </a:t>
            </a:r>
            <a:r>
              <a:rPr lang="en-GB" dirty="0" smtClean="0"/>
              <a:t>Administrator</a:t>
            </a:r>
            <a:r>
              <a:rPr lang="en-GB" dirty="0"/>
              <a:t/>
            </a:r>
            <a:br>
              <a:rPr lang="en-GB" dirty="0"/>
            </a:br>
            <a:endParaRPr lang="en-US" dirty="0"/>
          </a:p>
        </p:txBody>
      </p:sp>
      <p:grpSp>
        <p:nvGrpSpPr>
          <p:cNvPr id="4" name="Group 3"/>
          <p:cNvGrpSpPr>
            <a:grpSpLocks/>
          </p:cNvGrpSpPr>
          <p:nvPr/>
        </p:nvGrpSpPr>
        <p:grpSpPr bwMode="auto">
          <a:xfrm>
            <a:off x="7961111" y="1951010"/>
            <a:ext cx="3939590" cy="4425784"/>
            <a:chOff x="0" y="0"/>
            <a:chExt cx="5520" cy="6392"/>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4709" t="2100" r="4776" b="6200"/>
            <a:stretch>
              <a:fillRect/>
            </a:stretch>
          </p:blipFill>
          <p:spPr bwMode="auto">
            <a:xfrm>
              <a:off x="128" y="96"/>
              <a:ext cx="5264" cy="6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0" cy="6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pic>
        <p:nvPicPr>
          <p:cNvPr id="8" name="Picture 7" descr="Win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79" y="1057993"/>
            <a:ext cx="10408203" cy="2396625"/>
          </a:xfrm>
          <a:prstGeom prst="rect">
            <a:avLst/>
          </a:prstGeom>
        </p:spPr>
      </p:pic>
    </p:spTree>
    <p:extLst>
      <p:ext uri="{BB962C8B-B14F-4D97-AF65-F5344CB8AC3E}">
        <p14:creationId xmlns:p14="http://schemas.microsoft.com/office/powerpoint/2010/main" val="376100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pPr eaLnBrk="1" hangingPunct="1"/>
            <a:r>
              <a:rPr lang="en-US" dirty="0">
                <a:latin typeface="Arial Bold" charset="0"/>
                <a:ea typeface="ヒラギノ角ゴ ProN W6" charset="0"/>
                <a:cs typeface="ヒラギノ角ゴ ProN W6" charset="0"/>
              </a:rPr>
              <a:t>PowerShell </a:t>
            </a:r>
            <a:r>
              <a:rPr lang="en-US" dirty="0" smtClean="0">
                <a:latin typeface="Arial Bold" charset="0"/>
                <a:ea typeface="ヒラギノ角ゴ ProN W6" charset="0"/>
                <a:cs typeface="ヒラギノ角ゴ ProN W6" charset="0"/>
              </a:rPr>
              <a:t>security goals</a:t>
            </a:r>
            <a:endParaRPr lang="en-US" dirty="0">
              <a:latin typeface="Arial Bold" charset="0"/>
              <a:ea typeface="ヒラギノ角ゴ ProN W6" charset="0"/>
              <a:cs typeface="ヒラギノ角ゴ ProN W6" charset="0"/>
            </a:endParaRPr>
          </a:p>
        </p:txBody>
      </p:sp>
      <p:sp>
        <p:nvSpPr>
          <p:cNvPr id="73731" name="Rectangle 2"/>
          <p:cNvSpPr>
            <a:spLocks noGrp="1" noChangeArrowheads="1"/>
          </p:cNvSpPr>
          <p:nvPr>
            <p:ph type="body" idx="4294967295"/>
          </p:nvPr>
        </p:nvSpPr>
        <p:spPr>
          <a:xfrm>
            <a:off x="979715" y="2174966"/>
            <a:ext cx="4644571" cy="401682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Secured by default</a:t>
            </a:r>
          </a:p>
          <a:p>
            <a:r>
              <a:rPr lang="en-US" sz="2400" b="0" dirty="0" smtClean="0">
                <a:latin typeface="Arial Bold" charset="0"/>
                <a:ea typeface="ヒラギノ角ゴ ProN W6" charset="0"/>
                <a:cs typeface="ヒラギノ角ゴ ProN W6" charset="0"/>
              </a:rPr>
              <a:t>Prevents mistakes by unintentional admins and users</a:t>
            </a:r>
          </a:p>
          <a:p>
            <a:r>
              <a:rPr lang="en-US" sz="2400" b="0" dirty="0" smtClean="0">
                <a:latin typeface="Arial Bold" charset="0"/>
                <a:ea typeface="ヒラギノ角ゴ ProN W6" charset="0"/>
                <a:cs typeface="ヒラギノ角ゴ ProN W6" charset="0"/>
              </a:rPr>
              <a:t>No </a:t>
            </a:r>
            <a:r>
              <a:rPr lang="en-US" sz="2400" b="0" dirty="0">
                <a:latin typeface="Arial Bold" charset="0"/>
                <a:ea typeface="ヒラギノ角ゴ ProN W6" charset="0"/>
                <a:cs typeface="ヒラギノ角ゴ ProN W6" charset="0"/>
              </a:rPr>
              <a:t>Script Execution</a:t>
            </a:r>
          </a:p>
          <a:p>
            <a:r>
              <a:rPr lang="en-US" sz="2400" b="0" dirty="0">
                <a:latin typeface="Arial Bold" charset="0"/>
                <a:ea typeface="ヒラギノ角ゴ ProN W6" charset="0"/>
                <a:cs typeface="ヒラギノ角ゴ ProN W6" charset="0"/>
              </a:rPr>
              <a:t>.Ps1 associated with notepad</a:t>
            </a:r>
          </a:p>
          <a:p>
            <a:r>
              <a:rPr lang="en-US" sz="2400" b="0" dirty="0">
                <a:latin typeface="Arial Bold" charset="0"/>
                <a:ea typeface="ヒラギノ角ゴ ProN W6" charset="0"/>
                <a:cs typeface="ヒラギノ角ゴ ProN W6" charset="0"/>
              </a:rPr>
              <a:t>Must type path to execute a </a:t>
            </a:r>
            <a:r>
              <a:rPr lang="en-US" sz="2400" b="0" dirty="0" smtClean="0">
                <a:latin typeface="Arial Bold" charset="0"/>
                <a:ea typeface="ヒラギノ角ゴ ProN W6" charset="0"/>
                <a:cs typeface="ヒラギノ角ゴ ProN W6" charset="0"/>
              </a:rPr>
              <a:t>script</a:t>
            </a:r>
            <a:endParaRPr lang="en-US" sz="2400" b="0" dirty="0">
              <a:latin typeface="Arial Bold" charset="0"/>
              <a:ea typeface="ヒラギノ角ゴ ProN W6" charset="0"/>
              <a:cs typeface="ヒラギノ角ゴ ProN W6" charset="0"/>
            </a:endParaRPr>
          </a:p>
        </p:txBody>
      </p:sp>
      <p:pic>
        <p:nvPicPr>
          <p:cNvPr id="73732"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672" y="1325064"/>
            <a:ext cx="3323771" cy="3513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2044337"/>
            <a:ext cx="1778907" cy="427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05305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Execution Policy</a:t>
            </a:r>
          </a:p>
        </p:txBody>
      </p:sp>
      <p:sp>
        <p:nvSpPr>
          <p:cNvPr id="74755" name="Rectangle 2"/>
          <p:cNvSpPr>
            <a:spLocks noGrp="1" noChangeArrowheads="1"/>
          </p:cNvSpPr>
          <p:nvPr>
            <p:ph type="body" idx="4294967295"/>
          </p:nvPr>
        </p:nvSpPr>
        <p:spPr>
          <a:xfrm>
            <a:off x="914255" y="1370228"/>
            <a:ext cx="4644571" cy="5150601"/>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By default, PowerShell does not run scripts.</a:t>
            </a:r>
          </a:p>
          <a:p>
            <a:r>
              <a:rPr lang="en-US" sz="2400" b="0" dirty="0">
                <a:latin typeface="Arial Bold" charset="0"/>
                <a:ea typeface="ヒラギノ角ゴ ProN W6" charset="0"/>
                <a:cs typeface="ヒラギノ角ゴ ProN W6" charset="0"/>
              </a:rPr>
              <a:t>Get/Set-</a:t>
            </a:r>
            <a:r>
              <a:rPr lang="en-US" sz="2400" b="0" dirty="0" err="1">
                <a:latin typeface="Arial Bold" charset="0"/>
                <a:ea typeface="ヒラギノ角ゴ ProN W6" charset="0"/>
                <a:cs typeface="ヒラギノ角ゴ ProN W6" charset="0"/>
              </a:rPr>
              <a:t>ExecutionPolicy</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Restricted</a:t>
            </a:r>
          </a:p>
          <a:p>
            <a:r>
              <a:rPr lang="en-US" sz="2400" b="0" dirty="0">
                <a:latin typeface="Arial Bold" charset="0"/>
                <a:ea typeface="ヒラギノ角ゴ ProN W6" charset="0"/>
                <a:cs typeface="ヒラギノ角ゴ ProN W6" charset="0"/>
              </a:rPr>
              <a:t>Unrestricted</a:t>
            </a:r>
          </a:p>
          <a:p>
            <a:r>
              <a:rPr lang="en-US" sz="2400" b="0" dirty="0" err="1">
                <a:latin typeface="Arial Bold" charset="0"/>
                <a:ea typeface="ヒラギノ角ゴ ProN W6" charset="0"/>
                <a:cs typeface="ヒラギノ角ゴ ProN W6" charset="0"/>
              </a:rPr>
              <a:t>AllSigned</a:t>
            </a:r>
            <a:endParaRPr lang="en-US" sz="2400" b="0" dirty="0">
              <a:latin typeface="Arial Bold" charset="0"/>
              <a:ea typeface="ヒラギノ角ゴ ProN W6" charset="0"/>
              <a:cs typeface="ヒラギノ角ゴ ProN W6" charset="0"/>
            </a:endParaRPr>
          </a:p>
          <a:p>
            <a:r>
              <a:rPr lang="en-US" sz="2400" b="0" dirty="0" err="1">
                <a:latin typeface="Arial Bold" charset="0"/>
                <a:ea typeface="ヒラギノ角ゴ ProN W6" charset="0"/>
                <a:cs typeface="ヒラギノ角ゴ ProN W6" charset="0"/>
              </a:rPr>
              <a:t>RemoteSigned</a:t>
            </a:r>
            <a:endParaRPr lang="en-US" sz="2400" b="0" dirty="0">
              <a:latin typeface="Arial Bold" charset="0"/>
              <a:ea typeface="ヒラギノ角ゴ ProN W6" charset="0"/>
              <a:cs typeface="ヒラギノ角ゴ ProN W6" charset="0"/>
            </a:endParaRPr>
          </a:p>
          <a:p>
            <a:r>
              <a:rPr lang="en-US" sz="2400" b="0" dirty="0" smtClean="0">
                <a:latin typeface="Arial Bold" charset="0"/>
                <a:ea typeface="ヒラギノ角ゴ ProN W6" charset="0"/>
                <a:cs typeface="ヒラギノ角ゴ ProN W6" charset="0"/>
              </a:rPr>
              <a:t>Bypass</a:t>
            </a:r>
          </a:p>
          <a:p>
            <a:r>
              <a:rPr lang="en-US" sz="2400" b="0" dirty="0" smtClean="0">
                <a:latin typeface="Arial Bold" charset="0"/>
                <a:ea typeface="ヒラギノ角ゴ ProN W6" charset="0"/>
                <a:cs typeface="ヒラギノ角ゴ ProN W6" charset="0"/>
              </a:rPr>
              <a:t>Undefined</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Can be set with Group Policy</a:t>
            </a:r>
          </a:p>
        </p:txBody>
      </p:sp>
      <p:grpSp>
        <p:nvGrpSpPr>
          <p:cNvPr id="74756" name="Group 5"/>
          <p:cNvGrpSpPr>
            <a:grpSpLocks/>
          </p:cNvGrpSpPr>
          <p:nvPr/>
        </p:nvGrpSpPr>
        <p:grpSpPr bwMode="auto">
          <a:xfrm>
            <a:off x="6193832" y="568407"/>
            <a:ext cx="5130818" cy="5978609"/>
            <a:chOff x="0" y="0"/>
            <a:chExt cx="4480" cy="6192"/>
          </a:xfrm>
        </p:grpSpPr>
        <p:pic>
          <p:nvPicPr>
            <p:cNvPr id="74757" name="Picture 3"/>
            <p:cNvPicPr>
              <a:picLocks noChangeAspect="1" noChangeArrowheads="1"/>
            </p:cNvPicPr>
            <p:nvPr/>
          </p:nvPicPr>
          <p:blipFill>
            <a:blip r:embed="rId2">
              <a:extLst>
                <a:ext uri="{28A0092B-C50C-407E-A947-70E740481C1C}">
                  <a14:useLocalDpi xmlns:a14="http://schemas.microsoft.com/office/drawing/2010/main" val="0"/>
                </a:ext>
              </a:extLst>
            </a:blip>
            <a:srcRect l="555" t="3763" r="546" b="3644"/>
            <a:stretch>
              <a:fillRect/>
            </a:stretch>
          </p:blipFill>
          <p:spPr bwMode="auto">
            <a:xfrm>
              <a:off x="128" y="96"/>
              <a:ext cx="4217" cy="5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475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80" cy="6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497771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scripts</a:t>
            </a:r>
            <a:endParaRPr lang="en-US" dirty="0"/>
          </a:p>
        </p:txBody>
      </p:sp>
      <p:pic>
        <p:nvPicPr>
          <p:cNvPr id="4" name="Picture 3" descr="RuningScrip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31" y="1701823"/>
            <a:ext cx="10565365" cy="4448575"/>
          </a:xfrm>
          <a:prstGeom prst="rect">
            <a:avLst/>
          </a:prstGeom>
        </p:spPr>
      </p:pic>
    </p:spTree>
    <p:extLst>
      <p:ext uri="{BB962C8B-B14F-4D97-AF65-F5344CB8AC3E}">
        <p14:creationId xmlns:p14="http://schemas.microsoft.com/office/powerpoint/2010/main" val="318036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new ISE</a:t>
            </a:r>
            <a:br>
              <a:rPr lang="en-GB" dirty="0"/>
            </a:br>
            <a:endParaRPr lang="en-US" dirty="0"/>
          </a:p>
        </p:txBody>
      </p:sp>
      <p:pic>
        <p:nvPicPr>
          <p:cNvPr id="6" name="Picture 5" descr="IS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3" y="1296457"/>
            <a:ext cx="11809057" cy="2231881"/>
          </a:xfrm>
          <a:prstGeom prst="rect">
            <a:avLst/>
          </a:prstGeom>
          <a:ln>
            <a:noFill/>
          </a:ln>
          <a:effectLst>
            <a:outerShdw blurRad="292100" dist="139700" dir="2700000" algn="tl" rotWithShape="0">
              <a:srgbClr val="333333">
                <a:alpha val="65000"/>
              </a:srgbClr>
            </a:outerShdw>
          </a:effectLst>
        </p:spPr>
      </p:pic>
      <p:pic>
        <p:nvPicPr>
          <p:cNvPr id="7" name="Picture 6" descr="IS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21" y="3684235"/>
            <a:ext cx="11966162" cy="2883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051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093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Jeffrey Snover | </a:t>
            </a:r>
            <a:r>
              <a:rPr lang="en-US" dirty="0"/>
              <a:t>‏@</a:t>
            </a:r>
            <a:r>
              <a:rPr lang="en-US" dirty="0" err="1" smtClean="0"/>
              <a:t>jsnover</a:t>
            </a:r>
            <a:r>
              <a:rPr lang="en-US" dirty="0" smtClean="0"/>
              <a:t> </a:t>
            </a:r>
            <a:endParaRPr lang="en-US" dirty="0"/>
          </a:p>
        </p:txBody>
      </p:sp>
      <p:sp>
        <p:nvSpPr>
          <p:cNvPr id="7" name="Content Placeholder 6"/>
          <p:cNvSpPr>
            <a:spLocks noGrp="1"/>
          </p:cNvSpPr>
          <p:nvPr>
            <p:ph idx="10"/>
          </p:nvPr>
        </p:nvSpPr>
        <p:spPr>
          <a:xfrm>
            <a:off x="379413" y="1221227"/>
            <a:ext cx="11525250" cy="5260975"/>
          </a:xfrm>
        </p:spPr>
        <p:txBody>
          <a:bodyPr/>
          <a:lstStyle/>
          <a:p>
            <a:r>
              <a:rPr lang="en-US" dirty="0" smtClean="0"/>
              <a:t>Distinguished </a:t>
            </a:r>
            <a:r>
              <a:rPr lang="en-US" dirty="0"/>
              <a:t>Engineer </a:t>
            </a:r>
            <a:r>
              <a:rPr lang="en-US" dirty="0" smtClean="0"/>
              <a:t>&amp; Lead </a:t>
            </a:r>
            <a:r>
              <a:rPr lang="en-US" dirty="0"/>
              <a:t>Architect for </a:t>
            </a:r>
            <a:r>
              <a:rPr lang="en-US" dirty="0" smtClean="0"/>
              <a:t/>
            </a:r>
            <a:br>
              <a:rPr lang="en-US" dirty="0" smtClean="0"/>
            </a:br>
            <a:r>
              <a:rPr lang="en-US" dirty="0" smtClean="0"/>
              <a:t>Windows </a:t>
            </a:r>
            <a:r>
              <a:rPr lang="en-US" dirty="0"/>
              <a:t>Server &amp; System Center </a:t>
            </a:r>
            <a:r>
              <a:rPr lang="en-US" dirty="0" smtClean="0"/>
              <a:t>Division</a:t>
            </a:r>
          </a:p>
          <a:p>
            <a:pPr lvl="1"/>
            <a:r>
              <a:rPr lang="en-US" dirty="0" smtClean="0"/>
              <a:t>Inventor </a:t>
            </a:r>
            <a:r>
              <a:rPr lang="en-US" dirty="0"/>
              <a:t>of Windows </a:t>
            </a:r>
            <a:r>
              <a:rPr lang="en-US" dirty="0" smtClean="0"/>
              <a:t>PowerShell</a:t>
            </a:r>
          </a:p>
          <a:p>
            <a:pPr lvl="1"/>
            <a:r>
              <a:rPr lang="en-US" dirty="0" smtClean="0"/>
              <a:t>Responsible </a:t>
            </a:r>
            <a:r>
              <a:rPr lang="en-US" dirty="0"/>
              <a:t>for setting </a:t>
            </a:r>
            <a:r>
              <a:rPr lang="en-US" dirty="0" smtClean="0"/>
              <a:t>long </a:t>
            </a:r>
            <a:r>
              <a:rPr lang="en-US" dirty="0"/>
              <a:t>term technical vision for these products and running the technology planning for the </a:t>
            </a:r>
            <a:r>
              <a:rPr lang="en-US" dirty="0" smtClean="0"/>
              <a:t>releases</a:t>
            </a:r>
          </a:p>
          <a:p>
            <a:r>
              <a:rPr lang="en-US" dirty="0" smtClean="0"/>
              <a:t>Over </a:t>
            </a:r>
            <a:r>
              <a:rPr lang="en-US" dirty="0"/>
              <a:t>30 years of industry experience </a:t>
            </a:r>
            <a:endParaRPr lang="en-US" dirty="0" smtClean="0"/>
          </a:p>
          <a:p>
            <a:pPr lvl="1"/>
            <a:r>
              <a:rPr lang="en-US" dirty="0" smtClean="0"/>
              <a:t>Microsoft, Tivoli, </a:t>
            </a:r>
            <a:r>
              <a:rPr lang="en-US" dirty="0" err="1" smtClean="0"/>
              <a:t>NetView</a:t>
            </a:r>
            <a:r>
              <a:rPr lang="en-US" dirty="0"/>
              <a:t>, </a:t>
            </a:r>
            <a:r>
              <a:rPr lang="en-US" dirty="0" smtClean="0"/>
              <a:t>DEC</a:t>
            </a:r>
          </a:p>
          <a:p>
            <a:pPr lvl="1"/>
            <a:r>
              <a:rPr lang="en-US" dirty="0" smtClean="0"/>
              <a:t>Held 8 </a:t>
            </a:r>
            <a:r>
              <a:rPr lang="en-US" dirty="0"/>
              <a:t>patents prior to joining Microsoft, and has registered 30 </a:t>
            </a:r>
            <a:r>
              <a:rPr lang="en-US" dirty="0" smtClean="0"/>
              <a:t>since</a:t>
            </a:r>
            <a:r>
              <a:rPr lang="en-US" dirty="0"/>
              <a:t>. </a:t>
            </a:r>
            <a:endParaRPr lang="en-US" dirty="0" smtClean="0"/>
          </a:p>
          <a:p>
            <a:pPr lvl="1"/>
            <a:r>
              <a:rPr lang="en-US" dirty="0" smtClean="0"/>
              <a:t>Frequent </a:t>
            </a:r>
            <a:r>
              <a:rPr lang="en-US" dirty="0"/>
              <a:t>speaker at industry and research conferences on a variety of management and language topics</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2951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Jason Helmick | </a:t>
            </a:r>
            <a:r>
              <a:rPr lang="en-US" dirty="0"/>
              <a:t>‏@</a:t>
            </a:r>
            <a:r>
              <a:rPr lang="en-US" dirty="0" err="1" smtClean="0"/>
              <a:t>theJasonHelmick</a:t>
            </a:r>
            <a:endParaRPr lang="en-US" dirty="0"/>
          </a:p>
        </p:txBody>
      </p:sp>
      <p:sp>
        <p:nvSpPr>
          <p:cNvPr id="7" name="Content Placeholder 6"/>
          <p:cNvSpPr>
            <a:spLocks noGrp="1"/>
          </p:cNvSpPr>
          <p:nvPr>
            <p:ph idx="10"/>
          </p:nvPr>
        </p:nvSpPr>
        <p:spPr>
          <a:xfrm>
            <a:off x="261583" y="1548577"/>
            <a:ext cx="11525250" cy="5116285"/>
          </a:xfrm>
        </p:spPr>
        <p:txBody>
          <a:bodyPr/>
          <a:lstStyle/>
          <a:p>
            <a:r>
              <a:rPr lang="en-US" dirty="0"/>
              <a:t>Senior </a:t>
            </a:r>
            <a:r>
              <a:rPr lang="en-US" dirty="0" smtClean="0"/>
              <a:t>Technologist, Concentrated Technology</a:t>
            </a:r>
          </a:p>
          <a:p>
            <a:pPr lvl="1"/>
            <a:r>
              <a:rPr lang="en-US" dirty="0" smtClean="0"/>
              <a:t>Board member and CFO – </a:t>
            </a:r>
            <a:r>
              <a:rPr lang="en-US" dirty="0" err="1" smtClean="0"/>
              <a:t>PowerShell.Org</a:t>
            </a:r>
            <a:endParaRPr lang="en-US" dirty="0" smtClean="0"/>
          </a:p>
          <a:p>
            <a:pPr lvl="1"/>
            <a:r>
              <a:rPr lang="en-US" dirty="0" smtClean="0"/>
              <a:t>Author “Learn Windows IIS  in a Month of Lunches”</a:t>
            </a:r>
          </a:p>
          <a:p>
            <a:pPr lvl="1"/>
            <a:r>
              <a:rPr lang="en-US" dirty="0" smtClean="0"/>
              <a:t>Contributing author “PowerShell Deep Dives”</a:t>
            </a:r>
          </a:p>
          <a:p>
            <a:r>
              <a:rPr lang="en-US" dirty="0" smtClean="0"/>
              <a:t>25 year IT veteran</a:t>
            </a:r>
          </a:p>
          <a:p>
            <a:pPr lvl="1"/>
            <a:r>
              <a:rPr lang="en-US" dirty="0" smtClean="0"/>
              <a:t> Speaker at a variety of industry conferences</a:t>
            </a:r>
          </a:p>
          <a:p>
            <a:pPr lvl="1"/>
            <a:r>
              <a:rPr lang="en-US" dirty="0"/>
              <a:t> </a:t>
            </a:r>
            <a:r>
              <a:rPr lang="en-US" dirty="0" smtClean="0"/>
              <a:t>Teaches PowerShell for the IT pro to maximize management and automation</a:t>
            </a:r>
          </a:p>
          <a:p>
            <a:pPr lvl="1"/>
            <a:r>
              <a:rPr lang="en-US" dirty="0"/>
              <a:t> </a:t>
            </a:r>
            <a:r>
              <a:rPr lang="en-US" dirty="0" smtClean="0"/>
              <a:t>Frequent contributor to TechNet Magazine and other industry publications</a:t>
            </a:r>
            <a:endParaRPr lang="en-US" dirty="0"/>
          </a:p>
        </p:txBody>
      </p:sp>
      <p:pic>
        <p:nvPicPr>
          <p:cNvPr id="4" name="Picture 3" descr="Jason-Helmick.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2697" y="851113"/>
            <a:ext cx="2038728" cy="2441320"/>
          </a:xfrm>
          <a:prstGeom prst="rect">
            <a:avLst/>
          </a:prstGeom>
        </p:spPr>
      </p:pic>
    </p:spTree>
    <p:extLst>
      <p:ext uri="{BB962C8B-B14F-4D97-AF65-F5344CB8AC3E}">
        <p14:creationId xmlns:p14="http://schemas.microsoft.com/office/powerpoint/2010/main" val="3841514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smtClean="0">
                          <a:latin typeface="Segoe UI Light" panose="020B0502040204020203" pitchFamily="34" charset="0"/>
                          <a:cs typeface="Segoe UI Light" panose="020B0502040204020203" pitchFamily="34" charset="0"/>
                        </a:rPr>
                        <a:t>Scripting </a:t>
                      </a:r>
                      <a:r>
                        <a:rPr lang="en-US" sz="3600" dirty="0" smtClean="0">
                          <a:latin typeface="Segoe UI Light" panose="020B0502040204020203" pitchFamily="34" charset="0"/>
                          <a:cs typeface="Segoe UI Light" panose="020B0502040204020203" pitchFamily="34" charset="0"/>
                        </a:rPr>
                        <a:t>and </a:t>
                      </a:r>
                      <a:r>
                        <a:rPr lang="en-US" sz="3600" dirty="0" err="1" smtClean="0">
                          <a:latin typeface="Segoe UI Light" panose="020B0502040204020203" pitchFamily="34" charset="0"/>
                          <a:cs typeface="Segoe UI Light" panose="020B0502040204020203" pitchFamily="34" charset="0"/>
                        </a:rPr>
                        <a:t>Toolmaking</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Get started scripting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Writing help</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PowerShell’s scripting language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Error handling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Simple scripts and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Tools that make changes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Advanced functions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Script and Manifest modules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More on parameters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baseline="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1213680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a:xfrm>
            <a:off x="379413" y="1035150"/>
            <a:ext cx="11525250" cy="5589533"/>
          </a:xfrm>
        </p:spPr>
        <p:txBody>
          <a:bodyPr/>
          <a:lstStyle/>
          <a:p>
            <a:r>
              <a:rPr lang="en-US" dirty="0" smtClean="0"/>
              <a:t>Target Audience</a:t>
            </a:r>
          </a:p>
          <a:p>
            <a:pPr lvl="1"/>
            <a:r>
              <a:rPr lang="en-US" dirty="0" smtClean="0"/>
              <a:t>Tailored for the IT pro that needs to improve management and automation</a:t>
            </a:r>
          </a:p>
          <a:p>
            <a:pPr lvl="1"/>
            <a:r>
              <a:rPr lang="en-US" dirty="0" smtClean="0"/>
              <a:t>Fast paced for the real world</a:t>
            </a:r>
          </a:p>
          <a:p>
            <a:r>
              <a:rPr lang="en-US" dirty="0" smtClean="0"/>
              <a:t>Suggested Prerequisites/Supporting Material</a:t>
            </a:r>
          </a:p>
          <a:p>
            <a:pPr lvl="1"/>
            <a:r>
              <a:rPr lang="en-US" dirty="0" smtClean="0"/>
              <a:t>Experience working as a Windows IT pro/Admin/Help Desk</a:t>
            </a:r>
            <a:endParaRPr lang="en-US" dirty="0"/>
          </a:p>
          <a:p>
            <a:pPr lvl="1"/>
            <a:r>
              <a:rPr lang="en-US" dirty="0" smtClean="0"/>
              <a:t>Get answers in the forums at </a:t>
            </a:r>
            <a:r>
              <a:rPr lang="en-US" dirty="0" err="1" smtClean="0"/>
              <a:t>PowerShell.Org</a:t>
            </a:r>
            <a:endParaRPr lang="en-US" dirty="0" smtClean="0"/>
          </a:p>
          <a:p>
            <a:pPr lvl="1"/>
            <a:r>
              <a:rPr lang="en-US" dirty="0" smtClean="0"/>
              <a:t>Coming Soon – Microsoft Marketplace course 55038 Windows PowerShell Scripting and </a:t>
            </a:r>
            <a:r>
              <a:rPr lang="en-US" dirty="0" err="1" smtClean="0"/>
              <a:t>Toolmaking</a:t>
            </a:r>
            <a:endParaRPr lang="en-US" dirty="0" smtClean="0"/>
          </a:p>
          <a:p>
            <a:pPr lvl="1"/>
            <a:r>
              <a:rPr lang="en-US" dirty="0" smtClean="0"/>
              <a:t>Check out “Learn PowerShell </a:t>
            </a:r>
            <a:r>
              <a:rPr lang="en-US" dirty="0" err="1" smtClean="0"/>
              <a:t>Toolmaking</a:t>
            </a:r>
            <a:r>
              <a:rPr lang="en-US" dirty="0" smtClean="0"/>
              <a:t> in a Month of Lunches” by Don Jones and Jeffery Hicks</a:t>
            </a:r>
            <a:endParaRPr lang="en-US" dirty="0"/>
          </a:p>
          <a:p>
            <a:pPr lvl="1"/>
            <a:endParaRPr lang="en-US" dirty="0" smtClean="0"/>
          </a:p>
        </p:txBody>
      </p:sp>
    </p:spTree>
    <p:extLst>
      <p:ext uri="{BB962C8B-B14F-4D97-AF65-F5344CB8AC3E}">
        <p14:creationId xmlns:p14="http://schemas.microsoft.com/office/powerpoint/2010/main" val="2834054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AdvPowerShell</a:t>
            </a:r>
            <a:r>
              <a:rPr lang="en-US" b="1" dirty="0" smtClean="0"/>
              <a:t> </a:t>
            </a:r>
            <a:r>
              <a:rPr lang="en-US" dirty="0" smtClean="0"/>
              <a:t>(expires 9/2/2013)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4140048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190493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 started scripting</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The purpose for PowerShell</a:t>
            </a:r>
          </a:p>
          <a:p>
            <a:r>
              <a:rPr lang="en-GB" dirty="0"/>
              <a:t>Installing PowerShell – Windows Management Framework</a:t>
            </a:r>
          </a:p>
          <a:p>
            <a:r>
              <a:rPr lang="en-GB" dirty="0"/>
              <a:t>Launching PowerShell for the administrator</a:t>
            </a:r>
          </a:p>
          <a:p>
            <a:r>
              <a:rPr lang="en-GB" dirty="0" smtClean="0"/>
              <a:t>PowerShell security goals</a:t>
            </a:r>
            <a:endParaRPr lang="en-GB" dirty="0"/>
          </a:p>
          <a:p>
            <a:r>
              <a:rPr lang="en-GB" dirty="0" smtClean="0"/>
              <a:t>Execution Policy</a:t>
            </a:r>
          </a:p>
          <a:p>
            <a:r>
              <a:rPr lang="en-GB" dirty="0" smtClean="0"/>
              <a:t>Running Scripts</a:t>
            </a:r>
          </a:p>
          <a:p>
            <a:r>
              <a:rPr lang="en-GB" dirty="0" smtClean="0"/>
              <a:t>PowerShell ISE overview</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C85F-B930-4728-AF43-F03A29EEF5B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2C4FAD3D-C793-43A4-B9C7-34C35C268529}">
  <ds:schemaRefs>
    <ds:schemaRef ds:uri="http://schemas.microsoft.com/sharepoint/v3/contenttype/forms"/>
  </ds:schemaRefs>
</ds:datastoreItem>
</file>

<file path=customXml/itemProps3.xml><?xml version="1.0" encoding="utf-8"?>
<ds:datastoreItem xmlns:ds="http://schemas.openxmlformats.org/officeDocument/2006/customXml" ds:itemID="{80E8D505-449D-47C3-833C-73ADDE7839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4381</TotalTime>
  <Words>487</Words>
  <Application>Microsoft Office PowerPoint</Application>
  <PresentationFormat>Widescreen</PresentationFormat>
  <Paragraphs>105</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MS PGothic</vt:lpstr>
      <vt:lpstr>Arial</vt:lpstr>
      <vt:lpstr>Arial Bold</vt:lpstr>
      <vt:lpstr>Calibri</vt:lpstr>
      <vt:lpstr>Segoe</vt:lpstr>
      <vt:lpstr>Segoe UI</vt:lpstr>
      <vt:lpstr>Segoe UI Light</vt:lpstr>
      <vt:lpstr>ヒラギノ角ゴ ProN W6</vt:lpstr>
      <vt:lpstr>1_Office Theme</vt:lpstr>
      <vt:lpstr>Advanced Tools and Scripting with PowerShell 3.0</vt:lpstr>
      <vt:lpstr>Meet Jeffrey Snover | ‏@jsnover </vt:lpstr>
      <vt:lpstr>Meet Jason Helmick | ‏@theJasonHelmick</vt:lpstr>
      <vt:lpstr>Course Topics</vt:lpstr>
      <vt:lpstr>Setting Expectations</vt:lpstr>
      <vt:lpstr>     Join the MVA Community!</vt:lpstr>
      <vt:lpstr>Questions or comments?</vt:lpstr>
      <vt:lpstr>PowerPoint Presentation</vt:lpstr>
      <vt:lpstr>Module Overview</vt:lpstr>
      <vt:lpstr>The Purpose to PowerShell</vt:lpstr>
      <vt:lpstr>Installing PowerShell – Windows Management Framework </vt:lpstr>
      <vt:lpstr>Launching PowerShell for the Administrator </vt:lpstr>
      <vt:lpstr>PowerShell security goals</vt:lpstr>
      <vt:lpstr>Execution Policy</vt:lpstr>
      <vt:lpstr>Running scripts</vt:lpstr>
      <vt:lpstr>The new ISE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195</cp:revision>
  <dcterms:created xsi:type="dcterms:W3CDTF">2013-02-15T23:12:42Z</dcterms:created>
  <dcterms:modified xsi:type="dcterms:W3CDTF">2013-08-06T22:42:36Z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