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1" r:id="rId5"/>
    <p:sldId id="282" r:id="rId6"/>
    <p:sldId id="388" r:id="rId7"/>
    <p:sldId id="389" r:id="rId8"/>
    <p:sldId id="390" r:id="rId9"/>
    <p:sldId id="391" r:id="rId10"/>
    <p:sldId id="398" r:id="rId11"/>
    <p:sldId id="392" r:id="rId12"/>
    <p:sldId id="393" r:id="rId13"/>
    <p:sldId id="397" r:id="rId14"/>
    <p:sldId id="394" r:id="rId15"/>
    <p:sldId id="395" r:id="rId16"/>
    <p:sldId id="317" r:id="rId17"/>
    <p:sldId id="3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7/30/2013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smtClean="0">
                <a:solidFill>
                  <a:schemeClr val="bg1"/>
                </a:solidFill>
                <a:latin typeface="Segoe UI Light" panose="020B0502040204020203" pitchFamily="34" charset="0"/>
                <a:cs typeface="Segoe UI Light" panose="020B0502040204020203" pitchFamily="34" charset="0"/>
              </a:rPr>
              <a:t>Microsoft </a:t>
            </a:r>
          </a:p>
          <a:p>
            <a:r>
              <a:rPr lang="en-US" sz="1600" dirty="0" smtClean="0">
                <a:solidFill>
                  <a:schemeClr val="bg1"/>
                </a:solidFill>
                <a:latin typeface="Segoe UI Light" panose="020B0502040204020203" pitchFamily="34" charset="0"/>
                <a:cs typeface="Segoe UI Light" panose="020B0502040204020203" pitchFamily="34" charset="0"/>
              </a:rPr>
              <a:t>Virtual</a:t>
            </a:r>
            <a:r>
              <a:rPr lang="en-US" sz="1600" baseline="0" dirty="0" smtClean="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36468738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PowerShell’s Scripting Language</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Looping constructs</a:t>
            </a:r>
            <a:endParaRPr lang="en-GB" dirty="0"/>
          </a:p>
        </p:txBody>
      </p:sp>
    </p:spTree>
    <p:extLst>
      <p:ext uri="{BB962C8B-B14F-4D97-AF65-F5344CB8AC3E}">
        <p14:creationId xmlns:p14="http://schemas.microsoft.com/office/powerpoint/2010/main" val="1033923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constructs</a:t>
            </a:r>
            <a:endParaRPr lang="en-US" dirty="0"/>
          </a:p>
        </p:txBody>
      </p:sp>
      <p:pic>
        <p:nvPicPr>
          <p:cNvPr id="4" name="Picture 3" descr="d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47" y="1343423"/>
            <a:ext cx="11730343" cy="5128265"/>
          </a:xfrm>
          <a:prstGeom prst="rect">
            <a:avLst/>
          </a:prstGeom>
        </p:spPr>
      </p:pic>
    </p:spTree>
    <p:extLst>
      <p:ext uri="{BB962C8B-B14F-4D97-AF65-F5344CB8AC3E}">
        <p14:creationId xmlns:p14="http://schemas.microsoft.com/office/powerpoint/2010/main" val="372541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constructs</a:t>
            </a:r>
            <a:endParaRPr lang="en-US" dirty="0"/>
          </a:p>
        </p:txBody>
      </p:sp>
      <p:pic>
        <p:nvPicPr>
          <p:cNvPr id="4" name="Picture 3" descr="f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91" y="887370"/>
            <a:ext cx="11201185" cy="5743426"/>
          </a:xfrm>
          <a:prstGeom prst="rect">
            <a:avLst/>
          </a:prstGeom>
        </p:spPr>
      </p:pic>
    </p:spTree>
    <p:extLst>
      <p:ext uri="{BB962C8B-B14F-4D97-AF65-F5344CB8AC3E}">
        <p14:creationId xmlns:p14="http://schemas.microsoft.com/office/powerpoint/2010/main" val="123275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292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Variables</a:t>
            </a:r>
          </a:p>
          <a:p>
            <a:r>
              <a:rPr lang="en-GB" dirty="0" smtClean="0"/>
              <a:t>Quotation Marks</a:t>
            </a:r>
          </a:p>
          <a:p>
            <a:r>
              <a:rPr lang="en-GB" dirty="0" smtClean="0"/>
              <a:t>Object members and variables</a:t>
            </a:r>
          </a:p>
          <a:p>
            <a:r>
              <a:rPr lang="en-GB" dirty="0" smtClean="0"/>
              <a:t>Parentheses</a:t>
            </a:r>
          </a:p>
          <a:p>
            <a:r>
              <a:rPr lang="en-GB" dirty="0" smtClean="0"/>
              <a:t>Logical constructs</a:t>
            </a:r>
          </a:p>
          <a:p>
            <a:r>
              <a:rPr lang="en-GB" dirty="0" smtClean="0"/>
              <a:t>Looping constructs</a:t>
            </a:r>
          </a:p>
          <a:p>
            <a:endParaRPr lang="en-GB" dirty="0" smtClean="0"/>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p:txBody>
          <a:bodyPr/>
          <a:lstStyle/>
          <a:p>
            <a:r>
              <a:rPr lang="en-US" dirty="0">
                <a:latin typeface="Arial Bold" charset="0"/>
                <a:ea typeface="ヒラギノ角ゴ ProN W6" charset="0"/>
                <a:cs typeface="ヒラギノ角ゴ ProN W6" charset="0"/>
              </a:rPr>
              <a:t>Variables: A </a:t>
            </a:r>
            <a:r>
              <a:rPr lang="en-US" dirty="0" smtClean="0">
                <a:latin typeface="Arial Bold" charset="0"/>
                <a:ea typeface="ヒラギノ角ゴ ProN W6" charset="0"/>
                <a:cs typeface="ヒラギノ角ゴ ProN W6" charset="0"/>
              </a:rPr>
              <a:t>place </a:t>
            </a:r>
            <a:r>
              <a:rPr lang="en-US" dirty="0">
                <a:latin typeface="Arial Bold" charset="0"/>
                <a:ea typeface="ヒラギノ角ゴ ProN W6" charset="0"/>
                <a:cs typeface="ヒラギノ角ゴ ProN W6" charset="0"/>
              </a:rPr>
              <a:t>to </a:t>
            </a:r>
            <a:r>
              <a:rPr lang="en-US" dirty="0" smtClean="0">
                <a:latin typeface="Arial Bold" charset="0"/>
                <a:ea typeface="ヒラギノ角ゴ ProN W6" charset="0"/>
                <a:cs typeface="ヒラギノ角ゴ ProN W6" charset="0"/>
              </a:rPr>
              <a:t>store stuff</a:t>
            </a:r>
            <a:endParaRPr lang="en-US" dirty="0">
              <a:latin typeface="Arial Bold" charset="0"/>
              <a:ea typeface="ヒラギノ角ゴ ProN W6" charset="0"/>
              <a:cs typeface="ヒラギノ角ゴ ProN W6" charset="0"/>
            </a:endParaRPr>
          </a:p>
        </p:txBody>
      </p:sp>
      <p:sp>
        <p:nvSpPr>
          <p:cNvPr id="76803" name="Rectangle 2"/>
          <p:cNvSpPr>
            <a:spLocks noGrp="1" noChangeArrowheads="1"/>
          </p:cNvSpPr>
          <p:nvPr>
            <p:ph type="body" idx="4294967295"/>
          </p:nvPr>
        </p:nvSpPr>
        <p:spPr>
          <a:xfrm>
            <a:off x="639321" y="1265476"/>
            <a:ext cx="4644571" cy="4016829"/>
          </a:xfrm>
          <a:prstGeom prst="rect">
            <a:avLst/>
          </a:prstGeom>
        </p:spPr>
        <p:txBody>
          <a:bodyPr lIns="50237" tIns="25119" rIns="50237" bIns="25119"/>
          <a:lstStyle/>
          <a:p>
            <a:r>
              <a:rPr lang="en-US" sz="2400" b="0" dirty="0" smtClean="0">
                <a:latin typeface="Arial Bold" charset="0"/>
                <a:ea typeface="ヒラギノ角ゴ ProN W6" charset="0"/>
                <a:cs typeface="ヒラギノ角ゴ ProN W6" charset="0"/>
              </a:rPr>
              <a:t>Use $ to create and use variables</a:t>
            </a:r>
            <a:endParaRPr lang="en-US" sz="2400" b="0" dirty="0">
              <a:latin typeface="Arial Bold" charset="0"/>
              <a:ea typeface="ヒラギノ角ゴ ProN W6" charset="0"/>
              <a:cs typeface="ヒラギノ角ゴ ProN W6" charset="0"/>
            </a:endParaRPr>
          </a:p>
          <a:p>
            <a:r>
              <a:rPr lang="en-US" sz="2400" b="0" dirty="0">
                <a:latin typeface="Arial Bold" charset="0"/>
                <a:ea typeface="ヒラギノ角ゴ ProN W6" charset="0"/>
                <a:cs typeface="ヒラギノ角ゴ ProN W6" charset="0"/>
              </a:rPr>
              <a:t>Can contain letters, numbers, spaces and underscores</a:t>
            </a:r>
          </a:p>
          <a:p>
            <a:r>
              <a:rPr lang="en-US" sz="2400" b="0" dirty="0">
                <a:latin typeface="Arial Bold" charset="0"/>
                <a:ea typeface="ヒラギノ角ゴ ProN W6" charset="0"/>
                <a:cs typeface="ヒラギノ角ゴ ProN W6" charset="0"/>
              </a:rPr>
              <a:t>Don</a:t>
            </a:r>
            <a:r>
              <a:rPr lang="ja-JP" altLang="en-US" sz="2400" b="0" dirty="0">
                <a:latin typeface="Arial" charset="0"/>
                <a:ea typeface="ヒラギノ角ゴ ProN W6" charset="0"/>
                <a:cs typeface="ヒラギノ角ゴ ProN W6" charset="0"/>
              </a:rPr>
              <a:t>’</a:t>
            </a:r>
            <a:r>
              <a:rPr lang="en-US" altLang="ja-JP" sz="2400" b="0" dirty="0">
                <a:latin typeface="Arial Bold" charset="0"/>
                <a:ea typeface="ヒラギノ角ゴ ProN W6" charset="0"/>
                <a:cs typeface="ヒラギノ角ゴ ProN W6" charset="0"/>
              </a:rPr>
              <a:t>t persist after Shell exits</a:t>
            </a:r>
          </a:p>
          <a:p>
            <a:r>
              <a:rPr lang="en-US" sz="2400" b="0" dirty="0">
                <a:latin typeface="Arial Bold" charset="0"/>
                <a:ea typeface="ヒラギノ角ゴ ProN W6" charset="0"/>
                <a:cs typeface="ヒラギノ角ゴ ProN W6" charset="0"/>
              </a:rPr>
              <a:t>New-Variable</a:t>
            </a:r>
          </a:p>
          <a:p>
            <a:r>
              <a:rPr lang="en-US" sz="2400" b="0" dirty="0">
                <a:latin typeface="Arial Bold" charset="0"/>
                <a:ea typeface="ヒラギノ角ゴ ProN W6" charset="0"/>
                <a:cs typeface="ヒラギノ角ゴ ProN W6" charset="0"/>
              </a:rPr>
              <a:t>Set-Variable</a:t>
            </a:r>
          </a:p>
          <a:p>
            <a:r>
              <a:rPr lang="en-US" sz="2400" b="0" dirty="0">
                <a:latin typeface="Arial Bold" charset="0"/>
                <a:ea typeface="ヒラギノ角ゴ ProN W6" charset="0"/>
                <a:cs typeface="ヒラギノ角ゴ ProN W6" charset="0"/>
              </a:rPr>
              <a:t>Get-Variable</a:t>
            </a:r>
          </a:p>
          <a:p>
            <a:r>
              <a:rPr lang="en-US" sz="2400" b="0" dirty="0">
                <a:latin typeface="Arial Bold" charset="0"/>
                <a:ea typeface="ヒラギノ角ゴ ProN W6" charset="0"/>
                <a:cs typeface="ヒラギノ角ゴ ProN W6" charset="0"/>
              </a:rPr>
              <a:t>Clear-Variable</a:t>
            </a:r>
          </a:p>
          <a:p>
            <a:r>
              <a:rPr lang="en-US" sz="2400" b="0" dirty="0">
                <a:latin typeface="Arial Bold" charset="0"/>
                <a:ea typeface="ヒラギノ角ゴ ProN W6" charset="0"/>
                <a:cs typeface="ヒラギノ角ゴ ProN W6" charset="0"/>
              </a:rPr>
              <a:t>Remove-</a:t>
            </a:r>
            <a:r>
              <a:rPr lang="en-US" sz="2400" b="0" dirty="0" smtClean="0">
                <a:latin typeface="Arial Bold" charset="0"/>
                <a:ea typeface="ヒラギノ角ゴ ProN W6" charset="0"/>
                <a:cs typeface="ヒラギノ角ゴ ProN W6" charset="0"/>
              </a:rPr>
              <a:t>Variable</a:t>
            </a:r>
          </a:p>
          <a:p>
            <a:r>
              <a:rPr lang="en-US" sz="2400" b="0" dirty="0" smtClean="0">
                <a:latin typeface="Arial Bold" charset="0"/>
                <a:ea typeface="ヒラギノ角ゴ ProN W6" charset="0"/>
                <a:cs typeface="ヒラギノ角ゴ ProN W6" charset="0"/>
              </a:rPr>
              <a:t>Can force a type – [</a:t>
            </a:r>
            <a:r>
              <a:rPr lang="en-US" sz="2400" b="0" dirty="0" err="1" smtClean="0">
                <a:latin typeface="Arial Bold" charset="0"/>
                <a:ea typeface="ヒラギノ角ゴ ProN W6" charset="0"/>
                <a:cs typeface="ヒラギノ角ゴ ProN W6" charset="0"/>
              </a:rPr>
              <a:t>int</a:t>
            </a:r>
            <a:r>
              <a:rPr lang="en-US" sz="2400" b="0" dirty="0" smtClean="0">
                <a:latin typeface="Arial Bold" charset="0"/>
                <a:ea typeface="ヒラギノ角ゴ ProN W6" charset="0"/>
                <a:cs typeface="ヒラギノ角ゴ ProN W6" charset="0"/>
              </a:rPr>
              <a:t>]$</a:t>
            </a:r>
            <a:r>
              <a:rPr lang="en-US" sz="2400" b="0" dirty="0" err="1" smtClean="0">
                <a:latin typeface="Arial Bold" charset="0"/>
                <a:ea typeface="ヒラギノ角ゴ ProN W6" charset="0"/>
                <a:cs typeface="ヒラギノ角ゴ ProN W6" charset="0"/>
              </a:rPr>
              <a:t>var</a:t>
            </a:r>
            <a:endParaRPr lang="en-US" sz="2400" b="0" dirty="0">
              <a:latin typeface="Arial Bold" charset="0"/>
              <a:ea typeface="ヒラギノ角ゴ ProN W6" charset="0"/>
              <a:cs typeface="ヒラギノ角ゴ ProN W6" charset="0"/>
            </a:endParaRPr>
          </a:p>
        </p:txBody>
      </p:sp>
      <p:pic>
        <p:nvPicPr>
          <p:cNvPr id="7680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785" y="1781303"/>
            <a:ext cx="2505529" cy="3722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768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032" y="1311165"/>
            <a:ext cx="2080079" cy="3722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76807" name="Rectangle 8"/>
          <p:cNvSpPr>
            <a:spLocks/>
          </p:cNvSpPr>
          <p:nvPr/>
        </p:nvSpPr>
        <p:spPr bwMode="auto">
          <a:xfrm>
            <a:off x="10312400" y="5473337"/>
            <a:ext cx="181429" cy="248194"/>
          </a:xfrm>
          <a:prstGeom prst="rect">
            <a:avLst/>
          </a:prstGeom>
          <a:solidFill>
            <a:schemeClr val="accent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0" tIns="0" rIns="0" bIns="0"/>
          <a:lstStyle/>
          <a:p>
            <a:pPr algn="ctr" eaLnBrk="1" hangingPunct="1"/>
            <a:endParaRPr lang="en-US"/>
          </a:p>
        </p:txBody>
      </p:sp>
      <p:sp>
        <p:nvSpPr>
          <p:cNvPr id="76808" name="Rectangle 10"/>
          <p:cNvSpPr>
            <a:spLocks/>
          </p:cNvSpPr>
          <p:nvPr/>
        </p:nvSpPr>
        <p:spPr bwMode="auto">
          <a:xfrm>
            <a:off x="7829405" y="1282451"/>
            <a:ext cx="4049486" cy="917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eaLnBrk="1" hangingPunct="1"/>
            <a:r>
              <a:rPr lang="en-US" dirty="0">
                <a:latin typeface="Arial Bold" charset="0"/>
                <a:ea typeface="MS PGothic" charset="0"/>
                <a:cs typeface="MS PGothic" charset="0"/>
                <a:sym typeface="Arial Bold" charset="0"/>
              </a:rPr>
              <a:t>Note: The $ is not part of the variable name, it</a:t>
            </a:r>
            <a:r>
              <a:rPr lang="ja-JP" altLang="en-US" dirty="0">
                <a:latin typeface="Arial" charset="0"/>
                <a:ea typeface="MS PGothic" charset="0"/>
                <a:cs typeface="MS PGothic" charset="0"/>
                <a:sym typeface="Arial Bold" charset="0"/>
              </a:rPr>
              <a:t>’</a:t>
            </a:r>
            <a:r>
              <a:rPr lang="en-US" altLang="ja-JP" dirty="0">
                <a:latin typeface="Arial Bold" charset="0"/>
                <a:sym typeface="Arial Bold" charset="0"/>
              </a:rPr>
              <a:t>s a cue to access the contents of the variable</a:t>
            </a:r>
            <a:endParaRPr lang="en-US" dirty="0">
              <a:latin typeface="Arial Bold" charset="0"/>
              <a:sym typeface="Arial Bold" charset="0"/>
            </a:endParaRPr>
          </a:p>
        </p:txBody>
      </p:sp>
      <p:grpSp>
        <p:nvGrpSpPr>
          <p:cNvPr id="11" name="Group 4"/>
          <p:cNvGrpSpPr>
            <a:grpSpLocks/>
          </p:cNvGrpSpPr>
          <p:nvPr/>
        </p:nvGrpSpPr>
        <p:grpSpPr bwMode="auto">
          <a:xfrm>
            <a:off x="8252502" y="2267123"/>
            <a:ext cx="2954320" cy="4423928"/>
            <a:chOff x="0" y="0"/>
            <a:chExt cx="3800" cy="5992"/>
          </a:xfrm>
        </p:grpSpPr>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l="830" t="208" r="186" b="258"/>
            <a:stretch>
              <a:fillRect/>
            </a:stretch>
          </p:blipFill>
          <p:spPr bwMode="auto">
            <a:xfrm>
              <a:off x="128" y="96"/>
              <a:ext cx="3537" cy="5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3"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800" cy="5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spTree>
    <p:extLst>
      <p:ext uri="{BB962C8B-B14F-4D97-AF65-F5344CB8AC3E}">
        <p14:creationId xmlns:p14="http://schemas.microsoft.com/office/powerpoint/2010/main" val="1422299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p:txBody>
          <a:bodyPr/>
          <a:lstStyle/>
          <a:p>
            <a:pPr eaLnBrk="1" hangingPunct="1"/>
            <a:r>
              <a:rPr lang="en-US" dirty="0" smtClean="0">
                <a:latin typeface="Arial Bold" charset="0"/>
                <a:ea typeface="ヒラギノ角ゴ ProN W6" charset="0"/>
                <a:cs typeface="ヒラギノ角ゴ ProN W6" charset="0"/>
              </a:rPr>
              <a:t>Quotation Marks</a:t>
            </a:r>
            <a:endParaRPr lang="en-US" dirty="0">
              <a:latin typeface="Arial Bold" charset="0"/>
              <a:ea typeface="ヒラギノ角ゴ ProN W6" charset="0"/>
              <a:cs typeface="ヒラギノ角ゴ ProN W6" charset="0"/>
            </a:endParaRPr>
          </a:p>
        </p:txBody>
      </p:sp>
      <p:sp>
        <p:nvSpPr>
          <p:cNvPr id="77827" name="Rectangle 2"/>
          <p:cNvSpPr>
            <a:spLocks noGrp="1" noChangeArrowheads="1"/>
          </p:cNvSpPr>
          <p:nvPr>
            <p:ph type="body" idx="4294967295"/>
          </p:nvPr>
        </p:nvSpPr>
        <p:spPr>
          <a:xfrm>
            <a:off x="979715" y="1946366"/>
            <a:ext cx="4644571" cy="4016829"/>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Double Quotes resolve all variables</a:t>
            </a:r>
          </a:p>
          <a:p>
            <a:r>
              <a:rPr lang="en-US" sz="2400" b="0" dirty="0">
                <a:latin typeface="Arial Bold" charset="0"/>
                <a:ea typeface="ヒラギノ角ゴ ProN W6" charset="0"/>
                <a:cs typeface="ヒラギノ角ゴ ProN W6" charset="0"/>
              </a:rPr>
              <a:t>Can use Sub-Expressions</a:t>
            </a:r>
          </a:p>
          <a:p>
            <a:r>
              <a:rPr lang="en-US" sz="2400" b="0" dirty="0">
                <a:latin typeface="Arial Bold" charset="0"/>
                <a:ea typeface="ヒラギノ角ゴ ProN W6" charset="0"/>
                <a:cs typeface="ヒラギノ角ゴ ProN W6" charset="0"/>
              </a:rPr>
              <a:t>Single Quotes prevent substitution</a:t>
            </a:r>
          </a:p>
          <a:p>
            <a:r>
              <a:rPr lang="en-US" sz="2400" b="0" dirty="0">
                <a:latin typeface="Arial Bold" charset="0"/>
                <a:ea typeface="ヒラギノ角ゴ ProN W6" charset="0"/>
                <a:cs typeface="ヒラギノ角ゴ ProN W6" charset="0"/>
              </a:rPr>
              <a:t>Get-Help </a:t>
            </a:r>
            <a:r>
              <a:rPr lang="en-US" sz="2400" b="0" dirty="0" err="1">
                <a:latin typeface="Arial Bold" charset="0"/>
                <a:ea typeface="ヒラギノ角ゴ ProN W6" charset="0"/>
                <a:cs typeface="ヒラギノ角ゴ ProN W6" charset="0"/>
              </a:rPr>
              <a:t>About_Quoting_Rules</a:t>
            </a:r>
            <a:endParaRPr lang="en-US" sz="2400" b="0" dirty="0">
              <a:latin typeface="Arial Bold" charset="0"/>
              <a:ea typeface="ヒラギノ角ゴ ProN W6" charset="0"/>
              <a:cs typeface="ヒラギノ角ゴ ProN W6" charset="0"/>
            </a:endParaRPr>
          </a:p>
          <a:p>
            <a:r>
              <a:rPr lang="en-US" sz="2400" b="0" dirty="0">
                <a:latin typeface="Arial Bold" charset="0"/>
                <a:ea typeface="ヒラギノ角ゴ ProN W6" charset="0"/>
                <a:cs typeface="ヒラギノ角ゴ ProN W6" charset="0"/>
              </a:rPr>
              <a:t>Back-tick/Grave-Accent prevents individual substitution</a:t>
            </a:r>
          </a:p>
        </p:txBody>
      </p:sp>
      <p:pic>
        <p:nvPicPr>
          <p:cNvPr id="778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007" y="1979023"/>
            <a:ext cx="5663293" cy="2403566"/>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778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057" y="4526280"/>
            <a:ext cx="1110343" cy="1648370"/>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val="387850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p:txBody>
          <a:bodyPr>
            <a:normAutofit/>
          </a:bodyPr>
          <a:lstStyle/>
          <a:p>
            <a:r>
              <a:rPr lang="en-US" dirty="0">
                <a:latin typeface="Arial Bold" charset="0"/>
                <a:ea typeface="ヒラギノ角ゴ ProN W6" charset="0"/>
                <a:cs typeface="ヒラギノ角ゴ ProN W6" charset="0"/>
              </a:rPr>
              <a:t> </a:t>
            </a:r>
            <a:r>
              <a:rPr lang="en-GB" dirty="0" smtClean="0"/>
              <a:t>Object Members and variables</a:t>
            </a:r>
            <a:endParaRPr lang="en-US" dirty="0">
              <a:latin typeface="Arial Bold" charset="0"/>
              <a:ea typeface="ヒラギノ角ゴ ProN W6" charset="0"/>
              <a:cs typeface="ヒラギノ角ゴ ProN W6" charset="0"/>
            </a:endParaRPr>
          </a:p>
        </p:txBody>
      </p:sp>
      <p:sp>
        <p:nvSpPr>
          <p:cNvPr id="46083" name="Rectangle 2"/>
          <p:cNvSpPr>
            <a:spLocks noGrp="1" noChangeArrowheads="1"/>
          </p:cNvSpPr>
          <p:nvPr>
            <p:ph type="body" idx="4294967295"/>
          </p:nvPr>
        </p:nvSpPr>
        <p:spPr>
          <a:xfrm>
            <a:off x="1256563" y="1116969"/>
            <a:ext cx="9409046" cy="1545144"/>
          </a:xfrm>
          <a:prstGeom prst="rect">
            <a:avLst/>
          </a:prstGeom>
        </p:spPr>
        <p:txBody>
          <a:bodyPr lIns="50237" tIns="25119" rIns="50237" bIns="25119"/>
          <a:lstStyle/>
          <a:p>
            <a:r>
              <a:rPr lang="en-US" sz="2400" b="0" dirty="0" smtClean="0">
                <a:latin typeface="Arial Bold" charset="0"/>
                <a:ea typeface="ヒラギノ角ゴ ProN W6" charset="0"/>
                <a:cs typeface="ヒラギノ角ゴ ProN W6" charset="0"/>
              </a:rPr>
              <a:t>Remember-Get-Member (</a:t>
            </a:r>
            <a:r>
              <a:rPr lang="en-US" sz="2400" b="0" dirty="0" err="1" smtClean="0">
                <a:latin typeface="Arial Bold" charset="0"/>
                <a:ea typeface="ヒラギノ角ゴ ProN W6" charset="0"/>
                <a:cs typeface="ヒラギノ角ゴ ProN W6" charset="0"/>
              </a:rPr>
              <a:t>gm</a:t>
            </a:r>
            <a:r>
              <a:rPr lang="en-US" sz="2400" b="0" dirty="0" smtClean="0">
                <a:latin typeface="Arial Bold" charset="0"/>
                <a:ea typeface="ヒラギノ角ゴ ProN W6" charset="0"/>
                <a:cs typeface="ヒラギノ角ゴ ProN W6" charset="0"/>
              </a:rPr>
              <a:t>) will provide the </a:t>
            </a:r>
            <a:r>
              <a:rPr lang="en-US" sz="2400" b="0" dirty="0" err="1" smtClean="0">
                <a:latin typeface="Arial Bold" charset="0"/>
                <a:ea typeface="ヒラギノ角ゴ ProN W6" charset="0"/>
                <a:cs typeface="ヒラギノ角ゴ ProN W6" charset="0"/>
              </a:rPr>
              <a:t>TypeName</a:t>
            </a:r>
            <a:r>
              <a:rPr lang="en-US" sz="2400" b="0" dirty="0" smtClean="0">
                <a:latin typeface="Arial Bold" charset="0"/>
                <a:ea typeface="ヒラギノ角ゴ ProN W6" charset="0"/>
                <a:cs typeface="ヒラギノ角ゴ ProN W6" charset="0"/>
              </a:rPr>
              <a:t>, Methods and Properties of an Object. </a:t>
            </a:r>
          </a:p>
          <a:p>
            <a:r>
              <a:rPr lang="en-US" sz="2400" b="0" dirty="0" smtClean="0">
                <a:latin typeface="Arial Bold" charset="0"/>
                <a:ea typeface="ヒラギノ角ゴ ProN W6" charset="0"/>
                <a:cs typeface="ヒラギノ角ゴ ProN W6" charset="0"/>
              </a:rPr>
              <a:t>You can use variables to work with Objects</a:t>
            </a:r>
            <a:endParaRPr lang="en-US" sz="2400" b="0" dirty="0">
              <a:latin typeface="Arial Bold" charset="0"/>
              <a:ea typeface="ヒラギノ角ゴ ProN W6" charset="0"/>
              <a:cs typeface="ヒラギノ角ゴ ProN W6" charset="0"/>
            </a:endParaRPr>
          </a:p>
        </p:txBody>
      </p:sp>
      <p:pic>
        <p:nvPicPr>
          <p:cNvPr id="3" name="Picture 2" descr="ObjectMEmbe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42" y="2454663"/>
            <a:ext cx="8446795" cy="4251743"/>
          </a:xfrm>
          <a:prstGeom prst="rect">
            <a:avLst/>
          </a:prstGeom>
        </p:spPr>
      </p:pic>
    </p:spTree>
    <p:extLst>
      <p:ext uri="{BB962C8B-B14F-4D97-AF65-F5344CB8AC3E}">
        <p14:creationId xmlns:p14="http://schemas.microsoft.com/office/powerpoint/2010/main" val="2733372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Parentheses</a:t>
            </a:r>
            <a:endParaRPr lang="en-US" dirty="0"/>
          </a:p>
        </p:txBody>
      </p:sp>
      <p:pic>
        <p:nvPicPr>
          <p:cNvPr id="5" name="Picture 4" descr="Parenthesi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1711"/>
            <a:ext cx="12192000" cy="5806289"/>
          </a:xfrm>
          <a:prstGeom prst="rect">
            <a:avLst/>
          </a:prstGeom>
        </p:spPr>
      </p:pic>
    </p:spTree>
    <p:extLst>
      <p:ext uri="{BB962C8B-B14F-4D97-AF65-F5344CB8AC3E}">
        <p14:creationId xmlns:p14="http://schemas.microsoft.com/office/powerpoint/2010/main" val="269801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Logical construct</a:t>
            </a:r>
            <a:endParaRPr lang="en-GB" dirty="0"/>
          </a:p>
        </p:txBody>
      </p:sp>
    </p:spTree>
    <p:extLst>
      <p:ext uri="{BB962C8B-B14F-4D97-AF65-F5344CB8AC3E}">
        <p14:creationId xmlns:p14="http://schemas.microsoft.com/office/powerpoint/2010/main" val="643401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construct - If..</a:t>
            </a:r>
            <a:r>
              <a:rPr lang="en-US" dirty="0" err="1" smtClean="0"/>
              <a:t>ElseIf</a:t>
            </a:r>
            <a:r>
              <a:rPr lang="en-US" dirty="0" smtClean="0"/>
              <a:t>…Else</a:t>
            </a:r>
            <a:endParaRPr lang="en-US" dirty="0"/>
          </a:p>
        </p:txBody>
      </p:sp>
      <p:pic>
        <p:nvPicPr>
          <p:cNvPr id="6" name="Picture 5" descr="I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662" y="1863902"/>
            <a:ext cx="9931105" cy="4440890"/>
          </a:xfrm>
          <a:prstGeom prst="rect">
            <a:avLst/>
          </a:prstGeom>
        </p:spPr>
      </p:pic>
    </p:spTree>
    <p:extLst>
      <p:ext uri="{BB962C8B-B14F-4D97-AF65-F5344CB8AC3E}">
        <p14:creationId xmlns:p14="http://schemas.microsoft.com/office/powerpoint/2010/main" val="298114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construct – Switch</a:t>
            </a:r>
            <a:endParaRPr lang="en-US" dirty="0"/>
          </a:p>
        </p:txBody>
      </p:sp>
      <p:pic>
        <p:nvPicPr>
          <p:cNvPr id="4" name="Picture 3" descr="swit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30" y="1775630"/>
            <a:ext cx="11843876" cy="4248991"/>
          </a:xfrm>
          <a:prstGeom prst="rect">
            <a:avLst/>
          </a:prstGeom>
        </p:spPr>
      </p:pic>
    </p:spTree>
    <p:extLst>
      <p:ext uri="{BB962C8B-B14F-4D97-AF65-F5344CB8AC3E}">
        <p14:creationId xmlns:p14="http://schemas.microsoft.com/office/powerpoint/2010/main" val="14616904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188BA1-58FC-482F-BA06-630432A7AD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9289BCA-000F-4FF8-86C6-E7DBD60D7608}">
  <ds:schemaRefs>
    <ds:schemaRef ds:uri="http://schemas.microsoft.com/sharepoint/v3/contenttype/forms"/>
  </ds:schemaRefs>
</ds:datastoreItem>
</file>

<file path=customXml/itemProps3.xml><?xml version="1.0" encoding="utf-8"?>
<ds:datastoreItem xmlns:ds="http://schemas.openxmlformats.org/officeDocument/2006/customXml" ds:itemID="{8D2015E6-0008-4ADB-97DB-44237349779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4383</TotalTime>
  <Words>177</Words>
  <Application>Microsoft Office PowerPoint</Application>
  <PresentationFormat>Widescreen</PresentationFormat>
  <Paragraphs>40</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MS PGothic</vt:lpstr>
      <vt:lpstr>MS PGothic</vt:lpstr>
      <vt:lpstr>Arial</vt:lpstr>
      <vt:lpstr>Arial Bold</vt:lpstr>
      <vt:lpstr>Calibri</vt:lpstr>
      <vt:lpstr>Segoe</vt:lpstr>
      <vt:lpstr>Segoe UI</vt:lpstr>
      <vt:lpstr>Segoe UI Light</vt:lpstr>
      <vt:lpstr>ヒラギノ角ゴ ProN W6</vt:lpstr>
      <vt:lpstr>1_Office Theme</vt:lpstr>
      <vt:lpstr>PowerPoint Presentation</vt:lpstr>
      <vt:lpstr>Module Overview</vt:lpstr>
      <vt:lpstr>Variables: A place to store stuff</vt:lpstr>
      <vt:lpstr>Quotation Marks</vt:lpstr>
      <vt:lpstr> Object Members and variables</vt:lpstr>
      <vt:lpstr>Parentheses</vt:lpstr>
      <vt:lpstr>PowerPoint Presentation</vt:lpstr>
      <vt:lpstr>Logical construct - If..ElseIf…Else</vt:lpstr>
      <vt:lpstr>Switch construct – Switch</vt:lpstr>
      <vt:lpstr>PowerPoint Presentation</vt:lpstr>
      <vt:lpstr>Looping constructs</vt:lpstr>
      <vt:lpstr>Looping constructs</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194</cp:revision>
  <dcterms:created xsi:type="dcterms:W3CDTF">2013-02-15T23:12:42Z</dcterms:created>
  <dcterms:modified xsi:type="dcterms:W3CDTF">2013-07-31T00:52:27Z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