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65"/>
            <p14:sldId id="26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5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5_Mast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5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074371"/>
            <a:ext cx="8229266" cy="110251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Notes for Linear </a:t>
            </a:r>
            <a:r>
              <a:rPr lang="en-US" dirty="0"/>
              <a:t>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047" y="55864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912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18937" y="990665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Feasible Region is nonempty and bounded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Unique Optimal Solution</a:t>
            </a: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955144" y="1072376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322608" y="4012331"/>
            <a:ext cx="513155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1696784" y="1981089"/>
            <a:ext cx="2458872" cy="1015621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407303" y="1927636"/>
            <a:ext cx="2191603" cy="74835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696784" y="2996710"/>
            <a:ext cx="106907" cy="213815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4155656" y="1981089"/>
            <a:ext cx="106907" cy="160361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>
            <a:off x="3300396" y="1927636"/>
            <a:ext cx="106907" cy="160361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474181" y="2667079"/>
            <a:ext cx="106907" cy="160361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5171277" y="2034543"/>
            <a:ext cx="0" cy="24054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>
            <a:off x="4957462" y="2034543"/>
            <a:ext cx="21381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>
            <a:off x="5010915" y="4439961"/>
            <a:ext cx="16036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964053" y="2515627"/>
            <a:ext cx="267269" cy="149670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21143"/>
              </p:ext>
            </p:extLst>
          </p:nvPr>
        </p:nvGraphicFramePr>
        <p:xfrm>
          <a:off x="2124414" y="2248358"/>
          <a:ext cx="374176" cy="26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30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414" y="2248358"/>
                        <a:ext cx="374176" cy="26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3781480" y="2016725"/>
            <a:ext cx="213815" cy="16036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V="1">
            <a:off x="3888387" y="2194904"/>
            <a:ext cx="0" cy="5151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376062" y="2710034"/>
            <a:ext cx="50691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Unique Optimal </a:t>
            </a:r>
            <a:r>
              <a:rPr lang="en-US" sz="1600" b="1" dirty="0" smtClean="0">
                <a:latin typeface="Verdana" pitchFamily="34" charset="0"/>
              </a:rPr>
              <a:t/>
            </a:r>
            <a:br>
              <a:rPr lang="en-US" sz="1600" b="1" dirty="0" smtClean="0">
                <a:latin typeface="Verdana" pitchFamily="34" charset="0"/>
              </a:rPr>
            </a:br>
            <a:r>
              <a:rPr lang="en-US" sz="1600" b="1" dirty="0" smtClean="0">
                <a:latin typeface="Verdana" pitchFamily="34" charset="0"/>
              </a:rPr>
              <a:t>Solution</a:t>
            </a:r>
            <a:r>
              <a:rPr lang="en-US" sz="1600" b="1" dirty="0">
                <a:latin typeface="Verdana" pitchFamily="34" charset="0"/>
              </a:rPr>
              <a:t>, x*</a:t>
            </a:r>
          </a:p>
        </p:txBody>
      </p:sp>
    </p:spTree>
    <p:extLst>
      <p:ext uri="{BB962C8B-B14F-4D97-AF65-F5344CB8AC3E}">
        <p14:creationId xmlns:p14="http://schemas.microsoft.com/office/powerpoint/2010/main" val="40312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820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18937" y="990665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(2b)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is nonempty and bounded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Optimal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955144" y="1072376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322608" y="4012331"/>
            <a:ext cx="513155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1696784" y="1981089"/>
            <a:ext cx="2458872" cy="1015621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407303" y="1927636"/>
            <a:ext cx="2191603" cy="74835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696784" y="2996710"/>
            <a:ext cx="106907" cy="213815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4155656" y="1981089"/>
            <a:ext cx="106907" cy="160361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>
            <a:off x="3300396" y="1927636"/>
            <a:ext cx="106907" cy="160361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474181" y="2667079"/>
            <a:ext cx="106907" cy="160361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5171277" y="2034543"/>
            <a:ext cx="0" cy="24054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>
            <a:off x="4957462" y="2034543"/>
            <a:ext cx="21381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>
            <a:off x="5010915" y="4439961"/>
            <a:ext cx="16036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1964053" y="3685228"/>
            <a:ext cx="144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66409"/>
              </p:ext>
            </p:extLst>
          </p:nvPr>
        </p:nvGraphicFramePr>
        <p:xfrm>
          <a:off x="3427492" y="3594804"/>
          <a:ext cx="374176" cy="26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3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92" y="3594804"/>
                        <a:ext cx="374176" cy="26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5017980" y="2420385"/>
            <a:ext cx="315648" cy="17851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 flipV="1">
            <a:off x="5474181" y="3084719"/>
            <a:ext cx="465702" cy="73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5806763" y="2859217"/>
            <a:ext cx="17609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Verdana" pitchFamily="34" charset="0"/>
              </a:rPr>
              <a:t>Alternative </a:t>
            </a:r>
            <a:br>
              <a:rPr lang="en-US" sz="1600" b="1" dirty="0" smtClean="0">
                <a:latin typeface="Verdana" pitchFamily="34" charset="0"/>
              </a:rPr>
            </a:br>
            <a:r>
              <a:rPr lang="en-US" sz="1600" b="1" dirty="0" smtClean="0">
                <a:latin typeface="Verdana" pitchFamily="34" charset="0"/>
              </a:rPr>
              <a:t>Optimal </a:t>
            </a:r>
            <a:br>
              <a:rPr lang="en-US" sz="1600" b="1" dirty="0" smtClean="0">
                <a:latin typeface="Verdana" pitchFamily="34" charset="0"/>
              </a:rPr>
            </a:br>
            <a:r>
              <a:rPr lang="en-US" sz="1600" b="1" dirty="0" smtClean="0">
                <a:latin typeface="Verdana" pitchFamily="34" charset="0"/>
              </a:rPr>
              <a:t>Solutions, </a:t>
            </a:r>
            <a:r>
              <a:rPr lang="en-US" sz="1600" b="1" dirty="0">
                <a:latin typeface="Verdana" pitchFamily="34" charset="0"/>
              </a:rPr>
              <a:t>x*</a:t>
            </a:r>
          </a:p>
        </p:txBody>
      </p:sp>
    </p:spTree>
    <p:extLst>
      <p:ext uri="{BB962C8B-B14F-4D97-AF65-F5344CB8AC3E}">
        <p14:creationId xmlns:p14="http://schemas.microsoft.com/office/powerpoint/2010/main" val="30400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912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18937" y="990665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Feasible Region is nonempty and unbounded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Unique Optimal Solution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1823454" y="1195039"/>
            <a:ext cx="0" cy="34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212583" y="4034301"/>
            <a:ext cx="495580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1573943" y="2072629"/>
            <a:ext cx="2374655" cy="980836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986927" y="3414825"/>
            <a:ext cx="3820098" cy="9292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573943" y="3053465"/>
            <a:ext cx="103246" cy="206492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948599" y="2072629"/>
            <a:ext cx="103246" cy="154869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 flipV="1">
            <a:off x="1935304" y="4137547"/>
            <a:ext cx="51623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 flipV="1">
            <a:off x="5703779" y="3208334"/>
            <a:ext cx="103246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1212583" y="4034301"/>
            <a:ext cx="619475" cy="516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34303"/>
              </p:ext>
            </p:extLst>
          </p:nvPr>
        </p:nvGraphicFramePr>
        <p:xfrm>
          <a:off x="1006091" y="4142924"/>
          <a:ext cx="361361" cy="2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091" y="4142924"/>
                        <a:ext cx="361361" cy="2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80435" y="2640481"/>
            <a:ext cx="1497065" cy="1651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3277500" y="4137547"/>
            <a:ext cx="206492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 flipV="1">
            <a:off x="1780435" y="2485613"/>
            <a:ext cx="258115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Oval 25"/>
          <p:cNvSpPr>
            <a:spLocks noChangeArrowheads="1"/>
          </p:cNvSpPr>
          <p:nvPr/>
        </p:nvSpPr>
        <p:spPr bwMode="auto">
          <a:xfrm>
            <a:off x="1883681" y="2795350"/>
            <a:ext cx="206492" cy="15486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 flipV="1">
            <a:off x="2193419" y="2898596"/>
            <a:ext cx="516229" cy="1032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1961115" y="2877085"/>
            <a:ext cx="4895576" cy="22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Unique Optimal Solution, x*</a:t>
            </a:r>
          </a:p>
        </p:txBody>
      </p:sp>
    </p:spTree>
    <p:extLst>
      <p:ext uri="{BB962C8B-B14F-4D97-AF65-F5344CB8AC3E}">
        <p14:creationId xmlns:p14="http://schemas.microsoft.com/office/powerpoint/2010/main" val="31697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912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18937" y="990665"/>
            <a:ext cx="6337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(3b)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is nonempty and unbounded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Optimal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(Optimal Solution Set is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Bounded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1823454" y="1195039"/>
            <a:ext cx="0" cy="34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212583" y="4034301"/>
            <a:ext cx="495580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1573943" y="2072629"/>
            <a:ext cx="2374655" cy="980836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986927" y="3414825"/>
            <a:ext cx="3820098" cy="9292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573943" y="3053465"/>
            <a:ext cx="103246" cy="206492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948599" y="2072629"/>
            <a:ext cx="103246" cy="154869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 flipV="1">
            <a:off x="1935304" y="4137547"/>
            <a:ext cx="51623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 flipV="1">
            <a:off x="5703779" y="3208334"/>
            <a:ext cx="103246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1823454" y="3363203"/>
            <a:ext cx="562906" cy="39147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01381"/>
              </p:ext>
            </p:extLst>
          </p:nvPr>
        </p:nvGraphicFramePr>
        <p:xfrm>
          <a:off x="1508269" y="3710967"/>
          <a:ext cx="361361" cy="2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269" y="3710967"/>
                        <a:ext cx="361361" cy="2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80435" y="2640481"/>
            <a:ext cx="1497065" cy="1651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3277500" y="4137547"/>
            <a:ext cx="206492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 flipV="1">
            <a:off x="1780435" y="2485613"/>
            <a:ext cx="258115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Oval 25"/>
          <p:cNvSpPr>
            <a:spLocks noChangeArrowheads="1"/>
          </p:cNvSpPr>
          <p:nvPr/>
        </p:nvSpPr>
        <p:spPr bwMode="auto">
          <a:xfrm rot="2954906">
            <a:off x="1616461" y="3468846"/>
            <a:ext cx="1961671" cy="20649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>
            <a:off x="2193417" y="2883918"/>
            <a:ext cx="772806" cy="1057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2659158" y="2492354"/>
            <a:ext cx="2171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Verdana" pitchFamily="34" charset="0"/>
              </a:rPr>
              <a:t>Alternative </a:t>
            </a:r>
            <a:r>
              <a:rPr lang="en-US" sz="1600" b="1" dirty="0">
                <a:latin typeface="Verdana" pitchFamily="34" charset="0"/>
              </a:rPr>
              <a:t>Optimal </a:t>
            </a:r>
            <a:r>
              <a:rPr lang="en-US" sz="1600" b="1" dirty="0" smtClean="0">
                <a:latin typeface="Verdana" pitchFamily="34" charset="0"/>
              </a:rPr>
              <a:t>Solutions, </a:t>
            </a:r>
            <a:r>
              <a:rPr lang="en-US" sz="1600" b="1" dirty="0">
                <a:latin typeface="Verdana" pitchFamily="34" charset="0"/>
              </a:rPr>
              <a:t>x*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193117" y="2506158"/>
            <a:ext cx="27933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NOTE:  If         is perpendicular to  an edge that has both endpoints bounded, then the Optimal Solution Set is Bounded.</a:t>
            </a:r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88426"/>
              </p:ext>
            </p:extLst>
          </p:nvPr>
        </p:nvGraphicFramePr>
        <p:xfrm>
          <a:off x="7394197" y="2561439"/>
          <a:ext cx="361361" cy="2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197" y="2561439"/>
                        <a:ext cx="361361" cy="2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912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18937" y="990665"/>
            <a:ext cx="6337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(3c)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is nonempty and unbounded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Optimal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(Optimal Solution Set is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Unbounded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1823454" y="1195039"/>
            <a:ext cx="0" cy="34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212583" y="4034301"/>
            <a:ext cx="495580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1573943" y="2072629"/>
            <a:ext cx="2374655" cy="980836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986927" y="3414825"/>
            <a:ext cx="3820098" cy="9292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573943" y="3053465"/>
            <a:ext cx="103246" cy="206492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948599" y="2072629"/>
            <a:ext cx="103246" cy="154869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 flipV="1">
            <a:off x="1935304" y="4137547"/>
            <a:ext cx="51623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 flipV="1">
            <a:off x="5703779" y="3208334"/>
            <a:ext cx="103246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 flipV="1">
            <a:off x="1234737" y="3030168"/>
            <a:ext cx="562906" cy="99397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15731"/>
              </p:ext>
            </p:extLst>
          </p:nvPr>
        </p:nvGraphicFramePr>
        <p:xfrm>
          <a:off x="897779" y="3133588"/>
          <a:ext cx="361361" cy="2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79" y="3133588"/>
                        <a:ext cx="361361" cy="2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80435" y="2640481"/>
            <a:ext cx="1497065" cy="1651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3277500" y="4137547"/>
            <a:ext cx="206492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 flipV="1">
            <a:off x="1780435" y="2485613"/>
            <a:ext cx="258115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Oval 25"/>
          <p:cNvSpPr>
            <a:spLocks noChangeArrowheads="1"/>
          </p:cNvSpPr>
          <p:nvPr/>
        </p:nvSpPr>
        <p:spPr bwMode="auto">
          <a:xfrm rot="20334287">
            <a:off x="1717429" y="2337122"/>
            <a:ext cx="2421975" cy="30275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 flipV="1">
            <a:off x="3072545" y="2698028"/>
            <a:ext cx="831294" cy="27701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577951" y="2604816"/>
            <a:ext cx="2171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Verdana" pitchFamily="34" charset="0"/>
              </a:rPr>
              <a:t>Alternative </a:t>
            </a:r>
            <a:r>
              <a:rPr lang="en-US" sz="1600" b="1" dirty="0">
                <a:latin typeface="Verdana" pitchFamily="34" charset="0"/>
              </a:rPr>
              <a:t>Optimal </a:t>
            </a:r>
            <a:r>
              <a:rPr lang="en-US" sz="1600" b="1" dirty="0" smtClean="0">
                <a:latin typeface="Verdana" pitchFamily="34" charset="0"/>
              </a:rPr>
              <a:t>Solutions, </a:t>
            </a:r>
            <a:r>
              <a:rPr lang="en-US" sz="1600" b="1" dirty="0">
                <a:latin typeface="Verdana" pitchFamily="34" charset="0"/>
              </a:rPr>
              <a:t>x*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193117" y="2506158"/>
            <a:ext cx="27933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NOTE:  If         is perpendicular to  an edge that </a:t>
            </a:r>
            <a:r>
              <a:rPr lang="en-US" sz="1600" b="1" dirty="0" smtClean="0">
                <a:latin typeface="Verdana" pitchFamily="34" charset="0"/>
              </a:rPr>
              <a:t>only has one endpoint </a:t>
            </a:r>
            <a:r>
              <a:rPr lang="en-US" sz="1600" b="1" dirty="0">
                <a:latin typeface="Verdana" pitchFamily="34" charset="0"/>
              </a:rPr>
              <a:t>bounded, then the Optimal Solution Set is </a:t>
            </a:r>
            <a:r>
              <a:rPr lang="en-US" sz="1600" b="1" dirty="0" smtClean="0">
                <a:latin typeface="Verdana" pitchFamily="34" charset="0"/>
              </a:rPr>
              <a:t>Unbounded</a:t>
            </a:r>
            <a:r>
              <a:rPr lang="en-US" sz="1600" b="1" dirty="0">
                <a:latin typeface="Verdana" pitchFamily="34" charset="0"/>
              </a:rPr>
              <a:t>.</a:t>
            </a:r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/>
        </p:nvGraphicFramePr>
        <p:xfrm>
          <a:off x="7394197" y="2561439"/>
          <a:ext cx="361361" cy="2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197" y="2561439"/>
                        <a:ext cx="361361" cy="2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6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912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518937" y="990665"/>
            <a:ext cx="6337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(3d)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is nonempty and unbounded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Finite Optimal Solution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(i.e., objective function is unbounded)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1823454" y="1195039"/>
            <a:ext cx="0" cy="34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212583" y="4034301"/>
            <a:ext cx="495580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V="1">
            <a:off x="1573943" y="2072629"/>
            <a:ext cx="2374655" cy="980836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986927" y="3414825"/>
            <a:ext cx="3820098" cy="9292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573943" y="3053465"/>
            <a:ext cx="103246" cy="206492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948599" y="2072629"/>
            <a:ext cx="103246" cy="154869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 flipV="1">
            <a:off x="1935304" y="4137547"/>
            <a:ext cx="51623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 flipH="1" flipV="1">
            <a:off x="5703779" y="3208334"/>
            <a:ext cx="103246" cy="20649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V="1">
            <a:off x="1820910" y="3450634"/>
            <a:ext cx="1358433" cy="5852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02983"/>
              </p:ext>
            </p:extLst>
          </p:nvPr>
        </p:nvGraphicFramePr>
        <p:xfrm>
          <a:off x="3054587" y="3184833"/>
          <a:ext cx="361361" cy="2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587" y="3184833"/>
                        <a:ext cx="361361" cy="2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80435" y="2640481"/>
            <a:ext cx="1497065" cy="16519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3277500" y="4137547"/>
            <a:ext cx="206492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 flipV="1">
            <a:off x="1780435" y="2485613"/>
            <a:ext cx="258115" cy="154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3346702" y="2623558"/>
            <a:ext cx="217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latin typeface="Verdana" pitchFamily="34" charset="0"/>
              </a:rPr>
              <a:t>Unbounded</a:t>
            </a:r>
            <a:br>
              <a:rPr lang="en-US" sz="1600" b="1" dirty="0" smtClean="0">
                <a:latin typeface="Verdana" pitchFamily="34" charset="0"/>
              </a:rPr>
            </a:br>
            <a:r>
              <a:rPr lang="en-US" sz="1600" b="1" dirty="0" smtClean="0">
                <a:latin typeface="Verdana" pitchFamily="34" charset="0"/>
              </a:rPr>
              <a:t>x* is infinity</a:t>
            </a:r>
            <a:endParaRPr lang="en-US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General Notes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030220" y="533400"/>
            <a:ext cx="60579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is a matrix that is mxn; that is m-rows and n-columns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m: number of constraints (not counting non-negativity constraints)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n: number of variables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 general, the Rank(A)=m; because we generally have more variables than constraints (i.e., m&lt;n).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90500" y="2178685"/>
            <a:ext cx="87630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Solution: 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 set n-m variables equal to zero (these variables are called non-basic variables, X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), and we set the remaining variables (these variables called basic variables, X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equal to values (which are usually not zero) so that we have a unique solution to the system.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coefficient matrix of X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is called B (the basis matrix).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 is a submatrix of A.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If X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≥ 0, then the solution X = (X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≥0 is called a Basic Feasible Solution (BFS).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Graphically, a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Basic Solution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is where 2 constraints meet (doesn’t have to be feasible).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Graphically, a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Basic Feasible Solution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is an Extreme Point of the feasible region.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62432"/>
              </p:ext>
            </p:extLst>
          </p:nvPr>
        </p:nvGraphicFramePr>
        <p:xfrm>
          <a:off x="1280270" y="533400"/>
          <a:ext cx="1389269" cy="16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748975" imgH="863225" progId="Equation.3">
                  <p:embed/>
                </p:oleObj>
              </mc:Choice>
              <mc:Fallback>
                <p:oleObj name="Equation" r:id="rId3" imgW="748975" imgH="863225" progId="Equation.3">
                  <p:embed/>
                  <p:pic>
                    <p:nvPicPr>
                      <p:cNvPr id="2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270" y="533400"/>
                        <a:ext cx="1389269" cy="160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9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General Notes (Example)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05638"/>
              </p:ext>
            </p:extLst>
          </p:nvPr>
        </p:nvGraphicFramePr>
        <p:xfrm>
          <a:off x="300831" y="837518"/>
          <a:ext cx="153193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1143000" imgH="1371600" progId="Equation.3">
                  <p:embed/>
                </p:oleObj>
              </mc:Choice>
              <mc:Fallback>
                <p:oleObj name="Equation" r:id="rId3" imgW="1143000" imgH="1371600" progId="Equation.3">
                  <p:embed/>
                  <p:pic>
                    <p:nvPicPr>
                      <p:cNvPr id="30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" y="837518"/>
                        <a:ext cx="153193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494898"/>
              </p:ext>
            </p:extLst>
          </p:nvPr>
        </p:nvGraphicFramePr>
        <p:xfrm>
          <a:off x="5748890" y="883238"/>
          <a:ext cx="1510113" cy="179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1155700" imgH="1371600" progId="Equation.3">
                  <p:embed/>
                </p:oleObj>
              </mc:Choice>
              <mc:Fallback>
                <p:oleObj name="Equation" r:id="rId5" imgW="1155700" imgH="1371600" progId="Equation.3">
                  <p:embed/>
                  <p:pic>
                    <p:nvPicPr>
                      <p:cNvPr id="30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890" y="883238"/>
                        <a:ext cx="1510113" cy="1792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470805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59120" y="470805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Standard Form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423331"/>
              </p:ext>
            </p:extLst>
          </p:nvPr>
        </p:nvGraphicFramePr>
        <p:xfrm>
          <a:off x="4648200" y="3079703"/>
          <a:ext cx="37338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1892300" imgH="711200" progId="Equation.3">
                  <p:embed/>
                </p:oleObj>
              </mc:Choice>
              <mc:Fallback>
                <p:oleObj name="Equation" r:id="rId7" imgW="1892300" imgH="711200" progId="Equation.3">
                  <p:embed/>
                  <p:pic>
                    <p:nvPicPr>
                      <p:cNvPr id="308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79703"/>
                        <a:ext cx="37338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048000" y="1295400"/>
            <a:ext cx="1808480" cy="609600"/>
          </a:xfrm>
          <a:prstGeom prst="rightArrow">
            <a:avLst>
              <a:gd name="adj1" fmla="val 50000"/>
              <a:gd name="adj2" fmla="val 6614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8600" y="2767918"/>
            <a:ext cx="4800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3x5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m=3, n=5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number of non-basic variables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n-m = 5-3 = 2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 number of basic variables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 = 3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257800" y="273045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A</a:t>
            </a:r>
            <a:r>
              <a:rPr lang="en-US" b="1" baseline="-25000" dirty="0">
                <a:latin typeface="Verdana" pitchFamily="34" charset="0"/>
              </a:rPr>
              <a:t>.1 </a:t>
            </a:r>
            <a:r>
              <a:rPr lang="en-US" b="1" dirty="0">
                <a:latin typeface="Verdana" pitchFamily="34" charset="0"/>
              </a:rPr>
              <a:t>   A</a:t>
            </a:r>
            <a:r>
              <a:rPr lang="en-US" b="1" baseline="-25000" dirty="0">
                <a:latin typeface="Verdana" pitchFamily="34" charset="0"/>
              </a:rPr>
              <a:t>.2</a:t>
            </a:r>
            <a:r>
              <a:rPr lang="en-US" b="1" dirty="0">
                <a:latin typeface="Verdana" pitchFamily="34" charset="0"/>
              </a:rPr>
              <a:t>   A</a:t>
            </a:r>
            <a:r>
              <a:rPr lang="en-US" b="1" baseline="-25000" dirty="0">
                <a:latin typeface="Verdana" pitchFamily="34" charset="0"/>
              </a:rPr>
              <a:t>.3</a:t>
            </a:r>
            <a:r>
              <a:rPr lang="en-US" b="1" dirty="0">
                <a:latin typeface="Verdana" pitchFamily="34" charset="0"/>
              </a:rPr>
              <a:t>    A</a:t>
            </a:r>
            <a:r>
              <a:rPr lang="en-US" b="1" baseline="-25000" dirty="0">
                <a:latin typeface="Verdana" pitchFamily="34" charset="0"/>
              </a:rPr>
              <a:t>.4</a:t>
            </a:r>
            <a:r>
              <a:rPr lang="en-US" b="1" dirty="0">
                <a:latin typeface="Verdana" pitchFamily="34" charset="0"/>
              </a:rPr>
              <a:t>    A</a:t>
            </a:r>
            <a:r>
              <a:rPr lang="en-US" b="1" baseline="-25000" dirty="0">
                <a:latin typeface="Verdana" pitchFamily="34" charset="0"/>
              </a:rPr>
              <a:t>.5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28600" y="3939327"/>
            <a:ext cx="4368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Observation:  Each constraint bounding the feasible region is associated with a defining variable that is zero along that constraint.</a:t>
            </a:r>
          </a:p>
        </p:txBody>
      </p:sp>
    </p:spTree>
    <p:extLst>
      <p:ext uri="{BB962C8B-B14F-4D97-AF65-F5344CB8AC3E}">
        <p14:creationId xmlns:p14="http://schemas.microsoft.com/office/powerpoint/2010/main" val="32179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760" y="324134"/>
            <a:ext cx="8397240" cy="4318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Graphical Solution (of Example)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7" name="Line 2"/>
          <p:cNvSpPr>
            <a:spLocks noChangeShapeType="1"/>
          </p:cNvSpPr>
          <p:nvPr/>
        </p:nvSpPr>
        <p:spPr bwMode="auto">
          <a:xfrm>
            <a:off x="1792200" y="431347"/>
            <a:ext cx="0" cy="4007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" name="Line 3"/>
          <p:cNvSpPr>
            <a:spLocks noChangeShapeType="1"/>
          </p:cNvSpPr>
          <p:nvPr/>
        </p:nvSpPr>
        <p:spPr bwMode="auto">
          <a:xfrm>
            <a:off x="1222739" y="4295333"/>
            <a:ext cx="57244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6634894" y="4315393"/>
            <a:ext cx="722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x1</a:t>
            </a: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1339015" y="398737"/>
            <a:ext cx="5515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x2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1365850" y="759309"/>
            <a:ext cx="471072" cy="22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12</a:t>
            </a: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1295400" y="1325788"/>
            <a:ext cx="511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10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1365850" y="1895250"/>
            <a:ext cx="45616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8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1505979" y="2467692"/>
            <a:ext cx="33392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517905" y="3034171"/>
            <a:ext cx="33392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96" name="Text Box 11"/>
          <p:cNvSpPr txBox="1">
            <a:spLocks noChangeArrowheads="1"/>
          </p:cNvSpPr>
          <p:nvPr/>
        </p:nvSpPr>
        <p:spPr bwMode="auto">
          <a:xfrm>
            <a:off x="1514923" y="3606614"/>
            <a:ext cx="33392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97" name="Text Box 12"/>
          <p:cNvSpPr txBox="1">
            <a:spLocks noChangeArrowheads="1"/>
          </p:cNvSpPr>
          <p:nvPr/>
        </p:nvSpPr>
        <p:spPr bwMode="auto">
          <a:xfrm>
            <a:off x="1556664" y="4343037"/>
            <a:ext cx="190814" cy="22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98" name="Text Box 13"/>
          <p:cNvSpPr txBox="1">
            <a:spLocks noChangeArrowheads="1"/>
          </p:cNvSpPr>
          <p:nvPr/>
        </p:nvSpPr>
        <p:spPr bwMode="auto">
          <a:xfrm>
            <a:off x="2257310" y="4334093"/>
            <a:ext cx="33392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99" name="Text Box 14"/>
          <p:cNvSpPr txBox="1">
            <a:spLocks noChangeArrowheads="1"/>
          </p:cNvSpPr>
          <p:nvPr/>
        </p:nvSpPr>
        <p:spPr bwMode="auto">
          <a:xfrm>
            <a:off x="2877456" y="4334093"/>
            <a:ext cx="33392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2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402194" y="4334093"/>
            <a:ext cx="33392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3</a:t>
            </a:r>
          </a:p>
        </p:txBody>
      </p: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3980600" y="4334093"/>
            <a:ext cx="47703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4547079" y="4334093"/>
            <a:ext cx="477035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5</a:t>
            </a: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5164243" y="4334093"/>
            <a:ext cx="432314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V="1">
            <a:off x="5229836" y="2339488"/>
            <a:ext cx="0" cy="195584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 flipH="1">
            <a:off x="5039022" y="2673413"/>
            <a:ext cx="1908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6" name="Text Box 21"/>
          <p:cNvSpPr txBox="1">
            <a:spLocks noChangeArrowheads="1"/>
          </p:cNvSpPr>
          <p:nvPr/>
        </p:nvSpPr>
        <p:spPr bwMode="auto">
          <a:xfrm>
            <a:off x="5381313" y="3973302"/>
            <a:ext cx="99340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x2=0</a:t>
            </a: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1795181" y="860679"/>
            <a:ext cx="4579539" cy="343465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 flipV="1">
            <a:off x="5420650" y="4104519"/>
            <a:ext cx="0" cy="190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" name="Line 24"/>
          <p:cNvSpPr>
            <a:spLocks noChangeShapeType="1"/>
          </p:cNvSpPr>
          <p:nvPr/>
        </p:nvSpPr>
        <p:spPr bwMode="auto">
          <a:xfrm>
            <a:off x="1795181" y="1957860"/>
            <a:ext cx="1908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5688982" y="4334093"/>
            <a:ext cx="432314" cy="2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7</a:t>
            </a: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 flipH="1">
            <a:off x="1842885" y="956086"/>
            <a:ext cx="95407" cy="95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607916" y="908382"/>
            <a:ext cx="190814" cy="190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5182132" y="3388966"/>
            <a:ext cx="95407" cy="95407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4785596" y="768069"/>
            <a:ext cx="3599832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Optimal Solution:</a:t>
            </a:r>
            <a:br>
              <a:rPr lang="en-US" dirty="0"/>
            </a:br>
            <a:r>
              <a:rPr lang="en-US" dirty="0"/>
              <a:t>Max Z = 36</a:t>
            </a:r>
            <a:br>
              <a:rPr lang="en-US" dirty="0"/>
            </a:br>
            <a:r>
              <a:rPr lang="en-US" dirty="0"/>
              <a:t>x1 = 6</a:t>
            </a:r>
            <a:br>
              <a:rPr lang="en-US" dirty="0"/>
            </a:br>
            <a:r>
              <a:rPr lang="en-US" dirty="0"/>
              <a:t>x2 = 3</a:t>
            </a:r>
            <a:br>
              <a:rPr lang="en-US" dirty="0"/>
            </a:br>
            <a:r>
              <a:rPr lang="en-US" dirty="0"/>
              <a:t>Unique Optimal Solution</a:t>
            </a:r>
          </a:p>
        </p:txBody>
      </p:sp>
      <p:sp>
        <p:nvSpPr>
          <p:cNvPr id="115" name="Line 30"/>
          <p:cNvSpPr>
            <a:spLocks noChangeShapeType="1"/>
          </p:cNvSpPr>
          <p:nvPr/>
        </p:nvSpPr>
        <p:spPr bwMode="auto">
          <a:xfrm flipV="1">
            <a:off x="1222739" y="908382"/>
            <a:ext cx="2371263" cy="338695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" name="Line 31"/>
          <p:cNvSpPr>
            <a:spLocks noChangeShapeType="1"/>
          </p:cNvSpPr>
          <p:nvPr/>
        </p:nvSpPr>
        <p:spPr bwMode="auto">
          <a:xfrm flipV="1">
            <a:off x="1795181" y="3770594"/>
            <a:ext cx="2814508" cy="524739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11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02375"/>
              </p:ext>
            </p:extLst>
          </p:nvPr>
        </p:nvGraphicFramePr>
        <p:xfrm>
          <a:off x="3846433" y="3627484"/>
          <a:ext cx="333925" cy="23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253670" imgH="177569" progId="Equation.3">
                  <p:embed/>
                </p:oleObj>
              </mc:Choice>
              <mc:Fallback>
                <p:oleObj name="Equation" r:id="rId3" imgW="253670" imgH="177569" progId="Equation.3">
                  <p:embed/>
                  <p:pic>
                    <p:nvPicPr>
                      <p:cNvPr id="412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433" y="3627484"/>
                        <a:ext cx="333925" cy="23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6279314" y="4343037"/>
            <a:ext cx="432314" cy="22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8</a:t>
            </a:r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5237482" y="2503840"/>
            <a:ext cx="754404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x5=0</a:t>
            </a:r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 rot="2310618">
            <a:off x="1865564" y="1240720"/>
            <a:ext cx="754674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x3=0</a:t>
            </a:r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 rot="2310618">
            <a:off x="3291815" y="1260945"/>
            <a:ext cx="75177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x4=0</a:t>
            </a:r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1795181" y="2053267"/>
            <a:ext cx="705796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x1=0</a:t>
            </a:r>
          </a:p>
        </p:txBody>
      </p:sp>
      <p:cxnSp>
        <p:nvCxnSpPr>
          <p:cNvPr id="123" name="AutoShape 39"/>
          <p:cNvCxnSpPr>
            <a:cxnSpLocks noChangeShapeType="1"/>
            <a:stCxn id="114" idx="3"/>
            <a:endCxn id="113" idx="7"/>
          </p:cNvCxnSpPr>
          <p:nvPr/>
        </p:nvCxnSpPr>
        <p:spPr bwMode="auto">
          <a:xfrm flipH="1">
            <a:off x="5263567" y="1506733"/>
            <a:ext cx="3121861" cy="1896205"/>
          </a:xfrm>
          <a:prstGeom prst="curvedConnector4">
            <a:avLst>
              <a:gd name="adj1" fmla="val -7323"/>
              <a:gd name="adj2" fmla="val 691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36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Standard Format and Canonical Format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500" y="609600"/>
            <a:ext cx="899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dirty="0" smtClean="0">
                <a:latin typeface="Verdana" pitchFamily="34" charset="0"/>
              </a:rPr>
              <a:t>Standard </a:t>
            </a:r>
            <a:r>
              <a:rPr lang="en-US" sz="1600" b="1" dirty="0">
                <a:latin typeface="Verdana" pitchFamily="34" charset="0"/>
              </a:rPr>
              <a:t>format </a:t>
            </a:r>
            <a:r>
              <a:rPr lang="en-US" sz="1600" b="1" dirty="0" smtClean="0">
                <a:latin typeface="Verdana" pitchFamily="34" charset="0"/>
              </a:rPr>
              <a:t>is </a:t>
            </a:r>
            <a:r>
              <a:rPr lang="en-US" sz="1600" b="1" dirty="0">
                <a:latin typeface="Verdana" pitchFamily="34" charset="0"/>
              </a:rPr>
              <a:t>used </a:t>
            </a:r>
            <a:r>
              <a:rPr lang="en-US" sz="1600" b="1" dirty="0" smtClean="0">
                <a:latin typeface="Verdana" pitchFamily="34" charset="0"/>
              </a:rPr>
              <a:t>to </a:t>
            </a:r>
            <a:r>
              <a:rPr lang="en-US" sz="1600" b="1" dirty="0">
                <a:latin typeface="Verdana" pitchFamily="34" charset="0"/>
              </a:rPr>
              <a:t>apply the simplex method.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" y="963939"/>
            <a:ext cx="8077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Constraints:	</a:t>
            </a:r>
            <a:r>
              <a:rPr lang="en-US" b="1" u="sng" dirty="0">
                <a:latin typeface="Verdana" pitchFamily="34" charset="0"/>
              </a:rPr>
              <a:t>should be equations</a:t>
            </a:r>
            <a:r>
              <a:rPr lang="en-US" b="1" dirty="0">
                <a:latin typeface="Verdana" pitchFamily="34" charset="0"/>
              </a:rPr>
              <a:t> (i.e., = constraints)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		(e.g., 3x</a:t>
            </a:r>
            <a:r>
              <a:rPr lang="en-US" b="1" baseline="-25000" dirty="0">
                <a:latin typeface="Verdana" pitchFamily="34" charset="0"/>
              </a:rPr>
              <a:t>1</a:t>
            </a:r>
            <a:r>
              <a:rPr lang="en-US" b="1" dirty="0">
                <a:latin typeface="Verdana" pitchFamily="34" charset="0"/>
              </a:rPr>
              <a:t> + 4x</a:t>
            </a:r>
            <a:r>
              <a:rPr lang="en-US" b="1" baseline="-25000" dirty="0">
                <a:latin typeface="Verdana" pitchFamily="34" charset="0"/>
              </a:rPr>
              <a:t>2</a:t>
            </a:r>
            <a:r>
              <a:rPr lang="en-US" b="1" dirty="0">
                <a:latin typeface="Verdana" pitchFamily="34" charset="0"/>
              </a:rPr>
              <a:t> = 5)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Variables:	</a:t>
            </a:r>
            <a:r>
              <a:rPr lang="en-US" b="1" u="sng" dirty="0">
                <a:latin typeface="Verdana" pitchFamily="34" charset="0"/>
              </a:rPr>
              <a:t>all non-negative</a:t>
            </a:r>
            <a:r>
              <a:rPr lang="en-US" b="1" dirty="0">
                <a:latin typeface="Verdana" pitchFamily="34" charset="0"/>
              </a:rPr>
              <a:t> (i.e., variables ≥ 0)</a:t>
            </a:r>
            <a:endParaRPr lang="en-US" b="1" u="sng" dirty="0">
              <a:latin typeface="Verdana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6200" y="2492220"/>
            <a:ext cx="899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Verdana" pitchFamily="34" charset="0"/>
              </a:rPr>
              <a:t>Canonical </a:t>
            </a:r>
            <a:r>
              <a:rPr lang="en-US" b="1" dirty="0">
                <a:latin typeface="Verdana" pitchFamily="34" charset="0"/>
              </a:rPr>
              <a:t>format is used to develop duality </a:t>
            </a:r>
            <a:r>
              <a:rPr lang="en-US" b="1" dirty="0" smtClean="0">
                <a:latin typeface="Verdana" pitchFamily="34" charset="0"/>
              </a:rPr>
              <a:t>relationships.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41300" y="2935132"/>
            <a:ext cx="4267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latin typeface="Verdana" pitchFamily="34" charset="0"/>
              </a:rPr>
              <a:t>Min Problem</a:t>
            </a:r>
            <a:endParaRPr lang="en-US" b="1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Constraints	≥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Variables	non-negative</a:t>
            </a:r>
            <a:endParaRPr lang="en-US" b="1" u="sng" dirty="0">
              <a:latin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584700" y="2935132"/>
            <a:ext cx="4267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latin typeface="Verdana" pitchFamily="34" charset="0"/>
              </a:rPr>
              <a:t>Max Problem</a:t>
            </a:r>
            <a:endParaRPr lang="en-US" b="1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Constraints	≤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Variables	non-negative</a:t>
            </a:r>
            <a:endParaRPr lang="en-US" b="1" u="sng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7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Convexity</a:t>
            </a:r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66700" y="549323"/>
            <a:ext cx="8610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 constraint of a problem represents a “halfspace” (including each non-negativity constraint).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example:  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4 splits the region into two spaces,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regions 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&gt;4 and 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&lt;4.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feasible region of an LP is the intersection of the halfspaces.  This region will always be a convex set (since we are dealing with linear constraints).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Convex Set:  if two points are in the set, the line segment adjoining those two points is also in the set.</a:t>
            </a:r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1164608" y="3366442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012208" y="2909242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Convex: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88608" y="3595042"/>
            <a:ext cx="2286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917208" y="359504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2688608" y="4052242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203208" y="2985442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Not Convex: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5508008" y="3518842"/>
            <a:ext cx="1066800" cy="838200"/>
          </a:xfrm>
          <a:prstGeom prst="star5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6955808" y="3518842"/>
            <a:ext cx="1066800" cy="990600"/>
          </a:xfrm>
          <a:custGeom>
            <a:avLst/>
            <a:gdLst>
              <a:gd name="G0" fmla="+- 7843 0 0"/>
              <a:gd name="G1" fmla="+- 21600 0 7843"/>
              <a:gd name="G2" fmla="+- 21600 0 784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843" y="10800"/>
                </a:moveTo>
                <a:cubicBezTo>
                  <a:pt x="7843" y="12433"/>
                  <a:pt x="9167" y="13757"/>
                  <a:pt x="10800" y="13757"/>
                </a:cubicBezTo>
                <a:cubicBezTo>
                  <a:pt x="12433" y="13757"/>
                  <a:pt x="13757" y="12433"/>
                  <a:pt x="13757" y="10800"/>
                </a:cubicBezTo>
                <a:cubicBezTo>
                  <a:pt x="13757" y="9167"/>
                  <a:pt x="12433" y="7843"/>
                  <a:pt x="10800" y="7843"/>
                </a:cubicBezTo>
                <a:cubicBezTo>
                  <a:pt x="9167" y="7843"/>
                  <a:pt x="7843" y="9167"/>
                  <a:pt x="7843" y="10800"/>
                </a:cubicBezTo>
                <a:close/>
              </a:path>
            </a:pathLst>
          </a:cu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469408" y="351884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2993408" y="4052242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1469408" y="367124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3069608" y="3899842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7413008" y="3747442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5660408" y="367124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04800" y="1339058"/>
            <a:ext cx="5760222" cy="28538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Extreme Points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6934200" y="2038733"/>
            <a:ext cx="2146300" cy="1019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>
                <a:latin typeface="Verdana" pitchFamily="34" charset="0"/>
              </a:rPr>
              <a:t>Represents</a:t>
            </a:r>
            <a:br>
              <a:rPr lang="en-US" sz="2000" b="1" dirty="0">
                <a:latin typeface="Verdana" pitchFamily="34" charset="0"/>
              </a:rPr>
            </a:br>
            <a:r>
              <a:rPr lang="en-US" sz="2000" b="1" dirty="0">
                <a:latin typeface="Verdana" pitchFamily="34" charset="0"/>
              </a:rPr>
              <a:t>Extreme</a:t>
            </a:r>
            <a:br>
              <a:rPr lang="en-US" sz="2000" b="1" dirty="0">
                <a:latin typeface="Verdana" pitchFamily="34" charset="0"/>
              </a:rPr>
            </a:br>
            <a:r>
              <a:rPr lang="en-US" sz="2000" b="1" dirty="0">
                <a:latin typeface="Verdana" pitchFamily="34" charset="0"/>
              </a:rPr>
              <a:t>Point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6700" y="508060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Extreme Point:  points that don’t lie on the interior of the line segment joining two other distinct points of the convex set.  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If an LP has an Optimal Solution, at least one of the Optimal Solutions will be at an extreme point.</a:t>
            </a:r>
          </a:p>
        </p:txBody>
      </p:sp>
      <p:sp>
        <p:nvSpPr>
          <p:cNvPr id="23" name="Oval 32"/>
          <p:cNvSpPr>
            <a:spLocks noChangeArrowheads="1"/>
          </p:cNvSpPr>
          <p:nvPr/>
        </p:nvSpPr>
        <p:spPr bwMode="auto">
          <a:xfrm>
            <a:off x="7010401" y="2114457"/>
            <a:ext cx="3048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274134" y="3996853"/>
            <a:ext cx="861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two extreme points lie on the same boundary edge, they are called adjacent extreme points.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8718" y="1506660"/>
            <a:ext cx="4959733" cy="2428203"/>
            <a:chOff x="533400" y="975808"/>
            <a:chExt cx="7315200" cy="3581400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H="1">
              <a:off x="1447800" y="1052008"/>
              <a:ext cx="0" cy="3352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533400" y="3947608"/>
              <a:ext cx="731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1066800" y="1052008"/>
              <a:ext cx="3505200" cy="14478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505200" y="975808"/>
              <a:ext cx="3124200" cy="10668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066800" y="2499808"/>
              <a:ext cx="152400" cy="3048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572000" y="1052008"/>
              <a:ext cx="152400" cy="2286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3352800" y="975808"/>
              <a:ext cx="152400" cy="2286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6451600" y="2029908"/>
              <a:ext cx="152400" cy="2286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6019800" y="1128208"/>
              <a:ext cx="0" cy="3429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5715000" y="1128208"/>
              <a:ext cx="304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5791200" y="4557208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038600" y="1102808"/>
              <a:ext cx="304800" cy="2286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5867400" y="1737808"/>
              <a:ext cx="304800" cy="2286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5867400" y="3795208"/>
              <a:ext cx="304800" cy="2286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1295400" y="3871408"/>
              <a:ext cx="304800" cy="2286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95400" y="2271208"/>
              <a:ext cx="304800" cy="2286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AutoShape 36"/>
            <p:cNvSpPr>
              <a:spLocks/>
            </p:cNvSpPr>
            <p:nvPr/>
          </p:nvSpPr>
          <p:spPr bwMode="auto">
            <a:xfrm rot="16200000">
              <a:off x="3467100" y="1928308"/>
              <a:ext cx="457200" cy="4648200"/>
            </a:xfrm>
            <a:prstGeom prst="leftBrace">
              <a:avLst>
                <a:gd name="adj1" fmla="val 84722"/>
                <a:gd name="adj2" fmla="val 499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7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04800" y="1928795"/>
            <a:ext cx="7180997" cy="2731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Gradients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86106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Level Curves (Contours):  level curves of an objective function are given by a constant value of objective Z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gradient points in the direction of increase in the objective function.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Gradient represented by: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Therefore, level curves are perpendicular to gradient.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66210"/>
              </p:ext>
            </p:extLst>
          </p:nvPr>
        </p:nvGraphicFramePr>
        <p:xfrm>
          <a:off x="2810301" y="1555732"/>
          <a:ext cx="533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133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301" y="1555732"/>
                        <a:ext cx="533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71660" y="2102886"/>
            <a:ext cx="6636519" cy="2557825"/>
            <a:chOff x="533400" y="1973232"/>
            <a:chExt cx="7315200" cy="2819400"/>
          </a:xfrm>
          <a:solidFill>
            <a:schemeClr val="bg1"/>
          </a:solidFill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435100" y="1973232"/>
              <a:ext cx="0" cy="28194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33400" y="4632274"/>
              <a:ext cx="731520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1447800" y="2795537"/>
              <a:ext cx="2362200" cy="183673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dashDot"/>
              <a:round/>
              <a:headEnd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aphicFrame>
          <p:nvGraphicFramePr>
            <p:cNvPr id="3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139623"/>
                </p:ext>
              </p:extLst>
            </p:nvPr>
          </p:nvGraphicFramePr>
          <p:xfrm>
            <a:off x="3886200" y="2498674"/>
            <a:ext cx="53340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5" imgW="253800" imgH="177480" progId="Equation.3">
                    <p:embed/>
                  </p:oleObj>
                </mc:Choice>
                <mc:Fallback>
                  <p:oleObj name="Equation" r:id="rId5" imgW="253800" imgH="177480" progId="Equation.3">
                    <p:embed/>
                    <p:pic>
                      <p:nvPicPr>
                        <p:cNvPr id="1334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2498674"/>
                          <a:ext cx="533400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1447800" y="3870274"/>
              <a:ext cx="838200" cy="762000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1447800" y="2060524"/>
              <a:ext cx="2895600" cy="2595563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4191000" y="4175074"/>
              <a:ext cx="609600" cy="152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4495800" y="2498674"/>
              <a:ext cx="1600200" cy="3968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Verdana" pitchFamily="34" charset="0"/>
                </a:rPr>
                <a:t>gradient</a:t>
              </a: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4800600" y="3946474"/>
              <a:ext cx="2362200" cy="3968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Verdana" pitchFamily="34" charset="0"/>
                </a:rPr>
                <a:t>level curves</a:t>
              </a: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H="1">
              <a:off x="2209800" y="4098874"/>
              <a:ext cx="243840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0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215161" y="567133"/>
            <a:ext cx="4408449" cy="4124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Linear Program Initial Problem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06256"/>
              </p:ext>
            </p:extLst>
          </p:nvPr>
        </p:nvGraphicFramePr>
        <p:xfrm>
          <a:off x="304801" y="685800"/>
          <a:ext cx="1531798" cy="164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066680" imgH="1143000" progId="Equation.3">
                  <p:embed/>
                </p:oleObj>
              </mc:Choice>
              <mc:Fallback>
                <p:oleObj name="Equation" r:id="rId3" imgW="1066680" imgH="1143000" progId="Equation.3">
                  <p:embed/>
                  <p:pic>
                    <p:nvPicPr>
                      <p:cNvPr id="14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685800"/>
                        <a:ext cx="1531798" cy="1641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91384" y="2259806"/>
            <a:ext cx="2856616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Optimal Solution occurs at intersection of (1) and (2).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(i.e., (1) and (2) are binding constraints)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3x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+ 2x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6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(2 equations, 2 unknowns)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=10/7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=6/7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Z = 26/7</a:t>
            </a: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1455599" y="130375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(1)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1442900" y="1654673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(2)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4927011" y="619086"/>
            <a:ext cx="0" cy="38964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779811" y="4359686"/>
            <a:ext cx="33769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594129" y="947378"/>
            <a:ext cx="393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888318" y="4308815"/>
            <a:ext cx="415622" cy="25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4883717" y="567133"/>
            <a:ext cx="2649591" cy="39484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 flipH="1">
            <a:off x="7273544" y="4463591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>
            <a:off x="4675906" y="619086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5974725" y="2125717"/>
            <a:ext cx="2337875" cy="2441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H="1" flipV="1">
            <a:off x="7845025" y="2125717"/>
            <a:ext cx="259764" cy="207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 flipV="1">
            <a:off x="5732279" y="4351027"/>
            <a:ext cx="259764" cy="207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4935669" y="3736253"/>
            <a:ext cx="1246866" cy="62343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63517"/>
              </p:ext>
            </p:extLst>
          </p:nvPr>
        </p:nvGraphicFramePr>
        <p:xfrm>
          <a:off x="6182536" y="3580394"/>
          <a:ext cx="363669" cy="25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53800" imgH="177480" progId="Equation.3">
                  <p:embed/>
                </p:oleObj>
              </mc:Choice>
              <mc:Fallback>
                <p:oleObj name="Equation" r:id="rId5" imgW="253800" imgH="177480" progId="Equation.3">
                  <p:embed/>
                  <p:pic>
                    <p:nvPicPr>
                      <p:cNvPr id="143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536" y="3580394"/>
                        <a:ext cx="363669" cy="25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05969" y="3528442"/>
            <a:ext cx="207811" cy="15585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6909875" y="2797772"/>
            <a:ext cx="0" cy="6787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242533" y="2204337"/>
            <a:ext cx="16459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Optimal </a:t>
            </a:r>
            <a:br>
              <a:rPr lang="en-US" sz="1600" b="1" dirty="0">
                <a:latin typeface="Verdana" pitchFamily="34" charset="0"/>
              </a:rPr>
            </a:br>
            <a:r>
              <a:rPr lang="en-US" sz="1600" b="1" dirty="0">
                <a:latin typeface="Verdana" pitchFamily="34" charset="0"/>
              </a:rPr>
              <a:t>Solution, x*</a:t>
            </a:r>
          </a:p>
        </p:txBody>
      </p:sp>
      <p:sp>
        <p:nvSpPr>
          <p:cNvPr id="47" name="Text Box 34"/>
          <p:cNvSpPr txBox="1">
            <a:spLocks noChangeArrowheads="1"/>
          </p:cNvSpPr>
          <p:nvPr/>
        </p:nvSpPr>
        <p:spPr bwMode="auto">
          <a:xfrm>
            <a:off x="5247386" y="930803"/>
            <a:ext cx="625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(1)</a:t>
            </a:r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7791847" y="1817663"/>
            <a:ext cx="6580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Verdana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609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215161" y="567133"/>
            <a:ext cx="4408449" cy="4124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Adding a constraint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30795" y="722818"/>
            <a:ext cx="28566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stayed same; therefore, optimal solution stayed same.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This new constraint is typically called 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redundant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(i.e., implied, irrelevant).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4927011" y="619086"/>
            <a:ext cx="0" cy="38964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779810" y="4359686"/>
            <a:ext cx="364307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594129" y="947378"/>
            <a:ext cx="393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687598" y="4293947"/>
            <a:ext cx="415622" cy="25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4883717" y="567133"/>
            <a:ext cx="2649591" cy="39484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 flipH="1">
            <a:off x="7273544" y="4463591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>
            <a:off x="4675906" y="619086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5974725" y="2125717"/>
            <a:ext cx="2337875" cy="2441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H="1" flipV="1">
            <a:off x="7845025" y="2125717"/>
            <a:ext cx="259764" cy="207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 flipV="1">
            <a:off x="5732279" y="4351027"/>
            <a:ext cx="259764" cy="207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4935669" y="3736253"/>
            <a:ext cx="1246866" cy="62343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6182536" y="3580394"/>
          <a:ext cx="363669" cy="25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536" y="3580394"/>
                        <a:ext cx="363669" cy="25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05969" y="3528442"/>
            <a:ext cx="207811" cy="15585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6419513" y="3456356"/>
            <a:ext cx="363670" cy="803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4948123" y="2978612"/>
            <a:ext cx="16459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Optimal </a:t>
            </a:r>
            <a:br>
              <a:rPr lang="en-US" sz="1600" b="1" dirty="0">
                <a:latin typeface="Verdana" pitchFamily="34" charset="0"/>
              </a:rPr>
            </a:br>
            <a:r>
              <a:rPr lang="en-US" sz="1600" b="1" dirty="0">
                <a:latin typeface="Verdana" pitchFamily="34" charset="0"/>
              </a:rPr>
              <a:t>Solution, x*</a:t>
            </a:r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 flipV="1">
            <a:off x="4883716" y="558474"/>
            <a:ext cx="3464621" cy="38012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4673446" y="674648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H="1">
            <a:off x="8067793" y="4359687"/>
            <a:ext cx="262125" cy="24020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46290"/>
              </p:ext>
            </p:extLst>
          </p:nvPr>
        </p:nvGraphicFramePr>
        <p:xfrm>
          <a:off x="6533949" y="1037561"/>
          <a:ext cx="1497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660240" imgH="215640" progId="Equation.3">
                  <p:embed/>
                </p:oleObj>
              </mc:Choice>
              <mc:Fallback>
                <p:oleObj name="Equation" r:id="rId5" imgW="660240" imgH="215640" progId="Equation.3">
                  <p:embed/>
                  <p:pic>
                    <p:nvPicPr>
                      <p:cNvPr id="174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949" y="1037561"/>
                        <a:ext cx="1497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215161" y="567133"/>
            <a:ext cx="4408449" cy="4124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Adding a constraint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05724" y="530423"/>
            <a:ext cx="28566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changed, optimal solution also changed.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Adding a constraint can only make the objective worse (but may stay the same). Feasible region can only get smaller (but may stay the same).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4927011" y="619086"/>
            <a:ext cx="0" cy="38964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779811" y="4359686"/>
            <a:ext cx="33769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594129" y="947378"/>
            <a:ext cx="393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888318" y="4308815"/>
            <a:ext cx="415622" cy="25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4883717" y="567133"/>
            <a:ext cx="2649591" cy="39484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 flipH="1">
            <a:off x="7273544" y="4463591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>
            <a:off x="4675906" y="619086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5974725" y="2125717"/>
            <a:ext cx="2337875" cy="24417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H="1" flipV="1">
            <a:off x="7845025" y="2125717"/>
            <a:ext cx="259764" cy="207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 flipV="1">
            <a:off x="5732279" y="4351027"/>
            <a:ext cx="259764" cy="2078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4935669" y="3736253"/>
            <a:ext cx="1246866" cy="62343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6182536" y="3580394"/>
          <a:ext cx="363669" cy="25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536" y="3580394"/>
                        <a:ext cx="363669" cy="25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5654350" y="1751681"/>
            <a:ext cx="207811" cy="15585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H="1">
            <a:off x="5900531" y="1118617"/>
            <a:ext cx="645673" cy="63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510776" y="704159"/>
            <a:ext cx="232064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Optimal </a:t>
            </a:r>
            <a:br>
              <a:rPr lang="en-US" sz="1600" b="1" dirty="0">
                <a:latin typeface="Verdana" pitchFamily="34" charset="0"/>
              </a:rPr>
            </a:br>
            <a:r>
              <a:rPr lang="en-US" sz="1600" b="1" dirty="0">
                <a:latin typeface="Verdana" pitchFamily="34" charset="0"/>
              </a:rPr>
              <a:t>Solution, x</a:t>
            </a:r>
            <a:r>
              <a:rPr lang="en-US" sz="1600" b="1" dirty="0" smtClean="0">
                <a:latin typeface="Verdana" pitchFamily="34" charset="0"/>
              </a:rPr>
              <a:t>*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x</a:t>
            </a:r>
            <a:r>
              <a:rPr lang="en-US" sz="1600" b="1" baseline="-25000" dirty="0">
                <a:latin typeface="Verdana" pitchFamily="34" charset="0"/>
              </a:rPr>
              <a:t>1</a:t>
            </a:r>
            <a:r>
              <a:rPr lang="en-US" sz="1600" b="1" dirty="0">
                <a:latin typeface="Verdana" pitchFamily="34" charset="0"/>
              </a:rPr>
              <a:t> = 2/3, x</a:t>
            </a:r>
            <a:r>
              <a:rPr lang="en-US" sz="1600" b="1" baseline="-25000" dirty="0">
                <a:latin typeface="Verdana" pitchFamily="34" charset="0"/>
              </a:rPr>
              <a:t>2</a:t>
            </a:r>
            <a:r>
              <a:rPr lang="en-US" sz="1600" b="1" dirty="0">
                <a:latin typeface="Verdana" pitchFamily="34" charset="0"/>
              </a:rPr>
              <a:t> = 2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Z = 10/3</a:t>
            </a:r>
          </a:p>
          <a:p>
            <a:pPr>
              <a:spcBef>
                <a:spcPct val="50000"/>
              </a:spcBef>
            </a:pPr>
            <a:endParaRPr lang="en-US" sz="1600" b="1" dirty="0">
              <a:latin typeface="Verdana" pitchFamily="34" charset="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4859061" y="787636"/>
            <a:ext cx="1257067" cy="377120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H="1" flipV="1">
            <a:off x="4493266" y="4394423"/>
            <a:ext cx="3810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H="1" flipV="1">
            <a:off x="5668379" y="711437"/>
            <a:ext cx="4572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78014"/>
              </p:ext>
            </p:extLst>
          </p:nvPr>
        </p:nvGraphicFramePr>
        <p:xfrm>
          <a:off x="2726755" y="1190673"/>
          <a:ext cx="1670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736560" imgH="215640" progId="Equation.3">
                  <p:embed/>
                </p:oleObj>
              </mc:Choice>
              <mc:Fallback>
                <p:oleObj name="Equation" r:id="rId5" imgW="736560" imgH="215640" progId="Equation.3">
                  <p:embed/>
                  <p:pic>
                    <p:nvPicPr>
                      <p:cNvPr id="18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55" y="1190673"/>
                        <a:ext cx="1670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4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215161" y="567133"/>
            <a:ext cx="4408449" cy="4124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539087"/>
          </a:xfrm>
        </p:spPr>
        <p:txBody>
          <a:bodyPr>
            <a:noAutofit/>
          </a:bodyPr>
          <a:lstStyle/>
          <a:p>
            <a:r>
              <a:rPr lang="en-US" sz="3000" dirty="0" smtClean="0"/>
              <a:t>Deleting a constraint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05300" y="526965"/>
            <a:ext cx="28566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Feasible region changed, optimal solution also changed.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Deleting a constraint can only make the objective better (but may stay the same). Feasible region can only get larger (but may stay the same).</a:t>
            </a: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4927011" y="619086"/>
            <a:ext cx="0" cy="38964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779811" y="4359686"/>
            <a:ext cx="33769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594129" y="947378"/>
            <a:ext cx="393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888318" y="4308815"/>
            <a:ext cx="415622" cy="25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US" b="1" dirty="0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4883717" y="567133"/>
            <a:ext cx="2649591" cy="39484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 flipH="1">
            <a:off x="7273544" y="4463591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>
            <a:off x="4675906" y="619086"/>
            <a:ext cx="207811" cy="1039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4935669" y="3736253"/>
            <a:ext cx="1246866" cy="62343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6182536" y="3580394"/>
          <a:ext cx="363669" cy="25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253800" imgH="177480" progId="Equation.3">
                  <p:embed/>
                </p:oleObj>
              </mc:Choice>
              <mc:Fallback>
                <p:oleObj name="Equation" r:id="rId3" imgW="253800" imgH="177480" progId="Equation.3">
                  <p:embed/>
                  <p:pic>
                    <p:nvPicPr>
                      <p:cNvPr id="4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536" y="3580394"/>
                        <a:ext cx="363669" cy="25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321443" y="4255781"/>
            <a:ext cx="207811" cy="15585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7414033" y="3577063"/>
            <a:ext cx="0" cy="6787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57975" y="1759584"/>
            <a:ext cx="183182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Optimal </a:t>
            </a:r>
            <a:br>
              <a:rPr lang="en-US" sz="1600" b="1" dirty="0">
                <a:latin typeface="Verdana" pitchFamily="34" charset="0"/>
              </a:rPr>
            </a:br>
            <a:r>
              <a:rPr lang="en-US" sz="1600" b="1" dirty="0">
                <a:latin typeface="Verdana" pitchFamily="34" charset="0"/>
              </a:rPr>
              <a:t>Solution, x</a:t>
            </a:r>
            <a:r>
              <a:rPr lang="en-US" sz="1600" b="1" dirty="0" smtClean="0">
                <a:latin typeface="Verdana" pitchFamily="34" charset="0"/>
              </a:rPr>
              <a:t>*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x</a:t>
            </a:r>
            <a:r>
              <a:rPr lang="en-US" sz="1600" b="1" baseline="-25000" dirty="0">
                <a:latin typeface="Verdana" pitchFamily="34" charset="0"/>
              </a:rPr>
              <a:t>1</a:t>
            </a:r>
            <a:r>
              <a:rPr lang="en-US" sz="1600" b="1" dirty="0">
                <a:latin typeface="Verdana" pitchFamily="34" charset="0"/>
              </a:rPr>
              <a:t> = 2, x</a:t>
            </a:r>
            <a:r>
              <a:rPr lang="en-US" sz="1600" b="1" baseline="-25000" dirty="0">
                <a:latin typeface="Verdana" pitchFamily="34" charset="0"/>
              </a:rPr>
              <a:t>2</a:t>
            </a:r>
            <a:r>
              <a:rPr lang="en-US" sz="1600" b="1" dirty="0">
                <a:latin typeface="Verdana" pitchFamily="34" charset="0"/>
              </a:rPr>
              <a:t> = 0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Verdana" pitchFamily="34" charset="0"/>
              </a:rPr>
              <a:t>Z = 4</a:t>
            </a:r>
          </a:p>
          <a:p>
            <a:pPr>
              <a:spcBef>
                <a:spcPct val="50000"/>
              </a:spcBef>
            </a:pPr>
            <a:endParaRPr lang="en-US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912" y="840059"/>
            <a:ext cx="6594088" cy="38137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91"/>
            <a:ext cx="8229600" cy="695364"/>
          </a:xfrm>
        </p:spPr>
        <p:txBody>
          <a:bodyPr>
            <a:noAutofit/>
          </a:bodyPr>
          <a:lstStyle/>
          <a:p>
            <a:r>
              <a:rPr lang="en-US" sz="3000" dirty="0" smtClean="0"/>
              <a:t>Possible Outcomes of a Linear Program</a:t>
            </a:r>
            <a:br>
              <a:rPr lang="en-US" sz="3000" dirty="0" smtClean="0"/>
            </a:br>
            <a:r>
              <a:rPr lang="en-US" sz="2000" dirty="0" smtClean="0"/>
              <a:t>(Assume Max Problem with Non-negative Variables)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45300" y="4732296"/>
            <a:ext cx="2133600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574800" y="1145788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(1)  Feasible Region is empty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(i.e., infeasible)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75452" y="1035711"/>
            <a:ext cx="5251984" cy="3554373"/>
            <a:chOff x="673100" y="813032"/>
            <a:chExt cx="7543800" cy="5105400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574800" y="813032"/>
              <a:ext cx="0" cy="510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3100" y="5004032"/>
              <a:ext cx="731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901700" y="2794232"/>
              <a:ext cx="3581400" cy="28194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825500" y="2108432"/>
              <a:ext cx="7239000" cy="32766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H="1">
              <a:off x="673100" y="2794232"/>
              <a:ext cx="228600" cy="2286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H="1">
              <a:off x="4254500" y="5613632"/>
              <a:ext cx="228600" cy="22860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V="1">
              <a:off x="901700" y="1727432"/>
              <a:ext cx="304800" cy="3810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7912100" y="4927832"/>
              <a:ext cx="304800" cy="3810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3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1188</Words>
  <Application>Microsoft Office PowerPoint</Application>
  <PresentationFormat>On-screen Show (16:9)</PresentationFormat>
  <Paragraphs>129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Office Theme</vt:lpstr>
      <vt:lpstr>Equation</vt:lpstr>
      <vt:lpstr>Notes for Linear Programming</vt:lpstr>
      <vt:lpstr>Convexity</vt:lpstr>
      <vt:lpstr>Extreme Points</vt:lpstr>
      <vt:lpstr>Gradients</vt:lpstr>
      <vt:lpstr>Linear Program Initial Problem</vt:lpstr>
      <vt:lpstr>Adding a constraint</vt:lpstr>
      <vt:lpstr>Adding a constraint</vt:lpstr>
      <vt:lpstr>Deleting a constraint</vt:lpstr>
      <vt:lpstr>Possible Outcomes of a Linear Program (Assume Max Problem with Non-negative Variables)</vt:lpstr>
      <vt:lpstr>Possible Outcomes of a Linear Program (Assume Max Problem with Non-negative Variables)</vt:lpstr>
      <vt:lpstr>Possible Outcomes of a Linear Program (Assume Max Problem with Non-negative Variables)</vt:lpstr>
      <vt:lpstr>Possible Outcomes of a Linear Program (Assume Max Problem with Non-negative Variables)</vt:lpstr>
      <vt:lpstr>Possible Outcomes of a Linear Program (Assume Max Problem with Non-negative Variables)</vt:lpstr>
      <vt:lpstr>Possible Outcomes of a Linear Program (Assume Max Problem with Non-negative Variables)</vt:lpstr>
      <vt:lpstr>Possible Outcomes of a Linear Program (Assume Max Problem with Non-negative Variables)</vt:lpstr>
      <vt:lpstr>General Notes</vt:lpstr>
      <vt:lpstr>General Notes (Example)</vt:lpstr>
      <vt:lpstr>Graphical Solution (of Example)</vt:lpstr>
      <vt:lpstr>Standard Format and Canonical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Linear Programming</dc:title>
  <cp:lastModifiedBy>Wilck, Joseph</cp:lastModifiedBy>
  <cp:revision>1</cp:revision>
  <dcterms:created xsi:type="dcterms:W3CDTF">2015-07-21T16:44:10Z</dcterms:created>
  <dcterms:modified xsi:type="dcterms:W3CDTF">2021-05-25T02:33:16Z</dcterms:modified>
</cp:coreProperties>
</file>