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4"/>
  </p:notesMasterIdLst>
  <p:sldIdLst>
    <p:sldId id="256" r:id="rId2"/>
    <p:sldId id="309" r:id="rId3"/>
    <p:sldId id="290" r:id="rId4"/>
    <p:sldId id="273" r:id="rId5"/>
    <p:sldId id="275" r:id="rId6"/>
    <p:sldId id="299" r:id="rId7"/>
    <p:sldId id="300" r:id="rId8"/>
    <p:sldId id="310" r:id="rId9"/>
    <p:sldId id="311" r:id="rId10"/>
    <p:sldId id="312" r:id="rId11"/>
    <p:sldId id="313" r:id="rId12"/>
    <p:sldId id="287" r:id="rId13"/>
    <p:sldId id="314" r:id="rId14"/>
    <p:sldId id="315" r:id="rId15"/>
    <p:sldId id="285" r:id="rId16"/>
    <p:sldId id="284" r:id="rId17"/>
    <p:sldId id="302" r:id="rId18"/>
    <p:sldId id="316" r:id="rId19"/>
    <p:sldId id="303" r:id="rId20"/>
    <p:sldId id="317" r:id="rId21"/>
    <p:sldId id="318"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947"/>
    <a:srgbClr val="EF553F"/>
    <a:srgbClr val="502D82"/>
    <a:srgbClr val="C8B3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80276" autoAdjust="0"/>
  </p:normalViewPr>
  <p:slideViewPr>
    <p:cSldViewPr snapToGrid="0" snapToObjects="1">
      <p:cViewPr varScale="1">
        <p:scale>
          <a:sx n="91" d="100"/>
          <a:sy n="91" d="100"/>
        </p:scale>
        <p:origin x="1314" y="114"/>
      </p:cViewPr>
      <p:guideLst>
        <p:guide orient="horz" pos="2160"/>
        <p:guide pos="3840"/>
      </p:guideLst>
    </p:cSldViewPr>
  </p:slideViewPr>
  <p:notesTextViewPr>
    <p:cViewPr>
      <p:scale>
        <a:sx n="100" d="100"/>
        <a:sy n="100" d="100"/>
      </p:scale>
      <p:origin x="0" y="-137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561F5-1004-474C-AC47-671D4C5EC39E}"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ED2A8-D019-42D8-9131-FB594E65D6EE}" type="slidenum">
              <a:rPr lang="en-IN" smtClean="0"/>
              <a:t>‹#›</a:t>
            </a:fld>
            <a:endParaRPr lang="en-IN"/>
          </a:p>
        </p:txBody>
      </p:sp>
    </p:spTree>
    <p:extLst>
      <p:ext uri="{BB962C8B-B14F-4D97-AF65-F5344CB8AC3E}">
        <p14:creationId xmlns:p14="http://schemas.microsoft.com/office/powerpoint/2010/main" val="69434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https://www.investopedia.com/terms/v/variance.asp</a:t>
            </a:r>
          </a:p>
          <a:p>
            <a:pPr algn="l"/>
            <a:r>
              <a:rPr lang="en-US" sz="4000" b="0" i="0" dirty="0">
                <a:solidFill>
                  <a:srgbClr val="374151"/>
                </a:solidFill>
                <a:effectLst/>
                <a:latin typeface="Söhne"/>
              </a:rPr>
              <a:t>In statistics, "variance" is a measure of the dispersion or spread of a set of values in a dataset. It quantifies how much individual data points deviate from the mean (average) of the dataset. In other words, variance indicates the average of the squared differences between each data point and the mean.</a:t>
            </a:r>
          </a:p>
          <a:p>
            <a:pPr algn="l"/>
            <a:r>
              <a:rPr lang="en-US" sz="4000" b="0" i="0" dirty="0">
                <a:solidFill>
                  <a:srgbClr val="374151"/>
                </a:solidFill>
                <a:effectLst/>
                <a:latin typeface="Söhne"/>
              </a:rPr>
              <a:t>A higher variance indicates that the data points are more spread out from the mean, while a lower variance indicates that the data points are closer to the mean. Variance is an essential tool for understanding the variability and volatility of data.</a:t>
            </a:r>
          </a:p>
          <a:p>
            <a:pPr algn="l"/>
            <a:endParaRPr lang="en-US" sz="4000" b="0" i="0" dirty="0">
              <a:solidFill>
                <a:srgbClr val="374151"/>
              </a:solidFill>
              <a:effectLst/>
              <a:latin typeface="Söhne"/>
            </a:endParaRPr>
          </a:p>
          <a:p>
            <a:pPr algn="l"/>
            <a:r>
              <a:rPr lang="en-US" sz="4000" b="0" i="0" dirty="0">
                <a:solidFill>
                  <a:srgbClr val="374151"/>
                </a:solidFill>
                <a:effectLst/>
                <a:latin typeface="Söhne"/>
              </a:rPr>
              <a:t>Mathematically, the population variance (often denoted as "σ²") is calculated as follows:</a:t>
            </a:r>
          </a:p>
          <a:p>
            <a:pPr algn="l"/>
            <a:r>
              <a:rPr lang="en-US" sz="4000" b="0" i="0" dirty="0">
                <a:solidFill>
                  <a:srgbClr val="374151"/>
                </a:solidFill>
                <a:effectLst/>
                <a:latin typeface="Söhne"/>
              </a:rPr>
              <a:t>Population Variance (σ²) = (Sum of Squared Deviations from the Mean) / (Number of Data Points)</a:t>
            </a:r>
          </a:p>
          <a:p>
            <a:pPr algn="l"/>
            <a:r>
              <a:rPr lang="en-US" sz="4000" b="0" i="0" dirty="0">
                <a:solidFill>
                  <a:srgbClr val="374151"/>
                </a:solidFill>
                <a:effectLst/>
                <a:latin typeface="Söhne"/>
              </a:rPr>
              <a:t>For a sample, the sample variance (often denoted as "s²") is calculated as follows:</a:t>
            </a:r>
          </a:p>
          <a:p>
            <a:pPr algn="l"/>
            <a:r>
              <a:rPr lang="en-US" sz="4000" b="0" i="0" dirty="0">
                <a:solidFill>
                  <a:srgbClr val="374151"/>
                </a:solidFill>
                <a:effectLst/>
                <a:latin typeface="Söhne"/>
              </a:rPr>
              <a:t>Sample Variance (s²) = (Sum of Squared Deviations from the Sample Mean) / (Number of Data Points - 1)</a:t>
            </a:r>
          </a:p>
          <a:p>
            <a:pPr algn="l"/>
            <a:endParaRPr lang="en-US" sz="4000" b="0" i="0" dirty="0">
              <a:solidFill>
                <a:srgbClr val="374151"/>
              </a:solidFill>
              <a:effectLst/>
              <a:latin typeface="Söhne"/>
            </a:endParaRPr>
          </a:p>
          <a:p>
            <a:pPr algn="l"/>
            <a:r>
              <a:rPr lang="en-US" sz="5400" b="1" i="0" dirty="0">
                <a:solidFill>
                  <a:srgbClr val="374151"/>
                </a:solidFill>
                <a:effectLst/>
                <a:latin typeface="Söhne"/>
              </a:rPr>
              <a:t>Example: Calculating Variance of Investment Returns</a:t>
            </a:r>
            <a:endParaRPr lang="en-US" sz="5400" b="0" i="0" dirty="0">
              <a:solidFill>
                <a:srgbClr val="374151"/>
              </a:solidFill>
              <a:effectLst/>
              <a:latin typeface="Söhne"/>
            </a:endParaRPr>
          </a:p>
          <a:p>
            <a:pPr algn="l"/>
            <a:r>
              <a:rPr lang="en-US" sz="5400" b="0" i="0" dirty="0">
                <a:solidFill>
                  <a:srgbClr val="374151"/>
                </a:solidFill>
                <a:effectLst/>
                <a:latin typeface="Söhne"/>
              </a:rPr>
              <a:t>Suppose you are a portfolio manager analyzing the monthly returns of a stock over the past six months to assess its volatility and risk. You have the following monthly return data (in percentage):</a:t>
            </a:r>
          </a:p>
          <a:p>
            <a:pPr algn="l"/>
            <a:r>
              <a:rPr lang="en-US" sz="5400" b="1" i="0" dirty="0">
                <a:solidFill>
                  <a:srgbClr val="374151"/>
                </a:solidFill>
                <a:effectLst/>
                <a:latin typeface="Söhne"/>
              </a:rPr>
              <a:t>Monthly Returns (%):</a:t>
            </a:r>
            <a:r>
              <a:rPr lang="en-US" sz="5400" b="0" i="0" dirty="0">
                <a:solidFill>
                  <a:srgbClr val="374151"/>
                </a:solidFill>
                <a:effectLst/>
                <a:latin typeface="Söhne"/>
              </a:rPr>
              <a:t> 1.2, -0.5, 2.1, -1.8, 0.9, 1.5</a:t>
            </a:r>
          </a:p>
          <a:p>
            <a:pPr algn="l">
              <a:buFont typeface="+mj-lt"/>
              <a:buAutoNum type="arabicPeriod"/>
            </a:pPr>
            <a:r>
              <a:rPr lang="en-US" sz="5400" b="0" i="0" dirty="0">
                <a:solidFill>
                  <a:srgbClr val="374151"/>
                </a:solidFill>
                <a:effectLst/>
                <a:latin typeface="Söhne"/>
              </a:rPr>
              <a:t>Calculate the Mean Return:</a:t>
            </a:r>
          </a:p>
          <a:p>
            <a:pPr algn="l"/>
            <a:r>
              <a:rPr lang="en-US" sz="5400" b="0" i="0" dirty="0">
                <a:solidFill>
                  <a:srgbClr val="374151"/>
                </a:solidFill>
                <a:effectLst/>
                <a:latin typeface="Söhne"/>
              </a:rPr>
              <a:t>First, calculate the mean return by summing up the monthly returns and dividing by the number of months:</a:t>
            </a:r>
          </a:p>
          <a:p>
            <a:pPr algn="l"/>
            <a:r>
              <a:rPr lang="en-US" sz="5400" b="0" i="0" dirty="0">
                <a:solidFill>
                  <a:srgbClr val="374151"/>
                </a:solidFill>
                <a:effectLst/>
                <a:latin typeface="Söhne"/>
              </a:rPr>
              <a:t>Mean Return = (1.2 - 0.5 + 2.1 - 1.8 + 0.9 + 1.5) / 6 = 0.5667%</a:t>
            </a:r>
          </a:p>
          <a:p>
            <a:pPr algn="l">
              <a:buFont typeface="+mj-lt"/>
              <a:buAutoNum type="arabicPeriod" startAt="2"/>
            </a:pPr>
            <a:r>
              <a:rPr lang="en-US" sz="5400" b="0" i="0" dirty="0">
                <a:solidFill>
                  <a:srgbClr val="374151"/>
                </a:solidFill>
                <a:effectLst/>
                <a:latin typeface="Söhne"/>
              </a:rPr>
              <a:t>Calculate the Deviations from the Mean:</a:t>
            </a:r>
          </a:p>
          <a:p>
            <a:pPr algn="l"/>
            <a:r>
              <a:rPr lang="en-US" sz="5400" b="0" i="0" dirty="0">
                <a:solidFill>
                  <a:srgbClr val="374151"/>
                </a:solidFill>
                <a:effectLst/>
                <a:latin typeface="Söhne"/>
              </a:rPr>
              <a:t>For each month, subtract the mean return from the individual monthly return and square the result to get the squared deviations:</a:t>
            </a:r>
          </a:p>
          <a:p>
            <a:pPr algn="l"/>
            <a:r>
              <a:rPr lang="en-US" sz="5400" b="0" i="0" dirty="0">
                <a:solidFill>
                  <a:srgbClr val="374151"/>
                </a:solidFill>
                <a:effectLst/>
                <a:latin typeface="Söhne"/>
              </a:rPr>
              <a:t>Squared Deviation from Mean for Month 1: (1.2 - 0.5667)² ≈ 0.3849 Squared Deviation from Mean for Month 2: (-0.5 - 0.5667)² ≈ 0.0003 ... and so on for the remaining months.</a:t>
            </a:r>
          </a:p>
          <a:p>
            <a:pPr algn="l">
              <a:buFont typeface="+mj-lt"/>
              <a:buAutoNum type="arabicPeriod" startAt="3"/>
            </a:pPr>
            <a:r>
              <a:rPr lang="en-US" sz="5400" b="0" i="0" dirty="0">
                <a:solidFill>
                  <a:srgbClr val="374151"/>
                </a:solidFill>
                <a:effectLst/>
                <a:latin typeface="Söhne"/>
              </a:rPr>
              <a:t>Calculate the Variance:</a:t>
            </a:r>
          </a:p>
          <a:p>
            <a:pPr algn="l"/>
            <a:r>
              <a:rPr lang="en-US" sz="5400" b="0" i="0" dirty="0">
                <a:solidFill>
                  <a:srgbClr val="374151"/>
                </a:solidFill>
                <a:effectLst/>
                <a:latin typeface="Söhne"/>
              </a:rPr>
              <a:t>Sum up the squared deviations and divide by the number of months to calculate the variance:</a:t>
            </a:r>
          </a:p>
          <a:p>
            <a:pPr algn="l"/>
            <a:r>
              <a:rPr lang="en-US" sz="5400" b="0" i="0" dirty="0">
                <a:solidFill>
                  <a:srgbClr val="374151"/>
                </a:solidFill>
                <a:effectLst/>
                <a:latin typeface="Söhne"/>
              </a:rPr>
              <a:t>Variance = (0.3849 + 0.0003 + ... + [remaining squared deviations]) / 6</a:t>
            </a:r>
          </a:p>
          <a:p>
            <a:pPr algn="l">
              <a:buFont typeface="+mj-lt"/>
              <a:buAutoNum type="arabicPeriod" startAt="4"/>
            </a:pPr>
            <a:r>
              <a:rPr lang="en-US" sz="5400" b="0" i="0" dirty="0">
                <a:solidFill>
                  <a:srgbClr val="374151"/>
                </a:solidFill>
                <a:effectLst/>
                <a:latin typeface="Söhne"/>
              </a:rPr>
              <a:t>Interpretation:</a:t>
            </a:r>
          </a:p>
          <a:p>
            <a:pPr algn="l"/>
            <a:r>
              <a:rPr lang="en-US" sz="5400" b="0" i="0" dirty="0">
                <a:solidFill>
                  <a:srgbClr val="374151"/>
                </a:solidFill>
                <a:effectLst/>
                <a:latin typeface="Söhne"/>
              </a:rPr>
              <a:t>The variance quantifies the average squared distance between each monthly return and the mean return. A higher variance indicates greater volatility or spread in returns, while a lower variance suggests less volatility.</a:t>
            </a:r>
          </a:p>
          <a:p>
            <a:pPr algn="l"/>
            <a:r>
              <a:rPr lang="en-US" sz="5400" b="0" i="0" dirty="0">
                <a:solidFill>
                  <a:srgbClr val="374151"/>
                </a:solidFill>
                <a:effectLst/>
                <a:latin typeface="Söhne"/>
              </a:rPr>
              <a:t>In this example, calculating the variance helps you quantify the risk or volatility of the stock's returns over the six-month period. It provides valuable information for risk assessment and understanding the variability of investment returns.</a:t>
            </a:r>
          </a:p>
          <a:p>
            <a:pPr algn="l"/>
            <a:endParaRPr lang="en-US" sz="4000" b="0" i="0" dirty="0">
              <a:solidFill>
                <a:srgbClr val="374151"/>
              </a:solidFill>
              <a:effectLst/>
              <a:latin typeface="Söhne"/>
            </a:endParaRPr>
          </a:p>
          <a:p>
            <a:endParaRPr lang="en-US" sz="2800" dirty="0">
              <a:effectLst/>
            </a:endParaRPr>
          </a:p>
        </p:txBody>
      </p:sp>
      <p:sp>
        <p:nvSpPr>
          <p:cNvPr id="4" name="Slide Number Placeholder 3"/>
          <p:cNvSpPr>
            <a:spLocks noGrp="1"/>
          </p:cNvSpPr>
          <p:nvPr>
            <p:ph type="sldNum" sz="quarter" idx="5"/>
          </p:nvPr>
        </p:nvSpPr>
        <p:spPr/>
        <p:txBody>
          <a:bodyPr/>
          <a:lstStyle/>
          <a:p>
            <a:fld id="{DC7B2C10-3392-4CD1-A113-7B1B04C06CF5}" type="slidenum">
              <a:rPr lang="en-IN" smtClean="0"/>
              <a:t>3</a:t>
            </a:fld>
            <a:endParaRPr lang="en-IN"/>
          </a:p>
        </p:txBody>
      </p:sp>
    </p:spTree>
    <p:extLst>
      <p:ext uri="{BB962C8B-B14F-4D97-AF65-F5344CB8AC3E}">
        <p14:creationId xmlns:p14="http://schemas.microsoft.com/office/powerpoint/2010/main" val="176126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https://wikibanks.cz/value-at-risk-var/</a:t>
            </a:r>
          </a:p>
          <a:p>
            <a:pPr algn="l"/>
            <a:r>
              <a:rPr lang="en-US" b="0" i="0" dirty="0">
                <a:solidFill>
                  <a:srgbClr val="374151"/>
                </a:solidFill>
                <a:effectLst/>
                <a:latin typeface="Söhne"/>
              </a:rPr>
              <a:t>Value at Risk (</a:t>
            </a:r>
            <a:r>
              <a:rPr lang="en-US" b="0" i="0" dirty="0" err="1">
                <a:solidFill>
                  <a:srgbClr val="374151"/>
                </a:solidFill>
                <a:effectLst/>
                <a:latin typeface="Söhne"/>
              </a:rPr>
              <a:t>VaR</a:t>
            </a:r>
            <a:r>
              <a:rPr lang="en-US" b="0" i="0" dirty="0">
                <a:solidFill>
                  <a:srgbClr val="374151"/>
                </a:solidFill>
                <a:effectLst/>
                <a:latin typeface="Söhne"/>
              </a:rPr>
              <a:t>) is a widely used risk management metric in banks and financial institutions that quantifies the potential loss in the value of a portfolio or investment over a specified time horizon and at a certain level of confidence. In other words, </a:t>
            </a:r>
            <a:r>
              <a:rPr lang="en-US" b="0" i="0" dirty="0" err="1">
                <a:solidFill>
                  <a:srgbClr val="374151"/>
                </a:solidFill>
                <a:effectLst/>
                <a:latin typeface="Söhne"/>
              </a:rPr>
              <a:t>VaR</a:t>
            </a:r>
            <a:r>
              <a:rPr lang="en-US" b="0" i="0" dirty="0">
                <a:solidFill>
                  <a:srgbClr val="374151"/>
                </a:solidFill>
                <a:effectLst/>
                <a:latin typeface="Söhne"/>
              </a:rPr>
              <a:t> estimates the maximum amount a portfolio's value could decline within a given time frame, under normal market conditions, with a certain level of probability.</a:t>
            </a:r>
          </a:p>
          <a:p>
            <a:pPr algn="l"/>
            <a:r>
              <a:rPr lang="en-US" b="0" i="0" dirty="0" err="1">
                <a:solidFill>
                  <a:srgbClr val="374151"/>
                </a:solidFill>
                <a:effectLst/>
                <a:latin typeface="Söhne"/>
              </a:rPr>
              <a:t>VaR</a:t>
            </a:r>
            <a:r>
              <a:rPr lang="en-US" b="0" i="0" dirty="0">
                <a:solidFill>
                  <a:srgbClr val="374151"/>
                </a:solidFill>
                <a:effectLst/>
                <a:latin typeface="Söhne"/>
              </a:rPr>
              <a:t> is typically expressed as a monetary value or a percentage of the portfolio's initial value. For example, a 1-day </a:t>
            </a:r>
            <a:r>
              <a:rPr lang="en-US" b="0" i="0" dirty="0" err="1">
                <a:solidFill>
                  <a:srgbClr val="374151"/>
                </a:solidFill>
                <a:effectLst/>
                <a:latin typeface="Söhne"/>
              </a:rPr>
              <a:t>VaR</a:t>
            </a:r>
            <a:r>
              <a:rPr lang="en-US" b="0" i="0" dirty="0">
                <a:solidFill>
                  <a:srgbClr val="374151"/>
                </a:solidFill>
                <a:effectLst/>
                <a:latin typeface="Söhne"/>
              </a:rPr>
              <a:t> of INR 1 million at a 95% confidence level means that there is a 5% chance that the portfolio will lose more than INR 1 million in value over the next day or the maximum loss would be INR 1 million the next day with 95% probability.</a:t>
            </a:r>
          </a:p>
          <a:p>
            <a:pPr algn="l"/>
            <a:r>
              <a:rPr lang="en-US" b="1" i="0" dirty="0">
                <a:solidFill>
                  <a:srgbClr val="374151"/>
                </a:solidFill>
                <a:effectLst/>
                <a:latin typeface="Söhne"/>
              </a:rPr>
              <a:t>Components of </a:t>
            </a:r>
            <a:r>
              <a:rPr lang="en-US" b="1" i="0" dirty="0" err="1">
                <a:solidFill>
                  <a:srgbClr val="374151"/>
                </a:solidFill>
                <a:effectLst/>
                <a:latin typeface="Söhne"/>
              </a:rPr>
              <a:t>VaR</a:t>
            </a:r>
            <a:r>
              <a:rPr lang="en-US" b="1" i="0" dirty="0">
                <a:solidFill>
                  <a:srgbClr val="374151"/>
                </a:solidFill>
                <a:effectLst/>
                <a:latin typeface="Söhne"/>
              </a:rPr>
              <a:t>:</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Time Horizon:</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is calculated for a specific time frame, such as one day, one week, or one month. The time horizon influences the potential losses that can occur.</a:t>
            </a:r>
          </a:p>
          <a:p>
            <a:pPr algn="l">
              <a:buFont typeface="+mj-lt"/>
              <a:buAutoNum type="arabicPeriod"/>
            </a:pPr>
            <a:r>
              <a:rPr lang="en-US" b="1" i="0" dirty="0">
                <a:solidFill>
                  <a:srgbClr val="374151"/>
                </a:solidFill>
                <a:effectLst/>
                <a:latin typeface="Söhne"/>
              </a:rPr>
              <a:t>Confidence Level:</a:t>
            </a:r>
            <a:r>
              <a:rPr lang="en-US" b="0" i="0" dirty="0">
                <a:solidFill>
                  <a:srgbClr val="374151"/>
                </a:solidFill>
                <a:effectLst/>
                <a:latin typeface="Söhne"/>
              </a:rPr>
              <a:t> The confidence level represents the probability that the actual loss will not exceed the calculated </a:t>
            </a:r>
            <a:r>
              <a:rPr lang="en-US" b="0" i="0" dirty="0" err="1">
                <a:solidFill>
                  <a:srgbClr val="374151"/>
                </a:solidFill>
                <a:effectLst/>
                <a:latin typeface="Söhne"/>
              </a:rPr>
              <a:t>VaR.</a:t>
            </a:r>
            <a:r>
              <a:rPr lang="en-US" b="0" i="0" dirty="0">
                <a:solidFill>
                  <a:srgbClr val="374151"/>
                </a:solidFill>
                <a:effectLst/>
                <a:latin typeface="Söhne"/>
              </a:rPr>
              <a:t> For example, a 95% confidence level means that the loss is expected to stay within the </a:t>
            </a:r>
            <a:r>
              <a:rPr lang="en-US" b="0" i="0" dirty="0" err="1">
                <a:solidFill>
                  <a:srgbClr val="374151"/>
                </a:solidFill>
                <a:effectLst/>
                <a:latin typeface="Söhne"/>
              </a:rPr>
              <a:t>VaR</a:t>
            </a:r>
            <a:r>
              <a:rPr lang="en-US" b="0" i="0" dirty="0">
                <a:solidFill>
                  <a:srgbClr val="374151"/>
                </a:solidFill>
                <a:effectLst/>
                <a:latin typeface="Söhne"/>
              </a:rPr>
              <a:t> value 95% of the time.</a:t>
            </a:r>
          </a:p>
          <a:p>
            <a:pPr algn="l">
              <a:buFont typeface="+mj-lt"/>
              <a:buAutoNum type="arabicPeriod"/>
            </a:pPr>
            <a:r>
              <a:rPr lang="en-US" b="1" i="0" dirty="0">
                <a:solidFill>
                  <a:srgbClr val="374151"/>
                </a:solidFill>
                <a:effectLst/>
                <a:latin typeface="Söhne"/>
              </a:rPr>
              <a:t>Portfolio Value:</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is calculated based on the current value of the portfolio or investment.</a:t>
            </a:r>
          </a:p>
          <a:p>
            <a:pPr algn="l"/>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14</a:t>
            </a:fld>
            <a:endParaRPr lang="en-IN"/>
          </a:p>
        </p:txBody>
      </p:sp>
    </p:spTree>
    <p:extLst>
      <p:ext uri="{BB962C8B-B14F-4D97-AF65-F5344CB8AC3E}">
        <p14:creationId xmlns:p14="http://schemas.microsoft.com/office/powerpoint/2010/main" val="127711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https://www.wallstreetmojo.com/value-at-risk/</a:t>
            </a:r>
          </a:p>
          <a:p>
            <a:pPr algn="l"/>
            <a:r>
              <a:rPr lang="en-US" b="1" i="0" dirty="0">
                <a:solidFill>
                  <a:srgbClr val="374151"/>
                </a:solidFill>
                <a:effectLst/>
                <a:latin typeface="Söhne"/>
              </a:rPr>
              <a:t>Applications of </a:t>
            </a:r>
            <a:r>
              <a:rPr lang="en-US" b="1" i="0" dirty="0" err="1">
                <a:solidFill>
                  <a:srgbClr val="374151"/>
                </a:solidFill>
                <a:effectLst/>
                <a:latin typeface="Söhne"/>
              </a:rPr>
              <a:t>VaR</a:t>
            </a:r>
            <a:r>
              <a:rPr lang="en-US" b="1" i="0" dirty="0">
                <a:solidFill>
                  <a:srgbClr val="374151"/>
                </a:solidFill>
                <a:effectLst/>
                <a:latin typeface="Söhne"/>
              </a:rPr>
              <a:t> in Banks: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Risk Management:</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helps banks assess the potential downside risk of their portfolios and investment positions. It's a key tool in identifying and quantifying the level of risk exposure in their trading and investment activities.</a:t>
            </a:r>
          </a:p>
          <a:p>
            <a:pPr algn="l">
              <a:buFont typeface="+mj-lt"/>
              <a:buAutoNum type="arabicPeriod"/>
            </a:pPr>
            <a:r>
              <a:rPr lang="en-US" b="1" i="0" dirty="0">
                <a:solidFill>
                  <a:srgbClr val="374151"/>
                </a:solidFill>
                <a:effectLst/>
                <a:latin typeface="Söhne"/>
              </a:rPr>
              <a:t>Capital Allocation:</a:t>
            </a:r>
            <a:r>
              <a:rPr lang="en-US" b="0" i="0" dirty="0">
                <a:solidFill>
                  <a:srgbClr val="374151"/>
                </a:solidFill>
                <a:effectLst/>
                <a:latin typeface="Söhne"/>
              </a:rPr>
              <a:t> Banks allocate capital based on the risk profiles of their portfolios. </a:t>
            </a:r>
            <a:r>
              <a:rPr lang="en-US" b="0" i="0" dirty="0" err="1">
                <a:solidFill>
                  <a:srgbClr val="374151"/>
                </a:solidFill>
                <a:effectLst/>
                <a:latin typeface="Söhne"/>
              </a:rPr>
              <a:t>VaR</a:t>
            </a:r>
            <a:r>
              <a:rPr lang="en-US" b="0" i="0" dirty="0">
                <a:solidFill>
                  <a:srgbClr val="374151"/>
                </a:solidFill>
                <a:effectLst/>
                <a:latin typeface="Söhne"/>
              </a:rPr>
              <a:t> assists in determining the amount of capital that should be set aside to cover potential losses within a specified confidence level.</a:t>
            </a:r>
          </a:p>
          <a:p>
            <a:pPr algn="l">
              <a:buFont typeface="+mj-lt"/>
              <a:buAutoNum type="arabicPeriod"/>
            </a:pPr>
            <a:r>
              <a:rPr lang="en-US" b="1" i="0" dirty="0">
                <a:solidFill>
                  <a:srgbClr val="374151"/>
                </a:solidFill>
                <a:effectLst/>
                <a:latin typeface="Söhne"/>
              </a:rPr>
              <a:t>Stress Testing:</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is used in stress testing to assess the impact of extreme market events on portfolios. By calculating </a:t>
            </a:r>
            <a:r>
              <a:rPr lang="en-US" b="0" i="0" dirty="0" err="1">
                <a:solidFill>
                  <a:srgbClr val="374151"/>
                </a:solidFill>
                <a:effectLst/>
                <a:latin typeface="Söhne"/>
              </a:rPr>
              <a:t>VaR</a:t>
            </a:r>
            <a:r>
              <a:rPr lang="en-US" b="0" i="0" dirty="0">
                <a:solidFill>
                  <a:srgbClr val="374151"/>
                </a:solidFill>
                <a:effectLst/>
                <a:latin typeface="Söhne"/>
              </a:rPr>
              <a:t> under different stress scenarios, banks can gauge the resilience of their portfolios to adverse conditions.</a:t>
            </a:r>
          </a:p>
          <a:p>
            <a:pPr algn="l">
              <a:buFont typeface="+mj-lt"/>
              <a:buAutoNum type="arabicPeriod"/>
            </a:pPr>
            <a:r>
              <a:rPr lang="en-US" b="1" i="0" dirty="0">
                <a:solidFill>
                  <a:srgbClr val="374151"/>
                </a:solidFill>
                <a:effectLst/>
                <a:latin typeface="Söhne"/>
              </a:rPr>
              <a:t>Regulatory Compliance:</a:t>
            </a:r>
            <a:r>
              <a:rPr lang="en-US" b="0" i="0" dirty="0">
                <a:solidFill>
                  <a:srgbClr val="374151"/>
                </a:solidFill>
                <a:effectLst/>
                <a:latin typeface="Söhne"/>
              </a:rPr>
              <a:t> Regulatory bodies often require financial institutions to measure and report their risk exposure. </a:t>
            </a:r>
            <a:r>
              <a:rPr lang="en-US" b="0" i="0" dirty="0" err="1">
                <a:solidFill>
                  <a:srgbClr val="374151"/>
                </a:solidFill>
                <a:effectLst/>
                <a:latin typeface="Söhne"/>
              </a:rPr>
              <a:t>VaR</a:t>
            </a:r>
            <a:r>
              <a:rPr lang="en-US" b="0" i="0" dirty="0">
                <a:solidFill>
                  <a:srgbClr val="374151"/>
                </a:solidFill>
                <a:effectLst/>
                <a:latin typeface="Söhne"/>
              </a:rPr>
              <a:t> is a standard metric used in regulatory reporting to demonstrate the adequacy of risk management practices.</a:t>
            </a:r>
          </a:p>
          <a:p>
            <a:pPr algn="l">
              <a:buFont typeface="+mj-lt"/>
              <a:buAutoNum type="arabicPeriod"/>
            </a:pPr>
            <a:r>
              <a:rPr lang="en-US" b="1" i="0" dirty="0">
                <a:solidFill>
                  <a:srgbClr val="374151"/>
                </a:solidFill>
                <a:effectLst/>
                <a:latin typeface="Söhne"/>
              </a:rPr>
              <a:t>Investment Decision-Making:</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informs investment decisions by providing insights into the potential risks associated with different assets or strategies. It helps banks strike a balance between risk and potential return.</a:t>
            </a:r>
          </a:p>
          <a:p>
            <a:pPr algn="l">
              <a:buFont typeface="+mj-lt"/>
              <a:buAutoNum type="arabicPeriod"/>
            </a:pPr>
            <a:r>
              <a:rPr lang="en-US" b="1" i="0" dirty="0">
                <a:solidFill>
                  <a:srgbClr val="374151"/>
                </a:solidFill>
                <a:effectLst/>
                <a:latin typeface="Söhne"/>
              </a:rPr>
              <a:t>Hedging and Risk Mitigation:</a:t>
            </a:r>
            <a:r>
              <a:rPr lang="en-US" b="0" i="0" dirty="0">
                <a:solidFill>
                  <a:srgbClr val="374151"/>
                </a:solidFill>
                <a:effectLst/>
                <a:latin typeface="Söhne"/>
              </a:rPr>
              <a:t> Banks use </a:t>
            </a:r>
            <a:r>
              <a:rPr lang="en-US" b="0" i="0" dirty="0" err="1">
                <a:solidFill>
                  <a:srgbClr val="374151"/>
                </a:solidFill>
                <a:effectLst/>
                <a:latin typeface="Söhne"/>
              </a:rPr>
              <a:t>VaR</a:t>
            </a:r>
            <a:r>
              <a:rPr lang="en-US" b="0" i="0" dirty="0">
                <a:solidFill>
                  <a:srgbClr val="374151"/>
                </a:solidFill>
                <a:effectLst/>
                <a:latin typeface="Söhne"/>
              </a:rPr>
              <a:t> to design hedging strategies to manage risk exposure effectively. By understanding potential losses, they can hedge against adverse market movements.</a:t>
            </a:r>
          </a:p>
          <a:p>
            <a:pPr algn="l">
              <a:buFont typeface="+mj-lt"/>
              <a:buAutoNum type="arabicPeriod"/>
            </a:pPr>
            <a:r>
              <a:rPr lang="en-US" b="1" i="0" dirty="0">
                <a:solidFill>
                  <a:srgbClr val="374151"/>
                </a:solidFill>
                <a:effectLst/>
                <a:latin typeface="Söhne"/>
              </a:rPr>
              <a:t>Performance Evaluation:</a:t>
            </a:r>
            <a:r>
              <a:rPr lang="en-US" b="0" i="0" dirty="0">
                <a:solidFill>
                  <a:srgbClr val="374151"/>
                </a:solidFill>
                <a:effectLst/>
                <a:latin typeface="Söhne"/>
              </a:rPr>
              <a:t> </a:t>
            </a:r>
            <a:r>
              <a:rPr lang="en-US" b="0" i="0" dirty="0" err="1">
                <a:solidFill>
                  <a:srgbClr val="374151"/>
                </a:solidFill>
                <a:effectLst/>
                <a:latin typeface="Söhne"/>
              </a:rPr>
              <a:t>VaR</a:t>
            </a:r>
            <a:r>
              <a:rPr lang="en-US" b="0" i="0" dirty="0">
                <a:solidFill>
                  <a:srgbClr val="374151"/>
                </a:solidFill>
                <a:effectLst/>
                <a:latin typeface="Söhne"/>
              </a:rPr>
              <a:t> is used to evaluate the performance of trading desks and portfolio managers. It helps measure the effectiveness of risk management practices.</a:t>
            </a:r>
          </a:p>
          <a:p>
            <a:pPr algn="l"/>
            <a:r>
              <a:rPr lang="en-US" b="0" i="0" dirty="0">
                <a:solidFill>
                  <a:srgbClr val="374151"/>
                </a:solidFill>
                <a:effectLst/>
                <a:latin typeface="Söhne"/>
              </a:rPr>
              <a:t>While </a:t>
            </a:r>
            <a:r>
              <a:rPr lang="en-US" b="0" i="0" dirty="0" err="1">
                <a:solidFill>
                  <a:srgbClr val="374151"/>
                </a:solidFill>
                <a:effectLst/>
                <a:latin typeface="Söhne"/>
              </a:rPr>
              <a:t>VaR</a:t>
            </a:r>
            <a:r>
              <a:rPr lang="en-US" b="0" i="0" dirty="0">
                <a:solidFill>
                  <a:srgbClr val="374151"/>
                </a:solidFill>
                <a:effectLst/>
                <a:latin typeface="Söhne"/>
              </a:rPr>
              <a:t> is a valuable risk management tool, it's important to note that it has limitations, such as its reliance on historical data and its assumption of normal distribution. As a result, </a:t>
            </a:r>
            <a:r>
              <a:rPr lang="en-US" b="0" i="0" dirty="0" err="1">
                <a:solidFill>
                  <a:srgbClr val="374151"/>
                </a:solidFill>
                <a:effectLst/>
                <a:latin typeface="Söhne"/>
              </a:rPr>
              <a:t>VaR</a:t>
            </a:r>
            <a:r>
              <a:rPr lang="en-US" b="0" i="0" dirty="0">
                <a:solidFill>
                  <a:srgbClr val="374151"/>
                </a:solidFill>
                <a:effectLst/>
                <a:latin typeface="Söhne"/>
              </a:rPr>
              <a:t> should be used in conjunction with other risk management techniques to provide a comprehensive understanding of portfolio risk.</a:t>
            </a:r>
          </a:p>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C7B2C10-3392-4CD1-A113-7B1B04C06CF5}" type="slidenum">
              <a:rPr lang="en-IN" smtClean="0"/>
              <a:t>15</a:t>
            </a:fld>
            <a:endParaRPr lang="en-IN"/>
          </a:p>
        </p:txBody>
      </p:sp>
    </p:spTree>
    <p:extLst>
      <p:ext uri="{BB962C8B-B14F-4D97-AF65-F5344CB8AC3E}">
        <p14:creationId xmlns:p14="http://schemas.microsoft.com/office/powerpoint/2010/main" val="272156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effectLst/>
              </a:rPr>
              <a:t>Normal </a:t>
            </a:r>
            <a:r>
              <a:rPr lang="en-US" sz="1200" b="0" i="0" dirty="0" err="1">
                <a:effectLst/>
              </a:rPr>
              <a:t>VaR</a:t>
            </a:r>
            <a:r>
              <a:rPr lang="en-US" sz="1200" b="0" i="0" dirty="0">
                <a:effectLst/>
              </a:rPr>
              <a:t> (Value at Risk) and log-normal </a:t>
            </a:r>
            <a:r>
              <a:rPr lang="en-US" sz="1200" b="0" i="0" dirty="0" err="1">
                <a:effectLst/>
              </a:rPr>
              <a:t>VaR</a:t>
            </a:r>
            <a:r>
              <a:rPr lang="en-US" sz="1200" b="0" i="0" dirty="0">
                <a:effectLst/>
              </a:rPr>
              <a:t> are two different approaches to estimating the potential losses or downside risk of a portfolio or investment using different assumptions about the underlying distribution of returns.</a:t>
            </a:r>
          </a:p>
          <a:p>
            <a:r>
              <a:rPr lang="en-US" sz="1200" b="0" i="0" dirty="0">
                <a:effectLst/>
              </a:rPr>
              <a:t>Normal </a:t>
            </a:r>
            <a:r>
              <a:rPr lang="en-US" sz="1200" b="0" i="0" dirty="0" err="1">
                <a:effectLst/>
              </a:rPr>
              <a:t>VaR</a:t>
            </a:r>
            <a:r>
              <a:rPr lang="en-US" sz="1200" b="0" i="0" dirty="0">
                <a:effectLst/>
              </a:rPr>
              <a:t>: Normal </a:t>
            </a:r>
            <a:r>
              <a:rPr lang="en-US" sz="1200" b="0" i="0" dirty="0" err="1">
                <a:effectLst/>
              </a:rPr>
              <a:t>VaR</a:t>
            </a:r>
            <a:r>
              <a:rPr lang="en-US" sz="1200" b="0" i="0" dirty="0">
                <a:effectLst/>
              </a:rPr>
              <a:t> assumes that the returns of the portfolio or investment follow a normal distribution. In a normal distribution, the data is symmetrically distributed around the mean, and the probability of extreme events is relatively low. When calculating Normal </a:t>
            </a:r>
            <a:r>
              <a:rPr lang="en-US" sz="1200" b="0" i="0" dirty="0" err="1">
                <a:effectLst/>
              </a:rPr>
              <a:t>VaR</a:t>
            </a:r>
            <a:r>
              <a:rPr lang="en-US" sz="1200" b="0" i="0" dirty="0">
                <a:effectLst/>
              </a:rPr>
              <a:t>, the mean and standard deviation of the returns are used to estimate the potential loss at a given confidence level. The Normal </a:t>
            </a:r>
            <a:r>
              <a:rPr lang="en-US" sz="1200" b="0" i="0" dirty="0" err="1">
                <a:effectLst/>
              </a:rPr>
              <a:t>VaR</a:t>
            </a:r>
            <a:r>
              <a:rPr lang="en-US" sz="1200" b="0" i="0" dirty="0">
                <a:effectLst/>
              </a:rPr>
              <a:t> provides an estimate of the maximum loss that can be expected with a certain level of confidence.</a:t>
            </a:r>
          </a:p>
          <a:p>
            <a:endParaRPr lang="en-US" sz="1200" b="0" i="0" dirty="0">
              <a:effectLst/>
            </a:endParaRPr>
          </a:p>
          <a:p>
            <a:r>
              <a:rPr lang="en-US" sz="1200" b="0" i="0" dirty="0">
                <a:effectLst/>
              </a:rPr>
              <a:t>Log-normal </a:t>
            </a:r>
            <a:r>
              <a:rPr lang="en-US" sz="1200" b="0" i="0" dirty="0" err="1">
                <a:effectLst/>
              </a:rPr>
              <a:t>VaR</a:t>
            </a:r>
            <a:r>
              <a:rPr lang="en-US" sz="1200" b="0" i="0" dirty="0">
                <a:effectLst/>
              </a:rPr>
              <a:t> assumes that the logarithmic returns of the portfolio or investment follow a normal distribution. Logarithmic returns are often used because they have the property of being additive over time, which simplifies calculations and modeling. Log-normal distributions are skewed to the right, meaning they have a longer right tail and can accommodate a wider range of positive returns. When calculating Log-normal </a:t>
            </a:r>
            <a:r>
              <a:rPr lang="en-US" sz="1200" b="0" i="0" dirty="0" err="1">
                <a:effectLst/>
              </a:rPr>
              <a:t>VaR</a:t>
            </a:r>
            <a:r>
              <a:rPr lang="en-US" sz="1200" b="0" i="0" dirty="0">
                <a:effectLst/>
              </a:rPr>
              <a:t>, the mean and standard deviation of the logarithmic returns are used to estimate the potential loss at a given confidence level.</a:t>
            </a:r>
          </a:p>
          <a:p>
            <a:r>
              <a:rPr lang="en-US" sz="1200" dirty="0"/>
              <a:t>The choice between Normal </a:t>
            </a:r>
            <a:r>
              <a:rPr lang="en-US" sz="1200" dirty="0" err="1"/>
              <a:t>VaR</a:t>
            </a:r>
            <a:r>
              <a:rPr lang="en-US" sz="1200" dirty="0"/>
              <a:t> and log-normal </a:t>
            </a:r>
            <a:r>
              <a:rPr lang="en-US" sz="1200" dirty="0" err="1"/>
              <a:t>VaR</a:t>
            </a:r>
            <a:r>
              <a:rPr lang="en-US" sz="1200" dirty="0"/>
              <a:t> depends on the characteristics of the returns distribution. If the returns distribution is approximately symmetric and follows a normal distribution, Normal </a:t>
            </a:r>
            <a:r>
              <a:rPr lang="en-US" sz="1200" dirty="0" err="1"/>
              <a:t>VaR</a:t>
            </a:r>
            <a:r>
              <a:rPr lang="en-US" sz="1200" dirty="0"/>
              <a:t> can provide a reasonable estimate of potential losses. However, if the returns distribution is skewed or exhibits fat tails, meaning it has a higher probability of extreme returns, log-normal </a:t>
            </a:r>
            <a:r>
              <a:rPr lang="en-US" sz="1200" dirty="0" err="1"/>
              <a:t>VaR</a:t>
            </a:r>
            <a:r>
              <a:rPr lang="en-US" sz="1200" dirty="0"/>
              <a:t> may be more appropriate as it captures the distribution's asymmetry and potential for large positive or negative returns.</a:t>
            </a:r>
            <a:endParaRPr lang="en-IN" sz="1200" b="1" dirty="0"/>
          </a:p>
          <a:p>
            <a:endParaRPr lang="en-IN" b="1" dirty="0"/>
          </a:p>
          <a:p>
            <a:r>
              <a:rPr lang="en-IN" b="1" dirty="0"/>
              <a:t>Example:</a:t>
            </a:r>
            <a:r>
              <a:rPr lang="en-US" sz="1200" b="0" i="0" dirty="0">
                <a:effectLst/>
              </a:rPr>
              <a:t>Let's consider a hypothetical investment portfolio and calculate Normal </a:t>
            </a:r>
            <a:r>
              <a:rPr lang="en-US" sz="1200" b="0" i="0" dirty="0" err="1">
                <a:effectLst/>
              </a:rPr>
              <a:t>VaR</a:t>
            </a:r>
            <a:r>
              <a:rPr lang="en-US" sz="1200" b="0" i="0" dirty="0">
                <a:effectLst/>
              </a:rPr>
              <a:t> and log-normal </a:t>
            </a:r>
            <a:r>
              <a:rPr lang="en-US" sz="1200" b="0" i="0" dirty="0" err="1">
                <a:effectLst/>
              </a:rPr>
              <a:t>VaR</a:t>
            </a:r>
            <a:r>
              <a:rPr lang="en-US" sz="1200" b="0" i="0" dirty="0">
                <a:effectLst/>
              </a:rPr>
              <a:t> using numerical examples:</a:t>
            </a:r>
          </a:p>
          <a:p>
            <a:pPr marL="0" indent="0">
              <a:buNone/>
            </a:pPr>
            <a:r>
              <a:rPr lang="en-US" sz="1200" b="1" i="0" dirty="0">
                <a:effectLst/>
              </a:rPr>
              <a:t>Normal </a:t>
            </a:r>
            <a:r>
              <a:rPr lang="en-US" sz="1200" b="1" i="0" dirty="0" err="1">
                <a:effectLst/>
              </a:rPr>
              <a:t>VaR</a:t>
            </a:r>
            <a:r>
              <a:rPr lang="en-US" sz="1200" b="1" i="0" dirty="0">
                <a:effectLst/>
              </a:rPr>
              <a:t>: </a:t>
            </a:r>
            <a:r>
              <a:rPr lang="en-US" sz="1200" b="0" i="0" dirty="0">
                <a:effectLst/>
              </a:rPr>
              <a:t>Assume we have a portfolio with a mean return of 0.05 (5%) and a standard deviation of 0.10 (10%). We want to calculate the one-day 95% Normal </a:t>
            </a:r>
            <a:r>
              <a:rPr lang="en-US" sz="1200" b="0" i="0" dirty="0" err="1">
                <a:effectLst/>
              </a:rPr>
              <a:t>VaR</a:t>
            </a:r>
            <a:r>
              <a:rPr lang="en-US" sz="1200" b="0" i="0" dirty="0">
                <a:effectLst/>
              </a:rPr>
              <a:t>, which represents the potential loss at a 95% confidence level.</a:t>
            </a:r>
          </a:p>
          <a:p>
            <a:pPr marL="0" indent="0">
              <a:buNone/>
            </a:pPr>
            <a:r>
              <a:rPr lang="en-US" sz="1200" b="0" i="0" dirty="0">
                <a:effectLst/>
              </a:rPr>
              <a:t>To calculate Normal </a:t>
            </a:r>
            <a:r>
              <a:rPr lang="en-US" sz="1200" b="0" i="0" dirty="0" err="1">
                <a:effectLst/>
              </a:rPr>
              <a:t>VaR</a:t>
            </a:r>
            <a:r>
              <a:rPr lang="en-US" sz="1200" b="0" i="0" dirty="0">
                <a:effectLst/>
              </a:rPr>
              <a:t>, we use the formula: Normal </a:t>
            </a:r>
            <a:r>
              <a:rPr lang="en-US" sz="1200" b="0" i="0" dirty="0" err="1">
                <a:effectLst/>
              </a:rPr>
              <a:t>VaR</a:t>
            </a:r>
            <a:r>
              <a:rPr lang="en-US" sz="1200" b="0" i="0" dirty="0">
                <a:effectLst/>
              </a:rPr>
              <a:t> = Mean Return - (Z-Score * Standard Deviation)</a:t>
            </a:r>
            <a:endParaRPr lang="en-US" sz="1200" dirty="0"/>
          </a:p>
          <a:p>
            <a:pPr marL="0" indent="0">
              <a:buNone/>
            </a:pPr>
            <a:r>
              <a:rPr lang="en-US" sz="1200" b="0" i="0" dirty="0">
                <a:effectLst/>
              </a:rPr>
              <a:t>Given a confidence level of 95%, the corresponding Z-score is approximately 1.645.</a:t>
            </a:r>
          </a:p>
          <a:p>
            <a:pPr marL="0" indent="0">
              <a:buNone/>
            </a:pPr>
            <a:r>
              <a:rPr lang="nn-NO" sz="1200" dirty="0"/>
              <a:t>Normal VaR = 0.05 - (1.645 * 0.10) = 0.05 - 0.1645 = -0.1145 or -11.45%</a:t>
            </a:r>
            <a:endParaRPr lang="en-US" sz="1200" dirty="0"/>
          </a:p>
          <a:p>
            <a:pPr marL="0" indent="0">
              <a:buNone/>
            </a:pPr>
            <a:r>
              <a:rPr lang="en-US" sz="1200" dirty="0"/>
              <a:t>This means that there is a 5% chance of experiencing a one-day loss of 11.45% or more in the portfolio based on the assumption of a normal distribution of returns.</a:t>
            </a:r>
            <a:endParaRPr lang="en-IN" sz="1200" dirty="0"/>
          </a:p>
          <a:p>
            <a:endParaRPr lang="en-IN" b="1" dirty="0"/>
          </a:p>
          <a:p>
            <a:r>
              <a:rPr lang="en-US" sz="1200" b="1" i="0" dirty="0">
                <a:effectLst/>
              </a:rPr>
              <a:t>Log-normal </a:t>
            </a:r>
            <a:r>
              <a:rPr lang="en-US" sz="1200" b="1" i="0" dirty="0" err="1">
                <a:effectLst/>
              </a:rPr>
              <a:t>VaR</a:t>
            </a:r>
            <a:r>
              <a:rPr lang="en-US" sz="1200" b="1" i="0" dirty="0">
                <a:effectLst/>
              </a:rPr>
              <a:t>: </a:t>
            </a:r>
            <a:r>
              <a:rPr lang="en-US" sz="1200" b="0" i="0" dirty="0">
                <a:effectLst/>
              </a:rPr>
              <a:t>Assuming the logarithmic returns of the portfolio are normally distributed, we can calculate the log-normal </a:t>
            </a:r>
            <a:r>
              <a:rPr lang="en-US" sz="1200" b="0" i="0" dirty="0" err="1">
                <a:effectLst/>
              </a:rPr>
              <a:t>VaR.</a:t>
            </a:r>
            <a:endParaRPr lang="en-US" sz="1200" b="0" i="0" dirty="0">
              <a:effectLst/>
            </a:endParaRPr>
          </a:p>
          <a:p>
            <a:pPr marL="0" indent="0">
              <a:buNone/>
            </a:pPr>
            <a:r>
              <a:rPr lang="en-US" sz="1200" b="0" i="0" dirty="0">
                <a:effectLst/>
              </a:rPr>
              <a:t>Using the same portfolio example, let's assume the mean logarithmic return is 0.04 (4%) and the standard deviation of logarithmic returns is 0.08 (8%). We want to calculate the one-day 95% log-normal </a:t>
            </a:r>
            <a:r>
              <a:rPr lang="en-US" sz="1200" b="0" i="0" dirty="0" err="1">
                <a:effectLst/>
              </a:rPr>
              <a:t>VaR.</a:t>
            </a:r>
            <a:endParaRPr lang="en-US" sz="1200" b="0" i="0" dirty="0">
              <a:effectLst/>
            </a:endParaRPr>
          </a:p>
          <a:p>
            <a:pPr marL="0" indent="0">
              <a:buNone/>
            </a:pPr>
            <a:r>
              <a:rPr lang="en-IN" sz="1200" b="0" i="0" dirty="0">
                <a:effectLst/>
              </a:rPr>
              <a:t>To calculate log-normal </a:t>
            </a:r>
            <a:r>
              <a:rPr lang="en-IN" sz="1200" b="0" i="0" dirty="0" err="1">
                <a:effectLst/>
              </a:rPr>
              <a:t>VaR</a:t>
            </a:r>
            <a:r>
              <a:rPr lang="en-IN" sz="1200" b="0" i="0" dirty="0">
                <a:effectLst/>
              </a:rPr>
              <a:t>, we use the formula: Log-normal </a:t>
            </a:r>
            <a:r>
              <a:rPr lang="en-IN" sz="1200" b="0" i="0" dirty="0" err="1">
                <a:effectLst/>
              </a:rPr>
              <a:t>VaR</a:t>
            </a:r>
            <a:r>
              <a:rPr lang="en-IN" sz="1200" b="0" i="0" dirty="0">
                <a:effectLst/>
              </a:rPr>
              <a:t> = Portfolio Value * (1 - e^(Mean Log Return - (Z-Score * Standard Deviation)))</a:t>
            </a:r>
            <a:endParaRPr lang="en-US" sz="1200" dirty="0"/>
          </a:p>
          <a:p>
            <a:pPr marL="0" indent="0">
              <a:buNone/>
            </a:pPr>
            <a:r>
              <a:rPr lang="en-US" sz="1200" b="0" i="0" dirty="0">
                <a:effectLst/>
              </a:rPr>
              <a:t>Let's assume the portfolio value is USD1,000,000.</a:t>
            </a:r>
          </a:p>
          <a:p>
            <a:pPr marL="0" indent="0">
              <a:buNone/>
            </a:pPr>
            <a:r>
              <a:rPr lang="en-US" sz="1200" b="0" i="0" dirty="0">
                <a:effectLst/>
              </a:rPr>
              <a:t>Given a confidence level of 95%, the corresponding Z-score is approximately 1.645.</a:t>
            </a:r>
            <a:endParaRPr lang="en-US" sz="1200" dirty="0"/>
          </a:p>
          <a:p>
            <a:pPr marL="0" indent="0">
              <a:buNone/>
            </a:pPr>
            <a:r>
              <a:rPr lang="en-IN" sz="1200" b="0" i="0" dirty="0">
                <a:effectLst/>
              </a:rPr>
              <a:t>Log-normal </a:t>
            </a:r>
            <a:r>
              <a:rPr lang="en-IN" sz="1200" b="0" i="0" dirty="0" err="1">
                <a:effectLst/>
              </a:rPr>
              <a:t>VaR</a:t>
            </a:r>
            <a:r>
              <a:rPr lang="en-IN" sz="1200" b="0" i="0" dirty="0">
                <a:effectLst/>
              </a:rPr>
              <a:t> = USD 1,000,000 * (1 - e^(0.04 - (1.645 * 0.08))) </a:t>
            </a:r>
          </a:p>
          <a:p>
            <a:pPr marL="0" indent="0">
              <a:buNone/>
            </a:pPr>
            <a:r>
              <a:rPr lang="en-IN" sz="1200" dirty="0"/>
              <a:t>=</a:t>
            </a:r>
            <a:r>
              <a:rPr lang="en-IN" sz="1200" b="0" i="0" dirty="0">
                <a:effectLst/>
              </a:rPr>
              <a:t>USD 1,000,000 * (1 - e^(0.04 - 0.1316)) </a:t>
            </a:r>
          </a:p>
          <a:p>
            <a:pPr marL="0" indent="0">
              <a:buNone/>
            </a:pPr>
            <a:r>
              <a:rPr lang="en-IN" sz="1200" dirty="0"/>
              <a:t>=</a:t>
            </a:r>
            <a:r>
              <a:rPr lang="en-IN" sz="1200" b="0" i="0" dirty="0">
                <a:effectLst/>
              </a:rPr>
              <a:t>USD 1,000,000 * (1 - e^(-0.0916))</a:t>
            </a:r>
          </a:p>
          <a:p>
            <a:pPr marL="0" indent="0">
              <a:buNone/>
            </a:pPr>
            <a:r>
              <a:rPr lang="en-IN" sz="1200" dirty="0"/>
              <a:t>=</a:t>
            </a:r>
            <a:r>
              <a:rPr lang="en-IN" sz="1200" b="0" i="0" dirty="0">
                <a:effectLst/>
              </a:rPr>
              <a:t>USD 1,000,000 * (1 - 0.9123) </a:t>
            </a:r>
          </a:p>
          <a:p>
            <a:pPr marL="0" indent="0">
              <a:buNone/>
            </a:pPr>
            <a:r>
              <a:rPr lang="en-IN" sz="1200" dirty="0"/>
              <a:t>=</a:t>
            </a:r>
            <a:r>
              <a:rPr lang="en-IN" sz="1200" b="0" i="0" dirty="0">
                <a:effectLst/>
              </a:rPr>
              <a:t>USD 87,770</a:t>
            </a:r>
          </a:p>
          <a:p>
            <a:pPr marL="0" indent="0">
              <a:buNone/>
            </a:pPr>
            <a:r>
              <a:rPr lang="en-US" sz="1200" b="0" i="0" dirty="0">
                <a:effectLst/>
              </a:rPr>
              <a:t>This means that there is a 5% chance of experiencing a one-day loss of approximately </a:t>
            </a:r>
            <a:r>
              <a:rPr lang="en-IN" sz="1200" b="0" i="0" dirty="0">
                <a:effectLst/>
              </a:rPr>
              <a:t>USD</a:t>
            </a:r>
            <a:r>
              <a:rPr lang="en-US" sz="1200" b="0" i="0" dirty="0">
                <a:effectLst/>
              </a:rPr>
              <a:t> 87,770 or more in the portfolio based on the assumption of a log-normal distribution of logarithmic returns.</a:t>
            </a:r>
            <a:endParaRPr lang="en-IN" sz="1200" dirty="0"/>
          </a:p>
          <a:p>
            <a:endParaRPr lang="en-IN" b="1" dirty="0"/>
          </a:p>
        </p:txBody>
      </p:sp>
      <p:sp>
        <p:nvSpPr>
          <p:cNvPr id="4" name="Slide Number Placeholder 3"/>
          <p:cNvSpPr>
            <a:spLocks noGrp="1"/>
          </p:cNvSpPr>
          <p:nvPr>
            <p:ph type="sldNum" sz="quarter" idx="5"/>
          </p:nvPr>
        </p:nvSpPr>
        <p:spPr/>
        <p:txBody>
          <a:bodyPr/>
          <a:lstStyle/>
          <a:p>
            <a:fld id="{DC7B2C10-3392-4CD1-A113-7B1B04C06CF5}" type="slidenum">
              <a:rPr lang="en-IN" smtClean="0"/>
              <a:t>16</a:t>
            </a:fld>
            <a:endParaRPr lang="en-IN"/>
          </a:p>
        </p:txBody>
      </p:sp>
    </p:spTree>
    <p:extLst>
      <p:ext uri="{BB962C8B-B14F-4D97-AF65-F5344CB8AC3E}">
        <p14:creationId xmlns:p14="http://schemas.microsoft.com/office/powerpoint/2010/main" val="59493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374151"/>
              </a:solidFill>
              <a:effectLst/>
              <a:latin typeface="Söhne"/>
            </a:endParaRPr>
          </a:p>
          <a:p>
            <a:r>
              <a:rPr lang="en-US" sz="1200" b="0" i="0" dirty="0">
                <a:effectLst/>
              </a:rPr>
              <a:t>Linear combinations of normally distributed variables refer to the mathematical combination of two or more random variables that follow a normal distribution. When combining normal random variables linearly, the resulting variable is also normally distributed.</a:t>
            </a:r>
          </a:p>
          <a:p>
            <a:r>
              <a:rPr lang="en-US" sz="1200" b="0" i="0" dirty="0">
                <a:effectLst/>
              </a:rPr>
              <a:t>More specifically, if X1, X2, ..., </a:t>
            </a:r>
            <a:r>
              <a:rPr lang="en-US" sz="1200" b="0" i="0" dirty="0" err="1">
                <a:effectLst/>
              </a:rPr>
              <a:t>X</a:t>
            </a:r>
            <a:r>
              <a:rPr lang="en-US" sz="1200" b="0" i="0" baseline="-25000" dirty="0" err="1">
                <a:effectLst/>
              </a:rPr>
              <a:t>n</a:t>
            </a:r>
            <a:r>
              <a:rPr lang="en-US" sz="1200" b="0" i="0" dirty="0">
                <a:effectLst/>
              </a:rPr>
              <a:t> are independent normally distributed random variables with means μ1, μ2, ..., </a:t>
            </a:r>
            <a:r>
              <a:rPr lang="en-US" sz="1200" b="0" i="0" dirty="0" err="1">
                <a:effectLst/>
              </a:rPr>
              <a:t>μ</a:t>
            </a:r>
            <a:r>
              <a:rPr lang="en-US" sz="1200" b="0" i="0" baseline="-25000" dirty="0" err="1">
                <a:effectLst/>
              </a:rPr>
              <a:t>n</a:t>
            </a:r>
            <a:r>
              <a:rPr lang="en-US" sz="1200" b="0" i="0" dirty="0">
                <a:effectLst/>
              </a:rPr>
              <a:t> and standard deviations σ1, σ2, ..., </a:t>
            </a:r>
            <a:r>
              <a:rPr lang="en-US" sz="1200" b="0" i="0" dirty="0" err="1">
                <a:effectLst/>
              </a:rPr>
              <a:t>σ</a:t>
            </a:r>
            <a:r>
              <a:rPr lang="en-US" sz="1200" b="0" i="0" baseline="-25000" dirty="0" err="1">
                <a:effectLst/>
              </a:rPr>
              <a:t>n</a:t>
            </a:r>
            <a:r>
              <a:rPr lang="en-US" sz="1200" b="0" i="0" dirty="0">
                <a:effectLst/>
              </a:rPr>
              <a:t>, respectively, and if a1, a2, ..., a</a:t>
            </a:r>
            <a:r>
              <a:rPr lang="en-US" sz="1200" b="0" i="0" baseline="-25000" dirty="0">
                <a:effectLst/>
              </a:rPr>
              <a:t>n</a:t>
            </a:r>
            <a:r>
              <a:rPr lang="en-US" sz="1200" b="0" i="0" dirty="0">
                <a:effectLst/>
              </a:rPr>
              <a:t> are constants, then the linear combination Y = a1X1 + a2X2 + ... + </a:t>
            </a:r>
            <a:r>
              <a:rPr lang="en-US" sz="1200" b="0" i="0" dirty="0" err="1">
                <a:effectLst/>
              </a:rPr>
              <a:t>a</a:t>
            </a:r>
            <a:r>
              <a:rPr lang="en-US" sz="1200" b="0" i="0" baseline="-25000" dirty="0" err="1">
                <a:effectLst/>
              </a:rPr>
              <a:t>n</a:t>
            </a:r>
            <a:r>
              <a:rPr lang="en-US" sz="1200" b="0" i="0" dirty="0" err="1">
                <a:effectLst/>
              </a:rPr>
              <a:t>X</a:t>
            </a:r>
            <a:r>
              <a:rPr lang="en-US" sz="1200" b="0" i="0" baseline="-25000" dirty="0" err="1">
                <a:effectLst/>
              </a:rPr>
              <a:t>n</a:t>
            </a:r>
            <a:r>
              <a:rPr lang="en-US" sz="1200" b="0" i="0" dirty="0">
                <a:effectLst/>
              </a:rPr>
              <a:t> follows a normal distribution.</a:t>
            </a:r>
          </a:p>
          <a:p>
            <a:r>
              <a:rPr lang="en-US" sz="1200" b="0" i="0" dirty="0">
                <a:effectLst/>
              </a:rPr>
              <a:t>The mean of the linear combination is given by: E(Y) = a1μ1 + a2μ2 + ... + </a:t>
            </a:r>
            <a:r>
              <a:rPr lang="en-US" sz="1200" b="0" i="0" dirty="0" err="1">
                <a:effectLst/>
              </a:rPr>
              <a:t>a</a:t>
            </a:r>
            <a:r>
              <a:rPr lang="en-US" sz="1200" b="0" i="0" baseline="-25000" dirty="0" err="1">
                <a:effectLst/>
              </a:rPr>
              <a:t>n</a:t>
            </a:r>
            <a:r>
              <a:rPr lang="en-US" sz="1200" b="0" i="0" dirty="0" err="1">
                <a:effectLst/>
              </a:rPr>
              <a:t>μ</a:t>
            </a:r>
            <a:r>
              <a:rPr lang="en-US" sz="1200" b="0" i="0" baseline="-25000" dirty="0" err="1">
                <a:effectLst/>
              </a:rPr>
              <a:t>n</a:t>
            </a:r>
            <a:endParaRPr lang="en-US" sz="1200" dirty="0"/>
          </a:p>
          <a:p>
            <a:r>
              <a:rPr lang="en-US" sz="1200" b="0" i="0" dirty="0">
                <a:effectLst/>
              </a:rPr>
              <a:t>The variance of the linear combination is given by: Var(Y) = (a1^2)σ1^2 + (a2^2)σ2^2 + ... + (a</a:t>
            </a:r>
            <a:r>
              <a:rPr lang="en-US" sz="1200" b="0" i="0" baseline="-25000" dirty="0">
                <a:effectLst/>
              </a:rPr>
              <a:t>n</a:t>
            </a:r>
            <a:r>
              <a:rPr lang="en-US" sz="1200" b="0" i="0" dirty="0">
                <a:effectLst/>
              </a:rPr>
              <a:t>^2)σ</a:t>
            </a:r>
            <a:r>
              <a:rPr lang="en-US" sz="1200" b="0" i="0" baseline="-25000" dirty="0">
                <a:effectLst/>
              </a:rPr>
              <a:t>n</a:t>
            </a:r>
            <a:r>
              <a:rPr lang="en-US" sz="1200" b="0" i="0" dirty="0">
                <a:effectLst/>
              </a:rPr>
              <a:t>^2</a:t>
            </a:r>
          </a:p>
          <a:p>
            <a:r>
              <a:rPr lang="en-US" sz="1200" b="0" i="0" dirty="0">
                <a:effectLst/>
              </a:rPr>
              <a:t>If the linear combination is a weighted sum of normally distributed variables, the resulting variable will still follow a normal distribution.</a:t>
            </a:r>
          </a:p>
          <a:p>
            <a:endParaRPr lang="en-US" sz="1200" b="0" i="0" dirty="0">
              <a:effectLst/>
            </a:endParaRPr>
          </a:p>
          <a:p>
            <a:r>
              <a:rPr lang="en-US" sz="1200" b="0" i="0" dirty="0">
                <a:effectLst/>
              </a:rPr>
              <a:t>Linear combinations of normally distributed variables have significant applications in finance. For example, in portfolio theory, the return on a portfolio can be expressed as a linear combination of the returns of its individual assets. The normality assumption allows for mathematical analysis and statistical inference regarding the portfolio's overall risk and expected return.</a:t>
            </a:r>
          </a:p>
          <a:p>
            <a:r>
              <a:rPr lang="en-US" sz="1200" b="0" i="0" dirty="0">
                <a:effectLst/>
              </a:rPr>
              <a:t>The property of linear combinations of normally distributed variables following a normal distribution is a key result derived from already discussed central limit theorem. This theorem states that under certain conditions, the sum or average of a large number of independent and identically distributed random variables tends to have an approximately normal distribution, even if the original variables are not normally distributed.</a:t>
            </a:r>
            <a:endParaRPr lang="en-IN" sz="1200" dirty="0"/>
          </a:p>
          <a:p>
            <a:endParaRPr lang="en-US" sz="1200" b="0" i="0" dirty="0">
              <a:effectLst/>
            </a:endParaRPr>
          </a:p>
          <a:p>
            <a:r>
              <a:rPr lang="en-US" sz="1200" b="0" i="0" dirty="0">
                <a:effectLst/>
              </a:rPr>
              <a:t>Let's consider a numerical example to illustrate linear combinations of normally distributed variables.</a:t>
            </a:r>
          </a:p>
          <a:p>
            <a:pPr marL="0" indent="0">
              <a:buNone/>
            </a:pPr>
            <a:r>
              <a:rPr lang="en-US" sz="1200" b="0" i="0" dirty="0">
                <a:effectLst/>
              </a:rPr>
              <a:t>Suppose we have two stocks, Stock A and Stock B, with normally distributed daily returns. Stock A has a mean return of 0.02 (2%) and a standard deviation of 0.05 (5%), while Stock B has a mean return of 0.01 (1%) and a standard deviation of 0.03 (3%). We want to calculate the mean and standard deviation of a portfolio that combines these two stocks with certain weights.</a:t>
            </a:r>
          </a:p>
          <a:p>
            <a:pPr marL="0" indent="0">
              <a:buNone/>
            </a:pPr>
            <a:r>
              <a:rPr lang="en-US" sz="1200" dirty="0"/>
              <a:t>Let's assume we invest 60% in Stock A and 40% in Stock B. We will calculate the mean and standard deviation of the portfolio return using the concept of linear combinations.</a:t>
            </a:r>
          </a:p>
          <a:p>
            <a:pPr marL="0" indent="0">
              <a:buNone/>
            </a:pPr>
            <a:r>
              <a:rPr lang="en-US" sz="1200" dirty="0"/>
              <a:t>Mean of the Portfolio Return: Mean of the portfolio return (</a:t>
            </a:r>
            <a:r>
              <a:rPr lang="en-US" sz="1200" dirty="0" err="1"/>
              <a:t>μp</a:t>
            </a:r>
            <a:r>
              <a:rPr lang="en-US" sz="1200" dirty="0"/>
              <a:t>) is given by the weighted sum of the individual stock returns: </a:t>
            </a:r>
            <a:r>
              <a:rPr lang="en-US" sz="1200" dirty="0" err="1"/>
              <a:t>μp</a:t>
            </a:r>
            <a:r>
              <a:rPr lang="en-US" sz="1200" dirty="0"/>
              <a:t> = (Weight of Stock A * Mean of Stock A) + (Weight of Stock B * Mean of Stock B) = (0.6 * 0.02) + (0.4 * 0.01) = 0.012 + 0.004 = 0.016 or 1.6%</a:t>
            </a:r>
          </a:p>
          <a:p>
            <a:endParaRPr lang="en-US" sz="1200" b="0" i="0" dirty="0">
              <a:effectLst/>
            </a:endParaRPr>
          </a:p>
          <a:p>
            <a:r>
              <a:rPr lang="en-US" sz="1200" b="1" i="0" dirty="0">
                <a:effectLst/>
              </a:rPr>
              <a:t>Standard Deviation of the Portfolio Return: </a:t>
            </a:r>
            <a:r>
              <a:rPr lang="en-US" sz="1200" b="0" i="0" dirty="0">
                <a:effectLst/>
              </a:rPr>
              <a:t>To calculate the standard deviation of the portfolio return, we need to consider the covariance between the stock returns as well. Assuming the covariance between Stock A and Stock B is 0.0015:</a:t>
            </a:r>
          </a:p>
          <a:p>
            <a:pPr marL="0" indent="0">
              <a:buNone/>
            </a:pPr>
            <a:r>
              <a:rPr lang="en-US" sz="1200" b="0" i="0" dirty="0">
                <a:effectLst/>
              </a:rPr>
              <a:t>Variance of the portfolio return (σp^2) is given by the weighted sum of the variances and covariances: σp^2 = (Weight of Stock A)^2 * Variance of Stock A + (Weight of Stock B)^2 * Variance of Stock B + 2 * Weight of Stock A * Weight of Stock B * Covariance(Stock A, Stock B) = (0.6)^2 * 0.05^2 + (0.4)^2 * 0.03^2 + 2 * 0.6 * 0.4 * 0.05 * 0.03 = 0.0018 + 0.00072 + 0.000036 = 0.002556</a:t>
            </a:r>
          </a:p>
          <a:p>
            <a:pPr marL="0" indent="0">
              <a:buNone/>
            </a:pPr>
            <a:r>
              <a:rPr lang="en-US" sz="1200" dirty="0"/>
              <a:t>Standard deviation of the portfolio return (</a:t>
            </a:r>
            <a:r>
              <a:rPr lang="en-US" sz="1200" dirty="0" err="1"/>
              <a:t>σp</a:t>
            </a:r>
            <a:r>
              <a:rPr lang="en-US" sz="1200" dirty="0"/>
              <a:t>) is the square root of the variance: </a:t>
            </a:r>
            <a:r>
              <a:rPr lang="en-US" sz="1200" dirty="0" err="1"/>
              <a:t>σp</a:t>
            </a:r>
            <a:r>
              <a:rPr lang="en-US" sz="1200" dirty="0"/>
              <a:t> = √(0.002556) ≈ 0.0506 or 5.06%</a:t>
            </a:r>
          </a:p>
          <a:p>
            <a:pPr marL="0" indent="0">
              <a:buNone/>
            </a:pPr>
            <a:r>
              <a:rPr lang="en-US" sz="1200" b="1" dirty="0"/>
              <a:t>So, the portfolio with 60% invested in Stock A and 40% invested in Stock B has an expected return of 1.6% and a standard deviation of 5.06%.</a:t>
            </a:r>
          </a:p>
          <a:p>
            <a:pPr marL="0" indent="0">
              <a:buNone/>
            </a:pPr>
            <a:r>
              <a:rPr lang="en-US" sz="1200" dirty="0"/>
              <a:t>This example demonstrates how linear combinations of normally distributed variables (stock returns) can be used to calculate the mean and standard deviation of a portfolio return in finance. By combining stocks with different weights, we can determine the risk and return characteristics of the overall portfolio.</a:t>
            </a:r>
            <a:endParaRPr lang="en-IN" sz="1200" dirty="0"/>
          </a:p>
          <a:p>
            <a:endParaRPr lang="en-US" sz="1200" dirty="0"/>
          </a:p>
          <a:p>
            <a:pPr algn="l">
              <a:buFont typeface="+mj-lt"/>
              <a:buNone/>
            </a:pPr>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17</a:t>
            </a:fld>
            <a:endParaRPr lang="en-IN"/>
          </a:p>
        </p:txBody>
      </p:sp>
    </p:spTree>
    <p:extLst>
      <p:ext uri="{BB962C8B-B14F-4D97-AF65-F5344CB8AC3E}">
        <p14:creationId xmlns:p14="http://schemas.microsoft.com/office/powerpoint/2010/main" val="190452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Joint Probability Distribution plays a critical role in Portfolio Value at Risk (</a:t>
            </a:r>
            <a:r>
              <a:rPr lang="en-US" b="0" i="0" dirty="0" err="1">
                <a:solidFill>
                  <a:srgbClr val="374151"/>
                </a:solidFill>
                <a:effectLst/>
                <a:latin typeface="Söhne"/>
              </a:rPr>
              <a:t>VaR</a:t>
            </a:r>
            <a:r>
              <a:rPr lang="en-US" b="0" i="0" dirty="0">
                <a:solidFill>
                  <a:srgbClr val="374151"/>
                </a:solidFill>
                <a:effectLst/>
                <a:latin typeface="Söhne"/>
              </a:rPr>
              <a:t>) analysis by helping to assess the risk of a multi-asset portfolio. Here's how it's used in Portfolio </a:t>
            </a:r>
            <a:r>
              <a:rPr lang="en-US" b="0" i="0" dirty="0" err="1">
                <a:solidFill>
                  <a:srgbClr val="374151"/>
                </a:solidFill>
                <a:effectLst/>
                <a:latin typeface="Söhne"/>
              </a:rPr>
              <a:t>VaR</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Understanding Asset Interactions:</a:t>
            </a:r>
            <a:r>
              <a:rPr lang="en-US" b="0" i="0" dirty="0">
                <a:solidFill>
                  <a:srgbClr val="374151"/>
                </a:solidFill>
                <a:effectLst/>
                <a:latin typeface="Söhne"/>
              </a:rPr>
              <a:t> In a portfolio with multiple assets, the joint probability distribution allows you to model and understand how these assets interact with each other. Specifically, it helps you capture the dependencies, correlations, or covariances between the returns of different assets. These interactions are crucial because they influence the overall risk of the portfolio.</a:t>
            </a:r>
          </a:p>
          <a:p>
            <a:pPr algn="l">
              <a:buFont typeface="+mj-lt"/>
              <a:buAutoNum type="arabicPeriod"/>
            </a:pPr>
            <a:r>
              <a:rPr lang="en-US" b="1" i="0" dirty="0">
                <a:solidFill>
                  <a:srgbClr val="374151"/>
                </a:solidFill>
                <a:effectLst/>
                <a:latin typeface="Söhne"/>
              </a:rPr>
              <a:t>Correlation or Covariance Matrix:</a:t>
            </a:r>
            <a:r>
              <a:rPr lang="en-US" b="0" i="0" dirty="0">
                <a:solidFill>
                  <a:srgbClr val="374151"/>
                </a:solidFill>
                <a:effectLst/>
                <a:latin typeface="Söhne"/>
              </a:rPr>
              <a:t> To build the joint probability distribution, you typically start by estimating the correlation or covariance matrix among the assets in the portfolio. This matrix quantifies the degree to which asset returns move together (positive correlation) or move in opposite directions (negative correlation). It provides essential information about the co-movements of assets, which is necessary for modeling portfolio risk.</a:t>
            </a:r>
          </a:p>
          <a:p>
            <a:pPr algn="l">
              <a:buFont typeface="+mj-lt"/>
              <a:buAutoNum type="arabicPeriod"/>
            </a:pPr>
            <a:r>
              <a:rPr lang="en-US" b="1" i="0" dirty="0">
                <a:solidFill>
                  <a:srgbClr val="374151"/>
                </a:solidFill>
                <a:effectLst/>
                <a:latin typeface="Söhne"/>
              </a:rPr>
              <a:t>Multivariate Distribution:</a:t>
            </a:r>
            <a:r>
              <a:rPr lang="en-US" b="0" i="0" dirty="0">
                <a:solidFill>
                  <a:srgbClr val="374151"/>
                </a:solidFill>
                <a:effectLst/>
                <a:latin typeface="Söhne"/>
              </a:rPr>
              <a:t> Using the correlation or covariance matrix, you can specify a multivariate probability distribution that characterizes the joint distribution of returns for all assets in the portfolio. Common choices include the multivariate normal distribution or more complex models that capture non-normality and tail dependence.</a:t>
            </a:r>
          </a:p>
          <a:p>
            <a:pPr algn="l">
              <a:buFont typeface="+mj-lt"/>
              <a:buAutoNum type="arabicPeriod"/>
            </a:pPr>
            <a:r>
              <a:rPr lang="en-US" b="1" i="0" dirty="0">
                <a:solidFill>
                  <a:srgbClr val="374151"/>
                </a:solidFill>
                <a:effectLst/>
                <a:latin typeface="Söhne"/>
              </a:rPr>
              <a:t>Simulation Techniques:</a:t>
            </a:r>
            <a:r>
              <a:rPr lang="en-US" b="0" i="0" dirty="0">
                <a:solidFill>
                  <a:srgbClr val="374151"/>
                </a:solidFill>
                <a:effectLst/>
                <a:latin typeface="Söhne"/>
              </a:rPr>
              <a:t> Portfolio </a:t>
            </a:r>
            <a:r>
              <a:rPr lang="en-US" b="0" i="0" dirty="0" err="1">
                <a:solidFill>
                  <a:srgbClr val="374151"/>
                </a:solidFill>
                <a:effectLst/>
                <a:latin typeface="Söhne"/>
              </a:rPr>
              <a:t>VaR</a:t>
            </a:r>
            <a:r>
              <a:rPr lang="en-US" b="0" i="0" dirty="0">
                <a:solidFill>
                  <a:srgbClr val="374151"/>
                </a:solidFill>
                <a:effectLst/>
                <a:latin typeface="Söhne"/>
              </a:rPr>
              <a:t> often involves running simulations to estimate the distribution of the portfolio's value at the end of the chosen time horizon. Monte Carlo simulation is a widely used method for this purpose. In these simulations, you draw random samples from the specified multivariate distribution to generate possible scenarios for asset returns.</a:t>
            </a:r>
          </a:p>
          <a:p>
            <a:pPr algn="l">
              <a:buFont typeface="+mj-lt"/>
              <a:buAutoNum type="arabicPeriod"/>
            </a:pPr>
            <a:r>
              <a:rPr lang="en-US" b="1" i="0" dirty="0">
                <a:solidFill>
                  <a:srgbClr val="374151"/>
                </a:solidFill>
                <a:effectLst/>
                <a:latin typeface="Söhne"/>
              </a:rPr>
              <a:t>Portfolio Construction:</a:t>
            </a:r>
            <a:r>
              <a:rPr lang="en-US" b="0" i="0" dirty="0">
                <a:solidFill>
                  <a:srgbClr val="374151"/>
                </a:solidFill>
                <a:effectLst/>
                <a:latin typeface="Söhne"/>
              </a:rPr>
              <a:t> For each simulation scenario, you construct the portfolio by applying the specified asset weights to the simulated returns. This results in a distribution of portfolio values at the end of the time horizon for each scenario.</a:t>
            </a:r>
          </a:p>
          <a:p>
            <a:pPr algn="l">
              <a:buFont typeface="+mj-lt"/>
              <a:buAutoNum type="arabicPeriod"/>
            </a:pPr>
            <a:r>
              <a:rPr lang="en-US" b="1" i="0" dirty="0" err="1">
                <a:solidFill>
                  <a:srgbClr val="374151"/>
                </a:solidFill>
                <a:effectLst/>
                <a:latin typeface="Söhne"/>
              </a:rPr>
              <a:t>VaR</a:t>
            </a:r>
            <a:r>
              <a:rPr lang="en-US" b="1" i="0" dirty="0">
                <a:solidFill>
                  <a:srgbClr val="374151"/>
                </a:solidFill>
                <a:effectLst/>
                <a:latin typeface="Söhne"/>
              </a:rPr>
              <a:t> Calculation:</a:t>
            </a:r>
            <a:r>
              <a:rPr lang="en-US" b="0" i="0" dirty="0">
                <a:solidFill>
                  <a:srgbClr val="374151"/>
                </a:solidFill>
                <a:effectLst/>
                <a:latin typeface="Söhne"/>
              </a:rPr>
              <a:t> After running a large number of simulations, you have a distribution of portfolio values. To calculate Portfolio </a:t>
            </a:r>
            <a:r>
              <a:rPr lang="en-US" b="0" i="0" dirty="0" err="1">
                <a:solidFill>
                  <a:srgbClr val="374151"/>
                </a:solidFill>
                <a:effectLst/>
                <a:latin typeface="Söhne"/>
              </a:rPr>
              <a:t>VaR</a:t>
            </a:r>
            <a:r>
              <a:rPr lang="en-US" b="0" i="0" dirty="0">
                <a:solidFill>
                  <a:srgbClr val="374151"/>
                </a:solidFill>
                <a:effectLst/>
                <a:latin typeface="Söhne"/>
              </a:rPr>
              <a:t>, you identify the appropriate quantile of this distribution at a specified confidence level (e.g., 95% or 99%). The value at this quantile represents the potential loss of the portfolio over the chosen time horizon with the specified confidence.</a:t>
            </a:r>
          </a:p>
          <a:p>
            <a:pPr algn="l">
              <a:buFont typeface="+mj-lt"/>
              <a:buAutoNum type="arabicPeriod"/>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Let's consider a simplified numerical example to demonstrate the usage of Joint Probability Distribution in Portfolio Value at Risk (</a:t>
            </a:r>
            <a:r>
              <a:rPr lang="en-US" b="1" i="0" dirty="0" err="1">
                <a:solidFill>
                  <a:srgbClr val="374151"/>
                </a:solidFill>
                <a:effectLst/>
                <a:latin typeface="Söhne"/>
              </a:rPr>
              <a:t>VaR</a:t>
            </a:r>
            <a:r>
              <a:rPr lang="en-US" b="1" i="0" dirty="0">
                <a:solidFill>
                  <a:srgbClr val="374151"/>
                </a:solidFill>
                <a:effectLst/>
                <a:latin typeface="Söhne"/>
              </a:rPr>
              <a:t>) analysis. In this example, we'll have a portfolio consisting of two assets: Stock A and Stock B.</a:t>
            </a:r>
          </a:p>
          <a:p>
            <a:pPr algn="l"/>
            <a:r>
              <a:rPr lang="en-US" b="1" i="0" dirty="0">
                <a:solidFill>
                  <a:srgbClr val="374151"/>
                </a:solidFill>
                <a:effectLst/>
                <a:latin typeface="Söhne"/>
              </a:rPr>
              <a:t>Step 1: Asset Data</a:t>
            </a:r>
            <a:endParaRPr lang="en-US" b="0" i="0" dirty="0">
              <a:solidFill>
                <a:srgbClr val="374151"/>
              </a:solidFill>
              <a:effectLst/>
              <a:latin typeface="Söhne"/>
            </a:endParaRPr>
          </a:p>
          <a:p>
            <a:pPr algn="l"/>
            <a:r>
              <a:rPr lang="en-US" b="0" i="0" dirty="0">
                <a:solidFill>
                  <a:srgbClr val="374151"/>
                </a:solidFill>
                <a:effectLst/>
                <a:latin typeface="Söhne"/>
              </a:rPr>
              <a:t>Let's assume we have the following historical data for the daily returns of Stock A and Stock B for the past 100 trading days:</a:t>
            </a:r>
          </a:p>
          <a:p>
            <a:pPr algn="l">
              <a:buFont typeface="Arial" panose="020B0604020202020204" pitchFamily="34" charset="0"/>
              <a:buChar char="•"/>
            </a:pPr>
            <a:r>
              <a:rPr lang="en-US" b="0" i="0" dirty="0">
                <a:solidFill>
                  <a:srgbClr val="374151"/>
                </a:solidFill>
                <a:effectLst/>
                <a:latin typeface="Söhne"/>
              </a:rPr>
              <a:t>Stock A returns follow a normal distribution with a mean (</a:t>
            </a:r>
            <a:r>
              <a:rPr lang="en-US" b="0" i="0" dirty="0" err="1">
                <a:solidFill>
                  <a:srgbClr val="374151"/>
                </a:solidFill>
                <a:effectLst/>
                <a:latin typeface="Söhne"/>
              </a:rPr>
              <a:t>μA</a:t>
            </a:r>
            <a:r>
              <a:rPr lang="en-US" b="0" i="0" dirty="0">
                <a:solidFill>
                  <a:srgbClr val="374151"/>
                </a:solidFill>
                <a:effectLst/>
                <a:latin typeface="Söhne"/>
              </a:rPr>
              <a:t>) of 0.0012 (0.12%) and a standard deviation (</a:t>
            </a:r>
            <a:r>
              <a:rPr lang="en-US" b="0" i="0" dirty="0" err="1">
                <a:solidFill>
                  <a:srgbClr val="374151"/>
                </a:solidFill>
                <a:effectLst/>
                <a:latin typeface="Söhne"/>
              </a:rPr>
              <a:t>σA</a:t>
            </a:r>
            <a:r>
              <a:rPr lang="en-US" b="0" i="0" dirty="0">
                <a:solidFill>
                  <a:srgbClr val="374151"/>
                </a:solidFill>
                <a:effectLst/>
                <a:latin typeface="Söhne"/>
              </a:rPr>
              <a:t>) of 0.02 (2%).</a:t>
            </a:r>
          </a:p>
          <a:p>
            <a:pPr algn="l">
              <a:buFont typeface="Arial" panose="020B0604020202020204" pitchFamily="34" charset="0"/>
              <a:buChar char="•"/>
            </a:pPr>
            <a:r>
              <a:rPr lang="en-US" b="0" i="0" dirty="0">
                <a:solidFill>
                  <a:srgbClr val="374151"/>
                </a:solidFill>
                <a:effectLst/>
                <a:latin typeface="Söhne"/>
              </a:rPr>
              <a:t>Stock B returns follow a normal distribution with a mean (</a:t>
            </a:r>
            <a:r>
              <a:rPr lang="en-US" b="0" i="0" dirty="0" err="1">
                <a:solidFill>
                  <a:srgbClr val="374151"/>
                </a:solidFill>
                <a:effectLst/>
                <a:latin typeface="Söhne"/>
              </a:rPr>
              <a:t>μB</a:t>
            </a:r>
            <a:r>
              <a:rPr lang="en-US" b="0" i="0" dirty="0">
                <a:solidFill>
                  <a:srgbClr val="374151"/>
                </a:solidFill>
                <a:effectLst/>
                <a:latin typeface="Söhne"/>
              </a:rPr>
              <a:t>) of 0.0008 (0.08%) and a standard deviation (</a:t>
            </a:r>
            <a:r>
              <a:rPr lang="en-US" b="0" i="0" dirty="0" err="1">
                <a:solidFill>
                  <a:srgbClr val="374151"/>
                </a:solidFill>
                <a:effectLst/>
                <a:latin typeface="Söhne"/>
              </a:rPr>
              <a:t>σB</a:t>
            </a:r>
            <a:r>
              <a:rPr lang="en-US" b="0" i="0" dirty="0">
                <a:solidFill>
                  <a:srgbClr val="374151"/>
                </a:solidFill>
                <a:effectLst/>
                <a:latin typeface="Söhne"/>
              </a:rPr>
              <a:t>) of 0.015 (1.5%).</a:t>
            </a:r>
          </a:p>
          <a:p>
            <a:pPr algn="l"/>
            <a:r>
              <a:rPr lang="en-US" b="1" i="0" dirty="0">
                <a:solidFill>
                  <a:srgbClr val="374151"/>
                </a:solidFill>
                <a:effectLst/>
                <a:latin typeface="Söhne"/>
              </a:rPr>
              <a:t>Step 2: Portfolio Construction</a:t>
            </a:r>
            <a:endParaRPr lang="en-US" b="0" i="0" dirty="0">
              <a:solidFill>
                <a:srgbClr val="374151"/>
              </a:solidFill>
              <a:effectLst/>
              <a:latin typeface="Söhne"/>
            </a:endParaRPr>
          </a:p>
          <a:p>
            <a:pPr algn="l"/>
            <a:r>
              <a:rPr lang="en-US" b="0" i="0" dirty="0">
                <a:solidFill>
                  <a:srgbClr val="374151"/>
                </a:solidFill>
                <a:effectLst/>
                <a:latin typeface="Söhne"/>
              </a:rPr>
              <a:t>We construct a portfolio with the following weights:</a:t>
            </a:r>
          </a:p>
          <a:p>
            <a:pPr algn="l">
              <a:buFont typeface="Arial" panose="020B0604020202020204" pitchFamily="34" charset="0"/>
              <a:buChar char="•"/>
            </a:pPr>
            <a:r>
              <a:rPr lang="en-US" b="0" i="0" dirty="0">
                <a:solidFill>
                  <a:srgbClr val="374151"/>
                </a:solidFill>
                <a:effectLst/>
                <a:latin typeface="Söhne"/>
              </a:rPr>
              <a:t>Weight of Stock A (WA) = 0.6 (60%)</a:t>
            </a:r>
          </a:p>
          <a:p>
            <a:pPr algn="l">
              <a:buFont typeface="Arial" panose="020B0604020202020204" pitchFamily="34" charset="0"/>
              <a:buChar char="•"/>
            </a:pPr>
            <a:r>
              <a:rPr lang="en-US" b="0" i="0" dirty="0">
                <a:solidFill>
                  <a:srgbClr val="374151"/>
                </a:solidFill>
                <a:effectLst/>
                <a:latin typeface="Söhne"/>
              </a:rPr>
              <a:t>Weight of Stock B (WB) = 0.4 (40%)</a:t>
            </a:r>
          </a:p>
          <a:p>
            <a:pPr algn="l"/>
            <a:r>
              <a:rPr lang="en-US" b="1" i="0" dirty="0">
                <a:solidFill>
                  <a:srgbClr val="374151"/>
                </a:solidFill>
                <a:effectLst/>
                <a:latin typeface="Söhne"/>
              </a:rPr>
              <a:t>Step 3: Correlation Coefficient</a:t>
            </a:r>
            <a:endParaRPr lang="en-US" b="0" i="0" dirty="0">
              <a:solidFill>
                <a:srgbClr val="374151"/>
              </a:solidFill>
              <a:effectLst/>
              <a:latin typeface="Söhne"/>
            </a:endParaRPr>
          </a:p>
          <a:p>
            <a:pPr algn="l"/>
            <a:r>
              <a:rPr lang="en-US" b="0" i="0" dirty="0">
                <a:solidFill>
                  <a:srgbClr val="374151"/>
                </a:solidFill>
                <a:effectLst/>
                <a:latin typeface="Söhne"/>
              </a:rPr>
              <a:t>The correlation coefficient between Stock A and Stock B returns is estimated to be ρ = 0.4 (positive correlation).</a:t>
            </a:r>
          </a:p>
          <a:p>
            <a:pPr algn="l"/>
            <a:r>
              <a:rPr lang="en-US" b="1" i="0" dirty="0">
                <a:solidFill>
                  <a:srgbClr val="374151"/>
                </a:solidFill>
                <a:effectLst/>
                <a:latin typeface="Söhne"/>
              </a:rPr>
              <a:t>Step 4: Joint Probability Distribution</a:t>
            </a:r>
            <a:endParaRPr lang="en-US" b="0" i="0" dirty="0">
              <a:solidFill>
                <a:srgbClr val="374151"/>
              </a:solidFill>
              <a:effectLst/>
              <a:latin typeface="Söhne"/>
            </a:endParaRPr>
          </a:p>
          <a:p>
            <a:pPr algn="l"/>
            <a:r>
              <a:rPr lang="en-US" b="0" i="0" dirty="0">
                <a:solidFill>
                  <a:srgbClr val="374151"/>
                </a:solidFill>
                <a:effectLst/>
                <a:latin typeface="Söhne"/>
              </a:rPr>
              <a:t>Now, we need to create the joint probability distribution to simulate portfolio returns. We will assume a bivariate normal distribution to model the joint distribution of returns for Stock A and Stock B, taking into account the correlation coefficient:</a:t>
            </a:r>
          </a:p>
          <a:p>
            <a:pPr algn="l">
              <a:buFont typeface="Arial" panose="020B0604020202020204" pitchFamily="34" charset="0"/>
              <a:buChar char="•"/>
            </a:pPr>
            <a:r>
              <a:rPr lang="en-US" b="0" i="0" dirty="0" err="1">
                <a:solidFill>
                  <a:srgbClr val="374151"/>
                </a:solidFill>
                <a:effectLst/>
                <a:latin typeface="Söhne"/>
              </a:rPr>
              <a:t>μA</a:t>
            </a:r>
            <a:r>
              <a:rPr lang="en-US" b="0" i="0" dirty="0">
                <a:solidFill>
                  <a:srgbClr val="374151"/>
                </a:solidFill>
                <a:effectLst/>
                <a:latin typeface="Söhne"/>
              </a:rPr>
              <a:t> and </a:t>
            </a:r>
            <a:r>
              <a:rPr lang="en-US" b="0" i="0" dirty="0" err="1">
                <a:solidFill>
                  <a:srgbClr val="374151"/>
                </a:solidFill>
                <a:effectLst/>
                <a:latin typeface="Söhne"/>
              </a:rPr>
              <a:t>μB</a:t>
            </a:r>
            <a:r>
              <a:rPr lang="en-US" b="0" i="0" dirty="0">
                <a:solidFill>
                  <a:srgbClr val="374151"/>
                </a:solidFill>
                <a:effectLst/>
                <a:latin typeface="Söhne"/>
              </a:rPr>
              <a:t> are the means of the individual returns.</a:t>
            </a:r>
          </a:p>
          <a:p>
            <a:pPr algn="l">
              <a:buFont typeface="Arial" panose="020B0604020202020204" pitchFamily="34" charset="0"/>
              <a:buChar char="•"/>
            </a:pPr>
            <a:r>
              <a:rPr lang="en-US" b="0" i="0" dirty="0" err="1">
                <a:solidFill>
                  <a:srgbClr val="374151"/>
                </a:solidFill>
                <a:effectLst/>
                <a:latin typeface="Söhne"/>
              </a:rPr>
              <a:t>σA</a:t>
            </a:r>
            <a:r>
              <a:rPr lang="en-US" b="0" i="0" dirty="0">
                <a:solidFill>
                  <a:srgbClr val="374151"/>
                </a:solidFill>
                <a:effectLst/>
                <a:latin typeface="Söhne"/>
              </a:rPr>
              <a:t> and </a:t>
            </a:r>
            <a:r>
              <a:rPr lang="en-US" b="0" i="0" dirty="0" err="1">
                <a:solidFill>
                  <a:srgbClr val="374151"/>
                </a:solidFill>
                <a:effectLst/>
                <a:latin typeface="Söhne"/>
              </a:rPr>
              <a:t>σB</a:t>
            </a:r>
            <a:r>
              <a:rPr lang="en-US" b="0" i="0" dirty="0">
                <a:solidFill>
                  <a:srgbClr val="374151"/>
                </a:solidFill>
                <a:effectLst/>
                <a:latin typeface="Söhne"/>
              </a:rPr>
              <a:t> are the standard deviations of the individual returns.</a:t>
            </a:r>
          </a:p>
          <a:p>
            <a:pPr algn="l">
              <a:buFont typeface="Arial" panose="020B0604020202020204" pitchFamily="34" charset="0"/>
              <a:buChar char="•"/>
            </a:pPr>
            <a:r>
              <a:rPr lang="en-US" b="0" i="0" dirty="0">
                <a:solidFill>
                  <a:srgbClr val="374151"/>
                </a:solidFill>
                <a:effectLst/>
                <a:latin typeface="Söhne"/>
              </a:rPr>
              <a:t>ρ is the correlation coefficient.</a:t>
            </a:r>
          </a:p>
          <a:p>
            <a:pPr algn="l">
              <a:buFont typeface="Arial" panose="020B0604020202020204" pitchFamily="34" charset="0"/>
              <a:buChar char="•"/>
            </a:pPr>
            <a:r>
              <a:rPr lang="en-US" b="0" i="0" dirty="0" err="1">
                <a:solidFill>
                  <a:srgbClr val="374151"/>
                </a:solidFill>
                <a:effectLst/>
                <a:latin typeface="Söhne"/>
              </a:rPr>
              <a:t>ρAB</a:t>
            </a:r>
            <a:r>
              <a:rPr lang="en-US" b="0" i="0" dirty="0">
                <a:solidFill>
                  <a:srgbClr val="374151"/>
                </a:solidFill>
                <a:effectLst/>
                <a:latin typeface="Söhne"/>
              </a:rPr>
              <a:t> = </a:t>
            </a:r>
            <a:r>
              <a:rPr lang="en-US" b="0" i="0" dirty="0" err="1">
                <a:solidFill>
                  <a:srgbClr val="374151"/>
                </a:solidFill>
                <a:effectLst/>
                <a:latin typeface="Söhne"/>
              </a:rPr>
              <a:t>ρAσAσB</a:t>
            </a:r>
            <a:r>
              <a:rPr lang="en-US" b="0" i="0" dirty="0">
                <a:solidFill>
                  <a:srgbClr val="374151"/>
                </a:solidFill>
                <a:effectLst/>
                <a:latin typeface="Söhne"/>
              </a:rPr>
              <a:t> is the covariance between Stock A and Stock B.</a:t>
            </a:r>
          </a:p>
          <a:p>
            <a:pPr algn="l"/>
            <a:r>
              <a:rPr lang="en-US" b="0" i="0" dirty="0">
                <a:solidFill>
                  <a:srgbClr val="374151"/>
                </a:solidFill>
                <a:effectLst/>
                <a:latin typeface="Söhne"/>
              </a:rPr>
              <a:t>Using these parameters, we can specify the bivariate normal distribution.</a:t>
            </a:r>
          </a:p>
          <a:p>
            <a:pPr algn="l"/>
            <a:r>
              <a:rPr lang="en-US" b="1" i="0" dirty="0">
                <a:solidFill>
                  <a:srgbClr val="374151"/>
                </a:solidFill>
                <a:effectLst/>
                <a:latin typeface="Söhne"/>
              </a:rPr>
              <a:t>Step 5: Monte Carlo Simulation</a:t>
            </a:r>
            <a:endParaRPr lang="en-US" b="0" i="0" dirty="0">
              <a:solidFill>
                <a:srgbClr val="374151"/>
              </a:solidFill>
              <a:effectLst/>
              <a:latin typeface="Söhne"/>
            </a:endParaRPr>
          </a:p>
          <a:p>
            <a:pPr algn="l"/>
            <a:r>
              <a:rPr lang="en-US" b="0" i="0" dirty="0">
                <a:solidFill>
                  <a:srgbClr val="374151"/>
                </a:solidFill>
                <a:effectLst/>
                <a:latin typeface="Söhne"/>
              </a:rPr>
              <a:t>We'll use Monte Carlo simulation to generate a large number of random scenarios for Stock A and Stock B returns, considering the joint probability distribution. For each scenario, we calculate the portfolio return using the specified weights:</a:t>
            </a:r>
          </a:p>
          <a:p>
            <a:pPr algn="l"/>
            <a:r>
              <a:rPr lang="en-US" b="0" i="0" dirty="0">
                <a:solidFill>
                  <a:srgbClr val="374151"/>
                </a:solidFill>
                <a:effectLst/>
                <a:latin typeface="Söhne"/>
              </a:rPr>
              <a:t>Portfolio Return (</a:t>
            </a:r>
            <a:r>
              <a:rPr lang="en-US" b="0" i="0" dirty="0" err="1">
                <a:solidFill>
                  <a:srgbClr val="374151"/>
                </a:solidFill>
                <a:effectLst/>
                <a:latin typeface="Söhne"/>
              </a:rPr>
              <a:t>R_Portfolio</a:t>
            </a:r>
            <a:r>
              <a:rPr lang="en-US" b="0" i="0" dirty="0">
                <a:solidFill>
                  <a:srgbClr val="374151"/>
                </a:solidFill>
                <a:effectLst/>
                <a:latin typeface="Söhne"/>
              </a:rPr>
              <a:t>) = WA * R_A + WB * R_B</a:t>
            </a:r>
          </a:p>
          <a:p>
            <a:pPr algn="l"/>
            <a:r>
              <a:rPr lang="en-US" b="0" i="0" dirty="0">
                <a:solidFill>
                  <a:srgbClr val="374151"/>
                </a:solidFill>
                <a:effectLst/>
                <a:latin typeface="Söhne"/>
              </a:rPr>
              <a:t>Where R_A and R_B are the simulated returns for Stock A and Stock B, respectively.</a:t>
            </a:r>
          </a:p>
          <a:p>
            <a:pPr algn="l"/>
            <a:r>
              <a:rPr lang="en-US" b="1" i="0" dirty="0">
                <a:solidFill>
                  <a:srgbClr val="374151"/>
                </a:solidFill>
                <a:effectLst/>
                <a:latin typeface="Söhne"/>
              </a:rPr>
              <a:t>Step 6: Portfolio </a:t>
            </a:r>
            <a:r>
              <a:rPr lang="en-US" b="1" i="0" dirty="0" err="1">
                <a:solidFill>
                  <a:srgbClr val="374151"/>
                </a:solidFill>
                <a:effectLst/>
                <a:latin typeface="Söhne"/>
              </a:rPr>
              <a:t>VaR</a:t>
            </a:r>
            <a:r>
              <a:rPr lang="en-US" b="1" i="0" dirty="0">
                <a:solidFill>
                  <a:srgbClr val="374151"/>
                </a:solidFill>
                <a:effectLst/>
                <a:latin typeface="Söhne"/>
              </a:rPr>
              <a:t> Calculation</a:t>
            </a:r>
            <a:endParaRPr lang="en-US" b="0" i="0" dirty="0">
              <a:solidFill>
                <a:srgbClr val="374151"/>
              </a:solidFill>
              <a:effectLst/>
              <a:latin typeface="Söhne"/>
            </a:endParaRPr>
          </a:p>
          <a:p>
            <a:pPr algn="l"/>
            <a:r>
              <a:rPr lang="en-US" b="0" i="0" dirty="0">
                <a:solidFill>
                  <a:srgbClr val="374151"/>
                </a:solidFill>
                <a:effectLst/>
                <a:latin typeface="Söhne"/>
              </a:rPr>
              <a:t>After running thousands of simulations, we have a distribution of portfolio returns. To calculate the Portfolio </a:t>
            </a:r>
            <a:r>
              <a:rPr lang="en-US" b="0" i="0" dirty="0" err="1">
                <a:solidFill>
                  <a:srgbClr val="374151"/>
                </a:solidFill>
                <a:effectLst/>
                <a:latin typeface="Söhne"/>
              </a:rPr>
              <a:t>VaR</a:t>
            </a:r>
            <a:r>
              <a:rPr lang="en-US" b="0" i="0" dirty="0">
                <a:solidFill>
                  <a:srgbClr val="374151"/>
                </a:solidFill>
                <a:effectLst/>
                <a:latin typeface="Söhne"/>
              </a:rPr>
              <a:t> at a 95% confidence level, we sort the portfolio returns and identify the value below which the worst 5% of returns fall.</a:t>
            </a:r>
          </a:p>
          <a:p>
            <a:pPr algn="l"/>
            <a:r>
              <a:rPr lang="en-US" b="0" i="0" dirty="0">
                <a:solidFill>
                  <a:srgbClr val="374151"/>
                </a:solidFill>
                <a:effectLst/>
                <a:latin typeface="Söhne"/>
              </a:rPr>
              <a:t>Let's assume that the 5th percentile of the portfolio return distribution corresponds to a loss of -1.5%. This means that there is a 5% chance of the portfolio experiencing a loss greater than or equal to -1.5% over the specified time horizon.</a:t>
            </a:r>
          </a:p>
          <a:p>
            <a:pPr algn="l">
              <a:buFont typeface="+mj-lt"/>
              <a:buNone/>
            </a:pPr>
            <a:r>
              <a:rPr lang="en-US" b="0" i="0" dirty="0">
                <a:solidFill>
                  <a:srgbClr val="374151"/>
                </a:solidFill>
                <a:effectLst/>
                <a:latin typeface="Söhne"/>
              </a:rPr>
              <a:t>The Portfolio </a:t>
            </a:r>
            <a:r>
              <a:rPr lang="en-US" b="0" i="0" dirty="0" err="1">
                <a:solidFill>
                  <a:srgbClr val="374151"/>
                </a:solidFill>
                <a:effectLst/>
                <a:latin typeface="Söhne"/>
              </a:rPr>
              <a:t>VaR</a:t>
            </a:r>
            <a:r>
              <a:rPr lang="en-US" b="0" i="0" dirty="0">
                <a:solidFill>
                  <a:srgbClr val="374151"/>
                </a:solidFill>
                <a:effectLst/>
                <a:latin typeface="Söhne"/>
              </a:rPr>
              <a:t> of -1.5% at a 95% confidence level indicates that there is a 5% probability that the portfolio will incur a loss of at least 1.5% over the specified time horizon. This risk assessment takes into account the joint distribution of returns for both assets and the specified correlation between them.</a:t>
            </a:r>
            <a:endParaRPr lang="en-US" b="1"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C7B2C10-3392-4CD1-A113-7B1B04C06CF5}" type="slidenum">
              <a:rPr lang="en-IN" smtClean="0"/>
              <a:t>18</a:t>
            </a:fld>
            <a:endParaRPr lang="en-IN"/>
          </a:p>
        </p:txBody>
      </p:sp>
    </p:spTree>
    <p:extLst>
      <p:ext uri="{BB962C8B-B14F-4D97-AF65-F5344CB8AC3E}">
        <p14:creationId xmlns:p14="http://schemas.microsoft.com/office/powerpoint/2010/main" val="4254988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effectLst/>
              </a:rPr>
              <a:t>The coherence of risk measures refers to a set of desirable properties that risk measures should possess. These properties ensure that risk measures behave consistently and intuitively when assessing and comparing different risk profiles or portfolios. The coherence properties provide a framework for evaluating the quality and usefulness of risk measures in risk management and decision-making processes.</a:t>
            </a:r>
          </a:p>
          <a:p>
            <a:pPr marL="0" indent="0">
              <a:buNone/>
            </a:pPr>
            <a:endParaRPr lang="en-US" sz="1200" dirty="0"/>
          </a:p>
          <a:p>
            <a:pPr marL="0" indent="0">
              <a:buNone/>
            </a:pPr>
            <a:r>
              <a:rPr lang="en-US" sz="1200" dirty="0"/>
              <a:t>The key coherence properties of risk measures are as follows:</a:t>
            </a:r>
          </a:p>
          <a:p>
            <a:r>
              <a:rPr lang="en-US" sz="1200" b="1" i="0" dirty="0">
                <a:effectLst/>
              </a:rPr>
              <a:t>Monotonicity</a:t>
            </a:r>
            <a:r>
              <a:rPr lang="en-US" sz="1200" b="0" i="0" dirty="0">
                <a:effectLst/>
              </a:rPr>
              <a:t> states that higher levels of risk should result in higher measure values. In other words, if one portfolio has a higher level of risk than another, its risk measure should also be higher. For example, if we compare two portfolios, Portfolio A and Portfolio B, and Portfolio A has a higher volatility or a larger expected loss than Portfolio B, then a coherent risk measure will assign a higher value to Portfolio A.</a:t>
            </a:r>
          </a:p>
          <a:p>
            <a:r>
              <a:rPr lang="en-US" sz="1200" b="1" dirty="0"/>
              <a:t>Subadditivity </a:t>
            </a:r>
            <a:r>
              <a:rPr lang="en-US" sz="1200" dirty="0"/>
              <a:t>means that the risk measure of a combined portfolio should be less than or equal to the sum of the risk measures of its individual components. This property captures the diversification benefit of combining assets in a portfolio. For example, if Portfolio A has a risk measure of 10% and Portfolio B has a risk measure of 8%, the combined portfolio's risk measure should be less than 18%.</a:t>
            </a:r>
          </a:p>
          <a:p>
            <a:r>
              <a:rPr lang="en-US" sz="1200" b="1" dirty="0"/>
              <a:t>Translation invariance</a:t>
            </a:r>
            <a:r>
              <a:rPr lang="en-US" sz="1200" dirty="0"/>
              <a:t> states that adding a constant amount to all positions in a portfolio should not change the risk measure value. For example, if we add INR 10,000 to all positions in a portfolio, the risk measure should remain the same. The risk measure should only depend on the relative proportions and risk characteristics of the assets in the portfolio, not on the overall scale.</a:t>
            </a:r>
          </a:p>
          <a:p>
            <a:r>
              <a:rPr lang="en-US" sz="1200" b="1" dirty="0"/>
              <a:t>Positive homogeneity </a:t>
            </a:r>
            <a:r>
              <a:rPr lang="en-US" sz="1200" dirty="0"/>
              <a:t>means that multiplying the portfolio by a positive constant should also multiply the risk measure by the same constant. This property ensures that risk measures are consistent with scaling changes in the portfolio. For example, if we double the portfolio size and all the risk characteristics remain the same, the risk measure should also double.</a:t>
            </a:r>
            <a:endParaRPr lang="en-IN" sz="1200" dirty="0"/>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19</a:t>
            </a:fld>
            <a:endParaRPr lang="en-IN"/>
          </a:p>
        </p:txBody>
      </p:sp>
    </p:spTree>
    <p:extLst>
      <p:ext uri="{BB962C8B-B14F-4D97-AF65-F5344CB8AC3E}">
        <p14:creationId xmlns:p14="http://schemas.microsoft.com/office/powerpoint/2010/main" val="338655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VaR</a:t>
            </a:r>
            <a:r>
              <a:rPr lang="en-US" sz="1200" dirty="0"/>
              <a:t> does not meet the requirement of </a:t>
            </a:r>
            <a:r>
              <a:rPr lang="en-IN" sz="1200" dirty="0"/>
              <a:t>subadditivity which states that </a:t>
            </a:r>
            <a:r>
              <a:rPr lang="en-US" sz="1200" dirty="0"/>
              <a:t>the risk measure of a combined portfolio should be less than or equal to the sum of the risk measures of its individual components. </a:t>
            </a:r>
            <a:r>
              <a:rPr lang="en-US" b="0" i="0" dirty="0">
                <a:solidFill>
                  <a:srgbClr val="374151"/>
                </a:solidFill>
                <a:effectLst/>
                <a:latin typeface="Söhne"/>
              </a:rPr>
              <a:t>Subadditivity implies that diversifying risk across multiple assets should reduce the overall risk of a portfolio. However, </a:t>
            </a:r>
            <a:r>
              <a:rPr lang="en-US" b="0" i="0" dirty="0" err="1">
                <a:solidFill>
                  <a:srgbClr val="374151"/>
                </a:solidFill>
                <a:effectLst/>
                <a:latin typeface="Söhne"/>
              </a:rPr>
              <a:t>VaR</a:t>
            </a:r>
            <a:r>
              <a:rPr lang="en-US" b="0" i="0" dirty="0">
                <a:solidFill>
                  <a:srgbClr val="374151"/>
                </a:solidFill>
                <a:effectLst/>
                <a:latin typeface="Söhne"/>
              </a:rPr>
              <a:t> does not always behave this way. When using </a:t>
            </a:r>
            <a:r>
              <a:rPr lang="en-US" b="0" i="0" dirty="0" err="1">
                <a:solidFill>
                  <a:srgbClr val="374151"/>
                </a:solidFill>
                <a:effectLst/>
                <a:latin typeface="Söhne"/>
              </a:rPr>
              <a:t>VaR</a:t>
            </a:r>
            <a:r>
              <a:rPr lang="en-US" b="0" i="0" dirty="0">
                <a:solidFill>
                  <a:srgbClr val="374151"/>
                </a:solidFill>
                <a:effectLst/>
                <a:latin typeface="Söhne"/>
              </a:rPr>
              <a:t> to measure the risk of a portfolio, the portfolio's </a:t>
            </a:r>
            <a:r>
              <a:rPr lang="en-US" b="0" i="0" dirty="0" err="1">
                <a:solidFill>
                  <a:srgbClr val="374151"/>
                </a:solidFill>
                <a:effectLst/>
                <a:latin typeface="Söhne"/>
              </a:rPr>
              <a:t>VaR</a:t>
            </a:r>
            <a:r>
              <a:rPr lang="en-US" b="0" i="0" dirty="0">
                <a:solidFill>
                  <a:srgbClr val="374151"/>
                </a:solidFill>
                <a:effectLst/>
                <a:latin typeface="Söhne"/>
              </a:rPr>
              <a:t> can, in some cases, be larger than the sum of the individual </a:t>
            </a:r>
            <a:r>
              <a:rPr lang="en-US" b="0" i="0" dirty="0" err="1">
                <a:solidFill>
                  <a:srgbClr val="374151"/>
                </a:solidFill>
                <a:effectLst/>
                <a:latin typeface="Söhne"/>
              </a:rPr>
              <a:t>VaRs</a:t>
            </a:r>
            <a:r>
              <a:rPr lang="en-US" b="0" i="0" dirty="0">
                <a:solidFill>
                  <a:srgbClr val="374151"/>
                </a:solidFill>
                <a:effectLst/>
                <a:latin typeface="Söhne"/>
              </a:rPr>
              <a:t> of its components. This means that combining assets in a portfolio may result in higher apparent risk than holding the assets separately, which contradicts the concept of risk diversification.</a:t>
            </a:r>
          </a:p>
          <a:p>
            <a:endParaRPr lang="en-US" sz="1200" dirty="0"/>
          </a:p>
          <a:p>
            <a:r>
              <a:rPr lang="en-US" b="0" i="0" dirty="0" err="1">
                <a:solidFill>
                  <a:srgbClr val="374151"/>
                </a:solidFill>
                <a:effectLst/>
                <a:latin typeface="Söhne"/>
              </a:rPr>
              <a:t>VaR</a:t>
            </a:r>
            <a:r>
              <a:rPr lang="en-US" b="0" i="0" dirty="0">
                <a:solidFill>
                  <a:srgbClr val="374151"/>
                </a:solidFill>
                <a:effectLst/>
                <a:latin typeface="Söhne"/>
              </a:rPr>
              <a:t> does not adequately account for tail dependencies between assets, where extreme events in one asset are related to extreme events in another. In situations with significant tail dependencies, combining assets can lead to increased risk, making the portfolio's </a:t>
            </a:r>
            <a:r>
              <a:rPr lang="en-US" b="0" i="0" dirty="0" err="1">
                <a:solidFill>
                  <a:srgbClr val="374151"/>
                </a:solidFill>
                <a:effectLst/>
                <a:latin typeface="Söhne"/>
              </a:rPr>
              <a:t>VaR</a:t>
            </a:r>
            <a:r>
              <a:rPr lang="en-US" b="0" i="0" dirty="0">
                <a:solidFill>
                  <a:srgbClr val="374151"/>
                </a:solidFill>
                <a:effectLst/>
                <a:latin typeface="Söhne"/>
              </a:rPr>
              <a:t> greater than the sum of individual </a:t>
            </a:r>
            <a:r>
              <a:rPr lang="en-US" b="0" i="0" dirty="0" err="1">
                <a:solidFill>
                  <a:srgbClr val="374151"/>
                </a:solidFill>
                <a:effectLst/>
                <a:latin typeface="Söhne"/>
              </a:rPr>
              <a:t>VaRs.</a:t>
            </a: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20</a:t>
            </a:fld>
            <a:endParaRPr lang="en-IN"/>
          </a:p>
        </p:txBody>
      </p:sp>
    </p:spTree>
    <p:extLst>
      <p:ext uri="{BB962C8B-B14F-4D97-AF65-F5344CB8AC3E}">
        <p14:creationId xmlns:p14="http://schemas.microsoft.com/office/powerpoint/2010/main" val="377379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Expected Shortfall (ES), also known as Conditional Value at Risk (</a:t>
            </a:r>
            <a:r>
              <a:rPr lang="en-US" b="0" i="0" dirty="0" err="1">
                <a:solidFill>
                  <a:srgbClr val="374151"/>
                </a:solidFill>
                <a:effectLst/>
                <a:latin typeface="Söhne"/>
              </a:rPr>
              <a:t>CVaR</a:t>
            </a:r>
            <a:r>
              <a:rPr lang="en-US" b="0" i="0" dirty="0">
                <a:solidFill>
                  <a:srgbClr val="374151"/>
                </a:solidFill>
                <a:effectLst/>
                <a:latin typeface="Söhne"/>
              </a:rPr>
              <a:t>), is a risk measure used in finance and risk management to quantify the average loss or tail risk associated with an investment or portfolio at a specified confidence level. ES provides a more comprehensive assessment of risk compared to Value at Risk (</a:t>
            </a:r>
            <a:r>
              <a:rPr lang="en-US" b="0" i="0" dirty="0" err="1">
                <a:solidFill>
                  <a:srgbClr val="374151"/>
                </a:solidFill>
                <a:effectLst/>
                <a:latin typeface="Söhne"/>
              </a:rPr>
              <a:t>VaR</a:t>
            </a:r>
            <a:r>
              <a:rPr lang="en-US" b="0" i="0" dirty="0">
                <a:solidFill>
                  <a:srgbClr val="374151"/>
                </a:solidFill>
                <a:effectLst/>
                <a:latin typeface="Söhne"/>
              </a:rPr>
              <a:t>) because it focuses on the expected value of losses beyond a certain threshold, rather than a single quantile of the loss distribution.</a:t>
            </a:r>
          </a:p>
          <a:p>
            <a:pPr algn="l"/>
            <a:r>
              <a:rPr lang="en-US" b="0" i="0" dirty="0">
                <a:solidFill>
                  <a:srgbClr val="374151"/>
                </a:solidFill>
                <a:effectLst/>
                <a:latin typeface="Söhne"/>
              </a:rPr>
              <a:t>Here's a detailed explanation of Expected Shortfall (ES):</a:t>
            </a:r>
          </a:p>
          <a:p>
            <a:pPr algn="l">
              <a:buFont typeface="+mj-lt"/>
              <a:buAutoNum type="arabicPeriod"/>
            </a:pPr>
            <a:r>
              <a:rPr lang="en-US" b="1" i="0" dirty="0">
                <a:solidFill>
                  <a:srgbClr val="374151"/>
                </a:solidFill>
                <a:effectLst/>
                <a:latin typeface="KaTeX_Main"/>
              </a:rPr>
              <a:t>Threshold Selection:</a:t>
            </a:r>
            <a:r>
              <a:rPr lang="en-US" b="0" i="0" dirty="0">
                <a:solidFill>
                  <a:srgbClr val="374151"/>
                </a:solidFill>
                <a:effectLst/>
                <a:latin typeface="KaTeX_Main"/>
              </a:rPr>
              <a:t> To calculate ES, you first need to choose a threshold, often denoted as </a:t>
            </a:r>
            <a:r>
              <a:rPr lang="en-US" b="0" i="1" dirty="0">
                <a:solidFill>
                  <a:srgbClr val="374151"/>
                </a:solidFill>
                <a:effectLst/>
                <a:latin typeface="KaTeX_Math"/>
              </a:rPr>
              <a:t>α</a:t>
            </a:r>
            <a:r>
              <a:rPr lang="en-US" b="0" i="0" dirty="0">
                <a:solidFill>
                  <a:srgbClr val="374151"/>
                </a:solidFill>
                <a:effectLst/>
                <a:latin typeface="KaTeX_Main"/>
              </a:rPr>
              <a:t>, which represents a certain confidence level. Common choices include 95%, 99%, or other confidence levels. It indicates the portion of the worst outcomes you want to consider.</a:t>
            </a:r>
          </a:p>
          <a:p>
            <a:pPr algn="l">
              <a:buFont typeface="+mj-lt"/>
              <a:buAutoNum type="arabicPeriod"/>
            </a:pPr>
            <a:r>
              <a:rPr lang="en-US" b="1" i="0" dirty="0">
                <a:solidFill>
                  <a:srgbClr val="374151"/>
                </a:solidFill>
                <a:effectLst/>
                <a:latin typeface="KaTeX_Main"/>
              </a:rPr>
              <a:t>Loss Distribution:</a:t>
            </a:r>
            <a:r>
              <a:rPr lang="en-US" b="0" i="0" dirty="0">
                <a:solidFill>
                  <a:srgbClr val="374151"/>
                </a:solidFill>
                <a:effectLst/>
                <a:latin typeface="KaTeX_Main"/>
              </a:rPr>
              <a:t> Next, you analyze the historical or simulated distribution of portfolio returns or losses. This distribution typically represents the potential outcomes of an investment or portfolio over a specified time horizon.</a:t>
            </a:r>
          </a:p>
          <a:p>
            <a:r>
              <a:rPr lang="en-US" b="1" i="0" dirty="0">
                <a:solidFill>
                  <a:srgbClr val="374151"/>
                </a:solidFill>
                <a:effectLst/>
                <a:latin typeface="KaTeX_Main"/>
              </a:rPr>
              <a:t>Calculating ES:</a:t>
            </a:r>
            <a:r>
              <a:rPr lang="en-US" b="0" i="0" dirty="0">
                <a:solidFill>
                  <a:srgbClr val="374151"/>
                </a:solidFill>
                <a:effectLst/>
                <a:latin typeface="KaTeX_Main"/>
              </a:rPr>
              <a:t> Once you have the loss distribution, ES is computed by averaging the losses that exceed the chosen threshold </a:t>
            </a:r>
            <a:r>
              <a:rPr lang="en-US" b="0" i="1" dirty="0">
                <a:solidFill>
                  <a:srgbClr val="374151"/>
                </a:solidFill>
                <a:effectLst/>
                <a:latin typeface="KaTeX_Math"/>
              </a:rPr>
              <a:t>α. </a:t>
            </a:r>
            <a:r>
              <a:rPr lang="en-US" b="0" i="0" dirty="0">
                <a:solidFill>
                  <a:srgbClr val="374151"/>
                </a:solidFill>
                <a:effectLst/>
                <a:latin typeface="Söhne"/>
              </a:rPr>
              <a:t>In simpler terms, ES is the expected value of losses that occur beyond the </a:t>
            </a:r>
            <a:r>
              <a:rPr lang="en-US" b="0" i="1" dirty="0">
                <a:solidFill>
                  <a:srgbClr val="374151"/>
                </a:solidFill>
                <a:effectLst/>
                <a:latin typeface="KaTeX_Math"/>
              </a:rPr>
              <a:t>α</a:t>
            </a:r>
            <a:r>
              <a:rPr lang="en-US" b="0" i="0" dirty="0">
                <a:solidFill>
                  <a:srgbClr val="374151"/>
                </a:solidFill>
                <a:effectLst/>
                <a:latin typeface="Söhne"/>
              </a:rPr>
              <a:t>-quantile, weighted by the probability of these losses occurring. It represents the average magnitude of losses in the tail of the distribution.</a:t>
            </a:r>
          </a:p>
          <a:p>
            <a:pPr algn="l">
              <a:buFont typeface="+mj-lt"/>
              <a:buNone/>
            </a:pPr>
            <a:r>
              <a:rPr lang="en-US" b="1" i="0" dirty="0">
                <a:solidFill>
                  <a:srgbClr val="374151"/>
                </a:solidFill>
                <a:effectLst/>
                <a:latin typeface="Söhne"/>
              </a:rPr>
              <a:t>Interpretation:</a:t>
            </a:r>
            <a:r>
              <a:rPr lang="en-US" b="0" i="0" dirty="0">
                <a:solidFill>
                  <a:srgbClr val="374151"/>
                </a:solidFill>
                <a:effectLst/>
                <a:latin typeface="Söhne"/>
              </a:rPr>
              <a:t> ES is expressed as a percentage or a dollar amount and represents the expected loss in a given portfolio or investment when losses exceed the chosen confidence level. For example, if you calculate a 95% ES of -3%, it means that, on average, you can expect a loss of 3% or more when the portfolio is in the worst 5% of possible outcomes.</a:t>
            </a:r>
          </a:p>
          <a:p>
            <a:pPr algn="l">
              <a:buFont typeface="+mj-lt"/>
              <a:buNone/>
            </a:pPr>
            <a:r>
              <a:rPr lang="en-US" b="1" i="0" dirty="0">
                <a:solidFill>
                  <a:srgbClr val="374151"/>
                </a:solidFill>
                <a:effectLst/>
                <a:latin typeface="Söhne"/>
              </a:rPr>
              <a:t>Risk Assessment:</a:t>
            </a:r>
            <a:r>
              <a:rPr lang="en-US" b="0" i="0" dirty="0">
                <a:solidFill>
                  <a:srgbClr val="374151"/>
                </a:solidFill>
                <a:effectLst/>
                <a:latin typeface="Söhne"/>
              </a:rPr>
              <a:t> ES is particularly valuable for assessing tail risk and capturing the potential severity of losses during extreme market conditions. It is often used in risk management to make informed decisions about capital allocation, risk mitigation strategies, and portfolio diversification.</a:t>
            </a:r>
          </a:p>
          <a:p>
            <a:pPr algn="l">
              <a:buFont typeface="+mj-lt"/>
              <a:buNone/>
            </a:pPr>
            <a:r>
              <a:rPr lang="en-US" b="1" i="0" dirty="0">
                <a:solidFill>
                  <a:srgbClr val="374151"/>
                </a:solidFill>
                <a:effectLst/>
                <a:latin typeface="Söhne"/>
              </a:rPr>
              <a:t>Coherence:</a:t>
            </a:r>
            <a:r>
              <a:rPr lang="en-US" b="0" i="0" dirty="0">
                <a:solidFill>
                  <a:srgbClr val="374151"/>
                </a:solidFill>
                <a:effectLst/>
                <a:latin typeface="Söhne"/>
              </a:rPr>
              <a:t> ES is considered a coherent risk measure because it satisfies key coherence properties, including subadditivity, homogeneity, and monotonicity. These properties make ES a robust and consistent measure for comparing and managing risk across different portfolios and asset classes.</a:t>
            </a:r>
          </a:p>
          <a:p>
            <a:endParaRPr lang="en-US" b="0" i="1" dirty="0">
              <a:solidFill>
                <a:srgbClr val="374151"/>
              </a:solidFill>
              <a:effectLst/>
              <a:latin typeface="KaTeX_Math"/>
            </a:endParaRPr>
          </a:p>
          <a:p>
            <a:br>
              <a:rPr lang="en-US" b="0" i="0" dirty="0">
                <a:solidFill>
                  <a:srgbClr val="374151"/>
                </a:solidFill>
                <a:effectLst/>
                <a:latin typeface="KaTeX_Main"/>
              </a:rPr>
            </a:b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21</a:t>
            </a:fld>
            <a:endParaRPr lang="en-IN"/>
          </a:p>
        </p:txBody>
      </p:sp>
    </p:spTree>
    <p:extLst>
      <p:ext uri="{BB962C8B-B14F-4D97-AF65-F5344CB8AC3E}">
        <p14:creationId xmlns:p14="http://schemas.microsoft.com/office/powerpoint/2010/main" val="347597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Advanced Modeling</a:t>
            </a:r>
            <a:r>
              <a:rPr lang="en-US" b="0" i="0" dirty="0">
                <a:solidFill>
                  <a:srgbClr val="374151"/>
                </a:solidFill>
                <a:effectLst/>
                <a:latin typeface="Söhne"/>
              </a:rPr>
              <a:t>: Machine learning allows for more complex and flexible models to estimate </a:t>
            </a:r>
            <a:r>
              <a:rPr lang="en-US" b="0" i="0" dirty="0" err="1">
                <a:solidFill>
                  <a:srgbClr val="374151"/>
                </a:solidFill>
                <a:effectLst/>
                <a:latin typeface="Söhne"/>
              </a:rPr>
              <a:t>VaR.</a:t>
            </a:r>
            <a:r>
              <a:rPr lang="en-US" b="0" i="0" dirty="0">
                <a:solidFill>
                  <a:srgbClr val="374151"/>
                </a:solidFill>
                <a:effectLst/>
                <a:latin typeface="Söhne"/>
              </a:rPr>
              <a:t> Traditional methods like parametric (e.g., normal distribution) and historical (e.g., using past data) approaches have limitations, while machine learning can handle non-linear relationships and capture intricate patterns in financial data.</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Non-Normal Distributions</a:t>
            </a:r>
            <a:r>
              <a:rPr lang="en-US" b="0" i="0" dirty="0">
                <a:solidFill>
                  <a:srgbClr val="374151"/>
                </a:solidFill>
                <a:effectLst/>
                <a:latin typeface="Söhne"/>
              </a:rPr>
              <a:t>: Financial data often does not follow a normal distribution. Machine learning can work with different distributional assumptions, including heavy-tailed distributions such as the Student's t-distribution, which is more appropriate for capturing extreme events.</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High-Dimensional Data</a:t>
            </a:r>
            <a:r>
              <a:rPr lang="en-US" b="0" i="0" dirty="0">
                <a:solidFill>
                  <a:srgbClr val="374151"/>
                </a:solidFill>
                <a:effectLst/>
                <a:latin typeface="Söhne"/>
              </a:rPr>
              <a:t>: Financial markets generate vast amounts of data. Machine learning techniques like neural networks and support vector machines can handle high-dimensional data efficiently, which is beneficial for risk modeling when considering a wide range of assets.</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Time Series Forecasting</a:t>
            </a:r>
            <a:r>
              <a:rPr lang="en-US" b="0" i="0" dirty="0">
                <a:solidFill>
                  <a:srgbClr val="374151"/>
                </a:solidFill>
                <a:effectLst/>
                <a:latin typeface="Söhne"/>
              </a:rPr>
              <a:t>: Machine learning models, such as recurrent neural networks (RNNs) and long short-term memory networks (LSTMs), are capable of time series forecasting. These models can capture the temporal dependencies in financial data, making them suitable for predicting future asset prices and estimating </a:t>
            </a:r>
            <a:r>
              <a:rPr lang="en-US" b="0" i="0" dirty="0" err="1">
                <a:solidFill>
                  <a:srgbClr val="374151"/>
                </a:solidFill>
                <a:effectLst/>
                <a:latin typeface="Söhne"/>
              </a:rPr>
              <a:t>VaR.</a:t>
            </a:r>
            <a:endParaRPr lang="en-US" b="0" i="0" dirty="0">
              <a:solidFill>
                <a:srgbClr val="374151"/>
              </a:solidFill>
              <a:effectLst/>
              <a:latin typeface="Söhne"/>
            </a:endParaRPr>
          </a:p>
          <a:p>
            <a:endParaRPr lang="en-IN" dirty="0"/>
          </a:p>
          <a:p>
            <a:r>
              <a:rPr lang="en-US" b="1" i="0" dirty="0">
                <a:effectLst/>
                <a:latin typeface="Söhne"/>
              </a:rPr>
              <a:t>Tail Risk Analysis</a:t>
            </a:r>
            <a:r>
              <a:rPr lang="en-US" b="0" i="0" dirty="0">
                <a:solidFill>
                  <a:srgbClr val="374151"/>
                </a:solidFill>
                <a:effectLst/>
                <a:latin typeface="Söhne"/>
              </a:rPr>
              <a:t>: Machine learning can help in better quantifying tail risk, which is essential in </a:t>
            </a:r>
            <a:r>
              <a:rPr lang="en-US" b="0" i="0" dirty="0" err="1">
                <a:solidFill>
                  <a:srgbClr val="374151"/>
                </a:solidFill>
                <a:effectLst/>
                <a:latin typeface="Söhne"/>
              </a:rPr>
              <a:t>VaR</a:t>
            </a:r>
            <a:r>
              <a:rPr lang="en-US" b="0" i="0" dirty="0">
                <a:solidFill>
                  <a:srgbClr val="374151"/>
                </a:solidFill>
                <a:effectLst/>
                <a:latin typeface="Söhne"/>
              </a:rPr>
              <a:t> assessments. Techniques like extreme value theory (EVT) can be combined with machine learning to model and predict extreme events more accurately.</a:t>
            </a:r>
            <a:endParaRPr lang="en-IN" b="0" i="0" dirty="0">
              <a:solidFill>
                <a:srgbClr val="374151"/>
              </a:solidFill>
              <a:effectLst/>
              <a:latin typeface="Söhne"/>
            </a:endParaRPr>
          </a:p>
          <a:p>
            <a:endParaRPr lang="en-IN" b="0" i="0" dirty="0">
              <a:solidFill>
                <a:srgbClr val="374151"/>
              </a:solidFill>
              <a:effectLst/>
              <a:latin typeface="Söhne"/>
            </a:endParaRPr>
          </a:p>
          <a:p>
            <a:pPr algn="l">
              <a:buFont typeface="+mj-lt"/>
              <a:buNone/>
            </a:pPr>
            <a:r>
              <a:rPr lang="en-US" b="1" i="0" dirty="0">
                <a:solidFill>
                  <a:srgbClr val="374151"/>
                </a:solidFill>
                <a:effectLst/>
                <a:latin typeface="Söhne"/>
              </a:rPr>
              <a:t>Portfolio Optimization</a:t>
            </a:r>
            <a:r>
              <a:rPr lang="en-US" b="0" i="0" dirty="0">
                <a:solidFill>
                  <a:srgbClr val="374151"/>
                </a:solidFill>
                <a:effectLst/>
                <a:latin typeface="Söhne"/>
              </a:rPr>
              <a:t>: Machine learning can optimize portfolio allocation strategies to minimize </a:t>
            </a:r>
            <a:r>
              <a:rPr lang="en-US" b="0" i="0" dirty="0" err="1">
                <a:solidFill>
                  <a:srgbClr val="374151"/>
                </a:solidFill>
                <a:effectLst/>
                <a:latin typeface="Söhne"/>
              </a:rPr>
              <a:t>VaR</a:t>
            </a:r>
            <a:r>
              <a:rPr lang="en-US" b="0" i="0" dirty="0">
                <a:solidFill>
                  <a:srgbClr val="374151"/>
                </a:solidFill>
                <a:effectLst/>
                <a:latin typeface="Söhne"/>
              </a:rPr>
              <a:t> while achieving desired returns. Reinforcement learning, for instance, can help in adaptive portfolio management.</a:t>
            </a:r>
          </a:p>
          <a:p>
            <a:pPr algn="l">
              <a:buFont typeface="+mj-lt"/>
              <a:buNone/>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Dynamic </a:t>
            </a:r>
            <a:r>
              <a:rPr lang="en-US" b="1" i="0" dirty="0" err="1">
                <a:solidFill>
                  <a:srgbClr val="374151"/>
                </a:solidFill>
                <a:effectLst/>
                <a:latin typeface="Söhne"/>
              </a:rPr>
              <a:t>VaR</a:t>
            </a:r>
            <a:r>
              <a:rPr lang="en-US" b="0" i="0" dirty="0">
                <a:solidFill>
                  <a:srgbClr val="374151"/>
                </a:solidFill>
                <a:effectLst/>
                <a:latin typeface="Söhne"/>
              </a:rPr>
              <a:t>: Machine learning models can provide dynamic </a:t>
            </a:r>
            <a:r>
              <a:rPr lang="en-US" b="0" i="0" dirty="0" err="1">
                <a:solidFill>
                  <a:srgbClr val="374151"/>
                </a:solidFill>
                <a:effectLst/>
                <a:latin typeface="Söhne"/>
              </a:rPr>
              <a:t>VaR</a:t>
            </a:r>
            <a:r>
              <a:rPr lang="en-US" b="0" i="0" dirty="0">
                <a:solidFill>
                  <a:srgbClr val="374151"/>
                </a:solidFill>
                <a:effectLst/>
                <a:latin typeface="Söhne"/>
              </a:rPr>
              <a:t> estimates, which adjust continuously based on the most recent data. This is particularly important for real-time risk management.</a:t>
            </a:r>
          </a:p>
          <a:p>
            <a:pPr algn="l">
              <a:buFont typeface="+mj-lt"/>
              <a:buNone/>
            </a:pPr>
            <a:endParaRPr lang="en-US" b="0" i="0" dirty="0">
              <a:solidFill>
                <a:srgbClr val="374151"/>
              </a:solidFill>
              <a:effectLst/>
              <a:latin typeface="Söhne"/>
            </a:endParaRPr>
          </a:p>
          <a:p>
            <a:pPr algn="l">
              <a:buFont typeface="+mj-lt"/>
              <a:buNone/>
            </a:pPr>
            <a:r>
              <a:rPr lang="en-US" b="1" i="0" dirty="0">
                <a:effectLst/>
                <a:latin typeface="Söhne"/>
              </a:rPr>
              <a:t>News and Sentiment Analysis</a:t>
            </a:r>
            <a:r>
              <a:rPr lang="en-US" b="0" i="0" dirty="0">
                <a:solidFill>
                  <a:srgbClr val="374151"/>
                </a:solidFill>
                <a:effectLst/>
                <a:latin typeface="Söhne"/>
              </a:rPr>
              <a:t>: Natural language processing (NLP) techniques can process news articles and sentiment data to assess how news and market sentiment impact asset prices. This information can be integrated into </a:t>
            </a:r>
            <a:r>
              <a:rPr lang="en-US" b="0" i="0" dirty="0" err="1">
                <a:solidFill>
                  <a:srgbClr val="374151"/>
                </a:solidFill>
                <a:effectLst/>
                <a:latin typeface="Söhne"/>
              </a:rPr>
              <a:t>VaR</a:t>
            </a:r>
            <a:r>
              <a:rPr lang="en-US" b="0" i="0" dirty="0">
                <a:solidFill>
                  <a:srgbClr val="374151"/>
                </a:solidFill>
                <a:effectLst/>
                <a:latin typeface="Söhne"/>
              </a:rPr>
              <a:t> models to account for external events.</a:t>
            </a:r>
          </a:p>
          <a:p>
            <a:endParaRPr lang="en-IN" dirty="0"/>
          </a:p>
        </p:txBody>
      </p:sp>
      <p:sp>
        <p:nvSpPr>
          <p:cNvPr id="4" name="Slide Number Placeholder 3"/>
          <p:cNvSpPr>
            <a:spLocks noGrp="1"/>
          </p:cNvSpPr>
          <p:nvPr>
            <p:ph type="sldNum" sz="quarter" idx="5"/>
          </p:nvPr>
        </p:nvSpPr>
        <p:spPr/>
        <p:txBody>
          <a:bodyPr/>
          <a:lstStyle/>
          <a:p>
            <a:fld id="{43E1620C-6A25-4435-B6D3-B81FB46EC900}" type="slidenum">
              <a:rPr lang="en-IN" smtClean="0"/>
              <a:t>22</a:t>
            </a:fld>
            <a:endParaRPr lang="en-IN"/>
          </a:p>
        </p:txBody>
      </p:sp>
    </p:spTree>
    <p:extLst>
      <p:ext uri="{BB962C8B-B14F-4D97-AF65-F5344CB8AC3E}">
        <p14:creationId xmlns:p14="http://schemas.microsoft.com/office/powerpoint/2010/main" val="3723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https://www.businessinsider.in/heres-what-statisticians-mean-by-a-standard-deviation/articleshow/45353386.cms</a:t>
            </a:r>
          </a:p>
          <a:p>
            <a:endParaRPr lang="en-IN" dirty="0"/>
          </a:p>
          <a:p>
            <a:pPr algn="l"/>
            <a:r>
              <a:rPr lang="en-US" b="0" i="0" dirty="0">
                <a:solidFill>
                  <a:srgbClr val="374151"/>
                </a:solidFill>
                <a:effectLst/>
                <a:latin typeface="Söhne"/>
              </a:rPr>
              <a:t>In statistics, the "standard deviation" is a measure of the dispersion or spread of a set of values in a dataset. It's the square root of the variance and provides a more interpretable metric of how far individual data points deviate from the mean (average) of the dataset.</a:t>
            </a:r>
          </a:p>
          <a:p>
            <a:pPr algn="l"/>
            <a:r>
              <a:rPr lang="en-US" b="0" i="0" dirty="0">
                <a:solidFill>
                  <a:srgbClr val="374151"/>
                </a:solidFill>
                <a:effectLst/>
                <a:latin typeface="Söhne"/>
              </a:rPr>
              <a:t>The standard deviation is expressed in the same units as the original data, making it easier to relate to the scale of the dataset. A higher standard deviation indicates that the data points are more spread out from the mean, while a lower standard deviation indicates that the data points are closer to the mean.</a:t>
            </a:r>
          </a:p>
          <a:p>
            <a:pPr algn="l"/>
            <a:r>
              <a:rPr lang="en-US" b="0" i="0" dirty="0">
                <a:solidFill>
                  <a:srgbClr val="374151"/>
                </a:solidFill>
                <a:effectLst/>
                <a:latin typeface="Söhne"/>
              </a:rPr>
              <a:t>Mathematically, the population standard deviation (often denoted as "σ") is calculated as the square root of the population variance:</a:t>
            </a:r>
          </a:p>
          <a:p>
            <a:pPr algn="l"/>
            <a:r>
              <a:rPr lang="en-US" b="0" i="0" dirty="0">
                <a:solidFill>
                  <a:srgbClr val="374151"/>
                </a:solidFill>
                <a:effectLst/>
                <a:latin typeface="Söhne"/>
              </a:rPr>
              <a:t>Population Standard Deviation (σ) = √(Population Variance)</a:t>
            </a:r>
          </a:p>
          <a:p>
            <a:pPr algn="l"/>
            <a:r>
              <a:rPr lang="en-US" b="0" i="0" dirty="0">
                <a:solidFill>
                  <a:srgbClr val="374151"/>
                </a:solidFill>
                <a:effectLst/>
                <a:latin typeface="Söhne"/>
              </a:rPr>
              <a:t>For a sample, the sample standard deviation (often denoted as "s") is calculated as the square root of the sample variance:</a:t>
            </a:r>
          </a:p>
          <a:p>
            <a:pPr algn="l"/>
            <a:r>
              <a:rPr lang="en-US" b="0" i="0" dirty="0">
                <a:solidFill>
                  <a:srgbClr val="374151"/>
                </a:solidFill>
                <a:effectLst/>
                <a:latin typeface="Söhne"/>
              </a:rPr>
              <a:t>Sample Standard Deviation (s) = √(Sample Variance)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have normally distributed data, or approximately so, the standard deviation becomes particularly valuable. You can use it to determine the proportion of the values that fall within a specified number of standard deviations from the mean. For example, in a normal distribution, 68% of the values will fall within +/- 1 standard deviation from the mean. This property is part of the Empirical Rule. This rule describes the percentage of the data that fall within specific numbers of standard deviations from the mean for bell-shaped curves.</a:t>
            </a:r>
          </a:p>
          <a:p>
            <a:endParaRPr lang="en-IN" dirty="0"/>
          </a:p>
          <a:p>
            <a:pPr algn="l"/>
            <a:r>
              <a:rPr lang="en-US" b="1" i="0" dirty="0">
                <a:solidFill>
                  <a:srgbClr val="374151"/>
                </a:solidFill>
                <a:effectLst/>
                <a:latin typeface="Söhne"/>
              </a:rPr>
              <a:t>Example: Calculating Standard Deviation of Investment Returns</a:t>
            </a:r>
            <a:endParaRPr lang="en-US" b="0" i="0" dirty="0">
              <a:solidFill>
                <a:srgbClr val="374151"/>
              </a:solidFill>
              <a:effectLst/>
              <a:latin typeface="Söhne"/>
            </a:endParaRPr>
          </a:p>
          <a:p>
            <a:pPr algn="l"/>
            <a:r>
              <a:rPr lang="en-US" b="0" i="0" dirty="0">
                <a:solidFill>
                  <a:srgbClr val="374151"/>
                </a:solidFill>
                <a:effectLst/>
                <a:latin typeface="Söhne"/>
              </a:rPr>
              <a:t>Suppose you are a risk analyst evaluating the monthly returns of a stock over the past eight months to assess its volatility and risk. You have the following monthly return data (in percentage):</a:t>
            </a:r>
          </a:p>
          <a:p>
            <a:pPr algn="l"/>
            <a:r>
              <a:rPr lang="en-US" b="1" i="0" dirty="0">
                <a:solidFill>
                  <a:srgbClr val="374151"/>
                </a:solidFill>
                <a:effectLst/>
                <a:latin typeface="Söhne"/>
              </a:rPr>
              <a:t>Monthly Returns (%):</a:t>
            </a:r>
            <a:r>
              <a:rPr lang="en-US" b="0" i="0" dirty="0">
                <a:solidFill>
                  <a:srgbClr val="374151"/>
                </a:solidFill>
                <a:effectLst/>
                <a:latin typeface="Söhne"/>
              </a:rPr>
              <a:t> 1.2, -0.5, 2.1, -1.8, 0.9, 1.5, -0.3, 1.7</a:t>
            </a:r>
          </a:p>
          <a:p>
            <a:pPr algn="l">
              <a:buFont typeface="+mj-lt"/>
              <a:buAutoNum type="arabicPeriod"/>
            </a:pPr>
            <a:r>
              <a:rPr lang="en-US" b="0" i="0" dirty="0">
                <a:solidFill>
                  <a:srgbClr val="374151"/>
                </a:solidFill>
                <a:effectLst/>
                <a:latin typeface="Söhne"/>
              </a:rPr>
              <a:t>Calculate the Mean Return:</a:t>
            </a:r>
          </a:p>
          <a:p>
            <a:pPr algn="l"/>
            <a:r>
              <a:rPr lang="en-US" b="0" i="0" dirty="0">
                <a:solidFill>
                  <a:srgbClr val="374151"/>
                </a:solidFill>
                <a:effectLst/>
                <a:latin typeface="Söhne"/>
              </a:rPr>
              <a:t>Calculate the mean return by summing up the monthly returns and dividing by the number of months:</a:t>
            </a:r>
          </a:p>
          <a:p>
            <a:pPr algn="l"/>
            <a:r>
              <a:rPr lang="en-US" b="0" i="0" dirty="0">
                <a:solidFill>
                  <a:srgbClr val="374151"/>
                </a:solidFill>
                <a:effectLst/>
                <a:latin typeface="Söhne"/>
              </a:rPr>
              <a:t>Mean Return = (1.2 - 0.5 + 2.1 - 1.8 + 0.9 + 1.5 - 0.3 + 1.7) / 8 = 0.6375%</a:t>
            </a:r>
          </a:p>
          <a:p>
            <a:pPr algn="l">
              <a:buFont typeface="+mj-lt"/>
              <a:buAutoNum type="arabicPeriod" startAt="2"/>
            </a:pPr>
            <a:r>
              <a:rPr lang="en-US" b="0" i="0" dirty="0">
                <a:solidFill>
                  <a:srgbClr val="374151"/>
                </a:solidFill>
                <a:effectLst/>
                <a:latin typeface="Söhne"/>
              </a:rPr>
              <a:t>Calculate the Squared Deviations from the Mean:</a:t>
            </a:r>
          </a:p>
          <a:p>
            <a:pPr algn="l"/>
            <a:r>
              <a:rPr lang="en-US" b="0" i="0" dirty="0">
                <a:solidFill>
                  <a:srgbClr val="374151"/>
                </a:solidFill>
                <a:effectLst/>
                <a:latin typeface="Söhne"/>
              </a:rPr>
              <a:t>For each month, subtract the mean return from the individual monthly return and square the result to get the squared deviations:</a:t>
            </a:r>
          </a:p>
          <a:p>
            <a:pPr algn="l"/>
            <a:r>
              <a:rPr lang="en-US" b="0" i="0" dirty="0">
                <a:solidFill>
                  <a:srgbClr val="374151"/>
                </a:solidFill>
                <a:effectLst/>
                <a:latin typeface="Söhne"/>
              </a:rPr>
              <a:t>Squared Deviation from Mean for Month 1: (1.2 - 0.6375)² ≈ 0.3613 Squared Deviation from Mean for Month 2: (-0.5 - 0.6375)² ≈ 0.0188 ... and so on for the remaining months.</a:t>
            </a:r>
          </a:p>
          <a:p>
            <a:pPr algn="l">
              <a:buFont typeface="+mj-lt"/>
              <a:buAutoNum type="arabicPeriod" startAt="3"/>
            </a:pPr>
            <a:br>
              <a:rPr lang="en-US" b="0" i="0" dirty="0">
                <a:solidFill>
                  <a:srgbClr val="374151"/>
                </a:solidFill>
                <a:effectLst/>
                <a:latin typeface="Söhne"/>
              </a:rPr>
            </a:br>
            <a:r>
              <a:rPr lang="en-US" b="0" i="0" dirty="0">
                <a:solidFill>
                  <a:srgbClr val="374151"/>
                </a:solidFill>
                <a:effectLst/>
                <a:latin typeface="Söhne"/>
              </a:rPr>
              <a:t>Calculate the Variance:</a:t>
            </a:r>
          </a:p>
          <a:p>
            <a:pPr algn="l"/>
            <a:r>
              <a:rPr lang="en-US" b="0" i="0" dirty="0">
                <a:solidFill>
                  <a:srgbClr val="374151"/>
                </a:solidFill>
                <a:effectLst/>
                <a:latin typeface="Söhne"/>
              </a:rPr>
              <a:t>Calculate the variance by summing up the squared deviations and dividing by the number of months:</a:t>
            </a:r>
          </a:p>
          <a:p>
            <a:pPr algn="l"/>
            <a:r>
              <a:rPr lang="en-US" b="0" i="0" dirty="0">
                <a:solidFill>
                  <a:srgbClr val="374151"/>
                </a:solidFill>
                <a:effectLst/>
                <a:latin typeface="Söhne"/>
              </a:rPr>
              <a:t>Variance = (0.3613 + 0.0188 + ... + [remaining squared deviations]) / 8</a:t>
            </a:r>
          </a:p>
          <a:p>
            <a:pPr algn="l">
              <a:buFont typeface="+mj-lt"/>
              <a:buAutoNum type="arabicPeriod" startAt="4"/>
            </a:pPr>
            <a:r>
              <a:rPr lang="en-US" b="0" i="0" dirty="0">
                <a:solidFill>
                  <a:srgbClr val="374151"/>
                </a:solidFill>
                <a:effectLst/>
                <a:latin typeface="Söhne"/>
              </a:rPr>
              <a:t>Calculate the Standard Deviation:</a:t>
            </a:r>
          </a:p>
          <a:p>
            <a:pPr algn="l"/>
            <a:r>
              <a:rPr lang="en-US" b="0" i="0" dirty="0">
                <a:solidFill>
                  <a:srgbClr val="374151"/>
                </a:solidFill>
                <a:effectLst/>
                <a:latin typeface="Söhne"/>
              </a:rPr>
              <a:t>Calculate the standard deviation by taking the square root of the variance:</a:t>
            </a:r>
          </a:p>
          <a:p>
            <a:pPr algn="l"/>
            <a:r>
              <a:rPr lang="en-US" b="0" i="0" dirty="0">
                <a:solidFill>
                  <a:srgbClr val="374151"/>
                </a:solidFill>
                <a:effectLst/>
                <a:latin typeface="Söhne"/>
              </a:rPr>
              <a:t>Standard Deviation = √(Variance)</a:t>
            </a:r>
          </a:p>
          <a:p>
            <a:pPr algn="l">
              <a:buFont typeface="+mj-lt"/>
              <a:buAutoNum type="arabicPeriod" startAt="5"/>
            </a:pPr>
            <a:r>
              <a:rPr lang="en-US" b="0" i="0" dirty="0">
                <a:solidFill>
                  <a:srgbClr val="374151"/>
                </a:solidFill>
                <a:effectLst/>
                <a:latin typeface="Söhne"/>
              </a:rPr>
              <a:t>Interpretation:</a:t>
            </a:r>
          </a:p>
          <a:p>
            <a:pPr algn="l"/>
            <a:r>
              <a:rPr lang="en-US" b="0" i="0" dirty="0">
                <a:solidFill>
                  <a:srgbClr val="374151"/>
                </a:solidFill>
                <a:effectLst/>
                <a:latin typeface="Söhne"/>
              </a:rPr>
              <a:t>The standard deviation quantifies the average distance between each monthly return and the mean return. A higher standard deviation indicates greater volatility or spread in returns, while a lower standard deviation suggests less volatility.</a:t>
            </a:r>
          </a:p>
          <a:p>
            <a:pPr algn="l"/>
            <a:r>
              <a:rPr lang="en-US" b="0" i="0" dirty="0">
                <a:solidFill>
                  <a:srgbClr val="374151"/>
                </a:solidFill>
                <a:effectLst/>
                <a:latin typeface="Söhne"/>
              </a:rPr>
              <a:t>In this example, calculating the standard deviation helps you understand the risk or volatility of the stock's returns over the eight-month period. It provides a measure of risk that's easier to interpret since it's expressed in the same units as the original data.</a:t>
            </a:r>
          </a:p>
          <a:p>
            <a:endParaRPr lang="en-IN" dirty="0"/>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4</a:t>
            </a:fld>
            <a:endParaRPr lang="en-IN"/>
          </a:p>
        </p:txBody>
      </p:sp>
    </p:spTree>
    <p:extLst>
      <p:ext uri="{BB962C8B-B14F-4D97-AF65-F5344CB8AC3E}">
        <p14:creationId xmlns:p14="http://schemas.microsoft.com/office/powerpoint/2010/main" val="95713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Suppose you are analyzing the monthly returns of two investment portfolios, A and B, over the past year:</a:t>
            </a:r>
          </a:p>
          <a:p>
            <a:pPr algn="l">
              <a:buFont typeface="Arial" panose="020B0604020202020204" pitchFamily="34" charset="0"/>
              <a:buChar char="•"/>
            </a:pPr>
            <a:r>
              <a:rPr lang="en-US" b="0" i="0" dirty="0">
                <a:solidFill>
                  <a:srgbClr val="374151"/>
                </a:solidFill>
                <a:effectLst/>
                <a:latin typeface="Söhne"/>
              </a:rPr>
              <a:t>Portfolio A: Returns of 2%, -1%, 3%, -2%, 1%</a:t>
            </a:r>
          </a:p>
          <a:p>
            <a:pPr algn="l">
              <a:buFont typeface="Arial" panose="020B0604020202020204" pitchFamily="34" charset="0"/>
              <a:buChar char="•"/>
            </a:pPr>
            <a:r>
              <a:rPr lang="en-US" b="0" i="0" dirty="0">
                <a:solidFill>
                  <a:srgbClr val="374151"/>
                </a:solidFill>
                <a:effectLst/>
                <a:latin typeface="Söhne"/>
              </a:rPr>
              <a:t>Portfolio B: Returns of 5%, -5%, 7%, -7%, 3%</a:t>
            </a:r>
          </a:p>
          <a:p>
            <a:pPr algn="l">
              <a:buFont typeface="+mj-lt"/>
              <a:buAutoNum type="arabicPeriod"/>
            </a:pPr>
            <a:r>
              <a:rPr lang="en-US" b="0" i="0" dirty="0">
                <a:solidFill>
                  <a:srgbClr val="374151"/>
                </a:solidFill>
                <a:effectLst/>
                <a:latin typeface="Söhne"/>
              </a:rPr>
              <a:t>Calculate Variance:</a:t>
            </a:r>
          </a:p>
          <a:p>
            <a:pPr marL="742950" lvl="1" indent="-285750" algn="l">
              <a:buFont typeface="Arial" panose="020B0604020202020204" pitchFamily="34" charset="0"/>
              <a:buChar char="•"/>
            </a:pPr>
            <a:r>
              <a:rPr lang="en-US" b="0" i="0" dirty="0">
                <a:solidFill>
                  <a:srgbClr val="374151"/>
                </a:solidFill>
                <a:effectLst/>
                <a:latin typeface="Söhne"/>
              </a:rPr>
              <a:t>Portfolio A: Variance = 3.3</a:t>
            </a:r>
          </a:p>
          <a:p>
            <a:pPr marL="742950" lvl="1" indent="-285750" algn="l">
              <a:buFont typeface="Arial" panose="020B0604020202020204" pitchFamily="34" charset="0"/>
              <a:buChar char="•"/>
            </a:pPr>
            <a:r>
              <a:rPr lang="en-US" b="0" i="0" dirty="0">
                <a:solidFill>
                  <a:srgbClr val="374151"/>
                </a:solidFill>
                <a:effectLst/>
                <a:latin typeface="Söhne"/>
              </a:rPr>
              <a:t>Portfolio B: Variance = 20.8</a:t>
            </a:r>
          </a:p>
          <a:p>
            <a:pPr algn="l">
              <a:buFont typeface="+mj-lt"/>
              <a:buAutoNum type="arabicPeriod"/>
            </a:pPr>
            <a:r>
              <a:rPr lang="en-US" b="0" i="0" dirty="0">
                <a:solidFill>
                  <a:srgbClr val="374151"/>
                </a:solidFill>
                <a:effectLst/>
                <a:latin typeface="Söhne"/>
              </a:rPr>
              <a:t>Calculate Standard Deviation:</a:t>
            </a:r>
          </a:p>
          <a:p>
            <a:pPr marL="742950" lvl="1" indent="-285750" algn="l">
              <a:buFont typeface="Arial" panose="020B0604020202020204" pitchFamily="34" charset="0"/>
              <a:buChar char="•"/>
            </a:pPr>
            <a:r>
              <a:rPr lang="en-US" b="0" i="0" dirty="0">
                <a:solidFill>
                  <a:srgbClr val="374151"/>
                </a:solidFill>
                <a:effectLst/>
                <a:latin typeface="Söhne"/>
              </a:rPr>
              <a:t>Portfolio A: Standard Deviation ≈ √3.3 ≈ 1.82</a:t>
            </a:r>
          </a:p>
          <a:p>
            <a:pPr marL="742950" lvl="1" indent="-285750" algn="l">
              <a:buFont typeface="Arial" panose="020B0604020202020204" pitchFamily="34" charset="0"/>
              <a:buChar char="•"/>
            </a:pPr>
            <a:r>
              <a:rPr lang="en-US" b="0" i="0" dirty="0">
                <a:solidFill>
                  <a:srgbClr val="374151"/>
                </a:solidFill>
                <a:effectLst/>
                <a:latin typeface="Söhne"/>
              </a:rPr>
              <a:t>Portfolio B: Standard Deviation ≈ √20.8 ≈ 4.56</a:t>
            </a:r>
          </a:p>
          <a:p>
            <a:pPr algn="l"/>
            <a:r>
              <a:rPr lang="en-US" b="0" i="0" dirty="0">
                <a:solidFill>
                  <a:srgbClr val="374151"/>
                </a:solidFill>
                <a:effectLst/>
                <a:latin typeface="Söhne"/>
              </a:rPr>
              <a:t>In this example, both portfolios have higher variability (risk) in Portfolio B compared to Portfolio A. The variance provides a quantitative measure of this variability, while the standard deviation offers a more intuitive interpretation of the risk level.</a:t>
            </a:r>
          </a:p>
          <a:p>
            <a:pPr algn="l"/>
            <a:r>
              <a:rPr lang="en-US" b="0" i="0" dirty="0">
                <a:solidFill>
                  <a:srgbClr val="374151"/>
                </a:solidFill>
                <a:effectLst/>
                <a:latin typeface="Söhne"/>
              </a:rPr>
              <a:t>In finance, standard deviation is often preferred due to its easier interpretation and unit consistency. It provides a clearer understanding of the variability in investment returns, making it a crucial tool for risk assessment and portfolio management.</a:t>
            </a:r>
          </a:p>
          <a:p>
            <a:pPr algn="just">
              <a:lnSpc>
                <a:spcPct val="107000"/>
              </a:lnSpc>
              <a:spcAft>
                <a:spcPts val="800"/>
              </a:spcAft>
            </a:pP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5</a:t>
            </a:fld>
            <a:endParaRPr lang="en-IN"/>
          </a:p>
        </p:txBody>
      </p:sp>
    </p:spTree>
    <p:extLst>
      <p:ext uri="{BB962C8B-B14F-4D97-AF65-F5344CB8AC3E}">
        <p14:creationId xmlns:p14="http://schemas.microsoft.com/office/powerpoint/2010/main" val="407886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https://analystprep.com/study-notes/actuarial-exams/soa/ifm-investment-and-financial-markets/mean-variance-portfolio-theory/</a:t>
            </a:r>
          </a:p>
          <a:p>
            <a:endParaRPr lang="en-IN" dirty="0"/>
          </a:p>
          <a:p>
            <a:pPr algn="l"/>
            <a:r>
              <a:rPr lang="en-US" b="0" i="0" dirty="0">
                <a:solidFill>
                  <a:srgbClr val="374151"/>
                </a:solidFill>
                <a:effectLst/>
                <a:latin typeface="Söhne"/>
              </a:rPr>
              <a:t>The Mean-Variance Framework is a cornerstone concept in modern portfolio theory (MPT), a theory developed by Harry Markowitz in the 1950s that revolutionized the way investors approach portfolio construction and risk management. The framework provides a systematic approach to optimizing investment portfolios based on the trade-off between expected return and risk.</a:t>
            </a:r>
          </a:p>
          <a:p>
            <a:pPr algn="l"/>
            <a:r>
              <a:rPr lang="en-US" b="0" i="0" dirty="0">
                <a:solidFill>
                  <a:srgbClr val="374151"/>
                </a:solidFill>
                <a:effectLst/>
                <a:latin typeface="Söhne"/>
              </a:rPr>
              <a:t>The Mean-Variance Framework involves two key components: the mean (expected return) and the variance (or standard deviation, a measure of risk) of a portfolio. The main idea is to construct portfolios that maximize expected return while minimizing portfolio risk. This framework considers diversification as a means to achieve this optimization.</a:t>
            </a:r>
          </a:p>
          <a:p>
            <a:pPr algn="l"/>
            <a:r>
              <a:rPr lang="en-US" b="0" i="0" dirty="0">
                <a:solidFill>
                  <a:srgbClr val="374151"/>
                </a:solidFill>
                <a:effectLst/>
                <a:latin typeface="Söhne"/>
              </a:rPr>
              <a:t>Here's how the Mean-Variance Framework works:</a:t>
            </a:r>
          </a:p>
          <a:p>
            <a:pPr algn="l">
              <a:buFont typeface="+mj-lt"/>
              <a:buAutoNum type="arabicPeriod"/>
            </a:pPr>
            <a:r>
              <a:rPr lang="en-US" b="1" i="0" dirty="0">
                <a:solidFill>
                  <a:srgbClr val="374151"/>
                </a:solidFill>
                <a:effectLst/>
                <a:latin typeface="Söhne"/>
              </a:rPr>
              <a:t>Expected Return:</a:t>
            </a:r>
            <a:r>
              <a:rPr lang="en-US" b="0" i="0" dirty="0">
                <a:solidFill>
                  <a:srgbClr val="374151"/>
                </a:solidFill>
                <a:effectLst/>
                <a:latin typeface="Söhne"/>
              </a:rPr>
              <a:t> Each asset in a portfolio has an expected return, representing the average return it is expected to yield over a specific period.</a:t>
            </a:r>
          </a:p>
          <a:p>
            <a:pPr algn="l">
              <a:buFont typeface="+mj-lt"/>
              <a:buAutoNum type="arabicPeriod"/>
            </a:pPr>
            <a:r>
              <a:rPr lang="en-US" b="1" i="0" dirty="0">
                <a:solidFill>
                  <a:srgbClr val="374151"/>
                </a:solidFill>
                <a:effectLst/>
                <a:latin typeface="Söhne"/>
              </a:rPr>
              <a:t>Risk:</a:t>
            </a:r>
            <a:r>
              <a:rPr lang="en-US" b="0" i="0" dirty="0">
                <a:solidFill>
                  <a:srgbClr val="374151"/>
                </a:solidFill>
                <a:effectLst/>
                <a:latin typeface="Söhne"/>
              </a:rPr>
              <a:t> The risk of an asset is measured by its variance or standard deviation. Assets with higher variances or standard deviations are considered riskier.</a:t>
            </a:r>
          </a:p>
          <a:p>
            <a:pPr algn="l">
              <a:buFont typeface="+mj-lt"/>
              <a:buAutoNum type="arabicPeriod"/>
            </a:pPr>
            <a:r>
              <a:rPr lang="en-US" b="1" i="0" dirty="0">
                <a:solidFill>
                  <a:srgbClr val="374151"/>
                </a:solidFill>
                <a:effectLst/>
                <a:latin typeface="Söhne"/>
              </a:rPr>
              <a:t>Covariance and Correlation:</a:t>
            </a:r>
            <a:r>
              <a:rPr lang="en-US" b="0" i="0" dirty="0">
                <a:solidFill>
                  <a:srgbClr val="374151"/>
                </a:solidFill>
                <a:effectLst/>
                <a:latin typeface="Söhne"/>
              </a:rPr>
              <a:t> The framework also takes into account the relationships between the returns of different assets, represented by their covariances or correlations. Assets that move in the opposite direction (negative correlation) can reduce overall portfolio risk when combined.</a:t>
            </a:r>
          </a:p>
          <a:p>
            <a:pPr algn="l">
              <a:buFont typeface="+mj-lt"/>
              <a:buAutoNum type="arabicPeriod"/>
            </a:pPr>
            <a:r>
              <a:rPr lang="en-US" b="1" i="0" dirty="0">
                <a:solidFill>
                  <a:srgbClr val="374151"/>
                </a:solidFill>
                <a:effectLst/>
                <a:latin typeface="Söhne"/>
              </a:rPr>
              <a:t>Efficient Frontier:</a:t>
            </a:r>
            <a:r>
              <a:rPr lang="en-US" b="0" i="0" dirty="0">
                <a:solidFill>
                  <a:srgbClr val="374151"/>
                </a:solidFill>
                <a:effectLst/>
                <a:latin typeface="Söhne"/>
              </a:rPr>
              <a:t> The efficient frontier is a curve that represents the set of portfolios that offer the maximum return for a given level of risk, or the minimum risk for a given level of return. The Mean-Variance Framework aims to identify the optimal mix of assets that lie on this efficient frontier.</a:t>
            </a:r>
          </a:p>
          <a:p>
            <a:pPr algn="l">
              <a:buFont typeface="+mj-lt"/>
              <a:buAutoNum type="arabicPeriod"/>
            </a:pPr>
            <a:r>
              <a:rPr lang="en-US" b="1" i="0" dirty="0">
                <a:solidFill>
                  <a:srgbClr val="374151"/>
                </a:solidFill>
                <a:effectLst/>
                <a:latin typeface="Söhne"/>
              </a:rPr>
              <a:t>Optimization:</a:t>
            </a:r>
            <a:r>
              <a:rPr lang="en-US" b="0" i="0" dirty="0">
                <a:solidFill>
                  <a:srgbClr val="374151"/>
                </a:solidFill>
                <a:effectLst/>
                <a:latin typeface="Söhne"/>
              </a:rPr>
              <a:t> The goal is to find the allocation of assets that maximizes expected return while minimizing portfolio risk. This is achieved by considering the trade-off between risk and return for various portfolio combinations.</a:t>
            </a:r>
          </a:p>
          <a:p>
            <a:pPr algn="l">
              <a:buFont typeface="+mj-lt"/>
              <a:buAutoNum type="arabicPeriod"/>
            </a:pPr>
            <a:r>
              <a:rPr lang="en-US" b="1" i="0" dirty="0">
                <a:solidFill>
                  <a:srgbClr val="374151"/>
                </a:solidFill>
                <a:effectLst/>
                <a:latin typeface="Söhne"/>
              </a:rPr>
              <a:t>Diversification:</a:t>
            </a:r>
            <a:r>
              <a:rPr lang="en-US" b="0" i="0" dirty="0">
                <a:solidFill>
                  <a:srgbClr val="374151"/>
                </a:solidFill>
                <a:effectLst/>
                <a:latin typeface="Söhne"/>
              </a:rPr>
              <a:t> The framework encourages diversification by combining assets with different risk-return profiles. Diversification can reduce overall portfolio risk without necessarily sacrificing expected return.</a:t>
            </a:r>
          </a:p>
          <a:p>
            <a:pPr algn="l"/>
            <a:r>
              <a:rPr lang="en-US" b="0" i="0" dirty="0">
                <a:effectLst/>
                <a:latin typeface="Söhne"/>
              </a:rPr>
              <a:t>Investors use the Mean-Variance Framework to construct portfolios that align with their risk tolerance and investment goals. By selecting assets with different risk and return characteristics and combining them in an optimal way, investors can build portfolios that offer a balance between risk and potential reward. The framework also provides insights into how changes in asset allocation can impact the risk and return of a portfolio.</a:t>
            </a:r>
          </a:p>
          <a:p>
            <a:pPr algn="l"/>
            <a:endParaRPr lang="en-US" b="0" i="0" dirty="0">
              <a:effectLst/>
              <a:latin typeface="Söhne"/>
            </a:endParaRPr>
          </a:p>
          <a:p>
            <a:pPr algn="l"/>
            <a:endParaRPr lang="en-US" b="0" i="0" dirty="0">
              <a:solidFill>
                <a:srgbClr val="374151"/>
              </a:solidFill>
              <a:effectLst/>
              <a:latin typeface="Söhne"/>
            </a:endParaRPr>
          </a:p>
          <a:p>
            <a:pPr algn="l"/>
            <a:endParaRPr lang="en-US" b="0" i="0" dirty="0">
              <a:effectLst/>
              <a:latin typeface="Söhne"/>
            </a:endParaRPr>
          </a:p>
          <a:p>
            <a:br>
              <a:rPr lang="en-US" dirty="0"/>
            </a:br>
            <a:endParaRPr lang="en-US" b="0" i="0" dirty="0">
              <a:solidFill>
                <a:srgbClr val="374151"/>
              </a:solidFill>
              <a:effectLst/>
              <a:latin typeface="Söhne"/>
            </a:endParaRPr>
          </a:p>
          <a:p>
            <a:pPr algn="l">
              <a:buFont typeface="+mj-lt"/>
              <a:buNone/>
            </a:pPr>
            <a:endParaRPr lang="en-IN" b="0" i="1" dirty="0">
              <a:solidFill>
                <a:srgbClr val="374151"/>
              </a:solidFill>
              <a:effectLst/>
              <a:latin typeface="KaTeX_Math"/>
            </a:endParaRPr>
          </a:p>
          <a:p>
            <a:pPr algn="l">
              <a:buFont typeface="+mj-lt"/>
              <a:buNone/>
            </a:pPr>
            <a:endParaRPr lang="en-US" b="0" i="0" dirty="0">
              <a:solidFill>
                <a:srgbClr val="374151"/>
              </a:solidFill>
              <a:effectLst/>
              <a:latin typeface="Söhne"/>
            </a:endParaRP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6</a:t>
            </a:fld>
            <a:endParaRPr lang="en-IN"/>
          </a:p>
        </p:txBody>
      </p:sp>
    </p:spTree>
    <p:extLst>
      <p:ext uri="{BB962C8B-B14F-4D97-AF65-F5344CB8AC3E}">
        <p14:creationId xmlns:p14="http://schemas.microsoft.com/office/powerpoint/2010/main" val="3020173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While the Mean-Variance Framework is a foundational concept in modern portfolio theory and has greatly contributed to portfolio management, it also comes with certain limitations and assumptions that may affect its practical applicability. Here are some key limitations of the Mean-Variance Framework:</a:t>
            </a:r>
          </a:p>
          <a:p>
            <a:pPr algn="l">
              <a:buFont typeface="+mj-lt"/>
              <a:buAutoNum type="arabicPeriod"/>
            </a:pPr>
            <a:r>
              <a:rPr lang="en-US" b="1" i="0" dirty="0">
                <a:solidFill>
                  <a:srgbClr val="374151"/>
                </a:solidFill>
                <a:effectLst/>
                <a:latin typeface="Söhne"/>
              </a:rPr>
              <a:t>Assumption of Normality:</a:t>
            </a:r>
            <a:r>
              <a:rPr lang="en-US" b="0" i="0" dirty="0">
                <a:solidFill>
                  <a:srgbClr val="374151"/>
                </a:solidFill>
                <a:effectLst/>
                <a:latin typeface="Söhne"/>
              </a:rPr>
              <a:t> The framework assumes that asset returns follow a normal distribution. However, in reality, financial markets are known to exhibit characteristics such as fat tails and skewness, which can lead to significant deviations from normality. This can result in inaccurate risk and return estimates.</a:t>
            </a:r>
          </a:p>
          <a:p>
            <a:pPr algn="l">
              <a:buFont typeface="+mj-lt"/>
              <a:buAutoNum type="arabicPeriod"/>
            </a:pPr>
            <a:r>
              <a:rPr lang="en-US" b="1" i="0" dirty="0">
                <a:solidFill>
                  <a:srgbClr val="374151"/>
                </a:solidFill>
                <a:effectLst/>
                <a:latin typeface="Söhne"/>
              </a:rPr>
              <a:t>Single-Period Analysis:</a:t>
            </a:r>
            <a:r>
              <a:rPr lang="en-US" b="0" i="0" dirty="0">
                <a:solidFill>
                  <a:srgbClr val="374151"/>
                </a:solidFill>
                <a:effectLst/>
                <a:latin typeface="Söhne"/>
              </a:rPr>
              <a:t> The framework is based on single-period analysis, which does not consider changing economic conditions or market dynamics over time. In reality, investment decisions are made over multiple periods, and market conditions can vary.</a:t>
            </a:r>
          </a:p>
          <a:p>
            <a:pPr algn="l">
              <a:buFont typeface="+mj-lt"/>
              <a:buAutoNum type="arabicPeriod"/>
            </a:pPr>
            <a:r>
              <a:rPr lang="en-US" b="1" i="0" dirty="0">
                <a:solidFill>
                  <a:srgbClr val="374151"/>
                </a:solidFill>
                <a:effectLst/>
                <a:latin typeface="Söhne"/>
              </a:rPr>
              <a:t>Focus on Second Moments:</a:t>
            </a:r>
            <a:r>
              <a:rPr lang="en-US" b="0" i="0" dirty="0">
                <a:solidFill>
                  <a:srgbClr val="374151"/>
                </a:solidFill>
                <a:effectLst/>
                <a:latin typeface="Söhne"/>
              </a:rPr>
              <a:t> The framework relies heavily on the second moments (variance and covariance) of asset returns. It does not capture higher moments such as skewness and kurtosis, which are important for assessing non-normality and extreme events.</a:t>
            </a:r>
          </a:p>
          <a:p>
            <a:pPr algn="l">
              <a:buFont typeface="Arial" panose="020B0604020202020204" pitchFamily="34" charset="0"/>
              <a:buNone/>
            </a:pPr>
            <a:r>
              <a:rPr lang="en-US" sz="1200" b="1" i="0" kern="1200" dirty="0">
                <a:solidFill>
                  <a:srgbClr val="374151"/>
                </a:solidFill>
                <a:effectLst/>
                <a:latin typeface="Söhne"/>
                <a:ea typeface="+mn-ea"/>
                <a:cs typeface="+mn-cs"/>
              </a:rPr>
              <a:t>4.</a:t>
            </a:r>
            <a:r>
              <a:rPr lang="en-US" b="1" i="0" dirty="0">
                <a:effectLst/>
                <a:latin typeface="Söhne"/>
              </a:rPr>
              <a:t>Linear Relationship Assumption:</a:t>
            </a:r>
            <a:r>
              <a:rPr lang="en-US" b="0" i="0" dirty="0">
                <a:solidFill>
                  <a:srgbClr val="374151"/>
                </a:solidFill>
                <a:effectLst/>
                <a:latin typeface="Söhne"/>
              </a:rPr>
              <a:t> The framework assumes linear relationships between asset returns and portfolio returns. In reality, nonlinear relationships can occur, particularly during extreme market conditions.</a:t>
            </a:r>
            <a:endParaRPr lang="en-IN" b="0" i="0" dirty="0">
              <a:solidFill>
                <a:schemeClr val="tx1"/>
              </a:solidFill>
              <a:effectLst/>
              <a:latin typeface="+mn-lt"/>
            </a:endParaRPr>
          </a:p>
          <a:p>
            <a:pPr algn="l">
              <a:buFont typeface="Arial" panose="020B0604020202020204" pitchFamily="34" charset="0"/>
              <a:buNone/>
            </a:pPr>
            <a:r>
              <a:rPr lang="en-US" b="1" i="0" dirty="0">
                <a:effectLst/>
                <a:latin typeface="Söhne"/>
              </a:rPr>
              <a:t>5.No Consideration of Transaction Costs:</a:t>
            </a:r>
            <a:r>
              <a:rPr lang="en-US" b="0" i="0" dirty="0">
                <a:solidFill>
                  <a:srgbClr val="374151"/>
                </a:solidFill>
                <a:effectLst/>
                <a:latin typeface="Söhne"/>
              </a:rPr>
              <a:t> The framework does not incorporate transaction costs, taxes, and other market frictions that can impact portfolio performance. Ignoring these costs can result in unrealistic portfolio recommendations.</a:t>
            </a:r>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7</a:t>
            </a:fld>
            <a:endParaRPr lang="en-IN"/>
          </a:p>
        </p:txBody>
      </p:sp>
    </p:spTree>
    <p:extLst>
      <p:ext uri="{BB962C8B-B14F-4D97-AF65-F5344CB8AC3E}">
        <p14:creationId xmlns:p14="http://schemas.microsoft.com/office/powerpoint/2010/main" val="2127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https://theintactone.com/2019/01/08/sfm-u1-topic-7-portfolio-tools-capital-asset-pricing-model/</a:t>
            </a:r>
          </a:p>
          <a:p>
            <a:pPr algn="just">
              <a:lnSpc>
                <a:spcPct val="107000"/>
              </a:lnSpc>
              <a:spcAft>
                <a:spcPts val="800"/>
              </a:spcAft>
            </a:pPr>
            <a:r>
              <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Capital Asset Pricing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Capital Asset Pricing Model (CAPM) is a widely used financial model that helps investors and analysts estimate the expected return of an investment by considering its risk in relation to the overall market. CAPM is used to determine the appropriate rate of return an investor should demand for holding a particular asset, given its risk profile and the risk-free rate of return available in the market.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CAPM is based on the following key concepts: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Expected Return: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CAPM calculates the expected return of an asset based on the risk-free rate of return, the asset's beta (a measure of its risk compared to the overall market), and the market risk premium (the excess return expected from the market over the risk-free rate).</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Risk-Free 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risk-free rate is the theoretical rate of return on an investment with zero risk, typically represented by the yield on government bonds or Treasury bills.</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Market Risk Premium:</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market risk premium represents the excess return that investors demand for taking on the additional risk of investing in the overall market compared to a risk-free investment. It's the difference between the expected market return and the risk-free rate.</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Beta: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Beta measures the sensitivity of an asset's returns to fluctuations in the market. An asset with a beta of 1 moves in line with the market. A beta greater than 1 indicates higher volatility than the market, and a beta less than 1 indicates lower volatility.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CAPM formula is as follows: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Expected Return (E(Ri)) = Risk-Free Rate + Beta (E(Rm) - Risk-Free Rate)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E(Ri) = Expected return of the asset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Risk-Free Rate = Risk-free rate of return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 Beta of the asset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E(Rm) = Expected market return</a:t>
            </a:r>
          </a:p>
          <a:p>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9</a:t>
            </a:fld>
            <a:endParaRPr lang="en-IN"/>
          </a:p>
        </p:txBody>
      </p:sp>
    </p:spTree>
    <p:extLst>
      <p:ext uri="{BB962C8B-B14F-4D97-AF65-F5344CB8AC3E}">
        <p14:creationId xmlns:p14="http://schemas.microsoft.com/office/powerpoint/2010/main" val="398574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https://www.investopedia.com/terms/i/international-capm.asp </a:t>
            </a:r>
          </a:p>
          <a:p>
            <a:endParaRPr lang="en-IN" dirty="0"/>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CAPM is widely used in investment decision-making and portfolio management for several reasons: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Risk and Return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Tradeoff</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provides a systematic way to evaluate an investment's expected return relative to its risk. Investors can compare different investments and assess whether the potential return justifies the associated risk.</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Cost of Capital: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is used by companies to determine their cost of equity capital, which is required when evaluating new investment projects or making capital allocation decisions.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Portfolio Management: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helps investors construct well-diversified portfolios that maximize returns for a given level of risk. By selecting assets with different betas, investors can achieve an optimal balance between risk and return.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Setting Investment Expectations: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Investors can use CAPM to set realistic expectations for the returns they can achieve based on the risk they are willing to take on.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Valuation: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is used in the valuation of companies and assets. By estimating the cost of equity using CAPM, analysts can determine the required rate of return when valuing companies using discounted cash flow (DCF) analysis.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It's important to note that while the CAPM provides a useful framework, it has limitations and assumptions that may not always hold in real-world situations. Critics argue that the model oversimplifies market dynamics, assumes linear relationships, and relies on past data to predict future returns. Despite its limitations, CAPM remains a valuable tool in the realm of finance and investment analysis.</a:t>
            </a:r>
          </a:p>
          <a:p>
            <a:pPr algn="just">
              <a:lnSpc>
                <a:spcPct val="107000"/>
              </a:lnSpc>
              <a:spcAft>
                <a:spcPts val="800"/>
              </a:spcAft>
            </a:pPr>
            <a:endPar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EMH versus CAPM: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Efficient Market Hypothesis (EMH) and the Capital Asset Pricing Model (CAPM) are both fundamental concepts in finance, but they address different aspects of investment and market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Here's a comparison between the two:</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Focus: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Efficient Market Hypothesis (EMH):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EMH primarily focuses on the efficiency of financial markets. It suggests that market prices quickly and accurately reflect all available information, making it difficult to consistently outperform the market by trading on public information.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Capital Asset Pricing Model (CAPM):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is a model used to estimate the expected return of an asset based on its risk relative to the overall market. It provides a framework for determining the appropriate rate of return an investor should expect given the asset's risk and the market's risk and return characteristics.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Main Concepts: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three forms of EMH (weak, semi-strong, and strong) emphasize the degree to which different types of information (historical prices, public information, and all information including insider information) are already reflected in market prices.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focuses on the relationship between an asset's risk (measured by beta) and its expected return. It combines the risk-free rate, market risk premium, and the asset's beta to estimate its expected return.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Implications: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EMH implies that it's challenging to consistently earn abnormal returns (excess returns beyond what would be expected from risk) through active trading strategies. Investors are more likely to achieve market returns, and any outperformance is due to luck rather than skill.</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implies that an asset's expected return should be commensurate with its level of risk. Assets with higher beta should offer higher expected returns to compensate for the additional market risk they bring to a portfolio.</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EMH is more of a theory that provides insight into market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helps investors understand that information dissemination in efficient markets happens rapidly and that it's challenging to identify mispriced assets based on public information.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CAPM is a quantitative model used in investment analysis and decision-making. It aids in estimating an appropriate required rate of return for an asset, facilitating investment selection and portfolio construction.</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Assumptions: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EMH: EMH assumes rational investors who process information efficiently, no transaction costs, and a large number of market participants competing to incorporate new information into prices.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CAPM: CAPM assumes that investors are rational, risk-averse, and diversify their portfolios. It also assumes frictionless markets without taxes or transaction costs.</a:t>
            </a: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Relation: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Relation Between EMH and CAPM: CAPM can be considered an application of EMH in the sense that it estimates the expected return that investors demand based on the risk associated with an asset. CAPM assumes that investors make investment decisions based on market efficiency principles.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summary, while both EMH and CAPM are important concepts in finance, they address different aspects of investment theory. EMH provides insights into market efficiency, while CAPM is a quantitative model used to estimate expected returns based on an asset's risk and market dynamics.</a:t>
            </a: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10</a:t>
            </a:fld>
            <a:endParaRPr lang="en-IN"/>
          </a:p>
        </p:txBody>
      </p:sp>
    </p:spTree>
    <p:extLst>
      <p:ext uri="{BB962C8B-B14F-4D97-AF65-F5344CB8AC3E}">
        <p14:creationId xmlns:p14="http://schemas.microsoft.com/office/powerpoint/2010/main" val="59493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https://www.wallstreetprep.com/knowledge/security-market-line-sml/</a:t>
            </a:r>
          </a:p>
          <a:p>
            <a:endParaRPr lang="en-IN" dirty="0"/>
          </a:p>
          <a:p>
            <a:pPr algn="just">
              <a:lnSpc>
                <a:spcPct val="107000"/>
              </a:lnSpc>
              <a:spcAft>
                <a:spcPts val="800"/>
              </a:spcAft>
            </a:pPr>
            <a:r>
              <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Securities Market 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security market line (SML) is a line drawn on a chart that serves as a graphical representation of the capital asset pricing model (CAPM)—which shows different levels of systematic, or market risk, of various marketable securities, plotted against the expected return of the entire market at any given time.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Security Market Line = Risk-Free Rate + [Beta * (Expected Market Return – Risk-Free Rate)]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Plotting the function for all positive betas, with the constraint of a positive market risk premium (Expected Market Return – Risk-Free Rate), will give the</a:t>
            </a:r>
            <a:r>
              <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typical security market line. To get the expected risk premium of a security, subtract the first risk-free rate from both sides of the equation. It will produce: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Expected Security Risk Premium = Beta * (Expected Market Return – Risk-Free Rate)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security market line is commonly used by money managers and investors to evaluate an investment product that they're thinking of including in a portfolio. The SML is useful in determining whether the security offers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favorable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expected return compared to its level of risk.</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security market line is used to determine whether an asset is overpriced or underpriced, given its level of systematic risk, compared to the market. Graphically, if the asset offers a return that is higher than the market’s for a given level of systematic risk, it will be plotted above the security market line. However, if the asset offers a return that is lower than the market’s for a given level of systematic risk, it will be plotted below the security market line.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an asset is plotted above the security market line, it is underpriced. If an asset is plotted below, it is overpriced. The intuitive reason why an asset that is plotted above the SML is underpriced is that it is giving a return larger than the market, and it is because the cost of buying the asset is not large enough. The return of an asset is directly related to the price at which the asset is bought. Thus, with the security market line, if an asset is providing too large of a return, it means that it is underpriced.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same intuition holds for when an asset is overpriced. The price of the asset is too high, which eats away at the returns the asset provides and thus, causes the asset to be plotted below the security market line. The assets that are plotted above the SML are bought, which increases the demand and the price of the asset, thus decreasing its expected return and bringing it back down to the security market line. The same goes for assets plotted below the SML.</a:t>
            </a: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11</a:t>
            </a:fld>
            <a:endParaRPr lang="en-IN"/>
          </a:p>
        </p:txBody>
      </p:sp>
    </p:spTree>
    <p:extLst>
      <p:ext uri="{BB962C8B-B14F-4D97-AF65-F5344CB8AC3E}">
        <p14:creationId xmlns:p14="http://schemas.microsoft.com/office/powerpoint/2010/main" val="272156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 https://www.wallstreetmojo.com/alpha-in-finance/</a:t>
            </a:r>
          </a:p>
          <a:p>
            <a:pPr algn="just">
              <a:lnSpc>
                <a:spcPct val="107000"/>
              </a:lnSpc>
              <a:spcAft>
                <a:spcPts val="800"/>
              </a:spcAft>
            </a:pPr>
            <a:r>
              <a:rPr lang="en-IN" sz="1800" b="1" kern="1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rPr>
              <a:t>Beta and Alpha: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context of financial markets, beta and alpha are two important concepts used to assess the risk and return characteristics of investments and portfolios. They are used to evaluate how an investment performs relative to the market and the risk-free rate. Let's delve into what beta and alpha mean: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Beta (β): Beta is a measure of an investment's sensitivity to overall market movements. It quantifies the extent to which an investment's returns move in relation to the returns of the overall market. A beta of 1 indicates that the investment's returns move in line with the market, while a beta greater than 1 indicates higher volatility compared to the market, and a beta less than 1 indicates lower volatility.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Interpretation: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β = 1: Investment's volatility matches that of the market.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β &gt; 1: Investment is more volatile than the market.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β &lt; 1: Investment is less volatile than the market.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an investment has a beta of 1.2, it is expected to move approximately 20% more than the market in either direction (up or down). On the other hand, if an investment has a beta of 0.8, it is expected to be less volatile than the market.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Alpha (α): Alpha is a measure of an investment's performance relative to its expected return based on its systematic risk (beta). It represents the excess return an investment generates beyond what would be predicted by its beta and the market risk premium. Positive alpha indicates that an investment outperformed its expected return given its level of risk, while negative alpha suggests underperformance.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Interpretation: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α &gt; 0: Investment has outperformed expectations, generating excess return.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α &lt; 0: Investment has underperformed expectations, generating lower return than expected.</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an investment's expected return, based on its beta and the market risk premium, is 8%, but it actually returns 9%, then it has a positive alpha of 1%, indicating that it outperformed its expected return.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Beta and Alpha in CAPM: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 the context of CAPM, beta is used to estimate an investment's expected return, while alpha is used to assess how well the investment performed relative to that expected return. An investment's expected return according to CAPM is given by the formula:</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Expected Return (E(Ri)) = Risk-Free Rate + Beta (Market Risk Premium)</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 investment's actual return minus its expected return (adjusted for its beta and the market risk premium) gives its alpha.</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Beta and alpha play crucial roles in portfolio management, investment analysis, and performance evaluation. Investors use beta to assess an investment's risk and potential volatility, while alpha helps determine whether an investment has added value beyond what would be expected given its risk exposure.</a:t>
            </a:r>
            <a:endParaRPr lang="en-IN" dirty="0"/>
          </a:p>
        </p:txBody>
      </p:sp>
      <p:sp>
        <p:nvSpPr>
          <p:cNvPr id="4" name="Slide Number Placeholder 3"/>
          <p:cNvSpPr>
            <a:spLocks noGrp="1"/>
          </p:cNvSpPr>
          <p:nvPr>
            <p:ph type="sldNum" sz="quarter" idx="5"/>
          </p:nvPr>
        </p:nvSpPr>
        <p:spPr/>
        <p:txBody>
          <a:bodyPr/>
          <a:lstStyle/>
          <a:p>
            <a:fld id="{DC7B2C10-3392-4CD1-A113-7B1B04C06CF5}" type="slidenum">
              <a:rPr lang="en-IN" smtClean="0"/>
              <a:t>12</a:t>
            </a:fld>
            <a:endParaRPr lang="en-IN"/>
          </a:p>
        </p:txBody>
      </p:sp>
    </p:spTree>
    <p:extLst>
      <p:ext uri="{BB962C8B-B14F-4D97-AF65-F5344CB8AC3E}">
        <p14:creationId xmlns:p14="http://schemas.microsoft.com/office/powerpoint/2010/main" val="2030518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dirty="0"/>
              <a:t>Separator</a:t>
            </a:r>
          </a:p>
        </p:txBody>
      </p:sp>
      <p:sp>
        <p:nvSpPr>
          <p:cNvPr id="3" name="TextBox 2"/>
          <p:cNvSpPr txBox="1"/>
          <p:nvPr/>
        </p:nvSpPr>
        <p:spPr>
          <a:xfrm>
            <a:off x="9410095" y="-1221618"/>
            <a:ext cx="184731" cy="461665"/>
          </a:xfrm>
          <a:prstGeom prst="rect">
            <a:avLst/>
          </a:prstGeom>
          <a:noFill/>
        </p:spPr>
        <p:txBody>
          <a:bodyPr wrap="none" rtlCol="0">
            <a:spAutoFit/>
          </a:bodyPr>
          <a:lstStyle/>
          <a:p>
            <a:endParaRPr lang="en-US" sz="2400" dirty="0"/>
          </a:p>
        </p:txBody>
      </p:sp>
      <p:pic>
        <p:nvPicPr>
          <p:cNvPr id="5" name="Picture 4" descr="NWU PPT Wide Opt 2 - No Wordmark_Separator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042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atin typeface="Arial"/>
              </a:defRPr>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atin typeface="Arial"/>
              </a:defRPr>
            </a:lvl1pPr>
            <a:lvl2pPr>
              <a:defRPr sz="3733">
                <a:latin typeface="Arial"/>
              </a:defRPr>
            </a:lvl2pPr>
            <a:lvl3pPr>
              <a:defRPr sz="3200">
                <a:latin typeface="Arial"/>
              </a:defRPr>
            </a:lvl3pPr>
            <a:lvl4pPr>
              <a:defRPr sz="2667">
                <a:latin typeface="Arial"/>
              </a:defRPr>
            </a:lvl4pPr>
            <a:lvl5pPr>
              <a:defRPr sz="2667">
                <a:latin typeface="Arial"/>
              </a:defRPr>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14761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atin typeface="Aria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atin typeface="Aria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204086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
        <p:nvSpPr>
          <p:cNvPr id="7" name="TextBox 6"/>
          <p:cNvSpPr txBox="1"/>
          <p:nvPr/>
        </p:nvSpPr>
        <p:spPr>
          <a:xfrm>
            <a:off x="4181597" y="-406079"/>
            <a:ext cx="184731" cy="461665"/>
          </a:xfrm>
          <a:prstGeom prst="rect">
            <a:avLst/>
          </a:prstGeom>
          <a:noFill/>
        </p:spPr>
        <p:txBody>
          <a:bodyPr wrap="none" rtlCol="0">
            <a:spAutoFit/>
          </a:bodyPr>
          <a:lstStyle/>
          <a:p>
            <a:endParaRPr lang="en-US" sz="2400" dirty="0"/>
          </a:p>
        </p:txBody>
      </p:sp>
      <p:sp>
        <p:nvSpPr>
          <p:cNvPr id="8" name="Footer Placeholder 5"/>
          <p:cNvSpPr>
            <a:spLocks noGrp="1"/>
          </p:cNvSpPr>
          <p:nvPr>
            <p:ph type="ftr" sz="quarter" idx="11"/>
          </p:nvPr>
        </p:nvSpPr>
        <p:spPr>
          <a:xfrm>
            <a:off x="4165600" y="6356351"/>
            <a:ext cx="3860800" cy="365125"/>
          </a:xfrm>
        </p:spPr>
        <p:txBody>
          <a:bodyPr/>
          <a:lstStyle/>
          <a:p>
            <a:endParaRPr lang="en-US"/>
          </a:p>
        </p:txBody>
      </p:sp>
    </p:spTree>
    <p:extLst>
      <p:ext uri="{BB962C8B-B14F-4D97-AF65-F5344CB8AC3E}">
        <p14:creationId xmlns:p14="http://schemas.microsoft.com/office/powerpoint/2010/main" val="3399130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CE98E0-389F-1645-BF65-0021A762239E}" type="datetimeFigureOut">
              <a:rPr lang="en-US" smtClean="0"/>
              <a:t>10/30/2023</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
        <p:nvSpPr>
          <p:cNvPr id="7" name="Footer Placeholder 5"/>
          <p:cNvSpPr>
            <a:spLocks noGrp="1"/>
          </p:cNvSpPr>
          <p:nvPr>
            <p:ph type="ftr" sz="quarter" idx="11"/>
          </p:nvPr>
        </p:nvSpPr>
        <p:spPr>
          <a:xfrm>
            <a:off x="4165600" y="6356351"/>
            <a:ext cx="3860800" cy="365125"/>
          </a:xfrm>
        </p:spPr>
        <p:txBody>
          <a:bodyPr/>
          <a:lstStyle/>
          <a:p>
            <a:endParaRPr lang="en-US"/>
          </a:p>
        </p:txBody>
      </p:sp>
    </p:spTree>
    <p:extLst>
      <p:ext uri="{BB962C8B-B14F-4D97-AF65-F5344CB8AC3E}">
        <p14:creationId xmlns:p14="http://schemas.microsoft.com/office/powerpoint/2010/main" val="90748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dirty="0"/>
              <a:t>Separator</a:t>
            </a:r>
          </a:p>
        </p:txBody>
      </p:sp>
      <p:pic>
        <p:nvPicPr>
          <p:cNvPr id="4" name="Picture 3" descr="NWU PPT Wide Opt 2 - No Wordmark_Separator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621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
        <p:nvSpPr>
          <p:cNvPr id="8" name="Title 7"/>
          <p:cNvSpPr>
            <a:spLocks noGrp="1"/>
          </p:cNvSpPr>
          <p:nvPr>
            <p:ph type="title"/>
          </p:nvPr>
        </p:nvSpPr>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24962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235340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314384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4267"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395804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392302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124226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EECE98E0-389F-1645-BF65-0021A762239E}" type="datetimeFigureOut">
              <a:rPr lang="en-US" smtClean="0"/>
              <a:t>10/30/2023</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9C74EDD-267A-094A-84EE-54982B77E15B}" type="slidenum">
              <a:rPr lang="en-US" smtClean="0"/>
              <a:t>‹#›</a:t>
            </a:fld>
            <a:endParaRPr lang="en-US"/>
          </a:p>
        </p:txBody>
      </p:sp>
    </p:spTree>
    <p:extLst>
      <p:ext uri="{BB962C8B-B14F-4D97-AF65-F5344CB8AC3E}">
        <p14:creationId xmlns:p14="http://schemas.microsoft.com/office/powerpoint/2010/main" val="305611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EECE98E0-389F-1645-BF65-0021A762239E}" type="datetimeFigureOut">
              <a:rPr lang="en-US" smtClean="0"/>
              <a:t>10/30/2023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b"/>
          <a:lstStyle>
            <a:lvl1pPr algn="r">
              <a:defRPr sz="1600">
                <a:solidFill>
                  <a:srgbClr val="FFFFFF"/>
                </a:solidFill>
                <a:latin typeface="Arial"/>
                <a:cs typeface="Arial"/>
              </a:defRPr>
            </a:lvl1pPr>
          </a:lstStyle>
          <a:p>
            <a:fld id="{19C74EDD-267A-094A-84EE-54982B77E15B}" type="slidenum">
              <a:rPr lang="en-US" smtClean="0"/>
              <a:t>‹#›</a:t>
            </a:fld>
            <a:endParaRPr lang="en-US"/>
          </a:p>
        </p:txBody>
      </p:sp>
      <p:pic>
        <p:nvPicPr>
          <p:cNvPr id="7" name="Picture 6" descr="NWU PPT Wide Opt 2_Master.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967331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Financial Machine Learning</a:t>
            </a:r>
          </a:p>
        </p:txBody>
      </p:sp>
      <p:sp>
        <p:nvSpPr>
          <p:cNvPr id="3" name="Subtitle 2"/>
          <p:cNvSpPr>
            <a:spLocks noGrp="1"/>
          </p:cNvSpPr>
          <p:nvPr>
            <p:ph type="subTitle" idx="1"/>
          </p:nvPr>
        </p:nvSpPr>
        <p:spPr/>
        <p:txBody>
          <a:bodyPr>
            <a:normAutofit fontScale="92500"/>
          </a:bodyPr>
          <a:lstStyle/>
          <a:p>
            <a:r>
              <a:rPr lang="en-US" dirty="0"/>
              <a:t>Presentation for Module VII</a:t>
            </a:r>
          </a:p>
          <a:p>
            <a:r>
              <a:rPr lang="en-US" dirty="0"/>
              <a:t>Introduction to Market Risk Analytics</a:t>
            </a:r>
          </a:p>
        </p:txBody>
      </p:sp>
    </p:spTree>
    <p:extLst>
      <p:ext uri="{BB962C8B-B14F-4D97-AF65-F5344CB8AC3E}">
        <p14:creationId xmlns:p14="http://schemas.microsoft.com/office/powerpoint/2010/main" val="382017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1178351"/>
            <a:ext cx="10515600" cy="867265"/>
          </a:xfrm>
        </p:spPr>
        <p:txBody>
          <a:bodyPr>
            <a:noAutofit/>
          </a:bodyPr>
          <a:lstStyle/>
          <a:p>
            <a:r>
              <a:rPr lang="en-US" sz="4000" b="0" i="0" dirty="0">
                <a:effectLst/>
                <a:latin typeface="+mn-lt"/>
              </a:rPr>
              <a:t>CAPM is widely used in investment decision-making and portfolio management </a:t>
            </a:r>
            <a:endParaRPr lang="en-IN" sz="4000" dirty="0">
              <a:latin typeface="+mn-lt"/>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sz="half" idx="1"/>
          </p:nvPr>
        </p:nvSpPr>
        <p:spPr>
          <a:xfrm>
            <a:off x="838200" y="2347273"/>
            <a:ext cx="6099928" cy="3829689"/>
          </a:xfrm>
        </p:spPr>
        <p:txBody>
          <a:bodyPr>
            <a:normAutofit/>
          </a:bodyPr>
          <a:lstStyle/>
          <a:p>
            <a:pPr>
              <a:buFont typeface="Wingdings" panose="05000000000000000000" pitchFamily="2" charset="2"/>
              <a:buChar char="§"/>
            </a:pPr>
            <a:r>
              <a:rPr lang="en-IN" sz="2800" i="0" dirty="0">
                <a:effectLst/>
              </a:rPr>
              <a:t>Risk and Return Trade-off</a:t>
            </a:r>
          </a:p>
          <a:p>
            <a:pPr>
              <a:buFont typeface="Wingdings" panose="05000000000000000000" pitchFamily="2" charset="2"/>
              <a:buChar char="§"/>
            </a:pPr>
            <a:r>
              <a:rPr lang="en-IN" sz="2800" i="0" dirty="0">
                <a:effectLst/>
              </a:rPr>
              <a:t>Cost of Capital</a:t>
            </a:r>
            <a:endParaRPr lang="en-IN" sz="2800" dirty="0"/>
          </a:p>
          <a:p>
            <a:pPr>
              <a:buFont typeface="Wingdings" panose="05000000000000000000" pitchFamily="2" charset="2"/>
              <a:buChar char="§"/>
            </a:pPr>
            <a:r>
              <a:rPr lang="en-IN" sz="2800" i="0" dirty="0">
                <a:effectLst/>
              </a:rPr>
              <a:t>Portfolio Management</a:t>
            </a:r>
          </a:p>
          <a:p>
            <a:pPr>
              <a:buFont typeface="Wingdings" panose="05000000000000000000" pitchFamily="2" charset="2"/>
              <a:buChar char="§"/>
            </a:pPr>
            <a:r>
              <a:rPr lang="en-IN" sz="2800" i="0" dirty="0">
                <a:effectLst/>
              </a:rPr>
              <a:t>Setting Investment Expectations</a:t>
            </a:r>
            <a:endParaRPr lang="en-IN" sz="2800" dirty="0"/>
          </a:p>
          <a:p>
            <a:pPr>
              <a:buFont typeface="Wingdings" panose="05000000000000000000" pitchFamily="2" charset="2"/>
              <a:buChar char="§"/>
            </a:pPr>
            <a:r>
              <a:rPr lang="en-IN" sz="2800" i="0" dirty="0">
                <a:effectLst/>
              </a:rPr>
              <a:t>Valuation</a:t>
            </a:r>
            <a:endParaRPr lang="en-IN" sz="2800" dirty="0"/>
          </a:p>
        </p:txBody>
      </p:sp>
      <p:pic>
        <p:nvPicPr>
          <p:cNvPr id="17" name="Content Placeholder 16">
            <a:extLst>
              <a:ext uri="{FF2B5EF4-FFF2-40B4-BE49-F238E27FC236}">
                <a16:creationId xmlns:a16="http://schemas.microsoft.com/office/drawing/2014/main" id="{8E4DA373-6C2D-D04F-1F30-DBF0F2C8C477}"/>
              </a:ext>
            </a:extLst>
          </p:cNvPr>
          <p:cNvPicPr>
            <a:picLocks noGrp="1" noChangeAspect="1"/>
          </p:cNvPicPr>
          <p:nvPr>
            <p:ph sz="half" idx="2"/>
          </p:nvPr>
        </p:nvPicPr>
        <p:blipFill>
          <a:blip r:embed="rId3"/>
          <a:stretch>
            <a:fillRect/>
          </a:stretch>
        </p:blipFill>
        <p:spPr>
          <a:xfrm>
            <a:off x="7311858" y="2310761"/>
            <a:ext cx="3764637" cy="3829689"/>
          </a:xfrm>
        </p:spPr>
      </p:pic>
    </p:spTree>
    <p:extLst>
      <p:ext uri="{BB962C8B-B14F-4D97-AF65-F5344CB8AC3E}">
        <p14:creationId xmlns:p14="http://schemas.microsoft.com/office/powerpoint/2010/main" val="116883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61E376F6-F708-60D3-3A65-9DE8DA937019}"/>
              </a:ext>
            </a:extLst>
          </p:cNvPr>
          <p:cNvSpPr>
            <a:spLocks noGrp="1"/>
          </p:cNvSpPr>
          <p:nvPr>
            <p:ph type="title"/>
          </p:nvPr>
        </p:nvSpPr>
        <p:spPr>
          <a:xfrm>
            <a:off x="838200" y="606243"/>
            <a:ext cx="10515600" cy="654414"/>
          </a:xfrm>
        </p:spPr>
        <p:txBody>
          <a:bodyPr>
            <a:noAutofit/>
          </a:bodyPr>
          <a:lstStyle/>
          <a:p>
            <a:r>
              <a:rPr lang="en-IN" sz="5400" dirty="0">
                <a:effectLst/>
                <a:latin typeface="Calibri" panose="020F0502020204030204" pitchFamily="34" charset="0"/>
                <a:ea typeface="Calibri" panose="020F0502020204030204" pitchFamily="34" charset="0"/>
                <a:cs typeface="Calibri" panose="020F0502020204030204" pitchFamily="34" charset="0"/>
              </a:rPr>
              <a:t>Securities Market Line</a:t>
            </a:r>
            <a:endParaRPr lang="en-IN" sz="5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FA4B1D-A541-43A6-01C2-E1D1072F2736}"/>
              </a:ext>
            </a:extLst>
          </p:cNvPr>
          <p:cNvSpPr>
            <a:spLocks noGrp="1"/>
          </p:cNvSpPr>
          <p:nvPr>
            <p:ph sz="half" idx="1"/>
          </p:nvPr>
        </p:nvSpPr>
        <p:spPr/>
        <p:txBody>
          <a:bodyPr>
            <a:normAutofit/>
          </a:bodyPr>
          <a:lstStyle/>
          <a:p>
            <a:r>
              <a:rPr lang="en-US" sz="2400" dirty="0"/>
              <a:t>Graphical representation of the capital asset pricing model</a:t>
            </a:r>
          </a:p>
          <a:p>
            <a:r>
              <a:rPr lang="en-US" sz="2400" dirty="0"/>
              <a:t>To determine whether an asset is overpriced or underpriced, given its level of systematic risk, compared to the market</a:t>
            </a:r>
          </a:p>
          <a:p>
            <a:r>
              <a:rPr lang="en-US" sz="2400" dirty="0"/>
              <a:t>Used by money managers and investors to evaluate an investment product that they're thinking of including in a portfolio</a:t>
            </a:r>
          </a:p>
        </p:txBody>
      </p:sp>
      <p:pic>
        <p:nvPicPr>
          <p:cNvPr id="10" name="Content Placeholder 9">
            <a:extLst>
              <a:ext uri="{FF2B5EF4-FFF2-40B4-BE49-F238E27FC236}">
                <a16:creationId xmlns:a16="http://schemas.microsoft.com/office/drawing/2014/main" id="{ACEBE01F-F4BD-1579-A72F-E547698D9009}"/>
              </a:ext>
            </a:extLst>
          </p:cNvPr>
          <p:cNvPicPr>
            <a:picLocks noGrp="1" noChangeAspect="1"/>
          </p:cNvPicPr>
          <p:nvPr>
            <p:ph sz="half" idx="2"/>
          </p:nvPr>
        </p:nvPicPr>
        <p:blipFill>
          <a:blip r:embed="rId3"/>
          <a:stretch>
            <a:fillRect/>
          </a:stretch>
        </p:blipFill>
        <p:spPr>
          <a:xfrm>
            <a:off x="6172200" y="1960393"/>
            <a:ext cx="5181600" cy="4081801"/>
          </a:xfrm>
        </p:spPr>
      </p:pic>
    </p:spTree>
    <p:extLst>
      <p:ext uri="{BB962C8B-B14F-4D97-AF65-F5344CB8AC3E}">
        <p14:creationId xmlns:p14="http://schemas.microsoft.com/office/powerpoint/2010/main" val="1660776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22F01799-9FA8-0D6B-9BC4-02CA13695991}"/>
              </a:ext>
            </a:extLst>
          </p:cNvPr>
          <p:cNvSpPr>
            <a:spLocks noGrp="1"/>
          </p:cNvSpPr>
          <p:nvPr>
            <p:ph sz="half" idx="1"/>
          </p:nvPr>
        </p:nvSpPr>
        <p:spPr>
          <a:xfrm>
            <a:off x="838200" y="1825625"/>
            <a:ext cx="5181600" cy="4612882"/>
          </a:xfrm>
        </p:spPr>
        <p:txBody>
          <a:bodyPr>
            <a:noAutofit/>
          </a:bodyPr>
          <a:lstStyle/>
          <a:p>
            <a:pPr>
              <a:buFont typeface="Wingdings" panose="05000000000000000000" pitchFamily="2" charset="2"/>
              <a:buChar char="§"/>
            </a:pPr>
            <a:r>
              <a:rPr lang="en-US" sz="2000" b="0" i="0" dirty="0">
                <a:effectLst/>
              </a:rPr>
              <a:t>Beta is a measure of an investment's sensitivity to overall market movements</a:t>
            </a:r>
          </a:p>
          <a:p>
            <a:pPr>
              <a:buFont typeface="Wingdings" panose="05000000000000000000" pitchFamily="2" charset="2"/>
              <a:buChar char="§"/>
            </a:pPr>
            <a:r>
              <a:rPr lang="en-US" sz="2000" dirty="0"/>
              <a:t>Alpha</a:t>
            </a:r>
            <a:r>
              <a:rPr lang="en-US" sz="2000" b="0" i="0" dirty="0">
                <a:effectLst/>
              </a:rPr>
              <a:t> represents the excess return an investment generates beyond what would be predicted by its beta and the market risk premium.</a:t>
            </a:r>
          </a:p>
          <a:p>
            <a:pPr>
              <a:buFont typeface="Wingdings" panose="05000000000000000000" pitchFamily="2" charset="2"/>
              <a:buChar char="§"/>
            </a:pPr>
            <a:r>
              <a:rPr lang="en-US" sz="2000" dirty="0"/>
              <a:t>B</a:t>
            </a:r>
            <a:r>
              <a:rPr lang="en-US" sz="2000" b="0" i="0" dirty="0">
                <a:effectLst/>
              </a:rPr>
              <a:t>eta helps to assess an investment's risk and potential volatility, while alpha helps determine whether an investment has added value beyond what would be expected given its risk exposure</a:t>
            </a:r>
            <a:endParaRPr lang="en-IN" sz="2000" dirty="0"/>
          </a:p>
        </p:txBody>
      </p:sp>
      <p:sp>
        <p:nvSpPr>
          <p:cNvPr id="9" name="Title 8">
            <a:extLst>
              <a:ext uri="{FF2B5EF4-FFF2-40B4-BE49-F238E27FC236}">
                <a16:creationId xmlns:a16="http://schemas.microsoft.com/office/drawing/2014/main" id="{6D0216FB-B83D-E158-400E-D30435AD0DAD}"/>
              </a:ext>
            </a:extLst>
          </p:cNvPr>
          <p:cNvSpPr>
            <a:spLocks noGrp="1"/>
          </p:cNvSpPr>
          <p:nvPr>
            <p:ph type="title"/>
          </p:nvPr>
        </p:nvSpPr>
        <p:spPr>
          <a:xfrm>
            <a:off x="838200" y="681037"/>
            <a:ext cx="10515600" cy="654414"/>
          </a:xfrm>
        </p:spPr>
        <p:txBody>
          <a:bodyPr>
            <a:noAutofit/>
          </a:bodyPr>
          <a:lstStyle/>
          <a:p>
            <a:r>
              <a:rPr lang="en-IN" dirty="0">
                <a:latin typeface="+mn-lt"/>
              </a:rPr>
              <a:t>Beta and Alpha </a:t>
            </a:r>
          </a:p>
        </p:txBody>
      </p:sp>
      <p:pic>
        <p:nvPicPr>
          <p:cNvPr id="19" name="Content Placeholder 18">
            <a:extLst>
              <a:ext uri="{FF2B5EF4-FFF2-40B4-BE49-F238E27FC236}">
                <a16:creationId xmlns:a16="http://schemas.microsoft.com/office/drawing/2014/main" id="{68AAFD6A-F3D6-7B3D-EF21-2B5D531754F3}"/>
              </a:ext>
            </a:extLst>
          </p:cNvPr>
          <p:cNvPicPr>
            <a:picLocks noGrp="1" noChangeAspect="1"/>
          </p:cNvPicPr>
          <p:nvPr>
            <p:ph sz="half" idx="2"/>
          </p:nvPr>
        </p:nvPicPr>
        <p:blipFill>
          <a:blip r:embed="rId3"/>
          <a:stretch>
            <a:fillRect/>
          </a:stretch>
        </p:blipFill>
        <p:spPr>
          <a:xfrm>
            <a:off x="6732094" y="1904215"/>
            <a:ext cx="4542364" cy="4272748"/>
          </a:xfrm>
        </p:spPr>
      </p:pic>
    </p:spTree>
    <p:extLst>
      <p:ext uri="{BB962C8B-B14F-4D97-AF65-F5344CB8AC3E}">
        <p14:creationId xmlns:p14="http://schemas.microsoft.com/office/powerpoint/2010/main" val="293684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D5FC5-2589-C40D-6773-549749542316}"/>
              </a:ext>
            </a:extLst>
          </p:cNvPr>
          <p:cNvSpPr>
            <a:spLocks noGrp="1"/>
          </p:cNvSpPr>
          <p:nvPr>
            <p:ph type="ctrTitle"/>
          </p:nvPr>
        </p:nvSpPr>
        <p:spPr/>
        <p:txBody>
          <a:bodyPr>
            <a:normAutofit/>
          </a:bodyPr>
          <a:lstStyle/>
          <a:p>
            <a:r>
              <a:rPr lang="en-IN" sz="5400" dirty="0">
                <a:latin typeface="+mn-lt"/>
              </a:rPr>
              <a:t>Value at Risk and Expected Shortfall</a:t>
            </a:r>
          </a:p>
        </p:txBody>
      </p:sp>
    </p:spTree>
    <p:extLst>
      <p:ext uri="{BB962C8B-B14F-4D97-AF65-F5344CB8AC3E}">
        <p14:creationId xmlns:p14="http://schemas.microsoft.com/office/powerpoint/2010/main" val="384699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865318"/>
            <a:ext cx="10515600" cy="626065"/>
          </a:xfrm>
        </p:spPr>
        <p:txBody>
          <a:bodyPr>
            <a:noAutofit/>
          </a:bodyPr>
          <a:lstStyle/>
          <a:p>
            <a:r>
              <a:rPr lang="en-IN" dirty="0">
                <a:latin typeface="+mn-lt"/>
              </a:rPr>
              <a:t>Introduction to Value at Risk (</a:t>
            </a:r>
            <a:r>
              <a:rPr lang="en-IN" dirty="0" err="1">
                <a:latin typeface="+mn-lt"/>
              </a:rPr>
              <a:t>VaR</a:t>
            </a:r>
            <a:r>
              <a:rPr lang="en-IN" dirty="0">
                <a:latin typeface="+mn-lt"/>
              </a:rPr>
              <a:t>)</a:t>
            </a: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sz="half" idx="1"/>
          </p:nvPr>
        </p:nvSpPr>
        <p:spPr>
          <a:xfrm>
            <a:off x="838200" y="1804416"/>
            <a:ext cx="6142463" cy="4706112"/>
          </a:xfrm>
        </p:spPr>
        <p:txBody>
          <a:bodyPr>
            <a:noAutofit/>
          </a:bodyPr>
          <a:lstStyle/>
          <a:p>
            <a:pPr>
              <a:buFont typeface="Wingdings" panose="05000000000000000000" pitchFamily="2" charset="2"/>
              <a:buChar char="§"/>
            </a:pPr>
            <a:r>
              <a:rPr lang="en-US" sz="2200" b="0" i="0" dirty="0" err="1">
                <a:effectLst/>
              </a:rPr>
              <a:t>VaR</a:t>
            </a:r>
            <a:r>
              <a:rPr lang="en-US" sz="2200" b="0" i="0" dirty="0">
                <a:effectLst/>
              </a:rPr>
              <a:t> estimates the maximum amount a portfolio's value could decline within a given time frame, under normal market conditions, with a certain level of probability</a:t>
            </a:r>
          </a:p>
          <a:p>
            <a:pPr>
              <a:buFont typeface="Wingdings" panose="05000000000000000000" pitchFamily="2" charset="2"/>
              <a:buChar char="§"/>
            </a:pPr>
            <a:r>
              <a:rPr lang="en-US" sz="2200" b="0" i="0" dirty="0" err="1">
                <a:effectLst/>
              </a:rPr>
              <a:t>VaR</a:t>
            </a:r>
            <a:r>
              <a:rPr lang="en-US" sz="2200" b="0" i="0" dirty="0">
                <a:effectLst/>
              </a:rPr>
              <a:t> is typically expressed as a monetary value or a percentage of the portfolio's initial value</a:t>
            </a:r>
            <a:endParaRPr lang="en-US" sz="2200" dirty="0"/>
          </a:p>
          <a:p>
            <a:pPr>
              <a:buFont typeface="Wingdings" panose="05000000000000000000" pitchFamily="2" charset="2"/>
              <a:buChar char="§"/>
            </a:pPr>
            <a:r>
              <a:rPr lang="en-US" sz="2200" b="0" i="0" dirty="0">
                <a:effectLst/>
              </a:rPr>
              <a:t>For example, a 1-day </a:t>
            </a:r>
            <a:r>
              <a:rPr lang="en-US" sz="2200" b="0" i="0" dirty="0" err="1">
                <a:effectLst/>
              </a:rPr>
              <a:t>VaR</a:t>
            </a:r>
            <a:r>
              <a:rPr lang="en-US" sz="2200" b="0" i="0" dirty="0">
                <a:effectLst/>
              </a:rPr>
              <a:t> of USD 1 million at a 95% confidence level means that there is a 5% chance that the portfolio will lose more than USD 1 million in value over the next day</a:t>
            </a:r>
          </a:p>
        </p:txBody>
      </p:sp>
      <p:pic>
        <p:nvPicPr>
          <p:cNvPr id="6" name="Content Placeholder 5">
            <a:extLst>
              <a:ext uri="{FF2B5EF4-FFF2-40B4-BE49-F238E27FC236}">
                <a16:creationId xmlns:a16="http://schemas.microsoft.com/office/drawing/2014/main" id="{ED860021-BD99-9004-3765-C89F14F04AFE}"/>
              </a:ext>
            </a:extLst>
          </p:cNvPr>
          <p:cNvPicPr>
            <a:picLocks noGrp="1" noChangeAspect="1"/>
          </p:cNvPicPr>
          <p:nvPr>
            <p:ph sz="half" idx="2"/>
          </p:nvPr>
        </p:nvPicPr>
        <p:blipFill>
          <a:blip r:embed="rId3"/>
          <a:stretch>
            <a:fillRect/>
          </a:stretch>
        </p:blipFill>
        <p:spPr>
          <a:xfrm>
            <a:off x="7092176" y="1491383"/>
            <a:ext cx="4806175" cy="4583812"/>
          </a:xfrm>
        </p:spPr>
      </p:pic>
    </p:spTree>
    <p:extLst>
      <p:ext uri="{BB962C8B-B14F-4D97-AF65-F5344CB8AC3E}">
        <p14:creationId xmlns:p14="http://schemas.microsoft.com/office/powerpoint/2010/main" val="22078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61E376F6-F708-60D3-3A65-9DE8DA937019}"/>
              </a:ext>
            </a:extLst>
          </p:cNvPr>
          <p:cNvSpPr>
            <a:spLocks noGrp="1"/>
          </p:cNvSpPr>
          <p:nvPr>
            <p:ph type="title"/>
          </p:nvPr>
        </p:nvSpPr>
        <p:spPr>
          <a:xfrm>
            <a:off x="838200" y="676805"/>
            <a:ext cx="10515600" cy="654414"/>
          </a:xfrm>
        </p:spPr>
        <p:txBody>
          <a:bodyPr>
            <a:noAutofit/>
          </a:bodyPr>
          <a:lstStyle/>
          <a:p>
            <a:r>
              <a:rPr lang="en-IN" dirty="0">
                <a:latin typeface="Calibri" panose="020F0502020204030204" pitchFamily="34" charset="0"/>
                <a:ea typeface="Calibri" panose="020F0502020204030204" pitchFamily="34" charset="0"/>
                <a:cs typeface="Calibri" panose="020F0502020204030204" pitchFamily="34" charset="0"/>
              </a:rPr>
              <a:t>Calculation of </a:t>
            </a:r>
            <a:r>
              <a:rPr lang="en-IN" dirty="0" err="1">
                <a:latin typeface="Calibri" panose="020F0502020204030204" pitchFamily="34" charset="0"/>
                <a:ea typeface="Calibri" panose="020F0502020204030204" pitchFamily="34" charset="0"/>
                <a:cs typeface="Calibri" panose="020F0502020204030204" pitchFamily="34" charset="0"/>
              </a:rPr>
              <a:t>VaR</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FA4B1D-A541-43A6-01C2-E1D1072F2736}"/>
              </a:ext>
            </a:extLst>
          </p:cNvPr>
          <p:cNvSpPr>
            <a:spLocks noGrp="1"/>
          </p:cNvSpPr>
          <p:nvPr>
            <p:ph sz="half" idx="1"/>
          </p:nvPr>
        </p:nvSpPr>
        <p:spPr>
          <a:xfrm>
            <a:off x="838200" y="1825625"/>
            <a:ext cx="7147560" cy="4351338"/>
          </a:xfrm>
        </p:spPr>
        <p:txBody>
          <a:bodyPr>
            <a:noAutofit/>
          </a:bodyPr>
          <a:lstStyle/>
          <a:p>
            <a:pPr>
              <a:buFont typeface="Wingdings" panose="05000000000000000000" pitchFamily="2" charset="2"/>
              <a:buChar char="§"/>
            </a:pPr>
            <a:r>
              <a:rPr lang="en-US" sz="2400" b="0" i="0" dirty="0">
                <a:effectLst/>
              </a:rPr>
              <a:t>There are several methods to calculate </a:t>
            </a:r>
            <a:r>
              <a:rPr lang="en-US" sz="2400" b="0" i="0" dirty="0" err="1">
                <a:effectLst/>
              </a:rPr>
              <a:t>VaR</a:t>
            </a:r>
            <a:r>
              <a:rPr lang="en-US" sz="2400" b="0" i="0" dirty="0">
                <a:effectLst/>
              </a:rPr>
              <a:t>, including historical simulation, parametric methods, and Monte Carlo simulation</a:t>
            </a:r>
          </a:p>
          <a:p>
            <a:pPr>
              <a:buFont typeface="Wingdings" panose="05000000000000000000" pitchFamily="2" charset="2"/>
              <a:buChar char="§"/>
            </a:pPr>
            <a:r>
              <a:rPr lang="en-US" sz="2400" b="0" i="0" dirty="0">
                <a:effectLst/>
              </a:rPr>
              <a:t>Here's a brief overview of the parametric method:</a:t>
            </a:r>
            <a:endParaRPr lang="en-US" sz="2400" dirty="0"/>
          </a:p>
          <a:p>
            <a:pPr marL="0" indent="0">
              <a:buNone/>
            </a:pPr>
            <a:r>
              <a:rPr lang="en-IN" sz="2400" b="0" i="0" dirty="0" err="1">
                <a:effectLst/>
              </a:rPr>
              <a:t>VaR</a:t>
            </a:r>
            <a:r>
              <a:rPr lang="en-IN" sz="2400" b="0" i="0" dirty="0">
                <a:effectLst/>
              </a:rPr>
              <a:t>=Portfolio Value* Z-Score * Portfolio Std. Dev</a:t>
            </a:r>
            <a:endParaRPr lang="en-US" sz="2400" b="0" i="0" dirty="0">
              <a:effectLst/>
            </a:endParaRPr>
          </a:p>
          <a:p>
            <a:pPr>
              <a:buFont typeface="Wingdings" panose="05000000000000000000" pitchFamily="2" charset="2"/>
              <a:buChar char="§"/>
            </a:pPr>
            <a:r>
              <a:rPr lang="en-US" sz="2400" b="0" i="0" dirty="0">
                <a:effectLst/>
              </a:rPr>
              <a:t>Where the Z-Score corresponds to the critical value associated with the desired confidence level. For example, for a 95% confidence level, the Z-Score might be approximately 1.65</a:t>
            </a:r>
          </a:p>
        </p:txBody>
      </p:sp>
      <p:pic>
        <p:nvPicPr>
          <p:cNvPr id="8" name="Content Placeholder 7">
            <a:extLst>
              <a:ext uri="{FF2B5EF4-FFF2-40B4-BE49-F238E27FC236}">
                <a16:creationId xmlns:a16="http://schemas.microsoft.com/office/drawing/2014/main" id="{AB35DD82-FC0E-CB77-CED9-6A60FC996F78}"/>
              </a:ext>
            </a:extLst>
          </p:cNvPr>
          <p:cNvPicPr>
            <a:picLocks noGrp="1" noChangeAspect="1"/>
          </p:cNvPicPr>
          <p:nvPr>
            <p:ph sz="half" idx="2"/>
          </p:nvPr>
        </p:nvPicPr>
        <p:blipFill>
          <a:blip r:embed="rId3"/>
          <a:stretch>
            <a:fillRect/>
          </a:stretch>
        </p:blipFill>
        <p:spPr>
          <a:xfrm>
            <a:off x="7851648" y="2320030"/>
            <a:ext cx="4084320" cy="3362527"/>
          </a:xfrm>
        </p:spPr>
      </p:pic>
    </p:spTree>
    <p:extLst>
      <p:ext uri="{BB962C8B-B14F-4D97-AF65-F5344CB8AC3E}">
        <p14:creationId xmlns:p14="http://schemas.microsoft.com/office/powerpoint/2010/main" val="193357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53349"/>
            <a:ext cx="10515600" cy="654414"/>
          </a:xfrm>
        </p:spPr>
        <p:txBody>
          <a:bodyPr>
            <a:no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Normal </a:t>
            </a:r>
            <a:r>
              <a:rPr lang="en-US" dirty="0" err="1">
                <a:effectLst/>
                <a:latin typeface="Calibri" panose="020F0502020204030204" pitchFamily="34" charset="0"/>
                <a:ea typeface="Calibri" panose="020F0502020204030204" pitchFamily="34" charset="0"/>
                <a:cs typeface="Calibri" panose="020F0502020204030204" pitchFamily="34" charset="0"/>
              </a:rPr>
              <a:t>VaR</a:t>
            </a:r>
            <a:r>
              <a:rPr lang="en-US" dirty="0">
                <a:effectLst/>
                <a:latin typeface="Calibri" panose="020F0502020204030204" pitchFamily="34" charset="0"/>
                <a:ea typeface="Calibri" panose="020F0502020204030204" pitchFamily="34" charset="0"/>
                <a:cs typeface="Calibri" panose="020F0502020204030204" pitchFamily="34" charset="0"/>
              </a:rPr>
              <a:t> and Log-normal </a:t>
            </a:r>
            <a:r>
              <a:rPr lang="en-US" dirty="0" err="1">
                <a:effectLst/>
                <a:latin typeface="Calibri" panose="020F0502020204030204" pitchFamily="34" charset="0"/>
                <a:ea typeface="Calibri" panose="020F0502020204030204" pitchFamily="34" charset="0"/>
                <a:cs typeface="Calibri" panose="020F0502020204030204" pitchFamily="34" charset="0"/>
              </a:rPr>
              <a:t>VaR</a:t>
            </a:r>
            <a:endParaRPr lang="en-IN" dirty="0">
              <a:latin typeface="+mn-lt"/>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p:txBody>
          <a:bodyPr>
            <a:normAutofit lnSpcReduction="10000"/>
          </a:bodyPr>
          <a:lstStyle/>
          <a:p>
            <a:pPr>
              <a:buFont typeface="Wingdings" panose="05000000000000000000" pitchFamily="2" charset="2"/>
              <a:buChar char="§"/>
            </a:pPr>
            <a:r>
              <a:rPr lang="en-US" sz="2800" b="0" i="0" dirty="0">
                <a:effectLst/>
              </a:rPr>
              <a:t>Normal </a:t>
            </a:r>
            <a:r>
              <a:rPr lang="en-US" sz="2800" b="0" i="0" dirty="0" err="1">
                <a:effectLst/>
              </a:rPr>
              <a:t>VaR</a:t>
            </a:r>
            <a:r>
              <a:rPr lang="en-US" sz="2800" b="0" i="0" dirty="0">
                <a:effectLst/>
              </a:rPr>
              <a:t> (Value at Risk) and log-normal </a:t>
            </a:r>
            <a:r>
              <a:rPr lang="en-US" sz="2800" b="0" i="0" dirty="0" err="1">
                <a:effectLst/>
              </a:rPr>
              <a:t>VaR</a:t>
            </a:r>
            <a:r>
              <a:rPr lang="en-US" sz="2800" b="0" i="0" dirty="0">
                <a:effectLst/>
              </a:rPr>
              <a:t> are two different approaches to estimating the potential losses of a portfolio or investment</a:t>
            </a:r>
          </a:p>
          <a:p>
            <a:pPr>
              <a:buFont typeface="Wingdings" panose="05000000000000000000" pitchFamily="2" charset="2"/>
              <a:buChar char="§"/>
            </a:pPr>
            <a:r>
              <a:rPr lang="en-US" sz="2800" b="0" i="0" dirty="0">
                <a:effectLst/>
              </a:rPr>
              <a:t>They assume that returns are stationary, independent, and identically distributed</a:t>
            </a:r>
          </a:p>
          <a:p>
            <a:pPr>
              <a:buFont typeface="Wingdings" panose="05000000000000000000" pitchFamily="2" charset="2"/>
              <a:buChar char="§"/>
            </a:pPr>
            <a:r>
              <a:rPr lang="en-US" sz="2800" dirty="0"/>
              <a:t>If the returns distribution is approximately symmetric and follows a normal distribution, Normal </a:t>
            </a:r>
            <a:r>
              <a:rPr lang="en-US" sz="2800" dirty="0" err="1"/>
              <a:t>VaR</a:t>
            </a:r>
            <a:r>
              <a:rPr lang="en-US" sz="2800" dirty="0"/>
              <a:t> can provide a reasonable estimate of potential losses. However, if the returns distribution is skewed or exhibits fat tails, meaning it has a higher probability of extreme returns, log-normal </a:t>
            </a:r>
            <a:r>
              <a:rPr lang="en-US" sz="2800" dirty="0" err="1"/>
              <a:t>VaR</a:t>
            </a:r>
            <a:r>
              <a:rPr lang="en-US" sz="2800" dirty="0"/>
              <a:t> may be more appropriate</a:t>
            </a:r>
            <a:endParaRPr lang="en-IN" dirty="0"/>
          </a:p>
        </p:txBody>
      </p:sp>
    </p:spTree>
    <p:extLst>
      <p:ext uri="{BB962C8B-B14F-4D97-AF65-F5344CB8AC3E}">
        <p14:creationId xmlns:p14="http://schemas.microsoft.com/office/powerpoint/2010/main" val="404579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54968"/>
            <a:ext cx="10515600" cy="1162893"/>
          </a:xfrm>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Linear Combinations of Normally Distributed Variables</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a:xfrm>
            <a:off x="838200" y="2051676"/>
            <a:ext cx="10515600" cy="4291583"/>
          </a:xfrm>
        </p:spPr>
        <p:txBody>
          <a:bodyPr>
            <a:normAutofit/>
          </a:bodyPr>
          <a:lstStyle/>
          <a:p>
            <a:pPr>
              <a:buFont typeface="Wingdings" panose="05000000000000000000" pitchFamily="2" charset="2"/>
              <a:buChar char="§"/>
            </a:pPr>
            <a:r>
              <a:rPr lang="en-US" sz="2800" b="0" i="0" dirty="0">
                <a:effectLst/>
              </a:rPr>
              <a:t>When combining normal random variables linearly, the resulting variable is also normally distributed</a:t>
            </a:r>
          </a:p>
          <a:p>
            <a:pPr>
              <a:buFont typeface="Wingdings" panose="05000000000000000000" pitchFamily="2" charset="2"/>
              <a:buChar char="§"/>
            </a:pPr>
            <a:r>
              <a:rPr lang="en-US" sz="2800" b="0" i="0" dirty="0">
                <a:effectLst/>
              </a:rPr>
              <a:t>The property of linear combinations of normally distributed variables following a normal distribution is a key result derived from already discussed central limit theorem</a:t>
            </a:r>
          </a:p>
          <a:p>
            <a:pPr>
              <a:buFont typeface="Wingdings" panose="05000000000000000000" pitchFamily="2" charset="2"/>
              <a:buChar char="§"/>
            </a:pPr>
            <a:r>
              <a:rPr lang="en-US" sz="2800" b="0" i="0" dirty="0">
                <a:effectLst/>
              </a:rPr>
              <a:t>Linear combinations of normally distributed variables have significant applications in finance. For example, in portfolio theory, the return on a portfolio can be expressed as a linear combination of the returns of its individual assets</a:t>
            </a:r>
            <a:endParaRPr lang="en-US" dirty="0"/>
          </a:p>
        </p:txBody>
      </p:sp>
    </p:spTree>
    <p:extLst>
      <p:ext uri="{BB962C8B-B14F-4D97-AF65-F5344CB8AC3E}">
        <p14:creationId xmlns:p14="http://schemas.microsoft.com/office/powerpoint/2010/main" val="4549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77271"/>
            <a:ext cx="10939272" cy="1162893"/>
          </a:xfrm>
        </p:spPr>
        <p:txBody>
          <a:bodyPr>
            <a:noAutofit/>
          </a:bodyPr>
          <a:lstStyle/>
          <a:p>
            <a:pPr lvl="0"/>
            <a:r>
              <a:rPr lang="en-US" sz="4800" dirty="0">
                <a:latin typeface="Calibri" panose="020F0502020204030204" pitchFamily="34" charset="0"/>
                <a:ea typeface="Calibri" panose="020F0502020204030204" pitchFamily="34" charset="0"/>
                <a:cs typeface="Calibri" panose="020F0502020204030204" pitchFamily="34" charset="0"/>
              </a:rPr>
              <a:t>Joint Probability Distribution and Portfolio </a:t>
            </a:r>
            <a:r>
              <a:rPr lang="en-US" sz="4800" dirty="0" err="1">
                <a:latin typeface="Calibri" panose="020F0502020204030204" pitchFamily="34" charset="0"/>
                <a:ea typeface="Calibri" panose="020F0502020204030204" pitchFamily="34" charset="0"/>
                <a:cs typeface="Calibri" panose="020F0502020204030204" pitchFamily="34" charset="0"/>
              </a:rPr>
              <a:t>VaR</a:t>
            </a:r>
            <a:endParaRPr lang="en-IN" sz="4800" dirty="0">
              <a:latin typeface="Calibri" panose="020F0502020204030204" pitchFamily="34" charset="0"/>
              <a:ea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a:xfrm>
            <a:off x="838200" y="2218944"/>
            <a:ext cx="10515600" cy="4291583"/>
          </a:xfrm>
        </p:spPr>
        <p:txBody>
          <a:bodyPr>
            <a:normAutofit fontScale="70000" lnSpcReduction="20000"/>
          </a:bodyPr>
          <a:lstStyle/>
          <a:p>
            <a:pPr>
              <a:buFont typeface="Wingdings" panose="05000000000000000000" pitchFamily="2" charset="2"/>
              <a:buChar char="§"/>
            </a:pPr>
            <a:r>
              <a:rPr lang="en-US" b="0" i="0" dirty="0">
                <a:effectLst/>
              </a:rPr>
              <a:t>Joint Probability Distribution plays a critical role in Portfolio Value at Risk (</a:t>
            </a:r>
            <a:r>
              <a:rPr lang="en-US" b="0" i="0" dirty="0" err="1">
                <a:effectLst/>
              </a:rPr>
              <a:t>VaR</a:t>
            </a:r>
            <a:r>
              <a:rPr lang="en-US" b="0" i="0" dirty="0">
                <a:effectLst/>
              </a:rPr>
              <a:t>) analysis by helping to assess the risk of a multi-asset portfolio</a:t>
            </a:r>
          </a:p>
          <a:p>
            <a:pPr>
              <a:buFont typeface="Wingdings" panose="05000000000000000000" pitchFamily="2" charset="2"/>
              <a:buChar char="§"/>
            </a:pPr>
            <a:r>
              <a:rPr lang="en-US" b="0" i="0" dirty="0">
                <a:effectLst/>
              </a:rPr>
              <a:t>To build the joint probability distribution, you typically start by estimating the covariance matrix among the assets in the portfolio</a:t>
            </a:r>
          </a:p>
          <a:p>
            <a:pPr>
              <a:buFont typeface="Wingdings" panose="05000000000000000000" pitchFamily="2" charset="2"/>
              <a:buChar char="§"/>
            </a:pPr>
            <a:r>
              <a:rPr lang="en-US" b="0" i="0" dirty="0">
                <a:effectLst/>
              </a:rPr>
              <a:t>Using the covariance matrix, a multivariate probability distribution is specified that characterizes the joint distribution of returns for all assets in the portfolio</a:t>
            </a:r>
            <a:endParaRPr lang="en-US" dirty="0"/>
          </a:p>
        </p:txBody>
      </p:sp>
    </p:spTree>
    <p:extLst>
      <p:ext uri="{BB962C8B-B14F-4D97-AF65-F5344CB8AC3E}">
        <p14:creationId xmlns:p14="http://schemas.microsoft.com/office/powerpoint/2010/main" val="216506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73308"/>
            <a:ext cx="10515600" cy="565485"/>
          </a:xfrm>
        </p:spPr>
        <p:txBody>
          <a:bodyPr>
            <a:noAutofit/>
          </a:bodyPr>
          <a:lstStyle/>
          <a:p>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Coherence of Risk Measures</a:t>
            </a:r>
            <a:br>
              <a:rPr lang="en-IN"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a:xfrm>
            <a:off x="838200" y="1621536"/>
            <a:ext cx="10515600" cy="5084063"/>
          </a:xfrm>
        </p:spPr>
        <p:txBody>
          <a:bodyPr>
            <a:noAutofit/>
          </a:bodyPr>
          <a:lstStyle/>
          <a:p>
            <a:pPr marL="0" indent="0">
              <a:buNone/>
            </a:pPr>
            <a:r>
              <a:rPr lang="en-US" sz="2400" b="0" i="0" dirty="0">
                <a:effectLst/>
              </a:rPr>
              <a:t>The coherence of risk measures refers to a set of desirable properties that risk measures should possess</a:t>
            </a:r>
          </a:p>
          <a:p>
            <a:pPr>
              <a:buFont typeface="Wingdings" panose="05000000000000000000" pitchFamily="2" charset="2"/>
              <a:buChar char="§"/>
            </a:pPr>
            <a:r>
              <a:rPr lang="en-US" sz="2400" b="1" i="0" dirty="0">
                <a:effectLst/>
              </a:rPr>
              <a:t>Monotonicity</a:t>
            </a:r>
            <a:r>
              <a:rPr lang="en-US" sz="2400" b="0" i="0" dirty="0">
                <a:effectLst/>
              </a:rPr>
              <a:t> states that higher levels of risk should result in higher measure values</a:t>
            </a:r>
            <a:endParaRPr lang="en-US" sz="2400" dirty="0">
              <a:solidFill>
                <a:srgbClr val="374151"/>
              </a:solidFill>
              <a:latin typeface="Söhne"/>
            </a:endParaRPr>
          </a:p>
          <a:p>
            <a:pPr>
              <a:buFont typeface="Wingdings" panose="05000000000000000000" pitchFamily="2" charset="2"/>
              <a:buChar char="§"/>
            </a:pPr>
            <a:r>
              <a:rPr lang="en-US" sz="2400" b="1" dirty="0"/>
              <a:t>Subadditivity</a:t>
            </a:r>
            <a:r>
              <a:rPr lang="en-US" sz="2400" dirty="0"/>
              <a:t> means that the risk measure of a combined portfolio should be less than or equal to the sum of the risk measures of its individual components</a:t>
            </a:r>
          </a:p>
          <a:p>
            <a:pPr>
              <a:buFont typeface="Wingdings" panose="05000000000000000000" pitchFamily="2" charset="2"/>
              <a:buChar char="§"/>
            </a:pPr>
            <a:r>
              <a:rPr lang="en-US" sz="2400" b="1" dirty="0"/>
              <a:t>Translation invariance </a:t>
            </a:r>
            <a:r>
              <a:rPr lang="en-US" sz="2400" dirty="0"/>
              <a:t>states that adding a constant amount to all positions in a portfolio should not change the risk measure value</a:t>
            </a:r>
          </a:p>
          <a:p>
            <a:pPr>
              <a:buFont typeface="Wingdings" panose="05000000000000000000" pitchFamily="2" charset="2"/>
              <a:buChar char="§"/>
            </a:pPr>
            <a:r>
              <a:rPr lang="en-US" sz="2400" b="1" dirty="0"/>
              <a:t>Positive homogeneity </a:t>
            </a:r>
            <a:r>
              <a:rPr lang="en-US" sz="2400" dirty="0"/>
              <a:t>means that multiplying the portfolio by a positive constant should also multiply the risk measure by the same constant</a:t>
            </a:r>
          </a:p>
        </p:txBody>
      </p:sp>
    </p:spTree>
    <p:extLst>
      <p:ext uri="{BB962C8B-B14F-4D97-AF65-F5344CB8AC3E}">
        <p14:creationId xmlns:p14="http://schemas.microsoft.com/office/powerpoint/2010/main" val="240283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6A0A4E-3783-3D29-B1E1-1A20D89760BA}"/>
              </a:ext>
            </a:extLst>
          </p:cNvPr>
          <p:cNvSpPr>
            <a:spLocks noGrp="1"/>
          </p:cNvSpPr>
          <p:nvPr>
            <p:ph type="ctrTitle"/>
          </p:nvPr>
        </p:nvSpPr>
        <p:spPr/>
        <p:txBody>
          <a:bodyPr>
            <a:normAutofit/>
          </a:bodyPr>
          <a:lstStyle/>
          <a:p>
            <a:r>
              <a:rPr lang="en-IN" sz="5400" dirty="0">
                <a:latin typeface="+mn-lt"/>
              </a:rPr>
              <a:t>Variance and Standard Deviation</a:t>
            </a:r>
          </a:p>
        </p:txBody>
      </p:sp>
    </p:spTree>
    <p:extLst>
      <p:ext uri="{BB962C8B-B14F-4D97-AF65-F5344CB8AC3E}">
        <p14:creationId xmlns:p14="http://schemas.microsoft.com/office/powerpoint/2010/main" val="275576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70309"/>
            <a:ext cx="10515600" cy="472629"/>
          </a:xfrm>
        </p:spPr>
        <p:txBody>
          <a:bodyPr>
            <a:noAutofit/>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Why </a:t>
            </a:r>
            <a:r>
              <a:rPr lang="en-US" dirty="0" err="1">
                <a:effectLst/>
                <a:latin typeface="Calibri" panose="020F0502020204030204" pitchFamily="34" charset="0"/>
                <a:ea typeface="Times New Roman" panose="02020603050405020304" pitchFamily="18" charset="0"/>
                <a:cs typeface="Times New Roman" panose="02020603050405020304" pitchFamily="18" charset="0"/>
              </a:rPr>
              <a:t>VaR</a:t>
            </a:r>
            <a:r>
              <a:rPr lang="en-US" dirty="0">
                <a:effectLst/>
                <a:latin typeface="Calibri" panose="020F0502020204030204" pitchFamily="34" charset="0"/>
                <a:ea typeface="Times New Roman" panose="02020603050405020304" pitchFamily="18" charset="0"/>
                <a:cs typeface="Times New Roman" panose="02020603050405020304" pitchFamily="18" charset="0"/>
              </a:rPr>
              <a:t> is not Coherent?</a:t>
            </a:r>
            <a:endParaRPr lang="en-IN" dirty="0">
              <a:latin typeface="+mn-lt"/>
            </a:endParaRP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p:txBody>
          <a:bodyPr>
            <a:normAutofit/>
          </a:bodyPr>
          <a:lstStyle/>
          <a:p>
            <a:pPr>
              <a:buFont typeface="Wingdings" panose="05000000000000000000" pitchFamily="2" charset="2"/>
              <a:buChar char="§"/>
            </a:pPr>
            <a:r>
              <a:rPr lang="en-US" sz="2600" dirty="0" err="1"/>
              <a:t>VaR</a:t>
            </a:r>
            <a:r>
              <a:rPr lang="en-US" sz="2600" dirty="0"/>
              <a:t> does not meet the requirement of </a:t>
            </a:r>
            <a:r>
              <a:rPr lang="en-IN" sz="2600" dirty="0"/>
              <a:t>subadditivity which states that </a:t>
            </a:r>
            <a:r>
              <a:rPr lang="en-US" sz="2600" dirty="0"/>
              <a:t>the risk measure of a combined portfolio should be less than or equal to the sum of the risk measures of its individual components</a:t>
            </a:r>
          </a:p>
          <a:p>
            <a:pPr>
              <a:buFont typeface="Wingdings" panose="05000000000000000000" pitchFamily="2" charset="2"/>
              <a:buChar char="§"/>
            </a:pPr>
            <a:endParaRPr lang="en-US" sz="2600" dirty="0"/>
          </a:p>
          <a:p>
            <a:pPr>
              <a:buFont typeface="Wingdings" panose="05000000000000000000" pitchFamily="2" charset="2"/>
              <a:buChar char="§"/>
            </a:pPr>
            <a:r>
              <a:rPr lang="en-US" sz="2600" dirty="0" err="1"/>
              <a:t>VaR</a:t>
            </a:r>
            <a:r>
              <a:rPr lang="en-US" sz="2600" dirty="0"/>
              <a:t> does not adequately account for tail dependencies between assets, where extreme events in one asset are related to extreme events in another</a:t>
            </a:r>
          </a:p>
        </p:txBody>
      </p:sp>
    </p:spTree>
    <p:extLst>
      <p:ext uri="{BB962C8B-B14F-4D97-AF65-F5344CB8AC3E}">
        <p14:creationId xmlns:p14="http://schemas.microsoft.com/office/powerpoint/2010/main" val="12713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1">
            <a:extLst>
              <a:ext uri="{FF2B5EF4-FFF2-40B4-BE49-F238E27FC236}">
                <a16:creationId xmlns:a16="http://schemas.microsoft.com/office/drawing/2014/main" id="{90BC2CDE-2C19-3E57-6FE4-C4FE791C8A96}"/>
              </a:ext>
            </a:extLst>
          </p:cNvPr>
          <p:cNvSpPr>
            <a:spLocks noGrp="1"/>
          </p:cNvSpPr>
          <p:nvPr>
            <p:ph type="title"/>
          </p:nvPr>
        </p:nvSpPr>
        <p:spPr>
          <a:xfrm>
            <a:off x="838200" y="731836"/>
            <a:ext cx="10515600" cy="634637"/>
          </a:xfrm>
        </p:spPr>
        <p:txBody>
          <a:bodyPr>
            <a:noAutofit/>
          </a:bodyPr>
          <a:lstStyle/>
          <a:p>
            <a:r>
              <a:rPr lang="en-IN" dirty="0">
                <a:latin typeface="+mn-lt"/>
              </a:rPr>
              <a:t>Expected Shortfall</a:t>
            </a:r>
          </a:p>
        </p:txBody>
      </p:sp>
      <p:sp>
        <p:nvSpPr>
          <p:cNvPr id="14" name="Content Placeholder 13">
            <a:extLst>
              <a:ext uri="{FF2B5EF4-FFF2-40B4-BE49-F238E27FC236}">
                <a16:creationId xmlns:a16="http://schemas.microsoft.com/office/drawing/2014/main" id="{2A13A624-01DA-432B-259E-3094673CA733}"/>
              </a:ext>
            </a:extLst>
          </p:cNvPr>
          <p:cNvSpPr>
            <a:spLocks noGrp="1"/>
          </p:cNvSpPr>
          <p:nvPr>
            <p:ph idx="1"/>
          </p:nvPr>
        </p:nvSpPr>
        <p:spPr/>
        <p:txBody>
          <a:bodyPr>
            <a:normAutofit/>
          </a:bodyPr>
          <a:lstStyle/>
          <a:p>
            <a:pPr>
              <a:buFont typeface="Wingdings" panose="05000000000000000000" pitchFamily="2" charset="2"/>
              <a:buChar char="§"/>
            </a:pPr>
            <a:r>
              <a:rPr lang="en-US" sz="2800" b="0" i="0" dirty="0">
                <a:effectLst/>
              </a:rPr>
              <a:t>Expected Shortfall (ES), also known as Conditional Value at Risk (</a:t>
            </a:r>
            <a:r>
              <a:rPr lang="en-US" sz="2800" b="0" i="0" dirty="0" err="1">
                <a:effectLst/>
              </a:rPr>
              <a:t>CVaR</a:t>
            </a:r>
            <a:r>
              <a:rPr lang="en-US" sz="2800" b="0" i="0" dirty="0">
                <a:effectLst/>
              </a:rPr>
              <a:t>), is a risk measure that quantifies the average expected loss of a portfolio or investment beyond a certain </a:t>
            </a:r>
            <a:r>
              <a:rPr lang="en-US" sz="2800" b="0" i="0" dirty="0" err="1">
                <a:effectLst/>
              </a:rPr>
              <a:t>VaR</a:t>
            </a:r>
            <a:r>
              <a:rPr lang="en-US" sz="2800" b="0" i="0" dirty="0">
                <a:effectLst/>
              </a:rPr>
              <a:t> (Value at Risk) threshold</a:t>
            </a:r>
          </a:p>
          <a:p>
            <a:pPr>
              <a:buFont typeface="Wingdings" panose="05000000000000000000" pitchFamily="2" charset="2"/>
              <a:buChar char="§"/>
            </a:pPr>
            <a:r>
              <a:rPr lang="en-US" sz="2800" dirty="0"/>
              <a:t>ES takes into account the entire tail of the distribution, providing information about the expected loss beyond the </a:t>
            </a:r>
            <a:r>
              <a:rPr lang="en-US" sz="2800" dirty="0" err="1"/>
              <a:t>VaR</a:t>
            </a:r>
            <a:r>
              <a:rPr lang="en-US" sz="2800" dirty="0"/>
              <a:t> threshold</a:t>
            </a:r>
          </a:p>
          <a:p>
            <a:pPr>
              <a:buFont typeface="Wingdings" panose="05000000000000000000" pitchFamily="2" charset="2"/>
              <a:buChar char="§"/>
            </a:pPr>
            <a:r>
              <a:rPr lang="en-US" sz="2800" dirty="0"/>
              <a:t>ES is a coherent risk measure, meaning it satisfies a set of desirable mathematical properties such as subadditivity, convexity, and translation invariance</a:t>
            </a:r>
            <a:endParaRPr lang="en-US" dirty="0"/>
          </a:p>
        </p:txBody>
      </p:sp>
    </p:spTree>
    <p:extLst>
      <p:ext uri="{BB962C8B-B14F-4D97-AF65-F5344CB8AC3E}">
        <p14:creationId xmlns:p14="http://schemas.microsoft.com/office/powerpoint/2010/main" val="2668386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8BDA-BE6F-D765-8C1E-E75AF97009E9}"/>
              </a:ext>
            </a:extLst>
          </p:cNvPr>
          <p:cNvSpPr>
            <a:spLocks noGrp="1"/>
          </p:cNvSpPr>
          <p:nvPr>
            <p:ph type="title"/>
          </p:nvPr>
        </p:nvSpPr>
        <p:spPr/>
        <p:txBody>
          <a:bodyPr>
            <a:normAutofit fontScale="90000"/>
          </a:bodyPr>
          <a:lstStyle/>
          <a:p>
            <a:r>
              <a:rPr lang="en-IN" dirty="0">
                <a:latin typeface="+mn-lt"/>
              </a:rPr>
              <a:t>Machine Learning Approach to Risk Measurement</a:t>
            </a:r>
          </a:p>
        </p:txBody>
      </p:sp>
      <p:sp>
        <p:nvSpPr>
          <p:cNvPr id="3" name="Content Placeholder 2">
            <a:extLst>
              <a:ext uri="{FF2B5EF4-FFF2-40B4-BE49-F238E27FC236}">
                <a16:creationId xmlns:a16="http://schemas.microsoft.com/office/drawing/2014/main" id="{181DA887-A9B5-DCF1-CE98-DB35898D7B74}"/>
              </a:ext>
            </a:extLst>
          </p:cNvPr>
          <p:cNvSpPr>
            <a:spLocks noGrp="1"/>
          </p:cNvSpPr>
          <p:nvPr>
            <p:ph idx="1"/>
          </p:nvPr>
        </p:nvSpPr>
        <p:spPr/>
        <p:txBody>
          <a:bodyPr>
            <a:normAutofit fontScale="85000" lnSpcReduction="20000"/>
          </a:bodyPr>
          <a:lstStyle/>
          <a:p>
            <a:r>
              <a:rPr lang="en-IN" i="0" dirty="0">
                <a:effectLst/>
              </a:rPr>
              <a:t>Advanced Modelling</a:t>
            </a:r>
          </a:p>
          <a:p>
            <a:r>
              <a:rPr lang="en-IN" i="0" dirty="0">
                <a:effectLst/>
              </a:rPr>
              <a:t>Non-Normal Distributions</a:t>
            </a:r>
            <a:endParaRPr lang="en-IN" dirty="0"/>
          </a:p>
          <a:p>
            <a:r>
              <a:rPr lang="en-IN" i="0" dirty="0">
                <a:effectLst/>
              </a:rPr>
              <a:t>High-Dimensional Data</a:t>
            </a:r>
          </a:p>
          <a:p>
            <a:r>
              <a:rPr lang="en-IN" i="0" dirty="0">
                <a:effectLst/>
              </a:rPr>
              <a:t>Time Series Forecasting</a:t>
            </a:r>
            <a:endParaRPr lang="en-IN" dirty="0"/>
          </a:p>
          <a:p>
            <a:r>
              <a:rPr lang="en-IN" i="0" dirty="0">
                <a:effectLst/>
              </a:rPr>
              <a:t>Tail Risk Analysis</a:t>
            </a:r>
          </a:p>
          <a:p>
            <a:r>
              <a:rPr lang="en-IN" i="0" dirty="0">
                <a:effectLst/>
              </a:rPr>
              <a:t>Portfolio Optimization</a:t>
            </a:r>
            <a:endParaRPr lang="en-IN" dirty="0"/>
          </a:p>
          <a:p>
            <a:r>
              <a:rPr lang="en-IN" i="0" dirty="0">
                <a:effectLst/>
              </a:rPr>
              <a:t>Dynamic </a:t>
            </a:r>
            <a:r>
              <a:rPr lang="en-IN" i="0" dirty="0" err="1">
                <a:effectLst/>
              </a:rPr>
              <a:t>VaR</a:t>
            </a:r>
            <a:endParaRPr lang="en-IN" i="0" dirty="0">
              <a:effectLst/>
            </a:endParaRPr>
          </a:p>
          <a:p>
            <a:r>
              <a:rPr lang="en-IN" i="0" dirty="0">
                <a:effectLst/>
              </a:rPr>
              <a:t>News and Sentiment Analysis</a:t>
            </a:r>
            <a:endParaRPr lang="en-IN" dirty="0"/>
          </a:p>
        </p:txBody>
      </p:sp>
    </p:spTree>
    <p:extLst>
      <p:ext uri="{BB962C8B-B14F-4D97-AF65-F5344CB8AC3E}">
        <p14:creationId xmlns:p14="http://schemas.microsoft.com/office/powerpoint/2010/main" val="423073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8A842913-8947-7362-E9E7-812D78458A61}"/>
              </a:ext>
            </a:extLst>
          </p:cNvPr>
          <p:cNvSpPr>
            <a:spLocks noGrp="1"/>
          </p:cNvSpPr>
          <p:nvPr>
            <p:ph type="title"/>
          </p:nvPr>
        </p:nvSpPr>
        <p:spPr>
          <a:xfrm>
            <a:off x="838200" y="1056051"/>
            <a:ext cx="10515600" cy="634637"/>
          </a:xfrm>
        </p:spPr>
        <p:txBody>
          <a:bodyPr>
            <a:normAutofit fontScale="90000"/>
          </a:bodyPr>
          <a:lstStyle/>
          <a:p>
            <a:r>
              <a:rPr lang="en-IN" dirty="0">
                <a:latin typeface="+mn-lt"/>
              </a:rPr>
              <a:t>Measures of Variability: Variance</a:t>
            </a:r>
          </a:p>
        </p:txBody>
      </p:sp>
      <p:sp>
        <p:nvSpPr>
          <p:cNvPr id="7" name="Content Placeholder 6">
            <a:extLst>
              <a:ext uri="{FF2B5EF4-FFF2-40B4-BE49-F238E27FC236}">
                <a16:creationId xmlns:a16="http://schemas.microsoft.com/office/drawing/2014/main" id="{17A9216C-60E9-FE79-0F32-0AE2BA4E68BE}"/>
              </a:ext>
            </a:extLst>
          </p:cNvPr>
          <p:cNvSpPr>
            <a:spLocks noGrp="1"/>
          </p:cNvSpPr>
          <p:nvPr>
            <p:ph sz="half" idx="1"/>
          </p:nvPr>
        </p:nvSpPr>
        <p:spPr>
          <a:xfrm>
            <a:off x="838200" y="1825625"/>
            <a:ext cx="5676900" cy="4351338"/>
          </a:xfrm>
        </p:spPr>
        <p:txBody>
          <a:bodyPr>
            <a:normAutofit fontScale="77500" lnSpcReduction="20000"/>
          </a:bodyPr>
          <a:lstStyle/>
          <a:p>
            <a:pPr>
              <a:buFont typeface="Wingdings" panose="05000000000000000000" pitchFamily="2" charset="2"/>
              <a:buChar char="§"/>
            </a:pPr>
            <a:r>
              <a:rPr lang="en-US" dirty="0">
                <a:latin typeface="Söhne"/>
              </a:rPr>
              <a:t>A measure of the dispersion or spread of a set of values in a dataset</a:t>
            </a:r>
          </a:p>
          <a:p>
            <a:pPr>
              <a:buFont typeface="Wingdings" panose="05000000000000000000" pitchFamily="2" charset="2"/>
              <a:buChar char="§"/>
            </a:pPr>
            <a:r>
              <a:rPr lang="en-US" dirty="0">
                <a:latin typeface="Söhne"/>
              </a:rPr>
              <a:t>It quantifies how much individual data points deviate from the mean (average) of the dataset</a:t>
            </a:r>
          </a:p>
          <a:p>
            <a:pPr>
              <a:buFont typeface="Wingdings" panose="05000000000000000000" pitchFamily="2" charset="2"/>
              <a:buChar char="§"/>
            </a:pPr>
            <a:r>
              <a:rPr lang="en-US" dirty="0">
                <a:latin typeface="Söhne"/>
              </a:rPr>
              <a:t>Quantify volatility of asset returns and thus is a important tool for risk assessment and understanding the variability of investment returns</a:t>
            </a:r>
          </a:p>
          <a:p>
            <a:pPr marL="0" indent="0">
              <a:buNone/>
            </a:pPr>
            <a:endParaRPr lang="en-IN" dirty="0"/>
          </a:p>
        </p:txBody>
      </p:sp>
      <p:pic>
        <p:nvPicPr>
          <p:cNvPr id="8" name="Content Placeholder 7">
            <a:extLst>
              <a:ext uri="{FF2B5EF4-FFF2-40B4-BE49-F238E27FC236}">
                <a16:creationId xmlns:a16="http://schemas.microsoft.com/office/drawing/2014/main" id="{CE8DCDD9-2C34-0920-B1AD-FBD0CEAA3140}"/>
              </a:ext>
            </a:extLst>
          </p:cNvPr>
          <p:cNvPicPr>
            <a:picLocks noGrp="1" noChangeAspect="1"/>
          </p:cNvPicPr>
          <p:nvPr>
            <p:ph sz="half" idx="2"/>
          </p:nvPr>
        </p:nvPicPr>
        <p:blipFill>
          <a:blip r:embed="rId3"/>
          <a:stretch>
            <a:fillRect/>
          </a:stretch>
        </p:blipFill>
        <p:spPr>
          <a:xfrm>
            <a:off x="7205472" y="1914143"/>
            <a:ext cx="4328160" cy="3887805"/>
          </a:xfrm>
        </p:spPr>
      </p:pic>
    </p:spTree>
    <p:extLst>
      <p:ext uri="{BB962C8B-B14F-4D97-AF65-F5344CB8AC3E}">
        <p14:creationId xmlns:p14="http://schemas.microsoft.com/office/powerpoint/2010/main" val="113839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3D19EA22-F5A4-2EA7-6546-6E6F1B824DEA}"/>
              </a:ext>
            </a:extLst>
          </p:cNvPr>
          <p:cNvSpPr>
            <a:spLocks noGrp="1"/>
          </p:cNvSpPr>
          <p:nvPr>
            <p:ph sz="half" idx="1"/>
          </p:nvPr>
        </p:nvSpPr>
        <p:spPr>
          <a:xfrm>
            <a:off x="1130300" y="1867830"/>
            <a:ext cx="5384800" cy="4525963"/>
          </a:xfrm>
        </p:spPr>
        <p:txBody>
          <a:bodyPr>
            <a:normAutofit fontScale="92500" lnSpcReduction="10000"/>
          </a:bodyPr>
          <a:lstStyle/>
          <a:p>
            <a:pPr>
              <a:buFont typeface="Wingdings" panose="05000000000000000000" pitchFamily="2" charset="2"/>
              <a:buChar char="§"/>
            </a:pPr>
            <a:r>
              <a:rPr lang="en-US" sz="2800" b="0" i="0" dirty="0">
                <a:effectLst/>
              </a:rPr>
              <a:t>It's the square root of the variance and provides a more interpretable metric of how far individual data points deviate from the mean (average) of the dataset</a:t>
            </a:r>
          </a:p>
          <a:p>
            <a:pPr>
              <a:buFont typeface="Wingdings" panose="05000000000000000000" pitchFamily="2" charset="2"/>
              <a:buChar char="§"/>
            </a:pPr>
            <a:r>
              <a:rPr lang="en-US" sz="2800" b="0" i="0" dirty="0">
                <a:effectLst/>
              </a:rPr>
              <a:t>The standard deviation is expressed in the same units as the original data, making it easier to relate to the scale of the dataset. </a:t>
            </a:r>
            <a:endParaRPr lang="en-IN" sz="2800" dirty="0"/>
          </a:p>
        </p:txBody>
      </p:sp>
      <p:sp>
        <p:nvSpPr>
          <p:cNvPr id="11" name="Title 10">
            <a:extLst>
              <a:ext uri="{FF2B5EF4-FFF2-40B4-BE49-F238E27FC236}">
                <a16:creationId xmlns:a16="http://schemas.microsoft.com/office/drawing/2014/main" id="{DFA82C89-0312-2869-9B5A-DB76F1CBACCA}"/>
              </a:ext>
            </a:extLst>
          </p:cNvPr>
          <p:cNvSpPr>
            <a:spLocks noGrp="1"/>
          </p:cNvSpPr>
          <p:nvPr>
            <p:ph type="title"/>
          </p:nvPr>
        </p:nvSpPr>
        <p:spPr>
          <a:xfrm>
            <a:off x="838200" y="1056051"/>
            <a:ext cx="10515600" cy="634637"/>
          </a:xfrm>
        </p:spPr>
        <p:txBody>
          <a:bodyPr>
            <a:noAutofit/>
          </a:bodyPr>
          <a:lstStyle/>
          <a:p>
            <a:r>
              <a:rPr lang="en-IN" sz="4400" dirty="0">
                <a:latin typeface="+mn-lt"/>
              </a:rPr>
              <a:t>Measures of Variability: Standard Deviation</a:t>
            </a:r>
          </a:p>
        </p:txBody>
      </p:sp>
      <p:pic>
        <p:nvPicPr>
          <p:cNvPr id="7" name="Content Placeholder 6">
            <a:extLst>
              <a:ext uri="{FF2B5EF4-FFF2-40B4-BE49-F238E27FC236}">
                <a16:creationId xmlns:a16="http://schemas.microsoft.com/office/drawing/2014/main" id="{3EB478C6-B793-5B51-2BEC-E825B37C407E}"/>
              </a:ext>
            </a:extLst>
          </p:cNvPr>
          <p:cNvPicPr>
            <a:picLocks noGrp="1" noChangeAspect="1"/>
          </p:cNvPicPr>
          <p:nvPr>
            <p:ph sz="half" idx="2"/>
          </p:nvPr>
        </p:nvPicPr>
        <p:blipFill>
          <a:blip r:embed="rId3"/>
          <a:stretch>
            <a:fillRect/>
          </a:stretch>
        </p:blipFill>
        <p:spPr>
          <a:xfrm>
            <a:off x="7107936" y="2023872"/>
            <a:ext cx="4245864" cy="3913631"/>
          </a:xfrm>
        </p:spPr>
      </p:pic>
    </p:spTree>
    <p:extLst>
      <p:ext uri="{BB962C8B-B14F-4D97-AF65-F5344CB8AC3E}">
        <p14:creationId xmlns:p14="http://schemas.microsoft.com/office/powerpoint/2010/main" val="136832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2863202" y="1528763"/>
            <a:ext cx="136493" cy="0"/>
          </a:xfrm>
          <a:prstGeom prst="line">
            <a:avLst/>
          </a:prstGeom>
          <a:ln w="12700">
            <a:solidFill>
              <a:srgbClr val="D6222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16995" y="1528763"/>
            <a:ext cx="136493" cy="0"/>
          </a:xfrm>
          <a:prstGeom prst="line">
            <a:avLst/>
          </a:prstGeom>
          <a:ln w="12700">
            <a:solidFill>
              <a:srgbClr val="D62229"/>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F38479A-16E4-3931-EF74-19B824324E50}"/>
              </a:ext>
            </a:extLst>
          </p:cNvPr>
          <p:cNvSpPr>
            <a:spLocks noGrp="1"/>
          </p:cNvSpPr>
          <p:nvPr>
            <p:ph type="title"/>
          </p:nvPr>
        </p:nvSpPr>
        <p:spPr>
          <a:xfrm>
            <a:off x="838200" y="629703"/>
            <a:ext cx="10219944" cy="789351"/>
          </a:xfrm>
        </p:spPr>
        <p:txBody>
          <a:bodyPr>
            <a:normAutofit/>
          </a:bodyPr>
          <a:lstStyle/>
          <a:p>
            <a:r>
              <a:rPr lang="en-IN" sz="4000" dirty="0">
                <a:latin typeface="+mn-lt"/>
              </a:rPr>
              <a:t>Standard deviation versus Variance</a:t>
            </a:r>
          </a:p>
        </p:txBody>
      </p:sp>
      <p:sp>
        <p:nvSpPr>
          <p:cNvPr id="9" name="Content Placeholder 8">
            <a:extLst>
              <a:ext uri="{FF2B5EF4-FFF2-40B4-BE49-F238E27FC236}">
                <a16:creationId xmlns:a16="http://schemas.microsoft.com/office/drawing/2014/main" id="{E7DF80D1-E710-0703-33DC-630D95BE7BC5}"/>
              </a:ext>
            </a:extLst>
          </p:cNvPr>
          <p:cNvSpPr>
            <a:spLocks noGrp="1"/>
          </p:cNvSpPr>
          <p:nvPr>
            <p:ph idx="1"/>
          </p:nvPr>
        </p:nvSpPr>
        <p:spPr>
          <a:xfrm>
            <a:off x="838200" y="1528763"/>
            <a:ext cx="10515600" cy="4550234"/>
          </a:xfrm>
        </p:spPr>
        <p:txBody>
          <a:bodyPr>
            <a:normAutofit fontScale="70000" lnSpcReduction="20000"/>
          </a:bodyPr>
          <a:lstStyle/>
          <a:p>
            <a:pPr>
              <a:buFont typeface="Wingdings" panose="05000000000000000000" pitchFamily="2" charset="2"/>
              <a:buChar char="§"/>
            </a:pPr>
            <a:r>
              <a:rPr lang="en-US" b="0" i="0" dirty="0">
                <a:effectLst/>
              </a:rPr>
              <a:t>Variance quantifies the dispersion of data points from the mean</a:t>
            </a:r>
          </a:p>
          <a:p>
            <a:pPr>
              <a:buFont typeface="Wingdings" panose="05000000000000000000" pitchFamily="2" charset="2"/>
              <a:buChar char="§"/>
            </a:pPr>
            <a:r>
              <a:rPr lang="en-US" b="0" i="0" dirty="0">
                <a:effectLst/>
              </a:rPr>
              <a:t>Variance is expressed in the original units squared, which can be challenging to interpret directly</a:t>
            </a:r>
          </a:p>
          <a:p>
            <a:pPr>
              <a:buFont typeface="Wingdings" panose="05000000000000000000" pitchFamily="2" charset="2"/>
              <a:buChar char="§"/>
            </a:pPr>
            <a:r>
              <a:rPr lang="en-US" b="0" i="0" dirty="0">
                <a:effectLst/>
              </a:rPr>
              <a:t>In finance, variance is often used as a preliminary step to calculate standard deviation</a:t>
            </a:r>
            <a:endParaRPr lang="en-US" dirty="0"/>
          </a:p>
          <a:p>
            <a:pPr>
              <a:buFont typeface="Wingdings" panose="05000000000000000000" pitchFamily="2" charset="2"/>
              <a:buChar char="§"/>
            </a:pPr>
            <a:r>
              <a:rPr lang="en-US" dirty="0"/>
              <a:t>Standard deviation </a:t>
            </a:r>
            <a:r>
              <a:rPr lang="en-US" b="0" i="0" dirty="0">
                <a:effectLst/>
              </a:rPr>
              <a:t>measures the average distance of data points from the mean</a:t>
            </a:r>
          </a:p>
          <a:p>
            <a:pPr>
              <a:buFont typeface="Wingdings" panose="05000000000000000000" pitchFamily="2" charset="2"/>
              <a:buChar char="§"/>
            </a:pPr>
            <a:r>
              <a:rPr lang="en-US" b="0" i="0" dirty="0">
                <a:effectLst/>
              </a:rPr>
              <a:t>It is widely used in finance to assess risk, volatility, and variability in investment returns and prices</a:t>
            </a:r>
            <a:r>
              <a:rPr lang="en-US" dirty="0"/>
              <a:t> </a:t>
            </a:r>
            <a:r>
              <a:rPr lang="en-US" b="0" i="0" dirty="0">
                <a:effectLst/>
              </a:rPr>
              <a:t>due to its unit consistency and ease of interpretation</a:t>
            </a:r>
            <a:endParaRPr lang="en-IN" dirty="0"/>
          </a:p>
        </p:txBody>
      </p:sp>
    </p:spTree>
    <p:extLst>
      <p:ext uri="{BB962C8B-B14F-4D97-AF65-F5344CB8AC3E}">
        <p14:creationId xmlns:p14="http://schemas.microsoft.com/office/powerpoint/2010/main" val="272144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CB5AE9BE-CFA2-54D2-1FA6-F846E4301D51}"/>
              </a:ext>
            </a:extLst>
          </p:cNvPr>
          <p:cNvSpPr>
            <a:spLocks noGrp="1"/>
          </p:cNvSpPr>
          <p:nvPr>
            <p:ph type="title"/>
          </p:nvPr>
        </p:nvSpPr>
        <p:spPr>
          <a:xfrm>
            <a:off x="838200" y="598483"/>
            <a:ext cx="10515600" cy="1016588"/>
          </a:xfrm>
        </p:spPr>
        <p:txBody>
          <a:bodyPr>
            <a:normAutofit/>
          </a:bodyPr>
          <a:lstStyle/>
          <a:p>
            <a:r>
              <a:rPr lang="en-IN" dirty="0">
                <a:latin typeface="+mn-lt"/>
              </a:rPr>
              <a:t>Mean-Variance Framework</a:t>
            </a:r>
          </a:p>
        </p:txBody>
      </p:sp>
      <p:sp>
        <p:nvSpPr>
          <p:cNvPr id="9" name="Content Placeholder 8">
            <a:extLst>
              <a:ext uri="{FF2B5EF4-FFF2-40B4-BE49-F238E27FC236}">
                <a16:creationId xmlns:a16="http://schemas.microsoft.com/office/drawing/2014/main" id="{55DFB998-E738-F49F-B6E6-6444423EC8B2}"/>
              </a:ext>
            </a:extLst>
          </p:cNvPr>
          <p:cNvSpPr>
            <a:spLocks noGrp="1"/>
          </p:cNvSpPr>
          <p:nvPr>
            <p:ph sz="half" idx="1"/>
          </p:nvPr>
        </p:nvSpPr>
        <p:spPr>
          <a:xfrm>
            <a:off x="838200" y="2072639"/>
            <a:ext cx="6793992" cy="4104323"/>
          </a:xfrm>
        </p:spPr>
        <p:txBody>
          <a:bodyPr>
            <a:normAutofit fontScale="77500" lnSpcReduction="20000"/>
          </a:bodyPr>
          <a:lstStyle/>
          <a:p>
            <a:pPr>
              <a:buFont typeface="Wingdings" panose="05000000000000000000" pitchFamily="2" charset="2"/>
              <a:buChar char="§"/>
            </a:pPr>
            <a:r>
              <a:rPr lang="en-US" b="0" i="0" dirty="0">
                <a:effectLst/>
              </a:rPr>
              <a:t>The Mean-Variance Framework is a cornerstone concept in modern portfolio theory (MPT)</a:t>
            </a:r>
          </a:p>
          <a:p>
            <a:pPr>
              <a:buFont typeface="Wingdings" panose="05000000000000000000" pitchFamily="2" charset="2"/>
              <a:buChar char="§"/>
            </a:pPr>
            <a:r>
              <a:rPr lang="en-US" dirty="0"/>
              <a:t>The main idea is to construct portfolios that maximize expected return while minimizing portfolio risk</a:t>
            </a:r>
          </a:p>
          <a:p>
            <a:pPr>
              <a:buFont typeface="Wingdings" panose="05000000000000000000" pitchFamily="2" charset="2"/>
              <a:buChar char="§"/>
            </a:pPr>
            <a:r>
              <a:rPr lang="en-US" dirty="0"/>
              <a:t>The framework encourages diversification by combining assets with different risk-return profiles</a:t>
            </a:r>
            <a:endParaRPr lang="en-IN" dirty="0"/>
          </a:p>
        </p:txBody>
      </p:sp>
      <p:pic>
        <p:nvPicPr>
          <p:cNvPr id="7" name="Content Placeholder 6">
            <a:extLst>
              <a:ext uri="{FF2B5EF4-FFF2-40B4-BE49-F238E27FC236}">
                <a16:creationId xmlns:a16="http://schemas.microsoft.com/office/drawing/2014/main" id="{AA5479C2-E2F8-E6F1-EBA1-0DEC098BA5A6}"/>
              </a:ext>
            </a:extLst>
          </p:cNvPr>
          <p:cNvPicPr>
            <a:picLocks noGrp="1" noChangeAspect="1"/>
          </p:cNvPicPr>
          <p:nvPr>
            <p:ph sz="half" idx="2"/>
          </p:nvPr>
        </p:nvPicPr>
        <p:blipFill>
          <a:blip r:embed="rId3"/>
          <a:stretch>
            <a:fillRect/>
          </a:stretch>
        </p:blipFill>
        <p:spPr>
          <a:xfrm>
            <a:off x="7912608" y="2072639"/>
            <a:ext cx="3669792" cy="3889248"/>
          </a:xfrm>
        </p:spPr>
      </p:pic>
    </p:spTree>
    <p:extLst>
      <p:ext uri="{BB962C8B-B14F-4D97-AF65-F5344CB8AC3E}">
        <p14:creationId xmlns:p14="http://schemas.microsoft.com/office/powerpoint/2010/main" val="115184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CB5AE9BE-CFA2-54D2-1FA6-F846E4301D51}"/>
              </a:ext>
            </a:extLst>
          </p:cNvPr>
          <p:cNvSpPr>
            <a:spLocks noGrp="1"/>
          </p:cNvSpPr>
          <p:nvPr>
            <p:ph type="title"/>
          </p:nvPr>
        </p:nvSpPr>
        <p:spPr>
          <a:xfrm>
            <a:off x="838200" y="731836"/>
            <a:ext cx="10515600" cy="634637"/>
          </a:xfrm>
        </p:spPr>
        <p:txBody>
          <a:bodyPr>
            <a:noAutofit/>
          </a:bodyPr>
          <a:lstStyle/>
          <a:p>
            <a:r>
              <a:rPr lang="en-IN" sz="4800" dirty="0">
                <a:latin typeface="+mn-lt"/>
              </a:rPr>
              <a:t>Limitations of Mean-Variance Framework</a:t>
            </a:r>
          </a:p>
        </p:txBody>
      </p:sp>
      <p:sp>
        <p:nvSpPr>
          <p:cNvPr id="9" name="Content Placeholder 8">
            <a:extLst>
              <a:ext uri="{FF2B5EF4-FFF2-40B4-BE49-F238E27FC236}">
                <a16:creationId xmlns:a16="http://schemas.microsoft.com/office/drawing/2014/main" id="{55DFB998-E738-F49F-B6E6-6444423EC8B2}"/>
              </a:ext>
            </a:extLst>
          </p:cNvPr>
          <p:cNvSpPr>
            <a:spLocks noGrp="1"/>
          </p:cNvSpPr>
          <p:nvPr>
            <p:ph idx="1"/>
          </p:nvPr>
        </p:nvSpPr>
        <p:spPr>
          <a:xfrm>
            <a:off x="609600" y="1945889"/>
            <a:ext cx="10972800" cy="3886199"/>
          </a:xfrm>
        </p:spPr>
        <p:txBody>
          <a:bodyPr>
            <a:noAutofit/>
          </a:bodyPr>
          <a:lstStyle/>
          <a:p>
            <a:pPr>
              <a:buFont typeface="Wingdings" panose="05000000000000000000" pitchFamily="2" charset="2"/>
              <a:buChar char="§"/>
            </a:pPr>
            <a:r>
              <a:rPr lang="en-US" sz="2400" b="0" i="0" dirty="0">
                <a:effectLst/>
              </a:rPr>
              <a:t>The framework assumes that asset returns follow a normal distribution</a:t>
            </a:r>
          </a:p>
          <a:p>
            <a:pPr>
              <a:buFont typeface="Wingdings" panose="05000000000000000000" pitchFamily="2" charset="2"/>
              <a:buChar char="§"/>
            </a:pPr>
            <a:r>
              <a:rPr lang="en-US" sz="2400" b="0" i="0" dirty="0">
                <a:effectLst/>
              </a:rPr>
              <a:t>The framework is based on single-period analysis</a:t>
            </a:r>
            <a:endParaRPr lang="en-US" sz="2400" dirty="0"/>
          </a:p>
          <a:p>
            <a:pPr>
              <a:buFont typeface="Wingdings" panose="05000000000000000000" pitchFamily="2" charset="2"/>
              <a:buChar char="§"/>
            </a:pPr>
            <a:r>
              <a:rPr lang="en-US" sz="2400" b="0" i="0" dirty="0">
                <a:effectLst/>
              </a:rPr>
              <a:t>The framework relies heavily on the second moments (variance and covariance) of asset returns, it does not capture higher moments such as skewness and kurtosis</a:t>
            </a:r>
          </a:p>
          <a:p>
            <a:pPr>
              <a:buFont typeface="Wingdings" panose="05000000000000000000" pitchFamily="2" charset="2"/>
              <a:buChar char="§"/>
            </a:pPr>
            <a:r>
              <a:rPr lang="en-US" sz="2400" b="0" i="0" dirty="0">
                <a:effectLst/>
              </a:rPr>
              <a:t>The framework assumes linear relationships between asset returns and portfolio returns</a:t>
            </a:r>
          </a:p>
          <a:p>
            <a:pPr>
              <a:buFont typeface="Wingdings" panose="05000000000000000000" pitchFamily="2" charset="2"/>
              <a:buChar char="§"/>
            </a:pPr>
            <a:r>
              <a:rPr lang="en-US" sz="2400" b="0" i="0" dirty="0">
                <a:effectLst/>
              </a:rPr>
              <a:t>The framework does not incorporate transaction costs, taxes, and other market frictions</a:t>
            </a:r>
            <a:endParaRPr lang="en-US" sz="2400" dirty="0"/>
          </a:p>
        </p:txBody>
      </p:sp>
    </p:spTree>
    <p:extLst>
      <p:ext uri="{BB962C8B-B14F-4D97-AF65-F5344CB8AC3E}">
        <p14:creationId xmlns:p14="http://schemas.microsoft.com/office/powerpoint/2010/main" val="270938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9A751-0D3C-ED43-63D5-7760AE515579}"/>
              </a:ext>
            </a:extLst>
          </p:cNvPr>
          <p:cNvSpPr>
            <a:spLocks noGrp="1"/>
          </p:cNvSpPr>
          <p:nvPr>
            <p:ph type="ctrTitle"/>
          </p:nvPr>
        </p:nvSpPr>
        <p:spPr/>
        <p:txBody>
          <a:bodyPr>
            <a:normAutofit/>
          </a:bodyPr>
          <a:lstStyle/>
          <a:p>
            <a:r>
              <a:rPr lang="en-IN" sz="5400" dirty="0">
                <a:latin typeface="+mn-lt"/>
              </a:rPr>
              <a:t>Beta</a:t>
            </a:r>
          </a:p>
        </p:txBody>
      </p:sp>
    </p:spTree>
    <p:extLst>
      <p:ext uri="{BB962C8B-B14F-4D97-AF65-F5344CB8AC3E}">
        <p14:creationId xmlns:p14="http://schemas.microsoft.com/office/powerpoint/2010/main" val="353781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4673392" y="-1575008"/>
            <a:ext cx="266700" cy="3416716"/>
          </a:xfrm>
          <a:prstGeom prst="rect">
            <a:avLst/>
          </a:prstGeom>
          <a:solidFill>
            <a:srgbClr val="636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CB5AE9BE-CFA2-54D2-1FA6-F846E4301D51}"/>
              </a:ext>
            </a:extLst>
          </p:cNvPr>
          <p:cNvSpPr>
            <a:spLocks noGrp="1"/>
          </p:cNvSpPr>
          <p:nvPr>
            <p:ph type="title"/>
          </p:nvPr>
        </p:nvSpPr>
        <p:spPr>
          <a:xfrm>
            <a:off x="838200" y="728844"/>
            <a:ext cx="10515600" cy="634637"/>
          </a:xfrm>
        </p:spPr>
        <p:txBody>
          <a:bodyPr>
            <a:noAutofit/>
          </a:bodyPr>
          <a:lstStyle/>
          <a:p>
            <a:r>
              <a:rPr lang="en-IN" sz="4800" dirty="0">
                <a:latin typeface="+mn-lt"/>
              </a:rPr>
              <a:t>Capital Asset Pricing Model</a:t>
            </a:r>
          </a:p>
        </p:txBody>
      </p:sp>
      <p:sp>
        <p:nvSpPr>
          <p:cNvPr id="9" name="Content Placeholder 8">
            <a:extLst>
              <a:ext uri="{FF2B5EF4-FFF2-40B4-BE49-F238E27FC236}">
                <a16:creationId xmlns:a16="http://schemas.microsoft.com/office/drawing/2014/main" id="{55DFB998-E738-F49F-B6E6-6444423EC8B2}"/>
              </a:ext>
            </a:extLst>
          </p:cNvPr>
          <p:cNvSpPr>
            <a:spLocks noGrp="1"/>
          </p:cNvSpPr>
          <p:nvPr>
            <p:ph sz="half" idx="1"/>
          </p:nvPr>
        </p:nvSpPr>
        <p:spPr/>
        <p:txBody>
          <a:bodyPr>
            <a:normAutofit fontScale="77500" lnSpcReduction="20000"/>
          </a:bodyPr>
          <a:lstStyle/>
          <a:p>
            <a:pPr>
              <a:buFont typeface="Wingdings" panose="05000000000000000000" pitchFamily="2" charset="2"/>
              <a:buChar char="§"/>
            </a:pPr>
            <a:r>
              <a:rPr lang="en-US" dirty="0"/>
              <a:t>A model used in investment analysis and decision-making</a:t>
            </a:r>
          </a:p>
          <a:p>
            <a:pPr>
              <a:buFont typeface="Wingdings" panose="05000000000000000000" pitchFamily="2" charset="2"/>
              <a:buChar char="§"/>
            </a:pPr>
            <a:r>
              <a:rPr lang="en-US" dirty="0"/>
              <a:t>T</a:t>
            </a:r>
            <a:r>
              <a:rPr lang="en-US" b="0" i="0" dirty="0">
                <a:effectLst/>
              </a:rPr>
              <a:t>o estimate the expected return of an asset based on its risk (</a:t>
            </a:r>
            <a:r>
              <a:rPr lang="el-GR" b="0" i="0" dirty="0">
                <a:effectLst/>
              </a:rPr>
              <a:t>β</a:t>
            </a:r>
            <a:r>
              <a:rPr lang="en-IN" b="0" i="0" dirty="0">
                <a:effectLst/>
              </a:rPr>
              <a:t>)</a:t>
            </a:r>
            <a:r>
              <a:rPr lang="en-US" b="0" i="0" dirty="0">
                <a:effectLst/>
              </a:rPr>
              <a:t> relative to the overall market</a:t>
            </a:r>
          </a:p>
          <a:p>
            <a:pPr>
              <a:buFont typeface="Wingdings" panose="05000000000000000000" pitchFamily="2" charset="2"/>
              <a:buChar char="§"/>
            </a:pPr>
            <a:r>
              <a:rPr lang="en-US" dirty="0"/>
              <a:t>Assumes that investors are rational, risk-averse, and diversify their portfolios</a:t>
            </a:r>
          </a:p>
          <a:p>
            <a:pPr>
              <a:buFont typeface="Wingdings" panose="05000000000000000000" pitchFamily="2" charset="2"/>
              <a:buChar char="§"/>
            </a:pPr>
            <a:endParaRPr lang="en-IN" sz="2400" dirty="0"/>
          </a:p>
        </p:txBody>
      </p:sp>
      <p:pic>
        <p:nvPicPr>
          <p:cNvPr id="12" name="Content Placeholder 11">
            <a:extLst>
              <a:ext uri="{FF2B5EF4-FFF2-40B4-BE49-F238E27FC236}">
                <a16:creationId xmlns:a16="http://schemas.microsoft.com/office/drawing/2014/main" id="{523852AF-61EF-B996-294C-14CEA2F90264}"/>
              </a:ext>
            </a:extLst>
          </p:cNvPr>
          <p:cNvPicPr>
            <a:picLocks noGrp="1" noChangeAspect="1"/>
          </p:cNvPicPr>
          <p:nvPr>
            <p:ph sz="half" idx="2"/>
          </p:nvPr>
        </p:nvPicPr>
        <p:blipFill>
          <a:blip r:embed="rId3"/>
          <a:stretch>
            <a:fillRect/>
          </a:stretch>
        </p:blipFill>
        <p:spPr>
          <a:xfrm>
            <a:off x="6515100" y="1825625"/>
            <a:ext cx="4838700" cy="4216399"/>
          </a:xfrm>
          <a:prstGeom prst="rect">
            <a:avLst/>
          </a:prstGeom>
        </p:spPr>
      </p:pic>
    </p:spTree>
    <p:extLst>
      <p:ext uri="{BB962C8B-B14F-4D97-AF65-F5344CB8AC3E}">
        <p14:creationId xmlns:p14="http://schemas.microsoft.com/office/powerpoint/2010/main" val="2302765242"/>
      </p:ext>
    </p:extLst>
  </p:cSld>
  <p:clrMapOvr>
    <a:masterClrMapping/>
  </p:clrMapOvr>
</p:sld>
</file>

<file path=ppt/theme/theme1.xml><?xml version="1.0" encoding="utf-8"?>
<a:theme xmlns:a="http://schemas.openxmlformats.org/drawingml/2006/main" name="2 Facets - 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 Facets - Widescreen</Template>
  <TotalTime>546</TotalTime>
  <Words>9702</Words>
  <Application>Microsoft Office PowerPoint</Application>
  <PresentationFormat>Widescreen</PresentationFormat>
  <Paragraphs>408</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KaTeX_Main</vt:lpstr>
      <vt:lpstr>KaTeX_Math</vt:lpstr>
      <vt:lpstr>Söhne</vt:lpstr>
      <vt:lpstr>Wingdings</vt:lpstr>
      <vt:lpstr>2 Facets - Widescreen</vt:lpstr>
      <vt:lpstr>Financial Machine Learning</vt:lpstr>
      <vt:lpstr>Variance and Standard Deviation</vt:lpstr>
      <vt:lpstr>Measures of Variability: Variance</vt:lpstr>
      <vt:lpstr>Measures of Variability: Standard Deviation</vt:lpstr>
      <vt:lpstr>Standard deviation versus Variance</vt:lpstr>
      <vt:lpstr>Mean-Variance Framework</vt:lpstr>
      <vt:lpstr>Limitations of Mean-Variance Framework</vt:lpstr>
      <vt:lpstr>Beta</vt:lpstr>
      <vt:lpstr>Capital Asset Pricing Model</vt:lpstr>
      <vt:lpstr>CAPM is widely used in investment decision-making and portfolio management </vt:lpstr>
      <vt:lpstr>Securities Market Line</vt:lpstr>
      <vt:lpstr>Beta and Alpha </vt:lpstr>
      <vt:lpstr>Value at Risk and Expected Shortfall</vt:lpstr>
      <vt:lpstr>Introduction to Value at Risk (VaR)</vt:lpstr>
      <vt:lpstr>Calculation of VaR</vt:lpstr>
      <vt:lpstr>Normal VaR and Log-normal VaR</vt:lpstr>
      <vt:lpstr>Linear Combinations of Normally Distributed Variables</vt:lpstr>
      <vt:lpstr>Joint Probability Distribution and Portfolio VaR</vt:lpstr>
      <vt:lpstr> Coherence of Risk Measures </vt:lpstr>
      <vt:lpstr>Why VaR is not Coherent?</vt:lpstr>
      <vt:lpstr>Expected Shortfall</vt:lpstr>
      <vt:lpstr>Machine Learning Approach to Risk Measurement</vt:lpstr>
    </vt:vector>
  </TitlesOfParts>
  <Company>dono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dono</dc:creator>
  <cp:lastModifiedBy>Dipyaman Sanyal</cp:lastModifiedBy>
  <cp:revision>54</cp:revision>
  <dcterms:created xsi:type="dcterms:W3CDTF">2018-07-10T01:59:15Z</dcterms:created>
  <dcterms:modified xsi:type="dcterms:W3CDTF">2023-10-30T11:20:45Z</dcterms:modified>
</cp:coreProperties>
</file>