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300" r:id="rId4"/>
    <p:sldId id="301" r:id="rId5"/>
    <p:sldId id="302" r:id="rId6"/>
    <p:sldId id="30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56"/>
            <p14:sldId id="265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12" d="100"/>
          <a:sy n="112" d="100"/>
        </p:scale>
        <p:origin x="538" y="1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3" name="Picture 2" descr="NWU PPT Wide Opt 5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WU PPT Wide Opt 5_Master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1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98C176C-065F-124D-AAA4-94F2B7A2EC7C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5" r:id="rId3"/>
    <p:sldLayoutId id="2147483661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5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5_Cover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33" y="1074371"/>
            <a:ext cx="8229266" cy="110251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Notes on Dual Pairs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1047" y="55864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7325"/>
          </a:xfrm>
        </p:spPr>
        <p:txBody>
          <a:bodyPr>
            <a:normAutofit fontScale="90000"/>
          </a:bodyPr>
          <a:lstStyle/>
          <a:p>
            <a:r>
              <a:rPr lang="en-US" dirty="0"/>
              <a:t>Canonical Dual Pair</a:t>
            </a:r>
          </a:p>
        </p:txBody>
      </p:sp>
      <p:sp>
        <p:nvSpPr>
          <p:cNvPr id="20" name="Slide Number Placeholder 2"/>
          <p:cNvSpPr txBox="1">
            <a:spLocks/>
          </p:cNvSpPr>
          <p:nvPr/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01425"/>
              </p:ext>
            </p:extLst>
          </p:nvPr>
        </p:nvGraphicFramePr>
        <p:xfrm>
          <a:off x="2060576" y="1295400"/>
          <a:ext cx="104933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495000" imgH="863280" progId="Equation.3">
                  <p:embed/>
                </p:oleObj>
              </mc:Choice>
              <mc:Fallback>
                <p:oleObj name="Equation" r:id="rId3" imgW="495000" imgH="86328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6" y="1295400"/>
                        <a:ext cx="104933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868488" y="914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 dirty="0">
                <a:latin typeface="Verdana" pitchFamily="34" charset="0"/>
              </a:rPr>
              <a:t>Primal:  (P)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3087688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773488" y="2209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812818"/>
              </p:ext>
            </p:extLst>
          </p:nvPr>
        </p:nvGraphicFramePr>
        <p:xfrm>
          <a:off x="5503863" y="1295400"/>
          <a:ext cx="10223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5" imgW="482400" imgH="863280" progId="Equation.3">
                  <p:embed/>
                </p:oleObj>
              </mc:Choice>
              <mc:Fallback>
                <p:oleObj name="Equation" r:id="rId5" imgW="482400" imgH="863280" progId="Equation.3">
                  <p:embed/>
                  <p:pic>
                    <p:nvPicPr>
                      <p:cNvPr id="2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1295400"/>
                        <a:ext cx="10223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297488" y="914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Dual:  (D)</a:t>
            </a:r>
          </a:p>
        </p:txBody>
      </p:sp>
    </p:spTree>
    <p:extLst>
      <p:ext uri="{BB962C8B-B14F-4D97-AF65-F5344CB8AC3E}">
        <p14:creationId xmlns:p14="http://schemas.microsoft.com/office/powerpoint/2010/main" val="41975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7325"/>
          </a:xfrm>
        </p:spPr>
        <p:txBody>
          <a:bodyPr>
            <a:normAutofit fontScale="90000"/>
          </a:bodyPr>
          <a:lstStyle/>
          <a:p>
            <a:r>
              <a:rPr lang="en-US" dirty="0"/>
              <a:t>Canonical Dual Pair</a:t>
            </a:r>
          </a:p>
        </p:txBody>
      </p:sp>
      <p:sp>
        <p:nvSpPr>
          <p:cNvPr id="20" name="Slide Number Placeholder 2"/>
          <p:cNvSpPr txBox="1">
            <a:spLocks/>
          </p:cNvSpPr>
          <p:nvPr/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349397"/>
              </p:ext>
            </p:extLst>
          </p:nvPr>
        </p:nvGraphicFramePr>
        <p:xfrm>
          <a:off x="1804609" y="1157406"/>
          <a:ext cx="150653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711000" imgH="888840" progId="Equation.3">
                  <p:embed/>
                </p:oleObj>
              </mc:Choice>
              <mc:Fallback>
                <p:oleObj name="Equation" r:id="rId3" imgW="711000" imgH="888840" progId="Equation.3">
                  <p:embed/>
                  <p:pic>
                    <p:nvPicPr>
                      <p:cNvPr id="20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609" y="1157406"/>
                        <a:ext cx="1506537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841121" y="801806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 dirty="0">
                <a:latin typeface="Verdana" pitchFamily="34" charset="0"/>
              </a:rPr>
              <a:t>Primal:  (P)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549021" y="3011606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Verdana" pitchFamily="34" charset="0"/>
                <a:cs typeface="Arial" charset="0"/>
              </a:rPr>
              <a:t>X</a:t>
            </a:r>
            <a:r>
              <a:rPr lang="en-US" altLang="en-US" b="1" baseline="-25000">
                <a:latin typeface="Verdana" pitchFamily="34" charset="0"/>
                <a:cs typeface="Arial" charset="0"/>
              </a:rPr>
              <a:t>s</a:t>
            </a:r>
            <a:r>
              <a:rPr lang="en-US" altLang="en-US" b="1">
                <a:latin typeface="Verdana" pitchFamily="34" charset="0"/>
                <a:cs typeface="Arial" charset="0"/>
              </a:rPr>
              <a:t> is a vector of slack variables</a:t>
            </a:r>
            <a:endParaRPr lang="el-GR" altLang="en-US" b="1">
              <a:latin typeface="Verdana" pitchFamily="34" charset="0"/>
              <a:cs typeface="Arial" charset="0"/>
            </a:endParaRPr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68903"/>
              </p:ext>
            </p:extLst>
          </p:nvPr>
        </p:nvGraphicFramePr>
        <p:xfrm>
          <a:off x="5289171" y="1157406"/>
          <a:ext cx="1398588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660240" imgH="888840" progId="Equation.3">
                  <p:embed/>
                </p:oleObj>
              </mc:Choice>
              <mc:Fallback>
                <p:oleObj name="Equation" r:id="rId5" imgW="660240" imgH="888840" progId="Equation.3">
                  <p:embed/>
                  <p:pic>
                    <p:nvPicPr>
                      <p:cNvPr id="20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71" y="1157406"/>
                        <a:ext cx="1398588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270121" y="801806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Dual:  (D)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054221" y="3011606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b="1">
                <a:latin typeface="Verdana" pitchFamily="34" charset="0"/>
                <a:cs typeface="Arial" charset="0"/>
              </a:rPr>
              <a:t>λ</a:t>
            </a:r>
            <a:r>
              <a:rPr lang="en-US" altLang="en-US" b="1">
                <a:latin typeface="Verdana" pitchFamily="34" charset="0"/>
                <a:cs typeface="Arial" charset="0"/>
              </a:rPr>
              <a:t> is a vector of surplus variables</a:t>
            </a:r>
            <a:endParaRPr lang="el-GR" altLang="en-US" b="1"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7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Tableau (Simplex Method)</a:t>
            </a:r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/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4800" y="6858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Original Tableau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50209" y="1512614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 dirty="0">
                <a:latin typeface="Verdana" pitchFamily="34" charset="0"/>
              </a:rPr>
              <a:t>Any Subsequent Tableau with Basis Matrix B</a:t>
            </a:r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85801"/>
            <a:ext cx="3210636" cy="79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238161"/>
            <a:ext cx="60055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367088" y="2542961"/>
            <a:ext cx="1600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41924"/>
              </p:ext>
            </p:extLst>
          </p:nvPr>
        </p:nvGraphicFramePr>
        <p:xfrm>
          <a:off x="434975" y="2214348"/>
          <a:ext cx="1400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660240" imgH="177480" progId="Equation.3">
                  <p:embed/>
                </p:oleObj>
              </mc:Choice>
              <mc:Fallback>
                <p:oleObj name="Equation" r:id="rId5" imgW="660240" imgH="177480" progId="Equation.3">
                  <p:embed/>
                  <p:pic>
                    <p:nvPicPr>
                      <p:cNvPr id="184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214348"/>
                        <a:ext cx="14001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22"/>
          <p:cNvCxnSpPr>
            <a:cxnSpLocks noChangeShapeType="1"/>
            <a:endCxn id="21" idx="2"/>
          </p:cNvCxnSpPr>
          <p:nvPr/>
        </p:nvCxnSpPr>
        <p:spPr bwMode="auto">
          <a:xfrm>
            <a:off x="1835150" y="2403261"/>
            <a:ext cx="1531938" cy="368300"/>
          </a:xfrm>
          <a:prstGeom prst="curvedConnector3">
            <a:avLst>
              <a:gd name="adj1" fmla="val 631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967288" y="2555661"/>
            <a:ext cx="16002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76300"/>
              </p:ext>
            </p:extLst>
          </p:nvPr>
        </p:nvGraphicFramePr>
        <p:xfrm>
          <a:off x="5567363" y="1604748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7" imgW="139680" imgH="139680" progId="Equation.3">
                  <p:embed/>
                </p:oleObj>
              </mc:Choice>
              <mc:Fallback>
                <p:oleObj name="Equation" r:id="rId7" imgW="139680" imgH="139680" progId="Equation.3">
                  <p:embed/>
                  <p:pic>
                    <p:nvPicPr>
                      <p:cNvPr id="184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04748"/>
                        <a:ext cx="2952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AutoShape 25"/>
          <p:cNvCxnSpPr>
            <a:cxnSpLocks noChangeShapeType="1"/>
            <a:endCxn id="24" idx="1"/>
          </p:cNvCxnSpPr>
          <p:nvPr/>
        </p:nvCxnSpPr>
        <p:spPr bwMode="auto">
          <a:xfrm rot="5400000">
            <a:off x="5103019" y="1999242"/>
            <a:ext cx="711200" cy="512762"/>
          </a:xfrm>
          <a:prstGeom prst="curvedConnector3">
            <a:avLst>
              <a:gd name="adj1" fmla="val 45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643688" y="2555661"/>
            <a:ext cx="16002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680319"/>
              </p:ext>
            </p:extLst>
          </p:nvPr>
        </p:nvGraphicFramePr>
        <p:xfrm>
          <a:off x="7280275" y="1717461"/>
          <a:ext cx="4318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9" imgW="203040" imgH="177480" progId="Equation.3">
                  <p:embed/>
                </p:oleObj>
              </mc:Choice>
              <mc:Fallback>
                <p:oleObj name="Equation" r:id="rId9" imgW="203040" imgH="177480" progId="Equation.3">
                  <p:embed/>
                  <p:pic>
                    <p:nvPicPr>
                      <p:cNvPr id="184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1717461"/>
                        <a:ext cx="4318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AutoShape 28"/>
          <p:cNvCxnSpPr>
            <a:cxnSpLocks noChangeShapeType="1"/>
            <a:endCxn id="27" idx="1"/>
          </p:cNvCxnSpPr>
          <p:nvPr/>
        </p:nvCxnSpPr>
        <p:spPr bwMode="auto">
          <a:xfrm rot="5400000">
            <a:off x="6928644" y="2043692"/>
            <a:ext cx="517525" cy="617537"/>
          </a:xfrm>
          <a:prstGeom prst="curvedConnector3">
            <a:avLst>
              <a:gd name="adj1" fmla="val 444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609311"/>
              </p:ext>
            </p:extLst>
          </p:nvPr>
        </p:nvGraphicFramePr>
        <p:xfrm>
          <a:off x="2272993" y="3368793"/>
          <a:ext cx="2570957" cy="127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1" imgW="1485720" imgH="736560" progId="Equation.3">
                  <p:embed/>
                </p:oleObj>
              </mc:Choice>
              <mc:Fallback>
                <p:oleObj name="Equation" r:id="rId11" imgW="1485720" imgH="736560" progId="Equation.3">
                  <p:embed/>
                  <p:pic>
                    <p:nvPicPr>
                      <p:cNvPr id="184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993" y="3368793"/>
                        <a:ext cx="2570957" cy="1271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3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7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Tableau (Simplex Method)</a:t>
            </a:r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/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30" y="648600"/>
            <a:ext cx="4554940" cy="81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48204"/>
              </p:ext>
            </p:extLst>
          </p:nvPr>
        </p:nvGraphicFramePr>
        <p:xfrm>
          <a:off x="341313" y="3334738"/>
          <a:ext cx="19113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4" imgW="901440" imgH="457200" progId="Equation.3">
                  <p:embed/>
                </p:oleObj>
              </mc:Choice>
              <mc:Fallback>
                <p:oleObj name="Equation" r:id="rId4" imgW="901440" imgH="457200" progId="Equation.3">
                  <p:embed/>
                  <p:pic>
                    <p:nvPicPr>
                      <p:cNvPr id="194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3334738"/>
                        <a:ext cx="19113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41313" y="1400066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Optimal If:</a:t>
            </a:r>
          </a:p>
        </p:txBody>
      </p:sp>
      <p:graphicFrame>
        <p:nvGraphicFramePr>
          <p:cNvPr id="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14590"/>
              </p:ext>
            </p:extLst>
          </p:nvPr>
        </p:nvGraphicFramePr>
        <p:xfrm>
          <a:off x="381000" y="1814513"/>
          <a:ext cx="2594212" cy="116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6" imgW="1638000" imgH="736560" progId="Equation.3">
                  <p:embed/>
                </p:oleObj>
              </mc:Choice>
              <mc:Fallback>
                <p:oleObj name="Equation" r:id="rId6" imgW="1638000" imgH="736560" progId="Equation.3">
                  <p:embed/>
                  <p:pic>
                    <p:nvPicPr>
                      <p:cNvPr id="194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14513"/>
                        <a:ext cx="2594212" cy="116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04800" y="2937863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 dirty="0">
                <a:latin typeface="Verdana" pitchFamily="34" charset="0"/>
              </a:rPr>
              <a:t>OR: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417627" y="2635936"/>
            <a:ext cx="51503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 dirty="0">
                <a:latin typeface="Verdana" pitchFamily="34" charset="0"/>
              </a:rPr>
              <a:t>PRIMAL OPTIMALITY is the same as DUAL FEASIBILITY!</a:t>
            </a:r>
          </a:p>
        </p:txBody>
      </p:sp>
    </p:spTree>
    <p:extLst>
      <p:ext uri="{BB962C8B-B14F-4D97-AF65-F5344CB8AC3E}">
        <p14:creationId xmlns:p14="http://schemas.microsoft.com/office/powerpoint/2010/main" val="31917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7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/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9600" y="457200"/>
            <a:ext cx="7924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feasible solution to (P) provides a lower bound for the objective value of (D).</a:t>
            </a:r>
            <a:b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feasible solution to (D) provides an upper bound for the objective value of (P).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the objective of (P) is unbounded, then (D) is infeasible.</a:t>
            </a:r>
            <a:b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the objective of (D) is unbounded, then (P) is infeasible.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(P) is infeasible, then (D) has unbounded objective or (D) is infeasible.</a:t>
            </a:r>
            <a:b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(D) is infeasible, then (P) has unbounded objective or (P) is infeasible.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16339" y="2285996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 dirty="0">
                <a:latin typeface="Verdana" pitchFamily="34" charset="0"/>
              </a:rPr>
              <a:t>Max Problem: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7739" y="2666996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Verdana" pitchFamily="34" charset="0"/>
              </a:rPr>
              <a:t>Constraint	</a:t>
            </a:r>
            <a:r>
              <a:rPr lang="en-US" altLang="en-US" b="1" dirty="0" smtClean="0">
                <a:latin typeface="Verdana" pitchFamily="34" charset="0"/>
              </a:rPr>
              <a:t>	Dual </a:t>
            </a:r>
            <a:r>
              <a:rPr lang="en-US" altLang="en-US" b="1" dirty="0">
                <a:latin typeface="Verdana" pitchFamily="34" charset="0"/>
              </a:rPr>
              <a:t>Variable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749907"/>
              </p:ext>
            </p:extLst>
          </p:nvPr>
        </p:nvGraphicFramePr>
        <p:xfrm>
          <a:off x="821139" y="3124196"/>
          <a:ext cx="26828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126720" imgH="596880" progId="Equation.3">
                  <p:embed/>
                </p:oleObj>
              </mc:Choice>
              <mc:Fallback>
                <p:oleObj name="Equation" r:id="rId3" imgW="126720" imgH="596880" progId="Equation.3">
                  <p:embed/>
                  <p:pic>
                    <p:nvPicPr>
                      <p:cNvPr id="2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139" y="3124196"/>
                        <a:ext cx="26828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672244"/>
              </p:ext>
            </p:extLst>
          </p:nvPr>
        </p:nvGraphicFramePr>
        <p:xfrm>
          <a:off x="2116539" y="3047996"/>
          <a:ext cx="22796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1079280" imgH="685800" progId="Equation.3">
                  <p:embed/>
                </p:oleObj>
              </mc:Choice>
              <mc:Fallback>
                <p:oleObj name="Equation" r:id="rId5" imgW="1079280" imgH="685800" progId="Equation.3">
                  <p:embed/>
                  <p:pic>
                    <p:nvPicPr>
                      <p:cNvPr id="20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539" y="3047996"/>
                        <a:ext cx="22796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859739" y="2285996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Min Problem: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631139" y="2666996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Verdana" pitchFamily="34" charset="0"/>
              </a:rPr>
              <a:t>Constraint	</a:t>
            </a:r>
            <a:r>
              <a:rPr lang="en-US" altLang="en-US" b="1" dirty="0" smtClean="0">
                <a:latin typeface="Verdana" pitchFamily="34" charset="0"/>
              </a:rPr>
              <a:t>	Dual </a:t>
            </a:r>
            <a:r>
              <a:rPr lang="en-US" altLang="en-US" b="1" dirty="0">
                <a:latin typeface="Verdana" pitchFamily="34" charset="0"/>
              </a:rPr>
              <a:t>Variable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26891"/>
              </p:ext>
            </p:extLst>
          </p:nvPr>
        </p:nvGraphicFramePr>
        <p:xfrm>
          <a:off x="5164539" y="3124196"/>
          <a:ext cx="26828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7" imgW="126720" imgH="596880" progId="Equation.3">
                  <p:embed/>
                </p:oleObj>
              </mc:Choice>
              <mc:Fallback>
                <p:oleObj name="Equation" r:id="rId7" imgW="126720" imgH="596880" progId="Equation.3">
                  <p:embed/>
                  <p:pic>
                    <p:nvPicPr>
                      <p:cNvPr id="20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539" y="3124196"/>
                        <a:ext cx="26828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25290"/>
              </p:ext>
            </p:extLst>
          </p:nvPr>
        </p:nvGraphicFramePr>
        <p:xfrm>
          <a:off x="6459939" y="3047996"/>
          <a:ext cx="22796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8" imgW="1079280" imgH="685800" progId="Equation.3">
                  <p:embed/>
                </p:oleObj>
              </mc:Choice>
              <mc:Fallback>
                <p:oleObj name="Equation" r:id="rId8" imgW="1079280" imgH="685800" progId="Equation.3">
                  <p:embed/>
                  <p:pic>
                    <p:nvPicPr>
                      <p:cNvPr id="204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939" y="3047996"/>
                        <a:ext cx="22796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217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Office Theme</vt:lpstr>
      <vt:lpstr>Equation</vt:lpstr>
      <vt:lpstr>Notes on Dual Pairs</vt:lpstr>
      <vt:lpstr>Canonical Dual Pair</vt:lpstr>
      <vt:lpstr>Canonical Dual Pair</vt:lpstr>
      <vt:lpstr>Tableau (Simplex Method)</vt:lpstr>
      <vt:lpstr>Tableau (Simplex Method)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Dual Pairs</dc:title>
  <cp:lastModifiedBy>Wilck, Joseph</cp:lastModifiedBy>
  <cp:revision>1</cp:revision>
  <dcterms:created xsi:type="dcterms:W3CDTF">2015-07-21T16:44:10Z</dcterms:created>
  <dcterms:modified xsi:type="dcterms:W3CDTF">2021-07-07T22:29:19Z</dcterms:modified>
</cp:coreProperties>
</file>