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8" r:id="rId2"/>
  </p:sldMasterIdLst>
  <p:notesMasterIdLst>
    <p:notesMasterId r:id="rId21"/>
  </p:notesMasterIdLst>
  <p:handoutMasterIdLst>
    <p:handoutMasterId r:id="rId22"/>
  </p:handoutMasterIdLst>
  <p:sldIdLst>
    <p:sldId id="256" r:id="rId3"/>
    <p:sldId id="359" r:id="rId4"/>
    <p:sldId id="372" r:id="rId5"/>
    <p:sldId id="373" r:id="rId6"/>
    <p:sldId id="360" r:id="rId7"/>
    <p:sldId id="374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5" r:id="rId2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58" autoAdjust="0"/>
  </p:normalViewPr>
  <p:slideViewPr>
    <p:cSldViewPr showGuides="1">
      <p:cViewPr varScale="1">
        <p:scale>
          <a:sx n="79" d="100"/>
          <a:sy n="79" d="100"/>
        </p:scale>
        <p:origin x="74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8AFC8113-DF30-4C1D-9BDF-8D17A4A64B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7ED2CC8-3091-4E06-A5BD-31588B7E4D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5_Separato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651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6FADE64D-A53C-460A-A116-BBDBDE07A04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292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76C06C9B-9061-4A25-B88E-94E0F7FE9D1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90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A088D163-39A8-4E63-B7F4-F2503E01C3A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80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2523EDF6-774C-4761-AE27-1191B652244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1598" y="-40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9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EF7690C7-F50A-42FB-831D-C82CC699410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10097" y="-1221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7895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569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63043-2015-4BC2-8C0F-214A724344B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3536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39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7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2131B-95F0-4B66-A751-03CBB5565EB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7668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62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6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94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5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75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02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11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01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5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WU PPT Wide Opt 5_Master 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43E2131B-95F0-4B66-A751-03CBB5565EB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20402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2131B-95F0-4B66-A751-03CBB5565EB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8056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ABFDC9F7-AB02-40B1-B311-D10227F6ABE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30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02A039A6-1E36-4F5E-93FF-6F8A0ED336B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39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78548E51-B24E-4AF5-8BC9-322EDE24517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562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39045B7A-4259-4E99-8F2B-78F2187FD2F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984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pPr>
              <a:defRPr/>
            </a:pPr>
            <a:fld id="{15CA4F23-504A-49F7-9997-35BF0F833D1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520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5_Master 1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6013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3E2131B-95F0-4B66-A751-03CBB5565EB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253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004E-413B-4883-B05B-CA09EAA61B6C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DD3E-EE23-48EB-B7BD-E7EE484747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0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04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644" y="1432496"/>
            <a:ext cx="10972355" cy="14700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Multiobjective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645" y="2902519"/>
            <a:ext cx="10972355" cy="1752600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28063" y="7448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Graphically Solving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676400" y="685801"/>
            <a:ext cx="88392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Lexicographically minimize the achievement vector.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(that is minimize from top-down)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/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</a:rPr>
              <a:t>1.  Minimize 1</a:t>
            </a:r>
            <a:r>
              <a:rPr lang="en-US" altLang="en-US" sz="1800" b="1" baseline="30000" dirty="0">
                <a:latin typeface="Verdana" panose="020B0604030504040204" pitchFamily="34" charset="0"/>
              </a:rPr>
              <a:t>st</a:t>
            </a:r>
            <a:r>
              <a:rPr lang="en-US" altLang="en-US" sz="1800" b="1" dirty="0">
                <a:latin typeface="Verdana" panose="020B0604030504040204" pitchFamily="34" charset="0"/>
              </a:rPr>
              <a:t> element,</a:t>
            </a:r>
            <a:br>
              <a:rPr lang="en-US" altLang="en-US" sz="1800" b="1" dirty="0">
                <a:latin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</a:rPr>
              <a:t>2.  Keeping 1</a:t>
            </a:r>
            <a:r>
              <a:rPr lang="en-US" altLang="en-US" sz="1800" b="1" baseline="30000" dirty="0">
                <a:latin typeface="Verdana" panose="020B0604030504040204" pitchFamily="34" charset="0"/>
              </a:rPr>
              <a:t>st</a:t>
            </a:r>
            <a:r>
              <a:rPr lang="en-US" altLang="en-US" sz="1800" b="1" dirty="0">
                <a:latin typeface="Verdana" panose="020B0604030504040204" pitchFamily="34" charset="0"/>
              </a:rPr>
              <a:t> element at its optimum, minimize 2</a:t>
            </a:r>
            <a:r>
              <a:rPr lang="en-US" altLang="en-US" sz="1800" b="1" baseline="30000" dirty="0">
                <a:latin typeface="Verdana" panose="020B0604030504040204" pitchFamily="34" charset="0"/>
              </a:rPr>
              <a:t>nd</a:t>
            </a:r>
            <a:r>
              <a:rPr lang="en-US" altLang="en-US" sz="1800" b="1" dirty="0">
                <a:latin typeface="Verdana" panose="020B0604030504040204" pitchFamily="34" charset="0"/>
              </a:rPr>
              <a:t> element</a:t>
            </a:r>
            <a:br>
              <a:rPr lang="en-US" altLang="en-US" sz="1800" b="1" dirty="0">
                <a:latin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</a:rPr>
              <a:t>3.  Keeping 1</a:t>
            </a:r>
            <a:r>
              <a:rPr lang="en-US" altLang="en-US" sz="1800" b="1" baseline="30000" dirty="0">
                <a:latin typeface="Verdana" panose="020B0604030504040204" pitchFamily="34" charset="0"/>
              </a:rPr>
              <a:t>st</a:t>
            </a:r>
            <a:r>
              <a:rPr lang="en-US" altLang="en-US" sz="1800" b="1" dirty="0">
                <a:latin typeface="Verdana" panose="020B0604030504040204" pitchFamily="34" charset="0"/>
              </a:rPr>
              <a:t> and 2</a:t>
            </a:r>
            <a:r>
              <a:rPr lang="en-US" altLang="en-US" sz="1800" b="1" baseline="30000" dirty="0">
                <a:latin typeface="Verdana" panose="020B0604030504040204" pitchFamily="34" charset="0"/>
              </a:rPr>
              <a:t>nd</a:t>
            </a:r>
            <a:r>
              <a:rPr lang="en-US" altLang="en-US" sz="1800" b="1" dirty="0">
                <a:latin typeface="Verdana" panose="020B0604030504040204" pitchFamily="34" charset="0"/>
              </a:rPr>
              <a:t> element at optimum, minimize 3</a:t>
            </a:r>
            <a:r>
              <a:rPr lang="en-US" altLang="en-US" sz="1800" b="1" baseline="30000" dirty="0">
                <a:latin typeface="Verdana" panose="020B0604030504040204" pitchFamily="34" charset="0"/>
              </a:rPr>
              <a:t>rd</a:t>
            </a:r>
            <a:r>
              <a:rPr lang="en-US" altLang="en-US" sz="1800" b="1" dirty="0">
                <a:latin typeface="Verdana" panose="020B0604030504040204" pitchFamily="34" charset="0"/>
              </a:rPr>
              <a:t> element</a:t>
            </a:r>
            <a:br>
              <a:rPr lang="en-US" altLang="en-US" sz="1800" b="1" dirty="0">
                <a:latin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</a:rPr>
              <a:t>etc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/>
            </a:r>
            <a:br>
              <a:rPr lang="en-US" altLang="en-US" sz="1800" b="1" dirty="0">
                <a:latin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</a:rPr>
              <a:t>Keep going until you find a unique optimal solution.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For our Example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4953000" y="39624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9624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077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83BE306-56AC-4A48-87CB-AD85C8936D3A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Graphically Solving:  First Priority</a:t>
            </a: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8001000" y="2286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2425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2209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905000" y="228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2</a:t>
            </a:r>
            <a:endParaRPr lang="en-US" altLang="en-US" sz="1800" b="1" dirty="0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02108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1</a:t>
            </a:r>
            <a:endParaRPr lang="en-US" altLang="en-US" sz="1800" b="1" dirty="0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038600" y="609601"/>
            <a:ext cx="3886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2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+ 4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3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3</a:t>
            </a:r>
            <a:r>
              <a:rPr lang="en-US" altLang="en-US" sz="2000" b="1" dirty="0">
                <a:latin typeface="Verdana" panose="020B0604030504040204" pitchFamily="34" charset="0"/>
              </a:rPr>
              <a:t> = 44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3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+ 8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4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4</a:t>
            </a:r>
            <a:r>
              <a:rPr lang="en-US" altLang="en-US" sz="2000" b="1" dirty="0">
                <a:latin typeface="Verdana" panose="020B0604030504040204" pitchFamily="34" charset="0"/>
              </a:rPr>
              <a:t> = 78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(only two goals dealing with first priority)</a:t>
            </a:r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2438400" y="2133600"/>
            <a:ext cx="6019800" cy="4038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 flipV="1">
            <a:off x="2438400" y="1752600"/>
            <a:ext cx="381000" cy="381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H="1">
            <a:off x="2362200" y="22860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96774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30</a:t>
            </a:r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1752600" y="685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15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2819400" y="1447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/>
              <a:t>3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2438400" y="2438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3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2438400" y="2743200"/>
            <a:ext cx="6934200" cy="3429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7" name="Line 18"/>
          <p:cNvSpPr>
            <a:spLocks noChangeShapeType="1"/>
          </p:cNvSpPr>
          <p:nvPr/>
        </p:nvSpPr>
        <p:spPr bwMode="auto">
          <a:xfrm flipV="1">
            <a:off x="9144000" y="5715000"/>
            <a:ext cx="228600" cy="381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9296400" y="54102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/>
              <a:t>4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 flipH="1">
            <a:off x="8839200" y="60198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8305800" y="6248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4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2667000" y="4419601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Alternative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Optimal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Solutions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(For Priority 1)</a:t>
            </a:r>
          </a:p>
        </p:txBody>
      </p:sp>
      <p:sp>
        <p:nvSpPr>
          <p:cNvPr id="15382" name="Oval 24"/>
          <p:cNvSpPr>
            <a:spLocks noChangeArrowheads="1"/>
          </p:cNvSpPr>
          <p:nvPr/>
        </p:nvSpPr>
        <p:spPr bwMode="auto">
          <a:xfrm>
            <a:off x="8991600" y="228600"/>
            <a:ext cx="15240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538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82200" y="640080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A025FD9-2E42-45F7-9CD5-A984FD40CFE9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Graphically Solving:  Second Priority</a:t>
            </a: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8001000" y="2286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425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2209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05000" y="228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2</a:t>
            </a:r>
            <a:endParaRPr lang="en-US" altLang="en-US" sz="18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02108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1</a:t>
            </a:r>
            <a:endParaRPr lang="en-US" altLang="en-US" sz="1800" b="1" dirty="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810000" y="533401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30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= 450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2438400" y="2133600"/>
            <a:ext cx="6019800" cy="4038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 flipH="1">
            <a:off x="2362200" y="22860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96774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30</a:t>
            </a: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1752600" y="685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15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2362200" y="2438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3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>
            <a:off x="2438400" y="2743200"/>
            <a:ext cx="6934200" cy="3429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99" name="Line 19"/>
          <p:cNvSpPr>
            <a:spLocks noChangeShapeType="1"/>
          </p:cNvSpPr>
          <p:nvPr/>
        </p:nvSpPr>
        <p:spPr bwMode="auto">
          <a:xfrm flipH="1">
            <a:off x="8839200" y="60198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00" name="Text Box 20"/>
          <p:cNvSpPr txBox="1">
            <a:spLocks noChangeArrowheads="1"/>
          </p:cNvSpPr>
          <p:nvPr/>
        </p:nvSpPr>
        <p:spPr bwMode="auto">
          <a:xfrm>
            <a:off x="8305800" y="6248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4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6401" name="Text Box 21"/>
          <p:cNvSpPr txBox="1">
            <a:spLocks noChangeArrowheads="1"/>
          </p:cNvSpPr>
          <p:nvPr/>
        </p:nvSpPr>
        <p:spPr bwMode="auto">
          <a:xfrm>
            <a:off x="2286000" y="4724401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Alternative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Optimal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Solutions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(For Priority 2)</a:t>
            </a:r>
          </a:p>
        </p:txBody>
      </p:sp>
      <p:sp>
        <p:nvSpPr>
          <p:cNvPr id="16402" name="Oval 22"/>
          <p:cNvSpPr>
            <a:spLocks noChangeArrowheads="1"/>
          </p:cNvSpPr>
          <p:nvPr/>
        </p:nvSpPr>
        <p:spPr bwMode="auto">
          <a:xfrm>
            <a:off x="9067800" y="685800"/>
            <a:ext cx="15240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6403" name="Line 23"/>
          <p:cNvSpPr>
            <a:spLocks noChangeShapeType="1"/>
          </p:cNvSpPr>
          <p:nvPr/>
        </p:nvSpPr>
        <p:spPr bwMode="auto">
          <a:xfrm>
            <a:off x="2438400" y="2743200"/>
            <a:ext cx="4419600" cy="3429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04" name="Line 24"/>
          <p:cNvSpPr>
            <a:spLocks noChangeShapeType="1"/>
          </p:cNvSpPr>
          <p:nvPr/>
        </p:nvSpPr>
        <p:spPr bwMode="auto">
          <a:xfrm flipV="1">
            <a:off x="6692900" y="57277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05" name="Text Box 25"/>
          <p:cNvSpPr txBox="1">
            <a:spLocks noChangeArrowheads="1"/>
          </p:cNvSpPr>
          <p:nvPr/>
        </p:nvSpPr>
        <p:spPr bwMode="auto">
          <a:xfrm>
            <a:off x="6934200" y="57912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6406" name="Line 26"/>
          <p:cNvSpPr>
            <a:spLocks noChangeShapeType="1"/>
          </p:cNvSpPr>
          <p:nvPr/>
        </p:nvSpPr>
        <p:spPr bwMode="auto">
          <a:xfrm flipH="1">
            <a:off x="3200400" y="3352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07" name="Line 27"/>
          <p:cNvSpPr>
            <a:spLocks noChangeShapeType="1"/>
          </p:cNvSpPr>
          <p:nvPr/>
        </p:nvSpPr>
        <p:spPr bwMode="auto">
          <a:xfrm flipH="1">
            <a:off x="3429000" y="3505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08" name="Line 28"/>
          <p:cNvSpPr>
            <a:spLocks noChangeShapeType="1"/>
          </p:cNvSpPr>
          <p:nvPr/>
        </p:nvSpPr>
        <p:spPr bwMode="auto">
          <a:xfrm flipH="1">
            <a:off x="3657600" y="3657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09" name="Line 29"/>
          <p:cNvSpPr>
            <a:spLocks noChangeShapeType="1"/>
          </p:cNvSpPr>
          <p:nvPr/>
        </p:nvSpPr>
        <p:spPr bwMode="auto">
          <a:xfrm flipH="1">
            <a:off x="3810000" y="3810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0" name="Line 30"/>
          <p:cNvSpPr>
            <a:spLocks noChangeShapeType="1"/>
          </p:cNvSpPr>
          <p:nvPr/>
        </p:nvSpPr>
        <p:spPr bwMode="auto">
          <a:xfrm flipH="1">
            <a:off x="3962400" y="3962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1" name="Line 31"/>
          <p:cNvSpPr>
            <a:spLocks noChangeShapeType="1"/>
          </p:cNvSpPr>
          <p:nvPr/>
        </p:nvSpPr>
        <p:spPr bwMode="auto">
          <a:xfrm flipH="1">
            <a:off x="4191000" y="4114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2" name="Line 32"/>
          <p:cNvSpPr>
            <a:spLocks noChangeShapeType="1"/>
          </p:cNvSpPr>
          <p:nvPr/>
        </p:nvSpPr>
        <p:spPr bwMode="auto">
          <a:xfrm flipH="1">
            <a:off x="4419600" y="4267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3" name="Line 33"/>
          <p:cNvSpPr>
            <a:spLocks noChangeShapeType="1"/>
          </p:cNvSpPr>
          <p:nvPr/>
        </p:nvSpPr>
        <p:spPr bwMode="auto">
          <a:xfrm flipH="1">
            <a:off x="4572000" y="4419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4" name="Line 34"/>
          <p:cNvSpPr>
            <a:spLocks noChangeShapeType="1"/>
          </p:cNvSpPr>
          <p:nvPr/>
        </p:nvSpPr>
        <p:spPr bwMode="auto">
          <a:xfrm flipH="1">
            <a:off x="48006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5" name="Line 35"/>
          <p:cNvSpPr>
            <a:spLocks noChangeShapeType="1"/>
          </p:cNvSpPr>
          <p:nvPr/>
        </p:nvSpPr>
        <p:spPr bwMode="auto">
          <a:xfrm flipH="1">
            <a:off x="5016500" y="4724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6" name="Line 36"/>
          <p:cNvSpPr>
            <a:spLocks noChangeShapeType="1"/>
          </p:cNvSpPr>
          <p:nvPr/>
        </p:nvSpPr>
        <p:spPr bwMode="auto">
          <a:xfrm flipH="1">
            <a:off x="5181600" y="487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7" name="Line 37"/>
          <p:cNvSpPr>
            <a:spLocks noChangeShapeType="1"/>
          </p:cNvSpPr>
          <p:nvPr/>
        </p:nvSpPr>
        <p:spPr bwMode="auto">
          <a:xfrm flipH="1">
            <a:off x="5359400" y="502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8" name="Line 38"/>
          <p:cNvSpPr>
            <a:spLocks noChangeShapeType="1"/>
          </p:cNvSpPr>
          <p:nvPr/>
        </p:nvSpPr>
        <p:spPr bwMode="auto">
          <a:xfrm flipH="1">
            <a:off x="5562600" y="5181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19" name="Line 39"/>
          <p:cNvSpPr>
            <a:spLocks noChangeShapeType="1"/>
          </p:cNvSpPr>
          <p:nvPr/>
        </p:nvSpPr>
        <p:spPr bwMode="auto">
          <a:xfrm flipH="1">
            <a:off x="5791200" y="5334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20" name="Line 40"/>
          <p:cNvSpPr>
            <a:spLocks noChangeShapeType="1"/>
          </p:cNvSpPr>
          <p:nvPr/>
        </p:nvSpPr>
        <p:spPr bwMode="auto">
          <a:xfrm flipH="1">
            <a:off x="5994400" y="548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21" name="Line 41"/>
          <p:cNvSpPr>
            <a:spLocks noChangeShapeType="1"/>
          </p:cNvSpPr>
          <p:nvPr/>
        </p:nvSpPr>
        <p:spPr bwMode="auto">
          <a:xfrm flipH="1">
            <a:off x="6197600" y="5638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22" name="Line 42"/>
          <p:cNvSpPr>
            <a:spLocks noChangeShapeType="1"/>
          </p:cNvSpPr>
          <p:nvPr/>
        </p:nvSpPr>
        <p:spPr bwMode="auto">
          <a:xfrm flipH="1">
            <a:off x="6413500" y="5791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23" name="Line 44"/>
          <p:cNvSpPr>
            <a:spLocks noChangeShapeType="1"/>
          </p:cNvSpPr>
          <p:nvPr/>
        </p:nvSpPr>
        <p:spPr bwMode="auto">
          <a:xfrm flipV="1">
            <a:off x="4495800" y="4876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42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82200" y="637063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3526BDA-B6EB-4263-939C-E64B37485083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Graphically Solving:  Third Priority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8001000" y="2286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425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209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05000" y="228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2</a:t>
            </a:r>
            <a:endParaRPr lang="en-US" altLang="en-US" sz="18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2108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1</a:t>
            </a:r>
            <a:endParaRPr lang="en-US" altLang="en-US" sz="1800" b="1" dirty="0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810000" y="533401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5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5</a:t>
            </a:r>
            <a:r>
              <a:rPr lang="en-US" altLang="en-US" sz="2000" b="1" dirty="0">
                <a:latin typeface="Verdana" panose="020B0604030504040204" pitchFamily="34" charset="0"/>
              </a:rPr>
              <a:t> = 8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438400" y="2133600"/>
            <a:ext cx="6019800" cy="4038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362200" y="22860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96774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30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752600" y="685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15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362200" y="2438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3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2438400" y="2743200"/>
            <a:ext cx="6934200" cy="3429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8839200" y="60198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8305800" y="6248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4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2057400" y="4495801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Alternative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Optimal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Solutions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(For Priority 3)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9067800" y="1143000"/>
            <a:ext cx="15240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2438400" y="2743200"/>
            <a:ext cx="4419600" cy="3429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692900" y="57277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934200" y="57912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7430" name="Line 27"/>
          <p:cNvSpPr>
            <a:spLocks noChangeShapeType="1"/>
          </p:cNvSpPr>
          <p:nvPr/>
        </p:nvSpPr>
        <p:spPr bwMode="auto">
          <a:xfrm flipH="1">
            <a:off x="4572000" y="4114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1" name="Line 28"/>
          <p:cNvSpPr>
            <a:spLocks noChangeShapeType="1"/>
          </p:cNvSpPr>
          <p:nvPr/>
        </p:nvSpPr>
        <p:spPr bwMode="auto">
          <a:xfrm flipH="1">
            <a:off x="4572000" y="4267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2" name="Line 29"/>
          <p:cNvSpPr>
            <a:spLocks noChangeShapeType="1"/>
          </p:cNvSpPr>
          <p:nvPr/>
        </p:nvSpPr>
        <p:spPr bwMode="auto">
          <a:xfrm flipH="1">
            <a:off x="4572000" y="44196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3" name="Line 30"/>
          <p:cNvSpPr>
            <a:spLocks noChangeShapeType="1"/>
          </p:cNvSpPr>
          <p:nvPr/>
        </p:nvSpPr>
        <p:spPr bwMode="auto">
          <a:xfrm flipH="1">
            <a:off x="4800600" y="4572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4" name="Line 31"/>
          <p:cNvSpPr>
            <a:spLocks noChangeShapeType="1"/>
          </p:cNvSpPr>
          <p:nvPr/>
        </p:nvSpPr>
        <p:spPr bwMode="auto">
          <a:xfrm flipH="1">
            <a:off x="5016500" y="4724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5" name="Line 32"/>
          <p:cNvSpPr>
            <a:spLocks noChangeShapeType="1"/>
          </p:cNvSpPr>
          <p:nvPr/>
        </p:nvSpPr>
        <p:spPr bwMode="auto">
          <a:xfrm flipH="1">
            <a:off x="5181600" y="487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6" name="Line 33"/>
          <p:cNvSpPr>
            <a:spLocks noChangeShapeType="1"/>
          </p:cNvSpPr>
          <p:nvPr/>
        </p:nvSpPr>
        <p:spPr bwMode="auto">
          <a:xfrm flipH="1">
            <a:off x="5359400" y="502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7" name="Line 34"/>
          <p:cNvSpPr>
            <a:spLocks noChangeShapeType="1"/>
          </p:cNvSpPr>
          <p:nvPr/>
        </p:nvSpPr>
        <p:spPr bwMode="auto">
          <a:xfrm flipH="1">
            <a:off x="5562600" y="5181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8" name="Line 35"/>
          <p:cNvSpPr>
            <a:spLocks noChangeShapeType="1"/>
          </p:cNvSpPr>
          <p:nvPr/>
        </p:nvSpPr>
        <p:spPr bwMode="auto">
          <a:xfrm flipH="1">
            <a:off x="5791200" y="5334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 flipH="1">
            <a:off x="5994400" y="548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0" name="Line 37"/>
          <p:cNvSpPr>
            <a:spLocks noChangeShapeType="1"/>
          </p:cNvSpPr>
          <p:nvPr/>
        </p:nvSpPr>
        <p:spPr bwMode="auto">
          <a:xfrm flipH="1">
            <a:off x="6197600" y="5638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 flipH="1">
            <a:off x="6413500" y="5791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2" name="Line 39"/>
          <p:cNvSpPr>
            <a:spLocks noChangeShapeType="1"/>
          </p:cNvSpPr>
          <p:nvPr/>
        </p:nvSpPr>
        <p:spPr bwMode="auto">
          <a:xfrm flipV="1">
            <a:off x="4343400" y="4953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3" name="Line 40"/>
          <p:cNvSpPr>
            <a:spLocks noChangeShapeType="1"/>
          </p:cNvSpPr>
          <p:nvPr/>
        </p:nvSpPr>
        <p:spPr bwMode="auto">
          <a:xfrm flipV="1">
            <a:off x="4572000" y="1447800"/>
            <a:ext cx="0" cy="4800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4" name="Line 41"/>
          <p:cNvSpPr>
            <a:spLocks noChangeShapeType="1"/>
          </p:cNvSpPr>
          <p:nvPr/>
        </p:nvSpPr>
        <p:spPr bwMode="auto">
          <a:xfrm>
            <a:off x="4572000" y="1524000"/>
            <a:ext cx="381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45" name="Text Box 42"/>
          <p:cNvSpPr txBox="1">
            <a:spLocks noChangeArrowheads="1"/>
          </p:cNvSpPr>
          <p:nvPr/>
        </p:nvSpPr>
        <p:spPr bwMode="auto">
          <a:xfrm>
            <a:off x="4876800" y="17526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/>
              <a:t>5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74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001000" y="6368069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18CE268-F3A4-4199-87E1-082236BE38B9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Graphically Solving:  Fourth Priority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8001000" y="228600"/>
          <a:ext cx="24653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1168400" imgH="939800" progId="Equation.3">
                  <p:embed/>
                </p:oleObj>
              </mc:Choice>
              <mc:Fallback>
                <p:oleObj name="Equation" r:id="rId3" imgW="11684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24653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425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2209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905000" y="228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2</a:t>
            </a:r>
            <a:endParaRPr lang="en-US" altLang="en-US" sz="18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2108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1</a:t>
            </a:r>
            <a:endParaRPr lang="en-US" altLang="en-US" sz="1800" b="1" dirty="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810000" y="533401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= 10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438400" y="2133600"/>
            <a:ext cx="6019800" cy="40386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2362200" y="22860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96774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30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752600" y="685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15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362200" y="2438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3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2438400" y="2743200"/>
            <a:ext cx="6934200" cy="3429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8839200" y="6019800"/>
            <a:ext cx="2286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8305800" y="6248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4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953000" y="2133600"/>
            <a:ext cx="4267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Can’t achieve 4th priority goal without losing optimality with first 3 goals.  Therefore, find the closest point that meets the first 3 goals – that is closest to the last goal.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Optimal Solution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9144000" y="1676400"/>
            <a:ext cx="15240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438400" y="2743200"/>
            <a:ext cx="4419600" cy="3429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V="1">
            <a:off x="6692900" y="5727700"/>
            <a:ext cx="304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934200" y="57912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54" name="Line 34"/>
          <p:cNvSpPr>
            <a:spLocks noChangeShapeType="1"/>
          </p:cNvSpPr>
          <p:nvPr/>
        </p:nvSpPr>
        <p:spPr bwMode="auto">
          <a:xfrm flipH="1">
            <a:off x="4876800" y="41148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55" name="Line 35"/>
          <p:cNvSpPr>
            <a:spLocks noChangeShapeType="1"/>
          </p:cNvSpPr>
          <p:nvPr/>
        </p:nvSpPr>
        <p:spPr bwMode="auto">
          <a:xfrm flipV="1">
            <a:off x="4572000" y="1447800"/>
            <a:ext cx="0" cy="4800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56" name="Line 36"/>
          <p:cNvSpPr>
            <a:spLocks noChangeShapeType="1"/>
          </p:cNvSpPr>
          <p:nvPr/>
        </p:nvSpPr>
        <p:spPr bwMode="auto">
          <a:xfrm>
            <a:off x="4572000" y="1524000"/>
            <a:ext cx="381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57" name="Text Box 37"/>
          <p:cNvSpPr txBox="1">
            <a:spLocks noChangeArrowheads="1"/>
          </p:cNvSpPr>
          <p:nvPr/>
        </p:nvSpPr>
        <p:spPr bwMode="auto">
          <a:xfrm>
            <a:off x="4648200" y="16002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/>
              <a:t>5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58" name="Line 38"/>
          <p:cNvSpPr>
            <a:spLocks noChangeShapeType="1"/>
          </p:cNvSpPr>
          <p:nvPr/>
        </p:nvSpPr>
        <p:spPr bwMode="auto">
          <a:xfrm flipH="1" flipV="1">
            <a:off x="2438400" y="3429000"/>
            <a:ext cx="2590800" cy="27432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59" name="Line 39"/>
          <p:cNvSpPr>
            <a:spLocks noChangeShapeType="1"/>
          </p:cNvSpPr>
          <p:nvPr/>
        </p:nvSpPr>
        <p:spPr bwMode="auto">
          <a:xfrm flipH="1">
            <a:off x="2590800" y="3962400"/>
            <a:ext cx="304800" cy="152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60" name="Text Box 40"/>
          <p:cNvSpPr txBox="1">
            <a:spLocks noChangeArrowheads="1"/>
          </p:cNvSpPr>
          <p:nvPr/>
        </p:nvSpPr>
        <p:spPr bwMode="auto">
          <a:xfrm>
            <a:off x="2438400" y="41148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18461" name="Oval 41"/>
          <p:cNvSpPr>
            <a:spLocks noChangeArrowheads="1"/>
          </p:cNvSpPr>
          <p:nvPr/>
        </p:nvSpPr>
        <p:spPr bwMode="auto">
          <a:xfrm>
            <a:off x="4419600" y="4267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846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014626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51E63CC-0D87-4DB0-9B6A-6E4CE712A9F5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Example 1 … Final Solution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76400" y="381001"/>
            <a:ext cx="8839200" cy="725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Optimal Point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5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5</a:t>
            </a:r>
            <a:r>
              <a:rPr lang="en-US" altLang="en-US" sz="2000" b="1" dirty="0">
                <a:latin typeface="Verdana" panose="020B0604030504040204" pitchFamily="34" charset="0"/>
              </a:rPr>
              <a:t> = 8		(tight constraint therefore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= 8)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/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/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30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 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= 450		(tight constraint)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30(8) + 50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= 450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= 21/5 = 4.2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/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Fourth Goal: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= 10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8 + 4.2 + 0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= 10	yields	</a:t>
            </a:r>
            <a:r>
              <a:rPr lang="el-GR" altLang="en-US" sz="2000" b="1">
                <a:latin typeface="Verdana" panose="020B0604030504040204" pitchFamily="34" charset="0"/>
                <a:cs typeface="Arial" panose="020B060402020202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= 2.2</a:t>
            </a:r>
            <a:r>
              <a:rPr lang="en-US" altLang="en-US" sz="2000" dirty="0">
                <a:latin typeface="Verdana" panose="020B0604030504040204" pitchFamily="34" charset="0"/>
              </a:rPr>
              <a:t> </a:t>
            </a:r>
            <a:r>
              <a:rPr lang="en-US" altLang="en-US" sz="2000" b="1" dirty="0">
                <a:latin typeface="Verdana" panose="020B0604030504040204" pitchFamily="34" charset="0"/>
              </a:rPr>
              <a:t/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/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Achievement Vector (Based On Priorities):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				Priority Goal 1 (achieved)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				Priority Goal 2 (achieved)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				Priority Goal 3 (achieved)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				Priority Goal 4 (violated by 2.2)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3048001" y="4419600"/>
          <a:ext cx="23034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1091726" imgH="939392" progId="Equation.3">
                  <p:embed/>
                </p:oleObj>
              </mc:Choice>
              <mc:Fallback>
                <p:oleObj name="Equation" r:id="rId3" imgW="1091726" imgH="9393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419600"/>
                        <a:ext cx="23034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876191" y="632460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2C5FD81-CB67-4AA4-80F9-4CF521289053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Example 2 … Convert Goals to Goal Programming Form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76400" y="685801"/>
            <a:ext cx="8839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3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+ 2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 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= 6		 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= 10			 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2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3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3</a:t>
            </a:r>
            <a:r>
              <a:rPr lang="en-US" altLang="en-US" sz="2000" b="1" dirty="0">
                <a:latin typeface="Verdana" panose="020B0604030504040204" pitchFamily="34" charset="0"/>
              </a:rPr>
              <a:t> = 12		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4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4</a:t>
            </a:r>
            <a:r>
              <a:rPr lang="en-US" altLang="en-US" sz="2000" b="1" dirty="0">
                <a:latin typeface="Verdana" panose="020B0604030504040204" pitchFamily="34" charset="0"/>
              </a:rPr>
              <a:t> = 10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,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≥ 0	and	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i</a:t>
            </a:r>
            <a:r>
              <a:rPr lang="en-US" altLang="en-US" sz="2000" b="1" dirty="0">
                <a:latin typeface="Verdana" panose="020B0604030504040204" pitchFamily="34" charset="0"/>
              </a:rPr>
              <a:t>,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i</a:t>
            </a:r>
            <a:r>
              <a:rPr lang="en-US" altLang="en-US" sz="2000" b="1" dirty="0">
                <a:latin typeface="Verdana" panose="020B0604030504040204" pitchFamily="34" charset="0"/>
              </a:rPr>
              <a:t> ≥ 0, for all 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Based on achievement vector (from above):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- goal 3 and goal 4 (from above) are rigid constraints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- goal 1 is more important than goal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- goal 1 was a ≤ originally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- goal 2 was a ≥ originally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- goal 3 was a ≤ originally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- goal 4 was a ≤ originally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7391400" y="914400"/>
          <a:ext cx="246538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1168400" imgH="711200" progId="Equation.3">
                  <p:embed/>
                </p:oleObj>
              </mc:Choice>
              <mc:Fallback>
                <p:oleObj name="Equation" r:id="rId3" imgW="11684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914400"/>
                        <a:ext cx="246538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058400" y="640080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4FF4D3E-DA87-46F3-820C-1B838C820C85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Graphically Solving: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2425700" y="152400"/>
            <a:ext cx="0" cy="624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2209800" y="6172200"/>
            <a:ext cx="815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905000" y="228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2</a:t>
            </a:r>
            <a:endParaRPr lang="en-US" altLang="en-US" sz="1800" b="1" dirty="0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02108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x</a:t>
            </a:r>
            <a:r>
              <a:rPr lang="en-US" altLang="en-US" sz="1800" b="1" baseline="-25000" dirty="0"/>
              <a:t>1</a:t>
            </a:r>
            <a:endParaRPr lang="en-US" altLang="en-US" sz="1800" b="1" dirty="0"/>
          </a:p>
        </p:txBody>
      </p:sp>
      <p:sp>
        <p:nvSpPr>
          <p:cNvPr id="21511" name="Line 9"/>
          <p:cNvSpPr>
            <a:spLocks noChangeShapeType="1"/>
          </p:cNvSpPr>
          <p:nvPr/>
        </p:nvSpPr>
        <p:spPr bwMode="auto">
          <a:xfrm>
            <a:off x="2438400" y="1600200"/>
            <a:ext cx="7315200" cy="45720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 flipH="1">
            <a:off x="8305800" y="5486400"/>
            <a:ext cx="304800" cy="304800"/>
          </a:xfrm>
          <a:prstGeom prst="line">
            <a:avLst/>
          </a:prstGeom>
          <a:noFill/>
          <a:ln w="254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9677400" y="6172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10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1752600" y="685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12</a:t>
            </a:r>
          </a:p>
        </p:txBody>
      </p:sp>
      <p:sp>
        <p:nvSpPr>
          <p:cNvPr id="21515" name="Text Box 13"/>
          <p:cNvSpPr txBox="1">
            <a:spLocks noChangeArrowheads="1"/>
          </p:cNvSpPr>
          <p:nvPr/>
        </p:nvSpPr>
        <p:spPr bwMode="auto">
          <a:xfrm>
            <a:off x="1676400" y="11430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3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21516" name="Line 14"/>
          <p:cNvSpPr>
            <a:spLocks noChangeShapeType="1"/>
          </p:cNvSpPr>
          <p:nvPr/>
        </p:nvSpPr>
        <p:spPr bwMode="auto">
          <a:xfrm>
            <a:off x="2438400" y="685800"/>
            <a:ext cx="4267200" cy="54864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17" name="Line 15"/>
          <p:cNvSpPr>
            <a:spLocks noChangeShapeType="1"/>
          </p:cNvSpPr>
          <p:nvPr/>
        </p:nvSpPr>
        <p:spPr bwMode="auto">
          <a:xfrm flipH="1">
            <a:off x="2209800" y="914400"/>
            <a:ext cx="38100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8458200" y="57150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4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3810000" y="762001"/>
            <a:ext cx="4267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Can’t achieve 3rd priority goal without losing optimality with first 2 goals. Optimal Solution</a:t>
            </a:r>
            <a:br>
              <a:rPr lang="en-US" altLang="en-US" sz="1800" b="1" dirty="0">
                <a:latin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</a:rPr>
              <a:t>x*=(2,0)</a:t>
            </a:r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>
            <a:off x="7543800" y="4343400"/>
            <a:ext cx="0" cy="1905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21" name="Line 20"/>
          <p:cNvSpPr>
            <a:spLocks noChangeShapeType="1"/>
          </p:cNvSpPr>
          <p:nvPr/>
        </p:nvSpPr>
        <p:spPr bwMode="auto">
          <a:xfrm flipV="1">
            <a:off x="7543800" y="4343400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22" name="Text Box 21"/>
          <p:cNvSpPr txBox="1">
            <a:spLocks noChangeArrowheads="1"/>
          </p:cNvSpPr>
          <p:nvPr/>
        </p:nvSpPr>
        <p:spPr bwMode="auto">
          <a:xfrm>
            <a:off x="7620000" y="43434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ρ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21523" name="Line 22"/>
          <p:cNvSpPr>
            <a:spLocks noChangeShapeType="1"/>
          </p:cNvSpPr>
          <p:nvPr/>
        </p:nvSpPr>
        <p:spPr bwMode="auto">
          <a:xfrm flipH="1">
            <a:off x="3886200" y="1981200"/>
            <a:ext cx="137160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24" name="Line 26"/>
          <p:cNvSpPr>
            <a:spLocks noChangeShapeType="1"/>
          </p:cNvSpPr>
          <p:nvPr/>
        </p:nvSpPr>
        <p:spPr bwMode="auto">
          <a:xfrm flipH="1" flipV="1">
            <a:off x="2438400" y="4343400"/>
            <a:ext cx="1447800" cy="1828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25" name="Line 27"/>
          <p:cNvSpPr>
            <a:spLocks noChangeShapeType="1"/>
          </p:cNvSpPr>
          <p:nvPr/>
        </p:nvSpPr>
        <p:spPr bwMode="auto">
          <a:xfrm flipH="1">
            <a:off x="2133600" y="4343400"/>
            <a:ext cx="304800" cy="152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26" name="Text Box 28"/>
          <p:cNvSpPr txBox="1">
            <a:spLocks noChangeArrowheads="1"/>
          </p:cNvSpPr>
          <p:nvPr/>
        </p:nvSpPr>
        <p:spPr bwMode="auto">
          <a:xfrm>
            <a:off x="1676400" y="44196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>
                <a:cs typeface="Arial" panose="020B0604020202020204" pitchFamily="34" charset="0"/>
              </a:rPr>
              <a:t>η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&gt; 0</a:t>
            </a:r>
          </a:p>
        </p:txBody>
      </p:sp>
      <p:sp>
        <p:nvSpPr>
          <p:cNvPr id="21527" name="Oval 29"/>
          <p:cNvSpPr>
            <a:spLocks noChangeArrowheads="1"/>
          </p:cNvSpPr>
          <p:nvPr/>
        </p:nvSpPr>
        <p:spPr bwMode="auto">
          <a:xfrm>
            <a:off x="3733800" y="601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21528" name="Object 2"/>
          <p:cNvGraphicFramePr>
            <a:graphicFrameLocks noChangeAspect="1"/>
          </p:cNvGraphicFramePr>
          <p:nvPr/>
        </p:nvGraphicFramePr>
        <p:xfrm>
          <a:off x="6705601" y="2362200"/>
          <a:ext cx="32432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3" imgW="1536700" imgH="711200" progId="Equation.3">
                  <p:embed/>
                </p:oleObj>
              </mc:Choice>
              <mc:Fallback>
                <p:oleObj name="Equation" r:id="rId3" imgW="15367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2362200"/>
                        <a:ext cx="324326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927787" y="637323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EEB3956-2C63-4EF1-897A-401CAF583423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Goal Programming Questions:</a:t>
            </a:r>
          </a:p>
        </p:txBody>
      </p:sp>
      <p:sp>
        <p:nvSpPr>
          <p:cNvPr id="22531" name="Text Box 11"/>
          <p:cNvSpPr txBox="1">
            <a:spLocks noChangeArrowheads="1"/>
          </p:cNvSpPr>
          <p:nvPr/>
        </p:nvSpPr>
        <p:spPr bwMode="auto">
          <a:xfrm>
            <a:off x="2159000" y="673100"/>
            <a:ext cx="7848600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The goal programming model will always have a mathematically feasible solution.  </a:t>
            </a:r>
            <a:r>
              <a:rPr lang="en-US" altLang="en-US" sz="2000" b="1" dirty="0">
                <a:latin typeface="Verdana" panose="020B0604030504040204" pitchFamily="34" charset="0"/>
                <a:sym typeface="Symbol" panose="05050102010706020507" pitchFamily="18" charset="2"/>
              </a:rPr>
              <a:t> Why?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All variables and deviations are ≥ 0.  This allows real/rigid constraints to be violated.</a:t>
            </a:r>
            <a:endParaRPr lang="en-US" altLang="en-US" sz="20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The solution may not be feasible from an implementation point of view.  </a:t>
            </a:r>
            <a:r>
              <a:rPr lang="en-US" altLang="en-US" sz="2000" b="1" dirty="0">
                <a:latin typeface="Verdana" panose="020B0604030504040204" pitchFamily="34" charset="0"/>
                <a:sym typeface="Symbol" panose="05050102010706020507" pitchFamily="18" charset="2"/>
              </a:rPr>
              <a:t> Why?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Because you may violate a real/rigid constraint.</a:t>
            </a:r>
            <a:endParaRPr lang="en-US" altLang="en-US" sz="2000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829800" y="632460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8C69270-DF35-4564-AAC7-BC5D927A6FA6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>
            <a:extLst>
              <a:ext uri="{FF2B5EF4-FFF2-40B4-BE49-F238E27FC236}">
                <a16:creationId xmlns:a16="http://schemas.microsoft.com/office/drawing/2014/main" id="{772CE7A7-CF64-481B-B1C7-00A9E01F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Multiobjective Programming: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609600" y="1600203"/>
            <a:ext cx="109728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defTabSz="457189" eaLnBrk="1" hangingPunct="1"/>
            <a:r>
              <a:rPr lang="en-US" altLang="en-US" b="1" dirty="0">
                <a:latin typeface="Arial"/>
                <a:cs typeface="Arial"/>
              </a:rPr>
              <a:t>Goal Programming</a:t>
            </a:r>
          </a:p>
          <a:p>
            <a:pPr defTabSz="457189" eaLnBrk="1" hangingPunct="1">
              <a:buFont typeface="Arial"/>
              <a:buNone/>
            </a:pPr>
            <a:endParaRPr lang="en-US" altLang="en-US" b="1" dirty="0">
              <a:latin typeface="Arial"/>
              <a:cs typeface="Arial"/>
            </a:endParaRPr>
          </a:p>
          <a:p>
            <a:pPr defTabSz="457189" eaLnBrk="1" hangingPunct="1">
              <a:buFont typeface="Arial"/>
              <a:buNone/>
            </a:pPr>
            <a:r>
              <a:rPr lang="en-US" altLang="en-US" b="1" dirty="0">
                <a:latin typeface="Arial"/>
                <a:cs typeface="Arial"/>
              </a:rPr>
              <a:t>Goal Programming Primary Reference:</a:t>
            </a:r>
            <a:br>
              <a:rPr lang="en-US" altLang="en-US" b="1" dirty="0">
                <a:latin typeface="Arial"/>
                <a:cs typeface="Arial"/>
              </a:rPr>
            </a:br>
            <a:r>
              <a:rPr lang="en-US" altLang="en-US" b="1" dirty="0">
                <a:latin typeface="Arial"/>
                <a:cs typeface="Arial"/>
              </a:rPr>
              <a:t>JP Ignizio, TM Cavalier (1994) Linear programming, Prentice Hall.</a:t>
            </a:r>
          </a:p>
        </p:txBody>
      </p:sp>
      <p:sp>
        <p:nvSpPr>
          <p:cNvPr id="74" name="Slide Number Placeholder 3">
            <a:extLst>
              <a:ext uri="{FF2B5EF4-FFF2-40B4-BE49-F238E27FC236}">
                <a16:creationId xmlns:a16="http://schemas.microsoft.com/office/drawing/2014/main" id="{9F1F3BDF-2F82-4231-8B8B-1998FEE1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6013" y="6356353"/>
            <a:ext cx="28448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2A039A6-1E36-4F5E-93FF-6F8A0ED336BF}" type="slidenum">
              <a:rPr lang="en-US" alt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609600" y="274639"/>
            <a:ext cx="109728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b="1" u="sng" kern="1200" dirty="0">
                <a:latin typeface="Arial"/>
                <a:ea typeface="+mj-ea"/>
                <a:cs typeface="Arial"/>
              </a:rPr>
              <a:t>Handling Multiple Objectives</a:t>
            </a:r>
          </a:p>
        </p:txBody>
      </p:sp>
      <p:sp>
        <p:nvSpPr>
          <p:cNvPr id="7171" name="Text Box 11"/>
          <p:cNvSpPr txBox="1">
            <a:spLocks noChangeArrowheads="1"/>
          </p:cNvSpPr>
          <p:nvPr/>
        </p:nvSpPr>
        <p:spPr bwMode="auto">
          <a:xfrm>
            <a:off x="609600" y="1600203"/>
            <a:ext cx="109728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dirty="0">
                <a:latin typeface="Arial"/>
                <a:cs typeface="Arial"/>
              </a:rPr>
              <a:t>multi-objective (or multi-criteria or multi-attribute) </a:t>
            </a: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dirty="0">
                <a:latin typeface="Arial"/>
                <a:cs typeface="Arial"/>
              </a:rPr>
              <a:t>optimization (or programming)</a:t>
            </a: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endParaRPr lang="en-US" altLang="en-US" sz="2200" b="1" dirty="0">
              <a:latin typeface="Arial"/>
              <a:cs typeface="Arial"/>
            </a:endParaRP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dirty="0">
                <a:latin typeface="Arial"/>
                <a:cs typeface="Arial"/>
              </a:rPr>
              <a:t>The process of simultaneously optimizing two or more conflicting objectives subject to certain constraints.</a:t>
            </a: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endParaRPr lang="en-US" altLang="en-US" sz="2200" b="1" dirty="0">
              <a:latin typeface="Arial"/>
              <a:cs typeface="Arial"/>
            </a:endParaRP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dirty="0">
                <a:latin typeface="Arial"/>
                <a:cs typeface="Arial"/>
              </a:rPr>
              <a:t>Goal Programming is an optimization procedure to handle multiple objectives.</a:t>
            </a: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endParaRPr lang="en-US" altLang="en-US" sz="2200" b="1" dirty="0">
              <a:latin typeface="Arial"/>
              <a:cs typeface="Arial"/>
            </a:endParaRP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dirty="0">
                <a:latin typeface="Arial"/>
                <a:cs typeface="Arial"/>
              </a:rPr>
              <a:t>First paper:  A Charnes, WW Cooper, R Ferguson (1955) Optimal estimation of executive compensation by linear programming, Management Science, 1, 138-151.</a:t>
            </a:r>
          </a:p>
        </p:txBody>
      </p: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3ECAAB0C-A37A-4CA7-99DE-EB2FA836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6013" y="6356353"/>
            <a:ext cx="28448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2A039A6-1E36-4F5E-93FF-6F8A0ED336BF}" type="slidenum">
              <a:rPr lang="en-US" alt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09600" y="274639"/>
            <a:ext cx="109728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b="1" u="sng" kern="1200" dirty="0">
                <a:latin typeface="Arial"/>
                <a:ea typeface="+mj-ea"/>
                <a:cs typeface="Arial"/>
              </a:rPr>
              <a:t>Handling Multiple Objectives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609600" y="1600203"/>
            <a:ext cx="109728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89" eaLnBrk="1" hangingPunct="1">
              <a:buFont typeface="Arial"/>
              <a:buNone/>
            </a:pPr>
            <a:r>
              <a:rPr lang="en-US" altLang="en-US" b="1" dirty="0">
                <a:latin typeface="Arial"/>
                <a:cs typeface="Arial"/>
              </a:rPr>
              <a:t>Other methods for handling multiple objectives:</a:t>
            </a:r>
          </a:p>
          <a:p>
            <a:pPr defTabSz="457189" eaLnBrk="1" hangingPunct="1">
              <a:buFont typeface="Arial"/>
              <a:buChar char="§"/>
            </a:pPr>
            <a:r>
              <a:rPr lang="en-US" altLang="en-US" b="1" dirty="0">
                <a:latin typeface="Arial"/>
                <a:cs typeface="Arial"/>
              </a:rPr>
              <a:t>  Creating a single objective function by creating weights for each objective</a:t>
            </a:r>
          </a:p>
          <a:p>
            <a:pPr defTabSz="457189" eaLnBrk="1" hangingPunct="1">
              <a:buFont typeface="Arial"/>
              <a:buChar char="§"/>
            </a:pPr>
            <a:r>
              <a:rPr lang="en-US" altLang="en-US" b="1" dirty="0">
                <a:latin typeface="Arial"/>
                <a:cs typeface="Arial"/>
              </a:rPr>
              <a:t>  Concurrent programming</a:t>
            </a:r>
          </a:p>
          <a:p>
            <a:pPr defTabSz="457189" eaLnBrk="1" hangingPunct="1">
              <a:buFont typeface="Arial"/>
              <a:buChar char="§"/>
            </a:pPr>
            <a:r>
              <a:rPr lang="en-US" altLang="en-US" b="1" dirty="0">
                <a:latin typeface="Arial"/>
                <a:cs typeface="Arial"/>
              </a:rPr>
              <a:t>  Heuristics (e.g., Genetic Algorithms, Simulated Annealing)</a:t>
            </a:r>
          </a:p>
          <a:p>
            <a:pPr defTabSz="457189" eaLnBrk="1" hangingPunct="1">
              <a:buFont typeface="Arial"/>
              <a:buChar char="§"/>
            </a:pPr>
            <a:r>
              <a:rPr lang="en-US" altLang="en-US" b="1" dirty="0">
                <a:latin typeface="Arial"/>
                <a:cs typeface="Arial"/>
              </a:rPr>
              <a:t>  Analytic Hierarchy Process (AHP)</a:t>
            </a:r>
          </a:p>
          <a:p>
            <a:pPr defTabSz="457189" eaLnBrk="1" hangingPunct="1">
              <a:buFont typeface="Arial"/>
              <a:buChar char="§"/>
            </a:pPr>
            <a:r>
              <a:rPr lang="en-US" altLang="en-US" b="1" dirty="0">
                <a:latin typeface="Arial"/>
                <a:cs typeface="Arial"/>
              </a:rPr>
              <a:t>  Etc. …</a:t>
            </a:r>
          </a:p>
        </p:txBody>
      </p: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9FBB4BE6-FFF3-4FBB-B0C5-FD03B794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6013" y="6356353"/>
            <a:ext cx="28448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2A039A6-1E36-4F5E-93FF-6F8A0ED336BF}" type="slidenum">
              <a:rPr lang="en-US" alt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609600" y="274639"/>
            <a:ext cx="109728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b="1" u="sng" kern="1200" dirty="0">
                <a:latin typeface="Arial"/>
                <a:ea typeface="+mj-ea"/>
                <a:cs typeface="Arial"/>
              </a:rPr>
              <a:t>Goal Programming</a:t>
            </a: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609600" y="1600203"/>
            <a:ext cx="109728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1800" b="1" u="sng" dirty="0">
                <a:latin typeface="Arial"/>
                <a:cs typeface="Arial"/>
              </a:rPr>
              <a:t>Baseline Formulation</a:t>
            </a: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1800" b="1" dirty="0">
                <a:latin typeface="Arial"/>
                <a:cs typeface="Arial"/>
              </a:rPr>
              <a:t>Objectives	(slightly more flexible)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Constraints 	(rigid/technological constraints)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/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Objectives and Constraints look exactly the same mathematically, just need to change objectives to goals by setting </a:t>
            </a:r>
            <a:r>
              <a:rPr lang="en-US" altLang="en-US" sz="1800" b="1" i="1" dirty="0">
                <a:latin typeface="Arial"/>
                <a:cs typeface="Arial"/>
              </a:rPr>
              <a:t>aspiration levels</a:t>
            </a:r>
            <a:r>
              <a:rPr lang="en-US" altLang="en-US" sz="1800" b="1" dirty="0">
                <a:latin typeface="Arial"/>
                <a:cs typeface="Arial"/>
              </a:rPr>
              <a:t>.</a:t>
            </a:r>
            <a:br>
              <a:rPr lang="en-US" altLang="en-US" sz="1800" b="1" dirty="0">
                <a:latin typeface="Arial"/>
                <a:cs typeface="Arial"/>
              </a:rPr>
            </a:br>
            <a:endParaRPr lang="en-US" altLang="en-US" sz="1800" b="1" dirty="0">
              <a:latin typeface="Arial"/>
              <a:cs typeface="Arial"/>
            </a:endParaRP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1800" b="1" dirty="0">
                <a:latin typeface="Arial"/>
                <a:cs typeface="Arial"/>
              </a:rPr>
              <a:t>Also convert constraints to goals.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/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Set </a:t>
            </a:r>
            <a:r>
              <a:rPr lang="en-US" altLang="en-US" sz="1800" b="1" i="1" dirty="0">
                <a:latin typeface="Arial"/>
                <a:cs typeface="Arial"/>
              </a:rPr>
              <a:t>Priorities</a:t>
            </a:r>
            <a:r>
              <a:rPr lang="en-US" altLang="en-US" sz="1800" b="1" dirty="0">
                <a:latin typeface="Arial"/>
                <a:cs typeface="Arial"/>
              </a:rPr>
              <a:t> on each Goal (analyst point-of-view):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Usually … you would want to …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(In this class, the problem statement will be explicit)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- rigid constraints first priority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- major objective (i.e., maximize profit) second priority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…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- medium constraint (i.e., satisfy major customer demand)</a:t>
            </a:r>
            <a:br>
              <a:rPr lang="en-US" altLang="en-US" sz="1800" b="1" dirty="0">
                <a:latin typeface="Arial"/>
                <a:cs typeface="Arial"/>
              </a:rPr>
            </a:br>
            <a:r>
              <a:rPr lang="en-US" altLang="en-US" sz="1800" b="1" dirty="0">
                <a:latin typeface="Arial"/>
                <a:cs typeface="Arial"/>
              </a:rPr>
              <a:t>- etc</a:t>
            </a:r>
          </a:p>
        </p:txBody>
      </p: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289EE0CD-5150-4CD2-ABE6-8D134DC1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6013" y="6356353"/>
            <a:ext cx="28448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2A039A6-1E36-4F5E-93FF-6F8A0ED336BF}" type="slidenum">
              <a:rPr lang="en-US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609600" y="274639"/>
            <a:ext cx="109728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b="1" u="sng" kern="1200" dirty="0">
                <a:latin typeface="Arial"/>
                <a:ea typeface="+mj-ea"/>
                <a:cs typeface="Arial"/>
              </a:rPr>
              <a:t>Goal Programming</a:t>
            </a: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609600" y="1600203"/>
            <a:ext cx="109728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u="sng" dirty="0">
                <a:latin typeface="Arial"/>
                <a:cs typeface="Arial"/>
              </a:rPr>
              <a:t>Priority:</a:t>
            </a:r>
            <a:br>
              <a:rPr lang="en-US" altLang="en-US" sz="2200" b="1" u="sng" dirty="0">
                <a:latin typeface="Arial"/>
                <a:cs typeface="Arial"/>
              </a:rPr>
            </a:br>
            <a:r>
              <a:rPr lang="en-US" altLang="en-US" sz="2200" b="1" dirty="0">
                <a:latin typeface="Arial"/>
                <a:cs typeface="Arial"/>
              </a:rPr>
              <a:t>Constraints</a:t>
            </a:r>
            <a:br>
              <a:rPr lang="en-US" altLang="en-US" sz="2200" b="1" dirty="0">
                <a:latin typeface="Arial"/>
                <a:cs typeface="Arial"/>
              </a:rPr>
            </a:br>
            <a:r>
              <a:rPr lang="en-US" altLang="en-US" sz="2200" b="1" dirty="0">
                <a:latin typeface="Arial"/>
                <a:cs typeface="Arial"/>
              </a:rPr>
              <a:t>Objectives</a:t>
            </a:r>
            <a:br>
              <a:rPr lang="en-US" altLang="en-US" sz="2200" b="1" dirty="0">
                <a:latin typeface="Arial"/>
                <a:cs typeface="Arial"/>
              </a:rPr>
            </a:br>
            <a:r>
              <a:rPr lang="en-US" altLang="en-US" sz="2200" b="1" dirty="0">
                <a:latin typeface="Arial"/>
                <a:cs typeface="Arial"/>
              </a:rPr>
              <a:t>Goals</a:t>
            </a: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dirty="0">
                <a:latin typeface="Arial"/>
                <a:cs typeface="Arial"/>
              </a:rPr>
              <a:t>Convert Objectives to Goals by setting aspiration levels.</a:t>
            </a:r>
            <a:br>
              <a:rPr lang="en-US" altLang="en-US" sz="2200" b="1" dirty="0">
                <a:latin typeface="Arial"/>
                <a:cs typeface="Arial"/>
              </a:rPr>
            </a:br>
            <a:r>
              <a:rPr lang="en-US" altLang="en-US" sz="2200" b="1" dirty="0">
                <a:latin typeface="Arial"/>
                <a:cs typeface="Arial"/>
              </a:rPr>
              <a:t>Set priority classes for each goal.</a:t>
            </a:r>
            <a:br>
              <a:rPr lang="en-US" altLang="en-US" sz="2200" b="1" dirty="0">
                <a:latin typeface="Arial"/>
                <a:cs typeface="Arial"/>
              </a:rPr>
            </a:br>
            <a:r>
              <a:rPr lang="en-US" altLang="en-US" sz="2200" b="1" dirty="0">
                <a:latin typeface="Arial"/>
                <a:cs typeface="Arial"/>
              </a:rPr>
              <a:t>Add positive and negative deviations to each goal.</a:t>
            </a:r>
            <a:br>
              <a:rPr lang="en-US" altLang="en-US" sz="2200" b="1" dirty="0">
                <a:latin typeface="Arial"/>
                <a:cs typeface="Arial"/>
              </a:rPr>
            </a:br>
            <a:r>
              <a:rPr lang="en-US" altLang="en-US" sz="2200" b="1" dirty="0">
                <a:latin typeface="Arial"/>
                <a:cs typeface="Arial"/>
              </a:rPr>
              <a:t>Lex Min a vector of goal deviations.</a:t>
            </a:r>
            <a:br>
              <a:rPr lang="en-US" altLang="en-US" sz="2200" b="1" dirty="0">
                <a:latin typeface="Arial"/>
                <a:cs typeface="Arial"/>
              </a:rPr>
            </a:br>
            <a:endParaRPr lang="en-US" altLang="en-US" sz="2200" b="1" dirty="0">
              <a:latin typeface="Arial"/>
              <a:cs typeface="Arial"/>
            </a:endParaRP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dirty="0">
                <a:latin typeface="Arial"/>
                <a:cs typeface="Arial"/>
              </a:rPr>
              <a:t>The goal programming model will always have a mathematically feasible solution. </a:t>
            </a:r>
            <a:r>
              <a:rPr lang="en-US" altLang="en-US" sz="2200" b="1" dirty="0" smtClean="0">
                <a:latin typeface="Arial"/>
                <a:cs typeface="Arial"/>
              </a:rPr>
              <a:t> </a:t>
            </a:r>
            <a:r>
              <a:rPr lang="en-US" altLang="en-US" sz="2200" b="1" dirty="0">
                <a:latin typeface="Arial"/>
                <a:cs typeface="Arial"/>
              </a:rPr>
              <a:t>Why?</a:t>
            </a: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200" b="1" dirty="0">
                <a:latin typeface="Arial"/>
                <a:cs typeface="Arial"/>
              </a:rPr>
              <a:t>The solution may not be feasible from an implementation point of view.  </a:t>
            </a:r>
            <a:r>
              <a:rPr lang="en-US" altLang="en-US" sz="2200" b="1" dirty="0" smtClean="0">
                <a:latin typeface="Arial"/>
                <a:cs typeface="Arial"/>
              </a:rPr>
              <a:t>Why</a:t>
            </a:r>
            <a:r>
              <a:rPr lang="en-US" altLang="en-US" sz="2200" b="1" dirty="0">
                <a:latin typeface="Arial"/>
                <a:cs typeface="Arial"/>
              </a:rPr>
              <a:t>?</a:t>
            </a:r>
          </a:p>
          <a:p>
            <a:pPr defTabSz="457189" eaLnBrk="1" hangingPunct="1">
              <a:lnSpc>
                <a:spcPct val="90000"/>
              </a:lnSpc>
              <a:buFont typeface="Arial"/>
              <a:buNone/>
            </a:pPr>
            <a:endParaRPr lang="en-US" altLang="en-US" sz="2200" b="1" dirty="0">
              <a:latin typeface="Arial"/>
              <a:cs typeface="Arial"/>
            </a:endParaRPr>
          </a:p>
        </p:txBody>
      </p: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2300C321-4B44-49B2-859D-DBF0544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6013" y="6356353"/>
            <a:ext cx="28448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2A039A6-1E36-4F5E-93FF-6F8A0ED336BF}" type="slidenum">
              <a:rPr lang="en-US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274639"/>
            <a:ext cx="109728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b="1" u="sng" kern="1200" dirty="0">
                <a:latin typeface="Arial"/>
                <a:ea typeface="+mj-ea"/>
                <a:cs typeface="Arial"/>
              </a:rPr>
              <a:t>Example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09600" y="1600203"/>
            <a:ext cx="109728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Font typeface="Arial"/>
              <a:buNone/>
            </a:pPr>
            <a:r>
              <a:rPr lang="en-US" altLang="en-US" sz="2500" b="1" u="sng" dirty="0">
                <a:latin typeface="Arial"/>
                <a:cs typeface="Arial"/>
              </a:rPr>
              <a:t>Objectives:</a:t>
            </a:r>
            <a:br>
              <a:rPr lang="en-US" altLang="en-US" sz="2500" b="1" u="sng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>Maximize	30 x</a:t>
            </a:r>
            <a:r>
              <a:rPr lang="en-US" altLang="en-US" sz="2500" b="1" baseline="-25000" dirty="0">
                <a:latin typeface="Arial"/>
                <a:cs typeface="Arial"/>
              </a:rPr>
              <a:t>1</a:t>
            </a:r>
            <a:r>
              <a:rPr lang="en-US" altLang="en-US" sz="2500" b="1" dirty="0">
                <a:latin typeface="Arial"/>
                <a:cs typeface="Arial"/>
              </a:rPr>
              <a:t> + 50 x</a:t>
            </a:r>
            <a:r>
              <a:rPr lang="en-US" altLang="en-US" sz="2500" b="1" baseline="-25000" dirty="0">
                <a:latin typeface="Arial"/>
                <a:cs typeface="Arial"/>
              </a:rPr>
              <a:t>2</a:t>
            </a:r>
            <a:r>
              <a:rPr lang="en-US" altLang="en-US" sz="2500" b="1" dirty="0">
                <a:latin typeface="Arial"/>
                <a:cs typeface="Arial"/>
              </a:rPr>
              <a:t>	(achieve at least this much)</a:t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>Minimize 	x</a:t>
            </a:r>
            <a:r>
              <a:rPr lang="en-US" altLang="en-US" sz="2500" b="1" baseline="-25000" dirty="0">
                <a:latin typeface="Arial"/>
                <a:cs typeface="Arial"/>
              </a:rPr>
              <a:t>1</a:t>
            </a:r>
            <a:r>
              <a:rPr lang="en-US" altLang="en-US" sz="2500" b="1" dirty="0">
                <a:latin typeface="Arial"/>
                <a:cs typeface="Arial"/>
              </a:rPr>
              <a:t> + x</a:t>
            </a:r>
            <a:r>
              <a:rPr lang="en-US" altLang="en-US" sz="2500" b="1" baseline="-25000" dirty="0">
                <a:latin typeface="Arial"/>
                <a:cs typeface="Arial"/>
              </a:rPr>
              <a:t>2</a:t>
            </a:r>
            <a:r>
              <a:rPr lang="en-US" altLang="en-US" sz="2500" b="1" dirty="0">
                <a:latin typeface="Arial"/>
                <a:cs typeface="Arial"/>
              </a:rPr>
              <a:t>			(at least as small as)</a:t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>		</a:t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u="sng" dirty="0">
                <a:latin typeface="Arial"/>
                <a:cs typeface="Arial"/>
              </a:rPr>
              <a:t>Rigid Constraints:</a:t>
            </a:r>
            <a:r>
              <a:rPr lang="en-US" altLang="en-US" sz="2500" b="1" dirty="0">
                <a:latin typeface="Arial"/>
                <a:cs typeface="Arial"/>
              </a:rPr>
              <a:t/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>2 x</a:t>
            </a:r>
            <a:r>
              <a:rPr lang="en-US" altLang="en-US" sz="2500" b="1" baseline="-25000" dirty="0">
                <a:latin typeface="Arial"/>
                <a:cs typeface="Arial"/>
              </a:rPr>
              <a:t>1</a:t>
            </a:r>
            <a:r>
              <a:rPr lang="en-US" altLang="en-US" sz="2500" b="1" dirty="0">
                <a:latin typeface="Arial"/>
                <a:cs typeface="Arial"/>
              </a:rPr>
              <a:t> + 4 x</a:t>
            </a:r>
            <a:r>
              <a:rPr lang="en-US" altLang="en-US" sz="2500" b="1" baseline="-25000" dirty="0">
                <a:latin typeface="Arial"/>
                <a:cs typeface="Arial"/>
              </a:rPr>
              <a:t>2</a:t>
            </a:r>
            <a:r>
              <a:rPr lang="en-US" altLang="en-US" sz="2500" b="1" dirty="0">
                <a:latin typeface="Arial"/>
                <a:cs typeface="Arial"/>
              </a:rPr>
              <a:t> ≤ 44</a:t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>3 x</a:t>
            </a:r>
            <a:r>
              <a:rPr lang="en-US" altLang="en-US" sz="2500" b="1" baseline="-25000" dirty="0">
                <a:latin typeface="Arial"/>
                <a:cs typeface="Arial"/>
              </a:rPr>
              <a:t>1</a:t>
            </a:r>
            <a:r>
              <a:rPr lang="en-US" altLang="en-US" sz="2500" b="1" dirty="0">
                <a:latin typeface="Arial"/>
                <a:cs typeface="Arial"/>
              </a:rPr>
              <a:t> + 8 x</a:t>
            </a:r>
            <a:r>
              <a:rPr lang="en-US" altLang="en-US" sz="2500" b="1" baseline="-25000" dirty="0">
                <a:latin typeface="Arial"/>
                <a:cs typeface="Arial"/>
              </a:rPr>
              <a:t>2</a:t>
            </a:r>
            <a:r>
              <a:rPr lang="en-US" altLang="en-US" sz="2500" b="1" dirty="0">
                <a:latin typeface="Arial"/>
                <a:cs typeface="Arial"/>
              </a:rPr>
              <a:t> ≤ 78</a:t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/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u="sng" dirty="0">
                <a:latin typeface="Arial"/>
                <a:cs typeface="Arial"/>
              </a:rPr>
              <a:t>Goal:</a:t>
            </a:r>
            <a:r>
              <a:rPr lang="en-US" altLang="en-US" sz="2500" b="1" dirty="0">
                <a:latin typeface="Arial"/>
                <a:cs typeface="Arial"/>
              </a:rPr>
              <a:t/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>x</a:t>
            </a:r>
            <a:r>
              <a:rPr lang="en-US" altLang="en-US" sz="2500" b="1" baseline="-25000" dirty="0">
                <a:latin typeface="Arial"/>
                <a:cs typeface="Arial"/>
              </a:rPr>
              <a:t>1</a:t>
            </a:r>
            <a:r>
              <a:rPr lang="en-US" altLang="en-US" sz="2500" b="1" dirty="0">
                <a:latin typeface="Arial"/>
                <a:cs typeface="Arial"/>
              </a:rPr>
              <a:t> ≥ 8</a:t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/>
            </a:r>
            <a:br>
              <a:rPr lang="en-US" altLang="en-US" sz="2500" b="1" dirty="0">
                <a:latin typeface="Arial"/>
                <a:cs typeface="Arial"/>
              </a:rPr>
            </a:br>
            <a:r>
              <a:rPr lang="en-US" altLang="en-US" sz="2500" b="1" dirty="0">
                <a:latin typeface="Arial"/>
                <a:cs typeface="Arial"/>
              </a:rPr>
              <a:t>Non-negativity:  x</a:t>
            </a:r>
            <a:r>
              <a:rPr lang="en-US" altLang="en-US" sz="2500" b="1" baseline="-25000" dirty="0">
                <a:latin typeface="Arial"/>
                <a:cs typeface="Arial"/>
              </a:rPr>
              <a:t>1</a:t>
            </a:r>
            <a:r>
              <a:rPr lang="en-US" altLang="en-US" sz="2500" b="1" dirty="0">
                <a:latin typeface="Arial"/>
                <a:cs typeface="Arial"/>
              </a:rPr>
              <a:t>, x</a:t>
            </a:r>
            <a:r>
              <a:rPr lang="en-US" altLang="en-US" sz="2500" b="1" baseline="-25000" dirty="0">
                <a:latin typeface="Arial"/>
                <a:cs typeface="Arial"/>
              </a:rPr>
              <a:t>2</a:t>
            </a:r>
            <a:r>
              <a:rPr lang="en-US" altLang="en-US" sz="2500" b="1" dirty="0">
                <a:latin typeface="Arial"/>
                <a:cs typeface="Arial"/>
              </a:rPr>
              <a:t> ≥ 0	(Always the case)</a:t>
            </a:r>
            <a:endParaRPr lang="en-US" altLang="en-US" sz="2500" b="1" u="sng" baseline="-25000" dirty="0">
              <a:latin typeface="Arial"/>
              <a:cs typeface="Arial"/>
            </a:endParaRPr>
          </a:p>
        </p:txBody>
      </p:sp>
      <p:sp>
        <p:nvSpPr>
          <p:cNvPr id="73" name="Slide Number Placeholder 3">
            <a:extLst>
              <a:ext uri="{FF2B5EF4-FFF2-40B4-BE49-F238E27FC236}">
                <a16:creationId xmlns:a16="http://schemas.microsoft.com/office/drawing/2014/main" id="{FA4D192C-6184-458B-BD06-5C3D121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6013" y="6356353"/>
            <a:ext cx="28448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02A039A6-1E36-4F5E-93FF-6F8A0ED336BF}" type="slidenum">
              <a:rPr lang="en-US" alt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Example 1 … Convert to Goals … Set Aspiration Levels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676400" y="685801"/>
            <a:ext cx="88392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Priority Levels set by analyst …</a:t>
            </a:r>
            <a:r>
              <a:rPr lang="en-US" altLang="en-US" sz="2000" b="1" u="sng" dirty="0">
                <a:latin typeface="Verdana" panose="020B0604030504040204" pitchFamily="34" charset="0"/>
              </a:rPr>
              <a:t/>
            </a:r>
            <a:br>
              <a:rPr lang="en-US" altLang="en-US" sz="2000" b="1" u="sng" dirty="0">
                <a:latin typeface="Verdana" panose="020B0604030504040204" pitchFamily="34" charset="0"/>
              </a:rPr>
            </a:br>
            <a:r>
              <a:rPr lang="en-US" altLang="en-US" sz="2000" b="1" u="sng" dirty="0">
                <a:latin typeface="Verdana" panose="020B0604030504040204" pitchFamily="34" charset="0"/>
              </a:rPr>
              <a:t>Convert to Goals:</a:t>
            </a:r>
            <a:br>
              <a:rPr lang="en-US" altLang="en-US" sz="2000" b="1" u="sng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30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 </a:t>
            </a:r>
            <a:r>
              <a:rPr lang="en-US" altLang="en-US" sz="2000" b="1" dirty="0">
                <a:latin typeface="Verdana" panose="020B0604030504040204" pitchFamily="34" charset="0"/>
              </a:rPr>
              <a:t> ≥ 450	(Priority 2) 	Max Obj ≥</a:t>
            </a:r>
            <a:r>
              <a:rPr lang="en-US" altLang="en-US" sz="2000" dirty="0">
                <a:latin typeface="Verdana" panose="020B0604030504040204" pitchFamily="34" charset="0"/>
              </a:rPr>
              <a:t> </a:t>
            </a:r>
            <a:br>
              <a:rPr lang="en-US" altLang="en-US" sz="2000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 ≤ 10			(Priority 4)	Min Obj ≤	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2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+ 4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≤ 44		(Priority 1)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3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+ 8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≤ 78		(Priority 1)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≥ 8				(Priority 3)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,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≥ 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663700" y="3048001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Goal Programming (GP) Form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76400" y="3584576"/>
            <a:ext cx="88392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u="sng" dirty="0">
                <a:latin typeface="Verdana" panose="020B0604030504040204" pitchFamily="34" charset="0"/>
              </a:rPr>
              <a:t>Goal Type</a:t>
            </a:r>
            <a:r>
              <a:rPr lang="en-US" altLang="en-US" sz="1800" b="1" dirty="0">
                <a:latin typeface="Verdana" panose="020B0604030504040204" pitchFamily="34" charset="0"/>
              </a:rPr>
              <a:t>	</a:t>
            </a:r>
            <a:r>
              <a:rPr lang="en-US" altLang="en-US" sz="1800" b="1" u="sng" dirty="0">
                <a:latin typeface="Verdana" panose="020B0604030504040204" pitchFamily="34" charset="0"/>
              </a:rPr>
              <a:t>GP Form</a:t>
            </a:r>
            <a:r>
              <a:rPr lang="en-US" altLang="en-US" sz="1800" b="1" dirty="0">
                <a:latin typeface="Verdana" panose="020B0604030504040204" pitchFamily="34" charset="0"/>
              </a:rPr>
              <a:t>		</a:t>
            </a:r>
            <a:r>
              <a:rPr lang="en-US" altLang="en-US" sz="1800" b="1" u="sng" dirty="0">
                <a:latin typeface="Verdana" panose="020B0604030504040204" pitchFamily="34" charset="0"/>
              </a:rPr>
              <a:t>Deviation to be Minimized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f(x) ≤ b	f(x) + 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 – 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 = b	 	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endParaRPr lang="en-US" altLang="en-US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f(x) ≥ b	f(x) + 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 – 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 = b	 	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endParaRPr lang="en-US" altLang="en-US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</a:rPr>
              <a:t>f(x) = b	f(x) + 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 – 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 = b	 	</a:t>
            </a: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dirty="0">
                <a:latin typeface="Verdana" panose="020B0604030504040204" pitchFamily="34" charset="0"/>
              </a:rPr>
              <a:t>  + </a:t>
            </a: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endParaRPr lang="en-US" altLang="en-US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 dirty="0">
                <a:latin typeface="Verdana" panose="020B0604030504040204" pitchFamily="34" charset="0"/>
              </a:rPr>
              <a:t>η</a:t>
            </a:r>
            <a:r>
              <a:rPr lang="en-US" altLang="en-US" sz="1800" b="1" dirty="0">
                <a:latin typeface="Verdana" panose="020B0604030504040204" pitchFamily="34" charset="0"/>
              </a:rPr>
              <a:t>:  negative deviation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 b="1" dirty="0">
                <a:latin typeface="Verdana" panose="020B0604030504040204" pitchFamily="34" charset="0"/>
              </a:rPr>
              <a:t>ρ</a:t>
            </a:r>
            <a:r>
              <a:rPr lang="en-US" altLang="en-US" sz="1800" b="1" dirty="0">
                <a:latin typeface="Verdana" panose="020B0604030504040204" pitchFamily="34" charset="0"/>
              </a:rPr>
              <a:t>:  positive deviation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l-GR" altLang="en-US" sz="1800" b="1" dirty="0">
              <a:latin typeface="Verdana" panose="020B0604030504040204" pitchFamily="34" charset="0"/>
            </a:endParaRP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077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6244947-2377-4244-B927-1E587C727A55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63700" y="149226"/>
            <a:ext cx="883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u="sng" dirty="0">
                <a:latin typeface="Verdana" panose="020B0604030504040204" pitchFamily="34" charset="0"/>
              </a:rPr>
              <a:t>Example 1 … Convert Goals to Goal Programming Form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676400" y="685801"/>
            <a:ext cx="88392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30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+ 50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 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= 450		(Priority 2) 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= 10			(Priority 4) 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2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+ 4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3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3</a:t>
            </a:r>
            <a:r>
              <a:rPr lang="en-US" altLang="en-US" sz="2000" b="1" dirty="0">
                <a:latin typeface="Verdana" panose="020B0604030504040204" pitchFamily="34" charset="0"/>
              </a:rPr>
              <a:t> = 44			(Priority 1)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3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+ 8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4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4</a:t>
            </a:r>
            <a:r>
              <a:rPr lang="en-US" altLang="en-US" sz="2000" b="1" dirty="0">
                <a:latin typeface="Verdana" panose="020B0604030504040204" pitchFamily="34" charset="0"/>
              </a:rPr>
              <a:t> = 78			(Priority 1)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 + 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5</a:t>
            </a:r>
            <a:r>
              <a:rPr lang="en-US" altLang="en-US" sz="2000" b="1" dirty="0">
                <a:latin typeface="Verdana" panose="020B0604030504040204" pitchFamily="34" charset="0"/>
              </a:rPr>
              <a:t> –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5</a:t>
            </a:r>
            <a:r>
              <a:rPr lang="en-US" altLang="en-US" sz="2000" b="1" dirty="0">
                <a:latin typeface="Verdana" panose="020B0604030504040204" pitchFamily="34" charset="0"/>
              </a:rPr>
              <a:t> = 8				(Priority 3)</a:t>
            </a:r>
            <a:br>
              <a:rPr lang="en-US" altLang="en-US" sz="2000" b="1" dirty="0">
                <a:latin typeface="Verdana" panose="020B0604030504040204" pitchFamily="34" charset="0"/>
              </a:rPr>
            </a:br>
            <a:r>
              <a:rPr lang="en-US" altLang="en-US" sz="2000" b="1" dirty="0">
                <a:latin typeface="Verdana" panose="020B0604030504040204" pitchFamily="34" charset="0"/>
              </a:rPr>
              <a:t>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1</a:t>
            </a:r>
            <a:r>
              <a:rPr lang="en-US" altLang="en-US" sz="2000" b="1" dirty="0">
                <a:latin typeface="Verdana" panose="020B0604030504040204" pitchFamily="34" charset="0"/>
              </a:rPr>
              <a:t>, x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2</a:t>
            </a:r>
            <a:r>
              <a:rPr lang="en-US" altLang="en-US" sz="2000" b="1" dirty="0">
                <a:latin typeface="Verdana" panose="020B0604030504040204" pitchFamily="34" charset="0"/>
              </a:rPr>
              <a:t> ≥ 0	and	</a:t>
            </a:r>
            <a:r>
              <a:rPr lang="el-GR" altLang="en-US" sz="2000" b="1">
                <a:latin typeface="Verdana" panose="020B0604030504040204" pitchFamily="34" charset="0"/>
              </a:rPr>
              <a:t>η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i</a:t>
            </a:r>
            <a:r>
              <a:rPr lang="en-US" altLang="en-US" sz="2000" b="1" dirty="0">
                <a:latin typeface="Verdana" panose="020B0604030504040204" pitchFamily="34" charset="0"/>
              </a:rPr>
              <a:t>, </a:t>
            </a:r>
            <a:r>
              <a:rPr lang="el-GR" altLang="en-US" sz="2000" b="1">
                <a:latin typeface="Verdana" panose="020B0604030504040204" pitchFamily="34" charset="0"/>
              </a:rPr>
              <a:t>ρ</a:t>
            </a:r>
            <a:r>
              <a:rPr lang="en-US" altLang="en-US" sz="2000" b="1" baseline="-25000" dirty="0">
                <a:latin typeface="Verdana" panose="020B0604030504040204" pitchFamily="34" charset="0"/>
              </a:rPr>
              <a:t>i</a:t>
            </a:r>
            <a:r>
              <a:rPr lang="en-US" altLang="en-US" sz="2000" b="1" dirty="0">
                <a:latin typeface="Verdana" panose="020B0604030504040204" pitchFamily="34" charset="0"/>
              </a:rPr>
              <a:t> ≥ 0, for all 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Achievement Vector (Based On Priorities):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		Priority Goal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		Priority Goal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		Priority Goal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Verdana" panose="020B0604030504040204" pitchFamily="34" charset="0"/>
              </a:rPr>
              <a:t>		Priority Goal 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2170114" y="3429000"/>
          <a:ext cx="125888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596900" imgH="939800" progId="Equation.3">
                  <p:embed/>
                </p:oleObj>
              </mc:Choice>
              <mc:Fallback>
                <p:oleObj name="Equation" r:id="rId3" imgW="5969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4" y="3429000"/>
                        <a:ext cx="1258887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077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4BA876C-87D6-43ED-9786-9CD1F60DEE96}" type="slidenum">
              <a:rPr lang="en-US" altLang="en-US" sz="1400"/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 Lines - Widescreen SPS Horizontal Lock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1477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Verdana</vt:lpstr>
      <vt:lpstr>5 Lines - Widescreen SPS Horizontal Lockup</vt:lpstr>
      <vt:lpstr>Custom Design</vt:lpstr>
      <vt:lpstr>Equation</vt:lpstr>
      <vt:lpstr>Multiobjective Programming</vt:lpstr>
      <vt:lpstr>Multiobjective Programming: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Multiobjective Programming</dc:title>
  <cp:lastModifiedBy>Wilck, Joseph</cp:lastModifiedBy>
  <cp:revision>3</cp:revision>
  <dcterms:created xsi:type="dcterms:W3CDTF">2004-09-25T22:19:41Z</dcterms:created>
  <dcterms:modified xsi:type="dcterms:W3CDTF">2021-05-27T17:20:59Z</dcterms:modified>
</cp:coreProperties>
</file>