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  <p:sldMasterId id="2147483740" r:id="rId2"/>
  </p:sldMasterIdLst>
  <p:notesMasterIdLst>
    <p:notesMasterId r:id="rId53"/>
  </p:notesMasterIdLst>
  <p:sldIdLst>
    <p:sldId id="256" r:id="rId3"/>
    <p:sldId id="372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24" r:id="rId15"/>
    <p:sldId id="325" r:id="rId16"/>
    <p:sldId id="326" r:id="rId17"/>
    <p:sldId id="327" r:id="rId18"/>
    <p:sldId id="331" r:id="rId19"/>
    <p:sldId id="370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73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8" r:id="rId50"/>
    <p:sldId id="369" r:id="rId51"/>
    <p:sldId id="371" r:id="rId52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39"/>
    <a:srgbClr val="D7D200"/>
    <a:srgbClr val="E3DE00"/>
    <a:srgbClr val="FFFF00"/>
    <a:srgbClr val="FFFF66"/>
    <a:srgbClr val="FFFF99"/>
    <a:srgbClr val="D4B02C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67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0800D-532C-43EA-A517-44CAC8A007E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9577-A7D0-45F7-AE1D-158834208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5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9B1F4-0732-4ED1-AB1C-BBF933D8369A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2950"/>
            <a:ext cx="5356225" cy="431482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656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CDD03-F419-44F8-9684-C25AD16DF4A3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2950"/>
            <a:ext cx="5356225" cy="431482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053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D44FD-5298-4B4E-BB99-5116C2F5E5A1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2950"/>
            <a:ext cx="5356225" cy="431482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02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D1369-63EF-4201-9B83-64B2D9EF2759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2950"/>
            <a:ext cx="5356225" cy="431482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97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F0047-4A2E-4AB5-843B-3AC781068AE9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90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1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5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0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72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WU PPT Wide Opt 5_Master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031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045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98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76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0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98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96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4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85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64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1596" y="-406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131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41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10095" y="-1221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58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4" name="Picture 3" descr="NWU PPT Wide Opt 2 - No Wordmark_Separator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1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1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3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1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1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6013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04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644" y="1432496"/>
            <a:ext cx="10972355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Nonlinear and Multiobjective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645" y="2902519"/>
            <a:ext cx="10972355" cy="1752600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28063" y="7448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49288"/>
          </a:xfrm>
        </p:spPr>
        <p:txBody>
          <a:bodyPr/>
          <a:lstStyle/>
          <a:p>
            <a:r>
              <a:rPr lang="en-US" altLang="en-US" sz="2800" dirty="0"/>
              <a:t>The model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4A62-D283-4EC6-9279-CB4BE910F880}" type="slidenum">
              <a:rPr lang="en-US" altLang="en-US"/>
              <a:pPr/>
              <a:t>10</a:t>
            </a:fld>
            <a:endParaRPr lang="en-US" altLang="en-US" dirty="0"/>
          </a:p>
        </p:txBody>
      </p:sp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4146551" y="1585914"/>
          <a:ext cx="334486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1371600" imgH="279360" progId="Equation.DSMT4">
                  <p:embed/>
                </p:oleObj>
              </mc:Choice>
              <mc:Fallback>
                <p:oleObj name="Equation" r:id="rId3" imgW="1371600" imgH="279360" progId="Equation.DSMT4">
                  <p:embed/>
                  <p:pic>
                    <p:nvPicPr>
                      <p:cNvPr id="279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1" y="1585914"/>
                        <a:ext cx="3344863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4221164" y="2427288"/>
          <a:ext cx="37433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1434960" imgH="279360" progId="Equation.DSMT4">
                  <p:embed/>
                </p:oleObj>
              </mc:Choice>
              <mc:Fallback>
                <p:oleObj name="Equation" r:id="rId5" imgW="1434960" imgH="279360" progId="Equation.DSMT4">
                  <p:embed/>
                  <p:pic>
                    <p:nvPicPr>
                      <p:cNvPr id="279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4" y="2427288"/>
                        <a:ext cx="37433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7808914" y="1698625"/>
            <a:ext cx="1189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2"/>
                </a:solidFill>
              </a:rPr>
              <a:t>+ …+</a:t>
            </a: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2265364" y="1712913"/>
            <a:ext cx="2090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Minimize</a:t>
            </a: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2220913" y="3352801"/>
            <a:ext cx="70977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Subject to              x  </a:t>
            </a:r>
            <a:r>
              <a:rPr lang="en-US" altLang="en-US" b="1" dirty="0">
                <a:sym typeface="Symbol" panose="05050102010706020507" pitchFamily="18" charset="2"/>
              </a:rPr>
              <a:t> </a:t>
            </a:r>
            <a:r>
              <a:rPr lang="en-US" altLang="en-US" b="1" dirty="0"/>
              <a:t> 7</a:t>
            </a:r>
            <a:br>
              <a:rPr lang="en-US" altLang="en-US" b="1" dirty="0"/>
            </a:br>
            <a:r>
              <a:rPr lang="en-US" altLang="en-US" b="1" dirty="0"/>
              <a:t>                              5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b="1" dirty="0"/>
              <a:t> y  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b="1" dirty="0"/>
              <a:t>  11</a:t>
            </a:r>
            <a:br>
              <a:rPr lang="en-US" altLang="en-US" b="1" dirty="0"/>
            </a:br>
            <a:r>
              <a:rPr lang="en-US" altLang="en-US" b="1" dirty="0"/>
              <a:t>                             x  +  y 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b="1" dirty="0"/>
              <a:t>  24</a:t>
            </a:r>
            <a:br>
              <a:rPr lang="en-US" altLang="en-US" b="1" dirty="0"/>
            </a:br>
            <a:r>
              <a:rPr lang="en-US" altLang="en-US" b="1" dirty="0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502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0-1 integer programs as NLPs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17651"/>
            <a:ext cx="7772400" cy="17621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minimize     </a:t>
            </a:r>
            <a:r>
              <a:rPr lang="en-US" altLang="en-US" dirty="0">
                <a:latin typeface="Symbol" panose="05050102010706020507" pitchFamily="18" charset="2"/>
              </a:rPr>
              <a:t>S</a:t>
            </a:r>
            <a:r>
              <a:rPr lang="en-US" altLang="en-US" sz="2000" baseline="-25000" dirty="0"/>
              <a:t>j</a:t>
            </a:r>
            <a:r>
              <a:rPr lang="en-US" altLang="en-US" sz="2000" dirty="0"/>
              <a:t> c</a:t>
            </a:r>
            <a:r>
              <a:rPr lang="en-US" altLang="en-US" sz="2000" baseline="-25000" dirty="0"/>
              <a:t>j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j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subject to   </a:t>
            </a:r>
            <a:r>
              <a:rPr lang="en-US" altLang="en-US" dirty="0">
                <a:latin typeface="Symbol" panose="05050102010706020507" pitchFamily="18" charset="2"/>
              </a:rPr>
              <a:t>S</a:t>
            </a:r>
            <a:r>
              <a:rPr lang="en-US" altLang="en-US" sz="2000" baseline="-25000" dirty="0"/>
              <a:t>j</a:t>
            </a:r>
            <a:r>
              <a:rPr lang="en-US" altLang="en-US" sz="2000" dirty="0"/>
              <a:t> a</a:t>
            </a:r>
            <a:r>
              <a:rPr lang="en-US" altLang="en-US" sz="2000" baseline="-25000" dirty="0"/>
              <a:t>ij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j</a:t>
            </a:r>
            <a:r>
              <a:rPr lang="en-US" altLang="en-US" sz="2000" dirty="0"/>
              <a:t> = b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  for all 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  x</a:t>
            </a:r>
            <a:r>
              <a:rPr lang="en-US" altLang="en-US" sz="2000" baseline="-25000" dirty="0"/>
              <a:t>j</a:t>
            </a:r>
            <a:r>
              <a:rPr lang="en-US" altLang="en-US" sz="2000" dirty="0"/>
              <a:t> is 0 or 1 for all j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5A-BB14-4378-AFD8-93610042D5BF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192338" y="3224214"/>
            <a:ext cx="73580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is “nearly” equivalent to</a:t>
            </a:r>
          </a:p>
          <a:p>
            <a:pPr>
              <a:spcBef>
                <a:spcPct val="50000"/>
              </a:spcBef>
            </a:pPr>
            <a:r>
              <a:rPr kumimoji="1" lang="en-US" altLang="en-US" b="1" dirty="0">
                <a:latin typeface="Arial" panose="020B0604020202020204" pitchFamily="34" charset="0"/>
              </a:rPr>
              <a:t>minimize     </a:t>
            </a:r>
            <a:r>
              <a:rPr kumimoji="1" lang="en-US" altLang="en-US" sz="3200" b="1" dirty="0">
                <a:latin typeface="Symbol" panose="05050102010706020507" pitchFamily="18" charset="2"/>
              </a:rPr>
              <a:t>S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j</a:t>
            </a:r>
            <a:r>
              <a:rPr kumimoji="1" lang="en-US" altLang="en-US" b="1" dirty="0">
                <a:latin typeface="Arial" panose="020B0604020202020204" pitchFamily="34" charset="0"/>
              </a:rPr>
              <a:t> c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j</a:t>
            </a:r>
            <a:r>
              <a:rPr kumimoji="1" lang="en-US" altLang="en-US" b="1" dirty="0">
                <a:latin typeface="Arial" panose="020B0604020202020204" pitchFamily="34" charset="0"/>
              </a:rPr>
              <a:t> x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j </a:t>
            </a:r>
            <a:r>
              <a:rPr kumimoji="1" lang="en-US" altLang="en-US" b="1" baseline="30000" dirty="0">
                <a:latin typeface="Arial" panose="020B0604020202020204" pitchFamily="34" charset="0"/>
              </a:rPr>
              <a:t> </a:t>
            </a:r>
            <a:r>
              <a:rPr kumimoji="1" lang="en-US" altLang="en-US" b="1" dirty="0">
                <a:latin typeface="Arial" panose="020B0604020202020204" pitchFamily="34" charset="0"/>
              </a:rPr>
              <a:t>+ 10</a:t>
            </a:r>
            <a:r>
              <a:rPr kumimoji="1" lang="en-US" altLang="en-US" b="1" baseline="30000" dirty="0">
                <a:latin typeface="Arial" panose="020B0604020202020204" pitchFamily="34" charset="0"/>
              </a:rPr>
              <a:t>6</a:t>
            </a:r>
            <a:r>
              <a:rPr kumimoji="1" lang="en-US" altLang="en-US" b="1" dirty="0">
                <a:latin typeface="Arial" panose="020B0604020202020204" pitchFamily="34" charset="0"/>
              </a:rPr>
              <a:t> </a:t>
            </a:r>
            <a:r>
              <a:rPr kumimoji="1" lang="en-US" altLang="en-US" b="1" dirty="0">
                <a:latin typeface="Symbol" panose="05050102010706020507" pitchFamily="18" charset="2"/>
              </a:rPr>
              <a:t>S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j</a:t>
            </a:r>
            <a:r>
              <a:rPr kumimoji="1" lang="en-US" altLang="en-US" b="1" dirty="0">
                <a:latin typeface="Arial" panose="020B0604020202020204" pitchFamily="34" charset="0"/>
              </a:rPr>
              <a:t> x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j </a:t>
            </a:r>
            <a:r>
              <a:rPr kumimoji="1" lang="en-US" altLang="en-US" b="1" dirty="0">
                <a:latin typeface="Arial" panose="020B0604020202020204" pitchFamily="34" charset="0"/>
              </a:rPr>
              <a:t>(1- x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j</a:t>
            </a:r>
            <a:r>
              <a:rPr kumimoji="1" lang="en-US" altLang="en-US" b="1" dirty="0">
                <a:latin typeface="Arial" panose="020B0604020202020204" pitchFamily="34" charset="0"/>
              </a:rPr>
              <a:t>).</a:t>
            </a:r>
          </a:p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kumimoji="1" lang="en-US" altLang="en-US" b="1" dirty="0">
                <a:latin typeface="Arial" panose="020B0604020202020204" pitchFamily="34" charset="0"/>
              </a:rPr>
              <a:t>subject to   </a:t>
            </a:r>
            <a:r>
              <a:rPr kumimoji="1" lang="en-US" altLang="en-US" sz="3200" b="1" dirty="0">
                <a:latin typeface="Symbol" panose="05050102010706020507" pitchFamily="18" charset="2"/>
              </a:rPr>
              <a:t>S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j</a:t>
            </a:r>
            <a:r>
              <a:rPr kumimoji="1" lang="en-US" altLang="en-US" b="1" dirty="0">
                <a:latin typeface="Arial" panose="020B0604020202020204" pitchFamily="34" charset="0"/>
              </a:rPr>
              <a:t> a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ij</a:t>
            </a:r>
            <a:r>
              <a:rPr kumimoji="1" lang="en-US" altLang="en-US" b="1" dirty="0">
                <a:latin typeface="Arial" panose="020B0604020202020204" pitchFamily="34" charset="0"/>
              </a:rPr>
              <a:t> x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j</a:t>
            </a:r>
            <a:r>
              <a:rPr kumimoji="1" lang="en-US" altLang="en-US" b="1" dirty="0">
                <a:latin typeface="Arial" panose="020B0604020202020204" pitchFamily="34" charset="0"/>
              </a:rPr>
              <a:t> = b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i</a:t>
            </a:r>
            <a:r>
              <a:rPr kumimoji="1" lang="en-US" altLang="en-US" b="1" dirty="0">
                <a:latin typeface="Arial" panose="020B0604020202020204" pitchFamily="34" charset="0"/>
              </a:rPr>
              <a:t>   for all i</a:t>
            </a:r>
          </a:p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kumimoji="1" lang="en-US" altLang="en-US" b="1" dirty="0">
                <a:latin typeface="Arial" panose="020B0604020202020204" pitchFamily="34" charset="0"/>
              </a:rPr>
              <a:t>                     0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kumimoji="1" lang="en-US" altLang="en-US" b="1" dirty="0">
                <a:latin typeface="Arial" panose="020B0604020202020204" pitchFamily="34" charset="0"/>
              </a:rPr>
              <a:t> x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j</a:t>
            </a:r>
            <a:r>
              <a:rPr kumimoji="1"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kumimoji="1" lang="en-US" altLang="en-US" b="1" dirty="0">
                <a:latin typeface="Arial" panose="020B0604020202020204" pitchFamily="34" charset="0"/>
              </a:rPr>
              <a:t> 1 for all j</a:t>
            </a:r>
          </a:p>
        </p:txBody>
      </p:sp>
    </p:spTree>
    <p:extLst>
      <p:ext uri="{BB962C8B-B14F-4D97-AF65-F5344CB8AC3E}">
        <p14:creationId xmlns:p14="http://schemas.microsoft.com/office/powerpoint/2010/main" val="4287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79614" y="293915"/>
            <a:ext cx="11832771" cy="677863"/>
          </a:xfrm>
        </p:spPr>
        <p:txBody>
          <a:bodyPr>
            <a:noAutofit/>
          </a:bodyPr>
          <a:lstStyle/>
          <a:p>
            <a:r>
              <a:rPr lang="en-US" altLang="en-US" sz="5400" dirty="0"/>
              <a:t>Some comments on nonlinear models</a:t>
            </a:r>
          </a:p>
        </p:txBody>
      </p:sp>
      <p:sp>
        <p:nvSpPr>
          <p:cNvPr id="301059" name="Rectangle 2051"/>
          <p:cNvSpPr>
            <a:spLocks noGrp="1" noChangeArrowheads="1"/>
          </p:cNvSpPr>
          <p:nvPr>
            <p:ph idx="1"/>
          </p:nvPr>
        </p:nvSpPr>
        <p:spPr>
          <a:xfrm>
            <a:off x="2209800" y="1327150"/>
            <a:ext cx="7772400" cy="476885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The fact that nonlinear models can model so much is perhaps a bad sign</a:t>
            </a:r>
          </a:p>
          <a:p>
            <a:pPr lvl="1"/>
            <a:r>
              <a:rPr lang="en-US" altLang="en-US" dirty="0"/>
              <a:t>How can we solve nonlinear programs if we have trouble with integer programs?</a:t>
            </a:r>
          </a:p>
          <a:p>
            <a:pPr lvl="1"/>
            <a:r>
              <a:rPr lang="en-US" altLang="en-US" dirty="0"/>
              <a:t>Recall, in solving integer programs we use techniques that rely on the integrality. 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Fact: some nonlinear models can be solved, and some are WAY too difficult to solve.  More on this later.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FA60-A75A-4F2B-8D2B-9BA2D09A6521}" type="slidenum">
              <a:rPr lang="en-US" altLang="en-US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46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9807" y="258082"/>
            <a:ext cx="7772400" cy="6492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Regression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7738-50AD-4D7E-92EE-A12C94B7D8D4}" type="slidenum">
              <a:rPr lang="en-US" altLang="en-US"/>
              <a:pPr/>
              <a:t>13</a:t>
            </a:fld>
            <a:endParaRPr lang="en-US" altLang="en-US" dirty="0"/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/>
        </p:nvGraphicFramePr>
        <p:xfrm>
          <a:off x="1916114" y="1119189"/>
          <a:ext cx="8459787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Worksheet" r:id="rId3" imgW="5220005" imgH="3200705" progId="Excel.Sheet.8">
                  <p:embed/>
                </p:oleObj>
              </mc:Choice>
              <mc:Fallback>
                <p:oleObj name="Worksheet" r:id="rId3" imgW="5220005" imgH="3200705" progId="Excel.Sheet.8">
                  <p:embed/>
                  <p:pic>
                    <p:nvPicPr>
                      <p:cNvPr id="319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4" y="1119189"/>
                        <a:ext cx="8459787" cy="5572125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6051550" y="1174750"/>
            <a:ext cx="3875088" cy="92333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Find the best linear fit for estimating the midterm grade from the homework grades</a:t>
            </a:r>
          </a:p>
        </p:txBody>
      </p:sp>
    </p:spTree>
    <p:extLst>
      <p:ext uri="{BB962C8B-B14F-4D97-AF65-F5344CB8AC3E}">
        <p14:creationId xmlns:p14="http://schemas.microsoft.com/office/powerpoint/2010/main" val="35961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regression as an NLP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Minimize </a:t>
            </a:r>
            <a:r>
              <a:rPr lang="en-US" altLang="en-US" sz="3200" dirty="0">
                <a:latin typeface="Symbol" panose="05050102010706020507" pitchFamily="18" charset="2"/>
              </a:rPr>
              <a:t>S</a:t>
            </a:r>
            <a:r>
              <a:rPr lang="en-US" altLang="en-US" baseline="-25000" dirty="0"/>
              <a:t>j</a:t>
            </a:r>
            <a:r>
              <a:rPr lang="en-US" altLang="en-US" dirty="0"/>
              <a:t> (r</a:t>
            </a:r>
            <a:r>
              <a:rPr lang="en-US" altLang="en-US" baseline="-25000" dirty="0"/>
              <a:t>j</a:t>
            </a:r>
            <a:r>
              <a:rPr lang="en-US" altLang="en-US" dirty="0"/>
              <a:t>)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subject to </a:t>
            </a:r>
          </a:p>
          <a:p>
            <a:pPr lvl="1">
              <a:buFontTx/>
              <a:buNone/>
            </a:pPr>
            <a:r>
              <a:rPr lang="en-US" altLang="en-US" dirty="0"/>
              <a:t>	r</a:t>
            </a:r>
            <a:r>
              <a:rPr lang="en-US" altLang="en-US" baseline="-25000" dirty="0"/>
              <a:t>1</a:t>
            </a:r>
            <a:r>
              <a:rPr lang="en-US" altLang="en-US" dirty="0"/>
              <a:t> = (91x + y) – 89</a:t>
            </a:r>
          </a:p>
          <a:p>
            <a:pPr lvl="1">
              <a:buFontTx/>
              <a:buNone/>
            </a:pPr>
            <a:r>
              <a:rPr lang="en-US" altLang="en-US" dirty="0"/>
              <a:t>	r</a:t>
            </a:r>
            <a:r>
              <a:rPr lang="en-US" altLang="en-US" baseline="-25000" dirty="0"/>
              <a:t>2</a:t>
            </a:r>
            <a:r>
              <a:rPr lang="en-US" altLang="en-US" dirty="0"/>
              <a:t> = (80x + y) – 97.5</a:t>
            </a:r>
          </a:p>
          <a:p>
            <a:pPr lvl="1">
              <a:buFontTx/>
              <a:buNone/>
            </a:pPr>
            <a:r>
              <a:rPr lang="en-US" altLang="en-US" dirty="0"/>
              <a:t>	r</a:t>
            </a:r>
            <a:r>
              <a:rPr lang="en-US" altLang="en-US" baseline="-25000" dirty="0"/>
              <a:t>3</a:t>
            </a:r>
            <a:r>
              <a:rPr lang="en-US" altLang="en-US" dirty="0"/>
              <a:t> = (61x + y) – 58.5</a:t>
            </a:r>
          </a:p>
          <a:p>
            <a:pPr lvl="1">
              <a:buFontTx/>
              <a:buNone/>
            </a:pPr>
            <a:r>
              <a:rPr lang="en-US" altLang="en-US" dirty="0"/>
              <a:t>…</a:t>
            </a:r>
          </a:p>
          <a:p>
            <a:pPr lvl="1">
              <a:buFontTx/>
              <a:buNone/>
            </a:pPr>
            <a:r>
              <a:rPr lang="en-US" altLang="en-US" dirty="0"/>
              <a:t>	r</a:t>
            </a:r>
            <a:r>
              <a:rPr lang="en-US" altLang="en-US" baseline="-25000" dirty="0"/>
              <a:t>9</a:t>
            </a:r>
            <a:r>
              <a:rPr lang="en-US" altLang="en-US" dirty="0"/>
              <a:t> = (50x + y) – 67</a:t>
            </a:r>
          </a:p>
          <a:p>
            <a:pPr lvl="1"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83A-5725-4489-BB90-9F8458EF944E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6748464" y="2263775"/>
            <a:ext cx="3513137" cy="152657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kumimoji="1" lang="en-US" altLang="en-US" b="1" dirty="0">
                <a:latin typeface="Arial" panose="020B0604020202020204" pitchFamily="34" charset="0"/>
              </a:rPr>
              <a:t>Minimize </a:t>
            </a:r>
            <a:r>
              <a:rPr kumimoji="1" lang="en-US" altLang="en-US" sz="3200" b="1" dirty="0">
                <a:latin typeface="Symbol" panose="05050102010706020507" pitchFamily="18" charset="2"/>
              </a:rPr>
              <a:t>S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j</a:t>
            </a:r>
            <a:r>
              <a:rPr kumimoji="1" lang="en-US" altLang="en-US" b="1" dirty="0">
                <a:latin typeface="Arial" panose="020B0604020202020204" pitchFamily="34" charset="0"/>
              </a:rPr>
              <a:t> (r</a:t>
            </a:r>
            <a:r>
              <a:rPr kumimoji="1" lang="en-US" altLang="en-US" b="1" baseline="-25000" dirty="0">
                <a:latin typeface="Arial" panose="020B0604020202020204" pitchFamily="34" charset="0"/>
              </a:rPr>
              <a:t>j</a:t>
            </a:r>
            <a:r>
              <a:rPr kumimoji="1" lang="en-US" altLang="en-US" b="1" dirty="0">
                <a:latin typeface="Arial" panose="020B0604020202020204" pitchFamily="34" charset="0"/>
              </a:rPr>
              <a:t>)</a:t>
            </a:r>
            <a:r>
              <a:rPr kumimoji="1" lang="en-US" altLang="en-US" b="1" baseline="30000" dirty="0">
                <a:latin typeface="Arial" panose="020B0604020202020204" pitchFamily="34" charset="0"/>
              </a:rPr>
              <a:t>2</a:t>
            </a:r>
            <a:endParaRPr kumimoji="1" lang="en-US" altLang="en-US" b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b="1" dirty="0"/>
              <a:t>subject to</a:t>
            </a:r>
          </a:p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b="1" dirty="0"/>
              <a:t>     r</a:t>
            </a:r>
            <a:r>
              <a:rPr lang="en-US" altLang="en-US" b="1" baseline="-25000" dirty="0"/>
              <a:t>j</a:t>
            </a:r>
            <a:r>
              <a:rPr lang="en-US" altLang="en-US" b="1" dirty="0"/>
              <a:t> = H</a:t>
            </a:r>
            <a:r>
              <a:rPr lang="en-US" altLang="en-US" b="1" baseline="-25000" dirty="0"/>
              <a:t>j</a:t>
            </a:r>
            <a:r>
              <a:rPr lang="en-US" altLang="en-US" b="1" dirty="0"/>
              <a:t> x + y – M</a:t>
            </a:r>
            <a:r>
              <a:rPr lang="en-US" altLang="en-US" b="1" baseline="-25000" dirty="0"/>
              <a:t>j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/>
              <a:t>                      for each j</a:t>
            </a:r>
            <a:endParaRPr lang="en-US" altLang="en-US" b="1" baseline="-25000" dirty="0"/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6778626" y="4833938"/>
            <a:ext cx="3192463" cy="92333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b="1" dirty="0"/>
              <a:t>In an optimization framework, one can constrain coefficients.</a:t>
            </a:r>
          </a:p>
        </p:txBody>
      </p:sp>
    </p:spTree>
    <p:extLst>
      <p:ext uri="{BB962C8B-B14F-4D97-AF65-F5344CB8AC3E}">
        <p14:creationId xmlns:p14="http://schemas.microsoft.com/office/powerpoint/2010/main" val="9649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A1AE-CBEE-4543-B852-0942C3C546B1}" type="slidenum">
              <a:rPr lang="en-US" altLang="en-US"/>
              <a:pPr/>
              <a:t>15</a:t>
            </a:fld>
            <a:endParaRPr lang="en-US" altLang="en-US" dirty="0"/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/>
        </p:nvGraphicFramePr>
        <p:xfrm>
          <a:off x="1744664" y="242889"/>
          <a:ext cx="8745537" cy="640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Chart" r:id="rId3" imgW="5334305" imgH="3905707" progId="Excel.Chart.8">
                  <p:embed/>
                </p:oleObj>
              </mc:Choice>
              <mc:Fallback>
                <p:oleObj name="Chart" r:id="rId3" imgW="5334305" imgH="3905707" progId="Excel.Chart.8">
                  <p:embed/>
                  <p:pic>
                    <p:nvPicPr>
                      <p:cNvPr id="3153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4" y="242889"/>
                        <a:ext cx="8745537" cy="640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9" name="Line 7"/>
          <p:cNvSpPr>
            <a:spLocks noChangeShapeType="1"/>
          </p:cNvSpPr>
          <p:nvPr/>
        </p:nvSpPr>
        <p:spPr bwMode="auto">
          <a:xfrm flipV="1">
            <a:off x="3005139" y="2147889"/>
            <a:ext cx="7024687" cy="94297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3309939" y="4310063"/>
            <a:ext cx="1438275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r</a:t>
            </a:r>
            <a:r>
              <a:rPr lang="en-US" altLang="en-US" b="1" baseline="30000" dirty="0"/>
              <a:t>2 </a:t>
            </a:r>
            <a:r>
              <a:rPr lang="en-US" altLang="en-US" b="1" dirty="0"/>
              <a:t>=.082</a:t>
            </a:r>
          </a:p>
        </p:txBody>
      </p:sp>
    </p:spTree>
    <p:extLst>
      <p:ext uri="{BB962C8B-B14F-4D97-AF65-F5344CB8AC3E}">
        <p14:creationId xmlns:p14="http://schemas.microsoft.com/office/powerpoint/2010/main" val="17821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F6A-1526-4FEF-88A2-4F16B1FBE9C3}" type="slidenum">
              <a:rPr lang="en-US" altLang="en-US"/>
              <a:pPr/>
              <a:t>16</a:t>
            </a:fld>
            <a:endParaRPr lang="en-US" altLang="en-US" dirty="0"/>
          </a:p>
        </p:txBody>
      </p:sp>
      <p:graphicFrame>
        <p:nvGraphicFramePr>
          <p:cNvPr id="318467" name="Object 1027"/>
          <p:cNvGraphicFramePr>
            <a:graphicFrameLocks noChangeAspect="1"/>
          </p:cNvGraphicFramePr>
          <p:nvPr/>
        </p:nvGraphicFramePr>
        <p:xfrm>
          <a:off x="1733550" y="338139"/>
          <a:ext cx="8758238" cy="622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Chart" r:id="rId3" imgW="6982054" imgH="4962754" progId="Excel.Chart.8">
                  <p:embed/>
                </p:oleObj>
              </mc:Choice>
              <mc:Fallback>
                <p:oleObj name="Chart" r:id="rId3" imgW="6982054" imgH="4962754" progId="Excel.Chart.8">
                  <p:embed/>
                  <p:pic>
                    <p:nvPicPr>
                      <p:cNvPr id="31846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38139"/>
                        <a:ext cx="8758238" cy="622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8" name="Line 1028"/>
          <p:cNvSpPr>
            <a:spLocks noChangeShapeType="1"/>
          </p:cNvSpPr>
          <p:nvPr/>
        </p:nvSpPr>
        <p:spPr bwMode="auto">
          <a:xfrm flipV="1">
            <a:off x="2903539" y="1436689"/>
            <a:ext cx="6734175" cy="327977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8469" name="Text Box 1029"/>
          <p:cNvSpPr txBox="1">
            <a:spLocks noChangeArrowheads="1"/>
          </p:cNvSpPr>
          <p:nvPr/>
        </p:nvSpPr>
        <p:spPr bwMode="auto">
          <a:xfrm>
            <a:off x="7751763" y="4340225"/>
            <a:ext cx="1117600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r</a:t>
            </a:r>
            <a:r>
              <a:rPr lang="en-US" altLang="en-US" b="1" baseline="30000" dirty="0"/>
              <a:t>2 </a:t>
            </a:r>
            <a:r>
              <a:rPr lang="en-US" altLang="en-US" b="1" dirty="0"/>
              <a:t>=.29</a:t>
            </a:r>
          </a:p>
        </p:txBody>
      </p:sp>
    </p:spTree>
    <p:extLst>
      <p:ext uri="{BB962C8B-B14F-4D97-AF65-F5344CB8AC3E}">
        <p14:creationId xmlns:p14="http://schemas.microsoft.com/office/powerpoint/2010/main" val="41784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199" y="236540"/>
            <a:ext cx="11823701" cy="407987"/>
          </a:xfrm>
          <a:noFill/>
          <a:ln/>
        </p:spPr>
        <p:txBody>
          <a:bodyPr vert="horz" lIns="88900" tIns="44450" rIns="88900" bIns="44450" rtlCol="0" anchor="ctr">
            <a:normAutofit fontScale="90000"/>
          </a:bodyPr>
          <a:lstStyle/>
          <a:p>
            <a:pPr defTabSz="887413"/>
            <a:r>
              <a:rPr lang="en-US" altLang="en-US" dirty="0"/>
              <a:t>Solving NLP’s by Excel Solver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8D8-4594-4ED8-9B3E-1711D761531B}" type="slidenum">
              <a:rPr lang="en-US" altLang="en-US"/>
              <a:pPr/>
              <a:t>17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70" y="931863"/>
            <a:ext cx="4152900" cy="525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008" y="974249"/>
            <a:ext cx="4686396" cy="492779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087624" y="4535424"/>
            <a:ext cx="1947672" cy="20756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82384" y="1563624"/>
            <a:ext cx="640080" cy="49743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702808" y="4535424"/>
            <a:ext cx="265176" cy="1920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It is easy to use the Excel Solver to solve NLPs.</a:t>
            </a:r>
          </a:p>
          <a:p>
            <a:r>
              <a:rPr lang="en-US" altLang="en-US" dirty="0"/>
              <a:t>The process is similar to a linear model.</a:t>
            </a:r>
          </a:p>
          <a:p>
            <a:r>
              <a:rPr lang="en-US" altLang="en-US" dirty="0"/>
              <a:t>For NLPs having multiple local optimal solutions, the Solver may fail to find the optimal solution because it may pick a local extremum that is not a global extremum.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3199" y="236540"/>
            <a:ext cx="11823701" cy="1181099"/>
          </a:xfrm>
          <a:prstGeom prst="rect">
            <a:avLst/>
          </a:prstGeom>
          <a:noFill/>
          <a:ln/>
        </p:spPr>
        <p:txBody>
          <a:bodyPr vert="horz" lIns="88900" tIns="44450" rIns="88900" bIns="44450" rtlCol="0" anchor="ctr">
            <a:normAutofit fontScale="97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887413" fontAlgn="auto">
              <a:spcAft>
                <a:spcPts val="0"/>
              </a:spcAft>
            </a:pPr>
            <a:r>
              <a:rPr lang="en-US" altLang="en-US" dirty="0" smtClean="0"/>
              <a:t>Solving NLP’s by Excel Solver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71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Applications of NLP to location problems, regression, and more (portfolio management, etc.)</a:t>
            </a:r>
          </a:p>
          <a:p>
            <a:r>
              <a:rPr lang="en-US" altLang="en-US" dirty="0"/>
              <a:t>nonlinear programming is very general and very hard to solve</a:t>
            </a:r>
          </a:p>
          <a:p>
            <a:r>
              <a:rPr lang="en-US" altLang="en-US" dirty="0"/>
              <a:t>Special case of convex minimization NLP is easier, because a local minimum is a global minimum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6A5-793E-41AB-BFE0-1AE22D1B63FC}" type="slidenum">
              <a:rPr lang="en-US" altLang="en-US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34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C7CA-E281-2B43-99C2-F065DC1F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D942-938F-AD45-84A1-2188B367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2579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88900" tIns="44450" rIns="88900" bIns="44450" rtlCol="0" anchor="ctr">
            <a:normAutofit/>
          </a:bodyPr>
          <a:lstStyle/>
          <a:p>
            <a:pPr defTabSz="887413"/>
            <a:r>
              <a:rPr lang="en-US" altLang="en-US" dirty="0"/>
              <a:t>Difficulties of NLP Models</a:t>
            </a:r>
          </a:p>
        </p:txBody>
      </p:sp>
      <p:sp>
        <p:nvSpPr>
          <p:cNvPr id="198660" name="Rectangle 1028"/>
          <p:cNvSpPr>
            <a:spLocks noGrp="1" noChangeArrowheads="1"/>
          </p:cNvSpPr>
          <p:nvPr>
            <p:ph idx="1"/>
          </p:nvPr>
        </p:nvSpPr>
        <p:spPr>
          <a:xfrm>
            <a:off x="4484688" y="4592638"/>
            <a:ext cx="3059112" cy="893762"/>
          </a:xfrm>
          <a:noFill/>
          <a:ln/>
        </p:spPr>
        <p:txBody>
          <a:bodyPr vert="horz" lIns="88900" tIns="44450" rIns="88900" bIns="44450" rtlCol="0">
            <a:normAutofit fontScale="77500" lnSpcReduction="20000"/>
          </a:bodyPr>
          <a:lstStyle/>
          <a:p>
            <a:pPr marL="0" indent="0" defTabSz="887413"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u="sng" dirty="0">
                <a:solidFill>
                  <a:srgbClr val="0000FF"/>
                </a:solidFill>
              </a:rPr>
              <a:t>Nonlinear Programs: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391C-9E65-4B70-969D-883A0EB40A33}" type="slidenum">
              <a:rPr lang="en-US" altLang="en-US"/>
              <a:pPr/>
              <a:t>20</a:t>
            </a:fld>
            <a:endParaRPr lang="en-US" altLang="en-US" dirty="0"/>
          </a:p>
        </p:txBody>
      </p:sp>
      <p:grpSp>
        <p:nvGrpSpPr>
          <p:cNvPr id="198677" name="Group 1045"/>
          <p:cNvGrpSpPr>
            <a:grpSpLocks/>
          </p:cNvGrpSpPr>
          <p:nvPr/>
        </p:nvGrpSpPr>
        <p:grpSpPr bwMode="auto">
          <a:xfrm>
            <a:off x="2481263" y="4113214"/>
            <a:ext cx="2703512" cy="2439987"/>
            <a:chOff x="603" y="2591"/>
            <a:chExt cx="1703" cy="1537"/>
          </a:xfrm>
        </p:grpSpPr>
        <p:sp>
          <p:nvSpPr>
            <p:cNvPr id="198664" name="Line 1032"/>
            <p:cNvSpPr>
              <a:spLocks noChangeShapeType="1"/>
            </p:cNvSpPr>
            <p:nvPr/>
          </p:nvSpPr>
          <p:spPr bwMode="auto">
            <a:xfrm>
              <a:off x="607" y="2591"/>
              <a:ext cx="0" cy="1466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665" name="Line 1033"/>
            <p:cNvSpPr>
              <a:spLocks noChangeShapeType="1"/>
            </p:cNvSpPr>
            <p:nvPr/>
          </p:nvSpPr>
          <p:spPr bwMode="auto">
            <a:xfrm>
              <a:off x="608" y="4053"/>
              <a:ext cx="1698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666" name="Freeform 1034"/>
            <p:cNvSpPr>
              <a:spLocks/>
            </p:cNvSpPr>
            <p:nvPr/>
          </p:nvSpPr>
          <p:spPr bwMode="auto">
            <a:xfrm>
              <a:off x="603" y="2915"/>
              <a:ext cx="740" cy="1139"/>
            </a:xfrm>
            <a:custGeom>
              <a:avLst/>
              <a:gdLst>
                <a:gd name="T0" fmla="*/ 6 w 555"/>
                <a:gd name="T1" fmla="*/ 0 h 1519"/>
                <a:gd name="T2" fmla="*/ 0 w 555"/>
                <a:gd name="T3" fmla="*/ 1518 h 1519"/>
                <a:gd name="T4" fmla="*/ 554 w 555"/>
                <a:gd name="T5" fmla="*/ 1512 h 1519"/>
                <a:gd name="T6" fmla="*/ 6 w 555"/>
                <a:gd name="T7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1519">
                  <a:moveTo>
                    <a:pt x="6" y="0"/>
                  </a:moveTo>
                  <a:lnTo>
                    <a:pt x="0" y="1518"/>
                  </a:lnTo>
                  <a:lnTo>
                    <a:pt x="554" y="1512"/>
                  </a:lnTo>
                  <a:lnTo>
                    <a:pt x="6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667" name="Freeform 1035"/>
            <p:cNvSpPr>
              <a:spLocks/>
            </p:cNvSpPr>
            <p:nvPr/>
          </p:nvSpPr>
          <p:spPr bwMode="auto">
            <a:xfrm>
              <a:off x="666" y="2811"/>
              <a:ext cx="1158" cy="1317"/>
            </a:xfrm>
            <a:custGeom>
              <a:avLst/>
              <a:gdLst>
                <a:gd name="T0" fmla="*/ 0 w 869"/>
                <a:gd name="T1" fmla="*/ 0 h 1756"/>
                <a:gd name="T2" fmla="*/ 9 w 869"/>
                <a:gd name="T3" fmla="*/ 387 h 1756"/>
                <a:gd name="T4" fmla="*/ 17 w 869"/>
                <a:gd name="T5" fmla="*/ 571 h 1756"/>
                <a:gd name="T6" fmla="*/ 30 w 869"/>
                <a:gd name="T7" fmla="*/ 748 h 1756"/>
                <a:gd name="T8" fmla="*/ 52 w 869"/>
                <a:gd name="T9" fmla="*/ 915 h 1756"/>
                <a:gd name="T10" fmla="*/ 78 w 869"/>
                <a:gd name="T11" fmla="*/ 1067 h 1756"/>
                <a:gd name="T12" fmla="*/ 117 w 869"/>
                <a:gd name="T13" fmla="*/ 1209 h 1756"/>
                <a:gd name="T14" fmla="*/ 164 w 869"/>
                <a:gd name="T15" fmla="*/ 1327 h 1756"/>
                <a:gd name="T16" fmla="*/ 194 w 869"/>
                <a:gd name="T17" fmla="*/ 1377 h 1756"/>
                <a:gd name="T18" fmla="*/ 233 w 869"/>
                <a:gd name="T19" fmla="*/ 1428 h 1756"/>
                <a:gd name="T20" fmla="*/ 272 w 869"/>
                <a:gd name="T21" fmla="*/ 1470 h 1756"/>
                <a:gd name="T22" fmla="*/ 320 w 869"/>
                <a:gd name="T23" fmla="*/ 1503 h 1756"/>
                <a:gd name="T24" fmla="*/ 419 w 869"/>
                <a:gd name="T25" fmla="*/ 1570 h 1756"/>
                <a:gd name="T26" fmla="*/ 527 w 869"/>
                <a:gd name="T27" fmla="*/ 1621 h 1756"/>
                <a:gd name="T28" fmla="*/ 635 w 869"/>
                <a:gd name="T29" fmla="*/ 1663 h 1756"/>
                <a:gd name="T30" fmla="*/ 730 w 869"/>
                <a:gd name="T31" fmla="*/ 1696 h 1756"/>
                <a:gd name="T32" fmla="*/ 773 w 869"/>
                <a:gd name="T33" fmla="*/ 1713 h 1756"/>
                <a:gd name="T34" fmla="*/ 812 w 869"/>
                <a:gd name="T35" fmla="*/ 1730 h 1756"/>
                <a:gd name="T36" fmla="*/ 842 w 869"/>
                <a:gd name="T37" fmla="*/ 1738 h 1756"/>
                <a:gd name="T38" fmla="*/ 868 w 869"/>
                <a:gd name="T39" fmla="*/ 1755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9" h="1756">
                  <a:moveTo>
                    <a:pt x="0" y="0"/>
                  </a:moveTo>
                  <a:lnTo>
                    <a:pt x="9" y="387"/>
                  </a:lnTo>
                  <a:lnTo>
                    <a:pt x="17" y="571"/>
                  </a:lnTo>
                  <a:lnTo>
                    <a:pt x="30" y="748"/>
                  </a:lnTo>
                  <a:lnTo>
                    <a:pt x="52" y="915"/>
                  </a:lnTo>
                  <a:lnTo>
                    <a:pt x="78" y="1067"/>
                  </a:lnTo>
                  <a:lnTo>
                    <a:pt x="117" y="1209"/>
                  </a:lnTo>
                  <a:lnTo>
                    <a:pt x="164" y="1327"/>
                  </a:lnTo>
                  <a:lnTo>
                    <a:pt x="194" y="1377"/>
                  </a:lnTo>
                  <a:lnTo>
                    <a:pt x="233" y="1428"/>
                  </a:lnTo>
                  <a:lnTo>
                    <a:pt x="272" y="1470"/>
                  </a:lnTo>
                  <a:lnTo>
                    <a:pt x="320" y="1503"/>
                  </a:lnTo>
                  <a:lnTo>
                    <a:pt x="419" y="1570"/>
                  </a:lnTo>
                  <a:lnTo>
                    <a:pt x="527" y="1621"/>
                  </a:lnTo>
                  <a:lnTo>
                    <a:pt x="635" y="1663"/>
                  </a:lnTo>
                  <a:lnTo>
                    <a:pt x="730" y="1696"/>
                  </a:lnTo>
                  <a:lnTo>
                    <a:pt x="773" y="1713"/>
                  </a:lnTo>
                  <a:lnTo>
                    <a:pt x="812" y="1730"/>
                  </a:lnTo>
                  <a:lnTo>
                    <a:pt x="842" y="1738"/>
                  </a:lnTo>
                  <a:lnTo>
                    <a:pt x="868" y="1755"/>
                  </a:lnTo>
                </a:path>
              </a:pathLst>
            </a:custGeom>
            <a:noFill/>
            <a:ln w="127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668" name="Freeform 1036"/>
            <p:cNvSpPr>
              <a:spLocks/>
            </p:cNvSpPr>
            <p:nvPr/>
          </p:nvSpPr>
          <p:spPr bwMode="auto">
            <a:xfrm>
              <a:off x="783" y="2776"/>
              <a:ext cx="1161" cy="1318"/>
            </a:xfrm>
            <a:custGeom>
              <a:avLst/>
              <a:gdLst>
                <a:gd name="T0" fmla="*/ 0 w 871"/>
                <a:gd name="T1" fmla="*/ 0 h 1757"/>
                <a:gd name="T2" fmla="*/ 13 w 871"/>
                <a:gd name="T3" fmla="*/ 383 h 1757"/>
                <a:gd name="T4" fmla="*/ 22 w 871"/>
                <a:gd name="T5" fmla="*/ 566 h 1757"/>
                <a:gd name="T6" fmla="*/ 36 w 871"/>
                <a:gd name="T7" fmla="*/ 749 h 1757"/>
                <a:gd name="T8" fmla="*/ 53 w 871"/>
                <a:gd name="T9" fmla="*/ 915 h 1757"/>
                <a:gd name="T10" fmla="*/ 80 w 871"/>
                <a:gd name="T11" fmla="*/ 1065 h 1757"/>
                <a:gd name="T12" fmla="*/ 116 w 871"/>
                <a:gd name="T13" fmla="*/ 1207 h 1757"/>
                <a:gd name="T14" fmla="*/ 165 w 871"/>
                <a:gd name="T15" fmla="*/ 1323 h 1757"/>
                <a:gd name="T16" fmla="*/ 196 w 871"/>
                <a:gd name="T17" fmla="*/ 1373 h 1757"/>
                <a:gd name="T18" fmla="*/ 232 w 871"/>
                <a:gd name="T19" fmla="*/ 1423 h 1757"/>
                <a:gd name="T20" fmla="*/ 277 w 871"/>
                <a:gd name="T21" fmla="*/ 1465 h 1757"/>
                <a:gd name="T22" fmla="*/ 321 w 871"/>
                <a:gd name="T23" fmla="*/ 1506 h 1757"/>
                <a:gd name="T24" fmla="*/ 424 w 871"/>
                <a:gd name="T25" fmla="*/ 1565 h 1757"/>
                <a:gd name="T26" fmla="*/ 531 w 871"/>
                <a:gd name="T27" fmla="*/ 1623 h 1757"/>
                <a:gd name="T28" fmla="*/ 633 w 871"/>
                <a:gd name="T29" fmla="*/ 1664 h 1757"/>
                <a:gd name="T30" fmla="*/ 732 w 871"/>
                <a:gd name="T31" fmla="*/ 1698 h 1757"/>
                <a:gd name="T32" fmla="*/ 776 w 871"/>
                <a:gd name="T33" fmla="*/ 1714 h 1757"/>
                <a:gd name="T34" fmla="*/ 812 w 871"/>
                <a:gd name="T35" fmla="*/ 1731 h 1757"/>
                <a:gd name="T36" fmla="*/ 843 w 871"/>
                <a:gd name="T37" fmla="*/ 1739 h 1757"/>
                <a:gd name="T38" fmla="*/ 870 w 871"/>
                <a:gd name="T39" fmla="*/ 1756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1" h="1757">
                  <a:moveTo>
                    <a:pt x="0" y="0"/>
                  </a:moveTo>
                  <a:lnTo>
                    <a:pt x="13" y="383"/>
                  </a:lnTo>
                  <a:lnTo>
                    <a:pt x="22" y="566"/>
                  </a:lnTo>
                  <a:lnTo>
                    <a:pt x="36" y="749"/>
                  </a:lnTo>
                  <a:lnTo>
                    <a:pt x="53" y="915"/>
                  </a:lnTo>
                  <a:lnTo>
                    <a:pt x="80" y="1065"/>
                  </a:lnTo>
                  <a:lnTo>
                    <a:pt x="116" y="1207"/>
                  </a:lnTo>
                  <a:lnTo>
                    <a:pt x="165" y="1323"/>
                  </a:lnTo>
                  <a:lnTo>
                    <a:pt x="196" y="1373"/>
                  </a:lnTo>
                  <a:lnTo>
                    <a:pt x="232" y="1423"/>
                  </a:lnTo>
                  <a:lnTo>
                    <a:pt x="277" y="1465"/>
                  </a:lnTo>
                  <a:lnTo>
                    <a:pt x="321" y="1506"/>
                  </a:lnTo>
                  <a:lnTo>
                    <a:pt x="424" y="1565"/>
                  </a:lnTo>
                  <a:lnTo>
                    <a:pt x="531" y="1623"/>
                  </a:lnTo>
                  <a:lnTo>
                    <a:pt x="633" y="1664"/>
                  </a:lnTo>
                  <a:lnTo>
                    <a:pt x="732" y="1698"/>
                  </a:lnTo>
                  <a:lnTo>
                    <a:pt x="776" y="1714"/>
                  </a:lnTo>
                  <a:lnTo>
                    <a:pt x="812" y="1731"/>
                  </a:lnTo>
                  <a:lnTo>
                    <a:pt x="843" y="1739"/>
                  </a:lnTo>
                  <a:lnTo>
                    <a:pt x="870" y="1756"/>
                  </a:lnTo>
                </a:path>
              </a:pathLst>
            </a:custGeom>
            <a:noFill/>
            <a:ln w="127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669" name="Freeform 1037"/>
            <p:cNvSpPr>
              <a:spLocks/>
            </p:cNvSpPr>
            <p:nvPr/>
          </p:nvSpPr>
          <p:spPr bwMode="auto">
            <a:xfrm>
              <a:off x="915" y="2722"/>
              <a:ext cx="1159" cy="1319"/>
            </a:xfrm>
            <a:custGeom>
              <a:avLst/>
              <a:gdLst>
                <a:gd name="T0" fmla="*/ 0 w 869"/>
                <a:gd name="T1" fmla="*/ 0 h 1758"/>
                <a:gd name="T2" fmla="*/ 9 w 869"/>
                <a:gd name="T3" fmla="*/ 386 h 1758"/>
                <a:gd name="T4" fmla="*/ 18 w 869"/>
                <a:gd name="T5" fmla="*/ 567 h 1758"/>
                <a:gd name="T6" fmla="*/ 32 w 869"/>
                <a:gd name="T7" fmla="*/ 747 h 1758"/>
                <a:gd name="T8" fmla="*/ 55 w 869"/>
                <a:gd name="T9" fmla="*/ 911 h 1758"/>
                <a:gd name="T10" fmla="*/ 83 w 869"/>
                <a:gd name="T11" fmla="*/ 1067 h 1758"/>
                <a:gd name="T12" fmla="*/ 120 w 869"/>
                <a:gd name="T13" fmla="*/ 1207 h 1758"/>
                <a:gd name="T14" fmla="*/ 166 w 869"/>
                <a:gd name="T15" fmla="*/ 1322 h 1758"/>
                <a:gd name="T16" fmla="*/ 198 w 869"/>
                <a:gd name="T17" fmla="*/ 1371 h 1758"/>
                <a:gd name="T18" fmla="*/ 231 w 869"/>
                <a:gd name="T19" fmla="*/ 1420 h 1758"/>
                <a:gd name="T20" fmla="*/ 272 w 869"/>
                <a:gd name="T21" fmla="*/ 1470 h 1758"/>
                <a:gd name="T22" fmla="*/ 319 w 869"/>
                <a:gd name="T23" fmla="*/ 1503 h 1758"/>
                <a:gd name="T24" fmla="*/ 420 w 869"/>
                <a:gd name="T25" fmla="*/ 1568 h 1758"/>
                <a:gd name="T26" fmla="*/ 526 w 869"/>
                <a:gd name="T27" fmla="*/ 1626 h 1758"/>
                <a:gd name="T28" fmla="*/ 633 w 869"/>
                <a:gd name="T29" fmla="*/ 1667 h 1758"/>
                <a:gd name="T30" fmla="*/ 729 w 869"/>
                <a:gd name="T31" fmla="*/ 1700 h 1758"/>
                <a:gd name="T32" fmla="*/ 771 w 869"/>
                <a:gd name="T33" fmla="*/ 1716 h 1758"/>
                <a:gd name="T34" fmla="*/ 813 w 869"/>
                <a:gd name="T35" fmla="*/ 1732 h 1758"/>
                <a:gd name="T36" fmla="*/ 845 w 869"/>
                <a:gd name="T37" fmla="*/ 1741 h 1758"/>
                <a:gd name="T38" fmla="*/ 868 w 869"/>
                <a:gd name="T39" fmla="*/ 1757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9" h="1758">
                  <a:moveTo>
                    <a:pt x="0" y="0"/>
                  </a:moveTo>
                  <a:lnTo>
                    <a:pt x="9" y="386"/>
                  </a:lnTo>
                  <a:lnTo>
                    <a:pt x="18" y="567"/>
                  </a:lnTo>
                  <a:lnTo>
                    <a:pt x="32" y="747"/>
                  </a:lnTo>
                  <a:lnTo>
                    <a:pt x="55" y="911"/>
                  </a:lnTo>
                  <a:lnTo>
                    <a:pt x="83" y="1067"/>
                  </a:lnTo>
                  <a:lnTo>
                    <a:pt x="120" y="1207"/>
                  </a:lnTo>
                  <a:lnTo>
                    <a:pt x="166" y="1322"/>
                  </a:lnTo>
                  <a:lnTo>
                    <a:pt x="198" y="1371"/>
                  </a:lnTo>
                  <a:lnTo>
                    <a:pt x="231" y="1420"/>
                  </a:lnTo>
                  <a:lnTo>
                    <a:pt x="272" y="1470"/>
                  </a:lnTo>
                  <a:lnTo>
                    <a:pt x="319" y="1503"/>
                  </a:lnTo>
                  <a:lnTo>
                    <a:pt x="420" y="1568"/>
                  </a:lnTo>
                  <a:lnTo>
                    <a:pt x="526" y="1626"/>
                  </a:lnTo>
                  <a:lnTo>
                    <a:pt x="633" y="1667"/>
                  </a:lnTo>
                  <a:lnTo>
                    <a:pt x="729" y="1700"/>
                  </a:lnTo>
                  <a:lnTo>
                    <a:pt x="771" y="1716"/>
                  </a:lnTo>
                  <a:lnTo>
                    <a:pt x="813" y="1732"/>
                  </a:lnTo>
                  <a:lnTo>
                    <a:pt x="845" y="1741"/>
                  </a:lnTo>
                  <a:lnTo>
                    <a:pt x="868" y="1757"/>
                  </a:lnTo>
                </a:path>
              </a:pathLst>
            </a:custGeom>
            <a:noFill/>
            <a:ln w="127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8679" name="Group 1047"/>
          <p:cNvGrpSpPr>
            <a:grpSpLocks/>
          </p:cNvGrpSpPr>
          <p:nvPr/>
        </p:nvGrpSpPr>
        <p:grpSpPr bwMode="auto">
          <a:xfrm>
            <a:off x="3916363" y="1654176"/>
            <a:ext cx="4138612" cy="2341563"/>
            <a:chOff x="1507" y="1042"/>
            <a:chExt cx="2607" cy="1475"/>
          </a:xfrm>
        </p:grpSpPr>
        <p:sp>
          <p:nvSpPr>
            <p:cNvPr id="198661" name="Line 1029"/>
            <p:cNvSpPr>
              <a:spLocks noChangeShapeType="1"/>
            </p:cNvSpPr>
            <p:nvPr/>
          </p:nvSpPr>
          <p:spPr bwMode="auto">
            <a:xfrm flipH="1">
              <a:off x="1958" y="1042"/>
              <a:ext cx="0" cy="129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662" name="Line 1030"/>
            <p:cNvSpPr>
              <a:spLocks noChangeShapeType="1"/>
            </p:cNvSpPr>
            <p:nvPr/>
          </p:nvSpPr>
          <p:spPr bwMode="auto">
            <a:xfrm flipV="1">
              <a:off x="1959" y="2316"/>
              <a:ext cx="1440" cy="1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663" name="Freeform 1031"/>
            <p:cNvSpPr>
              <a:spLocks/>
            </p:cNvSpPr>
            <p:nvPr/>
          </p:nvSpPr>
          <p:spPr bwMode="auto">
            <a:xfrm>
              <a:off x="1954" y="1190"/>
              <a:ext cx="740" cy="1140"/>
            </a:xfrm>
            <a:custGeom>
              <a:avLst/>
              <a:gdLst>
                <a:gd name="T0" fmla="*/ 6 w 555"/>
                <a:gd name="T1" fmla="*/ 0 h 1519"/>
                <a:gd name="T2" fmla="*/ 0 w 555"/>
                <a:gd name="T3" fmla="*/ 1518 h 1519"/>
                <a:gd name="T4" fmla="*/ 554 w 555"/>
                <a:gd name="T5" fmla="*/ 1512 h 1519"/>
                <a:gd name="T6" fmla="*/ 6 w 555"/>
                <a:gd name="T7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1519">
                  <a:moveTo>
                    <a:pt x="6" y="0"/>
                  </a:moveTo>
                  <a:lnTo>
                    <a:pt x="0" y="1518"/>
                  </a:lnTo>
                  <a:lnTo>
                    <a:pt x="554" y="1512"/>
                  </a:lnTo>
                  <a:lnTo>
                    <a:pt x="6" y="0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670" name="Rectangle 1038"/>
            <p:cNvSpPr>
              <a:spLocks noChangeArrowheads="1"/>
            </p:cNvSpPr>
            <p:nvPr/>
          </p:nvSpPr>
          <p:spPr bwMode="auto">
            <a:xfrm>
              <a:off x="2626" y="1250"/>
              <a:ext cx="14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8900" tIns="44450" rIns="88900" bIns="44450"/>
            <a:lstStyle>
              <a:lvl1pPr defTabSz="887413">
                <a:tabLst>
                  <a:tab pos="115888" algn="l"/>
                  <a:tab pos="1312863" algn="l"/>
                  <a:tab pos="1601788" algn="l"/>
                  <a:tab pos="2063750" algn="l"/>
                  <a:tab pos="3319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90525" indent="-276225" defTabSz="887413">
                <a:tabLst>
                  <a:tab pos="115888" algn="l"/>
                  <a:tab pos="1312863" algn="l"/>
                  <a:tab pos="1601788" algn="l"/>
                  <a:tab pos="2063750" algn="l"/>
                  <a:tab pos="3319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38225" indent="-211138" defTabSz="887413">
                <a:tabLst>
                  <a:tab pos="115888" algn="l"/>
                  <a:tab pos="1312863" algn="l"/>
                  <a:tab pos="1601788" algn="l"/>
                  <a:tab pos="2063750" algn="l"/>
                  <a:tab pos="3319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62075" indent="-209550" defTabSz="887413">
                <a:tabLst>
                  <a:tab pos="115888" algn="l"/>
                  <a:tab pos="1312863" algn="l"/>
                  <a:tab pos="1601788" algn="l"/>
                  <a:tab pos="2063750" algn="l"/>
                  <a:tab pos="3319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92275" indent="-215900" defTabSz="887413">
                <a:tabLst>
                  <a:tab pos="115888" algn="l"/>
                  <a:tab pos="1312863" algn="l"/>
                  <a:tab pos="1601788" algn="l"/>
                  <a:tab pos="2063750" algn="l"/>
                  <a:tab pos="3319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49475" indent="-215900" defTabSz="887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5888" algn="l"/>
                  <a:tab pos="1312863" algn="l"/>
                  <a:tab pos="1601788" algn="l"/>
                  <a:tab pos="2063750" algn="l"/>
                  <a:tab pos="3319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606675" indent="-215900" defTabSz="887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5888" algn="l"/>
                  <a:tab pos="1312863" algn="l"/>
                  <a:tab pos="1601788" algn="l"/>
                  <a:tab pos="2063750" algn="l"/>
                  <a:tab pos="3319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63875" indent="-215900" defTabSz="887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5888" algn="l"/>
                  <a:tab pos="1312863" algn="l"/>
                  <a:tab pos="1601788" algn="l"/>
                  <a:tab pos="2063750" algn="l"/>
                  <a:tab pos="3319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521075" indent="-215900" defTabSz="887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5888" algn="l"/>
                  <a:tab pos="1312863" algn="l"/>
                  <a:tab pos="1601788" algn="l"/>
                  <a:tab pos="2063750" algn="l"/>
                  <a:tab pos="3319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u="sng" dirty="0">
                  <a:solidFill>
                    <a:schemeClr val="hlink"/>
                  </a:solidFill>
                  <a:latin typeface="Arial" panose="020B0604020202020204" pitchFamily="34" charset="0"/>
                </a:rPr>
                <a:t>Linear Program:</a:t>
              </a:r>
            </a:p>
          </p:txBody>
        </p:sp>
        <p:sp>
          <p:nvSpPr>
            <p:cNvPr id="198671" name="Line 1039"/>
            <p:cNvSpPr>
              <a:spLocks noChangeShapeType="1"/>
            </p:cNvSpPr>
            <p:nvPr/>
          </p:nvSpPr>
          <p:spPr bwMode="auto">
            <a:xfrm>
              <a:off x="1507" y="1630"/>
              <a:ext cx="1364" cy="88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98678" name="Group 1046"/>
          <p:cNvGrpSpPr>
            <a:grpSpLocks/>
          </p:cNvGrpSpPr>
          <p:nvPr/>
        </p:nvGrpSpPr>
        <p:grpSpPr bwMode="auto">
          <a:xfrm>
            <a:off x="7229476" y="4108451"/>
            <a:ext cx="2697163" cy="2549525"/>
            <a:chOff x="3594" y="2588"/>
            <a:chExt cx="1699" cy="1606"/>
          </a:xfrm>
        </p:grpSpPr>
        <p:sp>
          <p:nvSpPr>
            <p:cNvPr id="198658" name="Freeform 1026"/>
            <p:cNvSpPr>
              <a:spLocks/>
            </p:cNvSpPr>
            <p:nvPr/>
          </p:nvSpPr>
          <p:spPr bwMode="auto">
            <a:xfrm>
              <a:off x="3605" y="3054"/>
              <a:ext cx="1370" cy="997"/>
            </a:xfrm>
            <a:custGeom>
              <a:avLst/>
              <a:gdLst>
                <a:gd name="T0" fmla="*/ 0 w 1370"/>
                <a:gd name="T1" fmla="*/ 997 h 997"/>
                <a:gd name="T2" fmla="*/ 281 w 1370"/>
                <a:gd name="T3" fmla="*/ 84 h 997"/>
                <a:gd name="T4" fmla="*/ 515 w 1370"/>
                <a:gd name="T5" fmla="*/ 494 h 997"/>
                <a:gd name="T6" fmla="*/ 902 w 1370"/>
                <a:gd name="T7" fmla="*/ 107 h 997"/>
                <a:gd name="T8" fmla="*/ 1370 w 1370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0" h="997">
                  <a:moveTo>
                    <a:pt x="0" y="997"/>
                  </a:moveTo>
                  <a:cubicBezTo>
                    <a:pt x="97" y="582"/>
                    <a:pt x="195" y="168"/>
                    <a:pt x="281" y="84"/>
                  </a:cubicBezTo>
                  <a:cubicBezTo>
                    <a:pt x="367" y="0"/>
                    <a:pt x="412" y="490"/>
                    <a:pt x="515" y="494"/>
                  </a:cubicBezTo>
                  <a:cubicBezTo>
                    <a:pt x="618" y="498"/>
                    <a:pt x="759" y="23"/>
                    <a:pt x="902" y="107"/>
                  </a:cubicBezTo>
                  <a:cubicBezTo>
                    <a:pt x="1045" y="191"/>
                    <a:pt x="1290" y="847"/>
                    <a:pt x="1370" y="997"/>
                  </a:cubicBezTo>
                </a:path>
              </a:pathLst>
            </a:custGeom>
            <a:solidFill>
              <a:srgbClr val="00FF00"/>
            </a:solidFill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672" name="Line 1040"/>
            <p:cNvSpPr>
              <a:spLocks noChangeShapeType="1"/>
            </p:cNvSpPr>
            <p:nvPr/>
          </p:nvSpPr>
          <p:spPr bwMode="auto">
            <a:xfrm>
              <a:off x="3594" y="2588"/>
              <a:ext cx="0" cy="1466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673" name="Line 1041"/>
            <p:cNvSpPr>
              <a:spLocks noChangeShapeType="1"/>
            </p:cNvSpPr>
            <p:nvPr/>
          </p:nvSpPr>
          <p:spPr bwMode="auto">
            <a:xfrm>
              <a:off x="3595" y="4050"/>
              <a:ext cx="1698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674" name="Freeform 1042"/>
            <p:cNvSpPr>
              <a:spLocks/>
            </p:cNvSpPr>
            <p:nvPr/>
          </p:nvSpPr>
          <p:spPr bwMode="auto">
            <a:xfrm flipV="1">
              <a:off x="3701" y="2808"/>
              <a:ext cx="1158" cy="1317"/>
            </a:xfrm>
            <a:custGeom>
              <a:avLst/>
              <a:gdLst>
                <a:gd name="T0" fmla="*/ 0 w 869"/>
                <a:gd name="T1" fmla="*/ 0 h 1756"/>
                <a:gd name="T2" fmla="*/ 9 w 869"/>
                <a:gd name="T3" fmla="*/ 387 h 1756"/>
                <a:gd name="T4" fmla="*/ 17 w 869"/>
                <a:gd name="T5" fmla="*/ 571 h 1756"/>
                <a:gd name="T6" fmla="*/ 30 w 869"/>
                <a:gd name="T7" fmla="*/ 748 h 1756"/>
                <a:gd name="T8" fmla="*/ 52 w 869"/>
                <a:gd name="T9" fmla="*/ 915 h 1756"/>
                <a:gd name="T10" fmla="*/ 78 w 869"/>
                <a:gd name="T11" fmla="*/ 1067 h 1756"/>
                <a:gd name="T12" fmla="*/ 117 w 869"/>
                <a:gd name="T13" fmla="*/ 1209 h 1756"/>
                <a:gd name="T14" fmla="*/ 164 w 869"/>
                <a:gd name="T15" fmla="*/ 1327 h 1756"/>
                <a:gd name="T16" fmla="*/ 194 w 869"/>
                <a:gd name="T17" fmla="*/ 1377 h 1756"/>
                <a:gd name="T18" fmla="*/ 233 w 869"/>
                <a:gd name="T19" fmla="*/ 1428 h 1756"/>
                <a:gd name="T20" fmla="*/ 272 w 869"/>
                <a:gd name="T21" fmla="*/ 1470 h 1756"/>
                <a:gd name="T22" fmla="*/ 320 w 869"/>
                <a:gd name="T23" fmla="*/ 1503 h 1756"/>
                <a:gd name="T24" fmla="*/ 419 w 869"/>
                <a:gd name="T25" fmla="*/ 1570 h 1756"/>
                <a:gd name="T26" fmla="*/ 527 w 869"/>
                <a:gd name="T27" fmla="*/ 1621 h 1756"/>
                <a:gd name="T28" fmla="*/ 635 w 869"/>
                <a:gd name="T29" fmla="*/ 1663 h 1756"/>
                <a:gd name="T30" fmla="*/ 730 w 869"/>
                <a:gd name="T31" fmla="*/ 1696 h 1756"/>
                <a:gd name="T32" fmla="*/ 773 w 869"/>
                <a:gd name="T33" fmla="*/ 1713 h 1756"/>
                <a:gd name="T34" fmla="*/ 812 w 869"/>
                <a:gd name="T35" fmla="*/ 1730 h 1756"/>
                <a:gd name="T36" fmla="*/ 842 w 869"/>
                <a:gd name="T37" fmla="*/ 1738 h 1756"/>
                <a:gd name="T38" fmla="*/ 868 w 869"/>
                <a:gd name="T39" fmla="*/ 1755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9" h="1756">
                  <a:moveTo>
                    <a:pt x="0" y="0"/>
                  </a:moveTo>
                  <a:lnTo>
                    <a:pt x="9" y="387"/>
                  </a:lnTo>
                  <a:lnTo>
                    <a:pt x="17" y="571"/>
                  </a:lnTo>
                  <a:lnTo>
                    <a:pt x="30" y="748"/>
                  </a:lnTo>
                  <a:lnTo>
                    <a:pt x="52" y="915"/>
                  </a:lnTo>
                  <a:lnTo>
                    <a:pt x="78" y="1067"/>
                  </a:lnTo>
                  <a:lnTo>
                    <a:pt x="117" y="1209"/>
                  </a:lnTo>
                  <a:lnTo>
                    <a:pt x="164" y="1327"/>
                  </a:lnTo>
                  <a:lnTo>
                    <a:pt x="194" y="1377"/>
                  </a:lnTo>
                  <a:lnTo>
                    <a:pt x="233" y="1428"/>
                  </a:lnTo>
                  <a:lnTo>
                    <a:pt x="272" y="1470"/>
                  </a:lnTo>
                  <a:lnTo>
                    <a:pt x="320" y="1503"/>
                  </a:lnTo>
                  <a:lnTo>
                    <a:pt x="419" y="1570"/>
                  </a:lnTo>
                  <a:lnTo>
                    <a:pt x="527" y="1621"/>
                  </a:lnTo>
                  <a:lnTo>
                    <a:pt x="635" y="1663"/>
                  </a:lnTo>
                  <a:lnTo>
                    <a:pt x="730" y="1696"/>
                  </a:lnTo>
                  <a:lnTo>
                    <a:pt x="773" y="1713"/>
                  </a:lnTo>
                  <a:lnTo>
                    <a:pt x="812" y="1730"/>
                  </a:lnTo>
                  <a:lnTo>
                    <a:pt x="842" y="1738"/>
                  </a:lnTo>
                  <a:lnTo>
                    <a:pt x="868" y="1755"/>
                  </a:lnTo>
                </a:path>
              </a:pathLst>
            </a:custGeom>
            <a:noFill/>
            <a:ln w="127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675" name="Freeform 1043"/>
            <p:cNvSpPr>
              <a:spLocks/>
            </p:cNvSpPr>
            <p:nvPr/>
          </p:nvSpPr>
          <p:spPr bwMode="auto">
            <a:xfrm flipV="1">
              <a:off x="3818" y="2833"/>
              <a:ext cx="1161" cy="1318"/>
            </a:xfrm>
            <a:custGeom>
              <a:avLst/>
              <a:gdLst>
                <a:gd name="T0" fmla="*/ 0 w 871"/>
                <a:gd name="T1" fmla="*/ 0 h 1757"/>
                <a:gd name="T2" fmla="*/ 13 w 871"/>
                <a:gd name="T3" fmla="*/ 383 h 1757"/>
                <a:gd name="T4" fmla="*/ 22 w 871"/>
                <a:gd name="T5" fmla="*/ 566 h 1757"/>
                <a:gd name="T6" fmla="*/ 36 w 871"/>
                <a:gd name="T7" fmla="*/ 749 h 1757"/>
                <a:gd name="T8" fmla="*/ 53 w 871"/>
                <a:gd name="T9" fmla="*/ 915 h 1757"/>
                <a:gd name="T10" fmla="*/ 80 w 871"/>
                <a:gd name="T11" fmla="*/ 1065 h 1757"/>
                <a:gd name="T12" fmla="*/ 116 w 871"/>
                <a:gd name="T13" fmla="*/ 1207 h 1757"/>
                <a:gd name="T14" fmla="*/ 165 w 871"/>
                <a:gd name="T15" fmla="*/ 1323 h 1757"/>
                <a:gd name="T16" fmla="*/ 196 w 871"/>
                <a:gd name="T17" fmla="*/ 1373 h 1757"/>
                <a:gd name="T18" fmla="*/ 232 w 871"/>
                <a:gd name="T19" fmla="*/ 1423 h 1757"/>
                <a:gd name="T20" fmla="*/ 277 w 871"/>
                <a:gd name="T21" fmla="*/ 1465 h 1757"/>
                <a:gd name="T22" fmla="*/ 321 w 871"/>
                <a:gd name="T23" fmla="*/ 1506 h 1757"/>
                <a:gd name="T24" fmla="*/ 424 w 871"/>
                <a:gd name="T25" fmla="*/ 1565 h 1757"/>
                <a:gd name="T26" fmla="*/ 531 w 871"/>
                <a:gd name="T27" fmla="*/ 1623 h 1757"/>
                <a:gd name="T28" fmla="*/ 633 w 871"/>
                <a:gd name="T29" fmla="*/ 1664 h 1757"/>
                <a:gd name="T30" fmla="*/ 732 w 871"/>
                <a:gd name="T31" fmla="*/ 1698 h 1757"/>
                <a:gd name="T32" fmla="*/ 776 w 871"/>
                <a:gd name="T33" fmla="*/ 1714 h 1757"/>
                <a:gd name="T34" fmla="*/ 812 w 871"/>
                <a:gd name="T35" fmla="*/ 1731 h 1757"/>
                <a:gd name="T36" fmla="*/ 843 w 871"/>
                <a:gd name="T37" fmla="*/ 1739 h 1757"/>
                <a:gd name="T38" fmla="*/ 870 w 871"/>
                <a:gd name="T39" fmla="*/ 1756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1" h="1757">
                  <a:moveTo>
                    <a:pt x="0" y="0"/>
                  </a:moveTo>
                  <a:lnTo>
                    <a:pt x="13" y="383"/>
                  </a:lnTo>
                  <a:lnTo>
                    <a:pt x="22" y="566"/>
                  </a:lnTo>
                  <a:lnTo>
                    <a:pt x="36" y="749"/>
                  </a:lnTo>
                  <a:lnTo>
                    <a:pt x="53" y="915"/>
                  </a:lnTo>
                  <a:lnTo>
                    <a:pt x="80" y="1065"/>
                  </a:lnTo>
                  <a:lnTo>
                    <a:pt x="116" y="1207"/>
                  </a:lnTo>
                  <a:lnTo>
                    <a:pt x="165" y="1323"/>
                  </a:lnTo>
                  <a:lnTo>
                    <a:pt x="196" y="1373"/>
                  </a:lnTo>
                  <a:lnTo>
                    <a:pt x="232" y="1423"/>
                  </a:lnTo>
                  <a:lnTo>
                    <a:pt x="277" y="1465"/>
                  </a:lnTo>
                  <a:lnTo>
                    <a:pt x="321" y="1506"/>
                  </a:lnTo>
                  <a:lnTo>
                    <a:pt x="424" y="1565"/>
                  </a:lnTo>
                  <a:lnTo>
                    <a:pt x="531" y="1623"/>
                  </a:lnTo>
                  <a:lnTo>
                    <a:pt x="633" y="1664"/>
                  </a:lnTo>
                  <a:lnTo>
                    <a:pt x="732" y="1698"/>
                  </a:lnTo>
                  <a:lnTo>
                    <a:pt x="776" y="1714"/>
                  </a:lnTo>
                  <a:lnTo>
                    <a:pt x="812" y="1731"/>
                  </a:lnTo>
                  <a:lnTo>
                    <a:pt x="843" y="1739"/>
                  </a:lnTo>
                  <a:lnTo>
                    <a:pt x="870" y="1756"/>
                  </a:lnTo>
                </a:path>
              </a:pathLst>
            </a:custGeom>
            <a:noFill/>
            <a:ln w="127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676" name="Freeform 1044"/>
            <p:cNvSpPr>
              <a:spLocks/>
            </p:cNvSpPr>
            <p:nvPr/>
          </p:nvSpPr>
          <p:spPr bwMode="auto">
            <a:xfrm flipV="1">
              <a:off x="3950" y="2875"/>
              <a:ext cx="1159" cy="1319"/>
            </a:xfrm>
            <a:custGeom>
              <a:avLst/>
              <a:gdLst>
                <a:gd name="T0" fmla="*/ 0 w 869"/>
                <a:gd name="T1" fmla="*/ 0 h 1758"/>
                <a:gd name="T2" fmla="*/ 9 w 869"/>
                <a:gd name="T3" fmla="*/ 386 h 1758"/>
                <a:gd name="T4" fmla="*/ 18 w 869"/>
                <a:gd name="T5" fmla="*/ 567 h 1758"/>
                <a:gd name="T6" fmla="*/ 32 w 869"/>
                <a:gd name="T7" fmla="*/ 747 h 1758"/>
                <a:gd name="T8" fmla="*/ 55 w 869"/>
                <a:gd name="T9" fmla="*/ 911 h 1758"/>
                <a:gd name="T10" fmla="*/ 83 w 869"/>
                <a:gd name="T11" fmla="*/ 1067 h 1758"/>
                <a:gd name="T12" fmla="*/ 120 w 869"/>
                <a:gd name="T13" fmla="*/ 1207 h 1758"/>
                <a:gd name="T14" fmla="*/ 166 w 869"/>
                <a:gd name="T15" fmla="*/ 1322 h 1758"/>
                <a:gd name="T16" fmla="*/ 198 w 869"/>
                <a:gd name="T17" fmla="*/ 1371 h 1758"/>
                <a:gd name="T18" fmla="*/ 231 w 869"/>
                <a:gd name="T19" fmla="*/ 1420 h 1758"/>
                <a:gd name="T20" fmla="*/ 272 w 869"/>
                <a:gd name="T21" fmla="*/ 1470 h 1758"/>
                <a:gd name="T22" fmla="*/ 319 w 869"/>
                <a:gd name="T23" fmla="*/ 1503 h 1758"/>
                <a:gd name="T24" fmla="*/ 420 w 869"/>
                <a:gd name="T25" fmla="*/ 1568 h 1758"/>
                <a:gd name="T26" fmla="*/ 526 w 869"/>
                <a:gd name="T27" fmla="*/ 1626 h 1758"/>
                <a:gd name="T28" fmla="*/ 633 w 869"/>
                <a:gd name="T29" fmla="*/ 1667 h 1758"/>
                <a:gd name="T30" fmla="*/ 729 w 869"/>
                <a:gd name="T31" fmla="*/ 1700 h 1758"/>
                <a:gd name="T32" fmla="*/ 771 w 869"/>
                <a:gd name="T33" fmla="*/ 1716 h 1758"/>
                <a:gd name="T34" fmla="*/ 813 w 869"/>
                <a:gd name="T35" fmla="*/ 1732 h 1758"/>
                <a:gd name="T36" fmla="*/ 845 w 869"/>
                <a:gd name="T37" fmla="*/ 1741 h 1758"/>
                <a:gd name="T38" fmla="*/ 868 w 869"/>
                <a:gd name="T39" fmla="*/ 1757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9" h="1758">
                  <a:moveTo>
                    <a:pt x="0" y="0"/>
                  </a:moveTo>
                  <a:lnTo>
                    <a:pt x="9" y="386"/>
                  </a:lnTo>
                  <a:lnTo>
                    <a:pt x="18" y="567"/>
                  </a:lnTo>
                  <a:lnTo>
                    <a:pt x="32" y="747"/>
                  </a:lnTo>
                  <a:lnTo>
                    <a:pt x="55" y="911"/>
                  </a:lnTo>
                  <a:lnTo>
                    <a:pt x="83" y="1067"/>
                  </a:lnTo>
                  <a:lnTo>
                    <a:pt x="120" y="1207"/>
                  </a:lnTo>
                  <a:lnTo>
                    <a:pt x="166" y="1322"/>
                  </a:lnTo>
                  <a:lnTo>
                    <a:pt x="198" y="1371"/>
                  </a:lnTo>
                  <a:lnTo>
                    <a:pt x="231" y="1420"/>
                  </a:lnTo>
                  <a:lnTo>
                    <a:pt x="272" y="1470"/>
                  </a:lnTo>
                  <a:lnTo>
                    <a:pt x="319" y="1503"/>
                  </a:lnTo>
                  <a:lnTo>
                    <a:pt x="420" y="1568"/>
                  </a:lnTo>
                  <a:lnTo>
                    <a:pt x="526" y="1626"/>
                  </a:lnTo>
                  <a:lnTo>
                    <a:pt x="633" y="1667"/>
                  </a:lnTo>
                  <a:lnTo>
                    <a:pt x="729" y="1700"/>
                  </a:lnTo>
                  <a:lnTo>
                    <a:pt x="771" y="1716"/>
                  </a:lnTo>
                  <a:lnTo>
                    <a:pt x="813" y="1732"/>
                  </a:lnTo>
                  <a:lnTo>
                    <a:pt x="845" y="1741"/>
                  </a:lnTo>
                  <a:lnTo>
                    <a:pt x="868" y="1757"/>
                  </a:lnTo>
                </a:path>
              </a:pathLst>
            </a:custGeom>
            <a:noFill/>
            <a:ln w="127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8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8473-D8B7-4D9F-9562-C4320CF90EE6}" type="slidenum">
              <a:rPr lang="en-US" altLang="en-US"/>
              <a:pPr/>
              <a:t>21</a:t>
            </a:fld>
            <a:endParaRPr lang="en-US" altLang="en-US" dirty="0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752600" y="304800"/>
            <a:ext cx="86868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dirty="0"/>
              <a:t>Graphical Analysis of nonlinear programs </a:t>
            </a:r>
            <a:br>
              <a:rPr lang="en-US" altLang="en-US" sz="3200" dirty="0"/>
            </a:br>
            <a:r>
              <a:rPr lang="en-US" altLang="en-US" sz="3200" dirty="0"/>
              <a:t>in two dimensions:  An example</a:t>
            </a:r>
            <a:r>
              <a:rPr lang="en-US" altLang="en-US" dirty="0"/>
              <a:t>	</a:t>
            </a:r>
          </a:p>
        </p:txBody>
      </p:sp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5410200" y="1676401"/>
          <a:ext cx="35433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1358640" imgH="279360" progId="Equation.DSMT4">
                  <p:embed/>
                </p:oleObj>
              </mc:Choice>
              <mc:Fallback>
                <p:oleObj name="Equation" r:id="rId3" imgW="1358640" imgH="279360" progId="Equation.DSMT4">
                  <p:embed/>
                  <p:pic>
                    <p:nvPicPr>
                      <p:cNvPr id="151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1"/>
                        <a:ext cx="35433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2895600" y="17526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/>
              <a:t>Minimize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2895600" y="2743201"/>
            <a:ext cx="6781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800" b="1" dirty="0">
                <a:latin typeface="Arial" panose="020B0604020202020204" pitchFamily="34" charset="0"/>
              </a:rPr>
              <a:t>subject to     (x - 8)</a:t>
            </a:r>
            <a:r>
              <a:rPr kumimoji="1" lang="en-US" altLang="en-US" sz="2800" b="1" baseline="30000" dirty="0">
                <a:latin typeface="Arial" panose="020B0604020202020204" pitchFamily="34" charset="0"/>
              </a:rPr>
              <a:t>2</a:t>
            </a:r>
            <a:r>
              <a:rPr kumimoji="1" lang="en-US" altLang="en-US" sz="2800" b="1" dirty="0">
                <a:latin typeface="Arial" panose="020B0604020202020204" pitchFamily="34" charset="0"/>
              </a:rPr>
              <a:t>  +  (y - 9)</a:t>
            </a:r>
            <a:r>
              <a:rPr kumimoji="1" lang="en-US" altLang="en-US" sz="2800" b="1" baseline="30000" dirty="0">
                <a:latin typeface="Arial" panose="020B0604020202020204" pitchFamily="34" charset="0"/>
              </a:rPr>
              <a:t>2</a:t>
            </a:r>
            <a:r>
              <a:rPr kumimoji="1" lang="en-US" altLang="en-US" sz="2800" b="1" dirty="0">
                <a:latin typeface="Arial" panose="020B0604020202020204" pitchFamily="34" charset="0"/>
              </a:rPr>
              <a:t>   </a:t>
            </a:r>
            <a:r>
              <a:rPr kumimoji="1" lang="en-US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   49</a:t>
            </a:r>
            <a:br>
              <a:rPr kumimoji="1" lang="en-US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                        x               2    </a:t>
            </a:r>
            <a:br>
              <a:rPr kumimoji="1" lang="en-US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                        x             13</a:t>
            </a:r>
            <a:br>
              <a:rPr kumimoji="1" lang="en-US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                        x  + y      24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498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B3D0-105A-4CE6-9532-7B717BB73345}" type="slidenum">
              <a:rPr lang="en-US" altLang="en-US"/>
              <a:pPr/>
              <a:t>22</a:t>
            </a:fld>
            <a:endParaRPr lang="en-US" altLang="en-US" dirty="0"/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1905000" y="266700"/>
            <a:ext cx="7772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Where is the optimal solution?</a:t>
            </a:r>
          </a:p>
        </p:txBody>
      </p:sp>
      <p:grpSp>
        <p:nvGrpSpPr>
          <p:cNvPr id="153652" name="Group 52"/>
          <p:cNvGrpSpPr>
            <a:grpSpLocks/>
          </p:cNvGrpSpPr>
          <p:nvPr/>
        </p:nvGrpSpPr>
        <p:grpSpPr bwMode="auto">
          <a:xfrm>
            <a:off x="2292350" y="1295400"/>
            <a:ext cx="5321300" cy="5168900"/>
            <a:chOff x="1108" y="912"/>
            <a:chExt cx="3352" cy="3256"/>
          </a:xfrm>
        </p:grpSpPr>
        <p:sp>
          <p:nvSpPr>
            <p:cNvPr id="153604" name="Freeform 4"/>
            <p:cNvSpPr>
              <a:spLocks/>
            </p:cNvSpPr>
            <p:nvPr/>
          </p:nvSpPr>
          <p:spPr bwMode="auto">
            <a:xfrm>
              <a:off x="1567" y="1551"/>
              <a:ext cx="1968" cy="1966"/>
            </a:xfrm>
            <a:custGeom>
              <a:avLst/>
              <a:gdLst>
                <a:gd name="T0" fmla="*/ 1070 w 1968"/>
                <a:gd name="T1" fmla="*/ 4 h 1966"/>
                <a:gd name="T2" fmla="*/ 1239 w 1968"/>
                <a:gd name="T3" fmla="*/ 34 h 1966"/>
                <a:gd name="T4" fmla="*/ 1400 w 1968"/>
                <a:gd name="T5" fmla="*/ 92 h 1966"/>
                <a:gd name="T6" fmla="*/ 1548 w 1968"/>
                <a:gd name="T7" fmla="*/ 178 h 1966"/>
                <a:gd name="T8" fmla="*/ 1679 w 1968"/>
                <a:gd name="T9" fmla="*/ 289 h 1966"/>
                <a:gd name="T10" fmla="*/ 1790 w 1968"/>
                <a:gd name="T11" fmla="*/ 420 h 1966"/>
                <a:gd name="T12" fmla="*/ 1876 w 1968"/>
                <a:gd name="T13" fmla="*/ 568 h 1966"/>
                <a:gd name="T14" fmla="*/ 1934 w 1968"/>
                <a:gd name="T15" fmla="*/ 729 h 1966"/>
                <a:gd name="T16" fmla="*/ 1964 w 1968"/>
                <a:gd name="T17" fmla="*/ 897 h 1966"/>
                <a:gd name="T18" fmla="*/ 1964 w 1968"/>
                <a:gd name="T19" fmla="*/ 1069 h 1966"/>
                <a:gd name="T20" fmla="*/ 1934 w 1968"/>
                <a:gd name="T21" fmla="*/ 1238 h 1966"/>
                <a:gd name="T22" fmla="*/ 1876 w 1968"/>
                <a:gd name="T23" fmla="*/ 1399 h 1966"/>
                <a:gd name="T24" fmla="*/ 1790 w 1968"/>
                <a:gd name="T25" fmla="*/ 1547 h 1966"/>
                <a:gd name="T26" fmla="*/ 1679 w 1968"/>
                <a:gd name="T27" fmla="*/ 1678 h 1966"/>
                <a:gd name="T28" fmla="*/ 1548 w 1968"/>
                <a:gd name="T29" fmla="*/ 1788 h 1966"/>
                <a:gd name="T30" fmla="*/ 1400 w 1968"/>
                <a:gd name="T31" fmla="*/ 1874 h 1966"/>
                <a:gd name="T32" fmla="*/ 1239 w 1968"/>
                <a:gd name="T33" fmla="*/ 1933 h 1966"/>
                <a:gd name="T34" fmla="*/ 1070 w 1968"/>
                <a:gd name="T35" fmla="*/ 1962 h 1966"/>
                <a:gd name="T36" fmla="*/ 898 w 1968"/>
                <a:gd name="T37" fmla="*/ 1962 h 1966"/>
                <a:gd name="T38" fmla="*/ 729 w 1968"/>
                <a:gd name="T39" fmla="*/ 1933 h 1966"/>
                <a:gd name="T40" fmla="*/ 568 w 1968"/>
                <a:gd name="T41" fmla="*/ 1874 h 1966"/>
                <a:gd name="T42" fmla="*/ 420 w 1968"/>
                <a:gd name="T43" fmla="*/ 1788 h 1966"/>
                <a:gd name="T44" fmla="*/ 289 w 1968"/>
                <a:gd name="T45" fmla="*/ 1678 h 1966"/>
                <a:gd name="T46" fmla="*/ 178 w 1968"/>
                <a:gd name="T47" fmla="*/ 1547 h 1966"/>
                <a:gd name="T48" fmla="*/ 92 w 1968"/>
                <a:gd name="T49" fmla="*/ 1399 h 1966"/>
                <a:gd name="T50" fmla="*/ 34 w 1968"/>
                <a:gd name="T51" fmla="*/ 1238 h 1966"/>
                <a:gd name="T52" fmla="*/ 4 w 1968"/>
                <a:gd name="T53" fmla="*/ 1069 h 1966"/>
                <a:gd name="T54" fmla="*/ 4 w 1968"/>
                <a:gd name="T55" fmla="*/ 897 h 1966"/>
                <a:gd name="T56" fmla="*/ 34 w 1968"/>
                <a:gd name="T57" fmla="*/ 729 h 1966"/>
                <a:gd name="T58" fmla="*/ 92 w 1968"/>
                <a:gd name="T59" fmla="*/ 568 h 1966"/>
                <a:gd name="T60" fmla="*/ 178 w 1968"/>
                <a:gd name="T61" fmla="*/ 420 h 1966"/>
                <a:gd name="T62" fmla="*/ 289 w 1968"/>
                <a:gd name="T63" fmla="*/ 289 h 1966"/>
                <a:gd name="T64" fmla="*/ 420 w 1968"/>
                <a:gd name="T65" fmla="*/ 178 h 1966"/>
                <a:gd name="T66" fmla="*/ 568 w 1968"/>
                <a:gd name="T67" fmla="*/ 92 h 1966"/>
                <a:gd name="T68" fmla="*/ 729 w 1968"/>
                <a:gd name="T69" fmla="*/ 34 h 1966"/>
                <a:gd name="T70" fmla="*/ 898 w 1968"/>
                <a:gd name="T71" fmla="*/ 4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68" h="1966">
                  <a:moveTo>
                    <a:pt x="984" y="0"/>
                  </a:moveTo>
                  <a:lnTo>
                    <a:pt x="1070" y="4"/>
                  </a:lnTo>
                  <a:lnTo>
                    <a:pt x="1154" y="15"/>
                  </a:lnTo>
                  <a:lnTo>
                    <a:pt x="1239" y="34"/>
                  </a:lnTo>
                  <a:lnTo>
                    <a:pt x="1321" y="60"/>
                  </a:lnTo>
                  <a:lnTo>
                    <a:pt x="1400" y="92"/>
                  </a:lnTo>
                  <a:lnTo>
                    <a:pt x="1477" y="131"/>
                  </a:lnTo>
                  <a:lnTo>
                    <a:pt x="1548" y="178"/>
                  </a:lnTo>
                  <a:lnTo>
                    <a:pt x="1617" y="230"/>
                  </a:lnTo>
                  <a:lnTo>
                    <a:pt x="1679" y="289"/>
                  </a:lnTo>
                  <a:lnTo>
                    <a:pt x="1737" y="350"/>
                  </a:lnTo>
                  <a:lnTo>
                    <a:pt x="1790" y="420"/>
                  </a:lnTo>
                  <a:lnTo>
                    <a:pt x="1836" y="491"/>
                  </a:lnTo>
                  <a:lnTo>
                    <a:pt x="1876" y="568"/>
                  </a:lnTo>
                  <a:lnTo>
                    <a:pt x="1909" y="646"/>
                  </a:lnTo>
                  <a:lnTo>
                    <a:pt x="1934" y="729"/>
                  </a:lnTo>
                  <a:lnTo>
                    <a:pt x="1953" y="813"/>
                  </a:lnTo>
                  <a:lnTo>
                    <a:pt x="1964" y="897"/>
                  </a:lnTo>
                  <a:lnTo>
                    <a:pt x="1968" y="983"/>
                  </a:lnTo>
                  <a:lnTo>
                    <a:pt x="1964" y="1069"/>
                  </a:lnTo>
                  <a:lnTo>
                    <a:pt x="1953" y="1154"/>
                  </a:lnTo>
                  <a:lnTo>
                    <a:pt x="1934" y="1238"/>
                  </a:lnTo>
                  <a:lnTo>
                    <a:pt x="1909" y="1318"/>
                  </a:lnTo>
                  <a:lnTo>
                    <a:pt x="1876" y="1399"/>
                  </a:lnTo>
                  <a:lnTo>
                    <a:pt x="1836" y="1474"/>
                  </a:lnTo>
                  <a:lnTo>
                    <a:pt x="1790" y="1547"/>
                  </a:lnTo>
                  <a:lnTo>
                    <a:pt x="1737" y="1614"/>
                  </a:lnTo>
                  <a:lnTo>
                    <a:pt x="1679" y="1678"/>
                  </a:lnTo>
                  <a:lnTo>
                    <a:pt x="1617" y="1736"/>
                  </a:lnTo>
                  <a:lnTo>
                    <a:pt x="1548" y="1788"/>
                  </a:lnTo>
                  <a:lnTo>
                    <a:pt x="1477" y="1835"/>
                  </a:lnTo>
                  <a:lnTo>
                    <a:pt x="1400" y="1874"/>
                  </a:lnTo>
                  <a:lnTo>
                    <a:pt x="1321" y="1906"/>
                  </a:lnTo>
                  <a:lnTo>
                    <a:pt x="1239" y="1933"/>
                  </a:lnTo>
                  <a:lnTo>
                    <a:pt x="1154" y="1951"/>
                  </a:lnTo>
                  <a:lnTo>
                    <a:pt x="1070" y="1962"/>
                  </a:lnTo>
                  <a:lnTo>
                    <a:pt x="984" y="1966"/>
                  </a:lnTo>
                  <a:lnTo>
                    <a:pt x="898" y="1962"/>
                  </a:lnTo>
                  <a:lnTo>
                    <a:pt x="814" y="1951"/>
                  </a:lnTo>
                  <a:lnTo>
                    <a:pt x="729" y="1933"/>
                  </a:lnTo>
                  <a:lnTo>
                    <a:pt x="649" y="1906"/>
                  </a:lnTo>
                  <a:lnTo>
                    <a:pt x="568" y="1874"/>
                  </a:lnTo>
                  <a:lnTo>
                    <a:pt x="493" y="1835"/>
                  </a:lnTo>
                  <a:lnTo>
                    <a:pt x="420" y="1788"/>
                  </a:lnTo>
                  <a:lnTo>
                    <a:pt x="353" y="1736"/>
                  </a:lnTo>
                  <a:lnTo>
                    <a:pt x="289" y="1678"/>
                  </a:lnTo>
                  <a:lnTo>
                    <a:pt x="231" y="1614"/>
                  </a:lnTo>
                  <a:lnTo>
                    <a:pt x="178" y="1547"/>
                  </a:lnTo>
                  <a:lnTo>
                    <a:pt x="133" y="1474"/>
                  </a:lnTo>
                  <a:lnTo>
                    <a:pt x="92" y="1399"/>
                  </a:lnTo>
                  <a:lnTo>
                    <a:pt x="60" y="1318"/>
                  </a:lnTo>
                  <a:lnTo>
                    <a:pt x="34" y="1238"/>
                  </a:lnTo>
                  <a:lnTo>
                    <a:pt x="15" y="1154"/>
                  </a:lnTo>
                  <a:lnTo>
                    <a:pt x="4" y="1069"/>
                  </a:lnTo>
                  <a:lnTo>
                    <a:pt x="0" y="983"/>
                  </a:lnTo>
                  <a:lnTo>
                    <a:pt x="4" y="897"/>
                  </a:lnTo>
                  <a:lnTo>
                    <a:pt x="15" y="813"/>
                  </a:lnTo>
                  <a:lnTo>
                    <a:pt x="34" y="729"/>
                  </a:lnTo>
                  <a:lnTo>
                    <a:pt x="60" y="646"/>
                  </a:lnTo>
                  <a:lnTo>
                    <a:pt x="92" y="568"/>
                  </a:lnTo>
                  <a:lnTo>
                    <a:pt x="133" y="491"/>
                  </a:lnTo>
                  <a:lnTo>
                    <a:pt x="178" y="420"/>
                  </a:lnTo>
                  <a:lnTo>
                    <a:pt x="231" y="350"/>
                  </a:lnTo>
                  <a:lnTo>
                    <a:pt x="289" y="289"/>
                  </a:lnTo>
                  <a:lnTo>
                    <a:pt x="353" y="230"/>
                  </a:lnTo>
                  <a:lnTo>
                    <a:pt x="420" y="178"/>
                  </a:lnTo>
                  <a:lnTo>
                    <a:pt x="493" y="131"/>
                  </a:lnTo>
                  <a:lnTo>
                    <a:pt x="568" y="92"/>
                  </a:lnTo>
                  <a:lnTo>
                    <a:pt x="649" y="60"/>
                  </a:lnTo>
                  <a:lnTo>
                    <a:pt x="729" y="34"/>
                  </a:lnTo>
                  <a:lnTo>
                    <a:pt x="814" y="15"/>
                  </a:lnTo>
                  <a:lnTo>
                    <a:pt x="898" y="4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05" name="Line 5"/>
            <p:cNvSpPr>
              <a:spLocks noChangeShapeType="1"/>
            </p:cNvSpPr>
            <p:nvPr/>
          </p:nvSpPr>
          <p:spPr bwMode="auto">
            <a:xfrm>
              <a:off x="1427" y="1130"/>
              <a:ext cx="1" cy="2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06" name="Line 6"/>
            <p:cNvSpPr>
              <a:spLocks noChangeShapeType="1"/>
            </p:cNvSpPr>
            <p:nvPr/>
          </p:nvSpPr>
          <p:spPr bwMode="auto">
            <a:xfrm>
              <a:off x="1427" y="3798"/>
              <a:ext cx="29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1389" y="399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dirty="0"/>
            </a:p>
          </p:txBody>
        </p:sp>
        <p:sp>
          <p:nvSpPr>
            <p:cNvPr id="153608" name="Line 8"/>
            <p:cNvSpPr>
              <a:spLocks noChangeShapeType="1"/>
            </p:cNvSpPr>
            <p:nvPr/>
          </p:nvSpPr>
          <p:spPr bwMode="auto">
            <a:xfrm>
              <a:off x="1708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1989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2270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11" name="Line 11"/>
            <p:cNvSpPr>
              <a:spLocks noChangeShapeType="1"/>
            </p:cNvSpPr>
            <p:nvPr/>
          </p:nvSpPr>
          <p:spPr bwMode="auto">
            <a:xfrm>
              <a:off x="2551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12" name="Line 12"/>
            <p:cNvSpPr>
              <a:spLocks noChangeShapeType="1"/>
            </p:cNvSpPr>
            <p:nvPr/>
          </p:nvSpPr>
          <p:spPr bwMode="auto">
            <a:xfrm>
              <a:off x="2832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3113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3394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15" name="Line 15"/>
            <p:cNvSpPr>
              <a:spLocks noChangeShapeType="1"/>
            </p:cNvSpPr>
            <p:nvPr/>
          </p:nvSpPr>
          <p:spPr bwMode="auto">
            <a:xfrm>
              <a:off x="3675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16" name="Line 16"/>
            <p:cNvSpPr>
              <a:spLocks noChangeShapeType="1"/>
            </p:cNvSpPr>
            <p:nvPr/>
          </p:nvSpPr>
          <p:spPr bwMode="auto">
            <a:xfrm>
              <a:off x="3956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17" name="Rectangle 17"/>
            <p:cNvSpPr>
              <a:spLocks noChangeArrowheads="1"/>
            </p:cNvSpPr>
            <p:nvPr/>
          </p:nvSpPr>
          <p:spPr bwMode="auto">
            <a:xfrm>
              <a:off x="1670" y="399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dirty="0"/>
            </a:p>
          </p:txBody>
        </p:sp>
        <p:sp>
          <p:nvSpPr>
            <p:cNvPr id="153618" name="Rectangle 18"/>
            <p:cNvSpPr>
              <a:spLocks noChangeArrowheads="1"/>
            </p:cNvSpPr>
            <p:nvPr/>
          </p:nvSpPr>
          <p:spPr bwMode="auto">
            <a:xfrm>
              <a:off x="1951" y="399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 dirty="0"/>
            </a:p>
          </p:txBody>
        </p:sp>
        <p:sp>
          <p:nvSpPr>
            <p:cNvPr id="153619" name="Rectangle 19"/>
            <p:cNvSpPr>
              <a:spLocks noChangeArrowheads="1"/>
            </p:cNvSpPr>
            <p:nvPr/>
          </p:nvSpPr>
          <p:spPr bwMode="auto">
            <a:xfrm>
              <a:off x="2233" y="399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en-US" dirty="0"/>
            </a:p>
          </p:txBody>
        </p:sp>
        <p:sp>
          <p:nvSpPr>
            <p:cNvPr id="153620" name="Rectangle 20"/>
            <p:cNvSpPr>
              <a:spLocks noChangeArrowheads="1"/>
            </p:cNvSpPr>
            <p:nvPr/>
          </p:nvSpPr>
          <p:spPr bwMode="auto">
            <a:xfrm>
              <a:off x="2514" y="399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en-US" dirty="0"/>
            </a:p>
          </p:txBody>
        </p:sp>
        <p:sp>
          <p:nvSpPr>
            <p:cNvPr id="153621" name="Rectangle 21"/>
            <p:cNvSpPr>
              <a:spLocks noChangeArrowheads="1"/>
            </p:cNvSpPr>
            <p:nvPr/>
          </p:nvSpPr>
          <p:spPr bwMode="auto">
            <a:xfrm>
              <a:off x="2795" y="3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en-US" dirty="0"/>
            </a:p>
          </p:txBody>
        </p:sp>
        <p:sp>
          <p:nvSpPr>
            <p:cNvPr id="153622" name="Rectangle 22"/>
            <p:cNvSpPr>
              <a:spLocks noChangeArrowheads="1"/>
            </p:cNvSpPr>
            <p:nvPr/>
          </p:nvSpPr>
          <p:spPr bwMode="auto">
            <a:xfrm>
              <a:off x="3076" y="3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en-US" dirty="0"/>
            </a:p>
          </p:txBody>
        </p:sp>
        <p:sp>
          <p:nvSpPr>
            <p:cNvPr id="153623" name="Rectangle 23"/>
            <p:cNvSpPr>
              <a:spLocks noChangeArrowheads="1"/>
            </p:cNvSpPr>
            <p:nvPr/>
          </p:nvSpPr>
          <p:spPr bwMode="auto">
            <a:xfrm>
              <a:off x="3357" y="3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en-US" dirty="0"/>
            </a:p>
          </p:txBody>
        </p:sp>
        <p:sp>
          <p:nvSpPr>
            <p:cNvPr id="153624" name="Rectangle 24"/>
            <p:cNvSpPr>
              <a:spLocks noChangeArrowheads="1"/>
            </p:cNvSpPr>
            <p:nvPr/>
          </p:nvSpPr>
          <p:spPr bwMode="auto">
            <a:xfrm>
              <a:off x="3638" y="3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en-US" dirty="0"/>
            </a:p>
          </p:txBody>
        </p:sp>
        <p:sp>
          <p:nvSpPr>
            <p:cNvPr id="153625" name="Rectangle 25"/>
            <p:cNvSpPr>
              <a:spLocks noChangeArrowheads="1"/>
            </p:cNvSpPr>
            <p:nvPr/>
          </p:nvSpPr>
          <p:spPr bwMode="auto">
            <a:xfrm>
              <a:off x="3919" y="3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18</a:t>
              </a:r>
              <a:endParaRPr lang="en-US" altLang="en-US" dirty="0"/>
            </a:p>
          </p:txBody>
        </p:sp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1178" y="375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dirty="0"/>
            </a:p>
          </p:txBody>
        </p:sp>
        <p:sp>
          <p:nvSpPr>
            <p:cNvPr id="153627" name="Rectangle 27"/>
            <p:cNvSpPr>
              <a:spLocks noChangeArrowheads="1"/>
            </p:cNvSpPr>
            <p:nvPr/>
          </p:nvSpPr>
          <p:spPr bwMode="auto">
            <a:xfrm>
              <a:off x="1178" y="3469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dirty="0"/>
            </a:p>
          </p:txBody>
        </p:sp>
        <p:sp>
          <p:nvSpPr>
            <p:cNvPr id="153628" name="Rectangle 28"/>
            <p:cNvSpPr>
              <a:spLocks noChangeArrowheads="1"/>
            </p:cNvSpPr>
            <p:nvPr/>
          </p:nvSpPr>
          <p:spPr bwMode="auto">
            <a:xfrm>
              <a:off x="1178" y="318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 dirty="0"/>
            </a:p>
          </p:txBody>
        </p:sp>
        <p:sp>
          <p:nvSpPr>
            <p:cNvPr id="153629" name="Rectangle 29"/>
            <p:cNvSpPr>
              <a:spLocks noChangeArrowheads="1"/>
            </p:cNvSpPr>
            <p:nvPr/>
          </p:nvSpPr>
          <p:spPr bwMode="auto">
            <a:xfrm>
              <a:off x="1178" y="290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en-US" dirty="0"/>
            </a:p>
          </p:txBody>
        </p:sp>
        <p:sp>
          <p:nvSpPr>
            <p:cNvPr id="153630" name="Rectangle 30"/>
            <p:cNvSpPr>
              <a:spLocks noChangeArrowheads="1"/>
            </p:cNvSpPr>
            <p:nvPr/>
          </p:nvSpPr>
          <p:spPr bwMode="auto">
            <a:xfrm>
              <a:off x="1178" y="2626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en-US" dirty="0"/>
            </a:p>
          </p:txBody>
        </p:sp>
        <p:sp>
          <p:nvSpPr>
            <p:cNvPr id="153631" name="Rectangle 31"/>
            <p:cNvSpPr>
              <a:spLocks noChangeArrowheads="1"/>
            </p:cNvSpPr>
            <p:nvPr/>
          </p:nvSpPr>
          <p:spPr bwMode="auto">
            <a:xfrm>
              <a:off x="1108" y="227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en-US" dirty="0"/>
            </a:p>
          </p:txBody>
        </p:sp>
        <p:sp>
          <p:nvSpPr>
            <p:cNvPr id="153632" name="Rectangle 32"/>
            <p:cNvSpPr>
              <a:spLocks noChangeArrowheads="1"/>
            </p:cNvSpPr>
            <p:nvPr/>
          </p:nvSpPr>
          <p:spPr bwMode="auto">
            <a:xfrm>
              <a:off x="1108" y="1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en-US" dirty="0"/>
            </a:p>
          </p:txBody>
        </p:sp>
        <p:sp>
          <p:nvSpPr>
            <p:cNvPr id="153633" name="Rectangle 33"/>
            <p:cNvSpPr>
              <a:spLocks noChangeArrowheads="1"/>
            </p:cNvSpPr>
            <p:nvPr/>
          </p:nvSpPr>
          <p:spPr bwMode="auto">
            <a:xfrm>
              <a:off x="1108" y="171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en-US" dirty="0"/>
            </a:p>
          </p:txBody>
        </p:sp>
        <p:sp>
          <p:nvSpPr>
            <p:cNvPr id="153634" name="Rectangle 34"/>
            <p:cNvSpPr>
              <a:spLocks noChangeArrowheads="1"/>
            </p:cNvSpPr>
            <p:nvPr/>
          </p:nvSpPr>
          <p:spPr bwMode="auto">
            <a:xfrm>
              <a:off x="1108" y="1434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en-US" dirty="0"/>
            </a:p>
          </p:txBody>
        </p:sp>
        <p:sp>
          <p:nvSpPr>
            <p:cNvPr id="153635" name="Rectangle 35"/>
            <p:cNvSpPr>
              <a:spLocks noChangeArrowheads="1"/>
            </p:cNvSpPr>
            <p:nvPr/>
          </p:nvSpPr>
          <p:spPr bwMode="auto">
            <a:xfrm>
              <a:off x="1108" y="1153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18</a:t>
              </a:r>
              <a:endParaRPr lang="en-US" altLang="en-US" dirty="0"/>
            </a:p>
          </p:txBody>
        </p:sp>
        <p:sp>
          <p:nvSpPr>
            <p:cNvPr id="153636" name="Line 36"/>
            <p:cNvSpPr>
              <a:spLocks noChangeShapeType="1"/>
            </p:cNvSpPr>
            <p:nvPr/>
          </p:nvSpPr>
          <p:spPr bwMode="auto">
            <a:xfrm flipH="1">
              <a:off x="1322" y="1551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37" name="Line 37"/>
            <p:cNvSpPr>
              <a:spLocks noChangeShapeType="1"/>
            </p:cNvSpPr>
            <p:nvPr/>
          </p:nvSpPr>
          <p:spPr bwMode="auto">
            <a:xfrm flipH="1">
              <a:off x="1322" y="1832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38" name="Line 38"/>
            <p:cNvSpPr>
              <a:spLocks noChangeShapeType="1"/>
            </p:cNvSpPr>
            <p:nvPr/>
          </p:nvSpPr>
          <p:spPr bwMode="auto">
            <a:xfrm flipH="1">
              <a:off x="1322" y="2113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39" name="Line 39"/>
            <p:cNvSpPr>
              <a:spLocks noChangeShapeType="1"/>
            </p:cNvSpPr>
            <p:nvPr/>
          </p:nvSpPr>
          <p:spPr bwMode="auto">
            <a:xfrm flipH="1">
              <a:off x="1322" y="2394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0" name="Line 40"/>
            <p:cNvSpPr>
              <a:spLocks noChangeShapeType="1"/>
            </p:cNvSpPr>
            <p:nvPr/>
          </p:nvSpPr>
          <p:spPr bwMode="auto">
            <a:xfrm flipH="1">
              <a:off x="1322" y="2675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1" name="Line 41"/>
            <p:cNvSpPr>
              <a:spLocks noChangeShapeType="1"/>
            </p:cNvSpPr>
            <p:nvPr/>
          </p:nvSpPr>
          <p:spPr bwMode="auto">
            <a:xfrm flipH="1">
              <a:off x="1322" y="2956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2" name="Line 42"/>
            <p:cNvSpPr>
              <a:spLocks noChangeShapeType="1"/>
            </p:cNvSpPr>
            <p:nvPr/>
          </p:nvSpPr>
          <p:spPr bwMode="auto">
            <a:xfrm flipH="1">
              <a:off x="1322" y="3236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3" name="Line 43"/>
            <p:cNvSpPr>
              <a:spLocks noChangeShapeType="1"/>
            </p:cNvSpPr>
            <p:nvPr/>
          </p:nvSpPr>
          <p:spPr bwMode="auto">
            <a:xfrm flipH="1">
              <a:off x="1322" y="3517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4" name="Line 44"/>
            <p:cNvSpPr>
              <a:spLocks noChangeShapeType="1"/>
            </p:cNvSpPr>
            <p:nvPr/>
          </p:nvSpPr>
          <p:spPr bwMode="auto">
            <a:xfrm flipH="1">
              <a:off x="1322" y="3798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5" name="Line 45"/>
            <p:cNvSpPr>
              <a:spLocks noChangeShapeType="1"/>
            </p:cNvSpPr>
            <p:nvPr/>
          </p:nvSpPr>
          <p:spPr bwMode="auto">
            <a:xfrm flipH="1">
              <a:off x="1322" y="1270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6" name="Line 46"/>
            <p:cNvSpPr>
              <a:spLocks noChangeShapeType="1"/>
            </p:cNvSpPr>
            <p:nvPr/>
          </p:nvSpPr>
          <p:spPr bwMode="auto">
            <a:xfrm flipV="1">
              <a:off x="1708" y="1411"/>
              <a:ext cx="1" cy="2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7" name="Line 47"/>
            <p:cNvSpPr>
              <a:spLocks noChangeShapeType="1"/>
            </p:cNvSpPr>
            <p:nvPr/>
          </p:nvSpPr>
          <p:spPr bwMode="auto">
            <a:xfrm flipV="1">
              <a:off x="3254" y="1411"/>
              <a:ext cx="1" cy="2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8" name="Line 48"/>
            <p:cNvSpPr>
              <a:spLocks noChangeShapeType="1"/>
            </p:cNvSpPr>
            <p:nvPr/>
          </p:nvSpPr>
          <p:spPr bwMode="auto">
            <a:xfrm flipH="1" flipV="1">
              <a:off x="2201" y="1199"/>
              <a:ext cx="1755" cy="17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50" name="Rectangle 50"/>
            <p:cNvSpPr>
              <a:spLocks noChangeArrowheads="1"/>
            </p:cNvSpPr>
            <p:nvPr/>
          </p:nvSpPr>
          <p:spPr bwMode="auto">
            <a:xfrm>
              <a:off x="1346" y="912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dirty="0"/>
            </a:p>
          </p:txBody>
        </p:sp>
        <p:sp>
          <p:nvSpPr>
            <p:cNvPr id="153651" name="Rectangle 51"/>
            <p:cNvSpPr>
              <a:spLocks noChangeArrowheads="1"/>
            </p:cNvSpPr>
            <p:nvPr/>
          </p:nvSpPr>
          <p:spPr bwMode="auto">
            <a:xfrm>
              <a:off x="4368" y="3755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dirty="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en-US" dirty="0"/>
            </a:p>
          </p:txBody>
        </p:sp>
      </p:grpSp>
      <p:sp>
        <p:nvSpPr>
          <p:cNvPr id="153655" name="Freeform 55"/>
          <p:cNvSpPr>
            <a:spLocks/>
          </p:cNvSpPr>
          <p:nvPr/>
        </p:nvSpPr>
        <p:spPr bwMode="auto">
          <a:xfrm>
            <a:off x="3276600" y="2286000"/>
            <a:ext cx="2438400" cy="3124200"/>
          </a:xfrm>
          <a:custGeom>
            <a:avLst/>
            <a:gdLst>
              <a:gd name="T0" fmla="*/ 816 w 1536"/>
              <a:gd name="T1" fmla="*/ 0 h 1968"/>
              <a:gd name="T2" fmla="*/ 720 w 1536"/>
              <a:gd name="T3" fmla="*/ 0 h 1968"/>
              <a:gd name="T4" fmla="*/ 528 w 1536"/>
              <a:gd name="T5" fmla="*/ 48 h 1968"/>
              <a:gd name="T6" fmla="*/ 384 w 1536"/>
              <a:gd name="T7" fmla="*/ 96 h 1968"/>
              <a:gd name="T8" fmla="*/ 288 w 1536"/>
              <a:gd name="T9" fmla="*/ 144 h 1968"/>
              <a:gd name="T10" fmla="*/ 240 w 1536"/>
              <a:gd name="T11" fmla="*/ 192 h 1968"/>
              <a:gd name="T12" fmla="*/ 144 w 1536"/>
              <a:gd name="T13" fmla="*/ 288 h 1968"/>
              <a:gd name="T14" fmla="*/ 48 w 1536"/>
              <a:gd name="T15" fmla="*/ 384 h 1968"/>
              <a:gd name="T16" fmla="*/ 0 w 1536"/>
              <a:gd name="T17" fmla="*/ 480 h 1968"/>
              <a:gd name="T18" fmla="*/ 0 w 1536"/>
              <a:gd name="T19" fmla="*/ 1488 h 1968"/>
              <a:gd name="T20" fmla="*/ 48 w 1536"/>
              <a:gd name="T21" fmla="*/ 1584 h 1968"/>
              <a:gd name="T22" fmla="*/ 144 w 1536"/>
              <a:gd name="T23" fmla="*/ 1680 h 1968"/>
              <a:gd name="T24" fmla="*/ 288 w 1536"/>
              <a:gd name="T25" fmla="*/ 1824 h 1968"/>
              <a:gd name="T26" fmla="*/ 480 w 1536"/>
              <a:gd name="T27" fmla="*/ 1920 h 1968"/>
              <a:gd name="T28" fmla="*/ 720 w 1536"/>
              <a:gd name="T29" fmla="*/ 1968 h 1968"/>
              <a:gd name="T30" fmla="*/ 1008 w 1536"/>
              <a:gd name="T31" fmla="*/ 1968 h 1968"/>
              <a:gd name="T32" fmla="*/ 1248 w 1536"/>
              <a:gd name="T33" fmla="*/ 1872 h 1968"/>
              <a:gd name="T34" fmla="*/ 1488 w 1536"/>
              <a:gd name="T35" fmla="*/ 1728 h 1968"/>
              <a:gd name="T36" fmla="*/ 1536 w 1536"/>
              <a:gd name="T37" fmla="*/ 1680 h 1968"/>
              <a:gd name="T38" fmla="*/ 1536 w 1536"/>
              <a:gd name="T39" fmla="*/ 720 h 1968"/>
              <a:gd name="T40" fmla="*/ 816 w 1536"/>
              <a:gd name="T41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36" h="1968">
                <a:moveTo>
                  <a:pt x="816" y="0"/>
                </a:moveTo>
                <a:lnTo>
                  <a:pt x="720" y="0"/>
                </a:lnTo>
                <a:lnTo>
                  <a:pt x="528" y="48"/>
                </a:lnTo>
                <a:lnTo>
                  <a:pt x="384" y="96"/>
                </a:lnTo>
                <a:lnTo>
                  <a:pt x="288" y="144"/>
                </a:lnTo>
                <a:lnTo>
                  <a:pt x="240" y="192"/>
                </a:lnTo>
                <a:lnTo>
                  <a:pt x="144" y="288"/>
                </a:lnTo>
                <a:lnTo>
                  <a:pt x="48" y="384"/>
                </a:lnTo>
                <a:lnTo>
                  <a:pt x="0" y="480"/>
                </a:lnTo>
                <a:lnTo>
                  <a:pt x="0" y="1488"/>
                </a:lnTo>
                <a:lnTo>
                  <a:pt x="48" y="1584"/>
                </a:lnTo>
                <a:lnTo>
                  <a:pt x="144" y="1680"/>
                </a:lnTo>
                <a:lnTo>
                  <a:pt x="288" y="1824"/>
                </a:lnTo>
                <a:lnTo>
                  <a:pt x="480" y="1920"/>
                </a:lnTo>
                <a:lnTo>
                  <a:pt x="720" y="1968"/>
                </a:lnTo>
                <a:lnTo>
                  <a:pt x="1008" y="1968"/>
                </a:lnTo>
                <a:lnTo>
                  <a:pt x="1248" y="1872"/>
                </a:lnTo>
                <a:lnTo>
                  <a:pt x="1488" y="1728"/>
                </a:lnTo>
                <a:lnTo>
                  <a:pt x="1536" y="1680"/>
                </a:lnTo>
                <a:lnTo>
                  <a:pt x="1536" y="720"/>
                </a:lnTo>
                <a:lnTo>
                  <a:pt x="816" y="0"/>
                </a:lnTo>
                <a:close/>
              </a:path>
            </a:pathLst>
          </a:cu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57" name="Oval 57"/>
          <p:cNvSpPr>
            <a:spLocks noChangeArrowheads="1"/>
          </p:cNvSpPr>
          <p:nvPr/>
        </p:nvSpPr>
        <p:spPr bwMode="auto">
          <a:xfrm>
            <a:off x="5867400" y="2209800"/>
            <a:ext cx="381000" cy="381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58" name="Oval 58"/>
          <p:cNvSpPr>
            <a:spLocks noChangeArrowheads="1"/>
          </p:cNvSpPr>
          <p:nvPr/>
        </p:nvSpPr>
        <p:spPr bwMode="auto">
          <a:xfrm>
            <a:off x="5791200" y="2133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59" name="Oval 59"/>
          <p:cNvSpPr>
            <a:spLocks noChangeArrowheads="1"/>
          </p:cNvSpPr>
          <p:nvPr/>
        </p:nvSpPr>
        <p:spPr bwMode="auto">
          <a:xfrm>
            <a:off x="5715000" y="2057400"/>
            <a:ext cx="6858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0" name="Oval 60"/>
          <p:cNvSpPr>
            <a:spLocks noChangeArrowheads="1"/>
          </p:cNvSpPr>
          <p:nvPr/>
        </p:nvSpPr>
        <p:spPr bwMode="auto">
          <a:xfrm>
            <a:off x="5867400" y="2209800"/>
            <a:ext cx="381000" cy="381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1" name="Oval 61"/>
          <p:cNvSpPr>
            <a:spLocks noChangeArrowheads="1"/>
          </p:cNvSpPr>
          <p:nvPr/>
        </p:nvSpPr>
        <p:spPr bwMode="auto">
          <a:xfrm>
            <a:off x="6019800" y="2362200"/>
            <a:ext cx="76200" cy="762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2" name="Oval 62"/>
          <p:cNvSpPr>
            <a:spLocks noChangeArrowheads="1"/>
          </p:cNvSpPr>
          <p:nvPr/>
        </p:nvSpPr>
        <p:spPr bwMode="auto">
          <a:xfrm>
            <a:off x="5638800" y="1981200"/>
            <a:ext cx="838200" cy="838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3" name="Oval 63"/>
          <p:cNvSpPr>
            <a:spLocks noChangeArrowheads="1"/>
          </p:cNvSpPr>
          <p:nvPr/>
        </p:nvSpPr>
        <p:spPr bwMode="auto">
          <a:xfrm>
            <a:off x="5562600" y="1905000"/>
            <a:ext cx="990600" cy="990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4" name="Oval 64"/>
          <p:cNvSpPr>
            <a:spLocks noChangeArrowheads="1"/>
          </p:cNvSpPr>
          <p:nvPr/>
        </p:nvSpPr>
        <p:spPr bwMode="auto">
          <a:xfrm>
            <a:off x="5486400" y="1828800"/>
            <a:ext cx="1143000" cy="1143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5" name="Oval 65"/>
          <p:cNvSpPr>
            <a:spLocks noChangeArrowheads="1"/>
          </p:cNvSpPr>
          <p:nvPr/>
        </p:nvSpPr>
        <p:spPr bwMode="auto">
          <a:xfrm>
            <a:off x="5334000" y="1676400"/>
            <a:ext cx="1447800" cy="1447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6" name="Oval 66"/>
          <p:cNvSpPr>
            <a:spLocks noChangeArrowheads="1"/>
          </p:cNvSpPr>
          <p:nvPr/>
        </p:nvSpPr>
        <p:spPr bwMode="auto">
          <a:xfrm>
            <a:off x="5257800" y="1600200"/>
            <a:ext cx="1600200" cy="1600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7" name="Oval 67"/>
          <p:cNvSpPr>
            <a:spLocks noChangeArrowheads="1"/>
          </p:cNvSpPr>
          <p:nvPr/>
        </p:nvSpPr>
        <p:spPr bwMode="auto">
          <a:xfrm>
            <a:off x="5105400" y="1447800"/>
            <a:ext cx="1905000" cy="1905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8" name="Oval 68"/>
          <p:cNvSpPr>
            <a:spLocks noChangeArrowheads="1"/>
          </p:cNvSpPr>
          <p:nvPr/>
        </p:nvSpPr>
        <p:spPr bwMode="auto">
          <a:xfrm>
            <a:off x="5257800" y="2971800"/>
            <a:ext cx="152400" cy="1524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9" name="Text Box 69"/>
          <p:cNvSpPr txBox="1">
            <a:spLocks noChangeArrowheads="1"/>
          </p:cNvSpPr>
          <p:nvPr/>
        </p:nvSpPr>
        <p:spPr bwMode="auto">
          <a:xfrm>
            <a:off x="7391400" y="1219201"/>
            <a:ext cx="3048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Note: the optimal solution is not at a corner point.  </a:t>
            </a: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It is where the isocontour first hits the feasible region.</a:t>
            </a:r>
          </a:p>
        </p:txBody>
      </p:sp>
    </p:spTree>
    <p:extLst>
      <p:ext uri="{BB962C8B-B14F-4D97-AF65-F5344CB8AC3E}">
        <p14:creationId xmlns:p14="http://schemas.microsoft.com/office/powerpoint/2010/main" val="365360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8C48-46E2-43E1-AA02-2ED8B2A9107A}" type="slidenum">
              <a:rPr lang="en-US" altLang="en-US"/>
              <a:pPr/>
              <a:t>23</a:t>
            </a:fld>
            <a:endParaRPr lang="en-US" altLang="en-US" dirty="0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1905000" y="266700"/>
            <a:ext cx="7772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Another example:</a:t>
            </a:r>
          </a:p>
        </p:txBody>
      </p:sp>
      <p:grpSp>
        <p:nvGrpSpPr>
          <p:cNvPr id="154627" name="Group 3"/>
          <p:cNvGrpSpPr>
            <a:grpSpLocks/>
          </p:cNvGrpSpPr>
          <p:nvPr/>
        </p:nvGrpSpPr>
        <p:grpSpPr bwMode="auto">
          <a:xfrm>
            <a:off x="2292350" y="1295400"/>
            <a:ext cx="5321300" cy="5168900"/>
            <a:chOff x="1108" y="912"/>
            <a:chExt cx="3352" cy="3256"/>
          </a:xfrm>
        </p:grpSpPr>
        <p:sp>
          <p:nvSpPr>
            <p:cNvPr id="154628" name="Freeform 4"/>
            <p:cNvSpPr>
              <a:spLocks/>
            </p:cNvSpPr>
            <p:nvPr/>
          </p:nvSpPr>
          <p:spPr bwMode="auto">
            <a:xfrm>
              <a:off x="1567" y="1551"/>
              <a:ext cx="1968" cy="1966"/>
            </a:xfrm>
            <a:custGeom>
              <a:avLst/>
              <a:gdLst>
                <a:gd name="T0" fmla="*/ 1070 w 1968"/>
                <a:gd name="T1" fmla="*/ 4 h 1966"/>
                <a:gd name="T2" fmla="*/ 1239 w 1968"/>
                <a:gd name="T3" fmla="*/ 34 h 1966"/>
                <a:gd name="T4" fmla="*/ 1400 w 1968"/>
                <a:gd name="T5" fmla="*/ 92 h 1966"/>
                <a:gd name="T6" fmla="*/ 1548 w 1968"/>
                <a:gd name="T7" fmla="*/ 178 h 1966"/>
                <a:gd name="T8" fmla="*/ 1679 w 1968"/>
                <a:gd name="T9" fmla="*/ 289 h 1966"/>
                <a:gd name="T10" fmla="*/ 1790 w 1968"/>
                <a:gd name="T11" fmla="*/ 420 h 1966"/>
                <a:gd name="T12" fmla="*/ 1876 w 1968"/>
                <a:gd name="T13" fmla="*/ 568 h 1966"/>
                <a:gd name="T14" fmla="*/ 1934 w 1968"/>
                <a:gd name="T15" fmla="*/ 729 h 1966"/>
                <a:gd name="T16" fmla="*/ 1964 w 1968"/>
                <a:gd name="T17" fmla="*/ 897 h 1966"/>
                <a:gd name="T18" fmla="*/ 1964 w 1968"/>
                <a:gd name="T19" fmla="*/ 1069 h 1966"/>
                <a:gd name="T20" fmla="*/ 1934 w 1968"/>
                <a:gd name="T21" fmla="*/ 1238 h 1966"/>
                <a:gd name="T22" fmla="*/ 1876 w 1968"/>
                <a:gd name="T23" fmla="*/ 1399 h 1966"/>
                <a:gd name="T24" fmla="*/ 1790 w 1968"/>
                <a:gd name="T25" fmla="*/ 1547 h 1966"/>
                <a:gd name="T26" fmla="*/ 1679 w 1968"/>
                <a:gd name="T27" fmla="*/ 1678 h 1966"/>
                <a:gd name="T28" fmla="*/ 1548 w 1968"/>
                <a:gd name="T29" fmla="*/ 1788 h 1966"/>
                <a:gd name="T30" fmla="*/ 1400 w 1968"/>
                <a:gd name="T31" fmla="*/ 1874 h 1966"/>
                <a:gd name="T32" fmla="*/ 1239 w 1968"/>
                <a:gd name="T33" fmla="*/ 1933 h 1966"/>
                <a:gd name="T34" fmla="*/ 1070 w 1968"/>
                <a:gd name="T35" fmla="*/ 1962 h 1966"/>
                <a:gd name="T36" fmla="*/ 898 w 1968"/>
                <a:gd name="T37" fmla="*/ 1962 h 1966"/>
                <a:gd name="T38" fmla="*/ 729 w 1968"/>
                <a:gd name="T39" fmla="*/ 1933 h 1966"/>
                <a:gd name="T40" fmla="*/ 568 w 1968"/>
                <a:gd name="T41" fmla="*/ 1874 h 1966"/>
                <a:gd name="T42" fmla="*/ 420 w 1968"/>
                <a:gd name="T43" fmla="*/ 1788 h 1966"/>
                <a:gd name="T44" fmla="*/ 289 w 1968"/>
                <a:gd name="T45" fmla="*/ 1678 h 1966"/>
                <a:gd name="T46" fmla="*/ 178 w 1968"/>
                <a:gd name="T47" fmla="*/ 1547 h 1966"/>
                <a:gd name="T48" fmla="*/ 92 w 1968"/>
                <a:gd name="T49" fmla="*/ 1399 h 1966"/>
                <a:gd name="T50" fmla="*/ 34 w 1968"/>
                <a:gd name="T51" fmla="*/ 1238 h 1966"/>
                <a:gd name="T52" fmla="*/ 4 w 1968"/>
                <a:gd name="T53" fmla="*/ 1069 h 1966"/>
                <a:gd name="T54" fmla="*/ 4 w 1968"/>
                <a:gd name="T55" fmla="*/ 897 h 1966"/>
                <a:gd name="T56" fmla="*/ 34 w 1968"/>
                <a:gd name="T57" fmla="*/ 729 h 1966"/>
                <a:gd name="T58" fmla="*/ 92 w 1968"/>
                <a:gd name="T59" fmla="*/ 568 h 1966"/>
                <a:gd name="T60" fmla="*/ 178 w 1968"/>
                <a:gd name="T61" fmla="*/ 420 h 1966"/>
                <a:gd name="T62" fmla="*/ 289 w 1968"/>
                <a:gd name="T63" fmla="*/ 289 h 1966"/>
                <a:gd name="T64" fmla="*/ 420 w 1968"/>
                <a:gd name="T65" fmla="*/ 178 h 1966"/>
                <a:gd name="T66" fmla="*/ 568 w 1968"/>
                <a:gd name="T67" fmla="*/ 92 h 1966"/>
                <a:gd name="T68" fmla="*/ 729 w 1968"/>
                <a:gd name="T69" fmla="*/ 34 h 1966"/>
                <a:gd name="T70" fmla="*/ 898 w 1968"/>
                <a:gd name="T71" fmla="*/ 4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68" h="1966">
                  <a:moveTo>
                    <a:pt x="984" y="0"/>
                  </a:moveTo>
                  <a:lnTo>
                    <a:pt x="1070" y="4"/>
                  </a:lnTo>
                  <a:lnTo>
                    <a:pt x="1154" y="15"/>
                  </a:lnTo>
                  <a:lnTo>
                    <a:pt x="1239" y="34"/>
                  </a:lnTo>
                  <a:lnTo>
                    <a:pt x="1321" y="60"/>
                  </a:lnTo>
                  <a:lnTo>
                    <a:pt x="1400" y="92"/>
                  </a:lnTo>
                  <a:lnTo>
                    <a:pt x="1477" y="131"/>
                  </a:lnTo>
                  <a:lnTo>
                    <a:pt x="1548" y="178"/>
                  </a:lnTo>
                  <a:lnTo>
                    <a:pt x="1617" y="230"/>
                  </a:lnTo>
                  <a:lnTo>
                    <a:pt x="1679" y="289"/>
                  </a:lnTo>
                  <a:lnTo>
                    <a:pt x="1737" y="350"/>
                  </a:lnTo>
                  <a:lnTo>
                    <a:pt x="1790" y="420"/>
                  </a:lnTo>
                  <a:lnTo>
                    <a:pt x="1836" y="491"/>
                  </a:lnTo>
                  <a:lnTo>
                    <a:pt x="1876" y="568"/>
                  </a:lnTo>
                  <a:lnTo>
                    <a:pt x="1909" y="646"/>
                  </a:lnTo>
                  <a:lnTo>
                    <a:pt x="1934" y="729"/>
                  </a:lnTo>
                  <a:lnTo>
                    <a:pt x="1953" y="813"/>
                  </a:lnTo>
                  <a:lnTo>
                    <a:pt x="1964" y="897"/>
                  </a:lnTo>
                  <a:lnTo>
                    <a:pt x="1968" y="983"/>
                  </a:lnTo>
                  <a:lnTo>
                    <a:pt x="1964" y="1069"/>
                  </a:lnTo>
                  <a:lnTo>
                    <a:pt x="1953" y="1154"/>
                  </a:lnTo>
                  <a:lnTo>
                    <a:pt x="1934" y="1238"/>
                  </a:lnTo>
                  <a:lnTo>
                    <a:pt x="1909" y="1318"/>
                  </a:lnTo>
                  <a:lnTo>
                    <a:pt x="1876" y="1399"/>
                  </a:lnTo>
                  <a:lnTo>
                    <a:pt x="1836" y="1474"/>
                  </a:lnTo>
                  <a:lnTo>
                    <a:pt x="1790" y="1547"/>
                  </a:lnTo>
                  <a:lnTo>
                    <a:pt x="1737" y="1614"/>
                  </a:lnTo>
                  <a:lnTo>
                    <a:pt x="1679" y="1678"/>
                  </a:lnTo>
                  <a:lnTo>
                    <a:pt x="1617" y="1736"/>
                  </a:lnTo>
                  <a:lnTo>
                    <a:pt x="1548" y="1788"/>
                  </a:lnTo>
                  <a:lnTo>
                    <a:pt x="1477" y="1835"/>
                  </a:lnTo>
                  <a:lnTo>
                    <a:pt x="1400" y="1874"/>
                  </a:lnTo>
                  <a:lnTo>
                    <a:pt x="1321" y="1906"/>
                  </a:lnTo>
                  <a:lnTo>
                    <a:pt x="1239" y="1933"/>
                  </a:lnTo>
                  <a:lnTo>
                    <a:pt x="1154" y="1951"/>
                  </a:lnTo>
                  <a:lnTo>
                    <a:pt x="1070" y="1962"/>
                  </a:lnTo>
                  <a:lnTo>
                    <a:pt x="984" y="1966"/>
                  </a:lnTo>
                  <a:lnTo>
                    <a:pt x="898" y="1962"/>
                  </a:lnTo>
                  <a:lnTo>
                    <a:pt x="814" y="1951"/>
                  </a:lnTo>
                  <a:lnTo>
                    <a:pt x="729" y="1933"/>
                  </a:lnTo>
                  <a:lnTo>
                    <a:pt x="649" y="1906"/>
                  </a:lnTo>
                  <a:lnTo>
                    <a:pt x="568" y="1874"/>
                  </a:lnTo>
                  <a:lnTo>
                    <a:pt x="493" y="1835"/>
                  </a:lnTo>
                  <a:lnTo>
                    <a:pt x="420" y="1788"/>
                  </a:lnTo>
                  <a:lnTo>
                    <a:pt x="353" y="1736"/>
                  </a:lnTo>
                  <a:lnTo>
                    <a:pt x="289" y="1678"/>
                  </a:lnTo>
                  <a:lnTo>
                    <a:pt x="231" y="1614"/>
                  </a:lnTo>
                  <a:lnTo>
                    <a:pt x="178" y="1547"/>
                  </a:lnTo>
                  <a:lnTo>
                    <a:pt x="133" y="1474"/>
                  </a:lnTo>
                  <a:lnTo>
                    <a:pt x="92" y="1399"/>
                  </a:lnTo>
                  <a:lnTo>
                    <a:pt x="60" y="1318"/>
                  </a:lnTo>
                  <a:lnTo>
                    <a:pt x="34" y="1238"/>
                  </a:lnTo>
                  <a:lnTo>
                    <a:pt x="15" y="1154"/>
                  </a:lnTo>
                  <a:lnTo>
                    <a:pt x="4" y="1069"/>
                  </a:lnTo>
                  <a:lnTo>
                    <a:pt x="0" y="983"/>
                  </a:lnTo>
                  <a:lnTo>
                    <a:pt x="4" y="897"/>
                  </a:lnTo>
                  <a:lnTo>
                    <a:pt x="15" y="813"/>
                  </a:lnTo>
                  <a:lnTo>
                    <a:pt x="34" y="729"/>
                  </a:lnTo>
                  <a:lnTo>
                    <a:pt x="60" y="646"/>
                  </a:lnTo>
                  <a:lnTo>
                    <a:pt x="92" y="568"/>
                  </a:lnTo>
                  <a:lnTo>
                    <a:pt x="133" y="491"/>
                  </a:lnTo>
                  <a:lnTo>
                    <a:pt x="178" y="420"/>
                  </a:lnTo>
                  <a:lnTo>
                    <a:pt x="231" y="350"/>
                  </a:lnTo>
                  <a:lnTo>
                    <a:pt x="289" y="289"/>
                  </a:lnTo>
                  <a:lnTo>
                    <a:pt x="353" y="230"/>
                  </a:lnTo>
                  <a:lnTo>
                    <a:pt x="420" y="178"/>
                  </a:lnTo>
                  <a:lnTo>
                    <a:pt x="493" y="131"/>
                  </a:lnTo>
                  <a:lnTo>
                    <a:pt x="568" y="92"/>
                  </a:lnTo>
                  <a:lnTo>
                    <a:pt x="649" y="60"/>
                  </a:lnTo>
                  <a:lnTo>
                    <a:pt x="729" y="34"/>
                  </a:lnTo>
                  <a:lnTo>
                    <a:pt x="814" y="15"/>
                  </a:lnTo>
                  <a:lnTo>
                    <a:pt x="898" y="4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29" name="Line 5"/>
            <p:cNvSpPr>
              <a:spLocks noChangeShapeType="1"/>
            </p:cNvSpPr>
            <p:nvPr/>
          </p:nvSpPr>
          <p:spPr bwMode="auto">
            <a:xfrm>
              <a:off x="1427" y="1130"/>
              <a:ext cx="1" cy="2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30" name="Line 6"/>
            <p:cNvSpPr>
              <a:spLocks noChangeShapeType="1"/>
            </p:cNvSpPr>
            <p:nvPr/>
          </p:nvSpPr>
          <p:spPr bwMode="auto">
            <a:xfrm>
              <a:off x="1427" y="3798"/>
              <a:ext cx="29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1389" y="399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dirty="0"/>
            </a:p>
          </p:txBody>
        </p:sp>
        <p:sp>
          <p:nvSpPr>
            <p:cNvPr id="154632" name="Line 8"/>
            <p:cNvSpPr>
              <a:spLocks noChangeShapeType="1"/>
            </p:cNvSpPr>
            <p:nvPr/>
          </p:nvSpPr>
          <p:spPr bwMode="auto">
            <a:xfrm>
              <a:off x="1708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33" name="Line 9"/>
            <p:cNvSpPr>
              <a:spLocks noChangeShapeType="1"/>
            </p:cNvSpPr>
            <p:nvPr/>
          </p:nvSpPr>
          <p:spPr bwMode="auto">
            <a:xfrm>
              <a:off x="1989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34" name="Line 10"/>
            <p:cNvSpPr>
              <a:spLocks noChangeShapeType="1"/>
            </p:cNvSpPr>
            <p:nvPr/>
          </p:nvSpPr>
          <p:spPr bwMode="auto">
            <a:xfrm>
              <a:off x="2270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2551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>
              <a:off x="2832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>
              <a:off x="3113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38" name="Line 14"/>
            <p:cNvSpPr>
              <a:spLocks noChangeShapeType="1"/>
            </p:cNvSpPr>
            <p:nvPr/>
          </p:nvSpPr>
          <p:spPr bwMode="auto">
            <a:xfrm>
              <a:off x="3394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39" name="Line 15"/>
            <p:cNvSpPr>
              <a:spLocks noChangeShapeType="1"/>
            </p:cNvSpPr>
            <p:nvPr/>
          </p:nvSpPr>
          <p:spPr bwMode="auto">
            <a:xfrm>
              <a:off x="3675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>
              <a:off x="3956" y="3727"/>
              <a:ext cx="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41" name="Rectangle 17"/>
            <p:cNvSpPr>
              <a:spLocks noChangeArrowheads="1"/>
            </p:cNvSpPr>
            <p:nvPr/>
          </p:nvSpPr>
          <p:spPr bwMode="auto">
            <a:xfrm>
              <a:off x="1670" y="399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dirty="0"/>
            </a:p>
          </p:txBody>
        </p:sp>
        <p:sp>
          <p:nvSpPr>
            <p:cNvPr id="154642" name="Rectangle 18"/>
            <p:cNvSpPr>
              <a:spLocks noChangeArrowheads="1"/>
            </p:cNvSpPr>
            <p:nvPr/>
          </p:nvSpPr>
          <p:spPr bwMode="auto">
            <a:xfrm>
              <a:off x="1951" y="399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 dirty="0"/>
            </a:p>
          </p:txBody>
        </p:sp>
        <p:sp>
          <p:nvSpPr>
            <p:cNvPr id="154643" name="Rectangle 19"/>
            <p:cNvSpPr>
              <a:spLocks noChangeArrowheads="1"/>
            </p:cNvSpPr>
            <p:nvPr/>
          </p:nvSpPr>
          <p:spPr bwMode="auto">
            <a:xfrm>
              <a:off x="2233" y="399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en-US" dirty="0"/>
            </a:p>
          </p:txBody>
        </p:sp>
        <p:sp>
          <p:nvSpPr>
            <p:cNvPr id="154644" name="Rectangle 20"/>
            <p:cNvSpPr>
              <a:spLocks noChangeArrowheads="1"/>
            </p:cNvSpPr>
            <p:nvPr/>
          </p:nvSpPr>
          <p:spPr bwMode="auto">
            <a:xfrm>
              <a:off x="2514" y="399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en-US" dirty="0"/>
            </a:p>
          </p:txBody>
        </p:sp>
        <p:sp>
          <p:nvSpPr>
            <p:cNvPr id="154645" name="Rectangle 21"/>
            <p:cNvSpPr>
              <a:spLocks noChangeArrowheads="1"/>
            </p:cNvSpPr>
            <p:nvPr/>
          </p:nvSpPr>
          <p:spPr bwMode="auto">
            <a:xfrm>
              <a:off x="2795" y="3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en-US" dirty="0"/>
            </a:p>
          </p:txBody>
        </p:sp>
        <p:sp>
          <p:nvSpPr>
            <p:cNvPr id="154646" name="Rectangle 22"/>
            <p:cNvSpPr>
              <a:spLocks noChangeArrowheads="1"/>
            </p:cNvSpPr>
            <p:nvPr/>
          </p:nvSpPr>
          <p:spPr bwMode="auto">
            <a:xfrm>
              <a:off x="3076" y="3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en-US" dirty="0"/>
            </a:p>
          </p:txBody>
        </p:sp>
        <p:sp>
          <p:nvSpPr>
            <p:cNvPr id="154647" name="Rectangle 23"/>
            <p:cNvSpPr>
              <a:spLocks noChangeArrowheads="1"/>
            </p:cNvSpPr>
            <p:nvPr/>
          </p:nvSpPr>
          <p:spPr bwMode="auto">
            <a:xfrm>
              <a:off x="3357" y="3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en-US" dirty="0"/>
            </a:p>
          </p:txBody>
        </p:sp>
        <p:sp>
          <p:nvSpPr>
            <p:cNvPr id="154648" name="Rectangle 24"/>
            <p:cNvSpPr>
              <a:spLocks noChangeArrowheads="1"/>
            </p:cNvSpPr>
            <p:nvPr/>
          </p:nvSpPr>
          <p:spPr bwMode="auto">
            <a:xfrm>
              <a:off x="3638" y="3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en-US" dirty="0"/>
            </a:p>
          </p:txBody>
        </p:sp>
        <p:sp>
          <p:nvSpPr>
            <p:cNvPr id="154649" name="Rectangle 25"/>
            <p:cNvSpPr>
              <a:spLocks noChangeArrowheads="1"/>
            </p:cNvSpPr>
            <p:nvPr/>
          </p:nvSpPr>
          <p:spPr bwMode="auto">
            <a:xfrm>
              <a:off x="3919" y="3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18</a:t>
              </a:r>
              <a:endParaRPr lang="en-US" altLang="en-US" dirty="0"/>
            </a:p>
          </p:txBody>
        </p:sp>
        <p:sp>
          <p:nvSpPr>
            <p:cNvPr id="154650" name="Rectangle 26"/>
            <p:cNvSpPr>
              <a:spLocks noChangeArrowheads="1"/>
            </p:cNvSpPr>
            <p:nvPr/>
          </p:nvSpPr>
          <p:spPr bwMode="auto">
            <a:xfrm>
              <a:off x="1178" y="375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dirty="0"/>
            </a:p>
          </p:txBody>
        </p:sp>
        <p:sp>
          <p:nvSpPr>
            <p:cNvPr id="154651" name="Rectangle 27"/>
            <p:cNvSpPr>
              <a:spLocks noChangeArrowheads="1"/>
            </p:cNvSpPr>
            <p:nvPr/>
          </p:nvSpPr>
          <p:spPr bwMode="auto">
            <a:xfrm>
              <a:off x="1178" y="3469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dirty="0"/>
            </a:p>
          </p:txBody>
        </p:sp>
        <p:sp>
          <p:nvSpPr>
            <p:cNvPr id="154652" name="Rectangle 28"/>
            <p:cNvSpPr>
              <a:spLocks noChangeArrowheads="1"/>
            </p:cNvSpPr>
            <p:nvPr/>
          </p:nvSpPr>
          <p:spPr bwMode="auto">
            <a:xfrm>
              <a:off x="1178" y="318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 dirty="0"/>
            </a:p>
          </p:txBody>
        </p:sp>
        <p:sp>
          <p:nvSpPr>
            <p:cNvPr id="154653" name="Rectangle 29"/>
            <p:cNvSpPr>
              <a:spLocks noChangeArrowheads="1"/>
            </p:cNvSpPr>
            <p:nvPr/>
          </p:nvSpPr>
          <p:spPr bwMode="auto">
            <a:xfrm>
              <a:off x="1178" y="290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en-US" dirty="0"/>
            </a:p>
          </p:txBody>
        </p:sp>
        <p:sp>
          <p:nvSpPr>
            <p:cNvPr id="154654" name="Rectangle 30"/>
            <p:cNvSpPr>
              <a:spLocks noChangeArrowheads="1"/>
            </p:cNvSpPr>
            <p:nvPr/>
          </p:nvSpPr>
          <p:spPr bwMode="auto">
            <a:xfrm>
              <a:off x="1178" y="2626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en-US" dirty="0"/>
            </a:p>
          </p:txBody>
        </p:sp>
        <p:sp>
          <p:nvSpPr>
            <p:cNvPr id="154655" name="Rectangle 31"/>
            <p:cNvSpPr>
              <a:spLocks noChangeArrowheads="1"/>
            </p:cNvSpPr>
            <p:nvPr/>
          </p:nvSpPr>
          <p:spPr bwMode="auto">
            <a:xfrm>
              <a:off x="1108" y="227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en-US" dirty="0"/>
            </a:p>
          </p:txBody>
        </p:sp>
        <p:sp>
          <p:nvSpPr>
            <p:cNvPr id="154656" name="Rectangle 32"/>
            <p:cNvSpPr>
              <a:spLocks noChangeArrowheads="1"/>
            </p:cNvSpPr>
            <p:nvPr/>
          </p:nvSpPr>
          <p:spPr bwMode="auto">
            <a:xfrm>
              <a:off x="1108" y="199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en-US" dirty="0"/>
            </a:p>
          </p:txBody>
        </p:sp>
        <p:sp>
          <p:nvSpPr>
            <p:cNvPr id="154657" name="Rectangle 33"/>
            <p:cNvSpPr>
              <a:spLocks noChangeArrowheads="1"/>
            </p:cNvSpPr>
            <p:nvPr/>
          </p:nvSpPr>
          <p:spPr bwMode="auto">
            <a:xfrm>
              <a:off x="1108" y="171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en-US" dirty="0"/>
            </a:p>
          </p:txBody>
        </p:sp>
        <p:sp>
          <p:nvSpPr>
            <p:cNvPr id="154658" name="Rectangle 34"/>
            <p:cNvSpPr>
              <a:spLocks noChangeArrowheads="1"/>
            </p:cNvSpPr>
            <p:nvPr/>
          </p:nvSpPr>
          <p:spPr bwMode="auto">
            <a:xfrm>
              <a:off x="1108" y="1434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en-US" dirty="0"/>
            </a:p>
          </p:txBody>
        </p:sp>
        <p:sp>
          <p:nvSpPr>
            <p:cNvPr id="154659" name="Rectangle 35"/>
            <p:cNvSpPr>
              <a:spLocks noChangeArrowheads="1"/>
            </p:cNvSpPr>
            <p:nvPr/>
          </p:nvSpPr>
          <p:spPr bwMode="auto">
            <a:xfrm>
              <a:off x="1108" y="1153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18</a:t>
              </a:r>
              <a:endParaRPr lang="en-US" altLang="en-US" dirty="0"/>
            </a:p>
          </p:txBody>
        </p:sp>
        <p:sp>
          <p:nvSpPr>
            <p:cNvPr id="154660" name="Line 36"/>
            <p:cNvSpPr>
              <a:spLocks noChangeShapeType="1"/>
            </p:cNvSpPr>
            <p:nvPr/>
          </p:nvSpPr>
          <p:spPr bwMode="auto">
            <a:xfrm flipH="1">
              <a:off x="1322" y="1551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61" name="Line 37"/>
            <p:cNvSpPr>
              <a:spLocks noChangeShapeType="1"/>
            </p:cNvSpPr>
            <p:nvPr/>
          </p:nvSpPr>
          <p:spPr bwMode="auto">
            <a:xfrm flipH="1">
              <a:off x="1322" y="1832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62" name="Line 38"/>
            <p:cNvSpPr>
              <a:spLocks noChangeShapeType="1"/>
            </p:cNvSpPr>
            <p:nvPr/>
          </p:nvSpPr>
          <p:spPr bwMode="auto">
            <a:xfrm flipH="1">
              <a:off x="1322" y="2113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63" name="Line 39"/>
            <p:cNvSpPr>
              <a:spLocks noChangeShapeType="1"/>
            </p:cNvSpPr>
            <p:nvPr/>
          </p:nvSpPr>
          <p:spPr bwMode="auto">
            <a:xfrm flipH="1">
              <a:off x="1322" y="2394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64" name="Line 40"/>
            <p:cNvSpPr>
              <a:spLocks noChangeShapeType="1"/>
            </p:cNvSpPr>
            <p:nvPr/>
          </p:nvSpPr>
          <p:spPr bwMode="auto">
            <a:xfrm flipH="1">
              <a:off x="1322" y="2675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65" name="Line 41"/>
            <p:cNvSpPr>
              <a:spLocks noChangeShapeType="1"/>
            </p:cNvSpPr>
            <p:nvPr/>
          </p:nvSpPr>
          <p:spPr bwMode="auto">
            <a:xfrm flipH="1">
              <a:off x="1322" y="2956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66" name="Line 42"/>
            <p:cNvSpPr>
              <a:spLocks noChangeShapeType="1"/>
            </p:cNvSpPr>
            <p:nvPr/>
          </p:nvSpPr>
          <p:spPr bwMode="auto">
            <a:xfrm flipH="1">
              <a:off x="1322" y="3236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67" name="Line 43"/>
            <p:cNvSpPr>
              <a:spLocks noChangeShapeType="1"/>
            </p:cNvSpPr>
            <p:nvPr/>
          </p:nvSpPr>
          <p:spPr bwMode="auto">
            <a:xfrm flipH="1">
              <a:off x="1322" y="3517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68" name="Line 44"/>
            <p:cNvSpPr>
              <a:spLocks noChangeShapeType="1"/>
            </p:cNvSpPr>
            <p:nvPr/>
          </p:nvSpPr>
          <p:spPr bwMode="auto">
            <a:xfrm flipH="1">
              <a:off x="1322" y="3798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69" name="Line 45"/>
            <p:cNvSpPr>
              <a:spLocks noChangeShapeType="1"/>
            </p:cNvSpPr>
            <p:nvPr/>
          </p:nvSpPr>
          <p:spPr bwMode="auto">
            <a:xfrm flipH="1">
              <a:off x="1322" y="1270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70" name="Line 46"/>
            <p:cNvSpPr>
              <a:spLocks noChangeShapeType="1"/>
            </p:cNvSpPr>
            <p:nvPr/>
          </p:nvSpPr>
          <p:spPr bwMode="auto">
            <a:xfrm flipV="1">
              <a:off x="1708" y="1411"/>
              <a:ext cx="1" cy="2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71" name="Line 47"/>
            <p:cNvSpPr>
              <a:spLocks noChangeShapeType="1"/>
            </p:cNvSpPr>
            <p:nvPr/>
          </p:nvSpPr>
          <p:spPr bwMode="auto">
            <a:xfrm flipV="1">
              <a:off x="3254" y="1411"/>
              <a:ext cx="1" cy="2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72" name="Line 48"/>
            <p:cNvSpPr>
              <a:spLocks noChangeShapeType="1"/>
            </p:cNvSpPr>
            <p:nvPr/>
          </p:nvSpPr>
          <p:spPr bwMode="auto">
            <a:xfrm flipH="1" flipV="1">
              <a:off x="2201" y="1199"/>
              <a:ext cx="1755" cy="17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73" name="Rectangle 49"/>
            <p:cNvSpPr>
              <a:spLocks noChangeArrowheads="1"/>
            </p:cNvSpPr>
            <p:nvPr/>
          </p:nvSpPr>
          <p:spPr bwMode="auto">
            <a:xfrm>
              <a:off x="1346" y="912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dirty="0"/>
            </a:p>
          </p:txBody>
        </p:sp>
        <p:sp>
          <p:nvSpPr>
            <p:cNvPr id="154674" name="Rectangle 50"/>
            <p:cNvSpPr>
              <a:spLocks noChangeArrowheads="1"/>
            </p:cNvSpPr>
            <p:nvPr/>
          </p:nvSpPr>
          <p:spPr bwMode="auto">
            <a:xfrm>
              <a:off x="4368" y="3755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dirty="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en-US" dirty="0"/>
            </a:p>
          </p:txBody>
        </p:sp>
      </p:grpSp>
      <p:sp>
        <p:nvSpPr>
          <p:cNvPr id="154675" name="Freeform 51"/>
          <p:cNvSpPr>
            <a:spLocks/>
          </p:cNvSpPr>
          <p:nvPr/>
        </p:nvSpPr>
        <p:spPr bwMode="auto">
          <a:xfrm>
            <a:off x="3276600" y="2286000"/>
            <a:ext cx="2438400" cy="3124200"/>
          </a:xfrm>
          <a:custGeom>
            <a:avLst/>
            <a:gdLst>
              <a:gd name="T0" fmla="*/ 816 w 1536"/>
              <a:gd name="T1" fmla="*/ 0 h 1968"/>
              <a:gd name="T2" fmla="*/ 720 w 1536"/>
              <a:gd name="T3" fmla="*/ 0 h 1968"/>
              <a:gd name="T4" fmla="*/ 528 w 1536"/>
              <a:gd name="T5" fmla="*/ 48 h 1968"/>
              <a:gd name="T6" fmla="*/ 384 w 1536"/>
              <a:gd name="T7" fmla="*/ 96 h 1968"/>
              <a:gd name="T8" fmla="*/ 288 w 1536"/>
              <a:gd name="T9" fmla="*/ 144 h 1968"/>
              <a:gd name="T10" fmla="*/ 240 w 1536"/>
              <a:gd name="T11" fmla="*/ 192 h 1968"/>
              <a:gd name="T12" fmla="*/ 144 w 1536"/>
              <a:gd name="T13" fmla="*/ 288 h 1968"/>
              <a:gd name="T14" fmla="*/ 48 w 1536"/>
              <a:gd name="T15" fmla="*/ 384 h 1968"/>
              <a:gd name="T16" fmla="*/ 0 w 1536"/>
              <a:gd name="T17" fmla="*/ 480 h 1968"/>
              <a:gd name="T18" fmla="*/ 0 w 1536"/>
              <a:gd name="T19" fmla="*/ 1488 h 1968"/>
              <a:gd name="T20" fmla="*/ 48 w 1536"/>
              <a:gd name="T21" fmla="*/ 1584 h 1968"/>
              <a:gd name="T22" fmla="*/ 144 w 1536"/>
              <a:gd name="T23" fmla="*/ 1680 h 1968"/>
              <a:gd name="T24" fmla="*/ 288 w 1536"/>
              <a:gd name="T25" fmla="*/ 1824 h 1968"/>
              <a:gd name="T26" fmla="*/ 480 w 1536"/>
              <a:gd name="T27" fmla="*/ 1920 h 1968"/>
              <a:gd name="T28" fmla="*/ 720 w 1536"/>
              <a:gd name="T29" fmla="*/ 1968 h 1968"/>
              <a:gd name="T30" fmla="*/ 1008 w 1536"/>
              <a:gd name="T31" fmla="*/ 1968 h 1968"/>
              <a:gd name="T32" fmla="*/ 1248 w 1536"/>
              <a:gd name="T33" fmla="*/ 1872 h 1968"/>
              <a:gd name="T34" fmla="*/ 1488 w 1536"/>
              <a:gd name="T35" fmla="*/ 1728 h 1968"/>
              <a:gd name="T36" fmla="*/ 1536 w 1536"/>
              <a:gd name="T37" fmla="*/ 1680 h 1968"/>
              <a:gd name="T38" fmla="*/ 1536 w 1536"/>
              <a:gd name="T39" fmla="*/ 720 h 1968"/>
              <a:gd name="T40" fmla="*/ 816 w 1536"/>
              <a:gd name="T41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36" h="1968">
                <a:moveTo>
                  <a:pt x="816" y="0"/>
                </a:moveTo>
                <a:lnTo>
                  <a:pt x="720" y="0"/>
                </a:lnTo>
                <a:lnTo>
                  <a:pt x="528" y="48"/>
                </a:lnTo>
                <a:lnTo>
                  <a:pt x="384" y="96"/>
                </a:lnTo>
                <a:lnTo>
                  <a:pt x="288" y="144"/>
                </a:lnTo>
                <a:lnTo>
                  <a:pt x="240" y="192"/>
                </a:lnTo>
                <a:lnTo>
                  <a:pt x="144" y="288"/>
                </a:lnTo>
                <a:lnTo>
                  <a:pt x="48" y="384"/>
                </a:lnTo>
                <a:lnTo>
                  <a:pt x="0" y="480"/>
                </a:lnTo>
                <a:lnTo>
                  <a:pt x="0" y="1488"/>
                </a:lnTo>
                <a:lnTo>
                  <a:pt x="48" y="1584"/>
                </a:lnTo>
                <a:lnTo>
                  <a:pt x="144" y="1680"/>
                </a:lnTo>
                <a:lnTo>
                  <a:pt x="288" y="1824"/>
                </a:lnTo>
                <a:lnTo>
                  <a:pt x="480" y="1920"/>
                </a:lnTo>
                <a:lnTo>
                  <a:pt x="720" y="1968"/>
                </a:lnTo>
                <a:lnTo>
                  <a:pt x="1008" y="1968"/>
                </a:lnTo>
                <a:lnTo>
                  <a:pt x="1248" y="1872"/>
                </a:lnTo>
                <a:lnTo>
                  <a:pt x="1488" y="1728"/>
                </a:lnTo>
                <a:lnTo>
                  <a:pt x="1536" y="1680"/>
                </a:lnTo>
                <a:lnTo>
                  <a:pt x="1536" y="720"/>
                </a:lnTo>
                <a:lnTo>
                  <a:pt x="816" y="0"/>
                </a:lnTo>
                <a:close/>
              </a:path>
            </a:pathLst>
          </a:cu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687" name="Oval 63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7467600" y="228601"/>
            <a:ext cx="251460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Minimize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(x-8)</a:t>
            </a:r>
            <a:r>
              <a:rPr lang="en-US" altLang="en-US" baseline="30000" dirty="0"/>
              <a:t>2</a:t>
            </a:r>
            <a:r>
              <a:rPr lang="en-US" altLang="en-US" dirty="0"/>
              <a:t> + (y-8)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graphicFrame>
        <p:nvGraphicFramePr>
          <p:cNvPr id="154689" name="Object 65"/>
          <p:cNvGraphicFramePr>
            <a:graphicFrameLocks noChangeAspect="1"/>
          </p:cNvGraphicFramePr>
          <p:nvPr/>
        </p:nvGraphicFramePr>
        <p:xfrm>
          <a:off x="1524000" y="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154689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90" name="Text Box 66"/>
          <p:cNvSpPr txBox="1">
            <a:spLocks noChangeArrowheads="1"/>
          </p:cNvSpPr>
          <p:nvPr/>
        </p:nvSpPr>
        <p:spPr bwMode="auto">
          <a:xfrm>
            <a:off x="7467600" y="2057401"/>
            <a:ext cx="251460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Then the global unconstrained minimum is also feasible.</a:t>
            </a:r>
          </a:p>
        </p:txBody>
      </p:sp>
      <p:sp>
        <p:nvSpPr>
          <p:cNvPr id="154691" name="Text Box 67"/>
          <p:cNvSpPr txBox="1">
            <a:spLocks noChangeArrowheads="1"/>
          </p:cNvSpPr>
          <p:nvPr/>
        </p:nvSpPr>
        <p:spPr bwMode="auto">
          <a:xfrm>
            <a:off x="7543800" y="3810001"/>
            <a:ext cx="25146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 optimal solution is not on the boundary of the feasible region.</a:t>
            </a:r>
          </a:p>
        </p:txBody>
      </p:sp>
      <p:sp>
        <p:nvSpPr>
          <p:cNvPr id="154692" name="Oval 68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4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88" grpId="0"/>
      <p:bldP spid="154690" grpId="0"/>
      <p:bldP spid="1546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8255000" cy="609600"/>
          </a:xfrm>
          <a:noFill/>
          <a:ln/>
        </p:spPr>
        <p:txBody>
          <a:bodyPr vert="horz" lIns="88900" tIns="44450" rIns="88900" bIns="44450" rtlCol="0" anchor="ctr">
            <a:normAutofit fontScale="90000"/>
          </a:bodyPr>
          <a:lstStyle/>
          <a:p>
            <a:pPr defTabSz="887413"/>
            <a:r>
              <a:rPr lang="en-US" altLang="en-US" dirty="0"/>
              <a:t>Local vs. Global Optima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6248400"/>
            <a:ext cx="8153400" cy="596900"/>
          </a:xfrm>
          <a:noFill/>
          <a:ln/>
        </p:spPr>
        <p:txBody>
          <a:bodyPr vert="horz" lIns="88900" tIns="44450" rIns="88900" bIns="44450" rtlCol="0">
            <a:normAutofit/>
          </a:bodyPr>
          <a:lstStyle/>
          <a:p>
            <a:pPr defTabSz="887413">
              <a:buSzPct val="90000"/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400" dirty="0"/>
              <a:t>There may be several locally optimal solutions.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ADFF-5180-4B69-9144-33A992C77666}" type="slidenum">
              <a:rPr lang="en-US" altLang="en-US"/>
              <a:pPr/>
              <a:t>24</a:t>
            </a:fld>
            <a:endParaRPr lang="en-US" altLang="en-US" dirty="0"/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>
            <a:off x="3905251" y="6172200"/>
            <a:ext cx="4976813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 flipV="1">
            <a:off x="3903664" y="4125914"/>
            <a:ext cx="7937" cy="2071687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8991600" y="5943600"/>
            <a:ext cx="29976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3568701" y="4095750"/>
            <a:ext cx="28854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 dirty="0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8107363" y="6140450"/>
            <a:ext cx="29976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3505200" y="5943600"/>
            <a:ext cx="29976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2717801" y="4792663"/>
            <a:ext cx="84478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 dirty="0">
                <a:solidFill>
                  <a:srgbClr val="0000FF"/>
                </a:solidFill>
              </a:rPr>
              <a:t>z = f(x)</a:t>
            </a: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7421563" y="4543425"/>
            <a:ext cx="133850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 dirty="0">
                <a:solidFill>
                  <a:srgbClr val="0000FF"/>
                </a:solidFill>
              </a:rPr>
              <a:t>max f(x)</a:t>
            </a:r>
          </a:p>
          <a:p>
            <a:r>
              <a:rPr lang="en-US" altLang="en-US" sz="1600" b="1" dirty="0">
                <a:solidFill>
                  <a:srgbClr val="0000FF"/>
                </a:solidFill>
              </a:rPr>
              <a:t>s.t. 0 </a:t>
            </a:r>
            <a:r>
              <a: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rPr>
              <a:t>£</a:t>
            </a:r>
            <a:r>
              <a:rPr lang="en-US" altLang="en-US" sz="1600" b="1" dirty="0">
                <a:solidFill>
                  <a:srgbClr val="0000FF"/>
                </a:solidFill>
              </a:rPr>
              <a:t> x </a:t>
            </a:r>
            <a:r>
              <a:rPr lang="en-US" altLang="en-US" sz="1600" b="1" dirty="0">
                <a:solidFill>
                  <a:srgbClr val="0000FF"/>
                </a:solidFill>
                <a:latin typeface="Symbol" panose="05050102010706020507" pitchFamily="18" charset="2"/>
              </a:rPr>
              <a:t>£</a:t>
            </a:r>
            <a:r>
              <a:rPr lang="en-US" altLang="en-US" sz="1600" b="1" dirty="0">
                <a:solidFill>
                  <a:srgbClr val="0000FF"/>
                </a:solidFill>
              </a:rPr>
              <a:t> 1</a:t>
            </a: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4292600" y="51212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5384801" y="4733925"/>
            <a:ext cx="3334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99694" name="Rectangle 14"/>
          <p:cNvSpPr>
            <a:spLocks noChangeArrowheads="1"/>
          </p:cNvSpPr>
          <p:nvPr/>
        </p:nvSpPr>
        <p:spPr bwMode="auto">
          <a:xfrm>
            <a:off x="6451600" y="4191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99695" name="Freeform 15"/>
          <p:cNvSpPr>
            <a:spLocks/>
          </p:cNvSpPr>
          <p:nvPr/>
        </p:nvSpPr>
        <p:spPr bwMode="auto">
          <a:xfrm>
            <a:off x="4237039" y="4505325"/>
            <a:ext cx="4073525" cy="1608138"/>
          </a:xfrm>
          <a:custGeom>
            <a:avLst/>
            <a:gdLst>
              <a:gd name="T0" fmla="*/ 21 w 1924"/>
              <a:gd name="T1" fmla="*/ 957 h 1351"/>
              <a:gd name="T2" fmla="*/ 41 w 1924"/>
              <a:gd name="T3" fmla="*/ 869 h 1351"/>
              <a:gd name="T4" fmla="*/ 67 w 1924"/>
              <a:gd name="T5" fmla="*/ 800 h 1351"/>
              <a:gd name="T6" fmla="*/ 97 w 1924"/>
              <a:gd name="T7" fmla="*/ 774 h 1351"/>
              <a:gd name="T8" fmla="*/ 118 w 1924"/>
              <a:gd name="T9" fmla="*/ 785 h 1351"/>
              <a:gd name="T10" fmla="*/ 133 w 1924"/>
              <a:gd name="T11" fmla="*/ 816 h 1351"/>
              <a:gd name="T12" fmla="*/ 179 w 1924"/>
              <a:gd name="T13" fmla="*/ 910 h 1351"/>
              <a:gd name="T14" fmla="*/ 231 w 1924"/>
              <a:gd name="T15" fmla="*/ 999 h 1351"/>
              <a:gd name="T16" fmla="*/ 262 w 1924"/>
              <a:gd name="T17" fmla="*/ 1020 h 1351"/>
              <a:gd name="T18" fmla="*/ 292 w 1924"/>
              <a:gd name="T19" fmla="*/ 1015 h 1351"/>
              <a:gd name="T20" fmla="*/ 328 w 1924"/>
              <a:gd name="T21" fmla="*/ 973 h 1351"/>
              <a:gd name="T22" fmla="*/ 369 w 1924"/>
              <a:gd name="T23" fmla="*/ 900 h 1351"/>
              <a:gd name="T24" fmla="*/ 462 w 1924"/>
              <a:gd name="T25" fmla="*/ 706 h 1351"/>
              <a:gd name="T26" fmla="*/ 528 w 1924"/>
              <a:gd name="T27" fmla="*/ 565 h 1351"/>
              <a:gd name="T28" fmla="*/ 569 w 1924"/>
              <a:gd name="T29" fmla="*/ 492 h 1351"/>
              <a:gd name="T30" fmla="*/ 610 w 1924"/>
              <a:gd name="T31" fmla="*/ 445 h 1351"/>
              <a:gd name="T32" fmla="*/ 641 w 1924"/>
              <a:gd name="T33" fmla="*/ 445 h 1351"/>
              <a:gd name="T34" fmla="*/ 667 w 1924"/>
              <a:gd name="T35" fmla="*/ 492 h 1351"/>
              <a:gd name="T36" fmla="*/ 692 w 1924"/>
              <a:gd name="T37" fmla="*/ 570 h 1351"/>
              <a:gd name="T38" fmla="*/ 723 w 1924"/>
              <a:gd name="T39" fmla="*/ 727 h 1351"/>
              <a:gd name="T40" fmla="*/ 754 w 1924"/>
              <a:gd name="T41" fmla="*/ 874 h 1351"/>
              <a:gd name="T42" fmla="*/ 774 w 1924"/>
              <a:gd name="T43" fmla="*/ 942 h 1351"/>
              <a:gd name="T44" fmla="*/ 805 w 1924"/>
              <a:gd name="T45" fmla="*/ 968 h 1351"/>
              <a:gd name="T46" fmla="*/ 836 w 1924"/>
              <a:gd name="T47" fmla="*/ 942 h 1351"/>
              <a:gd name="T48" fmla="*/ 867 w 1924"/>
              <a:gd name="T49" fmla="*/ 842 h 1351"/>
              <a:gd name="T50" fmla="*/ 897 w 1924"/>
              <a:gd name="T51" fmla="*/ 696 h 1351"/>
              <a:gd name="T52" fmla="*/ 949 w 1924"/>
              <a:gd name="T53" fmla="*/ 434 h 1351"/>
              <a:gd name="T54" fmla="*/ 990 w 1924"/>
              <a:gd name="T55" fmla="*/ 261 h 1351"/>
              <a:gd name="T56" fmla="*/ 1036 w 1924"/>
              <a:gd name="T57" fmla="*/ 120 h 1351"/>
              <a:gd name="T58" fmla="*/ 1092 w 1924"/>
              <a:gd name="T59" fmla="*/ 26 h 1351"/>
              <a:gd name="T60" fmla="*/ 1123 w 1924"/>
              <a:gd name="T61" fmla="*/ 5 h 1351"/>
              <a:gd name="T62" fmla="*/ 1154 w 1924"/>
              <a:gd name="T63" fmla="*/ 5 h 1351"/>
              <a:gd name="T64" fmla="*/ 1190 w 1924"/>
              <a:gd name="T65" fmla="*/ 26 h 1351"/>
              <a:gd name="T66" fmla="*/ 1282 w 1924"/>
              <a:gd name="T67" fmla="*/ 136 h 1351"/>
              <a:gd name="T68" fmla="*/ 1390 w 1924"/>
              <a:gd name="T69" fmla="*/ 298 h 1351"/>
              <a:gd name="T70" fmla="*/ 1503 w 1924"/>
              <a:gd name="T71" fmla="*/ 507 h 1351"/>
              <a:gd name="T72" fmla="*/ 1672 w 1924"/>
              <a:gd name="T73" fmla="*/ 842 h 1351"/>
              <a:gd name="T74" fmla="*/ 1774 w 1924"/>
              <a:gd name="T75" fmla="*/ 1052 h 1351"/>
              <a:gd name="T76" fmla="*/ 1861 w 1924"/>
              <a:gd name="T77" fmla="*/ 1230 h 1351"/>
              <a:gd name="T78" fmla="*/ 1923 w 1924"/>
              <a:gd name="T79" fmla="*/ 135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24" h="1351">
                <a:moveTo>
                  <a:pt x="0" y="1062"/>
                </a:moveTo>
                <a:lnTo>
                  <a:pt x="21" y="957"/>
                </a:lnTo>
                <a:lnTo>
                  <a:pt x="31" y="910"/>
                </a:lnTo>
                <a:lnTo>
                  <a:pt x="41" y="869"/>
                </a:lnTo>
                <a:lnTo>
                  <a:pt x="51" y="832"/>
                </a:lnTo>
                <a:lnTo>
                  <a:pt x="67" y="800"/>
                </a:lnTo>
                <a:lnTo>
                  <a:pt x="82" y="785"/>
                </a:lnTo>
                <a:lnTo>
                  <a:pt x="97" y="774"/>
                </a:lnTo>
                <a:lnTo>
                  <a:pt x="108" y="774"/>
                </a:lnTo>
                <a:lnTo>
                  <a:pt x="118" y="785"/>
                </a:lnTo>
                <a:lnTo>
                  <a:pt x="123" y="795"/>
                </a:lnTo>
                <a:lnTo>
                  <a:pt x="133" y="816"/>
                </a:lnTo>
                <a:lnTo>
                  <a:pt x="154" y="858"/>
                </a:lnTo>
                <a:lnTo>
                  <a:pt x="179" y="910"/>
                </a:lnTo>
                <a:lnTo>
                  <a:pt x="200" y="957"/>
                </a:lnTo>
                <a:lnTo>
                  <a:pt x="231" y="999"/>
                </a:lnTo>
                <a:lnTo>
                  <a:pt x="246" y="1010"/>
                </a:lnTo>
                <a:lnTo>
                  <a:pt x="262" y="1020"/>
                </a:lnTo>
                <a:lnTo>
                  <a:pt x="277" y="1020"/>
                </a:lnTo>
                <a:lnTo>
                  <a:pt x="292" y="1015"/>
                </a:lnTo>
                <a:lnTo>
                  <a:pt x="308" y="999"/>
                </a:lnTo>
                <a:lnTo>
                  <a:pt x="328" y="973"/>
                </a:lnTo>
                <a:lnTo>
                  <a:pt x="349" y="942"/>
                </a:lnTo>
                <a:lnTo>
                  <a:pt x="369" y="900"/>
                </a:lnTo>
                <a:lnTo>
                  <a:pt x="415" y="811"/>
                </a:lnTo>
                <a:lnTo>
                  <a:pt x="462" y="706"/>
                </a:lnTo>
                <a:lnTo>
                  <a:pt x="503" y="607"/>
                </a:lnTo>
                <a:lnTo>
                  <a:pt x="528" y="565"/>
                </a:lnTo>
                <a:lnTo>
                  <a:pt x="549" y="523"/>
                </a:lnTo>
                <a:lnTo>
                  <a:pt x="569" y="492"/>
                </a:lnTo>
                <a:lnTo>
                  <a:pt x="590" y="466"/>
                </a:lnTo>
                <a:lnTo>
                  <a:pt x="610" y="445"/>
                </a:lnTo>
                <a:lnTo>
                  <a:pt x="626" y="439"/>
                </a:lnTo>
                <a:lnTo>
                  <a:pt x="641" y="445"/>
                </a:lnTo>
                <a:lnTo>
                  <a:pt x="656" y="460"/>
                </a:lnTo>
                <a:lnTo>
                  <a:pt x="667" y="492"/>
                </a:lnTo>
                <a:lnTo>
                  <a:pt x="682" y="528"/>
                </a:lnTo>
                <a:lnTo>
                  <a:pt x="692" y="570"/>
                </a:lnTo>
                <a:lnTo>
                  <a:pt x="703" y="617"/>
                </a:lnTo>
                <a:lnTo>
                  <a:pt x="723" y="727"/>
                </a:lnTo>
                <a:lnTo>
                  <a:pt x="744" y="827"/>
                </a:lnTo>
                <a:lnTo>
                  <a:pt x="754" y="874"/>
                </a:lnTo>
                <a:lnTo>
                  <a:pt x="764" y="910"/>
                </a:lnTo>
                <a:lnTo>
                  <a:pt x="774" y="942"/>
                </a:lnTo>
                <a:lnTo>
                  <a:pt x="790" y="963"/>
                </a:lnTo>
                <a:lnTo>
                  <a:pt x="805" y="968"/>
                </a:lnTo>
                <a:lnTo>
                  <a:pt x="820" y="963"/>
                </a:lnTo>
                <a:lnTo>
                  <a:pt x="836" y="942"/>
                </a:lnTo>
                <a:lnTo>
                  <a:pt x="851" y="900"/>
                </a:lnTo>
                <a:lnTo>
                  <a:pt x="867" y="842"/>
                </a:lnTo>
                <a:lnTo>
                  <a:pt x="882" y="774"/>
                </a:lnTo>
                <a:lnTo>
                  <a:pt x="897" y="696"/>
                </a:lnTo>
                <a:lnTo>
                  <a:pt x="918" y="612"/>
                </a:lnTo>
                <a:lnTo>
                  <a:pt x="949" y="434"/>
                </a:lnTo>
                <a:lnTo>
                  <a:pt x="969" y="345"/>
                </a:lnTo>
                <a:lnTo>
                  <a:pt x="990" y="261"/>
                </a:lnTo>
                <a:lnTo>
                  <a:pt x="1010" y="188"/>
                </a:lnTo>
                <a:lnTo>
                  <a:pt x="1036" y="120"/>
                </a:lnTo>
                <a:lnTo>
                  <a:pt x="1061" y="63"/>
                </a:lnTo>
                <a:lnTo>
                  <a:pt x="1092" y="26"/>
                </a:lnTo>
                <a:lnTo>
                  <a:pt x="1108" y="10"/>
                </a:lnTo>
                <a:lnTo>
                  <a:pt x="1123" y="5"/>
                </a:lnTo>
                <a:lnTo>
                  <a:pt x="1138" y="0"/>
                </a:lnTo>
                <a:lnTo>
                  <a:pt x="1154" y="5"/>
                </a:lnTo>
                <a:lnTo>
                  <a:pt x="1174" y="15"/>
                </a:lnTo>
                <a:lnTo>
                  <a:pt x="1190" y="26"/>
                </a:lnTo>
                <a:lnTo>
                  <a:pt x="1236" y="73"/>
                </a:lnTo>
                <a:lnTo>
                  <a:pt x="1282" y="136"/>
                </a:lnTo>
                <a:lnTo>
                  <a:pt x="1333" y="209"/>
                </a:lnTo>
                <a:lnTo>
                  <a:pt x="1390" y="298"/>
                </a:lnTo>
                <a:lnTo>
                  <a:pt x="1446" y="397"/>
                </a:lnTo>
                <a:lnTo>
                  <a:pt x="1503" y="507"/>
                </a:lnTo>
                <a:lnTo>
                  <a:pt x="1559" y="617"/>
                </a:lnTo>
                <a:lnTo>
                  <a:pt x="1672" y="842"/>
                </a:lnTo>
                <a:lnTo>
                  <a:pt x="1723" y="952"/>
                </a:lnTo>
                <a:lnTo>
                  <a:pt x="1774" y="1052"/>
                </a:lnTo>
                <a:lnTo>
                  <a:pt x="1820" y="1146"/>
                </a:lnTo>
                <a:lnTo>
                  <a:pt x="1861" y="1230"/>
                </a:lnTo>
                <a:lnTo>
                  <a:pt x="1897" y="1298"/>
                </a:lnTo>
                <a:lnTo>
                  <a:pt x="1923" y="1350"/>
                </a:lnTo>
              </a:path>
            </a:pathLst>
          </a:custGeom>
          <a:noFill/>
          <a:ln w="127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9696" name="Rectangle 16"/>
          <p:cNvSpPr>
            <a:spLocks noChangeArrowheads="1"/>
          </p:cNvSpPr>
          <p:nvPr/>
        </p:nvSpPr>
        <p:spPr bwMode="auto">
          <a:xfrm>
            <a:off x="1828800" y="1295400"/>
            <a:ext cx="8534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44450" rIns="88900" bIns="44450"/>
          <a:lstStyle>
            <a:lvl1pPr marL="342900" indent="-342900" defTabSz="887413"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90575" indent="-276225" defTabSz="887413">
              <a:spcBef>
                <a:spcPct val="25000"/>
              </a:spcBef>
              <a:spcAft>
                <a:spcPct val="25000"/>
              </a:spcAft>
              <a:buChar char="–"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6013" indent="-211138" defTabSz="887413">
              <a:spcBef>
                <a:spcPct val="20000"/>
              </a:spcBef>
              <a:buClr>
                <a:schemeClr val="accent2"/>
              </a:buClr>
              <a:buChar char="•"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39863" indent="-209550" defTabSz="887413">
              <a:spcBef>
                <a:spcPct val="20000"/>
              </a:spcBef>
              <a:buChar char="–"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70063" indent="-215900" defTabSz="887413">
              <a:spcBef>
                <a:spcPct val="20000"/>
              </a:spcBef>
              <a:buClr>
                <a:schemeClr val="accent2"/>
              </a:buClr>
              <a:buChar char="•"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27263" indent="-215900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84463" indent="-215900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41663" indent="-215900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98863" indent="-215900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90000"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Def’n</a:t>
            </a:r>
            <a:r>
              <a:rPr lang="en-US" altLang="en-US" sz="2800" dirty="0"/>
              <a:t>: Let </a:t>
            </a:r>
            <a:r>
              <a:rPr lang="en-US" altLang="en-US" sz="2800" dirty="0">
                <a:latin typeface="Times New Roman" panose="02020603050405020304" pitchFamily="18" charset="0"/>
              </a:rPr>
              <a:t>x</a:t>
            </a:r>
            <a:r>
              <a:rPr lang="en-US" altLang="en-US" sz="2800" dirty="0"/>
              <a:t> be a feasible solution, then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is a </a:t>
            </a:r>
            <a:r>
              <a:rPr lang="en-US" altLang="en-US" sz="2400" i="1" u="sng" dirty="0">
                <a:solidFill>
                  <a:schemeClr val="hlink"/>
                </a:solidFill>
              </a:rPr>
              <a:t>global max</a:t>
            </a:r>
            <a:r>
              <a:rPr lang="en-US" altLang="en-US" sz="2400" i="1" u="sng" dirty="0"/>
              <a:t> </a:t>
            </a:r>
            <a:r>
              <a:rPr lang="en-US" altLang="en-US" sz="2400" dirty="0"/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f(x) </a:t>
            </a:r>
            <a:r>
              <a:rPr kumimoji="0" lang="en-US" altLang="en-US" sz="2400" dirty="0">
                <a:latin typeface="Symbol" panose="05050102010706020507" pitchFamily="18" charset="2"/>
              </a:rPr>
              <a:t>³</a:t>
            </a:r>
            <a:r>
              <a:rPr lang="en-US" altLang="en-US" sz="2400" dirty="0">
                <a:latin typeface="Times New Roman" panose="02020603050405020304" pitchFamily="18" charset="0"/>
              </a:rPr>
              <a:t> f(y)</a:t>
            </a:r>
            <a:r>
              <a:rPr lang="en-US" altLang="en-US" sz="2400" dirty="0"/>
              <a:t> for every feasible </a:t>
            </a:r>
            <a:r>
              <a:rPr lang="en-US" altLang="en-US" sz="2400" dirty="0">
                <a:latin typeface="Times New Roman" panose="02020603050405020304" pitchFamily="18" charset="0"/>
              </a:rPr>
              <a:t>y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is a </a:t>
            </a:r>
            <a:r>
              <a:rPr lang="en-US" altLang="en-US" sz="2400" i="1" u="sng" dirty="0">
                <a:solidFill>
                  <a:schemeClr val="hlink"/>
                </a:solidFill>
              </a:rPr>
              <a:t>local max</a:t>
            </a:r>
            <a:r>
              <a:rPr lang="en-US" altLang="en-US" sz="2400" i="1" u="sng" dirty="0"/>
              <a:t> </a:t>
            </a:r>
            <a:r>
              <a:rPr lang="en-US" altLang="en-US" sz="2400" dirty="0"/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f(x) </a:t>
            </a:r>
            <a:r>
              <a:rPr kumimoji="0" lang="en-US" altLang="en-US" sz="2400" dirty="0">
                <a:latin typeface="Symbol" panose="05050102010706020507" pitchFamily="18" charset="2"/>
              </a:rPr>
              <a:t>³ </a:t>
            </a:r>
            <a:r>
              <a:rPr lang="en-US" altLang="en-US" sz="2400" dirty="0">
                <a:latin typeface="Times New Roman" panose="02020603050405020304" pitchFamily="18" charset="0"/>
              </a:rPr>
              <a:t>f(y)</a:t>
            </a:r>
            <a:r>
              <a:rPr lang="en-US" altLang="en-US" sz="2400" dirty="0"/>
              <a:t> for every feasible </a:t>
            </a:r>
            <a:r>
              <a:rPr lang="en-US" altLang="en-US" sz="2400" dirty="0">
                <a:latin typeface="Times New Roman" panose="02020603050405020304" pitchFamily="18" charset="0"/>
              </a:rPr>
              <a:t>y</a:t>
            </a:r>
            <a:r>
              <a:rPr lang="en-US" altLang="en-US" sz="2400" dirty="0"/>
              <a:t> sufficiently close to </a:t>
            </a:r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(i.e., </a:t>
            </a:r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-</a:t>
            </a:r>
            <a:r>
              <a:rPr lang="en-US" altLang="en-US" sz="2400" dirty="0">
                <a:latin typeface="Symbol" panose="05050102010706020507" pitchFamily="18" charset="2"/>
              </a:rPr>
              <a:t>e </a:t>
            </a:r>
            <a:r>
              <a:rPr kumimoji="0" lang="en-US" altLang="en-US" sz="2400" dirty="0">
                <a:latin typeface="Symbol" panose="05050102010706020507" pitchFamily="18" charset="2"/>
              </a:rPr>
              <a:t>£ </a:t>
            </a:r>
            <a:r>
              <a:rPr lang="en-US" altLang="en-US" sz="2400" dirty="0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j </a:t>
            </a:r>
            <a:r>
              <a:rPr kumimoji="0" lang="en-US" altLang="en-US" sz="2400" dirty="0">
                <a:latin typeface="Symbol" panose="05050102010706020507" pitchFamily="18" charset="2"/>
              </a:rPr>
              <a:t>£ </a:t>
            </a:r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+ </a:t>
            </a:r>
            <a:r>
              <a:rPr lang="en-US" altLang="en-US" sz="2400" dirty="0">
                <a:latin typeface="Symbol" panose="05050102010706020507" pitchFamily="18" charset="2"/>
              </a:rPr>
              <a:t>e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 for all </a:t>
            </a:r>
            <a:r>
              <a:rPr lang="en-US" altLang="en-US" sz="2400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/>
              <a:t> and some small </a:t>
            </a:r>
            <a:r>
              <a:rPr lang="en-US" altLang="en-US" sz="2400" dirty="0">
                <a:latin typeface="Symbol" panose="05050102010706020507" pitchFamily="18" charset="2"/>
              </a:rPr>
              <a:t>e</a:t>
            </a:r>
            <a:r>
              <a:rPr lang="en-US" altLang="en-US" sz="2400" dirty="0"/>
              <a:t>).</a:t>
            </a:r>
          </a:p>
        </p:txBody>
      </p:sp>
      <p:sp>
        <p:nvSpPr>
          <p:cNvPr id="199697" name="Line 17"/>
          <p:cNvSpPr>
            <a:spLocks noChangeShapeType="1"/>
          </p:cNvSpPr>
          <p:nvPr/>
        </p:nvSpPr>
        <p:spPr bwMode="auto">
          <a:xfrm>
            <a:off x="4441825" y="5457826"/>
            <a:ext cx="0" cy="739775"/>
          </a:xfrm>
          <a:prstGeom prst="line">
            <a:avLst/>
          </a:prstGeom>
          <a:noFill/>
          <a:ln w="28575" cap="sq">
            <a:solidFill>
              <a:srgbClr val="00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9698" name="Line 18"/>
          <p:cNvSpPr>
            <a:spLocks noChangeShapeType="1"/>
          </p:cNvSpPr>
          <p:nvPr/>
        </p:nvSpPr>
        <p:spPr bwMode="auto">
          <a:xfrm>
            <a:off x="5559425" y="5053013"/>
            <a:ext cx="0" cy="1117600"/>
          </a:xfrm>
          <a:prstGeom prst="line">
            <a:avLst/>
          </a:prstGeom>
          <a:noFill/>
          <a:ln w="28575" cap="sq">
            <a:solidFill>
              <a:srgbClr val="00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9699" name="Line 19"/>
          <p:cNvSpPr>
            <a:spLocks noChangeShapeType="1"/>
          </p:cNvSpPr>
          <p:nvPr/>
        </p:nvSpPr>
        <p:spPr bwMode="auto">
          <a:xfrm>
            <a:off x="6632575" y="4545013"/>
            <a:ext cx="0" cy="1611312"/>
          </a:xfrm>
          <a:prstGeom prst="line">
            <a:avLst/>
          </a:prstGeom>
          <a:noFill/>
          <a:ln w="28575" cap="sq">
            <a:solidFill>
              <a:srgbClr val="00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When is a locally optimal solution also globally optimal?</a:t>
            </a:r>
          </a:p>
        </p:txBody>
      </p:sp>
      <p:sp>
        <p:nvSpPr>
          <p:cNvPr id="2088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minimization problems</a:t>
            </a:r>
          </a:p>
          <a:p>
            <a:pPr lvl="1"/>
            <a:r>
              <a:rPr lang="en-US" altLang="en-US" dirty="0"/>
              <a:t>The objective function is convex.  </a:t>
            </a:r>
          </a:p>
          <a:p>
            <a:pPr lvl="1"/>
            <a:r>
              <a:rPr lang="en-US" altLang="en-US" dirty="0"/>
              <a:t>The feasible region is convex.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5D15-94D8-4078-90F9-F6016EF1239F}" type="slidenum">
              <a:rPr lang="en-US" altLang="en-US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81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Freeform 2"/>
          <p:cNvSpPr>
            <a:spLocks/>
          </p:cNvSpPr>
          <p:nvPr/>
        </p:nvSpPr>
        <p:spPr bwMode="auto">
          <a:xfrm>
            <a:off x="2578100" y="3302000"/>
            <a:ext cx="2311400" cy="2794000"/>
          </a:xfrm>
          <a:custGeom>
            <a:avLst/>
            <a:gdLst>
              <a:gd name="T0" fmla="*/ 8 w 1456"/>
              <a:gd name="T1" fmla="*/ 1760 h 1760"/>
              <a:gd name="T2" fmla="*/ 0 w 1456"/>
              <a:gd name="T3" fmla="*/ 0 h 1760"/>
              <a:gd name="T4" fmla="*/ 1296 w 1456"/>
              <a:gd name="T5" fmla="*/ 1040 h 1760"/>
              <a:gd name="T6" fmla="*/ 1456 w 1456"/>
              <a:gd name="T7" fmla="*/ 1264 h 1760"/>
              <a:gd name="T8" fmla="*/ 1456 w 1456"/>
              <a:gd name="T9" fmla="*/ 1760 h 1760"/>
              <a:gd name="T10" fmla="*/ 8 w 1456"/>
              <a:gd name="T11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6" h="1760">
                <a:moveTo>
                  <a:pt x="8" y="1760"/>
                </a:moveTo>
                <a:lnTo>
                  <a:pt x="0" y="0"/>
                </a:lnTo>
                <a:lnTo>
                  <a:pt x="1296" y="1040"/>
                </a:lnTo>
                <a:lnTo>
                  <a:pt x="1456" y="1264"/>
                </a:lnTo>
                <a:lnTo>
                  <a:pt x="1456" y="1760"/>
                </a:lnTo>
                <a:lnTo>
                  <a:pt x="8" y="176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8077200" y="59436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2133600" y="11430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P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048000" y="62484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2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3581400" y="62484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4</a:t>
            </a:r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4114800" y="62484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6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4724400" y="62484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8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5181600" y="62484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5715000" y="62484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12</a:t>
            </a: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6248400" y="62484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14</a:t>
            </a:r>
          </a:p>
        </p:txBody>
      </p:sp>
      <p:grpSp>
        <p:nvGrpSpPr>
          <p:cNvPr id="209932" name="Group 12"/>
          <p:cNvGrpSpPr>
            <a:grpSpLocks/>
          </p:cNvGrpSpPr>
          <p:nvPr/>
        </p:nvGrpSpPr>
        <p:grpSpPr bwMode="auto">
          <a:xfrm rot="16200000" flipV="1">
            <a:off x="488157" y="3626644"/>
            <a:ext cx="3657600" cy="366713"/>
            <a:chOff x="1056" y="4032"/>
            <a:chExt cx="2304" cy="231"/>
          </a:xfrm>
        </p:grpSpPr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1056" y="403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2</a:t>
              </a:r>
            </a:p>
          </p:txBody>
        </p:sp>
        <p:sp>
          <p:nvSpPr>
            <p:cNvPr id="209934" name="Text Box 14"/>
            <p:cNvSpPr txBox="1">
              <a:spLocks noChangeArrowheads="1"/>
            </p:cNvSpPr>
            <p:nvPr/>
          </p:nvSpPr>
          <p:spPr bwMode="auto">
            <a:xfrm>
              <a:off x="1392" y="403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4</a:t>
              </a:r>
            </a:p>
          </p:txBody>
        </p:sp>
        <p:sp>
          <p:nvSpPr>
            <p:cNvPr id="209935" name="Text Box 15"/>
            <p:cNvSpPr txBox="1">
              <a:spLocks noChangeArrowheads="1"/>
            </p:cNvSpPr>
            <p:nvPr/>
          </p:nvSpPr>
          <p:spPr bwMode="auto">
            <a:xfrm>
              <a:off x="1728" y="403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6</a:t>
              </a:r>
            </a:p>
          </p:txBody>
        </p:sp>
        <p:sp>
          <p:nvSpPr>
            <p:cNvPr id="209936" name="Text Box 16"/>
            <p:cNvSpPr txBox="1">
              <a:spLocks noChangeArrowheads="1"/>
            </p:cNvSpPr>
            <p:nvPr/>
          </p:nvSpPr>
          <p:spPr bwMode="auto">
            <a:xfrm>
              <a:off x="2112" y="403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8</a:t>
              </a:r>
            </a:p>
          </p:txBody>
        </p:sp>
        <p:sp>
          <p:nvSpPr>
            <p:cNvPr id="209937" name="Text Box 17"/>
            <p:cNvSpPr txBox="1">
              <a:spLocks noChangeArrowheads="1"/>
            </p:cNvSpPr>
            <p:nvPr/>
          </p:nvSpPr>
          <p:spPr bwMode="auto">
            <a:xfrm>
              <a:off x="2400" y="40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10</a:t>
              </a:r>
            </a:p>
          </p:txBody>
        </p:sp>
        <p:sp>
          <p:nvSpPr>
            <p:cNvPr id="209938" name="Text Box 18"/>
            <p:cNvSpPr txBox="1">
              <a:spLocks noChangeArrowheads="1"/>
            </p:cNvSpPr>
            <p:nvPr/>
          </p:nvSpPr>
          <p:spPr bwMode="auto">
            <a:xfrm>
              <a:off x="2736" y="40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12</a:t>
              </a:r>
            </a:p>
          </p:txBody>
        </p:sp>
        <p:sp>
          <p:nvSpPr>
            <p:cNvPr id="209939" name="Text Box 19"/>
            <p:cNvSpPr txBox="1">
              <a:spLocks noChangeArrowheads="1"/>
            </p:cNvSpPr>
            <p:nvPr/>
          </p:nvSpPr>
          <p:spPr bwMode="auto">
            <a:xfrm>
              <a:off x="3072" y="40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14</a:t>
              </a:r>
            </a:p>
          </p:txBody>
        </p:sp>
      </p:grpSp>
      <p:grpSp>
        <p:nvGrpSpPr>
          <p:cNvPr id="209940" name="Group 20"/>
          <p:cNvGrpSpPr>
            <a:grpSpLocks/>
          </p:cNvGrpSpPr>
          <p:nvPr/>
        </p:nvGrpSpPr>
        <p:grpSpPr bwMode="auto">
          <a:xfrm>
            <a:off x="2514600" y="1905001"/>
            <a:ext cx="152400" cy="3883025"/>
            <a:chOff x="622" y="1152"/>
            <a:chExt cx="96" cy="2446"/>
          </a:xfrm>
        </p:grpSpPr>
        <p:sp>
          <p:nvSpPr>
            <p:cNvPr id="209941" name="Line 21"/>
            <p:cNvSpPr>
              <a:spLocks noChangeShapeType="1"/>
            </p:cNvSpPr>
            <p:nvPr/>
          </p:nvSpPr>
          <p:spPr bwMode="auto">
            <a:xfrm rot="-5400000">
              <a:off x="670" y="355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42" name="Line 22"/>
            <p:cNvSpPr>
              <a:spLocks noChangeShapeType="1"/>
            </p:cNvSpPr>
            <p:nvPr/>
          </p:nvSpPr>
          <p:spPr bwMode="auto">
            <a:xfrm rot="-5400000">
              <a:off x="670" y="32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43" name="Line 23"/>
            <p:cNvSpPr>
              <a:spLocks noChangeShapeType="1"/>
            </p:cNvSpPr>
            <p:nvPr/>
          </p:nvSpPr>
          <p:spPr bwMode="auto">
            <a:xfrm rot="-5400000">
              <a:off x="670" y="3375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44" name="Line 24"/>
            <p:cNvSpPr>
              <a:spLocks noChangeShapeType="1"/>
            </p:cNvSpPr>
            <p:nvPr/>
          </p:nvSpPr>
          <p:spPr bwMode="auto">
            <a:xfrm rot="-5400000">
              <a:off x="670" y="3025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45" name="Line 25"/>
            <p:cNvSpPr>
              <a:spLocks noChangeShapeType="1"/>
            </p:cNvSpPr>
            <p:nvPr/>
          </p:nvSpPr>
          <p:spPr bwMode="auto">
            <a:xfrm rot="-5400000">
              <a:off x="670" y="2851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46" name="Line 26"/>
            <p:cNvSpPr>
              <a:spLocks noChangeShapeType="1"/>
            </p:cNvSpPr>
            <p:nvPr/>
          </p:nvSpPr>
          <p:spPr bwMode="auto">
            <a:xfrm rot="-5400000">
              <a:off x="670" y="267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47" name="Line 27"/>
            <p:cNvSpPr>
              <a:spLocks noChangeShapeType="1"/>
            </p:cNvSpPr>
            <p:nvPr/>
          </p:nvSpPr>
          <p:spPr bwMode="auto">
            <a:xfrm rot="-5400000">
              <a:off x="670" y="2501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48" name="Line 28"/>
            <p:cNvSpPr>
              <a:spLocks noChangeShapeType="1"/>
            </p:cNvSpPr>
            <p:nvPr/>
          </p:nvSpPr>
          <p:spPr bwMode="auto">
            <a:xfrm rot="-5400000">
              <a:off x="670" y="2327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49" name="Line 29"/>
            <p:cNvSpPr>
              <a:spLocks noChangeShapeType="1"/>
            </p:cNvSpPr>
            <p:nvPr/>
          </p:nvSpPr>
          <p:spPr bwMode="auto">
            <a:xfrm rot="-5400000">
              <a:off x="670" y="215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50" name="Line 30"/>
            <p:cNvSpPr>
              <a:spLocks noChangeShapeType="1"/>
            </p:cNvSpPr>
            <p:nvPr/>
          </p:nvSpPr>
          <p:spPr bwMode="auto">
            <a:xfrm rot="-5400000">
              <a:off x="670" y="1977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51" name="Line 31"/>
            <p:cNvSpPr>
              <a:spLocks noChangeShapeType="1"/>
            </p:cNvSpPr>
            <p:nvPr/>
          </p:nvSpPr>
          <p:spPr bwMode="auto">
            <a:xfrm rot="-5400000">
              <a:off x="670" y="1453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52" name="Line 32"/>
            <p:cNvSpPr>
              <a:spLocks noChangeShapeType="1"/>
            </p:cNvSpPr>
            <p:nvPr/>
          </p:nvSpPr>
          <p:spPr bwMode="auto">
            <a:xfrm rot="-5400000">
              <a:off x="670" y="110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53" name="Line 33"/>
            <p:cNvSpPr>
              <a:spLocks noChangeShapeType="1"/>
            </p:cNvSpPr>
            <p:nvPr/>
          </p:nvSpPr>
          <p:spPr bwMode="auto">
            <a:xfrm rot="-5400000">
              <a:off x="670" y="127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54" name="Line 34"/>
            <p:cNvSpPr>
              <a:spLocks noChangeShapeType="1"/>
            </p:cNvSpPr>
            <p:nvPr/>
          </p:nvSpPr>
          <p:spPr bwMode="auto">
            <a:xfrm rot="-5400000">
              <a:off x="670" y="16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9955" name="Line 35"/>
            <p:cNvSpPr>
              <a:spLocks noChangeShapeType="1"/>
            </p:cNvSpPr>
            <p:nvPr/>
          </p:nvSpPr>
          <p:spPr bwMode="auto">
            <a:xfrm rot="-5400000">
              <a:off x="670" y="180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56" name="Line 36"/>
          <p:cNvSpPr>
            <a:spLocks noChangeShapeType="1"/>
          </p:cNvSpPr>
          <p:nvPr/>
        </p:nvSpPr>
        <p:spPr bwMode="auto">
          <a:xfrm>
            <a:off x="2894013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57" name="Line 37"/>
          <p:cNvSpPr>
            <a:spLocks noChangeShapeType="1"/>
          </p:cNvSpPr>
          <p:nvPr/>
        </p:nvSpPr>
        <p:spPr bwMode="auto">
          <a:xfrm>
            <a:off x="3449638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58" name="Line 38"/>
          <p:cNvSpPr>
            <a:spLocks noChangeShapeType="1"/>
          </p:cNvSpPr>
          <p:nvPr/>
        </p:nvSpPr>
        <p:spPr bwMode="auto">
          <a:xfrm>
            <a:off x="3171825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59" name="Line 39"/>
          <p:cNvSpPr>
            <a:spLocks noChangeShapeType="1"/>
          </p:cNvSpPr>
          <p:nvPr/>
        </p:nvSpPr>
        <p:spPr bwMode="auto">
          <a:xfrm>
            <a:off x="3727450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0" name="Line 40"/>
          <p:cNvSpPr>
            <a:spLocks noChangeShapeType="1"/>
          </p:cNvSpPr>
          <p:nvPr/>
        </p:nvSpPr>
        <p:spPr bwMode="auto">
          <a:xfrm>
            <a:off x="4003675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1" name="Line 41"/>
          <p:cNvSpPr>
            <a:spLocks noChangeShapeType="1"/>
          </p:cNvSpPr>
          <p:nvPr/>
        </p:nvSpPr>
        <p:spPr bwMode="auto">
          <a:xfrm>
            <a:off x="4281488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2" name="Line 42"/>
          <p:cNvSpPr>
            <a:spLocks noChangeShapeType="1"/>
          </p:cNvSpPr>
          <p:nvPr/>
        </p:nvSpPr>
        <p:spPr bwMode="auto">
          <a:xfrm>
            <a:off x="4572000" y="6019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3" name="Line 43"/>
          <p:cNvSpPr>
            <a:spLocks noChangeShapeType="1"/>
          </p:cNvSpPr>
          <p:nvPr/>
        </p:nvSpPr>
        <p:spPr bwMode="auto">
          <a:xfrm>
            <a:off x="4876800" y="6019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4" name="Line 44"/>
          <p:cNvSpPr>
            <a:spLocks noChangeShapeType="1"/>
          </p:cNvSpPr>
          <p:nvPr/>
        </p:nvSpPr>
        <p:spPr bwMode="auto">
          <a:xfrm>
            <a:off x="5113338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5" name="Line 45"/>
          <p:cNvSpPr>
            <a:spLocks noChangeShapeType="1"/>
          </p:cNvSpPr>
          <p:nvPr/>
        </p:nvSpPr>
        <p:spPr bwMode="auto">
          <a:xfrm>
            <a:off x="5391150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6" name="Line 46"/>
          <p:cNvSpPr>
            <a:spLocks noChangeShapeType="1"/>
          </p:cNvSpPr>
          <p:nvPr/>
        </p:nvSpPr>
        <p:spPr bwMode="auto">
          <a:xfrm>
            <a:off x="6223000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7" name="Line 47"/>
          <p:cNvSpPr>
            <a:spLocks noChangeShapeType="1"/>
          </p:cNvSpPr>
          <p:nvPr/>
        </p:nvSpPr>
        <p:spPr bwMode="auto">
          <a:xfrm>
            <a:off x="6777038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8" name="Line 48"/>
          <p:cNvSpPr>
            <a:spLocks noChangeShapeType="1"/>
          </p:cNvSpPr>
          <p:nvPr/>
        </p:nvSpPr>
        <p:spPr bwMode="auto">
          <a:xfrm>
            <a:off x="6500813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9" name="Line 49"/>
          <p:cNvSpPr>
            <a:spLocks noChangeShapeType="1"/>
          </p:cNvSpPr>
          <p:nvPr/>
        </p:nvSpPr>
        <p:spPr bwMode="auto">
          <a:xfrm>
            <a:off x="5945188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70" name="Line 50"/>
          <p:cNvSpPr>
            <a:spLocks noChangeShapeType="1"/>
          </p:cNvSpPr>
          <p:nvPr/>
        </p:nvSpPr>
        <p:spPr bwMode="auto">
          <a:xfrm>
            <a:off x="5668963" y="60182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72" name="Line 52"/>
          <p:cNvSpPr>
            <a:spLocks noChangeShapeType="1"/>
          </p:cNvSpPr>
          <p:nvPr/>
        </p:nvSpPr>
        <p:spPr bwMode="auto">
          <a:xfrm>
            <a:off x="2590800" y="15240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73" name="Line 53"/>
          <p:cNvSpPr>
            <a:spLocks noChangeShapeType="1"/>
          </p:cNvSpPr>
          <p:nvPr/>
        </p:nvSpPr>
        <p:spPr bwMode="auto">
          <a:xfrm>
            <a:off x="2590800" y="6096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75" name="Line 55"/>
          <p:cNvSpPr>
            <a:spLocks noChangeShapeType="1"/>
          </p:cNvSpPr>
          <p:nvPr/>
        </p:nvSpPr>
        <p:spPr bwMode="auto">
          <a:xfrm>
            <a:off x="2362200" y="3124200"/>
            <a:ext cx="25146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79" name="Rectangle 59"/>
          <p:cNvSpPr>
            <a:spLocks noGrp="1" noChangeArrowheads="1"/>
          </p:cNvSpPr>
          <p:nvPr>
            <p:ph type="title"/>
          </p:nvPr>
        </p:nvSpPr>
        <p:spPr>
          <a:xfrm>
            <a:off x="1282702" y="12701"/>
            <a:ext cx="9626595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Convexity and Extreme Points</a:t>
            </a:r>
          </a:p>
        </p:txBody>
      </p:sp>
      <p:sp>
        <p:nvSpPr>
          <p:cNvPr id="209980" name="Text Box 60"/>
          <p:cNvSpPr txBox="1">
            <a:spLocks noChangeArrowheads="1"/>
          </p:cNvSpPr>
          <p:nvPr/>
        </p:nvSpPr>
        <p:spPr bwMode="auto">
          <a:xfrm>
            <a:off x="5181600" y="1143001"/>
            <a:ext cx="533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We say that a set </a:t>
            </a:r>
            <a:r>
              <a:rPr lang="en-US" altLang="en-US" sz="2000" b="1" dirty="0"/>
              <a:t>S</a:t>
            </a:r>
            <a:r>
              <a:rPr lang="en-US" altLang="en-US" sz="2000" b="1" dirty="0">
                <a:latin typeface="Arial" panose="020B0604020202020204" pitchFamily="34" charset="0"/>
              </a:rPr>
              <a:t> is </a:t>
            </a:r>
            <a:r>
              <a:rPr lang="en-US" altLang="en-US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convex</a:t>
            </a:r>
            <a:r>
              <a:rPr lang="en-US" altLang="en-US" sz="2000" b="1" dirty="0">
                <a:latin typeface="Arial" panose="020B0604020202020204" pitchFamily="34" charset="0"/>
              </a:rPr>
              <a:t>, if for every two points </a:t>
            </a:r>
            <a:r>
              <a:rPr lang="en-US" altLang="en-US" sz="2000" b="1" dirty="0"/>
              <a:t>x</a:t>
            </a:r>
            <a:r>
              <a:rPr lang="en-US" altLang="en-US" sz="2000" b="1" dirty="0">
                <a:latin typeface="Arial" panose="020B0604020202020204" pitchFamily="34" charset="0"/>
              </a:rPr>
              <a:t> and </a:t>
            </a:r>
            <a:r>
              <a:rPr lang="en-US" altLang="en-US" sz="2000" b="1" dirty="0"/>
              <a:t>y</a:t>
            </a:r>
            <a:r>
              <a:rPr lang="en-US" altLang="en-US" sz="2000" b="1" dirty="0">
                <a:latin typeface="Arial" panose="020B0604020202020204" pitchFamily="34" charset="0"/>
              </a:rPr>
              <a:t> in </a:t>
            </a:r>
            <a:r>
              <a:rPr lang="en-US" altLang="en-US" sz="2000" b="1" dirty="0"/>
              <a:t>S</a:t>
            </a:r>
            <a:r>
              <a:rPr lang="en-US" altLang="en-US" sz="2000" b="1" dirty="0">
                <a:latin typeface="Arial" panose="020B0604020202020204" pitchFamily="34" charset="0"/>
              </a:rPr>
              <a:t>, and for every real number </a:t>
            </a:r>
            <a:r>
              <a:rPr lang="en-US" altLang="en-US" sz="2000" b="1" dirty="0">
                <a:latin typeface="Symbol" panose="05050102010706020507" pitchFamily="18" charset="2"/>
              </a:rPr>
              <a:t>l</a:t>
            </a:r>
            <a:r>
              <a:rPr lang="en-US" altLang="en-US" sz="2000" b="1" dirty="0">
                <a:latin typeface="Arial" panose="020B0604020202020204" pitchFamily="34" charset="0"/>
              </a:rPr>
              <a:t> in </a:t>
            </a:r>
            <a:r>
              <a:rPr lang="en-US" altLang="en-US" sz="2000" b="1" dirty="0"/>
              <a:t>[0,1]</a:t>
            </a:r>
            <a:r>
              <a:rPr lang="en-US" altLang="en-US" sz="2000" b="1" dirty="0">
                <a:latin typeface="Arial" panose="020B0604020202020204" pitchFamily="34" charset="0"/>
              </a:rPr>
              <a:t>, </a:t>
            </a:r>
            <a:r>
              <a:rPr lang="en-US" altLang="en-US" sz="2000" b="1" dirty="0">
                <a:latin typeface="Symbol" panose="05050102010706020507" pitchFamily="18" charset="2"/>
              </a:rPr>
              <a:t>l</a:t>
            </a:r>
            <a:r>
              <a:rPr lang="en-US" altLang="en-US" sz="2000" b="1" dirty="0"/>
              <a:t>x + (1-</a:t>
            </a:r>
            <a:r>
              <a:rPr lang="en-US" altLang="en-US" sz="2000" b="1" dirty="0">
                <a:latin typeface="Symbol" panose="05050102010706020507" pitchFamily="18" charset="2"/>
              </a:rPr>
              <a:t>l</a:t>
            </a:r>
            <a:r>
              <a:rPr lang="en-US" altLang="en-US" sz="2000" b="1" dirty="0"/>
              <a:t>)y </a:t>
            </a:r>
            <a:r>
              <a:rPr lang="en-US" altLang="en-US" sz="2000" b="1" dirty="0">
                <a:sym typeface="Symbol" panose="05050102010706020507" pitchFamily="18" charset="2"/>
              </a:rPr>
              <a:t> S</a:t>
            </a:r>
            <a:r>
              <a:rPr lang="en-US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9981" name="Text Box 61"/>
          <p:cNvSpPr txBox="1">
            <a:spLocks noChangeArrowheads="1"/>
          </p:cNvSpPr>
          <p:nvPr/>
        </p:nvSpPr>
        <p:spPr bwMode="auto">
          <a:xfrm>
            <a:off x="5943600" y="2438401"/>
            <a:ext cx="4267200" cy="646331"/>
          </a:xfrm>
          <a:prstGeom prst="rect">
            <a:avLst/>
          </a:prstGeom>
          <a:noFill/>
          <a:ln w="57150">
            <a:solidFill>
              <a:srgbClr val="6699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The feasible region of a linear program is convex.</a:t>
            </a:r>
            <a:endParaRPr lang="en-US" altLang="en-US" b="1" i="1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9983" name="Line 63"/>
          <p:cNvSpPr>
            <a:spLocks noChangeShapeType="1"/>
          </p:cNvSpPr>
          <p:nvPr/>
        </p:nvSpPr>
        <p:spPr bwMode="auto">
          <a:xfrm>
            <a:off x="2971800" y="5105400"/>
            <a:ext cx="1219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84" name="Oval 64"/>
          <p:cNvSpPr>
            <a:spLocks noChangeArrowheads="1"/>
          </p:cNvSpPr>
          <p:nvPr/>
        </p:nvSpPr>
        <p:spPr bwMode="auto">
          <a:xfrm>
            <a:off x="2895600" y="50292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85" name="Oval 65"/>
          <p:cNvSpPr>
            <a:spLocks noChangeArrowheads="1"/>
          </p:cNvSpPr>
          <p:nvPr/>
        </p:nvSpPr>
        <p:spPr bwMode="auto">
          <a:xfrm>
            <a:off x="4114800" y="57150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86" name="Text Box 66"/>
          <p:cNvSpPr txBox="1">
            <a:spLocks noChangeArrowheads="1"/>
          </p:cNvSpPr>
          <p:nvPr/>
        </p:nvSpPr>
        <p:spPr bwMode="auto">
          <a:xfrm>
            <a:off x="2971800" y="46482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209987" name="Text Box 67"/>
          <p:cNvSpPr txBox="1">
            <a:spLocks noChangeArrowheads="1"/>
          </p:cNvSpPr>
          <p:nvPr/>
        </p:nvSpPr>
        <p:spPr bwMode="auto">
          <a:xfrm>
            <a:off x="4038600" y="51816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209988" name="Text Box 68"/>
          <p:cNvSpPr txBox="1">
            <a:spLocks noChangeArrowheads="1"/>
          </p:cNvSpPr>
          <p:nvPr/>
        </p:nvSpPr>
        <p:spPr bwMode="auto">
          <a:xfrm>
            <a:off x="5334000" y="3581401"/>
            <a:ext cx="5105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We say that an element </a:t>
            </a:r>
            <a:r>
              <a:rPr lang="en-US" altLang="en-US" sz="2000" b="1" dirty="0"/>
              <a:t>w </a:t>
            </a:r>
            <a:r>
              <a:rPr lang="en-US" altLang="en-US" sz="2000" b="1" dirty="0">
                <a:sym typeface="Symbol" panose="05050102010706020507" pitchFamily="18" charset="2"/>
              </a:rPr>
              <a:t> </a:t>
            </a:r>
            <a:r>
              <a:rPr lang="en-US" altLang="en-US" sz="2000" b="1" dirty="0"/>
              <a:t>S</a:t>
            </a:r>
            <a:r>
              <a:rPr lang="en-US" altLang="en-US" sz="2000" b="1" dirty="0">
                <a:latin typeface="Arial" panose="020B0604020202020204" pitchFamily="34" charset="0"/>
              </a:rPr>
              <a:t> is an </a:t>
            </a:r>
            <a:r>
              <a:rPr lang="en-US" altLang="en-US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extreme point</a:t>
            </a:r>
            <a:r>
              <a:rPr lang="en-US" altLang="en-US" sz="2000" b="1" dirty="0">
                <a:latin typeface="Arial" panose="020B0604020202020204" pitchFamily="34" charset="0"/>
              </a:rPr>
              <a:t> (</a:t>
            </a:r>
            <a:r>
              <a:rPr lang="en-US" altLang="en-US" sz="2000" b="1" i="1" dirty="0">
                <a:solidFill>
                  <a:schemeClr val="hlink"/>
                </a:solidFill>
                <a:latin typeface="Arial" panose="020B0604020202020204" pitchFamily="34" charset="0"/>
              </a:rPr>
              <a:t>vertex,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corner point</a:t>
            </a:r>
            <a:r>
              <a:rPr lang="en-US" altLang="en-US" sz="2000" b="1" dirty="0">
                <a:latin typeface="Arial" panose="020B0604020202020204" pitchFamily="34" charset="0"/>
              </a:rPr>
              <a:t>), if </a:t>
            </a:r>
            <a:r>
              <a:rPr lang="en-US" altLang="en-US" sz="2000" b="1" dirty="0"/>
              <a:t>w</a:t>
            </a:r>
            <a:r>
              <a:rPr lang="en-US" altLang="en-US" sz="2000" b="1" dirty="0">
                <a:latin typeface="Arial" panose="020B0604020202020204" pitchFamily="34" charset="0"/>
              </a:rPr>
              <a:t> is not the midpoint of any line segment contained in </a:t>
            </a:r>
            <a:r>
              <a:rPr lang="en-US" altLang="en-US" sz="2000" b="1" dirty="0"/>
              <a:t>S</a:t>
            </a:r>
            <a:r>
              <a:rPr lang="en-US" altLang="en-US" sz="2000" b="1" dirty="0">
                <a:latin typeface="Arial" panose="020B0604020202020204" pitchFamily="34" charset="0"/>
              </a:rPr>
              <a:t>.</a:t>
            </a:r>
            <a:endParaRPr lang="en-US" altLang="en-US" sz="2000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9995" name="Text Box 75"/>
          <p:cNvSpPr txBox="1">
            <a:spLocks noChangeArrowheads="1"/>
          </p:cNvSpPr>
          <p:nvPr/>
        </p:nvSpPr>
        <p:spPr bwMode="auto">
          <a:xfrm>
            <a:off x="10007600" y="6400800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B353281F-513A-4939-A5D5-54D20A1885A7}" type="slidenum">
              <a:rPr lang="en-US" altLang="en-US" sz="1400"/>
              <a:pPr>
                <a:spcBef>
                  <a:spcPct val="50000"/>
                </a:spcBef>
              </a:pPr>
              <a:t>26</a:t>
            </a:fld>
            <a:endParaRPr lang="en-US" altLang="en-US" sz="1400" dirty="0"/>
          </a:p>
        </p:txBody>
      </p:sp>
      <p:sp>
        <p:nvSpPr>
          <p:cNvPr id="209996" name="Line 76"/>
          <p:cNvSpPr>
            <a:spLocks noChangeShapeType="1"/>
          </p:cNvSpPr>
          <p:nvPr/>
        </p:nvSpPr>
        <p:spPr bwMode="auto">
          <a:xfrm>
            <a:off x="4876800" y="52578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6199-7518-4FE0-B5D0-FBA663C736B3}" type="slidenum">
              <a:rPr lang="en-US" altLang="en-US"/>
              <a:pPr/>
              <a:t>27</a:t>
            </a:fld>
            <a:endParaRPr lang="en-US" altLang="en-US" dirty="0"/>
          </a:p>
        </p:txBody>
      </p:sp>
      <p:sp>
        <p:nvSpPr>
          <p:cNvPr id="227330" name="Rectangle 1026"/>
          <p:cNvSpPr>
            <a:spLocks noChangeArrowheads="1"/>
          </p:cNvSpPr>
          <p:nvPr/>
        </p:nvSpPr>
        <p:spPr bwMode="auto">
          <a:xfrm>
            <a:off x="1905000" y="266700"/>
            <a:ext cx="8237538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dirty="0"/>
              <a:t>On convex feasible regions</a:t>
            </a:r>
          </a:p>
        </p:txBody>
      </p:sp>
      <p:sp>
        <p:nvSpPr>
          <p:cNvPr id="227331" name="Rectangle 1027"/>
          <p:cNvSpPr>
            <a:spLocks noChangeArrowheads="1"/>
          </p:cNvSpPr>
          <p:nvPr/>
        </p:nvSpPr>
        <p:spPr bwMode="auto">
          <a:xfrm>
            <a:off x="2559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If all constraints are linear, then the feasible region is convex</a:t>
            </a:r>
          </a:p>
          <a:p>
            <a:endParaRPr lang="en-US" altLang="en-US" dirty="0"/>
          </a:p>
        </p:txBody>
      </p:sp>
      <p:sp>
        <p:nvSpPr>
          <p:cNvPr id="227332" name="Freeform 1028"/>
          <p:cNvSpPr>
            <a:spLocks/>
          </p:cNvSpPr>
          <p:nvPr/>
        </p:nvSpPr>
        <p:spPr bwMode="auto">
          <a:xfrm>
            <a:off x="3276600" y="2971800"/>
            <a:ext cx="5791200" cy="2743200"/>
          </a:xfrm>
          <a:custGeom>
            <a:avLst/>
            <a:gdLst>
              <a:gd name="T0" fmla="*/ 336 w 3648"/>
              <a:gd name="T1" fmla="*/ 1728 h 1728"/>
              <a:gd name="T2" fmla="*/ 0 w 3648"/>
              <a:gd name="T3" fmla="*/ 1056 h 1728"/>
              <a:gd name="T4" fmla="*/ 288 w 3648"/>
              <a:gd name="T5" fmla="*/ 192 h 1728"/>
              <a:gd name="T6" fmla="*/ 1296 w 3648"/>
              <a:gd name="T7" fmla="*/ 0 h 1728"/>
              <a:gd name="T8" fmla="*/ 3648 w 3648"/>
              <a:gd name="T9" fmla="*/ 576 h 1728"/>
              <a:gd name="T10" fmla="*/ 3600 w 3648"/>
              <a:gd name="T11" fmla="*/ 1008 h 1728"/>
              <a:gd name="T12" fmla="*/ 336 w 3648"/>
              <a:gd name="T13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48" h="1728">
                <a:moveTo>
                  <a:pt x="336" y="1728"/>
                </a:moveTo>
                <a:lnTo>
                  <a:pt x="0" y="1056"/>
                </a:lnTo>
                <a:lnTo>
                  <a:pt x="288" y="192"/>
                </a:lnTo>
                <a:lnTo>
                  <a:pt x="1296" y="0"/>
                </a:lnTo>
                <a:lnTo>
                  <a:pt x="3648" y="576"/>
                </a:lnTo>
                <a:lnTo>
                  <a:pt x="3600" y="1008"/>
                </a:lnTo>
                <a:lnTo>
                  <a:pt x="336" y="1728"/>
                </a:lnTo>
                <a:close/>
              </a:path>
            </a:pathLst>
          </a:cu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6055-6BB2-4F74-B936-373BD2D83F04}" type="slidenum">
              <a:rPr lang="en-US" altLang="en-US"/>
              <a:pPr/>
              <a:t>28</a:t>
            </a:fld>
            <a:endParaRPr lang="en-US" altLang="en-US" dirty="0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1905000" y="266700"/>
            <a:ext cx="8237538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dirty="0"/>
              <a:t>On Convex Feasible Regions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2559050" y="1676400"/>
            <a:ext cx="77279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The intersection of convex regions is convex</a:t>
            </a:r>
          </a:p>
          <a:p>
            <a:endParaRPr lang="en-US" altLang="en-US" dirty="0"/>
          </a:p>
        </p:txBody>
      </p:sp>
      <p:sp>
        <p:nvSpPr>
          <p:cNvPr id="226308" name="Freeform 4"/>
          <p:cNvSpPr>
            <a:spLocks/>
          </p:cNvSpPr>
          <p:nvPr/>
        </p:nvSpPr>
        <p:spPr bwMode="auto">
          <a:xfrm>
            <a:off x="3276600" y="2971800"/>
            <a:ext cx="5791200" cy="2743200"/>
          </a:xfrm>
          <a:custGeom>
            <a:avLst/>
            <a:gdLst>
              <a:gd name="T0" fmla="*/ 336 w 3648"/>
              <a:gd name="T1" fmla="*/ 1728 h 1728"/>
              <a:gd name="T2" fmla="*/ 0 w 3648"/>
              <a:gd name="T3" fmla="*/ 1056 h 1728"/>
              <a:gd name="T4" fmla="*/ 288 w 3648"/>
              <a:gd name="T5" fmla="*/ 192 h 1728"/>
              <a:gd name="T6" fmla="*/ 1296 w 3648"/>
              <a:gd name="T7" fmla="*/ 0 h 1728"/>
              <a:gd name="T8" fmla="*/ 3648 w 3648"/>
              <a:gd name="T9" fmla="*/ 576 h 1728"/>
              <a:gd name="T10" fmla="*/ 3600 w 3648"/>
              <a:gd name="T11" fmla="*/ 1008 h 1728"/>
              <a:gd name="T12" fmla="*/ 336 w 3648"/>
              <a:gd name="T13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48" h="1728">
                <a:moveTo>
                  <a:pt x="336" y="1728"/>
                </a:moveTo>
                <a:lnTo>
                  <a:pt x="0" y="1056"/>
                </a:lnTo>
                <a:lnTo>
                  <a:pt x="288" y="192"/>
                </a:lnTo>
                <a:lnTo>
                  <a:pt x="1296" y="0"/>
                </a:lnTo>
                <a:lnTo>
                  <a:pt x="3648" y="576"/>
                </a:lnTo>
                <a:lnTo>
                  <a:pt x="3600" y="1008"/>
                </a:lnTo>
                <a:lnTo>
                  <a:pt x="336" y="1728"/>
                </a:lnTo>
                <a:close/>
              </a:path>
            </a:pathLst>
          </a:cu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26315" name="Group 11"/>
          <p:cNvGrpSpPr>
            <a:grpSpLocks/>
          </p:cNvGrpSpPr>
          <p:nvPr/>
        </p:nvGrpSpPr>
        <p:grpSpPr bwMode="auto">
          <a:xfrm>
            <a:off x="4724400" y="2743200"/>
            <a:ext cx="2971800" cy="3657600"/>
            <a:chOff x="2016" y="1728"/>
            <a:chExt cx="1872" cy="2304"/>
          </a:xfrm>
        </p:grpSpPr>
        <p:sp>
          <p:nvSpPr>
            <p:cNvPr id="226309" name="Oval 5"/>
            <p:cNvSpPr>
              <a:spLocks noChangeArrowheads="1"/>
            </p:cNvSpPr>
            <p:nvPr/>
          </p:nvSpPr>
          <p:spPr bwMode="auto">
            <a:xfrm rot="1999678">
              <a:off x="2400" y="1776"/>
              <a:ext cx="1152" cy="2256"/>
            </a:xfrm>
            <a:prstGeom prst="ellipse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6312" name="Freeform 8"/>
            <p:cNvSpPr>
              <a:spLocks/>
            </p:cNvSpPr>
            <p:nvPr/>
          </p:nvSpPr>
          <p:spPr bwMode="auto">
            <a:xfrm>
              <a:off x="2832" y="1728"/>
              <a:ext cx="1056" cy="528"/>
            </a:xfrm>
            <a:custGeom>
              <a:avLst/>
              <a:gdLst>
                <a:gd name="T0" fmla="*/ 0 w 1056"/>
                <a:gd name="T1" fmla="*/ 240 h 528"/>
                <a:gd name="T2" fmla="*/ 1056 w 1056"/>
                <a:gd name="T3" fmla="*/ 528 h 528"/>
                <a:gd name="T4" fmla="*/ 720 w 1056"/>
                <a:gd name="T5" fmla="*/ 0 h 528"/>
                <a:gd name="T6" fmla="*/ 0 w 1056"/>
                <a:gd name="T7" fmla="*/ 24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528">
                  <a:moveTo>
                    <a:pt x="0" y="240"/>
                  </a:moveTo>
                  <a:lnTo>
                    <a:pt x="1056" y="528"/>
                  </a:lnTo>
                  <a:lnTo>
                    <a:pt x="720" y="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314" name="Freeform 10"/>
            <p:cNvSpPr>
              <a:spLocks/>
            </p:cNvSpPr>
            <p:nvPr/>
          </p:nvSpPr>
          <p:spPr bwMode="auto">
            <a:xfrm>
              <a:off x="2016" y="3150"/>
              <a:ext cx="1536" cy="864"/>
            </a:xfrm>
            <a:custGeom>
              <a:avLst/>
              <a:gdLst>
                <a:gd name="T0" fmla="*/ 0 w 1536"/>
                <a:gd name="T1" fmla="*/ 336 h 864"/>
                <a:gd name="T2" fmla="*/ 1536 w 1536"/>
                <a:gd name="T3" fmla="*/ 0 h 864"/>
                <a:gd name="T4" fmla="*/ 1200 w 1536"/>
                <a:gd name="T5" fmla="*/ 432 h 864"/>
                <a:gd name="T6" fmla="*/ 624 w 1536"/>
                <a:gd name="T7" fmla="*/ 864 h 864"/>
                <a:gd name="T8" fmla="*/ 144 w 1536"/>
                <a:gd name="T9" fmla="*/ 768 h 864"/>
                <a:gd name="T10" fmla="*/ 0 w 1536"/>
                <a:gd name="T11" fmla="*/ 33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6" h="864">
                  <a:moveTo>
                    <a:pt x="0" y="336"/>
                  </a:moveTo>
                  <a:lnTo>
                    <a:pt x="1536" y="0"/>
                  </a:lnTo>
                  <a:lnTo>
                    <a:pt x="1200" y="432"/>
                  </a:lnTo>
                  <a:lnTo>
                    <a:pt x="624" y="864"/>
                  </a:lnTo>
                  <a:lnTo>
                    <a:pt x="144" y="768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6311" name="Oval 7"/>
          <p:cNvSpPr>
            <a:spLocks noChangeArrowheads="1"/>
          </p:cNvSpPr>
          <p:nvPr/>
        </p:nvSpPr>
        <p:spPr bwMode="auto">
          <a:xfrm rot="1999678">
            <a:off x="5334000" y="2819400"/>
            <a:ext cx="1828800" cy="3581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FEA3-2554-4C09-8E80-287FCC3E342F}" type="slidenum">
              <a:rPr lang="en-US" altLang="en-US"/>
              <a:pPr/>
              <a:t>29</a:t>
            </a:fld>
            <a:endParaRPr lang="en-US" altLang="en-US" dirty="0"/>
          </a:p>
        </p:txBody>
      </p:sp>
      <p:grpSp>
        <p:nvGrpSpPr>
          <p:cNvPr id="204817" name="Group 17"/>
          <p:cNvGrpSpPr>
            <a:grpSpLocks/>
          </p:cNvGrpSpPr>
          <p:nvPr/>
        </p:nvGrpSpPr>
        <p:grpSpPr bwMode="auto">
          <a:xfrm>
            <a:off x="2362200" y="3886200"/>
            <a:ext cx="4178300" cy="2705100"/>
            <a:chOff x="528" y="2448"/>
            <a:chExt cx="2632" cy="1704"/>
          </a:xfrm>
        </p:grpSpPr>
        <p:grpSp>
          <p:nvGrpSpPr>
            <p:cNvPr id="204806" name="Group 6"/>
            <p:cNvGrpSpPr>
              <a:grpSpLocks/>
            </p:cNvGrpSpPr>
            <p:nvPr/>
          </p:nvGrpSpPr>
          <p:grpSpPr bwMode="auto">
            <a:xfrm>
              <a:off x="528" y="2448"/>
              <a:ext cx="2632" cy="1704"/>
              <a:chOff x="1920" y="2208"/>
              <a:chExt cx="2632" cy="1704"/>
            </a:xfrm>
          </p:grpSpPr>
          <p:sp>
            <p:nvSpPr>
              <p:cNvPr id="204804" name="Freeform 4"/>
              <p:cNvSpPr>
                <a:spLocks/>
              </p:cNvSpPr>
              <p:nvPr/>
            </p:nvSpPr>
            <p:spPr bwMode="auto">
              <a:xfrm>
                <a:off x="1920" y="2208"/>
                <a:ext cx="2632" cy="1704"/>
              </a:xfrm>
              <a:custGeom>
                <a:avLst/>
                <a:gdLst>
                  <a:gd name="T0" fmla="*/ 0 w 2632"/>
                  <a:gd name="T1" fmla="*/ 736 h 1704"/>
                  <a:gd name="T2" fmla="*/ 192 w 2632"/>
                  <a:gd name="T3" fmla="*/ 304 h 1704"/>
                  <a:gd name="T4" fmla="*/ 480 w 2632"/>
                  <a:gd name="T5" fmla="*/ 112 h 1704"/>
                  <a:gd name="T6" fmla="*/ 1248 w 2632"/>
                  <a:gd name="T7" fmla="*/ 16 h 1704"/>
                  <a:gd name="T8" fmla="*/ 2064 w 2632"/>
                  <a:gd name="T9" fmla="*/ 208 h 1704"/>
                  <a:gd name="T10" fmla="*/ 2544 w 2632"/>
                  <a:gd name="T11" fmla="*/ 592 h 1704"/>
                  <a:gd name="T12" fmla="*/ 2592 w 2632"/>
                  <a:gd name="T13" fmla="*/ 1024 h 1704"/>
                  <a:gd name="T14" fmla="*/ 2448 w 2632"/>
                  <a:gd name="T15" fmla="*/ 1360 h 1704"/>
                  <a:gd name="T16" fmla="*/ 1872 w 2632"/>
                  <a:gd name="T17" fmla="*/ 1648 h 1704"/>
                  <a:gd name="T18" fmla="*/ 1248 w 2632"/>
                  <a:gd name="T19" fmla="*/ 1696 h 1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32" h="1704">
                    <a:moveTo>
                      <a:pt x="0" y="736"/>
                    </a:moveTo>
                    <a:cubicBezTo>
                      <a:pt x="56" y="572"/>
                      <a:pt x="112" y="408"/>
                      <a:pt x="192" y="304"/>
                    </a:cubicBezTo>
                    <a:cubicBezTo>
                      <a:pt x="272" y="200"/>
                      <a:pt x="304" y="160"/>
                      <a:pt x="480" y="112"/>
                    </a:cubicBezTo>
                    <a:cubicBezTo>
                      <a:pt x="656" y="64"/>
                      <a:pt x="984" y="0"/>
                      <a:pt x="1248" y="16"/>
                    </a:cubicBezTo>
                    <a:cubicBezTo>
                      <a:pt x="1512" y="32"/>
                      <a:pt x="1848" y="112"/>
                      <a:pt x="2064" y="208"/>
                    </a:cubicBezTo>
                    <a:cubicBezTo>
                      <a:pt x="2280" y="304"/>
                      <a:pt x="2456" y="456"/>
                      <a:pt x="2544" y="592"/>
                    </a:cubicBezTo>
                    <a:cubicBezTo>
                      <a:pt x="2632" y="728"/>
                      <a:pt x="2608" y="896"/>
                      <a:pt x="2592" y="1024"/>
                    </a:cubicBezTo>
                    <a:cubicBezTo>
                      <a:pt x="2576" y="1152"/>
                      <a:pt x="2568" y="1256"/>
                      <a:pt x="2448" y="1360"/>
                    </a:cubicBezTo>
                    <a:cubicBezTo>
                      <a:pt x="2328" y="1464"/>
                      <a:pt x="2072" y="1592"/>
                      <a:pt x="1872" y="1648"/>
                    </a:cubicBezTo>
                    <a:cubicBezTo>
                      <a:pt x="1672" y="1704"/>
                      <a:pt x="1352" y="1688"/>
                      <a:pt x="1248" y="1696"/>
                    </a:cubicBezTo>
                  </a:path>
                </a:pathLst>
              </a:custGeom>
              <a:solidFill>
                <a:srgbClr val="FFFF00"/>
              </a:solidFill>
              <a:ln w="127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805" name="Line 5"/>
              <p:cNvSpPr>
                <a:spLocks noChangeShapeType="1"/>
              </p:cNvSpPr>
              <p:nvPr/>
            </p:nvSpPr>
            <p:spPr bwMode="auto">
              <a:xfrm>
                <a:off x="1920" y="2928"/>
                <a:ext cx="1248" cy="96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04816" name="Text Box 16"/>
            <p:cNvSpPr txBox="1">
              <a:spLocks noChangeArrowheads="1"/>
            </p:cNvSpPr>
            <p:nvPr/>
          </p:nvSpPr>
          <p:spPr bwMode="auto">
            <a:xfrm>
              <a:off x="1632" y="3456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 dirty="0"/>
                <a:t>S</a:t>
              </a:r>
            </a:p>
          </p:txBody>
        </p:sp>
      </p:grpSp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1905000" y="266700"/>
            <a:ext cx="8237538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dirty="0"/>
              <a:t>Recognizing convex sets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2559050" y="1676400"/>
            <a:ext cx="7727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Rule of thumb:  suppose for all x, 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/>
              <a:t> S the midpoint of x and y is in S.  Then S is convex.</a:t>
            </a:r>
          </a:p>
        </p:txBody>
      </p:sp>
      <p:grpSp>
        <p:nvGrpSpPr>
          <p:cNvPr id="204818" name="Group 18"/>
          <p:cNvGrpSpPr>
            <a:grpSpLocks/>
          </p:cNvGrpSpPr>
          <p:nvPr/>
        </p:nvGrpSpPr>
        <p:grpSpPr bwMode="auto">
          <a:xfrm>
            <a:off x="2819400" y="4038600"/>
            <a:ext cx="457200" cy="685800"/>
            <a:chOff x="816" y="2544"/>
            <a:chExt cx="288" cy="432"/>
          </a:xfrm>
        </p:grpSpPr>
        <p:sp>
          <p:nvSpPr>
            <p:cNvPr id="204807" name="Oval 7"/>
            <p:cNvSpPr>
              <a:spLocks noChangeArrowheads="1"/>
            </p:cNvSpPr>
            <p:nvPr/>
          </p:nvSpPr>
          <p:spPr bwMode="auto">
            <a:xfrm>
              <a:off x="816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816" y="2544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x</a:t>
              </a:r>
            </a:p>
          </p:txBody>
        </p:sp>
      </p:grpSp>
      <p:grpSp>
        <p:nvGrpSpPr>
          <p:cNvPr id="204819" name="Group 19"/>
          <p:cNvGrpSpPr>
            <a:grpSpLocks/>
          </p:cNvGrpSpPr>
          <p:nvPr/>
        </p:nvGrpSpPr>
        <p:grpSpPr bwMode="auto">
          <a:xfrm>
            <a:off x="6172200" y="4343400"/>
            <a:ext cx="609600" cy="685800"/>
            <a:chOff x="2928" y="2736"/>
            <a:chExt cx="384" cy="432"/>
          </a:xfrm>
        </p:grpSpPr>
        <p:sp>
          <p:nvSpPr>
            <p:cNvPr id="204808" name="Oval 8"/>
            <p:cNvSpPr>
              <a:spLocks noChangeArrowheads="1"/>
            </p:cNvSpPr>
            <p:nvPr/>
          </p:nvSpPr>
          <p:spPr bwMode="auto">
            <a:xfrm>
              <a:off x="2928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810" name="Text Box 10"/>
            <p:cNvSpPr txBox="1">
              <a:spLocks noChangeArrowheads="1"/>
            </p:cNvSpPr>
            <p:nvPr/>
          </p:nvSpPr>
          <p:spPr bwMode="auto">
            <a:xfrm>
              <a:off x="3024" y="2736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y</a:t>
              </a:r>
            </a:p>
          </p:txBody>
        </p:sp>
      </p:grpSp>
      <p:sp>
        <p:nvSpPr>
          <p:cNvPr id="204813" name="Line 13"/>
          <p:cNvSpPr>
            <a:spLocks noChangeShapeType="1"/>
          </p:cNvSpPr>
          <p:nvPr/>
        </p:nvSpPr>
        <p:spPr bwMode="auto">
          <a:xfrm>
            <a:off x="2946400" y="4603750"/>
            <a:ext cx="3352800" cy="2984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7239000" y="3505201"/>
            <a:ext cx="2362200" cy="9233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It </a:t>
            </a:r>
            <a:r>
              <a:rPr lang="en-US" altLang="en-US" b="1" u="sng" dirty="0"/>
              <a:t>is</a:t>
            </a:r>
            <a:r>
              <a:rPr lang="en-US" altLang="en-US" b="1" dirty="0"/>
              <a:t> convex if the entire line segment is always in S.</a:t>
            </a:r>
          </a:p>
        </p:txBody>
      </p:sp>
      <p:grpSp>
        <p:nvGrpSpPr>
          <p:cNvPr id="204821" name="Group 21"/>
          <p:cNvGrpSpPr>
            <a:grpSpLocks/>
          </p:cNvGrpSpPr>
          <p:nvPr/>
        </p:nvGrpSpPr>
        <p:grpSpPr bwMode="auto">
          <a:xfrm>
            <a:off x="4038600" y="4114800"/>
            <a:ext cx="1371600" cy="762000"/>
            <a:chOff x="1584" y="2592"/>
            <a:chExt cx="864" cy="480"/>
          </a:xfrm>
        </p:grpSpPr>
        <p:sp>
          <p:nvSpPr>
            <p:cNvPr id="204814" name="Oval 14"/>
            <p:cNvSpPr>
              <a:spLocks noChangeArrowheads="1"/>
            </p:cNvSpPr>
            <p:nvPr/>
          </p:nvSpPr>
          <p:spPr bwMode="auto">
            <a:xfrm>
              <a:off x="1872" y="2928"/>
              <a:ext cx="144" cy="144"/>
            </a:xfrm>
            <a:prstGeom prst="ellipse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820" name="Text Box 20"/>
            <p:cNvSpPr txBox="1">
              <a:spLocks noChangeArrowheads="1"/>
            </p:cNvSpPr>
            <p:nvPr/>
          </p:nvSpPr>
          <p:spPr bwMode="auto">
            <a:xfrm>
              <a:off x="1584" y="2592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(x+y)/2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5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88900" tIns="44450" rIns="88900" bIns="44450" rtlCol="0" anchor="ctr">
            <a:normAutofit/>
          </a:bodyPr>
          <a:lstStyle/>
          <a:p>
            <a:pPr defTabSz="887413"/>
            <a:r>
              <a:rPr lang="en-US" altLang="en-US" dirty="0"/>
              <a:t>Linear Programming Model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>
          <a:xfrm>
            <a:off x="7086600" y="1828801"/>
            <a:ext cx="3581400" cy="3605213"/>
          </a:xfrm>
          <a:noFill/>
          <a:ln/>
        </p:spPr>
        <p:txBody>
          <a:bodyPr vert="horz" lIns="88900" tIns="44450" rIns="88900" bIns="44450" rtlCol="0">
            <a:normAutofit/>
          </a:bodyPr>
          <a:lstStyle/>
          <a:p>
            <a:pPr marL="0" indent="0" defTabSz="887413"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u="sng" dirty="0"/>
              <a:t>ASSUMPTIONS</a:t>
            </a:r>
            <a:r>
              <a:rPr lang="en-US" altLang="en-US" sz="2000" dirty="0"/>
              <a:t>: </a:t>
            </a:r>
          </a:p>
          <a:p>
            <a:pPr marL="0" indent="0" defTabSz="887413"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endParaRPr lang="en-US" altLang="en-US" sz="2000" dirty="0"/>
          </a:p>
          <a:p>
            <a:pPr marL="0" indent="0" defTabSz="887413">
              <a:buSzPct val="90000"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 Proportionality Assumption</a:t>
            </a:r>
          </a:p>
          <a:p>
            <a:pPr marL="712788" lvl="1" indent="-276225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Objective function</a:t>
            </a:r>
          </a:p>
          <a:p>
            <a:pPr marL="712788" lvl="1" indent="-276225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Constraints</a:t>
            </a:r>
          </a:p>
          <a:p>
            <a:pPr marL="712788" lvl="1" indent="-276225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endParaRPr lang="en-US" altLang="en-US" sz="2000" dirty="0"/>
          </a:p>
          <a:p>
            <a:pPr marL="0" indent="0" defTabSz="887413">
              <a:buSzPct val="90000"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  Additivity Assumption</a:t>
            </a:r>
          </a:p>
          <a:p>
            <a:pPr marL="712788" lvl="1" indent="-276225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Objective function</a:t>
            </a:r>
          </a:p>
          <a:p>
            <a:pPr marL="712788" lvl="1" indent="-276225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Constraints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81ED-4DE2-4E50-A167-E0179468586C}" type="slidenum">
              <a:rPr lang="en-US" altLang="en-US"/>
              <a:pPr/>
              <a:t>3</a:t>
            </a:fld>
            <a:endParaRPr lang="en-US" altLang="en-US" dirty="0"/>
          </a:p>
        </p:txBody>
      </p:sp>
      <p:graphicFrame>
        <p:nvGraphicFramePr>
          <p:cNvPr id="142339" name="Object 3"/>
          <p:cNvGraphicFramePr>
            <a:graphicFrameLocks/>
          </p:cNvGraphicFramePr>
          <p:nvPr/>
        </p:nvGraphicFramePr>
        <p:xfrm>
          <a:off x="2289175" y="1725614"/>
          <a:ext cx="4624388" cy="358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2120760" imgH="1625400" progId="Equation.DSMT4">
                  <p:embed/>
                </p:oleObj>
              </mc:Choice>
              <mc:Fallback>
                <p:oleObj name="Equation" r:id="rId3" imgW="2120760" imgH="1625400" progId="Equation.DSMT4">
                  <p:embed/>
                  <p:pic>
                    <p:nvPicPr>
                      <p:cNvPr id="14233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1725614"/>
                        <a:ext cx="4624388" cy="358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altLang="en-US" dirty="0"/>
              <a:t>Which are convex?</a:t>
            </a:r>
          </a:p>
        </p:txBody>
      </p:sp>
      <p:sp>
        <p:nvSpPr>
          <p:cNvPr id="210948" name="AutoShape 4"/>
          <p:cNvSpPr>
            <a:spLocks noChangeArrowheads="1"/>
          </p:cNvSpPr>
          <p:nvPr/>
        </p:nvSpPr>
        <p:spPr bwMode="auto">
          <a:xfrm>
            <a:off x="6858000" y="1524000"/>
            <a:ext cx="1524000" cy="12192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7391400" y="30480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C</a:t>
            </a:r>
            <a:endParaRPr lang="en-US" altLang="en-US" dirty="0"/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4876800" y="1524000"/>
            <a:ext cx="1295400" cy="1143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5181600" y="29718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B</a:t>
            </a:r>
            <a:endParaRPr lang="en-US" altLang="en-US" dirty="0"/>
          </a:p>
        </p:txBody>
      </p:sp>
      <p:sp>
        <p:nvSpPr>
          <p:cNvPr id="210954" name="Freeform 10"/>
          <p:cNvSpPr>
            <a:spLocks/>
          </p:cNvSpPr>
          <p:nvPr/>
        </p:nvSpPr>
        <p:spPr bwMode="auto">
          <a:xfrm>
            <a:off x="2286000" y="3886200"/>
            <a:ext cx="2209800" cy="1524000"/>
          </a:xfrm>
          <a:custGeom>
            <a:avLst/>
            <a:gdLst>
              <a:gd name="T0" fmla="*/ 0 w 1392"/>
              <a:gd name="T1" fmla="*/ 960 h 960"/>
              <a:gd name="T2" fmla="*/ 0 w 1392"/>
              <a:gd name="T3" fmla="*/ 240 h 960"/>
              <a:gd name="T4" fmla="*/ 528 w 1392"/>
              <a:gd name="T5" fmla="*/ 240 h 960"/>
              <a:gd name="T6" fmla="*/ 672 w 1392"/>
              <a:gd name="T7" fmla="*/ 0 h 960"/>
              <a:gd name="T8" fmla="*/ 1152 w 1392"/>
              <a:gd name="T9" fmla="*/ 0 h 960"/>
              <a:gd name="T10" fmla="*/ 1392 w 1392"/>
              <a:gd name="T11" fmla="*/ 384 h 960"/>
              <a:gd name="T12" fmla="*/ 1152 w 1392"/>
              <a:gd name="T13" fmla="*/ 768 h 960"/>
              <a:gd name="T14" fmla="*/ 816 w 1392"/>
              <a:gd name="T15" fmla="*/ 768 h 960"/>
              <a:gd name="T16" fmla="*/ 816 w 1392"/>
              <a:gd name="T17" fmla="*/ 960 h 960"/>
              <a:gd name="T18" fmla="*/ 0 w 1392"/>
              <a:gd name="T1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2" h="960">
                <a:moveTo>
                  <a:pt x="0" y="960"/>
                </a:moveTo>
                <a:lnTo>
                  <a:pt x="0" y="240"/>
                </a:lnTo>
                <a:lnTo>
                  <a:pt x="528" y="240"/>
                </a:lnTo>
                <a:lnTo>
                  <a:pt x="672" y="0"/>
                </a:lnTo>
                <a:lnTo>
                  <a:pt x="1152" y="0"/>
                </a:lnTo>
                <a:lnTo>
                  <a:pt x="1392" y="384"/>
                </a:lnTo>
                <a:lnTo>
                  <a:pt x="1152" y="768"/>
                </a:lnTo>
                <a:lnTo>
                  <a:pt x="816" y="768"/>
                </a:lnTo>
                <a:lnTo>
                  <a:pt x="816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11000" name="Group 56"/>
          <p:cNvGrpSpPr>
            <a:grpSpLocks/>
          </p:cNvGrpSpPr>
          <p:nvPr/>
        </p:nvGrpSpPr>
        <p:grpSpPr bwMode="auto">
          <a:xfrm>
            <a:off x="2286000" y="3886200"/>
            <a:ext cx="2209800" cy="1524000"/>
            <a:chOff x="480" y="2448"/>
            <a:chExt cx="1392" cy="960"/>
          </a:xfrm>
        </p:grpSpPr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>
              <a:off x="480" y="2688"/>
              <a:ext cx="816" cy="72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56" name="AutoShape 12"/>
            <p:cNvSpPr>
              <a:spLocks noChangeArrowheads="1"/>
            </p:cNvSpPr>
            <p:nvPr/>
          </p:nvSpPr>
          <p:spPr bwMode="auto">
            <a:xfrm>
              <a:off x="912" y="2448"/>
              <a:ext cx="960" cy="768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2514600" y="57150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B  </a:t>
            </a:r>
            <a:r>
              <a:rPr lang="en-US" altLang="en-US" dirty="0">
                <a:sym typeface="Symbol" panose="05050102010706020507" pitchFamily="18" charset="2"/>
              </a:rPr>
              <a:t>  </a:t>
            </a:r>
            <a:r>
              <a:rPr lang="en-US" altLang="en-US" b="1" dirty="0"/>
              <a:t>C</a:t>
            </a:r>
          </a:p>
        </p:txBody>
      </p:sp>
      <p:sp>
        <p:nvSpPr>
          <p:cNvPr id="210961" name="Freeform 17"/>
          <p:cNvSpPr>
            <a:spLocks/>
          </p:cNvSpPr>
          <p:nvPr/>
        </p:nvSpPr>
        <p:spPr bwMode="auto">
          <a:xfrm>
            <a:off x="8610600" y="4495800"/>
            <a:ext cx="609600" cy="838200"/>
          </a:xfrm>
          <a:custGeom>
            <a:avLst/>
            <a:gdLst>
              <a:gd name="T0" fmla="*/ 96 w 384"/>
              <a:gd name="T1" fmla="*/ 0 h 528"/>
              <a:gd name="T2" fmla="*/ 384 w 384"/>
              <a:gd name="T3" fmla="*/ 0 h 528"/>
              <a:gd name="T4" fmla="*/ 384 w 384"/>
              <a:gd name="T5" fmla="*/ 528 h 528"/>
              <a:gd name="T6" fmla="*/ 240 w 384"/>
              <a:gd name="T7" fmla="*/ 528 h 528"/>
              <a:gd name="T8" fmla="*/ 0 w 384"/>
              <a:gd name="T9" fmla="*/ 144 h 528"/>
              <a:gd name="T10" fmla="*/ 96 w 384"/>
              <a:gd name="T11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" h="528">
                <a:moveTo>
                  <a:pt x="96" y="0"/>
                </a:moveTo>
                <a:lnTo>
                  <a:pt x="384" y="0"/>
                </a:lnTo>
                <a:lnTo>
                  <a:pt x="384" y="528"/>
                </a:lnTo>
                <a:lnTo>
                  <a:pt x="240" y="528"/>
                </a:lnTo>
                <a:lnTo>
                  <a:pt x="0" y="144"/>
                </a:ln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0962" name="Freeform 18"/>
          <p:cNvSpPr>
            <a:spLocks/>
          </p:cNvSpPr>
          <p:nvPr/>
        </p:nvSpPr>
        <p:spPr bwMode="auto">
          <a:xfrm>
            <a:off x="7924800" y="4114800"/>
            <a:ext cx="2209800" cy="1524000"/>
          </a:xfrm>
          <a:custGeom>
            <a:avLst/>
            <a:gdLst>
              <a:gd name="T0" fmla="*/ 0 w 1392"/>
              <a:gd name="T1" fmla="*/ 960 h 960"/>
              <a:gd name="T2" fmla="*/ 0 w 1392"/>
              <a:gd name="T3" fmla="*/ 240 h 960"/>
              <a:gd name="T4" fmla="*/ 528 w 1392"/>
              <a:gd name="T5" fmla="*/ 240 h 960"/>
              <a:gd name="T6" fmla="*/ 672 w 1392"/>
              <a:gd name="T7" fmla="*/ 0 h 960"/>
              <a:gd name="T8" fmla="*/ 1152 w 1392"/>
              <a:gd name="T9" fmla="*/ 0 h 960"/>
              <a:gd name="T10" fmla="*/ 1392 w 1392"/>
              <a:gd name="T11" fmla="*/ 384 h 960"/>
              <a:gd name="T12" fmla="*/ 1152 w 1392"/>
              <a:gd name="T13" fmla="*/ 768 h 960"/>
              <a:gd name="T14" fmla="*/ 816 w 1392"/>
              <a:gd name="T15" fmla="*/ 768 h 960"/>
              <a:gd name="T16" fmla="*/ 816 w 1392"/>
              <a:gd name="T17" fmla="*/ 960 h 960"/>
              <a:gd name="T18" fmla="*/ 0 w 1392"/>
              <a:gd name="T1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2" h="960">
                <a:moveTo>
                  <a:pt x="0" y="960"/>
                </a:moveTo>
                <a:lnTo>
                  <a:pt x="0" y="240"/>
                </a:lnTo>
                <a:lnTo>
                  <a:pt x="528" y="240"/>
                </a:lnTo>
                <a:lnTo>
                  <a:pt x="672" y="0"/>
                </a:lnTo>
                <a:lnTo>
                  <a:pt x="1152" y="0"/>
                </a:lnTo>
                <a:lnTo>
                  <a:pt x="1392" y="384"/>
                </a:lnTo>
                <a:lnTo>
                  <a:pt x="1152" y="768"/>
                </a:lnTo>
                <a:lnTo>
                  <a:pt x="816" y="768"/>
                </a:lnTo>
                <a:lnTo>
                  <a:pt x="816" y="960"/>
                </a:lnTo>
                <a:lnTo>
                  <a:pt x="0" y="960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11002" name="Group 58"/>
          <p:cNvGrpSpPr>
            <a:grpSpLocks/>
          </p:cNvGrpSpPr>
          <p:nvPr/>
        </p:nvGrpSpPr>
        <p:grpSpPr bwMode="auto">
          <a:xfrm>
            <a:off x="7924800" y="4114800"/>
            <a:ext cx="2209800" cy="1524000"/>
            <a:chOff x="4032" y="2592"/>
            <a:chExt cx="1392" cy="960"/>
          </a:xfrm>
        </p:grpSpPr>
        <p:sp>
          <p:nvSpPr>
            <p:cNvPr id="210959" name="Rectangle 15"/>
            <p:cNvSpPr>
              <a:spLocks noChangeArrowheads="1"/>
            </p:cNvSpPr>
            <p:nvPr/>
          </p:nvSpPr>
          <p:spPr bwMode="auto">
            <a:xfrm>
              <a:off x="4032" y="2832"/>
              <a:ext cx="816" cy="72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60" name="AutoShape 16"/>
            <p:cNvSpPr>
              <a:spLocks noChangeArrowheads="1"/>
            </p:cNvSpPr>
            <p:nvPr/>
          </p:nvSpPr>
          <p:spPr bwMode="auto">
            <a:xfrm>
              <a:off x="4464" y="2592"/>
              <a:ext cx="960" cy="768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63" name="Freeform 19"/>
            <p:cNvSpPr>
              <a:spLocks/>
            </p:cNvSpPr>
            <p:nvPr/>
          </p:nvSpPr>
          <p:spPr bwMode="auto">
            <a:xfrm>
              <a:off x="4464" y="2832"/>
              <a:ext cx="384" cy="528"/>
            </a:xfrm>
            <a:custGeom>
              <a:avLst/>
              <a:gdLst>
                <a:gd name="T0" fmla="*/ 96 w 384"/>
                <a:gd name="T1" fmla="*/ 0 h 528"/>
                <a:gd name="T2" fmla="*/ 384 w 384"/>
                <a:gd name="T3" fmla="*/ 0 h 528"/>
                <a:gd name="T4" fmla="*/ 384 w 384"/>
                <a:gd name="T5" fmla="*/ 528 h 528"/>
                <a:gd name="T6" fmla="*/ 240 w 384"/>
                <a:gd name="T7" fmla="*/ 528 h 528"/>
                <a:gd name="T8" fmla="*/ 0 w 384"/>
                <a:gd name="T9" fmla="*/ 144 h 528"/>
                <a:gd name="T10" fmla="*/ 96 w 384"/>
                <a:gd name="T11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" h="528">
                  <a:moveTo>
                    <a:pt x="96" y="0"/>
                  </a:moveTo>
                  <a:lnTo>
                    <a:pt x="384" y="0"/>
                  </a:lnTo>
                  <a:lnTo>
                    <a:pt x="384" y="528"/>
                  </a:lnTo>
                  <a:lnTo>
                    <a:pt x="240" y="528"/>
                  </a:lnTo>
                  <a:lnTo>
                    <a:pt x="0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FFFF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0964" name="Text Box 20"/>
          <p:cNvSpPr txBox="1">
            <a:spLocks noChangeArrowheads="1"/>
          </p:cNvSpPr>
          <p:nvPr/>
        </p:nvSpPr>
        <p:spPr bwMode="auto">
          <a:xfrm>
            <a:off x="8077200" y="5715000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B  </a:t>
            </a:r>
            <a:r>
              <a:rPr lang="en-US" altLang="en-US" b="1" dirty="0">
                <a:sym typeface="Symbol" panose="05050102010706020507" pitchFamily="18" charset="2"/>
              </a:rPr>
              <a:t></a:t>
            </a:r>
            <a:r>
              <a:rPr lang="en-US" altLang="en-US" b="1" dirty="0"/>
              <a:t>  C </a:t>
            </a:r>
            <a:endParaRPr lang="en-US" altLang="en-US" dirty="0"/>
          </a:p>
        </p:txBody>
      </p:sp>
      <p:grpSp>
        <p:nvGrpSpPr>
          <p:cNvPr id="211001" name="Group 57"/>
          <p:cNvGrpSpPr>
            <a:grpSpLocks/>
          </p:cNvGrpSpPr>
          <p:nvPr/>
        </p:nvGrpSpPr>
        <p:grpSpPr bwMode="auto">
          <a:xfrm>
            <a:off x="4876800" y="4038600"/>
            <a:ext cx="1524000" cy="1524000"/>
            <a:chOff x="2112" y="2544"/>
            <a:chExt cx="960" cy="960"/>
          </a:xfrm>
        </p:grpSpPr>
        <p:sp>
          <p:nvSpPr>
            <p:cNvPr id="210966" name="Rectangle 22"/>
            <p:cNvSpPr>
              <a:spLocks noChangeArrowheads="1"/>
            </p:cNvSpPr>
            <p:nvPr/>
          </p:nvSpPr>
          <p:spPr bwMode="auto">
            <a:xfrm>
              <a:off x="2112" y="2784"/>
              <a:ext cx="816" cy="720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67" name="AutoShape 23"/>
            <p:cNvSpPr>
              <a:spLocks noChangeArrowheads="1"/>
            </p:cNvSpPr>
            <p:nvPr/>
          </p:nvSpPr>
          <p:spPr bwMode="auto">
            <a:xfrm>
              <a:off x="2112" y="2544"/>
              <a:ext cx="960" cy="768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68" name="Freeform 24"/>
            <p:cNvSpPr>
              <a:spLocks/>
            </p:cNvSpPr>
            <p:nvPr/>
          </p:nvSpPr>
          <p:spPr bwMode="auto">
            <a:xfrm>
              <a:off x="2112" y="2784"/>
              <a:ext cx="384" cy="528"/>
            </a:xfrm>
            <a:custGeom>
              <a:avLst/>
              <a:gdLst>
                <a:gd name="T0" fmla="*/ 96 w 384"/>
                <a:gd name="T1" fmla="*/ 0 h 528"/>
                <a:gd name="T2" fmla="*/ 384 w 384"/>
                <a:gd name="T3" fmla="*/ 0 h 528"/>
                <a:gd name="T4" fmla="*/ 384 w 384"/>
                <a:gd name="T5" fmla="*/ 528 h 528"/>
                <a:gd name="T6" fmla="*/ 240 w 384"/>
                <a:gd name="T7" fmla="*/ 528 h 528"/>
                <a:gd name="T8" fmla="*/ 0 w 384"/>
                <a:gd name="T9" fmla="*/ 144 h 528"/>
                <a:gd name="T10" fmla="*/ 96 w 384"/>
                <a:gd name="T11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" h="528">
                  <a:moveTo>
                    <a:pt x="96" y="0"/>
                  </a:moveTo>
                  <a:lnTo>
                    <a:pt x="384" y="0"/>
                  </a:lnTo>
                  <a:lnTo>
                    <a:pt x="384" y="528"/>
                  </a:lnTo>
                  <a:lnTo>
                    <a:pt x="240" y="528"/>
                  </a:lnTo>
                  <a:lnTo>
                    <a:pt x="0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4876800" y="57150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B  </a:t>
            </a:r>
            <a:r>
              <a:rPr lang="en-US" altLang="en-US" dirty="0">
                <a:sym typeface="Symbol" panose="05050102010706020507" pitchFamily="18" charset="2"/>
              </a:rPr>
              <a:t>  </a:t>
            </a:r>
            <a:r>
              <a:rPr lang="en-US" altLang="en-US" b="1" dirty="0"/>
              <a:t>C</a:t>
            </a:r>
          </a:p>
        </p:txBody>
      </p:sp>
      <p:grpSp>
        <p:nvGrpSpPr>
          <p:cNvPr id="210999" name="Group 55"/>
          <p:cNvGrpSpPr>
            <a:grpSpLocks/>
          </p:cNvGrpSpPr>
          <p:nvPr/>
        </p:nvGrpSpPr>
        <p:grpSpPr bwMode="auto">
          <a:xfrm>
            <a:off x="8915400" y="1676400"/>
            <a:ext cx="914400" cy="1066800"/>
            <a:chOff x="4656" y="1056"/>
            <a:chExt cx="576" cy="672"/>
          </a:xfrm>
        </p:grpSpPr>
        <p:sp>
          <p:nvSpPr>
            <p:cNvPr id="210971" name="Oval 27"/>
            <p:cNvSpPr>
              <a:spLocks noChangeArrowheads="1"/>
            </p:cNvSpPr>
            <p:nvPr/>
          </p:nvSpPr>
          <p:spPr bwMode="auto">
            <a:xfrm>
              <a:off x="4656" y="1056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72" name="Oval 28"/>
            <p:cNvSpPr>
              <a:spLocks noChangeArrowheads="1"/>
            </p:cNvSpPr>
            <p:nvPr/>
          </p:nvSpPr>
          <p:spPr bwMode="auto">
            <a:xfrm>
              <a:off x="4656" y="1248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73" name="Oval 29"/>
            <p:cNvSpPr>
              <a:spLocks noChangeArrowheads="1"/>
            </p:cNvSpPr>
            <p:nvPr/>
          </p:nvSpPr>
          <p:spPr bwMode="auto">
            <a:xfrm>
              <a:off x="4656" y="1440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74" name="Oval 30"/>
            <p:cNvSpPr>
              <a:spLocks noChangeArrowheads="1"/>
            </p:cNvSpPr>
            <p:nvPr/>
          </p:nvSpPr>
          <p:spPr bwMode="auto">
            <a:xfrm>
              <a:off x="4656" y="1632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75" name="Oval 31"/>
            <p:cNvSpPr>
              <a:spLocks noChangeArrowheads="1"/>
            </p:cNvSpPr>
            <p:nvPr/>
          </p:nvSpPr>
          <p:spPr bwMode="auto">
            <a:xfrm>
              <a:off x="4896" y="1056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76" name="Oval 32"/>
            <p:cNvSpPr>
              <a:spLocks noChangeArrowheads="1"/>
            </p:cNvSpPr>
            <p:nvPr/>
          </p:nvSpPr>
          <p:spPr bwMode="auto">
            <a:xfrm>
              <a:off x="4896" y="1248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77" name="Oval 33"/>
            <p:cNvSpPr>
              <a:spLocks noChangeArrowheads="1"/>
            </p:cNvSpPr>
            <p:nvPr/>
          </p:nvSpPr>
          <p:spPr bwMode="auto">
            <a:xfrm>
              <a:off x="4896" y="1440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78" name="Oval 34"/>
            <p:cNvSpPr>
              <a:spLocks noChangeArrowheads="1"/>
            </p:cNvSpPr>
            <p:nvPr/>
          </p:nvSpPr>
          <p:spPr bwMode="auto">
            <a:xfrm>
              <a:off x="4896" y="1632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79" name="Oval 35"/>
            <p:cNvSpPr>
              <a:spLocks noChangeArrowheads="1"/>
            </p:cNvSpPr>
            <p:nvPr/>
          </p:nvSpPr>
          <p:spPr bwMode="auto">
            <a:xfrm>
              <a:off x="5136" y="1056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80" name="Oval 36"/>
            <p:cNvSpPr>
              <a:spLocks noChangeArrowheads="1"/>
            </p:cNvSpPr>
            <p:nvPr/>
          </p:nvSpPr>
          <p:spPr bwMode="auto">
            <a:xfrm>
              <a:off x="5136" y="1248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81" name="Oval 37"/>
            <p:cNvSpPr>
              <a:spLocks noChangeArrowheads="1"/>
            </p:cNvSpPr>
            <p:nvPr/>
          </p:nvSpPr>
          <p:spPr bwMode="auto">
            <a:xfrm>
              <a:off x="5136" y="1440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982" name="Oval 38"/>
            <p:cNvSpPr>
              <a:spLocks noChangeArrowheads="1"/>
            </p:cNvSpPr>
            <p:nvPr/>
          </p:nvSpPr>
          <p:spPr bwMode="auto">
            <a:xfrm>
              <a:off x="5136" y="1632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0983" name="Text Box 39"/>
          <p:cNvSpPr txBox="1">
            <a:spLocks noChangeArrowheads="1"/>
          </p:cNvSpPr>
          <p:nvPr/>
        </p:nvSpPr>
        <p:spPr bwMode="auto">
          <a:xfrm>
            <a:off x="9144000" y="30480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D</a:t>
            </a:r>
            <a:endParaRPr lang="en-US" altLang="en-US" dirty="0"/>
          </a:p>
        </p:txBody>
      </p:sp>
      <p:sp>
        <p:nvSpPr>
          <p:cNvPr id="210985" name="Text Box 41"/>
          <p:cNvSpPr txBox="1">
            <a:spLocks noChangeArrowheads="1"/>
          </p:cNvSpPr>
          <p:nvPr/>
        </p:nvSpPr>
        <p:spPr bwMode="auto">
          <a:xfrm>
            <a:off x="2667000" y="29718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A</a:t>
            </a:r>
            <a:endParaRPr lang="en-US" altLang="en-US" dirty="0"/>
          </a:p>
        </p:txBody>
      </p:sp>
      <p:sp>
        <p:nvSpPr>
          <p:cNvPr id="210986" name="Freeform 42"/>
          <p:cNvSpPr>
            <a:spLocks/>
          </p:cNvSpPr>
          <p:nvPr/>
        </p:nvSpPr>
        <p:spPr bwMode="auto">
          <a:xfrm>
            <a:off x="2133600" y="1143000"/>
            <a:ext cx="1752600" cy="1600200"/>
          </a:xfrm>
          <a:custGeom>
            <a:avLst/>
            <a:gdLst>
              <a:gd name="T0" fmla="*/ 48 w 1104"/>
              <a:gd name="T1" fmla="*/ 48 h 1008"/>
              <a:gd name="T2" fmla="*/ 0 w 1104"/>
              <a:gd name="T3" fmla="*/ 432 h 1008"/>
              <a:gd name="T4" fmla="*/ 144 w 1104"/>
              <a:gd name="T5" fmla="*/ 1008 h 1008"/>
              <a:gd name="T6" fmla="*/ 960 w 1104"/>
              <a:gd name="T7" fmla="*/ 1008 h 1008"/>
              <a:gd name="T8" fmla="*/ 1104 w 1104"/>
              <a:gd name="T9" fmla="*/ 384 h 1008"/>
              <a:gd name="T10" fmla="*/ 816 w 1104"/>
              <a:gd name="T11" fmla="*/ 0 h 1008"/>
              <a:gd name="T12" fmla="*/ 720 w 1104"/>
              <a:gd name="T13" fmla="*/ 528 h 1008"/>
              <a:gd name="T14" fmla="*/ 480 w 1104"/>
              <a:gd name="T15" fmla="*/ 672 h 1008"/>
              <a:gd name="T16" fmla="*/ 48 w 1104"/>
              <a:gd name="T17" fmla="*/ 4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4" h="1008">
                <a:moveTo>
                  <a:pt x="48" y="48"/>
                </a:moveTo>
                <a:lnTo>
                  <a:pt x="0" y="432"/>
                </a:lnTo>
                <a:lnTo>
                  <a:pt x="144" y="1008"/>
                </a:lnTo>
                <a:lnTo>
                  <a:pt x="960" y="1008"/>
                </a:lnTo>
                <a:lnTo>
                  <a:pt x="1104" y="384"/>
                </a:lnTo>
                <a:lnTo>
                  <a:pt x="816" y="0"/>
                </a:lnTo>
                <a:lnTo>
                  <a:pt x="720" y="528"/>
                </a:lnTo>
                <a:lnTo>
                  <a:pt x="480" y="672"/>
                </a:lnTo>
                <a:lnTo>
                  <a:pt x="48" y="48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10987" name="Object 43"/>
          <p:cNvGraphicFramePr>
            <a:graphicFrameLocks noChangeAspect="1"/>
          </p:cNvGraphicFramePr>
          <p:nvPr/>
        </p:nvGraphicFramePr>
        <p:xfrm>
          <a:off x="7391400" y="2743201"/>
          <a:ext cx="5540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Clip" r:id="rId3" imgW="2247480" imgH="3306240" progId="MS_ClipArt_Gallery.2">
                  <p:embed/>
                </p:oleObj>
              </mc:Choice>
              <mc:Fallback>
                <p:oleObj name="Clip" r:id="rId3" imgW="2247480" imgH="3306240" progId="MS_ClipArt_Gallery.2">
                  <p:embed/>
                  <p:pic>
                    <p:nvPicPr>
                      <p:cNvPr id="21098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743201"/>
                        <a:ext cx="5540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88" name="Object 44"/>
          <p:cNvGraphicFramePr>
            <a:graphicFrameLocks noChangeAspect="1"/>
          </p:cNvGraphicFramePr>
          <p:nvPr/>
        </p:nvGraphicFramePr>
        <p:xfrm>
          <a:off x="5105400" y="2743201"/>
          <a:ext cx="5540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Clip" r:id="rId5" imgW="2247480" imgH="3306240" progId="MS_ClipArt_Gallery.2">
                  <p:embed/>
                </p:oleObj>
              </mc:Choice>
              <mc:Fallback>
                <p:oleObj name="Clip" r:id="rId5" imgW="2247480" imgH="3306240" progId="MS_ClipArt_Gallery.2">
                  <p:embed/>
                  <p:pic>
                    <p:nvPicPr>
                      <p:cNvPr id="21098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43201"/>
                        <a:ext cx="5540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89" name="Object 45"/>
          <p:cNvGraphicFramePr>
            <a:graphicFrameLocks noChangeAspect="1"/>
          </p:cNvGraphicFramePr>
          <p:nvPr/>
        </p:nvGraphicFramePr>
        <p:xfrm>
          <a:off x="5160964" y="5508626"/>
          <a:ext cx="5540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Clip" r:id="rId6" imgW="2247480" imgH="3306240" progId="MS_ClipArt_Gallery.2">
                  <p:embed/>
                </p:oleObj>
              </mc:Choice>
              <mc:Fallback>
                <p:oleObj name="Clip" r:id="rId6" imgW="2247480" imgH="3306240" progId="MS_ClipArt_Gallery.2">
                  <p:embed/>
                  <p:pic>
                    <p:nvPicPr>
                      <p:cNvPr id="21098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4" y="5508626"/>
                        <a:ext cx="5540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90" name="AutoShape 46"/>
          <p:cNvSpPr>
            <a:spLocks noChangeArrowheads="1"/>
          </p:cNvSpPr>
          <p:nvPr/>
        </p:nvSpPr>
        <p:spPr bwMode="auto">
          <a:xfrm>
            <a:off x="2590800" y="2971800"/>
            <a:ext cx="457200" cy="457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0991" name="AutoShape 47"/>
          <p:cNvSpPr>
            <a:spLocks noChangeArrowheads="1"/>
          </p:cNvSpPr>
          <p:nvPr/>
        </p:nvSpPr>
        <p:spPr bwMode="auto">
          <a:xfrm>
            <a:off x="2819400" y="5715000"/>
            <a:ext cx="457200" cy="457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0992" name="AutoShape 48"/>
          <p:cNvSpPr>
            <a:spLocks noChangeArrowheads="1"/>
          </p:cNvSpPr>
          <p:nvPr/>
        </p:nvSpPr>
        <p:spPr bwMode="auto">
          <a:xfrm>
            <a:off x="8458200" y="5715000"/>
            <a:ext cx="457200" cy="457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0993" name="AutoShape 49"/>
          <p:cNvSpPr>
            <a:spLocks noChangeArrowheads="1"/>
          </p:cNvSpPr>
          <p:nvPr/>
        </p:nvSpPr>
        <p:spPr bwMode="auto">
          <a:xfrm>
            <a:off x="9144000" y="3048000"/>
            <a:ext cx="457200" cy="457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0994" name="Line 50"/>
          <p:cNvSpPr>
            <a:spLocks noChangeShapeType="1"/>
          </p:cNvSpPr>
          <p:nvPr/>
        </p:nvSpPr>
        <p:spPr bwMode="auto">
          <a:xfrm flipV="1">
            <a:off x="2514600" y="1676400"/>
            <a:ext cx="990600" cy="304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0995" name="Line 51"/>
          <p:cNvSpPr>
            <a:spLocks noChangeShapeType="1"/>
          </p:cNvSpPr>
          <p:nvPr/>
        </p:nvSpPr>
        <p:spPr bwMode="auto">
          <a:xfrm flipV="1">
            <a:off x="9372600" y="1752600"/>
            <a:ext cx="381000" cy="6096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0996" name="Line 52"/>
          <p:cNvSpPr>
            <a:spLocks noChangeShapeType="1"/>
          </p:cNvSpPr>
          <p:nvPr/>
        </p:nvSpPr>
        <p:spPr bwMode="auto">
          <a:xfrm flipV="1">
            <a:off x="2514600" y="4038600"/>
            <a:ext cx="990600" cy="304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0997" name="Line 53"/>
          <p:cNvSpPr>
            <a:spLocks noChangeShapeType="1"/>
          </p:cNvSpPr>
          <p:nvPr/>
        </p:nvSpPr>
        <p:spPr bwMode="auto">
          <a:xfrm flipV="1">
            <a:off x="8534400" y="4800600"/>
            <a:ext cx="990600" cy="304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0998" name="Text Box 54"/>
          <p:cNvSpPr txBox="1">
            <a:spLocks noChangeArrowheads="1"/>
          </p:cNvSpPr>
          <p:nvPr/>
        </p:nvSpPr>
        <p:spPr bwMode="auto">
          <a:xfrm>
            <a:off x="10007600" y="6400800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92B51CAA-C747-42FB-828D-0C6C34AF602B}" type="slidenum">
              <a:rPr lang="en-US" altLang="en-US" sz="1400"/>
              <a:pPr>
                <a:spcBef>
                  <a:spcPct val="50000"/>
                </a:spcBef>
              </a:pPr>
              <a:t>30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09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0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0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0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0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0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0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0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7772400" cy="692150"/>
          </a:xfrm>
          <a:noFill/>
          <a:ln/>
        </p:spPr>
        <p:txBody>
          <a:bodyPr vert="horz" lIns="88900" tIns="44450" rIns="88900" bIns="44450" rtlCol="0" anchor="ctr">
            <a:normAutofit/>
          </a:bodyPr>
          <a:lstStyle/>
          <a:p>
            <a:pPr defTabSz="887413"/>
            <a:r>
              <a:rPr lang="en-US" altLang="en-US" sz="3600" dirty="0"/>
              <a:t>Joining two points on a curve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5CA-4E0A-4973-9B7D-3470B1343FB5}" type="slidenum">
              <a:rPr lang="en-US" altLang="en-US"/>
              <a:pPr/>
              <a:t>31</a:t>
            </a:fld>
            <a:endParaRPr lang="en-US" altLang="en-US" dirty="0"/>
          </a:p>
        </p:txBody>
      </p:sp>
      <p:sp>
        <p:nvSpPr>
          <p:cNvPr id="200707" name="Rectangle 1027"/>
          <p:cNvSpPr>
            <a:spLocks noChangeArrowheads="1"/>
          </p:cNvSpPr>
          <p:nvPr/>
        </p:nvSpPr>
        <p:spPr bwMode="auto">
          <a:xfrm>
            <a:off x="1524000" y="1032238"/>
            <a:ext cx="83756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1" hangingPunct="1"/>
            <a:r>
              <a:rPr lang="en-US" altLang="en-US" b="1" dirty="0"/>
              <a:t>The line segment joining two points on a curve.  Let f( ) be a function, and let g(</a:t>
            </a:r>
            <a:r>
              <a:rPr lang="en-US" altLang="en-US" b="1" dirty="0">
                <a:latin typeface="Symbol" panose="05050102010706020507" pitchFamily="18" charset="2"/>
              </a:rPr>
              <a:t>l</a:t>
            </a:r>
            <a:r>
              <a:rPr lang="en-US" altLang="en-US" b="1" dirty="0"/>
              <a:t>y+(1-</a:t>
            </a:r>
            <a:r>
              <a:rPr lang="en-US" altLang="en-US" b="1" dirty="0">
                <a:latin typeface="Symbol" panose="05050102010706020507" pitchFamily="18" charset="2"/>
              </a:rPr>
              <a:t>l)</a:t>
            </a:r>
            <a:r>
              <a:rPr lang="en-US" altLang="en-US" b="1" dirty="0"/>
              <a:t>z)) = </a:t>
            </a:r>
            <a:r>
              <a:rPr lang="en-US" altLang="en-US" b="1" dirty="0">
                <a:latin typeface="Symbol" panose="05050102010706020507" pitchFamily="18" charset="2"/>
              </a:rPr>
              <a:t>l</a:t>
            </a:r>
            <a:r>
              <a:rPr lang="en-US" altLang="en-US" b="1" dirty="0"/>
              <a:t> f(y) + (1-</a:t>
            </a:r>
            <a:r>
              <a:rPr lang="en-US" altLang="en-US" b="1" dirty="0">
                <a:latin typeface="Symbol" panose="05050102010706020507" pitchFamily="18" charset="2"/>
              </a:rPr>
              <a:t> l</a:t>
            </a:r>
            <a:r>
              <a:rPr lang="en-US" altLang="en-US" b="1" dirty="0"/>
              <a:t>)f(z)   </a:t>
            </a:r>
            <a:r>
              <a:rPr lang="en-US" altLang="en-US" b="1" dirty="0">
                <a:latin typeface="Arial" panose="020B0604020202020204" pitchFamily="34" charset="0"/>
              </a:rPr>
              <a:t> for </a:t>
            </a:r>
            <a:r>
              <a:rPr lang="en-US" altLang="en-US" b="1" dirty="0"/>
              <a:t>0</a:t>
            </a:r>
            <a:r>
              <a:rPr lang="en-US" altLang="en-US" b="1" dirty="0">
                <a:latin typeface="Symbol" panose="05050102010706020507" pitchFamily="18" charset="2"/>
              </a:rPr>
              <a:t>£ l £1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00767" name="Group 1087"/>
          <p:cNvGrpSpPr>
            <a:grpSpLocks/>
          </p:cNvGrpSpPr>
          <p:nvPr/>
        </p:nvGrpSpPr>
        <p:grpSpPr bwMode="auto">
          <a:xfrm>
            <a:off x="2184400" y="5105401"/>
            <a:ext cx="2705100" cy="1204913"/>
            <a:chOff x="416" y="3216"/>
            <a:chExt cx="1704" cy="759"/>
          </a:xfrm>
        </p:grpSpPr>
        <p:sp>
          <p:nvSpPr>
            <p:cNvPr id="200723" name="Line 1043"/>
            <p:cNvSpPr>
              <a:spLocks noChangeShapeType="1"/>
            </p:cNvSpPr>
            <p:nvPr/>
          </p:nvSpPr>
          <p:spPr bwMode="auto">
            <a:xfrm>
              <a:off x="2056" y="3337"/>
              <a:ext cx="0" cy="63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731" name="Oval 1051"/>
            <p:cNvSpPr>
              <a:spLocks noChangeArrowheads="1"/>
            </p:cNvSpPr>
            <p:nvPr/>
          </p:nvSpPr>
          <p:spPr bwMode="auto">
            <a:xfrm>
              <a:off x="2024" y="326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0733" name="Line 1053"/>
            <p:cNvSpPr>
              <a:spLocks noChangeShapeType="1"/>
            </p:cNvSpPr>
            <p:nvPr/>
          </p:nvSpPr>
          <p:spPr bwMode="auto">
            <a:xfrm flipH="1">
              <a:off x="824" y="3312"/>
              <a:ext cx="1248" cy="0"/>
            </a:xfrm>
            <a:prstGeom prst="line">
              <a:avLst/>
            </a:prstGeom>
            <a:noFill/>
            <a:ln w="12700" cap="sq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737" name="Rectangle 1057"/>
            <p:cNvSpPr>
              <a:spLocks noChangeArrowheads="1"/>
            </p:cNvSpPr>
            <p:nvPr/>
          </p:nvSpPr>
          <p:spPr bwMode="auto">
            <a:xfrm>
              <a:off x="416" y="3216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f(y)</a:t>
              </a:r>
            </a:p>
          </p:txBody>
        </p:sp>
      </p:grpSp>
      <p:grpSp>
        <p:nvGrpSpPr>
          <p:cNvPr id="200768" name="Group 1088"/>
          <p:cNvGrpSpPr>
            <a:grpSpLocks/>
          </p:cNvGrpSpPr>
          <p:nvPr/>
        </p:nvGrpSpPr>
        <p:grpSpPr bwMode="auto">
          <a:xfrm>
            <a:off x="2152650" y="4114801"/>
            <a:ext cx="6546850" cy="2174875"/>
            <a:chOff x="396" y="2592"/>
            <a:chExt cx="4124" cy="1370"/>
          </a:xfrm>
        </p:grpSpPr>
        <p:sp>
          <p:nvSpPr>
            <p:cNvPr id="200732" name="Oval 1052"/>
            <p:cNvSpPr>
              <a:spLocks noChangeArrowheads="1"/>
            </p:cNvSpPr>
            <p:nvPr/>
          </p:nvSpPr>
          <p:spPr bwMode="auto">
            <a:xfrm>
              <a:off x="4424" y="2688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0724" name="Line 1044"/>
            <p:cNvSpPr>
              <a:spLocks noChangeShapeType="1"/>
            </p:cNvSpPr>
            <p:nvPr/>
          </p:nvSpPr>
          <p:spPr bwMode="auto">
            <a:xfrm>
              <a:off x="4482" y="2824"/>
              <a:ext cx="0" cy="113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735" name="Line 1055"/>
            <p:cNvSpPr>
              <a:spLocks noChangeShapeType="1"/>
            </p:cNvSpPr>
            <p:nvPr/>
          </p:nvSpPr>
          <p:spPr bwMode="auto">
            <a:xfrm flipH="1">
              <a:off x="816" y="2736"/>
              <a:ext cx="3696" cy="0"/>
            </a:xfrm>
            <a:prstGeom prst="line">
              <a:avLst/>
            </a:prstGeom>
            <a:noFill/>
            <a:ln w="12700" cap="sq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738" name="Rectangle 1058"/>
            <p:cNvSpPr>
              <a:spLocks noChangeArrowheads="1"/>
            </p:cNvSpPr>
            <p:nvPr/>
          </p:nvSpPr>
          <p:spPr bwMode="auto">
            <a:xfrm>
              <a:off x="396" y="2592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f(z)</a:t>
              </a:r>
            </a:p>
          </p:txBody>
        </p:sp>
      </p:grpSp>
      <p:grpSp>
        <p:nvGrpSpPr>
          <p:cNvPr id="200757" name="Group 1077"/>
          <p:cNvGrpSpPr>
            <a:grpSpLocks/>
          </p:cNvGrpSpPr>
          <p:nvPr/>
        </p:nvGrpSpPr>
        <p:grpSpPr bwMode="auto">
          <a:xfrm>
            <a:off x="1752600" y="4511675"/>
            <a:ext cx="5575300" cy="2324100"/>
            <a:chOff x="144" y="2842"/>
            <a:chExt cx="3512" cy="1464"/>
          </a:xfrm>
        </p:grpSpPr>
        <p:sp>
          <p:nvSpPr>
            <p:cNvPr id="200727" name="Rectangle 1047"/>
            <p:cNvSpPr>
              <a:spLocks noChangeArrowheads="1"/>
            </p:cNvSpPr>
            <p:nvPr/>
          </p:nvSpPr>
          <p:spPr bwMode="auto">
            <a:xfrm>
              <a:off x="3088" y="4075"/>
              <a:ext cx="5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(y+z)/2</a:t>
              </a:r>
            </a:p>
          </p:txBody>
        </p:sp>
        <p:sp>
          <p:nvSpPr>
            <p:cNvPr id="200729" name="Oval 1049"/>
            <p:cNvSpPr>
              <a:spLocks noChangeArrowheads="1"/>
            </p:cNvSpPr>
            <p:nvPr/>
          </p:nvSpPr>
          <p:spPr bwMode="auto">
            <a:xfrm>
              <a:off x="3219" y="2976"/>
              <a:ext cx="101" cy="110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0736" name="Line 1056"/>
            <p:cNvSpPr>
              <a:spLocks noChangeShapeType="1"/>
            </p:cNvSpPr>
            <p:nvPr/>
          </p:nvSpPr>
          <p:spPr bwMode="auto">
            <a:xfrm>
              <a:off x="824" y="3024"/>
              <a:ext cx="2448" cy="0"/>
            </a:xfrm>
            <a:prstGeom prst="line">
              <a:avLst/>
            </a:prstGeom>
            <a:noFill/>
            <a:ln w="12700" cap="sq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744" name="Rectangle 1064"/>
            <p:cNvSpPr>
              <a:spLocks noChangeArrowheads="1"/>
            </p:cNvSpPr>
            <p:nvPr/>
          </p:nvSpPr>
          <p:spPr bwMode="auto">
            <a:xfrm>
              <a:off x="144" y="2842"/>
              <a:ext cx="8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f(y)/2 +</a:t>
              </a:r>
              <a:br>
                <a:rPr lang="en-US" altLang="en-US" b="1" dirty="0">
                  <a:latin typeface="Arial" panose="020B0604020202020204" pitchFamily="34" charset="0"/>
                </a:rPr>
              </a:br>
              <a:r>
                <a:rPr lang="en-US" altLang="en-US" b="1" dirty="0">
                  <a:latin typeface="Arial" panose="020B0604020202020204" pitchFamily="34" charset="0"/>
                </a:rPr>
                <a:t>f(z)/2</a:t>
              </a:r>
            </a:p>
          </p:txBody>
        </p:sp>
        <p:sp>
          <p:nvSpPr>
            <p:cNvPr id="200747" name="Line 1067"/>
            <p:cNvSpPr>
              <a:spLocks noChangeShapeType="1"/>
            </p:cNvSpPr>
            <p:nvPr/>
          </p:nvSpPr>
          <p:spPr bwMode="auto">
            <a:xfrm>
              <a:off x="3264" y="3024"/>
              <a:ext cx="0" cy="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0758" name="Group 1078"/>
          <p:cNvGrpSpPr>
            <a:grpSpLocks/>
          </p:cNvGrpSpPr>
          <p:nvPr/>
        </p:nvGrpSpPr>
        <p:grpSpPr bwMode="auto">
          <a:xfrm>
            <a:off x="4859339" y="4191000"/>
            <a:ext cx="3749675" cy="1106488"/>
            <a:chOff x="2101" y="2640"/>
            <a:chExt cx="2362" cy="697"/>
          </a:xfrm>
        </p:grpSpPr>
        <p:sp>
          <p:nvSpPr>
            <p:cNvPr id="200710" name="Line 1030"/>
            <p:cNvSpPr>
              <a:spLocks noChangeShapeType="1"/>
            </p:cNvSpPr>
            <p:nvPr/>
          </p:nvSpPr>
          <p:spPr bwMode="auto">
            <a:xfrm flipV="1">
              <a:off x="2101" y="2729"/>
              <a:ext cx="2362" cy="6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0748" name="Text Box 1068"/>
            <p:cNvSpPr txBox="1">
              <a:spLocks noChangeArrowheads="1"/>
            </p:cNvSpPr>
            <p:nvPr/>
          </p:nvSpPr>
          <p:spPr bwMode="auto">
            <a:xfrm>
              <a:off x="3456" y="2640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g(x)</a:t>
              </a:r>
            </a:p>
          </p:txBody>
        </p:sp>
      </p:grpSp>
      <p:sp>
        <p:nvSpPr>
          <p:cNvPr id="200750" name="Text Box 1070"/>
          <p:cNvSpPr txBox="1">
            <a:spLocks noChangeArrowheads="1"/>
          </p:cNvSpPr>
          <p:nvPr/>
        </p:nvSpPr>
        <p:spPr bwMode="auto">
          <a:xfrm>
            <a:off x="4267200" y="1752600"/>
            <a:ext cx="434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g(y) = f(y)</a:t>
            </a:r>
          </a:p>
        </p:txBody>
      </p:sp>
      <p:sp>
        <p:nvSpPr>
          <p:cNvPr id="200751" name="Text Box 1071"/>
          <p:cNvSpPr txBox="1">
            <a:spLocks noChangeArrowheads="1"/>
          </p:cNvSpPr>
          <p:nvPr/>
        </p:nvSpPr>
        <p:spPr bwMode="auto">
          <a:xfrm>
            <a:off x="4267200" y="2286000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g(z) = f(z)</a:t>
            </a:r>
          </a:p>
        </p:txBody>
      </p:sp>
      <p:sp>
        <p:nvSpPr>
          <p:cNvPr id="200752" name="Text Box 1072"/>
          <p:cNvSpPr txBox="1">
            <a:spLocks noChangeArrowheads="1"/>
          </p:cNvSpPr>
          <p:nvPr/>
        </p:nvSpPr>
        <p:spPr bwMode="auto">
          <a:xfrm>
            <a:off x="4267200" y="2819400"/>
            <a:ext cx="472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g(y/2 + z/2) = f(y)/2 + g(z)/2</a:t>
            </a:r>
          </a:p>
        </p:txBody>
      </p:sp>
      <p:grpSp>
        <p:nvGrpSpPr>
          <p:cNvPr id="200769" name="Group 1089"/>
          <p:cNvGrpSpPr>
            <a:grpSpLocks/>
          </p:cNvGrpSpPr>
          <p:nvPr/>
        </p:nvGrpSpPr>
        <p:grpSpPr bwMode="auto">
          <a:xfrm>
            <a:off x="2828926" y="3765550"/>
            <a:ext cx="6772275" cy="3041650"/>
            <a:chOff x="822" y="2372"/>
            <a:chExt cx="4266" cy="1916"/>
          </a:xfrm>
        </p:grpSpPr>
        <p:sp>
          <p:nvSpPr>
            <p:cNvPr id="200721" name="Rectangle 1041"/>
            <p:cNvSpPr>
              <a:spLocks noChangeArrowheads="1"/>
            </p:cNvSpPr>
            <p:nvPr/>
          </p:nvSpPr>
          <p:spPr bwMode="auto">
            <a:xfrm>
              <a:off x="1967" y="401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00722" name="Rectangle 1042"/>
            <p:cNvSpPr>
              <a:spLocks noChangeArrowheads="1"/>
            </p:cNvSpPr>
            <p:nvPr/>
          </p:nvSpPr>
          <p:spPr bwMode="auto">
            <a:xfrm>
              <a:off x="4432" y="405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z</a:t>
              </a:r>
            </a:p>
          </p:txBody>
        </p:sp>
        <p:grpSp>
          <p:nvGrpSpPr>
            <p:cNvPr id="200766" name="Group 1086"/>
            <p:cNvGrpSpPr>
              <a:grpSpLocks/>
            </p:cNvGrpSpPr>
            <p:nvPr/>
          </p:nvGrpSpPr>
          <p:grpSpPr bwMode="auto">
            <a:xfrm>
              <a:off x="822" y="2372"/>
              <a:ext cx="4266" cy="1730"/>
              <a:chOff x="822" y="2372"/>
              <a:chExt cx="4266" cy="1730"/>
            </a:xfrm>
          </p:grpSpPr>
          <p:sp>
            <p:nvSpPr>
              <p:cNvPr id="200712" name="Rectangle 1032"/>
              <p:cNvSpPr>
                <a:spLocks noChangeArrowheads="1"/>
              </p:cNvSpPr>
              <p:nvPr/>
            </p:nvSpPr>
            <p:spPr bwMode="auto">
              <a:xfrm>
                <a:off x="939" y="2379"/>
                <a:ext cx="64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pPr algn="ctr" eaLnBrk="1" hangingPunct="1"/>
                <a:r>
                  <a:rPr lang="en-US" altLang="en-US" b="1" dirty="0">
                    <a:latin typeface="Arial" panose="020B0604020202020204" pitchFamily="34" charset="0"/>
                  </a:rPr>
                  <a:t>f(x)</a:t>
                </a:r>
              </a:p>
            </p:txBody>
          </p:sp>
          <p:grpSp>
            <p:nvGrpSpPr>
              <p:cNvPr id="200761" name="Group 1081"/>
              <p:cNvGrpSpPr>
                <a:grpSpLocks/>
              </p:cNvGrpSpPr>
              <p:nvPr/>
            </p:nvGrpSpPr>
            <p:grpSpPr bwMode="auto">
              <a:xfrm>
                <a:off x="822" y="2372"/>
                <a:ext cx="4266" cy="1730"/>
                <a:chOff x="822" y="2372"/>
                <a:chExt cx="4266" cy="1730"/>
              </a:xfrm>
            </p:grpSpPr>
            <p:sp>
              <p:nvSpPr>
                <p:cNvPr id="200762" name="Line 1082"/>
                <p:cNvSpPr>
                  <a:spLocks noChangeShapeType="1"/>
                </p:cNvSpPr>
                <p:nvPr/>
              </p:nvSpPr>
              <p:spPr bwMode="auto">
                <a:xfrm>
                  <a:off x="825" y="3983"/>
                  <a:ext cx="39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00763" name="Line 1083"/>
                <p:cNvSpPr>
                  <a:spLocks noChangeShapeType="1"/>
                </p:cNvSpPr>
                <p:nvPr/>
              </p:nvSpPr>
              <p:spPr bwMode="auto">
                <a:xfrm flipV="1">
                  <a:off x="822" y="2372"/>
                  <a:ext cx="0" cy="16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00764" name="Rectangle 1084"/>
                <p:cNvSpPr>
                  <a:spLocks noChangeArrowheads="1"/>
                </p:cNvSpPr>
                <p:nvPr/>
              </p:nvSpPr>
              <p:spPr bwMode="auto">
                <a:xfrm>
                  <a:off x="4892" y="387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 eaLnBrk="1" hangingPunct="1"/>
                  <a:r>
                    <a:rPr lang="en-US" altLang="en-US" b="1" dirty="0">
                      <a:latin typeface="Arial" panose="020B0604020202020204" pitchFamily="34" charset="0"/>
                    </a:rPr>
                    <a:t>x</a:t>
                  </a:r>
                </a:p>
              </p:txBody>
            </p:sp>
            <p:sp>
              <p:nvSpPr>
                <p:cNvPr id="200765" name="Freeform 1085"/>
                <p:cNvSpPr>
                  <a:spLocks/>
                </p:cNvSpPr>
                <p:nvPr/>
              </p:nvSpPr>
              <p:spPr bwMode="auto">
                <a:xfrm>
                  <a:off x="1008" y="2448"/>
                  <a:ext cx="3696" cy="944"/>
                </a:xfrm>
                <a:custGeom>
                  <a:avLst/>
                  <a:gdLst>
                    <a:gd name="T0" fmla="*/ 0 w 3696"/>
                    <a:gd name="T1" fmla="*/ 48 h 944"/>
                    <a:gd name="T2" fmla="*/ 624 w 3696"/>
                    <a:gd name="T3" fmla="*/ 768 h 944"/>
                    <a:gd name="T4" fmla="*/ 1104 w 3696"/>
                    <a:gd name="T5" fmla="*/ 864 h 944"/>
                    <a:gd name="T6" fmla="*/ 2016 w 3696"/>
                    <a:gd name="T7" fmla="*/ 288 h 944"/>
                    <a:gd name="T8" fmla="*/ 2928 w 3696"/>
                    <a:gd name="T9" fmla="*/ 672 h 944"/>
                    <a:gd name="T10" fmla="*/ 3696 w 3696"/>
                    <a:gd name="T11" fmla="*/ 0 h 9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96" h="944">
                      <a:moveTo>
                        <a:pt x="0" y="48"/>
                      </a:moveTo>
                      <a:cubicBezTo>
                        <a:pt x="220" y="340"/>
                        <a:pt x="440" y="632"/>
                        <a:pt x="624" y="768"/>
                      </a:cubicBezTo>
                      <a:cubicBezTo>
                        <a:pt x="808" y="904"/>
                        <a:pt x="872" y="944"/>
                        <a:pt x="1104" y="864"/>
                      </a:cubicBezTo>
                      <a:cubicBezTo>
                        <a:pt x="1336" y="784"/>
                        <a:pt x="1712" y="320"/>
                        <a:pt x="2016" y="288"/>
                      </a:cubicBezTo>
                      <a:cubicBezTo>
                        <a:pt x="2320" y="256"/>
                        <a:pt x="2648" y="720"/>
                        <a:pt x="2928" y="672"/>
                      </a:cubicBezTo>
                      <a:cubicBezTo>
                        <a:pt x="3208" y="624"/>
                        <a:pt x="3452" y="312"/>
                        <a:pt x="3696" y="0"/>
                      </a:cubicBezTo>
                    </a:path>
                  </a:pathLst>
                </a:custGeom>
                <a:noFill/>
                <a:ln w="38100" cap="sq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361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7772400" cy="692150"/>
          </a:xfrm>
          <a:noFill/>
          <a:ln/>
        </p:spPr>
        <p:txBody>
          <a:bodyPr vert="horz" lIns="88900" tIns="44450" rIns="88900" bIns="44450" rtlCol="0" anchor="ctr">
            <a:normAutofit/>
          </a:bodyPr>
          <a:lstStyle/>
          <a:p>
            <a:pPr defTabSz="887413"/>
            <a:r>
              <a:rPr lang="en-US" altLang="en-US" sz="3600" dirty="0"/>
              <a:t>Convex Functions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18A-BE37-44FD-AFFB-5239DBD93917}" type="slidenum">
              <a:rPr lang="en-US" altLang="en-US"/>
              <a:pPr/>
              <a:t>32</a:t>
            </a:fld>
            <a:endParaRPr lang="en-US" altLang="en-US" dirty="0"/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1981200" y="1060041"/>
            <a:ext cx="837565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Convex Functions</a:t>
            </a:r>
            <a:r>
              <a:rPr lang="en-US" altLang="en-US" b="1" dirty="0"/>
              <a:t>:  f(</a:t>
            </a:r>
            <a:r>
              <a:rPr lang="en-US" altLang="en-US" b="1" dirty="0">
                <a:latin typeface="Symbol" panose="05050102010706020507" pitchFamily="18" charset="2"/>
              </a:rPr>
              <a:t>l</a:t>
            </a:r>
            <a:r>
              <a:rPr lang="en-US" altLang="en-US" b="1" dirty="0"/>
              <a:t> y + (1-</a:t>
            </a:r>
            <a:r>
              <a:rPr lang="en-US" altLang="en-US" b="1" dirty="0">
                <a:latin typeface="Symbol" panose="05050102010706020507" pitchFamily="18" charset="2"/>
              </a:rPr>
              <a:t> l</a:t>
            </a:r>
            <a:r>
              <a:rPr lang="en-US" altLang="en-US" b="1" dirty="0"/>
              <a:t>)z) </a:t>
            </a:r>
            <a:r>
              <a:rPr lang="en-US" altLang="en-US" b="1" dirty="0">
                <a:latin typeface="Symbol" panose="05050102010706020507" pitchFamily="18" charset="2"/>
              </a:rPr>
              <a:t>£ l</a:t>
            </a:r>
            <a:r>
              <a:rPr lang="en-US" altLang="en-US" b="1" dirty="0"/>
              <a:t> f(y) + (1-</a:t>
            </a:r>
            <a:r>
              <a:rPr lang="en-US" altLang="en-US" b="1" dirty="0">
                <a:latin typeface="Symbol" panose="05050102010706020507" pitchFamily="18" charset="2"/>
              </a:rPr>
              <a:t> l</a:t>
            </a:r>
            <a:r>
              <a:rPr lang="en-US" altLang="en-US" b="1" dirty="0"/>
              <a:t>)f(z)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for every </a:t>
            </a:r>
            <a:r>
              <a:rPr lang="en-US" altLang="en-US" b="1" dirty="0"/>
              <a:t>y</a:t>
            </a:r>
            <a:r>
              <a:rPr lang="en-US" altLang="en-US" b="1" dirty="0">
                <a:latin typeface="Arial" panose="020B0604020202020204" pitchFamily="34" charset="0"/>
              </a:rPr>
              <a:t> and </a:t>
            </a:r>
            <a:r>
              <a:rPr lang="en-US" altLang="en-US" b="1" dirty="0"/>
              <a:t>z</a:t>
            </a:r>
            <a:r>
              <a:rPr lang="en-US" altLang="en-US" b="1" dirty="0">
                <a:latin typeface="Arial" panose="020B0604020202020204" pitchFamily="34" charset="0"/>
              </a:rPr>
              <a:t> and for </a:t>
            </a:r>
            <a:r>
              <a:rPr lang="en-US" altLang="en-US" b="1" dirty="0"/>
              <a:t>0</a:t>
            </a:r>
            <a:r>
              <a:rPr lang="en-US" altLang="en-US" b="1" dirty="0">
                <a:latin typeface="Symbol" panose="05050102010706020507" pitchFamily="18" charset="2"/>
              </a:rPr>
              <a:t>£ l £1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e.g.,  </a:t>
            </a:r>
            <a:r>
              <a:rPr lang="en-US" altLang="en-US" b="1" dirty="0">
                <a:latin typeface="Symbol" panose="05050102010706020507" pitchFamily="18" charset="2"/>
              </a:rPr>
              <a:t>l</a:t>
            </a:r>
            <a:r>
              <a:rPr lang="en-US" altLang="en-US" b="1" dirty="0">
                <a:latin typeface="Arial" panose="020B0604020202020204" pitchFamily="34" charset="0"/>
              </a:rPr>
              <a:t> = 1/2              f(y/2 + z/2) </a:t>
            </a:r>
            <a:r>
              <a:rPr lang="en-US" altLang="en-US" b="1" dirty="0">
                <a:latin typeface="Symbol" panose="05050102010706020507" pitchFamily="18" charset="2"/>
              </a:rPr>
              <a:t>£ </a:t>
            </a:r>
            <a:r>
              <a:rPr lang="en-US" altLang="en-US" b="1" dirty="0"/>
              <a:t>f(y)/2 + f(z)/2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417566" y="3516062"/>
            <a:ext cx="3047309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en-US" altLang="en-US" sz="2000" b="1" dirty="0">
                <a:latin typeface="Arial" panose="020B0604020202020204" pitchFamily="34" charset="0"/>
              </a:rPr>
              <a:t>Line joining any points </a:t>
            </a:r>
            <a:br>
              <a:rPr lang="en-US" altLang="en-US" sz="2000" b="1" dirty="0">
                <a:latin typeface="Arial" panose="020B0604020202020204" pitchFamily="34" charset="0"/>
              </a:rPr>
            </a:br>
            <a:r>
              <a:rPr lang="en-US" altLang="en-US" sz="2000" b="1" dirty="0">
                <a:latin typeface="Arial" panose="020B0604020202020204" pitchFamily="34" charset="0"/>
              </a:rPr>
              <a:t>is above the curve</a:t>
            </a:r>
          </a:p>
        </p:txBody>
      </p:sp>
      <p:sp>
        <p:nvSpPr>
          <p:cNvPr id="229381" name="Line 5"/>
          <p:cNvSpPr>
            <a:spLocks noChangeShapeType="1"/>
          </p:cNvSpPr>
          <p:nvPr/>
        </p:nvSpPr>
        <p:spPr bwMode="auto">
          <a:xfrm flipV="1">
            <a:off x="4859339" y="4332288"/>
            <a:ext cx="3749675" cy="965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29421" name="Group 45"/>
          <p:cNvGrpSpPr>
            <a:grpSpLocks/>
          </p:cNvGrpSpPr>
          <p:nvPr/>
        </p:nvGrpSpPr>
        <p:grpSpPr bwMode="auto">
          <a:xfrm>
            <a:off x="2828926" y="3748088"/>
            <a:ext cx="6772275" cy="3059112"/>
            <a:chOff x="822" y="2361"/>
            <a:chExt cx="4266" cy="1927"/>
          </a:xfrm>
        </p:grpSpPr>
        <p:sp>
          <p:nvSpPr>
            <p:cNvPr id="229382" name="Rectangle 6"/>
            <p:cNvSpPr>
              <a:spLocks noChangeArrowheads="1"/>
            </p:cNvSpPr>
            <p:nvPr/>
          </p:nvSpPr>
          <p:spPr bwMode="auto">
            <a:xfrm>
              <a:off x="1131" y="2361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f(x)</a:t>
              </a:r>
            </a:p>
          </p:txBody>
        </p:sp>
        <p:sp>
          <p:nvSpPr>
            <p:cNvPr id="229383" name="Line 7"/>
            <p:cNvSpPr>
              <a:spLocks noChangeShapeType="1"/>
            </p:cNvSpPr>
            <p:nvPr/>
          </p:nvSpPr>
          <p:spPr bwMode="auto">
            <a:xfrm>
              <a:off x="825" y="3983"/>
              <a:ext cx="39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9384" name="Line 8"/>
            <p:cNvSpPr>
              <a:spLocks noChangeShapeType="1"/>
            </p:cNvSpPr>
            <p:nvPr/>
          </p:nvSpPr>
          <p:spPr bwMode="auto">
            <a:xfrm flipV="1">
              <a:off x="822" y="2372"/>
              <a:ext cx="0" cy="1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9385" name="Freeform 9"/>
            <p:cNvSpPr>
              <a:spLocks/>
            </p:cNvSpPr>
            <p:nvPr/>
          </p:nvSpPr>
          <p:spPr bwMode="auto">
            <a:xfrm>
              <a:off x="1274" y="2451"/>
              <a:ext cx="3420" cy="1235"/>
            </a:xfrm>
            <a:custGeom>
              <a:avLst/>
              <a:gdLst>
                <a:gd name="T0" fmla="*/ 0 w 1544"/>
                <a:gd name="T1" fmla="*/ 0 h 1205"/>
                <a:gd name="T2" fmla="*/ 81 w 1544"/>
                <a:gd name="T3" fmla="*/ 222 h 1205"/>
                <a:gd name="T4" fmla="*/ 168 w 1544"/>
                <a:gd name="T5" fmla="*/ 440 h 1205"/>
                <a:gd name="T6" fmla="*/ 209 w 1544"/>
                <a:gd name="T7" fmla="*/ 542 h 1205"/>
                <a:gd name="T8" fmla="*/ 250 w 1544"/>
                <a:gd name="T9" fmla="*/ 640 h 1205"/>
                <a:gd name="T10" fmla="*/ 296 w 1544"/>
                <a:gd name="T11" fmla="*/ 735 h 1205"/>
                <a:gd name="T12" fmla="*/ 337 w 1544"/>
                <a:gd name="T13" fmla="*/ 822 h 1205"/>
                <a:gd name="T14" fmla="*/ 383 w 1544"/>
                <a:gd name="T15" fmla="*/ 902 h 1205"/>
                <a:gd name="T16" fmla="*/ 424 w 1544"/>
                <a:gd name="T17" fmla="*/ 975 h 1205"/>
                <a:gd name="T18" fmla="*/ 470 w 1544"/>
                <a:gd name="T19" fmla="*/ 1041 h 1205"/>
                <a:gd name="T20" fmla="*/ 516 w 1544"/>
                <a:gd name="T21" fmla="*/ 1095 h 1205"/>
                <a:gd name="T22" fmla="*/ 563 w 1544"/>
                <a:gd name="T23" fmla="*/ 1139 h 1205"/>
                <a:gd name="T24" fmla="*/ 609 w 1544"/>
                <a:gd name="T25" fmla="*/ 1175 h 1205"/>
                <a:gd name="T26" fmla="*/ 656 w 1544"/>
                <a:gd name="T27" fmla="*/ 1197 h 1205"/>
                <a:gd name="T28" fmla="*/ 702 w 1544"/>
                <a:gd name="T29" fmla="*/ 1204 h 1205"/>
                <a:gd name="T30" fmla="*/ 748 w 1544"/>
                <a:gd name="T31" fmla="*/ 1201 h 1205"/>
                <a:gd name="T32" fmla="*/ 801 w 1544"/>
                <a:gd name="T33" fmla="*/ 1183 h 1205"/>
                <a:gd name="T34" fmla="*/ 847 w 1544"/>
                <a:gd name="T35" fmla="*/ 1153 h 1205"/>
                <a:gd name="T36" fmla="*/ 899 w 1544"/>
                <a:gd name="T37" fmla="*/ 1113 h 1205"/>
                <a:gd name="T38" fmla="*/ 951 w 1544"/>
                <a:gd name="T39" fmla="*/ 1062 h 1205"/>
                <a:gd name="T40" fmla="*/ 1004 w 1544"/>
                <a:gd name="T41" fmla="*/ 1004 h 1205"/>
                <a:gd name="T42" fmla="*/ 1056 w 1544"/>
                <a:gd name="T43" fmla="*/ 935 h 1205"/>
                <a:gd name="T44" fmla="*/ 1108 w 1544"/>
                <a:gd name="T45" fmla="*/ 859 h 1205"/>
                <a:gd name="T46" fmla="*/ 1160 w 1544"/>
                <a:gd name="T47" fmla="*/ 775 h 1205"/>
                <a:gd name="T48" fmla="*/ 1212 w 1544"/>
                <a:gd name="T49" fmla="*/ 684 h 1205"/>
                <a:gd name="T50" fmla="*/ 1270 w 1544"/>
                <a:gd name="T51" fmla="*/ 593 h 1205"/>
                <a:gd name="T52" fmla="*/ 1323 w 1544"/>
                <a:gd name="T53" fmla="*/ 491 h 1205"/>
                <a:gd name="T54" fmla="*/ 1433 w 1544"/>
                <a:gd name="T55" fmla="*/ 287 h 1205"/>
                <a:gd name="T56" fmla="*/ 1543 w 1544"/>
                <a:gd name="T57" fmla="*/ 72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4" h="1205">
                  <a:moveTo>
                    <a:pt x="0" y="0"/>
                  </a:moveTo>
                  <a:lnTo>
                    <a:pt x="81" y="222"/>
                  </a:lnTo>
                  <a:lnTo>
                    <a:pt x="168" y="440"/>
                  </a:lnTo>
                  <a:lnTo>
                    <a:pt x="209" y="542"/>
                  </a:lnTo>
                  <a:lnTo>
                    <a:pt x="250" y="640"/>
                  </a:lnTo>
                  <a:lnTo>
                    <a:pt x="296" y="735"/>
                  </a:lnTo>
                  <a:lnTo>
                    <a:pt x="337" y="822"/>
                  </a:lnTo>
                  <a:lnTo>
                    <a:pt x="383" y="902"/>
                  </a:lnTo>
                  <a:lnTo>
                    <a:pt x="424" y="975"/>
                  </a:lnTo>
                  <a:lnTo>
                    <a:pt x="470" y="1041"/>
                  </a:lnTo>
                  <a:lnTo>
                    <a:pt x="516" y="1095"/>
                  </a:lnTo>
                  <a:lnTo>
                    <a:pt x="563" y="1139"/>
                  </a:lnTo>
                  <a:lnTo>
                    <a:pt x="609" y="1175"/>
                  </a:lnTo>
                  <a:lnTo>
                    <a:pt x="656" y="1197"/>
                  </a:lnTo>
                  <a:lnTo>
                    <a:pt x="702" y="1204"/>
                  </a:lnTo>
                  <a:lnTo>
                    <a:pt x="748" y="1201"/>
                  </a:lnTo>
                  <a:lnTo>
                    <a:pt x="801" y="1183"/>
                  </a:lnTo>
                  <a:lnTo>
                    <a:pt x="847" y="1153"/>
                  </a:lnTo>
                  <a:lnTo>
                    <a:pt x="899" y="1113"/>
                  </a:lnTo>
                  <a:lnTo>
                    <a:pt x="951" y="1062"/>
                  </a:lnTo>
                  <a:lnTo>
                    <a:pt x="1004" y="1004"/>
                  </a:lnTo>
                  <a:lnTo>
                    <a:pt x="1056" y="935"/>
                  </a:lnTo>
                  <a:lnTo>
                    <a:pt x="1108" y="859"/>
                  </a:lnTo>
                  <a:lnTo>
                    <a:pt x="1160" y="775"/>
                  </a:lnTo>
                  <a:lnTo>
                    <a:pt x="1212" y="684"/>
                  </a:lnTo>
                  <a:lnTo>
                    <a:pt x="1270" y="593"/>
                  </a:lnTo>
                  <a:lnTo>
                    <a:pt x="1323" y="491"/>
                  </a:lnTo>
                  <a:lnTo>
                    <a:pt x="1433" y="287"/>
                  </a:lnTo>
                  <a:lnTo>
                    <a:pt x="1543" y="72"/>
                  </a:lnTo>
                </a:path>
              </a:pathLst>
            </a:custGeom>
            <a:noFill/>
            <a:ln w="381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386" name="Rectangle 10"/>
            <p:cNvSpPr>
              <a:spLocks noChangeArrowheads="1"/>
            </p:cNvSpPr>
            <p:nvPr/>
          </p:nvSpPr>
          <p:spPr bwMode="auto">
            <a:xfrm>
              <a:off x="4892" y="38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29390" name="Rectangle 14"/>
            <p:cNvSpPr>
              <a:spLocks noChangeArrowheads="1"/>
            </p:cNvSpPr>
            <p:nvPr/>
          </p:nvSpPr>
          <p:spPr bwMode="auto">
            <a:xfrm>
              <a:off x="1967" y="401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29395" name="Rectangle 19"/>
            <p:cNvSpPr>
              <a:spLocks noChangeArrowheads="1"/>
            </p:cNvSpPr>
            <p:nvPr/>
          </p:nvSpPr>
          <p:spPr bwMode="auto">
            <a:xfrm>
              <a:off x="4432" y="405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z</a:t>
              </a:r>
            </a:p>
          </p:txBody>
        </p:sp>
      </p:grpSp>
      <p:grpSp>
        <p:nvGrpSpPr>
          <p:cNvPr id="229422" name="Group 46"/>
          <p:cNvGrpSpPr>
            <a:grpSpLocks/>
          </p:cNvGrpSpPr>
          <p:nvPr/>
        </p:nvGrpSpPr>
        <p:grpSpPr bwMode="auto">
          <a:xfrm>
            <a:off x="2171700" y="5105401"/>
            <a:ext cx="2705100" cy="1204913"/>
            <a:chOff x="416" y="3216"/>
            <a:chExt cx="1704" cy="759"/>
          </a:xfrm>
        </p:grpSpPr>
        <p:sp>
          <p:nvSpPr>
            <p:cNvPr id="229392" name="Oval 16"/>
            <p:cNvSpPr>
              <a:spLocks noChangeArrowheads="1"/>
            </p:cNvSpPr>
            <p:nvPr/>
          </p:nvSpPr>
          <p:spPr bwMode="auto">
            <a:xfrm>
              <a:off x="2024" y="326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29405" name="Group 29"/>
            <p:cNvGrpSpPr>
              <a:grpSpLocks/>
            </p:cNvGrpSpPr>
            <p:nvPr/>
          </p:nvGrpSpPr>
          <p:grpSpPr bwMode="auto">
            <a:xfrm>
              <a:off x="416" y="3216"/>
              <a:ext cx="1704" cy="759"/>
              <a:chOff x="416" y="3216"/>
              <a:chExt cx="1704" cy="759"/>
            </a:xfrm>
          </p:grpSpPr>
          <p:sp>
            <p:nvSpPr>
              <p:cNvPr id="229406" name="Line 30"/>
              <p:cNvSpPr>
                <a:spLocks noChangeShapeType="1"/>
              </p:cNvSpPr>
              <p:nvPr/>
            </p:nvSpPr>
            <p:spPr bwMode="auto">
              <a:xfrm>
                <a:off x="2056" y="3337"/>
                <a:ext cx="0" cy="638"/>
              </a:xfrm>
              <a:prstGeom prst="line">
                <a:avLst/>
              </a:prstGeom>
              <a:noFill/>
              <a:ln w="12700" cap="sq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9407" name="Oval 31"/>
              <p:cNvSpPr>
                <a:spLocks noChangeArrowheads="1"/>
              </p:cNvSpPr>
              <p:nvPr/>
            </p:nvSpPr>
            <p:spPr bwMode="auto">
              <a:xfrm>
                <a:off x="2024" y="326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9408" name="Line 32"/>
              <p:cNvSpPr>
                <a:spLocks noChangeShapeType="1"/>
              </p:cNvSpPr>
              <p:nvPr/>
            </p:nvSpPr>
            <p:spPr bwMode="auto">
              <a:xfrm flipH="1">
                <a:off x="824" y="3312"/>
                <a:ext cx="1248" cy="0"/>
              </a:xfrm>
              <a:prstGeom prst="line">
                <a:avLst/>
              </a:prstGeom>
              <a:noFill/>
              <a:ln w="12700" cap="sq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9409" name="Rectangle 33"/>
              <p:cNvSpPr>
                <a:spLocks noChangeArrowheads="1"/>
              </p:cNvSpPr>
              <p:nvPr/>
            </p:nvSpPr>
            <p:spPr bwMode="auto">
              <a:xfrm>
                <a:off x="416" y="3216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1" hangingPunct="1"/>
                <a:r>
                  <a:rPr lang="en-US" altLang="en-US" b="1" dirty="0">
                    <a:latin typeface="Arial" panose="020B0604020202020204" pitchFamily="34" charset="0"/>
                  </a:rPr>
                  <a:t>f(y)</a:t>
                </a:r>
              </a:p>
            </p:txBody>
          </p:sp>
        </p:grpSp>
      </p:grpSp>
      <p:grpSp>
        <p:nvGrpSpPr>
          <p:cNvPr id="229410" name="Group 34"/>
          <p:cNvGrpSpPr>
            <a:grpSpLocks/>
          </p:cNvGrpSpPr>
          <p:nvPr/>
        </p:nvGrpSpPr>
        <p:grpSpPr bwMode="auto">
          <a:xfrm>
            <a:off x="2133600" y="4073526"/>
            <a:ext cx="6546850" cy="2174875"/>
            <a:chOff x="396" y="2592"/>
            <a:chExt cx="4124" cy="1370"/>
          </a:xfrm>
        </p:grpSpPr>
        <p:sp>
          <p:nvSpPr>
            <p:cNvPr id="229411" name="Oval 35"/>
            <p:cNvSpPr>
              <a:spLocks noChangeArrowheads="1"/>
            </p:cNvSpPr>
            <p:nvPr/>
          </p:nvSpPr>
          <p:spPr bwMode="auto">
            <a:xfrm>
              <a:off x="4424" y="2688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9412" name="Line 36"/>
            <p:cNvSpPr>
              <a:spLocks noChangeShapeType="1"/>
            </p:cNvSpPr>
            <p:nvPr/>
          </p:nvSpPr>
          <p:spPr bwMode="auto">
            <a:xfrm>
              <a:off x="4482" y="2824"/>
              <a:ext cx="0" cy="113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413" name="Line 37"/>
            <p:cNvSpPr>
              <a:spLocks noChangeShapeType="1"/>
            </p:cNvSpPr>
            <p:nvPr/>
          </p:nvSpPr>
          <p:spPr bwMode="auto">
            <a:xfrm flipH="1">
              <a:off x="816" y="2736"/>
              <a:ext cx="3696" cy="0"/>
            </a:xfrm>
            <a:prstGeom prst="line">
              <a:avLst/>
            </a:prstGeom>
            <a:noFill/>
            <a:ln w="12700" cap="sq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396" y="2592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f(z)</a:t>
              </a:r>
            </a:p>
          </p:txBody>
        </p:sp>
      </p:grpSp>
      <p:grpSp>
        <p:nvGrpSpPr>
          <p:cNvPr id="229415" name="Group 39"/>
          <p:cNvGrpSpPr>
            <a:grpSpLocks/>
          </p:cNvGrpSpPr>
          <p:nvPr/>
        </p:nvGrpSpPr>
        <p:grpSpPr bwMode="auto">
          <a:xfrm>
            <a:off x="1739900" y="4511675"/>
            <a:ext cx="5575300" cy="2324100"/>
            <a:chOff x="144" y="2842"/>
            <a:chExt cx="3512" cy="1464"/>
          </a:xfrm>
        </p:grpSpPr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3088" y="4075"/>
              <a:ext cx="5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(y+z)/2</a:t>
              </a:r>
            </a:p>
          </p:txBody>
        </p:sp>
        <p:sp>
          <p:nvSpPr>
            <p:cNvPr id="229417" name="Oval 41"/>
            <p:cNvSpPr>
              <a:spLocks noChangeArrowheads="1"/>
            </p:cNvSpPr>
            <p:nvPr/>
          </p:nvSpPr>
          <p:spPr bwMode="auto">
            <a:xfrm>
              <a:off x="3219" y="2976"/>
              <a:ext cx="101" cy="110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9418" name="Line 42"/>
            <p:cNvSpPr>
              <a:spLocks noChangeShapeType="1"/>
            </p:cNvSpPr>
            <p:nvPr/>
          </p:nvSpPr>
          <p:spPr bwMode="auto">
            <a:xfrm>
              <a:off x="824" y="3024"/>
              <a:ext cx="2448" cy="0"/>
            </a:xfrm>
            <a:prstGeom prst="line">
              <a:avLst/>
            </a:prstGeom>
            <a:noFill/>
            <a:ln w="12700" cap="sq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144" y="2842"/>
              <a:ext cx="8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f(y)/2 +</a:t>
              </a:r>
              <a:br>
                <a:rPr lang="en-US" altLang="en-US" b="1" dirty="0">
                  <a:latin typeface="Arial" panose="020B0604020202020204" pitchFamily="34" charset="0"/>
                </a:rPr>
              </a:br>
              <a:r>
                <a:rPr lang="en-US" altLang="en-US" b="1" dirty="0">
                  <a:latin typeface="Arial" panose="020B0604020202020204" pitchFamily="34" charset="0"/>
                </a:rPr>
                <a:t>f(z)/2</a:t>
              </a:r>
            </a:p>
          </p:txBody>
        </p:sp>
        <p:sp>
          <p:nvSpPr>
            <p:cNvPr id="229420" name="Line 44"/>
            <p:cNvSpPr>
              <a:spLocks noChangeShapeType="1"/>
            </p:cNvSpPr>
            <p:nvPr/>
          </p:nvSpPr>
          <p:spPr bwMode="auto">
            <a:xfrm>
              <a:off x="3264" y="3024"/>
              <a:ext cx="0" cy="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9423" name="Text Box 47"/>
          <p:cNvSpPr txBox="1">
            <a:spLocks noChangeArrowheads="1"/>
          </p:cNvSpPr>
          <p:nvPr/>
        </p:nvSpPr>
        <p:spPr bwMode="auto">
          <a:xfrm>
            <a:off x="7467600" y="2743200"/>
            <a:ext cx="2895600" cy="9233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We say “</a:t>
            </a:r>
            <a:r>
              <a:rPr lang="en-US" altLang="en-US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strict” convexity</a:t>
            </a:r>
            <a:r>
              <a:rPr lang="en-US" altLang="en-US" b="1" dirty="0">
                <a:latin typeface="Arial" panose="020B0604020202020204" pitchFamily="34" charset="0"/>
              </a:rPr>
              <a:t> if sign 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is  “&lt;” for </a:t>
            </a:r>
            <a:r>
              <a:rPr lang="en-US" altLang="en-US" b="1" dirty="0"/>
              <a:t>0</a:t>
            </a:r>
            <a:r>
              <a:rPr lang="en-US" altLang="en-US" b="1" dirty="0">
                <a:latin typeface="Symbol" panose="05050102010706020507" pitchFamily="18" charset="2"/>
              </a:rPr>
              <a:t>&lt; l &lt;1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09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7772400" cy="692150"/>
          </a:xfrm>
          <a:noFill/>
          <a:ln/>
        </p:spPr>
        <p:txBody>
          <a:bodyPr vert="horz" lIns="88900" tIns="44450" rIns="88900" bIns="44450" rtlCol="0" anchor="ctr">
            <a:normAutofit/>
          </a:bodyPr>
          <a:lstStyle/>
          <a:p>
            <a:pPr defTabSz="887413"/>
            <a:r>
              <a:rPr lang="en-US" altLang="en-US" sz="3600" dirty="0"/>
              <a:t>Concave Functions</a:t>
            </a:r>
          </a:p>
        </p:txBody>
      </p:sp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70F-4C5D-4721-91BB-3B28B55975ED}" type="slidenum">
              <a:rPr lang="en-US" altLang="en-US"/>
              <a:pPr/>
              <a:t>33</a:t>
            </a:fld>
            <a:endParaRPr lang="en-US" altLang="en-US" dirty="0"/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1981200" y="1060041"/>
            <a:ext cx="837565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Concave Functions</a:t>
            </a:r>
            <a:r>
              <a:rPr lang="en-US" altLang="en-US" b="1" dirty="0"/>
              <a:t>:  f(</a:t>
            </a:r>
            <a:r>
              <a:rPr lang="en-US" altLang="en-US" b="1" dirty="0">
                <a:latin typeface="Symbol" panose="05050102010706020507" pitchFamily="18" charset="2"/>
              </a:rPr>
              <a:t>l</a:t>
            </a:r>
            <a:r>
              <a:rPr lang="en-US" altLang="en-US" b="1" dirty="0"/>
              <a:t> y + (1-</a:t>
            </a:r>
            <a:r>
              <a:rPr lang="en-US" altLang="en-US" b="1" dirty="0">
                <a:latin typeface="Symbol" panose="05050102010706020507" pitchFamily="18" charset="2"/>
              </a:rPr>
              <a:t> l</a:t>
            </a:r>
            <a:r>
              <a:rPr lang="en-US" altLang="en-US" b="1" dirty="0"/>
              <a:t>)z) </a:t>
            </a: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b="1" dirty="0">
                <a:latin typeface="Symbol" panose="05050102010706020507" pitchFamily="18" charset="2"/>
              </a:rPr>
              <a:t>  l</a:t>
            </a:r>
            <a:r>
              <a:rPr lang="en-US" altLang="en-US" b="1" dirty="0"/>
              <a:t> f(y) + (1-</a:t>
            </a:r>
            <a:r>
              <a:rPr lang="en-US" altLang="en-US" b="1" dirty="0">
                <a:latin typeface="Symbol" panose="05050102010706020507" pitchFamily="18" charset="2"/>
              </a:rPr>
              <a:t> l</a:t>
            </a:r>
            <a:r>
              <a:rPr lang="en-US" altLang="en-US" b="1" dirty="0"/>
              <a:t>)f(z)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for every </a:t>
            </a:r>
            <a:r>
              <a:rPr lang="en-US" altLang="en-US" b="1" dirty="0"/>
              <a:t>y</a:t>
            </a:r>
            <a:r>
              <a:rPr lang="en-US" altLang="en-US" b="1" dirty="0">
                <a:latin typeface="Arial" panose="020B0604020202020204" pitchFamily="34" charset="0"/>
              </a:rPr>
              <a:t> and </a:t>
            </a:r>
            <a:r>
              <a:rPr lang="en-US" altLang="en-US" b="1" dirty="0"/>
              <a:t>z</a:t>
            </a:r>
            <a:r>
              <a:rPr lang="en-US" altLang="en-US" b="1" dirty="0">
                <a:latin typeface="Arial" panose="020B0604020202020204" pitchFamily="34" charset="0"/>
              </a:rPr>
              <a:t> and for </a:t>
            </a:r>
            <a:r>
              <a:rPr lang="en-US" altLang="en-US" b="1" dirty="0"/>
              <a:t>0 </a:t>
            </a:r>
            <a:r>
              <a:rPr lang="en-US" altLang="en-US" b="1" dirty="0">
                <a:latin typeface="Symbol" panose="05050102010706020507" pitchFamily="18" charset="2"/>
              </a:rPr>
              <a:t>£ l £ 1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e.g.,  </a:t>
            </a:r>
            <a:r>
              <a:rPr lang="en-US" altLang="en-US" b="1" dirty="0">
                <a:latin typeface="Symbol" panose="05050102010706020507" pitchFamily="18" charset="2"/>
              </a:rPr>
              <a:t>l</a:t>
            </a:r>
            <a:r>
              <a:rPr lang="en-US" altLang="en-US" b="1" dirty="0">
                <a:latin typeface="Arial" panose="020B0604020202020204" pitchFamily="34" charset="0"/>
              </a:rPr>
              <a:t> = 1/2              f(y/2 + z/2) </a:t>
            </a: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b="1" dirty="0">
                <a:latin typeface="Symbol" panose="05050102010706020507" pitchFamily="18" charset="2"/>
              </a:rPr>
              <a:t> </a:t>
            </a:r>
            <a:r>
              <a:rPr lang="en-US" altLang="en-US" b="1" dirty="0"/>
              <a:t>f(y)/2 + f(z)/2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3261866" y="3516062"/>
            <a:ext cx="3047309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en-US" altLang="en-US" sz="2000" b="1" dirty="0">
                <a:latin typeface="Arial" panose="020B0604020202020204" pitchFamily="34" charset="0"/>
              </a:rPr>
              <a:t>Line joining any points </a:t>
            </a:r>
            <a:br>
              <a:rPr lang="en-US" altLang="en-US" sz="2000" b="1" dirty="0">
                <a:latin typeface="Arial" panose="020B0604020202020204" pitchFamily="34" charset="0"/>
              </a:rPr>
            </a:br>
            <a:r>
              <a:rPr lang="en-US" altLang="en-US" sz="2000" b="1" dirty="0">
                <a:latin typeface="Arial" panose="020B0604020202020204" pitchFamily="34" charset="0"/>
              </a:rPr>
              <a:t>is below the curve</a:t>
            </a:r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 flipV="1">
            <a:off x="4859339" y="4332288"/>
            <a:ext cx="3749675" cy="965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31458" name="Group 34"/>
          <p:cNvGrpSpPr>
            <a:grpSpLocks/>
          </p:cNvGrpSpPr>
          <p:nvPr/>
        </p:nvGrpSpPr>
        <p:grpSpPr bwMode="auto">
          <a:xfrm>
            <a:off x="2828926" y="3733800"/>
            <a:ext cx="7000875" cy="3073400"/>
            <a:chOff x="822" y="2352"/>
            <a:chExt cx="4410" cy="1936"/>
          </a:xfrm>
        </p:grpSpPr>
        <p:sp>
          <p:nvSpPr>
            <p:cNvPr id="231434" name="Freeform 10"/>
            <p:cNvSpPr>
              <a:spLocks/>
            </p:cNvSpPr>
            <p:nvPr/>
          </p:nvSpPr>
          <p:spPr bwMode="auto">
            <a:xfrm flipH="1" flipV="1">
              <a:off x="1812" y="2352"/>
              <a:ext cx="3420" cy="1235"/>
            </a:xfrm>
            <a:custGeom>
              <a:avLst/>
              <a:gdLst>
                <a:gd name="T0" fmla="*/ 0 w 1544"/>
                <a:gd name="T1" fmla="*/ 0 h 1205"/>
                <a:gd name="T2" fmla="*/ 81 w 1544"/>
                <a:gd name="T3" fmla="*/ 222 h 1205"/>
                <a:gd name="T4" fmla="*/ 168 w 1544"/>
                <a:gd name="T5" fmla="*/ 440 h 1205"/>
                <a:gd name="T6" fmla="*/ 209 w 1544"/>
                <a:gd name="T7" fmla="*/ 542 h 1205"/>
                <a:gd name="T8" fmla="*/ 250 w 1544"/>
                <a:gd name="T9" fmla="*/ 640 h 1205"/>
                <a:gd name="T10" fmla="*/ 296 w 1544"/>
                <a:gd name="T11" fmla="*/ 735 h 1205"/>
                <a:gd name="T12" fmla="*/ 337 w 1544"/>
                <a:gd name="T13" fmla="*/ 822 h 1205"/>
                <a:gd name="T14" fmla="*/ 383 w 1544"/>
                <a:gd name="T15" fmla="*/ 902 h 1205"/>
                <a:gd name="T16" fmla="*/ 424 w 1544"/>
                <a:gd name="T17" fmla="*/ 975 h 1205"/>
                <a:gd name="T18" fmla="*/ 470 w 1544"/>
                <a:gd name="T19" fmla="*/ 1041 h 1205"/>
                <a:gd name="T20" fmla="*/ 516 w 1544"/>
                <a:gd name="T21" fmla="*/ 1095 h 1205"/>
                <a:gd name="T22" fmla="*/ 563 w 1544"/>
                <a:gd name="T23" fmla="*/ 1139 h 1205"/>
                <a:gd name="T24" fmla="*/ 609 w 1544"/>
                <a:gd name="T25" fmla="*/ 1175 h 1205"/>
                <a:gd name="T26" fmla="*/ 656 w 1544"/>
                <a:gd name="T27" fmla="*/ 1197 h 1205"/>
                <a:gd name="T28" fmla="*/ 702 w 1544"/>
                <a:gd name="T29" fmla="*/ 1204 h 1205"/>
                <a:gd name="T30" fmla="*/ 748 w 1544"/>
                <a:gd name="T31" fmla="*/ 1201 h 1205"/>
                <a:gd name="T32" fmla="*/ 801 w 1544"/>
                <a:gd name="T33" fmla="*/ 1183 h 1205"/>
                <a:gd name="T34" fmla="*/ 847 w 1544"/>
                <a:gd name="T35" fmla="*/ 1153 h 1205"/>
                <a:gd name="T36" fmla="*/ 899 w 1544"/>
                <a:gd name="T37" fmla="*/ 1113 h 1205"/>
                <a:gd name="T38" fmla="*/ 951 w 1544"/>
                <a:gd name="T39" fmla="*/ 1062 h 1205"/>
                <a:gd name="T40" fmla="*/ 1004 w 1544"/>
                <a:gd name="T41" fmla="*/ 1004 h 1205"/>
                <a:gd name="T42" fmla="*/ 1056 w 1544"/>
                <a:gd name="T43" fmla="*/ 935 h 1205"/>
                <a:gd name="T44" fmla="*/ 1108 w 1544"/>
                <a:gd name="T45" fmla="*/ 859 h 1205"/>
                <a:gd name="T46" fmla="*/ 1160 w 1544"/>
                <a:gd name="T47" fmla="*/ 775 h 1205"/>
                <a:gd name="T48" fmla="*/ 1212 w 1544"/>
                <a:gd name="T49" fmla="*/ 684 h 1205"/>
                <a:gd name="T50" fmla="*/ 1270 w 1544"/>
                <a:gd name="T51" fmla="*/ 593 h 1205"/>
                <a:gd name="T52" fmla="*/ 1323 w 1544"/>
                <a:gd name="T53" fmla="*/ 491 h 1205"/>
                <a:gd name="T54" fmla="*/ 1433 w 1544"/>
                <a:gd name="T55" fmla="*/ 287 h 1205"/>
                <a:gd name="T56" fmla="*/ 1543 w 1544"/>
                <a:gd name="T57" fmla="*/ 72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4" h="1205">
                  <a:moveTo>
                    <a:pt x="0" y="0"/>
                  </a:moveTo>
                  <a:lnTo>
                    <a:pt x="81" y="222"/>
                  </a:lnTo>
                  <a:lnTo>
                    <a:pt x="168" y="440"/>
                  </a:lnTo>
                  <a:lnTo>
                    <a:pt x="209" y="542"/>
                  </a:lnTo>
                  <a:lnTo>
                    <a:pt x="250" y="640"/>
                  </a:lnTo>
                  <a:lnTo>
                    <a:pt x="296" y="735"/>
                  </a:lnTo>
                  <a:lnTo>
                    <a:pt x="337" y="822"/>
                  </a:lnTo>
                  <a:lnTo>
                    <a:pt x="383" y="902"/>
                  </a:lnTo>
                  <a:lnTo>
                    <a:pt x="424" y="975"/>
                  </a:lnTo>
                  <a:lnTo>
                    <a:pt x="470" y="1041"/>
                  </a:lnTo>
                  <a:lnTo>
                    <a:pt x="516" y="1095"/>
                  </a:lnTo>
                  <a:lnTo>
                    <a:pt x="563" y="1139"/>
                  </a:lnTo>
                  <a:lnTo>
                    <a:pt x="609" y="1175"/>
                  </a:lnTo>
                  <a:lnTo>
                    <a:pt x="656" y="1197"/>
                  </a:lnTo>
                  <a:lnTo>
                    <a:pt x="702" y="1204"/>
                  </a:lnTo>
                  <a:lnTo>
                    <a:pt x="748" y="1201"/>
                  </a:lnTo>
                  <a:lnTo>
                    <a:pt x="801" y="1183"/>
                  </a:lnTo>
                  <a:lnTo>
                    <a:pt x="847" y="1153"/>
                  </a:lnTo>
                  <a:lnTo>
                    <a:pt x="899" y="1113"/>
                  </a:lnTo>
                  <a:lnTo>
                    <a:pt x="951" y="1062"/>
                  </a:lnTo>
                  <a:lnTo>
                    <a:pt x="1004" y="1004"/>
                  </a:lnTo>
                  <a:lnTo>
                    <a:pt x="1056" y="935"/>
                  </a:lnTo>
                  <a:lnTo>
                    <a:pt x="1108" y="859"/>
                  </a:lnTo>
                  <a:lnTo>
                    <a:pt x="1160" y="775"/>
                  </a:lnTo>
                  <a:lnTo>
                    <a:pt x="1212" y="684"/>
                  </a:lnTo>
                  <a:lnTo>
                    <a:pt x="1270" y="593"/>
                  </a:lnTo>
                  <a:lnTo>
                    <a:pt x="1323" y="491"/>
                  </a:lnTo>
                  <a:lnTo>
                    <a:pt x="1433" y="287"/>
                  </a:lnTo>
                  <a:lnTo>
                    <a:pt x="1543" y="72"/>
                  </a:lnTo>
                </a:path>
              </a:pathLst>
            </a:custGeom>
            <a:noFill/>
            <a:ln w="381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1457" name="Group 33"/>
            <p:cNvGrpSpPr>
              <a:grpSpLocks/>
            </p:cNvGrpSpPr>
            <p:nvPr/>
          </p:nvGrpSpPr>
          <p:grpSpPr bwMode="auto">
            <a:xfrm>
              <a:off x="822" y="2361"/>
              <a:ext cx="4266" cy="1927"/>
              <a:chOff x="822" y="2361"/>
              <a:chExt cx="4266" cy="1927"/>
            </a:xfrm>
          </p:grpSpPr>
          <p:sp>
            <p:nvSpPr>
              <p:cNvPr id="231431" name="Rectangle 7"/>
              <p:cNvSpPr>
                <a:spLocks noChangeArrowheads="1"/>
              </p:cNvSpPr>
              <p:nvPr/>
            </p:nvSpPr>
            <p:spPr bwMode="auto">
              <a:xfrm>
                <a:off x="1131" y="2361"/>
                <a:ext cx="64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pPr algn="ctr" eaLnBrk="1" hangingPunct="1"/>
                <a:endParaRPr lang="en-US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32" name="Line 8"/>
              <p:cNvSpPr>
                <a:spLocks noChangeShapeType="1"/>
              </p:cNvSpPr>
              <p:nvPr/>
            </p:nvSpPr>
            <p:spPr bwMode="auto">
              <a:xfrm>
                <a:off x="825" y="3983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1433" name="Line 9"/>
              <p:cNvSpPr>
                <a:spLocks noChangeShapeType="1"/>
              </p:cNvSpPr>
              <p:nvPr/>
            </p:nvSpPr>
            <p:spPr bwMode="auto">
              <a:xfrm flipV="1">
                <a:off x="822" y="2372"/>
                <a:ext cx="0" cy="16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1435" name="Rectangle 11"/>
              <p:cNvSpPr>
                <a:spLocks noChangeArrowheads="1"/>
              </p:cNvSpPr>
              <p:nvPr/>
            </p:nvSpPr>
            <p:spPr bwMode="auto">
              <a:xfrm>
                <a:off x="4892" y="387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1" hangingPunct="1"/>
                <a:r>
                  <a:rPr lang="en-US" altLang="en-US" b="1" dirty="0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231436" name="Rectangle 12"/>
              <p:cNvSpPr>
                <a:spLocks noChangeArrowheads="1"/>
              </p:cNvSpPr>
              <p:nvPr/>
            </p:nvSpPr>
            <p:spPr bwMode="auto">
              <a:xfrm>
                <a:off x="1967" y="401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1" hangingPunct="1"/>
                <a:r>
                  <a:rPr lang="en-US" altLang="en-US" b="1" dirty="0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231437" name="Rectangle 13"/>
              <p:cNvSpPr>
                <a:spLocks noChangeArrowheads="1"/>
              </p:cNvSpPr>
              <p:nvPr/>
            </p:nvSpPr>
            <p:spPr bwMode="auto">
              <a:xfrm>
                <a:off x="4432" y="405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1" hangingPunct="1"/>
                <a:r>
                  <a:rPr lang="en-US" altLang="en-US" b="1" dirty="0">
                    <a:latin typeface="Arial" panose="020B0604020202020204" pitchFamily="34" charset="0"/>
                  </a:rPr>
                  <a:t>z</a:t>
                </a:r>
              </a:p>
            </p:txBody>
          </p:sp>
        </p:grpSp>
      </p:grpSp>
      <p:grpSp>
        <p:nvGrpSpPr>
          <p:cNvPr id="231438" name="Group 14"/>
          <p:cNvGrpSpPr>
            <a:grpSpLocks/>
          </p:cNvGrpSpPr>
          <p:nvPr/>
        </p:nvGrpSpPr>
        <p:grpSpPr bwMode="auto">
          <a:xfrm>
            <a:off x="2171700" y="5105401"/>
            <a:ext cx="2705100" cy="1204913"/>
            <a:chOff x="416" y="3216"/>
            <a:chExt cx="1704" cy="759"/>
          </a:xfrm>
        </p:grpSpPr>
        <p:sp>
          <p:nvSpPr>
            <p:cNvPr id="231439" name="Oval 15"/>
            <p:cNvSpPr>
              <a:spLocks noChangeArrowheads="1"/>
            </p:cNvSpPr>
            <p:nvPr/>
          </p:nvSpPr>
          <p:spPr bwMode="auto">
            <a:xfrm>
              <a:off x="2024" y="326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1440" name="Group 16"/>
            <p:cNvGrpSpPr>
              <a:grpSpLocks/>
            </p:cNvGrpSpPr>
            <p:nvPr/>
          </p:nvGrpSpPr>
          <p:grpSpPr bwMode="auto">
            <a:xfrm>
              <a:off x="416" y="3216"/>
              <a:ext cx="1704" cy="759"/>
              <a:chOff x="416" y="3216"/>
              <a:chExt cx="1704" cy="759"/>
            </a:xfrm>
          </p:grpSpPr>
          <p:sp>
            <p:nvSpPr>
              <p:cNvPr id="231441" name="Line 17"/>
              <p:cNvSpPr>
                <a:spLocks noChangeShapeType="1"/>
              </p:cNvSpPr>
              <p:nvPr/>
            </p:nvSpPr>
            <p:spPr bwMode="auto">
              <a:xfrm>
                <a:off x="2056" y="3337"/>
                <a:ext cx="0" cy="638"/>
              </a:xfrm>
              <a:prstGeom prst="line">
                <a:avLst/>
              </a:prstGeom>
              <a:noFill/>
              <a:ln w="12700" cap="sq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1442" name="Oval 18"/>
              <p:cNvSpPr>
                <a:spLocks noChangeArrowheads="1"/>
              </p:cNvSpPr>
              <p:nvPr/>
            </p:nvSpPr>
            <p:spPr bwMode="auto">
              <a:xfrm>
                <a:off x="2024" y="326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1443" name="Line 19"/>
              <p:cNvSpPr>
                <a:spLocks noChangeShapeType="1"/>
              </p:cNvSpPr>
              <p:nvPr/>
            </p:nvSpPr>
            <p:spPr bwMode="auto">
              <a:xfrm flipH="1">
                <a:off x="824" y="3312"/>
                <a:ext cx="1248" cy="0"/>
              </a:xfrm>
              <a:prstGeom prst="line">
                <a:avLst/>
              </a:prstGeom>
              <a:noFill/>
              <a:ln w="12700" cap="sq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1444" name="Rectangle 20"/>
              <p:cNvSpPr>
                <a:spLocks noChangeArrowheads="1"/>
              </p:cNvSpPr>
              <p:nvPr/>
            </p:nvSpPr>
            <p:spPr bwMode="auto">
              <a:xfrm>
                <a:off x="416" y="3216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1" hangingPunct="1"/>
                <a:r>
                  <a:rPr lang="en-US" altLang="en-US" b="1" dirty="0">
                    <a:latin typeface="Arial" panose="020B0604020202020204" pitchFamily="34" charset="0"/>
                  </a:rPr>
                  <a:t>f(y)</a:t>
                </a:r>
              </a:p>
            </p:txBody>
          </p:sp>
        </p:grpSp>
      </p:grpSp>
      <p:grpSp>
        <p:nvGrpSpPr>
          <p:cNvPr id="231445" name="Group 21"/>
          <p:cNvGrpSpPr>
            <a:grpSpLocks/>
          </p:cNvGrpSpPr>
          <p:nvPr/>
        </p:nvGrpSpPr>
        <p:grpSpPr bwMode="auto">
          <a:xfrm>
            <a:off x="2133600" y="4073526"/>
            <a:ext cx="6546850" cy="2174875"/>
            <a:chOff x="396" y="2592"/>
            <a:chExt cx="4124" cy="1370"/>
          </a:xfrm>
        </p:grpSpPr>
        <p:sp>
          <p:nvSpPr>
            <p:cNvPr id="231446" name="Oval 22"/>
            <p:cNvSpPr>
              <a:spLocks noChangeArrowheads="1"/>
            </p:cNvSpPr>
            <p:nvPr/>
          </p:nvSpPr>
          <p:spPr bwMode="auto">
            <a:xfrm>
              <a:off x="4424" y="2688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1447" name="Line 23"/>
            <p:cNvSpPr>
              <a:spLocks noChangeShapeType="1"/>
            </p:cNvSpPr>
            <p:nvPr/>
          </p:nvSpPr>
          <p:spPr bwMode="auto">
            <a:xfrm>
              <a:off x="4482" y="2824"/>
              <a:ext cx="0" cy="113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448" name="Line 24"/>
            <p:cNvSpPr>
              <a:spLocks noChangeShapeType="1"/>
            </p:cNvSpPr>
            <p:nvPr/>
          </p:nvSpPr>
          <p:spPr bwMode="auto">
            <a:xfrm flipH="1">
              <a:off x="816" y="2736"/>
              <a:ext cx="3696" cy="0"/>
            </a:xfrm>
            <a:prstGeom prst="line">
              <a:avLst/>
            </a:prstGeom>
            <a:noFill/>
            <a:ln w="12700" cap="sq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449" name="Rectangle 25"/>
            <p:cNvSpPr>
              <a:spLocks noChangeArrowheads="1"/>
            </p:cNvSpPr>
            <p:nvPr/>
          </p:nvSpPr>
          <p:spPr bwMode="auto">
            <a:xfrm>
              <a:off x="396" y="2592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f(z)</a:t>
              </a:r>
            </a:p>
          </p:txBody>
        </p:sp>
      </p:grpSp>
      <p:grpSp>
        <p:nvGrpSpPr>
          <p:cNvPr id="231450" name="Group 26"/>
          <p:cNvGrpSpPr>
            <a:grpSpLocks/>
          </p:cNvGrpSpPr>
          <p:nvPr/>
        </p:nvGrpSpPr>
        <p:grpSpPr bwMode="auto">
          <a:xfrm>
            <a:off x="1739900" y="4511675"/>
            <a:ext cx="5575300" cy="2324100"/>
            <a:chOff x="144" y="2842"/>
            <a:chExt cx="3512" cy="1464"/>
          </a:xfrm>
        </p:grpSpPr>
        <p:sp>
          <p:nvSpPr>
            <p:cNvPr id="231451" name="Rectangle 27"/>
            <p:cNvSpPr>
              <a:spLocks noChangeArrowheads="1"/>
            </p:cNvSpPr>
            <p:nvPr/>
          </p:nvSpPr>
          <p:spPr bwMode="auto">
            <a:xfrm>
              <a:off x="3088" y="4075"/>
              <a:ext cx="5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(y+z)/2</a:t>
              </a:r>
            </a:p>
          </p:txBody>
        </p:sp>
        <p:sp>
          <p:nvSpPr>
            <p:cNvPr id="231452" name="Oval 28"/>
            <p:cNvSpPr>
              <a:spLocks noChangeArrowheads="1"/>
            </p:cNvSpPr>
            <p:nvPr/>
          </p:nvSpPr>
          <p:spPr bwMode="auto">
            <a:xfrm>
              <a:off x="3219" y="2976"/>
              <a:ext cx="101" cy="110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1453" name="Line 29"/>
            <p:cNvSpPr>
              <a:spLocks noChangeShapeType="1"/>
            </p:cNvSpPr>
            <p:nvPr/>
          </p:nvSpPr>
          <p:spPr bwMode="auto">
            <a:xfrm>
              <a:off x="824" y="3024"/>
              <a:ext cx="2448" cy="0"/>
            </a:xfrm>
            <a:prstGeom prst="line">
              <a:avLst/>
            </a:prstGeom>
            <a:noFill/>
            <a:ln w="12700" cap="sq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454" name="Rectangle 30"/>
            <p:cNvSpPr>
              <a:spLocks noChangeArrowheads="1"/>
            </p:cNvSpPr>
            <p:nvPr/>
          </p:nvSpPr>
          <p:spPr bwMode="auto">
            <a:xfrm>
              <a:off x="144" y="2842"/>
              <a:ext cx="8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</a:rPr>
                <a:t>f(y)/2 +</a:t>
              </a:r>
              <a:br>
                <a:rPr lang="en-US" altLang="en-US" b="1" dirty="0">
                  <a:latin typeface="Arial" panose="020B0604020202020204" pitchFamily="34" charset="0"/>
                </a:rPr>
              </a:br>
              <a:r>
                <a:rPr lang="en-US" altLang="en-US" b="1" dirty="0">
                  <a:latin typeface="Arial" panose="020B0604020202020204" pitchFamily="34" charset="0"/>
                </a:rPr>
                <a:t>f(z)/2</a:t>
              </a:r>
            </a:p>
          </p:txBody>
        </p:sp>
        <p:sp>
          <p:nvSpPr>
            <p:cNvPr id="231455" name="Line 31"/>
            <p:cNvSpPr>
              <a:spLocks noChangeShapeType="1"/>
            </p:cNvSpPr>
            <p:nvPr/>
          </p:nvSpPr>
          <p:spPr bwMode="auto">
            <a:xfrm>
              <a:off x="3264" y="3024"/>
              <a:ext cx="0" cy="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31456" name="Text Box 32"/>
          <p:cNvSpPr txBox="1">
            <a:spLocks noChangeArrowheads="1"/>
          </p:cNvSpPr>
          <p:nvPr/>
        </p:nvSpPr>
        <p:spPr bwMode="auto">
          <a:xfrm>
            <a:off x="7467600" y="2514600"/>
            <a:ext cx="2895600" cy="9233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We say “</a:t>
            </a:r>
            <a:r>
              <a:rPr lang="en-US" altLang="en-US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strict” concavity</a:t>
            </a:r>
            <a:r>
              <a:rPr lang="en-US" altLang="en-US" b="1" dirty="0">
                <a:latin typeface="Arial" panose="020B0604020202020204" pitchFamily="34" charset="0"/>
              </a:rPr>
              <a:t> if sign 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is  “&lt;” for </a:t>
            </a:r>
            <a:r>
              <a:rPr lang="en-US" altLang="en-US" b="1" dirty="0"/>
              <a:t>0</a:t>
            </a:r>
            <a:r>
              <a:rPr lang="en-US" altLang="en-US" b="1" dirty="0">
                <a:latin typeface="Symbol" panose="05050102010706020507" pitchFamily="18" charset="2"/>
              </a:rPr>
              <a:t>&lt; l &lt;1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4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988C-A55A-BB43-8AD4-C4668417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convex functions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9C8D838D-0CC5-CE48-87DE-CD5E6E85BB4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143000"/>
            <a:ext cx="4648200" cy="2566988"/>
            <a:chOff x="1392" y="720"/>
            <a:chExt cx="2928" cy="1617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0C9E9A24-58C2-B046-BA29-8244EED7A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1044"/>
              <a:ext cx="0" cy="129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772D6FE9-0118-7140-88AD-01BA5A64F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95"/>
              <a:ext cx="243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1535AEC2-7F00-834B-80F7-6EF307C70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" y="1082"/>
              <a:ext cx="2624" cy="843"/>
            </a:xfrm>
            <a:custGeom>
              <a:avLst/>
              <a:gdLst>
                <a:gd name="T0" fmla="*/ 0 w 3312"/>
                <a:gd name="T1" fmla="*/ 1056 h 1064"/>
                <a:gd name="T2" fmla="*/ 864 w 3312"/>
                <a:gd name="T3" fmla="*/ 1056 h 1064"/>
                <a:gd name="T4" fmla="*/ 2064 w 3312"/>
                <a:gd name="T5" fmla="*/ 1008 h 1064"/>
                <a:gd name="T6" fmla="*/ 2784 w 3312"/>
                <a:gd name="T7" fmla="*/ 768 h 1064"/>
                <a:gd name="T8" fmla="*/ 3312 w 3312"/>
                <a:gd name="T9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2" h="1064">
                  <a:moveTo>
                    <a:pt x="0" y="1056"/>
                  </a:moveTo>
                  <a:cubicBezTo>
                    <a:pt x="260" y="1060"/>
                    <a:pt x="520" y="1064"/>
                    <a:pt x="864" y="1056"/>
                  </a:cubicBezTo>
                  <a:cubicBezTo>
                    <a:pt x="1208" y="1048"/>
                    <a:pt x="1744" y="1056"/>
                    <a:pt x="2064" y="1008"/>
                  </a:cubicBezTo>
                  <a:cubicBezTo>
                    <a:pt x="2384" y="960"/>
                    <a:pt x="2576" y="936"/>
                    <a:pt x="2784" y="768"/>
                  </a:cubicBezTo>
                  <a:cubicBezTo>
                    <a:pt x="2992" y="600"/>
                    <a:pt x="3224" y="128"/>
                    <a:pt x="3312" y="0"/>
                  </a:cubicBezTo>
                </a:path>
              </a:pathLst>
            </a:custGeom>
            <a:noFill/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A6A39C5F-8C70-A747-8C27-50624B093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" y="1881"/>
              <a:ext cx="3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x</a:t>
              </a: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F2F68BFC-2804-7F4C-9C46-7FDD0CA0E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720"/>
              <a:ext cx="6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f(x)</a:t>
              </a:r>
            </a:p>
          </p:txBody>
        </p:sp>
      </p:grpSp>
      <p:grpSp>
        <p:nvGrpSpPr>
          <p:cNvPr id="10" name="Group 20">
            <a:extLst>
              <a:ext uri="{FF2B5EF4-FFF2-40B4-BE49-F238E27FC236}">
                <a16:creationId xmlns:a16="http://schemas.microsoft.com/office/drawing/2014/main" id="{FA9C3053-7A36-3148-B0B8-3D81978DE8E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114800"/>
            <a:ext cx="5080000" cy="2566988"/>
            <a:chOff x="1216" y="2895"/>
            <a:chExt cx="3200" cy="1617"/>
          </a:xfrm>
        </p:grpSpPr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0E71B8CB-1AEE-ED44-AFB7-CDEA65C16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" y="3219"/>
              <a:ext cx="0" cy="129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EADF26EE-E4EA-4342-BC2C-F268100A1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4170"/>
              <a:ext cx="243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8961CB8E-B1D2-4443-9EB1-9AA10CDE78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16" y="3257"/>
              <a:ext cx="2624" cy="843"/>
            </a:xfrm>
            <a:custGeom>
              <a:avLst/>
              <a:gdLst>
                <a:gd name="T0" fmla="*/ 0 w 3312"/>
                <a:gd name="T1" fmla="*/ 1056 h 1064"/>
                <a:gd name="T2" fmla="*/ 864 w 3312"/>
                <a:gd name="T3" fmla="*/ 1056 h 1064"/>
                <a:gd name="T4" fmla="*/ 2064 w 3312"/>
                <a:gd name="T5" fmla="*/ 1008 h 1064"/>
                <a:gd name="T6" fmla="*/ 2784 w 3312"/>
                <a:gd name="T7" fmla="*/ 768 h 1064"/>
                <a:gd name="T8" fmla="*/ 3312 w 3312"/>
                <a:gd name="T9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2" h="1064">
                  <a:moveTo>
                    <a:pt x="0" y="1056"/>
                  </a:moveTo>
                  <a:cubicBezTo>
                    <a:pt x="260" y="1060"/>
                    <a:pt x="520" y="1064"/>
                    <a:pt x="864" y="1056"/>
                  </a:cubicBezTo>
                  <a:cubicBezTo>
                    <a:pt x="1208" y="1048"/>
                    <a:pt x="1744" y="1056"/>
                    <a:pt x="2064" y="1008"/>
                  </a:cubicBezTo>
                  <a:cubicBezTo>
                    <a:pt x="2384" y="960"/>
                    <a:pt x="2576" y="936"/>
                    <a:pt x="2784" y="768"/>
                  </a:cubicBezTo>
                  <a:cubicBezTo>
                    <a:pt x="2992" y="600"/>
                    <a:pt x="3224" y="128"/>
                    <a:pt x="3312" y="0"/>
                  </a:cubicBezTo>
                </a:path>
              </a:pathLst>
            </a:custGeom>
            <a:noFill/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85D8E1F4-AE9A-D742-BA6F-D5DFA0A44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4056"/>
              <a:ext cx="3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-x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DEB3CC3A-A679-5D4A-8753-2086CE838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" y="2895"/>
              <a:ext cx="6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f(-x)</a:t>
              </a:r>
            </a:p>
          </p:txBody>
        </p:sp>
      </p:grpSp>
      <p:sp>
        <p:nvSpPr>
          <p:cNvPr id="16" name="Text Box 19">
            <a:extLst>
              <a:ext uri="{FF2B5EF4-FFF2-40B4-BE49-F238E27FC236}">
                <a16:creationId xmlns:a16="http://schemas.microsoft.com/office/drawing/2014/main" id="{6EA7C43A-41D6-F64A-BBAF-44197DCF8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32150"/>
            <a:ext cx="2590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b="1" dirty="0">
                <a:latin typeface="Arial" panose="020B0604020202020204" pitchFamily="34" charset="0"/>
              </a:rPr>
              <a:t>If f(x) is convex, then f(-x) is convex.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3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3B33-BB6B-4E90-93D5-7D0751961D31}" type="slidenum">
              <a:rPr lang="en-US" altLang="en-US"/>
              <a:pPr/>
              <a:t>35</a:t>
            </a:fld>
            <a:endParaRPr lang="en-US" altLang="en-US" dirty="0"/>
          </a:p>
        </p:txBody>
      </p:sp>
      <p:grpSp>
        <p:nvGrpSpPr>
          <p:cNvPr id="235537" name="Group 17"/>
          <p:cNvGrpSpPr>
            <a:grpSpLocks/>
          </p:cNvGrpSpPr>
          <p:nvPr/>
        </p:nvGrpSpPr>
        <p:grpSpPr bwMode="auto">
          <a:xfrm>
            <a:off x="2455863" y="1328521"/>
            <a:ext cx="4648200" cy="2566988"/>
            <a:chOff x="576" y="720"/>
            <a:chExt cx="2928" cy="1617"/>
          </a:xfrm>
        </p:grpSpPr>
        <p:sp>
          <p:nvSpPr>
            <p:cNvPr id="235524" name="Line 4"/>
            <p:cNvSpPr>
              <a:spLocks noChangeShapeType="1"/>
            </p:cNvSpPr>
            <p:nvPr/>
          </p:nvSpPr>
          <p:spPr bwMode="auto">
            <a:xfrm>
              <a:off x="1755" y="1044"/>
              <a:ext cx="0" cy="129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525" name="Line 5"/>
            <p:cNvSpPr>
              <a:spLocks noChangeShapeType="1"/>
            </p:cNvSpPr>
            <p:nvPr/>
          </p:nvSpPr>
          <p:spPr bwMode="auto">
            <a:xfrm>
              <a:off x="576" y="1995"/>
              <a:ext cx="243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526" name="Freeform 6"/>
            <p:cNvSpPr>
              <a:spLocks/>
            </p:cNvSpPr>
            <p:nvPr/>
          </p:nvSpPr>
          <p:spPr bwMode="auto">
            <a:xfrm>
              <a:off x="614" y="1082"/>
              <a:ext cx="2624" cy="843"/>
            </a:xfrm>
            <a:custGeom>
              <a:avLst/>
              <a:gdLst>
                <a:gd name="T0" fmla="*/ 0 w 3312"/>
                <a:gd name="T1" fmla="*/ 1056 h 1064"/>
                <a:gd name="T2" fmla="*/ 864 w 3312"/>
                <a:gd name="T3" fmla="*/ 1056 h 1064"/>
                <a:gd name="T4" fmla="*/ 2064 w 3312"/>
                <a:gd name="T5" fmla="*/ 1008 h 1064"/>
                <a:gd name="T6" fmla="*/ 2784 w 3312"/>
                <a:gd name="T7" fmla="*/ 768 h 1064"/>
                <a:gd name="T8" fmla="*/ 3312 w 3312"/>
                <a:gd name="T9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2" h="1064">
                  <a:moveTo>
                    <a:pt x="0" y="1056"/>
                  </a:moveTo>
                  <a:cubicBezTo>
                    <a:pt x="260" y="1060"/>
                    <a:pt x="520" y="1064"/>
                    <a:pt x="864" y="1056"/>
                  </a:cubicBezTo>
                  <a:cubicBezTo>
                    <a:pt x="1208" y="1048"/>
                    <a:pt x="1744" y="1056"/>
                    <a:pt x="2064" y="1008"/>
                  </a:cubicBezTo>
                  <a:cubicBezTo>
                    <a:pt x="2384" y="960"/>
                    <a:pt x="2576" y="936"/>
                    <a:pt x="2784" y="768"/>
                  </a:cubicBezTo>
                  <a:cubicBezTo>
                    <a:pt x="2992" y="600"/>
                    <a:pt x="3224" y="128"/>
                    <a:pt x="3312" y="0"/>
                  </a:cubicBezTo>
                </a:path>
              </a:pathLst>
            </a:custGeom>
            <a:noFill/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527" name="Text Box 7"/>
            <p:cNvSpPr txBox="1">
              <a:spLocks noChangeArrowheads="1"/>
            </p:cNvSpPr>
            <p:nvPr/>
          </p:nvSpPr>
          <p:spPr bwMode="auto">
            <a:xfrm>
              <a:off x="3124" y="1881"/>
              <a:ext cx="3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x</a:t>
              </a:r>
            </a:p>
          </p:txBody>
        </p:sp>
        <p:sp>
          <p:nvSpPr>
            <p:cNvPr id="235528" name="Text Box 8"/>
            <p:cNvSpPr txBox="1">
              <a:spLocks noChangeArrowheads="1"/>
            </p:cNvSpPr>
            <p:nvPr/>
          </p:nvSpPr>
          <p:spPr bwMode="auto">
            <a:xfrm>
              <a:off x="1555" y="720"/>
              <a:ext cx="6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y</a:t>
              </a:r>
            </a:p>
          </p:txBody>
        </p:sp>
      </p:grp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7543800" y="3232150"/>
            <a:ext cx="2590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b="1" dirty="0">
                <a:latin typeface="Arial" panose="020B0604020202020204" pitchFamily="34" charset="0"/>
              </a:rPr>
              <a:t>If f(x) is convex, then K - f(x) is concave.</a:t>
            </a:r>
            <a:endParaRPr lang="en-US" altLang="en-US" dirty="0"/>
          </a:p>
        </p:txBody>
      </p:sp>
      <p:grpSp>
        <p:nvGrpSpPr>
          <p:cNvPr id="235538" name="Group 18"/>
          <p:cNvGrpSpPr>
            <a:grpSpLocks/>
          </p:cNvGrpSpPr>
          <p:nvPr/>
        </p:nvGrpSpPr>
        <p:grpSpPr bwMode="auto">
          <a:xfrm>
            <a:off x="2489200" y="4114800"/>
            <a:ext cx="4648200" cy="2566988"/>
            <a:chOff x="608" y="2592"/>
            <a:chExt cx="2928" cy="1617"/>
          </a:xfrm>
        </p:grpSpPr>
        <p:sp>
          <p:nvSpPr>
            <p:cNvPr id="235530" name="Line 10"/>
            <p:cNvSpPr>
              <a:spLocks noChangeShapeType="1"/>
            </p:cNvSpPr>
            <p:nvPr/>
          </p:nvSpPr>
          <p:spPr bwMode="auto">
            <a:xfrm>
              <a:off x="1787" y="2916"/>
              <a:ext cx="0" cy="129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531" name="Line 11"/>
            <p:cNvSpPr>
              <a:spLocks noChangeShapeType="1"/>
            </p:cNvSpPr>
            <p:nvPr/>
          </p:nvSpPr>
          <p:spPr bwMode="auto">
            <a:xfrm>
              <a:off x="608" y="3867"/>
              <a:ext cx="243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533" name="Text Box 13"/>
            <p:cNvSpPr txBox="1">
              <a:spLocks noChangeArrowheads="1"/>
            </p:cNvSpPr>
            <p:nvPr/>
          </p:nvSpPr>
          <p:spPr bwMode="auto">
            <a:xfrm>
              <a:off x="3156" y="3753"/>
              <a:ext cx="3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x</a:t>
              </a:r>
            </a:p>
          </p:txBody>
        </p:sp>
        <p:sp>
          <p:nvSpPr>
            <p:cNvPr id="235534" name="Text Box 14"/>
            <p:cNvSpPr txBox="1">
              <a:spLocks noChangeArrowheads="1"/>
            </p:cNvSpPr>
            <p:nvPr/>
          </p:nvSpPr>
          <p:spPr bwMode="auto">
            <a:xfrm>
              <a:off x="1587" y="2592"/>
              <a:ext cx="6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y</a:t>
              </a:r>
            </a:p>
          </p:txBody>
        </p:sp>
        <p:sp>
          <p:nvSpPr>
            <p:cNvPr id="235536" name="Freeform 16"/>
            <p:cNvSpPr>
              <a:spLocks/>
            </p:cNvSpPr>
            <p:nvPr/>
          </p:nvSpPr>
          <p:spPr bwMode="auto">
            <a:xfrm flipV="1">
              <a:off x="710" y="2928"/>
              <a:ext cx="2624" cy="843"/>
            </a:xfrm>
            <a:custGeom>
              <a:avLst/>
              <a:gdLst>
                <a:gd name="T0" fmla="*/ 0 w 3312"/>
                <a:gd name="T1" fmla="*/ 1056 h 1064"/>
                <a:gd name="T2" fmla="*/ 864 w 3312"/>
                <a:gd name="T3" fmla="*/ 1056 h 1064"/>
                <a:gd name="T4" fmla="*/ 2064 w 3312"/>
                <a:gd name="T5" fmla="*/ 1008 h 1064"/>
                <a:gd name="T6" fmla="*/ 2784 w 3312"/>
                <a:gd name="T7" fmla="*/ 768 h 1064"/>
                <a:gd name="T8" fmla="*/ 3312 w 3312"/>
                <a:gd name="T9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2" h="1064">
                  <a:moveTo>
                    <a:pt x="0" y="1056"/>
                  </a:moveTo>
                  <a:cubicBezTo>
                    <a:pt x="260" y="1060"/>
                    <a:pt x="520" y="1064"/>
                    <a:pt x="864" y="1056"/>
                  </a:cubicBezTo>
                  <a:cubicBezTo>
                    <a:pt x="1208" y="1048"/>
                    <a:pt x="1744" y="1056"/>
                    <a:pt x="2064" y="1008"/>
                  </a:cubicBezTo>
                  <a:cubicBezTo>
                    <a:pt x="2384" y="960"/>
                    <a:pt x="2576" y="936"/>
                    <a:pt x="2784" y="768"/>
                  </a:cubicBezTo>
                  <a:cubicBezTo>
                    <a:pt x="2992" y="600"/>
                    <a:pt x="3224" y="128"/>
                    <a:pt x="3312" y="0"/>
                  </a:cubicBezTo>
                </a:path>
              </a:pathLst>
            </a:custGeom>
            <a:noFill/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FA456DD-7C29-A047-887F-6DC783C0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convex functions</a:t>
            </a:r>
          </a:p>
        </p:txBody>
      </p:sp>
    </p:spTree>
    <p:extLst>
      <p:ext uri="{BB962C8B-B14F-4D97-AF65-F5344CB8AC3E}">
        <p14:creationId xmlns:p14="http://schemas.microsoft.com/office/powerpoint/2010/main" val="678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455-B010-4C7C-B100-ABAB76B37A81}" type="slidenum">
              <a:rPr lang="en-US" altLang="en-US"/>
              <a:pPr/>
              <a:t>36</a:t>
            </a:fld>
            <a:endParaRPr lang="en-US" altLang="en-US" dirty="0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2159000" y="1346957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b="1" dirty="0">
                <a:latin typeface="Arial" panose="020B0604020202020204" pitchFamily="34" charset="0"/>
              </a:rPr>
              <a:t>If f(x) is a twice differentiable function of one variable, and if f”(x) &gt; 0 for all x, then f(x) is convex.</a:t>
            </a:r>
            <a:endParaRPr lang="en-US" altLang="en-US" dirty="0"/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2057400" y="2743200"/>
            <a:ext cx="4724400" cy="82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b="1" dirty="0">
                <a:latin typeface="Arial" panose="020B0604020202020204" pitchFamily="34" charset="0"/>
              </a:rPr>
              <a:t>f(x) = x</a:t>
            </a:r>
            <a:r>
              <a:rPr kumimoji="1" lang="en-US" altLang="en-US" b="1" baseline="30000" dirty="0">
                <a:latin typeface="Arial" panose="020B0604020202020204" pitchFamily="34" charset="0"/>
              </a:rPr>
              <a:t>2</a:t>
            </a:r>
            <a:r>
              <a:rPr kumimoji="1" lang="en-US" altLang="en-US" b="1" dirty="0"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kumimoji="1" lang="en-US" altLang="en-US" sz="2000" b="1" dirty="0">
                <a:latin typeface="Arial" panose="020B0604020202020204" pitchFamily="34" charset="0"/>
              </a:rPr>
              <a:t>f’(x) =  2x,   f”(x) = 2</a:t>
            </a:r>
            <a:endParaRPr lang="en-US" altLang="en-US" dirty="0"/>
          </a:p>
        </p:txBody>
      </p:sp>
      <p:graphicFrame>
        <p:nvGraphicFramePr>
          <p:cNvPr id="236557" name="Object 13"/>
          <p:cNvGraphicFramePr>
            <a:graphicFrameLocks noChangeAspect="1"/>
          </p:cNvGraphicFramePr>
          <p:nvPr/>
        </p:nvGraphicFramePr>
        <p:xfrm>
          <a:off x="5562600" y="2057401"/>
          <a:ext cx="464820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Chart" r:id="rId3" imgW="4677156" imgH="2476805" progId="Excel.Chart.8">
                  <p:embed/>
                </p:oleObj>
              </mc:Choice>
              <mc:Fallback>
                <p:oleObj name="Chart" r:id="rId3" imgW="4677156" imgH="2476805" progId="Excel.Chart.8">
                  <p:embed/>
                  <p:pic>
                    <p:nvPicPr>
                      <p:cNvPr id="2365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57401"/>
                        <a:ext cx="4648200" cy="225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1981200" y="5181600"/>
            <a:ext cx="3505200" cy="82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b="1" dirty="0">
                <a:latin typeface="Arial" panose="020B0604020202020204" pitchFamily="34" charset="0"/>
              </a:rPr>
              <a:t>f(x) = - </a:t>
            </a:r>
            <a:r>
              <a:rPr kumimoji="1" lang="en-US" altLang="en-US" b="1" i="1" dirty="0">
                <a:latin typeface="Arial" panose="020B0604020202020204" pitchFamily="34" charset="0"/>
              </a:rPr>
              <a:t>ln</a:t>
            </a:r>
            <a:r>
              <a:rPr kumimoji="1" lang="en-US" altLang="en-US" b="1" dirty="0">
                <a:latin typeface="Arial" panose="020B0604020202020204" pitchFamily="34" charset="0"/>
              </a:rPr>
              <a:t>(x)  for x &gt; 0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kumimoji="1" lang="en-US" altLang="en-US" sz="2000" b="1" dirty="0">
                <a:latin typeface="Arial" panose="020B0604020202020204" pitchFamily="34" charset="0"/>
              </a:rPr>
              <a:t>f’(x) = -1/x,     f”(x) = 1/x</a:t>
            </a:r>
            <a:r>
              <a:rPr kumimoji="1" lang="en-US" altLang="en-US" sz="2000" b="1" baseline="30000" dirty="0">
                <a:latin typeface="Arial" panose="020B0604020202020204" pitchFamily="34" charset="0"/>
              </a:rPr>
              <a:t>2</a:t>
            </a:r>
            <a:endParaRPr lang="en-US" altLang="en-US" dirty="0"/>
          </a:p>
        </p:txBody>
      </p:sp>
      <p:graphicFrame>
        <p:nvGraphicFramePr>
          <p:cNvPr id="236559" name="Object 15"/>
          <p:cNvGraphicFramePr>
            <a:graphicFrameLocks noChangeAspect="1"/>
          </p:cNvGraphicFramePr>
          <p:nvPr/>
        </p:nvGraphicFramePr>
        <p:xfrm>
          <a:off x="5562601" y="4343400"/>
          <a:ext cx="467677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Chart" r:id="rId5" imgW="4677156" imgH="2476805" progId="Excel.Chart.8">
                  <p:embed/>
                </p:oleObj>
              </mc:Choice>
              <mc:Fallback>
                <p:oleObj name="Chart" r:id="rId5" imgW="4677156" imgH="2476805" progId="Excel.Chart.8">
                  <p:embed/>
                  <p:pic>
                    <p:nvPicPr>
                      <p:cNvPr id="2365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4343400"/>
                        <a:ext cx="4676775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F7CAC8D-4DFE-F04B-89FC-FE6E871B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convex functions</a:t>
            </a:r>
          </a:p>
        </p:txBody>
      </p:sp>
    </p:spTree>
    <p:extLst>
      <p:ext uri="{BB962C8B-B14F-4D97-AF65-F5344CB8AC3E}">
        <p14:creationId xmlns:p14="http://schemas.microsoft.com/office/powerpoint/2010/main" val="16126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74AB-AB1D-409A-96BA-A90EC6F0B5AD}" type="slidenum">
              <a:rPr lang="en-US" altLang="en-US"/>
              <a:pPr/>
              <a:t>37</a:t>
            </a:fld>
            <a:endParaRPr lang="en-US" altLang="en-US" dirty="0"/>
          </a:p>
        </p:txBody>
      </p:sp>
      <p:grpSp>
        <p:nvGrpSpPr>
          <p:cNvPr id="240651" name="Group 11"/>
          <p:cNvGrpSpPr>
            <a:grpSpLocks/>
          </p:cNvGrpSpPr>
          <p:nvPr/>
        </p:nvGrpSpPr>
        <p:grpSpPr bwMode="auto">
          <a:xfrm>
            <a:off x="2286000" y="2819400"/>
            <a:ext cx="7543800" cy="3994150"/>
            <a:chOff x="480" y="1776"/>
            <a:chExt cx="4752" cy="2516"/>
          </a:xfrm>
        </p:grpSpPr>
        <p:graphicFrame>
          <p:nvGraphicFramePr>
            <p:cNvPr id="240644" name="Object 4"/>
            <p:cNvGraphicFramePr>
              <a:graphicFrameLocks noChangeAspect="1"/>
            </p:cNvGraphicFramePr>
            <p:nvPr/>
          </p:nvGraphicFramePr>
          <p:xfrm>
            <a:off x="480" y="1776"/>
            <a:ext cx="4752" cy="2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name="Chart" r:id="rId3" imgW="4677156" imgH="2476805" progId="Excel.Chart.8">
                    <p:embed/>
                  </p:oleObj>
                </mc:Choice>
                <mc:Fallback>
                  <p:oleObj name="Chart" r:id="rId3" imgW="4677156" imgH="2476805" progId="Excel.Chart.8">
                    <p:embed/>
                    <p:pic>
                      <p:nvPicPr>
                        <p:cNvPr id="24064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776"/>
                          <a:ext cx="4752" cy="2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648" name="Text Box 8"/>
            <p:cNvSpPr txBox="1">
              <a:spLocks noChangeArrowheads="1"/>
            </p:cNvSpPr>
            <p:nvPr/>
          </p:nvSpPr>
          <p:spPr bwMode="auto">
            <a:xfrm>
              <a:off x="1008" y="369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FF"/>
                  </a:solidFill>
                </a:rPr>
                <a:t>f(x)</a:t>
              </a:r>
            </a:p>
          </p:txBody>
        </p:sp>
        <p:sp>
          <p:nvSpPr>
            <p:cNvPr id="240649" name="Text Box 9"/>
            <p:cNvSpPr txBox="1">
              <a:spLocks noChangeArrowheads="1"/>
            </p:cNvSpPr>
            <p:nvPr/>
          </p:nvSpPr>
          <p:spPr bwMode="auto">
            <a:xfrm>
              <a:off x="4368" y="369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>
                  <a:solidFill>
                    <a:srgbClr val="F40CE3"/>
                  </a:solidFill>
                </a:rPr>
                <a:t>g(x)</a:t>
              </a:r>
            </a:p>
          </p:txBody>
        </p:sp>
      </p:grp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3657600" y="1323074"/>
            <a:ext cx="472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If f(x) is convex and g(x) is convex, then so is f(x) + g(x)</a:t>
            </a:r>
          </a:p>
        </p:txBody>
      </p:sp>
      <p:grpSp>
        <p:nvGrpSpPr>
          <p:cNvPr id="240652" name="Group 12"/>
          <p:cNvGrpSpPr>
            <a:grpSpLocks/>
          </p:cNvGrpSpPr>
          <p:nvPr/>
        </p:nvGrpSpPr>
        <p:grpSpPr bwMode="auto">
          <a:xfrm>
            <a:off x="3810000" y="3276600"/>
            <a:ext cx="6019800" cy="2133600"/>
            <a:chOff x="1440" y="2064"/>
            <a:chExt cx="3792" cy="1344"/>
          </a:xfrm>
        </p:grpSpPr>
        <p:sp>
          <p:nvSpPr>
            <p:cNvPr id="240646" name="Freeform 6"/>
            <p:cNvSpPr>
              <a:spLocks/>
            </p:cNvSpPr>
            <p:nvPr/>
          </p:nvSpPr>
          <p:spPr bwMode="auto">
            <a:xfrm>
              <a:off x="1440" y="2160"/>
              <a:ext cx="2880" cy="1248"/>
            </a:xfrm>
            <a:custGeom>
              <a:avLst/>
              <a:gdLst>
                <a:gd name="T0" fmla="*/ 0 w 2880"/>
                <a:gd name="T1" fmla="*/ 0 h 1248"/>
                <a:gd name="T2" fmla="*/ 240 w 2880"/>
                <a:gd name="T3" fmla="*/ 528 h 1248"/>
                <a:gd name="T4" fmla="*/ 576 w 2880"/>
                <a:gd name="T5" fmla="*/ 912 h 1248"/>
                <a:gd name="T6" fmla="*/ 1104 w 2880"/>
                <a:gd name="T7" fmla="*/ 1200 h 1248"/>
                <a:gd name="T8" fmla="*/ 1728 w 2880"/>
                <a:gd name="T9" fmla="*/ 1200 h 1248"/>
                <a:gd name="T10" fmla="*/ 2256 w 2880"/>
                <a:gd name="T11" fmla="*/ 912 h 1248"/>
                <a:gd name="T12" fmla="*/ 2640 w 2880"/>
                <a:gd name="T13" fmla="*/ 432 h 1248"/>
                <a:gd name="T14" fmla="*/ 2880 w 2880"/>
                <a:gd name="T15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0" h="1248">
                  <a:moveTo>
                    <a:pt x="0" y="0"/>
                  </a:moveTo>
                  <a:cubicBezTo>
                    <a:pt x="72" y="188"/>
                    <a:pt x="144" y="376"/>
                    <a:pt x="240" y="528"/>
                  </a:cubicBezTo>
                  <a:cubicBezTo>
                    <a:pt x="336" y="680"/>
                    <a:pt x="432" y="800"/>
                    <a:pt x="576" y="912"/>
                  </a:cubicBezTo>
                  <a:cubicBezTo>
                    <a:pt x="720" y="1024"/>
                    <a:pt x="912" y="1152"/>
                    <a:pt x="1104" y="1200"/>
                  </a:cubicBezTo>
                  <a:cubicBezTo>
                    <a:pt x="1296" y="1248"/>
                    <a:pt x="1536" y="1248"/>
                    <a:pt x="1728" y="1200"/>
                  </a:cubicBezTo>
                  <a:cubicBezTo>
                    <a:pt x="1920" y="1152"/>
                    <a:pt x="2104" y="1040"/>
                    <a:pt x="2256" y="912"/>
                  </a:cubicBezTo>
                  <a:cubicBezTo>
                    <a:pt x="2408" y="784"/>
                    <a:pt x="2536" y="584"/>
                    <a:pt x="2640" y="432"/>
                  </a:cubicBezTo>
                  <a:cubicBezTo>
                    <a:pt x="2744" y="280"/>
                    <a:pt x="2812" y="140"/>
                    <a:pt x="2880" y="0"/>
                  </a:cubicBezTo>
                </a:path>
              </a:pathLst>
            </a:custGeom>
            <a:noFill/>
            <a:ln w="5715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650" name="Text Box 10"/>
            <p:cNvSpPr txBox="1">
              <a:spLocks noChangeArrowheads="1"/>
            </p:cNvSpPr>
            <p:nvPr/>
          </p:nvSpPr>
          <p:spPr bwMode="auto">
            <a:xfrm>
              <a:off x="4416" y="206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solidFill>
                    <a:srgbClr val="FF0000"/>
                  </a:solidFill>
                </a:rPr>
                <a:t>f(x)+g(x)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B874B79-C69B-8147-BE46-25458901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dirty="0"/>
              <a:t>Even more on convex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57A9-84D9-4D4E-920C-B5E50C83E935}" type="slidenum">
              <a:rPr lang="en-US" altLang="en-US"/>
              <a:pPr/>
              <a:t>38</a:t>
            </a:fld>
            <a:endParaRPr lang="en-US" altLang="en-US" dirty="0"/>
          </a:p>
        </p:txBody>
      </p:sp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2286000" y="2819400"/>
            <a:ext cx="7543800" cy="3994150"/>
            <a:chOff x="480" y="1776"/>
            <a:chExt cx="4752" cy="2516"/>
          </a:xfrm>
        </p:grpSpPr>
        <p:graphicFrame>
          <p:nvGraphicFramePr>
            <p:cNvPr id="242691" name="Object 3"/>
            <p:cNvGraphicFramePr>
              <a:graphicFrameLocks noChangeAspect="1"/>
            </p:cNvGraphicFramePr>
            <p:nvPr/>
          </p:nvGraphicFramePr>
          <p:xfrm>
            <a:off x="480" y="1776"/>
            <a:ext cx="4752" cy="2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name="Chart" r:id="rId3" imgW="4677156" imgH="2476805" progId="Excel.Chart.8">
                    <p:embed/>
                  </p:oleObj>
                </mc:Choice>
                <mc:Fallback>
                  <p:oleObj name="Chart" r:id="rId3" imgW="4677156" imgH="2476805" progId="Excel.Chart.8">
                    <p:embed/>
                    <p:pic>
                      <p:nvPicPr>
                        <p:cNvPr id="24269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776"/>
                          <a:ext cx="4752" cy="2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2692" name="Text Box 4"/>
            <p:cNvSpPr txBox="1">
              <a:spLocks noChangeArrowheads="1"/>
            </p:cNvSpPr>
            <p:nvPr/>
          </p:nvSpPr>
          <p:spPr bwMode="auto">
            <a:xfrm>
              <a:off x="1008" y="369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FF"/>
                  </a:solidFill>
                </a:rPr>
                <a:t>f(x)</a:t>
              </a:r>
            </a:p>
          </p:txBody>
        </p:sp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4368" y="369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>
                  <a:solidFill>
                    <a:srgbClr val="F40CE3"/>
                  </a:solidFill>
                </a:rPr>
                <a:t>g(x)</a:t>
              </a:r>
            </a:p>
          </p:txBody>
        </p:sp>
      </p:grp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3581400" y="1066801"/>
            <a:ext cx="472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If f(x) is convex and g(x) is convex, then so is max [f(x), g(x)]</a:t>
            </a:r>
          </a:p>
        </p:txBody>
      </p:sp>
      <p:grpSp>
        <p:nvGrpSpPr>
          <p:cNvPr id="242701" name="Group 13"/>
          <p:cNvGrpSpPr>
            <a:grpSpLocks/>
          </p:cNvGrpSpPr>
          <p:nvPr/>
        </p:nvGrpSpPr>
        <p:grpSpPr bwMode="auto">
          <a:xfrm>
            <a:off x="3733800" y="3032126"/>
            <a:ext cx="5410200" cy="2670175"/>
            <a:chOff x="1392" y="1910"/>
            <a:chExt cx="3408" cy="1682"/>
          </a:xfrm>
        </p:grpSpPr>
        <p:sp>
          <p:nvSpPr>
            <p:cNvPr id="242699" name="Freeform 11"/>
            <p:cNvSpPr>
              <a:spLocks/>
            </p:cNvSpPr>
            <p:nvPr/>
          </p:nvSpPr>
          <p:spPr bwMode="auto">
            <a:xfrm>
              <a:off x="1392" y="2160"/>
              <a:ext cx="2928" cy="1432"/>
            </a:xfrm>
            <a:custGeom>
              <a:avLst/>
              <a:gdLst>
                <a:gd name="T0" fmla="*/ 0 w 2928"/>
                <a:gd name="T1" fmla="*/ 0 h 1432"/>
                <a:gd name="T2" fmla="*/ 288 w 2928"/>
                <a:gd name="T3" fmla="*/ 576 h 1432"/>
                <a:gd name="T4" fmla="*/ 768 w 2928"/>
                <a:gd name="T5" fmla="*/ 1104 h 1432"/>
                <a:gd name="T6" fmla="*/ 1344 w 2928"/>
                <a:gd name="T7" fmla="*/ 1392 h 1432"/>
                <a:gd name="T8" fmla="*/ 1680 w 2928"/>
                <a:gd name="T9" fmla="*/ 1344 h 1432"/>
                <a:gd name="T10" fmla="*/ 2160 w 2928"/>
                <a:gd name="T11" fmla="*/ 1104 h 1432"/>
                <a:gd name="T12" fmla="*/ 2640 w 2928"/>
                <a:gd name="T13" fmla="*/ 528 h 1432"/>
                <a:gd name="T14" fmla="*/ 2928 w 2928"/>
                <a:gd name="T15" fmla="*/ 0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8" h="1432">
                  <a:moveTo>
                    <a:pt x="0" y="0"/>
                  </a:moveTo>
                  <a:cubicBezTo>
                    <a:pt x="80" y="196"/>
                    <a:pt x="160" y="392"/>
                    <a:pt x="288" y="576"/>
                  </a:cubicBezTo>
                  <a:cubicBezTo>
                    <a:pt x="416" y="760"/>
                    <a:pt x="592" y="968"/>
                    <a:pt x="768" y="1104"/>
                  </a:cubicBezTo>
                  <a:cubicBezTo>
                    <a:pt x="944" y="1240"/>
                    <a:pt x="1192" y="1352"/>
                    <a:pt x="1344" y="1392"/>
                  </a:cubicBezTo>
                  <a:cubicBezTo>
                    <a:pt x="1496" y="1432"/>
                    <a:pt x="1544" y="1392"/>
                    <a:pt x="1680" y="1344"/>
                  </a:cubicBezTo>
                  <a:cubicBezTo>
                    <a:pt x="1816" y="1296"/>
                    <a:pt x="2000" y="1240"/>
                    <a:pt x="2160" y="1104"/>
                  </a:cubicBezTo>
                  <a:cubicBezTo>
                    <a:pt x="2320" y="968"/>
                    <a:pt x="2512" y="712"/>
                    <a:pt x="2640" y="528"/>
                  </a:cubicBezTo>
                  <a:cubicBezTo>
                    <a:pt x="2768" y="344"/>
                    <a:pt x="2848" y="172"/>
                    <a:pt x="2928" y="0"/>
                  </a:cubicBezTo>
                </a:path>
              </a:pathLst>
            </a:custGeom>
            <a:noFill/>
            <a:ln w="76200" cap="sq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00" name="Text Box 12"/>
            <p:cNvSpPr txBox="1">
              <a:spLocks noChangeArrowheads="1"/>
            </p:cNvSpPr>
            <p:nvPr/>
          </p:nvSpPr>
          <p:spPr bwMode="auto">
            <a:xfrm>
              <a:off x="3648" y="1910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009900"/>
                  </a:solidFill>
                </a:rPr>
                <a:t>max[f(x), g(x)]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AC4139E-7AD6-D843-8FC0-2C9C8542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dirty="0"/>
              <a:t>Even more on convex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dirty="0"/>
              <a:t>What functions are convex?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f(x) = 4x + 7               	all linear functions</a:t>
            </a:r>
          </a:p>
          <a:p>
            <a:r>
              <a:rPr lang="en-US" altLang="en-US" sz="2400" dirty="0"/>
              <a:t>f(x) = 4x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13		some quadratic functions  </a:t>
            </a:r>
          </a:p>
          <a:p>
            <a:r>
              <a:rPr lang="en-US" altLang="en-US" sz="2400" dirty="0"/>
              <a:t>f(x) = e</a:t>
            </a:r>
            <a:r>
              <a:rPr lang="en-US" altLang="en-US" sz="2400" baseline="30000" dirty="0"/>
              <a:t>x</a:t>
            </a:r>
          </a:p>
          <a:p>
            <a:r>
              <a:rPr lang="en-US" altLang="en-US" sz="2400" dirty="0"/>
              <a:t>f(x) = 1/x   for x &gt; 0</a:t>
            </a:r>
          </a:p>
          <a:p>
            <a:r>
              <a:rPr lang="en-US" altLang="en-US" sz="2400" dirty="0"/>
              <a:t>f(x) = |x|</a:t>
            </a:r>
          </a:p>
          <a:p>
            <a:r>
              <a:rPr lang="en-US" altLang="en-US" sz="2400" dirty="0"/>
              <a:t>f(x) = - </a:t>
            </a:r>
            <a:r>
              <a:rPr lang="en-US" altLang="en-US" sz="2400" i="1" dirty="0"/>
              <a:t>ln</a:t>
            </a:r>
            <a:r>
              <a:rPr lang="en-US" altLang="en-US" sz="2400" dirty="0"/>
              <a:t>(x)   for x &gt; 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baseline="30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4C4-7FEF-4DB8-8D87-E05A79A550F7}" type="slidenum">
              <a:rPr lang="en-US" altLang="en-US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19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nonlinear program?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maximize      3 sin x + xy + y</a:t>
            </a:r>
            <a:r>
              <a:rPr lang="en-US" altLang="en-US" baseline="30000" dirty="0"/>
              <a:t>3</a:t>
            </a:r>
            <a:r>
              <a:rPr lang="en-US" altLang="en-US" dirty="0"/>
              <a:t> - 3z + log z</a:t>
            </a:r>
            <a:br>
              <a:rPr lang="en-US" altLang="en-US" dirty="0"/>
            </a:br>
            <a:r>
              <a:rPr lang="en-US" altLang="en-US" dirty="0"/>
              <a:t>Subject to     x</a:t>
            </a:r>
            <a:r>
              <a:rPr lang="en-US" altLang="en-US" baseline="30000" dirty="0"/>
              <a:t>2</a:t>
            </a:r>
            <a:r>
              <a:rPr lang="en-US" altLang="en-US" dirty="0"/>
              <a:t> + y</a:t>
            </a:r>
            <a:r>
              <a:rPr lang="en-US" altLang="en-US" baseline="30000" dirty="0"/>
              <a:t>2</a:t>
            </a:r>
            <a:r>
              <a:rPr lang="en-US" altLang="en-US" dirty="0"/>
              <a:t> = 1</a:t>
            </a:r>
            <a:br>
              <a:rPr lang="en-US" altLang="en-US" dirty="0"/>
            </a:br>
            <a:r>
              <a:rPr lang="en-US" altLang="en-US" dirty="0"/>
              <a:t>                     x + 4z   </a:t>
            </a:r>
            <a:r>
              <a:rPr lang="en-US" altLang="en-US" dirty="0">
                <a:sym typeface="Symbol" panose="05050102010706020507" pitchFamily="18" charset="2"/>
              </a:rPr>
              <a:t> 2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                 z   </a:t>
            </a:r>
            <a:r>
              <a:rPr lang="en-US" altLang="en-US" dirty="0"/>
              <a:t> 0</a:t>
            </a:r>
          </a:p>
          <a:p>
            <a:endParaRPr lang="en-US" altLang="en-US" dirty="0"/>
          </a:p>
          <a:p>
            <a:r>
              <a:rPr lang="en-US" altLang="en-US" dirty="0"/>
              <a:t>A nonlinear program</a:t>
            </a:r>
            <a:r>
              <a:rPr lang="en-US" altLang="en-US" dirty="0">
                <a:solidFill>
                  <a:schemeClr val="hlink"/>
                </a:solidFill>
              </a:rPr>
              <a:t> is permitted to</a:t>
            </a:r>
            <a:r>
              <a:rPr lang="en-US" altLang="en-US" dirty="0"/>
              <a:t> have nonlinear constraints or objectives.  </a:t>
            </a:r>
          </a:p>
          <a:p>
            <a:r>
              <a:rPr lang="en-US" altLang="en-US" dirty="0"/>
              <a:t>A linear program is a special case of nonlinear programming!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707-DAF5-4447-B17C-3F6BF741091F}" type="slidenum">
              <a:rPr lang="en-US" altLang="en-US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92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dirty="0"/>
              <a:t>Convex functions vs. convex sets</a:t>
            </a:r>
          </a:p>
        </p:txBody>
      </p:sp>
      <p:sp>
        <p:nvSpPr>
          <p:cNvPr id="160771" name="Rectangle 1027"/>
          <p:cNvSpPr>
            <a:spLocks noGrp="1" noChangeArrowheads="1"/>
          </p:cNvSpPr>
          <p:nvPr>
            <p:ph idx="1"/>
          </p:nvPr>
        </p:nvSpPr>
        <p:spPr>
          <a:xfrm>
            <a:off x="2438400" y="1676400"/>
            <a:ext cx="7772400" cy="91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If y = f(x) is convex, then </a:t>
            </a:r>
            <a:br>
              <a:rPr lang="en-US" altLang="en-US" sz="2400" dirty="0"/>
            </a:br>
            <a:r>
              <a:rPr lang="en-US" altLang="en-US" sz="2400" dirty="0"/>
              <a:t>    {(x,y) : f(x) </a:t>
            </a:r>
            <a:r>
              <a:rPr lang="en-US" altLang="en-US" sz="2400" dirty="0">
                <a:solidFill>
                  <a:schemeClr val="tx2"/>
                </a:solidFill>
                <a:latin typeface="Symbol" panose="05050102010706020507" pitchFamily="18" charset="2"/>
              </a:rPr>
              <a:t>£</a:t>
            </a:r>
            <a:r>
              <a:rPr lang="en-US" altLang="en-US" sz="2400" dirty="0"/>
              <a:t> y} is a convex set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3BB2-AC12-4F59-AF36-6974F9147928}" type="slidenum">
              <a:rPr lang="en-US" altLang="en-US"/>
              <a:pPr/>
              <a:t>40</a:t>
            </a:fld>
            <a:endParaRPr lang="en-US" altLang="en-US" dirty="0"/>
          </a:p>
        </p:txBody>
      </p:sp>
      <p:sp>
        <p:nvSpPr>
          <p:cNvPr id="160775" name="Freeform 1031"/>
          <p:cNvSpPr>
            <a:spLocks/>
          </p:cNvSpPr>
          <p:nvPr/>
        </p:nvSpPr>
        <p:spPr bwMode="auto">
          <a:xfrm>
            <a:off x="3505200" y="3733800"/>
            <a:ext cx="4648200" cy="2273300"/>
          </a:xfrm>
          <a:custGeom>
            <a:avLst/>
            <a:gdLst>
              <a:gd name="T0" fmla="*/ 0 w 2928"/>
              <a:gd name="T1" fmla="*/ 0 h 1432"/>
              <a:gd name="T2" fmla="*/ 288 w 2928"/>
              <a:gd name="T3" fmla="*/ 576 h 1432"/>
              <a:gd name="T4" fmla="*/ 768 w 2928"/>
              <a:gd name="T5" fmla="*/ 1104 h 1432"/>
              <a:gd name="T6" fmla="*/ 1344 w 2928"/>
              <a:gd name="T7" fmla="*/ 1392 h 1432"/>
              <a:gd name="T8" fmla="*/ 1680 w 2928"/>
              <a:gd name="T9" fmla="*/ 1344 h 1432"/>
              <a:gd name="T10" fmla="*/ 2160 w 2928"/>
              <a:gd name="T11" fmla="*/ 1104 h 1432"/>
              <a:gd name="T12" fmla="*/ 2640 w 2928"/>
              <a:gd name="T13" fmla="*/ 528 h 1432"/>
              <a:gd name="T14" fmla="*/ 2928 w 2928"/>
              <a:gd name="T15" fmla="*/ 0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8" h="1432">
                <a:moveTo>
                  <a:pt x="0" y="0"/>
                </a:moveTo>
                <a:cubicBezTo>
                  <a:pt x="80" y="196"/>
                  <a:pt x="160" y="392"/>
                  <a:pt x="288" y="576"/>
                </a:cubicBezTo>
                <a:cubicBezTo>
                  <a:pt x="416" y="760"/>
                  <a:pt x="592" y="968"/>
                  <a:pt x="768" y="1104"/>
                </a:cubicBezTo>
                <a:cubicBezTo>
                  <a:pt x="944" y="1240"/>
                  <a:pt x="1192" y="1352"/>
                  <a:pt x="1344" y="1392"/>
                </a:cubicBezTo>
                <a:cubicBezTo>
                  <a:pt x="1496" y="1432"/>
                  <a:pt x="1544" y="1392"/>
                  <a:pt x="1680" y="1344"/>
                </a:cubicBezTo>
                <a:cubicBezTo>
                  <a:pt x="1816" y="1296"/>
                  <a:pt x="2000" y="1240"/>
                  <a:pt x="2160" y="1104"/>
                </a:cubicBezTo>
                <a:cubicBezTo>
                  <a:pt x="2320" y="968"/>
                  <a:pt x="2512" y="712"/>
                  <a:pt x="2640" y="528"/>
                </a:cubicBezTo>
                <a:cubicBezTo>
                  <a:pt x="2768" y="344"/>
                  <a:pt x="2848" y="172"/>
                  <a:pt x="2928" y="0"/>
                </a:cubicBezTo>
              </a:path>
            </a:pathLst>
          </a:custGeom>
          <a:solidFill>
            <a:srgbClr val="FFFF00"/>
          </a:solidFill>
          <a:ln w="76200" cap="sq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0784" name="Group 1040"/>
          <p:cNvGrpSpPr>
            <a:grpSpLocks/>
          </p:cNvGrpSpPr>
          <p:nvPr/>
        </p:nvGrpSpPr>
        <p:grpSpPr bwMode="auto">
          <a:xfrm>
            <a:off x="2667000" y="2590800"/>
            <a:ext cx="7086600" cy="3875088"/>
            <a:chOff x="720" y="1632"/>
            <a:chExt cx="4464" cy="2441"/>
          </a:xfrm>
        </p:grpSpPr>
        <p:grpSp>
          <p:nvGrpSpPr>
            <p:cNvPr id="160779" name="Group 1035"/>
            <p:cNvGrpSpPr>
              <a:grpSpLocks/>
            </p:cNvGrpSpPr>
            <p:nvPr/>
          </p:nvGrpSpPr>
          <p:grpSpPr bwMode="auto">
            <a:xfrm>
              <a:off x="816" y="1920"/>
              <a:ext cx="3888" cy="2064"/>
              <a:chOff x="816" y="1920"/>
              <a:chExt cx="3888" cy="2064"/>
            </a:xfrm>
          </p:grpSpPr>
          <p:sp>
            <p:nvSpPr>
              <p:cNvPr id="160777" name="Line 1033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206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778" name="Line 1034"/>
              <p:cNvSpPr>
                <a:spLocks noChangeShapeType="1"/>
              </p:cNvSpPr>
              <p:nvPr/>
            </p:nvSpPr>
            <p:spPr bwMode="auto">
              <a:xfrm>
                <a:off x="816" y="3984"/>
                <a:ext cx="38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60780" name="Text Box 1036"/>
            <p:cNvSpPr txBox="1">
              <a:spLocks noChangeArrowheads="1"/>
            </p:cNvSpPr>
            <p:nvPr/>
          </p:nvSpPr>
          <p:spPr bwMode="auto">
            <a:xfrm>
              <a:off x="720" y="1632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y</a:t>
              </a:r>
            </a:p>
          </p:txBody>
        </p:sp>
        <p:sp>
          <p:nvSpPr>
            <p:cNvPr id="160781" name="Text Box 1037"/>
            <p:cNvSpPr txBox="1">
              <a:spLocks noChangeArrowheads="1"/>
            </p:cNvSpPr>
            <p:nvPr/>
          </p:nvSpPr>
          <p:spPr bwMode="auto">
            <a:xfrm>
              <a:off x="4704" y="3840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</p:grpSp>
      <p:grpSp>
        <p:nvGrpSpPr>
          <p:cNvPr id="160783" name="Group 1039"/>
          <p:cNvGrpSpPr>
            <a:grpSpLocks/>
          </p:cNvGrpSpPr>
          <p:nvPr/>
        </p:nvGrpSpPr>
        <p:grpSpPr bwMode="auto">
          <a:xfrm>
            <a:off x="3276600" y="3200401"/>
            <a:ext cx="4876800" cy="2822575"/>
            <a:chOff x="960" y="2016"/>
            <a:chExt cx="3072" cy="1778"/>
          </a:xfrm>
        </p:grpSpPr>
        <p:sp>
          <p:nvSpPr>
            <p:cNvPr id="160773" name="Freeform 1029"/>
            <p:cNvSpPr>
              <a:spLocks/>
            </p:cNvSpPr>
            <p:nvPr/>
          </p:nvSpPr>
          <p:spPr bwMode="auto">
            <a:xfrm>
              <a:off x="1104" y="2362"/>
              <a:ext cx="2928" cy="1432"/>
            </a:xfrm>
            <a:custGeom>
              <a:avLst/>
              <a:gdLst>
                <a:gd name="T0" fmla="*/ 0 w 2928"/>
                <a:gd name="T1" fmla="*/ 0 h 1432"/>
                <a:gd name="T2" fmla="*/ 288 w 2928"/>
                <a:gd name="T3" fmla="*/ 576 h 1432"/>
                <a:gd name="T4" fmla="*/ 768 w 2928"/>
                <a:gd name="T5" fmla="*/ 1104 h 1432"/>
                <a:gd name="T6" fmla="*/ 1344 w 2928"/>
                <a:gd name="T7" fmla="*/ 1392 h 1432"/>
                <a:gd name="T8" fmla="*/ 1680 w 2928"/>
                <a:gd name="T9" fmla="*/ 1344 h 1432"/>
                <a:gd name="T10" fmla="*/ 2160 w 2928"/>
                <a:gd name="T11" fmla="*/ 1104 h 1432"/>
                <a:gd name="T12" fmla="*/ 2640 w 2928"/>
                <a:gd name="T13" fmla="*/ 528 h 1432"/>
                <a:gd name="T14" fmla="*/ 2928 w 2928"/>
                <a:gd name="T15" fmla="*/ 0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8" h="1432">
                  <a:moveTo>
                    <a:pt x="0" y="0"/>
                  </a:moveTo>
                  <a:cubicBezTo>
                    <a:pt x="80" y="196"/>
                    <a:pt x="160" y="392"/>
                    <a:pt x="288" y="576"/>
                  </a:cubicBezTo>
                  <a:cubicBezTo>
                    <a:pt x="416" y="760"/>
                    <a:pt x="592" y="968"/>
                    <a:pt x="768" y="1104"/>
                  </a:cubicBezTo>
                  <a:cubicBezTo>
                    <a:pt x="944" y="1240"/>
                    <a:pt x="1192" y="1352"/>
                    <a:pt x="1344" y="1392"/>
                  </a:cubicBezTo>
                  <a:cubicBezTo>
                    <a:pt x="1496" y="1432"/>
                    <a:pt x="1544" y="1392"/>
                    <a:pt x="1680" y="1344"/>
                  </a:cubicBezTo>
                  <a:cubicBezTo>
                    <a:pt x="1816" y="1296"/>
                    <a:pt x="2000" y="1240"/>
                    <a:pt x="2160" y="1104"/>
                  </a:cubicBezTo>
                  <a:cubicBezTo>
                    <a:pt x="2320" y="968"/>
                    <a:pt x="2512" y="712"/>
                    <a:pt x="2640" y="528"/>
                  </a:cubicBezTo>
                  <a:cubicBezTo>
                    <a:pt x="2768" y="344"/>
                    <a:pt x="2848" y="172"/>
                    <a:pt x="2928" y="0"/>
                  </a:cubicBezTo>
                </a:path>
              </a:pathLst>
            </a:custGeom>
            <a:noFill/>
            <a:ln w="76200" cap="sq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782" name="Text Box 1038"/>
            <p:cNvSpPr txBox="1">
              <a:spLocks noChangeArrowheads="1"/>
            </p:cNvSpPr>
            <p:nvPr/>
          </p:nvSpPr>
          <p:spPr bwMode="auto">
            <a:xfrm>
              <a:off x="960" y="201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f(x)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5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102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dirty="0"/>
              <a:t>Local Minimum Property</a:t>
            </a:r>
          </a:p>
        </p:txBody>
      </p:sp>
      <p:sp>
        <p:nvSpPr>
          <p:cNvPr id="243716" name="Rectangle 1028"/>
          <p:cNvSpPr>
            <a:spLocks noGrp="1" noChangeArrowheads="1"/>
          </p:cNvSpPr>
          <p:nvPr>
            <p:ph idx="1"/>
          </p:nvPr>
        </p:nvSpPr>
        <p:spPr>
          <a:xfrm>
            <a:off x="1917700" y="1968500"/>
            <a:ext cx="84328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hlink"/>
                </a:solidFill>
              </a:rPr>
              <a:t>local min </a:t>
            </a:r>
            <a:r>
              <a:rPr lang="en-US" altLang="en-US" sz="2400" dirty="0"/>
              <a:t>of a </a:t>
            </a:r>
            <a:r>
              <a:rPr lang="en-US" altLang="en-US" sz="2400" dirty="0">
                <a:solidFill>
                  <a:schemeClr val="hlink"/>
                </a:solidFill>
              </a:rPr>
              <a:t>convex </a:t>
            </a:r>
            <a:r>
              <a:rPr lang="en-US" altLang="en-US" sz="2400" dirty="0"/>
              <a:t>function on a convex feasible region is also a </a:t>
            </a:r>
            <a:r>
              <a:rPr lang="en-US" altLang="en-US" sz="2400" dirty="0">
                <a:solidFill>
                  <a:schemeClr val="hlink"/>
                </a:solidFill>
              </a:rPr>
              <a:t>global min.</a:t>
            </a:r>
          </a:p>
          <a:p>
            <a:pPr eaLnBrk="1" hangingPunct="1"/>
            <a:r>
              <a:rPr lang="en-US" altLang="en-US" sz="2400" dirty="0"/>
              <a:t>Strict convexity implies that the global minimum is unique.</a:t>
            </a:r>
          </a:p>
          <a:p>
            <a:pPr eaLnBrk="1" hangingPunct="1"/>
            <a:r>
              <a:rPr lang="en-US" altLang="en-US" sz="2400" dirty="0"/>
              <a:t>The following NLPs can be solved</a:t>
            </a:r>
          </a:p>
          <a:p>
            <a:pPr lvl="1" eaLnBrk="1" hangingPunct="1"/>
            <a:r>
              <a:rPr lang="en-US" altLang="en-US" dirty="0"/>
              <a:t>Minimization Problems with a convex objective function and linear constraints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CF4-365C-4566-9295-ADA937BBFF28}" type="slidenum">
              <a:rPr lang="en-US" altLang="en-US"/>
              <a:pPr/>
              <a:t>41</a:t>
            </a:fld>
            <a:endParaRPr lang="en-US" altLang="en-US" dirty="0"/>
          </a:p>
        </p:txBody>
      </p:sp>
      <p:sp>
        <p:nvSpPr>
          <p:cNvPr id="243714" name="Rectangle 1026"/>
          <p:cNvSpPr>
            <a:spLocks noChangeArrowheads="1"/>
          </p:cNvSpPr>
          <p:nvPr/>
        </p:nvSpPr>
        <p:spPr bwMode="auto">
          <a:xfrm>
            <a:off x="1968500" y="1981200"/>
            <a:ext cx="8318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/>
          <a:lstStyle>
            <a:lvl1pPr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2788" indent="-276225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38225" indent="-211138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2075" indent="-209550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92275" indent="-215900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49475" indent="-215900" defTabSz="887413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06675" indent="-215900" defTabSz="887413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63875" indent="-215900" defTabSz="887413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21075" indent="-215900" defTabSz="887413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dirty="0"/>
              <a:t>Local minimum property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676400"/>
            <a:ext cx="7772400" cy="91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There is a unique local minimum for the function below.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5268-F227-4CDE-8D7A-AE6B5BBA0C8C}" type="slidenum">
              <a:rPr lang="en-US" altLang="en-US"/>
              <a:pPr/>
              <a:t>42</a:t>
            </a:fld>
            <a:endParaRPr lang="en-US" altLang="en-US" dirty="0"/>
          </a:p>
        </p:txBody>
      </p:sp>
      <p:grpSp>
        <p:nvGrpSpPr>
          <p:cNvPr id="244741" name="Group 5"/>
          <p:cNvGrpSpPr>
            <a:grpSpLocks/>
          </p:cNvGrpSpPr>
          <p:nvPr/>
        </p:nvGrpSpPr>
        <p:grpSpPr bwMode="auto">
          <a:xfrm>
            <a:off x="2667000" y="2590800"/>
            <a:ext cx="7086600" cy="3875088"/>
            <a:chOff x="720" y="1632"/>
            <a:chExt cx="4464" cy="2441"/>
          </a:xfrm>
        </p:grpSpPr>
        <p:grpSp>
          <p:nvGrpSpPr>
            <p:cNvPr id="244742" name="Group 6"/>
            <p:cNvGrpSpPr>
              <a:grpSpLocks/>
            </p:cNvGrpSpPr>
            <p:nvPr/>
          </p:nvGrpSpPr>
          <p:grpSpPr bwMode="auto">
            <a:xfrm>
              <a:off x="816" y="1920"/>
              <a:ext cx="3888" cy="2064"/>
              <a:chOff x="816" y="1920"/>
              <a:chExt cx="3888" cy="2064"/>
            </a:xfrm>
          </p:grpSpPr>
          <p:sp>
            <p:nvSpPr>
              <p:cNvPr id="244743" name="Line 7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206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744" name="Line 8"/>
              <p:cNvSpPr>
                <a:spLocks noChangeShapeType="1"/>
              </p:cNvSpPr>
              <p:nvPr/>
            </p:nvSpPr>
            <p:spPr bwMode="auto">
              <a:xfrm>
                <a:off x="816" y="3984"/>
                <a:ext cx="38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44745" name="Text Box 9"/>
            <p:cNvSpPr txBox="1">
              <a:spLocks noChangeArrowheads="1"/>
            </p:cNvSpPr>
            <p:nvPr/>
          </p:nvSpPr>
          <p:spPr bwMode="auto">
            <a:xfrm>
              <a:off x="720" y="1632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y</a:t>
              </a:r>
            </a:p>
          </p:txBody>
        </p:sp>
        <p:sp>
          <p:nvSpPr>
            <p:cNvPr id="244746" name="Text Box 10"/>
            <p:cNvSpPr txBox="1">
              <a:spLocks noChangeArrowheads="1"/>
            </p:cNvSpPr>
            <p:nvPr/>
          </p:nvSpPr>
          <p:spPr bwMode="auto">
            <a:xfrm>
              <a:off x="4704" y="3840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</p:grpSp>
      <p:grpSp>
        <p:nvGrpSpPr>
          <p:cNvPr id="244747" name="Group 11"/>
          <p:cNvGrpSpPr>
            <a:grpSpLocks/>
          </p:cNvGrpSpPr>
          <p:nvPr/>
        </p:nvGrpSpPr>
        <p:grpSpPr bwMode="auto">
          <a:xfrm>
            <a:off x="3276600" y="3200401"/>
            <a:ext cx="4876800" cy="2822575"/>
            <a:chOff x="960" y="2016"/>
            <a:chExt cx="3072" cy="1778"/>
          </a:xfrm>
        </p:grpSpPr>
        <p:sp>
          <p:nvSpPr>
            <p:cNvPr id="244748" name="Freeform 12"/>
            <p:cNvSpPr>
              <a:spLocks/>
            </p:cNvSpPr>
            <p:nvPr/>
          </p:nvSpPr>
          <p:spPr bwMode="auto">
            <a:xfrm>
              <a:off x="1104" y="2362"/>
              <a:ext cx="2928" cy="1432"/>
            </a:xfrm>
            <a:custGeom>
              <a:avLst/>
              <a:gdLst>
                <a:gd name="T0" fmla="*/ 0 w 2928"/>
                <a:gd name="T1" fmla="*/ 0 h 1432"/>
                <a:gd name="T2" fmla="*/ 288 w 2928"/>
                <a:gd name="T3" fmla="*/ 576 h 1432"/>
                <a:gd name="T4" fmla="*/ 768 w 2928"/>
                <a:gd name="T5" fmla="*/ 1104 h 1432"/>
                <a:gd name="T6" fmla="*/ 1344 w 2928"/>
                <a:gd name="T7" fmla="*/ 1392 h 1432"/>
                <a:gd name="T8" fmla="*/ 1680 w 2928"/>
                <a:gd name="T9" fmla="*/ 1344 h 1432"/>
                <a:gd name="T10" fmla="*/ 2160 w 2928"/>
                <a:gd name="T11" fmla="*/ 1104 h 1432"/>
                <a:gd name="T12" fmla="*/ 2640 w 2928"/>
                <a:gd name="T13" fmla="*/ 528 h 1432"/>
                <a:gd name="T14" fmla="*/ 2928 w 2928"/>
                <a:gd name="T15" fmla="*/ 0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8" h="1432">
                  <a:moveTo>
                    <a:pt x="0" y="0"/>
                  </a:moveTo>
                  <a:cubicBezTo>
                    <a:pt x="80" y="196"/>
                    <a:pt x="160" y="392"/>
                    <a:pt x="288" y="576"/>
                  </a:cubicBezTo>
                  <a:cubicBezTo>
                    <a:pt x="416" y="760"/>
                    <a:pt x="592" y="968"/>
                    <a:pt x="768" y="1104"/>
                  </a:cubicBezTo>
                  <a:cubicBezTo>
                    <a:pt x="944" y="1240"/>
                    <a:pt x="1192" y="1352"/>
                    <a:pt x="1344" y="1392"/>
                  </a:cubicBezTo>
                  <a:cubicBezTo>
                    <a:pt x="1496" y="1432"/>
                    <a:pt x="1544" y="1392"/>
                    <a:pt x="1680" y="1344"/>
                  </a:cubicBezTo>
                  <a:cubicBezTo>
                    <a:pt x="1816" y="1296"/>
                    <a:pt x="2000" y="1240"/>
                    <a:pt x="2160" y="1104"/>
                  </a:cubicBezTo>
                  <a:cubicBezTo>
                    <a:pt x="2320" y="968"/>
                    <a:pt x="2512" y="712"/>
                    <a:pt x="2640" y="528"/>
                  </a:cubicBezTo>
                  <a:cubicBezTo>
                    <a:pt x="2768" y="344"/>
                    <a:pt x="2848" y="172"/>
                    <a:pt x="2928" y="0"/>
                  </a:cubicBezTo>
                </a:path>
              </a:pathLst>
            </a:custGeom>
            <a:noFill/>
            <a:ln w="76200" cap="sq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749" name="Text Box 13"/>
            <p:cNvSpPr txBox="1">
              <a:spLocks noChangeArrowheads="1"/>
            </p:cNvSpPr>
            <p:nvPr/>
          </p:nvSpPr>
          <p:spPr bwMode="auto">
            <a:xfrm>
              <a:off x="960" y="201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f(x)</a:t>
              </a:r>
            </a:p>
          </p:txBody>
        </p:sp>
      </p:grpSp>
      <p:sp>
        <p:nvSpPr>
          <p:cNvPr id="244750" name="Oval 14"/>
          <p:cNvSpPr>
            <a:spLocks noChangeArrowheads="1"/>
          </p:cNvSpPr>
          <p:nvPr/>
        </p:nvSpPr>
        <p:spPr bwMode="auto">
          <a:xfrm>
            <a:off x="5715000" y="5867400"/>
            <a:ext cx="228600" cy="2286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8534400" y="4419601"/>
            <a:ext cx="1828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The local minimum is a global minimum</a:t>
            </a:r>
          </a:p>
        </p:txBody>
      </p:sp>
    </p:spTree>
    <p:extLst>
      <p:ext uri="{BB962C8B-B14F-4D97-AF65-F5344CB8AC3E}">
        <p14:creationId xmlns:p14="http://schemas.microsoft.com/office/powerpoint/2010/main" val="1224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dirty="0"/>
              <a:t>Local Maximum Property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idx="1"/>
          </p:nvPr>
        </p:nvSpPr>
        <p:spPr>
          <a:xfrm>
            <a:off x="1917700" y="1968500"/>
            <a:ext cx="84328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hlink"/>
                </a:solidFill>
              </a:rPr>
              <a:t>local max </a:t>
            </a:r>
            <a:r>
              <a:rPr lang="en-US" altLang="en-US" sz="2400" dirty="0"/>
              <a:t>of a </a:t>
            </a:r>
            <a:r>
              <a:rPr lang="en-US" altLang="en-US" sz="2400" dirty="0">
                <a:solidFill>
                  <a:schemeClr val="hlink"/>
                </a:solidFill>
              </a:rPr>
              <a:t>concave </a:t>
            </a:r>
            <a:r>
              <a:rPr lang="en-US" altLang="en-US" sz="2400" dirty="0"/>
              <a:t>function on a convex feasible region is also a </a:t>
            </a:r>
            <a:r>
              <a:rPr lang="en-US" altLang="en-US" sz="2400" dirty="0">
                <a:solidFill>
                  <a:schemeClr val="hlink"/>
                </a:solidFill>
              </a:rPr>
              <a:t>global max.</a:t>
            </a:r>
          </a:p>
          <a:p>
            <a:pPr eaLnBrk="1" hangingPunct="1"/>
            <a:r>
              <a:rPr lang="en-US" altLang="en-US" sz="2400" dirty="0"/>
              <a:t>Strict concavity implies that the global optimum is unique.</a:t>
            </a:r>
          </a:p>
          <a:p>
            <a:pPr eaLnBrk="1" hangingPunct="1"/>
            <a:r>
              <a:rPr lang="en-US" altLang="en-US" sz="2400" dirty="0"/>
              <a:t>Given this, the following NLPs can be solved</a:t>
            </a:r>
          </a:p>
          <a:p>
            <a:pPr lvl="1" eaLnBrk="1" hangingPunct="1"/>
            <a:r>
              <a:rPr lang="en-US" altLang="en-US" dirty="0"/>
              <a:t>Maximization Problems with a concave objective function and linear constraints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BC70-010B-46ED-AFF8-CC795E0C74E7}" type="slidenum">
              <a:rPr lang="en-US" altLang="en-US"/>
              <a:pPr/>
              <a:t>43</a:t>
            </a:fld>
            <a:endParaRPr lang="en-US" altLang="en-US" dirty="0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1968500" y="1981200"/>
            <a:ext cx="8318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/>
          <a:lstStyle>
            <a:lvl1pPr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2788" indent="-276225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38225" indent="-211138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2075" indent="-209550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92275" indent="-215900" defTabSz="887413"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49475" indent="-215900" defTabSz="887413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06675" indent="-215900" defTabSz="887413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63875" indent="-215900" defTabSz="887413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21075" indent="-215900" defTabSz="887413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dirty="0"/>
              <a:t>Local maximum property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C7E6-684F-4B44-91DC-3FFBC8F06AA9}" type="slidenum">
              <a:rPr lang="en-US" altLang="en-US"/>
              <a:pPr/>
              <a:t>44</a:t>
            </a:fld>
            <a:endParaRPr lang="en-US" altLang="en-US" dirty="0"/>
          </a:p>
        </p:txBody>
      </p:sp>
      <p:sp>
        <p:nvSpPr>
          <p:cNvPr id="245768" name="Freeform 8"/>
          <p:cNvSpPr>
            <a:spLocks/>
          </p:cNvSpPr>
          <p:nvPr/>
        </p:nvSpPr>
        <p:spPr bwMode="auto">
          <a:xfrm flipV="1">
            <a:off x="3371850" y="3611564"/>
            <a:ext cx="5314950" cy="2408237"/>
          </a:xfrm>
          <a:custGeom>
            <a:avLst/>
            <a:gdLst>
              <a:gd name="T0" fmla="*/ 0 w 1939"/>
              <a:gd name="T1" fmla="*/ 73 h 878"/>
              <a:gd name="T2" fmla="*/ 165 w 1939"/>
              <a:gd name="T3" fmla="*/ 649 h 878"/>
              <a:gd name="T4" fmla="*/ 860 w 1939"/>
              <a:gd name="T5" fmla="*/ 878 h 878"/>
              <a:gd name="T6" fmla="*/ 1573 w 1939"/>
              <a:gd name="T7" fmla="*/ 658 h 878"/>
              <a:gd name="T8" fmla="*/ 1939 w 1939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9" h="878">
                <a:moveTo>
                  <a:pt x="0" y="73"/>
                </a:moveTo>
                <a:lnTo>
                  <a:pt x="165" y="649"/>
                </a:lnTo>
                <a:lnTo>
                  <a:pt x="860" y="878"/>
                </a:lnTo>
                <a:lnTo>
                  <a:pt x="1573" y="658"/>
                </a:lnTo>
                <a:lnTo>
                  <a:pt x="1939" y="0"/>
                </a:ln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45769" name="Group 9"/>
          <p:cNvGrpSpPr>
            <a:grpSpLocks/>
          </p:cNvGrpSpPr>
          <p:nvPr/>
        </p:nvGrpSpPr>
        <p:grpSpPr bwMode="auto">
          <a:xfrm>
            <a:off x="2590800" y="2438400"/>
            <a:ext cx="7086600" cy="3875088"/>
            <a:chOff x="720" y="1632"/>
            <a:chExt cx="4464" cy="2441"/>
          </a:xfrm>
        </p:grpSpPr>
        <p:grpSp>
          <p:nvGrpSpPr>
            <p:cNvPr id="245770" name="Group 10"/>
            <p:cNvGrpSpPr>
              <a:grpSpLocks/>
            </p:cNvGrpSpPr>
            <p:nvPr/>
          </p:nvGrpSpPr>
          <p:grpSpPr bwMode="auto">
            <a:xfrm>
              <a:off x="816" y="1920"/>
              <a:ext cx="3888" cy="2064"/>
              <a:chOff x="816" y="1920"/>
              <a:chExt cx="3888" cy="2064"/>
            </a:xfrm>
          </p:grpSpPr>
          <p:sp>
            <p:nvSpPr>
              <p:cNvPr id="245771" name="Line 11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206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772" name="Line 12"/>
              <p:cNvSpPr>
                <a:spLocks noChangeShapeType="1"/>
              </p:cNvSpPr>
              <p:nvPr/>
            </p:nvSpPr>
            <p:spPr bwMode="auto">
              <a:xfrm>
                <a:off x="816" y="3984"/>
                <a:ext cx="38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45773" name="Text Box 13"/>
            <p:cNvSpPr txBox="1">
              <a:spLocks noChangeArrowheads="1"/>
            </p:cNvSpPr>
            <p:nvPr/>
          </p:nvSpPr>
          <p:spPr bwMode="auto">
            <a:xfrm>
              <a:off x="720" y="1632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y</a:t>
              </a:r>
            </a:p>
          </p:txBody>
        </p:sp>
        <p:sp>
          <p:nvSpPr>
            <p:cNvPr id="245774" name="Text Box 14"/>
            <p:cNvSpPr txBox="1">
              <a:spLocks noChangeArrowheads="1"/>
            </p:cNvSpPr>
            <p:nvPr/>
          </p:nvSpPr>
          <p:spPr bwMode="auto">
            <a:xfrm>
              <a:off x="4704" y="3840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</p:grp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2438400" y="1676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There is a unique local maximum for the function below.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8534400" y="2743201"/>
            <a:ext cx="1828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The local maximum is a global </a:t>
            </a:r>
            <a:r>
              <a:rPr lang="en-US" altLang="en-US" b="1" dirty="0" smtClean="0"/>
              <a:t>maximum</a:t>
            </a:r>
            <a:endParaRPr lang="en-US" altLang="en-US" b="1" dirty="0"/>
          </a:p>
        </p:txBody>
      </p:sp>
      <p:sp>
        <p:nvSpPr>
          <p:cNvPr id="245777" name="Oval 17"/>
          <p:cNvSpPr>
            <a:spLocks noChangeArrowheads="1"/>
          </p:cNvSpPr>
          <p:nvPr/>
        </p:nvSpPr>
        <p:spPr bwMode="auto">
          <a:xfrm>
            <a:off x="5638800" y="3505200"/>
            <a:ext cx="228600" cy="2286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on local optimality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techniques for nonlinear optimization minimization usually find local optima.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useful when a locally optimal solution is a globally optimal solution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It is not so useful in many situations.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Conclusion</a:t>
            </a:r>
            <a:r>
              <a:rPr lang="en-US" altLang="en-US" dirty="0"/>
              <a:t>:  if you solve an NLP, try to find out how good the local optimal solutions are.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16F-4CA4-4941-9D8D-638C0F6801BE}" type="slidenum">
              <a:rPr lang="en-US" altLang="en-US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40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  <a:noFill/>
          <a:ln/>
        </p:spPr>
        <p:txBody>
          <a:bodyPr vert="horz" lIns="88900" tIns="44450" rIns="88900" bIns="44450" rtlCol="0" anchor="ctr">
            <a:normAutofit fontScale="90000"/>
          </a:bodyPr>
          <a:lstStyle/>
          <a:p>
            <a:pPr defTabSz="887413"/>
            <a:r>
              <a:rPr lang="en-US" altLang="en-US" sz="3600" dirty="0"/>
              <a:t>Finding a local optimal for a single variable NLP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2184400" y="1524000"/>
            <a:ext cx="8483600" cy="3067050"/>
          </a:xfrm>
          <a:noFill/>
          <a:ln/>
        </p:spPr>
        <p:txBody>
          <a:bodyPr vert="horz" lIns="88900" tIns="44450" rIns="88900" bIns="44450" rtlCol="0">
            <a:normAutofit/>
          </a:bodyPr>
          <a:lstStyle/>
          <a:p>
            <a:pPr marL="457200" indent="-457200" defTabSz="887413"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u="sng" dirty="0"/>
              <a:t>Solving </a:t>
            </a:r>
            <a:r>
              <a:rPr lang="en-US" altLang="en-US" sz="1800" u="sng" dirty="0"/>
              <a:t>NLP's</a:t>
            </a:r>
            <a:r>
              <a:rPr lang="en-US" altLang="en-US" sz="2000" u="sng" dirty="0"/>
              <a:t> with One Variable</a:t>
            </a:r>
            <a:r>
              <a:rPr lang="en-US" altLang="en-US" sz="2000" dirty="0"/>
              <a:t>:	</a:t>
            </a:r>
          </a:p>
          <a:p>
            <a:pPr marL="457200" indent="-457200" defTabSz="887413"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			</a:t>
            </a:r>
            <a:r>
              <a:rPr lang="en-US" altLang="en-US" sz="2000" dirty="0">
                <a:latin typeface="Times New Roman" panose="02020603050405020304" pitchFamily="18" charset="0"/>
              </a:rPr>
              <a:t>max     f(</a:t>
            </a:r>
            <a:r>
              <a:rPr lang="en-US" altLang="en-US" sz="2000" dirty="0">
                <a:latin typeface="Symbol" panose="05050102010706020507" pitchFamily="18" charset="2"/>
              </a:rPr>
              <a:t>q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marL="457200" indent="-457200" defTabSz="887413"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>
                <a:latin typeface="Times New Roman" panose="02020603050405020304" pitchFamily="18" charset="0"/>
              </a:rPr>
              <a:t>			s.t.  a </a:t>
            </a:r>
            <a:r>
              <a:rPr lang="en-US" altLang="en-US" sz="2000" dirty="0">
                <a:latin typeface="Symbol" panose="05050102010706020507" pitchFamily="18" charset="2"/>
              </a:rPr>
              <a:t>£ q £</a:t>
            </a:r>
            <a:r>
              <a:rPr lang="en-US" altLang="en-US" sz="2000" dirty="0">
                <a:latin typeface="Times New Roman" panose="02020603050405020304" pitchFamily="18" charset="0"/>
              </a:rPr>
              <a:t> b</a:t>
            </a:r>
            <a:endParaRPr lang="en-US" altLang="en-US" sz="2000" dirty="0"/>
          </a:p>
          <a:p>
            <a:pPr marL="457200" indent="-457200" defTabSz="887413"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Optimal solution is either </a:t>
            </a:r>
          </a:p>
          <a:p>
            <a:pPr marL="457200" indent="-457200" defTabSz="887413"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a boundary point or </a:t>
            </a:r>
          </a:p>
          <a:p>
            <a:pPr marL="457200" indent="-457200" defTabSz="887413"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satisfies </a:t>
            </a:r>
            <a:r>
              <a:rPr lang="en-US" altLang="en-US" sz="2000" dirty="0">
                <a:latin typeface="Times New Roman" panose="02020603050405020304" pitchFamily="18" charset="0"/>
              </a:rPr>
              <a:t>f</a:t>
            </a:r>
            <a:r>
              <a:rPr lang="en-US" altLang="en-US" sz="2000" baseline="30000" dirty="0">
                <a:latin typeface="Symbol" panose="05050102010706020507" pitchFamily="18" charset="2"/>
              </a:rPr>
              <a:t> </a:t>
            </a:r>
            <a:r>
              <a:rPr lang="en-US" altLang="en-US" sz="2400" baseline="30000" dirty="0">
                <a:latin typeface="Symbol" panose="05050102010706020507" pitchFamily="18" charset="2"/>
              </a:rPr>
              <a:t>¢</a:t>
            </a:r>
            <a:r>
              <a:rPr lang="en-US" altLang="en-US" sz="2000" baseline="30000" dirty="0">
                <a:latin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Symbol" panose="05050102010706020507" pitchFamily="18" charset="2"/>
              </a:rPr>
              <a:t>q</a:t>
            </a:r>
            <a:r>
              <a:rPr lang="en-US" altLang="en-US" sz="2000" baseline="30000" dirty="0">
                <a:latin typeface="Symbol" panose="05050102010706020507" pitchFamily="18" charset="2"/>
              </a:rPr>
              <a:t>*</a:t>
            </a:r>
            <a:r>
              <a:rPr lang="en-US" altLang="en-US" sz="2000" dirty="0">
                <a:latin typeface="Times New Roman" panose="02020603050405020304" pitchFamily="18" charset="0"/>
              </a:rPr>
              <a:t>) = 0 </a:t>
            </a:r>
            <a:r>
              <a:rPr lang="en-US" altLang="en-US" sz="2000" dirty="0"/>
              <a:t>and </a:t>
            </a:r>
            <a:r>
              <a:rPr lang="en-US" altLang="en-US" sz="2000" dirty="0">
                <a:latin typeface="Times New Roman" panose="02020603050405020304" pitchFamily="18" charset="0"/>
              </a:rPr>
              <a:t>f </a:t>
            </a:r>
            <a:r>
              <a:rPr lang="en-US" altLang="en-US" sz="2400" baseline="30000" dirty="0">
                <a:latin typeface="Symbol" panose="05050102010706020507" pitchFamily="18" charset="2"/>
              </a:rPr>
              <a:t>²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Symbol" panose="05050102010706020507" pitchFamily="18" charset="2"/>
              </a:rPr>
              <a:t>q</a:t>
            </a:r>
            <a:r>
              <a:rPr lang="en-US" altLang="en-US" sz="2000" baseline="30000" dirty="0">
                <a:latin typeface="Symbol" panose="05050102010706020507" pitchFamily="18" charset="2"/>
              </a:rPr>
              <a:t>*</a:t>
            </a:r>
            <a:r>
              <a:rPr lang="en-US" altLang="en-US" sz="2000" dirty="0">
                <a:latin typeface="Times New Roman" panose="02020603050405020304" pitchFamily="18" charset="0"/>
              </a:rPr>
              <a:t>) &lt; 0.</a:t>
            </a: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5C4-207A-4409-958C-8B7F3CD87DA1}" type="slidenum">
              <a:rPr lang="en-US" altLang="en-US"/>
              <a:pPr/>
              <a:t>46</a:t>
            </a:fld>
            <a:endParaRPr lang="en-US" altLang="en-US" dirty="0"/>
          </a:p>
        </p:txBody>
      </p:sp>
      <p:grpSp>
        <p:nvGrpSpPr>
          <p:cNvPr id="137257" name="Group 41"/>
          <p:cNvGrpSpPr>
            <a:grpSpLocks/>
          </p:cNvGrpSpPr>
          <p:nvPr/>
        </p:nvGrpSpPr>
        <p:grpSpPr bwMode="auto">
          <a:xfrm>
            <a:off x="6477000" y="4191001"/>
            <a:ext cx="3684588" cy="2474913"/>
            <a:chOff x="3120" y="2640"/>
            <a:chExt cx="2321" cy="1559"/>
          </a:xfrm>
        </p:grpSpPr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 flipV="1">
              <a:off x="3300" y="3872"/>
              <a:ext cx="1926" cy="4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229" name="Line 13"/>
            <p:cNvSpPr>
              <a:spLocks noChangeShapeType="1"/>
            </p:cNvSpPr>
            <p:nvPr/>
          </p:nvSpPr>
          <p:spPr bwMode="auto">
            <a:xfrm flipV="1">
              <a:off x="3298" y="2828"/>
              <a:ext cx="0" cy="1048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230" name="Rectangle 14"/>
            <p:cNvSpPr>
              <a:spLocks noChangeArrowheads="1"/>
            </p:cNvSpPr>
            <p:nvPr/>
          </p:nvSpPr>
          <p:spPr bwMode="auto">
            <a:xfrm>
              <a:off x="5258" y="3794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>
                  <a:latin typeface="Symbol" panose="05050102010706020507" pitchFamily="18" charset="2"/>
                </a:rPr>
                <a:t>q</a:t>
              </a:r>
            </a:p>
          </p:txBody>
        </p:sp>
        <p:sp>
          <p:nvSpPr>
            <p:cNvPr id="137231" name="Rectangle 15"/>
            <p:cNvSpPr>
              <a:spLocks noChangeArrowheads="1"/>
            </p:cNvSpPr>
            <p:nvPr/>
          </p:nvSpPr>
          <p:spPr bwMode="auto">
            <a:xfrm>
              <a:off x="3120" y="2640"/>
              <a:ext cx="3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b="1" dirty="0"/>
                <a:t>f(</a:t>
              </a:r>
              <a:r>
                <a:rPr lang="en-US" altLang="en-US" sz="1600" dirty="0"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/>
                <a:t>)</a:t>
              </a:r>
            </a:p>
          </p:txBody>
        </p:sp>
        <p:sp>
          <p:nvSpPr>
            <p:cNvPr id="137232" name="Rectangle 16"/>
            <p:cNvSpPr>
              <a:spLocks noChangeArrowheads="1"/>
            </p:cNvSpPr>
            <p:nvPr/>
          </p:nvSpPr>
          <p:spPr bwMode="auto">
            <a:xfrm>
              <a:off x="3586" y="3830"/>
              <a:ext cx="18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b="1" dirty="0"/>
                <a:t>a</a:t>
              </a:r>
            </a:p>
          </p:txBody>
        </p:sp>
        <p:sp>
          <p:nvSpPr>
            <p:cNvPr id="137233" name="Rectangle 17"/>
            <p:cNvSpPr>
              <a:spLocks noChangeArrowheads="1"/>
            </p:cNvSpPr>
            <p:nvPr/>
          </p:nvSpPr>
          <p:spPr bwMode="auto">
            <a:xfrm>
              <a:off x="3570" y="3987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/>
                <a:t> *</a:t>
              </a:r>
            </a:p>
          </p:txBody>
        </p:sp>
        <p:sp>
          <p:nvSpPr>
            <p:cNvPr id="137234" name="Rectangle 18"/>
            <p:cNvSpPr>
              <a:spLocks noChangeArrowheads="1"/>
            </p:cNvSpPr>
            <p:nvPr/>
          </p:nvSpPr>
          <p:spPr bwMode="auto">
            <a:xfrm>
              <a:off x="4802" y="3843"/>
              <a:ext cx="19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b="1" dirty="0"/>
                <a:t>b</a:t>
              </a:r>
            </a:p>
          </p:txBody>
        </p:sp>
        <p:sp>
          <p:nvSpPr>
            <p:cNvPr id="137237" name="Freeform 21"/>
            <p:cNvSpPr>
              <a:spLocks/>
            </p:cNvSpPr>
            <p:nvPr/>
          </p:nvSpPr>
          <p:spPr bwMode="auto">
            <a:xfrm>
              <a:off x="3456" y="2976"/>
              <a:ext cx="1845" cy="756"/>
            </a:xfrm>
            <a:custGeom>
              <a:avLst/>
              <a:gdLst>
                <a:gd name="T0" fmla="*/ 0 w 1384"/>
                <a:gd name="T1" fmla="*/ 0 h 1008"/>
                <a:gd name="T2" fmla="*/ 140 w 1384"/>
                <a:gd name="T3" fmla="*/ 225 h 1008"/>
                <a:gd name="T4" fmla="*/ 286 w 1384"/>
                <a:gd name="T5" fmla="*/ 442 h 1008"/>
                <a:gd name="T6" fmla="*/ 365 w 1384"/>
                <a:gd name="T7" fmla="*/ 542 h 1008"/>
                <a:gd name="T8" fmla="*/ 444 w 1384"/>
                <a:gd name="T9" fmla="*/ 627 h 1008"/>
                <a:gd name="T10" fmla="*/ 524 w 1384"/>
                <a:gd name="T11" fmla="*/ 713 h 1008"/>
                <a:gd name="T12" fmla="*/ 609 w 1384"/>
                <a:gd name="T13" fmla="*/ 782 h 1008"/>
                <a:gd name="T14" fmla="*/ 700 w 1384"/>
                <a:gd name="T15" fmla="*/ 837 h 1008"/>
                <a:gd name="T16" fmla="*/ 810 w 1384"/>
                <a:gd name="T17" fmla="*/ 883 h 1008"/>
                <a:gd name="T18" fmla="*/ 920 w 1384"/>
                <a:gd name="T19" fmla="*/ 922 h 1008"/>
                <a:gd name="T20" fmla="*/ 1036 w 1384"/>
                <a:gd name="T21" fmla="*/ 945 h 1008"/>
                <a:gd name="T22" fmla="*/ 1139 w 1384"/>
                <a:gd name="T23" fmla="*/ 961 h 1008"/>
                <a:gd name="T24" fmla="*/ 1243 w 1384"/>
                <a:gd name="T25" fmla="*/ 976 h 1008"/>
                <a:gd name="T26" fmla="*/ 1322 w 1384"/>
                <a:gd name="T27" fmla="*/ 992 h 1008"/>
                <a:gd name="T28" fmla="*/ 1359 w 1384"/>
                <a:gd name="T29" fmla="*/ 999 h 1008"/>
                <a:gd name="T30" fmla="*/ 1383 w 1384"/>
                <a:gd name="T31" fmla="*/ 1007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4" h="1008">
                  <a:moveTo>
                    <a:pt x="0" y="0"/>
                  </a:moveTo>
                  <a:lnTo>
                    <a:pt x="140" y="225"/>
                  </a:lnTo>
                  <a:lnTo>
                    <a:pt x="286" y="442"/>
                  </a:lnTo>
                  <a:lnTo>
                    <a:pt x="365" y="542"/>
                  </a:lnTo>
                  <a:lnTo>
                    <a:pt x="444" y="627"/>
                  </a:lnTo>
                  <a:lnTo>
                    <a:pt x="524" y="713"/>
                  </a:lnTo>
                  <a:lnTo>
                    <a:pt x="609" y="782"/>
                  </a:lnTo>
                  <a:lnTo>
                    <a:pt x="700" y="837"/>
                  </a:lnTo>
                  <a:lnTo>
                    <a:pt x="810" y="883"/>
                  </a:lnTo>
                  <a:lnTo>
                    <a:pt x="920" y="922"/>
                  </a:lnTo>
                  <a:lnTo>
                    <a:pt x="1036" y="945"/>
                  </a:lnTo>
                  <a:lnTo>
                    <a:pt x="1139" y="961"/>
                  </a:lnTo>
                  <a:lnTo>
                    <a:pt x="1243" y="976"/>
                  </a:lnTo>
                  <a:lnTo>
                    <a:pt x="1322" y="992"/>
                  </a:lnTo>
                  <a:lnTo>
                    <a:pt x="1359" y="999"/>
                  </a:lnTo>
                  <a:lnTo>
                    <a:pt x="1383" y="1007"/>
                  </a:lnTo>
                </a:path>
              </a:pathLst>
            </a:custGeom>
            <a:noFill/>
            <a:ln w="127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37251" name="Group 35"/>
          <p:cNvGrpSpPr>
            <a:grpSpLocks/>
          </p:cNvGrpSpPr>
          <p:nvPr/>
        </p:nvGrpSpPr>
        <p:grpSpPr bwMode="auto">
          <a:xfrm>
            <a:off x="6484939" y="1931989"/>
            <a:ext cx="3722687" cy="2174875"/>
            <a:chOff x="3125" y="1217"/>
            <a:chExt cx="2345" cy="1370"/>
          </a:xfrm>
        </p:grpSpPr>
        <p:sp>
          <p:nvSpPr>
            <p:cNvPr id="137238" name="Line 22"/>
            <p:cNvSpPr>
              <a:spLocks noChangeShapeType="1"/>
            </p:cNvSpPr>
            <p:nvPr/>
          </p:nvSpPr>
          <p:spPr bwMode="auto">
            <a:xfrm flipV="1">
              <a:off x="3327" y="2402"/>
              <a:ext cx="1926" cy="4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239" name="Line 23"/>
            <p:cNvSpPr>
              <a:spLocks noChangeShapeType="1"/>
            </p:cNvSpPr>
            <p:nvPr/>
          </p:nvSpPr>
          <p:spPr bwMode="auto">
            <a:xfrm flipV="1">
              <a:off x="3325" y="1358"/>
              <a:ext cx="0" cy="1048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240" name="Rectangle 24"/>
            <p:cNvSpPr>
              <a:spLocks noChangeArrowheads="1"/>
            </p:cNvSpPr>
            <p:nvPr/>
          </p:nvSpPr>
          <p:spPr bwMode="auto">
            <a:xfrm>
              <a:off x="5285" y="2324"/>
              <a:ext cx="18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>
                  <a:latin typeface="Symbol" panose="05050102010706020507" pitchFamily="18" charset="2"/>
                </a:rPr>
                <a:t>q</a:t>
              </a:r>
            </a:p>
          </p:txBody>
        </p:sp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3125" y="1217"/>
              <a:ext cx="3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b="1" dirty="0"/>
                <a:t>f(</a:t>
              </a:r>
              <a:r>
                <a:rPr lang="en-US" altLang="en-US" sz="1600" dirty="0"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/>
                <a:t>)</a:t>
              </a:r>
            </a:p>
          </p:txBody>
        </p:sp>
        <p:sp>
          <p:nvSpPr>
            <p:cNvPr id="137242" name="Rectangle 26"/>
            <p:cNvSpPr>
              <a:spLocks noChangeArrowheads="1"/>
            </p:cNvSpPr>
            <p:nvPr/>
          </p:nvSpPr>
          <p:spPr bwMode="auto">
            <a:xfrm>
              <a:off x="3613" y="2360"/>
              <a:ext cx="18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b="1" dirty="0"/>
                <a:t>a</a:t>
              </a:r>
            </a:p>
          </p:txBody>
        </p:sp>
        <p:sp>
          <p:nvSpPr>
            <p:cNvPr id="137243" name="Rectangle 27"/>
            <p:cNvSpPr>
              <a:spLocks noChangeArrowheads="1"/>
            </p:cNvSpPr>
            <p:nvPr/>
          </p:nvSpPr>
          <p:spPr bwMode="auto">
            <a:xfrm>
              <a:off x="3901" y="237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/>
                <a:t> *</a:t>
              </a:r>
            </a:p>
          </p:txBody>
        </p:sp>
        <p:sp>
          <p:nvSpPr>
            <p:cNvPr id="137244" name="Rectangle 28"/>
            <p:cNvSpPr>
              <a:spLocks noChangeArrowheads="1"/>
            </p:cNvSpPr>
            <p:nvPr/>
          </p:nvSpPr>
          <p:spPr bwMode="auto">
            <a:xfrm>
              <a:off x="4829" y="2373"/>
              <a:ext cx="19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b="1" dirty="0"/>
                <a:t>b</a:t>
              </a:r>
            </a:p>
          </p:txBody>
        </p:sp>
        <p:sp>
          <p:nvSpPr>
            <p:cNvPr id="137245" name="Freeform 29"/>
            <p:cNvSpPr>
              <a:spLocks/>
            </p:cNvSpPr>
            <p:nvPr/>
          </p:nvSpPr>
          <p:spPr bwMode="auto">
            <a:xfrm>
              <a:off x="3739" y="1675"/>
              <a:ext cx="1210" cy="734"/>
            </a:xfrm>
            <a:custGeom>
              <a:avLst/>
              <a:gdLst>
                <a:gd name="T0" fmla="*/ 0 w 908"/>
                <a:gd name="T1" fmla="*/ 969 h 978"/>
                <a:gd name="T2" fmla="*/ 14 w 908"/>
                <a:gd name="T3" fmla="*/ 791 h 978"/>
                <a:gd name="T4" fmla="*/ 28 w 908"/>
                <a:gd name="T5" fmla="*/ 614 h 978"/>
                <a:gd name="T6" fmla="*/ 45 w 908"/>
                <a:gd name="T7" fmla="*/ 452 h 978"/>
                <a:gd name="T8" fmla="*/ 67 w 908"/>
                <a:gd name="T9" fmla="*/ 307 h 978"/>
                <a:gd name="T10" fmla="*/ 93 w 908"/>
                <a:gd name="T11" fmla="*/ 178 h 978"/>
                <a:gd name="T12" fmla="*/ 109 w 908"/>
                <a:gd name="T13" fmla="*/ 129 h 978"/>
                <a:gd name="T14" fmla="*/ 129 w 908"/>
                <a:gd name="T15" fmla="*/ 81 h 978"/>
                <a:gd name="T16" fmla="*/ 149 w 908"/>
                <a:gd name="T17" fmla="*/ 49 h 978"/>
                <a:gd name="T18" fmla="*/ 171 w 908"/>
                <a:gd name="T19" fmla="*/ 25 h 978"/>
                <a:gd name="T20" fmla="*/ 193 w 908"/>
                <a:gd name="T21" fmla="*/ 8 h 978"/>
                <a:gd name="T22" fmla="*/ 221 w 908"/>
                <a:gd name="T23" fmla="*/ 0 h 978"/>
                <a:gd name="T24" fmla="*/ 252 w 908"/>
                <a:gd name="T25" fmla="*/ 8 h 978"/>
                <a:gd name="T26" fmla="*/ 289 w 908"/>
                <a:gd name="T27" fmla="*/ 33 h 978"/>
                <a:gd name="T28" fmla="*/ 331 w 908"/>
                <a:gd name="T29" fmla="*/ 73 h 978"/>
                <a:gd name="T30" fmla="*/ 375 w 908"/>
                <a:gd name="T31" fmla="*/ 129 h 978"/>
                <a:gd name="T32" fmla="*/ 426 w 908"/>
                <a:gd name="T33" fmla="*/ 194 h 978"/>
                <a:gd name="T34" fmla="*/ 473 w 908"/>
                <a:gd name="T35" fmla="*/ 267 h 978"/>
                <a:gd name="T36" fmla="*/ 577 w 908"/>
                <a:gd name="T37" fmla="*/ 428 h 978"/>
                <a:gd name="T38" fmla="*/ 680 w 908"/>
                <a:gd name="T39" fmla="*/ 598 h 978"/>
                <a:gd name="T40" fmla="*/ 728 w 908"/>
                <a:gd name="T41" fmla="*/ 678 h 978"/>
                <a:gd name="T42" fmla="*/ 773 w 908"/>
                <a:gd name="T43" fmla="*/ 759 h 978"/>
                <a:gd name="T44" fmla="*/ 815 w 908"/>
                <a:gd name="T45" fmla="*/ 824 h 978"/>
                <a:gd name="T46" fmla="*/ 851 w 908"/>
                <a:gd name="T47" fmla="*/ 888 h 978"/>
                <a:gd name="T48" fmla="*/ 882 w 908"/>
                <a:gd name="T49" fmla="*/ 937 h 978"/>
                <a:gd name="T50" fmla="*/ 907 w 908"/>
                <a:gd name="T51" fmla="*/ 977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8" h="978">
                  <a:moveTo>
                    <a:pt x="0" y="969"/>
                  </a:moveTo>
                  <a:lnTo>
                    <a:pt x="14" y="791"/>
                  </a:lnTo>
                  <a:lnTo>
                    <a:pt x="28" y="614"/>
                  </a:lnTo>
                  <a:lnTo>
                    <a:pt x="45" y="452"/>
                  </a:lnTo>
                  <a:lnTo>
                    <a:pt x="67" y="307"/>
                  </a:lnTo>
                  <a:lnTo>
                    <a:pt x="93" y="178"/>
                  </a:lnTo>
                  <a:lnTo>
                    <a:pt x="109" y="129"/>
                  </a:lnTo>
                  <a:lnTo>
                    <a:pt x="129" y="81"/>
                  </a:lnTo>
                  <a:lnTo>
                    <a:pt x="149" y="49"/>
                  </a:lnTo>
                  <a:lnTo>
                    <a:pt x="171" y="25"/>
                  </a:lnTo>
                  <a:lnTo>
                    <a:pt x="193" y="8"/>
                  </a:lnTo>
                  <a:lnTo>
                    <a:pt x="221" y="0"/>
                  </a:lnTo>
                  <a:lnTo>
                    <a:pt x="252" y="8"/>
                  </a:lnTo>
                  <a:lnTo>
                    <a:pt x="289" y="33"/>
                  </a:lnTo>
                  <a:lnTo>
                    <a:pt x="331" y="73"/>
                  </a:lnTo>
                  <a:lnTo>
                    <a:pt x="375" y="129"/>
                  </a:lnTo>
                  <a:lnTo>
                    <a:pt x="426" y="194"/>
                  </a:lnTo>
                  <a:lnTo>
                    <a:pt x="473" y="267"/>
                  </a:lnTo>
                  <a:lnTo>
                    <a:pt x="577" y="428"/>
                  </a:lnTo>
                  <a:lnTo>
                    <a:pt x="680" y="598"/>
                  </a:lnTo>
                  <a:lnTo>
                    <a:pt x="728" y="678"/>
                  </a:lnTo>
                  <a:lnTo>
                    <a:pt x="773" y="759"/>
                  </a:lnTo>
                  <a:lnTo>
                    <a:pt x="815" y="824"/>
                  </a:lnTo>
                  <a:lnTo>
                    <a:pt x="851" y="888"/>
                  </a:lnTo>
                  <a:lnTo>
                    <a:pt x="882" y="937"/>
                  </a:lnTo>
                  <a:lnTo>
                    <a:pt x="907" y="977"/>
                  </a:lnTo>
                </a:path>
              </a:pathLst>
            </a:custGeom>
            <a:noFill/>
            <a:ln w="127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37254" name="Group 38"/>
          <p:cNvGrpSpPr>
            <a:grpSpLocks/>
          </p:cNvGrpSpPr>
          <p:nvPr/>
        </p:nvGrpSpPr>
        <p:grpSpPr bwMode="auto">
          <a:xfrm>
            <a:off x="2362201" y="4495800"/>
            <a:ext cx="3719513" cy="2184400"/>
            <a:chOff x="528" y="2832"/>
            <a:chExt cx="2343" cy="1376"/>
          </a:xfrm>
        </p:grpSpPr>
        <p:sp>
          <p:nvSpPr>
            <p:cNvPr id="137220" name="Line 4"/>
            <p:cNvSpPr>
              <a:spLocks noChangeShapeType="1"/>
            </p:cNvSpPr>
            <p:nvPr/>
          </p:nvSpPr>
          <p:spPr bwMode="auto">
            <a:xfrm flipV="1">
              <a:off x="730" y="4017"/>
              <a:ext cx="1926" cy="4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221" name="Line 5"/>
            <p:cNvSpPr>
              <a:spLocks noChangeShapeType="1"/>
            </p:cNvSpPr>
            <p:nvPr/>
          </p:nvSpPr>
          <p:spPr bwMode="auto">
            <a:xfrm flipV="1">
              <a:off x="728" y="2973"/>
              <a:ext cx="0" cy="1048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222" name="Rectangle 6"/>
            <p:cNvSpPr>
              <a:spLocks noChangeArrowheads="1"/>
            </p:cNvSpPr>
            <p:nvPr/>
          </p:nvSpPr>
          <p:spPr bwMode="auto">
            <a:xfrm>
              <a:off x="2688" y="3939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>
                  <a:latin typeface="Symbol" panose="05050102010706020507" pitchFamily="18" charset="2"/>
                </a:rPr>
                <a:t>q</a:t>
              </a:r>
            </a:p>
          </p:txBody>
        </p:sp>
        <p:sp>
          <p:nvSpPr>
            <p:cNvPr id="137223" name="Rectangle 7"/>
            <p:cNvSpPr>
              <a:spLocks noChangeArrowheads="1"/>
            </p:cNvSpPr>
            <p:nvPr/>
          </p:nvSpPr>
          <p:spPr bwMode="auto">
            <a:xfrm>
              <a:off x="528" y="2832"/>
              <a:ext cx="3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b="1" dirty="0"/>
                <a:t>f(</a:t>
              </a:r>
              <a:r>
                <a:rPr lang="en-US" altLang="en-US" sz="1600" dirty="0"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/>
                <a:t>)</a:t>
              </a:r>
            </a:p>
          </p:txBody>
        </p:sp>
        <p:sp>
          <p:nvSpPr>
            <p:cNvPr id="137224" name="Rectangle 8"/>
            <p:cNvSpPr>
              <a:spLocks noChangeArrowheads="1"/>
            </p:cNvSpPr>
            <p:nvPr/>
          </p:nvSpPr>
          <p:spPr bwMode="auto">
            <a:xfrm>
              <a:off x="1016" y="3975"/>
              <a:ext cx="18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b="1" dirty="0"/>
                <a:t>a</a:t>
              </a:r>
            </a:p>
          </p:txBody>
        </p:sp>
        <p:sp>
          <p:nvSpPr>
            <p:cNvPr id="137225" name="Rectangle 9"/>
            <p:cNvSpPr>
              <a:spLocks noChangeArrowheads="1"/>
            </p:cNvSpPr>
            <p:nvPr/>
          </p:nvSpPr>
          <p:spPr bwMode="auto">
            <a:xfrm>
              <a:off x="1424" y="3996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>
                  <a:latin typeface="Symbol" panose="05050102010706020507" pitchFamily="18" charset="2"/>
                </a:rPr>
                <a:t>q</a:t>
              </a:r>
              <a:r>
                <a:rPr lang="en-US" altLang="en-US" sz="1600" b="1" dirty="0"/>
                <a:t> *</a:t>
              </a:r>
            </a:p>
          </p:txBody>
        </p:sp>
        <p:sp>
          <p:nvSpPr>
            <p:cNvPr id="137226" name="Rectangle 10"/>
            <p:cNvSpPr>
              <a:spLocks noChangeArrowheads="1"/>
            </p:cNvSpPr>
            <p:nvPr/>
          </p:nvSpPr>
          <p:spPr bwMode="auto">
            <a:xfrm>
              <a:off x="2232" y="3988"/>
              <a:ext cx="19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b="1" dirty="0"/>
                <a:t>b</a:t>
              </a:r>
            </a:p>
          </p:txBody>
        </p:sp>
        <p:sp>
          <p:nvSpPr>
            <p:cNvPr id="137247" name="Freeform 31"/>
            <p:cNvSpPr>
              <a:spLocks/>
            </p:cNvSpPr>
            <p:nvPr/>
          </p:nvSpPr>
          <p:spPr bwMode="auto">
            <a:xfrm>
              <a:off x="739" y="3048"/>
              <a:ext cx="1744" cy="963"/>
            </a:xfrm>
            <a:custGeom>
              <a:avLst/>
              <a:gdLst>
                <a:gd name="T0" fmla="*/ 0 w 1560"/>
                <a:gd name="T1" fmla="*/ 271 h 963"/>
                <a:gd name="T2" fmla="*/ 136 w 1560"/>
                <a:gd name="T3" fmla="*/ 599 h 963"/>
                <a:gd name="T4" fmla="*/ 304 w 1560"/>
                <a:gd name="T5" fmla="*/ 311 h 963"/>
                <a:gd name="T6" fmla="*/ 568 w 1560"/>
                <a:gd name="T7" fmla="*/ 815 h 963"/>
                <a:gd name="T8" fmla="*/ 672 w 1560"/>
                <a:gd name="T9" fmla="*/ 39 h 963"/>
                <a:gd name="T10" fmla="*/ 1024 w 1560"/>
                <a:gd name="T11" fmla="*/ 583 h 963"/>
                <a:gd name="T12" fmla="*/ 1088 w 1560"/>
                <a:gd name="T13" fmla="*/ 415 h 963"/>
                <a:gd name="T14" fmla="*/ 1384 w 1560"/>
                <a:gd name="T15" fmla="*/ 935 h 963"/>
                <a:gd name="T16" fmla="*/ 1520 w 1560"/>
                <a:gd name="T17" fmla="*/ 583 h 963"/>
                <a:gd name="T18" fmla="*/ 1560 w 1560"/>
                <a:gd name="T19" fmla="*/ 559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0" h="963">
                  <a:moveTo>
                    <a:pt x="0" y="271"/>
                  </a:moveTo>
                  <a:cubicBezTo>
                    <a:pt x="42" y="431"/>
                    <a:pt x="85" y="592"/>
                    <a:pt x="136" y="599"/>
                  </a:cubicBezTo>
                  <a:cubicBezTo>
                    <a:pt x="187" y="606"/>
                    <a:pt x="232" y="275"/>
                    <a:pt x="304" y="311"/>
                  </a:cubicBezTo>
                  <a:cubicBezTo>
                    <a:pt x="376" y="347"/>
                    <a:pt x="507" y="860"/>
                    <a:pt x="568" y="815"/>
                  </a:cubicBezTo>
                  <a:cubicBezTo>
                    <a:pt x="629" y="770"/>
                    <a:pt x="596" y="78"/>
                    <a:pt x="672" y="39"/>
                  </a:cubicBezTo>
                  <a:cubicBezTo>
                    <a:pt x="748" y="0"/>
                    <a:pt x="955" y="520"/>
                    <a:pt x="1024" y="583"/>
                  </a:cubicBezTo>
                  <a:cubicBezTo>
                    <a:pt x="1093" y="646"/>
                    <a:pt x="1028" y="356"/>
                    <a:pt x="1088" y="415"/>
                  </a:cubicBezTo>
                  <a:cubicBezTo>
                    <a:pt x="1148" y="474"/>
                    <a:pt x="1312" y="907"/>
                    <a:pt x="1384" y="935"/>
                  </a:cubicBezTo>
                  <a:cubicBezTo>
                    <a:pt x="1456" y="963"/>
                    <a:pt x="1491" y="646"/>
                    <a:pt x="1520" y="583"/>
                  </a:cubicBezTo>
                  <a:cubicBezTo>
                    <a:pt x="1549" y="520"/>
                    <a:pt x="1554" y="539"/>
                    <a:pt x="1560" y="559"/>
                  </a:cubicBezTo>
                </a:path>
              </a:pathLst>
            </a:custGeom>
            <a:noFill/>
            <a:ln w="12700" cap="sq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7250" name="Group 34"/>
          <p:cNvGrpSpPr>
            <a:grpSpLocks/>
          </p:cNvGrpSpPr>
          <p:nvPr/>
        </p:nvGrpSpPr>
        <p:grpSpPr bwMode="auto">
          <a:xfrm>
            <a:off x="7848600" y="2590801"/>
            <a:ext cx="152400" cy="1230313"/>
            <a:chOff x="3984" y="1632"/>
            <a:chExt cx="96" cy="775"/>
          </a:xfrm>
        </p:grpSpPr>
        <p:sp>
          <p:nvSpPr>
            <p:cNvPr id="137246" name="Line 30"/>
            <p:cNvSpPr>
              <a:spLocks noChangeShapeType="1"/>
            </p:cNvSpPr>
            <p:nvPr/>
          </p:nvSpPr>
          <p:spPr bwMode="auto">
            <a:xfrm>
              <a:off x="4035" y="1674"/>
              <a:ext cx="0" cy="7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249" name="Oval 33"/>
            <p:cNvSpPr>
              <a:spLocks noChangeArrowheads="1"/>
            </p:cNvSpPr>
            <p:nvPr/>
          </p:nvSpPr>
          <p:spPr bwMode="auto">
            <a:xfrm>
              <a:off x="3984" y="1632"/>
              <a:ext cx="96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7253" name="Group 37"/>
          <p:cNvGrpSpPr>
            <a:grpSpLocks/>
          </p:cNvGrpSpPr>
          <p:nvPr/>
        </p:nvGrpSpPr>
        <p:grpSpPr bwMode="auto">
          <a:xfrm>
            <a:off x="3886200" y="4800601"/>
            <a:ext cx="76200" cy="1584325"/>
            <a:chOff x="1488" y="3024"/>
            <a:chExt cx="48" cy="998"/>
          </a:xfrm>
        </p:grpSpPr>
        <p:sp>
          <p:nvSpPr>
            <p:cNvPr id="137227" name="Line 11"/>
            <p:cNvSpPr>
              <a:spLocks noChangeShapeType="1"/>
            </p:cNvSpPr>
            <p:nvPr/>
          </p:nvSpPr>
          <p:spPr bwMode="auto">
            <a:xfrm>
              <a:off x="1502" y="3097"/>
              <a:ext cx="16" cy="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252" name="Oval 36"/>
            <p:cNvSpPr>
              <a:spLocks noChangeArrowheads="1"/>
            </p:cNvSpPr>
            <p:nvPr/>
          </p:nvSpPr>
          <p:spPr bwMode="auto">
            <a:xfrm>
              <a:off x="1488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7256" name="Group 40"/>
          <p:cNvGrpSpPr>
            <a:grpSpLocks/>
          </p:cNvGrpSpPr>
          <p:nvPr/>
        </p:nvGrpSpPr>
        <p:grpSpPr bwMode="auto">
          <a:xfrm>
            <a:off x="7391400" y="4991100"/>
            <a:ext cx="76200" cy="1163638"/>
            <a:chOff x="3696" y="3144"/>
            <a:chExt cx="48" cy="733"/>
          </a:xfrm>
        </p:grpSpPr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>
              <a:off x="3709" y="3144"/>
              <a:ext cx="0" cy="7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255" name="Oval 39"/>
            <p:cNvSpPr>
              <a:spLocks noChangeArrowheads="1"/>
            </p:cNvSpPr>
            <p:nvPr/>
          </p:nvSpPr>
          <p:spPr bwMode="auto">
            <a:xfrm>
              <a:off x="3696" y="3168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75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Unimodal Functions</a:t>
            </a:r>
          </a:p>
        </p:txBody>
      </p:sp>
      <p:sp>
        <p:nvSpPr>
          <p:cNvPr id="1955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single  variable function f is </a:t>
            </a:r>
            <a:r>
              <a:rPr lang="en-US" altLang="en-US" i="1" u="sng" dirty="0">
                <a:solidFill>
                  <a:schemeClr val="hlink"/>
                </a:solidFill>
              </a:rPr>
              <a:t>unimodal</a:t>
            </a:r>
            <a:r>
              <a:rPr lang="en-US" altLang="en-US" dirty="0"/>
              <a:t> if there is at most one local maximum (or at most one local minimum)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8E-C364-416D-B722-0F49F12522C7}" type="slidenum">
              <a:rPr lang="en-US" altLang="en-US"/>
              <a:pPr/>
              <a:t>47</a:t>
            </a:fld>
            <a:endParaRPr lang="en-US" altLang="en-US" dirty="0"/>
          </a:p>
        </p:txBody>
      </p:sp>
      <p:sp>
        <p:nvSpPr>
          <p:cNvPr id="195588" name="Freeform 1028"/>
          <p:cNvSpPr>
            <a:spLocks/>
          </p:cNvSpPr>
          <p:nvPr/>
        </p:nvSpPr>
        <p:spPr bwMode="auto">
          <a:xfrm>
            <a:off x="1981200" y="3505200"/>
            <a:ext cx="7010400" cy="3060700"/>
          </a:xfrm>
          <a:custGeom>
            <a:avLst/>
            <a:gdLst>
              <a:gd name="T0" fmla="*/ 0 w 4416"/>
              <a:gd name="T1" fmla="*/ 1928 h 1928"/>
              <a:gd name="T2" fmla="*/ 672 w 4416"/>
              <a:gd name="T3" fmla="*/ 1784 h 1928"/>
              <a:gd name="T4" fmla="*/ 1680 w 4416"/>
              <a:gd name="T5" fmla="*/ 1544 h 1928"/>
              <a:gd name="T6" fmla="*/ 2064 w 4416"/>
              <a:gd name="T7" fmla="*/ 728 h 1928"/>
              <a:gd name="T8" fmla="*/ 2352 w 4416"/>
              <a:gd name="T9" fmla="*/ 248 h 1928"/>
              <a:gd name="T10" fmla="*/ 2496 w 4416"/>
              <a:gd name="T11" fmla="*/ 56 h 1928"/>
              <a:gd name="T12" fmla="*/ 2736 w 4416"/>
              <a:gd name="T13" fmla="*/ 584 h 1928"/>
              <a:gd name="T14" fmla="*/ 3312 w 4416"/>
              <a:gd name="T15" fmla="*/ 1256 h 1928"/>
              <a:gd name="T16" fmla="*/ 4416 w 4416"/>
              <a:gd name="T17" fmla="*/ 1688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16" h="1928">
                <a:moveTo>
                  <a:pt x="0" y="1928"/>
                </a:moveTo>
                <a:cubicBezTo>
                  <a:pt x="196" y="1888"/>
                  <a:pt x="392" y="1848"/>
                  <a:pt x="672" y="1784"/>
                </a:cubicBezTo>
                <a:cubicBezTo>
                  <a:pt x="952" y="1720"/>
                  <a:pt x="1448" y="1720"/>
                  <a:pt x="1680" y="1544"/>
                </a:cubicBezTo>
                <a:cubicBezTo>
                  <a:pt x="1912" y="1368"/>
                  <a:pt x="1952" y="944"/>
                  <a:pt x="2064" y="728"/>
                </a:cubicBezTo>
                <a:cubicBezTo>
                  <a:pt x="2176" y="512"/>
                  <a:pt x="2280" y="360"/>
                  <a:pt x="2352" y="248"/>
                </a:cubicBezTo>
                <a:cubicBezTo>
                  <a:pt x="2424" y="136"/>
                  <a:pt x="2432" y="0"/>
                  <a:pt x="2496" y="56"/>
                </a:cubicBezTo>
                <a:cubicBezTo>
                  <a:pt x="2560" y="112"/>
                  <a:pt x="2600" y="384"/>
                  <a:pt x="2736" y="584"/>
                </a:cubicBezTo>
                <a:cubicBezTo>
                  <a:pt x="2872" y="784"/>
                  <a:pt x="3032" y="1072"/>
                  <a:pt x="3312" y="1256"/>
                </a:cubicBezTo>
                <a:cubicBezTo>
                  <a:pt x="3592" y="1440"/>
                  <a:pt x="4004" y="1564"/>
                  <a:pt x="4416" y="1688"/>
                </a:cubicBezTo>
              </a:path>
            </a:pathLst>
          </a:custGeom>
          <a:noFill/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search finds a local maximum, but not necessarily a global maximum.</a:t>
            </a:r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AE39-AA71-4F14-A1BC-6B2FA686B2C6}" type="slidenum">
              <a:rPr lang="en-US" altLang="en-US"/>
              <a:pPr/>
              <a:t>48</a:t>
            </a:fld>
            <a:endParaRPr lang="en-US" altLang="en-US" dirty="0"/>
          </a:p>
        </p:txBody>
      </p:sp>
      <p:sp>
        <p:nvSpPr>
          <p:cNvPr id="212994" name="Line 2"/>
          <p:cNvSpPr>
            <a:spLocks noChangeShapeType="1"/>
          </p:cNvSpPr>
          <p:nvPr/>
        </p:nvSpPr>
        <p:spPr bwMode="auto">
          <a:xfrm>
            <a:off x="5486400" y="3657600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2996" name="Line 4"/>
          <p:cNvSpPr>
            <a:spLocks noChangeShapeType="1"/>
          </p:cNvSpPr>
          <p:nvPr/>
        </p:nvSpPr>
        <p:spPr bwMode="auto">
          <a:xfrm>
            <a:off x="2743200" y="5029200"/>
            <a:ext cx="7315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>
            <a:off x="2743200" y="1752600"/>
            <a:ext cx="0" cy="3276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6858000" y="5029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21</a:t>
            </a:r>
          </a:p>
        </p:txBody>
      </p:sp>
      <p:grpSp>
        <p:nvGrpSpPr>
          <p:cNvPr id="212999" name="Group 7"/>
          <p:cNvGrpSpPr>
            <a:grpSpLocks/>
          </p:cNvGrpSpPr>
          <p:nvPr/>
        </p:nvGrpSpPr>
        <p:grpSpPr bwMode="auto">
          <a:xfrm>
            <a:off x="5257800" y="5105407"/>
            <a:ext cx="3124200" cy="369888"/>
            <a:chOff x="2352" y="3216"/>
            <a:chExt cx="1968" cy="233"/>
          </a:xfrm>
        </p:grpSpPr>
        <p:sp>
          <p:nvSpPr>
            <p:cNvPr id="213000" name="Text Box 8"/>
            <p:cNvSpPr txBox="1">
              <a:spLocks noChangeArrowheads="1"/>
            </p:cNvSpPr>
            <p:nvPr/>
          </p:nvSpPr>
          <p:spPr bwMode="auto">
            <a:xfrm>
              <a:off x="2352" y="321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13</a:t>
              </a:r>
            </a:p>
          </p:txBody>
        </p:sp>
        <p:sp>
          <p:nvSpPr>
            <p:cNvPr id="213001" name="Text Box 9"/>
            <p:cNvSpPr txBox="1">
              <a:spLocks noChangeArrowheads="1"/>
            </p:cNvSpPr>
            <p:nvPr/>
          </p:nvSpPr>
          <p:spPr bwMode="auto">
            <a:xfrm>
              <a:off x="3984" y="321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26</a:t>
              </a:r>
            </a:p>
          </p:txBody>
        </p:sp>
      </p:grp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6172200" y="5029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18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5867400" y="54864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16</a:t>
            </a:r>
          </a:p>
        </p:txBody>
      </p:sp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6477000" y="54864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19</a:t>
            </a:r>
          </a:p>
        </p:txBody>
      </p:sp>
      <p:grpSp>
        <p:nvGrpSpPr>
          <p:cNvPr id="213005" name="Group 13"/>
          <p:cNvGrpSpPr>
            <a:grpSpLocks/>
          </p:cNvGrpSpPr>
          <p:nvPr/>
        </p:nvGrpSpPr>
        <p:grpSpPr bwMode="auto">
          <a:xfrm>
            <a:off x="2590800" y="4495802"/>
            <a:ext cx="7467600" cy="1131888"/>
            <a:chOff x="672" y="2832"/>
            <a:chExt cx="4704" cy="713"/>
          </a:xfrm>
        </p:grpSpPr>
        <p:sp>
          <p:nvSpPr>
            <p:cNvPr id="213006" name="Oval 14"/>
            <p:cNvSpPr>
              <a:spLocks noChangeArrowheads="1"/>
            </p:cNvSpPr>
            <p:nvPr/>
          </p:nvSpPr>
          <p:spPr bwMode="auto">
            <a:xfrm>
              <a:off x="720" y="3120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07" name="Oval 15"/>
            <p:cNvSpPr>
              <a:spLocks noChangeArrowheads="1"/>
            </p:cNvSpPr>
            <p:nvPr/>
          </p:nvSpPr>
          <p:spPr bwMode="auto">
            <a:xfrm>
              <a:off x="5136" y="2832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08" name="Text Box 16"/>
            <p:cNvSpPr txBox="1">
              <a:spLocks noChangeArrowheads="1"/>
            </p:cNvSpPr>
            <p:nvPr/>
          </p:nvSpPr>
          <p:spPr bwMode="auto">
            <a:xfrm>
              <a:off x="672" y="3264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0</a:t>
              </a:r>
            </a:p>
          </p:txBody>
        </p:sp>
        <p:sp>
          <p:nvSpPr>
            <p:cNvPr id="213009" name="Text Box 17"/>
            <p:cNvSpPr txBox="1">
              <a:spLocks noChangeArrowheads="1"/>
            </p:cNvSpPr>
            <p:nvPr/>
          </p:nvSpPr>
          <p:spPr bwMode="auto">
            <a:xfrm>
              <a:off x="5040" y="331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34</a:t>
              </a:r>
            </a:p>
          </p:txBody>
        </p:sp>
        <p:sp>
          <p:nvSpPr>
            <p:cNvPr id="213010" name="Line 18"/>
            <p:cNvSpPr>
              <a:spLocks noChangeShapeType="1"/>
            </p:cNvSpPr>
            <p:nvPr/>
          </p:nvSpPr>
          <p:spPr bwMode="auto">
            <a:xfrm>
              <a:off x="5232" y="29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3011" name="Group 19"/>
          <p:cNvGrpSpPr>
            <a:grpSpLocks/>
          </p:cNvGrpSpPr>
          <p:nvPr/>
        </p:nvGrpSpPr>
        <p:grpSpPr bwMode="auto">
          <a:xfrm>
            <a:off x="7010400" y="2743200"/>
            <a:ext cx="228600" cy="2286000"/>
            <a:chOff x="3456" y="1728"/>
            <a:chExt cx="144" cy="1440"/>
          </a:xfrm>
        </p:grpSpPr>
        <p:sp>
          <p:nvSpPr>
            <p:cNvPr id="213012" name="Oval 20"/>
            <p:cNvSpPr>
              <a:spLocks noChangeArrowheads="1"/>
            </p:cNvSpPr>
            <p:nvPr/>
          </p:nvSpPr>
          <p:spPr bwMode="auto">
            <a:xfrm>
              <a:off x="3456" y="1728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13" name="Line 21"/>
            <p:cNvSpPr>
              <a:spLocks noChangeShapeType="1"/>
            </p:cNvSpPr>
            <p:nvPr/>
          </p:nvSpPr>
          <p:spPr bwMode="auto">
            <a:xfrm>
              <a:off x="3504" y="1872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3014" name="Group 22"/>
          <p:cNvGrpSpPr>
            <a:grpSpLocks/>
          </p:cNvGrpSpPr>
          <p:nvPr/>
        </p:nvGrpSpPr>
        <p:grpSpPr bwMode="auto">
          <a:xfrm>
            <a:off x="6400800" y="2286000"/>
            <a:ext cx="228600" cy="2743200"/>
            <a:chOff x="3072" y="1440"/>
            <a:chExt cx="144" cy="1728"/>
          </a:xfrm>
        </p:grpSpPr>
        <p:sp>
          <p:nvSpPr>
            <p:cNvPr id="213015" name="Oval 23"/>
            <p:cNvSpPr>
              <a:spLocks noChangeArrowheads="1"/>
            </p:cNvSpPr>
            <p:nvPr/>
          </p:nvSpPr>
          <p:spPr bwMode="auto">
            <a:xfrm>
              <a:off x="3072" y="1440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16" name="Line 24"/>
            <p:cNvSpPr>
              <a:spLocks noChangeShapeType="1"/>
            </p:cNvSpPr>
            <p:nvPr/>
          </p:nvSpPr>
          <p:spPr bwMode="auto">
            <a:xfrm>
              <a:off x="3120" y="1584"/>
              <a:ext cx="0" cy="15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3017" name="Group 25"/>
          <p:cNvGrpSpPr>
            <a:grpSpLocks/>
          </p:cNvGrpSpPr>
          <p:nvPr/>
        </p:nvGrpSpPr>
        <p:grpSpPr bwMode="auto">
          <a:xfrm>
            <a:off x="5943600" y="3048000"/>
            <a:ext cx="228600" cy="2438400"/>
            <a:chOff x="2784" y="1920"/>
            <a:chExt cx="144" cy="1536"/>
          </a:xfrm>
        </p:grpSpPr>
        <p:sp>
          <p:nvSpPr>
            <p:cNvPr id="213018" name="Oval 26"/>
            <p:cNvSpPr>
              <a:spLocks noChangeArrowheads="1"/>
            </p:cNvSpPr>
            <p:nvPr/>
          </p:nvSpPr>
          <p:spPr bwMode="auto">
            <a:xfrm>
              <a:off x="2784" y="1920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19" name="Line 27"/>
            <p:cNvSpPr>
              <a:spLocks noChangeShapeType="1"/>
            </p:cNvSpPr>
            <p:nvPr/>
          </p:nvSpPr>
          <p:spPr bwMode="auto">
            <a:xfrm>
              <a:off x="2880" y="2064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3020" name="Group 28"/>
          <p:cNvGrpSpPr>
            <a:grpSpLocks/>
          </p:cNvGrpSpPr>
          <p:nvPr/>
        </p:nvGrpSpPr>
        <p:grpSpPr bwMode="auto">
          <a:xfrm>
            <a:off x="6629400" y="1981200"/>
            <a:ext cx="228600" cy="3581400"/>
            <a:chOff x="3216" y="1248"/>
            <a:chExt cx="144" cy="2256"/>
          </a:xfrm>
        </p:grpSpPr>
        <p:sp>
          <p:nvSpPr>
            <p:cNvPr id="213021" name="Oval 29"/>
            <p:cNvSpPr>
              <a:spLocks noChangeArrowheads="1"/>
            </p:cNvSpPr>
            <p:nvPr/>
          </p:nvSpPr>
          <p:spPr bwMode="auto">
            <a:xfrm>
              <a:off x="3216" y="1248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22" name="Line 30"/>
            <p:cNvSpPr>
              <a:spLocks noChangeShapeType="1"/>
            </p:cNvSpPr>
            <p:nvPr/>
          </p:nvSpPr>
          <p:spPr bwMode="auto">
            <a:xfrm>
              <a:off x="3264" y="1392"/>
              <a:ext cx="0" cy="21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13023" name="Oval 31"/>
          <p:cNvSpPr>
            <a:spLocks noChangeArrowheads="1"/>
          </p:cNvSpPr>
          <p:nvPr/>
        </p:nvSpPr>
        <p:spPr bwMode="auto">
          <a:xfrm>
            <a:off x="8001000" y="3810000"/>
            <a:ext cx="228600" cy="2286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3024" name="Line 32"/>
          <p:cNvSpPr>
            <a:spLocks noChangeShapeType="1"/>
          </p:cNvSpPr>
          <p:nvPr/>
        </p:nvSpPr>
        <p:spPr bwMode="auto">
          <a:xfrm>
            <a:off x="5486400" y="44196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3025" name="Line 33"/>
          <p:cNvSpPr>
            <a:spLocks noChangeShapeType="1"/>
          </p:cNvSpPr>
          <p:nvPr/>
        </p:nvSpPr>
        <p:spPr bwMode="auto">
          <a:xfrm>
            <a:off x="8077200" y="4038600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13026" name="Group 34"/>
          <p:cNvGrpSpPr>
            <a:grpSpLocks/>
          </p:cNvGrpSpPr>
          <p:nvPr/>
        </p:nvGrpSpPr>
        <p:grpSpPr bwMode="auto">
          <a:xfrm>
            <a:off x="7010400" y="2743200"/>
            <a:ext cx="228600" cy="2286000"/>
            <a:chOff x="3456" y="1728"/>
            <a:chExt cx="144" cy="1440"/>
          </a:xfrm>
        </p:grpSpPr>
        <p:sp>
          <p:nvSpPr>
            <p:cNvPr id="213027" name="Oval 35"/>
            <p:cNvSpPr>
              <a:spLocks noChangeArrowheads="1"/>
            </p:cNvSpPr>
            <p:nvPr/>
          </p:nvSpPr>
          <p:spPr bwMode="auto">
            <a:xfrm>
              <a:off x="3456" y="1728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28" name="Line 36"/>
            <p:cNvSpPr>
              <a:spLocks noChangeShapeType="1"/>
            </p:cNvSpPr>
            <p:nvPr/>
          </p:nvSpPr>
          <p:spPr bwMode="auto">
            <a:xfrm>
              <a:off x="3504" y="1872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13029" name="Oval 37"/>
          <p:cNvSpPr>
            <a:spLocks noChangeArrowheads="1"/>
          </p:cNvSpPr>
          <p:nvPr/>
        </p:nvSpPr>
        <p:spPr bwMode="auto">
          <a:xfrm>
            <a:off x="5334000" y="3505200"/>
            <a:ext cx="228600" cy="2286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3032" name="Freeform 40"/>
          <p:cNvSpPr>
            <a:spLocks/>
          </p:cNvSpPr>
          <p:nvPr/>
        </p:nvSpPr>
        <p:spPr bwMode="auto">
          <a:xfrm>
            <a:off x="2819400" y="2120900"/>
            <a:ext cx="7391400" cy="2908300"/>
          </a:xfrm>
          <a:custGeom>
            <a:avLst/>
            <a:gdLst>
              <a:gd name="T0" fmla="*/ 0 w 4656"/>
              <a:gd name="T1" fmla="*/ 1832 h 1832"/>
              <a:gd name="T2" fmla="*/ 1584 w 4656"/>
              <a:gd name="T3" fmla="*/ 968 h 1832"/>
              <a:gd name="T4" fmla="*/ 2112 w 4656"/>
              <a:gd name="T5" fmla="*/ 536 h 1832"/>
              <a:gd name="T6" fmla="*/ 2352 w 4656"/>
              <a:gd name="T7" fmla="*/ 104 h 1832"/>
              <a:gd name="T8" fmla="*/ 2448 w 4656"/>
              <a:gd name="T9" fmla="*/ 8 h 1832"/>
              <a:gd name="T10" fmla="*/ 2592 w 4656"/>
              <a:gd name="T11" fmla="*/ 152 h 1832"/>
              <a:gd name="T12" fmla="*/ 2736 w 4656"/>
              <a:gd name="T13" fmla="*/ 488 h 1832"/>
              <a:gd name="T14" fmla="*/ 3312 w 4656"/>
              <a:gd name="T15" fmla="*/ 1112 h 1832"/>
              <a:gd name="T16" fmla="*/ 3792 w 4656"/>
              <a:gd name="T17" fmla="*/ 1496 h 1832"/>
              <a:gd name="T18" fmla="*/ 4656 w 4656"/>
              <a:gd name="T19" fmla="*/ 1592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56" h="1832">
                <a:moveTo>
                  <a:pt x="0" y="1832"/>
                </a:moveTo>
                <a:cubicBezTo>
                  <a:pt x="616" y="1508"/>
                  <a:pt x="1232" y="1184"/>
                  <a:pt x="1584" y="968"/>
                </a:cubicBezTo>
                <a:cubicBezTo>
                  <a:pt x="1936" y="752"/>
                  <a:pt x="1984" y="680"/>
                  <a:pt x="2112" y="536"/>
                </a:cubicBezTo>
                <a:cubicBezTo>
                  <a:pt x="2240" y="392"/>
                  <a:pt x="2296" y="192"/>
                  <a:pt x="2352" y="104"/>
                </a:cubicBezTo>
                <a:cubicBezTo>
                  <a:pt x="2408" y="16"/>
                  <a:pt x="2408" y="0"/>
                  <a:pt x="2448" y="8"/>
                </a:cubicBezTo>
                <a:cubicBezTo>
                  <a:pt x="2488" y="16"/>
                  <a:pt x="2544" y="72"/>
                  <a:pt x="2592" y="152"/>
                </a:cubicBezTo>
                <a:cubicBezTo>
                  <a:pt x="2640" y="232"/>
                  <a:pt x="2616" y="328"/>
                  <a:pt x="2736" y="488"/>
                </a:cubicBezTo>
                <a:cubicBezTo>
                  <a:pt x="2856" y="648"/>
                  <a:pt x="3136" y="944"/>
                  <a:pt x="3312" y="1112"/>
                </a:cubicBezTo>
                <a:cubicBezTo>
                  <a:pt x="3488" y="1280"/>
                  <a:pt x="3568" y="1416"/>
                  <a:pt x="3792" y="1496"/>
                </a:cubicBezTo>
                <a:cubicBezTo>
                  <a:pt x="4016" y="1576"/>
                  <a:pt x="4512" y="1576"/>
                  <a:pt x="4656" y="1592"/>
                </a:cubicBezTo>
              </a:path>
            </a:pathLst>
          </a:custGeom>
          <a:noFill/>
          <a:ln w="5715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search finds a local maximum, but not necessarily a global maximum.</a:t>
            </a:r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6510-42AD-4E1D-8E53-CA4BA14FF02B}" type="slidenum">
              <a:rPr lang="en-US" altLang="en-US"/>
              <a:pPr/>
              <a:t>49</a:t>
            </a:fld>
            <a:endParaRPr lang="en-US" altLang="en-US" dirty="0"/>
          </a:p>
        </p:txBody>
      </p:sp>
      <p:sp>
        <p:nvSpPr>
          <p:cNvPr id="194616" name="Line 56"/>
          <p:cNvSpPr>
            <a:spLocks noChangeShapeType="1"/>
          </p:cNvSpPr>
          <p:nvPr/>
        </p:nvSpPr>
        <p:spPr bwMode="auto">
          <a:xfrm>
            <a:off x="5486400" y="3657600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563" name="Line 3"/>
          <p:cNvSpPr>
            <a:spLocks noChangeShapeType="1"/>
          </p:cNvSpPr>
          <p:nvPr/>
        </p:nvSpPr>
        <p:spPr bwMode="auto">
          <a:xfrm>
            <a:off x="2743200" y="5029200"/>
            <a:ext cx="7315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564" name="Line 4"/>
          <p:cNvSpPr>
            <a:spLocks noChangeShapeType="1"/>
          </p:cNvSpPr>
          <p:nvPr/>
        </p:nvSpPr>
        <p:spPr bwMode="auto">
          <a:xfrm>
            <a:off x="2743200" y="1752600"/>
            <a:ext cx="0" cy="3276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6858000" y="5029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21</a:t>
            </a:r>
          </a:p>
        </p:txBody>
      </p:sp>
      <p:grpSp>
        <p:nvGrpSpPr>
          <p:cNvPr id="194566" name="Group 6"/>
          <p:cNvGrpSpPr>
            <a:grpSpLocks/>
          </p:cNvGrpSpPr>
          <p:nvPr/>
        </p:nvGrpSpPr>
        <p:grpSpPr bwMode="auto">
          <a:xfrm>
            <a:off x="5257800" y="5105407"/>
            <a:ext cx="3124200" cy="369888"/>
            <a:chOff x="2352" y="3216"/>
            <a:chExt cx="1968" cy="233"/>
          </a:xfrm>
        </p:grpSpPr>
        <p:sp>
          <p:nvSpPr>
            <p:cNvPr id="194567" name="Text Box 7"/>
            <p:cNvSpPr txBox="1">
              <a:spLocks noChangeArrowheads="1"/>
            </p:cNvSpPr>
            <p:nvPr/>
          </p:nvSpPr>
          <p:spPr bwMode="auto">
            <a:xfrm>
              <a:off x="2352" y="321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13</a:t>
              </a:r>
            </a:p>
          </p:txBody>
        </p:sp>
        <p:sp>
          <p:nvSpPr>
            <p:cNvPr id="194568" name="Text Box 8"/>
            <p:cNvSpPr txBox="1">
              <a:spLocks noChangeArrowheads="1"/>
            </p:cNvSpPr>
            <p:nvPr/>
          </p:nvSpPr>
          <p:spPr bwMode="auto">
            <a:xfrm>
              <a:off x="3984" y="321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26</a:t>
              </a:r>
            </a:p>
          </p:txBody>
        </p:sp>
      </p:grp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6172200" y="5029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18</a:t>
            </a: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5867400" y="54864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16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6477000" y="54864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19</a:t>
            </a:r>
          </a:p>
        </p:txBody>
      </p:sp>
      <p:grpSp>
        <p:nvGrpSpPr>
          <p:cNvPr id="194572" name="Group 12"/>
          <p:cNvGrpSpPr>
            <a:grpSpLocks/>
          </p:cNvGrpSpPr>
          <p:nvPr/>
        </p:nvGrpSpPr>
        <p:grpSpPr bwMode="auto">
          <a:xfrm>
            <a:off x="2590800" y="4495802"/>
            <a:ext cx="7467600" cy="1131888"/>
            <a:chOff x="672" y="2832"/>
            <a:chExt cx="4704" cy="713"/>
          </a:xfrm>
        </p:grpSpPr>
        <p:sp>
          <p:nvSpPr>
            <p:cNvPr id="194573" name="Oval 13"/>
            <p:cNvSpPr>
              <a:spLocks noChangeArrowheads="1"/>
            </p:cNvSpPr>
            <p:nvPr/>
          </p:nvSpPr>
          <p:spPr bwMode="auto">
            <a:xfrm>
              <a:off x="720" y="3120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574" name="Oval 14"/>
            <p:cNvSpPr>
              <a:spLocks noChangeArrowheads="1"/>
            </p:cNvSpPr>
            <p:nvPr/>
          </p:nvSpPr>
          <p:spPr bwMode="auto">
            <a:xfrm>
              <a:off x="5136" y="2832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575" name="Text Box 15"/>
            <p:cNvSpPr txBox="1">
              <a:spLocks noChangeArrowheads="1"/>
            </p:cNvSpPr>
            <p:nvPr/>
          </p:nvSpPr>
          <p:spPr bwMode="auto">
            <a:xfrm>
              <a:off x="672" y="3264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0</a:t>
              </a:r>
            </a:p>
          </p:txBody>
        </p:sp>
        <p:sp>
          <p:nvSpPr>
            <p:cNvPr id="194576" name="Text Box 16"/>
            <p:cNvSpPr txBox="1">
              <a:spLocks noChangeArrowheads="1"/>
            </p:cNvSpPr>
            <p:nvPr/>
          </p:nvSpPr>
          <p:spPr bwMode="auto">
            <a:xfrm>
              <a:off x="5040" y="331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34</a:t>
              </a:r>
            </a:p>
          </p:txBody>
        </p:sp>
        <p:sp>
          <p:nvSpPr>
            <p:cNvPr id="194577" name="Line 17"/>
            <p:cNvSpPr>
              <a:spLocks noChangeShapeType="1"/>
            </p:cNvSpPr>
            <p:nvPr/>
          </p:nvSpPr>
          <p:spPr bwMode="auto">
            <a:xfrm>
              <a:off x="5232" y="29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4578" name="Group 18"/>
          <p:cNvGrpSpPr>
            <a:grpSpLocks/>
          </p:cNvGrpSpPr>
          <p:nvPr/>
        </p:nvGrpSpPr>
        <p:grpSpPr bwMode="auto">
          <a:xfrm>
            <a:off x="7010400" y="2743200"/>
            <a:ext cx="228600" cy="2286000"/>
            <a:chOff x="3456" y="1728"/>
            <a:chExt cx="144" cy="1440"/>
          </a:xfrm>
        </p:grpSpPr>
        <p:sp>
          <p:nvSpPr>
            <p:cNvPr id="194579" name="Oval 19"/>
            <p:cNvSpPr>
              <a:spLocks noChangeArrowheads="1"/>
            </p:cNvSpPr>
            <p:nvPr/>
          </p:nvSpPr>
          <p:spPr bwMode="auto">
            <a:xfrm>
              <a:off x="3456" y="1728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580" name="Line 20"/>
            <p:cNvSpPr>
              <a:spLocks noChangeShapeType="1"/>
            </p:cNvSpPr>
            <p:nvPr/>
          </p:nvSpPr>
          <p:spPr bwMode="auto">
            <a:xfrm>
              <a:off x="3504" y="1872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4581" name="Group 21"/>
          <p:cNvGrpSpPr>
            <a:grpSpLocks/>
          </p:cNvGrpSpPr>
          <p:nvPr/>
        </p:nvGrpSpPr>
        <p:grpSpPr bwMode="auto">
          <a:xfrm>
            <a:off x="6400800" y="2286000"/>
            <a:ext cx="228600" cy="2743200"/>
            <a:chOff x="3072" y="1440"/>
            <a:chExt cx="144" cy="1728"/>
          </a:xfrm>
        </p:grpSpPr>
        <p:sp>
          <p:nvSpPr>
            <p:cNvPr id="194582" name="Oval 22"/>
            <p:cNvSpPr>
              <a:spLocks noChangeArrowheads="1"/>
            </p:cNvSpPr>
            <p:nvPr/>
          </p:nvSpPr>
          <p:spPr bwMode="auto">
            <a:xfrm>
              <a:off x="3072" y="1440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583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0" cy="15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4584" name="Group 24"/>
          <p:cNvGrpSpPr>
            <a:grpSpLocks/>
          </p:cNvGrpSpPr>
          <p:nvPr/>
        </p:nvGrpSpPr>
        <p:grpSpPr bwMode="auto">
          <a:xfrm>
            <a:off x="5943600" y="3048000"/>
            <a:ext cx="228600" cy="2438400"/>
            <a:chOff x="2784" y="1920"/>
            <a:chExt cx="144" cy="1536"/>
          </a:xfrm>
        </p:grpSpPr>
        <p:sp>
          <p:nvSpPr>
            <p:cNvPr id="194585" name="Oval 25"/>
            <p:cNvSpPr>
              <a:spLocks noChangeArrowheads="1"/>
            </p:cNvSpPr>
            <p:nvPr/>
          </p:nvSpPr>
          <p:spPr bwMode="auto">
            <a:xfrm>
              <a:off x="2784" y="1920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586" name="Line 26"/>
            <p:cNvSpPr>
              <a:spLocks noChangeShapeType="1"/>
            </p:cNvSpPr>
            <p:nvPr/>
          </p:nvSpPr>
          <p:spPr bwMode="auto">
            <a:xfrm>
              <a:off x="2880" y="2064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4587" name="Group 27"/>
          <p:cNvGrpSpPr>
            <a:grpSpLocks/>
          </p:cNvGrpSpPr>
          <p:nvPr/>
        </p:nvGrpSpPr>
        <p:grpSpPr bwMode="auto">
          <a:xfrm>
            <a:off x="6629400" y="1981200"/>
            <a:ext cx="228600" cy="3581400"/>
            <a:chOff x="3216" y="1248"/>
            <a:chExt cx="144" cy="2256"/>
          </a:xfrm>
        </p:grpSpPr>
        <p:sp>
          <p:nvSpPr>
            <p:cNvPr id="194588" name="Oval 28"/>
            <p:cNvSpPr>
              <a:spLocks noChangeArrowheads="1"/>
            </p:cNvSpPr>
            <p:nvPr/>
          </p:nvSpPr>
          <p:spPr bwMode="auto">
            <a:xfrm>
              <a:off x="3216" y="1248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589" name="Line 29"/>
            <p:cNvSpPr>
              <a:spLocks noChangeShapeType="1"/>
            </p:cNvSpPr>
            <p:nvPr/>
          </p:nvSpPr>
          <p:spPr bwMode="auto">
            <a:xfrm>
              <a:off x="3264" y="1392"/>
              <a:ext cx="0" cy="21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94591" name="Oval 31"/>
          <p:cNvSpPr>
            <a:spLocks noChangeArrowheads="1"/>
          </p:cNvSpPr>
          <p:nvPr/>
        </p:nvSpPr>
        <p:spPr bwMode="auto">
          <a:xfrm>
            <a:off x="8001000" y="3810000"/>
            <a:ext cx="228600" cy="2286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593" name="Line 33"/>
          <p:cNvSpPr>
            <a:spLocks noChangeShapeType="1"/>
          </p:cNvSpPr>
          <p:nvPr/>
        </p:nvSpPr>
        <p:spPr bwMode="auto">
          <a:xfrm>
            <a:off x="5486400" y="44196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594" name="Line 34"/>
          <p:cNvSpPr>
            <a:spLocks noChangeShapeType="1"/>
          </p:cNvSpPr>
          <p:nvPr/>
        </p:nvSpPr>
        <p:spPr bwMode="auto">
          <a:xfrm>
            <a:off x="8077200" y="4038600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94612" name="Group 52"/>
          <p:cNvGrpSpPr>
            <a:grpSpLocks/>
          </p:cNvGrpSpPr>
          <p:nvPr/>
        </p:nvGrpSpPr>
        <p:grpSpPr bwMode="auto">
          <a:xfrm>
            <a:off x="7010400" y="2743200"/>
            <a:ext cx="228600" cy="2286000"/>
            <a:chOff x="3456" y="1728"/>
            <a:chExt cx="144" cy="1440"/>
          </a:xfrm>
        </p:grpSpPr>
        <p:sp>
          <p:nvSpPr>
            <p:cNvPr id="194613" name="Oval 53"/>
            <p:cNvSpPr>
              <a:spLocks noChangeArrowheads="1"/>
            </p:cNvSpPr>
            <p:nvPr/>
          </p:nvSpPr>
          <p:spPr bwMode="auto">
            <a:xfrm>
              <a:off x="3456" y="1728"/>
              <a:ext cx="144" cy="144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614" name="Line 54"/>
            <p:cNvSpPr>
              <a:spLocks noChangeShapeType="1"/>
            </p:cNvSpPr>
            <p:nvPr/>
          </p:nvSpPr>
          <p:spPr bwMode="auto">
            <a:xfrm>
              <a:off x="3504" y="1872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94615" name="Oval 55"/>
          <p:cNvSpPr>
            <a:spLocks noChangeArrowheads="1"/>
          </p:cNvSpPr>
          <p:nvPr/>
        </p:nvSpPr>
        <p:spPr bwMode="auto">
          <a:xfrm>
            <a:off x="5334000" y="3505200"/>
            <a:ext cx="228600" cy="2286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18" name="Freeform 58"/>
          <p:cNvSpPr>
            <a:spLocks/>
          </p:cNvSpPr>
          <p:nvPr/>
        </p:nvSpPr>
        <p:spPr bwMode="auto">
          <a:xfrm>
            <a:off x="2819400" y="1371600"/>
            <a:ext cx="6934200" cy="3657600"/>
          </a:xfrm>
          <a:custGeom>
            <a:avLst/>
            <a:gdLst>
              <a:gd name="T0" fmla="*/ 0 w 4368"/>
              <a:gd name="T1" fmla="*/ 2304 h 2304"/>
              <a:gd name="T2" fmla="*/ 528 w 4368"/>
              <a:gd name="T3" fmla="*/ 144 h 2304"/>
              <a:gd name="T4" fmla="*/ 1632 w 4368"/>
              <a:gd name="T5" fmla="*/ 1440 h 2304"/>
              <a:gd name="T6" fmla="*/ 2064 w 4368"/>
              <a:gd name="T7" fmla="*/ 1008 h 2304"/>
              <a:gd name="T8" fmla="*/ 2448 w 4368"/>
              <a:gd name="T9" fmla="*/ 480 h 2304"/>
              <a:gd name="T10" fmla="*/ 2688 w 4368"/>
              <a:gd name="T11" fmla="*/ 912 h 2304"/>
              <a:gd name="T12" fmla="*/ 3312 w 4368"/>
              <a:gd name="T13" fmla="*/ 1632 h 2304"/>
              <a:gd name="T14" fmla="*/ 3648 w 4368"/>
              <a:gd name="T15" fmla="*/ 1152 h 2304"/>
              <a:gd name="T16" fmla="*/ 3936 w 4368"/>
              <a:gd name="T17" fmla="*/ 240 h 2304"/>
              <a:gd name="T18" fmla="*/ 4368 w 4368"/>
              <a:gd name="T19" fmla="*/ 2016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8" h="2304">
                <a:moveTo>
                  <a:pt x="0" y="2304"/>
                </a:moveTo>
                <a:cubicBezTo>
                  <a:pt x="128" y="1296"/>
                  <a:pt x="256" y="288"/>
                  <a:pt x="528" y="144"/>
                </a:cubicBezTo>
                <a:cubicBezTo>
                  <a:pt x="800" y="0"/>
                  <a:pt x="1376" y="1296"/>
                  <a:pt x="1632" y="1440"/>
                </a:cubicBezTo>
                <a:cubicBezTo>
                  <a:pt x="1888" y="1584"/>
                  <a:pt x="1928" y="1168"/>
                  <a:pt x="2064" y="1008"/>
                </a:cubicBezTo>
                <a:cubicBezTo>
                  <a:pt x="2200" y="848"/>
                  <a:pt x="2344" y="496"/>
                  <a:pt x="2448" y="480"/>
                </a:cubicBezTo>
                <a:cubicBezTo>
                  <a:pt x="2552" y="464"/>
                  <a:pt x="2544" y="720"/>
                  <a:pt x="2688" y="912"/>
                </a:cubicBezTo>
                <a:cubicBezTo>
                  <a:pt x="2832" y="1104"/>
                  <a:pt x="3152" y="1592"/>
                  <a:pt x="3312" y="1632"/>
                </a:cubicBezTo>
                <a:cubicBezTo>
                  <a:pt x="3472" y="1672"/>
                  <a:pt x="3544" y="1384"/>
                  <a:pt x="3648" y="1152"/>
                </a:cubicBezTo>
                <a:cubicBezTo>
                  <a:pt x="3752" y="920"/>
                  <a:pt x="3816" y="96"/>
                  <a:pt x="3936" y="240"/>
                </a:cubicBezTo>
                <a:cubicBezTo>
                  <a:pt x="4056" y="384"/>
                  <a:pt x="4212" y="1200"/>
                  <a:pt x="4368" y="2016"/>
                </a:cubicBezTo>
              </a:path>
            </a:pathLst>
          </a:custGeom>
          <a:noFill/>
          <a:ln w="3810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1"/>
            <a:ext cx="7772400" cy="779463"/>
          </a:xfrm>
          <a:noFill/>
          <a:ln/>
        </p:spPr>
        <p:txBody>
          <a:bodyPr vert="horz" lIns="88900" tIns="44450" rIns="88900" bIns="44450" rtlCol="0" anchor="ctr">
            <a:normAutofit fontScale="90000"/>
          </a:bodyPr>
          <a:lstStyle/>
          <a:p>
            <a:pPr defTabSz="887413"/>
            <a:r>
              <a:rPr lang="en-US" altLang="en-US" dirty="0"/>
              <a:t>Nonlinear Programs (NLP)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4060826"/>
            <a:ext cx="7772400" cy="1414688"/>
          </a:xfrm>
          <a:noFill/>
          <a:ln/>
        </p:spPr>
        <p:txBody>
          <a:bodyPr vert="horz" lIns="88900" tIns="44450" rIns="88900" bIns="44450" rtlCol="0">
            <a:normAutofit/>
          </a:bodyPr>
          <a:lstStyle/>
          <a:p>
            <a:pPr marL="0" indent="0" defTabSz="887413">
              <a:spcBef>
                <a:spcPct val="65000"/>
              </a:spcBef>
              <a:buSzPct val="90000"/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Nonlinear objective function</a:t>
            </a:r>
            <a:r>
              <a:rPr lang="en-US" altLang="en-US" sz="2000" i="1" dirty="0">
                <a:solidFill>
                  <a:schemeClr val="hlink"/>
                </a:solidFill>
              </a:rPr>
              <a:t> f(x) </a:t>
            </a:r>
            <a:r>
              <a:rPr lang="en-US" altLang="en-US" sz="2000" dirty="0"/>
              <a:t> and/or  Nonlinear constraints </a:t>
            </a: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000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en-US" sz="2000" dirty="0"/>
              <a:t>.</a:t>
            </a:r>
          </a:p>
          <a:p>
            <a:pPr marL="0" indent="0" defTabSz="887413">
              <a:spcBef>
                <a:spcPct val="65000"/>
              </a:spcBef>
              <a:buSzPct val="90000"/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endParaRPr lang="en-US" altLang="en-US" sz="2000" dirty="0"/>
          </a:p>
          <a:p>
            <a:pPr marL="0" indent="0" defTabSz="887413">
              <a:spcBef>
                <a:spcPct val="65000"/>
              </a:spcBef>
              <a:buSzPct val="90000"/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r>
              <a:rPr lang="en-US" altLang="en-US" sz="2000" dirty="0"/>
              <a:t>Today:  we will present several types of nonlinear programs.</a:t>
            </a:r>
          </a:p>
          <a:p>
            <a:pPr marL="0" indent="0" defTabSz="887413">
              <a:spcBef>
                <a:spcPct val="65000"/>
              </a:spcBef>
              <a:buSzPct val="90000"/>
              <a:buNone/>
              <a:tabLst>
                <a:tab pos="115888" algn="l"/>
                <a:tab pos="1312863" algn="l"/>
                <a:tab pos="1601788" algn="l"/>
                <a:tab pos="2063750" algn="l"/>
                <a:tab pos="3319463" algn="l"/>
              </a:tabLst>
            </a:pPr>
            <a:endParaRPr lang="en-US" altLang="en-US" sz="2000" dirty="0">
              <a:solidFill>
                <a:schemeClr val="hlin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D461-6CCD-46B2-BB14-F72D726547C5}" type="slidenum">
              <a:rPr lang="en-US" altLang="en-US"/>
              <a:pPr/>
              <a:t>5</a:t>
            </a:fld>
            <a:endParaRPr lang="en-US" altLang="en-US" dirty="0"/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65818"/>
              </p:ext>
            </p:extLst>
          </p:nvPr>
        </p:nvGraphicFramePr>
        <p:xfrm>
          <a:off x="3736975" y="2064885"/>
          <a:ext cx="47180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2044440" imgH="711000" progId="Equation.DSMT4">
                  <p:embed/>
                </p:oleObj>
              </mc:Choice>
              <mc:Fallback>
                <p:oleObj name="Equation" r:id="rId3" imgW="2044440" imgH="711000" progId="Equation.DSMT4">
                  <p:embed/>
                  <p:pic>
                    <p:nvPicPr>
                      <p:cNvPr id="144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2064885"/>
                        <a:ext cx="471805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9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Convexity important to ensure global optimal solution is reached rather than local optimal solution with various solvers.</a:t>
            </a:r>
          </a:p>
          <a:p>
            <a:r>
              <a:rPr lang="en-US" altLang="en-US" dirty="0"/>
              <a:t>Theoretical:  the Karush–Kuhn–Tucker (KKT) conditions must be met for the traditional methods to ensure optimal solution is found.</a:t>
            </a:r>
          </a:p>
          <a:p>
            <a:pPr lvl="1"/>
            <a:r>
              <a:rPr lang="en-US" altLang="en-US" sz="2800" dirty="0"/>
              <a:t>Primal Feasibility</a:t>
            </a:r>
          </a:p>
          <a:p>
            <a:pPr lvl="1"/>
            <a:r>
              <a:rPr lang="en-US" altLang="en-US" sz="2800" dirty="0"/>
              <a:t>Dual Feasibility</a:t>
            </a:r>
          </a:p>
          <a:p>
            <a:pPr lvl="1"/>
            <a:r>
              <a:rPr lang="en-US" altLang="en-US" sz="2800" dirty="0"/>
              <a:t>Complementary Slackness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66A5-793E-41AB-BFE0-1AE22D1B63FC}" type="slidenum">
              <a:rPr lang="en-US" altLang="en-US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371" y="203201"/>
            <a:ext cx="11069441" cy="576263"/>
          </a:xfrm>
        </p:spPr>
        <p:txBody>
          <a:bodyPr>
            <a:noAutofit/>
          </a:bodyPr>
          <a:lstStyle/>
          <a:p>
            <a:r>
              <a:rPr lang="en-US" altLang="en-US" sz="5400" dirty="0"/>
              <a:t>Unconstrained Facility Location</a:t>
            </a:r>
          </a:p>
        </p:txBody>
      </p:sp>
      <p:sp>
        <p:nvSpPr>
          <p:cNvPr id="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1B35-5064-4C39-BBB4-E30FCD525DC5}" type="slidenum">
              <a:rPr lang="en-US" altLang="en-US"/>
              <a:pPr/>
              <a:t>6</a:t>
            </a:fld>
            <a:endParaRPr lang="en-US" altLang="en-US" dirty="0"/>
          </a:p>
        </p:txBody>
      </p:sp>
      <p:grpSp>
        <p:nvGrpSpPr>
          <p:cNvPr id="241751" name="Group 87"/>
          <p:cNvGrpSpPr>
            <a:grpSpLocks/>
          </p:cNvGrpSpPr>
          <p:nvPr/>
        </p:nvGrpSpPr>
        <p:grpSpPr bwMode="auto">
          <a:xfrm>
            <a:off x="4678363" y="1730485"/>
            <a:ext cx="4991100" cy="4425950"/>
            <a:chOff x="1987" y="1324"/>
            <a:chExt cx="3144" cy="2788"/>
          </a:xfrm>
        </p:grpSpPr>
        <p:sp>
          <p:nvSpPr>
            <p:cNvPr id="241669" name="Freeform 5"/>
            <p:cNvSpPr>
              <a:spLocks/>
            </p:cNvSpPr>
            <p:nvPr/>
          </p:nvSpPr>
          <p:spPr bwMode="auto">
            <a:xfrm>
              <a:off x="2177" y="1426"/>
              <a:ext cx="81" cy="119"/>
            </a:xfrm>
            <a:custGeom>
              <a:avLst/>
              <a:gdLst>
                <a:gd name="T0" fmla="*/ 40 w 81"/>
                <a:gd name="T1" fmla="*/ 0 h 119"/>
                <a:gd name="T2" fmla="*/ 81 w 81"/>
                <a:gd name="T3" fmla="*/ 119 h 119"/>
                <a:gd name="T4" fmla="*/ 40 w 81"/>
                <a:gd name="T5" fmla="*/ 80 h 119"/>
                <a:gd name="T6" fmla="*/ 0 w 81"/>
                <a:gd name="T7" fmla="*/ 119 h 119"/>
                <a:gd name="T8" fmla="*/ 40 w 8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9">
                  <a:moveTo>
                    <a:pt x="40" y="0"/>
                  </a:moveTo>
                  <a:lnTo>
                    <a:pt x="81" y="119"/>
                  </a:lnTo>
                  <a:lnTo>
                    <a:pt x="40" y="80"/>
                  </a:lnTo>
                  <a:lnTo>
                    <a:pt x="0" y="11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70" name="Rectangle 6"/>
            <p:cNvSpPr>
              <a:spLocks noChangeArrowheads="1"/>
            </p:cNvSpPr>
            <p:nvPr/>
          </p:nvSpPr>
          <p:spPr bwMode="auto">
            <a:xfrm>
              <a:off x="2214" y="1506"/>
              <a:ext cx="9" cy="23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71" name="Freeform 7"/>
            <p:cNvSpPr>
              <a:spLocks/>
            </p:cNvSpPr>
            <p:nvPr/>
          </p:nvSpPr>
          <p:spPr bwMode="auto">
            <a:xfrm>
              <a:off x="4799" y="3792"/>
              <a:ext cx="121" cy="79"/>
            </a:xfrm>
            <a:custGeom>
              <a:avLst/>
              <a:gdLst>
                <a:gd name="T0" fmla="*/ 121 w 121"/>
                <a:gd name="T1" fmla="*/ 40 h 79"/>
                <a:gd name="T2" fmla="*/ 0 w 121"/>
                <a:gd name="T3" fmla="*/ 79 h 79"/>
                <a:gd name="T4" fmla="*/ 40 w 121"/>
                <a:gd name="T5" fmla="*/ 40 h 79"/>
                <a:gd name="T6" fmla="*/ 0 w 121"/>
                <a:gd name="T7" fmla="*/ 0 h 79"/>
                <a:gd name="T8" fmla="*/ 121 w 121"/>
                <a:gd name="T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9">
                  <a:moveTo>
                    <a:pt x="121" y="40"/>
                  </a:moveTo>
                  <a:lnTo>
                    <a:pt x="0" y="79"/>
                  </a:lnTo>
                  <a:lnTo>
                    <a:pt x="40" y="40"/>
                  </a:lnTo>
                  <a:lnTo>
                    <a:pt x="0" y="0"/>
                  </a:lnTo>
                  <a:lnTo>
                    <a:pt x="121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2217" y="3828"/>
              <a:ext cx="262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73" name="Rectangle 9"/>
            <p:cNvSpPr>
              <a:spLocks noChangeArrowheads="1"/>
            </p:cNvSpPr>
            <p:nvPr/>
          </p:nvSpPr>
          <p:spPr bwMode="auto">
            <a:xfrm>
              <a:off x="2167" y="1980"/>
              <a:ext cx="5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74" name="Freeform 10"/>
            <p:cNvSpPr>
              <a:spLocks/>
            </p:cNvSpPr>
            <p:nvPr/>
          </p:nvSpPr>
          <p:spPr bwMode="auto">
            <a:xfrm>
              <a:off x="2167" y="1710"/>
              <a:ext cx="50" cy="11"/>
            </a:xfrm>
            <a:custGeom>
              <a:avLst/>
              <a:gdLst>
                <a:gd name="T0" fmla="*/ 0 w 50"/>
                <a:gd name="T1" fmla="*/ 0 h 11"/>
                <a:gd name="T2" fmla="*/ 0 w 50"/>
                <a:gd name="T3" fmla="*/ 9 h 11"/>
                <a:gd name="T4" fmla="*/ 50 w 50"/>
                <a:gd name="T5" fmla="*/ 11 h 11"/>
                <a:gd name="T6" fmla="*/ 50 w 50"/>
                <a:gd name="T7" fmla="*/ 2 h 11"/>
                <a:gd name="T8" fmla="*/ 0 w 5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">
                  <a:moveTo>
                    <a:pt x="0" y="0"/>
                  </a:moveTo>
                  <a:lnTo>
                    <a:pt x="0" y="9"/>
                  </a:lnTo>
                  <a:lnTo>
                    <a:pt x="50" y="11"/>
                  </a:lnTo>
                  <a:lnTo>
                    <a:pt x="5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75" name="Freeform 11"/>
            <p:cNvSpPr>
              <a:spLocks/>
            </p:cNvSpPr>
            <p:nvPr/>
          </p:nvSpPr>
          <p:spPr bwMode="auto">
            <a:xfrm>
              <a:off x="2167" y="2249"/>
              <a:ext cx="50" cy="12"/>
            </a:xfrm>
            <a:custGeom>
              <a:avLst/>
              <a:gdLst>
                <a:gd name="T0" fmla="*/ 0 w 50"/>
                <a:gd name="T1" fmla="*/ 0 h 12"/>
                <a:gd name="T2" fmla="*/ 0 w 50"/>
                <a:gd name="T3" fmla="*/ 10 h 12"/>
                <a:gd name="T4" fmla="*/ 50 w 50"/>
                <a:gd name="T5" fmla="*/ 12 h 12"/>
                <a:gd name="T6" fmla="*/ 50 w 50"/>
                <a:gd name="T7" fmla="*/ 2 h 12"/>
                <a:gd name="T8" fmla="*/ 0 w 5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2">
                  <a:moveTo>
                    <a:pt x="0" y="0"/>
                  </a:moveTo>
                  <a:lnTo>
                    <a:pt x="0" y="10"/>
                  </a:lnTo>
                  <a:lnTo>
                    <a:pt x="50" y="12"/>
                  </a:lnTo>
                  <a:lnTo>
                    <a:pt x="5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76" name="Rectangle 12"/>
            <p:cNvSpPr>
              <a:spLocks noChangeArrowheads="1"/>
            </p:cNvSpPr>
            <p:nvPr/>
          </p:nvSpPr>
          <p:spPr bwMode="auto">
            <a:xfrm>
              <a:off x="2167" y="2520"/>
              <a:ext cx="5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77" name="Rectangle 13"/>
            <p:cNvSpPr>
              <a:spLocks noChangeArrowheads="1"/>
            </p:cNvSpPr>
            <p:nvPr/>
          </p:nvSpPr>
          <p:spPr bwMode="auto">
            <a:xfrm>
              <a:off x="2167" y="2788"/>
              <a:ext cx="5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78" name="Rectangle 14"/>
            <p:cNvSpPr>
              <a:spLocks noChangeArrowheads="1"/>
            </p:cNvSpPr>
            <p:nvPr/>
          </p:nvSpPr>
          <p:spPr bwMode="auto">
            <a:xfrm>
              <a:off x="2167" y="3059"/>
              <a:ext cx="5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79" name="Rectangle 15"/>
            <p:cNvSpPr>
              <a:spLocks noChangeArrowheads="1"/>
            </p:cNvSpPr>
            <p:nvPr/>
          </p:nvSpPr>
          <p:spPr bwMode="auto">
            <a:xfrm>
              <a:off x="2167" y="3327"/>
              <a:ext cx="5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80" name="Rectangle 16"/>
            <p:cNvSpPr>
              <a:spLocks noChangeArrowheads="1"/>
            </p:cNvSpPr>
            <p:nvPr/>
          </p:nvSpPr>
          <p:spPr bwMode="auto">
            <a:xfrm>
              <a:off x="2167" y="3598"/>
              <a:ext cx="5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81" name="Rectangle 17"/>
            <p:cNvSpPr>
              <a:spLocks noChangeArrowheads="1"/>
            </p:cNvSpPr>
            <p:nvPr/>
          </p:nvSpPr>
          <p:spPr bwMode="auto">
            <a:xfrm>
              <a:off x="2018" y="3721"/>
              <a:ext cx="11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82" name="Rectangle 18"/>
            <p:cNvSpPr>
              <a:spLocks noChangeArrowheads="1"/>
            </p:cNvSpPr>
            <p:nvPr/>
          </p:nvSpPr>
          <p:spPr bwMode="auto">
            <a:xfrm>
              <a:off x="2018" y="372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0</a:t>
              </a:r>
              <a:endParaRPr lang="en-US" altLang="en-US" b="1" dirty="0"/>
            </a:p>
          </p:txBody>
        </p:sp>
        <p:sp>
          <p:nvSpPr>
            <p:cNvPr id="241683" name="Rectangle 19"/>
            <p:cNvSpPr>
              <a:spLocks noChangeArrowheads="1"/>
            </p:cNvSpPr>
            <p:nvPr/>
          </p:nvSpPr>
          <p:spPr bwMode="auto">
            <a:xfrm>
              <a:off x="2018" y="3521"/>
              <a:ext cx="11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84" name="Rectangle 20"/>
            <p:cNvSpPr>
              <a:spLocks noChangeArrowheads="1"/>
            </p:cNvSpPr>
            <p:nvPr/>
          </p:nvSpPr>
          <p:spPr bwMode="auto">
            <a:xfrm>
              <a:off x="2018" y="352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b="1" dirty="0"/>
            </a:p>
          </p:txBody>
        </p:sp>
        <p:sp>
          <p:nvSpPr>
            <p:cNvPr id="241685" name="Rectangle 21"/>
            <p:cNvSpPr>
              <a:spLocks noChangeArrowheads="1"/>
            </p:cNvSpPr>
            <p:nvPr/>
          </p:nvSpPr>
          <p:spPr bwMode="auto">
            <a:xfrm>
              <a:off x="2018" y="3253"/>
              <a:ext cx="11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86" name="Rectangle 22"/>
            <p:cNvSpPr>
              <a:spLocks noChangeArrowheads="1"/>
            </p:cNvSpPr>
            <p:nvPr/>
          </p:nvSpPr>
          <p:spPr bwMode="auto">
            <a:xfrm>
              <a:off x="2018" y="3260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b="1" dirty="0"/>
            </a:p>
          </p:txBody>
        </p:sp>
        <p:sp>
          <p:nvSpPr>
            <p:cNvPr id="241687" name="Rectangle 23"/>
            <p:cNvSpPr>
              <a:spLocks noChangeArrowheads="1"/>
            </p:cNvSpPr>
            <p:nvPr/>
          </p:nvSpPr>
          <p:spPr bwMode="auto">
            <a:xfrm>
              <a:off x="2018" y="2972"/>
              <a:ext cx="11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88" name="Rectangle 24"/>
            <p:cNvSpPr>
              <a:spLocks noChangeArrowheads="1"/>
            </p:cNvSpPr>
            <p:nvPr/>
          </p:nvSpPr>
          <p:spPr bwMode="auto">
            <a:xfrm>
              <a:off x="2018" y="2980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b="1" dirty="0"/>
            </a:p>
          </p:txBody>
        </p:sp>
        <p:sp>
          <p:nvSpPr>
            <p:cNvPr id="241689" name="Rectangle 25"/>
            <p:cNvSpPr>
              <a:spLocks noChangeArrowheads="1"/>
            </p:cNvSpPr>
            <p:nvPr/>
          </p:nvSpPr>
          <p:spPr bwMode="auto">
            <a:xfrm>
              <a:off x="2018" y="2704"/>
              <a:ext cx="11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90" name="Rectangle 26"/>
            <p:cNvSpPr>
              <a:spLocks noChangeArrowheads="1"/>
            </p:cNvSpPr>
            <p:nvPr/>
          </p:nvSpPr>
          <p:spPr bwMode="auto">
            <a:xfrm>
              <a:off x="2018" y="271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8</a:t>
              </a:r>
              <a:endParaRPr lang="en-US" altLang="en-US" b="1" dirty="0"/>
            </a:p>
          </p:txBody>
        </p:sp>
        <p:sp>
          <p:nvSpPr>
            <p:cNvPr id="241691" name="Rectangle 27"/>
            <p:cNvSpPr>
              <a:spLocks noChangeArrowheads="1"/>
            </p:cNvSpPr>
            <p:nvPr/>
          </p:nvSpPr>
          <p:spPr bwMode="auto">
            <a:xfrm>
              <a:off x="1987" y="2424"/>
              <a:ext cx="1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92" name="Rectangle 28"/>
            <p:cNvSpPr>
              <a:spLocks noChangeArrowheads="1"/>
            </p:cNvSpPr>
            <p:nvPr/>
          </p:nvSpPr>
          <p:spPr bwMode="auto">
            <a:xfrm>
              <a:off x="1987" y="2431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10</a:t>
              </a:r>
              <a:endParaRPr lang="en-US" altLang="en-US" b="1" dirty="0"/>
            </a:p>
          </p:txBody>
        </p:sp>
        <p:sp>
          <p:nvSpPr>
            <p:cNvPr id="241693" name="Rectangle 29"/>
            <p:cNvSpPr>
              <a:spLocks noChangeArrowheads="1"/>
            </p:cNvSpPr>
            <p:nvPr/>
          </p:nvSpPr>
          <p:spPr bwMode="auto">
            <a:xfrm>
              <a:off x="1987" y="2165"/>
              <a:ext cx="17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94" name="Rectangle 30"/>
            <p:cNvSpPr>
              <a:spLocks noChangeArrowheads="1"/>
            </p:cNvSpPr>
            <p:nvPr/>
          </p:nvSpPr>
          <p:spPr bwMode="auto">
            <a:xfrm>
              <a:off x="1987" y="2172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12</a:t>
              </a:r>
              <a:endParaRPr lang="en-US" altLang="en-US" b="1" dirty="0"/>
            </a:p>
          </p:txBody>
        </p:sp>
        <p:sp>
          <p:nvSpPr>
            <p:cNvPr id="241695" name="Rectangle 31"/>
            <p:cNvSpPr>
              <a:spLocks noChangeArrowheads="1"/>
            </p:cNvSpPr>
            <p:nvPr/>
          </p:nvSpPr>
          <p:spPr bwMode="auto">
            <a:xfrm>
              <a:off x="1987" y="1894"/>
              <a:ext cx="1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96" name="Rectangle 32"/>
            <p:cNvSpPr>
              <a:spLocks noChangeArrowheads="1"/>
            </p:cNvSpPr>
            <p:nvPr/>
          </p:nvSpPr>
          <p:spPr bwMode="auto">
            <a:xfrm>
              <a:off x="1987" y="1902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14</a:t>
              </a:r>
              <a:endParaRPr lang="en-US" altLang="en-US" b="1" dirty="0"/>
            </a:p>
          </p:txBody>
        </p:sp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1987" y="1625"/>
              <a:ext cx="1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1987" y="1633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16</a:t>
              </a:r>
              <a:endParaRPr lang="en-US" altLang="en-US" b="1" dirty="0"/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2398" y="1326"/>
              <a:ext cx="12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2398" y="132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y</a:t>
              </a:r>
              <a:endParaRPr lang="en-US" altLang="en-US" b="1" dirty="0"/>
            </a:p>
          </p:txBody>
        </p:sp>
        <p:sp>
          <p:nvSpPr>
            <p:cNvPr id="241701" name="Freeform 37"/>
            <p:cNvSpPr>
              <a:spLocks/>
            </p:cNvSpPr>
            <p:nvPr/>
          </p:nvSpPr>
          <p:spPr bwMode="auto">
            <a:xfrm>
              <a:off x="2382" y="3840"/>
              <a:ext cx="12" cy="71"/>
            </a:xfrm>
            <a:custGeom>
              <a:avLst/>
              <a:gdLst>
                <a:gd name="T0" fmla="*/ 10 w 12"/>
                <a:gd name="T1" fmla="*/ 0 h 71"/>
                <a:gd name="T2" fmla="*/ 0 w 12"/>
                <a:gd name="T3" fmla="*/ 0 h 71"/>
                <a:gd name="T4" fmla="*/ 2 w 12"/>
                <a:gd name="T5" fmla="*/ 71 h 71"/>
                <a:gd name="T6" fmla="*/ 12 w 12"/>
                <a:gd name="T7" fmla="*/ 71 h 71"/>
                <a:gd name="T8" fmla="*/ 10 w 12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1">
                  <a:moveTo>
                    <a:pt x="10" y="0"/>
                  </a:moveTo>
                  <a:lnTo>
                    <a:pt x="0" y="0"/>
                  </a:lnTo>
                  <a:lnTo>
                    <a:pt x="2" y="71"/>
                  </a:lnTo>
                  <a:lnTo>
                    <a:pt x="12" y="7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653" y="3840"/>
              <a:ext cx="9" cy="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2921" y="3840"/>
              <a:ext cx="10" cy="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3192" y="3840"/>
              <a:ext cx="9" cy="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3460" y="3840"/>
              <a:ext cx="10" cy="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06" name="Freeform 42"/>
            <p:cNvSpPr>
              <a:spLocks/>
            </p:cNvSpPr>
            <p:nvPr/>
          </p:nvSpPr>
          <p:spPr bwMode="auto">
            <a:xfrm>
              <a:off x="3738" y="3840"/>
              <a:ext cx="12" cy="71"/>
            </a:xfrm>
            <a:custGeom>
              <a:avLst/>
              <a:gdLst>
                <a:gd name="T0" fmla="*/ 10 w 12"/>
                <a:gd name="T1" fmla="*/ 0 h 71"/>
                <a:gd name="T2" fmla="*/ 0 w 12"/>
                <a:gd name="T3" fmla="*/ 0 h 71"/>
                <a:gd name="T4" fmla="*/ 2 w 12"/>
                <a:gd name="T5" fmla="*/ 71 h 71"/>
                <a:gd name="T6" fmla="*/ 12 w 12"/>
                <a:gd name="T7" fmla="*/ 71 h 71"/>
                <a:gd name="T8" fmla="*/ 10 w 12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1">
                  <a:moveTo>
                    <a:pt x="10" y="0"/>
                  </a:moveTo>
                  <a:lnTo>
                    <a:pt x="0" y="0"/>
                  </a:lnTo>
                  <a:lnTo>
                    <a:pt x="2" y="71"/>
                  </a:lnTo>
                  <a:lnTo>
                    <a:pt x="12" y="7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3999" y="3840"/>
              <a:ext cx="10" cy="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08" name="Rectangle 44"/>
            <p:cNvSpPr>
              <a:spLocks noChangeArrowheads="1"/>
            </p:cNvSpPr>
            <p:nvPr/>
          </p:nvSpPr>
          <p:spPr bwMode="auto">
            <a:xfrm>
              <a:off x="4268" y="3840"/>
              <a:ext cx="9" cy="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09" name="Rectangle 45"/>
            <p:cNvSpPr>
              <a:spLocks noChangeArrowheads="1"/>
            </p:cNvSpPr>
            <p:nvPr/>
          </p:nvSpPr>
          <p:spPr bwMode="auto">
            <a:xfrm>
              <a:off x="2187" y="3932"/>
              <a:ext cx="11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10" name="Rectangle 46"/>
            <p:cNvSpPr>
              <a:spLocks noChangeArrowheads="1"/>
            </p:cNvSpPr>
            <p:nvPr/>
          </p:nvSpPr>
          <p:spPr bwMode="auto">
            <a:xfrm>
              <a:off x="2187" y="393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0</a:t>
              </a:r>
              <a:endParaRPr lang="en-US" altLang="en-US" b="1" dirty="0"/>
            </a:p>
          </p:txBody>
        </p:sp>
        <p:sp>
          <p:nvSpPr>
            <p:cNvPr id="241711" name="Rectangle 47"/>
            <p:cNvSpPr>
              <a:spLocks noChangeArrowheads="1"/>
            </p:cNvSpPr>
            <p:nvPr/>
          </p:nvSpPr>
          <p:spPr bwMode="auto">
            <a:xfrm>
              <a:off x="2377" y="3932"/>
              <a:ext cx="11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12" name="Rectangle 48"/>
            <p:cNvSpPr>
              <a:spLocks noChangeArrowheads="1"/>
            </p:cNvSpPr>
            <p:nvPr/>
          </p:nvSpPr>
          <p:spPr bwMode="auto">
            <a:xfrm>
              <a:off x="2377" y="393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b="1" dirty="0"/>
            </a:p>
          </p:txBody>
        </p:sp>
        <p:sp>
          <p:nvSpPr>
            <p:cNvPr id="241713" name="Rectangle 49"/>
            <p:cNvSpPr>
              <a:spLocks noChangeArrowheads="1"/>
            </p:cNvSpPr>
            <p:nvPr/>
          </p:nvSpPr>
          <p:spPr bwMode="auto">
            <a:xfrm>
              <a:off x="2635" y="3932"/>
              <a:ext cx="11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14" name="Rectangle 50"/>
            <p:cNvSpPr>
              <a:spLocks noChangeArrowheads="1"/>
            </p:cNvSpPr>
            <p:nvPr/>
          </p:nvSpPr>
          <p:spPr bwMode="auto">
            <a:xfrm>
              <a:off x="2635" y="393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b="1" dirty="0"/>
            </a:p>
          </p:txBody>
        </p:sp>
        <p:sp>
          <p:nvSpPr>
            <p:cNvPr id="241715" name="Rectangle 51"/>
            <p:cNvSpPr>
              <a:spLocks noChangeArrowheads="1"/>
            </p:cNvSpPr>
            <p:nvPr/>
          </p:nvSpPr>
          <p:spPr bwMode="auto">
            <a:xfrm>
              <a:off x="2906" y="3932"/>
              <a:ext cx="11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16" name="Rectangle 52"/>
            <p:cNvSpPr>
              <a:spLocks noChangeArrowheads="1"/>
            </p:cNvSpPr>
            <p:nvPr/>
          </p:nvSpPr>
          <p:spPr bwMode="auto">
            <a:xfrm>
              <a:off x="2906" y="393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b="1" dirty="0"/>
            </a:p>
          </p:txBody>
        </p:sp>
        <p:sp>
          <p:nvSpPr>
            <p:cNvPr id="241717" name="Rectangle 53"/>
            <p:cNvSpPr>
              <a:spLocks noChangeArrowheads="1"/>
            </p:cNvSpPr>
            <p:nvPr/>
          </p:nvSpPr>
          <p:spPr bwMode="auto">
            <a:xfrm>
              <a:off x="3165" y="3932"/>
              <a:ext cx="11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18" name="Rectangle 54"/>
            <p:cNvSpPr>
              <a:spLocks noChangeArrowheads="1"/>
            </p:cNvSpPr>
            <p:nvPr/>
          </p:nvSpPr>
          <p:spPr bwMode="auto">
            <a:xfrm>
              <a:off x="3165" y="393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8</a:t>
              </a:r>
              <a:endParaRPr lang="en-US" altLang="en-US" b="1" dirty="0"/>
            </a:p>
          </p:txBody>
        </p:sp>
        <p:sp>
          <p:nvSpPr>
            <p:cNvPr id="241719" name="Rectangle 55"/>
            <p:cNvSpPr>
              <a:spLocks noChangeArrowheads="1"/>
            </p:cNvSpPr>
            <p:nvPr/>
          </p:nvSpPr>
          <p:spPr bwMode="auto">
            <a:xfrm>
              <a:off x="3405" y="3932"/>
              <a:ext cx="17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20" name="Rectangle 56"/>
            <p:cNvSpPr>
              <a:spLocks noChangeArrowheads="1"/>
            </p:cNvSpPr>
            <p:nvPr/>
          </p:nvSpPr>
          <p:spPr bwMode="auto">
            <a:xfrm>
              <a:off x="3405" y="3938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10</a:t>
              </a:r>
              <a:endParaRPr lang="en-US" altLang="en-US" b="1" dirty="0"/>
            </a:p>
          </p:txBody>
        </p:sp>
        <p:sp>
          <p:nvSpPr>
            <p:cNvPr id="241721" name="Rectangle 57"/>
            <p:cNvSpPr>
              <a:spLocks noChangeArrowheads="1"/>
            </p:cNvSpPr>
            <p:nvPr/>
          </p:nvSpPr>
          <p:spPr bwMode="auto">
            <a:xfrm>
              <a:off x="3692" y="3932"/>
              <a:ext cx="17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22" name="Rectangle 58"/>
            <p:cNvSpPr>
              <a:spLocks noChangeArrowheads="1"/>
            </p:cNvSpPr>
            <p:nvPr/>
          </p:nvSpPr>
          <p:spPr bwMode="auto">
            <a:xfrm>
              <a:off x="3692" y="3938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12</a:t>
              </a:r>
              <a:endParaRPr lang="en-US" altLang="en-US" b="1" dirty="0"/>
            </a:p>
          </p:txBody>
        </p:sp>
        <p:sp>
          <p:nvSpPr>
            <p:cNvPr id="241723" name="Rectangle 59"/>
            <p:cNvSpPr>
              <a:spLocks noChangeArrowheads="1"/>
            </p:cNvSpPr>
            <p:nvPr/>
          </p:nvSpPr>
          <p:spPr bwMode="auto">
            <a:xfrm>
              <a:off x="3953" y="3932"/>
              <a:ext cx="17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24" name="Rectangle 60"/>
            <p:cNvSpPr>
              <a:spLocks noChangeArrowheads="1"/>
            </p:cNvSpPr>
            <p:nvPr/>
          </p:nvSpPr>
          <p:spPr bwMode="auto">
            <a:xfrm>
              <a:off x="3953" y="3938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14</a:t>
              </a:r>
              <a:endParaRPr lang="en-US" altLang="en-US" b="1" dirty="0"/>
            </a:p>
          </p:txBody>
        </p:sp>
        <p:sp>
          <p:nvSpPr>
            <p:cNvPr id="241725" name="Rectangle 61"/>
            <p:cNvSpPr>
              <a:spLocks noChangeArrowheads="1"/>
            </p:cNvSpPr>
            <p:nvPr/>
          </p:nvSpPr>
          <p:spPr bwMode="auto">
            <a:xfrm>
              <a:off x="4222" y="3932"/>
              <a:ext cx="17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26" name="Rectangle 62"/>
            <p:cNvSpPr>
              <a:spLocks noChangeArrowheads="1"/>
            </p:cNvSpPr>
            <p:nvPr/>
          </p:nvSpPr>
          <p:spPr bwMode="auto">
            <a:xfrm>
              <a:off x="4222" y="3938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16</a:t>
              </a:r>
              <a:endParaRPr lang="en-US" altLang="en-US" b="1" dirty="0"/>
            </a:p>
          </p:txBody>
        </p:sp>
        <p:sp>
          <p:nvSpPr>
            <p:cNvPr id="241727" name="Oval 63"/>
            <p:cNvSpPr>
              <a:spLocks noChangeArrowheads="1"/>
            </p:cNvSpPr>
            <p:nvPr/>
          </p:nvSpPr>
          <p:spPr bwMode="auto">
            <a:xfrm>
              <a:off x="3180" y="1829"/>
              <a:ext cx="42" cy="42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28" name="Oval 64"/>
            <p:cNvSpPr>
              <a:spLocks noChangeArrowheads="1"/>
            </p:cNvSpPr>
            <p:nvPr/>
          </p:nvSpPr>
          <p:spPr bwMode="auto">
            <a:xfrm>
              <a:off x="3318" y="2917"/>
              <a:ext cx="43" cy="42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29" name="Rectangle 65"/>
            <p:cNvSpPr>
              <a:spLocks noChangeArrowheads="1"/>
            </p:cNvSpPr>
            <p:nvPr/>
          </p:nvSpPr>
          <p:spPr bwMode="auto">
            <a:xfrm>
              <a:off x="2994" y="1564"/>
              <a:ext cx="1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30" name="Rectangle 66"/>
            <p:cNvSpPr>
              <a:spLocks noChangeArrowheads="1"/>
            </p:cNvSpPr>
            <p:nvPr/>
          </p:nvSpPr>
          <p:spPr bwMode="auto">
            <a:xfrm>
              <a:off x="2994" y="156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C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1731" name="Rectangle 67"/>
            <p:cNvSpPr>
              <a:spLocks noChangeArrowheads="1"/>
            </p:cNvSpPr>
            <p:nvPr/>
          </p:nvSpPr>
          <p:spPr bwMode="auto">
            <a:xfrm>
              <a:off x="3194" y="1629"/>
              <a:ext cx="19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32" name="Rectangle 68"/>
            <p:cNvSpPr>
              <a:spLocks noChangeArrowheads="1"/>
            </p:cNvSpPr>
            <p:nvPr/>
          </p:nvSpPr>
          <p:spPr bwMode="auto">
            <a:xfrm>
              <a:off x="3194" y="1627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(2)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1733" name="Oval 69"/>
            <p:cNvSpPr>
              <a:spLocks noChangeArrowheads="1"/>
            </p:cNvSpPr>
            <p:nvPr/>
          </p:nvSpPr>
          <p:spPr bwMode="auto">
            <a:xfrm>
              <a:off x="2501" y="2508"/>
              <a:ext cx="42" cy="42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34" name="Rectangle 70"/>
            <p:cNvSpPr>
              <a:spLocks noChangeArrowheads="1"/>
            </p:cNvSpPr>
            <p:nvPr/>
          </p:nvSpPr>
          <p:spPr bwMode="auto">
            <a:xfrm>
              <a:off x="2507" y="2303"/>
              <a:ext cx="19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35" name="Rectangle 71"/>
            <p:cNvSpPr>
              <a:spLocks noChangeArrowheads="1"/>
            </p:cNvSpPr>
            <p:nvPr/>
          </p:nvSpPr>
          <p:spPr bwMode="auto">
            <a:xfrm>
              <a:off x="2507" y="2301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(7)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1736" name="Rectangle 72"/>
            <p:cNvSpPr>
              <a:spLocks noChangeArrowheads="1"/>
            </p:cNvSpPr>
            <p:nvPr/>
          </p:nvSpPr>
          <p:spPr bwMode="auto">
            <a:xfrm>
              <a:off x="2386" y="2593"/>
              <a:ext cx="12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37" name="Rectangle 73"/>
            <p:cNvSpPr>
              <a:spLocks noChangeArrowheads="1"/>
            </p:cNvSpPr>
            <p:nvPr/>
          </p:nvSpPr>
          <p:spPr bwMode="auto">
            <a:xfrm>
              <a:off x="2386" y="2591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B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1738" name="Oval 74"/>
            <p:cNvSpPr>
              <a:spLocks noChangeArrowheads="1"/>
            </p:cNvSpPr>
            <p:nvPr/>
          </p:nvSpPr>
          <p:spPr bwMode="auto">
            <a:xfrm>
              <a:off x="3190" y="3587"/>
              <a:ext cx="42" cy="42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39" name="Rectangle 75"/>
            <p:cNvSpPr>
              <a:spLocks noChangeArrowheads="1"/>
            </p:cNvSpPr>
            <p:nvPr/>
          </p:nvSpPr>
          <p:spPr bwMode="auto">
            <a:xfrm>
              <a:off x="3284" y="3512"/>
              <a:ext cx="14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40" name="Rectangle 76"/>
            <p:cNvSpPr>
              <a:spLocks noChangeArrowheads="1"/>
            </p:cNvSpPr>
            <p:nvPr/>
          </p:nvSpPr>
          <p:spPr bwMode="auto">
            <a:xfrm>
              <a:off x="3284" y="3510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A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1741" name="Rectangle 77"/>
            <p:cNvSpPr>
              <a:spLocks noChangeArrowheads="1"/>
            </p:cNvSpPr>
            <p:nvPr/>
          </p:nvSpPr>
          <p:spPr bwMode="auto">
            <a:xfrm>
              <a:off x="3443" y="3512"/>
              <a:ext cx="25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42" name="Rectangle 78"/>
            <p:cNvSpPr>
              <a:spLocks noChangeArrowheads="1"/>
            </p:cNvSpPr>
            <p:nvPr/>
          </p:nvSpPr>
          <p:spPr bwMode="auto">
            <a:xfrm>
              <a:off x="3443" y="3510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(19)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1743" name="Rectangle 79"/>
            <p:cNvSpPr>
              <a:spLocks noChangeArrowheads="1"/>
            </p:cNvSpPr>
            <p:nvPr/>
          </p:nvSpPr>
          <p:spPr bwMode="auto">
            <a:xfrm>
              <a:off x="3424" y="2823"/>
              <a:ext cx="23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44" name="Rectangle 80"/>
            <p:cNvSpPr>
              <a:spLocks noChangeArrowheads="1"/>
            </p:cNvSpPr>
            <p:nvPr/>
          </p:nvSpPr>
          <p:spPr bwMode="auto">
            <a:xfrm>
              <a:off x="3424" y="2821"/>
              <a:ext cx="22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P  ?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1745" name="Oval 81"/>
            <p:cNvSpPr>
              <a:spLocks noChangeArrowheads="1"/>
            </p:cNvSpPr>
            <p:nvPr/>
          </p:nvSpPr>
          <p:spPr bwMode="auto">
            <a:xfrm>
              <a:off x="4116" y="2099"/>
              <a:ext cx="42" cy="43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46" name="Rectangle 82"/>
            <p:cNvSpPr>
              <a:spLocks noChangeArrowheads="1"/>
            </p:cNvSpPr>
            <p:nvPr/>
          </p:nvSpPr>
          <p:spPr bwMode="auto">
            <a:xfrm>
              <a:off x="4312" y="2034"/>
              <a:ext cx="34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47" name="Rectangle 83"/>
            <p:cNvSpPr>
              <a:spLocks noChangeArrowheads="1"/>
            </p:cNvSpPr>
            <p:nvPr/>
          </p:nvSpPr>
          <p:spPr bwMode="auto">
            <a:xfrm>
              <a:off x="4312" y="2032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D  (5)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1748" name="Rectangle 84"/>
            <p:cNvSpPr>
              <a:spLocks noChangeArrowheads="1"/>
            </p:cNvSpPr>
            <p:nvPr/>
          </p:nvSpPr>
          <p:spPr bwMode="auto">
            <a:xfrm>
              <a:off x="5020" y="3730"/>
              <a:ext cx="11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749" name="Rectangle 85"/>
            <p:cNvSpPr>
              <a:spLocks noChangeArrowheads="1"/>
            </p:cNvSpPr>
            <p:nvPr/>
          </p:nvSpPr>
          <p:spPr bwMode="auto">
            <a:xfrm>
              <a:off x="5020" y="372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  <a:endParaRPr lang="en-US" altLang="en-US" b="1" dirty="0"/>
            </a:p>
          </p:txBody>
        </p:sp>
      </p:grp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981200" y="2562225"/>
            <a:ext cx="2514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      Loc.     Dem. 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A:  (8,2)       19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B:  (3,10)       7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C:  (8,15)       2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D:  (14,13)     5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P:      ?</a:t>
            </a:r>
          </a:p>
        </p:txBody>
      </p:sp>
      <p:sp>
        <p:nvSpPr>
          <p:cNvPr id="241750" name="Text Box 86"/>
          <p:cNvSpPr txBox="1">
            <a:spLocks noChangeArrowheads="1"/>
          </p:cNvSpPr>
          <p:nvPr/>
        </p:nvSpPr>
        <p:spPr bwMode="auto">
          <a:xfrm>
            <a:off x="2322514" y="884239"/>
            <a:ext cx="7678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This is the warehouse location problem with a single warehouse that can be located anywhere in the plane.  Distances are “Euclidean.”</a:t>
            </a:r>
          </a:p>
        </p:txBody>
      </p:sp>
    </p:spTree>
    <p:extLst>
      <p:ext uri="{BB962C8B-B14F-4D97-AF65-F5344CB8AC3E}">
        <p14:creationId xmlns:p14="http://schemas.microsoft.com/office/powerpoint/2010/main" val="3543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NLP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108108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Costs proportional to distance;</a:t>
            </a:r>
            <a:br>
              <a:rPr lang="en-US" altLang="en-US" dirty="0"/>
            </a:br>
            <a:r>
              <a:rPr lang="en-US" altLang="en-US" dirty="0"/>
              <a:t>known daily demands</a:t>
            </a:r>
          </a:p>
          <a:p>
            <a:endParaRPr lang="en-US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2A05-B968-4747-9382-325DE4B679E2}" type="slidenum">
              <a:rPr lang="en-US" altLang="en-US"/>
              <a:pPr/>
              <a:t>7</a:t>
            </a:fld>
            <a:endParaRPr lang="en-US" altLang="en-US" dirty="0"/>
          </a:p>
        </p:txBody>
      </p:sp>
      <p:grpSp>
        <p:nvGrpSpPr>
          <p:cNvPr id="243724" name="Group 12"/>
          <p:cNvGrpSpPr>
            <a:grpSpLocks/>
          </p:cNvGrpSpPr>
          <p:nvPr/>
        </p:nvGrpSpPr>
        <p:grpSpPr bwMode="auto">
          <a:xfrm>
            <a:off x="2538414" y="3109914"/>
            <a:ext cx="5203825" cy="1044575"/>
            <a:chOff x="639" y="1959"/>
            <a:chExt cx="3278" cy="658"/>
          </a:xfrm>
        </p:grpSpPr>
        <p:graphicFrame>
          <p:nvGraphicFramePr>
            <p:cNvPr id="243718" name="Object 6"/>
            <p:cNvGraphicFramePr>
              <a:graphicFrameLocks noChangeAspect="1"/>
            </p:cNvGraphicFramePr>
            <p:nvPr/>
          </p:nvGraphicFramePr>
          <p:xfrm>
            <a:off x="1893" y="1959"/>
            <a:ext cx="202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Equation" r:id="rId4" imgW="1231560" imgH="279360" progId="Equation.DSMT4">
                    <p:embed/>
                  </p:oleObj>
                </mc:Choice>
                <mc:Fallback>
                  <p:oleObj name="Equation" r:id="rId4" imgW="1231560" imgH="279360" progId="Equation.DSMT4">
                    <p:embed/>
                    <p:pic>
                      <p:nvPicPr>
                        <p:cNvPr id="2437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1959"/>
                          <a:ext cx="2024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3721" name="Text Box 9"/>
            <p:cNvSpPr txBox="1">
              <a:spLocks noChangeArrowheads="1"/>
            </p:cNvSpPr>
            <p:nvPr/>
          </p:nvSpPr>
          <p:spPr bwMode="auto">
            <a:xfrm>
              <a:off x="639" y="2021"/>
              <a:ext cx="126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en-US" sz="2800" b="1" dirty="0">
                  <a:latin typeface="Arial" panose="020B0604020202020204" pitchFamily="34" charset="0"/>
                </a:rPr>
                <a:t>d(P,A) =</a:t>
              </a:r>
              <a:br>
                <a:rPr kumimoji="1" lang="en-US" altLang="en-US" sz="2800" b="1" dirty="0">
                  <a:latin typeface="Arial" panose="020B0604020202020204" pitchFamily="34" charset="0"/>
                </a:rPr>
              </a:br>
              <a:r>
                <a:rPr kumimoji="1" lang="en-US" altLang="en-US" sz="2800" b="1" dirty="0">
                  <a:latin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43725" name="Group 13"/>
          <p:cNvGrpSpPr>
            <a:grpSpLocks/>
          </p:cNvGrpSpPr>
          <p:nvPr/>
        </p:nvGrpSpPr>
        <p:grpSpPr bwMode="auto">
          <a:xfrm>
            <a:off x="2570163" y="3878263"/>
            <a:ext cx="5410200" cy="728662"/>
            <a:chOff x="659" y="2443"/>
            <a:chExt cx="3408" cy="459"/>
          </a:xfrm>
        </p:grpSpPr>
        <p:graphicFrame>
          <p:nvGraphicFramePr>
            <p:cNvPr id="243720" name="Object 8"/>
            <p:cNvGraphicFramePr>
              <a:graphicFrameLocks noChangeAspect="1"/>
            </p:cNvGraphicFramePr>
            <p:nvPr/>
          </p:nvGraphicFramePr>
          <p:xfrm>
            <a:off x="1834" y="2443"/>
            <a:ext cx="2233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Equation" r:id="rId6" imgW="1358640" imgH="279360" progId="Equation.DSMT4">
                    <p:embed/>
                  </p:oleObj>
                </mc:Choice>
                <mc:Fallback>
                  <p:oleObj name="Equation" r:id="rId6" imgW="1358640" imgH="279360" progId="Equation.DSMT4">
                    <p:embed/>
                    <p:pic>
                      <p:nvPicPr>
                        <p:cNvPr id="2437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4" y="2443"/>
                          <a:ext cx="2233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3722" name="Text Box 10"/>
            <p:cNvSpPr txBox="1">
              <a:spLocks noChangeArrowheads="1"/>
            </p:cNvSpPr>
            <p:nvPr/>
          </p:nvSpPr>
          <p:spPr bwMode="auto">
            <a:xfrm>
              <a:off x="659" y="2552"/>
              <a:ext cx="12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en-US" sz="2800" b="1" dirty="0">
                  <a:latin typeface="Arial" panose="020B0604020202020204" pitchFamily="34" charset="0"/>
                </a:rPr>
                <a:t>d(P,D) =</a:t>
              </a:r>
            </a:p>
          </p:txBody>
        </p:sp>
      </p:grp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2540000" y="5154614"/>
            <a:ext cx="762158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kumimoji="1" lang="en-US" altLang="en-US" sz="2800" b="1" dirty="0">
                <a:latin typeface="Arial" panose="020B0604020202020204" pitchFamily="34" charset="0"/>
              </a:rPr>
              <a:t>minimize  19 d(P,A) + … + 5 d(P,D)</a:t>
            </a:r>
            <a:br>
              <a:rPr kumimoji="1" lang="en-US" altLang="en-US" sz="2800" b="1" dirty="0">
                <a:latin typeface="Arial" panose="020B0604020202020204" pitchFamily="34" charset="0"/>
              </a:rPr>
            </a:br>
            <a:r>
              <a:rPr kumimoji="1" lang="en-US" altLang="en-US" sz="2800" b="1" dirty="0">
                <a:latin typeface="Arial" panose="020B0604020202020204" pitchFamily="34" charset="0"/>
              </a:rPr>
              <a:t>subject to:   P is unconstrained</a:t>
            </a:r>
          </a:p>
        </p:txBody>
      </p:sp>
    </p:spTree>
    <p:extLst>
      <p:ext uri="{BB962C8B-B14F-4D97-AF65-F5344CB8AC3E}">
        <p14:creationId xmlns:p14="http://schemas.microsoft.com/office/powerpoint/2010/main" val="30413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09800" y="246063"/>
            <a:ext cx="7772400" cy="939800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Here are the objective values for 55 different locations.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C36-7C69-4394-98A1-129B262E2F2E}" type="slidenum">
              <a:rPr lang="en-US" altLang="en-US"/>
              <a:pPr/>
              <a:t>8</a:t>
            </a:fld>
            <a:endParaRPr lang="en-US" altLang="en-US" dirty="0"/>
          </a:p>
        </p:txBody>
      </p:sp>
      <p:graphicFrame>
        <p:nvGraphicFramePr>
          <p:cNvPr id="247812" name="Object 2052"/>
          <p:cNvGraphicFramePr>
            <a:graphicFrameLocks noChangeAspect="1"/>
          </p:cNvGraphicFramePr>
          <p:nvPr/>
        </p:nvGraphicFramePr>
        <p:xfrm>
          <a:off x="1949451" y="1571625"/>
          <a:ext cx="8112125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Chart" r:id="rId3" imgW="4381805" imgH="2543556" progId="Excel.Chart.8">
                  <p:embed/>
                </p:oleObj>
              </mc:Choice>
              <mc:Fallback>
                <p:oleObj name="Chart" r:id="rId3" imgW="4381805" imgH="2543556" progId="Excel.Chart.8">
                  <p:embed/>
                  <p:pic>
                    <p:nvPicPr>
                      <p:cNvPr id="247812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1" y="1571625"/>
                        <a:ext cx="8112125" cy="468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8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0" y="449263"/>
            <a:ext cx="7772400" cy="1143000"/>
          </a:xfrm>
        </p:spPr>
        <p:txBody>
          <a:bodyPr/>
          <a:lstStyle/>
          <a:p>
            <a:r>
              <a:rPr lang="en-US" altLang="en-US" sz="2400" dirty="0"/>
              <a:t>Facility Location.  What happens if P must be within a specified region?</a:t>
            </a:r>
          </a:p>
        </p:txBody>
      </p:sp>
      <p:sp>
        <p:nvSpPr>
          <p:cNvPr id="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851C-6700-495F-B202-CB1E2D212C8D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245849" name="Freeform 89"/>
          <p:cNvSpPr>
            <a:spLocks/>
          </p:cNvSpPr>
          <p:nvPr/>
        </p:nvSpPr>
        <p:spPr bwMode="auto">
          <a:xfrm>
            <a:off x="4673600" y="3411538"/>
            <a:ext cx="2540000" cy="1262062"/>
          </a:xfrm>
          <a:custGeom>
            <a:avLst/>
            <a:gdLst>
              <a:gd name="T0" fmla="*/ 0 w 1600"/>
              <a:gd name="T1" fmla="*/ 795 h 795"/>
              <a:gd name="T2" fmla="*/ 0 w 1600"/>
              <a:gd name="T3" fmla="*/ 9 h 795"/>
              <a:gd name="T4" fmla="*/ 805 w 1600"/>
              <a:gd name="T5" fmla="*/ 0 h 795"/>
              <a:gd name="T6" fmla="*/ 1600 w 1600"/>
              <a:gd name="T7" fmla="*/ 795 h 795"/>
              <a:gd name="T8" fmla="*/ 0 w 1600"/>
              <a:gd name="T9" fmla="*/ 795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795">
                <a:moveTo>
                  <a:pt x="0" y="795"/>
                </a:moveTo>
                <a:lnTo>
                  <a:pt x="0" y="9"/>
                </a:lnTo>
                <a:lnTo>
                  <a:pt x="805" y="0"/>
                </a:lnTo>
                <a:lnTo>
                  <a:pt x="1600" y="795"/>
                </a:lnTo>
                <a:lnTo>
                  <a:pt x="0" y="795"/>
                </a:lnTo>
                <a:close/>
              </a:path>
            </a:pathLst>
          </a:cu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45850" name="Group 90"/>
          <p:cNvGrpSpPr>
            <a:grpSpLocks/>
          </p:cNvGrpSpPr>
          <p:nvPr/>
        </p:nvGrpSpPr>
        <p:grpSpPr bwMode="auto">
          <a:xfrm>
            <a:off x="3003550" y="1744663"/>
            <a:ext cx="4921250" cy="4356100"/>
            <a:chOff x="932" y="1099"/>
            <a:chExt cx="3100" cy="2744"/>
          </a:xfrm>
        </p:grpSpPr>
        <p:sp>
          <p:nvSpPr>
            <p:cNvPr id="245764" name="Freeform 4"/>
            <p:cNvSpPr>
              <a:spLocks/>
            </p:cNvSpPr>
            <p:nvPr/>
          </p:nvSpPr>
          <p:spPr bwMode="auto">
            <a:xfrm>
              <a:off x="1119" y="1199"/>
              <a:ext cx="80" cy="117"/>
            </a:xfrm>
            <a:custGeom>
              <a:avLst/>
              <a:gdLst>
                <a:gd name="T0" fmla="*/ 40 w 80"/>
                <a:gd name="T1" fmla="*/ 0 h 117"/>
                <a:gd name="T2" fmla="*/ 80 w 80"/>
                <a:gd name="T3" fmla="*/ 117 h 117"/>
                <a:gd name="T4" fmla="*/ 40 w 80"/>
                <a:gd name="T5" fmla="*/ 80 h 117"/>
                <a:gd name="T6" fmla="*/ 0 w 80"/>
                <a:gd name="T7" fmla="*/ 117 h 117"/>
                <a:gd name="T8" fmla="*/ 40 w 8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17">
                  <a:moveTo>
                    <a:pt x="40" y="0"/>
                  </a:moveTo>
                  <a:lnTo>
                    <a:pt x="80" y="117"/>
                  </a:lnTo>
                  <a:lnTo>
                    <a:pt x="40" y="80"/>
                  </a:lnTo>
                  <a:lnTo>
                    <a:pt x="0" y="1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65" name="Rectangle 5"/>
            <p:cNvSpPr>
              <a:spLocks noChangeArrowheads="1"/>
            </p:cNvSpPr>
            <p:nvPr/>
          </p:nvSpPr>
          <p:spPr bwMode="auto">
            <a:xfrm>
              <a:off x="1155" y="1279"/>
              <a:ext cx="10" cy="228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66" name="Freeform 6"/>
            <p:cNvSpPr>
              <a:spLocks/>
            </p:cNvSpPr>
            <p:nvPr/>
          </p:nvSpPr>
          <p:spPr bwMode="auto">
            <a:xfrm>
              <a:off x="3705" y="3528"/>
              <a:ext cx="119" cy="77"/>
            </a:xfrm>
            <a:custGeom>
              <a:avLst/>
              <a:gdLst>
                <a:gd name="T0" fmla="*/ 119 w 119"/>
                <a:gd name="T1" fmla="*/ 40 h 77"/>
                <a:gd name="T2" fmla="*/ 0 w 119"/>
                <a:gd name="T3" fmla="*/ 77 h 77"/>
                <a:gd name="T4" fmla="*/ 39 w 119"/>
                <a:gd name="T5" fmla="*/ 40 h 77"/>
                <a:gd name="T6" fmla="*/ 0 w 119"/>
                <a:gd name="T7" fmla="*/ 0 h 77"/>
                <a:gd name="T8" fmla="*/ 119 w 11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40"/>
                  </a:moveTo>
                  <a:lnTo>
                    <a:pt x="0" y="77"/>
                  </a:lnTo>
                  <a:lnTo>
                    <a:pt x="39" y="40"/>
                  </a:lnTo>
                  <a:lnTo>
                    <a:pt x="0" y="0"/>
                  </a:lnTo>
                  <a:lnTo>
                    <a:pt x="11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67" name="Rectangle 7"/>
            <p:cNvSpPr>
              <a:spLocks noChangeArrowheads="1"/>
            </p:cNvSpPr>
            <p:nvPr/>
          </p:nvSpPr>
          <p:spPr bwMode="auto">
            <a:xfrm>
              <a:off x="1159" y="3564"/>
              <a:ext cx="2585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68" name="Rectangle 8"/>
            <p:cNvSpPr>
              <a:spLocks noChangeArrowheads="1"/>
            </p:cNvSpPr>
            <p:nvPr/>
          </p:nvSpPr>
          <p:spPr bwMode="auto">
            <a:xfrm>
              <a:off x="1110" y="1745"/>
              <a:ext cx="4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69" name="Freeform 9"/>
            <p:cNvSpPr>
              <a:spLocks/>
            </p:cNvSpPr>
            <p:nvPr/>
          </p:nvSpPr>
          <p:spPr bwMode="auto">
            <a:xfrm>
              <a:off x="1110" y="1479"/>
              <a:ext cx="49" cy="11"/>
            </a:xfrm>
            <a:custGeom>
              <a:avLst/>
              <a:gdLst>
                <a:gd name="T0" fmla="*/ 0 w 49"/>
                <a:gd name="T1" fmla="*/ 0 h 11"/>
                <a:gd name="T2" fmla="*/ 0 w 49"/>
                <a:gd name="T3" fmla="*/ 9 h 11"/>
                <a:gd name="T4" fmla="*/ 49 w 49"/>
                <a:gd name="T5" fmla="*/ 11 h 11"/>
                <a:gd name="T6" fmla="*/ 49 w 49"/>
                <a:gd name="T7" fmla="*/ 2 h 11"/>
                <a:gd name="T8" fmla="*/ 0 w 4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1">
                  <a:moveTo>
                    <a:pt x="0" y="0"/>
                  </a:moveTo>
                  <a:lnTo>
                    <a:pt x="0" y="9"/>
                  </a:lnTo>
                  <a:lnTo>
                    <a:pt x="49" y="11"/>
                  </a:lnTo>
                  <a:lnTo>
                    <a:pt x="4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70" name="Freeform 10"/>
            <p:cNvSpPr>
              <a:spLocks/>
            </p:cNvSpPr>
            <p:nvPr/>
          </p:nvSpPr>
          <p:spPr bwMode="auto">
            <a:xfrm>
              <a:off x="1110" y="2009"/>
              <a:ext cx="49" cy="12"/>
            </a:xfrm>
            <a:custGeom>
              <a:avLst/>
              <a:gdLst>
                <a:gd name="T0" fmla="*/ 0 w 49"/>
                <a:gd name="T1" fmla="*/ 0 h 12"/>
                <a:gd name="T2" fmla="*/ 0 w 49"/>
                <a:gd name="T3" fmla="*/ 10 h 12"/>
                <a:gd name="T4" fmla="*/ 49 w 49"/>
                <a:gd name="T5" fmla="*/ 12 h 12"/>
                <a:gd name="T6" fmla="*/ 49 w 49"/>
                <a:gd name="T7" fmla="*/ 2 h 12"/>
                <a:gd name="T8" fmla="*/ 0 w 4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">
                  <a:moveTo>
                    <a:pt x="0" y="0"/>
                  </a:moveTo>
                  <a:lnTo>
                    <a:pt x="0" y="10"/>
                  </a:lnTo>
                  <a:lnTo>
                    <a:pt x="49" y="12"/>
                  </a:lnTo>
                  <a:lnTo>
                    <a:pt x="4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71" name="Rectangle 11"/>
            <p:cNvSpPr>
              <a:spLocks noChangeArrowheads="1"/>
            </p:cNvSpPr>
            <p:nvPr/>
          </p:nvSpPr>
          <p:spPr bwMode="auto">
            <a:xfrm>
              <a:off x="1110" y="2276"/>
              <a:ext cx="4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72" name="Rectangle 12"/>
            <p:cNvSpPr>
              <a:spLocks noChangeArrowheads="1"/>
            </p:cNvSpPr>
            <p:nvPr/>
          </p:nvSpPr>
          <p:spPr bwMode="auto">
            <a:xfrm>
              <a:off x="1110" y="2540"/>
              <a:ext cx="4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73" name="Rectangle 13"/>
            <p:cNvSpPr>
              <a:spLocks noChangeArrowheads="1"/>
            </p:cNvSpPr>
            <p:nvPr/>
          </p:nvSpPr>
          <p:spPr bwMode="auto">
            <a:xfrm>
              <a:off x="1110" y="2807"/>
              <a:ext cx="4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74" name="Rectangle 14"/>
            <p:cNvSpPr>
              <a:spLocks noChangeArrowheads="1"/>
            </p:cNvSpPr>
            <p:nvPr/>
          </p:nvSpPr>
          <p:spPr bwMode="auto">
            <a:xfrm>
              <a:off x="1110" y="3071"/>
              <a:ext cx="4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75" name="Rectangle 15"/>
            <p:cNvSpPr>
              <a:spLocks noChangeArrowheads="1"/>
            </p:cNvSpPr>
            <p:nvPr/>
          </p:nvSpPr>
          <p:spPr bwMode="auto">
            <a:xfrm>
              <a:off x="1110" y="3337"/>
              <a:ext cx="4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76" name="Rectangle 16"/>
            <p:cNvSpPr>
              <a:spLocks noChangeArrowheads="1"/>
            </p:cNvSpPr>
            <p:nvPr/>
          </p:nvSpPr>
          <p:spPr bwMode="auto">
            <a:xfrm>
              <a:off x="962" y="3458"/>
              <a:ext cx="11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77" name="Rectangle 17"/>
            <p:cNvSpPr>
              <a:spLocks noChangeArrowheads="1"/>
            </p:cNvSpPr>
            <p:nvPr/>
          </p:nvSpPr>
          <p:spPr bwMode="auto">
            <a:xfrm>
              <a:off x="962" y="3466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0</a:t>
              </a:r>
              <a:endParaRPr lang="en-US" altLang="en-US" dirty="0"/>
            </a:p>
          </p:txBody>
        </p:sp>
        <p:sp>
          <p:nvSpPr>
            <p:cNvPr id="245778" name="Rectangle 18"/>
            <p:cNvSpPr>
              <a:spLocks noChangeArrowheads="1"/>
            </p:cNvSpPr>
            <p:nvPr/>
          </p:nvSpPr>
          <p:spPr bwMode="auto">
            <a:xfrm>
              <a:off x="962" y="3262"/>
              <a:ext cx="11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79" name="Rectangle 19"/>
            <p:cNvSpPr>
              <a:spLocks noChangeArrowheads="1"/>
            </p:cNvSpPr>
            <p:nvPr/>
          </p:nvSpPr>
          <p:spPr bwMode="auto">
            <a:xfrm>
              <a:off x="962" y="3269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dirty="0"/>
            </a:p>
          </p:txBody>
        </p:sp>
        <p:sp>
          <p:nvSpPr>
            <p:cNvPr id="245780" name="Rectangle 20"/>
            <p:cNvSpPr>
              <a:spLocks noChangeArrowheads="1"/>
            </p:cNvSpPr>
            <p:nvPr/>
          </p:nvSpPr>
          <p:spPr bwMode="auto">
            <a:xfrm>
              <a:off x="962" y="2997"/>
              <a:ext cx="1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81" name="Rectangle 21"/>
            <p:cNvSpPr>
              <a:spLocks noChangeArrowheads="1"/>
            </p:cNvSpPr>
            <p:nvPr/>
          </p:nvSpPr>
          <p:spPr bwMode="auto">
            <a:xfrm>
              <a:off x="962" y="3005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dirty="0"/>
            </a:p>
          </p:txBody>
        </p:sp>
        <p:sp>
          <p:nvSpPr>
            <p:cNvPr id="245782" name="Rectangle 22"/>
            <p:cNvSpPr>
              <a:spLocks noChangeArrowheads="1"/>
            </p:cNvSpPr>
            <p:nvPr/>
          </p:nvSpPr>
          <p:spPr bwMode="auto">
            <a:xfrm>
              <a:off x="962" y="2722"/>
              <a:ext cx="11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83" name="Rectangle 23"/>
            <p:cNvSpPr>
              <a:spLocks noChangeArrowheads="1"/>
            </p:cNvSpPr>
            <p:nvPr/>
          </p:nvSpPr>
          <p:spPr bwMode="auto">
            <a:xfrm>
              <a:off x="962" y="2729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dirty="0"/>
            </a:p>
          </p:txBody>
        </p:sp>
        <p:sp>
          <p:nvSpPr>
            <p:cNvPr id="245784" name="Rectangle 24"/>
            <p:cNvSpPr>
              <a:spLocks noChangeArrowheads="1"/>
            </p:cNvSpPr>
            <p:nvPr/>
          </p:nvSpPr>
          <p:spPr bwMode="auto">
            <a:xfrm>
              <a:off x="962" y="2457"/>
              <a:ext cx="1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85" name="Rectangle 25"/>
            <p:cNvSpPr>
              <a:spLocks noChangeArrowheads="1"/>
            </p:cNvSpPr>
            <p:nvPr/>
          </p:nvSpPr>
          <p:spPr bwMode="auto">
            <a:xfrm>
              <a:off x="962" y="2465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8</a:t>
              </a:r>
              <a:endParaRPr lang="en-US" altLang="en-US" dirty="0"/>
            </a:p>
          </p:txBody>
        </p:sp>
        <p:sp>
          <p:nvSpPr>
            <p:cNvPr id="245786" name="Rectangle 26"/>
            <p:cNvSpPr>
              <a:spLocks noChangeArrowheads="1"/>
            </p:cNvSpPr>
            <p:nvPr/>
          </p:nvSpPr>
          <p:spPr bwMode="auto">
            <a:xfrm>
              <a:off x="932" y="2181"/>
              <a:ext cx="17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87" name="Rectangle 27"/>
            <p:cNvSpPr>
              <a:spLocks noChangeArrowheads="1"/>
            </p:cNvSpPr>
            <p:nvPr/>
          </p:nvSpPr>
          <p:spPr bwMode="auto">
            <a:xfrm>
              <a:off x="932" y="2189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10</a:t>
              </a:r>
              <a:endParaRPr lang="en-US" altLang="en-US" dirty="0"/>
            </a:p>
          </p:txBody>
        </p:sp>
        <p:sp>
          <p:nvSpPr>
            <p:cNvPr id="245788" name="Rectangle 28"/>
            <p:cNvSpPr>
              <a:spLocks noChangeArrowheads="1"/>
            </p:cNvSpPr>
            <p:nvPr/>
          </p:nvSpPr>
          <p:spPr bwMode="auto">
            <a:xfrm>
              <a:off x="932" y="1926"/>
              <a:ext cx="17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89" name="Rectangle 29"/>
            <p:cNvSpPr>
              <a:spLocks noChangeArrowheads="1"/>
            </p:cNvSpPr>
            <p:nvPr/>
          </p:nvSpPr>
          <p:spPr bwMode="auto">
            <a:xfrm>
              <a:off x="932" y="1934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12</a:t>
              </a:r>
              <a:endParaRPr lang="en-US" altLang="en-US" dirty="0"/>
            </a:p>
          </p:txBody>
        </p:sp>
        <p:sp>
          <p:nvSpPr>
            <p:cNvPr id="245790" name="Rectangle 30"/>
            <p:cNvSpPr>
              <a:spLocks noChangeArrowheads="1"/>
            </p:cNvSpPr>
            <p:nvPr/>
          </p:nvSpPr>
          <p:spPr bwMode="auto">
            <a:xfrm>
              <a:off x="932" y="1660"/>
              <a:ext cx="17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91" name="Rectangle 31"/>
            <p:cNvSpPr>
              <a:spLocks noChangeArrowheads="1"/>
            </p:cNvSpPr>
            <p:nvPr/>
          </p:nvSpPr>
          <p:spPr bwMode="auto">
            <a:xfrm>
              <a:off x="932" y="1668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14</a:t>
              </a:r>
              <a:endParaRPr lang="en-US" altLang="en-US" dirty="0"/>
            </a:p>
          </p:txBody>
        </p:sp>
        <p:sp>
          <p:nvSpPr>
            <p:cNvPr id="245792" name="Rectangle 32"/>
            <p:cNvSpPr>
              <a:spLocks noChangeArrowheads="1"/>
            </p:cNvSpPr>
            <p:nvPr/>
          </p:nvSpPr>
          <p:spPr bwMode="auto">
            <a:xfrm>
              <a:off x="932" y="1396"/>
              <a:ext cx="17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93" name="Rectangle 33"/>
            <p:cNvSpPr>
              <a:spLocks noChangeArrowheads="1"/>
            </p:cNvSpPr>
            <p:nvPr/>
          </p:nvSpPr>
          <p:spPr bwMode="auto">
            <a:xfrm>
              <a:off x="932" y="1403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16</a:t>
              </a:r>
              <a:endParaRPr lang="en-US" altLang="en-US" dirty="0"/>
            </a:p>
          </p:txBody>
        </p:sp>
        <p:sp>
          <p:nvSpPr>
            <p:cNvPr id="245794" name="Rectangle 34"/>
            <p:cNvSpPr>
              <a:spLocks noChangeArrowheads="1"/>
            </p:cNvSpPr>
            <p:nvPr/>
          </p:nvSpPr>
          <p:spPr bwMode="auto">
            <a:xfrm>
              <a:off x="1337" y="1101"/>
              <a:ext cx="11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95" name="Rectangle 35"/>
            <p:cNvSpPr>
              <a:spLocks noChangeArrowheads="1"/>
            </p:cNvSpPr>
            <p:nvPr/>
          </p:nvSpPr>
          <p:spPr bwMode="auto">
            <a:xfrm>
              <a:off x="1337" y="1099"/>
              <a:ext cx="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y</a:t>
              </a:r>
              <a:endParaRPr lang="en-US" altLang="en-US" dirty="0"/>
            </a:p>
          </p:txBody>
        </p:sp>
        <p:sp>
          <p:nvSpPr>
            <p:cNvPr id="245796" name="Freeform 36"/>
            <p:cNvSpPr>
              <a:spLocks/>
            </p:cNvSpPr>
            <p:nvPr/>
          </p:nvSpPr>
          <p:spPr bwMode="auto">
            <a:xfrm>
              <a:off x="1322" y="3575"/>
              <a:ext cx="11" cy="70"/>
            </a:xfrm>
            <a:custGeom>
              <a:avLst/>
              <a:gdLst>
                <a:gd name="T0" fmla="*/ 9 w 11"/>
                <a:gd name="T1" fmla="*/ 0 h 70"/>
                <a:gd name="T2" fmla="*/ 0 w 11"/>
                <a:gd name="T3" fmla="*/ 0 h 70"/>
                <a:gd name="T4" fmla="*/ 1 w 11"/>
                <a:gd name="T5" fmla="*/ 70 h 70"/>
                <a:gd name="T6" fmla="*/ 11 w 11"/>
                <a:gd name="T7" fmla="*/ 70 h 70"/>
                <a:gd name="T8" fmla="*/ 9 w 1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0">
                  <a:moveTo>
                    <a:pt x="9" y="0"/>
                  </a:moveTo>
                  <a:lnTo>
                    <a:pt x="0" y="0"/>
                  </a:lnTo>
                  <a:lnTo>
                    <a:pt x="1" y="70"/>
                  </a:lnTo>
                  <a:lnTo>
                    <a:pt x="11" y="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97" name="Rectangle 37"/>
            <p:cNvSpPr>
              <a:spLocks noChangeArrowheads="1"/>
            </p:cNvSpPr>
            <p:nvPr/>
          </p:nvSpPr>
          <p:spPr bwMode="auto">
            <a:xfrm>
              <a:off x="1588" y="3575"/>
              <a:ext cx="10" cy="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98" name="Rectangle 38"/>
            <p:cNvSpPr>
              <a:spLocks noChangeArrowheads="1"/>
            </p:cNvSpPr>
            <p:nvPr/>
          </p:nvSpPr>
          <p:spPr bwMode="auto">
            <a:xfrm>
              <a:off x="1853" y="3575"/>
              <a:ext cx="9" cy="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799" name="Rectangle 39"/>
            <p:cNvSpPr>
              <a:spLocks noChangeArrowheads="1"/>
            </p:cNvSpPr>
            <p:nvPr/>
          </p:nvSpPr>
          <p:spPr bwMode="auto">
            <a:xfrm>
              <a:off x="2120" y="3575"/>
              <a:ext cx="9" cy="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00" name="Rectangle 40"/>
            <p:cNvSpPr>
              <a:spLocks noChangeArrowheads="1"/>
            </p:cNvSpPr>
            <p:nvPr/>
          </p:nvSpPr>
          <p:spPr bwMode="auto">
            <a:xfrm>
              <a:off x="2384" y="3575"/>
              <a:ext cx="10" cy="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01" name="Freeform 41"/>
            <p:cNvSpPr>
              <a:spLocks/>
            </p:cNvSpPr>
            <p:nvPr/>
          </p:nvSpPr>
          <p:spPr bwMode="auto">
            <a:xfrm>
              <a:off x="2659" y="3575"/>
              <a:ext cx="11" cy="70"/>
            </a:xfrm>
            <a:custGeom>
              <a:avLst/>
              <a:gdLst>
                <a:gd name="T0" fmla="*/ 9 w 11"/>
                <a:gd name="T1" fmla="*/ 0 h 70"/>
                <a:gd name="T2" fmla="*/ 0 w 11"/>
                <a:gd name="T3" fmla="*/ 0 h 70"/>
                <a:gd name="T4" fmla="*/ 2 w 11"/>
                <a:gd name="T5" fmla="*/ 70 h 70"/>
                <a:gd name="T6" fmla="*/ 11 w 11"/>
                <a:gd name="T7" fmla="*/ 70 h 70"/>
                <a:gd name="T8" fmla="*/ 9 w 1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0">
                  <a:moveTo>
                    <a:pt x="9" y="0"/>
                  </a:moveTo>
                  <a:lnTo>
                    <a:pt x="0" y="0"/>
                  </a:lnTo>
                  <a:lnTo>
                    <a:pt x="2" y="70"/>
                  </a:lnTo>
                  <a:lnTo>
                    <a:pt x="11" y="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02" name="Rectangle 42"/>
            <p:cNvSpPr>
              <a:spLocks noChangeArrowheads="1"/>
            </p:cNvSpPr>
            <p:nvPr/>
          </p:nvSpPr>
          <p:spPr bwMode="auto">
            <a:xfrm>
              <a:off x="2916" y="3575"/>
              <a:ext cx="9" cy="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03" name="Rectangle 43"/>
            <p:cNvSpPr>
              <a:spLocks noChangeArrowheads="1"/>
            </p:cNvSpPr>
            <p:nvPr/>
          </p:nvSpPr>
          <p:spPr bwMode="auto">
            <a:xfrm>
              <a:off x="3181" y="3575"/>
              <a:ext cx="9" cy="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04" name="Rectangle 44"/>
            <p:cNvSpPr>
              <a:spLocks noChangeArrowheads="1"/>
            </p:cNvSpPr>
            <p:nvPr/>
          </p:nvSpPr>
          <p:spPr bwMode="auto">
            <a:xfrm>
              <a:off x="1129" y="3666"/>
              <a:ext cx="11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05" name="Rectangle 45"/>
            <p:cNvSpPr>
              <a:spLocks noChangeArrowheads="1"/>
            </p:cNvSpPr>
            <p:nvPr/>
          </p:nvSpPr>
          <p:spPr bwMode="auto">
            <a:xfrm>
              <a:off x="1129" y="3672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0</a:t>
              </a:r>
              <a:endParaRPr lang="en-US" altLang="en-US" dirty="0"/>
            </a:p>
          </p:txBody>
        </p:sp>
        <p:sp>
          <p:nvSpPr>
            <p:cNvPr id="245806" name="Rectangle 46"/>
            <p:cNvSpPr>
              <a:spLocks noChangeArrowheads="1"/>
            </p:cNvSpPr>
            <p:nvPr/>
          </p:nvSpPr>
          <p:spPr bwMode="auto">
            <a:xfrm>
              <a:off x="1316" y="3666"/>
              <a:ext cx="11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07" name="Rectangle 47"/>
            <p:cNvSpPr>
              <a:spLocks noChangeArrowheads="1"/>
            </p:cNvSpPr>
            <p:nvPr/>
          </p:nvSpPr>
          <p:spPr bwMode="auto">
            <a:xfrm>
              <a:off x="1316" y="3672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dirty="0"/>
            </a:p>
          </p:txBody>
        </p:sp>
        <p:sp>
          <p:nvSpPr>
            <p:cNvPr id="245808" name="Rectangle 48"/>
            <p:cNvSpPr>
              <a:spLocks noChangeArrowheads="1"/>
            </p:cNvSpPr>
            <p:nvPr/>
          </p:nvSpPr>
          <p:spPr bwMode="auto">
            <a:xfrm>
              <a:off x="1571" y="3666"/>
              <a:ext cx="11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09" name="Rectangle 49"/>
            <p:cNvSpPr>
              <a:spLocks noChangeArrowheads="1"/>
            </p:cNvSpPr>
            <p:nvPr/>
          </p:nvSpPr>
          <p:spPr bwMode="auto">
            <a:xfrm>
              <a:off x="1571" y="3672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dirty="0"/>
            </a:p>
          </p:txBody>
        </p:sp>
        <p:sp>
          <p:nvSpPr>
            <p:cNvPr id="245810" name="Rectangle 50"/>
            <p:cNvSpPr>
              <a:spLocks noChangeArrowheads="1"/>
            </p:cNvSpPr>
            <p:nvPr/>
          </p:nvSpPr>
          <p:spPr bwMode="auto">
            <a:xfrm>
              <a:off x="1838" y="3666"/>
              <a:ext cx="11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11" name="Rectangle 51"/>
            <p:cNvSpPr>
              <a:spLocks noChangeArrowheads="1"/>
            </p:cNvSpPr>
            <p:nvPr/>
          </p:nvSpPr>
          <p:spPr bwMode="auto">
            <a:xfrm>
              <a:off x="1838" y="3672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dirty="0"/>
            </a:p>
          </p:txBody>
        </p:sp>
        <p:sp>
          <p:nvSpPr>
            <p:cNvPr id="245812" name="Rectangle 52"/>
            <p:cNvSpPr>
              <a:spLocks noChangeArrowheads="1"/>
            </p:cNvSpPr>
            <p:nvPr/>
          </p:nvSpPr>
          <p:spPr bwMode="auto">
            <a:xfrm>
              <a:off x="2093" y="3666"/>
              <a:ext cx="11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13" name="Rectangle 53"/>
            <p:cNvSpPr>
              <a:spLocks noChangeArrowheads="1"/>
            </p:cNvSpPr>
            <p:nvPr/>
          </p:nvSpPr>
          <p:spPr bwMode="auto">
            <a:xfrm>
              <a:off x="2093" y="3672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8</a:t>
              </a:r>
              <a:endParaRPr lang="en-US" altLang="en-US" dirty="0"/>
            </a:p>
          </p:txBody>
        </p:sp>
        <p:sp>
          <p:nvSpPr>
            <p:cNvPr id="245814" name="Rectangle 54"/>
            <p:cNvSpPr>
              <a:spLocks noChangeArrowheads="1"/>
            </p:cNvSpPr>
            <p:nvPr/>
          </p:nvSpPr>
          <p:spPr bwMode="auto">
            <a:xfrm>
              <a:off x="2330" y="3666"/>
              <a:ext cx="16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15" name="Rectangle 55"/>
            <p:cNvSpPr>
              <a:spLocks noChangeArrowheads="1"/>
            </p:cNvSpPr>
            <p:nvPr/>
          </p:nvSpPr>
          <p:spPr bwMode="auto">
            <a:xfrm>
              <a:off x="2330" y="3672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10</a:t>
              </a:r>
              <a:endParaRPr lang="en-US" altLang="en-US" dirty="0"/>
            </a:p>
          </p:txBody>
        </p:sp>
        <p:sp>
          <p:nvSpPr>
            <p:cNvPr id="245816" name="Rectangle 56"/>
            <p:cNvSpPr>
              <a:spLocks noChangeArrowheads="1"/>
            </p:cNvSpPr>
            <p:nvPr/>
          </p:nvSpPr>
          <p:spPr bwMode="auto">
            <a:xfrm>
              <a:off x="2613" y="3666"/>
              <a:ext cx="17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17" name="Rectangle 57"/>
            <p:cNvSpPr>
              <a:spLocks noChangeArrowheads="1"/>
            </p:cNvSpPr>
            <p:nvPr/>
          </p:nvSpPr>
          <p:spPr bwMode="auto">
            <a:xfrm>
              <a:off x="2613" y="3672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12</a:t>
              </a:r>
              <a:endParaRPr lang="en-US" altLang="en-US" dirty="0"/>
            </a:p>
          </p:txBody>
        </p:sp>
        <p:sp>
          <p:nvSpPr>
            <p:cNvPr id="245818" name="Rectangle 58"/>
            <p:cNvSpPr>
              <a:spLocks noChangeArrowheads="1"/>
            </p:cNvSpPr>
            <p:nvPr/>
          </p:nvSpPr>
          <p:spPr bwMode="auto">
            <a:xfrm>
              <a:off x="2871" y="3666"/>
              <a:ext cx="16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19" name="Rectangle 59"/>
            <p:cNvSpPr>
              <a:spLocks noChangeArrowheads="1"/>
            </p:cNvSpPr>
            <p:nvPr/>
          </p:nvSpPr>
          <p:spPr bwMode="auto">
            <a:xfrm>
              <a:off x="2871" y="3672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14</a:t>
              </a:r>
              <a:endParaRPr lang="en-US" altLang="en-US" dirty="0"/>
            </a:p>
          </p:txBody>
        </p:sp>
        <p:sp>
          <p:nvSpPr>
            <p:cNvPr id="245820" name="Rectangle 60"/>
            <p:cNvSpPr>
              <a:spLocks noChangeArrowheads="1"/>
            </p:cNvSpPr>
            <p:nvPr/>
          </p:nvSpPr>
          <p:spPr bwMode="auto">
            <a:xfrm>
              <a:off x="3135" y="3666"/>
              <a:ext cx="16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21" name="Rectangle 61"/>
            <p:cNvSpPr>
              <a:spLocks noChangeArrowheads="1"/>
            </p:cNvSpPr>
            <p:nvPr/>
          </p:nvSpPr>
          <p:spPr bwMode="auto">
            <a:xfrm>
              <a:off x="3135" y="3672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16</a:t>
              </a:r>
              <a:endParaRPr lang="en-US" altLang="en-US" dirty="0"/>
            </a:p>
          </p:txBody>
        </p:sp>
        <p:sp>
          <p:nvSpPr>
            <p:cNvPr id="245822" name="Oval 62"/>
            <p:cNvSpPr>
              <a:spLocks noChangeArrowheads="1"/>
            </p:cNvSpPr>
            <p:nvPr/>
          </p:nvSpPr>
          <p:spPr bwMode="auto">
            <a:xfrm>
              <a:off x="2108" y="1596"/>
              <a:ext cx="42" cy="41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23" name="Oval 63"/>
            <p:cNvSpPr>
              <a:spLocks noChangeArrowheads="1"/>
            </p:cNvSpPr>
            <p:nvPr/>
          </p:nvSpPr>
          <p:spPr bwMode="auto">
            <a:xfrm>
              <a:off x="2245" y="2667"/>
              <a:ext cx="41" cy="41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24" name="Rectangle 64"/>
            <p:cNvSpPr>
              <a:spLocks noChangeArrowheads="1"/>
            </p:cNvSpPr>
            <p:nvPr/>
          </p:nvSpPr>
          <p:spPr bwMode="auto">
            <a:xfrm>
              <a:off x="1951" y="1456"/>
              <a:ext cx="1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25" name="Rectangle 65"/>
            <p:cNvSpPr>
              <a:spLocks noChangeArrowheads="1"/>
            </p:cNvSpPr>
            <p:nvPr/>
          </p:nvSpPr>
          <p:spPr bwMode="auto">
            <a:xfrm>
              <a:off x="1951" y="1454"/>
              <a:ext cx="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C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5826" name="Rectangle 66"/>
            <p:cNvSpPr>
              <a:spLocks noChangeArrowheads="1"/>
            </p:cNvSpPr>
            <p:nvPr/>
          </p:nvSpPr>
          <p:spPr bwMode="auto">
            <a:xfrm>
              <a:off x="2178" y="1456"/>
              <a:ext cx="18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27" name="Rectangle 67"/>
            <p:cNvSpPr>
              <a:spLocks noChangeArrowheads="1"/>
            </p:cNvSpPr>
            <p:nvPr/>
          </p:nvSpPr>
          <p:spPr bwMode="auto">
            <a:xfrm>
              <a:off x="2178" y="1454"/>
              <a:ext cx="1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(2)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5828" name="Oval 68"/>
            <p:cNvSpPr>
              <a:spLocks noChangeArrowheads="1"/>
            </p:cNvSpPr>
            <p:nvPr/>
          </p:nvSpPr>
          <p:spPr bwMode="auto">
            <a:xfrm>
              <a:off x="1439" y="2264"/>
              <a:ext cx="41" cy="4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29" name="Rectangle 69"/>
            <p:cNvSpPr>
              <a:spLocks noChangeArrowheads="1"/>
            </p:cNvSpPr>
            <p:nvPr/>
          </p:nvSpPr>
          <p:spPr bwMode="auto">
            <a:xfrm>
              <a:off x="1444" y="2062"/>
              <a:ext cx="19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30" name="Rectangle 70"/>
            <p:cNvSpPr>
              <a:spLocks noChangeArrowheads="1"/>
            </p:cNvSpPr>
            <p:nvPr/>
          </p:nvSpPr>
          <p:spPr bwMode="auto">
            <a:xfrm>
              <a:off x="1444" y="2060"/>
              <a:ext cx="1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(7)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5831" name="Rectangle 71"/>
            <p:cNvSpPr>
              <a:spLocks noChangeArrowheads="1"/>
            </p:cNvSpPr>
            <p:nvPr/>
          </p:nvSpPr>
          <p:spPr bwMode="auto">
            <a:xfrm>
              <a:off x="1325" y="2348"/>
              <a:ext cx="12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32" name="Rectangle 72"/>
            <p:cNvSpPr>
              <a:spLocks noChangeArrowheads="1"/>
            </p:cNvSpPr>
            <p:nvPr/>
          </p:nvSpPr>
          <p:spPr bwMode="auto">
            <a:xfrm>
              <a:off x="1325" y="2346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B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5833" name="Oval 73"/>
            <p:cNvSpPr>
              <a:spLocks noChangeArrowheads="1"/>
            </p:cNvSpPr>
            <p:nvPr/>
          </p:nvSpPr>
          <p:spPr bwMode="auto">
            <a:xfrm>
              <a:off x="2118" y="3326"/>
              <a:ext cx="41" cy="41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34" name="Rectangle 74"/>
            <p:cNvSpPr>
              <a:spLocks noChangeArrowheads="1"/>
            </p:cNvSpPr>
            <p:nvPr/>
          </p:nvSpPr>
          <p:spPr bwMode="auto">
            <a:xfrm>
              <a:off x="2210" y="3252"/>
              <a:ext cx="1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35" name="Rectangle 75"/>
            <p:cNvSpPr>
              <a:spLocks noChangeArrowheads="1"/>
            </p:cNvSpPr>
            <p:nvPr/>
          </p:nvSpPr>
          <p:spPr bwMode="auto">
            <a:xfrm>
              <a:off x="2210" y="3250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A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5836" name="Rectangle 76"/>
            <p:cNvSpPr>
              <a:spLocks noChangeArrowheads="1"/>
            </p:cNvSpPr>
            <p:nvPr/>
          </p:nvSpPr>
          <p:spPr bwMode="auto">
            <a:xfrm>
              <a:off x="2367" y="3252"/>
              <a:ext cx="24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37" name="Rectangle 77"/>
            <p:cNvSpPr>
              <a:spLocks noChangeArrowheads="1"/>
            </p:cNvSpPr>
            <p:nvPr/>
          </p:nvSpPr>
          <p:spPr bwMode="auto">
            <a:xfrm>
              <a:off x="2367" y="3250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(19)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5838" name="Rectangle 78"/>
            <p:cNvSpPr>
              <a:spLocks noChangeArrowheads="1"/>
            </p:cNvSpPr>
            <p:nvPr/>
          </p:nvSpPr>
          <p:spPr bwMode="auto">
            <a:xfrm>
              <a:off x="1982" y="2151"/>
              <a:ext cx="9" cy="8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39" name="Rectangle 79"/>
            <p:cNvSpPr>
              <a:spLocks noChangeArrowheads="1"/>
            </p:cNvSpPr>
            <p:nvPr/>
          </p:nvSpPr>
          <p:spPr bwMode="auto">
            <a:xfrm>
              <a:off x="1985" y="2954"/>
              <a:ext cx="1602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40" name="Rectangle 80"/>
            <p:cNvSpPr>
              <a:spLocks noChangeArrowheads="1"/>
            </p:cNvSpPr>
            <p:nvPr/>
          </p:nvSpPr>
          <p:spPr bwMode="auto">
            <a:xfrm>
              <a:off x="1985" y="2147"/>
              <a:ext cx="806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41" name="Freeform 81"/>
            <p:cNvSpPr>
              <a:spLocks/>
            </p:cNvSpPr>
            <p:nvPr/>
          </p:nvSpPr>
          <p:spPr bwMode="auto">
            <a:xfrm>
              <a:off x="2789" y="2147"/>
              <a:ext cx="802" cy="814"/>
            </a:xfrm>
            <a:custGeom>
              <a:avLst/>
              <a:gdLst>
                <a:gd name="T0" fmla="*/ 6 w 802"/>
                <a:gd name="T1" fmla="*/ 0 h 814"/>
                <a:gd name="T2" fmla="*/ 0 w 802"/>
                <a:gd name="T3" fmla="*/ 8 h 814"/>
                <a:gd name="T4" fmla="*/ 797 w 802"/>
                <a:gd name="T5" fmla="*/ 814 h 814"/>
                <a:gd name="T6" fmla="*/ 802 w 802"/>
                <a:gd name="T7" fmla="*/ 807 h 814"/>
                <a:gd name="T8" fmla="*/ 6 w 802"/>
                <a:gd name="T9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814">
                  <a:moveTo>
                    <a:pt x="6" y="0"/>
                  </a:moveTo>
                  <a:lnTo>
                    <a:pt x="0" y="8"/>
                  </a:lnTo>
                  <a:lnTo>
                    <a:pt x="797" y="814"/>
                  </a:lnTo>
                  <a:lnTo>
                    <a:pt x="802" y="80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42" name="Rectangle 82"/>
            <p:cNvSpPr>
              <a:spLocks noChangeArrowheads="1"/>
            </p:cNvSpPr>
            <p:nvPr/>
          </p:nvSpPr>
          <p:spPr bwMode="auto">
            <a:xfrm>
              <a:off x="2349" y="2574"/>
              <a:ext cx="22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43" name="Rectangle 83"/>
            <p:cNvSpPr>
              <a:spLocks noChangeArrowheads="1"/>
            </p:cNvSpPr>
            <p:nvPr/>
          </p:nvSpPr>
          <p:spPr bwMode="auto">
            <a:xfrm>
              <a:off x="2349" y="2572"/>
              <a:ext cx="1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P  ?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5844" name="Oval 84"/>
            <p:cNvSpPr>
              <a:spLocks noChangeArrowheads="1"/>
            </p:cNvSpPr>
            <p:nvPr/>
          </p:nvSpPr>
          <p:spPr bwMode="auto">
            <a:xfrm>
              <a:off x="3031" y="1862"/>
              <a:ext cx="42" cy="4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45" name="Rectangle 85"/>
            <p:cNvSpPr>
              <a:spLocks noChangeArrowheads="1"/>
            </p:cNvSpPr>
            <p:nvPr/>
          </p:nvSpPr>
          <p:spPr bwMode="auto">
            <a:xfrm>
              <a:off x="3224" y="1798"/>
              <a:ext cx="33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46" name="Rectangle 86"/>
            <p:cNvSpPr>
              <a:spLocks noChangeArrowheads="1"/>
            </p:cNvSpPr>
            <p:nvPr/>
          </p:nvSpPr>
          <p:spPr bwMode="auto">
            <a:xfrm>
              <a:off x="3224" y="1796"/>
              <a:ext cx="2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D  (5)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5847" name="Rectangle 87"/>
            <p:cNvSpPr>
              <a:spLocks noChangeArrowheads="1"/>
            </p:cNvSpPr>
            <p:nvPr/>
          </p:nvSpPr>
          <p:spPr bwMode="auto">
            <a:xfrm>
              <a:off x="3922" y="3468"/>
              <a:ext cx="11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48" name="Rectangle 88"/>
            <p:cNvSpPr>
              <a:spLocks noChangeArrowheads="1"/>
            </p:cNvSpPr>
            <p:nvPr/>
          </p:nvSpPr>
          <p:spPr bwMode="auto">
            <a:xfrm>
              <a:off x="3922" y="3466"/>
              <a:ext cx="6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9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 Lines - Widescreen SPS Horizontal Lock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2170</Words>
  <Application>Microsoft Office PowerPoint</Application>
  <PresentationFormat>Widescreen</PresentationFormat>
  <Paragraphs>468</Paragraphs>
  <Slides>50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ＭＳ Ｐゴシック</vt:lpstr>
      <vt:lpstr>Arial</vt:lpstr>
      <vt:lpstr>Book Antiqua</vt:lpstr>
      <vt:lpstr>Calibri</vt:lpstr>
      <vt:lpstr>Calibri Light</vt:lpstr>
      <vt:lpstr>Symbol</vt:lpstr>
      <vt:lpstr>Times New Roman</vt:lpstr>
      <vt:lpstr>Wingdings</vt:lpstr>
      <vt:lpstr>Custom Design</vt:lpstr>
      <vt:lpstr>5 Lines - Widescreen SPS Horizontal Lockup</vt:lpstr>
      <vt:lpstr>Equation</vt:lpstr>
      <vt:lpstr>Chart</vt:lpstr>
      <vt:lpstr>Worksheet</vt:lpstr>
      <vt:lpstr>Clip</vt:lpstr>
      <vt:lpstr>Nonlinear and Multiobjective Programming</vt:lpstr>
      <vt:lpstr>Nonlinear Programming</vt:lpstr>
      <vt:lpstr>Linear Programming Model</vt:lpstr>
      <vt:lpstr>What is a nonlinear program?</vt:lpstr>
      <vt:lpstr>Nonlinear Programs (NLP)</vt:lpstr>
      <vt:lpstr>Unconstrained Facility Location</vt:lpstr>
      <vt:lpstr>An NLP</vt:lpstr>
      <vt:lpstr>Here are the objective values for 55 different locations.</vt:lpstr>
      <vt:lpstr>Facility Location.  What happens if P must be within a specified region?</vt:lpstr>
      <vt:lpstr>The model</vt:lpstr>
      <vt:lpstr>0-1 integer programs as NLPs</vt:lpstr>
      <vt:lpstr>Some comments on nonlinear models</vt:lpstr>
      <vt:lpstr>Regression</vt:lpstr>
      <vt:lpstr>Writing regression as an NLP</vt:lpstr>
      <vt:lpstr>PowerPoint Presentation</vt:lpstr>
      <vt:lpstr>PowerPoint Presentation</vt:lpstr>
      <vt:lpstr>Solving NLP’s by Excel Solver</vt:lpstr>
      <vt:lpstr> </vt:lpstr>
      <vt:lpstr>Summary</vt:lpstr>
      <vt:lpstr>Difficulties of NLP Models</vt:lpstr>
      <vt:lpstr>PowerPoint Presentation</vt:lpstr>
      <vt:lpstr>PowerPoint Presentation</vt:lpstr>
      <vt:lpstr>PowerPoint Presentation</vt:lpstr>
      <vt:lpstr>Local vs. Global Optima</vt:lpstr>
      <vt:lpstr>When is a locally optimal solution also globally optimal?</vt:lpstr>
      <vt:lpstr>Convexity and Extreme Points</vt:lpstr>
      <vt:lpstr>PowerPoint Presentation</vt:lpstr>
      <vt:lpstr>PowerPoint Presentation</vt:lpstr>
      <vt:lpstr>PowerPoint Presentation</vt:lpstr>
      <vt:lpstr>Which are convex?</vt:lpstr>
      <vt:lpstr>Joining two points on a curve</vt:lpstr>
      <vt:lpstr>Convex Functions</vt:lpstr>
      <vt:lpstr>Concave Functions</vt:lpstr>
      <vt:lpstr>More on convex functions</vt:lpstr>
      <vt:lpstr>More on convex functions</vt:lpstr>
      <vt:lpstr>More on convex functions</vt:lpstr>
      <vt:lpstr>Even more on convex functions</vt:lpstr>
      <vt:lpstr>Even more on convex functions</vt:lpstr>
      <vt:lpstr>What functions are convex?</vt:lpstr>
      <vt:lpstr>Convex functions vs. convex sets</vt:lpstr>
      <vt:lpstr>Local Minimum Property</vt:lpstr>
      <vt:lpstr>Local minimum property</vt:lpstr>
      <vt:lpstr>Local Maximum Property</vt:lpstr>
      <vt:lpstr>Local maximum property</vt:lpstr>
      <vt:lpstr>More on local optimality</vt:lpstr>
      <vt:lpstr>Finding a local optimal for a single variable NLP</vt:lpstr>
      <vt:lpstr>Unimodal Functions</vt:lpstr>
      <vt:lpstr>The search finds a local maximum, but not necessarily a global maximum.</vt:lpstr>
      <vt:lpstr>The search finds a local maximum, but not necessarily a global maximum.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Programming</dc:title>
  <cp:lastModifiedBy>Wilck, Joseph</cp:lastModifiedBy>
  <cp:revision>9</cp:revision>
  <dcterms:created xsi:type="dcterms:W3CDTF">2014-07-08T12:27:25Z</dcterms:created>
  <dcterms:modified xsi:type="dcterms:W3CDTF">2021-05-27T15:36:27Z</dcterms:modified>
</cp:coreProperties>
</file>