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58" r:id="rId3"/>
    <p:sldId id="527" r:id="rId4"/>
    <p:sldId id="399" r:id="rId5"/>
    <p:sldId id="257" r:id="rId6"/>
    <p:sldId id="397" r:id="rId7"/>
    <p:sldId id="278" r:id="rId8"/>
    <p:sldId id="263" r:id="rId9"/>
    <p:sldId id="277" r:id="rId10"/>
    <p:sldId id="400" r:id="rId11"/>
    <p:sldId id="266" r:id="rId12"/>
    <p:sldId id="401" r:id="rId13"/>
    <p:sldId id="402" r:id="rId14"/>
    <p:sldId id="525" r:id="rId15"/>
    <p:sldId id="267" r:id="rId16"/>
    <p:sldId id="268" r:id="rId17"/>
    <p:sldId id="269" r:id="rId18"/>
    <p:sldId id="259" r:id="rId19"/>
    <p:sldId id="272" r:id="rId20"/>
    <p:sldId id="526" r:id="rId21"/>
    <p:sldId id="260" r:id="rId22"/>
    <p:sldId id="3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E65A-90A8-48AD-9A46-2DE8D01C2F4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DA7-6149-4D65-B45F-E201744D1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dc.europa.eu/en/publications-data/download-todays-data-geographic-distribution-covid-19-cases-worldwid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AaO2rsdIs" TargetMode="External"/><Relationship Id="rId2" Type="http://schemas.openxmlformats.org/officeDocument/2006/relationships/hyperlink" Target="https://coronavirus.jhu.edu/map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abs/2002.05534v1" TargetMode="External"/><Relationship Id="rId4" Type="http://schemas.openxmlformats.org/officeDocument/2006/relationships/hyperlink" Target="https://www.sciencedirect.com/science/article/pii/S014067362030566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rthwestern.hosted.panopto.com/Panopto/Pages/Viewer.aspx?id=099f4232-5267-4064-a414-a86300e9a7e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BD4BAA-0AED-40C4-8257-33F7ED157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36144" cy="2133600"/>
          </a:xfrm>
          <a:solidFill>
            <a:srgbClr val="7030A0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MSDS 401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Applied Statistics with 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42A532-8530-4F25-B2CF-163F834308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209800"/>
            <a:ext cx="9136144" cy="3200400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Sync session #1</a:t>
            </a:r>
          </a:p>
          <a:p>
            <a:endParaRPr lang="en-US" altLang="en-US" dirty="0"/>
          </a:p>
          <a:p>
            <a:r>
              <a:rPr lang="en-US" altLang="en-US" dirty="0"/>
              <a:t>Dr. Syamala Srinivasan</a:t>
            </a:r>
          </a:p>
          <a:p>
            <a:endParaRPr lang="en-US" altLang="en-US" dirty="0"/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Northwestern University </a:t>
            </a:r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School of Professional Studies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0EA5DD-ECCF-44F5-9AEB-C026AEED9E3A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Canvas Overview</a:t>
            </a:r>
          </a:p>
        </p:txBody>
      </p:sp>
    </p:spTree>
    <p:extLst>
      <p:ext uri="{BB962C8B-B14F-4D97-AF65-F5344CB8AC3E}">
        <p14:creationId xmlns:p14="http://schemas.microsoft.com/office/powerpoint/2010/main" val="207710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8" y="729770"/>
            <a:ext cx="8118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Discussion </a:t>
            </a:r>
            <a:r>
              <a:rPr lang="fr-FR" b="1" dirty="0" err="1"/>
              <a:t>Board</a:t>
            </a:r>
            <a:r>
              <a:rPr lang="fr-FR" b="1" dirty="0"/>
              <a:t> Participation (100 possible points, 10 points for </a:t>
            </a:r>
            <a:r>
              <a:rPr lang="fr-FR" b="1" dirty="0" err="1"/>
              <a:t>each</a:t>
            </a:r>
            <a:r>
              <a:rPr lang="fr-FR" b="1" dirty="0"/>
              <a:t> session – </a:t>
            </a:r>
          </a:p>
          <a:p>
            <a:r>
              <a:rPr lang="fr-FR" b="1" dirty="0"/>
              <a:t>     to </a:t>
            </a:r>
            <a:r>
              <a:rPr lang="fr-FR" b="1" dirty="0" err="1"/>
              <a:t>get</a:t>
            </a:r>
            <a:r>
              <a:rPr lang="fr-FR" b="1" dirty="0"/>
              <a:t> the full grade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to </a:t>
            </a:r>
            <a:r>
              <a:rPr lang="fr-FR" b="1" dirty="0" err="1"/>
              <a:t>submit</a:t>
            </a:r>
            <a:r>
              <a:rPr lang="fr-FR" b="1" dirty="0"/>
              <a:t> 1 original </a:t>
            </a:r>
            <a:r>
              <a:rPr lang="fr-FR" b="1" dirty="0" err="1"/>
              <a:t>response</a:t>
            </a:r>
            <a:r>
              <a:rPr lang="fr-FR" b="1" dirty="0"/>
              <a:t>  (5) + </a:t>
            </a:r>
          </a:p>
          <a:p>
            <a:r>
              <a:rPr lang="fr-FR" b="1" dirty="0"/>
              <a:t>     1 </a:t>
            </a:r>
            <a:r>
              <a:rPr lang="fr-FR" b="1" dirty="0" err="1"/>
              <a:t>response</a:t>
            </a:r>
            <a:r>
              <a:rPr lang="fr-FR" b="1" dirty="0"/>
              <a:t> to 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posting</a:t>
            </a:r>
            <a:r>
              <a:rPr lang="fr-FR" b="1" dirty="0"/>
              <a:t> (2) +</a:t>
            </a:r>
          </a:p>
          <a:p>
            <a:r>
              <a:rPr lang="fr-FR" b="1" dirty="0"/>
              <a:t>     </a:t>
            </a:r>
            <a:r>
              <a:rPr lang="fr-FR" b="1" dirty="0" err="1"/>
              <a:t>Reflection</a:t>
            </a:r>
            <a:r>
              <a:rPr lang="fr-FR" b="1" dirty="0"/>
              <a:t> Question (3)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Self-Proctored (75 min)   (25 possible points)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Tests (100 possible points, 4 quizzes for 25 points each)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 R Assignments (125 possible points  50 + 75)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 Data Analysis Assignments + Take Home(150 possible points  50 + 75 + 25)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8107" y="41148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93–100% (465-500 points) </a:t>
            </a:r>
          </a:p>
          <a:p>
            <a:r>
              <a:rPr lang="en-US" dirty="0"/>
              <a:t>A- = 90–92% (450-464 points) </a:t>
            </a:r>
          </a:p>
          <a:p>
            <a:r>
              <a:rPr lang="en-US" dirty="0"/>
              <a:t>B+ = 87–89% (435-449 points) </a:t>
            </a:r>
          </a:p>
          <a:p>
            <a:r>
              <a:rPr lang="en-US" dirty="0"/>
              <a:t>B = 83–86% (415-434 points) </a:t>
            </a:r>
          </a:p>
          <a:p>
            <a:r>
              <a:rPr lang="en-US" dirty="0"/>
              <a:t>B- = 80–82% (400-414 points) </a:t>
            </a:r>
          </a:p>
          <a:p>
            <a:r>
              <a:rPr lang="en-US" dirty="0"/>
              <a:t>C+ = 77–79% (385-399 points) </a:t>
            </a:r>
          </a:p>
          <a:p>
            <a:r>
              <a:rPr lang="en-US" dirty="0"/>
              <a:t>C = 73–76% (365-384 points) </a:t>
            </a:r>
          </a:p>
          <a:p>
            <a:r>
              <a:rPr lang="en-US" dirty="0"/>
              <a:t>C- = 70–72% (350-64 points) </a:t>
            </a:r>
          </a:p>
          <a:p>
            <a:r>
              <a:rPr lang="en-US" dirty="0"/>
              <a:t>F = 00–69% (000–349 points)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861110" y="2011055"/>
            <a:ext cx="457200" cy="9714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547061" y="3720831"/>
            <a:ext cx="228600" cy="408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8839200" y="729770"/>
            <a:ext cx="304800" cy="11671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3FD483A-137D-4B95-825B-C8280BE0793D}"/>
              </a:ext>
            </a:extLst>
          </p:cNvPr>
          <p:cNvSpPr/>
          <p:nvPr/>
        </p:nvSpPr>
        <p:spPr>
          <a:xfrm>
            <a:off x="6975410" y="3179781"/>
            <a:ext cx="228600" cy="408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0D201-67A1-4A98-956F-EF6AA80B6D6B}"/>
              </a:ext>
            </a:extLst>
          </p:cNvPr>
          <p:cNvSpPr/>
          <p:nvPr/>
        </p:nvSpPr>
        <p:spPr>
          <a:xfrm>
            <a:off x="6608917" y="1269204"/>
            <a:ext cx="2203417" cy="408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Qualitative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CB0C6-A014-4357-81D1-7566CE003BFB}"/>
              </a:ext>
            </a:extLst>
          </p:cNvPr>
          <p:cNvSpPr/>
          <p:nvPr/>
        </p:nvSpPr>
        <p:spPr>
          <a:xfrm>
            <a:off x="7239001" y="2233559"/>
            <a:ext cx="1295400" cy="408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1CB86-1664-494F-9809-EEC0D4B09CEC}"/>
              </a:ext>
            </a:extLst>
          </p:cNvPr>
          <p:cNvSpPr/>
          <p:nvPr/>
        </p:nvSpPr>
        <p:spPr>
          <a:xfrm>
            <a:off x="7344052" y="3179781"/>
            <a:ext cx="1641165" cy="408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 Programming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80A18-96EC-40C9-9544-A7DD63214A3C}"/>
              </a:ext>
            </a:extLst>
          </p:cNvPr>
          <p:cNvSpPr/>
          <p:nvPr/>
        </p:nvSpPr>
        <p:spPr>
          <a:xfrm>
            <a:off x="7814939" y="3775008"/>
            <a:ext cx="1295400" cy="408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Integration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6FFE66-A9BB-45D8-BDED-F0B94E0A1047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69514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Grading – Total of 500 points</a:t>
            </a:r>
          </a:p>
        </p:txBody>
      </p:sp>
    </p:spTree>
    <p:extLst>
      <p:ext uri="{BB962C8B-B14F-4D97-AF65-F5344CB8AC3E}">
        <p14:creationId xmlns:p14="http://schemas.microsoft.com/office/powerpoint/2010/main" val="172933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110557-7F90-46D8-B6C9-7949A2546219}"/>
              </a:ext>
            </a:extLst>
          </p:cNvPr>
          <p:cNvSpPr txBox="1"/>
          <p:nvPr/>
        </p:nvSpPr>
        <p:spPr>
          <a:xfrm>
            <a:off x="228600" y="1447800"/>
            <a:ext cx="86867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4 tests – each will have 10 multiple choice questions – automatically graded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You can take them over a week period – No time constraint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Some are conceptual questions, some require computations using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Final proctored exam </a:t>
            </a:r>
            <a:r>
              <a:rPr lang="en-US" sz="2000" dirty="0"/>
              <a:t>needs to be taken in one shot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Final exam has a duration of 75 + 15 minutes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choice questions – automatically graded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questions are ‘conceptual’ – no R is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Practice questions are there every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Practice final exam is posted in Week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Take home final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BBDE7B-7120-4C45-813B-6ADB24626E23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Tests/Final Exam</a:t>
            </a:r>
          </a:p>
        </p:txBody>
      </p:sp>
    </p:spTree>
    <p:extLst>
      <p:ext uri="{BB962C8B-B14F-4D97-AF65-F5344CB8AC3E}">
        <p14:creationId xmlns:p14="http://schemas.microsoft.com/office/powerpoint/2010/main" val="6909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F4C06-31CD-453C-B719-2D7EEDB58FF0}"/>
              </a:ext>
            </a:extLst>
          </p:cNvPr>
          <p:cNvSpPr/>
          <p:nvPr/>
        </p:nvSpPr>
        <p:spPr>
          <a:xfrm>
            <a:off x="389014" y="13716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3B45"/>
                </a:solidFill>
                <a:latin typeface="Lato"/>
              </a:rPr>
              <a:t>COVID 19 is an ongoing threat.  Data for the outbreak are available here: </a:t>
            </a:r>
          </a:p>
          <a:p>
            <a:endParaRPr lang="en-US" sz="1600" dirty="0">
              <a:solidFill>
                <a:srgbClr val="2D3B45"/>
              </a:solidFill>
              <a:latin typeface="Lato"/>
            </a:endParaRPr>
          </a:p>
          <a:p>
            <a:r>
              <a:rPr lang="en-US" sz="1600" dirty="0">
                <a:hlinkClick r:id="rId2"/>
              </a:rPr>
              <a:t>https://www.ecdc.europa.eu/en/publications-data/download-todays-data-geographic-distribution-covid-19-cases-worldwide</a:t>
            </a:r>
            <a:endParaRPr lang="en-US" sz="1600" dirty="0">
              <a:solidFill>
                <a:srgbClr val="2D3B45"/>
              </a:solidFill>
              <a:latin typeface="Lato"/>
            </a:endParaRPr>
          </a:p>
          <a:p>
            <a:endParaRPr lang="en-US" sz="1600" dirty="0">
              <a:solidFill>
                <a:srgbClr val="2D3B45"/>
              </a:solidFill>
              <a:latin typeface="Lato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2D3B45"/>
                </a:solidFill>
                <a:latin typeface="Lato"/>
              </a:rPr>
              <a:t>Descriptive Statistics: Do an Exploratory Data Analysis (EDA) and provide appropriate summary statistics / visualizations to help understand the spread of the disease (incidence) as well as its fatality rate. 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rgbClr val="2D3B45"/>
              </a:solidFill>
              <a:latin typeface="Lato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2D3B45"/>
                </a:solidFill>
                <a:latin typeface="Lato"/>
              </a:rPr>
              <a:t>Inferential Statistics: Pick 2 countries and compare their incidence and fatality rates using hypothesis testing and confidence interval methods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rgbClr val="2D3B45"/>
              </a:solidFill>
              <a:latin typeface="Lato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2D3B45"/>
                </a:solidFill>
                <a:latin typeface="Lato"/>
              </a:rPr>
              <a:t>Correlation: Pick all the countries and evaluate the relationship between incidence rates and fatality rates. Compute the correlation coefficient, if relevant. 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rgbClr val="2D3B45"/>
              </a:solidFill>
              <a:latin typeface="Lato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2D3B45"/>
                </a:solidFill>
                <a:latin typeface="Lato"/>
              </a:rPr>
              <a:t>Regression: Pick United States. Look at the time series of cases and time series of deaths. Use a regression model to predict the number of cases and the number of deaths for the next 5 days in the future.</a:t>
            </a:r>
          </a:p>
          <a:p>
            <a:endParaRPr lang="en-US" sz="1600" dirty="0">
              <a:solidFill>
                <a:srgbClr val="2D3B45"/>
              </a:solidFill>
              <a:latin typeface="Lato"/>
            </a:endParaRPr>
          </a:p>
          <a:p>
            <a:r>
              <a:rPr lang="en-US" sz="1600" dirty="0">
                <a:solidFill>
                  <a:srgbClr val="2D3B45"/>
                </a:solidFill>
                <a:latin typeface="Lato"/>
              </a:rPr>
              <a:t>Final report: Submit a html file (</a:t>
            </a:r>
            <a:r>
              <a:rPr lang="en-US" sz="1600" dirty="0" err="1">
                <a:solidFill>
                  <a:srgbClr val="2D3B45"/>
                </a:solidFill>
                <a:latin typeface="Lato"/>
              </a:rPr>
              <a:t>rmd</a:t>
            </a:r>
            <a:r>
              <a:rPr lang="en-US" sz="1600" dirty="0">
                <a:solidFill>
                  <a:srgbClr val="2D3B45"/>
                </a:solidFill>
                <a:latin typeface="Lato"/>
              </a:rPr>
              <a:t>) with your analysis results and conclusions.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93458C-391F-44A4-A798-06B53D0650A0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Take Home – Final Exam</a:t>
            </a:r>
          </a:p>
          <a:p>
            <a:r>
              <a:rPr lang="en-US" sz="3600" dirty="0">
                <a:solidFill>
                  <a:schemeClr val="bg1"/>
                </a:solidFill>
              </a:rPr>
              <a:t>25 points; Due: Week 10</a:t>
            </a:r>
          </a:p>
        </p:txBody>
      </p:sp>
    </p:spTree>
    <p:extLst>
      <p:ext uri="{BB962C8B-B14F-4D97-AF65-F5344CB8AC3E}">
        <p14:creationId xmlns:p14="http://schemas.microsoft.com/office/powerpoint/2010/main" val="21818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7F9-9D4E-4D40-944C-A3C3816A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41" y="4713"/>
            <a:ext cx="9144000" cy="1143000"/>
          </a:xfrm>
          <a:solidFill>
            <a:srgbClr val="7030A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Covid-19 Data/Simulation/Papers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EB098-E366-41F0-ADBD-749F99055CED}"/>
              </a:ext>
            </a:extLst>
          </p:cNvPr>
          <p:cNvSpPr txBox="1"/>
          <p:nvPr/>
        </p:nvSpPr>
        <p:spPr>
          <a:xfrm>
            <a:off x="296159" y="1600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Worldwide covid-19 data:   </a:t>
            </a:r>
            <a:r>
              <a:rPr lang="en-US" sz="1800" dirty="0">
                <a:solidFill>
                  <a:srgbClr val="CCCC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https://www.ecdc.europa.eu/en/publications-data/download-todays-data-geographic-distribution-covid-19-cases-worldwide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John Hopkins dashboard:  </a:t>
            </a:r>
            <a:r>
              <a:rPr lang="en-US" sz="1800" dirty="0">
                <a:solidFill>
                  <a:srgbClr val="CCCC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https://coronavirus.jhu.edu/map.html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3Blue1Brown Simulation: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https://www.youtube.com/watch?v=gxAaO2rsdIs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 study: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https://www.sciencedirect.com/science/article/pii/S0140673620305663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Abnormal respiratory patterns classifier may contribute to large-scale screening of people infected with COVID-19 in an accurate and unobtrusive manner: auditory way of screening: </a:t>
            </a:r>
            <a:r>
              <a:rPr lang="en-US" dirty="0">
                <a:hlinkClick r:id="rId5"/>
              </a:rPr>
              <a:t>https://arxiv.org/abs/2002.05534v1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C117D1-1D27-4A56-8850-F8EDC022A0F5}"/>
              </a:ext>
            </a:extLst>
          </p:cNvPr>
          <p:cNvCxnSpPr/>
          <p:nvPr/>
        </p:nvCxnSpPr>
        <p:spPr bwMode="auto">
          <a:xfrm>
            <a:off x="152400" y="12954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E6F413-5D34-4173-8CFE-C2267B585867}"/>
              </a:ext>
            </a:extLst>
          </p:cNvPr>
          <p:cNvCxnSpPr/>
          <p:nvPr/>
        </p:nvCxnSpPr>
        <p:spPr>
          <a:xfrm>
            <a:off x="-42421" y="4267200"/>
            <a:ext cx="389641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B030FB-E6DA-436B-BFC9-EB5EC70BC70B}"/>
              </a:ext>
            </a:extLst>
          </p:cNvPr>
          <p:cNvCxnSpPr/>
          <p:nvPr/>
        </p:nvCxnSpPr>
        <p:spPr>
          <a:xfrm>
            <a:off x="0" y="4876800"/>
            <a:ext cx="34722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8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590800"/>
            <a:ext cx="566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 Assignment 1 – Week 3       </a:t>
            </a:r>
            <a:r>
              <a:rPr lang="en-US" sz="2400" b="1" dirty="0">
                <a:solidFill>
                  <a:srgbClr val="FF0000"/>
                </a:solidFill>
              </a:rPr>
              <a:t>(50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 Assignment 1 – Week 5     </a:t>
            </a:r>
            <a:r>
              <a:rPr lang="en-US" sz="2400" b="1" dirty="0">
                <a:solidFill>
                  <a:srgbClr val="FF0000"/>
                </a:solidFill>
              </a:rPr>
              <a:t>(50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 Assignment 2 – Week 7</a:t>
            </a:r>
            <a:r>
              <a:rPr lang="en-US" sz="2400" b="1" dirty="0">
                <a:solidFill>
                  <a:srgbClr val="FF0000"/>
                </a:solidFill>
              </a:rPr>
              <a:t>        (75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 Assignment 2 – Week 9      </a:t>
            </a:r>
            <a:r>
              <a:rPr lang="en-US" sz="2400" b="1" dirty="0">
                <a:solidFill>
                  <a:srgbClr val="FF0000"/>
                </a:solidFill>
              </a:rPr>
              <a:t>(75 points)</a:t>
            </a:r>
          </a:p>
          <a:p>
            <a:endParaRPr lang="en-US" sz="2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E1D7FC-8696-4B43-BB53-C324A1242962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375331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E97F0-0242-49A3-9765-0D1FC047204D}"/>
              </a:ext>
            </a:extLst>
          </p:cNvPr>
          <p:cNvSpPr txBox="1"/>
          <p:nvPr/>
        </p:nvSpPr>
        <p:spPr>
          <a:xfrm>
            <a:off x="533400" y="1350288"/>
            <a:ext cx="67700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Programming test answers are to be submitted using R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 Markdown Convenient way to prepare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 markdown templates are prepared for the DA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 just need to add the code into the spaces that are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‘Knit’ the file to prepare .html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Submit the R markdown program and the .html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Need to download R Studio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 minute </a:t>
            </a:r>
            <a:r>
              <a:rPr lang="en-US" b="1" dirty="0" err="1"/>
              <a:t>Panopto</a:t>
            </a:r>
            <a:r>
              <a:rPr lang="en-US" b="1" dirty="0"/>
              <a:t> video: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https://northwestern.hosted.panopto.com/Panopto/Pages/</a:t>
            </a:r>
          </a:p>
          <a:p>
            <a:r>
              <a:rPr lang="en-US" dirty="0" err="1">
                <a:hlinkClick r:id="rId2"/>
              </a:rPr>
              <a:t>Viewer.aspx?id</a:t>
            </a:r>
            <a:r>
              <a:rPr lang="en-US" dirty="0">
                <a:hlinkClick r:id="rId2"/>
              </a:rPr>
              <a:t>=099f4232-5267-4064-a414-a86300e9a7e0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A1D6EA-B080-4FEA-A3A4-18C3E87CC005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Markdown</a:t>
            </a:r>
          </a:p>
        </p:txBody>
      </p:sp>
    </p:spTree>
    <p:extLst>
      <p:ext uri="{BB962C8B-B14F-4D97-AF65-F5344CB8AC3E}">
        <p14:creationId xmlns:p14="http://schemas.microsoft.com/office/powerpoint/2010/main" val="405178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CE3CD-E53F-4C63-8BE0-430625A4D222}"/>
              </a:ext>
            </a:extLst>
          </p:cNvPr>
          <p:cNvSpPr txBox="1"/>
          <p:nvPr/>
        </p:nvSpPr>
        <p:spPr>
          <a:xfrm>
            <a:off x="838200" y="1570672"/>
            <a:ext cx="7035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Purpose: develop statistical analysis skills, and practice R programming</a:t>
            </a:r>
          </a:p>
          <a:p>
            <a:endParaRPr lang="en-US" b="1" dirty="0"/>
          </a:p>
          <a:p>
            <a:r>
              <a:rPr lang="en-US" b="1" dirty="0"/>
              <a:t>Assignment 1: EDA of an observational study (abalone data)</a:t>
            </a:r>
          </a:p>
          <a:p>
            <a:endParaRPr lang="en-US" b="1" dirty="0"/>
          </a:p>
          <a:p>
            <a:r>
              <a:rPr lang="en-US" b="1" dirty="0"/>
              <a:t>Assignment 2: Model building and development of binary decision rules</a:t>
            </a:r>
          </a:p>
          <a:p>
            <a:r>
              <a:rPr lang="en-US" b="1" dirty="0"/>
              <a:t>                           You need to develop an ‘optimal’ harvesting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FB0C-BEDA-4EDB-8803-8F3D0D03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962400"/>
            <a:ext cx="3543300" cy="2324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6F5A0F-F96C-4A16-ADD9-3022518E3383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Analysis Assignments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Abalone case study</a:t>
            </a:r>
          </a:p>
        </p:txBody>
      </p:sp>
    </p:spTree>
    <p:extLst>
      <p:ext uri="{BB962C8B-B14F-4D97-AF65-F5344CB8AC3E}">
        <p14:creationId xmlns:p14="http://schemas.microsoft.com/office/powerpoint/2010/main" val="25035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447800"/>
            <a:ext cx="845891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Watch Chapter lectures under Week 1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Watch the R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Read the materials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Post your original responses for the Discussion questions by Thursday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Get access to R, R studio, R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Read the </a:t>
            </a:r>
            <a:r>
              <a:rPr lang="en-US" sz="2000" b="1" dirty="0" err="1"/>
              <a:t>Quickstart</a:t>
            </a:r>
            <a:r>
              <a:rPr lang="en-US" sz="2000" b="1" dirty="0"/>
              <a:t>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Attend Robert’s sync session on Sunday</a:t>
            </a:r>
          </a:p>
          <a:p>
            <a:endParaRPr lang="en-US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8317C0-6429-460C-A4BC-F74EEB7C63AA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steps for this week</a:t>
            </a:r>
          </a:p>
        </p:txBody>
      </p:sp>
    </p:spTree>
    <p:extLst>
      <p:ext uri="{BB962C8B-B14F-4D97-AF65-F5344CB8AC3E}">
        <p14:creationId xmlns:p14="http://schemas.microsoft.com/office/powerpoint/2010/main" val="120810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371600"/>
            <a:ext cx="87168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You will feel like ‘drinking from firehose’!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have spent 30 minutes on any issue or question, STOP, time to get help!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Robert or I will get back to you within 24 hours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– NEED to be ‘on track’ on daily basis – at least 2 hours/day!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 NOT FALL BEHIND!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M/Tu: Listen to Lectures; W: Read book/write DB; Th/F/Sa: Assignment/Test; </a:t>
            </a:r>
          </a:p>
          <a:p>
            <a:r>
              <a:rPr lang="en-US" sz="2000" dirty="0"/>
              <a:t>     S: DB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My Policy is: No student left behind!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Office hour – By appointment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20E86-EEDF-4399-BFBD-F642F57A3BC0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Do not get overwhelmed!</a:t>
            </a:r>
          </a:p>
        </p:txBody>
      </p:sp>
    </p:spTree>
    <p:extLst>
      <p:ext uri="{BB962C8B-B14F-4D97-AF65-F5344CB8AC3E}">
        <p14:creationId xmlns:p14="http://schemas.microsoft.com/office/powerpoint/2010/main" val="425116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981200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Course Overview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Review the Course Shell</a:t>
            </a:r>
          </a:p>
          <a:p>
            <a:pPr>
              <a:buFont typeface="Arial" charset="0"/>
              <a:buChar char="•"/>
            </a:pPr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Assignments/Tests</a:t>
            </a:r>
          </a:p>
          <a:p>
            <a:pPr>
              <a:buFont typeface="Arial" charset="0"/>
              <a:buChar char="•"/>
            </a:pPr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Quick demo of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8491EE-22F3-4606-8DB6-A3397C7022D3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981200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Course Overview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Review the Course Shell</a:t>
            </a:r>
          </a:p>
          <a:p>
            <a:pPr>
              <a:buFont typeface="Arial" charset="0"/>
              <a:buChar char="•"/>
            </a:pPr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Assignments/Tests</a:t>
            </a:r>
          </a:p>
          <a:p>
            <a:pPr>
              <a:buFont typeface="Arial" charset="0"/>
              <a:buChar char="•"/>
            </a:pPr>
            <a:endParaRPr lang="en-US" sz="2400" b="1" dirty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 Quick demo of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8491EE-22F3-4606-8DB6-A3397C7022D3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510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9EF9DA-2886-445B-BE65-E98BFA29C7BE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3762316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FC6AC3-DE7E-499B-AAF2-AE479069A5D3}"/>
              </a:ext>
            </a:extLst>
          </p:cNvPr>
          <p:cNvSpPr txBox="1">
            <a:spLocks/>
          </p:cNvSpPr>
          <p:nvPr/>
        </p:nvSpPr>
        <p:spPr>
          <a:xfrm>
            <a:off x="8641" y="12569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65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8491EE-22F3-4606-8DB6-A3397C7022D3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ChatGPT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B9A34-6AE0-7DC1-241A-D6597D19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7832"/>
            <a:ext cx="8186244" cy="455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298EB-4E4E-32B2-57D7-F0B2C5334C22}"/>
              </a:ext>
            </a:extLst>
          </p:cNvPr>
          <p:cNvSpPr txBox="1"/>
          <p:nvPr/>
        </p:nvSpPr>
        <p:spPr>
          <a:xfrm>
            <a:off x="3276600" y="6305486"/>
            <a:ext cx="232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https://openai.com/blog/chatgpt/</a:t>
            </a:r>
          </a:p>
        </p:txBody>
      </p:sp>
    </p:spTree>
    <p:extLst>
      <p:ext uri="{BB962C8B-B14F-4D97-AF65-F5344CB8AC3E}">
        <p14:creationId xmlns:p14="http://schemas.microsoft.com/office/powerpoint/2010/main" val="510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FB755-1C36-4F79-882A-227531606813}"/>
              </a:ext>
            </a:extLst>
          </p:cNvPr>
          <p:cNvSpPr/>
          <p:nvPr/>
        </p:nvSpPr>
        <p:spPr>
          <a:xfrm>
            <a:off x="810208" y="1524000"/>
            <a:ext cx="2819400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86A3F-137F-4408-8194-6EA79D8A08BB}"/>
              </a:ext>
            </a:extLst>
          </p:cNvPr>
          <p:cNvSpPr/>
          <p:nvPr/>
        </p:nvSpPr>
        <p:spPr>
          <a:xfrm>
            <a:off x="5221593" y="1524000"/>
            <a:ext cx="28956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Applied Statistics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A0A96DCE-8003-4239-B454-91D3D4547276}"/>
              </a:ext>
            </a:extLst>
          </p:cNvPr>
          <p:cNvSpPr/>
          <p:nvPr/>
        </p:nvSpPr>
        <p:spPr>
          <a:xfrm>
            <a:off x="1752600" y="3507982"/>
            <a:ext cx="5486400" cy="1447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2511A-994F-46A2-A49D-35BF426E6329}"/>
              </a:ext>
            </a:extLst>
          </p:cNvPr>
          <p:cNvSpPr txBox="1"/>
          <p:nvPr/>
        </p:nvSpPr>
        <p:spPr>
          <a:xfrm>
            <a:off x="1371600" y="5110964"/>
            <a:ext cx="7098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Prepare you for 422 &amp; other courses in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Industrial Applications – NOT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Better sense when you look at reports in the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FUN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828506-C77C-4B70-9FEB-716EF1DBC58F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974103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Goal of MSDS 401</a:t>
            </a:r>
          </a:p>
        </p:txBody>
      </p:sp>
    </p:spTree>
    <p:extLst>
      <p:ext uri="{BB962C8B-B14F-4D97-AF65-F5344CB8AC3E}">
        <p14:creationId xmlns:p14="http://schemas.microsoft.com/office/powerpoint/2010/main" val="97628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192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 dirty="0"/>
              <a:t>   </a:t>
            </a:r>
            <a:r>
              <a:rPr lang="en-US" sz="2000" dirty="0"/>
              <a:t>More than 100 students take this class in a Quarter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  All sections use the same ‘core’ content - Core Statistical analysis, but </a:t>
            </a:r>
          </a:p>
          <a:p>
            <a:r>
              <a:rPr lang="en-US" sz="2000" dirty="0"/>
              <a:t>    the course is customized by every faculty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</a:t>
            </a:r>
            <a:r>
              <a:rPr lang="en-US" sz="2000" dirty="0" err="1"/>
              <a:t>Kabacoff’s</a:t>
            </a:r>
            <a:r>
              <a:rPr lang="en-US" sz="2000" dirty="0"/>
              <a:t> book for R and Ken Black’s book for Statistics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  Lectures on ‘deep diving’  – 14 Chapter lectures (Panopto) – Dr. </a:t>
            </a:r>
          </a:p>
          <a:p>
            <a:r>
              <a:rPr lang="en-US" sz="2000" dirty="0"/>
              <a:t>     Srinivasan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   Lectures on R by former TA Todd Peterson (supplement to the book)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   Sync sessions will focus on ‘real life’ problem solving – by integrating the</a:t>
            </a:r>
          </a:p>
          <a:p>
            <a:r>
              <a:rPr lang="en-US" sz="2000" dirty="0"/>
              <a:t>     concepts &amp; R; Cumulative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 sync sessions scheduled (weeks # 1, 3, 5, 7,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Robert Barr will conduct R (Q&amp;A) sessions on 5 Sundays at 12:00 noon CST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Robert Barr will take care of the 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Qualitative learning from peers through DB’s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Overall, it will be a blend of ‘online’ &amp; ‘class room’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Foundational course for the program (15 – 30 hours/week)</a:t>
            </a:r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FEDFD5-FBB9-4EB7-9433-C5FC8E5794E8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974103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MSDS 401 Course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57400" y="2133600"/>
            <a:ext cx="5029200" cy="47244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04302" y="6492874"/>
            <a:ext cx="2133600" cy="365125"/>
          </a:xfrm>
        </p:spPr>
        <p:txBody>
          <a:bodyPr/>
          <a:lstStyle/>
          <a:p>
            <a:fld id="{4B33FF44-06C9-45F1-9F0E-F5E0F24D540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721" y="1253667"/>
            <a:ext cx="7322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“Statistical (Analytical) thinking will one day be as necessary for efficient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Citizenship as the ability to read and write.”  H.G. Wells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40135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3502" y="326072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Problem Formulation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089" y="4287851"/>
            <a:ext cx="116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Quality/</a:t>
            </a:r>
          </a:p>
          <a:p>
            <a:r>
              <a:rPr lang="en-US" sz="1400" dirty="0"/>
              <a:t>EDA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6343" y="516628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Analysis/</a:t>
            </a:r>
          </a:p>
          <a:p>
            <a:r>
              <a:rPr lang="en-US" sz="1400" dirty="0"/>
              <a:t>Modeling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8874" y="4221025"/>
            <a:ext cx="1358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Conclusions/</a:t>
            </a:r>
          </a:p>
          <a:p>
            <a:r>
              <a:rPr lang="en-US" sz="1400" dirty="0"/>
              <a:t>Implementation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8302" y="248409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Einstein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4892" y="423419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George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Box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3930" y="4480925"/>
            <a:ext cx="1078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Yogi Berra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0971" y="617223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Einstein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5044" y="433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0A0EF-A6FA-4D2A-8681-AD1AE9F736D8}"/>
              </a:ext>
            </a:extLst>
          </p:cNvPr>
          <p:cNvSpPr/>
          <p:nvPr/>
        </p:nvSpPr>
        <p:spPr>
          <a:xfrm>
            <a:off x="4955334" y="2167831"/>
            <a:ext cx="3498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>
                <a:cs typeface="Times New Roman" panose="02020603050405020304" pitchFamily="18" charset="0"/>
              </a:rPr>
              <a:t>“The formulation of the problem is often </a:t>
            </a:r>
          </a:p>
          <a:p>
            <a:r>
              <a:rPr lang="en-US" altLang="en-US" sz="1400" b="1" dirty="0">
                <a:cs typeface="Times New Roman" panose="02020603050405020304" pitchFamily="18" charset="0"/>
              </a:rPr>
              <a:t>more important than its solution”</a:t>
            </a:r>
            <a:endParaRPr lang="en-US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6F24D-C1A3-4CCC-9E07-6AA71D4BF614}"/>
              </a:ext>
            </a:extLst>
          </p:cNvPr>
          <p:cNvSpPr/>
          <p:nvPr/>
        </p:nvSpPr>
        <p:spPr>
          <a:xfrm>
            <a:off x="6443181" y="4748513"/>
            <a:ext cx="2434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“You can see a lot by looking” 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F8C0E5-1641-43AA-9960-59323E8C7AA3}"/>
              </a:ext>
            </a:extLst>
          </p:cNvPr>
          <p:cNvSpPr/>
          <p:nvPr/>
        </p:nvSpPr>
        <p:spPr>
          <a:xfrm>
            <a:off x="4928907" y="6247591"/>
            <a:ext cx="3356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“Models should be as simple as possible </a:t>
            </a:r>
          </a:p>
          <a:p>
            <a:r>
              <a:rPr lang="en-US" sz="1400" b="1" dirty="0"/>
              <a:t>but not simpler than necessary”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A6B25-B45D-4A7B-B932-0F232666141C}"/>
              </a:ext>
            </a:extLst>
          </p:cNvPr>
          <p:cNvSpPr/>
          <p:nvPr/>
        </p:nvSpPr>
        <p:spPr>
          <a:xfrm>
            <a:off x="155203" y="4701201"/>
            <a:ext cx="203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“All models are wrong, </a:t>
            </a:r>
          </a:p>
          <a:p>
            <a:r>
              <a:rPr lang="en-US" sz="1400" b="1" dirty="0"/>
              <a:t>but some are useful”</a:t>
            </a:r>
            <a:endParaRPr lang="en-US" sz="14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921FBB-6821-4CA1-88F1-18295B83DE2C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262104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What is the problem solving process?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Data Scientist is a ‘business’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92146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9">
            <a:extLst>
              <a:ext uri="{FF2B5EF4-FFF2-40B4-BE49-F238E27FC236}">
                <a16:creationId xmlns:a16="http://schemas.microsoft.com/office/drawing/2014/main" id="{22307190-76CE-448D-96C9-18D1A737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46163"/>
            <a:ext cx="5222875" cy="25352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6E43D0B8-1526-4644-B75F-6C1FBC03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735388"/>
            <a:ext cx="7910512" cy="2535237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C1C3D8C2-34F4-4578-94A3-D76393C090E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508081" y="2161382"/>
            <a:ext cx="256698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9357A"/>
                </a:solidFill>
                <a:latin typeface="Calibri" pitchFamily="34" charset="0"/>
                <a:cs typeface="Arial" charset="0"/>
              </a:rPr>
              <a:t>Business Analytics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FE29EE7C-2008-47B6-9F6A-FCBAC668D1D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9844" y="4809332"/>
            <a:ext cx="232568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Calibri" pitchFamily="34" charset="0"/>
                <a:cs typeface="Arial" charset="0"/>
              </a:rPr>
              <a:t>Business Intelligence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7917543D-BF93-41DC-9282-68BE1EC2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1123950"/>
            <a:ext cx="3446463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 dirty="0">
                <a:solidFill>
                  <a:srgbClr val="0000CC"/>
                </a:solidFill>
                <a:latin typeface="Calibri" pitchFamily="34" charset="0"/>
                <a:cs typeface="Arial" charset="0"/>
              </a:rPr>
              <a:t>8. </a:t>
            </a:r>
            <a:r>
              <a:rPr lang="en-US" sz="1600" dirty="0">
                <a:solidFill>
                  <a:srgbClr val="09357A"/>
                </a:solidFill>
                <a:latin typeface="Calibri" pitchFamily="34" charset="0"/>
                <a:cs typeface="Arial" charset="0"/>
              </a:rPr>
              <a:t>Optimization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    </a:t>
            </a:r>
            <a:r>
              <a:rPr lang="en-US" sz="1600" dirty="0">
                <a:latin typeface="Calibri" pitchFamily="34" charset="0"/>
                <a:cs typeface="Arial" charset="0"/>
              </a:rPr>
              <a:t>                            </a:t>
            </a:r>
            <a:r>
              <a:rPr lang="en-US" sz="1400" dirty="0">
                <a:latin typeface="Calibri" pitchFamily="34" charset="0"/>
                <a:cs typeface="Arial" charset="0"/>
              </a:rPr>
              <a:t>(What’s the best that can happen?)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4BB74AFC-6023-4A99-BE99-F0572B40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730625"/>
            <a:ext cx="33686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9900"/>
                </a:solidFill>
                <a:latin typeface="Calibri" pitchFamily="34" charset="0"/>
                <a:cs typeface="Arial" charset="0"/>
              </a:rPr>
              <a:t>4. Alerts</a:t>
            </a: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charset="0"/>
              </a:rPr>
              <a:t>   </a:t>
            </a:r>
            <a:r>
              <a:rPr lang="en-US" sz="1400">
                <a:latin typeface="Calibri" pitchFamily="34" charset="0"/>
                <a:cs typeface="Arial" charset="0"/>
              </a:rPr>
              <a:t>(What actions are needed? )</a:t>
            </a:r>
          </a:p>
        </p:txBody>
      </p:sp>
      <p:sp>
        <p:nvSpPr>
          <p:cNvPr id="9" name="Text Box 68">
            <a:extLst>
              <a:ext uri="{FF2B5EF4-FFF2-40B4-BE49-F238E27FC236}">
                <a16:creationId xmlns:a16="http://schemas.microsoft.com/office/drawing/2014/main" id="{72DED8E5-2B8F-4076-AA29-807C1F8B8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78000"/>
            <a:ext cx="39624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00CC"/>
                </a:solidFill>
                <a:latin typeface="Calibri" pitchFamily="34" charset="0"/>
                <a:cs typeface="Arial" charset="0"/>
              </a:rPr>
              <a:t>7. </a:t>
            </a:r>
            <a:r>
              <a:rPr lang="en-US" sz="1600">
                <a:solidFill>
                  <a:srgbClr val="09357A"/>
                </a:solidFill>
                <a:latin typeface="Calibri" pitchFamily="34" charset="0"/>
                <a:cs typeface="Arial" charset="0"/>
              </a:rPr>
              <a:t>Predictive modeling </a:t>
            </a:r>
            <a:r>
              <a:rPr lang="en-US" sz="1400">
                <a:latin typeface="Calibri" pitchFamily="34" charset="0"/>
                <a:cs typeface="Arial" charset="0"/>
              </a:rPr>
              <a:t>(What will happen next?)</a:t>
            </a:r>
          </a:p>
        </p:txBody>
      </p:sp>
      <p:sp>
        <p:nvSpPr>
          <p:cNvPr id="10" name="Text Box 69">
            <a:extLst>
              <a:ext uri="{FF2B5EF4-FFF2-40B4-BE49-F238E27FC236}">
                <a16:creationId xmlns:a16="http://schemas.microsoft.com/office/drawing/2014/main" id="{368E4C0C-1884-48AE-99F7-586AF310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2389188"/>
            <a:ext cx="4519612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00CC"/>
                </a:solidFill>
                <a:latin typeface="Calibri" pitchFamily="34" charset="0"/>
                <a:cs typeface="Arial" charset="0"/>
              </a:rPr>
              <a:t>6</a:t>
            </a:r>
            <a:r>
              <a:rPr lang="en-US" sz="1600">
                <a:solidFill>
                  <a:srgbClr val="09357A"/>
                </a:solidFill>
                <a:latin typeface="Calibri" pitchFamily="34" charset="0"/>
                <a:cs typeface="Arial" charset="0"/>
              </a:rPr>
              <a:t>. Forecasting/extrapolation </a:t>
            </a:r>
            <a:r>
              <a:rPr lang="en-US" sz="1400">
                <a:latin typeface="Calibri" pitchFamily="34" charset="0"/>
                <a:cs typeface="Arial" charset="0"/>
              </a:rPr>
              <a:t>(What if these trends continue?)</a:t>
            </a:r>
          </a:p>
        </p:txBody>
      </p:sp>
      <p:sp>
        <p:nvSpPr>
          <p:cNvPr id="11" name="Text Box 70">
            <a:extLst>
              <a:ext uri="{FF2B5EF4-FFF2-40B4-BE49-F238E27FC236}">
                <a16:creationId xmlns:a16="http://schemas.microsoft.com/office/drawing/2014/main" id="{164F0915-3BE3-4834-B8B5-B41D167D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3005138"/>
            <a:ext cx="5008562" cy="338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00CC"/>
                </a:solidFill>
                <a:latin typeface="Calibri" pitchFamily="34" charset="0"/>
                <a:cs typeface="Arial" charset="0"/>
              </a:rPr>
              <a:t>5. </a:t>
            </a:r>
            <a:r>
              <a:rPr lang="en-US" sz="1600">
                <a:solidFill>
                  <a:srgbClr val="09357A"/>
                </a:solidFill>
                <a:latin typeface="Calibri" pitchFamily="34" charset="0"/>
                <a:cs typeface="Arial" charset="0"/>
              </a:rPr>
              <a:t>Statistical analysis </a:t>
            </a:r>
            <a:r>
              <a:rPr lang="en-US" sz="1400">
                <a:latin typeface="Calibri" pitchFamily="34" charset="0"/>
                <a:cs typeface="Arial" charset="0"/>
              </a:rPr>
              <a:t>(Why is this happening?)</a:t>
            </a:r>
          </a:p>
        </p:txBody>
      </p:sp>
      <p:sp>
        <p:nvSpPr>
          <p:cNvPr id="12" name="Text Box 71">
            <a:extLst>
              <a:ext uri="{FF2B5EF4-FFF2-40B4-BE49-F238E27FC236}">
                <a16:creationId xmlns:a16="http://schemas.microsoft.com/office/drawing/2014/main" id="{520B5DBA-99BD-45CE-B47A-D21DEA2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6575"/>
            <a:ext cx="4419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9900"/>
                </a:solidFill>
                <a:latin typeface="Calibri" pitchFamily="34" charset="0"/>
                <a:cs typeface="Arial" charset="0"/>
              </a:rPr>
              <a:t>3. Query/drill down</a:t>
            </a:r>
            <a:r>
              <a:rPr lang="en-US" sz="1600">
                <a:latin typeface="Calibri" pitchFamily="34" charset="0"/>
                <a:cs typeface="Arial" charset="0"/>
              </a:rPr>
              <a:t>    </a:t>
            </a:r>
            <a:r>
              <a:rPr lang="en-US" sz="1400">
                <a:latin typeface="Calibri" pitchFamily="34" charset="0"/>
                <a:cs typeface="Arial" charset="0"/>
              </a:rPr>
              <a:t>(Where exactly is the problem?)</a:t>
            </a:r>
          </a:p>
        </p:txBody>
      </p:sp>
      <p:sp>
        <p:nvSpPr>
          <p:cNvPr id="13" name="Text Box 72">
            <a:extLst>
              <a:ext uri="{FF2B5EF4-FFF2-40B4-BE49-F238E27FC236}">
                <a16:creationId xmlns:a16="http://schemas.microsoft.com/office/drawing/2014/main" id="{3175C926-0A9F-497B-9161-02A9071D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4960938"/>
            <a:ext cx="4824412" cy="338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9900"/>
                </a:solidFill>
                <a:latin typeface="Calibri" pitchFamily="34" charset="0"/>
                <a:cs typeface="Arial" charset="0"/>
              </a:rPr>
              <a:t>2. Ad hoc reports</a:t>
            </a:r>
            <a:r>
              <a:rPr lang="en-US" sz="1600">
                <a:latin typeface="Calibri" pitchFamily="34" charset="0"/>
                <a:cs typeface="Arial" charset="0"/>
              </a:rPr>
              <a:t>     </a:t>
            </a:r>
            <a:r>
              <a:rPr lang="en-US" sz="1400">
                <a:latin typeface="Calibri" pitchFamily="34" charset="0"/>
                <a:cs typeface="Arial" charset="0"/>
              </a:rPr>
              <a:t>(</a:t>
            </a:r>
            <a:r>
              <a:rPr lang="en-US" sz="1400">
                <a:latin typeface="Calibri" pitchFamily="34" charset="0"/>
              </a:rPr>
              <a:t>How many, how often, where?)</a:t>
            </a:r>
            <a:endParaRPr lang="en-US" sz="1400">
              <a:latin typeface="Calibri" pitchFamily="34" charset="0"/>
              <a:cs typeface="Arial" charset="0"/>
            </a:endParaRPr>
          </a:p>
        </p:txBody>
      </p:sp>
      <p:sp>
        <p:nvSpPr>
          <p:cNvPr id="14" name="Text Box 73">
            <a:extLst>
              <a:ext uri="{FF2B5EF4-FFF2-40B4-BE49-F238E27FC236}">
                <a16:creationId xmlns:a16="http://schemas.microsoft.com/office/drawing/2014/main" id="{6688F665-D6FB-4D6C-BAEF-29289787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5575300"/>
            <a:ext cx="46386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spcBef>
                <a:spcPct val="130000"/>
              </a:spcBef>
            </a:pPr>
            <a:r>
              <a:rPr lang="en-US" sz="1600">
                <a:solidFill>
                  <a:srgbClr val="009900"/>
                </a:solidFill>
                <a:latin typeface="Calibri" pitchFamily="34" charset="0"/>
                <a:cs typeface="Arial" charset="0"/>
              </a:rPr>
              <a:t>1. Standard reports</a:t>
            </a:r>
            <a:r>
              <a:rPr lang="en-US" sz="1600">
                <a:latin typeface="Calibri" pitchFamily="34" charset="0"/>
                <a:cs typeface="Arial" charset="0"/>
              </a:rPr>
              <a:t> </a:t>
            </a:r>
            <a:r>
              <a:rPr lang="en-US" sz="1400">
                <a:latin typeface="Calibri" pitchFamily="34" charset="0"/>
                <a:cs typeface="Arial" charset="0"/>
              </a:rPr>
              <a:t>(What happened?)</a:t>
            </a:r>
          </a:p>
        </p:txBody>
      </p:sp>
      <p:grpSp>
        <p:nvGrpSpPr>
          <p:cNvPr id="15" name="Group 47">
            <a:extLst>
              <a:ext uri="{FF2B5EF4-FFF2-40B4-BE49-F238E27FC236}">
                <a16:creationId xmlns:a16="http://schemas.microsoft.com/office/drawing/2014/main" id="{B18363CD-C4D1-4628-A695-415258FD4C85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893763"/>
            <a:ext cx="8066088" cy="5418137"/>
            <a:chOff x="558" y="672"/>
            <a:chExt cx="4272" cy="3120"/>
          </a:xfrm>
        </p:grpSpPr>
        <p:sp>
          <p:nvSpPr>
            <p:cNvPr id="16" name="Line 42">
              <a:extLst>
                <a:ext uri="{FF2B5EF4-FFF2-40B4-BE49-F238E27FC236}">
                  <a16:creationId xmlns:a16="http://schemas.microsoft.com/office/drawing/2014/main" id="{22EE427D-F912-447B-946A-F12FBB443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781"/>
              <a:ext cx="42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B0ABF094-6E0E-42D3-B3E1-4FCB0934A6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984" y="2232"/>
              <a:ext cx="31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48">
            <a:extLst>
              <a:ext uri="{FF2B5EF4-FFF2-40B4-BE49-F238E27FC236}">
                <a16:creationId xmlns:a16="http://schemas.microsoft.com/office/drawing/2014/main" id="{CF11AB80-2D0A-4BE2-B2A1-369E2FD6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6043613"/>
            <a:ext cx="3030538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  <a:cs typeface="Arial" charset="0"/>
              </a:rPr>
              <a:t>Sophistication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44715641-B67E-4796-8740-2263A4BE3F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220788" y="3516313"/>
            <a:ext cx="3648075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  <a:cs typeface="Arial" charset="0"/>
              </a:rPr>
              <a:t>Competitive Advantage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8B698A-77E2-41CB-ABAC-CE4E07107B03}"/>
              </a:ext>
            </a:extLst>
          </p:cNvPr>
          <p:cNvSpPr txBox="1"/>
          <p:nvPr/>
        </p:nvSpPr>
        <p:spPr>
          <a:xfrm>
            <a:off x="3886200" y="914400"/>
            <a:ext cx="4800600" cy="533400"/>
          </a:xfrm>
          <a:prstGeom prst="rect">
            <a:avLst/>
          </a:prstGeom>
          <a:noFill/>
        </p:spPr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33F81D-141A-413B-B0EC-3FC2DD56CF8E}"/>
              </a:ext>
            </a:extLst>
          </p:cNvPr>
          <p:cNvSpPr/>
          <p:nvPr/>
        </p:nvSpPr>
        <p:spPr bwMode="auto">
          <a:xfrm>
            <a:off x="602478" y="5025553"/>
            <a:ext cx="1180610" cy="3953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3605" rIns="0" bIns="33605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Descriptive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2A5CA0-5385-4C3A-ACBC-167A38E9C4BA}"/>
              </a:ext>
            </a:extLst>
          </p:cNvPr>
          <p:cNvSpPr/>
          <p:nvPr/>
        </p:nvSpPr>
        <p:spPr bwMode="auto">
          <a:xfrm>
            <a:off x="972849" y="2519326"/>
            <a:ext cx="1173631" cy="394274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3605" rIns="0" bIns="33605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Predictive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B5DBFA-D191-438E-A9CA-FB573F64D068}"/>
              </a:ext>
            </a:extLst>
          </p:cNvPr>
          <p:cNvSpPr/>
          <p:nvPr/>
        </p:nvSpPr>
        <p:spPr bwMode="auto">
          <a:xfrm>
            <a:off x="880124" y="1107440"/>
            <a:ext cx="1173631" cy="3953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3605" rIns="0" bIns="33605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Prescriptive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9EF34-2CC1-46C4-A872-F7F91B1DA9DB}"/>
              </a:ext>
            </a:extLst>
          </p:cNvPr>
          <p:cNvSpPr/>
          <p:nvPr/>
        </p:nvSpPr>
        <p:spPr bwMode="auto">
          <a:xfrm>
            <a:off x="937743" y="3964366"/>
            <a:ext cx="1173631" cy="394274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3605" rIns="0" bIns="33605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Diagnostic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E1D2FF0-948C-40EF-944C-5140B901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174" y="4459220"/>
            <a:ext cx="1000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D71F2764-A822-41FD-B533-FB9B6DCE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0337" y="1358142"/>
            <a:ext cx="1119187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1B664D-6C7D-4D53-85BE-2D111B918334}"/>
              </a:ext>
            </a:extLst>
          </p:cNvPr>
          <p:cNvSpPr txBox="1"/>
          <p:nvPr/>
        </p:nvSpPr>
        <p:spPr>
          <a:xfrm>
            <a:off x="6857996" y="6443663"/>
            <a:ext cx="18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Competing Analytics book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2346F-6EB7-4DCB-B891-3B58C19CF213}"/>
              </a:ext>
            </a:extLst>
          </p:cNvPr>
          <p:cNvSpPr txBox="1"/>
          <p:nvPr/>
        </p:nvSpPr>
        <p:spPr>
          <a:xfrm>
            <a:off x="782241" y="3616326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88833"/>
                </a:solidFill>
              </a:rPr>
              <a:t>Descriptive Statistics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97757-D042-4BD1-8CEE-BA9DE74C3468}"/>
              </a:ext>
            </a:extLst>
          </p:cNvPr>
          <p:cNvSpPr txBox="1"/>
          <p:nvPr/>
        </p:nvSpPr>
        <p:spPr>
          <a:xfrm>
            <a:off x="1182304" y="2900877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Inferential Statistics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1DFD93-A647-4D1B-BEB7-395346776305}"/>
              </a:ext>
            </a:extLst>
          </p:cNvPr>
          <p:cNvSpPr/>
          <p:nvPr/>
        </p:nvSpPr>
        <p:spPr>
          <a:xfrm>
            <a:off x="7168753" y="3531381"/>
            <a:ext cx="1524000" cy="493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Bridge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E37EDED-310C-41B6-AC6D-A759857CD4E1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777306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Business Intelligence/Business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34103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CDA309-FE86-4B76-BD35-39BB176E0F94}"/>
              </a:ext>
            </a:extLst>
          </p:cNvPr>
          <p:cNvSpPr txBox="1"/>
          <p:nvPr/>
        </p:nvSpPr>
        <p:spPr>
          <a:xfrm>
            <a:off x="3810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EDA – Chap 1 - 3 – Charts &amp; Graphs, Descriptive Statistics                              </a:t>
            </a:r>
            <a:r>
              <a:rPr lang="en-US" b="1" dirty="0">
                <a:solidFill>
                  <a:srgbClr val="FF0000"/>
                </a:solidFill>
              </a:rPr>
              <a:t>Week 1 - 2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Bridge - Foundation – Chap 4 – Probability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Bridge – Chap 5 -7 – Discrete, Continuous, Sampling Distributions               </a:t>
            </a:r>
            <a:r>
              <a:rPr lang="en-US" b="1" dirty="0">
                <a:solidFill>
                  <a:srgbClr val="FF0000"/>
                </a:solidFill>
              </a:rPr>
              <a:t>Week 3 - 4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Inferences – Chap 8 – 10, 16 – Hypotheses Testing, Confidence Intervals    </a:t>
            </a:r>
            <a:r>
              <a:rPr lang="en-US" b="1" dirty="0">
                <a:solidFill>
                  <a:srgbClr val="FF0000"/>
                </a:solidFill>
              </a:rPr>
              <a:t>Week 5 - 7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DOE/ANOVA – Chap 11 – Designed Experiments, ‘Causal’ Inference                           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Predictive Modeling – Chap 12, 13 – Regression Modeling                             </a:t>
            </a:r>
            <a:r>
              <a:rPr lang="en-US" b="1" dirty="0">
                <a:solidFill>
                  <a:srgbClr val="FF0000"/>
                </a:solidFill>
              </a:rPr>
              <a:t>Week 8 - 9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B449F5B-7E65-4BF8-95A8-791D9E148BE4}"/>
              </a:ext>
            </a:extLst>
          </p:cNvPr>
          <p:cNvSpPr/>
          <p:nvPr/>
        </p:nvSpPr>
        <p:spPr>
          <a:xfrm>
            <a:off x="7010400" y="1981200"/>
            <a:ext cx="381000" cy="914400"/>
          </a:xfrm>
          <a:prstGeom prst="rightBrace">
            <a:avLst>
              <a:gd name="adj1" fmla="val 52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744F0C2-AB3D-48E6-8FA4-B38B572C7F3B}"/>
              </a:ext>
            </a:extLst>
          </p:cNvPr>
          <p:cNvSpPr/>
          <p:nvPr/>
        </p:nvSpPr>
        <p:spPr>
          <a:xfrm>
            <a:off x="7162800" y="3814666"/>
            <a:ext cx="381000" cy="914400"/>
          </a:xfrm>
          <a:prstGeom prst="rightBrace">
            <a:avLst>
              <a:gd name="adj1" fmla="val 52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8B236B-B169-4798-A944-8A88610755CD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MSDS 401 Content Overview</a:t>
            </a:r>
          </a:p>
        </p:txBody>
      </p:sp>
    </p:spTree>
    <p:extLst>
      <p:ext uri="{BB962C8B-B14F-4D97-AF65-F5344CB8AC3E}">
        <p14:creationId xmlns:p14="http://schemas.microsoft.com/office/powerpoint/2010/main" val="284361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E6C7E4-463C-4C3D-A231-B161FDE9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01605"/>
            <a:ext cx="6934200" cy="555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B638E39-6639-4900-BC68-1BBE8B6F6CFB}"/>
              </a:ext>
            </a:extLst>
          </p:cNvPr>
          <p:cNvSpPr txBox="1">
            <a:spLocks/>
          </p:cNvSpPr>
          <p:nvPr/>
        </p:nvSpPr>
        <p:spPr>
          <a:xfrm>
            <a:off x="0" y="16497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432153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9463</TotalTime>
  <Words>1537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Lato</vt:lpstr>
      <vt:lpstr>Office Theme</vt:lpstr>
      <vt:lpstr>MSDS 401 Applied Statistics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Covid-19 Data/Simulation/Papers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410 – Sec 63 First Sync Session of Spring 2014</dc:title>
  <dc:creator>Syamala Srinivasan</dc:creator>
  <cp:lastModifiedBy>Syamala Srinivasan</cp:lastModifiedBy>
  <cp:revision>309</cp:revision>
  <dcterms:created xsi:type="dcterms:W3CDTF">2014-04-01T18:38:14Z</dcterms:created>
  <dcterms:modified xsi:type="dcterms:W3CDTF">2023-01-02T21:42:45Z</dcterms:modified>
</cp:coreProperties>
</file>